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2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18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s/slide254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slides/slide24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69.xml" ContentType="application/vnd.openxmlformats-officedocument.presentationml.slide+xml"/>
  <Override PartName="/ppt/slides/slide221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259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s/slide248.xml" ContentType="application/vnd.openxmlformats-officedocument.presentationml.slide+xml"/>
  <Default Extension="png" ContentType="image/png"/>
  <Override PartName="/ppt/slides/slide55.xml" ContentType="application/vnd.openxmlformats-officedocument.presentationml.slide+xml"/>
  <Override PartName="/ppt/slides/slide237.xml" ContentType="application/vnd.openxmlformats-officedocument.presentationml.slide+xml"/>
  <Override PartName="/ppt/theme/theme2.xml" ContentType="application/vnd.openxmlformats-officedocument.them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s/slide226.xml" ContentType="application/vnd.openxmlformats-officedocument.presentationml.slide+xml"/>
  <Override PartName="/ppt/slides/slide262.xml" ContentType="application/vnd.openxmlformats-officedocument.presentationml.slide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ppt/slides/slide2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slides/slide240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s/slide209.xml" ContentType="application/vnd.openxmlformats-officedocument.presentationml.slide+xml"/>
  <Override PartName="/ppt/slides/slide25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s/slide234.xml" ContentType="application/vnd.openxmlformats-officedocument.presentationml.slide+xml"/>
  <Override PartName="/ppt/slides/slide245.xml" ContentType="application/vnd.openxmlformats-officedocument.presentationml.slide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slides/slide41.xml" ContentType="application/vnd.openxmlformats-officedocument.presentationml.slide+xml"/>
  <Override PartName="/ppt/slides/slide223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s/slide230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239.xml" ContentType="application/vnd.openxmlformats-officedocument.presentationml.slide+xml"/>
  <Override PartName="/ppt/slides/slide2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slides/slide228.xml" ContentType="application/vnd.openxmlformats-officedocument.presentationml.slide+xml"/>
  <Override PartName="/ppt/slides/slide2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s/slide235.xml" ContentType="application/vnd.openxmlformats-officedocument.presentationml.slide+xml"/>
  <Override PartName="/ppt/slides/slide2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s/slide213.xml" ContentType="application/vnd.openxmlformats-officedocument.presentationml.slide+xml"/>
  <Override PartName="/ppt/slides/slide224.xml" ContentType="application/vnd.openxmlformats-officedocument.presentationml.slide+xml"/>
  <Override PartName="/ppt/slides/slide242.xml" ContentType="application/vnd.openxmlformats-officedocument.presentationml.slide+xml"/>
  <Override PartName="/ppt/slides/slide2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231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22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2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s/slide236.xml" ContentType="application/vnd.openxmlformats-officedocument.presentationml.slide+xml"/>
  <Override PartName="/ppt/slides/slide247.xml" ContentType="application/vnd.openxmlformats-officedocument.presentationml.slide+xml"/>
  <Override PartName="/ppt/tags/tag4.xml" ContentType="application/vnd.openxmlformats-officedocument.presentationml.tags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slides/slide225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slides/slide2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s/slide250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slides/slide255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s/slide2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s/slide51.xml" ContentType="application/vnd.openxmlformats-officedocument.presentationml.slide+xml"/>
  <Override PartName="/ppt/slides/slide233.xml" ContentType="application/vnd.openxmlformats-officedocument.presentationml.slide+xml"/>
  <Override PartName="/ppt/tags/tag1.xml" ContentType="application/vnd.openxmlformats-officedocument.presentationml.tags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notesSlides/notesSlide8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s/slide238.xml" ContentType="application/vnd.openxmlformats-officedocument.presentationml.slide+xml"/>
  <Override PartName="/ppt/slides/slide24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slides/slide227.xml" ContentType="application/vnd.openxmlformats-officedocument.presentationml.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slides/slide216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41.xml" ContentType="application/vnd.openxmlformats-officedocument.presentationml.slide+xml"/>
  <Override PartName="/ppt/slides/slide25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64"/>
  </p:notesMasterIdLst>
  <p:sldIdLst>
    <p:sldId id="623" r:id="rId2"/>
    <p:sldId id="643" r:id="rId3"/>
    <p:sldId id="672" r:id="rId4"/>
    <p:sldId id="673" r:id="rId5"/>
    <p:sldId id="674" r:id="rId6"/>
    <p:sldId id="675" r:id="rId7"/>
    <p:sldId id="676" r:id="rId8"/>
    <p:sldId id="677" r:id="rId9"/>
    <p:sldId id="678" r:id="rId10"/>
    <p:sldId id="679" r:id="rId11"/>
    <p:sldId id="680" r:id="rId12"/>
    <p:sldId id="681" r:id="rId13"/>
    <p:sldId id="682" r:id="rId14"/>
    <p:sldId id="683" r:id="rId15"/>
    <p:sldId id="684" r:id="rId16"/>
    <p:sldId id="685" r:id="rId17"/>
    <p:sldId id="686" r:id="rId18"/>
    <p:sldId id="687" r:id="rId19"/>
    <p:sldId id="688" r:id="rId20"/>
    <p:sldId id="689" r:id="rId21"/>
    <p:sldId id="690" r:id="rId22"/>
    <p:sldId id="691" r:id="rId23"/>
    <p:sldId id="692" r:id="rId24"/>
    <p:sldId id="693" r:id="rId25"/>
    <p:sldId id="694" r:id="rId26"/>
    <p:sldId id="695" r:id="rId27"/>
    <p:sldId id="696" r:id="rId28"/>
    <p:sldId id="697" r:id="rId29"/>
    <p:sldId id="698" r:id="rId30"/>
    <p:sldId id="699" r:id="rId31"/>
    <p:sldId id="700" r:id="rId32"/>
    <p:sldId id="701" r:id="rId33"/>
    <p:sldId id="543" r:id="rId34"/>
    <p:sldId id="545" r:id="rId35"/>
    <p:sldId id="546" r:id="rId36"/>
    <p:sldId id="547" r:id="rId37"/>
    <p:sldId id="553" r:id="rId38"/>
    <p:sldId id="556" r:id="rId39"/>
    <p:sldId id="557" r:id="rId40"/>
    <p:sldId id="558" r:id="rId41"/>
    <p:sldId id="565" r:id="rId42"/>
    <p:sldId id="566" r:id="rId43"/>
    <p:sldId id="567" r:id="rId44"/>
    <p:sldId id="568" r:id="rId45"/>
    <p:sldId id="569" r:id="rId46"/>
    <p:sldId id="570" r:id="rId47"/>
    <p:sldId id="571" r:id="rId48"/>
    <p:sldId id="572" r:id="rId49"/>
    <p:sldId id="573" r:id="rId50"/>
    <p:sldId id="574" r:id="rId51"/>
    <p:sldId id="575" r:id="rId52"/>
    <p:sldId id="702" r:id="rId53"/>
    <p:sldId id="703" r:id="rId54"/>
    <p:sldId id="704" r:id="rId55"/>
    <p:sldId id="705" r:id="rId56"/>
    <p:sldId id="706" r:id="rId57"/>
    <p:sldId id="707" r:id="rId58"/>
    <p:sldId id="708" r:id="rId59"/>
    <p:sldId id="709" r:id="rId60"/>
    <p:sldId id="710" r:id="rId61"/>
    <p:sldId id="711" r:id="rId62"/>
    <p:sldId id="712" r:id="rId63"/>
    <p:sldId id="713" r:id="rId64"/>
    <p:sldId id="714" r:id="rId65"/>
    <p:sldId id="715" r:id="rId66"/>
    <p:sldId id="716" r:id="rId67"/>
    <p:sldId id="717" r:id="rId68"/>
    <p:sldId id="718" r:id="rId69"/>
    <p:sldId id="719" r:id="rId70"/>
    <p:sldId id="720" r:id="rId71"/>
    <p:sldId id="721" r:id="rId72"/>
    <p:sldId id="722" r:id="rId73"/>
    <p:sldId id="723" r:id="rId74"/>
    <p:sldId id="724" r:id="rId75"/>
    <p:sldId id="725" r:id="rId76"/>
    <p:sldId id="726" r:id="rId77"/>
    <p:sldId id="727" r:id="rId78"/>
    <p:sldId id="728" r:id="rId79"/>
    <p:sldId id="729" r:id="rId80"/>
    <p:sldId id="730" r:id="rId81"/>
    <p:sldId id="731" r:id="rId82"/>
    <p:sldId id="732" r:id="rId83"/>
    <p:sldId id="733" r:id="rId84"/>
    <p:sldId id="544" r:id="rId85"/>
    <p:sldId id="576" r:id="rId86"/>
    <p:sldId id="577" r:id="rId87"/>
    <p:sldId id="578" r:id="rId88"/>
    <p:sldId id="579" r:id="rId89"/>
    <p:sldId id="580" r:id="rId90"/>
    <p:sldId id="581" r:id="rId91"/>
    <p:sldId id="582" r:id="rId92"/>
    <p:sldId id="583" r:id="rId93"/>
    <p:sldId id="584" r:id="rId94"/>
    <p:sldId id="585" r:id="rId95"/>
    <p:sldId id="586" r:id="rId96"/>
    <p:sldId id="587" r:id="rId97"/>
    <p:sldId id="588" r:id="rId98"/>
    <p:sldId id="589" r:id="rId99"/>
    <p:sldId id="590" r:id="rId100"/>
    <p:sldId id="591" r:id="rId101"/>
    <p:sldId id="592" r:id="rId102"/>
    <p:sldId id="593" r:id="rId103"/>
    <p:sldId id="594" r:id="rId104"/>
    <p:sldId id="595" r:id="rId105"/>
    <p:sldId id="596" r:id="rId106"/>
    <p:sldId id="597" r:id="rId107"/>
    <p:sldId id="598" r:id="rId108"/>
    <p:sldId id="599" r:id="rId109"/>
    <p:sldId id="600" r:id="rId110"/>
    <p:sldId id="601" r:id="rId111"/>
    <p:sldId id="602" r:id="rId112"/>
    <p:sldId id="603" r:id="rId113"/>
    <p:sldId id="604" r:id="rId114"/>
    <p:sldId id="606" r:id="rId115"/>
    <p:sldId id="607" r:id="rId116"/>
    <p:sldId id="608" r:id="rId117"/>
    <p:sldId id="734" r:id="rId118"/>
    <p:sldId id="735" r:id="rId119"/>
    <p:sldId id="736" r:id="rId120"/>
    <p:sldId id="737" r:id="rId121"/>
    <p:sldId id="738" r:id="rId122"/>
    <p:sldId id="739" r:id="rId123"/>
    <p:sldId id="740" r:id="rId124"/>
    <p:sldId id="741" r:id="rId125"/>
    <p:sldId id="742" r:id="rId126"/>
    <p:sldId id="743" r:id="rId127"/>
    <p:sldId id="744" r:id="rId128"/>
    <p:sldId id="745" r:id="rId129"/>
    <p:sldId id="746" r:id="rId130"/>
    <p:sldId id="747" r:id="rId131"/>
    <p:sldId id="748" r:id="rId132"/>
    <p:sldId id="749" r:id="rId133"/>
    <p:sldId id="750" r:id="rId134"/>
    <p:sldId id="751" r:id="rId135"/>
    <p:sldId id="752" r:id="rId136"/>
    <p:sldId id="754" r:id="rId137"/>
    <p:sldId id="755" r:id="rId138"/>
    <p:sldId id="756" r:id="rId139"/>
    <p:sldId id="757" r:id="rId140"/>
    <p:sldId id="758" r:id="rId141"/>
    <p:sldId id="759" r:id="rId142"/>
    <p:sldId id="760" r:id="rId143"/>
    <p:sldId id="761" r:id="rId144"/>
    <p:sldId id="762" r:id="rId145"/>
    <p:sldId id="763" r:id="rId146"/>
    <p:sldId id="764" r:id="rId147"/>
    <p:sldId id="765" r:id="rId148"/>
    <p:sldId id="766" r:id="rId149"/>
    <p:sldId id="767" r:id="rId150"/>
    <p:sldId id="768" r:id="rId151"/>
    <p:sldId id="769" r:id="rId152"/>
    <p:sldId id="770" r:id="rId153"/>
    <p:sldId id="771" r:id="rId154"/>
    <p:sldId id="772" r:id="rId155"/>
    <p:sldId id="773" r:id="rId156"/>
    <p:sldId id="774" r:id="rId157"/>
    <p:sldId id="775" r:id="rId158"/>
    <p:sldId id="776" r:id="rId159"/>
    <p:sldId id="777" r:id="rId160"/>
    <p:sldId id="778" r:id="rId161"/>
    <p:sldId id="779" r:id="rId162"/>
    <p:sldId id="780" r:id="rId163"/>
    <p:sldId id="781" r:id="rId164"/>
    <p:sldId id="782" r:id="rId165"/>
    <p:sldId id="783" r:id="rId166"/>
    <p:sldId id="784" r:id="rId167"/>
    <p:sldId id="785" r:id="rId168"/>
    <p:sldId id="786" r:id="rId169"/>
    <p:sldId id="787" r:id="rId170"/>
    <p:sldId id="788" r:id="rId171"/>
    <p:sldId id="789" r:id="rId172"/>
    <p:sldId id="790" r:id="rId173"/>
    <p:sldId id="791" r:id="rId174"/>
    <p:sldId id="792" r:id="rId175"/>
    <p:sldId id="793" r:id="rId176"/>
    <p:sldId id="794" r:id="rId177"/>
    <p:sldId id="795" r:id="rId178"/>
    <p:sldId id="796" r:id="rId179"/>
    <p:sldId id="797" r:id="rId180"/>
    <p:sldId id="798" r:id="rId181"/>
    <p:sldId id="799" r:id="rId182"/>
    <p:sldId id="800" r:id="rId183"/>
    <p:sldId id="801" r:id="rId184"/>
    <p:sldId id="802" r:id="rId185"/>
    <p:sldId id="803" r:id="rId186"/>
    <p:sldId id="804" r:id="rId187"/>
    <p:sldId id="805" r:id="rId188"/>
    <p:sldId id="806" r:id="rId189"/>
    <p:sldId id="807" r:id="rId190"/>
    <p:sldId id="808" r:id="rId191"/>
    <p:sldId id="809" r:id="rId192"/>
    <p:sldId id="810" r:id="rId193"/>
    <p:sldId id="811" r:id="rId194"/>
    <p:sldId id="812" r:id="rId195"/>
    <p:sldId id="813" r:id="rId196"/>
    <p:sldId id="814" r:id="rId197"/>
    <p:sldId id="815" r:id="rId198"/>
    <p:sldId id="816" r:id="rId199"/>
    <p:sldId id="817" r:id="rId200"/>
    <p:sldId id="818" r:id="rId201"/>
    <p:sldId id="819" r:id="rId202"/>
    <p:sldId id="820" r:id="rId203"/>
    <p:sldId id="821" r:id="rId204"/>
    <p:sldId id="880" r:id="rId205"/>
    <p:sldId id="823" r:id="rId206"/>
    <p:sldId id="824" r:id="rId207"/>
    <p:sldId id="825" r:id="rId208"/>
    <p:sldId id="826" r:id="rId209"/>
    <p:sldId id="827" r:id="rId210"/>
    <p:sldId id="828" r:id="rId211"/>
    <p:sldId id="829" r:id="rId212"/>
    <p:sldId id="830" r:id="rId213"/>
    <p:sldId id="831" r:id="rId214"/>
    <p:sldId id="832" r:id="rId215"/>
    <p:sldId id="833" r:id="rId216"/>
    <p:sldId id="834" r:id="rId217"/>
    <p:sldId id="835" r:id="rId218"/>
    <p:sldId id="836" r:id="rId219"/>
    <p:sldId id="837" r:id="rId220"/>
    <p:sldId id="838" r:id="rId221"/>
    <p:sldId id="839" r:id="rId222"/>
    <p:sldId id="840" r:id="rId223"/>
    <p:sldId id="841" r:id="rId224"/>
    <p:sldId id="842" r:id="rId225"/>
    <p:sldId id="843" r:id="rId226"/>
    <p:sldId id="844" r:id="rId227"/>
    <p:sldId id="845" r:id="rId228"/>
    <p:sldId id="846" r:id="rId229"/>
    <p:sldId id="847" r:id="rId230"/>
    <p:sldId id="848" r:id="rId231"/>
    <p:sldId id="849" r:id="rId232"/>
    <p:sldId id="850" r:id="rId233"/>
    <p:sldId id="851" r:id="rId234"/>
    <p:sldId id="852" r:id="rId235"/>
    <p:sldId id="853" r:id="rId236"/>
    <p:sldId id="854" r:id="rId237"/>
    <p:sldId id="855" r:id="rId238"/>
    <p:sldId id="856" r:id="rId239"/>
    <p:sldId id="857" r:id="rId240"/>
    <p:sldId id="858" r:id="rId241"/>
    <p:sldId id="859" r:id="rId242"/>
    <p:sldId id="860" r:id="rId243"/>
    <p:sldId id="861" r:id="rId244"/>
    <p:sldId id="862" r:id="rId245"/>
    <p:sldId id="863" r:id="rId246"/>
    <p:sldId id="864" r:id="rId247"/>
    <p:sldId id="865" r:id="rId248"/>
    <p:sldId id="866" r:id="rId249"/>
    <p:sldId id="867" r:id="rId250"/>
    <p:sldId id="868" r:id="rId251"/>
    <p:sldId id="869" r:id="rId252"/>
    <p:sldId id="870" r:id="rId253"/>
    <p:sldId id="871" r:id="rId254"/>
    <p:sldId id="872" r:id="rId255"/>
    <p:sldId id="873" r:id="rId256"/>
    <p:sldId id="874" r:id="rId257"/>
    <p:sldId id="875" r:id="rId258"/>
    <p:sldId id="876" r:id="rId259"/>
    <p:sldId id="877" r:id="rId260"/>
    <p:sldId id="878" r:id="rId261"/>
    <p:sldId id="609" r:id="rId262"/>
    <p:sldId id="610" r:id="rId2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71" autoAdjust="0"/>
  </p:normalViewPr>
  <p:slideViewPr>
    <p:cSldViewPr>
      <p:cViewPr varScale="1">
        <p:scale>
          <a:sx n="64" d="100"/>
          <a:sy n="64" d="100"/>
        </p:scale>
        <p:origin x="-6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viewProps" Target="viewProp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D4844-81F1-446A-97B8-54AB0D050AA8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F541E-15DA-4669-9121-E1091DE0D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522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blocks</a:t>
            </a:r>
            <a:r>
              <a:rPr lang="en-US" baseline="0" dirty="0" smtClean="0"/>
              <a:t> and compute/transmit in a more pipelined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258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add epoch label, eliminate lock/unlock?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Taschi</a:t>
            </a:r>
            <a:r>
              <a:rPr lang="en-US" dirty="0" smtClean="0"/>
              <a:t>: </a:t>
            </a:r>
            <a:r>
              <a:rPr lang="en-US" dirty="0" err="1" smtClean="0"/>
              <a:t>sieht</a:t>
            </a:r>
            <a:r>
              <a:rPr lang="en-US" dirty="0" smtClean="0"/>
              <a:t> </a:t>
            </a:r>
            <a:r>
              <a:rPr lang="en-US" dirty="0" err="1" smtClean="0"/>
              <a:t>seltsam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Figure: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/>
              <a:pPr/>
              <a:t>116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</p:spPr>
        <p:txBody>
          <a:bodyPr lIns="89706" tIns="44853" rIns="89706" bIns="44853"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50161-19F9-8D44-B8B2-277DB43D27B6}" type="slidenum">
              <a:rPr lang="en-US" smtClean="0"/>
              <a:pPr/>
              <a:t>161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50161-19F9-8D44-B8B2-277DB43D27B6}" type="slidenum">
              <a:rPr lang="en-US" smtClean="0"/>
              <a:pPr/>
              <a:t>162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PAVAN:</a:t>
            </a:r>
            <a:r>
              <a:rPr lang="en-US" baseline="0" dirty="0" smtClean="0"/>
              <a:t> work in that the thread levels are ordered!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2191"/>
            <a:ext cx="5027414" cy="4115405"/>
          </a:xfrm>
        </p:spPr>
        <p:txBody>
          <a:bodyPr lIns="89922" tIns="44961" rIns="89922" bIns="44961"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3" rIns="91424" bIns="45713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69938" indent="-29527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85863" indent="-23812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60525" indent="-23812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133600" indent="-236538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908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0480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5052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9624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/>
            <a:fld id="{D851BA8A-775C-4958-8EC5-60228355AA79}" type="slidenum">
              <a:rPr lang="en-US" sz="1100"/>
              <a:pPr algn="r"/>
              <a:t>19</a:t>
            </a:fld>
            <a:endParaRPr lang="en-US" sz="1100"/>
          </a:p>
        </p:txBody>
      </p:sp>
      <p:sp>
        <p:nvSpPr>
          <p:cNvPr id="642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4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</p:spPr>
        <p:txBody>
          <a:bodyPr lIns="91424" tIns="45713" rIns="91424" bIns="45713"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7"/>
          <p:cNvSpPr txBox="1">
            <a:spLocks noGrp="1" noChangeArrowheads="1"/>
          </p:cNvSpPr>
          <p:nvPr/>
        </p:nvSpPr>
        <p:spPr bwMode="auto">
          <a:xfrm>
            <a:off x="3885903" y="8685893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3" rIns="91424" bIns="45713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69938" indent="-29527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85863" indent="-23812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60525" indent="-238125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133600" indent="-236538" defTabSz="966788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908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0480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5052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9624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/>
            <a:fld id="{8AD5F1A9-E2B0-43E5-B6B8-8B0BA71E5A52}" type="slidenum">
              <a:rPr lang="en-US" sz="1100"/>
              <a:pPr algn="r"/>
              <a:t>20</a:t>
            </a:fld>
            <a:endParaRPr lang="en-US" sz="1100"/>
          </a:p>
        </p:txBody>
      </p:sp>
      <p:sp>
        <p:nvSpPr>
          <p:cNvPr id="64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4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</p:spPr>
        <p:txBody>
          <a:bodyPr lIns="91424" tIns="45713" rIns="91424" bIns="45713"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2191"/>
            <a:ext cx="5027414" cy="4115405"/>
          </a:xfrm>
        </p:spPr>
        <p:txBody>
          <a:bodyPr lIns="89922" tIns="44961" rIns="89922" bIns="44961"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PEX – </a:t>
            </a:r>
            <a:r>
              <a:rPr lang="en-US" dirty="0" err="1" smtClean="0"/>
              <a:t>All_to_all</a:t>
            </a:r>
            <a:endParaRPr lang="en-US" dirty="0" smtClean="0"/>
          </a:p>
          <a:p>
            <a:r>
              <a:rPr lang="en-US" dirty="0" smtClean="0"/>
              <a:t>PCS – </a:t>
            </a:r>
            <a:r>
              <a:rPr lang="en-US" dirty="0" err="1" smtClean="0"/>
              <a:t>Reduce_scatter</a:t>
            </a:r>
            <a:endParaRPr lang="en-US" dirty="0" smtClean="0"/>
          </a:p>
          <a:p>
            <a:r>
              <a:rPr lang="en-US" dirty="0" smtClean="0"/>
              <a:t>NBX</a:t>
            </a:r>
            <a:r>
              <a:rPr lang="en-US" baseline="0" dirty="0" smtClean="0"/>
              <a:t> – ISSEND / IBARRIER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166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505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6600" y="5999370"/>
            <a:ext cx="1981200" cy="795130"/>
          </a:xfrm>
          <a:prstGeom prst="rect">
            <a:avLst/>
          </a:prstGeom>
        </p:spPr>
      </p:pic>
      <p:pic>
        <p:nvPicPr>
          <p:cNvPr id="8" name="Picture 7" descr="image_preview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5991936"/>
            <a:ext cx="768350" cy="7898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smtClean="0"/>
              <a:t>Advanced MPI, ISC (06/16/2013)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smtClean="0"/>
              <a:t>Advanced MPI, ISC (06/16/2013)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smtClean="0"/>
              <a:t>Advanced MPI, ISC (06/16/2013)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smtClean="0"/>
              <a:t>Advanced MPI, ISC (06/16/2013)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0" y="6324600"/>
            <a:ext cx="9144000" cy="530225"/>
            <a:chOff x="0" y="6324600"/>
            <a:chExt cx="9144000" cy="530225"/>
          </a:xfrm>
        </p:grpSpPr>
        <p:pic>
          <p:nvPicPr>
            <p:cNvPr id="1032" name="Picture 5" descr="slide footer_blue_646.jp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0" y="6324600"/>
              <a:ext cx="9144000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Isosceles Triangle 8"/>
            <p:cNvSpPr/>
            <p:nvPr userDrawn="1"/>
          </p:nvSpPr>
          <p:spPr bwMode="auto">
            <a:xfrm>
              <a:off x="152400" y="6477000"/>
              <a:ext cx="304800" cy="3048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Advanced MPI, ISC (06/16/2013)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C00000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bg2">
              <a:lumMod val="10000"/>
            </a:schemeClr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bg2">
              <a:lumMod val="10000"/>
            </a:schemeClr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bg2">
              <a:lumMod val="10000"/>
            </a:schemeClr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~balaji" TargetMode="External"/><Relationship Id="rId7" Type="http://schemas.openxmlformats.org/officeDocument/2006/relationships/hyperlink" Target="mailto:schulz6@llnl.gov" TargetMode="External"/><Relationship Id="rId2" Type="http://schemas.openxmlformats.org/officeDocument/2006/relationships/hyperlink" Target="mailto:balaji@mcs.a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htor.inf.ethz.ch/" TargetMode="External"/><Relationship Id="rId5" Type="http://schemas.openxmlformats.org/officeDocument/2006/relationships/hyperlink" Target="mailto:htor@inf.ethz.ch" TargetMode="External"/><Relationship Id="rId4" Type="http://schemas.openxmlformats.org/officeDocument/2006/relationships/hyperlink" Target="http://www.mcs.anl.gov/~balaji/tmp/2013-06-16-isc-mpi.pptx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pi-forum.org/" TargetMode="External"/><Relationship Id="rId7" Type="http://schemas.openxmlformats.org/officeDocument/2006/relationships/hyperlink" Target="http://www.open-mpi.org/" TargetMode="External"/><Relationship Id="rId2" Type="http://schemas.openxmlformats.org/officeDocument/2006/relationships/hyperlink" Target="http://www.mpi-forum.org/docs/doc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ftware.intel.com/en-us/intel-mpi-library/" TargetMode="External"/><Relationship Id="rId5" Type="http://schemas.openxmlformats.org/officeDocument/2006/relationships/hyperlink" Target="http://mvapich.cse.ohio-state.edu/" TargetMode="External"/><Relationship Id="rId4" Type="http://schemas.openxmlformats.org/officeDocument/2006/relationships/hyperlink" Target="http://www.mpich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pacbell.net/ouster/threads.pdf" TargetMode="External"/><Relationship Id="rId2" Type="http://schemas.openxmlformats.org/officeDocument/2006/relationships/hyperlink" Target="http://ptolemy.eecs.berkeley.edu/publications/papers/06/problemwithThre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logs.mozillazine.org/roc/archives/2005/12/night_of_the_living_threads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mpi" TargetMode="External"/><Relationship Id="rId2" Type="http://schemas.openxmlformats.org/officeDocument/2006/relationships/hyperlink" Target="http://www.mpi-forum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5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8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838" y="1295400"/>
            <a:ext cx="7696200" cy="10699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Advanced </a:t>
            </a:r>
            <a:r>
              <a:rPr lang="en-US" dirty="0" smtClean="0"/>
              <a:t>Parallel Programming with MPI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352800"/>
            <a:ext cx="3581400" cy="129540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1600" b="1" i="1" dirty="0" err="1" smtClean="0">
                <a:solidFill>
                  <a:srgbClr val="C00000"/>
                </a:solidFill>
              </a:rPr>
              <a:t>Pavan</a:t>
            </a:r>
            <a:r>
              <a:rPr lang="en-US" sz="1600" b="1" i="1" dirty="0" smtClean="0">
                <a:solidFill>
                  <a:srgbClr val="C00000"/>
                </a:solidFill>
              </a:rPr>
              <a:t> </a:t>
            </a:r>
            <a:r>
              <a:rPr lang="en-US" sz="1600" b="1" i="1" dirty="0" err="1" smtClean="0">
                <a:solidFill>
                  <a:srgbClr val="C00000"/>
                </a:solidFill>
              </a:rPr>
              <a:t>Balaji</a:t>
            </a:r>
            <a:endParaRPr lang="en-US" sz="1600" b="1" i="1" dirty="0" smtClean="0">
              <a:solidFill>
                <a:srgbClr val="C000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 smtClean="0">
                <a:solidFill>
                  <a:srgbClr val="00B050"/>
                </a:solidFill>
              </a:rPr>
              <a:t>Argonne National Laboratory</a:t>
            </a:r>
          </a:p>
          <a:p>
            <a:pPr algn="ctr">
              <a:spcBef>
                <a:spcPts val="0"/>
              </a:spcBef>
            </a:pPr>
            <a:r>
              <a:rPr lang="en-US" sz="1600" i="1" dirty="0" smtClean="0">
                <a:solidFill>
                  <a:srgbClr val="00B050"/>
                </a:solidFill>
              </a:rPr>
              <a:t>Email: </a:t>
            </a:r>
            <a:r>
              <a:rPr lang="en-US" sz="1600" i="1" dirty="0" smtClean="0">
                <a:solidFill>
                  <a:srgbClr val="00B050"/>
                </a:solidFill>
                <a:hlinkClick r:id="rId2"/>
              </a:rPr>
              <a:t>balaji@mcs.anl.gov</a:t>
            </a:r>
            <a:endParaRPr lang="en-US" sz="1600" i="1" dirty="0" smtClean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 smtClean="0">
                <a:solidFill>
                  <a:srgbClr val="00B050"/>
                </a:solidFill>
              </a:rPr>
              <a:t>Web: </a:t>
            </a:r>
            <a:r>
              <a:rPr lang="en-US" sz="1600" i="1" dirty="0" smtClean="0">
                <a:solidFill>
                  <a:srgbClr val="00B050"/>
                </a:solidFill>
                <a:hlinkClick r:id="rId3"/>
              </a:rPr>
              <a:t>http://www.mcs.anl.gov/~balaji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143000" y="198120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Slides are available at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  <a:hlinkClick r:id="rId4"/>
              </a:rPr>
              <a:t>http://www.mcs.anl.gov/~balaji/2013-06-16-isc-mpi.pptx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4953000" y="3352800"/>
            <a:ext cx="3581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1F497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Torsten</a:t>
            </a:r>
            <a:r>
              <a:rPr kumimoji="0" 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Hoefler</a:t>
            </a:r>
            <a:endParaRPr kumimoji="0" lang="en-US" sz="1600" b="1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sz="1600" i="1" kern="0" dirty="0" smtClean="0">
                <a:solidFill>
                  <a:srgbClr val="00B050"/>
                </a:solidFill>
              </a:rPr>
              <a:t>ETH, Zurich</a:t>
            </a:r>
          </a:p>
          <a:p>
            <a:pPr lvl="0" algn="ctr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sz="1600" i="1" kern="0" dirty="0" smtClean="0">
                <a:solidFill>
                  <a:srgbClr val="00B050"/>
                </a:solidFill>
              </a:rPr>
              <a:t>Email: </a:t>
            </a:r>
            <a:r>
              <a:rPr lang="en-US" sz="1600" i="1" kern="0" dirty="0">
                <a:solidFill>
                  <a:srgbClr val="00B050"/>
                </a:solidFill>
                <a:hlinkClick r:id="rId5"/>
              </a:rPr>
              <a:t>htor@inf.ethz.ch</a:t>
            </a:r>
            <a:endParaRPr lang="en-US" sz="1600" i="1" kern="0" dirty="0" smtClean="0">
              <a:solidFill>
                <a:srgbClr val="00B050"/>
              </a:solidFill>
            </a:endParaRPr>
          </a:p>
          <a:p>
            <a:pPr lvl="0" algn="ctr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sz="1600" i="1" kern="0" dirty="0" smtClean="0">
                <a:solidFill>
                  <a:srgbClr val="00B050"/>
                </a:solidFill>
              </a:rPr>
              <a:t>Web: </a:t>
            </a:r>
            <a:r>
              <a:rPr lang="en-US" sz="1600" i="1" kern="0" dirty="0">
                <a:solidFill>
                  <a:srgbClr val="00B050"/>
                </a:solidFill>
                <a:hlinkClick r:id="rId6"/>
              </a:rPr>
              <a:t>http://htor.inf.ethz.ch/</a:t>
            </a: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2895600" y="4876800"/>
            <a:ext cx="3581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1F497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Martin Schulz</a:t>
            </a:r>
            <a:endParaRPr kumimoji="0" lang="en-US" sz="1600" b="1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sz="1600" i="1" kern="0" dirty="0" smtClean="0">
                <a:solidFill>
                  <a:srgbClr val="00B050"/>
                </a:solidFill>
              </a:rPr>
              <a:t>Lawrence Livermore National Laboratory</a:t>
            </a:r>
            <a:endParaRPr lang="en-US" sz="1600" i="1" kern="0" dirty="0" smtClean="0">
              <a:solidFill>
                <a:srgbClr val="00B050"/>
              </a:solidFill>
            </a:endParaRPr>
          </a:p>
          <a:p>
            <a:pPr lvl="0" algn="ctr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sz="1600" i="1" kern="0" dirty="0" smtClean="0">
                <a:solidFill>
                  <a:srgbClr val="00B050"/>
                </a:solidFill>
              </a:rPr>
              <a:t>Email: </a:t>
            </a:r>
            <a:r>
              <a:rPr lang="en-US" sz="1600" i="1" kern="0" dirty="0" smtClean="0">
                <a:solidFill>
                  <a:srgbClr val="00B050"/>
                </a:solidFill>
                <a:hlinkClick r:id="rId7"/>
              </a:rPr>
              <a:t>schulz6@llnl.gov</a:t>
            </a:r>
            <a:endParaRPr lang="en-US" sz="1600" i="1" kern="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36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Collective Routines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Many Routines:  </a:t>
            </a:r>
            <a:r>
              <a:rPr lang="en-US" sz="2000" b="1" dirty="0" smtClean="0">
                <a:latin typeface="Courier New" pitchFamily="49" charset="0"/>
              </a:rPr>
              <a:t>MPI_ALLGATHER, MPI_ALLGATHERV, MPI_ALLREDUCE, MPI_ALLTOALL, MPI_ALLTOALLV, MPI_BCAST, MPI_GATHER, MPI_GATHERV, MPI_REDUCE, MPI_REDUCESCATTER, MPI_SCAN, MPI_SCATTER, MPI_SCATTERV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200" b="1" dirty="0" smtClean="0">
                <a:latin typeface="Courier New" pitchFamily="49" charset="0"/>
              </a:rPr>
              <a:t>“All”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/>
              <a:t>versions deliver results to all participating </a:t>
            </a:r>
            <a:r>
              <a:rPr lang="en-US" sz="2200" dirty="0" smtClean="0"/>
              <a:t>processes</a:t>
            </a:r>
            <a:endParaRPr lang="en-US" sz="2200" dirty="0"/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“V”</a:t>
            </a:r>
            <a:r>
              <a:rPr lang="en-US" sz="2200" dirty="0" smtClean="0"/>
              <a:t> versions (stands for vector) </a:t>
            </a:r>
            <a:r>
              <a:rPr lang="en-US" sz="2200" dirty="0"/>
              <a:t>allow the hunks to have different </a:t>
            </a:r>
            <a:r>
              <a:rPr lang="en-US" sz="2200" dirty="0" smtClean="0"/>
              <a:t>sizes</a:t>
            </a:r>
            <a:endParaRPr lang="en-US" sz="2200" dirty="0"/>
          </a:p>
          <a:p>
            <a:r>
              <a:rPr lang="en-US" sz="2000" b="1" dirty="0" smtClean="0">
                <a:latin typeface="Courier New" pitchFamily="49" charset="0"/>
              </a:rPr>
              <a:t>MPI_ALLREDUCE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49" charset="0"/>
              </a:rPr>
              <a:t>MPI_REDUCE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49" charset="0"/>
              </a:rPr>
              <a:t>MPI_REDUCESCATTER</a:t>
            </a:r>
            <a:r>
              <a:rPr lang="en-US" sz="2200" dirty="0" smtClean="0"/>
              <a:t>, </a:t>
            </a:r>
            <a:r>
              <a:rPr lang="en-US" sz="2200" dirty="0"/>
              <a:t>and </a:t>
            </a:r>
            <a:r>
              <a:rPr lang="en-US" sz="2000" b="1" dirty="0" smtClean="0">
                <a:latin typeface="Courier New" pitchFamily="49" charset="0"/>
              </a:rPr>
              <a:t>MPI_SCAN</a:t>
            </a:r>
            <a:r>
              <a:rPr lang="en-US" sz="2200" dirty="0" smtClean="0"/>
              <a:t> </a:t>
            </a:r>
            <a:r>
              <a:rPr lang="en-US" sz="2200" dirty="0"/>
              <a:t>take both built-in and user-defined combiner </a:t>
            </a:r>
            <a:r>
              <a:rPr lang="en-US" sz="2200" dirty="0" smtClean="0"/>
              <a:t>functions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71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MPI_Dist_graph_create_adjacent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Autofit/>
          </a:bodyPr>
          <a:lstStyle/>
          <a:p>
            <a:pPr lvl="1"/>
            <a:endParaRPr lang="en-US" sz="2400" dirty="0" smtClean="0"/>
          </a:p>
          <a:p>
            <a:pPr lvl="2"/>
            <a:endParaRPr lang="en-US" sz="2000" dirty="0" smtClean="0"/>
          </a:p>
          <a:p>
            <a:r>
              <a:rPr lang="en-US" sz="2800" dirty="0" err="1" smtClean="0"/>
              <a:t>indegree</a:t>
            </a:r>
            <a:r>
              <a:rPr lang="en-US" sz="2800" dirty="0" smtClean="0"/>
              <a:t>, sources, ~weights – source proc. Spec.</a:t>
            </a:r>
          </a:p>
          <a:p>
            <a:r>
              <a:rPr lang="en-US" sz="2800" dirty="0" err="1" smtClean="0"/>
              <a:t>outdegree</a:t>
            </a:r>
            <a:r>
              <a:rPr lang="en-US" sz="2800" dirty="0" smtClean="0"/>
              <a:t>, destinations, ~weights – </a:t>
            </a:r>
            <a:r>
              <a:rPr lang="en-US" sz="2800" dirty="0" err="1" smtClean="0"/>
              <a:t>dest</a:t>
            </a:r>
            <a:r>
              <a:rPr lang="en-US" sz="2800" dirty="0" smtClean="0"/>
              <a:t>. proc. spec.</a:t>
            </a:r>
          </a:p>
          <a:p>
            <a:r>
              <a:rPr lang="en-US" sz="2800" dirty="0" smtClean="0"/>
              <a:t>info, reorder, </a:t>
            </a:r>
            <a:r>
              <a:rPr lang="en-US" sz="2800" dirty="0" err="1" smtClean="0"/>
              <a:t>comm_dist_graph</a:t>
            </a:r>
            <a:r>
              <a:rPr lang="en-US" sz="2800" dirty="0" smtClean="0"/>
              <a:t> – as usual</a:t>
            </a:r>
          </a:p>
          <a:p>
            <a:r>
              <a:rPr lang="en-US" sz="2800" dirty="0" smtClean="0"/>
              <a:t>directed graph</a:t>
            </a:r>
          </a:p>
          <a:p>
            <a:r>
              <a:rPr lang="en-US" sz="2800" dirty="0" smtClean="0"/>
              <a:t>Each edge is specified twice, once as out-edge (at the source) and once as in-edge (at the </a:t>
            </a:r>
            <a:r>
              <a:rPr lang="en-US" sz="2800" dirty="0" err="1" smtClean="0"/>
              <a:t>dest</a:t>
            </a:r>
            <a:r>
              <a:rPr lang="en-US" sz="28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8686800" cy="1569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MPI_Dist_graph_create_adjacent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comm_old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indegree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const int sources[], const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sourceweights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[],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outdegree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const int destinations[], const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destweights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[],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MPI_Info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info,int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reorder,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comm_dist_graph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6248400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al.: The Scalable Process Topology Interface of MPI 2.2</a:t>
            </a:r>
            <a:endParaRPr lang="en-US" sz="14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MPI_Dist_graph_create_adjacent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0:</a:t>
            </a:r>
          </a:p>
          <a:p>
            <a:pPr lvl="1"/>
            <a:r>
              <a:rPr lang="en-US" dirty="0" err="1" smtClean="0"/>
              <a:t>Indegree</a:t>
            </a:r>
            <a:r>
              <a:rPr lang="en-US" dirty="0" smtClean="0"/>
              <a:t>: 0</a:t>
            </a:r>
          </a:p>
          <a:p>
            <a:pPr lvl="1"/>
            <a:r>
              <a:rPr lang="en-US" dirty="0" err="1" smtClean="0"/>
              <a:t>Outdegree</a:t>
            </a:r>
            <a:r>
              <a:rPr lang="en-US" dirty="0" smtClean="0"/>
              <a:t>: 2</a:t>
            </a:r>
          </a:p>
          <a:p>
            <a:pPr lvl="1"/>
            <a:r>
              <a:rPr lang="en-US" dirty="0" err="1" smtClean="0"/>
              <a:t>Dests</a:t>
            </a:r>
            <a:r>
              <a:rPr lang="en-US" dirty="0" smtClean="0"/>
              <a:t>: {3,1}</a:t>
            </a:r>
          </a:p>
          <a:p>
            <a:r>
              <a:rPr lang="en-US" dirty="0" smtClean="0"/>
              <a:t>Process 1:</a:t>
            </a:r>
          </a:p>
          <a:p>
            <a:pPr lvl="1"/>
            <a:r>
              <a:rPr lang="en-US" dirty="0" err="1" smtClean="0"/>
              <a:t>Indegree</a:t>
            </a:r>
            <a:r>
              <a:rPr lang="en-US" dirty="0" smtClean="0"/>
              <a:t>: 3</a:t>
            </a:r>
          </a:p>
          <a:p>
            <a:pPr lvl="1"/>
            <a:r>
              <a:rPr lang="en-US" dirty="0" err="1" smtClean="0"/>
              <a:t>Outdegree</a:t>
            </a:r>
            <a:r>
              <a:rPr lang="en-US" dirty="0" smtClean="0"/>
              <a:t>: 2</a:t>
            </a:r>
          </a:p>
          <a:p>
            <a:pPr lvl="1"/>
            <a:r>
              <a:rPr lang="en-US" dirty="0" smtClean="0"/>
              <a:t>Sources: {4,0,2}</a:t>
            </a:r>
          </a:p>
          <a:p>
            <a:pPr lvl="1"/>
            <a:r>
              <a:rPr lang="en-US" dirty="0" err="1" smtClean="0"/>
              <a:t>Dests</a:t>
            </a:r>
            <a:r>
              <a:rPr lang="en-US" dirty="0" smtClean="0"/>
              <a:t>: {3,4}</a:t>
            </a:r>
          </a:p>
          <a:p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pic>
        <p:nvPicPr>
          <p:cNvPr id="9" name="Picture 8" descr="mpi_graph_exp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1752600"/>
            <a:ext cx="4383643" cy="29825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6248400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al.: The Scalable Process Topology Interface of MPI 2.2</a:t>
            </a:r>
            <a:endParaRPr lang="en-US" sz="1400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MPI_Dist_graph_create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n – number of source nodes</a:t>
            </a:r>
          </a:p>
          <a:p>
            <a:r>
              <a:rPr lang="en-US" dirty="0" smtClean="0"/>
              <a:t>sources – n source nodes </a:t>
            </a:r>
          </a:p>
          <a:p>
            <a:r>
              <a:rPr lang="en-US" dirty="0" smtClean="0"/>
              <a:t>degrees – number of edges for each source</a:t>
            </a:r>
          </a:p>
          <a:p>
            <a:r>
              <a:rPr lang="en-US" dirty="0" smtClean="0"/>
              <a:t>destinations, weights – </a:t>
            </a:r>
            <a:r>
              <a:rPr lang="en-US" dirty="0" err="1" smtClean="0"/>
              <a:t>dest</a:t>
            </a:r>
            <a:r>
              <a:rPr lang="en-US" dirty="0" smtClean="0"/>
              <a:t>. processor specification</a:t>
            </a:r>
          </a:p>
          <a:p>
            <a:r>
              <a:rPr lang="en-US" dirty="0" smtClean="0"/>
              <a:t>info, reorder – as usual</a:t>
            </a:r>
          </a:p>
          <a:p>
            <a:r>
              <a:rPr lang="en-US" dirty="0" smtClean="0"/>
              <a:t>More flexible and convenient </a:t>
            </a:r>
          </a:p>
          <a:p>
            <a:pPr lvl="1"/>
            <a:r>
              <a:rPr lang="en-US" dirty="0" smtClean="0"/>
              <a:t>Requires global communication</a:t>
            </a:r>
          </a:p>
          <a:p>
            <a:pPr lvl="1"/>
            <a:r>
              <a:rPr lang="en-US" dirty="0" smtClean="0"/>
              <a:t>Slightly more expensive than adjacent specification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1569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MPI_Dist_graph_create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comm_old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n, const int sources[], const int degrees[], const int destinations[], const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 weights[],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MPI_Info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info, int reorder,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comm_dist_graph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MPI_Dist_graph_create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0:</a:t>
            </a:r>
          </a:p>
          <a:p>
            <a:pPr lvl="1"/>
            <a:r>
              <a:rPr lang="en-US" dirty="0" smtClean="0"/>
              <a:t>N: 2</a:t>
            </a:r>
          </a:p>
          <a:p>
            <a:pPr lvl="1"/>
            <a:r>
              <a:rPr lang="en-US" dirty="0" smtClean="0"/>
              <a:t>Sources: {0,1}</a:t>
            </a:r>
          </a:p>
          <a:p>
            <a:pPr lvl="1"/>
            <a:r>
              <a:rPr lang="en-US" dirty="0" smtClean="0"/>
              <a:t>Degrees: {2,1}</a:t>
            </a:r>
          </a:p>
          <a:p>
            <a:pPr lvl="1"/>
            <a:r>
              <a:rPr lang="en-US" dirty="0" err="1" smtClean="0"/>
              <a:t>Dests</a:t>
            </a:r>
            <a:r>
              <a:rPr lang="en-US" dirty="0" smtClean="0"/>
              <a:t>:  {3,1,4}</a:t>
            </a:r>
          </a:p>
          <a:p>
            <a:r>
              <a:rPr lang="en-US" dirty="0" smtClean="0"/>
              <a:t>Process 1:</a:t>
            </a:r>
          </a:p>
          <a:p>
            <a:pPr lvl="1"/>
            <a:r>
              <a:rPr lang="en-US" dirty="0" smtClean="0"/>
              <a:t>N: 2</a:t>
            </a:r>
          </a:p>
          <a:p>
            <a:pPr lvl="1"/>
            <a:r>
              <a:rPr lang="en-US" dirty="0" smtClean="0"/>
              <a:t>Sources: {2,3}</a:t>
            </a:r>
          </a:p>
          <a:p>
            <a:pPr lvl="1"/>
            <a:r>
              <a:rPr lang="en-US" dirty="0" smtClean="0"/>
              <a:t>Degrees: {1,1}</a:t>
            </a:r>
          </a:p>
          <a:p>
            <a:pPr lvl="1"/>
            <a:r>
              <a:rPr lang="en-US" dirty="0" err="1" smtClean="0"/>
              <a:t>Dests</a:t>
            </a:r>
            <a:r>
              <a:rPr lang="en-US" dirty="0" smtClean="0"/>
              <a:t>: {1,2}</a:t>
            </a:r>
          </a:p>
          <a:p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" name="Picture 9" descr="mpi_graph_exp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1752600"/>
            <a:ext cx="4383643" cy="29825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6248400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al.: The Scalable Process Topology Interface of MPI 2.2</a:t>
            </a:r>
            <a:endParaRPr lang="en-US" sz="14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Graph Neighbor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MPI_Dist_graph_neighbors_count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Query the number of neighbors of </a:t>
            </a:r>
            <a:r>
              <a:rPr lang="en-US" b="1" dirty="0" smtClean="0"/>
              <a:t>calling process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err="1" smtClean="0"/>
              <a:t>indegree</a:t>
            </a:r>
            <a:r>
              <a:rPr lang="en-US" dirty="0" smtClean="0"/>
              <a:t> and </a:t>
            </a:r>
            <a:r>
              <a:rPr lang="en-US" dirty="0" err="1" smtClean="0"/>
              <a:t>outdegree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Also info if weighted</a:t>
            </a:r>
          </a:p>
          <a:p>
            <a:r>
              <a:rPr lang="en-US" dirty="0" err="1" smtClean="0"/>
              <a:t>MPI_Dist_graph_neighbors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Query the neighbor list of </a:t>
            </a:r>
            <a:r>
              <a:rPr lang="en-US" b="1" dirty="0" smtClean="0"/>
              <a:t>calling process</a:t>
            </a:r>
          </a:p>
          <a:p>
            <a:pPr lvl="1"/>
            <a:r>
              <a:rPr lang="en-US" dirty="0" smtClean="0"/>
              <a:t>Optionally return weights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MPI_Dist_graph_neighbors_count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indegree,int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outdegree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*weighted)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4953000"/>
            <a:ext cx="8686800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MPI_Dist_graph_neighbors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maxindegree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sources[],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sourceweights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[],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maxoutdegree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destinations[],int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destweights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[])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6248400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al.: The Scalable Process Topology Interface of MPI 2.2</a:t>
            </a:r>
            <a:endParaRPr lang="en-US" sz="1400" i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Graph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Status is either:</a:t>
            </a:r>
          </a:p>
          <a:p>
            <a:pPr lvl="1"/>
            <a:r>
              <a:rPr lang="en-US" dirty="0" smtClean="0"/>
              <a:t>MPI_GRAPH (</a:t>
            </a:r>
            <a:r>
              <a:rPr lang="en-US" dirty="0" err="1" smtClean="0"/>
              <a:t>ugs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MPI_CART</a:t>
            </a:r>
          </a:p>
          <a:p>
            <a:pPr lvl="1"/>
            <a:r>
              <a:rPr lang="en-US" dirty="0" smtClean="0"/>
              <a:t>MPI_DIST_GRAPH</a:t>
            </a:r>
          </a:p>
          <a:p>
            <a:pPr lvl="1"/>
            <a:r>
              <a:rPr lang="en-US" dirty="0" smtClean="0"/>
              <a:t>MPI_UNDEFINED (no topology)</a:t>
            </a:r>
          </a:p>
          <a:p>
            <a:r>
              <a:rPr lang="en-US" dirty="0" smtClean="0"/>
              <a:t>Enables to write libraries on top of MPI topologies!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MPI_Topo_test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*status)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Collectives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Topologies implement no communication!</a:t>
            </a:r>
          </a:p>
          <a:p>
            <a:pPr lvl="1"/>
            <a:r>
              <a:rPr lang="en-US" dirty="0" smtClean="0"/>
              <a:t>Just helper functions</a:t>
            </a:r>
          </a:p>
          <a:p>
            <a:r>
              <a:rPr lang="en-US" dirty="0" smtClean="0"/>
              <a:t>Collective communications only cover some patterns</a:t>
            </a:r>
          </a:p>
          <a:p>
            <a:pPr lvl="1"/>
            <a:r>
              <a:rPr lang="en-US" dirty="0" smtClean="0"/>
              <a:t>E.g., no stencil pattern</a:t>
            </a:r>
          </a:p>
          <a:p>
            <a:r>
              <a:rPr lang="en-US" dirty="0" smtClean="0"/>
              <a:t>Several requests for “build your own collective” functionality in MPI	</a:t>
            </a:r>
          </a:p>
          <a:p>
            <a:pPr lvl="1"/>
            <a:r>
              <a:rPr lang="en-US" dirty="0" smtClean="0"/>
              <a:t>Neighborhood collectives are a simplified version</a:t>
            </a:r>
          </a:p>
          <a:p>
            <a:pPr lvl="1"/>
            <a:r>
              <a:rPr lang="en-US" dirty="0" smtClean="0"/>
              <a:t>Cf. Datatypes for communication patterns!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Cartesian Neighborhood Collectives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Communicate with direct neighbors in Cartesian topology</a:t>
            </a:r>
          </a:p>
          <a:p>
            <a:pPr lvl="1"/>
            <a:r>
              <a:rPr lang="en-US" dirty="0" smtClean="0"/>
              <a:t>Corresponds to </a:t>
            </a:r>
            <a:r>
              <a:rPr lang="en-US" dirty="0" err="1" smtClean="0"/>
              <a:t>cart_shift</a:t>
            </a:r>
            <a:r>
              <a:rPr lang="en-US" dirty="0" smtClean="0"/>
              <a:t> with </a:t>
            </a:r>
            <a:r>
              <a:rPr lang="en-US" dirty="0" err="1" smtClean="0"/>
              <a:t>disp</a:t>
            </a:r>
            <a:r>
              <a:rPr lang="en-US" dirty="0" smtClean="0"/>
              <a:t>=1</a:t>
            </a:r>
          </a:p>
          <a:p>
            <a:pPr lvl="1"/>
            <a:r>
              <a:rPr lang="en-US" dirty="0" smtClean="0"/>
              <a:t>Collective (all processes in </a:t>
            </a:r>
            <a:r>
              <a:rPr lang="en-US" dirty="0" err="1" smtClean="0"/>
              <a:t>comm</a:t>
            </a:r>
            <a:r>
              <a:rPr lang="en-US" dirty="0" smtClean="0"/>
              <a:t> must call it, including processes without neighbors)</a:t>
            </a:r>
          </a:p>
          <a:p>
            <a:pPr lvl="1"/>
            <a:r>
              <a:rPr lang="en-US" dirty="0" smtClean="0"/>
              <a:t>Buffers are laid out as neighbor sequence:</a:t>
            </a:r>
          </a:p>
          <a:p>
            <a:pPr lvl="2"/>
            <a:r>
              <a:rPr lang="en-US" dirty="0" smtClean="0"/>
              <a:t>Defined by order of dimensions, first negative, then positive</a:t>
            </a:r>
          </a:p>
          <a:p>
            <a:pPr lvl="2"/>
            <a:r>
              <a:rPr lang="en-US" dirty="0" smtClean="0"/>
              <a:t>2*</a:t>
            </a:r>
            <a:r>
              <a:rPr lang="en-US" dirty="0" err="1" smtClean="0"/>
              <a:t>ndims</a:t>
            </a:r>
            <a:r>
              <a:rPr lang="en-US" dirty="0" smtClean="0"/>
              <a:t> sources and destinations</a:t>
            </a:r>
          </a:p>
          <a:p>
            <a:pPr lvl="2"/>
            <a:r>
              <a:rPr lang="en-US" dirty="0" smtClean="0"/>
              <a:t>Processes at borders  (MPI_PROC_NULL) leave holes in buffers (will not be updated or communicated)!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6644" y="6248400"/>
            <a:ext cx="469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and J. L. </a:t>
            </a:r>
            <a:r>
              <a:rPr lang="en-US" sz="1400" i="1" dirty="0" err="1" smtClean="0"/>
              <a:t>Traeff</a:t>
            </a:r>
            <a:r>
              <a:rPr lang="en-US" sz="1400" i="1" dirty="0" smtClean="0"/>
              <a:t>: Sparse Collective Operations for MPI</a:t>
            </a:r>
            <a:endParaRPr lang="en-US" sz="140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Cartesian Neighborhood Collectives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Buffer ordering example: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3730" name="Picture 2" descr="X:\mpi-forum\tutorial\pics\Fig2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600200"/>
            <a:ext cx="4604606" cy="4419600"/>
          </a:xfrm>
          <a:prstGeom prst="rect">
            <a:avLst/>
          </a:prstGeom>
          <a:noFill/>
        </p:spPr>
      </p:pic>
      <p:pic>
        <p:nvPicPr>
          <p:cNvPr id="73731" name="Picture 3" descr="X:\mpi-forum\tutorial\pics\Fig1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438400"/>
            <a:ext cx="3520509" cy="28194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66644" y="6248400"/>
            <a:ext cx="469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and J. L. </a:t>
            </a:r>
            <a:r>
              <a:rPr lang="en-US" sz="1400" i="1" dirty="0" err="1" smtClean="0"/>
              <a:t>Traeff</a:t>
            </a:r>
            <a:r>
              <a:rPr lang="en-US" sz="1400" i="1" dirty="0" smtClean="0"/>
              <a:t>: Sparse Collective Operations for MPI</a:t>
            </a:r>
            <a:endParaRPr lang="en-US" sz="1400" i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Graph Neighborhood Collectives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Collective Communication along arbitrary neighborhoods</a:t>
            </a:r>
          </a:p>
          <a:p>
            <a:pPr lvl="1"/>
            <a:r>
              <a:rPr lang="en-US" dirty="0" smtClean="0"/>
              <a:t>Order is determined by order of neighbors as returned by (dist_)</a:t>
            </a:r>
            <a:r>
              <a:rPr lang="en-US" dirty="0" err="1" smtClean="0"/>
              <a:t>graph_neighbors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Distributed graph is directed, may have different numbers of send/</a:t>
            </a:r>
            <a:r>
              <a:rPr lang="en-US" dirty="0" err="1" smtClean="0"/>
              <a:t>recv</a:t>
            </a:r>
            <a:r>
              <a:rPr lang="en-US" dirty="0" smtClean="0"/>
              <a:t> neighbors</a:t>
            </a:r>
          </a:p>
          <a:p>
            <a:pPr lvl="1"/>
            <a:r>
              <a:rPr lang="en-US" dirty="0" smtClean="0"/>
              <a:t>Can express dense collective operations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/>
              <a:t>Any persistent communication pattern!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6644" y="6248400"/>
            <a:ext cx="469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and J. L. </a:t>
            </a:r>
            <a:r>
              <a:rPr lang="en-US" sz="1400" i="1" dirty="0" err="1" smtClean="0"/>
              <a:t>Traeff</a:t>
            </a:r>
            <a:r>
              <a:rPr lang="en-US" sz="1400" i="1" dirty="0" smtClean="0"/>
              <a:t>: Sparse Collective Operations for MPI</a:t>
            </a:r>
            <a:endParaRPr lang="en-US" sz="1400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Built-in Collective Computation Operations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371600"/>
            <a:ext cx="357505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MPI_MAX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MPI_MIN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MPI_PROD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MPI_SUM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MPI_LAND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MPI_LOR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MPI_LXOR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MPI_BAND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MPI_BOR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MPI_BXOR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MPI_MAXLOC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ourier New" pitchFamily="49" charset="0"/>
              </a:rPr>
              <a:t>MPI_MINLOC</a:t>
            </a:r>
            <a:endParaRPr lang="en-US" sz="2200" b="1" dirty="0">
              <a:latin typeface="Courier New" pitchFamily="49" charset="0"/>
            </a:endParaRPr>
          </a:p>
          <a:p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4406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371600"/>
            <a:ext cx="357505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Maximum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Minimum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Product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Sum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Logical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Logical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Logical exclusive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Bitwise </a:t>
            </a:r>
            <a:r>
              <a:rPr lang="en-US" sz="2200" dirty="0"/>
              <a:t>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Bitwise </a:t>
            </a:r>
            <a:r>
              <a:rPr lang="en-US" sz="2200" dirty="0"/>
              <a:t>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Bitwise </a:t>
            </a:r>
            <a:r>
              <a:rPr lang="en-US" sz="2200" dirty="0"/>
              <a:t>exclusive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Maximum and location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Minimum and 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485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MPI_Neighbor_allgather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Sends the same message to all neighbors</a:t>
            </a:r>
          </a:p>
          <a:p>
            <a:r>
              <a:rPr lang="en-US" dirty="0" smtClean="0"/>
              <a:t>Receives </a:t>
            </a:r>
            <a:r>
              <a:rPr lang="en-US" dirty="0" err="1" smtClean="0"/>
              <a:t>indegree</a:t>
            </a:r>
            <a:r>
              <a:rPr lang="en-US" dirty="0" smtClean="0"/>
              <a:t> distinct messages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MPI_Gather</a:t>
            </a:r>
            <a:endParaRPr lang="en-US" dirty="0" smtClean="0"/>
          </a:p>
          <a:p>
            <a:pPr lvl="1"/>
            <a:r>
              <a:rPr lang="en-US" dirty="0" smtClean="0"/>
              <a:t>The all prefix expresses that each process is a “root” of his neighborhood</a:t>
            </a:r>
          </a:p>
          <a:p>
            <a:r>
              <a:rPr lang="en-US" dirty="0" smtClean="0"/>
              <a:t>Vector and w versions for full flexibility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MPI_Neighbor_allgather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(const void*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sendbuf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sendcount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MPI_Datatype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sendtype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void*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recvbuf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recvcount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MPI_Datatype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recvtype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MPI_Neighbor_alltoall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Sends </a:t>
            </a:r>
            <a:r>
              <a:rPr lang="en-US" dirty="0" err="1" smtClean="0"/>
              <a:t>outdegree</a:t>
            </a:r>
            <a:r>
              <a:rPr lang="en-US" dirty="0" smtClean="0"/>
              <a:t> distinct messages</a:t>
            </a:r>
          </a:p>
          <a:p>
            <a:r>
              <a:rPr lang="en-US" dirty="0" smtClean="0"/>
              <a:t>Received </a:t>
            </a:r>
            <a:r>
              <a:rPr lang="en-US" dirty="0" err="1" smtClean="0"/>
              <a:t>indegree</a:t>
            </a:r>
            <a:r>
              <a:rPr lang="en-US" dirty="0" smtClean="0"/>
              <a:t> distinct messages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MPI_Alltoall</a:t>
            </a:r>
            <a:endParaRPr lang="en-US" dirty="0" smtClean="0"/>
          </a:p>
          <a:p>
            <a:pPr lvl="1"/>
            <a:r>
              <a:rPr lang="en-US" dirty="0" smtClean="0"/>
              <a:t>Neighborhood specifies full communication relationship</a:t>
            </a:r>
          </a:p>
          <a:p>
            <a:r>
              <a:rPr lang="en-US" dirty="0" smtClean="0"/>
              <a:t>Vector and w versions for full flexibility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MPI_Neighbor_alltoall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(const void*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sendbuf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sendcount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MPI_Datatype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sendtype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void*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recvbuf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recvcount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MPI_Datatype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recvtype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Nonblocking Neighborhood Collectives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Very similar to nonblocking collectives</a:t>
            </a:r>
          </a:p>
          <a:p>
            <a:r>
              <a:rPr lang="en-US" dirty="0" smtClean="0"/>
              <a:t>Collective invocation</a:t>
            </a:r>
          </a:p>
          <a:p>
            <a:r>
              <a:rPr lang="en-US" dirty="0" smtClean="0"/>
              <a:t>Matching in-order (no tags)</a:t>
            </a:r>
          </a:p>
          <a:p>
            <a:pPr lvl="1"/>
            <a:r>
              <a:rPr lang="en-US" dirty="0" smtClean="0"/>
              <a:t>No wild tricks with neighborhoods! In order matching per communicator!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MPI_Ineighbor_allgather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(…,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MPI_Request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req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MPI_Ineighbor_alltoall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(…,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MPI_Request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*req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Neighborhood Reduce Missing?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Was originally proposed (see original paper)</a:t>
            </a:r>
          </a:p>
          <a:p>
            <a:r>
              <a:rPr lang="en-US" dirty="0" smtClean="0"/>
              <a:t>High optimization opportunities</a:t>
            </a:r>
          </a:p>
          <a:p>
            <a:pPr lvl="1"/>
            <a:r>
              <a:rPr lang="en-US" dirty="0" smtClean="0"/>
              <a:t>Interesting tradeoffs!</a:t>
            </a:r>
          </a:p>
          <a:p>
            <a:pPr lvl="1"/>
            <a:r>
              <a:rPr lang="en-US" dirty="0" smtClean="0"/>
              <a:t>Research topic</a:t>
            </a:r>
          </a:p>
          <a:p>
            <a:r>
              <a:rPr lang="en-US" dirty="0" smtClean="0"/>
              <a:t>Not standardized due to missing use-cases</a:t>
            </a:r>
          </a:p>
          <a:p>
            <a:pPr lvl="1"/>
            <a:r>
              <a:rPr lang="en-US" dirty="0" smtClean="0"/>
              <a:t>My team is working on an implementation</a:t>
            </a:r>
          </a:p>
          <a:p>
            <a:pPr lvl="1"/>
            <a:r>
              <a:rPr lang="en-US" dirty="0" smtClean="0"/>
              <a:t>Offering the obvious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MPI_Ineighbor_allreducev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(…);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644" y="6248400"/>
            <a:ext cx="469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and J. L. </a:t>
            </a:r>
            <a:r>
              <a:rPr lang="en-US" sz="1400" i="1" dirty="0" err="1" smtClean="0"/>
              <a:t>Traeff</a:t>
            </a:r>
            <a:r>
              <a:rPr lang="en-US" sz="1400" i="1" dirty="0" smtClean="0"/>
              <a:t>: Sparse Collective Operations for MPI</a:t>
            </a:r>
            <a:endParaRPr lang="en-US" sz="14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Topology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Topology functions allow to specify application communication patterns/topology</a:t>
            </a:r>
          </a:p>
          <a:p>
            <a:pPr lvl="1"/>
            <a:r>
              <a:rPr lang="en-US" dirty="0" smtClean="0"/>
              <a:t>Convenience functions (e.g., Cartesian)</a:t>
            </a:r>
          </a:p>
          <a:p>
            <a:pPr lvl="1"/>
            <a:r>
              <a:rPr lang="en-US" dirty="0" smtClean="0"/>
              <a:t>Storing neighborhood relations (Graph)</a:t>
            </a:r>
          </a:p>
          <a:p>
            <a:r>
              <a:rPr lang="en-US" dirty="0" smtClean="0"/>
              <a:t>Enables topology mapping (reorder=1)</a:t>
            </a:r>
          </a:p>
          <a:p>
            <a:pPr lvl="1"/>
            <a:r>
              <a:rPr lang="en-US" dirty="0" smtClean="0"/>
              <a:t>Not widely implemented yet</a:t>
            </a:r>
          </a:p>
          <a:p>
            <a:pPr lvl="1"/>
            <a:r>
              <a:rPr lang="en-US" dirty="0" smtClean="0"/>
              <a:t>May requires manual data re-distribution (according to new rank order)</a:t>
            </a:r>
          </a:p>
          <a:p>
            <a:r>
              <a:rPr lang="en-US" dirty="0" smtClean="0"/>
              <a:t>MPI does not expose information about the network topology (would be very complex)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Neighborhood Collectives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Neighborhood collectives add communication functions to process topologies</a:t>
            </a:r>
          </a:p>
          <a:p>
            <a:pPr lvl="1"/>
            <a:r>
              <a:rPr lang="en-US" dirty="0" smtClean="0"/>
              <a:t>Collective optimization potential!</a:t>
            </a:r>
          </a:p>
          <a:p>
            <a:r>
              <a:rPr lang="en-US" dirty="0" err="1" smtClean="0"/>
              <a:t>Allgather</a:t>
            </a:r>
            <a:endParaRPr lang="en-US" dirty="0" smtClean="0"/>
          </a:p>
          <a:p>
            <a:pPr lvl="1"/>
            <a:r>
              <a:rPr lang="en-US" dirty="0" smtClean="0"/>
              <a:t>One item to all neighbors</a:t>
            </a:r>
          </a:p>
          <a:p>
            <a:r>
              <a:rPr lang="en-US" dirty="0" err="1" smtClean="0"/>
              <a:t>Alltoall</a:t>
            </a:r>
            <a:endParaRPr lang="en-US" dirty="0" smtClean="0"/>
          </a:p>
          <a:p>
            <a:pPr lvl="1"/>
            <a:r>
              <a:rPr lang="en-US" dirty="0" smtClean="0"/>
              <a:t>Personalized item to each neighbor</a:t>
            </a:r>
          </a:p>
          <a:p>
            <a:r>
              <a:rPr lang="en-US" dirty="0" smtClean="0"/>
              <a:t>High optimization potential (similar to collective operations)</a:t>
            </a:r>
          </a:p>
          <a:p>
            <a:pPr lvl="1"/>
            <a:r>
              <a:rPr lang="en-US" dirty="0" smtClean="0"/>
              <a:t>Interface encourages use of topology mapping!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topologies enable:</a:t>
            </a:r>
          </a:p>
          <a:p>
            <a:pPr lvl="1"/>
            <a:r>
              <a:rPr lang="en-US" dirty="0" smtClean="0"/>
              <a:t>High-abstraction to specify communication pattern</a:t>
            </a:r>
          </a:p>
          <a:p>
            <a:pPr lvl="1"/>
            <a:r>
              <a:rPr lang="en-US" dirty="0" smtClean="0"/>
              <a:t>Has to be relatively static (temporal locality)</a:t>
            </a:r>
          </a:p>
          <a:p>
            <a:pPr lvl="2"/>
            <a:r>
              <a:rPr lang="en-US" dirty="0" smtClean="0"/>
              <a:t>Creation is expensive (collective)</a:t>
            </a:r>
          </a:p>
          <a:p>
            <a:pPr lvl="1"/>
            <a:r>
              <a:rPr lang="en-US" dirty="0" smtClean="0"/>
              <a:t>Offers basic communication functions</a:t>
            </a:r>
          </a:p>
          <a:p>
            <a:r>
              <a:rPr lang="en-US" dirty="0" smtClean="0"/>
              <a:t>Library can optimize:</a:t>
            </a:r>
          </a:p>
          <a:p>
            <a:pPr lvl="1"/>
            <a:r>
              <a:rPr lang="en-US" dirty="0" smtClean="0"/>
              <a:t>Communication schedule for neighborhood </a:t>
            </a:r>
            <a:r>
              <a:rPr lang="en-US" dirty="0" err="1" smtClean="0"/>
              <a:t>colls</a:t>
            </a:r>
            <a:endParaRPr lang="en-US" dirty="0" smtClean="0"/>
          </a:p>
          <a:p>
            <a:pPr lvl="1"/>
            <a:r>
              <a:rPr lang="en-US" dirty="0" smtClean="0"/>
              <a:t>Topology mapping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MPI Info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Concept and Usage</a:t>
            </a:r>
          </a:p>
          <a:p>
            <a:r>
              <a:rPr lang="en-US" dirty="0" smtClean="0"/>
              <a:t>Creation and Handling</a:t>
            </a:r>
          </a:p>
          <a:p>
            <a:r>
              <a:rPr lang="en-US" dirty="0" smtClean="0"/>
              <a:t>Optimization Usage</a:t>
            </a:r>
          </a:p>
          <a:p>
            <a:r>
              <a:rPr lang="en-US" dirty="0" smtClean="0"/>
              <a:t>Changes in MPI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448951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Info Object (Chapter 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Question:</a:t>
            </a:r>
          </a:p>
          <a:p>
            <a:pPr lvl="1"/>
            <a:r>
              <a:rPr lang="en-US" dirty="0" smtClean="0"/>
              <a:t>How to provide hints and specifications?</a:t>
            </a:r>
          </a:p>
          <a:p>
            <a:pPr lvl="1"/>
            <a:r>
              <a:rPr lang="en-US" dirty="0" smtClean="0"/>
              <a:t>How to enable implementation specific hints?</a:t>
            </a:r>
          </a:p>
          <a:p>
            <a:pPr lvl="1"/>
            <a:r>
              <a:rPr lang="en-US" dirty="0" smtClean="0"/>
              <a:t>How to keep this extensible with significant changes to MPI?</a:t>
            </a:r>
          </a:p>
          <a:p>
            <a:r>
              <a:rPr lang="en-US" dirty="0" smtClean="0"/>
              <a:t>Key concept:</a:t>
            </a:r>
          </a:p>
          <a:p>
            <a:pPr lvl="1"/>
            <a:r>
              <a:rPr lang="en-US" dirty="0" smtClean="0"/>
              <a:t>Opaque object that carries additional information</a:t>
            </a:r>
          </a:p>
          <a:p>
            <a:pPr lvl="1"/>
            <a:r>
              <a:rPr lang="en-US" dirty="0" smtClean="0"/>
              <a:t>Information can be added and arbitrarily named</a:t>
            </a:r>
          </a:p>
          <a:p>
            <a:pPr lvl="1"/>
            <a:r>
              <a:rPr lang="en-US" dirty="0" smtClean="0"/>
              <a:t>MPI functions that can make use of additional information takes such an object as argument</a:t>
            </a:r>
          </a:p>
          <a:p>
            <a:pPr lvl="1"/>
            <a:r>
              <a:rPr lang="en-US" dirty="0" smtClean="0"/>
              <a:t>Information can be added as needed without a new prototype</a:t>
            </a:r>
          </a:p>
          <a:p>
            <a:r>
              <a:rPr lang="en-US" dirty="0" smtClean="0"/>
              <a:t>Introduced in MPI 2.0</a:t>
            </a:r>
          </a:p>
          <a:p>
            <a:pPr lvl="1"/>
            <a:r>
              <a:rPr lang="en-US" dirty="0" smtClean="0"/>
              <a:t>Additional routines and functionality added with 3.0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80860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MPI_Info</a:t>
            </a:r>
            <a:r>
              <a:rPr lang="en-US" dirty="0" smtClean="0"/>
              <a:t> is an opaque object </a:t>
            </a:r>
          </a:p>
          <a:p>
            <a:pPr lvl="1"/>
            <a:r>
              <a:rPr lang="en-US" dirty="0" smtClean="0"/>
              <a:t>Stores arbitrary number of key / value pairs</a:t>
            </a:r>
          </a:p>
          <a:p>
            <a:pPr lvl="1"/>
            <a:r>
              <a:rPr lang="en-US" dirty="0" smtClean="0"/>
              <a:t>Keys and values are arbitrary strings</a:t>
            </a:r>
          </a:p>
          <a:p>
            <a:pPr lvl="1"/>
            <a:r>
              <a:rPr lang="en-US" dirty="0" smtClean="0"/>
              <a:t>MPI predefines a set of keys for particular functions</a:t>
            </a:r>
            <a:endParaRPr lang="en-US" dirty="0"/>
          </a:p>
          <a:p>
            <a:pPr lvl="1"/>
            <a:r>
              <a:rPr lang="en-US" dirty="0" smtClean="0"/>
              <a:t>Users can add arbitrary keys</a:t>
            </a:r>
          </a:p>
          <a:p>
            <a:pPr lvl="1"/>
            <a:r>
              <a:rPr lang="en-US" dirty="0" smtClean="0"/>
              <a:t>MPI implementations can use arbitrary routines</a:t>
            </a:r>
            <a:endParaRPr lang="en-US" dirty="0"/>
          </a:p>
          <a:p>
            <a:r>
              <a:rPr lang="en-US" dirty="0" smtClean="0"/>
              <a:t>Interface routines</a:t>
            </a:r>
          </a:p>
          <a:p>
            <a:pPr lvl="1"/>
            <a:r>
              <a:rPr lang="en-US" dirty="0" smtClean="0"/>
              <a:t>Object creation and freeing</a:t>
            </a:r>
          </a:p>
          <a:p>
            <a:pPr lvl="1"/>
            <a:r>
              <a:rPr lang="en-US" dirty="0" smtClean="0"/>
              <a:t>Add and delete key value pairs</a:t>
            </a:r>
          </a:p>
          <a:p>
            <a:pPr lvl="1"/>
            <a:r>
              <a:rPr lang="en-US" dirty="0" smtClean="0"/>
              <a:t>Query values based on keys</a:t>
            </a:r>
          </a:p>
          <a:p>
            <a:pPr lvl="1"/>
            <a:r>
              <a:rPr lang="en-US" dirty="0" smtClean="0"/>
              <a:t>Iteration over MPI Objects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234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Datatypes in MPI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Datatypes allow to (de)serialize </a:t>
            </a:r>
            <a:r>
              <a:rPr lang="en-US" b="1" dirty="0" smtClean="0"/>
              <a:t>arbitrary</a:t>
            </a:r>
            <a:r>
              <a:rPr lang="en-US" dirty="0" smtClean="0"/>
              <a:t> data layouts into a message stream</a:t>
            </a:r>
          </a:p>
          <a:p>
            <a:pPr lvl="1"/>
            <a:r>
              <a:rPr lang="en-US" dirty="0" smtClean="0"/>
              <a:t>Networks provide serial channels</a:t>
            </a:r>
          </a:p>
          <a:p>
            <a:pPr lvl="1"/>
            <a:r>
              <a:rPr lang="en-US" dirty="0" smtClean="0"/>
              <a:t>Same for block devices and I/O</a:t>
            </a:r>
          </a:p>
          <a:p>
            <a:r>
              <a:rPr lang="en-US" dirty="0" smtClean="0"/>
              <a:t>Several constructors allow arbitrary layouts</a:t>
            </a:r>
          </a:p>
          <a:p>
            <a:pPr lvl="1"/>
            <a:r>
              <a:rPr lang="en-US" dirty="0" smtClean="0"/>
              <a:t>Recursive specification possible</a:t>
            </a:r>
          </a:p>
          <a:p>
            <a:pPr lvl="1"/>
            <a:r>
              <a:rPr lang="en-US" i="1" dirty="0" smtClean="0"/>
              <a:t>Declarative</a:t>
            </a:r>
            <a:r>
              <a:rPr lang="en-US" dirty="0" smtClean="0"/>
              <a:t> specification of data-layout</a:t>
            </a:r>
          </a:p>
          <a:p>
            <a:pPr lvl="2"/>
            <a:r>
              <a:rPr lang="en-US" dirty="0" smtClean="0"/>
              <a:t>“what” and not “how”, leaves optimization to implementation (</a:t>
            </a:r>
            <a:r>
              <a:rPr lang="en-US" i="1" dirty="0" smtClean="0"/>
              <a:t>many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unexplored</a:t>
            </a:r>
            <a:r>
              <a:rPr lang="en-US" dirty="0" smtClean="0"/>
              <a:t> possibilities!)</a:t>
            </a:r>
          </a:p>
          <a:p>
            <a:pPr lvl="1"/>
            <a:r>
              <a:rPr lang="en-US" dirty="0" smtClean="0"/>
              <a:t>Choosing the right constructors is not always simple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31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MPI_Win_create</a:t>
            </a:r>
            <a:endParaRPr lang="en-US" dirty="0" smtClean="0"/>
          </a:p>
          <a:p>
            <a:pPr lvl="1"/>
            <a:r>
              <a:rPr lang="en-US" dirty="0" smtClean="0"/>
              <a:t>Discussed earlier</a:t>
            </a:r>
          </a:p>
          <a:p>
            <a:pPr lvl="1"/>
            <a:r>
              <a:rPr lang="en-US" dirty="0" smtClean="0"/>
              <a:t>Used to create a memory window for RMA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MPI_Win_create</a:t>
            </a:r>
            <a:r>
              <a:rPr lang="en-US" b="1" dirty="0"/>
              <a:t>(void *base, </a:t>
            </a:r>
            <a:r>
              <a:rPr lang="en-US" b="1" dirty="0" err="1"/>
              <a:t>MPI_Aint</a:t>
            </a:r>
            <a:r>
              <a:rPr lang="en-US" b="1" dirty="0"/>
              <a:t> size,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disp_unit</a:t>
            </a:r>
            <a:r>
              <a:rPr lang="en-US" b="1" dirty="0"/>
              <a:t>, </a:t>
            </a:r>
            <a:r>
              <a:rPr lang="en-US" b="1" dirty="0" err="1"/>
              <a:t>MPI_Info</a:t>
            </a:r>
            <a:r>
              <a:rPr lang="en-US" b="1" dirty="0"/>
              <a:t> info, 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MPI_Win</a:t>
            </a:r>
            <a:r>
              <a:rPr lang="en-US" b="1" dirty="0" smtClean="0"/>
              <a:t> </a:t>
            </a:r>
            <a:r>
              <a:rPr lang="en-US" b="1" dirty="0"/>
              <a:t>*win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Predefined key for </a:t>
            </a:r>
            <a:r>
              <a:rPr lang="en-US" dirty="0" err="1" smtClean="0"/>
              <a:t>MPI_Info</a:t>
            </a:r>
            <a:r>
              <a:rPr lang="en-US" dirty="0" smtClean="0"/>
              <a:t>: </a:t>
            </a:r>
            <a:r>
              <a:rPr lang="en-US" dirty="0" err="1" smtClean="0"/>
              <a:t>no_locks</a:t>
            </a:r>
            <a:endParaRPr lang="en-US" dirty="0" smtClean="0"/>
          </a:p>
          <a:p>
            <a:pPr lvl="1"/>
            <a:r>
              <a:rPr lang="en-US" dirty="0" smtClean="0"/>
              <a:t>If set to “true” user asserts that no locks will be used</a:t>
            </a:r>
          </a:p>
          <a:p>
            <a:pPr lvl="2"/>
            <a:r>
              <a:rPr lang="en-US" dirty="0" smtClean="0"/>
              <a:t>No 3 party communication</a:t>
            </a:r>
          </a:p>
          <a:p>
            <a:pPr lvl="2"/>
            <a:r>
              <a:rPr lang="en-US" dirty="0" smtClean="0"/>
              <a:t>Simpler synchronization</a:t>
            </a:r>
          </a:p>
          <a:p>
            <a:pPr lvl="2"/>
            <a:r>
              <a:rPr lang="en-US" dirty="0" smtClean="0"/>
              <a:t>Can lead to performance improvements</a:t>
            </a:r>
          </a:p>
          <a:p>
            <a:pPr lvl="1"/>
            <a:r>
              <a:rPr lang="en-US" dirty="0" smtClean="0"/>
              <a:t>Other keys are possible/used in other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621653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Example (cont.)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4930" y="1418466"/>
            <a:ext cx="8524771" cy="4753734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my_create_nolock_window</a:t>
            </a:r>
            <a:r>
              <a:rPr lang="en-US" dirty="0" smtClean="0">
                <a:solidFill>
                  <a:schemeClr val="tx1"/>
                </a:solidFill>
              </a:rPr>
              <a:t>(void *base, </a:t>
            </a:r>
            <a:r>
              <a:rPr lang="en-US" dirty="0" err="1" smtClean="0">
                <a:solidFill>
                  <a:schemeClr val="tx1"/>
                </a:solidFill>
              </a:rPr>
              <a:t>MPI_Aint</a:t>
            </a:r>
            <a:r>
              <a:rPr lang="en-US" dirty="0" smtClean="0">
                <a:solidFill>
                  <a:schemeClr val="tx1"/>
                </a:solidFill>
              </a:rPr>
              <a:t> size, </a:t>
            </a:r>
            <a:r>
              <a:rPr lang="en-US" dirty="0" err="1" smtClean="0">
                <a:solidFill>
                  <a:schemeClr val="tx1"/>
                </a:solidFill>
              </a:rPr>
              <a:t>MPI_Win</a:t>
            </a:r>
            <a:r>
              <a:rPr lang="en-US" dirty="0" smtClean="0">
                <a:solidFill>
                  <a:schemeClr val="tx1"/>
                </a:solidFill>
              </a:rPr>
              <a:t> *win)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err;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MPI_Info</a:t>
            </a:r>
            <a:r>
              <a:rPr lang="en-US" dirty="0" smtClean="0">
                <a:solidFill>
                  <a:schemeClr val="tx1"/>
                </a:solidFill>
              </a:rPr>
              <a:t> info;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err=</a:t>
            </a:r>
            <a:r>
              <a:rPr lang="en-US" dirty="0" err="1" smtClean="0">
                <a:solidFill>
                  <a:schemeClr val="tx1"/>
                </a:solidFill>
              </a:rPr>
              <a:t>MPI_Info_create</a:t>
            </a:r>
            <a:r>
              <a:rPr lang="en-US" dirty="0" smtClean="0">
                <a:solidFill>
                  <a:schemeClr val="tx1"/>
                </a:solidFill>
              </a:rPr>
              <a:t>(&amp;info);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if (err!=MPI_SUCCESS) return err;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err=</a:t>
            </a:r>
            <a:r>
              <a:rPr lang="en-US" dirty="0" err="1" smtClean="0">
                <a:solidFill>
                  <a:schemeClr val="tx1"/>
                </a:solidFill>
              </a:rPr>
              <a:t>MPI_Info_set</a:t>
            </a:r>
            <a:r>
              <a:rPr lang="en-US" dirty="0" smtClean="0">
                <a:solidFill>
                  <a:schemeClr val="tx1"/>
                </a:solidFill>
              </a:rPr>
              <a:t>(info, “</a:t>
            </a:r>
            <a:r>
              <a:rPr lang="en-US" dirty="0" err="1" smtClean="0">
                <a:solidFill>
                  <a:schemeClr val="tx1"/>
                </a:solidFill>
              </a:rPr>
              <a:t>no_locks</a:t>
            </a:r>
            <a:r>
              <a:rPr lang="en-US" dirty="0" smtClean="0">
                <a:solidFill>
                  <a:schemeClr val="tx1"/>
                </a:solidFill>
              </a:rPr>
              <a:t>”, “true”);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if (err!=MPI_SUCCESS) return err;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err=</a:t>
            </a:r>
            <a:r>
              <a:rPr lang="en-US" dirty="0" err="1" smtClean="0">
                <a:solidFill>
                  <a:schemeClr val="tx1"/>
                </a:solidFill>
              </a:rPr>
              <a:t>MPI_Win_create</a:t>
            </a:r>
            <a:r>
              <a:rPr lang="en-US" dirty="0" smtClean="0">
                <a:solidFill>
                  <a:schemeClr val="tx1"/>
                </a:solidFill>
              </a:rPr>
              <a:t>(base,size,0,info,MPI_COMM_WORLD,win);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if (err!=MPI_SUCCESS) return err;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err=</a:t>
            </a:r>
            <a:r>
              <a:rPr lang="en-US" dirty="0" err="1" smtClean="0">
                <a:solidFill>
                  <a:schemeClr val="tx1"/>
                </a:solidFill>
              </a:rPr>
              <a:t>MPI_Info_free</a:t>
            </a:r>
            <a:r>
              <a:rPr lang="en-US" dirty="0" smtClean="0">
                <a:solidFill>
                  <a:schemeClr val="tx1"/>
                </a:solidFill>
              </a:rPr>
              <a:t>(&amp;info);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return err;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108240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Usage of </a:t>
            </a:r>
            <a:r>
              <a:rPr lang="en-US" dirty="0" err="1" smtClean="0"/>
              <a:t>MPI_Info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 Info objects store arbitrary key/value pairs</a:t>
            </a:r>
          </a:p>
          <a:p>
            <a:pPr lvl="1"/>
            <a:r>
              <a:rPr lang="en-US" dirty="0" smtClean="0"/>
              <a:t>Users allocate/free objects</a:t>
            </a:r>
          </a:p>
          <a:p>
            <a:pPr lvl="1"/>
            <a:r>
              <a:rPr lang="en-US" dirty="0" smtClean="0"/>
              <a:t>Users can </a:t>
            </a:r>
          </a:p>
          <a:p>
            <a:pPr lvl="1"/>
            <a:r>
              <a:rPr lang="en-US" dirty="0" smtClean="0"/>
              <a:t>Option for implementation predefined Info objects</a:t>
            </a:r>
            <a:endParaRPr lang="en-US" dirty="0"/>
          </a:p>
          <a:p>
            <a:r>
              <a:rPr lang="en-US" dirty="0" smtClean="0"/>
              <a:t>Some keys are user assertions</a:t>
            </a:r>
          </a:p>
          <a:p>
            <a:pPr lvl="1"/>
            <a:r>
              <a:rPr lang="en-US" dirty="0" smtClean="0"/>
              <a:t>User guarantees certain properties</a:t>
            </a:r>
          </a:p>
          <a:p>
            <a:pPr lvl="1"/>
            <a:r>
              <a:rPr lang="en-US" dirty="0" smtClean="0"/>
              <a:t>MPI can operate incorrectly if assertion is violated</a:t>
            </a:r>
          </a:p>
          <a:p>
            <a:r>
              <a:rPr lang="en-US" dirty="0" smtClean="0"/>
              <a:t>Some keys are hints</a:t>
            </a:r>
          </a:p>
          <a:p>
            <a:pPr lvl="1"/>
            <a:r>
              <a:rPr lang="en-US" dirty="0" smtClean="0"/>
              <a:t>Implementation will always execute correctly</a:t>
            </a:r>
          </a:p>
          <a:p>
            <a:pPr lvl="1"/>
            <a:r>
              <a:rPr lang="en-US" dirty="0" smtClean="0"/>
              <a:t>Key/Values can influence performance</a:t>
            </a:r>
          </a:p>
          <a:p>
            <a:r>
              <a:rPr lang="en-US" dirty="0" smtClean="0"/>
              <a:t>Users can use keys to store application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242253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MPI_Info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of routines that operate on Info objects</a:t>
            </a:r>
          </a:p>
          <a:p>
            <a:pPr lvl="1"/>
            <a:r>
              <a:rPr lang="en-US" dirty="0" smtClean="0"/>
              <a:t>Creation/Freeing</a:t>
            </a:r>
          </a:p>
          <a:p>
            <a:pPr lvl="1"/>
            <a:r>
              <a:rPr lang="en-US" dirty="0" smtClean="0"/>
              <a:t>Set/Delete values</a:t>
            </a:r>
          </a:p>
          <a:p>
            <a:pPr lvl="1"/>
            <a:r>
              <a:rPr lang="en-US" dirty="0" smtClean="0"/>
              <a:t>Query values</a:t>
            </a:r>
          </a:p>
          <a:p>
            <a:pPr lvl="1"/>
            <a:r>
              <a:rPr lang="en-US" dirty="0" smtClean="0"/>
              <a:t>Iterate over all values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Predefined keys </a:t>
            </a:r>
          </a:p>
          <a:p>
            <a:pPr lvl="1"/>
            <a:r>
              <a:rPr lang="en-US" dirty="0" smtClean="0"/>
              <a:t>Defined for particular functions</a:t>
            </a:r>
          </a:p>
          <a:p>
            <a:pPr lvl="1"/>
            <a:r>
              <a:rPr lang="en-US" dirty="0" smtClean="0"/>
              <a:t>Used for assertions or hints (as specified in the standard)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306381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 Info Object Creation/Destruction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MPI_INFO_NULL</a:t>
            </a:r>
          </a:p>
          <a:p>
            <a:r>
              <a:rPr lang="en-US" dirty="0" smtClean="0"/>
              <a:t>Constant that can be used as default Info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MPI_Info_create</a:t>
            </a:r>
            <a:r>
              <a:rPr lang="en-US" b="1" dirty="0"/>
              <a:t>(</a:t>
            </a:r>
            <a:r>
              <a:rPr lang="en-US" b="1" dirty="0" err="1"/>
              <a:t>MPI_Info</a:t>
            </a:r>
            <a:r>
              <a:rPr lang="en-US" b="1" dirty="0"/>
              <a:t> *info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Creates an empty MPI Info object</a:t>
            </a:r>
          </a:p>
          <a:p>
            <a:r>
              <a:rPr lang="en-US" dirty="0" smtClean="0"/>
              <a:t>On return, no key/value pair is defined</a:t>
            </a:r>
          </a:p>
          <a:p>
            <a:r>
              <a:rPr lang="en-US" dirty="0" smtClean="0"/>
              <a:t>User is responsible for memory management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MPI_Info_free</a:t>
            </a:r>
            <a:r>
              <a:rPr lang="en-US" b="1" dirty="0"/>
              <a:t>(</a:t>
            </a:r>
            <a:r>
              <a:rPr lang="en-US" b="1" dirty="0" err="1"/>
              <a:t>MPI_Info</a:t>
            </a:r>
            <a:r>
              <a:rPr lang="en-US" b="1" dirty="0"/>
              <a:t> *info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Deletes MPI Info objects and frees resources</a:t>
            </a:r>
          </a:p>
          <a:p>
            <a:r>
              <a:rPr lang="en-US" dirty="0" smtClean="0"/>
              <a:t>Sets argument to MPI_INFO_NULL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04868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and Deleting Key/Value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MPI_Info_set</a:t>
            </a:r>
            <a:r>
              <a:rPr lang="en-US" b="1" dirty="0"/>
              <a:t>(</a:t>
            </a:r>
            <a:r>
              <a:rPr lang="en-US" b="1" dirty="0" err="1"/>
              <a:t>MPI_Info</a:t>
            </a:r>
            <a:r>
              <a:rPr lang="en-US" b="1" dirty="0"/>
              <a:t> info, char *key, char *value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Add the specified key/value pair to the Info object</a:t>
            </a:r>
          </a:p>
          <a:p>
            <a:r>
              <a:rPr lang="en-US" dirty="0" smtClean="0"/>
              <a:t>If key does not exist, yet</a:t>
            </a:r>
          </a:p>
          <a:p>
            <a:pPr lvl="1"/>
            <a:r>
              <a:rPr lang="en-US" dirty="0" smtClean="0"/>
              <a:t>Adds the key/value pair</a:t>
            </a:r>
          </a:p>
          <a:p>
            <a:r>
              <a:rPr lang="en-US" dirty="0" smtClean="0"/>
              <a:t>If key does already exist</a:t>
            </a:r>
          </a:p>
          <a:p>
            <a:pPr lvl="1"/>
            <a:r>
              <a:rPr lang="en-US" dirty="0" smtClean="0"/>
              <a:t>Value is replaced with new value</a:t>
            </a:r>
          </a:p>
          <a:p>
            <a:endParaRPr lang="en-US" dirty="0"/>
          </a:p>
          <a:p>
            <a:r>
              <a:rPr lang="en-US" dirty="0" smtClean="0"/>
              <a:t>In C, strings need to be NULL terminated</a:t>
            </a:r>
          </a:p>
          <a:p>
            <a:r>
              <a:rPr lang="en-US" dirty="0" smtClean="0"/>
              <a:t>In Fortran, leading and trailing spaces are removed</a:t>
            </a:r>
          </a:p>
          <a:p>
            <a:r>
              <a:rPr lang="en-US" dirty="0" smtClean="0"/>
              <a:t>MPI_MAX_INFO_KEY/VAL show maximal string lengths</a:t>
            </a:r>
          </a:p>
          <a:p>
            <a:pPr lvl="1"/>
            <a:r>
              <a:rPr lang="en-US" dirty="0" smtClean="0"/>
              <a:t>Returns MPI_ERR_INFO_KEY/VALUE if string is too long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89695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Values for Specific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MPI_Info_get</a:t>
            </a:r>
            <a:r>
              <a:rPr lang="en-US" b="1" dirty="0"/>
              <a:t>(</a:t>
            </a:r>
            <a:r>
              <a:rPr lang="en-US" b="1" dirty="0" err="1"/>
              <a:t>MPI_Info</a:t>
            </a:r>
            <a:r>
              <a:rPr lang="en-US" b="1" dirty="0"/>
              <a:t> info, char *key,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valuelen</a:t>
            </a:r>
            <a:r>
              <a:rPr lang="en-US" b="1" dirty="0"/>
              <a:t>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char </a:t>
            </a:r>
            <a:r>
              <a:rPr lang="en-US" b="1" dirty="0"/>
              <a:t>*value, </a:t>
            </a:r>
            <a:r>
              <a:rPr lang="en-US" b="1" dirty="0" err="1"/>
              <a:t>int</a:t>
            </a:r>
            <a:r>
              <a:rPr lang="en-US" b="1" dirty="0"/>
              <a:t> *flag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Check whether key exists in the specified Info object</a:t>
            </a:r>
          </a:p>
          <a:p>
            <a:r>
              <a:rPr lang="en-US" dirty="0" smtClean="0"/>
              <a:t>If no:</a:t>
            </a:r>
          </a:p>
          <a:p>
            <a:pPr lvl="1"/>
            <a:r>
              <a:rPr lang="en-US" dirty="0" smtClean="0"/>
              <a:t>Flag set to false</a:t>
            </a:r>
          </a:p>
          <a:p>
            <a:pPr lvl="1"/>
            <a:r>
              <a:rPr lang="en-US" dirty="0" smtClean="0"/>
              <a:t>Value argument not changed</a:t>
            </a:r>
          </a:p>
          <a:p>
            <a:r>
              <a:rPr lang="en-US" dirty="0" smtClean="0"/>
              <a:t>If yes:</a:t>
            </a:r>
          </a:p>
          <a:p>
            <a:pPr lvl="1"/>
            <a:r>
              <a:rPr lang="en-US" dirty="0" smtClean="0"/>
              <a:t>Flag set to true</a:t>
            </a:r>
          </a:p>
          <a:p>
            <a:pPr lvl="1"/>
            <a:r>
              <a:rPr lang="en-US" dirty="0" smtClean="0"/>
              <a:t>Value returns through value argument</a:t>
            </a:r>
          </a:p>
          <a:p>
            <a:r>
              <a:rPr lang="en-US" dirty="0" err="1" smtClean="0"/>
              <a:t>Valuelen</a:t>
            </a:r>
            <a:r>
              <a:rPr lang="en-US" dirty="0" smtClean="0"/>
              <a:t> specifies length/size of the value buffer as it is passed into the routine by the user</a:t>
            </a:r>
          </a:p>
          <a:p>
            <a:pPr lvl="1"/>
            <a:r>
              <a:rPr lang="en-US" dirty="0" smtClean="0"/>
              <a:t>Value will be truncated if there is not enough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204420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Key/Value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MPI_Info_get_valuelen</a:t>
            </a:r>
            <a:r>
              <a:rPr lang="en-US" b="1" dirty="0"/>
              <a:t>(</a:t>
            </a:r>
            <a:r>
              <a:rPr lang="en-US" b="1" dirty="0" err="1"/>
              <a:t>MPI_Info</a:t>
            </a:r>
            <a:r>
              <a:rPr lang="en-US" b="1" dirty="0"/>
              <a:t> info, char *key,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*</a:t>
            </a:r>
            <a:r>
              <a:rPr lang="en-US" b="1" dirty="0" err="1"/>
              <a:t>valuelen,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*flag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Returns lengths of the value for a key</a:t>
            </a:r>
          </a:p>
          <a:p>
            <a:r>
              <a:rPr lang="en-US" dirty="0" smtClean="0"/>
              <a:t>Flag indicates whether key is present or not</a:t>
            </a:r>
          </a:p>
          <a:p>
            <a:r>
              <a:rPr lang="en-US" dirty="0" smtClean="0"/>
              <a:t>Can be used to correctly size buffers for </a:t>
            </a:r>
            <a:r>
              <a:rPr lang="en-US" dirty="0" err="1" smtClean="0"/>
              <a:t>MPI_Info_get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MPI_Info_delete</a:t>
            </a:r>
            <a:r>
              <a:rPr lang="en-US" b="1" dirty="0"/>
              <a:t>(</a:t>
            </a:r>
            <a:r>
              <a:rPr lang="en-US" b="1" dirty="0" err="1"/>
              <a:t>MPI_Info</a:t>
            </a:r>
            <a:r>
              <a:rPr lang="en-US" b="1" dirty="0"/>
              <a:t> info, char *key)</a:t>
            </a:r>
            <a:endParaRPr lang="en-US" b="1" dirty="0" smtClean="0"/>
          </a:p>
          <a:p>
            <a:r>
              <a:rPr lang="en-US" dirty="0" smtClean="0"/>
              <a:t>Delete a key from an Info object</a:t>
            </a:r>
          </a:p>
          <a:p>
            <a:r>
              <a:rPr lang="en-US" dirty="0" smtClean="0"/>
              <a:t>If key is not present, returns </a:t>
            </a:r>
            <a:r>
              <a:rPr lang="en-US" dirty="0"/>
              <a:t>MPI_ERR_INFO_NOKEY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385884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(without error handling)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4930" y="1418466"/>
            <a:ext cx="8524771" cy="4982334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delete_key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MPI_Info</a:t>
            </a:r>
            <a:r>
              <a:rPr lang="en-US" dirty="0" smtClean="0">
                <a:solidFill>
                  <a:schemeClr val="tx1"/>
                </a:solidFill>
              </a:rPr>
              <a:t> info, char *key)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char *</a:t>
            </a:r>
            <a:r>
              <a:rPr lang="en-US" dirty="0" err="1" smtClean="0">
                <a:solidFill>
                  <a:schemeClr val="tx1"/>
                </a:solidFill>
              </a:rPr>
              <a:t>val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len,flag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MPI_Info_get_valuelen</a:t>
            </a:r>
            <a:r>
              <a:rPr lang="en-US" dirty="0" smtClean="0">
                <a:solidFill>
                  <a:schemeClr val="tx1"/>
                </a:solidFill>
              </a:rPr>
              <a:t>(info,key,&amp;</a:t>
            </a:r>
            <a:r>
              <a:rPr lang="en-US" dirty="0" err="1" smtClean="0">
                <a:solidFill>
                  <a:schemeClr val="tx1"/>
                </a:solidFill>
              </a:rPr>
              <a:t>len</a:t>
            </a:r>
            <a:r>
              <a:rPr lang="en-US" dirty="0" smtClean="0">
                <a:solidFill>
                  <a:schemeClr val="tx1"/>
                </a:solidFill>
              </a:rPr>
              <a:t>,&amp;flag);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if (!flag) return MPI_SUCCESS;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val</a:t>
            </a:r>
            <a:r>
              <a:rPr lang="en-US" dirty="0" smtClean="0">
                <a:solidFill>
                  <a:schemeClr val="tx1"/>
                </a:solidFill>
              </a:rPr>
              <a:t>=(chat*) </a:t>
            </a:r>
            <a:r>
              <a:rPr lang="en-US" dirty="0" err="1" smtClean="0">
                <a:solidFill>
                  <a:schemeClr val="tx1"/>
                </a:solidFill>
              </a:rPr>
              <a:t>malloc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len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MPI_Info_get</a:t>
            </a:r>
            <a:r>
              <a:rPr lang="en-US" dirty="0" smtClean="0">
                <a:solidFill>
                  <a:schemeClr val="tx1"/>
                </a:solidFill>
              </a:rPr>
              <a:t>(info,key,len,</a:t>
            </a:r>
            <a:r>
              <a:rPr lang="en-US" dirty="0" err="1" smtClean="0">
                <a:solidFill>
                  <a:schemeClr val="tx1"/>
                </a:solidFill>
              </a:rPr>
              <a:t>val</a:t>
            </a:r>
            <a:r>
              <a:rPr lang="en-US" dirty="0" smtClean="0">
                <a:solidFill>
                  <a:schemeClr val="tx1"/>
                </a:solidFill>
              </a:rPr>
              <a:t>,&amp;flag);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(“Old value was: %s\n”,</a:t>
            </a:r>
            <a:r>
              <a:rPr lang="en-US" dirty="0" err="1" smtClean="0">
                <a:solidFill>
                  <a:schemeClr val="tx1"/>
                </a:solidFill>
              </a:rPr>
              <a:t>val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free(</a:t>
            </a:r>
            <a:r>
              <a:rPr lang="en-US" dirty="0" err="1" smtClean="0">
                <a:solidFill>
                  <a:schemeClr val="tx1"/>
                </a:solidFill>
              </a:rPr>
              <a:t>val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MPI_Info_delete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info,key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return err;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769045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 MPI Info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MPI_Info_get_nkeys</a:t>
            </a:r>
            <a:r>
              <a:rPr lang="en-US" b="1" dirty="0"/>
              <a:t>(</a:t>
            </a:r>
            <a:r>
              <a:rPr lang="en-US" b="1" dirty="0" err="1"/>
              <a:t>MPI_Info</a:t>
            </a:r>
            <a:r>
              <a:rPr lang="en-US" b="1" dirty="0"/>
              <a:t> info, </a:t>
            </a:r>
            <a:r>
              <a:rPr lang="en-US" b="1" dirty="0" err="1"/>
              <a:t>int</a:t>
            </a:r>
            <a:r>
              <a:rPr lang="en-US" b="1" dirty="0"/>
              <a:t> *</a:t>
            </a:r>
            <a:r>
              <a:rPr lang="en-US" b="1" dirty="0" err="1"/>
              <a:t>nkeys</a:t>
            </a:r>
            <a:r>
              <a:rPr lang="en-US" b="1" dirty="0"/>
              <a:t>)</a:t>
            </a:r>
            <a:endParaRPr lang="en-US" b="1" dirty="0" smtClean="0"/>
          </a:p>
          <a:p>
            <a:r>
              <a:rPr lang="en-US" dirty="0" smtClean="0"/>
              <a:t>Queries the number of keys available in the object</a:t>
            </a:r>
          </a:p>
          <a:p>
            <a:r>
              <a:rPr lang="en-US" dirty="0" smtClean="0"/>
              <a:t>Keys are numbered from 0 to nkeys-1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MPI_Info_get_nthkey</a:t>
            </a:r>
            <a:r>
              <a:rPr lang="en-US" b="1" dirty="0"/>
              <a:t>(</a:t>
            </a:r>
            <a:r>
              <a:rPr lang="en-US" b="1" dirty="0" err="1"/>
              <a:t>MPI_Info</a:t>
            </a:r>
            <a:r>
              <a:rPr lang="en-US" b="1" dirty="0"/>
              <a:t> info, </a:t>
            </a:r>
            <a:r>
              <a:rPr lang="en-US" b="1" dirty="0" err="1"/>
              <a:t>int</a:t>
            </a:r>
            <a:r>
              <a:rPr lang="en-US" b="1" dirty="0"/>
              <a:t> n, char *key)</a:t>
            </a:r>
            <a:endParaRPr lang="en-US" b="1" dirty="0" smtClean="0"/>
          </a:p>
          <a:p>
            <a:r>
              <a:rPr lang="en-US" dirty="0" smtClean="0"/>
              <a:t>Return the name of the n</a:t>
            </a:r>
            <a:r>
              <a:rPr lang="en-US" baseline="30000" dirty="0" smtClean="0"/>
              <a:t>th</a:t>
            </a:r>
            <a:r>
              <a:rPr lang="en-US" dirty="0" smtClean="0"/>
              <a:t> key</a:t>
            </a:r>
          </a:p>
          <a:p>
            <a:r>
              <a:rPr lang="en-US" dirty="0" smtClean="0"/>
              <a:t>Can then be used as input to </a:t>
            </a:r>
            <a:r>
              <a:rPr lang="en-US" dirty="0" err="1" smtClean="0"/>
              <a:t>MPI_Info_get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67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X:\mpi-forum\tutorial\pics\Folie1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30338"/>
            <a:ext cx="8398701" cy="344646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</a:t>
            </a:r>
            <a:r>
              <a:rPr lang="en-US" dirty="0" err="1" smtClean="0"/>
              <a:t>Datatype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85800"/>
          </a:xfrm>
        </p:spPr>
        <p:txBody>
          <a:bodyPr/>
          <a:lstStyle/>
          <a:p>
            <a:r>
              <a:rPr lang="en-US" dirty="0" smtClean="0"/>
              <a:t>Explain Lower Bound, Size, Extent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96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Exploring an MPI Info object (cont.)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4930" y="1418466"/>
            <a:ext cx="8524771" cy="5241398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print_all_keys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MPI_Info</a:t>
            </a:r>
            <a:r>
              <a:rPr lang="en-US" dirty="0" smtClean="0">
                <a:solidFill>
                  <a:schemeClr val="tx1"/>
                </a:solidFill>
              </a:rPr>
              <a:t> info)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char key[MPI_MAX_INFO_KEY];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num_keys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 err;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err=</a:t>
            </a:r>
            <a:r>
              <a:rPr lang="en-US" dirty="0" err="1" smtClean="0">
                <a:solidFill>
                  <a:schemeClr val="tx1"/>
                </a:solidFill>
              </a:rPr>
              <a:t>MPI_Info_get_nkeys</a:t>
            </a:r>
            <a:r>
              <a:rPr lang="en-US" dirty="0" smtClean="0">
                <a:solidFill>
                  <a:schemeClr val="tx1"/>
                </a:solidFill>
              </a:rPr>
              <a:t>(info,&amp;</a:t>
            </a:r>
            <a:r>
              <a:rPr lang="en-US" dirty="0" err="1" smtClean="0">
                <a:solidFill>
                  <a:schemeClr val="tx1"/>
                </a:solidFill>
              </a:rPr>
              <a:t>num_keys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=0;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while ((err==MPI_SUCCESS) &amp;&amp; 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num_keys</a:t>
            </a:r>
            <a:r>
              <a:rPr lang="en-US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err=</a:t>
            </a:r>
            <a:r>
              <a:rPr lang="en-US" dirty="0" err="1" smtClean="0">
                <a:solidFill>
                  <a:schemeClr val="tx1"/>
                </a:solidFill>
              </a:rPr>
              <a:t>MPI_Info_get_nthkey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info,i,key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if (err==MPI_SUCCESS)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(“Key %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is %s\n”,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,key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return err;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014502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MPI_Info</a:t>
            </a:r>
            <a:r>
              <a:rPr lang="en-US" dirty="0" smtClean="0"/>
              <a:t>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replication:</a:t>
            </a: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MPI_Info_dup</a:t>
            </a:r>
            <a:r>
              <a:rPr lang="en-US" b="1" dirty="0"/>
              <a:t>(</a:t>
            </a:r>
            <a:r>
              <a:rPr lang="en-US" b="1" dirty="0" err="1"/>
              <a:t>MPI_Info</a:t>
            </a:r>
            <a:r>
              <a:rPr lang="en-US" b="1" dirty="0"/>
              <a:t> info, </a:t>
            </a:r>
            <a:r>
              <a:rPr lang="en-US" b="1" dirty="0" err="1"/>
              <a:t>MPI_Info</a:t>
            </a:r>
            <a:r>
              <a:rPr lang="en-US" b="1" dirty="0"/>
              <a:t> *</a:t>
            </a:r>
            <a:r>
              <a:rPr lang="en-US" b="1" dirty="0" err="1"/>
              <a:t>newinfo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Duplicates entire info object</a:t>
            </a:r>
          </a:p>
          <a:p>
            <a:pPr lvl="1"/>
            <a:r>
              <a:rPr lang="en-US" dirty="0" smtClean="0"/>
              <a:t>Includes all already existing keys</a:t>
            </a:r>
          </a:p>
          <a:p>
            <a:pPr lvl="1"/>
            <a:r>
              <a:rPr lang="en-US" dirty="0" smtClean="0"/>
              <a:t>Maintains ordering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510205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All Routines with Info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MPI_Comm_accept</a:t>
            </a:r>
            <a:endParaRPr lang="en-US" dirty="0" smtClean="0"/>
          </a:p>
          <a:p>
            <a:r>
              <a:rPr lang="en-US" dirty="0" err="1" smtClean="0"/>
              <a:t>MPI_Comm_connect</a:t>
            </a:r>
            <a:endParaRPr lang="en-US" dirty="0" smtClean="0"/>
          </a:p>
          <a:p>
            <a:r>
              <a:rPr lang="en-US" dirty="0" err="1" smtClean="0"/>
              <a:t>MPI_Comm_spawn</a:t>
            </a:r>
            <a:endParaRPr lang="en-US" dirty="0" smtClean="0"/>
          </a:p>
          <a:p>
            <a:r>
              <a:rPr lang="en-US" dirty="0" err="1" smtClean="0"/>
              <a:t>MPI_Comm_spawn</a:t>
            </a:r>
            <a:r>
              <a:rPr lang="en-US" dirty="0" smtClean="0"/>
              <a:t>_</a:t>
            </a:r>
            <a:br>
              <a:rPr lang="en-US" dirty="0" smtClean="0"/>
            </a:br>
            <a:r>
              <a:rPr lang="en-US" dirty="0" smtClean="0"/>
              <a:t>	multiple</a:t>
            </a:r>
          </a:p>
          <a:p>
            <a:r>
              <a:rPr lang="en-US" dirty="0" err="1" smtClean="0"/>
              <a:t>MPI_Lookup_name</a:t>
            </a:r>
            <a:endParaRPr lang="en-US" dirty="0" smtClean="0"/>
          </a:p>
          <a:p>
            <a:r>
              <a:rPr lang="en-US" dirty="0" err="1" smtClean="0"/>
              <a:t>MPI_Open_port</a:t>
            </a:r>
            <a:endParaRPr lang="en-US" dirty="0" smtClean="0"/>
          </a:p>
          <a:p>
            <a:r>
              <a:rPr lang="en-US" dirty="0" err="1" smtClean="0"/>
              <a:t>MPI_Publish_name</a:t>
            </a:r>
            <a:endParaRPr lang="en-US" dirty="0" smtClean="0"/>
          </a:p>
          <a:p>
            <a:r>
              <a:rPr lang="en-US" dirty="0" err="1" smtClean="0"/>
              <a:t>MPI_Unpublish_name</a:t>
            </a:r>
            <a:endParaRPr lang="en-US" dirty="0" smtClean="0"/>
          </a:p>
          <a:p>
            <a:r>
              <a:rPr lang="en-US" dirty="0" smtClean="0"/>
              <a:t>MPI_Info_c2f</a:t>
            </a:r>
          </a:p>
          <a:p>
            <a:r>
              <a:rPr lang="en-US" dirty="0" smtClean="0"/>
              <a:t>MPI_Info_f2c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MPI_Win_create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MPI_File_open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MPI_File_delete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MPI_File_set_info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MPI_File_get_info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MPI_File_set_view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MPI_Dist_graph_create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MPI_Dist_graph_create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adjecent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MPI_Alloc_mem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040152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and MPI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Routines that take info arguments:</a:t>
            </a:r>
          </a:p>
          <a:p>
            <a:pPr lvl="1"/>
            <a:r>
              <a:rPr lang="en-US" b="1" dirty="0" err="1" smtClean="0"/>
              <a:t>MPI_File_open</a:t>
            </a:r>
            <a:r>
              <a:rPr lang="en-US" b="1" dirty="0" smtClean="0"/>
              <a:t>, </a:t>
            </a:r>
            <a:r>
              <a:rPr lang="en-US" b="1" dirty="0" err="1" smtClean="0"/>
              <a:t>MPI_File_delete</a:t>
            </a:r>
            <a:r>
              <a:rPr lang="en-US" b="1" dirty="0" smtClean="0"/>
              <a:t>, </a:t>
            </a:r>
            <a:r>
              <a:rPr lang="en-US" b="1" dirty="0" err="1" smtClean="0"/>
              <a:t>MPI_File_set_view</a:t>
            </a:r>
            <a:endParaRPr lang="en-US" b="1" dirty="0" smtClean="0"/>
          </a:p>
          <a:p>
            <a:pPr lvl="1"/>
            <a:r>
              <a:rPr lang="en-US" dirty="0" smtClean="0"/>
              <a:t>Implementation specific optional hints</a:t>
            </a:r>
          </a:p>
          <a:p>
            <a:pPr lvl="2"/>
            <a:r>
              <a:rPr lang="en-US" dirty="0" smtClean="0"/>
              <a:t>Example: access patterns</a:t>
            </a:r>
          </a:p>
          <a:p>
            <a:pPr lvl="1"/>
            <a:r>
              <a:rPr lang="en-US" dirty="0" smtClean="0"/>
              <a:t>Given on a per file basis</a:t>
            </a:r>
          </a:p>
          <a:p>
            <a:pPr lvl="1"/>
            <a:r>
              <a:rPr lang="en-US" dirty="0" smtClean="0"/>
              <a:t>The MPI standard does not provide any predefined keys</a:t>
            </a:r>
          </a:p>
          <a:p>
            <a:r>
              <a:rPr lang="en-US" dirty="0" smtClean="0"/>
              <a:t>Explicit access to the info object of a file</a:t>
            </a:r>
            <a:endParaRPr lang="en-US" dirty="0"/>
          </a:p>
          <a:p>
            <a:pPr lvl="1"/>
            <a:r>
              <a:rPr lang="en-US" b="1" dirty="0" err="1" smtClean="0"/>
              <a:t>MPI_File_set_info</a:t>
            </a:r>
            <a:r>
              <a:rPr lang="en-US" b="1" dirty="0" smtClean="0"/>
              <a:t>, </a:t>
            </a:r>
            <a:r>
              <a:rPr lang="en-US" b="1" dirty="0" err="1" smtClean="0"/>
              <a:t>MPI_File_get_info</a:t>
            </a:r>
            <a:endParaRPr lang="en-US" b="1" dirty="0" smtClean="0"/>
          </a:p>
          <a:p>
            <a:r>
              <a:rPr lang="en-US" dirty="0" smtClean="0"/>
              <a:t>“Rules”</a:t>
            </a:r>
          </a:p>
          <a:p>
            <a:pPr lvl="1"/>
            <a:r>
              <a:rPr lang="en-US" dirty="0" smtClean="0"/>
              <a:t>Implementations are not required to support any hints</a:t>
            </a:r>
          </a:p>
          <a:p>
            <a:pPr lvl="1"/>
            <a:r>
              <a:rPr lang="en-US" dirty="0" smtClean="0"/>
              <a:t>Each defined hint has to have a predefined default value</a:t>
            </a:r>
          </a:p>
          <a:p>
            <a:pPr lvl="1"/>
            <a:r>
              <a:rPr lang="en-US" dirty="0" smtClean="0"/>
              <a:t>If info only specifies some hints, the remaining are not affected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172210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and RMA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MPI_Alloc_mem</a:t>
            </a:r>
            <a:r>
              <a:rPr lang="en-US" b="1" dirty="0"/>
              <a:t>(</a:t>
            </a:r>
            <a:r>
              <a:rPr lang="en-US" b="1" dirty="0" err="1"/>
              <a:t>MPI_Aint</a:t>
            </a:r>
            <a:r>
              <a:rPr lang="en-US" b="1" dirty="0"/>
              <a:t> size, </a:t>
            </a:r>
            <a:r>
              <a:rPr lang="en-US" b="1" dirty="0" err="1"/>
              <a:t>MPI_Info</a:t>
            </a:r>
            <a:r>
              <a:rPr lang="en-US" b="1" dirty="0"/>
              <a:t> info, v</a:t>
            </a:r>
            <a:r>
              <a:rPr lang="en-US" b="1" dirty="0" smtClean="0"/>
              <a:t>oid </a:t>
            </a:r>
            <a:r>
              <a:rPr lang="en-US" b="1" dirty="0"/>
              <a:t>*</a:t>
            </a:r>
            <a:r>
              <a:rPr lang="en-US" b="1" dirty="0" err="1"/>
              <a:t>baseptr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Allocate a memory region for RMA</a:t>
            </a:r>
          </a:p>
          <a:p>
            <a:pPr lvl="1"/>
            <a:r>
              <a:rPr lang="en-US" dirty="0" smtClean="0"/>
              <a:t>Info objected intended to help specify where memory is located</a:t>
            </a:r>
          </a:p>
          <a:p>
            <a:pPr lvl="2"/>
            <a:r>
              <a:rPr lang="en-US" dirty="0" smtClean="0"/>
              <a:t>NUMA issues</a:t>
            </a:r>
          </a:p>
          <a:p>
            <a:pPr lvl="2"/>
            <a:r>
              <a:rPr lang="en-US" dirty="0" smtClean="0"/>
              <a:t>Device/Pinned/Regular memory</a:t>
            </a:r>
          </a:p>
          <a:p>
            <a:pPr lvl="1"/>
            <a:r>
              <a:rPr lang="en-US" dirty="0" smtClean="0"/>
              <a:t>Hint is optional</a:t>
            </a:r>
          </a:p>
          <a:p>
            <a:pPr lvl="1"/>
            <a:r>
              <a:rPr lang="en-US" dirty="0" smtClean="0"/>
              <a:t>MPI doesn’t define particular keys</a:t>
            </a:r>
          </a:p>
          <a:p>
            <a:pPr marL="54864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877367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and Graph Communicators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MPI_Dist_graph_create</a:t>
            </a:r>
            <a:r>
              <a:rPr lang="en-US" dirty="0" smtClean="0"/>
              <a:t> / </a:t>
            </a:r>
            <a:r>
              <a:rPr lang="en-US" b="1" dirty="0" err="1" smtClean="0"/>
              <a:t>MPI_Dist_graph_create_adjecent</a:t>
            </a:r>
            <a:endParaRPr lang="en-US" b="1" dirty="0"/>
          </a:p>
          <a:p>
            <a:pPr lvl="1"/>
            <a:r>
              <a:rPr lang="en-US" dirty="0" smtClean="0"/>
              <a:t>Create a new communicator with graph information</a:t>
            </a:r>
          </a:p>
          <a:p>
            <a:pPr lvl="2"/>
            <a:r>
              <a:rPr lang="en-US" dirty="0" smtClean="0"/>
              <a:t>Specifies the virtual topology</a:t>
            </a:r>
          </a:p>
          <a:p>
            <a:pPr lvl="2"/>
            <a:r>
              <a:rPr lang="en-US" dirty="0" smtClean="0"/>
              <a:t>Input graph with weighted edges</a:t>
            </a:r>
          </a:p>
          <a:p>
            <a:pPr lvl="2"/>
            <a:r>
              <a:rPr lang="en-US" dirty="0" smtClean="0"/>
              <a:t>Allows implementations to optimize layout</a:t>
            </a:r>
          </a:p>
          <a:p>
            <a:pPr lvl="1"/>
            <a:r>
              <a:rPr lang="en-US" dirty="0" smtClean="0"/>
              <a:t>Both routines take an info object</a:t>
            </a:r>
          </a:p>
          <a:p>
            <a:pPr lvl="2"/>
            <a:r>
              <a:rPr lang="en-US" dirty="0" smtClean="0"/>
              <a:t>Intended to allow optimizations on interpretation of the weights</a:t>
            </a:r>
          </a:p>
          <a:p>
            <a:pPr lvl="2"/>
            <a:r>
              <a:rPr lang="en-US" dirty="0" smtClean="0"/>
              <a:t>Adjust the optimization function</a:t>
            </a:r>
          </a:p>
          <a:p>
            <a:pPr lvl="2"/>
            <a:r>
              <a:rPr lang="en-US" dirty="0" smtClean="0"/>
              <a:t>No keys predefined in the MPI standard</a:t>
            </a:r>
          </a:p>
          <a:p>
            <a:pPr lvl="2"/>
            <a:r>
              <a:rPr lang="en-US" dirty="0" smtClean="0"/>
              <a:t>MPI is free to ignore any or all hints / info keys</a:t>
            </a:r>
          </a:p>
          <a:p>
            <a:pPr lvl="1"/>
            <a:r>
              <a:rPr lang="en-US" dirty="0" smtClean="0"/>
              <a:t>Routines are collective</a:t>
            </a:r>
          </a:p>
          <a:p>
            <a:pPr lvl="2"/>
            <a:r>
              <a:rPr lang="en-US" dirty="0" smtClean="0"/>
              <a:t>User must ensure the same keys are passed on every 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96345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Info &amp; Communicators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Two new parts:</a:t>
            </a:r>
          </a:p>
          <a:p>
            <a:pPr lvl="1"/>
            <a:r>
              <a:rPr lang="en-US" dirty="0" smtClean="0"/>
              <a:t>Clarification of what info objects mean for communicators</a:t>
            </a:r>
          </a:p>
          <a:p>
            <a:pPr lvl="1"/>
            <a:r>
              <a:rPr lang="en-US" dirty="0" smtClean="0"/>
              <a:t>New routines to work with info objects that are associated with a communicator</a:t>
            </a:r>
          </a:p>
          <a:p>
            <a:r>
              <a:rPr lang="en-US" dirty="0" smtClean="0"/>
              <a:t>Clarification: </a:t>
            </a:r>
            <a:br>
              <a:rPr lang="en-US" dirty="0" smtClean="0"/>
            </a:br>
            <a:r>
              <a:rPr lang="en-US" dirty="0" smtClean="0"/>
              <a:t>What happens on communicator creation?</a:t>
            </a:r>
          </a:p>
          <a:p>
            <a:pPr lvl="1"/>
            <a:r>
              <a:rPr lang="en-US" dirty="0" err="1" smtClean="0"/>
              <a:t>MPI_Comm_dup</a:t>
            </a:r>
            <a:r>
              <a:rPr lang="en-US" dirty="0" smtClean="0"/>
              <a:t> also duplicates info objects</a:t>
            </a:r>
          </a:p>
          <a:p>
            <a:pPr lvl="1"/>
            <a:r>
              <a:rPr lang="en-US" dirty="0" smtClean="0"/>
              <a:t>[Also duplicates topology information]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792305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MPI_Info_comm</a:t>
            </a:r>
            <a:r>
              <a:rPr lang="en-US" dirty="0" smtClean="0"/>
              <a:t>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Creation of a new communicator with a new </a:t>
            </a:r>
            <a:br>
              <a:rPr lang="en-US" dirty="0" smtClean="0"/>
            </a:br>
            <a:r>
              <a:rPr lang="en-US" dirty="0" smtClean="0"/>
              <a:t>MPI info object</a:t>
            </a:r>
          </a:p>
          <a:p>
            <a:pPr marL="45720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MPI_Comm_dup_info</a:t>
            </a:r>
            <a:r>
              <a:rPr lang="en-US" b="1" dirty="0"/>
              <a:t>(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, </a:t>
            </a:r>
            <a:r>
              <a:rPr lang="en-US" b="1" dirty="0" err="1"/>
              <a:t>MPI_Info</a:t>
            </a:r>
            <a:r>
              <a:rPr lang="en-US" b="1" dirty="0"/>
              <a:t> info, </a:t>
            </a:r>
            <a:r>
              <a:rPr lang="en-US" b="1" dirty="0" err="1"/>
              <a:t>MPI_Comm</a:t>
            </a:r>
            <a:r>
              <a:rPr lang="en-US" b="1" dirty="0"/>
              <a:t> *</a:t>
            </a:r>
            <a:r>
              <a:rPr lang="en-US" b="1" dirty="0" err="1"/>
              <a:t>newcomm</a:t>
            </a:r>
            <a:r>
              <a:rPr lang="en-US" b="1" dirty="0"/>
              <a:t>) </a:t>
            </a:r>
            <a:endParaRPr lang="en-US" b="1" dirty="0" smtClean="0"/>
          </a:p>
          <a:p>
            <a:r>
              <a:rPr lang="en-US" dirty="0" smtClean="0"/>
              <a:t>Setting and reading info for communicators</a:t>
            </a:r>
          </a:p>
          <a:p>
            <a:pPr marL="45720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MPI_Comm_set_info</a:t>
            </a:r>
            <a:r>
              <a:rPr lang="en-US" b="1" dirty="0"/>
              <a:t>(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MPI_Info</a:t>
            </a:r>
            <a:r>
              <a:rPr lang="en-US" b="1" dirty="0" smtClean="0"/>
              <a:t> </a:t>
            </a:r>
            <a:r>
              <a:rPr lang="en-US" b="1" dirty="0"/>
              <a:t>info</a:t>
            </a:r>
            <a:r>
              <a:rPr lang="en-US" b="1" dirty="0" smtClean="0"/>
              <a:t>)</a:t>
            </a:r>
          </a:p>
          <a:p>
            <a:pPr marL="457200" lvl="1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MPI_Comm_get_info</a:t>
            </a:r>
            <a:r>
              <a:rPr lang="en-US" b="1" dirty="0"/>
              <a:t>(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MPI_Info</a:t>
            </a:r>
            <a:r>
              <a:rPr lang="en-US" b="1" dirty="0" smtClean="0"/>
              <a:t> </a:t>
            </a:r>
            <a:r>
              <a:rPr lang="en-US" b="1" dirty="0"/>
              <a:t>*</a:t>
            </a:r>
            <a:r>
              <a:rPr lang="en-US" b="1" dirty="0" err="1"/>
              <a:t>info_used</a:t>
            </a:r>
            <a:r>
              <a:rPr lang="en-US" b="1" dirty="0"/>
              <a:t>) </a:t>
            </a:r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023666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Info &amp;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Windows support MPI Info objects</a:t>
            </a:r>
          </a:p>
          <a:p>
            <a:pPr lvl="1"/>
            <a:r>
              <a:rPr lang="en-US" dirty="0" smtClean="0"/>
              <a:t>But users can not read or later set them</a:t>
            </a:r>
          </a:p>
          <a:p>
            <a:r>
              <a:rPr lang="en-US" dirty="0" smtClean="0"/>
              <a:t>New routines, similar to </a:t>
            </a:r>
            <a:r>
              <a:rPr lang="en-US" dirty="0" err="1" smtClean="0"/>
              <a:t>communcators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MPI_Win_set_info</a:t>
            </a:r>
            <a:r>
              <a:rPr lang="en-US" b="1" dirty="0"/>
              <a:t>(</a:t>
            </a:r>
            <a:r>
              <a:rPr lang="en-US" b="1" dirty="0" err="1"/>
              <a:t>MPI_Win</a:t>
            </a:r>
            <a:r>
              <a:rPr lang="en-US" b="1" dirty="0"/>
              <a:t> win, </a:t>
            </a:r>
            <a:r>
              <a:rPr lang="en-US" b="1" dirty="0" err="1"/>
              <a:t>MPI_Info</a:t>
            </a:r>
            <a:r>
              <a:rPr lang="en-US" b="1" dirty="0"/>
              <a:t> info) </a:t>
            </a:r>
          </a:p>
          <a:p>
            <a:pPr marL="457200" lvl="1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MPI_Win_get_info</a:t>
            </a:r>
            <a:r>
              <a:rPr lang="en-US" b="1" dirty="0"/>
              <a:t>(</a:t>
            </a:r>
            <a:r>
              <a:rPr lang="en-US" b="1" dirty="0" err="1"/>
              <a:t>MPI_Win</a:t>
            </a:r>
            <a:r>
              <a:rPr lang="en-US" b="1" dirty="0"/>
              <a:t> win,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MPI_Info</a:t>
            </a:r>
            <a:r>
              <a:rPr lang="en-US" b="1" dirty="0" smtClean="0"/>
              <a:t> </a:t>
            </a:r>
            <a:r>
              <a:rPr lang="en-US" b="1" dirty="0"/>
              <a:t>*</a:t>
            </a:r>
            <a:r>
              <a:rPr lang="en-US" b="1" dirty="0" err="1"/>
              <a:t>info_used</a:t>
            </a:r>
            <a:r>
              <a:rPr lang="en-US" b="1" dirty="0"/>
              <a:t>) </a:t>
            </a:r>
            <a:endParaRPr lang="en-US" b="1" dirty="0" smtClean="0"/>
          </a:p>
          <a:p>
            <a:r>
              <a:rPr lang="en-US" dirty="0" smtClean="0"/>
              <a:t>Warning: hints that work in window creation may no longer be applicable later 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091718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Predefined Environment Info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MPI_INFO_GET_ENV</a:t>
            </a:r>
          </a:p>
          <a:p>
            <a:pPr lvl="1"/>
            <a:r>
              <a:rPr lang="en-US" dirty="0" smtClean="0"/>
              <a:t>Describes the basic execution environment</a:t>
            </a:r>
          </a:p>
          <a:p>
            <a:pPr lvl="2"/>
            <a:r>
              <a:rPr lang="en-US" dirty="0" smtClean="0"/>
              <a:t>Gives the MPI application to query how it is executed</a:t>
            </a:r>
          </a:p>
          <a:p>
            <a:pPr lvl="2"/>
            <a:r>
              <a:rPr lang="en-US" dirty="0" smtClean="0"/>
              <a:t>Values are parameters given to </a:t>
            </a:r>
            <a:r>
              <a:rPr lang="en-US" dirty="0" err="1" smtClean="0"/>
              <a:t>mpiexec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 actual parameters that were determined at runtime</a:t>
            </a:r>
          </a:p>
          <a:p>
            <a:pPr lvl="1"/>
            <a:r>
              <a:rPr lang="en-US" dirty="0" smtClean="0"/>
              <a:t>Object has to be present in any MPI</a:t>
            </a:r>
          </a:p>
          <a:p>
            <a:pPr lvl="2"/>
            <a:r>
              <a:rPr lang="en-US" dirty="0" smtClean="0"/>
              <a:t>Not all keys have to defined</a:t>
            </a:r>
          </a:p>
          <a:p>
            <a:pPr lvl="2"/>
            <a:r>
              <a:rPr lang="en-US" dirty="0" smtClean="0"/>
              <a:t>Can also be empty</a:t>
            </a:r>
          </a:p>
          <a:p>
            <a:pPr lvl="1"/>
            <a:r>
              <a:rPr lang="en-US" dirty="0" smtClean="0"/>
              <a:t>Access through usual </a:t>
            </a:r>
            <a:r>
              <a:rPr lang="en-US" dirty="0" err="1" smtClean="0"/>
              <a:t>MPI_Info</a:t>
            </a:r>
            <a:r>
              <a:rPr lang="en-US" dirty="0" smtClean="0"/>
              <a:t> routines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953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71638"/>
            <a:ext cx="8224838" cy="1069975"/>
          </a:xfrm>
        </p:spPr>
        <p:txBody>
          <a:bodyPr/>
          <a:lstStyle/>
          <a:p>
            <a:r>
              <a:rPr lang="en-US" dirty="0" smtClean="0"/>
              <a:t>Advanced Topics: Hybrid Programming with Threads and Shared Memory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424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Keys for the </a:t>
            </a:r>
            <a:r>
              <a:rPr lang="en-US" dirty="0"/>
              <a:t>Environment Info Object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08722945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24000"/>
                <a:gridCol w="670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program</a:t>
                      </a:r>
                      <a:r>
                        <a:rPr lang="en-US" baseline="0" dirty="0" smtClean="0"/>
                        <a:t> being executed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line arguments (space separated)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maxprocs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number of processes to start (of</a:t>
                      </a:r>
                      <a:r>
                        <a:rPr lang="en-US" baseline="0" dirty="0" smtClean="0"/>
                        <a:t> this binary)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Allowed values</a:t>
                      </a:r>
                      <a:r>
                        <a:rPr lang="en-US" baseline="0" dirty="0" smtClean="0"/>
                        <a:t> for number of processes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Identifying</a:t>
                      </a:r>
                      <a:r>
                        <a:rPr lang="en-US" baseline="0" dirty="0" smtClean="0"/>
                        <a:t> name for the architecture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 from which</a:t>
                      </a:r>
                      <a:r>
                        <a:rPr lang="en-US" baseline="0" dirty="0" smtClean="0"/>
                        <a:t> the MPI process is run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Optional,</a:t>
                      </a:r>
                      <a:r>
                        <a:rPr lang="en-US" baseline="0" dirty="0" smtClean="0"/>
                        <a:t> additional file with extra information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thread_level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Requested </a:t>
                      </a:r>
                      <a:r>
                        <a:rPr lang="en-US" dirty="0" err="1" smtClean="0"/>
                        <a:t>thead</a:t>
                      </a:r>
                      <a:r>
                        <a:rPr lang="en-US" dirty="0" smtClean="0"/>
                        <a:t> level</a:t>
                      </a:r>
                      <a:r>
                        <a:rPr lang="en-US" baseline="0" dirty="0" smtClean="0"/>
                        <a:t> (if specified by </a:t>
                      </a:r>
                      <a:r>
                        <a:rPr lang="en-US" baseline="0" dirty="0" err="1" smtClean="0"/>
                        <a:t>mpiexec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140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434250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Environment Info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/>
              <a:t>mpiexec</a:t>
            </a:r>
            <a:r>
              <a:rPr lang="en-US" sz="2800" b="1" dirty="0"/>
              <a:t> -n 5 -arch sun ocean : -n 10 -arch rs6000 </a:t>
            </a:r>
            <a:r>
              <a:rPr lang="en-US" sz="2800" b="1" dirty="0" err="1" smtClean="0"/>
              <a:t>atmos</a:t>
            </a:r>
            <a:endParaRPr lang="en-US" sz="2800" b="1" dirty="0" smtClean="0"/>
          </a:p>
          <a:p>
            <a:pPr lvl="1"/>
            <a:r>
              <a:rPr lang="en-US" dirty="0" smtClean="0"/>
              <a:t>Requests 5 nodes on a SUN system to run ocean</a:t>
            </a:r>
          </a:p>
          <a:p>
            <a:pPr lvl="1"/>
            <a:r>
              <a:rPr lang="en-US" dirty="0" smtClean="0"/>
              <a:t>Requests 10 nodes on an IBM system to run </a:t>
            </a:r>
            <a:r>
              <a:rPr lang="en-US" dirty="0" err="1" smtClean="0"/>
              <a:t>atmos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Environment object in rank 0-4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(command, ocean), (</a:t>
            </a:r>
            <a:r>
              <a:rPr lang="en-US" dirty="0" err="1"/>
              <a:t>maxprocs</a:t>
            </a:r>
            <a:r>
              <a:rPr lang="en-US" dirty="0"/>
              <a:t>, 5), </a:t>
            </a:r>
            <a:r>
              <a:rPr lang="en-US" dirty="0" smtClean="0"/>
              <a:t>(</a:t>
            </a:r>
            <a:r>
              <a:rPr lang="en-US" dirty="0"/>
              <a:t>arch, sun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Environment object in rank 5-14</a:t>
            </a:r>
          </a:p>
          <a:p>
            <a:pPr lvl="1"/>
            <a:r>
              <a:rPr lang="en-US" dirty="0"/>
              <a:t>(command, </a:t>
            </a:r>
            <a:r>
              <a:rPr lang="en-US" dirty="0" err="1"/>
              <a:t>atmos</a:t>
            </a:r>
            <a:r>
              <a:rPr lang="en-US" dirty="0"/>
              <a:t>), (</a:t>
            </a:r>
            <a:r>
              <a:rPr lang="en-US" dirty="0" err="1"/>
              <a:t>maxprocs</a:t>
            </a:r>
            <a:r>
              <a:rPr lang="en-US" dirty="0"/>
              <a:t>, 10), </a:t>
            </a:r>
            <a:r>
              <a:rPr lang="en-US" dirty="0" smtClean="0"/>
              <a:t>(</a:t>
            </a:r>
            <a:r>
              <a:rPr lang="en-US" dirty="0"/>
              <a:t>arch, rs600)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796039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bindings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Removal of C++ Bindings</a:t>
            </a:r>
          </a:p>
          <a:p>
            <a:r>
              <a:rPr lang="en-US" dirty="0" smtClean="0"/>
              <a:t>Support for Fortran 2008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5051978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were deprecated in MPI 2.0</a:t>
            </a:r>
          </a:p>
          <a:p>
            <a:r>
              <a:rPr lang="en-US" dirty="0" smtClean="0"/>
              <a:t>Long discussion the in MPI forum about their future</a:t>
            </a:r>
          </a:p>
          <a:p>
            <a:pPr lvl="1"/>
            <a:r>
              <a:rPr lang="en-US" dirty="0" smtClean="0"/>
              <a:t>Consensus: Current state not acceptable</a:t>
            </a:r>
          </a:p>
          <a:p>
            <a:pPr lvl="2"/>
            <a:r>
              <a:rPr lang="en-US" dirty="0" smtClean="0"/>
              <a:t>Inconsistent in the document</a:t>
            </a:r>
          </a:p>
          <a:p>
            <a:pPr lvl="1"/>
            <a:r>
              <a:rPr lang="en-US" dirty="0" smtClean="0"/>
              <a:t>Option 1: removal</a:t>
            </a:r>
          </a:p>
          <a:p>
            <a:pPr lvl="1"/>
            <a:r>
              <a:rPr lang="en-US" dirty="0" smtClean="0"/>
              <a:t>Option 2: un-deprecate</a:t>
            </a:r>
          </a:p>
          <a:p>
            <a:r>
              <a:rPr lang="en-US" dirty="0" smtClean="0"/>
              <a:t>Ticket for option 1 has passed first vote</a:t>
            </a:r>
          </a:p>
          <a:p>
            <a:pPr lvl="1"/>
            <a:r>
              <a:rPr lang="en-US" dirty="0" smtClean="0"/>
              <a:t>Likely to be accepted at the July meeting</a:t>
            </a:r>
          </a:p>
          <a:p>
            <a:pPr lvl="1"/>
            <a:r>
              <a:rPr lang="en-US" dirty="0" smtClean="0"/>
              <a:t>No counter ticket for option 2 on the table</a:t>
            </a:r>
          </a:p>
          <a:p>
            <a:r>
              <a:rPr lang="en-US" dirty="0" smtClean="0"/>
              <a:t>Alternative suggestion</a:t>
            </a:r>
          </a:p>
          <a:p>
            <a:pPr lvl="1"/>
            <a:r>
              <a:rPr lang="en-US" dirty="0" smtClean="0"/>
              <a:t>Boost MPI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935866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MPI 3.0 </a:t>
            </a:r>
            <a:r>
              <a:rPr lang="en-US" dirty="0" smtClean="0"/>
              <a:t>added </a:t>
            </a:r>
            <a:r>
              <a:rPr lang="en-US" dirty="0" smtClean="0"/>
              <a:t>support for Fortran 2008</a:t>
            </a:r>
          </a:p>
          <a:p>
            <a:r>
              <a:rPr lang="en-US" dirty="0" smtClean="0"/>
              <a:t>Three sets of concurrent Fortran interfaces</a:t>
            </a:r>
          </a:p>
          <a:p>
            <a:pPr lvl="1"/>
            <a:r>
              <a:rPr lang="en-US" dirty="0" smtClean="0"/>
              <a:t>“Old style” Fortran 77 (MPI-1)</a:t>
            </a:r>
          </a:p>
          <a:p>
            <a:pPr lvl="2"/>
            <a:r>
              <a:rPr lang="en-US" dirty="0" smtClean="0"/>
              <a:t>Usable with “INCLUDE ‘</a:t>
            </a:r>
            <a:r>
              <a:rPr lang="en-US" dirty="0" err="1" smtClean="0"/>
              <a:t>mpif.h</a:t>
            </a:r>
            <a:r>
              <a:rPr lang="en-US" dirty="0" smtClean="0"/>
              <a:t>’”</a:t>
            </a:r>
          </a:p>
          <a:p>
            <a:pPr lvl="2"/>
            <a:r>
              <a:rPr lang="en-US" dirty="0" smtClean="0"/>
              <a:t>Strongly discouraged, but provided for legacy applications</a:t>
            </a:r>
          </a:p>
          <a:p>
            <a:pPr lvl="1"/>
            <a:r>
              <a:rPr lang="en-US" dirty="0" smtClean="0"/>
              <a:t>Fortran 90 interface (MPI-2)</a:t>
            </a:r>
          </a:p>
          <a:p>
            <a:pPr lvl="2"/>
            <a:r>
              <a:rPr lang="en-US" dirty="0" smtClean="0"/>
              <a:t>Useable with “USE </a:t>
            </a:r>
            <a:r>
              <a:rPr lang="en-US" dirty="0" err="1" smtClean="0"/>
              <a:t>mpi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Includes compile time checks, but inconsistent with Fortran standard</a:t>
            </a:r>
          </a:p>
          <a:p>
            <a:pPr lvl="1"/>
            <a:r>
              <a:rPr lang="en-US" dirty="0" smtClean="0"/>
              <a:t>Fortran 2008 interface (MPI-3)</a:t>
            </a:r>
          </a:p>
          <a:p>
            <a:pPr lvl="2"/>
            <a:r>
              <a:rPr lang="en-US" dirty="0" smtClean="0"/>
              <a:t>Usable with “USE mpi_f08”</a:t>
            </a:r>
            <a:endParaRPr lang="en-US" dirty="0"/>
          </a:p>
          <a:p>
            <a:pPr lvl="2"/>
            <a:r>
              <a:rPr lang="en-US" dirty="0" smtClean="0"/>
              <a:t>Compile time checks and unique MPI handle types</a:t>
            </a:r>
          </a:p>
          <a:p>
            <a:pPr lvl="2"/>
            <a:r>
              <a:rPr lang="en-US" dirty="0" smtClean="0"/>
              <a:t>Consistent with Fortran standard with TR 29113</a:t>
            </a:r>
          </a:p>
          <a:p>
            <a:pPr lvl="2"/>
            <a:r>
              <a:rPr lang="en-US" dirty="0" smtClean="0"/>
              <a:t>Recommended option for new Fortran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70088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Support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MPIs supporting Fortran must provide either or both</a:t>
            </a:r>
          </a:p>
          <a:p>
            <a:pPr lvl="1"/>
            <a:r>
              <a:rPr lang="en-US" dirty="0" smtClean="0"/>
              <a:t>USE mpi_f08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mpi</a:t>
            </a:r>
            <a:r>
              <a:rPr lang="en-US" dirty="0" smtClean="0"/>
              <a:t>  -AND- INCLUDE </a:t>
            </a:r>
            <a:r>
              <a:rPr lang="en-US" dirty="0" err="1" smtClean="0"/>
              <a:t>mpif.h</a:t>
            </a:r>
            <a:endParaRPr lang="en-US" dirty="0" smtClean="0"/>
          </a:p>
          <a:p>
            <a:pPr lvl="1"/>
            <a:r>
              <a:rPr lang="en-US" dirty="0" smtClean="0"/>
              <a:t>Must be compatible and useable within one application</a:t>
            </a:r>
          </a:p>
          <a:p>
            <a:r>
              <a:rPr lang="en-US" dirty="0" smtClean="0"/>
              <a:t>Fortran 2008 interface can support </a:t>
            </a:r>
            <a:r>
              <a:rPr lang="en-US" dirty="0" err="1" smtClean="0"/>
              <a:t>subarrays</a:t>
            </a:r>
            <a:endParaRPr lang="en-US" dirty="0" smtClean="0"/>
          </a:p>
          <a:p>
            <a:pPr lvl="1"/>
            <a:r>
              <a:rPr lang="en-US" dirty="0" smtClean="0"/>
              <a:t>Compile time constant MPI_SUBARRAYS_SUPPORTED</a:t>
            </a:r>
          </a:p>
          <a:p>
            <a:pPr lvl="1"/>
            <a:r>
              <a:rPr lang="en-US" dirty="0" smtClean="0"/>
              <a:t>When enabled, works on all choice (message) buffers</a:t>
            </a:r>
          </a:p>
          <a:p>
            <a:r>
              <a:rPr lang="en-US" dirty="0" smtClean="0"/>
              <a:t>Resolved issue for asynchronous communication</a:t>
            </a:r>
          </a:p>
          <a:p>
            <a:pPr lvl="1"/>
            <a:r>
              <a:rPr lang="en-US" dirty="0" smtClean="0"/>
              <a:t>Required work with Fortran committee to define ASYNCHRONOUS</a:t>
            </a:r>
          </a:p>
          <a:p>
            <a:pPr lvl="1"/>
            <a:r>
              <a:rPr lang="en-US" dirty="0" smtClean="0"/>
              <a:t>Requires TR 29113 to be implemented by the compiler</a:t>
            </a:r>
          </a:p>
          <a:p>
            <a:pPr lvl="1"/>
            <a:r>
              <a:rPr lang="en-US" dirty="0" smtClean="0"/>
              <a:t>Compile time constant MPI_ASYNC_PROTECTS_NONBLOCKING</a:t>
            </a:r>
          </a:p>
          <a:p>
            <a:r>
              <a:rPr lang="en-US" dirty="0"/>
              <a:t>Error return (</a:t>
            </a:r>
            <a:r>
              <a:rPr lang="en-US" dirty="0" err="1"/>
              <a:t>ierror</a:t>
            </a:r>
            <a:r>
              <a:rPr lang="en-US" dirty="0"/>
              <a:t>) declared as optional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34406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MPI PROFILING</a:t>
            </a:r>
            <a:br>
              <a:rPr lang="en-US" dirty="0" smtClean="0"/>
            </a:b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Concept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Sample Use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Implications due to Fortran 2008</a:t>
            </a:r>
          </a:p>
        </p:txBody>
      </p:sp>
    </p:spTree>
    <p:extLst>
      <p:ext uri="{BB962C8B-B14F-4D97-AF65-F5344CB8AC3E}">
        <p14:creationId xmlns:p14="http://schemas.microsoft.com/office/powerpoint/2010/main" xmlns="" val="279981675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MPI Profiling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of the original MPI standard</a:t>
            </a:r>
          </a:p>
          <a:p>
            <a:pPr lvl="1"/>
            <a:r>
              <a:rPr lang="en-US" dirty="0" smtClean="0"/>
              <a:t>Standardized mechanism for tools to “profile” all MPI calls</a:t>
            </a:r>
          </a:p>
          <a:p>
            <a:pPr lvl="1"/>
            <a:r>
              <a:rPr lang="en-US" dirty="0" smtClean="0"/>
              <a:t>Intercept and redirect any call (without OS tricks)</a:t>
            </a:r>
          </a:p>
          <a:p>
            <a:r>
              <a:rPr lang="en-US" dirty="0" smtClean="0"/>
              <a:t>Usage</a:t>
            </a:r>
          </a:p>
          <a:p>
            <a:pPr lvl="1"/>
            <a:r>
              <a:rPr lang="en-US" dirty="0" smtClean="0"/>
              <a:t>Initially intended for profiling tools</a:t>
            </a:r>
          </a:p>
          <a:p>
            <a:pPr lvl="2"/>
            <a:r>
              <a:rPr lang="en-US" dirty="0" smtClean="0"/>
              <a:t>Intercept all calls</a:t>
            </a:r>
          </a:p>
          <a:p>
            <a:pPr lvl="2"/>
            <a:r>
              <a:rPr lang="en-US" dirty="0" smtClean="0"/>
              <a:t>Record information before continuing original call</a:t>
            </a:r>
          </a:p>
          <a:p>
            <a:pPr lvl="2"/>
            <a:r>
              <a:rPr lang="en-US" dirty="0" smtClean="0"/>
              <a:t>Create application execution profile</a:t>
            </a:r>
          </a:p>
          <a:p>
            <a:pPr lvl="1"/>
            <a:r>
              <a:rPr lang="en-US" dirty="0" smtClean="0"/>
              <a:t>Can be generalized to any kind of wrapper</a:t>
            </a:r>
          </a:p>
          <a:p>
            <a:pPr lvl="1"/>
            <a:r>
              <a:rPr lang="en-US" dirty="0" smtClean="0"/>
              <a:t>Greatly simplifies tool implementation </a:t>
            </a:r>
          </a:p>
          <a:p>
            <a:r>
              <a:rPr lang="en-US" dirty="0" smtClean="0"/>
              <a:t>Role model for integration of tool capabilities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70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Principle of the PMPI </a:t>
            </a:r>
            <a:r>
              <a:rPr lang="en-US" dirty="0"/>
              <a:t>Interface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Name shifting interface </a:t>
            </a:r>
            <a:endParaRPr lang="en-US" dirty="0"/>
          </a:p>
          <a:p>
            <a:pPr lvl="1"/>
            <a:r>
              <a:rPr lang="en-US" dirty="0" smtClean="0"/>
              <a:t>Tools provide library that overrides MPI function names</a:t>
            </a:r>
          </a:p>
          <a:p>
            <a:pPr lvl="2"/>
            <a:r>
              <a:rPr lang="en-US" dirty="0" smtClean="0"/>
              <a:t>Typically implemented as weak symbols in MPI library</a:t>
            </a:r>
            <a:endParaRPr lang="en-US" dirty="0"/>
          </a:p>
          <a:p>
            <a:pPr lvl="1"/>
            <a:r>
              <a:rPr lang="en-US" altLang="ja-JP" dirty="0" smtClean="0"/>
              <a:t>Second set of MPI calls starting with “P”</a:t>
            </a:r>
          </a:p>
          <a:p>
            <a:pPr lvl="2"/>
            <a:r>
              <a:rPr lang="en-US" dirty="0" smtClean="0"/>
              <a:t>Mandatory for almost all MPI functions</a:t>
            </a:r>
          </a:p>
          <a:p>
            <a:pPr lvl="2"/>
            <a:r>
              <a:rPr lang="en-US" dirty="0" smtClean="0"/>
              <a:t>Can be called by the tool to invoke initial functionality</a:t>
            </a:r>
            <a:endParaRPr lang="en-US" dirty="0"/>
          </a:p>
          <a:p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4366620"/>
            <a:ext cx="1905000" cy="1600200"/>
            <a:chOff x="2208" y="1824"/>
            <a:chExt cx="1200" cy="1008"/>
          </a:xfrm>
        </p:grpSpPr>
        <p:sp>
          <p:nvSpPr>
            <p:cNvPr id="228358" name="Rectangle 6"/>
            <p:cNvSpPr>
              <a:spLocks noChangeArrowheads="1"/>
            </p:cNvSpPr>
            <p:nvPr/>
          </p:nvSpPr>
          <p:spPr bwMode="auto">
            <a:xfrm>
              <a:off x="2208" y="1824"/>
              <a:ext cx="1200" cy="3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400">
                  <a:solidFill>
                    <a:schemeClr val="tx1"/>
                  </a:solidFill>
                  <a:latin typeface="Garamond" charset="0"/>
                </a:rPr>
                <a:t>Call MPI_Send</a:t>
              </a:r>
            </a:p>
          </p:txBody>
        </p:sp>
        <p:sp>
          <p:nvSpPr>
            <p:cNvPr id="228359" name="Rectangle 7"/>
            <p:cNvSpPr>
              <a:spLocks noChangeArrowheads="1"/>
            </p:cNvSpPr>
            <p:nvPr/>
          </p:nvSpPr>
          <p:spPr bwMode="auto">
            <a:xfrm>
              <a:off x="2208" y="2496"/>
              <a:ext cx="1200" cy="3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400">
                  <a:solidFill>
                    <a:schemeClr val="tx1"/>
                  </a:solidFill>
                  <a:latin typeface="Garamond" charset="0"/>
                </a:rPr>
                <a:t>MPI_Send</a:t>
              </a:r>
            </a:p>
          </p:txBody>
        </p:sp>
      </p:grp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4876800" y="4366620"/>
            <a:ext cx="2362200" cy="1600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400" dirty="0" err="1">
                <a:solidFill>
                  <a:schemeClr val="tx1"/>
                </a:solidFill>
                <a:latin typeface="Garamond" charset="0"/>
              </a:rPr>
              <a:t>MPI_Send</a:t>
            </a:r>
            <a:endParaRPr lang="en-US" sz="2400" dirty="0">
              <a:solidFill>
                <a:schemeClr val="tx1"/>
              </a:solidFill>
              <a:latin typeface="Garamond" charset="0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Garamond" charset="0"/>
              </a:rPr>
              <a:t>{ …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Garamond" charset="0"/>
              </a:rPr>
              <a:t>      </a:t>
            </a:r>
            <a:r>
              <a:rPr lang="en-US" sz="2400" dirty="0" err="1">
                <a:solidFill>
                  <a:schemeClr val="tx1"/>
                </a:solidFill>
                <a:latin typeface="Garamond" charset="0"/>
              </a:rPr>
              <a:t>PMPI_Send</a:t>
            </a:r>
            <a:r>
              <a:rPr lang="en-US" sz="2400" dirty="0">
                <a:solidFill>
                  <a:schemeClr val="tx1"/>
                </a:solidFill>
                <a:latin typeface="Garamond" charset="0"/>
              </a:rPr>
              <a:t>()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Garamond" charset="0"/>
              </a:rPr>
              <a:t>}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2209800" y="5585820"/>
            <a:ext cx="19050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Garamond" charset="0"/>
              </a:rPr>
              <a:t>PMPI_Send</a:t>
            </a:r>
          </a:p>
        </p:txBody>
      </p:sp>
      <p:cxnSp>
        <p:nvCxnSpPr>
          <p:cNvPr id="228362" name="AutoShape 10"/>
          <p:cNvCxnSpPr>
            <a:cxnSpLocks noChangeShapeType="1"/>
            <a:stCxn id="228358" idx="2"/>
            <a:endCxn id="228360" idx="0"/>
          </p:cNvCxnSpPr>
          <p:nvPr/>
        </p:nvCxnSpPr>
        <p:spPr bwMode="auto">
          <a:xfrm rot="5400000" flipH="1" flipV="1">
            <a:off x="4267200" y="3109320"/>
            <a:ext cx="533400" cy="3048000"/>
          </a:xfrm>
          <a:prstGeom prst="bentConnector5">
            <a:avLst>
              <a:gd name="adj1" fmla="val -42856"/>
              <a:gd name="adj2" fmla="val 46250"/>
              <a:gd name="adj3" fmla="val 142856"/>
            </a:avLst>
          </a:prstGeom>
          <a:noFill/>
          <a:ln w="50800">
            <a:solidFill>
              <a:schemeClr val="hlink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8363" name="AutoShape 11"/>
          <p:cNvCxnSpPr>
            <a:cxnSpLocks noChangeShapeType="1"/>
            <a:stCxn id="228360" idx="2"/>
            <a:endCxn id="228361" idx="0"/>
          </p:cNvCxnSpPr>
          <p:nvPr/>
        </p:nvCxnSpPr>
        <p:spPr bwMode="auto">
          <a:xfrm rot="16200000" flipV="1">
            <a:off x="4419600" y="4328520"/>
            <a:ext cx="381000" cy="2895600"/>
          </a:xfrm>
          <a:prstGeom prst="bentConnector5">
            <a:avLst>
              <a:gd name="adj1" fmla="val -60000"/>
              <a:gd name="adj2" fmla="val 53949"/>
              <a:gd name="adj3" fmla="val 160000"/>
            </a:avLst>
          </a:prstGeom>
          <a:noFill/>
          <a:ln w="50800">
            <a:solidFill>
              <a:schemeClr val="hlink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8364" name="AutoShape 12"/>
          <p:cNvCxnSpPr>
            <a:cxnSpLocks noChangeShapeType="1"/>
            <a:stCxn id="228358" idx="2"/>
            <a:endCxn id="228359" idx="0"/>
          </p:cNvCxnSpPr>
          <p:nvPr/>
        </p:nvCxnSpPr>
        <p:spPr bwMode="auto">
          <a:xfrm>
            <a:off x="3009900" y="4900020"/>
            <a:ext cx="0" cy="533400"/>
          </a:xfrm>
          <a:prstGeom prst="straightConnector1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148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51763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228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2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  <p:bldP spid="228360" grpId="0" animBg="1"/>
      <p:bldP spid="228361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Example of an PMPI tool: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mpiP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Open source MPI profiling library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Developed at LLNL, maintained by LLNL &amp; ORNL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Available from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sourceforge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Works with any MPI library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Easy-to-use and portable design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Implemented solely based on PMPI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Intercepts and profiles all calls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Script to generate all wrappers for a particular MPI implementation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Workflow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No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additional tool daemons or support infrastructure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Single text file as output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Optional: GUI viewer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752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and Threads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idx="1"/>
          </p:nvPr>
        </p:nvSpPr>
        <p:spPr>
          <a:xfrm>
            <a:off x="346075" y="1374775"/>
            <a:ext cx="7935913" cy="3746500"/>
          </a:xfrm>
        </p:spPr>
        <p:txBody>
          <a:bodyPr/>
          <a:lstStyle/>
          <a:p>
            <a:r>
              <a:rPr lang="en-US"/>
              <a:t>MPI describes parallelism between </a:t>
            </a:r>
            <a:r>
              <a:rPr lang="en-US" i="1"/>
              <a:t>processes </a:t>
            </a:r>
            <a:r>
              <a:rPr lang="en-US"/>
              <a:t>(with separate address spaces)</a:t>
            </a:r>
          </a:p>
          <a:p>
            <a:r>
              <a:rPr lang="en-US" i="1"/>
              <a:t>Thread</a:t>
            </a:r>
            <a:r>
              <a:rPr lang="en-US"/>
              <a:t> parallelism provides a shared-memory model within a process</a:t>
            </a:r>
          </a:p>
          <a:p>
            <a:r>
              <a:rPr lang="en-US"/>
              <a:t>OpenMP and Pthreads are common models</a:t>
            </a:r>
          </a:p>
          <a:p>
            <a:pPr lvl="1"/>
            <a:r>
              <a:rPr lang="en-US"/>
              <a:t>OpenMP provides convenient features for loop-level parallelism. Threads are created and managed by the compiler, based on user directives.</a:t>
            </a:r>
          </a:p>
          <a:p>
            <a:pPr lvl="1"/>
            <a:r>
              <a:rPr lang="en-US"/>
              <a:t>Pthreads provide more complex and dynamic approaches. Threads are created and managed explicitly by the user.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02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Running with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mpiP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mpiP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implemented in form of a library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Redefines all MPI calls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Uses standard development chain</a:t>
            </a:r>
          </a:p>
          <a:p>
            <a:pPr marL="182880" lvl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Run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option 1: Relink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Specify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libmpi.a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/.so on the link line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Portable solution, but requires object files</a:t>
            </a:r>
          </a:p>
          <a:p>
            <a:pPr marL="182880" lvl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Run option 2: library preload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Set preload variable (e.g., LD_PRELOAD) to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mpiP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Transparent, but only on supported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systems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 both cases:</a:t>
            </a:r>
          </a:p>
          <a:p>
            <a:pPr lvl="1"/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mpiP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replaces all calls from the application to MPI</a:t>
            </a:r>
          </a:p>
          <a:p>
            <a:pPr lvl="1"/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mpiP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forwards calls to appropriate PMPI calls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324837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Running with mpiP 101 / Running</a:t>
            </a:r>
          </a:p>
        </p:txBody>
      </p:sp>
      <p:sp>
        <p:nvSpPr>
          <p:cNvPr id="6" name="Document 5"/>
          <p:cNvSpPr/>
          <p:nvPr/>
        </p:nvSpPr>
        <p:spPr bwMode="auto">
          <a:xfrm>
            <a:off x="228600" y="1650120"/>
            <a:ext cx="4267200" cy="4876800"/>
          </a:xfrm>
          <a:prstGeom prst="flowChartDocumen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304800" y="1762833"/>
            <a:ext cx="42672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bash-3.2$ srun –n4 smg2000</a:t>
            </a:r>
          </a:p>
          <a:p>
            <a:r>
              <a:rPr lang="en-US" sz="1200">
                <a:solidFill>
                  <a:srgbClr val="FFFF00"/>
                </a:solidFill>
              </a:rPr>
              <a:t>mpiP: </a:t>
            </a:r>
          </a:p>
          <a:p>
            <a:r>
              <a:rPr lang="en-US" sz="1200">
                <a:solidFill>
                  <a:srgbClr val="FFFF00"/>
                </a:solidFill>
              </a:rPr>
              <a:t>mpiP: </a:t>
            </a:r>
          </a:p>
          <a:p>
            <a:r>
              <a:rPr lang="en-US" sz="1200">
                <a:solidFill>
                  <a:srgbClr val="FFFF00"/>
                </a:solidFill>
              </a:rPr>
              <a:t>mpiP: mpiP V3.1.2 (Build Dec 16 2008/17:31:26)</a:t>
            </a:r>
          </a:p>
          <a:p>
            <a:r>
              <a:rPr lang="en-US" sz="1200">
                <a:solidFill>
                  <a:srgbClr val="FFFF00"/>
                </a:solidFill>
              </a:rPr>
              <a:t>mpiP: Direct questions and errors to mpip-help@lists.sourceforge.net</a:t>
            </a:r>
          </a:p>
          <a:p>
            <a:r>
              <a:rPr lang="en-US" sz="1200">
                <a:solidFill>
                  <a:srgbClr val="FFFF00"/>
                </a:solidFill>
              </a:rPr>
              <a:t>mpiP: </a:t>
            </a:r>
          </a:p>
          <a:p>
            <a:r>
              <a:rPr lang="en-US" sz="1200">
                <a:solidFill>
                  <a:schemeClr val="bg1"/>
                </a:solidFill>
              </a:rPr>
              <a:t>Running with these driver parameters:</a:t>
            </a:r>
          </a:p>
          <a:p>
            <a:r>
              <a:rPr lang="en-US" sz="1200">
                <a:solidFill>
                  <a:schemeClr val="bg1"/>
                </a:solidFill>
              </a:rPr>
              <a:t>  (nx, ny, nz)    = (60, 60, 60)</a:t>
            </a:r>
          </a:p>
          <a:p>
            <a:r>
              <a:rPr lang="en-US" sz="1200">
                <a:solidFill>
                  <a:schemeClr val="bg1"/>
                </a:solidFill>
              </a:rPr>
              <a:t>  (Px, Py, Pz)    = (4, 1, 1)</a:t>
            </a:r>
          </a:p>
          <a:p>
            <a:r>
              <a:rPr lang="en-US" sz="1200">
                <a:solidFill>
                  <a:schemeClr val="bg1"/>
                </a:solidFill>
              </a:rPr>
              <a:t>  (bx, by, bz)    = (1, 1, 1)</a:t>
            </a:r>
          </a:p>
          <a:p>
            <a:r>
              <a:rPr lang="en-US" sz="1200">
                <a:solidFill>
                  <a:schemeClr val="bg1"/>
                </a:solidFill>
              </a:rPr>
              <a:t>  (cx, cy, cz)    = (1.000000, 1.000000, 1.000000)</a:t>
            </a:r>
          </a:p>
          <a:p>
            <a:r>
              <a:rPr lang="en-US" sz="1200">
                <a:solidFill>
                  <a:schemeClr val="bg1"/>
                </a:solidFill>
              </a:rPr>
              <a:t>  (n_pre, n_post) = (1, 1)</a:t>
            </a:r>
          </a:p>
          <a:p>
            <a:r>
              <a:rPr lang="en-US" sz="1200">
                <a:solidFill>
                  <a:schemeClr val="bg1"/>
                </a:solidFill>
              </a:rPr>
              <a:t>  dim             = 3</a:t>
            </a:r>
          </a:p>
          <a:p>
            <a:r>
              <a:rPr lang="en-US" sz="1200">
                <a:solidFill>
                  <a:schemeClr val="bg1"/>
                </a:solidFill>
              </a:rPr>
              <a:t>  solver ID       = 0</a:t>
            </a:r>
          </a:p>
          <a:p>
            <a:r>
              <a:rPr lang="en-US" sz="1200">
                <a:solidFill>
                  <a:schemeClr val="bg1"/>
                </a:solidFill>
              </a:rPr>
              <a:t>=============================================</a:t>
            </a:r>
          </a:p>
          <a:p>
            <a:r>
              <a:rPr lang="en-US" sz="1200">
                <a:solidFill>
                  <a:schemeClr val="bg1"/>
                </a:solidFill>
              </a:rPr>
              <a:t>Struct Interface:</a:t>
            </a:r>
          </a:p>
          <a:p>
            <a:r>
              <a:rPr lang="en-US" sz="1200">
                <a:solidFill>
                  <a:schemeClr val="bg1"/>
                </a:solidFill>
              </a:rPr>
              <a:t>=============================================</a:t>
            </a:r>
          </a:p>
          <a:p>
            <a:r>
              <a:rPr lang="en-US" sz="1200">
                <a:solidFill>
                  <a:schemeClr val="bg1"/>
                </a:solidFill>
              </a:rPr>
              <a:t>Struct Interface:</a:t>
            </a:r>
          </a:p>
          <a:p>
            <a:r>
              <a:rPr lang="en-US" sz="1200">
                <a:solidFill>
                  <a:schemeClr val="bg1"/>
                </a:solidFill>
              </a:rPr>
              <a:t>  wall clock time = 0.075800 seconds</a:t>
            </a:r>
          </a:p>
          <a:p>
            <a:r>
              <a:rPr lang="en-US" sz="1200">
                <a:solidFill>
                  <a:schemeClr val="bg1"/>
                </a:solidFill>
              </a:rPr>
              <a:t>  cpu clock time  = 0.080000 seconds</a:t>
            </a:r>
          </a:p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" name="Document 8"/>
          <p:cNvSpPr/>
          <p:nvPr/>
        </p:nvSpPr>
        <p:spPr bwMode="auto">
          <a:xfrm flipH="1" flipV="1">
            <a:off x="4572000" y="1486380"/>
            <a:ext cx="4267200" cy="4876800"/>
          </a:xfrm>
          <a:prstGeom prst="flowChartDocumen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</p:sp>
      <p:sp>
        <p:nvSpPr>
          <p:cNvPr id="20486" name="Rectangle 9"/>
          <p:cNvSpPr>
            <a:spLocks noChangeArrowheads="1"/>
          </p:cNvSpPr>
          <p:nvPr/>
        </p:nvSpPr>
        <p:spPr bwMode="auto">
          <a:xfrm>
            <a:off x="4572000" y="2512133"/>
            <a:ext cx="42672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=============================================</a:t>
            </a:r>
          </a:p>
          <a:p>
            <a:r>
              <a:rPr lang="en-US" sz="1200">
                <a:solidFill>
                  <a:schemeClr val="bg1"/>
                </a:solidFill>
              </a:rPr>
              <a:t>Setup phase times:</a:t>
            </a:r>
          </a:p>
          <a:p>
            <a:r>
              <a:rPr lang="en-US" sz="1200">
                <a:solidFill>
                  <a:schemeClr val="bg1"/>
                </a:solidFill>
              </a:rPr>
              <a:t>=============================================</a:t>
            </a:r>
          </a:p>
          <a:p>
            <a:r>
              <a:rPr lang="en-US" sz="1200">
                <a:solidFill>
                  <a:schemeClr val="bg1"/>
                </a:solidFill>
              </a:rPr>
              <a:t>SMG Setup:</a:t>
            </a:r>
          </a:p>
          <a:p>
            <a:r>
              <a:rPr lang="en-US" sz="1200">
                <a:solidFill>
                  <a:schemeClr val="bg1"/>
                </a:solidFill>
              </a:rPr>
              <a:t>  wall clock time = 1.473074 seconds</a:t>
            </a:r>
          </a:p>
          <a:p>
            <a:r>
              <a:rPr lang="en-US" sz="1200">
                <a:solidFill>
                  <a:schemeClr val="bg1"/>
                </a:solidFill>
              </a:rPr>
              <a:t>  cpu clock time  = 1.470000 seconds</a:t>
            </a:r>
          </a:p>
          <a:p>
            <a:r>
              <a:rPr lang="en-US" sz="1200">
                <a:solidFill>
                  <a:schemeClr val="bg1"/>
                </a:solidFill>
              </a:rPr>
              <a:t>=============================================</a:t>
            </a:r>
          </a:p>
          <a:p>
            <a:r>
              <a:rPr lang="en-US" sz="1200">
                <a:solidFill>
                  <a:schemeClr val="bg1"/>
                </a:solidFill>
              </a:rPr>
              <a:t>Solve phase times:</a:t>
            </a:r>
          </a:p>
          <a:p>
            <a:r>
              <a:rPr lang="en-US" sz="1200">
                <a:solidFill>
                  <a:schemeClr val="bg1"/>
                </a:solidFill>
              </a:rPr>
              <a:t>=============================================</a:t>
            </a:r>
          </a:p>
          <a:p>
            <a:r>
              <a:rPr lang="en-US" sz="1200">
                <a:solidFill>
                  <a:schemeClr val="bg1"/>
                </a:solidFill>
              </a:rPr>
              <a:t>SMG Solve:</a:t>
            </a:r>
          </a:p>
          <a:p>
            <a:r>
              <a:rPr lang="en-US" sz="1200">
                <a:solidFill>
                  <a:schemeClr val="bg1"/>
                </a:solidFill>
              </a:rPr>
              <a:t>  wall clock time = 8.176930 seconds</a:t>
            </a:r>
          </a:p>
          <a:p>
            <a:r>
              <a:rPr lang="en-US" sz="1200">
                <a:solidFill>
                  <a:schemeClr val="bg1"/>
                </a:solidFill>
              </a:rPr>
              <a:t>  cpu clock time  = 8.180000 seconds</a:t>
            </a:r>
          </a:p>
          <a:p>
            <a:endParaRPr lang="en-US" sz="1200">
              <a:solidFill>
                <a:schemeClr val="bg1"/>
              </a:solidFill>
            </a:endParaRPr>
          </a:p>
          <a:p>
            <a:r>
              <a:rPr lang="en-US" sz="1200">
                <a:solidFill>
                  <a:schemeClr val="bg1"/>
                </a:solidFill>
              </a:rPr>
              <a:t>Iterations = 7</a:t>
            </a:r>
          </a:p>
          <a:p>
            <a:r>
              <a:rPr lang="en-US" sz="1200">
                <a:solidFill>
                  <a:schemeClr val="bg1"/>
                </a:solidFill>
              </a:rPr>
              <a:t>Final Relative Residual Norm = 1.459319e-07</a:t>
            </a:r>
          </a:p>
          <a:p>
            <a:endParaRPr lang="en-US" sz="1200">
              <a:solidFill>
                <a:schemeClr val="bg1"/>
              </a:solidFill>
            </a:endParaRPr>
          </a:p>
          <a:p>
            <a:r>
              <a:rPr lang="en-US" sz="1200">
                <a:solidFill>
                  <a:srgbClr val="FFFF00"/>
                </a:solidFill>
              </a:rPr>
              <a:t>mpiP: </a:t>
            </a:r>
          </a:p>
          <a:p>
            <a:r>
              <a:rPr lang="en-US" sz="1200">
                <a:solidFill>
                  <a:srgbClr val="FFFF00"/>
                </a:solidFill>
              </a:rPr>
              <a:t>mpiP: Storing mpiP output in [./smg2000-p.4.11612.1.mpiP].</a:t>
            </a:r>
          </a:p>
          <a:p>
            <a:r>
              <a:rPr lang="en-US" sz="1200">
                <a:solidFill>
                  <a:srgbClr val="FFFF00"/>
                </a:solidFill>
              </a:rPr>
              <a:t>mpiP: </a:t>
            </a:r>
          </a:p>
          <a:p>
            <a:r>
              <a:rPr lang="en-US" sz="1200">
                <a:solidFill>
                  <a:schemeClr val="bg1"/>
                </a:solidFill>
              </a:rPr>
              <a:t>bash-3.2$ </a:t>
            </a:r>
          </a:p>
        </p:txBody>
      </p:sp>
      <p:sp>
        <p:nvSpPr>
          <p:cNvPr id="20487" name="Right Brace 10"/>
          <p:cNvSpPr>
            <a:spLocks/>
          </p:cNvSpPr>
          <p:nvPr/>
        </p:nvSpPr>
        <p:spPr bwMode="auto">
          <a:xfrm>
            <a:off x="3810000" y="1802520"/>
            <a:ext cx="381000" cy="1295400"/>
          </a:xfrm>
          <a:prstGeom prst="rightBrace">
            <a:avLst>
              <a:gd name="adj1" fmla="val 8327"/>
              <a:gd name="adj2" fmla="val 50000"/>
            </a:avLst>
          </a:prstGeom>
          <a:noFill/>
          <a:ln w="76200">
            <a:solidFill>
              <a:srgbClr val="F53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4114800" y="2107320"/>
            <a:ext cx="1752600" cy="533400"/>
          </a:xfrm>
          <a:prstGeom prst="rect">
            <a:avLst/>
          </a:prstGeom>
          <a:solidFill>
            <a:srgbClr val="F53D00"/>
          </a:solidFill>
          <a:ln w="9525" cap="flat" cmpd="sng" algn="ctr">
            <a:solidFill>
              <a:srgbClr val="B82E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FF00">
                <a:alpha val="75000"/>
              </a:srgbClr>
            </a:glo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20491" name="Right Brace 12"/>
          <p:cNvSpPr>
            <a:spLocks/>
          </p:cNvSpPr>
          <p:nvPr/>
        </p:nvSpPr>
        <p:spPr bwMode="auto">
          <a:xfrm flipH="1">
            <a:off x="4343400" y="5460120"/>
            <a:ext cx="381000" cy="838200"/>
          </a:xfrm>
          <a:prstGeom prst="rightBrace">
            <a:avLst>
              <a:gd name="adj1" fmla="val 8331"/>
              <a:gd name="adj2" fmla="val 50000"/>
            </a:avLst>
          </a:prstGeom>
          <a:noFill/>
          <a:ln w="76200">
            <a:solidFill>
              <a:srgbClr val="F53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438400" y="5612520"/>
            <a:ext cx="1981200" cy="533400"/>
          </a:xfrm>
          <a:prstGeom prst="rect">
            <a:avLst/>
          </a:prstGeom>
          <a:solidFill>
            <a:srgbClr val="F53D00"/>
          </a:solidFill>
          <a:ln w="9525" cap="flat" cmpd="sng" algn="ctr">
            <a:solidFill>
              <a:srgbClr val="B82E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FF00">
                <a:alpha val="75000"/>
              </a:srgbClr>
            </a:glo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</a:rPr>
              <a:t>Output File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855460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mpiP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/ Output – Metadata</a:t>
            </a:r>
          </a:p>
        </p:txBody>
      </p:sp>
      <p:sp>
        <p:nvSpPr>
          <p:cNvPr id="21507" name="Horizontal Scroll 3"/>
          <p:cNvSpPr>
            <a:spLocks noChangeArrowheads="1"/>
          </p:cNvSpPr>
          <p:nvPr/>
        </p:nvSpPr>
        <p:spPr bwMode="auto">
          <a:xfrm>
            <a:off x="533400" y="1466880"/>
            <a:ext cx="8229600" cy="4724873"/>
          </a:xfrm>
          <a:prstGeom prst="horizontalScroll">
            <a:avLst>
              <a:gd name="adj" fmla="val 3889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dirty="0">
                <a:latin typeface="Courier" charset="0"/>
                <a:cs typeface="Courier" charset="0"/>
              </a:rPr>
              <a:t>@ </a:t>
            </a:r>
            <a:r>
              <a:rPr lang="en-US" sz="1600" dirty="0" err="1">
                <a:latin typeface="Courier" charset="0"/>
                <a:cs typeface="Courier" charset="0"/>
              </a:rPr>
              <a:t>mpiP</a:t>
            </a:r>
            <a:endParaRPr lang="en-US" sz="1600" dirty="0">
              <a:latin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cs typeface="Courier" charset="0"/>
              </a:rPr>
              <a:t>@ Command : ./smg2000-p -n 60 60 60 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Version                  : 3.1.2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MPIP Build date          : Dec 16 2008, 17:31:26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Start time               : 2009 09 19 20:38:50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Stop time                : 2009 09 19 20:39:00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Timer Used               : </a:t>
            </a:r>
            <a:r>
              <a:rPr lang="en-US" sz="1600" dirty="0" err="1">
                <a:latin typeface="Courier" charset="0"/>
                <a:cs typeface="Courier" charset="0"/>
              </a:rPr>
              <a:t>gettimeofday</a:t>
            </a:r>
            <a:endParaRPr lang="en-US" sz="1600" dirty="0">
              <a:latin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cs typeface="Courier" charset="0"/>
              </a:rPr>
              <a:t>@ MPIP </a:t>
            </a:r>
            <a:r>
              <a:rPr lang="en-US" sz="1600" dirty="0" err="1">
                <a:latin typeface="Courier" charset="0"/>
                <a:cs typeface="Courier" charset="0"/>
              </a:rPr>
              <a:t>env</a:t>
            </a:r>
            <a:r>
              <a:rPr lang="en-US" sz="1600" dirty="0">
                <a:latin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cs typeface="Courier" charset="0"/>
              </a:rPr>
              <a:t>var</a:t>
            </a:r>
            <a:r>
              <a:rPr lang="en-US" sz="1600" dirty="0">
                <a:latin typeface="Courier" charset="0"/>
                <a:cs typeface="Courier" charset="0"/>
              </a:rPr>
              <a:t>             : [null]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Collector Rank           : 0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Collector PID            : 11612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Final Output </a:t>
            </a:r>
            <a:r>
              <a:rPr lang="en-US" sz="1600" dirty="0" err="1">
                <a:latin typeface="Courier" charset="0"/>
                <a:cs typeface="Courier" charset="0"/>
              </a:rPr>
              <a:t>Dir</a:t>
            </a:r>
            <a:r>
              <a:rPr lang="en-US" sz="1600" dirty="0">
                <a:latin typeface="Courier" charset="0"/>
                <a:cs typeface="Courier" charset="0"/>
              </a:rPr>
              <a:t>         : .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Report generation        : Collective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MPI Task Assignment      : 0 hera27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MPI Task Assignment      : 1 hera27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MPI Task Assignment      : 2 hera31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 MPI Task Assignment      : 3 hera31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179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mpiP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/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Output – Overview</a:t>
            </a:r>
          </a:p>
        </p:txBody>
      </p:sp>
      <p:sp>
        <p:nvSpPr>
          <p:cNvPr id="22531" name="Horizontal Scroll 3"/>
          <p:cNvSpPr>
            <a:spLocks noChangeArrowheads="1"/>
          </p:cNvSpPr>
          <p:nvPr/>
        </p:nvSpPr>
        <p:spPr bwMode="auto">
          <a:xfrm>
            <a:off x="533400" y="1432860"/>
            <a:ext cx="8229600" cy="3806314"/>
          </a:xfrm>
          <a:prstGeom prst="horizontalScroll">
            <a:avLst>
              <a:gd name="adj" fmla="val 3889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>
                <a:latin typeface="Courier" charset="0"/>
                <a:cs typeface="Courier" charset="0"/>
              </a:rPr>
              <a:t>------------------------------------------------------------</a:t>
            </a:r>
          </a:p>
          <a:p>
            <a:r>
              <a:rPr lang="en-US" sz="1600">
                <a:latin typeface="Courier" charset="0"/>
                <a:cs typeface="Courier" charset="0"/>
              </a:rPr>
              <a:t>@--- MPI Time (seconds) ------------------------------------</a:t>
            </a:r>
          </a:p>
          <a:p>
            <a:r>
              <a:rPr lang="en-US" sz="1600">
                <a:latin typeface="Courier" charset="0"/>
                <a:cs typeface="Courier" charset="0"/>
              </a:rPr>
              <a:t>------------------------------------------------------------</a:t>
            </a:r>
          </a:p>
          <a:p>
            <a:r>
              <a:rPr lang="en-US" sz="1600">
                <a:latin typeface="Courier" charset="0"/>
                <a:cs typeface="Courier" charset="0"/>
              </a:rPr>
              <a:t>Task    AppTime    MPITime     MPI%</a:t>
            </a:r>
          </a:p>
          <a:p>
            <a:r>
              <a:rPr lang="en-US" sz="1600">
                <a:latin typeface="Courier" charset="0"/>
                <a:cs typeface="Courier" charset="0"/>
              </a:rPr>
              <a:t>   0       9.78       1.97    20.12</a:t>
            </a:r>
          </a:p>
          <a:p>
            <a:r>
              <a:rPr lang="en-US" sz="1600">
                <a:latin typeface="Courier" charset="0"/>
                <a:cs typeface="Courier" charset="0"/>
              </a:rPr>
              <a:t>   1        9.8       1.95    19.93</a:t>
            </a:r>
          </a:p>
          <a:p>
            <a:r>
              <a:rPr lang="en-US" sz="1600">
                <a:latin typeface="Courier" charset="0"/>
                <a:cs typeface="Courier" charset="0"/>
              </a:rPr>
              <a:t>   2        9.8       1.87    19.12</a:t>
            </a:r>
          </a:p>
          <a:p>
            <a:r>
              <a:rPr lang="en-US" sz="1600">
                <a:latin typeface="Courier" charset="0"/>
                <a:cs typeface="Courier" charset="0"/>
              </a:rPr>
              <a:t>   3       9.77       2.15    21.99</a:t>
            </a:r>
          </a:p>
          <a:p>
            <a:r>
              <a:rPr lang="en-US" sz="1600">
                <a:latin typeface="Courier" charset="0"/>
                <a:cs typeface="Courier" charset="0"/>
              </a:rPr>
              <a:t>   *       39.1       7.94    20.29</a:t>
            </a:r>
          </a:p>
          <a:p>
            <a:r>
              <a:rPr lang="en-US" sz="1600">
                <a:latin typeface="Courier" charset="0"/>
                <a:cs typeface="Courier" charset="0"/>
              </a:rPr>
              <a:t>-----------------------------------------------------------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30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mpiP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/ Output –Function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Timing</a:t>
            </a:r>
          </a:p>
        </p:txBody>
      </p:sp>
      <p:sp>
        <p:nvSpPr>
          <p:cNvPr id="24579" name="Horizontal Scroll 3"/>
          <p:cNvSpPr>
            <a:spLocks noChangeArrowheads="1"/>
          </p:cNvSpPr>
          <p:nvPr/>
        </p:nvSpPr>
        <p:spPr bwMode="auto">
          <a:xfrm>
            <a:off x="533400" y="1228740"/>
            <a:ext cx="8229600" cy="5562600"/>
          </a:xfrm>
          <a:prstGeom prst="horizontalScroll">
            <a:avLst>
              <a:gd name="adj" fmla="val 3889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dirty="0">
                <a:latin typeface="Courier" charset="0"/>
                <a:cs typeface="Courier" charset="0"/>
              </a:rPr>
              <a:t>--------------------------------------------------------------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@--- Aggregate Time (top twenty, descending, milliseconds) ---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--------------------------------------------------------------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Call                 Site       Time    App%    MPI%     COV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Waitall</a:t>
            </a:r>
            <a:r>
              <a:rPr lang="en-US" sz="1600" dirty="0">
                <a:latin typeface="Courier" charset="0"/>
                <a:cs typeface="Courier" charset="0"/>
              </a:rPr>
              <a:t>                10    4.4e+03   11.24   55.40    0.32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Isend</a:t>
            </a:r>
            <a:r>
              <a:rPr lang="en-US" sz="1600" dirty="0">
                <a:latin typeface="Courier" charset="0"/>
                <a:cs typeface="Courier" charset="0"/>
              </a:rPr>
              <a:t>                   3   1.69e+03    4.31   21.24    0.34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Irecv</a:t>
            </a:r>
            <a:r>
              <a:rPr lang="en-US" sz="1600" dirty="0">
                <a:latin typeface="Courier" charset="0"/>
                <a:cs typeface="Courier" charset="0"/>
              </a:rPr>
              <a:t>                  23        980    2.50   12.34    0.36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Waitall</a:t>
            </a:r>
            <a:r>
              <a:rPr lang="en-US" sz="1600" dirty="0">
                <a:latin typeface="Courier" charset="0"/>
                <a:cs typeface="Courier" charset="0"/>
              </a:rPr>
              <a:t>                12        137    0.35    1.72    0.71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Type_commit</a:t>
            </a:r>
            <a:r>
              <a:rPr lang="en-US" sz="1600" dirty="0">
                <a:latin typeface="Courier" charset="0"/>
                <a:cs typeface="Courier" charset="0"/>
              </a:rPr>
              <a:t>            17        103    0.26    1.29    0.36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Type_free</a:t>
            </a:r>
            <a:r>
              <a:rPr lang="en-US" sz="1600" dirty="0">
                <a:latin typeface="Courier" charset="0"/>
                <a:cs typeface="Courier" charset="0"/>
              </a:rPr>
              <a:t>               9       99.4    0.25    1.25    0.36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Waitall</a:t>
            </a:r>
            <a:r>
              <a:rPr lang="en-US" sz="1600" dirty="0">
                <a:latin typeface="Courier" charset="0"/>
                <a:cs typeface="Courier" charset="0"/>
              </a:rPr>
              <a:t>                 6       81.7    0.21    1.03    0.70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Type_free</a:t>
            </a:r>
            <a:r>
              <a:rPr lang="en-US" sz="1600" dirty="0">
                <a:latin typeface="Courier" charset="0"/>
                <a:cs typeface="Courier" charset="0"/>
              </a:rPr>
              <a:t>              15       79.3    0.20    1.00    0.36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Type_free</a:t>
            </a:r>
            <a:r>
              <a:rPr lang="en-US" sz="1600" dirty="0">
                <a:latin typeface="Courier" charset="0"/>
                <a:cs typeface="Courier" charset="0"/>
              </a:rPr>
              <a:t>               1       67.9    0.17    0.85    0.35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Type_free</a:t>
            </a:r>
            <a:r>
              <a:rPr lang="en-US" sz="1600" dirty="0">
                <a:latin typeface="Courier" charset="0"/>
                <a:cs typeface="Courier" charset="0"/>
              </a:rPr>
              <a:t>              20       63.8    0.16    0.80    0.35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Isend</a:t>
            </a:r>
            <a:r>
              <a:rPr lang="en-US" sz="1600" dirty="0">
                <a:latin typeface="Courier" charset="0"/>
                <a:cs typeface="Courier" charset="0"/>
              </a:rPr>
              <a:t>                  21         57    0.15    0.72    0.20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Isend</a:t>
            </a:r>
            <a:r>
              <a:rPr lang="en-US" sz="1600" dirty="0">
                <a:latin typeface="Courier" charset="0"/>
                <a:cs typeface="Courier" charset="0"/>
              </a:rPr>
              <a:t>                   7       48.6    0.12    0.61    0.37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Type_free</a:t>
            </a:r>
            <a:r>
              <a:rPr lang="en-US" sz="1600" dirty="0">
                <a:latin typeface="Courier" charset="0"/>
                <a:cs typeface="Courier" charset="0"/>
              </a:rPr>
              <a:t>               8       29.3    0.07    0.37    0.37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Irecv</a:t>
            </a:r>
            <a:r>
              <a:rPr lang="en-US" sz="1600" dirty="0">
                <a:latin typeface="Courier" charset="0"/>
                <a:cs typeface="Courier" charset="0"/>
              </a:rPr>
              <a:t>                  19       27.8    0.07    0.35    0.32</a:t>
            </a:r>
          </a:p>
          <a:p>
            <a:r>
              <a:rPr lang="en-US" sz="1600" dirty="0" err="1">
                <a:latin typeface="Courier" charset="0"/>
                <a:cs typeface="Courier" charset="0"/>
              </a:rPr>
              <a:t>Irecv</a:t>
            </a:r>
            <a:r>
              <a:rPr lang="en-US" sz="1600" dirty="0">
                <a:latin typeface="Courier" charset="0"/>
                <a:cs typeface="Courier" charset="0"/>
              </a:rPr>
              <a:t>                  14       25.8    0.07    0.32    0.34</a:t>
            </a:r>
          </a:p>
          <a:p>
            <a:r>
              <a:rPr lang="en-US" sz="1600" dirty="0">
                <a:latin typeface="Courier" charset="0"/>
                <a:cs typeface="Courier" charset="0"/>
              </a:rPr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34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MPI_Pcontrol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Communication between application and tool</a:t>
            </a:r>
          </a:p>
          <a:p>
            <a:pPr lvl="1"/>
            <a:r>
              <a:rPr lang="en-US" dirty="0" smtClean="0"/>
              <a:t>No-Op call that has to be provided by any MPI</a:t>
            </a:r>
            <a:endParaRPr lang="en-US" dirty="0"/>
          </a:p>
          <a:p>
            <a:pPr lvl="1"/>
            <a:r>
              <a:rPr lang="en-US" dirty="0" smtClean="0"/>
              <a:t>Can be intercepted by tools</a:t>
            </a:r>
          </a:p>
          <a:p>
            <a:pPr lvl="1"/>
            <a:r>
              <a:rPr lang="en-US" dirty="0" smtClean="0"/>
              <a:t>No effect when run without tool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MPI_Pcontrol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level, …)</a:t>
            </a:r>
          </a:p>
          <a:p>
            <a:pPr lvl="1"/>
            <a:r>
              <a:rPr lang="en-US" dirty="0" smtClean="0"/>
              <a:t>Suggested usage in MPI</a:t>
            </a:r>
          </a:p>
          <a:p>
            <a:pPr lvl="2"/>
            <a:r>
              <a:rPr lang="en-US" dirty="0" smtClean="0"/>
              <a:t>Level=0: turn profiling off</a:t>
            </a:r>
          </a:p>
          <a:p>
            <a:pPr lvl="2"/>
            <a:r>
              <a:rPr lang="en-US" dirty="0" smtClean="0"/>
              <a:t>Level=1: turn profiling on</a:t>
            </a:r>
          </a:p>
          <a:p>
            <a:pPr lvl="2"/>
            <a:r>
              <a:rPr lang="en-US" dirty="0" smtClean="0"/>
              <a:t>Level=2: dump profile</a:t>
            </a:r>
          </a:p>
          <a:p>
            <a:pPr lvl="1"/>
            <a:r>
              <a:rPr lang="en-US" dirty="0" smtClean="0"/>
              <a:t>Can be used for other purposes:</a:t>
            </a:r>
          </a:p>
          <a:p>
            <a:pPr lvl="2"/>
            <a:r>
              <a:rPr lang="en-US" dirty="0" smtClean="0"/>
              <a:t>Mark iteration boundaries</a:t>
            </a:r>
          </a:p>
          <a:p>
            <a:pPr lvl="2"/>
            <a:r>
              <a:rPr lang="en-US" dirty="0" smtClean="0"/>
              <a:t>Configure tool with application parameters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505338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PMPI /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Portable mechanism to enable tool integration</a:t>
            </a:r>
          </a:p>
          <a:p>
            <a:pPr lvl="1"/>
            <a:r>
              <a:rPr lang="en-US" dirty="0" smtClean="0"/>
              <a:t>First full scale approach in a widely used programming model</a:t>
            </a:r>
          </a:p>
          <a:p>
            <a:pPr lvl="1"/>
            <a:r>
              <a:rPr lang="en-US" dirty="0" smtClean="0"/>
              <a:t>Used by most/all MPI tools</a:t>
            </a:r>
          </a:p>
          <a:p>
            <a:pPr lvl="1"/>
            <a:r>
              <a:rPr lang="en-US" dirty="0" smtClean="0"/>
              <a:t>Enables quick tool integration</a:t>
            </a:r>
          </a:p>
          <a:p>
            <a:r>
              <a:rPr lang="en-US" dirty="0" smtClean="0"/>
              <a:t>Usage has grown way beyond profiling</a:t>
            </a:r>
          </a:p>
          <a:p>
            <a:pPr lvl="1"/>
            <a:r>
              <a:rPr lang="en-US" dirty="0" smtClean="0"/>
              <a:t>MPI correctness tools monitor correct usage of MPI API</a:t>
            </a:r>
          </a:p>
          <a:p>
            <a:pPr lvl="1"/>
            <a:r>
              <a:rPr lang="en-US" dirty="0" smtClean="0"/>
              <a:t>Fault tolerance protocols can intercept and record messages</a:t>
            </a:r>
          </a:p>
          <a:p>
            <a:r>
              <a:rPr lang="en-US" dirty="0" smtClean="0"/>
              <a:t>Drawback</a:t>
            </a:r>
          </a:p>
          <a:p>
            <a:pPr lvl="1"/>
            <a:r>
              <a:rPr lang="en-US" dirty="0" smtClean="0"/>
              <a:t>Only a single tool possible at a time</a:t>
            </a:r>
          </a:p>
          <a:p>
            <a:pPr lvl="2"/>
            <a:r>
              <a:rPr lang="en-US" dirty="0" smtClean="0"/>
              <a:t>Limits tool modularity</a:t>
            </a:r>
          </a:p>
          <a:p>
            <a:pPr lvl="1"/>
            <a:r>
              <a:rPr lang="en-US" dirty="0" smtClean="0"/>
              <a:t>Can be overcome, but requires system tricks</a:t>
            </a:r>
          </a:p>
          <a:p>
            <a:pPr lvl="2"/>
            <a:r>
              <a:rPr lang="en-US" dirty="0" err="1" smtClean="0"/>
              <a:t>P</a:t>
            </a:r>
            <a:r>
              <a:rPr lang="en-US" baseline="30000" dirty="0" err="1" smtClean="0"/>
              <a:t>n</a:t>
            </a:r>
            <a:r>
              <a:rPr lang="en-US" dirty="0" err="1" smtClean="0"/>
              <a:t>MPI</a:t>
            </a:r>
            <a:r>
              <a:rPr lang="en-US" dirty="0" smtClean="0"/>
              <a:t> tool (LLNL, available on </a:t>
            </a:r>
            <a:r>
              <a:rPr lang="en-US" dirty="0" err="1" smtClean="0"/>
              <a:t>github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62195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2008 &amp; The PMPI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PMPI relies on the tool knowing MPI symbol names</a:t>
            </a:r>
          </a:p>
          <a:p>
            <a:pPr lvl="1"/>
            <a:r>
              <a:rPr lang="en-US" dirty="0" smtClean="0"/>
              <a:t>Needed to define wrappers and replace calls</a:t>
            </a:r>
          </a:p>
          <a:p>
            <a:pPr lvl="1"/>
            <a:r>
              <a:rPr lang="en-US" dirty="0" smtClean="0"/>
              <a:t>In MPI-1 and MPI-2, each routine had names for C and Fortran</a:t>
            </a:r>
          </a:p>
          <a:p>
            <a:pPr lvl="1"/>
            <a:r>
              <a:rPr lang="en-US" dirty="0" smtClean="0"/>
              <a:t>Can be automatically derived based on MPI names and compiler/linker conventions for Fortran</a:t>
            </a:r>
          </a:p>
          <a:p>
            <a:r>
              <a:rPr lang="en-US" dirty="0" smtClean="0"/>
              <a:t>Fortran 2008 adds additional routines &amp; semantics</a:t>
            </a:r>
          </a:p>
          <a:p>
            <a:pPr lvl="1"/>
            <a:r>
              <a:rPr lang="en-US" dirty="0" smtClean="0"/>
              <a:t>Routines with descriptors for </a:t>
            </a:r>
            <a:r>
              <a:rPr lang="en-US" dirty="0" err="1" smtClean="0"/>
              <a:t>subarrays</a:t>
            </a:r>
            <a:r>
              <a:rPr lang="en-US" dirty="0" smtClean="0"/>
              <a:t> (instead void*)</a:t>
            </a:r>
          </a:p>
          <a:p>
            <a:pPr lvl="1"/>
            <a:r>
              <a:rPr lang="en-US" dirty="0" smtClean="0"/>
              <a:t>Support for BIND(C) in the compiler</a:t>
            </a:r>
          </a:p>
          <a:p>
            <a:pPr lvl="1"/>
            <a:r>
              <a:rPr lang="en-US" dirty="0" smtClean="0"/>
              <a:t>Optional </a:t>
            </a:r>
            <a:r>
              <a:rPr lang="en-US" dirty="0" err="1" smtClean="0"/>
              <a:t>ierror</a:t>
            </a:r>
            <a:r>
              <a:rPr lang="en-US" dirty="0" smtClean="0"/>
              <a:t> arguments</a:t>
            </a:r>
          </a:p>
          <a:p>
            <a:r>
              <a:rPr lang="en-US" dirty="0" smtClean="0"/>
              <a:t>Tools need to generate the appropriate routines</a:t>
            </a:r>
          </a:p>
          <a:p>
            <a:pPr lvl="1"/>
            <a:r>
              <a:rPr lang="en-US" dirty="0" smtClean="0"/>
              <a:t>Constants to detect which routines exist</a:t>
            </a:r>
          </a:p>
          <a:p>
            <a:pPr lvl="1"/>
            <a:r>
              <a:rPr lang="en-US" dirty="0" smtClean="0"/>
              <a:t>Support grouped by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77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799" y="1371600"/>
            <a:ext cx="8274468" cy="1927225"/>
          </a:xfrm>
        </p:spPr>
        <p:txBody>
          <a:bodyPr/>
          <a:lstStyle/>
          <a:p>
            <a:r>
              <a:rPr lang="en-US" dirty="0" smtClean="0"/>
              <a:t>MPI Tool information interface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Motivation, Concepts, and Capabilities</a:t>
            </a:r>
          </a:p>
          <a:p>
            <a:r>
              <a:rPr lang="en-US" dirty="0" smtClean="0"/>
              <a:t>Control Variables</a:t>
            </a:r>
          </a:p>
          <a:p>
            <a:r>
              <a:rPr lang="en-US" dirty="0" smtClean="0"/>
              <a:t>Performance Variables</a:t>
            </a:r>
          </a:p>
          <a:p>
            <a:r>
              <a:rPr lang="en-US" dirty="0" smtClean="0"/>
              <a:t>Usage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638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MPI Tool Information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Short name: the MPI_T interface</a:t>
            </a:r>
          </a:p>
          <a:p>
            <a:pPr lvl="1"/>
            <a:r>
              <a:rPr lang="en-US" dirty="0" smtClean="0"/>
              <a:t>Provide introspection into the MPI layer</a:t>
            </a:r>
          </a:p>
          <a:p>
            <a:pPr lvl="1"/>
            <a:r>
              <a:rPr lang="en-US" dirty="0" smtClean="0"/>
              <a:t>Export internal performance information</a:t>
            </a:r>
          </a:p>
          <a:p>
            <a:pPr lvl="1"/>
            <a:r>
              <a:rPr lang="en-US" dirty="0" smtClean="0"/>
              <a:t>Enable standardized access for tools</a:t>
            </a:r>
          </a:p>
          <a:p>
            <a:pPr lvl="1"/>
            <a:r>
              <a:rPr lang="en-US" dirty="0" smtClean="0"/>
              <a:t>Allow for implementation specific information</a:t>
            </a:r>
          </a:p>
          <a:p>
            <a:r>
              <a:rPr lang="en-US" dirty="0" smtClean="0"/>
              <a:t>Included in MPI 3.0 as part of a new tools chapter</a:t>
            </a:r>
          </a:p>
          <a:p>
            <a:pPr lvl="1"/>
            <a:r>
              <a:rPr lang="en-US" dirty="0" smtClean="0"/>
              <a:t>Replaces the existing MPI profiling interface chapter</a:t>
            </a:r>
          </a:p>
          <a:p>
            <a:pPr lvl="1"/>
            <a:r>
              <a:rPr lang="en-US" dirty="0" smtClean="0"/>
              <a:t>PMPI included as a new subchapter (unchanged) </a:t>
            </a:r>
          </a:p>
          <a:p>
            <a:r>
              <a:rPr lang="en-US" dirty="0" smtClean="0"/>
              <a:t>API is a set of routines with the prefix MPI_T</a:t>
            </a:r>
          </a:p>
          <a:p>
            <a:pPr lvl="1"/>
            <a:r>
              <a:rPr lang="en-US" dirty="0" smtClean="0"/>
              <a:t>Mostly encapsulated in the new chapter</a:t>
            </a:r>
          </a:p>
          <a:p>
            <a:pPr lvl="1"/>
            <a:r>
              <a:rPr lang="en-US" dirty="0" smtClean="0"/>
              <a:t>Same general restrictions/requirements as any MPI routine</a:t>
            </a:r>
          </a:p>
          <a:p>
            <a:pPr lvl="1"/>
            <a:r>
              <a:rPr lang="en-US" dirty="0" smtClean="0"/>
              <a:t>Some special conditions regarding startup/termination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4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for Multicore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458200" cy="533399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Almost all chips are multicore these days</a:t>
            </a:r>
          </a:p>
          <a:p>
            <a:pPr>
              <a:lnSpc>
                <a:spcPct val="110000"/>
              </a:lnSpc>
            </a:pPr>
            <a:r>
              <a:rPr lang="en-US" dirty="0"/>
              <a:t>Today’s clusters often comprise multiple CPUs per node sharing memory, and the nodes themselves are connected by a network</a:t>
            </a:r>
          </a:p>
          <a:p>
            <a:pPr>
              <a:lnSpc>
                <a:spcPct val="110000"/>
              </a:lnSpc>
            </a:pPr>
            <a:r>
              <a:rPr lang="en-US" dirty="0"/>
              <a:t>Common options for programming such clusters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 MPI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MPI </a:t>
            </a:r>
            <a:r>
              <a:rPr lang="en-US" dirty="0"/>
              <a:t>between processes both within a node and across nodes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MPI </a:t>
            </a:r>
            <a:r>
              <a:rPr lang="en-US" dirty="0" smtClean="0"/>
              <a:t>internally </a:t>
            </a:r>
            <a:r>
              <a:rPr lang="en-US" dirty="0"/>
              <a:t>uses shared memory to communicate within a node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MPI + </a:t>
            </a:r>
            <a:r>
              <a:rPr lang="en-US" dirty="0" err="1"/>
              <a:t>OpenMP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Use </a:t>
            </a:r>
            <a:r>
              <a:rPr lang="en-US" dirty="0" err="1"/>
              <a:t>OpenMP</a:t>
            </a:r>
            <a:r>
              <a:rPr lang="en-US" dirty="0"/>
              <a:t> within a node and MPI across nodes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MPI + </a:t>
            </a:r>
            <a:r>
              <a:rPr lang="en-US" dirty="0" err="1"/>
              <a:t>Pthreads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Use </a:t>
            </a:r>
            <a:r>
              <a:rPr lang="en-US" dirty="0" err="1"/>
              <a:t>Pthreads</a:t>
            </a:r>
            <a:r>
              <a:rPr lang="en-US" dirty="0"/>
              <a:t> within a node and MPI across nodes </a:t>
            </a:r>
          </a:p>
          <a:p>
            <a:pPr>
              <a:lnSpc>
                <a:spcPct val="110000"/>
              </a:lnSpc>
            </a:pPr>
            <a:r>
              <a:rPr lang="en-US" dirty="0"/>
              <a:t>The latter two approaches are known as “hybrid programming”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53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access to MPI internal information</a:t>
            </a:r>
          </a:p>
          <a:p>
            <a:pPr lvl="1"/>
            <a:r>
              <a:rPr lang="en-US" dirty="0" smtClean="0"/>
              <a:t>Configuration and control information</a:t>
            </a:r>
          </a:p>
          <a:p>
            <a:pPr lvl="1"/>
            <a:r>
              <a:rPr lang="en-US" dirty="0" smtClean="0"/>
              <a:t>Performance information</a:t>
            </a:r>
          </a:p>
          <a:p>
            <a:pPr lvl="1"/>
            <a:r>
              <a:rPr lang="en-US" dirty="0" smtClean="0"/>
              <a:t>Debugging information</a:t>
            </a:r>
          </a:p>
          <a:p>
            <a:r>
              <a:rPr lang="en-US" dirty="0" smtClean="0"/>
              <a:t>Standardized access to this information</a:t>
            </a:r>
          </a:p>
          <a:p>
            <a:pPr lvl="1"/>
            <a:r>
              <a:rPr lang="en-US" dirty="0" smtClean="0"/>
              <a:t>Build on top of the success of the PMPI interface</a:t>
            </a:r>
          </a:p>
          <a:p>
            <a:pPr lvl="1"/>
            <a:r>
              <a:rPr lang="en-US" dirty="0" smtClean="0"/>
              <a:t>Integrate MPIT into the MPI standard</a:t>
            </a:r>
          </a:p>
          <a:p>
            <a:r>
              <a:rPr lang="en-US" dirty="0" smtClean="0"/>
              <a:t>MPI_T is an MPI implementation agnostic specification</a:t>
            </a:r>
          </a:p>
          <a:p>
            <a:pPr lvl="1"/>
            <a:r>
              <a:rPr lang="en-US" dirty="0" smtClean="0"/>
              <a:t>No particular implementation model assumed</a:t>
            </a:r>
          </a:p>
          <a:p>
            <a:pPr lvl="1"/>
            <a:r>
              <a:rPr lang="en-US" dirty="0" smtClean="0"/>
              <a:t>Ability to provide no/varying amount of information</a:t>
            </a:r>
          </a:p>
          <a:p>
            <a:pPr lvl="1"/>
            <a:r>
              <a:rPr lang="en-US" dirty="0" smtClean="0"/>
              <a:t>Support for production vs. debug versions of MPI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58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concept: a set of named variables</a:t>
            </a:r>
          </a:p>
          <a:p>
            <a:pPr lvl="1"/>
            <a:r>
              <a:rPr lang="en-US" dirty="0" smtClean="0"/>
              <a:t>Set of variables and naming left to the MPI implementation</a:t>
            </a:r>
            <a:endParaRPr lang="en-US" sz="2000" dirty="0" smtClean="0"/>
          </a:p>
          <a:p>
            <a:pPr lvl="1"/>
            <a:r>
              <a:rPr lang="en-US" dirty="0" smtClean="0"/>
              <a:t>MPI_T provides query functions to detect variables</a:t>
            </a:r>
          </a:p>
          <a:p>
            <a:pPr lvl="1"/>
            <a:r>
              <a:rPr lang="en-US" dirty="0" smtClean="0"/>
              <a:t>Semantics provided as clear text</a:t>
            </a:r>
            <a:endParaRPr lang="en-US" dirty="0"/>
          </a:p>
          <a:p>
            <a:pPr lvl="1"/>
            <a:r>
              <a:rPr lang="en-US" dirty="0" smtClean="0"/>
              <a:t>Routines to read and write values of these variable</a:t>
            </a:r>
          </a:p>
          <a:p>
            <a:r>
              <a:rPr lang="en-US" dirty="0" smtClean="0"/>
              <a:t>Split into performance and control variables</a:t>
            </a:r>
          </a:p>
          <a:p>
            <a:pPr lvl="1"/>
            <a:r>
              <a:rPr lang="en-US" dirty="0" smtClean="0"/>
              <a:t>Performance: internal performance data</a:t>
            </a:r>
          </a:p>
          <a:p>
            <a:pPr lvl="2"/>
            <a:r>
              <a:rPr lang="en-US" dirty="0" smtClean="0"/>
              <a:t>“Software counters for MPI”</a:t>
            </a:r>
          </a:p>
          <a:p>
            <a:pPr lvl="1"/>
            <a:r>
              <a:rPr lang="en-US" dirty="0" smtClean="0"/>
              <a:t>Control: Configuration information / environment variables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87872" y="5017575"/>
            <a:ext cx="4129336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Variables</a:t>
            </a:r>
          </a:p>
          <a:p>
            <a:pPr marL="548640" lvl="1" indent="-274320"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000" dirty="0" smtClean="0">
                <a:solidFill>
                  <a:schemeClr val="tx2"/>
                </a:solidFill>
              </a:rPr>
              <a:t>Parameters like Eager Limit</a:t>
            </a:r>
          </a:p>
          <a:p>
            <a:pPr marL="548640" lvl="1" indent="-274320"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000" dirty="0" smtClean="0">
                <a:solidFill>
                  <a:schemeClr val="tx2"/>
                </a:solidFill>
              </a:rPr>
              <a:t>Startup control</a:t>
            </a:r>
          </a:p>
          <a:p>
            <a:pPr marL="548640" lvl="1" indent="-274320"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000" dirty="0" smtClean="0">
                <a:solidFill>
                  <a:schemeClr val="tx2"/>
                </a:solidFill>
              </a:rPr>
              <a:t>Buffer sizes and management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5809" y="5017575"/>
            <a:ext cx="3436838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Performance Variables</a:t>
            </a:r>
          </a:p>
          <a:p>
            <a:pPr marL="548640" lvl="1" indent="-274320"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000" dirty="0" smtClean="0">
                <a:solidFill>
                  <a:schemeClr val="tx2"/>
                </a:solidFill>
              </a:rPr>
              <a:t>Number of packets sent</a:t>
            </a:r>
          </a:p>
          <a:p>
            <a:pPr marL="548640" lvl="1" indent="-274320"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000" dirty="0" smtClean="0">
                <a:solidFill>
                  <a:schemeClr val="tx2"/>
                </a:solidFill>
              </a:rPr>
              <a:t>Time spent blocking</a:t>
            </a:r>
          </a:p>
          <a:p>
            <a:pPr marL="548640" lvl="1" indent="-274320"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000" dirty="0" smtClean="0">
                <a:solidFill>
                  <a:schemeClr val="tx2"/>
                </a:solidFill>
              </a:rPr>
              <a:t>Memory allocated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45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MPI_T Query Approach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276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Which variables exist can differ between …</a:t>
            </a:r>
          </a:p>
          <a:p>
            <a:pPr lvl="1"/>
            <a:r>
              <a:rPr lang="en-US" dirty="0" smtClean="0"/>
              <a:t>… MPI implementations</a:t>
            </a:r>
          </a:p>
          <a:p>
            <a:pPr lvl="1"/>
            <a:r>
              <a:rPr lang="en-US" dirty="0" smtClean="0"/>
              <a:t>… compilations of the MPI library (debug vs. production version)</a:t>
            </a:r>
          </a:p>
          <a:p>
            <a:pPr lvl="1"/>
            <a:r>
              <a:rPr lang="en-US" dirty="0" smtClean="0"/>
              <a:t>… executions of the same application/MPI library</a:t>
            </a:r>
          </a:p>
          <a:p>
            <a:r>
              <a:rPr lang="en-US" dirty="0" smtClean="0"/>
              <a:t>Libraries can decide not to provide any variables</a:t>
            </a:r>
          </a:p>
          <a:p>
            <a:r>
              <a:rPr lang="en-US" dirty="0" smtClean="0"/>
              <a:t>Example: Performance Variables: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886528" y="4654042"/>
            <a:ext cx="4655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 w="18000">
                  <a:solidFill>
                    <a:srgbClr val="9FB8CD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A56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</a:rPr>
              <a:t>Measurement</a:t>
            </a:r>
            <a:endParaRPr kumimoji="0" lang="en-US" sz="5400" b="1" i="0" u="none" strike="noStrike" kern="0" cap="none" spc="0" normalizeH="0" baseline="0" noProof="0" dirty="0">
              <a:ln w="18000">
                <a:solidFill>
                  <a:srgbClr val="9FB8CD">
                    <a:satMod val="140000"/>
                  </a:srgbClr>
                </a:solidFill>
                <a:prstDash val="solid"/>
                <a:miter lim="800000"/>
              </a:ln>
              <a:solidFill>
                <a:srgbClr val="6A565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33495" y="4654042"/>
            <a:ext cx="2073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 w="18000">
                  <a:solidFill>
                    <a:srgbClr val="9FB8CD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8E736A">
                    <a:lumMod val="75000"/>
                  </a:srgb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</a:rPr>
              <a:t>Setup</a:t>
            </a:r>
            <a:endParaRPr kumimoji="0" lang="en-US" sz="5400" b="1" i="0" u="none" strike="noStrike" kern="0" cap="none" spc="0" normalizeH="0" baseline="0" noProof="0" dirty="0">
              <a:ln w="18000">
                <a:solidFill>
                  <a:srgbClr val="9FB8CD">
                    <a:satMod val="140000"/>
                  </a:srgbClr>
                </a:solidFill>
                <a:prstDash val="solid"/>
                <a:miter lim="800000"/>
              </a:ln>
              <a:solidFill>
                <a:srgbClr val="8E736A">
                  <a:lumMod val="75000"/>
                </a:srgb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</a:endParaRPr>
          </a:p>
        </p:txBody>
      </p:sp>
      <p:grpSp>
        <p:nvGrpSpPr>
          <p:cNvPr id="3" name="Group 60"/>
          <p:cNvGrpSpPr/>
          <p:nvPr/>
        </p:nvGrpSpPr>
        <p:grpSpPr>
          <a:xfrm>
            <a:off x="2216210" y="4680565"/>
            <a:ext cx="1300928" cy="1010891"/>
            <a:chOff x="2088467" y="2866257"/>
            <a:chExt cx="1412383" cy="1240795"/>
          </a:xfrm>
        </p:grpSpPr>
        <p:sp>
          <p:nvSpPr>
            <p:cNvPr id="62" name="Right Arrow 61"/>
            <p:cNvSpPr/>
            <p:nvPr/>
          </p:nvSpPr>
          <p:spPr>
            <a:xfrm rot="17131320" flipV="1">
              <a:off x="2043979" y="3282433"/>
              <a:ext cx="1240795" cy="408444"/>
            </a:xfrm>
            <a:prstGeom prst="rightArrow">
              <a:avLst/>
            </a:prstGeom>
            <a:gradFill rotWithShape="1">
              <a:gsLst>
                <a:gs pos="0">
                  <a:srgbClr val="B88472">
                    <a:shade val="63000"/>
                  </a:srgbClr>
                </a:gs>
                <a:gs pos="30000">
                  <a:srgbClr val="B88472">
                    <a:shade val="90000"/>
                    <a:satMod val="110000"/>
                  </a:srgbClr>
                </a:gs>
                <a:gs pos="45000">
                  <a:srgbClr val="B88472">
                    <a:shade val="100000"/>
                    <a:satMod val="118000"/>
                  </a:srgbClr>
                </a:gs>
                <a:gs pos="55000">
                  <a:srgbClr val="B88472">
                    <a:shade val="100000"/>
                    <a:satMod val="118000"/>
                  </a:srgbClr>
                </a:gs>
                <a:gs pos="73000">
                  <a:srgbClr val="B88472">
                    <a:shade val="90000"/>
                    <a:satMod val="110000"/>
                  </a:srgbClr>
                </a:gs>
                <a:gs pos="100000">
                  <a:srgbClr val="B88472">
                    <a:shade val="63000"/>
                  </a:srgbClr>
                </a:gs>
              </a:gsLst>
              <a:lin ang="950000" scaled="1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">
                <a:rot lat="0" lon="0" rev="2700000"/>
              </a:lightRig>
            </a:scene3d>
            <a:sp3d prstMaterial="matte">
              <a:bevelT w="50800" h="50800"/>
              <a:contourClr>
                <a:srgbClr val="B88472"/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088467" y="3196095"/>
              <a:ext cx="1412383" cy="511155"/>
            </a:xfrm>
            <a:prstGeom prst="roundRect">
              <a:avLst/>
            </a:prstGeom>
            <a:gradFill rotWithShape="1">
              <a:gsLst>
                <a:gs pos="0">
                  <a:srgbClr val="B88472">
                    <a:shade val="63000"/>
                  </a:srgbClr>
                </a:gs>
                <a:gs pos="30000">
                  <a:srgbClr val="B88472">
                    <a:shade val="90000"/>
                    <a:satMod val="110000"/>
                  </a:srgbClr>
                </a:gs>
                <a:gs pos="45000">
                  <a:srgbClr val="B88472">
                    <a:shade val="100000"/>
                    <a:satMod val="118000"/>
                  </a:srgbClr>
                </a:gs>
                <a:gs pos="55000">
                  <a:srgbClr val="B88472">
                    <a:shade val="100000"/>
                    <a:satMod val="118000"/>
                  </a:srgbClr>
                </a:gs>
                <a:gs pos="73000">
                  <a:srgbClr val="B88472">
                    <a:shade val="90000"/>
                    <a:satMod val="110000"/>
                  </a:srgbClr>
                </a:gs>
                <a:gs pos="100000">
                  <a:srgbClr val="B88472">
                    <a:shade val="63000"/>
                  </a:srgbClr>
                </a:gs>
              </a:gsLst>
              <a:lin ang="950000" scaled="1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">
                <a:rot lat="0" lon="0" rev="2700000"/>
              </a:lightRig>
            </a:scene3d>
            <a:sp3d prstMaterial="matte">
              <a:bevelT w="50800" h="50800"/>
              <a:contourClr>
                <a:srgbClr val="B88472"/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Return Var. Information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628075" y="5714802"/>
            <a:ext cx="7839021" cy="494131"/>
          </a:xfrm>
          <a:prstGeom prst="rect">
            <a:avLst/>
          </a:prstGeom>
          <a:gradFill rotWithShape="1">
            <a:gsLst>
              <a:gs pos="0">
                <a:srgbClr val="727CA3">
                  <a:shade val="63000"/>
                </a:srgbClr>
              </a:gs>
              <a:gs pos="30000">
                <a:srgbClr val="727CA3">
                  <a:shade val="90000"/>
                  <a:satMod val="110000"/>
                </a:srgbClr>
              </a:gs>
              <a:gs pos="45000">
                <a:srgbClr val="727CA3">
                  <a:shade val="100000"/>
                  <a:satMod val="118000"/>
                </a:srgbClr>
              </a:gs>
              <a:gs pos="55000">
                <a:srgbClr val="727CA3">
                  <a:shade val="100000"/>
                  <a:satMod val="118000"/>
                </a:srgbClr>
              </a:gs>
              <a:gs pos="73000">
                <a:srgbClr val="727CA3">
                  <a:shade val="90000"/>
                  <a:satMod val="110000"/>
                </a:srgbClr>
              </a:gs>
              <a:gs pos="100000">
                <a:srgbClr val="727CA3">
                  <a:shade val="63000"/>
                </a:srgbClr>
              </a:gs>
            </a:gsLst>
            <a:lin ang="950000" scaled="1"/>
          </a:gradFill>
          <a:ln w="9525" cap="flat" cmpd="sng" algn="ctr">
            <a:solidFill>
              <a:srgbClr val="727CA3"/>
            </a:solidFill>
            <a:prstDash val="soli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727CA3">
                <a:tint val="100000"/>
                <a:shade val="100000"/>
                <a:hueMod val="100000"/>
                <a:satMod val="1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MPI Implementation with MPIT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28075" y="4326585"/>
            <a:ext cx="7839021" cy="389240"/>
          </a:xfrm>
          <a:prstGeom prst="rect">
            <a:avLst/>
          </a:prstGeom>
          <a:gradFill rotWithShape="1">
            <a:gsLst>
              <a:gs pos="0">
                <a:srgbClr val="D2DA7A">
                  <a:shade val="63000"/>
                </a:srgbClr>
              </a:gs>
              <a:gs pos="30000">
                <a:srgbClr val="D2DA7A">
                  <a:shade val="90000"/>
                  <a:satMod val="110000"/>
                </a:srgbClr>
              </a:gs>
              <a:gs pos="45000">
                <a:srgbClr val="D2DA7A">
                  <a:shade val="100000"/>
                  <a:satMod val="118000"/>
                </a:srgbClr>
              </a:gs>
              <a:gs pos="55000">
                <a:srgbClr val="D2DA7A">
                  <a:shade val="100000"/>
                  <a:satMod val="118000"/>
                </a:srgbClr>
              </a:gs>
              <a:gs pos="73000">
                <a:srgbClr val="D2DA7A">
                  <a:shade val="90000"/>
                  <a:satMod val="110000"/>
                </a:srgbClr>
              </a:gs>
              <a:gs pos="100000">
                <a:srgbClr val="D2DA7A">
                  <a:shade val="63000"/>
                </a:srgbClr>
              </a:gs>
            </a:gsLst>
            <a:lin ang="950000" scaled="1"/>
          </a:gradFill>
          <a:ln w="9525" cap="flat" cmpd="sng" algn="ctr">
            <a:solidFill>
              <a:srgbClr val="D2DA7A"/>
            </a:solidFill>
            <a:prstDash val="soli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D2DA7A">
                <a:tint val="100000"/>
                <a:shade val="100000"/>
                <a:hueMod val="100000"/>
                <a:satMod val="1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User Requesting a Performance Variable from MPIT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pSp>
        <p:nvGrpSpPr>
          <p:cNvPr id="4" name="Group 65"/>
          <p:cNvGrpSpPr/>
          <p:nvPr/>
        </p:nvGrpSpPr>
        <p:grpSpPr>
          <a:xfrm>
            <a:off x="585278" y="4741915"/>
            <a:ext cx="1300928" cy="1010891"/>
            <a:chOff x="317808" y="2941559"/>
            <a:chExt cx="1412383" cy="1240795"/>
          </a:xfrm>
        </p:grpSpPr>
        <p:sp>
          <p:nvSpPr>
            <p:cNvPr id="67" name="Right Arrow 66"/>
            <p:cNvSpPr/>
            <p:nvPr/>
          </p:nvSpPr>
          <p:spPr>
            <a:xfrm rot="4468680">
              <a:off x="430564" y="3357735"/>
              <a:ext cx="1240795" cy="408444"/>
            </a:xfrm>
            <a:prstGeom prst="rightArrow">
              <a:avLst/>
            </a:prstGeom>
            <a:gradFill rotWithShape="1">
              <a:gsLst>
                <a:gs pos="0">
                  <a:srgbClr val="B88472">
                    <a:shade val="63000"/>
                  </a:srgbClr>
                </a:gs>
                <a:gs pos="30000">
                  <a:srgbClr val="B88472">
                    <a:shade val="90000"/>
                    <a:satMod val="110000"/>
                  </a:srgbClr>
                </a:gs>
                <a:gs pos="45000">
                  <a:srgbClr val="B88472">
                    <a:shade val="100000"/>
                    <a:satMod val="118000"/>
                  </a:srgbClr>
                </a:gs>
                <a:gs pos="55000">
                  <a:srgbClr val="B88472">
                    <a:shade val="100000"/>
                    <a:satMod val="118000"/>
                  </a:srgbClr>
                </a:gs>
                <a:gs pos="73000">
                  <a:srgbClr val="B88472">
                    <a:shade val="90000"/>
                    <a:satMod val="110000"/>
                  </a:srgbClr>
                </a:gs>
                <a:gs pos="100000">
                  <a:srgbClr val="B88472">
                    <a:shade val="63000"/>
                  </a:srgbClr>
                </a:gs>
              </a:gsLst>
              <a:lin ang="950000" scaled="1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">
                <a:rot lat="0" lon="0" rev="2700000"/>
              </a:lightRig>
            </a:scene3d>
            <a:sp3d prstMaterial="matte">
              <a:bevelT w="50800" h="50800"/>
              <a:contourClr>
                <a:srgbClr val="B88472"/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17808" y="3196095"/>
              <a:ext cx="1412383" cy="511155"/>
            </a:xfrm>
            <a:prstGeom prst="roundRect">
              <a:avLst/>
            </a:prstGeom>
            <a:gradFill rotWithShape="1">
              <a:gsLst>
                <a:gs pos="0">
                  <a:srgbClr val="B88472">
                    <a:shade val="63000"/>
                  </a:srgbClr>
                </a:gs>
                <a:gs pos="30000">
                  <a:srgbClr val="B88472">
                    <a:shade val="90000"/>
                    <a:satMod val="110000"/>
                  </a:srgbClr>
                </a:gs>
                <a:gs pos="45000">
                  <a:srgbClr val="B88472">
                    <a:shade val="100000"/>
                    <a:satMod val="118000"/>
                  </a:srgbClr>
                </a:gs>
                <a:gs pos="55000">
                  <a:srgbClr val="B88472">
                    <a:shade val="100000"/>
                    <a:satMod val="118000"/>
                  </a:srgbClr>
                </a:gs>
                <a:gs pos="73000">
                  <a:srgbClr val="B88472">
                    <a:shade val="90000"/>
                    <a:satMod val="110000"/>
                  </a:srgbClr>
                </a:gs>
                <a:gs pos="100000">
                  <a:srgbClr val="B88472">
                    <a:shade val="63000"/>
                  </a:srgbClr>
                </a:gs>
              </a:gsLst>
              <a:lin ang="950000" scaled="1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">
                <a:rot lat="0" lon="0" rev="2700000"/>
              </a:lightRig>
            </a:scene3d>
            <a:sp3d prstMaterial="matte">
              <a:bevelT w="50800" h="50800"/>
              <a:contourClr>
                <a:srgbClr val="B88472"/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Query All</a:t>
              </a:r>
            </a:p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Variables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4818508" y="5539679"/>
            <a:ext cx="1875069" cy="250842"/>
          </a:xfrm>
          <a:prstGeom prst="rect">
            <a:avLst/>
          </a:prstGeom>
          <a:gradFill rotWithShape="1">
            <a:gsLst>
              <a:gs pos="0">
                <a:srgbClr val="FADA7A">
                  <a:shade val="63000"/>
                </a:srgbClr>
              </a:gs>
              <a:gs pos="30000">
                <a:srgbClr val="FADA7A">
                  <a:shade val="90000"/>
                  <a:satMod val="110000"/>
                </a:srgbClr>
              </a:gs>
              <a:gs pos="45000">
                <a:srgbClr val="FADA7A">
                  <a:shade val="100000"/>
                  <a:satMod val="118000"/>
                </a:srgbClr>
              </a:gs>
              <a:gs pos="55000">
                <a:srgbClr val="FADA7A">
                  <a:shade val="100000"/>
                  <a:satMod val="118000"/>
                </a:srgbClr>
              </a:gs>
              <a:gs pos="73000">
                <a:srgbClr val="FADA7A">
                  <a:shade val="90000"/>
                  <a:satMod val="110000"/>
                </a:srgbClr>
              </a:gs>
              <a:gs pos="100000">
                <a:srgbClr val="FADA7A">
                  <a:shade val="63000"/>
                </a:srgbClr>
              </a:gs>
            </a:gsLst>
            <a:lin ang="950000" scaled="1"/>
          </a:gradFill>
          <a:ln>
            <a:noFill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rgbClr val="FADA7A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Measured Interval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pSp>
        <p:nvGrpSpPr>
          <p:cNvPr id="5" name="Group 69"/>
          <p:cNvGrpSpPr/>
          <p:nvPr/>
        </p:nvGrpSpPr>
        <p:grpSpPr>
          <a:xfrm>
            <a:off x="4190313" y="4741914"/>
            <a:ext cx="956309" cy="1010891"/>
            <a:chOff x="4231699" y="2941558"/>
            <a:chExt cx="1038239" cy="1240795"/>
          </a:xfrm>
        </p:grpSpPr>
        <p:sp>
          <p:nvSpPr>
            <p:cNvPr id="71" name="Right Arrow 70"/>
            <p:cNvSpPr/>
            <p:nvPr/>
          </p:nvSpPr>
          <p:spPr>
            <a:xfrm rot="4468680">
              <a:off x="4193815" y="3357734"/>
              <a:ext cx="1240795" cy="408444"/>
            </a:xfrm>
            <a:prstGeom prst="rightArrow">
              <a:avLst/>
            </a:prstGeom>
            <a:gradFill rotWithShape="1">
              <a:gsLst>
                <a:gs pos="0">
                  <a:srgbClr val="B88472">
                    <a:shade val="63000"/>
                  </a:srgbClr>
                </a:gs>
                <a:gs pos="30000">
                  <a:srgbClr val="B88472">
                    <a:shade val="90000"/>
                    <a:satMod val="110000"/>
                  </a:srgbClr>
                </a:gs>
                <a:gs pos="45000">
                  <a:srgbClr val="B88472">
                    <a:shade val="100000"/>
                    <a:satMod val="118000"/>
                  </a:srgbClr>
                </a:gs>
                <a:gs pos="55000">
                  <a:srgbClr val="B88472">
                    <a:shade val="100000"/>
                    <a:satMod val="118000"/>
                  </a:srgbClr>
                </a:gs>
                <a:gs pos="73000">
                  <a:srgbClr val="B88472">
                    <a:shade val="90000"/>
                    <a:satMod val="110000"/>
                  </a:srgbClr>
                </a:gs>
                <a:gs pos="100000">
                  <a:srgbClr val="B88472">
                    <a:shade val="63000"/>
                  </a:srgbClr>
                </a:gs>
              </a:gsLst>
              <a:lin ang="950000" scaled="1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">
                <a:rot lat="0" lon="0" rev="2700000"/>
              </a:lightRig>
            </a:scene3d>
            <a:sp3d prstMaterial="matte">
              <a:bevelT w="50800" h="50800"/>
              <a:contourClr>
                <a:srgbClr val="B88472"/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231699" y="3231077"/>
              <a:ext cx="1038239" cy="511155"/>
            </a:xfrm>
            <a:prstGeom prst="roundRect">
              <a:avLst/>
            </a:prstGeom>
            <a:gradFill rotWithShape="1">
              <a:gsLst>
                <a:gs pos="0">
                  <a:srgbClr val="B88472">
                    <a:shade val="63000"/>
                  </a:srgbClr>
                </a:gs>
                <a:gs pos="30000">
                  <a:srgbClr val="B88472">
                    <a:shade val="90000"/>
                    <a:satMod val="110000"/>
                  </a:srgbClr>
                </a:gs>
                <a:gs pos="45000">
                  <a:srgbClr val="B88472">
                    <a:shade val="100000"/>
                    <a:satMod val="118000"/>
                  </a:srgbClr>
                </a:gs>
                <a:gs pos="55000">
                  <a:srgbClr val="B88472">
                    <a:shade val="100000"/>
                    <a:satMod val="118000"/>
                  </a:srgbClr>
                </a:gs>
                <a:gs pos="73000">
                  <a:srgbClr val="B88472">
                    <a:shade val="90000"/>
                    <a:satMod val="110000"/>
                  </a:srgbClr>
                </a:gs>
                <a:gs pos="100000">
                  <a:srgbClr val="B88472">
                    <a:shade val="63000"/>
                  </a:srgbClr>
                </a:gs>
              </a:gsLst>
              <a:lin ang="950000" scaled="1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">
                <a:rot lat="0" lon="0" rev="2700000"/>
              </a:lightRig>
            </a:scene3d>
            <a:sp3d prstMaterial="matte">
              <a:bevelT w="50800" h="50800"/>
              <a:contourClr>
                <a:srgbClr val="B88472"/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Start</a:t>
              </a:r>
              <a:b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</a:b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Counter</a:t>
              </a:r>
            </a:p>
          </p:txBody>
        </p:sp>
      </p:grpSp>
      <p:grpSp>
        <p:nvGrpSpPr>
          <p:cNvPr id="7" name="Group 72"/>
          <p:cNvGrpSpPr/>
          <p:nvPr/>
        </p:nvGrpSpPr>
        <p:grpSpPr>
          <a:xfrm>
            <a:off x="6053773" y="4741915"/>
            <a:ext cx="1012956" cy="1010891"/>
            <a:chOff x="6254807" y="2941559"/>
            <a:chExt cx="1099739" cy="1240795"/>
          </a:xfrm>
        </p:grpSpPr>
        <p:sp>
          <p:nvSpPr>
            <p:cNvPr id="74" name="Right Arrow 73"/>
            <p:cNvSpPr/>
            <p:nvPr/>
          </p:nvSpPr>
          <p:spPr>
            <a:xfrm rot="4468680">
              <a:off x="6152087" y="3357735"/>
              <a:ext cx="1240795" cy="408444"/>
            </a:xfrm>
            <a:prstGeom prst="rightArrow">
              <a:avLst/>
            </a:prstGeom>
            <a:gradFill rotWithShape="1">
              <a:gsLst>
                <a:gs pos="0">
                  <a:srgbClr val="B88472">
                    <a:shade val="63000"/>
                  </a:srgbClr>
                </a:gs>
                <a:gs pos="30000">
                  <a:srgbClr val="B88472">
                    <a:shade val="90000"/>
                    <a:satMod val="110000"/>
                  </a:srgbClr>
                </a:gs>
                <a:gs pos="45000">
                  <a:srgbClr val="B88472">
                    <a:shade val="100000"/>
                    <a:satMod val="118000"/>
                  </a:srgbClr>
                </a:gs>
                <a:gs pos="55000">
                  <a:srgbClr val="B88472">
                    <a:shade val="100000"/>
                    <a:satMod val="118000"/>
                  </a:srgbClr>
                </a:gs>
                <a:gs pos="73000">
                  <a:srgbClr val="B88472">
                    <a:shade val="90000"/>
                    <a:satMod val="110000"/>
                  </a:srgbClr>
                </a:gs>
                <a:gs pos="100000">
                  <a:srgbClr val="B88472">
                    <a:shade val="63000"/>
                  </a:srgbClr>
                </a:gs>
              </a:gsLst>
              <a:lin ang="950000" scaled="1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">
                <a:rot lat="0" lon="0" rev="2700000"/>
              </a:lightRig>
            </a:scene3d>
            <a:sp3d prstMaterial="matte">
              <a:bevelT w="50800" h="50800"/>
              <a:contourClr>
                <a:srgbClr val="B88472"/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254807" y="3231078"/>
              <a:ext cx="1099739" cy="511155"/>
            </a:xfrm>
            <a:prstGeom prst="roundRect">
              <a:avLst/>
            </a:prstGeom>
            <a:gradFill rotWithShape="1">
              <a:gsLst>
                <a:gs pos="0">
                  <a:srgbClr val="B88472">
                    <a:shade val="63000"/>
                  </a:srgbClr>
                </a:gs>
                <a:gs pos="30000">
                  <a:srgbClr val="B88472">
                    <a:shade val="90000"/>
                    <a:satMod val="110000"/>
                  </a:srgbClr>
                </a:gs>
                <a:gs pos="45000">
                  <a:srgbClr val="B88472">
                    <a:shade val="100000"/>
                    <a:satMod val="118000"/>
                  </a:srgbClr>
                </a:gs>
                <a:gs pos="55000">
                  <a:srgbClr val="B88472">
                    <a:shade val="100000"/>
                    <a:satMod val="118000"/>
                  </a:srgbClr>
                </a:gs>
                <a:gs pos="73000">
                  <a:srgbClr val="B88472">
                    <a:shade val="90000"/>
                    <a:satMod val="110000"/>
                  </a:srgbClr>
                </a:gs>
                <a:gs pos="100000">
                  <a:srgbClr val="B88472">
                    <a:shade val="63000"/>
                  </a:srgbClr>
                </a:gs>
              </a:gsLst>
              <a:lin ang="950000" scaled="1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">
                <a:rot lat="0" lon="0" rev="2700000"/>
              </a:lightRig>
            </a:scene3d>
            <a:sp3d prstMaterial="matte">
              <a:bevelT w="50800" h="50800"/>
              <a:contourClr>
                <a:srgbClr val="B88472"/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Stop</a:t>
              </a:r>
              <a:b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</a:b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Counter</a:t>
              </a:r>
            </a:p>
          </p:txBody>
        </p:sp>
      </p:grpSp>
      <p:grpSp>
        <p:nvGrpSpPr>
          <p:cNvPr id="8" name="Group 75"/>
          <p:cNvGrpSpPr/>
          <p:nvPr/>
        </p:nvGrpSpPr>
        <p:grpSpPr>
          <a:xfrm>
            <a:off x="7357823" y="4680565"/>
            <a:ext cx="1067215" cy="1010891"/>
            <a:chOff x="7670580" y="2866257"/>
            <a:chExt cx="1158647" cy="1240795"/>
          </a:xfrm>
        </p:grpSpPr>
        <p:sp>
          <p:nvSpPr>
            <p:cNvPr id="77" name="Right Arrow 76"/>
            <p:cNvSpPr/>
            <p:nvPr/>
          </p:nvSpPr>
          <p:spPr>
            <a:xfrm rot="17131320" flipV="1">
              <a:off x="7553556" y="3282433"/>
              <a:ext cx="1240795" cy="408444"/>
            </a:xfrm>
            <a:prstGeom prst="rightArrow">
              <a:avLst/>
            </a:prstGeom>
            <a:gradFill rotWithShape="1">
              <a:gsLst>
                <a:gs pos="0">
                  <a:srgbClr val="B88472">
                    <a:shade val="63000"/>
                  </a:srgbClr>
                </a:gs>
                <a:gs pos="30000">
                  <a:srgbClr val="B88472">
                    <a:shade val="90000"/>
                    <a:satMod val="110000"/>
                  </a:srgbClr>
                </a:gs>
                <a:gs pos="45000">
                  <a:srgbClr val="B88472">
                    <a:shade val="100000"/>
                    <a:satMod val="118000"/>
                  </a:srgbClr>
                </a:gs>
                <a:gs pos="55000">
                  <a:srgbClr val="B88472">
                    <a:shade val="100000"/>
                    <a:satMod val="118000"/>
                  </a:srgbClr>
                </a:gs>
                <a:gs pos="73000">
                  <a:srgbClr val="B88472">
                    <a:shade val="90000"/>
                    <a:satMod val="110000"/>
                  </a:srgbClr>
                </a:gs>
                <a:gs pos="100000">
                  <a:srgbClr val="B88472">
                    <a:shade val="63000"/>
                  </a:srgbClr>
                </a:gs>
              </a:gsLst>
              <a:lin ang="950000" scaled="1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">
                <a:rot lat="0" lon="0" rev="2700000"/>
              </a:lightRig>
            </a:scene3d>
            <a:sp3d prstMaterial="matte">
              <a:bevelT w="50800" h="50800"/>
              <a:contourClr>
                <a:srgbClr val="B88472"/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7670580" y="3231078"/>
              <a:ext cx="1158647" cy="511155"/>
            </a:xfrm>
            <a:prstGeom prst="roundRect">
              <a:avLst/>
            </a:prstGeom>
            <a:gradFill rotWithShape="1">
              <a:gsLst>
                <a:gs pos="0">
                  <a:srgbClr val="B88472">
                    <a:shade val="63000"/>
                  </a:srgbClr>
                </a:gs>
                <a:gs pos="30000">
                  <a:srgbClr val="B88472">
                    <a:shade val="90000"/>
                    <a:satMod val="110000"/>
                  </a:srgbClr>
                </a:gs>
                <a:gs pos="45000">
                  <a:srgbClr val="B88472">
                    <a:shade val="100000"/>
                    <a:satMod val="118000"/>
                  </a:srgbClr>
                </a:gs>
                <a:gs pos="55000">
                  <a:srgbClr val="B88472">
                    <a:shade val="100000"/>
                    <a:satMod val="118000"/>
                  </a:srgbClr>
                </a:gs>
                <a:gs pos="73000">
                  <a:srgbClr val="B88472">
                    <a:shade val="90000"/>
                    <a:satMod val="110000"/>
                  </a:srgbClr>
                </a:gs>
                <a:gs pos="100000">
                  <a:srgbClr val="B88472">
                    <a:shade val="63000"/>
                  </a:srgbClr>
                </a:gs>
              </a:gsLst>
              <a:lin ang="950000" scaled="1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">
                <a:rot lat="0" lon="0" rev="2700000"/>
              </a:lightRig>
            </a:scene3d>
            <a:sp3d prstMaterial="matte">
              <a:bevelT w="50800" h="50800"/>
              <a:contourClr>
                <a:srgbClr val="B88472"/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Counter</a:t>
              </a:r>
              <a:b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</a:b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Value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rot="5400000">
            <a:off x="3379047" y="5244269"/>
            <a:ext cx="815995" cy="1463"/>
          </a:xfrm>
          <a:prstGeom prst="line">
            <a:avLst/>
          </a:prstGeom>
          <a:noFill/>
          <a:ln w="19050" cap="flat" cmpd="sng" algn="ctr">
            <a:solidFill>
              <a:srgbClr val="727CA3"/>
            </a:solidFill>
            <a:prstDash val="sysDash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162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45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4" grpId="0" animBg="1"/>
      <p:bldP spid="65" grpId="0" animBg="1"/>
      <p:bldP spid="69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Warning for Application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MPI_T is intended for tool development</a:t>
            </a:r>
          </a:p>
          <a:p>
            <a:pPr lvl="1"/>
            <a:r>
              <a:rPr lang="en-US" dirty="0" smtClean="0"/>
              <a:t>Access to internal, potentially implementation specific information</a:t>
            </a:r>
          </a:p>
          <a:p>
            <a:pPr lvl="1"/>
            <a:r>
              <a:rPr lang="en-US" dirty="0" smtClean="0"/>
              <a:t>Existence of variables is not guaranteed</a:t>
            </a:r>
          </a:p>
          <a:p>
            <a:pPr lvl="1"/>
            <a:r>
              <a:rPr lang="en-US" dirty="0" smtClean="0"/>
              <a:t>Consistent naming across MPI implementations is not guaranteed</a:t>
            </a:r>
          </a:p>
          <a:p>
            <a:pPr lvl="1"/>
            <a:r>
              <a:rPr lang="en-US" dirty="0" smtClean="0"/>
              <a:t>Only C bindings (no Fortran)</a:t>
            </a:r>
          </a:p>
          <a:p>
            <a:r>
              <a:rPr lang="en-US" dirty="0" smtClean="0"/>
              <a:t>Equivalent to PAPI:</a:t>
            </a:r>
            <a:r>
              <a:rPr lang="en-US" dirty="0"/>
              <a:t> </a:t>
            </a:r>
            <a:r>
              <a:rPr lang="en-US" dirty="0" smtClean="0"/>
              <a:t>Access to hardware counters in CPUs</a:t>
            </a:r>
          </a:p>
          <a:p>
            <a:r>
              <a:rPr lang="en-US" dirty="0" smtClean="0"/>
              <a:t>Warning for application developers</a:t>
            </a:r>
          </a:p>
          <a:p>
            <a:pPr lvl="1"/>
            <a:r>
              <a:rPr lang="en-US" dirty="0" smtClean="0"/>
              <a:t>Don’t rely on a particular variable</a:t>
            </a:r>
          </a:p>
          <a:p>
            <a:pPr lvl="1"/>
            <a:r>
              <a:rPr lang="en-US" dirty="0" smtClean="0"/>
              <a:t>If using it: make its use optional</a:t>
            </a:r>
          </a:p>
          <a:p>
            <a:r>
              <a:rPr lang="en-US" dirty="0" smtClean="0"/>
              <a:t>Typical usage scenarios</a:t>
            </a:r>
          </a:p>
          <a:p>
            <a:pPr lvl="1"/>
            <a:r>
              <a:rPr lang="en-US" dirty="0" smtClean="0"/>
              <a:t> Document environment (list all configuration variables)</a:t>
            </a:r>
          </a:p>
          <a:p>
            <a:pPr lvl="1"/>
            <a:r>
              <a:rPr lang="en-US" dirty="0" smtClean="0"/>
              <a:t>Set configurations on particular platforms (check for platform!)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28242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MPI_T Query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Same process for control and performance variables</a:t>
            </a:r>
          </a:p>
          <a:p>
            <a:pPr lvl="1"/>
            <a:r>
              <a:rPr lang="en-US" dirty="0" smtClean="0"/>
              <a:t>Variables are indexed 0 to N-1 (per class)</a:t>
            </a:r>
          </a:p>
          <a:p>
            <a:pPr lvl="1"/>
            <a:r>
              <a:rPr lang="en-US" dirty="0" smtClean="0"/>
              <a:t>Value represented by </a:t>
            </a:r>
            <a:r>
              <a:rPr lang="en-US" dirty="0" err="1" smtClean="0"/>
              <a:t>datatype</a:t>
            </a:r>
            <a:r>
              <a:rPr lang="en-US" dirty="0" smtClean="0"/>
              <a:t> and count (similar to messages)</a:t>
            </a:r>
          </a:p>
          <a:p>
            <a:pPr lvl="1"/>
            <a:r>
              <a:rPr lang="en-US" dirty="0" smtClean="0"/>
              <a:t>Each variable has a name (mandatory) and description (optional)</a:t>
            </a:r>
          </a:p>
          <a:p>
            <a:pPr lvl="1"/>
            <a:r>
              <a:rPr lang="en-US" dirty="0" smtClean="0"/>
              <a:t>Each variable has metadata &amp; attributes to describe its properties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Query number of variables N</a:t>
            </a:r>
          </a:p>
          <a:p>
            <a:pPr lvl="1"/>
            <a:r>
              <a:rPr lang="en-US" dirty="0" smtClean="0"/>
              <a:t>Loop through all variables 0 to N-1 to find a variable</a:t>
            </a:r>
          </a:p>
          <a:p>
            <a:pPr lvl="2"/>
            <a:r>
              <a:rPr lang="en-US" dirty="0" smtClean="0"/>
              <a:t>Query the name of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/>
              <a:t> </a:t>
            </a:r>
            <a:r>
              <a:rPr lang="en-US" dirty="0" smtClean="0"/>
              <a:t>variable and compare</a:t>
            </a:r>
          </a:p>
          <a:p>
            <a:pPr lvl="1"/>
            <a:r>
              <a:rPr lang="en-US" dirty="0" smtClean="0"/>
              <a:t>Once found, bind a variable to an MPI object</a:t>
            </a:r>
            <a:r>
              <a:rPr lang="en-US" dirty="0"/>
              <a:t> </a:t>
            </a:r>
            <a:r>
              <a:rPr lang="en-US" dirty="0" smtClean="0"/>
              <a:t>to get a handle</a:t>
            </a:r>
          </a:p>
          <a:p>
            <a:pPr lvl="1"/>
            <a:r>
              <a:rPr lang="en-US" dirty="0" smtClean="0"/>
              <a:t>Use handle to access the variable (read, write, …)</a:t>
            </a:r>
          </a:p>
          <a:p>
            <a:pPr lvl="1"/>
            <a:r>
              <a:rPr lang="en-US" dirty="0" smtClean="0"/>
              <a:t>Additional concept of sessions for performance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55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Control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MPI_T_cvar_get_num</a:t>
            </a:r>
            <a:r>
              <a:rPr lang="en-US" b="1" dirty="0" smtClean="0"/>
              <a:t>(*num)</a:t>
            </a:r>
          </a:p>
          <a:p>
            <a:pPr lvl="1"/>
            <a:r>
              <a:rPr lang="en-US" dirty="0" smtClean="0"/>
              <a:t>Returns the number of control variables available (in total)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MPI_T_cvar_get_info</a:t>
            </a:r>
            <a:r>
              <a:rPr lang="en-US" b="1" dirty="0" smtClean="0"/>
              <a:t>(index, name, </a:t>
            </a:r>
            <a:r>
              <a:rPr lang="en-US" b="1" dirty="0" err="1" smtClean="0"/>
              <a:t>namelen</a:t>
            </a:r>
            <a:r>
              <a:rPr lang="en-US" b="1" dirty="0" smtClean="0"/>
              <a:t>,</a:t>
            </a:r>
            <a:br>
              <a:rPr lang="en-US" b="1" dirty="0" smtClean="0"/>
            </a:br>
            <a:r>
              <a:rPr lang="en-US" b="1" dirty="0" smtClean="0"/>
              <a:t>verbosity, </a:t>
            </a:r>
            <a:r>
              <a:rPr lang="en-US" b="1" dirty="0" err="1" smtClean="0"/>
              <a:t>datatype</a:t>
            </a:r>
            <a:r>
              <a:rPr lang="en-US" b="1" dirty="0" smtClean="0"/>
              <a:t>, </a:t>
            </a:r>
            <a:r>
              <a:rPr lang="en-US" b="1" dirty="0" err="1" smtClean="0"/>
              <a:t>enumtype</a:t>
            </a:r>
            <a:r>
              <a:rPr lang="en-US" b="1" dirty="0" smtClean="0"/>
              <a:t>, </a:t>
            </a:r>
            <a:r>
              <a:rPr lang="en-US" b="1" dirty="0" err="1" smtClean="0"/>
              <a:t>desc</a:t>
            </a:r>
            <a:r>
              <a:rPr lang="en-US" b="1" dirty="0" smtClean="0"/>
              <a:t>, </a:t>
            </a:r>
            <a:r>
              <a:rPr lang="en-US" b="1" dirty="0" err="1" smtClean="0"/>
              <a:t>desclen</a:t>
            </a:r>
            <a:r>
              <a:rPr lang="en-US" b="1" dirty="0" smtClean="0"/>
              <a:t>, bind, scope)</a:t>
            </a:r>
          </a:p>
          <a:p>
            <a:pPr lvl="1"/>
            <a:r>
              <a:rPr lang="en-US" dirty="0" smtClean="0"/>
              <a:t>Provides additional information / meta data about a variable</a:t>
            </a:r>
          </a:p>
          <a:p>
            <a:pPr lvl="1"/>
            <a:r>
              <a:rPr lang="en-US" dirty="0" smtClean="0"/>
              <a:t>Variable specified by “index”</a:t>
            </a:r>
          </a:p>
          <a:p>
            <a:pPr lvl="1"/>
            <a:r>
              <a:rPr lang="en-US" dirty="0" smtClean="0"/>
              <a:t>Return mandatory name and optional description</a:t>
            </a:r>
          </a:p>
          <a:p>
            <a:pPr lvl="1"/>
            <a:r>
              <a:rPr lang="en-US" dirty="0" smtClean="0"/>
              <a:t>Report variable’s verbosity and scope 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err="1" smtClean="0"/>
              <a:t>datatype</a:t>
            </a:r>
            <a:r>
              <a:rPr lang="en-US" dirty="0" smtClean="0"/>
              <a:t> used for this variable</a:t>
            </a:r>
          </a:p>
          <a:p>
            <a:pPr lvl="1"/>
            <a:r>
              <a:rPr lang="en-US" dirty="0" smtClean="0"/>
              <a:t>Information on which object this variable needs to be bound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0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Variables can be loaded on-demand by implementations</a:t>
            </a:r>
          </a:p>
          <a:p>
            <a:pPr lvl="1"/>
            <a:r>
              <a:rPr lang="en-US" dirty="0" smtClean="0"/>
              <a:t>Modular MPI implementations </a:t>
            </a:r>
          </a:p>
          <a:p>
            <a:pPr lvl="1"/>
            <a:r>
              <a:rPr lang="en-US" dirty="0" smtClean="0"/>
              <a:t>Lazy initialization</a:t>
            </a:r>
          </a:p>
          <a:p>
            <a:r>
              <a:rPr lang="en-US" dirty="0" smtClean="0"/>
              <a:t>Consequence: number of variables can change</a:t>
            </a:r>
          </a:p>
          <a:p>
            <a:pPr lvl="1"/>
            <a:r>
              <a:rPr lang="en-US" dirty="0" smtClean="0"/>
              <a:t>Tools can check this by periodically querying number of variables</a:t>
            </a:r>
          </a:p>
          <a:p>
            <a:pPr lvl="1"/>
            <a:r>
              <a:rPr lang="en-US" dirty="0" smtClean="0"/>
              <a:t>Number of existing variables is not allowed to change</a:t>
            </a:r>
          </a:p>
          <a:p>
            <a:pPr lvl="1"/>
            <a:r>
              <a:rPr lang="en-US" dirty="0" smtClean="0"/>
              <a:t>New variables can only be appended</a:t>
            </a:r>
          </a:p>
          <a:p>
            <a:pPr lvl="1"/>
            <a:r>
              <a:rPr lang="en-US" dirty="0" smtClean="0"/>
              <a:t>Information of existing variables can not change</a:t>
            </a:r>
            <a:endParaRPr lang="en-US" dirty="0"/>
          </a:p>
          <a:p>
            <a:r>
              <a:rPr lang="en-US" dirty="0" smtClean="0"/>
              <a:t>Variables can also be disabled/unloaded</a:t>
            </a:r>
          </a:p>
          <a:p>
            <a:pPr lvl="1"/>
            <a:r>
              <a:rPr lang="en-US" dirty="0" smtClean="0"/>
              <a:t>Number of variables is NOT reduced</a:t>
            </a:r>
          </a:p>
          <a:p>
            <a:pPr lvl="1"/>
            <a:r>
              <a:rPr lang="en-US" dirty="0" smtClean="0"/>
              <a:t>Variables become inaccessible / defunct</a:t>
            </a:r>
          </a:p>
          <a:p>
            <a:pPr lvl="1"/>
            <a:r>
              <a:rPr lang="en-US" dirty="0" smtClean="0"/>
              <a:t>Accessing them will return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7558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MPI_T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MPI_T routine returns MPI_SUCCESS or an specific MPI_T error code</a:t>
            </a:r>
          </a:p>
          <a:p>
            <a:pPr lvl="1"/>
            <a:r>
              <a:rPr lang="en-US" dirty="0" smtClean="0"/>
              <a:t>Specified in the MPI_T chapter of the MPI 3.0 standard</a:t>
            </a:r>
          </a:p>
          <a:p>
            <a:pPr lvl="1"/>
            <a:r>
              <a:rPr lang="en-US" dirty="0" smtClean="0"/>
              <a:t>Clearly indicate why an MPI_T call failed</a:t>
            </a:r>
          </a:p>
          <a:p>
            <a:r>
              <a:rPr lang="en-US" dirty="0" smtClean="0"/>
              <a:t>MPI_T errors are not fatal to MPI</a:t>
            </a:r>
          </a:p>
          <a:p>
            <a:pPr lvl="1"/>
            <a:r>
              <a:rPr lang="en-US" dirty="0" smtClean="0"/>
              <a:t>Should not affect general MPI calls</a:t>
            </a:r>
          </a:p>
          <a:p>
            <a:pPr lvl="1"/>
            <a:r>
              <a:rPr lang="en-US" dirty="0" smtClean="0"/>
              <a:t>Errors do not invoke MPI error handlers</a:t>
            </a:r>
          </a:p>
          <a:p>
            <a:pPr lvl="1"/>
            <a:r>
              <a:rPr lang="en-US" dirty="0" smtClean="0"/>
              <a:t>Applications can continue</a:t>
            </a:r>
          </a:p>
          <a:p>
            <a:r>
              <a:rPr lang="en-US" dirty="0" smtClean="0"/>
              <a:t>Correct execution is not guaranteed in case of user error</a:t>
            </a:r>
          </a:p>
          <a:p>
            <a:pPr lvl="1"/>
            <a:r>
              <a:rPr lang="en-US" dirty="0" smtClean="0"/>
              <a:t>Wrong parameter can cause problems in the implementation</a:t>
            </a:r>
          </a:p>
          <a:p>
            <a:pPr lvl="2"/>
            <a:r>
              <a:rPr lang="en-US" dirty="0" smtClean="0"/>
              <a:t>E.g., segmentation faults if improper handles are used</a:t>
            </a:r>
          </a:p>
          <a:p>
            <a:pPr lvl="1"/>
            <a:r>
              <a:rPr lang="en-US" dirty="0" smtClean="0"/>
              <a:t>User’s responsibility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041270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MPI_T_cvar_get_info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444415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/>
              <a:t>MPI_T_cvar_get_info</a:t>
            </a:r>
            <a:r>
              <a:rPr lang="en-US" b="1" dirty="0"/>
              <a:t>(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index</a:t>
            </a:r>
            <a:r>
              <a:rPr lang="en-US" dirty="0" smtClean="0"/>
              <a:t>, 			/* index of variable to query */</a:t>
            </a:r>
          </a:p>
          <a:p>
            <a:pPr lvl="1">
              <a:buNone/>
            </a:pPr>
            <a:r>
              <a:rPr lang="en-US" b="1" dirty="0" smtClean="0"/>
              <a:t>char *name,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name_len</a:t>
            </a:r>
            <a:r>
              <a:rPr lang="en-US" dirty="0" smtClean="0"/>
              <a:t>, 		/* unique name of variable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*verbosity</a:t>
            </a:r>
            <a:r>
              <a:rPr lang="en-US" dirty="0" smtClean="0"/>
              <a:t>, 		/* verbosity level of variable */</a:t>
            </a:r>
          </a:p>
          <a:p>
            <a:pPr lvl="1">
              <a:buNone/>
            </a:pPr>
            <a:r>
              <a:rPr lang="en-US" b="1" dirty="0" err="1" smtClean="0"/>
              <a:t>MPI_Datatype</a:t>
            </a:r>
            <a:r>
              <a:rPr lang="en-US" b="1" dirty="0" smtClean="0"/>
              <a:t> *</a:t>
            </a:r>
            <a:r>
              <a:rPr lang="en-US" b="1" dirty="0" err="1" smtClean="0"/>
              <a:t>dt</a:t>
            </a:r>
            <a:r>
              <a:rPr lang="en-US" dirty="0" smtClean="0"/>
              <a:t>,		/* MPI </a:t>
            </a:r>
            <a:r>
              <a:rPr lang="en-US" dirty="0" err="1" smtClean="0"/>
              <a:t>datatype</a:t>
            </a:r>
            <a:r>
              <a:rPr lang="en-US" dirty="0" smtClean="0"/>
              <a:t> representing variable */</a:t>
            </a:r>
          </a:p>
          <a:p>
            <a:pPr lvl="1">
              <a:buNone/>
            </a:pPr>
            <a:r>
              <a:rPr lang="en-US" b="1" dirty="0" err="1" smtClean="0"/>
              <a:t>MPI_T_enum</a:t>
            </a:r>
            <a:r>
              <a:rPr lang="en-US" b="1" dirty="0" smtClean="0"/>
              <a:t> *</a:t>
            </a:r>
            <a:r>
              <a:rPr lang="en-US" b="1" dirty="0" err="1" smtClean="0"/>
              <a:t>enumtype</a:t>
            </a:r>
            <a:r>
              <a:rPr lang="en-US" dirty="0" smtClean="0"/>
              <a:t>, 	/* opt. descriptor for enumerations */</a:t>
            </a:r>
          </a:p>
          <a:p>
            <a:pPr lvl="1">
              <a:buNone/>
            </a:pPr>
            <a:r>
              <a:rPr lang="en-US" b="1" dirty="0" smtClean="0"/>
              <a:t>char *</a:t>
            </a:r>
            <a:r>
              <a:rPr lang="en-US" b="1" dirty="0" err="1" smtClean="0"/>
              <a:t>desc</a:t>
            </a:r>
            <a:r>
              <a:rPr lang="en-US" b="1" dirty="0" smtClean="0"/>
              <a:t>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desc_len</a:t>
            </a:r>
            <a:r>
              <a:rPr lang="en-US" dirty="0" smtClean="0"/>
              <a:t>, 		/* optional description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*bind</a:t>
            </a:r>
            <a:r>
              <a:rPr lang="en-US" dirty="0" smtClean="0"/>
              <a:t>, 			/* MPI object to be bound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*scope 			</a:t>
            </a:r>
            <a:r>
              <a:rPr lang="en-US" dirty="0" smtClean="0"/>
              <a:t>/* additional attributes */</a:t>
            </a:r>
          </a:p>
          <a:p>
            <a:pPr lvl="1">
              <a:buNone/>
            </a:pP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38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MPI_T_cvar_get_info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444415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/>
              <a:t>MPI_T_cvar_get_info</a:t>
            </a:r>
            <a:r>
              <a:rPr lang="en-US" b="1" dirty="0"/>
              <a:t>(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index</a:t>
            </a:r>
            <a:r>
              <a:rPr lang="en-US" dirty="0" smtClean="0"/>
              <a:t>, 			/* index of variable to query */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char *name, 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*</a:t>
            </a:r>
            <a:r>
              <a:rPr lang="en-US" b="1" dirty="0" err="1" smtClean="0">
                <a:solidFill>
                  <a:srgbClr val="FF0000"/>
                </a:solidFill>
              </a:rPr>
              <a:t>name_len</a:t>
            </a:r>
            <a:r>
              <a:rPr lang="en-US" dirty="0" smtClean="0">
                <a:solidFill>
                  <a:srgbClr val="FF0000"/>
                </a:solidFill>
              </a:rPr>
              <a:t>, 		/* unique name of variable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*verbosity</a:t>
            </a:r>
            <a:r>
              <a:rPr lang="en-US" dirty="0" smtClean="0"/>
              <a:t>, 		/* verbosity level of variable */</a:t>
            </a:r>
          </a:p>
          <a:p>
            <a:pPr lvl="1">
              <a:buNone/>
            </a:pPr>
            <a:r>
              <a:rPr lang="en-US" b="1" dirty="0" err="1" smtClean="0"/>
              <a:t>MPI_Datatype</a:t>
            </a:r>
            <a:r>
              <a:rPr lang="en-US" b="1" dirty="0" smtClean="0"/>
              <a:t> *</a:t>
            </a:r>
            <a:r>
              <a:rPr lang="en-US" b="1" dirty="0" err="1" smtClean="0"/>
              <a:t>dt</a:t>
            </a:r>
            <a:r>
              <a:rPr lang="en-US" dirty="0" smtClean="0"/>
              <a:t>,		/* MPI </a:t>
            </a:r>
            <a:r>
              <a:rPr lang="en-US" dirty="0" err="1" smtClean="0"/>
              <a:t>datatype</a:t>
            </a:r>
            <a:r>
              <a:rPr lang="en-US" dirty="0" smtClean="0"/>
              <a:t> representing variable */</a:t>
            </a:r>
          </a:p>
          <a:p>
            <a:pPr lvl="1">
              <a:buNone/>
            </a:pPr>
            <a:r>
              <a:rPr lang="en-US" b="1" dirty="0" err="1" smtClean="0"/>
              <a:t>MPI_T_enum</a:t>
            </a:r>
            <a:r>
              <a:rPr lang="en-US" b="1" dirty="0" smtClean="0"/>
              <a:t> *</a:t>
            </a:r>
            <a:r>
              <a:rPr lang="en-US" b="1" dirty="0" err="1" smtClean="0"/>
              <a:t>enumtype</a:t>
            </a:r>
            <a:r>
              <a:rPr lang="en-US" dirty="0" smtClean="0"/>
              <a:t>, 	/* opt. descriptor for enumerations */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char *</a:t>
            </a:r>
            <a:r>
              <a:rPr lang="en-US" b="1" dirty="0" err="1" smtClean="0">
                <a:solidFill>
                  <a:srgbClr val="FF0000"/>
                </a:solidFill>
              </a:rPr>
              <a:t>desc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*</a:t>
            </a:r>
            <a:r>
              <a:rPr lang="en-US" b="1" dirty="0" err="1" smtClean="0">
                <a:solidFill>
                  <a:srgbClr val="FF0000"/>
                </a:solidFill>
              </a:rPr>
              <a:t>desc_len</a:t>
            </a:r>
            <a:r>
              <a:rPr lang="en-US" dirty="0" smtClean="0">
                <a:solidFill>
                  <a:srgbClr val="FF0000"/>
                </a:solidFill>
              </a:rPr>
              <a:t>, 		/* optional description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*bind</a:t>
            </a:r>
            <a:r>
              <a:rPr lang="en-US" dirty="0" smtClean="0"/>
              <a:t>, 			/* MPI object to be bound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*scope 			</a:t>
            </a:r>
            <a:r>
              <a:rPr lang="en-US" dirty="0" smtClean="0"/>
              <a:t>/* additional attributes */</a:t>
            </a:r>
          </a:p>
          <a:p>
            <a:pPr lvl="1">
              <a:buNone/>
            </a:pP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553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MPI’s Four Levels of Thread Safety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282575" indent="-282575"/>
            <a:r>
              <a:rPr lang="en-US" dirty="0" smtClean="0"/>
              <a:t>MPI defines four levels of thread safety -- these are commitments the application makes to the MPI</a:t>
            </a:r>
          </a:p>
          <a:p>
            <a:pPr marL="685800" lvl="1" indent="-288925"/>
            <a:r>
              <a:rPr lang="en-US" dirty="0" smtClean="0"/>
              <a:t>MPI_THREAD_SINGLE: only one thread exists in the application</a:t>
            </a:r>
          </a:p>
          <a:p>
            <a:pPr marL="685800" lvl="1" indent="-288925"/>
            <a:r>
              <a:rPr lang="en-US" dirty="0" smtClean="0"/>
              <a:t>MPI_THREAD_FUNNELED: multithreaded, but only the main thread makes MPI calls (the one that called 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pPr marL="685800" lvl="1" indent="-288925"/>
            <a:r>
              <a:rPr lang="en-US" dirty="0" smtClean="0"/>
              <a:t>MPI_THREAD_SERIALIZED: multithreaded, but only one thread </a:t>
            </a:r>
            <a:r>
              <a:rPr lang="en-US" i="1" dirty="0" smtClean="0"/>
              <a:t>at a time</a:t>
            </a:r>
            <a:r>
              <a:rPr lang="en-US" dirty="0" smtClean="0"/>
              <a:t> makes MPI calls</a:t>
            </a:r>
          </a:p>
          <a:p>
            <a:pPr marL="685800" lvl="1" indent="-288925"/>
            <a:r>
              <a:rPr lang="en-US" dirty="0" smtClean="0"/>
              <a:t>MPI_THREAD_MULTIPLE: multithreaded and any thread can make MPI calls at any time (with some restrictions to avoid races – see next slide</a:t>
            </a:r>
            <a:r>
              <a:rPr lang="en-US" dirty="0" smtClean="0"/>
              <a:t>)</a:t>
            </a:r>
          </a:p>
          <a:p>
            <a:pPr marL="282575" indent="-282575"/>
            <a:r>
              <a:rPr lang="en-US" dirty="0" smtClean="0"/>
              <a:t>MPI </a:t>
            </a:r>
            <a:r>
              <a:rPr lang="en-US" dirty="0" smtClean="0"/>
              <a:t>defines an alternative to </a:t>
            </a:r>
            <a:r>
              <a:rPr lang="en-US" dirty="0" err="1" smtClean="0"/>
              <a:t>MPI_Init</a:t>
            </a:r>
            <a:endParaRPr lang="en-US" dirty="0" smtClean="0"/>
          </a:p>
          <a:p>
            <a:pPr marL="685800" lvl="1" indent="-288925"/>
            <a:r>
              <a:rPr lang="en-US" dirty="0" err="1" smtClean="0"/>
              <a:t>MPI_Init_thread</a:t>
            </a:r>
            <a:r>
              <a:rPr lang="en-US" dirty="0" smtClean="0"/>
              <a:t>(requested, provided)</a:t>
            </a:r>
          </a:p>
          <a:p>
            <a:pPr lvl="2"/>
            <a:r>
              <a:rPr lang="en-US" i="1" dirty="0" smtClean="0"/>
              <a:t>Application indicates what level it needs; MPI implementation returns the level it supports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46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Strings in MPI_T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/ safer method to return strings</a:t>
            </a:r>
          </a:p>
          <a:p>
            <a:pPr lvl="1"/>
            <a:r>
              <a:rPr lang="en-US" dirty="0" smtClean="0"/>
              <a:t>User passes buffer and its length</a:t>
            </a:r>
          </a:p>
          <a:p>
            <a:pPr lvl="1"/>
            <a:r>
              <a:rPr lang="en-US" dirty="0" smtClean="0"/>
              <a:t>MPI returns the string up to the specified length</a:t>
            </a:r>
          </a:p>
          <a:p>
            <a:r>
              <a:rPr lang="en-US" dirty="0" smtClean="0"/>
              <a:t>If string is longer than buffer:</a:t>
            </a:r>
          </a:p>
          <a:p>
            <a:pPr lvl="1"/>
            <a:r>
              <a:rPr lang="en-US" dirty="0" smtClean="0"/>
              <a:t>String is truncated</a:t>
            </a:r>
          </a:p>
          <a:p>
            <a:pPr lvl="1"/>
            <a:r>
              <a:rPr lang="en-US" dirty="0" smtClean="0"/>
              <a:t>MPI returns the </a:t>
            </a:r>
            <a:r>
              <a:rPr lang="en-US" dirty="0" err="1" smtClean="0"/>
              <a:t>untruncated</a:t>
            </a:r>
            <a:r>
              <a:rPr lang="en-US" dirty="0" smtClean="0"/>
              <a:t> length of the string as length argument</a:t>
            </a:r>
          </a:p>
          <a:p>
            <a:pPr lvl="1"/>
            <a:r>
              <a:rPr lang="en-US" dirty="0" smtClean="0"/>
              <a:t>Can then be used for a second call with larger buffer</a:t>
            </a:r>
          </a:p>
          <a:p>
            <a:r>
              <a:rPr lang="en-US" dirty="0" smtClean="0"/>
              <a:t>If user passes 0 as length:</a:t>
            </a:r>
          </a:p>
          <a:p>
            <a:pPr lvl="1"/>
            <a:r>
              <a:rPr lang="en-US" dirty="0" smtClean="0"/>
              <a:t>No string is returned</a:t>
            </a:r>
          </a:p>
          <a:p>
            <a:pPr lvl="1"/>
            <a:r>
              <a:rPr lang="en-US" dirty="0" smtClean="0"/>
              <a:t>MPI only returns length of string</a:t>
            </a:r>
          </a:p>
          <a:p>
            <a:r>
              <a:rPr lang="en-US" dirty="0" smtClean="0"/>
              <a:t>If user passes NULL as length:</a:t>
            </a:r>
          </a:p>
          <a:p>
            <a:pPr lvl="1"/>
            <a:r>
              <a:rPr lang="en-US" dirty="0" smtClean="0"/>
              <a:t>No string or length is returned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655903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MPI_T_cvar_get_info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444415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 smtClean="0"/>
              <a:t>MPI_T_cvar_get_info</a:t>
            </a:r>
            <a:r>
              <a:rPr lang="en-US" b="1" dirty="0" smtClean="0"/>
              <a:t>(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index</a:t>
            </a:r>
            <a:r>
              <a:rPr lang="en-US" dirty="0" smtClean="0"/>
              <a:t>, 			/* index of variable to query */</a:t>
            </a:r>
          </a:p>
          <a:p>
            <a:pPr lvl="1">
              <a:buNone/>
            </a:pPr>
            <a:r>
              <a:rPr lang="en-US" b="1" dirty="0" smtClean="0"/>
              <a:t>char *name,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name_len</a:t>
            </a:r>
            <a:r>
              <a:rPr lang="en-US" dirty="0" smtClean="0"/>
              <a:t>, 		/* unique name of variable */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*verbosity</a:t>
            </a:r>
            <a:r>
              <a:rPr lang="en-US" dirty="0" smtClean="0">
                <a:solidFill>
                  <a:srgbClr val="FF0000"/>
                </a:solidFill>
              </a:rPr>
              <a:t>, 		/* verbosity level of variable */</a:t>
            </a:r>
          </a:p>
          <a:p>
            <a:pPr lvl="1">
              <a:buNone/>
            </a:pPr>
            <a:r>
              <a:rPr lang="en-US" b="1" dirty="0" err="1" smtClean="0"/>
              <a:t>MPI_Datatype</a:t>
            </a:r>
            <a:r>
              <a:rPr lang="en-US" b="1" dirty="0" smtClean="0"/>
              <a:t> *</a:t>
            </a:r>
            <a:r>
              <a:rPr lang="en-US" b="1" dirty="0" err="1" smtClean="0"/>
              <a:t>dt</a:t>
            </a:r>
            <a:r>
              <a:rPr lang="en-US" dirty="0" smtClean="0"/>
              <a:t>,		/* MPI </a:t>
            </a:r>
            <a:r>
              <a:rPr lang="en-US" dirty="0" err="1" smtClean="0"/>
              <a:t>datatype</a:t>
            </a:r>
            <a:r>
              <a:rPr lang="en-US" dirty="0" smtClean="0"/>
              <a:t> representing variable */</a:t>
            </a:r>
          </a:p>
          <a:p>
            <a:pPr lvl="1">
              <a:buNone/>
            </a:pPr>
            <a:r>
              <a:rPr lang="en-US" b="1" dirty="0" err="1" smtClean="0"/>
              <a:t>MPI_T_enum</a:t>
            </a:r>
            <a:r>
              <a:rPr lang="en-US" b="1" dirty="0" smtClean="0"/>
              <a:t> *</a:t>
            </a:r>
            <a:r>
              <a:rPr lang="en-US" b="1" dirty="0" err="1" smtClean="0"/>
              <a:t>enumtype</a:t>
            </a:r>
            <a:r>
              <a:rPr lang="en-US" dirty="0" smtClean="0"/>
              <a:t>, 	/* opt. descriptor for enumerations */</a:t>
            </a:r>
          </a:p>
          <a:p>
            <a:pPr lvl="1">
              <a:buNone/>
            </a:pPr>
            <a:r>
              <a:rPr lang="en-US" b="1" dirty="0" smtClean="0"/>
              <a:t>char *</a:t>
            </a:r>
            <a:r>
              <a:rPr lang="en-US" b="1" dirty="0" err="1" smtClean="0"/>
              <a:t>desc</a:t>
            </a:r>
            <a:r>
              <a:rPr lang="en-US" b="1" dirty="0" smtClean="0"/>
              <a:t>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desc_len</a:t>
            </a:r>
            <a:r>
              <a:rPr lang="en-US" dirty="0" smtClean="0"/>
              <a:t>, 		/* optional description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*bind</a:t>
            </a:r>
            <a:r>
              <a:rPr lang="en-US" dirty="0" smtClean="0"/>
              <a:t>, 			/* MPI object to be bound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*scope 			</a:t>
            </a:r>
            <a:r>
              <a:rPr lang="en-US" dirty="0" smtClean="0"/>
              <a:t>/* additional attributes */</a:t>
            </a:r>
          </a:p>
          <a:p>
            <a:pPr lvl="1">
              <a:buNone/>
            </a:pP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16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Verbosity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number of variables can be large for particular MPI implementations</a:t>
            </a:r>
          </a:p>
          <a:p>
            <a:pPr lvl="1"/>
            <a:r>
              <a:rPr lang="en-US" dirty="0" smtClean="0"/>
              <a:t>Can be hard for users to sift through</a:t>
            </a:r>
          </a:p>
          <a:p>
            <a:pPr lvl="1"/>
            <a:r>
              <a:rPr lang="en-US" dirty="0" smtClean="0"/>
              <a:t>Some variables can be very specialized and not useful for basic performance analysis</a:t>
            </a:r>
          </a:p>
          <a:p>
            <a:r>
              <a:rPr lang="en-US" dirty="0" smtClean="0"/>
              <a:t>Need for </a:t>
            </a:r>
            <a:r>
              <a:rPr lang="en-US" dirty="0" err="1" smtClean="0"/>
              <a:t>subsetting</a:t>
            </a:r>
            <a:endParaRPr lang="en-US" dirty="0" smtClean="0"/>
          </a:p>
          <a:p>
            <a:pPr lvl="1"/>
            <a:r>
              <a:rPr lang="en-US" dirty="0" smtClean="0"/>
              <a:t>Each variable is assigned to one of nine verbosity levels</a:t>
            </a:r>
          </a:p>
          <a:p>
            <a:pPr lvl="1"/>
            <a:r>
              <a:rPr lang="en-US" dirty="0" smtClean="0"/>
              <a:t>Returned by the MPIT_*_GET_INFO calls</a:t>
            </a:r>
          </a:p>
          <a:p>
            <a:pPr lvl="1"/>
            <a:r>
              <a:rPr lang="en-US" dirty="0" smtClean="0"/>
              <a:t>Three groups of levels based on target audience</a:t>
            </a:r>
          </a:p>
          <a:p>
            <a:pPr lvl="2"/>
            <a:r>
              <a:rPr lang="en-US" dirty="0" smtClean="0"/>
              <a:t>User, Tuner, MPI </a:t>
            </a:r>
            <a:r>
              <a:rPr lang="en-US" dirty="0" err="1" smtClean="0"/>
              <a:t>Implementor</a:t>
            </a:r>
            <a:endParaRPr lang="en-US" dirty="0" smtClean="0"/>
          </a:p>
          <a:p>
            <a:pPr lvl="1"/>
            <a:r>
              <a:rPr lang="en-US" dirty="0" smtClean="0"/>
              <a:t>Three sublevels</a:t>
            </a:r>
          </a:p>
          <a:p>
            <a:pPr lvl="2"/>
            <a:r>
              <a:rPr lang="en-US" dirty="0" smtClean="0"/>
              <a:t>Basic, Detailed, Verbose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60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Verbosity Constants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1381445484"/>
              </p:ext>
            </p:extLst>
          </p:nvPr>
        </p:nvGraphicFramePr>
        <p:xfrm>
          <a:off x="129378" y="1397000"/>
          <a:ext cx="8901222" cy="37084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225043"/>
                <a:gridCol w="46761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MPIT Verbosity Constants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r>
                        <a:rPr lang="en-US" baseline="0" dirty="0" smtClean="0"/>
                        <a:t> Descriptions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MPI_T_VERBOSITY_USER_BASIC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information</a:t>
                      </a:r>
                      <a:r>
                        <a:rPr lang="en-US" baseline="0" dirty="0" smtClean="0"/>
                        <a:t> of interest for end 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MPI_T_VERBOSITY_USER_DETAIL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Detailed information</a:t>
                      </a:r>
                      <a:r>
                        <a:rPr lang="en-US" baseline="0" dirty="0" smtClean="0"/>
                        <a:t> –” –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MPI_T_VERBOSITY_USER_ALL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information </a:t>
                      </a:r>
                      <a:r>
                        <a:rPr lang="en-US" baseline="0" dirty="0" smtClean="0"/>
                        <a:t>–” –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MPI_T_VERBOSITY_TUNER_BASIC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information</a:t>
                      </a:r>
                      <a:r>
                        <a:rPr lang="en-US" baseline="0" dirty="0" smtClean="0"/>
                        <a:t> required for tuning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MPI_T_VERBOSITY_TUNER_DETAIL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Detailed information </a:t>
                      </a:r>
                      <a:r>
                        <a:rPr lang="en-US" baseline="0" dirty="0" smtClean="0"/>
                        <a:t>–” –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MPI_T_VERBOSITY_TUNER_ALL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information </a:t>
                      </a:r>
                      <a:r>
                        <a:rPr lang="en-US" baseline="0" dirty="0" smtClean="0"/>
                        <a:t>–” –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MPI_T_VERBOSITY_MPIDEV_BASIC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information</a:t>
                      </a:r>
                      <a:r>
                        <a:rPr lang="en-US" baseline="0" dirty="0" smtClean="0"/>
                        <a:t> for MPI developers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MPI_T_VERBOSITY_MPIDEV_DETAIL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Detailed information </a:t>
                      </a:r>
                      <a:r>
                        <a:rPr lang="en-US" baseline="0" dirty="0" smtClean="0"/>
                        <a:t>–” –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MPI_T_VERBOSITY_MPIDEV_ALL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information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257801"/>
            <a:ext cx="8229600" cy="106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Constants are integer values and ordered</a:t>
            </a:r>
          </a:p>
          <a:p>
            <a:pPr lvl="1"/>
            <a:r>
              <a:rPr lang="en-US" dirty="0" smtClean="0"/>
              <a:t>Lowest value: </a:t>
            </a:r>
            <a:r>
              <a:rPr lang="en-US" dirty="0"/>
              <a:t>MPIT_VERBOSITY_USER_BASIC</a:t>
            </a:r>
          </a:p>
          <a:p>
            <a:pPr lvl="1"/>
            <a:r>
              <a:rPr lang="en-US" dirty="0" smtClean="0"/>
              <a:t>Highest value: </a:t>
            </a:r>
            <a:r>
              <a:rPr lang="en-US" dirty="0"/>
              <a:t>MPIT_VERBOSITY_MPIDEV_VERBOSE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12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MPI_T_cvar_get_info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444415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/>
              <a:t>MPI_T_cvar_get_info</a:t>
            </a:r>
            <a:r>
              <a:rPr lang="en-US" b="1" dirty="0"/>
              <a:t>(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index</a:t>
            </a:r>
            <a:r>
              <a:rPr lang="en-US" dirty="0" smtClean="0"/>
              <a:t>, 			/* index of variable to query */</a:t>
            </a:r>
          </a:p>
          <a:p>
            <a:pPr lvl="1">
              <a:buNone/>
            </a:pPr>
            <a:r>
              <a:rPr lang="en-US" b="1" dirty="0" smtClean="0"/>
              <a:t>char *name,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name_len</a:t>
            </a:r>
            <a:r>
              <a:rPr lang="en-US" dirty="0" smtClean="0"/>
              <a:t>, 		/* unique name of variable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*verbosity</a:t>
            </a:r>
            <a:r>
              <a:rPr lang="en-US" dirty="0" smtClean="0"/>
              <a:t>, 		/* verbosity level of variable */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MPI_Datatype</a:t>
            </a:r>
            <a:r>
              <a:rPr lang="en-US" b="1" dirty="0" smtClean="0">
                <a:solidFill>
                  <a:srgbClr val="FF0000"/>
                </a:solidFill>
              </a:rPr>
              <a:t> *</a:t>
            </a:r>
            <a:r>
              <a:rPr lang="en-US" b="1" dirty="0" err="1" smtClean="0">
                <a:solidFill>
                  <a:srgbClr val="FF0000"/>
                </a:solidFill>
              </a:rPr>
              <a:t>dt</a:t>
            </a:r>
            <a:r>
              <a:rPr lang="en-US" dirty="0" smtClean="0">
                <a:solidFill>
                  <a:srgbClr val="FF0000"/>
                </a:solidFill>
              </a:rPr>
              <a:t>,		/* MPI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r>
              <a:rPr lang="en-US" dirty="0" smtClean="0">
                <a:solidFill>
                  <a:srgbClr val="FF0000"/>
                </a:solidFill>
              </a:rPr>
              <a:t> representing variable */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MPI_T_enum</a:t>
            </a:r>
            <a:r>
              <a:rPr lang="en-US" b="1" dirty="0" smtClean="0">
                <a:solidFill>
                  <a:srgbClr val="FF0000"/>
                </a:solidFill>
              </a:rPr>
              <a:t> *</a:t>
            </a:r>
            <a:r>
              <a:rPr lang="en-US" b="1" dirty="0" err="1" smtClean="0">
                <a:solidFill>
                  <a:srgbClr val="FF0000"/>
                </a:solidFill>
              </a:rPr>
              <a:t>enumtype</a:t>
            </a:r>
            <a:r>
              <a:rPr lang="en-US" dirty="0" smtClean="0">
                <a:solidFill>
                  <a:srgbClr val="FF0000"/>
                </a:solidFill>
              </a:rPr>
              <a:t>, 	/* opt. descriptor for enumerations */</a:t>
            </a:r>
          </a:p>
          <a:p>
            <a:pPr lvl="1">
              <a:buNone/>
            </a:pPr>
            <a:r>
              <a:rPr lang="en-US" b="1" dirty="0" smtClean="0"/>
              <a:t>char *</a:t>
            </a:r>
            <a:r>
              <a:rPr lang="en-US" b="1" dirty="0" err="1" smtClean="0"/>
              <a:t>desc</a:t>
            </a:r>
            <a:r>
              <a:rPr lang="en-US" b="1" dirty="0" smtClean="0"/>
              <a:t>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desc_len</a:t>
            </a:r>
            <a:r>
              <a:rPr lang="en-US" dirty="0" smtClean="0"/>
              <a:t>, 		/* optional description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*bind</a:t>
            </a:r>
            <a:r>
              <a:rPr lang="en-US" dirty="0" smtClean="0"/>
              <a:t>, 			/* MPI object to be bound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*scope 			</a:t>
            </a:r>
            <a:r>
              <a:rPr lang="en-US" dirty="0" smtClean="0"/>
              <a:t>/* additional attributes */</a:t>
            </a:r>
          </a:p>
          <a:p>
            <a:pPr lvl="1">
              <a:buNone/>
            </a:pP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93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in MPI_T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of </a:t>
            </a:r>
            <a:r>
              <a:rPr lang="en-US" dirty="0" err="1" smtClean="0"/>
              <a:t>datatypes</a:t>
            </a:r>
            <a:r>
              <a:rPr lang="en-US" dirty="0" smtClean="0"/>
              <a:t> is restricted in MPI_T</a:t>
            </a:r>
          </a:p>
          <a:p>
            <a:pPr lvl="1"/>
            <a:r>
              <a:rPr lang="en-US" dirty="0" smtClean="0"/>
              <a:t>Only a subset of basic data types allowed/possible</a:t>
            </a:r>
          </a:p>
          <a:p>
            <a:pPr lvl="1"/>
            <a:r>
              <a:rPr lang="en-US" dirty="0" smtClean="0"/>
              <a:t>Reason: enable use before </a:t>
            </a:r>
            <a:r>
              <a:rPr lang="en-US" dirty="0" err="1" smtClean="0"/>
              <a:t>MPI_Init</a:t>
            </a:r>
            <a:endParaRPr lang="en-US" dirty="0" smtClean="0"/>
          </a:p>
          <a:p>
            <a:r>
              <a:rPr lang="en-US" dirty="0"/>
              <a:t>Type of variables defined by MPI_T</a:t>
            </a:r>
          </a:p>
          <a:p>
            <a:pPr lvl="1"/>
            <a:r>
              <a:rPr lang="en-US" dirty="0"/>
              <a:t>Returned by query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Tools/Users have to adjust storage based on returned types</a:t>
            </a:r>
          </a:p>
          <a:p>
            <a:r>
              <a:rPr lang="en-US" dirty="0" smtClean="0"/>
              <a:t>Additional enumeration type</a:t>
            </a:r>
          </a:p>
          <a:p>
            <a:pPr lvl="1"/>
            <a:r>
              <a:rPr lang="en-US" dirty="0" smtClean="0"/>
              <a:t>Similar to C-like “</a:t>
            </a:r>
            <a:r>
              <a:rPr lang="en-US" dirty="0" err="1" smtClean="0"/>
              <a:t>enum</a:t>
            </a:r>
            <a:r>
              <a:rPr lang="en-US" dirty="0" smtClean="0"/>
              <a:t>” type</a:t>
            </a:r>
          </a:p>
          <a:p>
            <a:pPr lvl="1"/>
            <a:r>
              <a:rPr lang="en-US" dirty="0" smtClean="0"/>
              <a:t>Descriptor returned separately</a:t>
            </a:r>
          </a:p>
          <a:p>
            <a:pPr lvl="1"/>
            <a:r>
              <a:rPr lang="en-US" dirty="0" smtClean="0"/>
              <a:t>Used for describe variables with finite number of states</a:t>
            </a:r>
          </a:p>
          <a:p>
            <a:pPr lvl="1"/>
            <a:r>
              <a:rPr lang="en-US" dirty="0" smtClean="0"/>
              <a:t>Ability to query state names and descriptions</a:t>
            </a:r>
          </a:p>
          <a:p>
            <a:r>
              <a:rPr lang="en-US" dirty="0" smtClean="0"/>
              <a:t>More on type system later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694961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MPI_T_cvar_get_info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444415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/>
              <a:t>MPI_T_cvar_get_info</a:t>
            </a:r>
            <a:r>
              <a:rPr lang="en-US" b="1" dirty="0"/>
              <a:t>(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index</a:t>
            </a:r>
            <a:r>
              <a:rPr lang="en-US" dirty="0" smtClean="0"/>
              <a:t>, 			/* index of variable to query */</a:t>
            </a:r>
          </a:p>
          <a:p>
            <a:pPr lvl="1">
              <a:buNone/>
            </a:pPr>
            <a:r>
              <a:rPr lang="en-US" b="1" dirty="0" smtClean="0"/>
              <a:t>char *name,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name_len</a:t>
            </a:r>
            <a:r>
              <a:rPr lang="en-US" dirty="0" smtClean="0"/>
              <a:t>, 		/* unique name of variable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*verbosity</a:t>
            </a:r>
            <a:r>
              <a:rPr lang="en-US" dirty="0" smtClean="0"/>
              <a:t>, 		/* verbosity level of variable */</a:t>
            </a:r>
          </a:p>
          <a:p>
            <a:pPr lvl="1">
              <a:buNone/>
            </a:pPr>
            <a:r>
              <a:rPr lang="en-US" b="1" dirty="0" err="1" smtClean="0"/>
              <a:t>MPI_Datatype</a:t>
            </a:r>
            <a:r>
              <a:rPr lang="en-US" b="1" dirty="0" smtClean="0"/>
              <a:t> *</a:t>
            </a:r>
            <a:r>
              <a:rPr lang="en-US" b="1" dirty="0" err="1" smtClean="0"/>
              <a:t>dt</a:t>
            </a:r>
            <a:r>
              <a:rPr lang="en-US" dirty="0" smtClean="0"/>
              <a:t>,		/* MPI </a:t>
            </a:r>
            <a:r>
              <a:rPr lang="en-US" dirty="0" err="1" smtClean="0"/>
              <a:t>datatype</a:t>
            </a:r>
            <a:r>
              <a:rPr lang="en-US" dirty="0" smtClean="0"/>
              <a:t> representing variable */</a:t>
            </a:r>
          </a:p>
          <a:p>
            <a:pPr lvl="1">
              <a:buNone/>
            </a:pPr>
            <a:r>
              <a:rPr lang="en-US" b="1" dirty="0" err="1" smtClean="0"/>
              <a:t>MPI_T_enum</a:t>
            </a:r>
            <a:r>
              <a:rPr lang="en-US" b="1" dirty="0" smtClean="0"/>
              <a:t> *</a:t>
            </a:r>
            <a:r>
              <a:rPr lang="en-US" b="1" dirty="0" err="1" smtClean="0"/>
              <a:t>enumtype</a:t>
            </a:r>
            <a:r>
              <a:rPr lang="en-US" dirty="0" smtClean="0"/>
              <a:t>, 	/* opt. descriptor for enumerations */</a:t>
            </a:r>
          </a:p>
          <a:p>
            <a:pPr lvl="1">
              <a:buNone/>
            </a:pPr>
            <a:r>
              <a:rPr lang="en-US" b="1" dirty="0" smtClean="0"/>
              <a:t>char *</a:t>
            </a:r>
            <a:r>
              <a:rPr lang="en-US" b="1" dirty="0" err="1" smtClean="0"/>
              <a:t>desc</a:t>
            </a:r>
            <a:r>
              <a:rPr lang="en-US" b="1" dirty="0" smtClean="0"/>
              <a:t>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desc_len</a:t>
            </a:r>
            <a:r>
              <a:rPr lang="en-US" dirty="0" smtClean="0"/>
              <a:t>, 		/* optional description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*bind</a:t>
            </a:r>
            <a:r>
              <a:rPr lang="en-US" dirty="0" smtClean="0"/>
              <a:t>, 			/* MPI object to be bound */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*scope 			</a:t>
            </a:r>
            <a:r>
              <a:rPr lang="en-US" dirty="0" smtClean="0">
                <a:solidFill>
                  <a:srgbClr val="FF0000"/>
                </a:solidFill>
              </a:rPr>
              <a:t>/* additional attributes */</a:t>
            </a:r>
          </a:p>
          <a:p>
            <a:pPr lvl="1">
              <a:buNone/>
            </a:pP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89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Control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MPI_T provides mechanisms to write control variables</a:t>
            </a:r>
          </a:p>
          <a:p>
            <a:pPr lvl="1"/>
            <a:r>
              <a:rPr lang="en-US" dirty="0" smtClean="0"/>
              <a:t>Ability to influence control settings</a:t>
            </a:r>
          </a:p>
          <a:p>
            <a:pPr lvl="1"/>
            <a:r>
              <a:rPr lang="en-US" dirty="0" smtClean="0"/>
              <a:t>Opportunities for (auto) tuning</a:t>
            </a:r>
          </a:p>
          <a:p>
            <a:r>
              <a:rPr lang="en-US" dirty="0" smtClean="0"/>
              <a:t>Changes to settings can be limited</a:t>
            </a:r>
          </a:p>
          <a:p>
            <a:pPr lvl="1"/>
            <a:r>
              <a:rPr lang="en-US" dirty="0" smtClean="0"/>
              <a:t>Some configurations cannot be changed</a:t>
            </a:r>
          </a:p>
          <a:p>
            <a:pPr lvl="1"/>
            <a:r>
              <a:rPr lang="en-US" dirty="0" smtClean="0"/>
              <a:t>Some configurations are fixed after a certain point, e.g., </a:t>
            </a:r>
            <a:r>
              <a:rPr lang="en-US" dirty="0" err="1" smtClean="0"/>
              <a:t>MPI_Init</a:t>
            </a:r>
            <a:endParaRPr lang="en-US" dirty="0" smtClean="0"/>
          </a:p>
          <a:p>
            <a:pPr lvl="1"/>
            <a:r>
              <a:rPr lang="en-US" dirty="0" smtClean="0"/>
              <a:t>Some configurations not to be applied globally</a:t>
            </a:r>
          </a:p>
          <a:p>
            <a:r>
              <a:rPr lang="en-US" dirty="0" smtClean="0"/>
              <a:t>Scope returned by query</a:t>
            </a:r>
          </a:p>
          <a:p>
            <a:pPr lvl="1"/>
            <a:r>
              <a:rPr lang="en-US" dirty="0" smtClean="0"/>
              <a:t>Set of integer constants</a:t>
            </a:r>
          </a:p>
          <a:p>
            <a:pPr lvl="1"/>
            <a:r>
              <a:rPr lang="en-US" dirty="0" smtClean="0"/>
              <a:t>Indicates read-only variables</a:t>
            </a:r>
          </a:p>
          <a:p>
            <a:pPr lvl="1"/>
            <a:r>
              <a:rPr lang="en-US" dirty="0" smtClean="0"/>
              <a:t>Shows restrictions on global settings</a:t>
            </a:r>
          </a:p>
          <a:p>
            <a:r>
              <a:rPr lang="en-US" dirty="0" smtClean="0"/>
              <a:t>Write restrictions returned on write attempts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662463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Constants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243819209"/>
              </p:ext>
            </p:extLst>
          </p:nvPr>
        </p:nvGraphicFramePr>
        <p:xfrm>
          <a:off x="571623" y="1698868"/>
          <a:ext cx="8023822" cy="25958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499306"/>
                <a:gridCol w="45245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 Scope Constants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Descriptions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MPI_T_SCOPE_READONLY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MPI_T_SCOPE_LOCAL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be writeable, local 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MPI_T_SCOPE_GROUP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must be consistent</a:t>
                      </a:r>
                      <a:r>
                        <a:rPr lang="en-US" baseline="0" dirty="0" smtClean="0"/>
                        <a:t> in a group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MPI_T_SCOPE_GROUP_EQ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must be equal in a group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MPI_T_SCOPE_ALL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must be consistent across all ranks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MPI_T_SCOPE_ALL_EQ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must be equal across all ranks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570110"/>
            <a:ext cx="8229600" cy="217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Additional information supposed to be returned by description text for the variable</a:t>
            </a:r>
          </a:p>
          <a:p>
            <a:pPr lvl="1"/>
            <a:r>
              <a:rPr lang="en-US" dirty="0" smtClean="0"/>
              <a:t>Group across which values must be consistent/equal</a:t>
            </a:r>
            <a:endParaRPr lang="en-US" dirty="0"/>
          </a:p>
          <a:p>
            <a:pPr lvl="1"/>
            <a:r>
              <a:rPr lang="en-US" dirty="0" smtClean="0"/>
              <a:t>Meaning of consistent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9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List All Control Variables (1)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4930" y="1418466"/>
            <a:ext cx="8524771" cy="5241398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#include 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stdio.h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include &lt;</a:t>
            </a:r>
            <a:r>
              <a:rPr lang="en-US" dirty="0" err="1">
                <a:solidFill>
                  <a:schemeClr val="tx1"/>
                </a:solidFill>
              </a:rPr>
              <a:t>stdlibh.h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include &lt;</a:t>
            </a:r>
            <a:r>
              <a:rPr lang="en-US" dirty="0" err="1">
                <a:solidFill>
                  <a:schemeClr val="tx1"/>
                </a:solidFill>
              </a:rPr>
              <a:t>mpi.h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main(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argc</a:t>
            </a:r>
            <a:r>
              <a:rPr lang="en-US" dirty="0">
                <a:solidFill>
                  <a:schemeClr val="tx1"/>
                </a:solidFill>
              </a:rPr>
              <a:t>, char **</a:t>
            </a:r>
            <a:r>
              <a:rPr lang="en-US" dirty="0" err="1">
                <a:solidFill>
                  <a:schemeClr val="tx1"/>
                </a:solidFill>
              </a:rPr>
              <a:t>argv</a:t>
            </a:r>
            <a:r>
              <a:rPr lang="en-US" dirty="0">
                <a:solidFill>
                  <a:schemeClr val="tx1"/>
                </a:solidFill>
              </a:rPr>
              <a:t>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err,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namelen</a:t>
            </a:r>
            <a:r>
              <a:rPr lang="en-US" dirty="0">
                <a:solidFill>
                  <a:schemeClr val="tx1"/>
                </a:solidFill>
              </a:rPr>
              <a:t>, bind, verbose, scope;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threadsupport</a:t>
            </a:r>
            <a:r>
              <a:rPr lang="en-US" dirty="0">
                <a:solidFill>
                  <a:schemeClr val="tx1"/>
                </a:solidFill>
              </a:rPr>
              <a:t>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char </a:t>
            </a:r>
            <a:r>
              <a:rPr lang="en-US" dirty="0">
                <a:solidFill>
                  <a:schemeClr val="tx1"/>
                </a:solidFill>
              </a:rPr>
              <a:t>name[100];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MPI_Datatype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datatype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err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MPI_T_init_thread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MPI_THREAD_SINGLE</a:t>
            </a:r>
            <a:r>
              <a:rPr lang="en-US" dirty="0">
                <a:solidFill>
                  <a:schemeClr val="tx1"/>
                </a:solidFill>
              </a:rPr>
              <a:t>,&amp;</a:t>
            </a:r>
            <a:r>
              <a:rPr lang="en-US" dirty="0" err="1">
                <a:solidFill>
                  <a:schemeClr val="tx1"/>
                </a:solidFill>
              </a:rPr>
              <a:t>threadsupport</a:t>
            </a:r>
            <a:r>
              <a:rPr lang="en-US" dirty="0">
                <a:solidFill>
                  <a:schemeClr val="tx1"/>
                </a:solidFill>
              </a:rPr>
              <a:t>);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(err!=MPI_SUCCESS)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	return </a:t>
            </a:r>
            <a:r>
              <a:rPr lang="en-US" dirty="0">
                <a:solidFill>
                  <a:schemeClr val="tx1"/>
                </a:solidFill>
              </a:rPr>
              <a:t>err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err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MPI_T_cvar_get_num</a:t>
            </a:r>
            <a:r>
              <a:rPr lang="en-US" dirty="0">
                <a:solidFill>
                  <a:schemeClr val="tx1"/>
                </a:solidFill>
              </a:rPr>
              <a:t>(&amp;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);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(err!=MPI_SUCCESS)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	return </a:t>
            </a:r>
            <a:r>
              <a:rPr lang="en-US" dirty="0">
                <a:solidFill>
                  <a:schemeClr val="tx1"/>
                </a:solidFill>
              </a:rPr>
              <a:t>err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038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342900"/>
            <a:ext cx="8682037" cy="703263"/>
          </a:xfrm>
        </p:spPr>
        <p:txBody>
          <a:bodyPr/>
          <a:lstStyle/>
          <a:p>
            <a:r>
              <a:rPr lang="en-US" dirty="0" err="1" smtClean="0"/>
              <a:t>MPI+OpenMP</a:t>
            </a:r>
            <a:endParaRPr lang="en-US" dirty="0"/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>
          <a:xfrm>
            <a:off x="458788" y="838200"/>
            <a:ext cx="8224837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MPI_THREAD_SINGLE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There is no </a:t>
            </a:r>
            <a:r>
              <a:rPr lang="en-US" sz="1800" dirty="0" err="1"/>
              <a:t>OpenMP</a:t>
            </a:r>
            <a:r>
              <a:rPr lang="en-US" sz="1800" dirty="0"/>
              <a:t> multithreading in the program.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MPI_THREAD_FUNNELED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All of the MPI calls are made by the master thread. i.e. all MPI calls are</a:t>
            </a:r>
          </a:p>
          <a:p>
            <a:pPr lvl="2">
              <a:lnSpc>
                <a:spcPct val="100000"/>
              </a:lnSpc>
            </a:pPr>
            <a:r>
              <a:rPr lang="en-US" sz="1600" i="1" dirty="0"/>
              <a:t>Outside </a:t>
            </a:r>
            <a:r>
              <a:rPr lang="en-US" sz="1600" i="1" dirty="0" err="1"/>
              <a:t>OpenMP</a:t>
            </a:r>
            <a:r>
              <a:rPr lang="en-US" sz="1600" i="1" dirty="0"/>
              <a:t> parallel regions, or</a:t>
            </a:r>
          </a:p>
          <a:p>
            <a:pPr lvl="2">
              <a:lnSpc>
                <a:spcPct val="100000"/>
              </a:lnSpc>
            </a:pPr>
            <a:r>
              <a:rPr lang="en-US" sz="1600" i="1" dirty="0"/>
              <a:t>Inside </a:t>
            </a:r>
            <a:r>
              <a:rPr lang="en-US" sz="1600" i="1" dirty="0" err="1"/>
              <a:t>OpenMP</a:t>
            </a:r>
            <a:r>
              <a:rPr lang="en-US" sz="1600" i="1" dirty="0"/>
              <a:t> master regions, or</a:t>
            </a:r>
          </a:p>
          <a:p>
            <a:pPr lvl="2">
              <a:lnSpc>
                <a:spcPct val="100000"/>
              </a:lnSpc>
            </a:pPr>
            <a:r>
              <a:rPr lang="en-US" sz="1600" i="1" dirty="0"/>
              <a:t>Guarded by call to </a:t>
            </a:r>
            <a:r>
              <a:rPr lang="en-US" sz="1600" i="1" dirty="0" err="1"/>
              <a:t>MPI_Is_thread_main</a:t>
            </a:r>
            <a:r>
              <a:rPr lang="en-US" sz="1600" i="1" dirty="0"/>
              <a:t> MPI call.</a:t>
            </a:r>
          </a:p>
          <a:p>
            <a:pPr lvl="3">
              <a:lnSpc>
                <a:spcPct val="100000"/>
              </a:lnSpc>
            </a:pPr>
            <a:r>
              <a:rPr lang="en-US" sz="1600" dirty="0"/>
              <a:t>(same thread that called </a:t>
            </a:r>
            <a:r>
              <a:rPr lang="en-US" sz="1600" dirty="0" err="1"/>
              <a:t>MPI_Init_thread</a:t>
            </a:r>
            <a:r>
              <a:rPr lang="en-US" sz="16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MPI_THREAD_SERIALIZED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800" dirty="0"/>
              <a:t>#pragma </a:t>
            </a:r>
            <a:r>
              <a:rPr lang="en-US" sz="1800" dirty="0" err="1"/>
              <a:t>omp</a:t>
            </a:r>
            <a:r>
              <a:rPr lang="en-US" sz="1800" dirty="0"/>
              <a:t> parallel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800" dirty="0"/>
              <a:t>…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800" dirty="0"/>
              <a:t>#pragma </a:t>
            </a:r>
            <a:r>
              <a:rPr lang="en-US" sz="1800" dirty="0" err="1"/>
              <a:t>omp</a:t>
            </a:r>
            <a:r>
              <a:rPr lang="en-US" sz="1800"/>
              <a:t> </a:t>
            </a:r>
            <a:r>
              <a:rPr lang="en-US" sz="1800" smtClean="0"/>
              <a:t>critical</a:t>
            </a:r>
            <a:endParaRPr lang="en-US" sz="1800" dirty="0"/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800" dirty="0"/>
              <a:t>{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800" dirty="0"/>
              <a:t>   …MPI calls allowed here…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sz="1800" dirty="0"/>
              <a:t>}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MPI_THREAD_MULTIPLE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Any thread may make an MPI call at any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41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List All Control Variables (2)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4930" y="1418466"/>
            <a:ext cx="8524771" cy="5241398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namelen</a:t>
            </a:r>
            <a:r>
              <a:rPr lang="en-US" dirty="0">
                <a:solidFill>
                  <a:schemeClr val="tx1"/>
                </a:solidFill>
              </a:rPr>
              <a:t>=100;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err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MPI_T_cvar_get_info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name, &amp;</a:t>
            </a:r>
            <a:r>
              <a:rPr lang="en-US" dirty="0" err="1">
                <a:solidFill>
                  <a:schemeClr val="tx1"/>
                </a:solidFill>
              </a:rPr>
              <a:t>namelen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smtClean="0">
                <a:solidFill>
                  <a:schemeClr val="tx1"/>
                </a:solidFill>
              </a:rPr>
              <a:t>&amp;</a:t>
            </a:r>
            <a:r>
              <a:rPr lang="da-DK" dirty="0">
                <a:solidFill>
                  <a:schemeClr val="tx1"/>
                </a:solidFill>
              </a:rPr>
              <a:t>verbose, &amp;datatype</a:t>
            </a:r>
            <a:r>
              <a:rPr lang="da-DK" dirty="0" smtClean="0">
                <a:solidFill>
                  <a:schemeClr val="tx1"/>
                </a:solidFill>
              </a:rPr>
              <a:t>,</a:t>
            </a:r>
          </a:p>
          <a:p>
            <a:r>
              <a:rPr lang="da-DK" dirty="0" smtClean="0">
                <a:solidFill>
                  <a:schemeClr val="tx1"/>
                </a:solidFill>
              </a:rPr>
              <a:t> 			MPI_T_ENUM_NULL</a:t>
            </a:r>
            <a:r>
              <a:rPr lang="da-DK" dirty="0">
                <a:solidFill>
                  <a:schemeClr val="tx1"/>
                </a:solidFill>
              </a:rPr>
              <a:t>, NULL, NULL, </a:t>
            </a:r>
            <a:r>
              <a:rPr lang="da-DK" dirty="0" smtClean="0">
                <a:solidFill>
                  <a:schemeClr val="tx1"/>
                </a:solidFill>
              </a:rPr>
              <a:t>&amp;</a:t>
            </a:r>
            <a:r>
              <a:rPr lang="da-DK" dirty="0">
                <a:solidFill>
                  <a:schemeClr val="tx1"/>
                </a:solidFill>
              </a:rPr>
              <a:t>bind, &amp;</a:t>
            </a:r>
            <a:r>
              <a:rPr lang="da-DK" dirty="0" err="1">
                <a:solidFill>
                  <a:schemeClr val="tx1"/>
                </a:solidFill>
              </a:rPr>
              <a:t>scope</a:t>
            </a:r>
            <a:r>
              <a:rPr lang="da-DK" dirty="0">
                <a:solidFill>
                  <a:schemeClr val="tx1"/>
                </a:solidFill>
              </a:rPr>
              <a:t>)</a:t>
            </a:r>
            <a:r>
              <a:rPr lang="da-DK" dirty="0" smtClean="0">
                <a:solidFill>
                  <a:schemeClr val="tx1"/>
                </a:solidFill>
              </a:rPr>
              <a:t>;</a:t>
            </a:r>
            <a:endParaRPr lang="da-DK" dirty="0">
              <a:solidFill>
                <a:schemeClr val="tx1"/>
              </a:solidFill>
            </a:endParaRPr>
          </a:p>
          <a:p>
            <a:r>
              <a:rPr lang="da-DK" dirty="0" smtClean="0">
                <a:solidFill>
                  <a:schemeClr val="tx1"/>
                </a:solidFill>
              </a:rPr>
              <a:t>		</a:t>
            </a:r>
            <a:r>
              <a:rPr lang="da-DK" dirty="0" err="1" smtClean="0">
                <a:solidFill>
                  <a:schemeClr val="tx1"/>
                </a:solidFill>
              </a:rPr>
              <a:t>if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</a:rPr>
              <a:t>(</a:t>
            </a:r>
            <a:r>
              <a:rPr lang="da-DK" dirty="0" err="1">
                <a:solidFill>
                  <a:schemeClr val="tx1"/>
                </a:solidFill>
              </a:rPr>
              <a:t>err</a:t>
            </a:r>
            <a:r>
              <a:rPr lang="da-DK" dirty="0">
                <a:solidFill>
                  <a:schemeClr val="tx1"/>
                </a:solidFill>
              </a:rPr>
              <a:t>!=MPI_SUCCESS) </a:t>
            </a:r>
            <a:endParaRPr lang="da-DK" dirty="0" smtClean="0">
              <a:solidFill>
                <a:schemeClr val="tx1"/>
              </a:solidFill>
            </a:endParaRP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smtClean="0">
                <a:solidFill>
                  <a:schemeClr val="tx1"/>
                </a:solidFill>
              </a:rPr>
              <a:t>		</a:t>
            </a:r>
            <a:r>
              <a:rPr lang="da-DK" dirty="0" err="1" smtClean="0">
                <a:solidFill>
                  <a:schemeClr val="tx1"/>
                </a:solidFill>
              </a:rPr>
              <a:t>return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err</a:t>
            </a:r>
            <a:r>
              <a:rPr lang="da-DK" dirty="0">
                <a:solidFill>
                  <a:schemeClr val="tx1"/>
                </a:solidFill>
              </a:rPr>
              <a:t>; </a:t>
            </a:r>
            <a:endParaRPr lang="da-DK" dirty="0" smtClean="0">
              <a:solidFill>
                <a:schemeClr val="tx1"/>
              </a:solidFill>
            </a:endParaRPr>
          </a:p>
          <a:p>
            <a:endParaRPr lang="da-DK" dirty="0">
              <a:solidFill>
                <a:schemeClr val="tx1"/>
              </a:solidFill>
            </a:endParaRPr>
          </a:p>
          <a:p>
            <a:r>
              <a:rPr lang="da-DK" dirty="0" smtClean="0">
                <a:solidFill>
                  <a:schemeClr val="tx1"/>
                </a:solidFill>
              </a:rPr>
              <a:t>		</a:t>
            </a:r>
            <a:r>
              <a:rPr lang="da-DK" dirty="0" err="1" smtClean="0">
                <a:solidFill>
                  <a:schemeClr val="tx1"/>
                </a:solidFill>
              </a:rPr>
              <a:t>printf</a:t>
            </a:r>
            <a:r>
              <a:rPr lang="da-DK" dirty="0">
                <a:solidFill>
                  <a:schemeClr val="tx1"/>
                </a:solidFill>
              </a:rPr>
              <a:t>("Var %i: %s\n", i, </a:t>
            </a:r>
            <a:r>
              <a:rPr lang="da-DK" dirty="0" err="1">
                <a:solidFill>
                  <a:schemeClr val="tx1"/>
                </a:solidFill>
              </a:rPr>
              <a:t>name</a:t>
            </a:r>
            <a:r>
              <a:rPr lang="da-DK" dirty="0">
                <a:solidFill>
                  <a:schemeClr val="tx1"/>
                </a:solidFill>
              </a:rPr>
              <a:t>)</a:t>
            </a:r>
            <a:r>
              <a:rPr lang="da-DK" dirty="0" smtClean="0">
                <a:solidFill>
                  <a:schemeClr val="tx1"/>
                </a:solidFill>
              </a:rPr>
              <a:t>; /* </a:t>
            </a:r>
            <a:r>
              <a:rPr lang="da-DK" dirty="0" err="1" smtClean="0">
                <a:solidFill>
                  <a:schemeClr val="tx1"/>
                </a:solidFill>
              </a:rPr>
              <a:t>could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add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meta</a:t>
            </a:r>
            <a:r>
              <a:rPr lang="da-DK" dirty="0" smtClean="0">
                <a:solidFill>
                  <a:schemeClr val="tx1"/>
                </a:solidFill>
              </a:rPr>
              <a:t> data to output */</a:t>
            </a: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smtClean="0">
                <a:solidFill>
                  <a:schemeClr val="tx1"/>
                </a:solidFill>
              </a:rPr>
              <a:t>}</a:t>
            </a:r>
          </a:p>
          <a:p>
            <a:endParaRPr lang="da-DK" dirty="0">
              <a:solidFill>
                <a:schemeClr val="tx1"/>
              </a:solidFill>
            </a:endParaRPr>
          </a:p>
          <a:p>
            <a:r>
              <a:rPr lang="da-DK" dirty="0" smtClean="0">
                <a:solidFill>
                  <a:schemeClr val="tx1"/>
                </a:solidFill>
              </a:rPr>
              <a:t>	</a:t>
            </a:r>
            <a:r>
              <a:rPr lang="da-DK" dirty="0" err="1" smtClean="0">
                <a:solidFill>
                  <a:schemeClr val="tx1"/>
                </a:solidFill>
              </a:rPr>
              <a:t>err</a:t>
            </a:r>
            <a:r>
              <a:rPr lang="da-DK" dirty="0">
                <a:solidFill>
                  <a:schemeClr val="tx1"/>
                </a:solidFill>
              </a:rPr>
              <a:t>=</a:t>
            </a:r>
            <a:r>
              <a:rPr lang="da-DK" dirty="0" err="1">
                <a:solidFill>
                  <a:schemeClr val="tx1"/>
                </a:solidFill>
              </a:rPr>
              <a:t>MPI_T_finalize</a:t>
            </a:r>
            <a:r>
              <a:rPr lang="da-DK" dirty="0">
                <a:solidFill>
                  <a:schemeClr val="tx1"/>
                </a:solidFill>
              </a:rPr>
              <a:t>(); </a:t>
            </a:r>
            <a:endParaRPr lang="da-DK" dirty="0" smtClean="0">
              <a:solidFill>
                <a:schemeClr val="tx1"/>
              </a:solidFill>
            </a:endParaRP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err="1" smtClean="0">
                <a:solidFill>
                  <a:schemeClr val="tx1"/>
                </a:solidFill>
              </a:rPr>
              <a:t>if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</a:rPr>
              <a:t>(</a:t>
            </a:r>
            <a:r>
              <a:rPr lang="da-DK" dirty="0" err="1">
                <a:solidFill>
                  <a:schemeClr val="tx1"/>
                </a:solidFill>
              </a:rPr>
              <a:t>err</a:t>
            </a:r>
            <a:r>
              <a:rPr lang="da-DK" dirty="0">
                <a:solidFill>
                  <a:schemeClr val="tx1"/>
                </a:solidFill>
              </a:rPr>
              <a:t>!=MPI_SUCCESS)</a:t>
            </a:r>
          </a:p>
          <a:p>
            <a:r>
              <a:rPr lang="da-DK" dirty="0" smtClean="0">
                <a:solidFill>
                  <a:schemeClr val="tx1"/>
                </a:solidFill>
              </a:rPr>
              <a:t>		</a:t>
            </a:r>
            <a:r>
              <a:rPr lang="da-DK" dirty="0" err="1" smtClean="0">
                <a:solidFill>
                  <a:schemeClr val="tx1"/>
                </a:solidFill>
              </a:rPr>
              <a:t>return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</a:rPr>
              <a:t>1; </a:t>
            </a:r>
            <a:endParaRPr lang="da-DK" dirty="0" smtClean="0">
              <a:solidFill>
                <a:schemeClr val="tx1"/>
              </a:solidFill>
            </a:endParaRP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err="1" smtClean="0">
                <a:solidFill>
                  <a:schemeClr val="tx1"/>
                </a:solidFill>
              </a:rPr>
              <a:t>else</a:t>
            </a:r>
            <a:endParaRPr lang="da-DK" dirty="0">
              <a:solidFill>
                <a:schemeClr val="tx1"/>
              </a:solidFill>
            </a:endParaRPr>
          </a:p>
          <a:p>
            <a:r>
              <a:rPr lang="da-DK" dirty="0" smtClean="0">
                <a:solidFill>
                  <a:schemeClr val="tx1"/>
                </a:solidFill>
              </a:rPr>
              <a:t>		</a:t>
            </a:r>
            <a:r>
              <a:rPr lang="da-DK" dirty="0" err="1" smtClean="0">
                <a:solidFill>
                  <a:schemeClr val="tx1"/>
                </a:solidFill>
              </a:rPr>
              <a:t>return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</a:rPr>
              <a:t>0</a:t>
            </a:r>
            <a:r>
              <a:rPr lang="da-DK" dirty="0" smtClean="0">
                <a:solidFill>
                  <a:schemeClr val="tx1"/>
                </a:solidFill>
              </a:rPr>
              <a:t>;</a:t>
            </a:r>
          </a:p>
          <a:p>
            <a:r>
              <a:rPr lang="da-DK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da-DK" dirty="0" err="1" smtClean="0">
                <a:solidFill>
                  <a:schemeClr val="tx1"/>
                </a:solidFill>
                <a:latin typeface="Arial"/>
                <a:cs typeface="Arial"/>
              </a:rPr>
              <a:t>return</a:t>
            </a:r>
            <a:r>
              <a:rPr lang="da-DK" dirty="0" smtClean="0">
                <a:solidFill>
                  <a:schemeClr val="tx1"/>
                </a:solidFill>
                <a:latin typeface="Arial"/>
                <a:cs typeface="Arial"/>
              </a:rPr>
              <a:t> 0;</a:t>
            </a:r>
          </a:p>
          <a:p>
            <a:r>
              <a:rPr lang="da-DK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77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MPI_T_cvar_get_info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444415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/>
              <a:t>MPI_T_cvar_get_info</a:t>
            </a:r>
            <a:r>
              <a:rPr lang="en-US" b="1" dirty="0"/>
              <a:t>(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index</a:t>
            </a:r>
            <a:r>
              <a:rPr lang="en-US" dirty="0" smtClean="0"/>
              <a:t>, 			/* index of variable to query */</a:t>
            </a:r>
          </a:p>
          <a:p>
            <a:pPr lvl="1">
              <a:buNone/>
            </a:pPr>
            <a:r>
              <a:rPr lang="en-US" b="1" dirty="0" smtClean="0"/>
              <a:t>char *name,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name_len</a:t>
            </a:r>
            <a:r>
              <a:rPr lang="en-US" dirty="0" smtClean="0"/>
              <a:t>, 		/* unique name of variable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*verbosity</a:t>
            </a:r>
            <a:r>
              <a:rPr lang="en-US" dirty="0" smtClean="0"/>
              <a:t>, 		/* verbosity level of variable */</a:t>
            </a:r>
          </a:p>
          <a:p>
            <a:pPr lvl="1">
              <a:buNone/>
            </a:pPr>
            <a:r>
              <a:rPr lang="en-US" b="1" dirty="0" err="1" smtClean="0"/>
              <a:t>MPI_Datatype</a:t>
            </a:r>
            <a:r>
              <a:rPr lang="en-US" b="1" dirty="0" smtClean="0"/>
              <a:t> *</a:t>
            </a:r>
            <a:r>
              <a:rPr lang="en-US" b="1" dirty="0" err="1" smtClean="0"/>
              <a:t>dt</a:t>
            </a:r>
            <a:r>
              <a:rPr lang="en-US" dirty="0" smtClean="0"/>
              <a:t>,		/* MPI </a:t>
            </a:r>
            <a:r>
              <a:rPr lang="en-US" dirty="0" err="1" smtClean="0"/>
              <a:t>datatype</a:t>
            </a:r>
            <a:r>
              <a:rPr lang="en-US" dirty="0" smtClean="0"/>
              <a:t> representing variable */</a:t>
            </a:r>
          </a:p>
          <a:p>
            <a:pPr lvl="1">
              <a:buNone/>
            </a:pPr>
            <a:r>
              <a:rPr lang="en-US" b="1" dirty="0" err="1" smtClean="0"/>
              <a:t>MPI_T_enum</a:t>
            </a:r>
            <a:r>
              <a:rPr lang="en-US" b="1" dirty="0" smtClean="0"/>
              <a:t> *</a:t>
            </a:r>
            <a:r>
              <a:rPr lang="en-US" b="1" dirty="0" err="1" smtClean="0"/>
              <a:t>enumtype</a:t>
            </a:r>
            <a:r>
              <a:rPr lang="en-US" dirty="0" smtClean="0"/>
              <a:t>, 	/* opt. descriptor for enumerations */</a:t>
            </a:r>
          </a:p>
          <a:p>
            <a:pPr lvl="1">
              <a:buNone/>
            </a:pPr>
            <a:r>
              <a:rPr lang="en-US" b="1" dirty="0" smtClean="0"/>
              <a:t>char *</a:t>
            </a:r>
            <a:r>
              <a:rPr lang="en-US" b="1" dirty="0" err="1" smtClean="0"/>
              <a:t>desc</a:t>
            </a:r>
            <a:r>
              <a:rPr lang="en-US" b="1" dirty="0" smtClean="0"/>
              <a:t>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desc_len</a:t>
            </a:r>
            <a:r>
              <a:rPr lang="en-US" dirty="0" smtClean="0"/>
              <a:t>, 		/* optional description */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*bind</a:t>
            </a:r>
            <a:r>
              <a:rPr lang="en-US" dirty="0" smtClean="0">
                <a:solidFill>
                  <a:srgbClr val="FF0000"/>
                </a:solidFill>
              </a:rPr>
              <a:t>, 			/* MPI object to be bound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*scope 			</a:t>
            </a:r>
            <a:r>
              <a:rPr lang="en-US" dirty="0" smtClean="0"/>
              <a:t>/* additional attributes */</a:t>
            </a:r>
          </a:p>
          <a:p>
            <a:pPr lvl="1">
              <a:buNone/>
            </a:pP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53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Binding to MPI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variables have limited scope and only refer to state of individual MPI objects, e.g.,</a:t>
            </a:r>
          </a:p>
          <a:p>
            <a:pPr lvl="1"/>
            <a:r>
              <a:rPr lang="en-US" dirty="0" smtClean="0"/>
              <a:t>Message traffic on a given communicator</a:t>
            </a:r>
          </a:p>
          <a:p>
            <a:pPr lvl="1"/>
            <a:r>
              <a:rPr lang="en-US" dirty="0" smtClean="0"/>
              <a:t>Remote accesses to a specific RMA window</a:t>
            </a:r>
          </a:p>
          <a:p>
            <a:pPr lvl="1"/>
            <a:r>
              <a:rPr lang="en-US" dirty="0" smtClean="0"/>
              <a:t>I/O buffer settings for a particular MPI file</a:t>
            </a:r>
          </a:p>
          <a:p>
            <a:r>
              <a:rPr lang="en-US" dirty="0" smtClean="0"/>
              <a:t>Approach: bind variables to MPI objects</a:t>
            </a:r>
          </a:p>
          <a:p>
            <a:pPr lvl="1"/>
            <a:r>
              <a:rPr lang="en-US" dirty="0" smtClean="0"/>
              <a:t>Variable represent a general concept/template across all objects</a:t>
            </a:r>
          </a:p>
          <a:p>
            <a:pPr lvl="1"/>
            <a:r>
              <a:rPr lang="en-US" dirty="0" smtClean="0"/>
              <a:t>Binding creates a specific instance</a:t>
            </a:r>
          </a:p>
          <a:p>
            <a:pPr lvl="1"/>
            <a:r>
              <a:rPr lang="en-US" dirty="0" smtClean="0"/>
              <a:t>Object type returned by </a:t>
            </a:r>
            <a:r>
              <a:rPr lang="en-US" dirty="0" err="1" smtClean="0"/>
              <a:t>MPI_T_cvar_get_info</a:t>
            </a:r>
            <a:r>
              <a:rPr lang="en-US" dirty="0" smtClean="0"/>
              <a:t> calls</a:t>
            </a:r>
          </a:p>
          <a:p>
            <a:r>
              <a:rPr lang="en-US" dirty="0" smtClean="0"/>
              <a:t>Otherwise: would need separate variable for each object</a:t>
            </a:r>
          </a:p>
          <a:p>
            <a:pPr lvl="1"/>
            <a:r>
              <a:rPr lang="en-US" dirty="0" smtClean="0"/>
              <a:t>Semantics do not allow a reuse of variable indices</a:t>
            </a:r>
          </a:p>
          <a:p>
            <a:pPr lvl="1"/>
            <a:r>
              <a:rPr lang="en-US" dirty="0" smtClean="0"/>
              <a:t>Unlimited growth of MPI_T variable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86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MPI Object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4290836669"/>
              </p:ext>
            </p:extLst>
          </p:nvPr>
        </p:nvGraphicFramePr>
        <p:xfrm>
          <a:off x="539347" y="1614116"/>
          <a:ext cx="8248872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2489"/>
                <a:gridCol w="42863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MPIT 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Corresponding</a:t>
                      </a:r>
                      <a:r>
                        <a:rPr lang="en-US" baseline="0" dirty="0" smtClean="0"/>
                        <a:t> MPI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MPI_T_BIND_NO_OBJECT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 – global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MPI_T_BIND_MPI_COMM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 communicators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MPI_T_BIND_MPI_DATATYPE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 </a:t>
                      </a:r>
                      <a:r>
                        <a:rPr lang="en-US" dirty="0" err="1" smtClean="0"/>
                        <a:t>datatypes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MPI_T_BIND_MPI_ERRHANDLER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 error handlers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MPI_T_BIND_MPI_FILE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 file</a:t>
                      </a:r>
                      <a:r>
                        <a:rPr lang="en-US" baseline="0" dirty="0" smtClean="0"/>
                        <a:t> handles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MPI_T_BIND_MPI_GROUP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 groups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MPI_T_BIND_MPI_OP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 reduction operators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MPI_T_BIND_MPI_REQUEST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 request objects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MPI_T_BIND_MPI_WIN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 one-sided</a:t>
                      </a:r>
                      <a:r>
                        <a:rPr lang="en-US" baseline="0" dirty="0" smtClean="0"/>
                        <a:t> communication window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MPI_T_BIND_MPI_MESSAGE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 message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MPI_T_BIND_MPI_INFO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 info object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48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MPI_T_cvar_handle_alloc</a:t>
            </a:r>
            <a:r>
              <a:rPr lang="en-US" b="1" dirty="0" smtClean="0"/>
              <a:t>(index, void *object, </a:t>
            </a:r>
            <a:r>
              <a:rPr lang="en-US" b="1" dirty="0" err="1" smtClean="0"/>
              <a:t>MPI_T_cvar_handle</a:t>
            </a:r>
            <a:r>
              <a:rPr lang="en-US" b="1" dirty="0" smtClean="0"/>
              <a:t> *handle, </a:t>
            </a:r>
            <a:r>
              <a:rPr lang="en-US" b="1" dirty="0" err="1" smtClean="0"/>
              <a:t>int</a:t>
            </a:r>
            <a:r>
              <a:rPr lang="en-US" b="1" dirty="0" smtClean="0"/>
              <a:t> *count)</a:t>
            </a:r>
            <a:endParaRPr lang="en-US" dirty="0" smtClean="0"/>
          </a:p>
          <a:p>
            <a:pPr lvl="1"/>
            <a:r>
              <a:rPr lang="en-US" dirty="0" smtClean="0"/>
              <a:t>Request a handle for the variable specified by “index”</a:t>
            </a:r>
          </a:p>
          <a:p>
            <a:pPr lvl="1"/>
            <a:r>
              <a:rPr lang="en-US" dirty="0" smtClean="0"/>
              <a:t>Bind to object specified by  “object”</a:t>
            </a:r>
          </a:p>
          <a:p>
            <a:pPr lvl="2"/>
            <a:r>
              <a:rPr lang="en-US" dirty="0" smtClean="0"/>
              <a:t>Pointer to object handle cast to void*</a:t>
            </a:r>
          </a:p>
          <a:p>
            <a:pPr lvl="2"/>
            <a:r>
              <a:rPr lang="en-US" dirty="0" smtClean="0"/>
              <a:t>Caller is responsible that the right object type is used</a:t>
            </a:r>
          </a:p>
          <a:p>
            <a:pPr lvl="1"/>
            <a:r>
              <a:rPr lang="en-US" dirty="0" smtClean="0"/>
              <a:t>Returns handle</a:t>
            </a:r>
          </a:p>
          <a:p>
            <a:pPr lvl="1"/>
            <a:r>
              <a:rPr lang="en-US" dirty="0" smtClean="0"/>
              <a:t>Returns count</a:t>
            </a:r>
            <a:endParaRPr lang="en-US" dirty="0"/>
          </a:p>
          <a:p>
            <a:pPr lvl="2"/>
            <a:r>
              <a:rPr lang="en-US" dirty="0" smtClean="0"/>
              <a:t>Number of elements in the variable</a:t>
            </a:r>
          </a:p>
          <a:p>
            <a:pPr lvl="2"/>
            <a:r>
              <a:rPr lang="en-US" dirty="0" smtClean="0"/>
              <a:t>Type returned by </a:t>
            </a:r>
            <a:r>
              <a:rPr lang="en-US" dirty="0" err="1" smtClean="0"/>
              <a:t>MPI_T_cvar_get_info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MPI_T_cvar_handle_free</a:t>
            </a:r>
            <a:r>
              <a:rPr lang="en-US" b="1" dirty="0" smtClean="0"/>
              <a:t>(handle)</a:t>
            </a:r>
          </a:p>
          <a:p>
            <a:pPr lvl="1"/>
            <a:r>
              <a:rPr lang="en-US" dirty="0" smtClean="0"/>
              <a:t>Free handle and release resources</a:t>
            </a:r>
          </a:p>
          <a:p>
            <a:pPr lvl="1"/>
            <a:r>
              <a:rPr lang="en-US" dirty="0" smtClean="0"/>
              <a:t>Set handle to MPIT_CVAR_HANDLE_NULL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46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Control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MPI_T_cvar_read</a:t>
            </a:r>
            <a:r>
              <a:rPr lang="en-US" b="1" dirty="0" smtClean="0"/>
              <a:t>(handle, void *</a:t>
            </a:r>
            <a:r>
              <a:rPr lang="en-US" b="1" dirty="0" err="1" smtClean="0"/>
              <a:t>buf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Reads the variable instance referred to by handle</a:t>
            </a:r>
          </a:p>
          <a:p>
            <a:pPr lvl="1"/>
            <a:r>
              <a:rPr lang="en-US" dirty="0" smtClean="0"/>
              <a:t>Buffer </a:t>
            </a:r>
            <a:r>
              <a:rPr lang="en-US" dirty="0" err="1" smtClean="0"/>
              <a:t>buf</a:t>
            </a:r>
            <a:r>
              <a:rPr lang="en-US" dirty="0" smtClean="0"/>
              <a:t> treated similar to MPI message buffers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provided by corresponding </a:t>
            </a:r>
            <a:r>
              <a:rPr lang="en-US" dirty="0" err="1" smtClean="0"/>
              <a:t>MPI_T_cvar_get_info</a:t>
            </a:r>
            <a:r>
              <a:rPr lang="en-US" dirty="0" smtClean="0"/>
              <a:t> call</a:t>
            </a:r>
          </a:p>
          <a:p>
            <a:pPr lvl="1"/>
            <a:r>
              <a:rPr lang="en-US" dirty="0" smtClean="0"/>
              <a:t>Count provided by corresponding </a:t>
            </a:r>
            <a:r>
              <a:rPr lang="en-US" dirty="0" err="1" smtClean="0"/>
              <a:t>MPI_T_cvar_handle_alloc</a:t>
            </a:r>
            <a:r>
              <a:rPr lang="en-US" dirty="0" smtClean="0"/>
              <a:t> call</a:t>
            </a:r>
          </a:p>
          <a:p>
            <a:pPr marL="0" indent="0">
              <a:buNone/>
            </a:pPr>
            <a:r>
              <a:rPr lang="en-US" b="1" dirty="0" err="1" smtClean="0"/>
              <a:t>MPI_T_cvar_write</a:t>
            </a:r>
            <a:r>
              <a:rPr lang="en-US" b="1" dirty="0" smtClean="0"/>
              <a:t>(handle, void *</a:t>
            </a:r>
            <a:r>
              <a:rPr lang="en-US" b="1" dirty="0" err="1" smtClean="0"/>
              <a:t>buf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Writes data to the variable instance referred to by handle</a:t>
            </a:r>
          </a:p>
          <a:p>
            <a:pPr lvl="1"/>
            <a:r>
              <a:rPr lang="en-US" dirty="0" smtClean="0"/>
              <a:t>Buffer </a:t>
            </a:r>
            <a:r>
              <a:rPr lang="en-US" dirty="0" err="1" smtClean="0"/>
              <a:t>buf</a:t>
            </a:r>
            <a:r>
              <a:rPr lang="en-US" dirty="0" smtClean="0"/>
              <a:t> treated similar to MPI message buffers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and count provided as for </a:t>
            </a:r>
            <a:r>
              <a:rPr lang="en-US" dirty="0" err="1" smtClean="0"/>
              <a:t>MPI_T_cvar_read</a:t>
            </a:r>
            <a:endParaRPr lang="en-US" dirty="0" smtClean="0"/>
          </a:p>
          <a:p>
            <a:pPr lvl="1"/>
            <a:r>
              <a:rPr lang="en-US" dirty="0" smtClean="0"/>
              <a:t>If write is not possible, MPI_T will return an error</a:t>
            </a:r>
          </a:p>
          <a:p>
            <a:pPr lvl="2"/>
            <a:r>
              <a:rPr lang="en-US" dirty="0" smtClean="0"/>
              <a:t>Separate error code if writes are no longer possible for entire runtime</a:t>
            </a:r>
          </a:p>
          <a:p>
            <a:pPr lvl="1"/>
            <a:r>
              <a:rPr lang="en-US" dirty="0" smtClean="0"/>
              <a:t>User must provide consistency when indicated by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35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Get Value of a </a:t>
            </a:r>
            <a:r>
              <a:rPr lang="en-US" dirty="0" err="1" smtClean="0"/>
              <a:t>Cvar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6270" y="1529793"/>
            <a:ext cx="8524771" cy="4953751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getValue_int_comm</a:t>
            </a:r>
            <a:r>
              <a:rPr lang="en-US" dirty="0">
                <a:solidFill>
                  <a:srgbClr val="292934"/>
                </a:solidFill>
              </a:rPr>
              <a:t>(</a:t>
            </a:r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index, </a:t>
            </a:r>
            <a:r>
              <a:rPr lang="en-US" dirty="0" err="1">
                <a:solidFill>
                  <a:srgbClr val="292934"/>
                </a:solidFill>
              </a:rPr>
              <a:t>MPI_Comm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comm</a:t>
            </a:r>
            <a:r>
              <a:rPr lang="en-US" dirty="0">
                <a:solidFill>
                  <a:srgbClr val="292934"/>
                </a:solidFill>
              </a:rPr>
              <a:t>, </a:t>
            </a:r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*</a:t>
            </a:r>
            <a:r>
              <a:rPr lang="en-US" dirty="0" err="1">
                <a:solidFill>
                  <a:srgbClr val="292934"/>
                </a:solidFill>
              </a:rPr>
              <a:t>val</a:t>
            </a:r>
            <a:r>
              <a:rPr lang="en-US" dirty="0">
                <a:solidFill>
                  <a:srgbClr val="292934"/>
                </a:solidFill>
              </a:rPr>
              <a:t>) </a:t>
            </a:r>
            <a:endParaRPr lang="en-US" dirty="0" smtClean="0">
              <a:solidFill>
                <a:srgbClr val="292934"/>
              </a:solidFill>
            </a:endParaRPr>
          </a:p>
          <a:p>
            <a:r>
              <a:rPr lang="en-US" dirty="0" smtClean="0">
                <a:solidFill>
                  <a:srgbClr val="292934"/>
                </a:solidFill>
              </a:rPr>
              <a:t>{ 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err="1" smtClean="0">
                <a:solidFill>
                  <a:srgbClr val="292934"/>
                </a:solidFill>
              </a:rPr>
              <a:t>int</a:t>
            </a:r>
            <a:r>
              <a:rPr lang="en-US" dirty="0" smtClean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err,count</a:t>
            </a:r>
            <a:r>
              <a:rPr lang="en-US" dirty="0">
                <a:solidFill>
                  <a:srgbClr val="292934"/>
                </a:solidFill>
              </a:rPr>
              <a:t>;</a:t>
            </a:r>
          </a:p>
          <a:p>
            <a:r>
              <a:rPr lang="en-US" dirty="0" smtClean="0">
                <a:solidFill>
                  <a:srgbClr val="292934"/>
                </a:solidFill>
              </a:rPr>
              <a:t>	</a:t>
            </a:r>
            <a:r>
              <a:rPr lang="en-US" dirty="0" err="1" smtClean="0">
                <a:solidFill>
                  <a:srgbClr val="292934"/>
                </a:solidFill>
              </a:rPr>
              <a:t>MPI_T_cvar_handle</a:t>
            </a:r>
            <a:r>
              <a:rPr lang="en-US" dirty="0" smtClean="0">
                <a:solidFill>
                  <a:srgbClr val="292934"/>
                </a:solidFill>
              </a:rPr>
              <a:t> </a:t>
            </a:r>
            <a:r>
              <a:rPr lang="en-US" dirty="0">
                <a:solidFill>
                  <a:srgbClr val="292934"/>
                </a:solidFill>
              </a:rPr>
              <a:t>handle;</a:t>
            </a:r>
          </a:p>
          <a:p>
            <a:endParaRPr lang="en-US" dirty="0" smtClean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smtClean="0">
                <a:solidFill>
                  <a:srgbClr val="292934"/>
                </a:solidFill>
              </a:rPr>
              <a:t>/</a:t>
            </a:r>
            <a:r>
              <a:rPr lang="en-US" dirty="0">
                <a:solidFill>
                  <a:srgbClr val="292934"/>
                </a:solidFill>
              </a:rPr>
              <a:t>* This is example assumes that the variable index */ </a:t>
            </a:r>
            <a:endParaRPr lang="en-US" dirty="0" smtClean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smtClean="0">
                <a:solidFill>
                  <a:srgbClr val="292934"/>
                </a:solidFill>
              </a:rPr>
              <a:t>/</a:t>
            </a:r>
            <a:r>
              <a:rPr lang="en-US" dirty="0">
                <a:solidFill>
                  <a:srgbClr val="292934"/>
                </a:solidFill>
              </a:rPr>
              <a:t>* can be bound to a communicator */</a:t>
            </a:r>
          </a:p>
          <a:p>
            <a:r>
              <a:rPr lang="en-US" dirty="0" smtClean="0">
                <a:solidFill>
                  <a:srgbClr val="292934"/>
                </a:solidFill>
              </a:rPr>
              <a:t>	err</a:t>
            </a:r>
            <a:r>
              <a:rPr lang="en-US" dirty="0">
                <a:solidFill>
                  <a:srgbClr val="292934"/>
                </a:solidFill>
              </a:rPr>
              <a:t>=</a:t>
            </a:r>
            <a:r>
              <a:rPr lang="en-US" dirty="0" err="1">
                <a:solidFill>
                  <a:srgbClr val="292934"/>
                </a:solidFill>
              </a:rPr>
              <a:t>MPI_T_cvar_handle_alloc</a:t>
            </a:r>
            <a:r>
              <a:rPr lang="en-US" dirty="0">
                <a:solidFill>
                  <a:srgbClr val="292934"/>
                </a:solidFill>
              </a:rPr>
              <a:t>(index,&amp;</a:t>
            </a:r>
            <a:r>
              <a:rPr lang="en-US" dirty="0" err="1">
                <a:solidFill>
                  <a:srgbClr val="292934"/>
                </a:solidFill>
              </a:rPr>
              <a:t>comm</a:t>
            </a:r>
            <a:r>
              <a:rPr lang="en-US" dirty="0">
                <a:solidFill>
                  <a:srgbClr val="292934"/>
                </a:solidFill>
              </a:rPr>
              <a:t>,&amp;</a:t>
            </a:r>
            <a:r>
              <a:rPr lang="en-US" dirty="0" err="1">
                <a:solidFill>
                  <a:srgbClr val="292934"/>
                </a:solidFill>
              </a:rPr>
              <a:t>handle,&amp;count</a:t>
            </a:r>
            <a:r>
              <a:rPr lang="en-US" dirty="0">
                <a:solidFill>
                  <a:srgbClr val="292934"/>
                </a:solidFill>
              </a:rPr>
              <a:t>); </a:t>
            </a:r>
            <a:endParaRPr lang="en-US" dirty="0" smtClean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smtClean="0">
                <a:solidFill>
                  <a:srgbClr val="292934"/>
                </a:solidFill>
              </a:rPr>
              <a:t>if </a:t>
            </a:r>
            <a:r>
              <a:rPr lang="en-US" dirty="0">
                <a:solidFill>
                  <a:srgbClr val="292934"/>
                </a:solidFill>
              </a:rPr>
              <a:t>(err!=MPI_SUCCESS) </a:t>
            </a:r>
            <a:endParaRPr lang="en-US" dirty="0" smtClean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smtClean="0">
                <a:solidFill>
                  <a:srgbClr val="292934"/>
                </a:solidFill>
              </a:rPr>
              <a:t>	return </a:t>
            </a:r>
            <a:r>
              <a:rPr lang="en-US" dirty="0">
                <a:solidFill>
                  <a:srgbClr val="292934"/>
                </a:solidFill>
              </a:rPr>
              <a:t>err;</a:t>
            </a:r>
          </a:p>
          <a:p>
            <a:r>
              <a:rPr lang="en-US" dirty="0" smtClean="0">
                <a:solidFill>
                  <a:srgbClr val="292934"/>
                </a:solidFill>
              </a:rPr>
              <a:t>	/</a:t>
            </a:r>
            <a:r>
              <a:rPr lang="en-US" dirty="0">
                <a:solidFill>
                  <a:srgbClr val="292934"/>
                </a:solidFill>
              </a:rPr>
              <a:t>* The following assumes that the variable </a:t>
            </a:r>
            <a:r>
              <a:rPr lang="en-US" dirty="0" smtClean="0">
                <a:solidFill>
                  <a:srgbClr val="292934"/>
                </a:solidFill>
              </a:rPr>
              <a:t>is represented </a:t>
            </a:r>
            <a:r>
              <a:rPr lang="en-US" dirty="0">
                <a:solidFill>
                  <a:srgbClr val="292934"/>
                </a:solidFill>
              </a:rPr>
              <a:t>by a single integer */</a:t>
            </a:r>
          </a:p>
          <a:p>
            <a:r>
              <a:rPr lang="en-US" dirty="0" smtClean="0">
                <a:solidFill>
                  <a:srgbClr val="292934"/>
                </a:solidFill>
              </a:rPr>
              <a:t>	err</a:t>
            </a:r>
            <a:r>
              <a:rPr lang="en-US" dirty="0">
                <a:solidFill>
                  <a:srgbClr val="292934"/>
                </a:solidFill>
              </a:rPr>
              <a:t>=</a:t>
            </a:r>
            <a:r>
              <a:rPr lang="en-US" dirty="0" err="1">
                <a:solidFill>
                  <a:srgbClr val="292934"/>
                </a:solidFill>
              </a:rPr>
              <a:t>MPI_T_cvar_read</a:t>
            </a:r>
            <a:r>
              <a:rPr lang="en-US" dirty="0">
                <a:solidFill>
                  <a:srgbClr val="292934"/>
                </a:solidFill>
              </a:rPr>
              <a:t>(</a:t>
            </a:r>
            <a:r>
              <a:rPr lang="en-US" dirty="0" err="1">
                <a:solidFill>
                  <a:srgbClr val="292934"/>
                </a:solidFill>
              </a:rPr>
              <a:t>handle,val</a:t>
            </a:r>
            <a:r>
              <a:rPr lang="en-US" dirty="0">
                <a:solidFill>
                  <a:srgbClr val="292934"/>
                </a:solidFill>
              </a:rPr>
              <a:t>); </a:t>
            </a:r>
            <a:endParaRPr lang="en-US" dirty="0" smtClean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smtClean="0">
                <a:solidFill>
                  <a:srgbClr val="292934"/>
                </a:solidFill>
              </a:rPr>
              <a:t>if </a:t>
            </a:r>
            <a:r>
              <a:rPr lang="en-US" dirty="0">
                <a:solidFill>
                  <a:srgbClr val="292934"/>
                </a:solidFill>
              </a:rPr>
              <a:t>(err!=MPI_SUCCESS) </a:t>
            </a:r>
            <a:endParaRPr lang="en-US" dirty="0" smtClean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smtClean="0">
                <a:solidFill>
                  <a:srgbClr val="292934"/>
                </a:solidFill>
              </a:rPr>
              <a:t>	return </a:t>
            </a:r>
            <a:r>
              <a:rPr lang="en-US" dirty="0">
                <a:solidFill>
                  <a:srgbClr val="292934"/>
                </a:solidFill>
              </a:rPr>
              <a:t>err;</a:t>
            </a:r>
          </a:p>
          <a:p>
            <a:r>
              <a:rPr lang="en-US" dirty="0" smtClean="0">
                <a:solidFill>
                  <a:srgbClr val="292934"/>
                </a:solidFill>
              </a:rPr>
              <a:t>	err</a:t>
            </a:r>
            <a:r>
              <a:rPr lang="en-US" dirty="0">
                <a:solidFill>
                  <a:srgbClr val="292934"/>
                </a:solidFill>
              </a:rPr>
              <a:t>=</a:t>
            </a:r>
            <a:r>
              <a:rPr lang="en-US" dirty="0" err="1">
                <a:solidFill>
                  <a:srgbClr val="292934"/>
                </a:solidFill>
              </a:rPr>
              <a:t>MPI_T_cvar_handle_free</a:t>
            </a:r>
            <a:r>
              <a:rPr lang="en-US" dirty="0">
                <a:solidFill>
                  <a:srgbClr val="292934"/>
                </a:solidFill>
              </a:rPr>
              <a:t>(&amp;handle); </a:t>
            </a:r>
            <a:endParaRPr lang="en-US" dirty="0" smtClean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smtClean="0">
                <a:solidFill>
                  <a:srgbClr val="292934"/>
                </a:solidFill>
              </a:rPr>
              <a:t>return </a:t>
            </a:r>
            <a:r>
              <a:rPr lang="en-US" dirty="0">
                <a:solidFill>
                  <a:srgbClr val="292934"/>
                </a:solidFill>
              </a:rPr>
              <a:t>err</a:t>
            </a:r>
            <a:r>
              <a:rPr lang="en-US" dirty="0" smtClean="0">
                <a:solidFill>
                  <a:srgbClr val="292934"/>
                </a:solidFill>
              </a:rPr>
              <a:t>;</a:t>
            </a:r>
          </a:p>
          <a:p>
            <a:r>
              <a:rPr lang="en-US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74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Enable access to internal performance information</a:t>
            </a:r>
          </a:p>
          <a:p>
            <a:pPr lvl="1"/>
            <a:r>
              <a:rPr lang="en-US" dirty="0" smtClean="0"/>
              <a:t>Think of as “software counters”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Number of messages sent</a:t>
            </a:r>
          </a:p>
          <a:p>
            <a:pPr lvl="2"/>
            <a:r>
              <a:rPr lang="en-US" dirty="0" smtClean="0"/>
              <a:t>Number cycles waited</a:t>
            </a:r>
          </a:p>
          <a:p>
            <a:pPr lvl="2"/>
            <a:r>
              <a:rPr lang="en-US" dirty="0" smtClean="0"/>
              <a:t>Total memory allocated</a:t>
            </a:r>
          </a:p>
          <a:p>
            <a:pPr lvl="1"/>
            <a:r>
              <a:rPr lang="en-US" dirty="0" smtClean="0"/>
              <a:t>Typical usage scenarios</a:t>
            </a:r>
          </a:p>
          <a:p>
            <a:pPr lvl="2"/>
            <a:r>
              <a:rPr lang="en-US" dirty="0" smtClean="0"/>
              <a:t>Calipers within a PMPI tool</a:t>
            </a:r>
          </a:p>
          <a:p>
            <a:pPr lvl="2"/>
            <a:r>
              <a:rPr lang="en-US" dirty="0" smtClean="0"/>
              <a:t>Used within signal handler for a sampling tool</a:t>
            </a:r>
          </a:p>
          <a:p>
            <a:r>
              <a:rPr lang="en-US" dirty="0" smtClean="0"/>
              <a:t>Usage similar to control variables</a:t>
            </a:r>
          </a:p>
          <a:p>
            <a:pPr lvl="1"/>
            <a:r>
              <a:rPr lang="en-US" dirty="0" smtClean="0"/>
              <a:t>Calls are prefixed with </a:t>
            </a:r>
            <a:r>
              <a:rPr lang="en-US" dirty="0" err="1" smtClean="0"/>
              <a:t>MPI_T_pvar</a:t>
            </a:r>
            <a:r>
              <a:rPr lang="en-US" dirty="0" smtClean="0"/>
              <a:t>_...</a:t>
            </a:r>
          </a:p>
          <a:p>
            <a:pPr lvl="1"/>
            <a:r>
              <a:rPr lang="en-US" dirty="0" smtClean="0"/>
              <a:t>Similar calls to query the number of variables and their metadata</a:t>
            </a:r>
          </a:p>
          <a:p>
            <a:pPr lvl="1"/>
            <a:r>
              <a:rPr lang="en-US" dirty="0" smtClean="0"/>
              <a:t>Same concept of handle allocation and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95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variables are grouped into classes</a:t>
            </a:r>
          </a:p>
          <a:p>
            <a:pPr lvl="1"/>
            <a:r>
              <a:rPr lang="en-US" dirty="0" smtClean="0"/>
              <a:t>Provides basic semantic information about the variable’s behavior</a:t>
            </a:r>
          </a:p>
          <a:p>
            <a:pPr lvl="1"/>
            <a:r>
              <a:rPr lang="en-US" dirty="0" smtClean="0"/>
              <a:t>Specifies types used for this variable and starting values</a:t>
            </a:r>
          </a:p>
          <a:p>
            <a:r>
              <a:rPr lang="en-US" dirty="0" smtClean="0"/>
              <a:t>Variables </a:t>
            </a:r>
            <a:r>
              <a:rPr lang="en-US" dirty="0"/>
              <a:t>are accessed within “sessions”</a:t>
            </a:r>
          </a:p>
          <a:p>
            <a:pPr lvl="1"/>
            <a:r>
              <a:rPr lang="en-US" dirty="0"/>
              <a:t>Isolate multiple uses of </a:t>
            </a:r>
            <a:r>
              <a:rPr lang="en-US" dirty="0" smtClean="0"/>
              <a:t>MPI_T</a:t>
            </a:r>
          </a:p>
          <a:p>
            <a:pPr lvl="1"/>
            <a:r>
              <a:rPr lang="en-US" dirty="0" smtClean="0"/>
              <a:t>Users create/free sessions</a:t>
            </a:r>
          </a:p>
          <a:p>
            <a:pPr lvl="1"/>
            <a:r>
              <a:rPr lang="en-US" dirty="0" smtClean="0"/>
              <a:t>All access are relative to one session</a:t>
            </a:r>
            <a:endParaRPr lang="en-US" dirty="0"/>
          </a:p>
          <a:p>
            <a:r>
              <a:rPr lang="en-US" dirty="0"/>
              <a:t>Variables can be started and stopped</a:t>
            </a:r>
          </a:p>
          <a:p>
            <a:pPr lvl="1"/>
            <a:r>
              <a:rPr lang="en-US" dirty="0"/>
              <a:t>Enable and disable recording of state</a:t>
            </a:r>
          </a:p>
          <a:p>
            <a:pPr lvl="1"/>
            <a:r>
              <a:rPr lang="en-US" dirty="0"/>
              <a:t>Intended for easier implementation of calipers </a:t>
            </a:r>
            <a:r>
              <a:rPr lang="en-US" dirty="0" smtClean="0"/>
              <a:t>/</a:t>
            </a:r>
            <a:r>
              <a:rPr lang="en-US" dirty="0"/>
              <a:t> </a:t>
            </a:r>
            <a:r>
              <a:rPr lang="en-US" dirty="0" smtClean="0"/>
              <a:t>reduced overhead</a:t>
            </a:r>
          </a:p>
          <a:p>
            <a:pPr lvl="1"/>
            <a:r>
              <a:rPr lang="en-US" dirty="0" smtClean="0"/>
              <a:t>Optional, since it may not be supportable for every variable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929017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Variable Classes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535987267"/>
              </p:ext>
            </p:extLst>
          </p:nvPr>
        </p:nvGraphicFramePr>
        <p:xfrm>
          <a:off x="275766" y="1294485"/>
          <a:ext cx="8686800" cy="54914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602336"/>
                <a:gridCol w="1039138"/>
                <a:gridCol w="1045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MPIT_PERFVAR_CLASS_STATE</a:t>
                      </a:r>
                    </a:p>
                    <a:p>
                      <a:r>
                        <a:rPr lang="en-US" dirty="0" smtClean="0"/>
                        <a:t>Current state of the library</a:t>
                      </a:r>
                      <a:r>
                        <a:rPr lang="en-US" baseline="0" dirty="0" smtClean="0"/>
                        <a:t> or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Enum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MPIT_PERFVAR_CLASS_RESOURCE_LEVEL</a:t>
                      </a:r>
                    </a:p>
                    <a:p>
                      <a:r>
                        <a:rPr lang="en-US" dirty="0" smtClean="0"/>
                        <a:t>Absolute</a:t>
                      </a:r>
                      <a:r>
                        <a:rPr lang="en-US" baseline="0" dirty="0" smtClean="0"/>
                        <a:t> usage of a 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</a:p>
                    <a:p>
                      <a:pPr algn="ctr"/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MPIT_PERFVAR_CLASS_RESOURCE_PERCENTAGE</a:t>
                      </a:r>
                    </a:p>
                    <a:p>
                      <a:r>
                        <a:rPr lang="en-US" dirty="0" smtClean="0"/>
                        <a:t>Percentage </a:t>
                      </a:r>
                      <a:r>
                        <a:rPr lang="en-US" baseline="0" dirty="0" smtClean="0"/>
                        <a:t>usage of a resource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</a:p>
                    <a:p>
                      <a:pPr algn="ctr"/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MPIT_PERFVAR_CLASS_RESOURCE_HIGHWATERMARK</a:t>
                      </a:r>
                    </a:p>
                    <a:p>
                      <a:r>
                        <a:rPr lang="en-US" dirty="0" smtClean="0"/>
                        <a:t>High water</a:t>
                      </a:r>
                      <a:r>
                        <a:rPr lang="en-US" baseline="0" dirty="0" smtClean="0"/>
                        <a:t> mark of resource usage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</a:p>
                    <a:p>
                      <a:pPr algn="ctr"/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</a:p>
                    <a:p>
                      <a:pPr algn="ctr"/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MPIT_PERFVAR_CLASS_RESOURCE_LOWWATERMARK</a:t>
                      </a:r>
                    </a:p>
                    <a:p>
                      <a:r>
                        <a:rPr lang="en-US" dirty="0" smtClean="0"/>
                        <a:t>Low water mark</a:t>
                      </a:r>
                      <a:r>
                        <a:rPr lang="en-US" baseline="0" dirty="0" smtClean="0"/>
                        <a:t> of resource usage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</a:p>
                    <a:p>
                      <a:pPr algn="ctr"/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</a:p>
                    <a:p>
                      <a:pPr algn="ctr"/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MPIT_PERFVAR_CLASS_EVENT_COUNTER</a:t>
                      </a:r>
                    </a:p>
                    <a:p>
                      <a:r>
                        <a:rPr lang="en-US" dirty="0" smtClean="0"/>
                        <a:t>Counts the number of times an event occurs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</a:p>
                    <a:p>
                      <a:pPr algn="ctr"/>
                      <a:r>
                        <a:rPr lang="en-US" dirty="0" smtClean="0"/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MPIT_PERFVAR_CLASS_EVENT_AGGREGATE</a:t>
                      </a:r>
                    </a:p>
                    <a:p>
                      <a:r>
                        <a:rPr lang="en-US" dirty="0" smtClean="0"/>
                        <a:t>Aggregates</a:t>
                      </a:r>
                      <a:r>
                        <a:rPr lang="en-US" baseline="0" dirty="0" smtClean="0"/>
                        <a:t> parameters passed to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</a:p>
                    <a:p>
                      <a:pPr algn="ctr"/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MPIT_PERFVAR_CLASS_EVENT_TIMER</a:t>
                      </a:r>
                    </a:p>
                    <a:p>
                      <a:r>
                        <a:rPr lang="en-US" dirty="0" smtClean="0"/>
                        <a:t>Aggregate</a:t>
                      </a:r>
                      <a:r>
                        <a:rPr lang="en-US" baseline="0" dirty="0" smtClean="0"/>
                        <a:t> time spent executing an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</a:p>
                    <a:p>
                      <a:pPr algn="ctr"/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44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7" name="Rectangle 1026"/>
          <p:cNvSpPr>
            <a:spLocks noGrp="1" noChangeArrowheads="1"/>
          </p:cNvSpPr>
          <p:nvPr>
            <p:ph type="title"/>
          </p:nvPr>
        </p:nvSpPr>
        <p:spPr/>
        <p:txBody>
          <a:bodyPr tIns="0">
            <a:spAutoFit/>
          </a:bodyPr>
          <a:lstStyle/>
          <a:p>
            <a:r>
              <a:rPr lang="en-US"/>
              <a:t>Specification of MPI_THREAD_MULTIPLE</a:t>
            </a:r>
          </a:p>
        </p:txBody>
      </p:sp>
      <p:sp>
        <p:nvSpPr>
          <p:cNvPr id="641028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610600" cy="5523845"/>
          </a:xfrm>
        </p:spPr>
        <p:txBody>
          <a:bodyPr wrap="square">
            <a:spAutoFit/>
          </a:bodyPr>
          <a:lstStyle/>
          <a:p>
            <a:pPr marL="282575" indent="-282575">
              <a:lnSpc>
                <a:spcPct val="110000"/>
              </a:lnSpc>
            </a:pPr>
            <a:r>
              <a:rPr lang="en-US" dirty="0"/>
              <a:t>When multiple threads make MPI calls concurrently, the outcome will be as if the calls executed sequentially in some (any) order</a:t>
            </a:r>
          </a:p>
          <a:p>
            <a:pPr marL="282575" indent="-282575">
              <a:lnSpc>
                <a:spcPct val="110000"/>
              </a:lnSpc>
            </a:pPr>
            <a:r>
              <a:rPr lang="en-US" dirty="0"/>
              <a:t>Blocking MPI calls will block only the calling thread and will not prevent other threads from running or executing MPI functions</a:t>
            </a:r>
          </a:p>
          <a:p>
            <a:pPr marL="282575" indent="-282575">
              <a:lnSpc>
                <a:spcPct val="110000"/>
              </a:lnSpc>
            </a:pPr>
            <a:r>
              <a:rPr lang="en-US" dirty="0"/>
              <a:t>It is the user's responsibility to prevent races when threads in the same application post conflicting MPI calls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e.g., accessing an info object from one thread and freeing it from another thread</a:t>
            </a:r>
          </a:p>
          <a:p>
            <a:pPr marL="282575" indent="-282575">
              <a:lnSpc>
                <a:spcPct val="110000"/>
              </a:lnSpc>
            </a:pPr>
            <a:r>
              <a:rPr lang="en-US" dirty="0"/>
              <a:t>User must ensure that collective operations on the same communicator, window, or file handle are correctly ordered among threads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e.g., cannot call a broadcast on one thread and a reduce on another thread on the same communicator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02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Performance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MPI_T_pvar_get_num</a:t>
            </a:r>
            <a:r>
              <a:rPr lang="en-US" b="1" dirty="0" smtClean="0"/>
              <a:t>(*num)</a:t>
            </a:r>
          </a:p>
          <a:p>
            <a:pPr lvl="1"/>
            <a:r>
              <a:rPr lang="en-US" dirty="0" smtClean="0"/>
              <a:t>Returns the number of performance variables available (in total)</a:t>
            </a:r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MPI_T_Perfvar_get_info</a:t>
            </a:r>
            <a:r>
              <a:rPr lang="en-US" b="1" dirty="0" smtClean="0"/>
              <a:t>(index, name, </a:t>
            </a:r>
            <a:r>
              <a:rPr lang="en-US" b="1" dirty="0" err="1" smtClean="0"/>
              <a:t>namelen</a:t>
            </a:r>
            <a:r>
              <a:rPr lang="en-US" b="1" dirty="0" smtClean="0"/>
              <a:t>,</a:t>
            </a:r>
            <a:br>
              <a:rPr lang="en-US" b="1" dirty="0" smtClean="0"/>
            </a:br>
            <a:r>
              <a:rPr lang="en-US" b="1" dirty="0" smtClean="0"/>
              <a:t>verbosity, </a:t>
            </a:r>
            <a:r>
              <a:rPr lang="en-US" b="1" dirty="0" err="1" smtClean="0"/>
              <a:t>varclass</a:t>
            </a:r>
            <a:r>
              <a:rPr lang="en-US" b="1" dirty="0" smtClean="0"/>
              <a:t>, </a:t>
            </a:r>
            <a:r>
              <a:rPr lang="en-US" b="1" dirty="0" err="1" smtClean="0"/>
              <a:t>datatype</a:t>
            </a:r>
            <a:r>
              <a:rPr lang="en-US" b="1" dirty="0" smtClean="0"/>
              <a:t>, count, </a:t>
            </a:r>
            <a:r>
              <a:rPr lang="en-US" b="1" dirty="0" err="1" smtClean="0"/>
              <a:t>desc</a:t>
            </a:r>
            <a:r>
              <a:rPr lang="en-US" b="1" dirty="0" smtClean="0"/>
              <a:t>, </a:t>
            </a:r>
            <a:r>
              <a:rPr lang="en-US" b="1" dirty="0" err="1" smtClean="0"/>
              <a:t>desclen</a:t>
            </a:r>
            <a:r>
              <a:rPr lang="en-US" b="1" dirty="0" smtClean="0"/>
              <a:t>, bind, </a:t>
            </a:r>
            <a:r>
              <a:rPr lang="en-US" b="1" dirty="0" err="1" smtClean="0"/>
              <a:t>attr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Provides additional information / metadata about a variable</a:t>
            </a:r>
          </a:p>
          <a:p>
            <a:pPr lvl="1"/>
            <a:r>
              <a:rPr lang="en-US" dirty="0" smtClean="0"/>
              <a:t>Variable specified by “index”</a:t>
            </a:r>
          </a:p>
          <a:p>
            <a:pPr lvl="1"/>
            <a:r>
              <a:rPr lang="en-US" dirty="0" smtClean="0"/>
              <a:t>Return mandatory name and optional description</a:t>
            </a:r>
          </a:p>
          <a:p>
            <a:pPr lvl="1"/>
            <a:r>
              <a:rPr lang="en-US" dirty="0" smtClean="0"/>
              <a:t>Return class of the variable</a:t>
            </a:r>
          </a:p>
          <a:p>
            <a:pPr lvl="1"/>
            <a:r>
              <a:rPr lang="en-US" dirty="0" smtClean="0"/>
              <a:t>Report variable’s verbosity and attributes (more on that later)</a:t>
            </a:r>
          </a:p>
          <a:p>
            <a:pPr lvl="1"/>
            <a:r>
              <a:rPr lang="en-US" dirty="0" smtClean="0"/>
              <a:t>Variable specification through </a:t>
            </a:r>
            <a:r>
              <a:rPr lang="en-US" dirty="0" err="1" smtClean="0"/>
              <a:t>datatype</a:t>
            </a:r>
            <a:r>
              <a:rPr lang="en-US" dirty="0" smtClean="0"/>
              <a:t>/count pair</a:t>
            </a:r>
          </a:p>
          <a:p>
            <a:pPr lvl="1"/>
            <a:r>
              <a:rPr lang="en-US" dirty="0" smtClean="0"/>
              <a:t>Information to which object this variable needs to be bound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45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MPI_T_pvar_get_info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err="1" smtClean="0"/>
              <a:t>MPI_T_pvar_get_info</a:t>
            </a:r>
            <a:r>
              <a:rPr lang="en-US" b="1" dirty="0" smtClean="0"/>
              <a:t>(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index</a:t>
            </a:r>
            <a:r>
              <a:rPr lang="en-US" dirty="0" smtClean="0"/>
              <a:t>,		 /* index of variable to query */</a:t>
            </a:r>
          </a:p>
          <a:p>
            <a:pPr lvl="1">
              <a:buNone/>
            </a:pPr>
            <a:r>
              <a:rPr lang="en-US" b="1" dirty="0" smtClean="0"/>
              <a:t>char *name,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name_len</a:t>
            </a:r>
            <a:r>
              <a:rPr lang="en-US" dirty="0" smtClean="0"/>
              <a:t>,	/* unique name of variable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*verbosity</a:t>
            </a:r>
            <a:r>
              <a:rPr lang="en-US" dirty="0" smtClean="0"/>
              <a:t>, 	/* verbosity level of variable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varclass</a:t>
            </a:r>
            <a:r>
              <a:rPr lang="en-US" dirty="0" smtClean="0"/>
              <a:t>,		/* class of the performance variable */</a:t>
            </a:r>
          </a:p>
          <a:p>
            <a:pPr lvl="1">
              <a:buNone/>
            </a:pPr>
            <a:r>
              <a:rPr lang="en-US" b="1" dirty="0" err="1" smtClean="0"/>
              <a:t>MPI_Datatype</a:t>
            </a:r>
            <a:r>
              <a:rPr lang="en-US" b="1" dirty="0" smtClean="0"/>
              <a:t> *</a:t>
            </a:r>
            <a:r>
              <a:rPr lang="en-US" b="1" dirty="0" err="1" smtClean="0"/>
              <a:t>dt</a:t>
            </a:r>
            <a:r>
              <a:rPr lang="en-US" dirty="0" smtClean="0"/>
              <a:t>, 	/*MPIT </a:t>
            </a:r>
            <a:r>
              <a:rPr lang="en-US" dirty="0" err="1" smtClean="0"/>
              <a:t>datatype</a:t>
            </a:r>
            <a:r>
              <a:rPr lang="en-US" dirty="0" smtClean="0"/>
              <a:t> representing variable*/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enumtype</a:t>
            </a:r>
            <a:r>
              <a:rPr lang="en-US" dirty="0" smtClean="0"/>
              <a:t>, 	/* number of </a:t>
            </a:r>
            <a:r>
              <a:rPr lang="en-US" dirty="0" err="1" smtClean="0"/>
              <a:t>datatype</a:t>
            </a:r>
            <a:r>
              <a:rPr lang="en-US" dirty="0" smtClean="0"/>
              <a:t> elements */</a:t>
            </a:r>
          </a:p>
          <a:p>
            <a:pPr lvl="1">
              <a:buNone/>
            </a:pPr>
            <a:r>
              <a:rPr lang="en-US" b="1" dirty="0" smtClean="0"/>
              <a:t>char *</a:t>
            </a:r>
            <a:r>
              <a:rPr lang="en-US" b="1" dirty="0" err="1" smtClean="0"/>
              <a:t>desc</a:t>
            </a:r>
            <a:r>
              <a:rPr lang="en-US" b="1" dirty="0" smtClean="0"/>
              <a:t>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desc_len</a:t>
            </a:r>
            <a:r>
              <a:rPr lang="en-US" dirty="0" smtClean="0"/>
              <a:t>, 	/* optional description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*bind</a:t>
            </a:r>
            <a:r>
              <a:rPr lang="en-US" dirty="0" smtClean="0"/>
              <a:t>,		/* MPI object to be bound */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292934"/>
                </a:solidFill>
              </a:rPr>
              <a:t>int</a:t>
            </a:r>
            <a:r>
              <a:rPr lang="en-US" b="1" dirty="0" smtClean="0">
                <a:solidFill>
                  <a:srgbClr val="292934"/>
                </a:solidFill>
              </a:rPr>
              <a:t> *</a:t>
            </a:r>
            <a:r>
              <a:rPr lang="en-US" b="1" dirty="0" err="1" smtClean="0">
                <a:solidFill>
                  <a:srgbClr val="292934"/>
                </a:solidFill>
              </a:rPr>
              <a:t>readonly</a:t>
            </a:r>
            <a:r>
              <a:rPr lang="en-US" b="1" dirty="0" smtClean="0">
                <a:solidFill>
                  <a:srgbClr val="292934"/>
                </a:solidFill>
              </a:rPr>
              <a:t>,</a:t>
            </a:r>
            <a:r>
              <a:rPr lang="en-US" dirty="0" smtClean="0"/>
              <a:t>		/* is the variable read only */</a:t>
            </a:r>
          </a:p>
          <a:p>
            <a:pPr lvl="1">
              <a:buNone/>
            </a:pPr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*continuous,</a:t>
            </a:r>
            <a:r>
              <a:rPr lang="en-US" dirty="0" smtClean="0"/>
              <a:t>	/* can the variable be started/stopped or not */</a:t>
            </a:r>
          </a:p>
          <a:p>
            <a:pPr lvl="1">
              <a:buNone/>
            </a:pPr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*atomic</a:t>
            </a:r>
            <a:r>
              <a:rPr lang="en-US" dirty="0" smtClean="0"/>
              <a:t>		/* does this variable support atomic read/reset */</a:t>
            </a:r>
          </a:p>
          <a:p>
            <a:pPr lvl="1"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95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 of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Multiple libraries and/or tools may use </a:t>
            </a:r>
            <a:r>
              <a:rPr lang="en-US" dirty="0" smtClean="0"/>
              <a:t>MPI_T</a:t>
            </a:r>
            <a:endParaRPr lang="en-US" dirty="0"/>
          </a:p>
          <a:p>
            <a:pPr lvl="1"/>
            <a:r>
              <a:rPr lang="en-US" dirty="0"/>
              <a:t>Avoid collisions and isolate state</a:t>
            </a:r>
          </a:p>
          <a:p>
            <a:pPr lvl="1"/>
            <a:r>
              <a:rPr lang="en-US" dirty="0"/>
              <a:t>Separate performance calipers</a:t>
            </a:r>
          </a:p>
          <a:p>
            <a:r>
              <a:rPr lang="en-US" dirty="0"/>
              <a:t>Concept of </a:t>
            </a:r>
            <a:r>
              <a:rPr lang="en-US" dirty="0" smtClean="0"/>
              <a:t>MPI_T </a:t>
            </a:r>
            <a:r>
              <a:rPr lang="en-US" dirty="0"/>
              <a:t>performance sessions</a:t>
            </a:r>
          </a:p>
          <a:p>
            <a:pPr lvl="1"/>
            <a:r>
              <a:rPr lang="en-US" dirty="0"/>
              <a:t>Each “user” of MPIT allocates its own session</a:t>
            </a:r>
          </a:p>
          <a:p>
            <a:pPr lvl="1"/>
            <a:r>
              <a:rPr lang="en-US" dirty="0"/>
              <a:t>All calls to manipulate a variable instance reference this </a:t>
            </a:r>
            <a:r>
              <a:rPr lang="en-US" dirty="0" smtClean="0"/>
              <a:t>session]</a:t>
            </a:r>
          </a:p>
          <a:p>
            <a:pPr marL="0" indent="0">
              <a:buNone/>
            </a:pPr>
            <a:r>
              <a:rPr lang="en-US" b="1" dirty="0" err="1" smtClean="0"/>
              <a:t>MPI_T_pvar_session_create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(</a:t>
            </a:r>
            <a:r>
              <a:rPr lang="en-US" b="1" dirty="0" err="1" smtClean="0"/>
              <a:t>MPI_T_pvar_session</a:t>
            </a:r>
            <a:r>
              <a:rPr lang="en-US" b="1" dirty="0" smtClean="0"/>
              <a:t> </a:t>
            </a:r>
            <a:r>
              <a:rPr lang="en-US" b="1" dirty="0"/>
              <a:t>*session)</a:t>
            </a:r>
          </a:p>
          <a:p>
            <a:pPr lvl="1"/>
            <a:r>
              <a:rPr lang="en-US" dirty="0"/>
              <a:t>Start a new session and returns session identifier</a:t>
            </a:r>
          </a:p>
          <a:p>
            <a:pPr marL="0" indent="0">
              <a:buNone/>
            </a:pPr>
            <a:r>
              <a:rPr lang="en-US" b="1" dirty="0" err="1" smtClean="0"/>
              <a:t>MPI_T_pvar_session_free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(</a:t>
            </a:r>
            <a:r>
              <a:rPr lang="en-US" b="1" dirty="0" err="1" smtClean="0"/>
              <a:t>MPI_T_pvar_session</a:t>
            </a:r>
            <a:r>
              <a:rPr lang="en-US" b="1" dirty="0" smtClean="0"/>
              <a:t> </a:t>
            </a:r>
            <a:r>
              <a:rPr lang="en-US" b="1" dirty="0"/>
              <a:t>*session)</a:t>
            </a:r>
          </a:p>
          <a:p>
            <a:pPr lvl="1"/>
            <a:r>
              <a:rPr lang="en-US" dirty="0"/>
              <a:t>Free a session and release resources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934345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Variable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to acquire a handle before using a variable</a:t>
            </a:r>
          </a:p>
          <a:p>
            <a:pPr lvl="1"/>
            <a:r>
              <a:rPr lang="en-US" dirty="0" smtClean="0"/>
              <a:t>Includes the binding process</a:t>
            </a:r>
          </a:p>
          <a:p>
            <a:pPr lvl="1"/>
            <a:r>
              <a:rPr lang="en-US" dirty="0" smtClean="0"/>
              <a:t>Handles are on a per session basis</a:t>
            </a:r>
          </a:p>
          <a:p>
            <a:pPr lvl="1"/>
            <a:r>
              <a:rPr lang="en-US" dirty="0" smtClean="0"/>
              <a:t>Returns count of elements for variable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returned by </a:t>
            </a:r>
            <a:r>
              <a:rPr lang="en-US" dirty="0" err="1" smtClean="0"/>
              <a:t>MPI_T_pvar_get_info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MPI_T_pvar_handle_allocate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(</a:t>
            </a:r>
            <a:r>
              <a:rPr lang="en-US" b="1" dirty="0" err="1" smtClean="0"/>
              <a:t>MPI_T_pvar_session</a:t>
            </a:r>
            <a:r>
              <a:rPr lang="en-US" b="1" dirty="0" smtClean="0"/>
              <a:t> session, </a:t>
            </a:r>
            <a:r>
              <a:rPr lang="en-US" b="1" dirty="0" err="1" smtClean="0"/>
              <a:t>int</a:t>
            </a:r>
            <a:r>
              <a:rPr lang="en-US" b="1" dirty="0" smtClean="0"/>
              <a:t> index,</a:t>
            </a:r>
            <a:br>
              <a:rPr lang="en-US" b="1" dirty="0" smtClean="0"/>
            </a:br>
            <a:r>
              <a:rPr lang="en-US" b="1" dirty="0" smtClean="0"/>
              <a:t>void *object, </a:t>
            </a:r>
            <a:r>
              <a:rPr lang="en-US" b="1" dirty="0" err="1" smtClean="0"/>
              <a:t>MPI_T_pvar_handle</a:t>
            </a:r>
            <a:r>
              <a:rPr lang="en-US" b="1" dirty="0" smtClean="0"/>
              <a:t> *handle, </a:t>
            </a:r>
            <a:r>
              <a:rPr lang="en-US" b="1" dirty="0" err="1" smtClean="0"/>
              <a:t>int</a:t>
            </a:r>
            <a:r>
              <a:rPr lang="en-US" b="1" dirty="0" smtClean="0"/>
              <a:t> *count)</a:t>
            </a:r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MPI_T_pvar_handle_free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(</a:t>
            </a:r>
            <a:r>
              <a:rPr lang="en-US" b="1" dirty="0" err="1"/>
              <a:t>MPI_T_pvar_session</a:t>
            </a:r>
            <a:r>
              <a:rPr lang="en-US" b="1" dirty="0"/>
              <a:t> </a:t>
            </a:r>
            <a:r>
              <a:rPr lang="en-US" b="1" dirty="0" smtClean="0"/>
              <a:t> session,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 smtClean="0"/>
              <a:t>MPI_T_pvar_handle</a:t>
            </a:r>
            <a:r>
              <a:rPr lang="en-US" b="1" dirty="0" smtClean="0"/>
              <a:t> handle)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3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Starting/Stopping </a:t>
            </a:r>
            <a:r>
              <a:rPr lang="en-US" dirty="0" err="1" smtClean="0"/>
              <a:t>Pvars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can be active (started) or disabled (stopped)</a:t>
            </a:r>
          </a:p>
          <a:p>
            <a:pPr lvl="1"/>
            <a:r>
              <a:rPr lang="en-US" dirty="0" smtClean="0"/>
              <a:t>Typical semantics used in other counter libraries</a:t>
            </a:r>
          </a:p>
          <a:p>
            <a:pPr lvl="1"/>
            <a:r>
              <a:rPr lang="en-US" dirty="0" smtClean="0"/>
              <a:t>Easier to implement calipers</a:t>
            </a:r>
          </a:p>
          <a:p>
            <a:pPr lvl="1"/>
            <a:r>
              <a:rPr lang="en-US" dirty="0" smtClean="0"/>
              <a:t>Potential optimizations (don’t require updates of stopped variables)</a:t>
            </a:r>
          </a:p>
          <a:p>
            <a:r>
              <a:rPr lang="en-US" dirty="0" smtClean="0"/>
              <a:t>All variables are stopped initially (if possible)</a:t>
            </a:r>
          </a:p>
          <a:p>
            <a:pPr marL="0" indent="0">
              <a:buNone/>
            </a:pPr>
            <a:r>
              <a:rPr lang="en-US" b="1" dirty="0" err="1" smtClean="0"/>
              <a:t>MPI_T_pvar_start</a:t>
            </a:r>
            <a:r>
              <a:rPr lang="en-US" b="1" dirty="0" smtClean="0"/>
              <a:t>(session, handle)</a:t>
            </a:r>
          </a:p>
          <a:p>
            <a:pPr marL="0" indent="0">
              <a:buNone/>
            </a:pPr>
            <a:r>
              <a:rPr lang="en-US" b="1" dirty="0" err="1" smtClean="0"/>
              <a:t>MPI_T_pvar_stop</a:t>
            </a:r>
            <a:r>
              <a:rPr lang="en-US" b="1" dirty="0" smtClean="0"/>
              <a:t>(session, handle)</a:t>
            </a:r>
          </a:p>
          <a:p>
            <a:pPr lvl="1"/>
            <a:r>
              <a:rPr lang="en-US" dirty="0" smtClean="0"/>
              <a:t>Start/Stop variable identified by handle</a:t>
            </a:r>
          </a:p>
          <a:p>
            <a:pPr lvl="1"/>
            <a:r>
              <a:rPr lang="en-US" dirty="0" smtClean="0"/>
              <a:t>Effect limited to the specified session</a:t>
            </a:r>
          </a:p>
          <a:p>
            <a:pPr lvl="1"/>
            <a:r>
              <a:rPr lang="en-US" dirty="0" smtClean="0"/>
              <a:t>Handle can be MPI_T_PVAR_ALL_HANDLES to</a:t>
            </a:r>
            <a:br>
              <a:rPr lang="en-US" dirty="0" smtClean="0"/>
            </a:br>
            <a:r>
              <a:rPr lang="en-US" dirty="0" smtClean="0"/>
              <a:t>start/stop all valid handles in the specified session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04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Reading/Writing </a:t>
            </a:r>
            <a:r>
              <a:rPr lang="en-US" dirty="0" err="1" smtClean="0"/>
              <a:t>Pvars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MPI_T_pvar_read</a:t>
            </a:r>
            <a:r>
              <a:rPr lang="en-US" b="1" dirty="0" smtClean="0"/>
              <a:t>(session, handle, void *</a:t>
            </a:r>
            <a:r>
              <a:rPr lang="en-US" b="1" dirty="0" err="1" smtClean="0"/>
              <a:t>buf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err="1" smtClean="0"/>
              <a:t>MPI_T_pvar_write</a:t>
            </a:r>
            <a:r>
              <a:rPr lang="en-US" b="1" dirty="0" smtClean="0"/>
              <a:t>(session, handle, void *</a:t>
            </a:r>
            <a:r>
              <a:rPr lang="en-US" b="1" dirty="0" err="1" smtClean="0"/>
              <a:t>buf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Read/write variable specified by handle</a:t>
            </a:r>
          </a:p>
          <a:p>
            <a:pPr lvl="1"/>
            <a:r>
              <a:rPr lang="en-US" dirty="0" smtClean="0"/>
              <a:t>Effects limited to specified session</a:t>
            </a:r>
          </a:p>
          <a:p>
            <a:pPr lvl="1"/>
            <a:r>
              <a:rPr lang="en-US" dirty="0" smtClean="0"/>
              <a:t>Buffer </a:t>
            </a:r>
            <a:r>
              <a:rPr lang="en-US" dirty="0" err="1" smtClean="0"/>
              <a:t>buf</a:t>
            </a:r>
            <a:r>
              <a:rPr lang="en-US" dirty="0" smtClean="0"/>
              <a:t> treated similar to MPI message buffers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and count provided by </a:t>
            </a:r>
            <a:r>
              <a:rPr lang="en-US" dirty="0" err="1" smtClean="0"/>
              <a:t>get_info</a:t>
            </a:r>
            <a:r>
              <a:rPr lang="en-US" dirty="0" smtClean="0"/>
              <a:t> and </a:t>
            </a:r>
            <a:r>
              <a:rPr lang="en-US" dirty="0" err="1" smtClean="0"/>
              <a:t>handle_allocate</a:t>
            </a:r>
            <a:r>
              <a:rPr lang="en-US" dirty="0" smtClean="0"/>
              <a:t> calls</a:t>
            </a:r>
          </a:p>
          <a:p>
            <a:pPr marL="0" indent="0">
              <a:buNone/>
            </a:pPr>
            <a:r>
              <a:rPr lang="en-US" b="1" dirty="0" err="1" smtClean="0"/>
              <a:t>MPI_T_pvar_reset</a:t>
            </a:r>
            <a:r>
              <a:rPr lang="en-US" b="1" dirty="0" smtClean="0"/>
              <a:t>(session, handle)</a:t>
            </a:r>
          </a:p>
          <a:p>
            <a:pPr lvl="1"/>
            <a:r>
              <a:rPr lang="en-US" dirty="0" smtClean="0"/>
              <a:t>Set value of variable to its starting value</a:t>
            </a:r>
          </a:p>
          <a:p>
            <a:pPr lvl="1"/>
            <a:r>
              <a:rPr lang="en-US" dirty="0" smtClean="0"/>
              <a:t>MPI_T_PVAR_ALL_HANDLES allowed as argument</a:t>
            </a:r>
          </a:p>
          <a:p>
            <a:pPr marL="0" indent="0">
              <a:buNone/>
            </a:pPr>
            <a:r>
              <a:rPr lang="en-US" b="1" dirty="0" err="1" smtClean="0"/>
              <a:t>MPI_T_pvar_readreset</a:t>
            </a:r>
            <a:r>
              <a:rPr lang="en-US" b="1" dirty="0" smtClean="0"/>
              <a:t>(session, handle, void *</a:t>
            </a:r>
            <a:r>
              <a:rPr lang="en-US" b="1" dirty="0" err="1" smtClean="0"/>
              <a:t>buf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Combination of read &amp; reset on same (single) variable</a:t>
            </a:r>
          </a:p>
          <a:p>
            <a:pPr lvl="1"/>
            <a:r>
              <a:rPr lang="en-US" dirty="0" smtClean="0"/>
              <a:t>Must have the atomic parameter set in </a:t>
            </a:r>
            <a:r>
              <a:rPr lang="en-US" dirty="0" err="1" smtClean="0"/>
              <a:t>MPI_T_pvar_get_info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76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Performance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285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Tool to detect receive operations that are called on long unexpected message queues</a:t>
            </a:r>
          </a:p>
          <a:p>
            <a:pPr lvl="1"/>
            <a:r>
              <a:rPr lang="en-US" dirty="0" smtClean="0"/>
              <a:t>Implementable as PMPI tool</a:t>
            </a:r>
          </a:p>
          <a:p>
            <a:pPr lvl="2"/>
            <a:r>
              <a:rPr lang="en-US" dirty="0" smtClean="0"/>
              <a:t>Note: PMPI also valid for all MPI_T calls</a:t>
            </a:r>
          </a:p>
          <a:p>
            <a:pPr lvl="1"/>
            <a:r>
              <a:rPr lang="en-US" dirty="0" smtClean="0"/>
              <a:t>Setup, variable detection and handle allocation in </a:t>
            </a:r>
            <a:r>
              <a:rPr lang="en-US" dirty="0" err="1" smtClean="0"/>
              <a:t>MPI_Init</a:t>
            </a:r>
            <a:r>
              <a:rPr lang="en-US" dirty="0" smtClean="0"/>
              <a:t> wrapper</a:t>
            </a:r>
          </a:p>
          <a:p>
            <a:pPr lvl="1"/>
            <a:r>
              <a:rPr lang="en-US" dirty="0" smtClean="0"/>
              <a:t>Query unexpected message queue at </a:t>
            </a:r>
            <a:r>
              <a:rPr lang="en-US" dirty="0" err="1" smtClean="0"/>
              <a:t>MPI_Recv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26270" y="3867013"/>
            <a:ext cx="8524771" cy="2903948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292934"/>
                </a:solidFill>
              </a:rPr>
              <a:t>#include &lt;</a:t>
            </a:r>
            <a:r>
              <a:rPr lang="en-US" dirty="0" err="1">
                <a:solidFill>
                  <a:srgbClr val="292934"/>
                </a:solidFill>
              </a:rPr>
              <a:t>stdio.h</a:t>
            </a:r>
            <a:r>
              <a:rPr lang="en-US" dirty="0">
                <a:solidFill>
                  <a:srgbClr val="292934"/>
                </a:solidFill>
              </a:rPr>
              <a:t>&gt;</a:t>
            </a:r>
          </a:p>
          <a:p>
            <a:r>
              <a:rPr lang="en-US" dirty="0">
                <a:solidFill>
                  <a:srgbClr val="292934"/>
                </a:solidFill>
              </a:rPr>
              <a:t>#include &lt;</a:t>
            </a:r>
            <a:r>
              <a:rPr lang="en-US" dirty="0" err="1">
                <a:solidFill>
                  <a:srgbClr val="292934"/>
                </a:solidFill>
              </a:rPr>
              <a:t>stdlib.h</a:t>
            </a:r>
            <a:r>
              <a:rPr lang="en-US" dirty="0">
                <a:solidFill>
                  <a:srgbClr val="292934"/>
                </a:solidFill>
              </a:rPr>
              <a:t>&gt; </a:t>
            </a:r>
          </a:p>
          <a:p>
            <a:r>
              <a:rPr lang="en-US" dirty="0">
                <a:solidFill>
                  <a:srgbClr val="292934"/>
                </a:solidFill>
              </a:rPr>
              <a:t>#include &lt;</a:t>
            </a:r>
            <a:r>
              <a:rPr lang="en-US" dirty="0" err="1">
                <a:solidFill>
                  <a:srgbClr val="292934"/>
                </a:solidFill>
              </a:rPr>
              <a:t>assert.h</a:t>
            </a:r>
            <a:r>
              <a:rPr lang="en-US" dirty="0">
                <a:solidFill>
                  <a:srgbClr val="292934"/>
                </a:solidFill>
              </a:rPr>
              <a:t>&gt;</a:t>
            </a:r>
          </a:p>
          <a:p>
            <a:r>
              <a:rPr lang="en-US" dirty="0">
                <a:solidFill>
                  <a:srgbClr val="292934"/>
                </a:solidFill>
              </a:rPr>
              <a:t>#include &lt;</a:t>
            </a:r>
            <a:r>
              <a:rPr lang="en-US" dirty="0" err="1">
                <a:solidFill>
                  <a:srgbClr val="292934"/>
                </a:solidFill>
              </a:rPr>
              <a:t>mpi.h</a:t>
            </a:r>
            <a:r>
              <a:rPr lang="en-US" dirty="0">
                <a:solidFill>
                  <a:srgbClr val="292934"/>
                </a:solidFill>
              </a:rPr>
              <a:t>&gt; /* Adds MPI_T definitions as well */</a:t>
            </a:r>
          </a:p>
          <a:p>
            <a:endParaRPr lang="en-US" dirty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#define THRESHOLD 5</a:t>
            </a:r>
          </a:p>
          <a:p>
            <a:endParaRPr lang="en-US" dirty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/* Global variables for tool */</a:t>
            </a:r>
          </a:p>
          <a:p>
            <a:r>
              <a:rPr lang="en-US" dirty="0">
                <a:solidFill>
                  <a:srgbClr val="292934"/>
                </a:solidFill>
              </a:rPr>
              <a:t>static </a:t>
            </a:r>
            <a:r>
              <a:rPr lang="en-US" dirty="0" err="1">
                <a:solidFill>
                  <a:srgbClr val="292934"/>
                </a:solidFill>
              </a:rPr>
              <a:t>MPI_T_pvar_session</a:t>
            </a:r>
            <a:r>
              <a:rPr lang="en-US" dirty="0">
                <a:solidFill>
                  <a:srgbClr val="292934"/>
                </a:solidFill>
              </a:rPr>
              <a:t> session;</a:t>
            </a:r>
          </a:p>
          <a:p>
            <a:r>
              <a:rPr lang="en-US" dirty="0">
                <a:solidFill>
                  <a:srgbClr val="292934"/>
                </a:solidFill>
              </a:rPr>
              <a:t>static </a:t>
            </a:r>
            <a:r>
              <a:rPr lang="en-US" dirty="0" err="1">
                <a:solidFill>
                  <a:srgbClr val="292934"/>
                </a:solidFill>
              </a:rPr>
              <a:t>MPI_T_pvar_handle</a:t>
            </a:r>
            <a:r>
              <a:rPr lang="en-US" dirty="0">
                <a:solidFill>
                  <a:srgbClr val="292934"/>
                </a:solidFill>
              </a:rPr>
              <a:t> handle;</a:t>
            </a:r>
          </a:p>
          <a:p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Initialization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535340"/>
            <a:ext cx="8524771" cy="5166732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MPI_Init</a:t>
            </a:r>
            <a:r>
              <a:rPr lang="en-US" dirty="0">
                <a:solidFill>
                  <a:srgbClr val="292934"/>
                </a:solidFill>
              </a:rPr>
              <a:t>(</a:t>
            </a:r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*</a:t>
            </a:r>
            <a:r>
              <a:rPr lang="en-US" dirty="0" err="1">
                <a:solidFill>
                  <a:srgbClr val="292934"/>
                </a:solidFill>
              </a:rPr>
              <a:t>argc</a:t>
            </a:r>
            <a:r>
              <a:rPr lang="en-US" dirty="0">
                <a:solidFill>
                  <a:srgbClr val="292934"/>
                </a:solidFill>
              </a:rPr>
              <a:t>, char ***</a:t>
            </a:r>
            <a:r>
              <a:rPr lang="en-US" dirty="0" err="1">
                <a:solidFill>
                  <a:srgbClr val="292934"/>
                </a:solidFill>
              </a:rPr>
              <a:t>argv</a:t>
            </a:r>
            <a:r>
              <a:rPr lang="en-US" dirty="0">
                <a:solidFill>
                  <a:srgbClr val="292934"/>
                </a:solidFill>
              </a:rPr>
              <a:t>) </a:t>
            </a:r>
          </a:p>
          <a:p>
            <a:r>
              <a:rPr lang="en-US" dirty="0">
                <a:solidFill>
                  <a:srgbClr val="292934"/>
                </a:solidFill>
              </a:rPr>
              <a:t>{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err, num, </a:t>
            </a:r>
            <a:r>
              <a:rPr lang="en-US" dirty="0" err="1">
                <a:solidFill>
                  <a:srgbClr val="292934"/>
                </a:solidFill>
              </a:rPr>
              <a:t>i</a:t>
            </a:r>
            <a:r>
              <a:rPr lang="en-US" dirty="0">
                <a:solidFill>
                  <a:srgbClr val="292934"/>
                </a:solidFill>
              </a:rPr>
              <a:t>, index, </a:t>
            </a:r>
            <a:r>
              <a:rPr lang="en-US" dirty="0" err="1">
                <a:solidFill>
                  <a:srgbClr val="292934"/>
                </a:solidFill>
              </a:rPr>
              <a:t>namelen</a:t>
            </a:r>
            <a:r>
              <a:rPr lang="en-US" dirty="0">
                <a:solidFill>
                  <a:srgbClr val="292934"/>
                </a:solidFill>
              </a:rPr>
              <a:t>, verb, </a:t>
            </a:r>
            <a:r>
              <a:rPr lang="en-US" dirty="0" err="1">
                <a:solidFill>
                  <a:srgbClr val="292934"/>
                </a:solidFill>
              </a:rPr>
              <a:t>varclass</a:t>
            </a:r>
            <a:r>
              <a:rPr lang="en-US" dirty="0">
                <a:solidFill>
                  <a:srgbClr val="292934"/>
                </a:solidFill>
              </a:rPr>
              <a:t>, bind, </a:t>
            </a:r>
            <a:r>
              <a:rPr lang="en-US" dirty="0" err="1">
                <a:solidFill>
                  <a:srgbClr val="292934"/>
                </a:solidFill>
              </a:rPr>
              <a:t>threadsup</a:t>
            </a:r>
            <a:r>
              <a:rPr lang="en-US" dirty="0">
                <a:solidFill>
                  <a:srgbClr val="292934"/>
                </a:solidFill>
              </a:rPr>
              <a:t>;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readonly</a:t>
            </a:r>
            <a:r>
              <a:rPr lang="en-US" dirty="0">
                <a:solidFill>
                  <a:srgbClr val="292934"/>
                </a:solidFill>
              </a:rPr>
              <a:t>, continuous, atomic, count;</a:t>
            </a:r>
          </a:p>
          <a:p>
            <a:r>
              <a:rPr lang="en-US" dirty="0">
                <a:solidFill>
                  <a:srgbClr val="292934"/>
                </a:solidFill>
              </a:rPr>
              <a:t>	char name[17];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err="1">
                <a:solidFill>
                  <a:srgbClr val="292934"/>
                </a:solidFill>
              </a:rPr>
              <a:t>MPI_Comm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comm</a:t>
            </a:r>
            <a:r>
              <a:rPr lang="en-US" dirty="0">
                <a:solidFill>
                  <a:srgbClr val="292934"/>
                </a:solidFill>
              </a:rPr>
              <a:t>;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err="1">
                <a:solidFill>
                  <a:srgbClr val="292934"/>
                </a:solidFill>
              </a:rPr>
              <a:t>MPI_Datatype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datatype</a:t>
            </a:r>
            <a:r>
              <a:rPr lang="en-US" dirty="0">
                <a:solidFill>
                  <a:srgbClr val="292934"/>
                </a:solidFill>
              </a:rPr>
              <a:t>;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err="1">
                <a:solidFill>
                  <a:srgbClr val="292934"/>
                </a:solidFill>
              </a:rPr>
              <a:t>MPI_T_enum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enumtype</a:t>
            </a:r>
            <a:r>
              <a:rPr lang="en-US" dirty="0">
                <a:solidFill>
                  <a:srgbClr val="292934"/>
                </a:solidFill>
              </a:rPr>
              <a:t>;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</a:p>
          <a:p>
            <a:r>
              <a:rPr lang="en-US" dirty="0">
                <a:solidFill>
                  <a:srgbClr val="292934"/>
                </a:solidFill>
              </a:rPr>
              <a:t>	/* Run MPI Initialization */</a:t>
            </a:r>
          </a:p>
          <a:p>
            <a:r>
              <a:rPr lang="en-US" dirty="0">
                <a:solidFill>
                  <a:srgbClr val="292934"/>
                </a:solidFill>
              </a:rPr>
              <a:t>	err=</a:t>
            </a:r>
            <a:r>
              <a:rPr lang="en-US" dirty="0" err="1">
                <a:solidFill>
                  <a:srgbClr val="292934"/>
                </a:solidFill>
              </a:rPr>
              <a:t>PMPI_Init(argc,argv</a:t>
            </a:r>
            <a:r>
              <a:rPr lang="en-US" dirty="0">
                <a:solidFill>
                  <a:srgbClr val="292934"/>
                </a:solidFill>
              </a:rPr>
              <a:t>);</a:t>
            </a:r>
          </a:p>
          <a:p>
            <a:r>
              <a:rPr lang="en-US" dirty="0">
                <a:solidFill>
                  <a:srgbClr val="292934"/>
                </a:solidFill>
              </a:rPr>
              <a:t>	if (err!=MPI_SUCCESS) </a:t>
            </a:r>
          </a:p>
          <a:p>
            <a:r>
              <a:rPr lang="en-US" dirty="0">
                <a:solidFill>
                  <a:srgbClr val="292934"/>
                </a:solidFill>
              </a:rPr>
              <a:t>		return err;</a:t>
            </a:r>
          </a:p>
          <a:p>
            <a:endParaRPr lang="en-US" dirty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/* Run MPI_T Initialization */</a:t>
            </a:r>
          </a:p>
          <a:p>
            <a:r>
              <a:rPr lang="en-US" dirty="0">
                <a:solidFill>
                  <a:srgbClr val="292934"/>
                </a:solidFill>
              </a:rPr>
              <a:t>	err=</a:t>
            </a:r>
            <a:r>
              <a:rPr lang="en-US" dirty="0" err="1">
                <a:solidFill>
                  <a:srgbClr val="292934"/>
                </a:solidFill>
              </a:rPr>
              <a:t>PMPI_T_init_thread</a:t>
            </a:r>
            <a:r>
              <a:rPr lang="en-US" dirty="0">
                <a:solidFill>
                  <a:srgbClr val="292934"/>
                </a:solidFill>
              </a:rPr>
              <a:t>(MPI_THREAD_SINGLE,&amp;</a:t>
            </a:r>
            <a:r>
              <a:rPr lang="en-US" dirty="0" err="1">
                <a:solidFill>
                  <a:srgbClr val="292934"/>
                </a:solidFill>
              </a:rPr>
              <a:t>threadsup</a:t>
            </a:r>
            <a:r>
              <a:rPr lang="en-US" dirty="0">
                <a:solidFill>
                  <a:srgbClr val="292934"/>
                </a:solidFill>
              </a:rPr>
              <a:t>);</a:t>
            </a:r>
          </a:p>
          <a:p>
            <a:r>
              <a:rPr lang="en-US" dirty="0">
                <a:solidFill>
                  <a:srgbClr val="292934"/>
                </a:solidFill>
              </a:rPr>
              <a:t>	if (err!=MPI_SUCCESS) </a:t>
            </a:r>
          </a:p>
          <a:p>
            <a:r>
              <a:rPr lang="en-US" dirty="0">
                <a:solidFill>
                  <a:srgbClr val="292934"/>
                </a:solidFill>
              </a:rPr>
              <a:t>		return err;</a:t>
            </a:r>
          </a:p>
          <a:p>
            <a:endParaRPr lang="en-US" dirty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80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Find MPI_T Variable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523999"/>
            <a:ext cx="8524771" cy="5212093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292934"/>
                </a:solidFill>
              </a:rPr>
              <a:t>	/* get number of variables */</a:t>
            </a:r>
          </a:p>
          <a:p>
            <a:r>
              <a:rPr lang="en-US" dirty="0">
                <a:solidFill>
                  <a:srgbClr val="292934"/>
                </a:solidFill>
              </a:rPr>
              <a:t>	err=</a:t>
            </a:r>
            <a:r>
              <a:rPr lang="en-US" dirty="0" err="1">
                <a:solidFill>
                  <a:srgbClr val="292934"/>
                </a:solidFill>
              </a:rPr>
              <a:t>PMPI_T_pvar_get_num</a:t>
            </a:r>
            <a:r>
              <a:rPr lang="en-US" dirty="0">
                <a:solidFill>
                  <a:srgbClr val="292934"/>
                </a:solidFill>
              </a:rPr>
              <a:t>(&amp;</a:t>
            </a:r>
            <a:r>
              <a:rPr lang="en-US" dirty="0" err="1">
                <a:solidFill>
                  <a:srgbClr val="292934"/>
                </a:solidFill>
              </a:rPr>
              <a:t>num</a:t>
            </a:r>
            <a:r>
              <a:rPr lang="en-US" dirty="0">
                <a:solidFill>
                  <a:srgbClr val="292934"/>
                </a:solidFill>
              </a:rPr>
              <a:t>);</a:t>
            </a:r>
          </a:p>
          <a:p>
            <a:r>
              <a:rPr lang="en-US" dirty="0">
                <a:solidFill>
                  <a:srgbClr val="292934"/>
                </a:solidFill>
              </a:rPr>
              <a:t>	if (err!=MPI_SUCCESS) </a:t>
            </a:r>
          </a:p>
          <a:p>
            <a:r>
              <a:rPr lang="en-US" dirty="0">
                <a:solidFill>
                  <a:srgbClr val="292934"/>
                </a:solidFill>
              </a:rPr>
              <a:t>		return err;</a:t>
            </a:r>
          </a:p>
          <a:p>
            <a:r>
              <a:rPr lang="en-US" dirty="0">
                <a:solidFill>
                  <a:srgbClr val="292934"/>
                </a:solidFill>
              </a:rPr>
              <a:t> </a:t>
            </a:r>
          </a:p>
          <a:p>
            <a:r>
              <a:rPr lang="en-US" dirty="0">
                <a:solidFill>
                  <a:srgbClr val="292934"/>
                </a:solidFill>
              </a:rPr>
              <a:t>	/* iterate until variable is found */</a:t>
            </a:r>
          </a:p>
          <a:p>
            <a:r>
              <a:rPr lang="en-US" dirty="0">
                <a:solidFill>
                  <a:srgbClr val="292934"/>
                </a:solidFill>
              </a:rPr>
              <a:t>	index=-1;</a:t>
            </a:r>
          </a:p>
          <a:p>
            <a:r>
              <a:rPr lang="en-US" dirty="0">
                <a:solidFill>
                  <a:srgbClr val="292934"/>
                </a:solidFill>
              </a:rPr>
              <a:t>	while ((</a:t>
            </a:r>
            <a:r>
              <a:rPr lang="en-US" dirty="0" err="1">
                <a:solidFill>
                  <a:srgbClr val="292934"/>
                </a:solidFill>
              </a:rPr>
              <a:t>i</a:t>
            </a:r>
            <a:r>
              <a:rPr lang="en-US" dirty="0">
                <a:solidFill>
                  <a:srgbClr val="292934"/>
                </a:solidFill>
              </a:rPr>
              <a:t>&lt;num) &amp;&amp; (index&lt;0) &amp;&amp; (err==MPI_SUCCESS)) </a:t>
            </a:r>
          </a:p>
          <a:p>
            <a:r>
              <a:rPr lang="en-US" dirty="0">
                <a:solidFill>
                  <a:srgbClr val="292934"/>
                </a:solidFill>
              </a:rPr>
              <a:t>	{</a:t>
            </a:r>
          </a:p>
          <a:p>
            <a:r>
              <a:rPr lang="en-US" dirty="0">
                <a:solidFill>
                  <a:srgbClr val="292934"/>
                </a:solidFill>
              </a:rPr>
              <a:t>		</a:t>
            </a:r>
            <a:r>
              <a:rPr lang="en-US" dirty="0" err="1">
                <a:solidFill>
                  <a:srgbClr val="292934"/>
                </a:solidFill>
              </a:rPr>
              <a:t>namelen</a:t>
            </a:r>
            <a:r>
              <a:rPr lang="en-US" dirty="0">
                <a:solidFill>
                  <a:srgbClr val="292934"/>
                </a:solidFill>
              </a:rPr>
              <a:t>=17;</a:t>
            </a:r>
          </a:p>
          <a:p>
            <a:r>
              <a:rPr lang="en-US" dirty="0">
                <a:solidFill>
                  <a:srgbClr val="292934"/>
                </a:solidFill>
              </a:rPr>
              <a:t>		err=</a:t>
            </a:r>
            <a:r>
              <a:rPr lang="en-US" dirty="0" err="1">
                <a:solidFill>
                  <a:srgbClr val="292934"/>
                </a:solidFill>
              </a:rPr>
              <a:t>PMPI_T_pvar_get_info</a:t>
            </a:r>
            <a:r>
              <a:rPr lang="en-US" dirty="0">
                <a:solidFill>
                  <a:srgbClr val="292934"/>
                </a:solidFill>
              </a:rPr>
              <a:t>(</a:t>
            </a:r>
            <a:r>
              <a:rPr lang="en-US" dirty="0" err="1">
                <a:solidFill>
                  <a:srgbClr val="292934"/>
                </a:solidFill>
              </a:rPr>
              <a:t>i</a:t>
            </a:r>
            <a:r>
              <a:rPr lang="en-US" dirty="0">
                <a:solidFill>
                  <a:srgbClr val="292934"/>
                </a:solidFill>
              </a:rPr>
              <a:t>, name, &amp;</a:t>
            </a:r>
            <a:r>
              <a:rPr lang="en-US" dirty="0" err="1">
                <a:solidFill>
                  <a:srgbClr val="292934"/>
                </a:solidFill>
              </a:rPr>
              <a:t>namelen</a:t>
            </a:r>
            <a:r>
              <a:rPr lang="en-US" dirty="0">
                <a:solidFill>
                  <a:srgbClr val="292934"/>
                </a:solidFill>
              </a:rPr>
              <a:t>, &amp;verb, &amp;</a:t>
            </a:r>
            <a:r>
              <a:rPr lang="en-US" dirty="0" err="1">
                <a:solidFill>
                  <a:srgbClr val="292934"/>
                </a:solidFill>
              </a:rPr>
              <a:t>varclass</a:t>
            </a:r>
            <a:r>
              <a:rPr lang="en-US" dirty="0">
                <a:solidFill>
                  <a:srgbClr val="292934"/>
                </a:solidFill>
              </a:rPr>
              <a:t>,</a:t>
            </a:r>
            <a:br>
              <a:rPr lang="en-US" dirty="0">
                <a:solidFill>
                  <a:srgbClr val="292934"/>
                </a:solidFill>
              </a:rPr>
            </a:br>
            <a:r>
              <a:rPr lang="en-US" dirty="0">
                <a:solidFill>
                  <a:srgbClr val="292934"/>
                </a:solidFill>
              </a:rPr>
              <a:t>			&amp;</a:t>
            </a:r>
            <a:r>
              <a:rPr lang="en-US" dirty="0" err="1">
                <a:solidFill>
                  <a:srgbClr val="292934"/>
                </a:solidFill>
              </a:rPr>
              <a:t>datatype</a:t>
            </a:r>
            <a:r>
              <a:rPr lang="en-US" dirty="0">
                <a:solidFill>
                  <a:srgbClr val="292934"/>
                </a:solidFill>
              </a:rPr>
              <a:t>, &amp;</a:t>
            </a:r>
            <a:r>
              <a:rPr lang="en-US" dirty="0" err="1">
                <a:solidFill>
                  <a:srgbClr val="292934"/>
                </a:solidFill>
              </a:rPr>
              <a:t>enumtype</a:t>
            </a:r>
            <a:r>
              <a:rPr lang="en-US" dirty="0">
                <a:solidFill>
                  <a:srgbClr val="292934"/>
                </a:solidFill>
              </a:rPr>
              <a:t>, NULL, NULL, &amp;bind, </a:t>
            </a:r>
          </a:p>
          <a:p>
            <a:r>
              <a:rPr lang="en-US" dirty="0">
                <a:solidFill>
                  <a:srgbClr val="292934"/>
                </a:solidFill>
              </a:rPr>
              <a:t>			&amp;</a:t>
            </a:r>
            <a:r>
              <a:rPr lang="en-US" dirty="0" err="1">
                <a:solidFill>
                  <a:srgbClr val="292934"/>
                </a:solidFill>
              </a:rPr>
              <a:t>readonly</a:t>
            </a:r>
            <a:r>
              <a:rPr lang="en-US" dirty="0">
                <a:solidFill>
                  <a:srgbClr val="292934"/>
                </a:solidFill>
              </a:rPr>
              <a:t>, &amp;continuous, &amp;atomic);</a:t>
            </a:r>
          </a:p>
          <a:p>
            <a:r>
              <a:rPr lang="en-US" dirty="0">
                <a:solidFill>
                  <a:srgbClr val="292934"/>
                </a:solidFill>
              </a:rPr>
              <a:t>		if (</a:t>
            </a:r>
            <a:r>
              <a:rPr lang="en-US" dirty="0" err="1">
                <a:solidFill>
                  <a:srgbClr val="292934"/>
                </a:solidFill>
              </a:rPr>
              <a:t>strcmp</a:t>
            </a:r>
            <a:r>
              <a:rPr lang="en-US" dirty="0">
                <a:solidFill>
                  <a:srgbClr val="292934"/>
                </a:solidFill>
              </a:rPr>
              <a:t>(</a:t>
            </a:r>
            <a:r>
              <a:rPr lang="en-US" dirty="0" err="1">
                <a:solidFill>
                  <a:srgbClr val="292934"/>
                </a:solidFill>
              </a:rPr>
              <a:t>name,”MPIT_UMQ_LENGTH</a:t>
            </a:r>
            <a:r>
              <a:rPr lang="en-US" dirty="0">
                <a:solidFill>
                  <a:srgbClr val="292934"/>
                </a:solidFill>
              </a:rPr>
              <a:t>”)==0) </a:t>
            </a:r>
          </a:p>
          <a:p>
            <a:r>
              <a:rPr lang="en-US" dirty="0">
                <a:solidFill>
                  <a:srgbClr val="292934"/>
                </a:solidFill>
              </a:rPr>
              <a:t>			index=</a:t>
            </a:r>
            <a:r>
              <a:rPr lang="en-US" dirty="0" err="1">
                <a:solidFill>
                  <a:srgbClr val="292934"/>
                </a:solidFill>
              </a:rPr>
              <a:t>i</a:t>
            </a:r>
            <a:r>
              <a:rPr lang="en-US" dirty="0">
                <a:solidFill>
                  <a:srgbClr val="292934"/>
                </a:solidFill>
              </a:rPr>
              <a:t>;</a:t>
            </a:r>
          </a:p>
          <a:p>
            <a:r>
              <a:rPr lang="en-US" dirty="0">
                <a:solidFill>
                  <a:srgbClr val="292934"/>
                </a:solidFill>
              </a:rPr>
              <a:t>		</a:t>
            </a:r>
            <a:r>
              <a:rPr lang="en-US" dirty="0" err="1">
                <a:solidFill>
                  <a:srgbClr val="292934"/>
                </a:solidFill>
              </a:rPr>
              <a:t>i</a:t>
            </a:r>
            <a:r>
              <a:rPr lang="en-US" dirty="0">
                <a:solidFill>
                  <a:srgbClr val="292934"/>
                </a:solidFill>
              </a:rPr>
              <a:t>++; </a:t>
            </a:r>
          </a:p>
          <a:p>
            <a:r>
              <a:rPr lang="en-US" dirty="0">
                <a:solidFill>
                  <a:srgbClr val="292934"/>
                </a:solidFill>
              </a:rPr>
              <a:t>	}</a:t>
            </a:r>
          </a:p>
          <a:p>
            <a:r>
              <a:rPr lang="en-US" dirty="0">
                <a:solidFill>
                  <a:srgbClr val="292934"/>
                </a:solidFill>
              </a:rPr>
              <a:t>	if (err!=MPIT_SUCCESS) return err;</a:t>
            </a:r>
          </a:p>
          <a:p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13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Prepare MPI_T Variable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6270" y="1451400"/>
            <a:ext cx="8524771" cy="5284688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292934"/>
                </a:solidFill>
              </a:rPr>
              <a:t>	/* we assume that the class indicated a resource level, the </a:t>
            </a:r>
            <a:r>
              <a:rPr lang="en-US" dirty="0" err="1">
                <a:solidFill>
                  <a:srgbClr val="292934"/>
                </a:solidFill>
              </a:rPr>
              <a:t>datatype</a:t>
            </a:r>
            <a:r>
              <a:rPr lang="en-US" dirty="0">
                <a:solidFill>
                  <a:srgbClr val="292934"/>
                </a:solidFill>
              </a:rPr>
              <a:t> */</a:t>
            </a:r>
          </a:p>
          <a:p>
            <a:r>
              <a:rPr lang="en-US" dirty="0">
                <a:solidFill>
                  <a:srgbClr val="292934"/>
                </a:solidFill>
              </a:rPr>
              <a:t>	/* is an integer, and the object to bind to is a communicator */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</a:p>
          <a:p>
            <a:r>
              <a:rPr lang="en-US" dirty="0">
                <a:solidFill>
                  <a:srgbClr val="292934"/>
                </a:solidFill>
              </a:rPr>
              <a:t>	/* Create a session */</a:t>
            </a:r>
          </a:p>
          <a:p>
            <a:r>
              <a:rPr lang="en-US" dirty="0">
                <a:solidFill>
                  <a:srgbClr val="292934"/>
                </a:solidFill>
              </a:rPr>
              <a:t>	err=</a:t>
            </a:r>
            <a:r>
              <a:rPr lang="en-US" dirty="0" err="1">
                <a:solidFill>
                  <a:srgbClr val="292934"/>
                </a:solidFill>
              </a:rPr>
              <a:t>PMPI_T_pvar_session_create</a:t>
            </a:r>
            <a:r>
              <a:rPr lang="en-US" dirty="0">
                <a:solidFill>
                  <a:srgbClr val="292934"/>
                </a:solidFill>
              </a:rPr>
              <a:t>(&amp;session);</a:t>
            </a:r>
          </a:p>
          <a:p>
            <a:r>
              <a:rPr lang="en-US" dirty="0">
                <a:solidFill>
                  <a:srgbClr val="292934"/>
                </a:solidFill>
              </a:rPr>
              <a:t>	if (err!=MPI_SUCCESS) return err;</a:t>
            </a:r>
          </a:p>
          <a:p>
            <a:endParaRPr lang="en-US" dirty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/* Get a handle and bind to MPI_COMM_WORLD */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err="1">
                <a:solidFill>
                  <a:srgbClr val="292934"/>
                </a:solidFill>
              </a:rPr>
              <a:t>comm</a:t>
            </a:r>
            <a:r>
              <a:rPr lang="en-US" dirty="0">
                <a:solidFill>
                  <a:srgbClr val="292934"/>
                </a:solidFill>
              </a:rPr>
              <a:t>=MPI_COMM_WORLD;</a:t>
            </a:r>
          </a:p>
          <a:p>
            <a:r>
              <a:rPr lang="en-US" dirty="0">
                <a:solidFill>
                  <a:srgbClr val="292934"/>
                </a:solidFill>
              </a:rPr>
              <a:t>	err=</a:t>
            </a:r>
            <a:r>
              <a:rPr lang="en-US" dirty="0" err="1">
                <a:solidFill>
                  <a:srgbClr val="292934"/>
                </a:solidFill>
              </a:rPr>
              <a:t>PMPIT_Perfvar_handle_allocate(session</a:t>
            </a:r>
            <a:r>
              <a:rPr lang="en-US" dirty="0">
                <a:solidFill>
                  <a:srgbClr val="292934"/>
                </a:solidFill>
              </a:rPr>
              <a:t>, index, &amp;</a:t>
            </a:r>
            <a:r>
              <a:rPr lang="en-US" dirty="0" err="1">
                <a:solidFill>
                  <a:srgbClr val="292934"/>
                </a:solidFill>
              </a:rPr>
              <a:t>comm</a:t>
            </a:r>
            <a:r>
              <a:rPr lang="en-US" dirty="0">
                <a:solidFill>
                  <a:srgbClr val="292934"/>
                </a:solidFill>
              </a:rPr>
              <a:t>, &amp;handle);</a:t>
            </a:r>
          </a:p>
          <a:p>
            <a:r>
              <a:rPr lang="en-US" dirty="0">
                <a:solidFill>
                  <a:srgbClr val="292934"/>
                </a:solidFill>
              </a:rPr>
              <a:t>	if (err!=MPIT_SUCCESS) return err;</a:t>
            </a:r>
          </a:p>
          <a:p>
            <a:endParaRPr lang="en-US" dirty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/* Start variable */</a:t>
            </a:r>
          </a:p>
          <a:p>
            <a:r>
              <a:rPr lang="en-US" dirty="0">
                <a:solidFill>
                  <a:srgbClr val="292934"/>
                </a:solidFill>
              </a:rPr>
              <a:t>	err=</a:t>
            </a:r>
            <a:r>
              <a:rPr lang="en-US" dirty="0" err="1">
                <a:solidFill>
                  <a:srgbClr val="292934"/>
                </a:solidFill>
              </a:rPr>
              <a:t>PMPIT_Perfvar_start(session</a:t>
            </a:r>
            <a:r>
              <a:rPr lang="en-US" dirty="0">
                <a:solidFill>
                  <a:srgbClr val="292934"/>
                </a:solidFill>
              </a:rPr>
              <a:t>, handle);</a:t>
            </a:r>
          </a:p>
          <a:p>
            <a:r>
              <a:rPr lang="en-US" dirty="0">
                <a:solidFill>
                  <a:srgbClr val="292934"/>
                </a:solidFill>
              </a:rPr>
              <a:t>	if (err!=MPIT_SUCCESS) return err;</a:t>
            </a:r>
          </a:p>
          <a:p>
            <a:endParaRPr lang="en-US" dirty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return MPI_SUCCESS;</a:t>
            </a:r>
          </a:p>
          <a:p>
            <a:r>
              <a:rPr lang="en-US" dirty="0">
                <a:solidFill>
                  <a:srgbClr val="292934"/>
                </a:solidFill>
              </a:rPr>
              <a:t>}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40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tutorial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/>
              <a:t>Some advanced topics in MPI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Not a complete set of MPI features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Will not include all details of each feature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Idea is to give you a feel of the features so you can start using them in your applications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Hybrid Programming with Threads and Shared Memory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MPI-2 and MPI-3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One-sided Communication (Remote Memory Access)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MPI-2 and MPI-3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Nonblocking Collective Communication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MPI-3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Topology-aware Communication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MPI-1 and </a:t>
            </a:r>
            <a:r>
              <a:rPr lang="en-US" sz="1800" dirty="0" smtClean="0"/>
              <a:t>MPI-2.2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Tools, MPI_T, and Info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MPI-1, MPI-2.2 and MPI-3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44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5" name="Rectangle 1026"/>
          <p:cNvSpPr>
            <a:spLocks noGrp="1" noChangeArrowheads="1"/>
          </p:cNvSpPr>
          <p:nvPr>
            <p:ph type="title"/>
          </p:nvPr>
        </p:nvSpPr>
        <p:spPr/>
        <p:txBody>
          <a:bodyPr tIns="0">
            <a:spAutoFit/>
          </a:bodyPr>
          <a:lstStyle/>
          <a:p>
            <a:r>
              <a:rPr lang="en-US" dirty="0"/>
              <a:t>Threads and </a:t>
            </a:r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643076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marL="282575" indent="-282575">
              <a:lnSpc>
                <a:spcPct val="120000"/>
              </a:lnSpc>
            </a:pPr>
            <a:r>
              <a:rPr lang="en-US"/>
              <a:t>An implementation is not required to support levels higher than MPI_THREAD_SINGLE; that is, an implementation is not required to be thread safe</a:t>
            </a:r>
          </a:p>
          <a:p>
            <a:pPr marL="282575" indent="-282575">
              <a:lnSpc>
                <a:spcPct val="120000"/>
              </a:lnSpc>
            </a:pPr>
            <a:r>
              <a:rPr lang="en-US"/>
              <a:t>A fully thread-safe implementation will support MPI_THREAD_MULTIPLE</a:t>
            </a:r>
          </a:p>
          <a:p>
            <a:pPr marL="282575" indent="-282575">
              <a:lnSpc>
                <a:spcPct val="120000"/>
              </a:lnSpc>
            </a:pPr>
            <a:r>
              <a:rPr lang="en-US"/>
              <a:t>A program that calls MPI_Init (instead of MPI_Init_thread) should assume that only MPI_THREAD_SINGLE is supported</a:t>
            </a:r>
          </a:p>
          <a:p>
            <a:pPr marL="282575" indent="-282575"/>
            <a:r>
              <a:rPr lang="en-US" i="1">
                <a:solidFill>
                  <a:srgbClr val="ED1C24"/>
                </a:solidFill>
              </a:rPr>
              <a:t>A threaded MPI program that does not call MPI_Init_thread is an incorrect program (common user error we see)</a:t>
            </a:r>
          </a:p>
          <a:p>
            <a:pPr marL="282575" indent="-282575">
              <a:lnSpc>
                <a:spcPct val="120000"/>
              </a:lnSpc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54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4: Query Variable at </a:t>
            </a:r>
            <a:r>
              <a:rPr lang="en-US" dirty="0" err="1" smtClean="0"/>
              <a:t>MPI_Recv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6270" y="1600745"/>
            <a:ext cx="8524771" cy="4748962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MPI_Recv(void</a:t>
            </a:r>
            <a:r>
              <a:rPr lang="en-US" dirty="0">
                <a:solidFill>
                  <a:srgbClr val="292934"/>
                </a:solidFill>
              </a:rPr>
              <a:t> *</a:t>
            </a:r>
            <a:r>
              <a:rPr lang="en-US" dirty="0" err="1">
                <a:solidFill>
                  <a:srgbClr val="292934"/>
                </a:solidFill>
              </a:rPr>
              <a:t>buf</a:t>
            </a:r>
            <a:r>
              <a:rPr lang="en-US" dirty="0">
                <a:solidFill>
                  <a:srgbClr val="292934"/>
                </a:solidFill>
              </a:rPr>
              <a:t>, </a:t>
            </a:r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count, </a:t>
            </a:r>
            <a:r>
              <a:rPr lang="en-US" dirty="0" err="1">
                <a:solidFill>
                  <a:srgbClr val="292934"/>
                </a:solidFill>
              </a:rPr>
              <a:t>MPI_Datatype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dt</a:t>
            </a:r>
            <a:r>
              <a:rPr lang="en-US" dirty="0">
                <a:solidFill>
                  <a:srgbClr val="292934"/>
                </a:solidFill>
              </a:rPr>
              <a:t>, </a:t>
            </a:r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source, </a:t>
            </a:r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tag,</a:t>
            </a:r>
            <a:br>
              <a:rPr lang="en-US" dirty="0">
                <a:solidFill>
                  <a:srgbClr val="292934"/>
                </a:solidFill>
              </a:rPr>
            </a:br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err="1">
                <a:solidFill>
                  <a:srgbClr val="292934"/>
                </a:solidFill>
              </a:rPr>
              <a:t>MPI_Comm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comm</a:t>
            </a:r>
            <a:r>
              <a:rPr lang="en-US" dirty="0">
                <a:solidFill>
                  <a:srgbClr val="292934"/>
                </a:solidFill>
              </a:rPr>
              <a:t>, </a:t>
            </a:r>
            <a:r>
              <a:rPr lang="en-US" dirty="0" err="1">
                <a:solidFill>
                  <a:srgbClr val="292934"/>
                </a:solidFill>
              </a:rPr>
              <a:t>MPI_Status</a:t>
            </a:r>
            <a:r>
              <a:rPr lang="en-US" dirty="0">
                <a:solidFill>
                  <a:srgbClr val="292934"/>
                </a:solidFill>
              </a:rPr>
              <a:t> *status)</a:t>
            </a:r>
          </a:p>
          <a:p>
            <a:r>
              <a:rPr lang="en-US" dirty="0">
                <a:solidFill>
                  <a:srgbClr val="292934"/>
                </a:solidFill>
              </a:rPr>
              <a:t>{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value, err;</a:t>
            </a:r>
          </a:p>
          <a:p>
            <a:endParaRPr lang="en-US" dirty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if (</a:t>
            </a:r>
            <a:r>
              <a:rPr lang="en-US" dirty="0" err="1">
                <a:solidFill>
                  <a:srgbClr val="292934"/>
                </a:solidFill>
              </a:rPr>
              <a:t>comm</a:t>
            </a:r>
            <a:r>
              <a:rPr lang="en-US" dirty="0">
                <a:solidFill>
                  <a:srgbClr val="292934"/>
                </a:solidFill>
              </a:rPr>
              <a:t>==MPI_COMM_WORLD) </a:t>
            </a:r>
          </a:p>
          <a:p>
            <a:r>
              <a:rPr lang="en-US" dirty="0">
                <a:solidFill>
                  <a:srgbClr val="292934"/>
                </a:solidFill>
              </a:rPr>
              <a:t>	{</a:t>
            </a:r>
          </a:p>
          <a:p>
            <a:r>
              <a:rPr lang="en-US" dirty="0">
                <a:solidFill>
                  <a:srgbClr val="292934"/>
                </a:solidFill>
              </a:rPr>
              <a:t>		err=</a:t>
            </a:r>
            <a:r>
              <a:rPr lang="en-US" dirty="0" err="1">
                <a:solidFill>
                  <a:srgbClr val="292934"/>
                </a:solidFill>
              </a:rPr>
              <a:t>PMPI_T_pvar_read</a:t>
            </a:r>
            <a:r>
              <a:rPr lang="en-US" dirty="0">
                <a:solidFill>
                  <a:srgbClr val="292934"/>
                </a:solidFill>
              </a:rPr>
              <a:t>(session, handle, &amp;value);</a:t>
            </a:r>
          </a:p>
          <a:p>
            <a:r>
              <a:rPr lang="en-US" dirty="0">
                <a:solidFill>
                  <a:srgbClr val="292934"/>
                </a:solidFill>
              </a:rPr>
              <a:t>		if ((err==MPIT_SUCCESS) &amp;&amp; (value&gt;THRESHOLD))</a:t>
            </a:r>
          </a:p>
          <a:p>
            <a:r>
              <a:rPr lang="en-US" dirty="0">
                <a:solidFill>
                  <a:srgbClr val="292934"/>
                </a:solidFill>
              </a:rPr>
              <a:t>		{</a:t>
            </a:r>
          </a:p>
          <a:p>
            <a:r>
              <a:rPr lang="en-US" dirty="0">
                <a:solidFill>
                  <a:srgbClr val="292934"/>
                </a:solidFill>
              </a:rPr>
              <a:t>			/* gather and print call stack */</a:t>
            </a:r>
          </a:p>
          <a:p>
            <a:r>
              <a:rPr lang="en-US" dirty="0">
                <a:solidFill>
                  <a:srgbClr val="292934"/>
                </a:solidFill>
              </a:rPr>
              <a:t>		}		</a:t>
            </a:r>
          </a:p>
          <a:p>
            <a:r>
              <a:rPr lang="en-US" dirty="0">
                <a:solidFill>
                  <a:srgbClr val="292934"/>
                </a:solidFill>
              </a:rPr>
              <a:t>	}</a:t>
            </a:r>
          </a:p>
          <a:p>
            <a:endParaRPr lang="en-US" dirty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return </a:t>
            </a:r>
            <a:r>
              <a:rPr lang="en-US" dirty="0" err="1">
                <a:solidFill>
                  <a:srgbClr val="292934"/>
                </a:solidFill>
              </a:rPr>
              <a:t>PMPI_Recv(buf</a:t>
            </a:r>
            <a:r>
              <a:rPr lang="en-US" dirty="0">
                <a:solidFill>
                  <a:srgbClr val="292934"/>
                </a:solidFill>
              </a:rPr>
              <a:t>, count, </a:t>
            </a:r>
            <a:r>
              <a:rPr lang="en-US" dirty="0" err="1">
                <a:solidFill>
                  <a:srgbClr val="292934"/>
                </a:solidFill>
              </a:rPr>
              <a:t>dt</a:t>
            </a:r>
            <a:r>
              <a:rPr lang="en-US" dirty="0">
                <a:solidFill>
                  <a:srgbClr val="292934"/>
                </a:solidFill>
              </a:rPr>
              <a:t>, source, </a:t>
            </a:r>
            <a:r>
              <a:rPr lang="en-US" dirty="0" err="1">
                <a:solidFill>
                  <a:srgbClr val="292934"/>
                </a:solidFill>
              </a:rPr>
              <a:t>tga</a:t>
            </a:r>
            <a:r>
              <a:rPr lang="en-US" dirty="0">
                <a:solidFill>
                  <a:srgbClr val="292934"/>
                </a:solidFill>
              </a:rPr>
              <a:t>, </a:t>
            </a:r>
            <a:r>
              <a:rPr lang="en-US" dirty="0" err="1">
                <a:solidFill>
                  <a:srgbClr val="292934"/>
                </a:solidFill>
              </a:rPr>
              <a:t>comm</a:t>
            </a:r>
            <a:r>
              <a:rPr lang="en-US" dirty="0">
                <a:solidFill>
                  <a:srgbClr val="292934"/>
                </a:solidFill>
              </a:rPr>
              <a:t>, status);</a:t>
            </a:r>
          </a:p>
          <a:p>
            <a:r>
              <a:rPr lang="en-US" dirty="0">
                <a:solidFill>
                  <a:srgbClr val="292934"/>
                </a:solidFill>
              </a:rPr>
              <a:t>} 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36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Step 5: </a:t>
            </a:r>
            <a:r>
              <a:rPr lang="en-US" dirty="0" smtClean="0"/>
              <a:t>Cleanup During Finalization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6270" y="1536041"/>
            <a:ext cx="8524771" cy="3782522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err="1">
                <a:solidFill>
                  <a:srgbClr val="292934"/>
                </a:solidFill>
              </a:rPr>
              <a:t>MPI_Finalize</a:t>
            </a:r>
            <a:r>
              <a:rPr lang="en-US" dirty="0">
                <a:solidFill>
                  <a:srgbClr val="292934"/>
                </a:solidFill>
              </a:rPr>
              <a:t>() </a:t>
            </a:r>
          </a:p>
          <a:p>
            <a:r>
              <a:rPr lang="en-US" dirty="0">
                <a:solidFill>
                  <a:srgbClr val="292934"/>
                </a:solidFill>
              </a:rPr>
              <a:t>{</a:t>
            </a:r>
          </a:p>
          <a:p>
            <a:r>
              <a:rPr lang="en-US" dirty="0">
                <a:solidFill>
                  <a:srgbClr val="292934"/>
                </a:solidFill>
              </a:rPr>
              <a:t>	</a:t>
            </a:r>
            <a:r>
              <a:rPr lang="en-US" dirty="0" err="1">
                <a:solidFill>
                  <a:srgbClr val="292934"/>
                </a:solidFill>
              </a:rPr>
              <a:t>int</a:t>
            </a:r>
            <a:r>
              <a:rPr lang="en-US" dirty="0">
                <a:solidFill>
                  <a:srgbClr val="292934"/>
                </a:solidFill>
              </a:rPr>
              <a:t> err;</a:t>
            </a:r>
          </a:p>
          <a:p>
            <a:r>
              <a:rPr lang="en-US" dirty="0">
                <a:solidFill>
                  <a:srgbClr val="292934"/>
                </a:solidFill>
              </a:rPr>
              <a:t> </a:t>
            </a:r>
          </a:p>
          <a:p>
            <a:r>
              <a:rPr lang="en-US" dirty="0">
                <a:solidFill>
                  <a:srgbClr val="292934"/>
                </a:solidFill>
              </a:rPr>
              <a:t>	err=</a:t>
            </a:r>
            <a:r>
              <a:rPr lang="en-US" dirty="0" err="1">
                <a:solidFill>
                  <a:srgbClr val="292934"/>
                </a:solidFill>
              </a:rPr>
              <a:t>PMPI_T_handle_free</a:t>
            </a:r>
            <a:r>
              <a:rPr lang="en-US" dirty="0">
                <a:solidFill>
                  <a:srgbClr val="292934"/>
                </a:solidFill>
              </a:rPr>
              <a:t>(&amp;session, &amp;handle); </a:t>
            </a:r>
          </a:p>
          <a:p>
            <a:r>
              <a:rPr lang="en-US" dirty="0">
                <a:solidFill>
                  <a:srgbClr val="292934"/>
                </a:solidFill>
              </a:rPr>
              <a:t>	err=</a:t>
            </a:r>
            <a:r>
              <a:rPr lang="en-US" dirty="0" err="1">
                <a:solidFill>
                  <a:srgbClr val="292934"/>
                </a:solidFill>
              </a:rPr>
              <a:t>PMPI_T_session_free</a:t>
            </a:r>
            <a:r>
              <a:rPr lang="en-US" dirty="0">
                <a:solidFill>
                  <a:srgbClr val="292934"/>
                </a:solidFill>
              </a:rPr>
              <a:t>(&amp;session); </a:t>
            </a:r>
          </a:p>
          <a:p>
            <a:r>
              <a:rPr lang="en-US" dirty="0">
                <a:solidFill>
                  <a:srgbClr val="292934"/>
                </a:solidFill>
              </a:rPr>
              <a:t>	err=</a:t>
            </a:r>
            <a:r>
              <a:rPr lang="en-US" dirty="0" err="1">
                <a:solidFill>
                  <a:srgbClr val="292934"/>
                </a:solidFill>
              </a:rPr>
              <a:t>PMPI_T_finalize</a:t>
            </a:r>
            <a:r>
              <a:rPr lang="en-US" dirty="0">
                <a:solidFill>
                  <a:srgbClr val="292934"/>
                </a:solidFill>
              </a:rPr>
              <a:t>(); </a:t>
            </a:r>
          </a:p>
          <a:p>
            <a:endParaRPr lang="en-US" dirty="0">
              <a:solidFill>
                <a:srgbClr val="292934"/>
              </a:solidFill>
            </a:endParaRPr>
          </a:p>
          <a:p>
            <a:r>
              <a:rPr lang="en-US" dirty="0">
                <a:solidFill>
                  <a:srgbClr val="292934"/>
                </a:solidFill>
              </a:rPr>
              <a:t>	return </a:t>
            </a:r>
            <a:r>
              <a:rPr lang="en-US" dirty="0" err="1">
                <a:solidFill>
                  <a:srgbClr val="292934"/>
                </a:solidFill>
              </a:rPr>
              <a:t>PMPI_Finalize</a:t>
            </a:r>
            <a:r>
              <a:rPr lang="en-US" dirty="0">
                <a:solidFill>
                  <a:srgbClr val="292934"/>
                </a:solidFill>
              </a:rPr>
              <a:t>();</a:t>
            </a:r>
          </a:p>
          <a:p>
            <a:r>
              <a:rPr lang="en-US" dirty="0">
                <a:solidFill>
                  <a:srgbClr val="292934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56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MPI_T for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Alternate usage</a:t>
            </a:r>
          </a:p>
          <a:p>
            <a:pPr lvl="1"/>
            <a:r>
              <a:rPr lang="en-US" dirty="0" smtClean="0"/>
              <a:t>Query performance variables as part of a sampling tool</a:t>
            </a:r>
          </a:p>
          <a:p>
            <a:pPr lvl="2"/>
            <a:r>
              <a:rPr lang="en-US" dirty="0" smtClean="0"/>
              <a:t>Example state of MPI library</a:t>
            </a:r>
          </a:p>
          <a:p>
            <a:pPr lvl="2"/>
            <a:r>
              <a:rPr lang="en-US" dirty="0" smtClean="0"/>
              <a:t>Basis: variable that shows whether MPI is working/idle/blocked</a:t>
            </a:r>
          </a:p>
          <a:p>
            <a:pPr lvl="1"/>
            <a:r>
              <a:rPr lang="en-US" dirty="0" smtClean="0"/>
              <a:t>Periodic interruptions lead to statistical performance profiles</a:t>
            </a:r>
          </a:p>
          <a:p>
            <a:pPr lvl="2"/>
            <a:r>
              <a:rPr lang="en-US" dirty="0" smtClean="0"/>
              <a:t>Advantage: uniform overhead</a:t>
            </a:r>
          </a:p>
          <a:p>
            <a:pPr lvl="2"/>
            <a:r>
              <a:rPr lang="en-US" dirty="0" smtClean="0"/>
              <a:t>User define granularity</a:t>
            </a:r>
          </a:p>
          <a:p>
            <a:pPr lvl="1"/>
            <a:r>
              <a:rPr lang="en-US" dirty="0" smtClean="0"/>
              <a:t>Calls to MPI_T from a signal handler</a:t>
            </a:r>
          </a:p>
          <a:p>
            <a:r>
              <a:rPr lang="en-US" dirty="0" smtClean="0"/>
              <a:t>MPI implementations are encourage to be make calls to MPI_T signal safe</a:t>
            </a:r>
          </a:p>
          <a:p>
            <a:pPr lvl="1"/>
            <a:r>
              <a:rPr lang="en-US" dirty="0" smtClean="0"/>
              <a:t>Only for actual read routines</a:t>
            </a:r>
          </a:p>
          <a:p>
            <a:pPr lvl="1"/>
            <a:r>
              <a:rPr lang="en-US" dirty="0" smtClean="0"/>
              <a:t>Initialization/Setup/Handle/Session should be handled elsewhere</a:t>
            </a:r>
          </a:p>
          <a:p>
            <a:pPr lvl="1"/>
            <a:r>
              <a:rPr lang="en-US" dirty="0" smtClean="0"/>
              <a:t>No guarantees / should be documented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171133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/ Basic Functionality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interface to ask for provided variables</a:t>
            </a:r>
          </a:p>
          <a:p>
            <a:pPr lvl="1"/>
            <a:r>
              <a:rPr lang="en-US" dirty="0" smtClean="0"/>
              <a:t>Variables numbered from 0 to N-1</a:t>
            </a:r>
          </a:p>
          <a:p>
            <a:pPr lvl="1"/>
            <a:r>
              <a:rPr lang="en-US" dirty="0" smtClean="0"/>
              <a:t>Routine to ask for N</a:t>
            </a:r>
          </a:p>
          <a:p>
            <a:pPr lvl="1"/>
            <a:r>
              <a:rPr lang="en-US" dirty="0" smtClean="0"/>
              <a:t>Routine to ask for metadata for each variable</a:t>
            </a:r>
          </a:p>
          <a:p>
            <a:r>
              <a:rPr lang="en-US" dirty="0" smtClean="0"/>
              <a:t>Handle allocation and free</a:t>
            </a:r>
          </a:p>
          <a:p>
            <a:pPr lvl="1"/>
            <a:r>
              <a:rPr lang="en-US" dirty="0" smtClean="0"/>
              <a:t>Enable access to a particular variable</a:t>
            </a:r>
          </a:p>
          <a:p>
            <a:pPr lvl="1"/>
            <a:r>
              <a:rPr lang="en-US" dirty="0" smtClean="0"/>
              <a:t>Binds an MPI_T variable to an MPI object</a:t>
            </a:r>
          </a:p>
          <a:p>
            <a:r>
              <a:rPr lang="en-US" dirty="0" smtClean="0"/>
              <a:t>Binding of variables</a:t>
            </a:r>
          </a:p>
          <a:p>
            <a:pPr lvl="1"/>
            <a:r>
              <a:rPr lang="en-US" dirty="0" smtClean="0"/>
              <a:t>Enables the restriction of a variable to a particular object</a:t>
            </a:r>
          </a:p>
          <a:p>
            <a:pPr lvl="1"/>
            <a:r>
              <a:rPr lang="en-US" dirty="0" smtClean="0"/>
              <a:t>Instantiates the concrete variable in the context of the object</a:t>
            </a:r>
          </a:p>
          <a:p>
            <a:pPr lvl="1"/>
            <a:r>
              <a:rPr lang="en-US" dirty="0" smtClean="0"/>
              <a:t>One variable can be bound to multiple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13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Summary / Basic Functionality 2/2</a:t>
            </a:r>
            <a:endParaRPr lang="en-US" dirty="0"/>
          </a:p>
        </p:txBody>
      </p:sp>
      <p:sp>
        <p:nvSpPr>
          <p:cNvPr id="17" name="Text Placeholder 3"/>
          <p:cNvSpPr txBox="1">
            <a:spLocks/>
          </p:cNvSpPr>
          <p:nvPr/>
        </p:nvSpPr>
        <p:spPr bwMode="auto">
          <a:xfrm>
            <a:off x="457200" y="1676400"/>
            <a:ext cx="393192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Performance Variables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Variables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Allocate Session</a:t>
            </a:r>
          </a:p>
          <a:p>
            <a:r>
              <a:rPr lang="en-US" dirty="0" smtClean="0"/>
              <a:t>Allocate Handle</a:t>
            </a:r>
          </a:p>
          <a:p>
            <a:r>
              <a:rPr lang="en-US" dirty="0" smtClean="0"/>
              <a:t>Reset/Write Variable</a:t>
            </a:r>
          </a:p>
          <a:p>
            <a:r>
              <a:rPr lang="en-US" dirty="0" smtClean="0"/>
              <a:t>Start Variable</a:t>
            </a:r>
          </a:p>
          <a:p>
            <a:r>
              <a:rPr lang="en-US" dirty="0" smtClean="0"/>
              <a:t>Stop Variable</a:t>
            </a:r>
          </a:p>
          <a:p>
            <a:r>
              <a:rPr lang="en-US" dirty="0" smtClean="0"/>
              <a:t>Read/</a:t>
            </a:r>
            <a:r>
              <a:rPr lang="en-US" dirty="0" err="1" smtClean="0"/>
              <a:t>Readreset</a:t>
            </a:r>
            <a:r>
              <a:rPr lang="en-US" dirty="0" smtClean="0"/>
              <a:t> Variable</a:t>
            </a:r>
          </a:p>
          <a:p>
            <a:r>
              <a:rPr lang="en-US" dirty="0" smtClean="0"/>
              <a:t>Free Handle</a:t>
            </a:r>
          </a:p>
          <a:p>
            <a:r>
              <a:rPr lang="en-US" dirty="0" smtClean="0"/>
              <a:t>Free Session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/>
          <a:p>
            <a:r>
              <a:rPr lang="en-US" dirty="0" smtClean="0"/>
              <a:t>Allocate Handle</a:t>
            </a:r>
          </a:p>
          <a:p>
            <a:r>
              <a:rPr lang="en-US" dirty="0" smtClean="0"/>
              <a:t>Read/Write Variable</a:t>
            </a:r>
          </a:p>
          <a:p>
            <a:pPr lvl="1"/>
            <a:r>
              <a:rPr lang="en-US" dirty="0" smtClean="0"/>
              <a:t>Scoping to define to which ranks a configuration change must be applied to</a:t>
            </a:r>
          </a:p>
          <a:p>
            <a:r>
              <a:rPr lang="en-US" dirty="0" smtClean="0"/>
              <a:t>Free Handle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MPI_T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MPI_T initialization is separate from MPI initialization</a:t>
            </a:r>
          </a:p>
          <a:p>
            <a:pPr lvl="1"/>
            <a:r>
              <a:rPr lang="en-US" dirty="0" smtClean="0"/>
              <a:t>Analyze </a:t>
            </a:r>
            <a:r>
              <a:rPr lang="en-US" dirty="0" err="1" smtClean="0"/>
              <a:t>MPI_Init</a:t>
            </a:r>
            <a:r>
              <a:rPr lang="en-US" dirty="0" smtClean="0"/>
              <a:t> and </a:t>
            </a:r>
            <a:r>
              <a:rPr lang="en-US" dirty="0" err="1" smtClean="0"/>
              <a:t>MPI_Finalize</a:t>
            </a:r>
            <a:r>
              <a:rPr lang="en-US" dirty="0" smtClean="0"/>
              <a:t> calls</a:t>
            </a:r>
          </a:p>
          <a:p>
            <a:pPr lvl="1"/>
            <a:r>
              <a:rPr lang="en-US" dirty="0" smtClean="0"/>
              <a:t>Change configuration settings before </a:t>
            </a:r>
            <a:r>
              <a:rPr lang="en-US" dirty="0" err="1" smtClean="0"/>
              <a:t>MPI_Init</a:t>
            </a:r>
            <a:endParaRPr lang="en-US" dirty="0" smtClean="0"/>
          </a:p>
          <a:p>
            <a:pPr lvl="1"/>
            <a:r>
              <a:rPr lang="en-US" dirty="0" smtClean="0"/>
              <a:t>Enable multiple, independent initializations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9928" y="6065255"/>
            <a:ext cx="7942158" cy="3252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MPI Execution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3558" y="4034431"/>
            <a:ext cx="96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MPI_Init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2315" y="4093404"/>
            <a:ext cx="13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MPI_Finalize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0353" y="5554099"/>
            <a:ext cx="3792897" cy="3252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PMPI Tool using MPIT</a:t>
            </a:r>
          </a:p>
        </p:txBody>
      </p:sp>
      <p:sp>
        <p:nvSpPr>
          <p:cNvPr id="8" name="Rectangle 7"/>
          <p:cNvSpPr/>
          <p:nvPr/>
        </p:nvSpPr>
        <p:spPr>
          <a:xfrm>
            <a:off x="5651350" y="5554099"/>
            <a:ext cx="2741458" cy="3252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PMPI Tool using MPIT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1792" y="5042943"/>
            <a:ext cx="3469416" cy="3252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Library using MPIT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-334442" y="4894584"/>
            <a:ext cx="196959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-166554" y="5387764"/>
            <a:ext cx="196959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143" y="3540457"/>
            <a:ext cx="13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MPI_T_Init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3459249" y="4893790"/>
            <a:ext cx="196959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4665761" y="4892996"/>
            <a:ext cx="196959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7407219" y="4894584"/>
            <a:ext cx="196959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7808085" y="5404946"/>
            <a:ext cx="196959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1426968" y="5118985"/>
            <a:ext cx="54964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897178" y="5042148"/>
            <a:ext cx="54964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514" y="4507372"/>
            <a:ext cx="13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MPI_T_Init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38637" y="3539663"/>
            <a:ext cx="13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MPI_T_Init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94388" y="4430535"/>
            <a:ext cx="178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MPI_T_Finalize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97615" y="3541251"/>
            <a:ext cx="178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MPI_T_Finalize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62025" y="3541251"/>
            <a:ext cx="178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MPI_T_Finalize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205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92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 / Finalization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387717" cy="4876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int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MPI_T_init_thread</a:t>
            </a:r>
            <a:r>
              <a:rPr lang="en-US" b="1" dirty="0" smtClean="0">
                <a:latin typeface="Arial"/>
                <a:cs typeface="Arial"/>
              </a:rPr>
              <a:t>(</a:t>
            </a:r>
            <a:r>
              <a:rPr lang="en-US" b="1" dirty="0" err="1" smtClean="0">
                <a:latin typeface="Arial"/>
                <a:cs typeface="Arial"/>
              </a:rPr>
              <a:t>int</a:t>
            </a:r>
            <a:r>
              <a:rPr lang="en-US" b="1" dirty="0" smtClean="0">
                <a:latin typeface="Arial"/>
                <a:cs typeface="Arial"/>
              </a:rPr>
              <a:t> required, </a:t>
            </a:r>
            <a:r>
              <a:rPr lang="en-US" b="1" dirty="0" err="1" smtClean="0">
                <a:latin typeface="Arial"/>
                <a:cs typeface="Arial"/>
              </a:rPr>
              <a:t>int</a:t>
            </a:r>
            <a:r>
              <a:rPr lang="en-US" b="1" dirty="0" smtClean="0">
                <a:latin typeface="Arial"/>
                <a:cs typeface="Arial"/>
              </a:rPr>
              <a:t> *provided)</a:t>
            </a:r>
          </a:p>
          <a:p>
            <a:pPr lvl="1"/>
            <a:r>
              <a:rPr lang="en-US" dirty="0" smtClean="0"/>
              <a:t>Initialize the use of MPI_T</a:t>
            </a:r>
          </a:p>
          <a:p>
            <a:pPr lvl="1"/>
            <a:r>
              <a:rPr lang="en-US" dirty="0" smtClean="0"/>
              <a:t>Can be called at any time</a:t>
            </a:r>
          </a:p>
          <a:p>
            <a:pPr lvl="2"/>
            <a:r>
              <a:rPr lang="en-US" dirty="0" smtClean="0"/>
              <a:t>Before </a:t>
            </a:r>
            <a:r>
              <a:rPr lang="en-US" dirty="0" err="1" smtClean="0"/>
              <a:t>MPI_Init</a:t>
            </a:r>
            <a:r>
              <a:rPr lang="en-US" dirty="0" smtClean="0"/>
              <a:t>, after </a:t>
            </a:r>
            <a:r>
              <a:rPr lang="en-US" dirty="0" err="1" smtClean="0"/>
              <a:t>MPI_T_init_thread</a:t>
            </a:r>
            <a:r>
              <a:rPr lang="en-US" dirty="0" smtClean="0"/>
              <a:t>, after </a:t>
            </a:r>
            <a:r>
              <a:rPr lang="en-US" dirty="0" err="1" smtClean="0"/>
              <a:t>MPI_T_finalize</a:t>
            </a:r>
            <a:endParaRPr lang="en-US" dirty="0" smtClean="0"/>
          </a:p>
          <a:p>
            <a:pPr lvl="1"/>
            <a:r>
              <a:rPr lang="en-US" dirty="0" smtClean="0"/>
              <a:t>Arguments follow </a:t>
            </a:r>
            <a:r>
              <a:rPr lang="en-US" dirty="0" err="1" smtClean="0"/>
              <a:t>MPI_Init_thread</a:t>
            </a:r>
            <a:r>
              <a:rPr lang="en-US" dirty="0" smtClean="0"/>
              <a:t> call</a:t>
            </a:r>
          </a:p>
          <a:p>
            <a:r>
              <a:rPr lang="en-US" b="1" dirty="0" err="1" smtClean="0">
                <a:latin typeface="Arial"/>
                <a:cs typeface="Arial"/>
              </a:rPr>
              <a:t>int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MPI_T_finalize</a:t>
            </a:r>
            <a:r>
              <a:rPr lang="en-US" b="1" dirty="0" smtClean="0">
                <a:latin typeface="Arial"/>
                <a:cs typeface="Arial"/>
              </a:rPr>
              <a:t>()</a:t>
            </a:r>
          </a:p>
          <a:p>
            <a:pPr lvl="1"/>
            <a:r>
              <a:rPr lang="en-US" dirty="0" smtClean="0"/>
              <a:t>Finalize the use of MPI_T</a:t>
            </a:r>
          </a:p>
          <a:p>
            <a:pPr lvl="1"/>
            <a:r>
              <a:rPr lang="en-US" dirty="0" smtClean="0"/>
              <a:t>Cannot be called more often than </a:t>
            </a:r>
            <a:r>
              <a:rPr lang="en-US" dirty="0" err="1" smtClean="0"/>
              <a:t>MPI_T_init_thread</a:t>
            </a:r>
            <a:r>
              <a:rPr lang="en-US" dirty="0" smtClean="0"/>
              <a:t> up to this point</a:t>
            </a:r>
          </a:p>
          <a:p>
            <a:pPr lvl="1"/>
            <a:r>
              <a:rPr lang="en-US" dirty="0" smtClean="0"/>
              <a:t>MPI_T no longer initialized after as many calls to </a:t>
            </a:r>
            <a:r>
              <a:rPr lang="en-US" dirty="0" err="1" smtClean="0"/>
              <a:t>MPI_T_finalize</a:t>
            </a:r>
            <a:r>
              <a:rPr lang="en-US" dirty="0" smtClean="0"/>
              <a:t> as to </a:t>
            </a:r>
            <a:r>
              <a:rPr lang="en-US" dirty="0" err="1" smtClean="0"/>
              <a:t>MPI_T_init_thread</a:t>
            </a:r>
            <a:endParaRPr lang="en-US" dirty="0" smtClean="0"/>
          </a:p>
          <a:p>
            <a:pPr lvl="1"/>
            <a:r>
              <a:rPr lang="en-US" dirty="0" smtClean="0"/>
              <a:t>Correct MPI programs must call </a:t>
            </a:r>
            <a:r>
              <a:rPr lang="en-US" dirty="0" err="1" smtClean="0"/>
              <a:t>MPI_T_init_thread</a:t>
            </a:r>
            <a:r>
              <a:rPr lang="en-US" dirty="0" smtClean="0"/>
              <a:t> and </a:t>
            </a:r>
            <a:r>
              <a:rPr lang="en-US" dirty="0" err="1" smtClean="0"/>
              <a:t>MPI_T_finalize</a:t>
            </a:r>
            <a:r>
              <a:rPr lang="en-US" dirty="0" smtClean="0"/>
              <a:t> the same number of times</a:t>
            </a:r>
          </a:p>
          <a:p>
            <a:pPr lvl="1"/>
            <a:r>
              <a:rPr lang="en-US" dirty="0" smtClean="0"/>
              <a:t>Exception: abort by </a:t>
            </a:r>
            <a:r>
              <a:rPr lang="en-US" dirty="0" err="1" smtClean="0"/>
              <a:t>MPI_Abort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14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MPI_T </a:t>
            </a:r>
            <a:r>
              <a:rPr lang="en-US" dirty="0" err="1" smtClean="0"/>
              <a:t>Datatype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MPI_T has separate initialization/finalization</a:t>
            </a:r>
          </a:p>
          <a:p>
            <a:pPr lvl="1"/>
            <a:r>
              <a:rPr lang="en-US" dirty="0" smtClean="0"/>
              <a:t>Cannot rely on MPI’s </a:t>
            </a:r>
            <a:r>
              <a:rPr lang="en-US" dirty="0" err="1" smtClean="0"/>
              <a:t>comlete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systems</a:t>
            </a:r>
            <a:br>
              <a:rPr lang="en-US" dirty="0" smtClean="0"/>
            </a:br>
            <a:r>
              <a:rPr lang="en-US" dirty="0" smtClean="0"/>
              <a:t>(may not be available, yet)</a:t>
            </a:r>
          </a:p>
          <a:p>
            <a:pPr lvl="1"/>
            <a:r>
              <a:rPr lang="en-US" dirty="0" smtClean="0"/>
              <a:t>Yet, should be integrated with MPI type system</a:t>
            </a:r>
          </a:p>
          <a:p>
            <a:r>
              <a:rPr lang="en-US" dirty="0" smtClean="0"/>
              <a:t>Use a subset of MPI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smtClean="0"/>
              <a:t>Subset of basic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smtClean="0"/>
              <a:t>No complex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smtClean="0"/>
              <a:t>No constructed </a:t>
            </a:r>
            <a:r>
              <a:rPr lang="en-US" dirty="0" err="1" smtClean="0"/>
              <a:t>datatypes</a:t>
            </a:r>
            <a:endParaRPr lang="en-US" dirty="0" smtClean="0"/>
          </a:p>
          <a:p>
            <a:r>
              <a:rPr lang="en-US" dirty="0" smtClean="0"/>
              <a:t>MPI has to </a:t>
            </a:r>
            <a:r>
              <a:rPr lang="en-US" smtClean="0"/>
              <a:t>make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dirty="0" smtClean="0"/>
              <a:t>only</a:t>
            </a:r>
            <a:r>
              <a:rPr lang="en-US" smtClean="0"/>
              <a:t>) these available </a:t>
            </a:r>
            <a:br>
              <a:rPr lang="en-US" smtClean="0"/>
            </a:br>
            <a:r>
              <a:rPr lang="en-US" smtClean="0"/>
              <a:t>before MPI_Init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41145707"/>
              </p:ext>
            </p:extLst>
          </p:nvPr>
        </p:nvGraphicFramePr>
        <p:xfrm>
          <a:off x="5050391" y="3697555"/>
          <a:ext cx="3636409" cy="29667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364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 </a:t>
                      </a:r>
                      <a:r>
                        <a:rPr lang="en-US" dirty="0" err="1" smtClean="0"/>
                        <a:t>Datatypes</a:t>
                      </a:r>
                      <a:r>
                        <a:rPr lang="en-US" dirty="0" smtClean="0"/>
                        <a:t> in MPI_T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MPI_UNSIGNED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MPI_UNSIGNED_LONG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MPI_UNSIGNED_LONG_LONG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MPI_DOUBLE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131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MPI_T 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Idea: represent collection of items</a:t>
            </a:r>
          </a:p>
          <a:p>
            <a:pPr lvl="1"/>
            <a:r>
              <a:rPr lang="en-US" dirty="0" smtClean="0"/>
              <a:t>Comparable to C-style </a:t>
            </a:r>
            <a:r>
              <a:rPr lang="en-US" dirty="0" err="1" smtClean="0"/>
              <a:t>enum</a:t>
            </a:r>
            <a:r>
              <a:rPr lang="en-US" dirty="0" smtClean="0"/>
              <a:t> types</a:t>
            </a:r>
          </a:p>
          <a:p>
            <a:pPr lvl="1"/>
            <a:r>
              <a:rPr lang="en-US" dirty="0" smtClean="0"/>
              <a:t>Each item with a distinct name that can be queried</a:t>
            </a:r>
          </a:p>
          <a:p>
            <a:pPr lvl="1"/>
            <a:r>
              <a:rPr lang="en-US" dirty="0" smtClean="0"/>
              <a:t>Represented by integer variables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Finite number of states </a:t>
            </a:r>
            <a:br>
              <a:rPr lang="en-US" dirty="0" smtClean="0"/>
            </a:br>
            <a:r>
              <a:rPr lang="en-US" dirty="0" smtClean="0"/>
              <a:t>(e.g., MPI state as Computing, Blocked, Communicating)</a:t>
            </a:r>
          </a:p>
          <a:p>
            <a:pPr lvl="1"/>
            <a:r>
              <a:rPr lang="en-US" dirty="0" smtClean="0"/>
              <a:t>Finite number of configuration options</a:t>
            </a:r>
            <a:br>
              <a:rPr lang="en-US" dirty="0" smtClean="0"/>
            </a:br>
            <a:r>
              <a:rPr lang="en-US" dirty="0" smtClean="0"/>
              <a:t>(e.g., communication protocols)</a:t>
            </a:r>
          </a:p>
          <a:p>
            <a:r>
              <a:rPr lang="en-US" dirty="0" smtClean="0"/>
              <a:t>Routines to query more information</a:t>
            </a:r>
          </a:p>
          <a:p>
            <a:pPr lvl="1"/>
            <a:r>
              <a:rPr lang="en-US" dirty="0" smtClean="0"/>
              <a:t>Additional reference to enumerations returned by _</a:t>
            </a:r>
            <a:r>
              <a:rPr lang="en-US" dirty="0" err="1" smtClean="0"/>
              <a:t>get_info</a:t>
            </a:r>
            <a:r>
              <a:rPr lang="en-US" dirty="0" smtClean="0"/>
              <a:t> calls</a:t>
            </a:r>
          </a:p>
          <a:p>
            <a:pPr lvl="1"/>
            <a:r>
              <a:rPr lang="en-US" dirty="0" smtClean="0"/>
              <a:t>Query name of the type itself (and number of items)</a:t>
            </a:r>
          </a:p>
          <a:p>
            <a:pPr lvl="1"/>
            <a:r>
              <a:rPr lang="en-US" dirty="0" smtClean="0"/>
              <a:t>Query name for each item for a particular type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40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MPI_T Enumeration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MPI_T_enum_get_info</a:t>
            </a:r>
            <a:r>
              <a:rPr lang="en-US" b="1" dirty="0" smtClean="0"/>
              <a:t>(</a:t>
            </a:r>
            <a:r>
              <a:rPr lang="en-US" b="1" dirty="0" err="1" smtClean="0"/>
              <a:t>MPI_T_enum</a:t>
            </a:r>
            <a:r>
              <a:rPr lang="en-US" b="1" dirty="0" smtClean="0"/>
              <a:t> </a:t>
            </a:r>
            <a:r>
              <a:rPr lang="en-US" b="1" dirty="0" err="1" smtClean="0"/>
              <a:t>enumtype</a:t>
            </a:r>
            <a:r>
              <a:rPr lang="en-US" b="1" dirty="0" smtClean="0"/>
              <a:t>, </a:t>
            </a:r>
            <a:br>
              <a:rPr lang="en-US" b="1" dirty="0" smtClean="0"/>
            </a:b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num</a:t>
            </a:r>
            <a:r>
              <a:rPr lang="en-US" b="1" dirty="0" smtClean="0"/>
              <a:t>, char *name,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name_len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Query more information about an enumeration type</a:t>
            </a:r>
          </a:p>
          <a:p>
            <a:pPr lvl="1"/>
            <a:r>
              <a:rPr lang="en-US" dirty="0" smtClean="0"/>
              <a:t>num = number of items in the enumeration type</a:t>
            </a:r>
          </a:p>
          <a:p>
            <a:pPr lvl="1"/>
            <a:r>
              <a:rPr lang="en-US" dirty="0" smtClean="0"/>
              <a:t>name = string showing the name of the type (mandatory)</a:t>
            </a:r>
          </a:p>
          <a:p>
            <a:pPr lvl="1"/>
            <a:r>
              <a:rPr lang="en-US" dirty="0" smtClean="0"/>
              <a:t>Names must be unique among all enumeration types</a:t>
            </a:r>
          </a:p>
          <a:p>
            <a:pPr lvl="1"/>
            <a:endParaRPr lang="en-US" sz="1050" dirty="0" smtClean="0"/>
          </a:p>
          <a:p>
            <a:pPr marL="0" indent="0">
              <a:buNone/>
            </a:pPr>
            <a:r>
              <a:rPr lang="en-US" b="1" dirty="0" err="1" smtClean="0"/>
              <a:t>MPI_T_enum_get_item</a:t>
            </a:r>
            <a:r>
              <a:rPr lang="en-US" b="1" dirty="0" smtClean="0"/>
              <a:t>(</a:t>
            </a:r>
            <a:r>
              <a:rPr lang="en-US" b="1" dirty="0" err="1" smtClean="0"/>
              <a:t>MPI_T_enum</a:t>
            </a:r>
            <a:r>
              <a:rPr lang="en-US" b="1" dirty="0" smtClean="0"/>
              <a:t> </a:t>
            </a:r>
            <a:r>
              <a:rPr lang="en-US" b="1" dirty="0" err="1" smtClean="0"/>
              <a:t>datatype</a:t>
            </a:r>
            <a:r>
              <a:rPr lang="en-US" b="1" dirty="0" smtClean="0"/>
              <a:t>, </a:t>
            </a:r>
            <a:br>
              <a:rPr lang="en-US" b="1" dirty="0" smtClean="0"/>
            </a:br>
            <a:r>
              <a:rPr lang="en-US" b="1" dirty="0" err="1" smtClean="0"/>
              <a:t>int</a:t>
            </a:r>
            <a:r>
              <a:rPr lang="en-US" b="1" dirty="0" smtClean="0"/>
              <a:t> item, char *name,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name_len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Query name if a particular item is an enumeration item</a:t>
            </a:r>
          </a:p>
          <a:p>
            <a:pPr lvl="1"/>
            <a:r>
              <a:rPr lang="en-US" dirty="0" smtClean="0"/>
              <a:t>Item identified by </a:t>
            </a:r>
            <a:r>
              <a:rPr lang="en-US" dirty="0" err="1" smtClean="0"/>
              <a:t>datatype</a:t>
            </a:r>
            <a:r>
              <a:rPr lang="en-US" dirty="0" smtClean="0"/>
              <a:t>/item pair</a:t>
            </a:r>
          </a:p>
          <a:p>
            <a:pPr lvl="1"/>
            <a:r>
              <a:rPr lang="en-US" dirty="0" smtClean="0"/>
              <a:t>Names must be unique among all items in this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90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D1C24"/>
                </a:solidFill>
              </a:rPr>
              <a:t>An Incorrect Program</a:t>
            </a:r>
          </a:p>
        </p:txBody>
      </p:sp>
      <p:sp>
        <p:nvSpPr>
          <p:cNvPr id="645127" name="Rectangle 7"/>
          <p:cNvSpPr>
            <a:spLocks noGrp="1" noChangeArrowheads="1"/>
          </p:cNvSpPr>
          <p:nvPr>
            <p:ph idx="1"/>
          </p:nvPr>
        </p:nvSpPr>
        <p:spPr>
          <a:xfrm>
            <a:off x="450850" y="4125913"/>
            <a:ext cx="7935913" cy="1676400"/>
          </a:xfrm>
        </p:spPr>
        <p:txBody>
          <a:bodyPr/>
          <a:lstStyle/>
          <a:p>
            <a:r>
              <a:rPr lang="en-US"/>
              <a:t>Here the user must use some kind of synchronization to ensure that either thread 1 or thread 2 gets scheduled first on both processes </a:t>
            </a:r>
          </a:p>
          <a:p>
            <a:r>
              <a:rPr lang="en-US"/>
              <a:t>Otherwise a broadcast may get matched with a barrier on the same communicator, which is not allowed in MPI</a:t>
            </a:r>
          </a:p>
        </p:txBody>
      </p:sp>
      <p:sp>
        <p:nvSpPr>
          <p:cNvPr id="645123" name="Text Box 3"/>
          <p:cNvSpPr txBox="1">
            <a:spLocks noChangeArrowheads="1"/>
          </p:cNvSpPr>
          <p:nvPr/>
        </p:nvSpPr>
        <p:spPr bwMode="auto">
          <a:xfrm>
            <a:off x="2693988" y="1414463"/>
            <a:ext cx="239712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>
                <a:latin typeface="Arial" charset="0"/>
              </a:rPr>
              <a:t>Process 0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MPI_Bcast(comm)</a:t>
            </a:r>
          </a:p>
          <a:p>
            <a:pPr algn="ctr" eaLnBrk="0" hangingPunct="0"/>
            <a:endParaRPr lang="en-US" sz="2000">
              <a:solidFill>
                <a:schemeClr val="accent2"/>
              </a:solidFill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MPI_Barrier(comm)</a:t>
            </a:r>
          </a:p>
          <a:p>
            <a:pPr algn="ctr" eaLnBrk="0" hangingPunct="0"/>
            <a:endParaRPr lang="en-US" sz="2000">
              <a:solidFill>
                <a:schemeClr val="accent1"/>
              </a:solidFill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</p:txBody>
      </p:sp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5581650" y="1393825"/>
            <a:ext cx="2397125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>
                <a:latin typeface="Arial" charset="0"/>
              </a:rPr>
              <a:t>Process 1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MPI_Bcast(comm)</a:t>
            </a:r>
          </a:p>
          <a:p>
            <a:pPr algn="ctr" eaLnBrk="0" hangingPunct="0"/>
            <a:endParaRPr lang="en-US" sz="2000">
              <a:solidFill>
                <a:schemeClr val="accent2"/>
              </a:solidFill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MPI_Barrier(comm)</a:t>
            </a:r>
          </a:p>
          <a:p>
            <a:pPr algn="ctr" eaLnBrk="0" hangingPunct="0"/>
            <a:endParaRPr lang="en-US" sz="3200"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</p:txBody>
      </p:sp>
      <p:sp>
        <p:nvSpPr>
          <p:cNvPr id="645125" name="Text Box 5"/>
          <p:cNvSpPr txBox="1">
            <a:spLocks noChangeArrowheads="1"/>
          </p:cNvSpPr>
          <p:nvPr/>
        </p:nvSpPr>
        <p:spPr bwMode="auto">
          <a:xfrm>
            <a:off x="922338" y="202247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Thread 1</a:t>
            </a:r>
          </a:p>
        </p:txBody>
      </p:sp>
      <p:sp>
        <p:nvSpPr>
          <p:cNvPr id="645126" name="Text Box 6"/>
          <p:cNvSpPr txBox="1">
            <a:spLocks noChangeArrowheads="1"/>
          </p:cNvSpPr>
          <p:nvPr/>
        </p:nvSpPr>
        <p:spPr bwMode="auto">
          <a:xfrm>
            <a:off x="950913" y="2944813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Thread 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41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Enumerations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4930" y="1418466"/>
            <a:ext cx="8524771" cy="5241398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#include 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stdio.h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include &lt;</a:t>
            </a:r>
            <a:r>
              <a:rPr lang="en-US" dirty="0" err="1">
                <a:solidFill>
                  <a:schemeClr val="tx1"/>
                </a:solidFill>
              </a:rPr>
              <a:t>stdlibh.h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include &lt;</a:t>
            </a:r>
            <a:r>
              <a:rPr lang="en-US" dirty="0" err="1">
                <a:solidFill>
                  <a:schemeClr val="tx1"/>
                </a:solidFill>
              </a:rPr>
              <a:t>mpi.h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main(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argc</a:t>
            </a:r>
            <a:r>
              <a:rPr lang="en-US" dirty="0">
                <a:solidFill>
                  <a:schemeClr val="tx1"/>
                </a:solidFill>
              </a:rPr>
              <a:t>, char **</a:t>
            </a:r>
            <a:r>
              <a:rPr lang="en-US" dirty="0" err="1">
                <a:solidFill>
                  <a:schemeClr val="tx1"/>
                </a:solidFill>
              </a:rPr>
              <a:t>argv</a:t>
            </a:r>
            <a:r>
              <a:rPr lang="en-US" dirty="0">
                <a:solidFill>
                  <a:schemeClr val="tx1"/>
                </a:solidFill>
              </a:rPr>
              <a:t>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j, err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enum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namelen</a:t>
            </a:r>
            <a:r>
              <a:rPr lang="en-US" dirty="0">
                <a:solidFill>
                  <a:schemeClr val="tx1"/>
                </a:solidFill>
              </a:rPr>
              <a:t>, bind, verbose, scope;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threadsupport</a:t>
            </a:r>
            <a:r>
              <a:rPr lang="en-US" dirty="0">
                <a:solidFill>
                  <a:schemeClr val="tx1"/>
                </a:solidFill>
              </a:rPr>
              <a:t>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char </a:t>
            </a:r>
            <a:r>
              <a:rPr lang="en-US" dirty="0">
                <a:solidFill>
                  <a:schemeClr val="tx1"/>
                </a:solidFill>
              </a:rPr>
              <a:t>name[100];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MPI_Datatype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datatype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MPI_T_Enum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enumtype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err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MPI_T_init_thread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MPI_THREAD_SINGLE</a:t>
            </a:r>
            <a:r>
              <a:rPr lang="en-US" dirty="0">
                <a:solidFill>
                  <a:schemeClr val="tx1"/>
                </a:solidFill>
              </a:rPr>
              <a:t>,&amp;</a:t>
            </a:r>
            <a:r>
              <a:rPr lang="en-US" dirty="0" err="1">
                <a:solidFill>
                  <a:schemeClr val="tx1"/>
                </a:solidFill>
              </a:rPr>
              <a:t>threadsupport</a:t>
            </a:r>
            <a:r>
              <a:rPr lang="en-US" dirty="0">
                <a:solidFill>
                  <a:schemeClr val="tx1"/>
                </a:solidFill>
              </a:rPr>
              <a:t>);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(err!=MPI_SUCCESS)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	return </a:t>
            </a:r>
            <a:r>
              <a:rPr lang="en-US" dirty="0">
                <a:solidFill>
                  <a:schemeClr val="tx1"/>
                </a:solidFill>
              </a:rPr>
              <a:t>err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err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 smtClean="0">
                <a:solidFill>
                  <a:schemeClr val="tx1"/>
                </a:solidFill>
              </a:rPr>
              <a:t>MPI_T_cvar_get_num</a:t>
            </a:r>
            <a:r>
              <a:rPr lang="en-US" dirty="0">
                <a:solidFill>
                  <a:schemeClr val="tx1"/>
                </a:solidFill>
              </a:rPr>
              <a:t>(&amp;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);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(err!=MPI_SUCCESS)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	return </a:t>
            </a:r>
            <a:r>
              <a:rPr lang="en-US" dirty="0">
                <a:solidFill>
                  <a:schemeClr val="tx1"/>
                </a:solidFill>
              </a:rPr>
              <a:t>err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34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List All Control Variables (2)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3279" y="1066801"/>
            <a:ext cx="8693228" cy="5702814"/>
          </a:xfrm>
          <a:prstGeom prst="roundRect">
            <a:avLst>
              <a:gd name="adj" fmla="val 423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namelen</a:t>
            </a:r>
            <a:r>
              <a:rPr lang="en-US" dirty="0">
                <a:solidFill>
                  <a:schemeClr val="tx1"/>
                </a:solidFill>
              </a:rPr>
              <a:t>=100;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err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MPI_T_cvar_get_info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name, &amp;</a:t>
            </a:r>
            <a:r>
              <a:rPr lang="en-US" dirty="0" err="1">
                <a:solidFill>
                  <a:schemeClr val="tx1"/>
                </a:solidFill>
              </a:rPr>
              <a:t>namelen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smtClean="0">
                <a:solidFill>
                  <a:schemeClr val="tx1"/>
                </a:solidFill>
              </a:rPr>
              <a:t>&amp;</a:t>
            </a:r>
            <a:r>
              <a:rPr lang="da-DK" dirty="0">
                <a:solidFill>
                  <a:schemeClr val="tx1"/>
                </a:solidFill>
              </a:rPr>
              <a:t>verbose, &amp;datatype</a:t>
            </a:r>
            <a:r>
              <a:rPr lang="da-DK" dirty="0" smtClean="0">
                <a:solidFill>
                  <a:schemeClr val="tx1"/>
                </a:solidFill>
              </a:rPr>
              <a:t>,</a:t>
            </a:r>
          </a:p>
          <a:p>
            <a:r>
              <a:rPr lang="da-DK" dirty="0" smtClean="0">
                <a:solidFill>
                  <a:schemeClr val="tx1"/>
                </a:solidFill>
              </a:rPr>
              <a:t> 			&amp;</a:t>
            </a:r>
            <a:r>
              <a:rPr lang="da-DK" dirty="0" err="1" smtClean="0">
                <a:solidFill>
                  <a:schemeClr val="tx1"/>
                </a:solidFill>
              </a:rPr>
              <a:t>enumtype</a:t>
            </a:r>
            <a:r>
              <a:rPr lang="da-DK" dirty="0" smtClean="0">
                <a:solidFill>
                  <a:schemeClr val="tx1"/>
                </a:solidFill>
              </a:rPr>
              <a:t>, </a:t>
            </a:r>
            <a:r>
              <a:rPr lang="da-DK" dirty="0">
                <a:solidFill>
                  <a:schemeClr val="tx1"/>
                </a:solidFill>
              </a:rPr>
              <a:t>NULL, NULL, </a:t>
            </a:r>
            <a:r>
              <a:rPr lang="da-DK" dirty="0" smtClean="0">
                <a:solidFill>
                  <a:schemeClr val="tx1"/>
                </a:solidFill>
              </a:rPr>
              <a:t>&amp;</a:t>
            </a:r>
            <a:r>
              <a:rPr lang="da-DK" dirty="0">
                <a:solidFill>
                  <a:schemeClr val="tx1"/>
                </a:solidFill>
              </a:rPr>
              <a:t>bind, &amp;</a:t>
            </a:r>
            <a:r>
              <a:rPr lang="da-DK" dirty="0" err="1">
                <a:solidFill>
                  <a:schemeClr val="tx1"/>
                </a:solidFill>
              </a:rPr>
              <a:t>scope</a:t>
            </a:r>
            <a:r>
              <a:rPr lang="da-DK" dirty="0">
                <a:solidFill>
                  <a:schemeClr val="tx1"/>
                </a:solidFill>
              </a:rPr>
              <a:t>)</a:t>
            </a:r>
            <a:r>
              <a:rPr lang="da-DK" dirty="0" smtClean="0">
                <a:solidFill>
                  <a:schemeClr val="tx1"/>
                </a:solidFill>
              </a:rPr>
              <a:t>;</a:t>
            </a:r>
            <a:endParaRPr lang="da-DK" dirty="0">
              <a:solidFill>
                <a:schemeClr val="tx1"/>
              </a:solidFill>
            </a:endParaRPr>
          </a:p>
          <a:p>
            <a:r>
              <a:rPr lang="da-DK" dirty="0" smtClean="0">
                <a:solidFill>
                  <a:schemeClr val="tx1"/>
                </a:solidFill>
              </a:rPr>
              <a:t>		</a:t>
            </a:r>
            <a:r>
              <a:rPr lang="da-DK" dirty="0" err="1" smtClean="0">
                <a:solidFill>
                  <a:schemeClr val="tx1"/>
                </a:solidFill>
              </a:rPr>
              <a:t>if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</a:rPr>
              <a:t>(</a:t>
            </a:r>
            <a:r>
              <a:rPr lang="da-DK" dirty="0" err="1">
                <a:solidFill>
                  <a:schemeClr val="tx1"/>
                </a:solidFill>
              </a:rPr>
              <a:t>err</a:t>
            </a:r>
            <a:r>
              <a:rPr lang="da-DK" dirty="0">
                <a:solidFill>
                  <a:schemeClr val="tx1"/>
                </a:solidFill>
              </a:rPr>
              <a:t>!=MPI_SUCCESS) </a:t>
            </a:r>
            <a:r>
              <a:rPr lang="da-DK" dirty="0" err="1" smtClean="0">
                <a:solidFill>
                  <a:schemeClr val="tx1"/>
                </a:solidFill>
              </a:rPr>
              <a:t>return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err</a:t>
            </a:r>
            <a:r>
              <a:rPr lang="da-DK" dirty="0">
                <a:solidFill>
                  <a:schemeClr val="tx1"/>
                </a:solidFill>
              </a:rPr>
              <a:t>; </a:t>
            </a:r>
          </a:p>
          <a:p>
            <a:r>
              <a:rPr lang="da-DK" dirty="0" smtClean="0">
                <a:solidFill>
                  <a:schemeClr val="tx1"/>
                </a:solidFill>
              </a:rPr>
              <a:t>		</a:t>
            </a:r>
            <a:r>
              <a:rPr lang="da-DK" dirty="0" err="1" smtClean="0">
                <a:solidFill>
                  <a:schemeClr val="tx1"/>
                </a:solidFill>
              </a:rPr>
              <a:t>if</a:t>
            </a:r>
            <a:r>
              <a:rPr lang="da-DK" dirty="0" smtClean="0">
                <a:solidFill>
                  <a:schemeClr val="tx1"/>
                </a:solidFill>
              </a:rPr>
              <a:t> (</a:t>
            </a:r>
            <a:r>
              <a:rPr lang="da-DK" dirty="0" err="1" smtClean="0">
                <a:solidFill>
                  <a:schemeClr val="tx1"/>
                </a:solidFill>
              </a:rPr>
              <a:t>enumtype</a:t>
            </a:r>
            <a:r>
              <a:rPr lang="da-DK" dirty="0" smtClean="0">
                <a:solidFill>
                  <a:schemeClr val="tx1"/>
                </a:solidFill>
              </a:rPr>
              <a:t>!=MPI_T_ENUM_NULL)</a:t>
            </a:r>
          </a:p>
          <a:p>
            <a:r>
              <a:rPr lang="da-DK" dirty="0" smtClean="0">
                <a:solidFill>
                  <a:schemeClr val="tx1"/>
                </a:solidFill>
              </a:rPr>
              <a:t>		{</a:t>
            </a:r>
            <a:endParaRPr lang="da-DK" dirty="0">
              <a:solidFill>
                <a:schemeClr val="tx1"/>
              </a:solidFill>
            </a:endParaRPr>
          </a:p>
          <a:p>
            <a:r>
              <a:rPr lang="da-DK" dirty="0" smtClean="0">
                <a:solidFill>
                  <a:schemeClr val="tx1"/>
                </a:solidFill>
              </a:rPr>
              <a:t>			</a:t>
            </a:r>
            <a:r>
              <a:rPr lang="da-DK" dirty="0" err="1" smtClean="0">
                <a:solidFill>
                  <a:schemeClr val="tx1"/>
                </a:solidFill>
              </a:rPr>
              <a:t>err</a:t>
            </a:r>
            <a:r>
              <a:rPr lang="da-DK" dirty="0" smtClean="0">
                <a:solidFill>
                  <a:schemeClr val="tx1"/>
                </a:solidFill>
              </a:rPr>
              <a:t>=</a:t>
            </a:r>
            <a:r>
              <a:rPr lang="da-DK" dirty="0" err="1" smtClean="0">
                <a:solidFill>
                  <a:schemeClr val="tx1"/>
                </a:solidFill>
              </a:rPr>
              <a:t>MPI_T_enum_get_info</a:t>
            </a:r>
            <a:r>
              <a:rPr lang="da-DK" dirty="0" smtClean="0">
                <a:solidFill>
                  <a:schemeClr val="tx1"/>
                </a:solidFill>
              </a:rPr>
              <a:t>(</a:t>
            </a:r>
            <a:r>
              <a:rPr lang="da-DK" dirty="0" err="1" smtClean="0">
                <a:solidFill>
                  <a:schemeClr val="tx1"/>
                </a:solidFill>
              </a:rPr>
              <a:t>enumtype</a:t>
            </a:r>
            <a:r>
              <a:rPr lang="da-DK" dirty="0" smtClean="0">
                <a:solidFill>
                  <a:schemeClr val="tx1"/>
                </a:solidFill>
              </a:rPr>
              <a:t>,&amp;</a:t>
            </a:r>
            <a:r>
              <a:rPr lang="da-DK" dirty="0" err="1" smtClean="0">
                <a:solidFill>
                  <a:schemeClr val="tx1"/>
                </a:solidFill>
              </a:rPr>
              <a:t>enum,NULL,NULL</a:t>
            </a:r>
            <a:r>
              <a:rPr lang="da-DK" dirty="0" smtClean="0">
                <a:solidFill>
                  <a:schemeClr val="tx1"/>
                </a:solidFill>
              </a:rPr>
              <a:t>);</a:t>
            </a: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smtClean="0">
                <a:solidFill>
                  <a:schemeClr val="tx1"/>
                </a:solidFill>
              </a:rPr>
              <a:t>		</a:t>
            </a:r>
            <a:r>
              <a:rPr lang="da-DK" dirty="0" err="1" smtClean="0">
                <a:solidFill>
                  <a:schemeClr val="tx1"/>
                </a:solidFill>
              </a:rPr>
              <a:t>if</a:t>
            </a:r>
            <a:r>
              <a:rPr lang="da-DK" dirty="0" smtClean="0">
                <a:solidFill>
                  <a:schemeClr val="tx1"/>
                </a:solidFill>
              </a:rPr>
              <a:t> (</a:t>
            </a:r>
            <a:r>
              <a:rPr lang="da-DK" dirty="0" err="1" smtClean="0">
                <a:solidFill>
                  <a:schemeClr val="tx1"/>
                </a:solidFill>
              </a:rPr>
              <a:t>err</a:t>
            </a:r>
            <a:r>
              <a:rPr lang="da-DK" dirty="0" smtClean="0">
                <a:solidFill>
                  <a:schemeClr val="tx1"/>
                </a:solidFill>
              </a:rPr>
              <a:t>!=MPI_SUCCESS) </a:t>
            </a:r>
            <a:r>
              <a:rPr lang="da-DK" dirty="0" err="1" smtClean="0">
                <a:solidFill>
                  <a:schemeClr val="tx1"/>
                </a:solidFill>
              </a:rPr>
              <a:t>return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err</a:t>
            </a:r>
            <a:r>
              <a:rPr lang="da-DK" dirty="0" smtClean="0">
                <a:solidFill>
                  <a:schemeClr val="tx1"/>
                </a:solidFill>
              </a:rPr>
              <a:t>;	</a:t>
            </a:r>
          </a:p>
          <a:p>
            <a:r>
              <a:rPr lang="da-DK" dirty="0" smtClean="0">
                <a:solidFill>
                  <a:schemeClr val="tx1"/>
                </a:solidFill>
              </a:rPr>
              <a:t>			</a:t>
            </a:r>
            <a:r>
              <a:rPr lang="da-DK" dirty="0" err="1" smtClean="0">
                <a:solidFill>
                  <a:schemeClr val="tx1"/>
                </a:solidFill>
              </a:rPr>
              <a:t>printf</a:t>
            </a:r>
            <a:r>
              <a:rPr lang="da-DK" dirty="0">
                <a:solidFill>
                  <a:schemeClr val="tx1"/>
                </a:solidFill>
              </a:rPr>
              <a:t>("Var </a:t>
            </a:r>
            <a:r>
              <a:rPr lang="da-DK" dirty="0" smtClean="0">
                <a:solidFill>
                  <a:schemeClr val="tx1"/>
                </a:solidFill>
              </a:rPr>
              <a:t>%s has the </a:t>
            </a:r>
            <a:r>
              <a:rPr lang="da-DK" dirty="0" err="1" smtClean="0">
                <a:solidFill>
                  <a:schemeClr val="tx1"/>
                </a:solidFill>
              </a:rPr>
              <a:t>following</a:t>
            </a:r>
            <a:r>
              <a:rPr lang="da-DK" dirty="0" smtClean="0">
                <a:solidFill>
                  <a:schemeClr val="tx1"/>
                </a:solidFill>
              </a:rPr>
              <a:t> %i </a:t>
            </a:r>
            <a:r>
              <a:rPr lang="da-DK" dirty="0" err="1" smtClean="0">
                <a:solidFill>
                  <a:schemeClr val="tx1"/>
                </a:solidFill>
              </a:rPr>
              <a:t>values</a:t>
            </a:r>
            <a:r>
              <a:rPr lang="da-DK" dirty="0" smtClean="0">
                <a:solidFill>
                  <a:schemeClr val="tx1"/>
                </a:solidFill>
              </a:rPr>
              <a:t>\</a:t>
            </a:r>
            <a:r>
              <a:rPr lang="da-DK" dirty="0">
                <a:solidFill>
                  <a:schemeClr val="tx1"/>
                </a:solidFill>
              </a:rPr>
              <a:t>n", </a:t>
            </a:r>
            <a:r>
              <a:rPr lang="da-DK" dirty="0" err="1" smtClean="0">
                <a:solidFill>
                  <a:schemeClr val="tx1"/>
                </a:solidFill>
              </a:rPr>
              <a:t>name,enum</a:t>
            </a:r>
            <a:r>
              <a:rPr lang="da-DK" dirty="0" smtClean="0">
                <a:solidFill>
                  <a:schemeClr val="tx1"/>
                </a:solidFill>
              </a:rPr>
              <a:t>);</a:t>
            </a: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smtClean="0">
                <a:solidFill>
                  <a:schemeClr val="tx1"/>
                </a:solidFill>
              </a:rPr>
              <a:t>		for (j=0; j&lt;</a:t>
            </a:r>
            <a:r>
              <a:rPr lang="da-DK" dirty="0" err="1" smtClean="0">
                <a:solidFill>
                  <a:schemeClr val="tx1"/>
                </a:solidFill>
              </a:rPr>
              <a:t>enum</a:t>
            </a:r>
            <a:r>
              <a:rPr lang="da-DK" dirty="0" smtClean="0">
                <a:solidFill>
                  <a:schemeClr val="tx1"/>
                </a:solidFill>
              </a:rPr>
              <a:t>; </a:t>
            </a:r>
            <a:r>
              <a:rPr lang="da-DK" dirty="0" err="1" smtClean="0">
                <a:solidFill>
                  <a:schemeClr val="tx1"/>
                </a:solidFill>
              </a:rPr>
              <a:t>j++</a:t>
            </a:r>
            <a:r>
              <a:rPr lang="da-DK" dirty="0" smtClean="0">
                <a:solidFill>
                  <a:schemeClr val="tx1"/>
                </a:solidFill>
              </a:rPr>
              <a:t>)</a:t>
            </a: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smtClean="0">
                <a:solidFill>
                  <a:schemeClr val="tx1"/>
                </a:solidFill>
              </a:rPr>
              <a:t>		{</a:t>
            </a: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smtClean="0">
                <a:solidFill>
                  <a:schemeClr val="tx1"/>
                </a:solidFill>
              </a:rPr>
              <a:t>			</a:t>
            </a:r>
            <a:r>
              <a:rPr lang="da-DK" dirty="0" err="1" smtClean="0">
                <a:solidFill>
                  <a:schemeClr val="tx1"/>
                </a:solidFill>
              </a:rPr>
              <a:t>namelen</a:t>
            </a:r>
            <a:r>
              <a:rPr lang="da-DK" dirty="0" smtClean="0">
                <a:solidFill>
                  <a:schemeClr val="tx1"/>
                </a:solidFill>
              </a:rPr>
              <a:t>=100;</a:t>
            </a: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smtClean="0">
                <a:solidFill>
                  <a:schemeClr val="tx1"/>
                </a:solidFill>
              </a:rPr>
              <a:t>			</a:t>
            </a:r>
            <a:r>
              <a:rPr lang="da-DK" dirty="0" err="1" smtClean="0">
                <a:solidFill>
                  <a:schemeClr val="tx1"/>
                </a:solidFill>
              </a:rPr>
              <a:t>err</a:t>
            </a:r>
            <a:r>
              <a:rPr lang="da-DK" dirty="0" smtClean="0">
                <a:solidFill>
                  <a:schemeClr val="tx1"/>
                </a:solidFill>
              </a:rPr>
              <a:t>=</a:t>
            </a:r>
            <a:r>
              <a:rPr lang="da-DK" dirty="0" err="1" smtClean="0">
                <a:solidFill>
                  <a:schemeClr val="tx1"/>
                </a:solidFill>
              </a:rPr>
              <a:t>MPI_T_enum_get_item</a:t>
            </a:r>
            <a:r>
              <a:rPr lang="da-DK" dirty="0" smtClean="0">
                <a:solidFill>
                  <a:schemeClr val="tx1"/>
                </a:solidFill>
              </a:rPr>
              <a:t>(</a:t>
            </a:r>
            <a:r>
              <a:rPr lang="da-DK" dirty="0" err="1" smtClean="0">
                <a:solidFill>
                  <a:schemeClr val="tx1"/>
                </a:solidFill>
              </a:rPr>
              <a:t>enumtype</a:t>
            </a:r>
            <a:r>
              <a:rPr lang="da-DK" dirty="0" smtClean="0">
                <a:solidFill>
                  <a:schemeClr val="tx1"/>
                </a:solidFill>
              </a:rPr>
              <a:t>, j, </a:t>
            </a:r>
            <a:r>
              <a:rPr lang="da-DK" dirty="0" err="1" smtClean="0">
                <a:solidFill>
                  <a:schemeClr val="tx1"/>
                </a:solidFill>
              </a:rPr>
              <a:t>name</a:t>
            </a:r>
            <a:r>
              <a:rPr lang="da-DK" dirty="0" smtClean="0">
                <a:solidFill>
                  <a:schemeClr val="tx1"/>
                </a:solidFill>
              </a:rPr>
              <a:t>, &amp;</a:t>
            </a:r>
            <a:r>
              <a:rPr lang="da-DK" dirty="0" err="1" smtClean="0">
                <a:solidFill>
                  <a:schemeClr val="tx1"/>
                </a:solidFill>
              </a:rPr>
              <a:t>namelen</a:t>
            </a:r>
            <a:r>
              <a:rPr lang="da-DK" dirty="0" smtClean="0">
                <a:solidFill>
                  <a:schemeClr val="tx1"/>
                </a:solidFill>
              </a:rPr>
              <a:t>);</a:t>
            </a: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smtClean="0">
                <a:solidFill>
                  <a:schemeClr val="tx1"/>
                </a:solidFill>
              </a:rPr>
              <a:t>			</a:t>
            </a:r>
            <a:r>
              <a:rPr lang="da-DK" dirty="0" err="1" smtClean="0">
                <a:solidFill>
                  <a:schemeClr val="tx1"/>
                </a:solidFill>
              </a:rPr>
              <a:t>if</a:t>
            </a:r>
            <a:r>
              <a:rPr lang="da-DK" dirty="0" smtClean="0">
                <a:solidFill>
                  <a:schemeClr val="tx1"/>
                </a:solidFill>
              </a:rPr>
              <a:t> (</a:t>
            </a:r>
            <a:r>
              <a:rPr lang="da-DK" dirty="0" err="1" smtClean="0">
                <a:solidFill>
                  <a:schemeClr val="tx1"/>
                </a:solidFill>
              </a:rPr>
              <a:t>err</a:t>
            </a:r>
            <a:r>
              <a:rPr lang="da-DK" dirty="0" smtClean="0">
                <a:solidFill>
                  <a:schemeClr val="tx1"/>
                </a:solidFill>
              </a:rPr>
              <a:t>==MPI_SUCCESS) </a:t>
            </a:r>
            <a:r>
              <a:rPr lang="da-DK" dirty="0" err="1" smtClean="0">
                <a:solidFill>
                  <a:schemeClr val="tx1"/>
                </a:solidFill>
              </a:rPr>
              <a:t>printf</a:t>
            </a:r>
            <a:r>
              <a:rPr lang="da-DK" dirty="0" smtClean="0">
                <a:solidFill>
                  <a:schemeClr val="tx1"/>
                </a:solidFill>
              </a:rPr>
              <a:t>(”\</a:t>
            </a:r>
            <a:r>
              <a:rPr lang="da-DK" dirty="0" err="1" smtClean="0">
                <a:solidFill>
                  <a:schemeClr val="tx1"/>
                </a:solidFill>
              </a:rPr>
              <a:t>t%s</a:t>
            </a:r>
            <a:r>
              <a:rPr lang="da-DK" dirty="0" smtClean="0">
                <a:solidFill>
                  <a:schemeClr val="tx1"/>
                </a:solidFill>
              </a:rPr>
              <a:t>\n”,</a:t>
            </a:r>
            <a:r>
              <a:rPr lang="da-DK" dirty="0" err="1" smtClean="0">
                <a:solidFill>
                  <a:schemeClr val="tx1"/>
                </a:solidFill>
              </a:rPr>
              <a:t>name</a:t>
            </a:r>
            <a:r>
              <a:rPr lang="da-DK" dirty="0" smtClean="0">
                <a:solidFill>
                  <a:schemeClr val="tx1"/>
                </a:solidFill>
              </a:rPr>
              <a:t>);</a:t>
            </a: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smtClean="0">
                <a:solidFill>
                  <a:schemeClr val="tx1"/>
                </a:solidFill>
              </a:rPr>
              <a:t>		}</a:t>
            </a:r>
          </a:p>
          <a:p>
            <a:r>
              <a:rPr lang="da-DK" dirty="0">
                <a:solidFill>
                  <a:schemeClr val="tx1"/>
                </a:solidFill>
              </a:rPr>
              <a:t>	</a:t>
            </a:r>
            <a:r>
              <a:rPr lang="da-DK" dirty="0" smtClean="0">
                <a:solidFill>
                  <a:schemeClr val="tx1"/>
                </a:solidFill>
              </a:rPr>
              <a:t>}</a:t>
            </a:r>
            <a:endParaRPr lang="da-DK" dirty="0">
              <a:solidFill>
                <a:schemeClr val="tx1"/>
              </a:solidFill>
            </a:endParaRPr>
          </a:p>
          <a:p>
            <a:r>
              <a:rPr lang="da-DK" dirty="0" smtClean="0">
                <a:solidFill>
                  <a:schemeClr val="tx1"/>
                </a:solidFill>
              </a:rPr>
              <a:t>	</a:t>
            </a:r>
            <a:r>
              <a:rPr lang="da-DK" dirty="0" err="1" smtClean="0">
                <a:solidFill>
                  <a:schemeClr val="tx1"/>
                </a:solidFill>
              </a:rPr>
              <a:t>err</a:t>
            </a:r>
            <a:r>
              <a:rPr lang="da-DK" dirty="0">
                <a:solidFill>
                  <a:schemeClr val="tx1"/>
                </a:solidFill>
              </a:rPr>
              <a:t>=</a:t>
            </a:r>
            <a:r>
              <a:rPr lang="da-DK" dirty="0" err="1">
                <a:solidFill>
                  <a:schemeClr val="tx1"/>
                </a:solidFill>
              </a:rPr>
              <a:t>MPI_T_finalize</a:t>
            </a:r>
            <a:r>
              <a:rPr lang="da-DK" dirty="0">
                <a:solidFill>
                  <a:schemeClr val="tx1"/>
                </a:solidFill>
              </a:rPr>
              <a:t>(); </a:t>
            </a:r>
            <a:r>
              <a:rPr lang="da-DK" dirty="0" err="1" smtClean="0">
                <a:solidFill>
                  <a:schemeClr val="tx1"/>
                </a:solidFill>
                <a:latin typeface="Arial"/>
                <a:cs typeface="Arial"/>
              </a:rPr>
              <a:t>return</a:t>
            </a:r>
            <a:r>
              <a:rPr lang="da-DK" dirty="0" smtClean="0">
                <a:solidFill>
                  <a:schemeClr val="tx1"/>
                </a:solidFill>
                <a:latin typeface="Arial"/>
                <a:cs typeface="Arial"/>
              </a:rPr>
              <a:t> (</a:t>
            </a:r>
            <a:r>
              <a:rPr lang="da-DK" dirty="0" err="1" smtClean="0">
                <a:solidFill>
                  <a:schemeClr val="tx1"/>
                </a:solidFill>
                <a:latin typeface="Arial"/>
                <a:cs typeface="Arial"/>
              </a:rPr>
              <a:t>err</a:t>
            </a:r>
            <a:r>
              <a:rPr lang="da-DK" dirty="0" smtClean="0">
                <a:solidFill>
                  <a:schemeClr val="tx1"/>
                </a:solidFill>
                <a:latin typeface="Arial"/>
                <a:cs typeface="Arial"/>
              </a:rPr>
              <a:t>!=MPI_SUCCESS) }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38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19432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Goal: provide some semantic/grouping information to tools</a:t>
            </a:r>
          </a:p>
          <a:p>
            <a:pPr lvl="1"/>
            <a:r>
              <a:rPr lang="en-US" dirty="0" smtClean="0"/>
              <a:t>Tools know/can know little about individual variables</a:t>
            </a:r>
          </a:p>
          <a:p>
            <a:pPr lvl="1"/>
            <a:r>
              <a:rPr lang="en-US" dirty="0" smtClean="0"/>
              <a:t>Categories provide an hierarchical grouping of variables</a:t>
            </a:r>
          </a:p>
          <a:p>
            <a:pPr lvl="1"/>
            <a:r>
              <a:rPr lang="en-US" dirty="0" smtClean="0"/>
              <a:t>Categories can contain variables and other categories</a:t>
            </a:r>
          </a:p>
          <a:p>
            <a:pPr lvl="1"/>
            <a:r>
              <a:rPr lang="en-US" dirty="0" smtClean="0"/>
              <a:t>Example: group all communication related variables</a:t>
            </a:r>
          </a:p>
          <a:p>
            <a:r>
              <a:rPr lang="en-US" dirty="0" smtClean="0"/>
              <a:t>Categories organized similarly to variables</a:t>
            </a:r>
          </a:p>
          <a:p>
            <a:pPr lvl="1"/>
            <a:r>
              <a:rPr lang="en-US" dirty="0" smtClean="0"/>
              <a:t>Indexed from 0 to N-1 with potentially growing N</a:t>
            </a:r>
          </a:p>
          <a:p>
            <a:pPr lvl="1"/>
            <a:r>
              <a:rPr lang="en-US" dirty="0" smtClean="0"/>
              <a:t>MPI_T implementations can add categories, but not remove them</a:t>
            </a:r>
          </a:p>
          <a:p>
            <a:pPr lvl="1"/>
            <a:r>
              <a:rPr lang="en-US" dirty="0" smtClean="0"/>
              <a:t>Routines to query metadata and contents of categories</a:t>
            </a:r>
          </a:p>
          <a:p>
            <a:r>
              <a:rPr lang="en-US" dirty="0" smtClean="0"/>
              <a:t>Categories can not by cyclic or contain themselves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39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Idea of Categories</a:t>
            </a:r>
            <a:endParaRPr lang="en-US" dirty="0"/>
          </a:p>
        </p:txBody>
      </p:sp>
      <p:grpSp>
        <p:nvGrpSpPr>
          <p:cNvPr id="3" name="Group 111"/>
          <p:cNvGrpSpPr/>
          <p:nvPr/>
        </p:nvGrpSpPr>
        <p:grpSpPr>
          <a:xfrm>
            <a:off x="297723" y="1569477"/>
            <a:ext cx="4205356" cy="412387"/>
            <a:chOff x="297723" y="1373067"/>
            <a:chExt cx="4205356" cy="412387"/>
          </a:xfrm>
        </p:grpSpPr>
        <p:sp>
          <p:nvSpPr>
            <p:cNvPr id="6" name="Rectangle 5"/>
            <p:cNvSpPr/>
            <p:nvPr/>
          </p:nvSpPr>
          <p:spPr>
            <a:xfrm>
              <a:off x="2213375" y="1373067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723" y="1373067"/>
              <a:ext cx="186617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rgbClr val="000000"/>
                  </a:solidFill>
                </a:rPr>
                <a:t>List of Categories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90685" y="1373067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69617" y="1373067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C3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1089" y="1373067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C4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14"/>
          <p:cNvGrpSpPr/>
          <p:nvPr/>
        </p:nvGrpSpPr>
        <p:grpSpPr>
          <a:xfrm>
            <a:off x="314217" y="3759435"/>
            <a:ext cx="4932714" cy="412387"/>
            <a:chOff x="314217" y="3563025"/>
            <a:chExt cx="4932714" cy="412387"/>
          </a:xfrm>
        </p:grpSpPr>
        <p:sp>
          <p:nvSpPr>
            <p:cNvPr id="5" name="Rectangle 4"/>
            <p:cNvSpPr/>
            <p:nvPr/>
          </p:nvSpPr>
          <p:spPr>
            <a:xfrm>
              <a:off x="314217" y="3563025"/>
              <a:ext cx="155278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Category C1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8811" y="3563025"/>
              <a:ext cx="789392" cy="4123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CV1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59343" y="3563025"/>
              <a:ext cx="789392" cy="4123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CV2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98217" y="3563025"/>
              <a:ext cx="789392" cy="41238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PV1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57539" y="3563025"/>
              <a:ext cx="789392" cy="41238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PV2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14217" y="5532696"/>
            <a:ext cx="1313257" cy="7752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CV1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METADATA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85347" y="5532696"/>
            <a:ext cx="1313257" cy="7752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CV2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METADATA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51004" y="5532696"/>
            <a:ext cx="1313257" cy="7752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CV3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METADATA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6661" y="5532696"/>
            <a:ext cx="1313257" cy="7752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PV1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METADATA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2318" y="5532696"/>
            <a:ext cx="1313257" cy="7752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PV2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METADATA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47975" y="5532696"/>
            <a:ext cx="1313257" cy="7752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PV3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METADATA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21" name="Group 112"/>
          <p:cNvGrpSpPr/>
          <p:nvPr/>
        </p:nvGrpSpPr>
        <p:grpSpPr>
          <a:xfrm>
            <a:off x="5664843" y="2126389"/>
            <a:ext cx="2713647" cy="412387"/>
            <a:chOff x="5664843" y="1929979"/>
            <a:chExt cx="2713647" cy="412387"/>
          </a:xfrm>
        </p:grpSpPr>
        <p:sp>
          <p:nvSpPr>
            <p:cNvPr id="22" name="Rectangle 21"/>
            <p:cNvSpPr/>
            <p:nvPr/>
          </p:nvSpPr>
          <p:spPr>
            <a:xfrm>
              <a:off x="5664843" y="1929979"/>
              <a:ext cx="155278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Category C4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57568" y="1929979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836500" y="1929979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C3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" name="Group 113"/>
          <p:cNvGrpSpPr/>
          <p:nvPr/>
        </p:nvGrpSpPr>
        <p:grpSpPr>
          <a:xfrm>
            <a:off x="5704788" y="4237808"/>
            <a:ext cx="3234518" cy="412387"/>
            <a:chOff x="5704788" y="4041398"/>
            <a:chExt cx="3234518" cy="412387"/>
          </a:xfrm>
        </p:grpSpPr>
        <p:sp>
          <p:nvSpPr>
            <p:cNvPr id="25" name="Rectangle 24"/>
            <p:cNvSpPr/>
            <p:nvPr/>
          </p:nvSpPr>
          <p:spPr>
            <a:xfrm>
              <a:off x="5704788" y="4041398"/>
              <a:ext cx="155278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Category C2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9382" y="4041398"/>
              <a:ext cx="789392" cy="4123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CV3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149914" y="4041398"/>
              <a:ext cx="789392" cy="41238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PV3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7408452" y="3289322"/>
            <a:ext cx="1552780" cy="4123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Category C3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4" name="Elbow Connector 33"/>
          <p:cNvCxnSpPr/>
          <p:nvPr/>
        </p:nvCxnSpPr>
        <p:spPr>
          <a:xfrm rot="5400000">
            <a:off x="884347" y="2219126"/>
            <a:ext cx="1777571" cy="13030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115"/>
          <p:cNvGrpSpPr/>
          <p:nvPr/>
        </p:nvGrpSpPr>
        <p:grpSpPr>
          <a:xfrm>
            <a:off x="970846" y="4184916"/>
            <a:ext cx="5868101" cy="1360875"/>
            <a:chOff x="970846" y="3988506"/>
            <a:chExt cx="5868101" cy="1360875"/>
          </a:xfrm>
        </p:grpSpPr>
        <p:cxnSp>
          <p:nvCxnSpPr>
            <p:cNvPr id="43" name="Elbow Connector 42"/>
            <p:cNvCxnSpPr>
              <a:stCxn id="10" idx="2"/>
              <a:endCxn id="15" idx="0"/>
            </p:cNvCxnSpPr>
            <p:nvPr/>
          </p:nvCxnSpPr>
          <p:spPr>
            <a:xfrm rot="5400000">
              <a:off x="961740" y="3997613"/>
              <a:ext cx="1360874" cy="134266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11" idx="2"/>
              <a:endCxn id="16" idx="0"/>
            </p:cNvCxnSpPr>
            <p:nvPr/>
          </p:nvCxnSpPr>
          <p:spPr>
            <a:xfrm rot="5400000">
              <a:off x="2117571" y="4312912"/>
              <a:ext cx="1360874" cy="71206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13" idx="2"/>
              <a:endCxn id="18" idx="0"/>
            </p:cNvCxnSpPr>
            <p:nvPr/>
          </p:nvCxnSpPr>
          <p:spPr>
            <a:xfrm rot="16200000" flipH="1">
              <a:off x="4002664" y="3978754"/>
              <a:ext cx="1360874" cy="138037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hape 52"/>
            <p:cNvCxnSpPr>
              <a:stCxn id="14" idx="2"/>
              <a:endCxn id="19" idx="0"/>
            </p:cNvCxnSpPr>
            <p:nvPr/>
          </p:nvCxnSpPr>
          <p:spPr>
            <a:xfrm rot="16200000" flipH="1">
              <a:off x="5165154" y="3675587"/>
              <a:ext cx="1360874" cy="198671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116"/>
          <p:cNvGrpSpPr/>
          <p:nvPr/>
        </p:nvGrpSpPr>
        <p:grpSpPr>
          <a:xfrm>
            <a:off x="3907634" y="4663288"/>
            <a:ext cx="4636977" cy="882502"/>
            <a:chOff x="3907634" y="4466878"/>
            <a:chExt cx="4636977" cy="882502"/>
          </a:xfrm>
        </p:grpSpPr>
        <p:cxnSp>
          <p:nvCxnSpPr>
            <p:cNvPr id="57" name="Elbow Connector 56"/>
            <p:cNvCxnSpPr>
              <a:stCxn id="27" idx="2"/>
              <a:endCxn id="20" idx="0"/>
            </p:cNvCxnSpPr>
            <p:nvPr/>
          </p:nvCxnSpPr>
          <p:spPr>
            <a:xfrm rot="5400000">
              <a:off x="7983357" y="4788126"/>
              <a:ext cx="882501" cy="24000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6" idx="2"/>
              <a:endCxn id="17" idx="0"/>
            </p:cNvCxnSpPr>
            <p:nvPr/>
          </p:nvCxnSpPr>
          <p:spPr>
            <a:xfrm rot="5400000">
              <a:off x="5364606" y="3009907"/>
              <a:ext cx="882501" cy="379644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117"/>
          <p:cNvGrpSpPr/>
          <p:nvPr/>
        </p:nvGrpSpPr>
        <p:grpSpPr>
          <a:xfrm>
            <a:off x="6481178" y="2551870"/>
            <a:ext cx="1703663" cy="1699033"/>
            <a:chOff x="6481178" y="2355460"/>
            <a:chExt cx="1703663" cy="1699033"/>
          </a:xfrm>
        </p:grpSpPr>
        <p:cxnSp>
          <p:nvCxnSpPr>
            <p:cNvPr id="64" name="Elbow Connector 63"/>
            <p:cNvCxnSpPr>
              <a:stCxn id="23" idx="2"/>
              <a:endCxn id="25" idx="0"/>
            </p:cNvCxnSpPr>
            <p:nvPr/>
          </p:nvCxnSpPr>
          <p:spPr>
            <a:xfrm rot="5400000">
              <a:off x="6155355" y="2681284"/>
              <a:ext cx="1699032" cy="104738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24" idx="2"/>
              <a:endCxn id="30" idx="0"/>
            </p:cNvCxnSpPr>
            <p:nvPr/>
          </p:nvCxnSpPr>
          <p:spPr>
            <a:xfrm rot="16200000" flipH="1">
              <a:off x="7770895" y="2692059"/>
              <a:ext cx="750546" cy="7734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Freeform 105"/>
          <p:cNvSpPr/>
          <p:nvPr/>
        </p:nvSpPr>
        <p:spPr>
          <a:xfrm>
            <a:off x="3034942" y="1977923"/>
            <a:ext cx="3001954" cy="2226891"/>
          </a:xfrm>
          <a:custGeom>
            <a:avLst/>
            <a:gdLst>
              <a:gd name="connsiteX0" fmla="*/ 0 w 3001954"/>
              <a:gd name="connsiteY0" fmla="*/ 0 h 2226891"/>
              <a:gd name="connsiteX1" fmla="*/ 16494 w 3001954"/>
              <a:gd name="connsiteY1" fmla="*/ 1336135 h 2226891"/>
              <a:gd name="connsiteX2" fmla="*/ 3001954 w 3001954"/>
              <a:gd name="connsiteY2" fmla="*/ 1336135 h 2226891"/>
              <a:gd name="connsiteX3" fmla="*/ 3001954 w 3001954"/>
              <a:gd name="connsiteY3" fmla="*/ 2226891 h 222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1954" h="2226891">
                <a:moveTo>
                  <a:pt x="0" y="0"/>
                </a:moveTo>
                <a:lnTo>
                  <a:pt x="16494" y="1336135"/>
                </a:lnTo>
                <a:lnTo>
                  <a:pt x="3001954" y="1336135"/>
                </a:lnTo>
                <a:lnTo>
                  <a:pt x="3001954" y="2226891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cxnSp>
        <p:nvCxnSpPr>
          <p:cNvPr id="108" name="Elbow Connector 107"/>
          <p:cNvCxnSpPr>
            <a:stCxn id="12" idx="2"/>
            <a:endCxn id="22" idx="1"/>
          </p:cNvCxnSpPr>
          <p:nvPr/>
        </p:nvCxnSpPr>
        <p:spPr>
          <a:xfrm rot="16200000" flipH="1">
            <a:off x="4773104" y="1440843"/>
            <a:ext cx="350719" cy="143275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reeform 110"/>
          <p:cNvSpPr/>
          <p:nvPr/>
        </p:nvSpPr>
        <p:spPr>
          <a:xfrm>
            <a:off x="3595747" y="1977923"/>
            <a:ext cx="3793677" cy="1517585"/>
          </a:xfrm>
          <a:custGeom>
            <a:avLst/>
            <a:gdLst>
              <a:gd name="connsiteX0" fmla="*/ 16494 w 3793677"/>
              <a:gd name="connsiteY0" fmla="*/ 0 h 1517585"/>
              <a:gd name="connsiteX1" fmla="*/ 0 w 3793677"/>
              <a:gd name="connsiteY1" fmla="*/ 857765 h 1517585"/>
              <a:gd name="connsiteX2" fmla="*/ 3381321 w 3793677"/>
              <a:gd name="connsiteY2" fmla="*/ 874261 h 1517585"/>
              <a:gd name="connsiteX3" fmla="*/ 3381321 w 3793677"/>
              <a:gd name="connsiteY3" fmla="*/ 1517585 h 1517585"/>
              <a:gd name="connsiteX4" fmla="*/ 3793677 w 3793677"/>
              <a:gd name="connsiteY4" fmla="*/ 1517585 h 151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3677" h="1517585">
                <a:moveTo>
                  <a:pt x="16494" y="0"/>
                </a:moveTo>
                <a:lnTo>
                  <a:pt x="0" y="857765"/>
                </a:lnTo>
                <a:lnTo>
                  <a:pt x="3381321" y="874261"/>
                </a:lnTo>
                <a:lnTo>
                  <a:pt x="3381321" y="1517585"/>
                </a:lnTo>
                <a:lnTo>
                  <a:pt x="3793677" y="1517585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213</a:t>
            </a:fld>
            <a:endParaRPr lang="en-US" dirty="0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31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06" grpId="0" animBg="1"/>
      <p:bldP spid="111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5373290" y="1977922"/>
            <a:ext cx="3665559" cy="28042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3183390" y="4006868"/>
            <a:ext cx="5855459" cy="2424837"/>
          </a:xfrm>
          <a:custGeom>
            <a:avLst/>
            <a:gdLst>
              <a:gd name="connsiteX0" fmla="*/ 2474138 w 5937930"/>
              <a:gd name="connsiteY0" fmla="*/ 0 h 2424837"/>
              <a:gd name="connsiteX1" fmla="*/ 5937930 w 5937930"/>
              <a:gd name="connsiteY1" fmla="*/ 0 h 2424837"/>
              <a:gd name="connsiteX2" fmla="*/ 5921436 w 5937930"/>
              <a:gd name="connsiteY2" fmla="*/ 2391846 h 2424837"/>
              <a:gd name="connsiteX3" fmla="*/ 4453448 w 5937930"/>
              <a:gd name="connsiteY3" fmla="*/ 2375351 h 2424837"/>
              <a:gd name="connsiteX4" fmla="*/ 4453448 w 5937930"/>
              <a:gd name="connsiteY4" fmla="*/ 2375351 h 2424837"/>
              <a:gd name="connsiteX5" fmla="*/ 4453448 w 5937930"/>
              <a:gd name="connsiteY5" fmla="*/ 1336135 h 2424837"/>
              <a:gd name="connsiteX6" fmla="*/ 1517471 w 5937930"/>
              <a:gd name="connsiteY6" fmla="*/ 1336135 h 2424837"/>
              <a:gd name="connsiteX7" fmla="*/ 1517471 w 5937930"/>
              <a:gd name="connsiteY7" fmla="*/ 2424837 h 2424837"/>
              <a:gd name="connsiteX8" fmla="*/ 0 w 5937930"/>
              <a:gd name="connsiteY8" fmla="*/ 2391846 h 2424837"/>
              <a:gd name="connsiteX9" fmla="*/ 82471 w 5937930"/>
              <a:gd name="connsiteY9" fmla="*/ 577342 h 2424837"/>
              <a:gd name="connsiteX10" fmla="*/ 2457643 w 5937930"/>
              <a:gd name="connsiteY10" fmla="*/ 560847 h 2424837"/>
              <a:gd name="connsiteX11" fmla="*/ 2474138 w 5937930"/>
              <a:gd name="connsiteY11" fmla="*/ 0 h 2424837"/>
              <a:gd name="connsiteX0" fmla="*/ 2474138 w 5937930"/>
              <a:gd name="connsiteY0" fmla="*/ 0 h 2424837"/>
              <a:gd name="connsiteX1" fmla="*/ 5937930 w 5937930"/>
              <a:gd name="connsiteY1" fmla="*/ 0 h 2424837"/>
              <a:gd name="connsiteX2" fmla="*/ 5921436 w 5937930"/>
              <a:gd name="connsiteY2" fmla="*/ 2391846 h 2424837"/>
              <a:gd name="connsiteX3" fmla="*/ 4453448 w 5937930"/>
              <a:gd name="connsiteY3" fmla="*/ 2375351 h 2424837"/>
              <a:gd name="connsiteX4" fmla="*/ 4453448 w 5937930"/>
              <a:gd name="connsiteY4" fmla="*/ 2375351 h 2424837"/>
              <a:gd name="connsiteX5" fmla="*/ 4453448 w 5937930"/>
              <a:gd name="connsiteY5" fmla="*/ 1336135 h 2424837"/>
              <a:gd name="connsiteX6" fmla="*/ 1517471 w 5937930"/>
              <a:gd name="connsiteY6" fmla="*/ 1336135 h 2424837"/>
              <a:gd name="connsiteX7" fmla="*/ 1517471 w 5937930"/>
              <a:gd name="connsiteY7" fmla="*/ 2424837 h 2424837"/>
              <a:gd name="connsiteX8" fmla="*/ 0 w 5937930"/>
              <a:gd name="connsiteY8" fmla="*/ 2391846 h 2424837"/>
              <a:gd name="connsiteX9" fmla="*/ 82471 w 5937930"/>
              <a:gd name="connsiteY9" fmla="*/ 577342 h 2424837"/>
              <a:gd name="connsiteX10" fmla="*/ 2457643 w 5937930"/>
              <a:gd name="connsiteY10" fmla="*/ 560847 h 2424837"/>
              <a:gd name="connsiteX11" fmla="*/ 2474138 w 5937930"/>
              <a:gd name="connsiteY11" fmla="*/ 0 h 2424837"/>
              <a:gd name="connsiteX0" fmla="*/ 2474138 w 5937930"/>
              <a:gd name="connsiteY0" fmla="*/ 0 h 2424837"/>
              <a:gd name="connsiteX1" fmla="*/ 5937930 w 5937930"/>
              <a:gd name="connsiteY1" fmla="*/ 0 h 2424837"/>
              <a:gd name="connsiteX2" fmla="*/ 5921436 w 5937930"/>
              <a:gd name="connsiteY2" fmla="*/ 2391846 h 2424837"/>
              <a:gd name="connsiteX3" fmla="*/ 4453448 w 5937930"/>
              <a:gd name="connsiteY3" fmla="*/ 2375351 h 2424837"/>
              <a:gd name="connsiteX4" fmla="*/ 4453448 w 5937930"/>
              <a:gd name="connsiteY4" fmla="*/ 2375351 h 2424837"/>
              <a:gd name="connsiteX5" fmla="*/ 4453448 w 5937930"/>
              <a:gd name="connsiteY5" fmla="*/ 1336135 h 2424837"/>
              <a:gd name="connsiteX6" fmla="*/ 1517471 w 5937930"/>
              <a:gd name="connsiteY6" fmla="*/ 1336135 h 2424837"/>
              <a:gd name="connsiteX7" fmla="*/ 1517471 w 5937930"/>
              <a:gd name="connsiteY7" fmla="*/ 2424837 h 2424837"/>
              <a:gd name="connsiteX8" fmla="*/ 0 w 5937930"/>
              <a:gd name="connsiteY8" fmla="*/ 2391846 h 2424837"/>
              <a:gd name="connsiteX9" fmla="*/ 82471 w 5937930"/>
              <a:gd name="connsiteY9" fmla="*/ 577342 h 2424837"/>
              <a:gd name="connsiteX10" fmla="*/ 2457643 w 5937930"/>
              <a:gd name="connsiteY10" fmla="*/ 560847 h 2424837"/>
              <a:gd name="connsiteX11" fmla="*/ 2474138 w 5937930"/>
              <a:gd name="connsiteY11" fmla="*/ 0 h 2424837"/>
              <a:gd name="connsiteX0" fmla="*/ 3049122 w 6512914"/>
              <a:gd name="connsiteY0" fmla="*/ 0 h 2787738"/>
              <a:gd name="connsiteX1" fmla="*/ 6512914 w 6512914"/>
              <a:gd name="connsiteY1" fmla="*/ 0 h 2787738"/>
              <a:gd name="connsiteX2" fmla="*/ 6496420 w 6512914"/>
              <a:gd name="connsiteY2" fmla="*/ 2391846 h 2787738"/>
              <a:gd name="connsiteX3" fmla="*/ 5028432 w 6512914"/>
              <a:gd name="connsiteY3" fmla="*/ 2375351 h 2787738"/>
              <a:gd name="connsiteX4" fmla="*/ 5028432 w 6512914"/>
              <a:gd name="connsiteY4" fmla="*/ 2375351 h 2787738"/>
              <a:gd name="connsiteX5" fmla="*/ 5028432 w 6512914"/>
              <a:gd name="connsiteY5" fmla="*/ 1336135 h 2787738"/>
              <a:gd name="connsiteX6" fmla="*/ 2092455 w 6512914"/>
              <a:gd name="connsiteY6" fmla="*/ 1336135 h 2787738"/>
              <a:gd name="connsiteX7" fmla="*/ 2092455 w 6512914"/>
              <a:gd name="connsiteY7" fmla="*/ 2424837 h 2787738"/>
              <a:gd name="connsiteX8" fmla="*/ 0 w 6512914"/>
              <a:gd name="connsiteY8" fmla="*/ 2787738 h 2787738"/>
              <a:gd name="connsiteX9" fmla="*/ 657455 w 6512914"/>
              <a:gd name="connsiteY9" fmla="*/ 577342 h 2787738"/>
              <a:gd name="connsiteX10" fmla="*/ 3032627 w 6512914"/>
              <a:gd name="connsiteY10" fmla="*/ 560847 h 2787738"/>
              <a:gd name="connsiteX11" fmla="*/ 3049122 w 6512914"/>
              <a:gd name="connsiteY11" fmla="*/ 0 h 2787738"/>
              <a:gd name="connsiteX0" fmla="*/ 2391667 w 5855459"/>
              <a:gd name="connsiteY0" fmla="*/ 0 h 2424837"/>
              <a:gd name="connsiteX1" fmla="*/ 5855459 w 5855459"/>
              <a:gd name="connsiteY1" fmla="*/ 0 h 2424837"/>
              <a:gd name="connsiteX2" fmla="*/ 5838965 w 5855459"/>
              <a:gd name="connsiteY2" fmla="*/ 2391846 h 2424837"/>
              <a:gd name="connsiteX3" fmla="*/ 4370977 w 5855459"/>
              <a:gd name="connsiteY3" fmla="*/ 2375351 h 2424837"/>
              <a:gd name="connsiteX4" fmla="*/ 4370977 w 5855459"/>
              <a:gd name="connsiteY4" fmla="*/ 2375351 h 2424837"/>
              <a:gd name="connsiteX5" fmla="*/ 4370977 w 5855459"/>
              <a:gd name="connsiteY5" fmla="*/ 1336135 h 2424837"/>
              <a:gd name="connsiteX6" fmla="*/ 1435000 w 5855459"/>
              <a:gd name="connsiteY6" fmla="*/ 1336135 h 2424837"/>
              <a:gd name="connsiteX7" fmla="*/ 1435000 w 5855459"/>
              <a:gd name="connsiteY7" fmla="*/ 2424837 h 2424837"/>
              <a:gd name="connsiteX8" fmla="*/ 0 w 5855459"/>
              <a:gd name="connsiteY8" fmla="*/ 2408341 h 2424837"/>
              <a:gd name="connsiteX9" fmla="*/ 0 w 5855459"/>
              <a:gd name="connsiteY9" fmla="*/ 577342 h 2424837"/>
              <a:gd name="connsiteX10" fmla="*/ 2375172 w 5855459"/>
              <a:gd name="connsiteY10" fmla="*/ 560847 h 2424837"/>
              <a:gd name="connsiteX11" fmla="*/ 2391667 w 5855459"/>
              <a:gd name="connsiteY11" fmla="*/ 0 h 242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855459" h="2424837">
                <a:moveTo>
                  <a:pt x="2391667" y="0"/>
                </a:moveTo>
                <a:lnTo>
                  <a:pt x="5855459" y="0"/>
                </a:lnTo>
                <a:lnTo>
                  <a:pt x="5838965" y="2391846"/>
                </a:lnTo>
                <a:lnTo>
                  <a:pt x="4370977" y="2375351"/>
                </a:lnTo>
                <a:lnTo>
                  <a:pt x="4370977" y="2375351"/>
                </a:lnTo>
                <a:lnTo>
                  <a:pt x="4370977" y="1336135"/>
                </a:lnTo>
                <a:lnTo>
                  <a:pt x="1435000" y="1336135"/>
                </a:lnTo>
                <a:lnTo>
                  <a:pt x="1435000" y="2424837"/>
                </a:lnTo>
                <a:lnTo>
                  <a:pt x="0" y="2408341"/>
                </a:lnTo>
                <a:lnTo>
                  <a:pt x="0" y="577342"/>
                </a:lnTo>
                <a:lnTo>
                  <a:pt x="2375172" y="560847"/>
                </a:lnTo>
                <a:lnTo>
                  <a:pt x="2391667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197931" y="3544994"/>
            <a:ext cx="7389424" cy="2870216"/>
          </a:xfrm>
          <a:custGeom>
            <a:avLst/>
            <a:gdLst>
              <a:gd name="connsiteX0" fmla="*/ 0 w 7389424"/>
              <a:gd name="connsiteY0" fmla="*/ 2870216 h 2870216"/>
              <a:gd name="connsiteX1" fmla="*/ 0 w 7389424"/>
              <a:gd name="connsiteY1" fmla="*/ 16496 h 2870216"/>
              <a:gd name="connsiteX2" fmla="*/ 5228677 w 7389424"/>
              <a:gd name="connsiteY2" fmla="*/ 0 h 2870216"/>
              <a:gd name="connsiteX3" fmla="*/ 5228677 w 7389424"/>
              <a:gd name="connsiteY3" fmla="*/ 1204171 h 2870216"/>
              <a:gd name="connsiteX4" fmla="*/ 7389424 w 7389424"/>
              <a:gd name="connsiteY4" fmla="*/ 1220667 h 2870216"/>
              <a:gd name="connsiteX5" fmla="*/ 7372930 w 7389424"/>
              <a:gd name="connsiteY5" fmla="*/ 2870216 h 2870216"/>
              <a:gd name="connsiteX6" fmla="*/ 4420459 w 7389424"/>
              <a:gd name="connsiteY6" fmla="*/ 2870216 h 2870216"/>
              <a:gd name="connsiteX7" fmla="*/ 4436953 w 7389424"/>
              <a:gd name="connsiteY7" fmla="*/ 1814504 h 2870216"/>
              <a:gd name="connsiteX8" fmla="*/ 2952471 w 7389424"/>
              <a:gd name="connsiteY8" fmla="*/ 1814504 h 2870216"/>
              <a:gd name="connsiteX9" fmla="*/ 2935977 w 7389424"/>
              <a:gd name="connsiteY9" fmla="*/ 2837225 h 2870216"/>
              <a:gd name="connsiteX10" fmla="*/ 0 w 7389424"/>
              <a:gd name="connsiteY10" fmla="*/ 2870216 h 28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89424" h="2870216">
                <a:moveTo>
                  <a:pt x="0" y="2870216"/>
                </a:moveTo>
                <a:lnTo>
                  <a:pt x="0" y="16496"/>
                </a:lnTo>
                <a:lnTo>
                  <a:pt x="5228677" y="0"/>
                </a:lnTo>
                <a:lnTo>
                  <a:pt x="5228677" y="1204171"/>
                </a:lnTo>
                <a:lnTo>
                  <a:pt x="7389424" y="1220667"/>
                </a:lnTo>
                <a:lnTo>
                  <a:pt x="7372930" y="2870216"/>
                </a:lnTo>
                <a:lnTo>
                  <a:pt x="4420459" y="2870216"/>
                </a:lnTo>
                <a:lnTo>
                  <a:pt x="4436953" y="1814504"/>
                </a:lnTo>
                <a:lnTo>
                  <a:pt x="2952471" y="1814504"/>
                </a:lnTo>
                <a:lnTo>
                  <a:pt x="2935977" y="2837225"/>
                </a:lnTo>
                <a:lnTo>
                  <a:pt x="0" y="287021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Categories</a:t>
            </a:r>
            <a:endParaRPr lang="en-US" dirty="0"/>
          </a:p>
        </p:txBody>
      </p:sp>
      <p:grpSp>
        <p:nvGrpSpPr>
          <p:cNvPr id="3" name="Group 111"/>
          <p:cNvGrpSpPr/>
          <p:nvPr/>
        </p:nvGrpSpPr>
        <p:grpSpPr>
          <a:xfrm>
            <a:off x="297723" y="1569477"/>
            <a:ext cx="4205356" cy="412387"/>
            <a:chOff x="297723" y="1373067"/>
            <a:chExt cx="4205356" cy="412387"/>
          </a:xfrm>
        </p:grpSpPr>
        <p:sp>
          <p:nvSpPr>
            <p:cNvPr id="6" name="Rectangle 5"/>
            <p:cNvSpPr/>
            <p:nvPr/>
          </p:nvSpPr>
          <p:spPr>
            <a:xfrm>
              <a:off x="2213375" y="1373067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723" y="1373067"/>
              <a:ext cx="186617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rgbClr val="000000"/>
                  </a:solidFill>
                </a:rPr>
                <a:t>List of Categories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90685" y="1373067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69617" y="1373067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C3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1089" y="1373067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C4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14"/>
          <p:cNvGrpSpPr/>
          <p:nvPr/>
        </p:nvGrpSpPr>
        <p:grpSpPr>
          <a:xfrm>
            <a:off x="314217" y="3759435"/>
            <a:ext cx="4932714" cy="412387"/>
            <a:chOff x="314217" y="3563025"/>
            <a:chExt cx="4932714" cy="412387"/>
          </a:xfrm>
        </p:grpSpPr>
        <p:sp>
          <p:nvSpPr>
            <p:cNvPr id="5" name="Rectangle 4"/>
            <p:cNvSpPr/>
            <p:nvPr/>
          </p:nvSpPr>
          <p:spPr>
            <a:xfrm>
              <a:off x="314217" y="3563025"/>
              <a:ext cx="155278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C1: Comm.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8811" y="3563025"/>
              <a:ext cx="789392" cy="4123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CV1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59343" y="3563025"/>
              <a:ext cx="789392" cy="4123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CV2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98217" y="3563025"/>
              <a:ext cx="789392" cy="41238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PV1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57539" y="3563025"/>
              <a:ext cx="789392" cy="41238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PV2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14217" y="5532696"/>
            <a:ext cx="1313257" cy="7752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CV1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Protocol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85347" y="5532696"/>
            <a:ext cx="1313257" cy="7752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CV2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Eager lim.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51004" y="5532696"/>
            <a:ext cx="1313257" cy="7752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CV3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#Buffers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6661" y="5532696"/>
            <a:ext cx="1313257" cy="7752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PV1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#Sent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2318" y="5532696"/>
            <a:ext cx="1313257" cy="7752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PV2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#</a:t>
            </a:r>
            <a:r>
              <a:rPr lang="en-US" sz="1600" b="1" dirty="0" err="1" smtClean="0">
                <a:solidFill>
                  <a:srgbClr val="000000"/>
                </a:solidFill>
              </a:rPr>
              <a:t>Recv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47975" y="5532696"/>
            <a:ext cx="1313257" cy="7752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PV3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#</a:t>
            </a:r>
            <a:r>
              <a:rPr lang="en-US" sz="1600" b="1" dirty="0" err="1" smtClean="0">
                <a:solidFill>
                  <a:srgbClr val="000000"/>
                </a:solidFill>
              </a:rPr>
              <a:t>malloc</a:t>
            </a:r>
            <a:r>
              <a:rPr lang="en-US" sz="1600" b="1" dirty="0" smtClean="0">
                <a:solidFill>
                  <a:srgbClr val="000000"/>
                </a:solidFill>
              </a:rPr>
              <a:t>()</a:t>
            </a:r>
            <a:endParaRPr lang="en-US" sz="1600" b="1" dirty="0">
              <a:solidFill>
                <a:srgbClr val="000000"/>
              </a:solidFill>
            </a:endParaRPr>
          </a:p>
        </p:txBody>
      </p:sp>
      <p:grpSp>
        <p:nvGrpSpPr>
          <p:cNvPr id="21" name="Group 112"/>
          <p:cNvGrpSpPr/>
          <p:nvPr/>
        </p:nvGrpSpPr>
        <p:grpSpPr>
          <a:xfrm>
            <a:off x="5664843" y="2126389"/>
            <a:ext cx="2713647" cy="412387"/>
            <a:chOff x="5664843" y="1929979"/>
            <a:chExt cx="2713647" cy="412387"/>
          </a:xfrm>
        </p:grpSpPr>
        <p:sp>
          <p:nvSpPr>
            <p:cNvPr id="22" name="Rectangle 21"/>
            <p:cNvSpPr/>
            <p:nvPr/>
          </p:nvSpPr>
          <p:spPr>
            <a:xfrm>
              <a:off x="5664843" y="1929979"/>
              <a:ext cx="155278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C4: Memory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57568" y="1929979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836500" y="1929979"/>
              <a:ext cx="54199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C3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" name="Group 113"/>
          <p:cNvGrpSpPr/>
          <p:nvPr/>
        </p:nvGrpSpPr>
        <p:grpSpPr>
          <a:xfrm>
            <a:off x="5704788" y="4237808"/>
            <a:ext cx="3234518" cy="412387"/>
            <a:chOff x="5704788" y="4041398"/>
            <a:chExt cx="3234518" cy="412387"/>
          </a:xfrm>
        </p:grpSpPr>
        <p:sp>
          <p:nvSpPr>
            <p:cNvPr id="25" name="Rectangle 24"/>
            <p:cNvSpPr/>
            <p:nvPr/>
          </p:nvSpPr>
          <p:spPr>
            <a:xfrm>
              <a:off x="5704788" y="4041398"/>
              <a:ext cx="1552780" cy="412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C2: </a:t>
              </a:r>
              <a:r>
                <a:rPr lang="en-US" sz="1600" b="1" dirty="0" err="1" smtClean="0">
                  <a:solidFill>
                    <a:srgbClr val="000000"/>
                  </a:solidFill>
                </a:rPr>
                <a:t>LocMem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9382" y="4041398"/>
              <a:ext cx="789392" cy="4123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CV3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149914" y="4041398"/>
              <a:ext cx="789392" cy="41238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PV3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7408452" y="3289322"/>
            <a:ext cx="1552780" cy="4123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C3: </a:t>
            </a:r>
            <a:r>
              <a:rPr lang="en-US" sz="1600" b="1" dirty="0" err="1" smtClean="0">
                <a:solidFill>
                  <a:srgbClr val="000000"/>
                </a:solidFill>
              </a:rPr>
              <a:t>ShMem</a:t>
            </a:r>
            <a:r>
              <a:rPr lang="en-US" sz="1600" b="1" dirty="0" smtClean="0">
                <a:solidFill>
                  <a:srgbClr val="000000"/>
                </a:solidFill>
              </a:rPr>
              <a:t>.</a:t>
            </a: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34" name="Elbow Connector 33"/>
          <p:cNvCxnSpPr/>
          <p:nvPr/>
        </p:nvCxnSpPr>
        <p:spPr>
          <a:xfrm rot="5400000">
            <a:off x="884347" y="2219126"/>
            <a:ext cx="1777571" cy="13030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115"/>
          <p:cNvGrpSpPr/>
          <p:nvPr/>
        </p:nvGrpSpPr>
        <p:grpSpPr>
          <a:xfrm>
            <a:off x="970846" y="4184916"/>
            <a:ext cx="5868101" cy="1360875"/>
            <a:chOff x="970846" y="3988506"/>
            <a:chExt cx="5868101" cy="1360875"/>
          </a:xfrm>
        </p:grpSpPr>
        <p:cxnSp>
          <p:nvCxnSpPr>
            <p:cNvPr id="43" name="Elbow Connector 42"/>
            <p:cNvCxnSpPr>
              <a:stCxn id="10" idx="2"/>
              <a:endCxn id="15" idx="0"/>
            </p:cNvCxnSpPr>
            <p:nvPr/>
          </p:nvCxnSpPr>
          <p:spPr>
            <a:xfrm rot="5400000">
              <a:off x="961740" y="3997613"/>
              <a:ext cx="1360874" cy="134266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11" idx="2"/>
              <a:endCxn id="16" idx="0"/>
            </p:cNvCxnSpPr>
            <p:nvPr/>
          </p:nvCxnSpPr>
          <p:spPr>
            <a:xfrm rot="5400000">
              <a:off x="2117571" y="4312912"/>
              <a:ext cx="1360874" cy="71206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13" idx="2"/>
              <a:endCxn id="18" idx="0"/>
            </p:cNvCxnSpPr>
            <p:nvPr/>
          </p:nvCxnSpPr>
          <p:spPr>
            <a:xfrm rot="16200000" flipH="1">
              <a:off x="4002664" y="3978754"/>
              <a:ext cx="1360874" cy="138037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hape 52"/>
            <p:cNvCxnSpPr>
              <a:stCxn id="14" idx="2"/>
              <a:endCxn id="19" idx="0"/>
            </p:cNvCxnSpPr>
            <p:nvPr/>
          </p:nvCxnSpPr>
          <p:spPr>
            <a:xfrm rot="16200000" flipH="1">
              <a:off x="5165154" y="3675587"/>
              <a:ext cx="1360874" cy="198671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116"/>
          <p:cNvGrpSpPr/>
          <p:nvPr/>
        </p:nvGrpSpPr>
        <p:grpSpPr>
          <a:xfrm>
            <a:off x="3907634" y="4663288"/>
            <a:ext cx="4636977" cy="882502"/>
            <a:chOff x="3907634" y="4466878"/>
            <a:chExt cx="4636977" cy="882502"/>
          </a:xfrm>
        </p:grpSpPr>
        <p:cxnSp>
          <p:nvCxnSpPr>
            <p:cNvPr id="57" name="Elbow Connector 56"/>
            <p:cNvCxnSpPr>
              <a:stCxn id="27" idx="2"/>
              <a:endCxn id="20" idx="0"/>
            </p:cNvCxnSpPr>
            <p:nvPr/>
          </p:nvCxnSpPr>
          <p:spPr>
            <a:xfrm rot="5400000">
              <a:off x="7983357" y="4788126"/>
              <a:ext cx="882501" cy="24000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6" idx="2"/>
              <a:endCxn id="17" idx="0"/>
            </p:cNvCxnSpPr>
            <p:nvPr/>
          </p:nvCxnSpPr>
          <p:spPr>
            <a:xfrm rot="5400000">
              <a:off x="5364606" y="3009907"/>
              <a:ext cx="882501" cy="379644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117"/>
          <p:cNvGrpSpPr/>
          <p:nvPr/>
        </p:nvGrpSpPr>
        <p:grpSpPr>
          <a:xfrm>
            <a:off x="6481178" y="2551870"/>
            <a:ext cx="1703663" cy="1699033"/>
            <a:chOff x="6481178" y="2355460"/>
            <a:chExt cx="1703663" cy="1699033"/>
          </a:xfrm>
        </p:grpSpPr>
        <p:cxnSp>
          <p:nvCxnSpPr>
            <p:cNvPr id="64" name="Elbow Connector 63"/>
            <p:cNvCxnSpPr>
              <a:stCxn id="23" idx="2"/>
              <a:endCxn id="25" idx="0"/>
            </p:cNvCxnSpPr>
            <p:nvPr/>
          </p:nvCxnSpPr>
          <p:spPr>
            <a:xfrm rot="5400000">
              <a:off x="6155355" y="2681284"/>
              <a:ext cx="1699032" cy="104738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24" idx="2"/>
              <a:endCxn id="30" idx="0"/>
            </p:cNvCxnSpPr>
            <p:nvPr/>
          </p:nvCxnSpPr>
          <p:spPr>
            <a:xfrm rot="16200000" flipH="1">
              <a:off x="7770895" y="2692059"/>
              <a:ext cx="750546" cy="7734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Freeform 105"/>
          <p:cNvSpPr/>
          <p:nvPr/>
        </p:nvSpPr>
        <p:spPr>
          <a:xfrm>
            <a:off x="3034942" y="1977923"/>
            <a:ext cx="3001954" cy="2226891"/>
          </a:xfrm>
          <a:custGeom>
            <a:avLst/>
            <a:gdLst>
              <a:gd name="connsiteX0" fmla="*/ 0 w 3001954"/>
              <a:gd name="connsiteY0" fmla="*/ 0 h 2226891"/>
              <a:gd name="connsiteX1" fmla="*/ 16494 w 3001954"/>
              <a:gd name="connsiteY1" fmla="*/ 1336135 h 2226891"/>
              <a:gd name="connsiteX2" fmla="*/ 3001954 w 3001954"/>
              <a:gd name="connsiteY2" fmla="*/ 1336135 h 2226891"/>
              <a:gd name="connsiteX3" fmla="*/ 3001954 w 3001954"/>
              <a:gd name="connsiteY3" fmla="*/ 2226891 h 222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1954" h="2226891">
                <a:moveTo>
                  <a:pt x="0" y="0"/>
                </a:moveTo>
                <a:lnTo>
                  <a:pt x="16494" y="1336135"/>
                </a:lnTo>
                <a:lnTo>
                  <a:pt x="3001954" y="1336135"/>
                </a:lnTo>
                <a:lnTo>
                  <a:pt x="3001954" y="2226891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cxnSp>
        <p:nvCxnSpPr>
          <p:cNvPr id="108" name="Elbow Connector 107"/>
          <p:cNvCxnSpPr>
            <a:stCxn id="12" idx="2"/>
            <a:endCxn id="22" idx="1"/>
          </p:cNvCxnSpPr>
          <p:nvPr/>
        </p:nvCxnSpPr>
        <p:spPr>
          <a:xfrm rot="16200000" flipH="1">
            <a:off x="4773104" y="1440843"/>
            <a:ext cx="350719" cy="143275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reeform 110"/>
          <p:cNvSpPr/>
          <p:nvPr/>
        </p:nvSpPr>
        <p:spPr>
          <a:xfrm>
            <a:off x="3595747" y="1977923"/>
            <a:ext cx="3793677" cy="1517585"/>
          </a:xfrm>
          <a:custGeom>
            <a:avLst/>
            <a:gdLst>
              <a:gd name="connsiteX0" fmla="*/ 16494 w 3793677"/>
              <a:gd name="connsiteY0" fmla="*/ 0 h 1517585"/>
              <a:gd name="connsiteX1" fmla="*/ 0 w 3793677"/>
              <a:gd name="connsiteY1" fmla="*/ 857765 h 1517585"/>
              <a:gd name="connsiteX2" fmla="*/ 3381321 w 3793677"/>
              <a:gd name="connsiteY2" fmla="*/ 874261 h 1517585"/>
              <a:gd name="connsiteX3" fmla="*/ 3381321 w 3793677"/>
              <a:gd name="connsiteY3" fmla="*/ 1517585 h 1517585"/>
              <a:gd name="connsiteX4" fmla="*/ 3793677 w 3793677"/>
              <a:gd name="connsiteY4" fmla="*/ 1517585 h 151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3677" h="1517585">
                <a:moveTo>
                  <a:pt x="16494" y="0"/>
                </a:moveTo>
                <a:lnTo>
                  <a:pt x="0" y="857765"/>
                </a:lnTo>
                <a:lnTo>
                  <a:pt x="3381321" y="874261"/>
                </a:lnTo>
                <a:lnTo>
                  <a:pt x="3381321" y="1517585"/>
                </a:lnTo>
                <a:lnTo>
                  <a:pt x="3793677" y="1517585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214</a:t>
            </a:fld>
            <a:endParaRPr lang="en-US" dirty="0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4467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2" grpId="0" animBg="1"/>
      <p:bldP spid="52" grpId="1" animBg="1"/>
      <p:bldP spid="51" grpId="0" animBg="1"/>
      <p:bldP spid="51" grpId="1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Information on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err="1" smtClean="0"/>
              <a:t>MPI_T_category_get_num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*num)</a:t>
            </a:r>
          </a:p>
          <a:p>
            <a:pPr lvl="1"/>
            <a:r>
              <a:rPr lang="en-US" dirty="0" smtClean="0"/>
              <a:t>Returns the number of categories (in total)</a:t>
            </a:r>
          </a:p>
          <a:p>
            <a:pPr>
              <a:buNone/>
            </a:pPr>
            <a:r>
              <a:rPr lang="en-US" b="1" dirty="0" err="1" smtClean="0"/>
              <a:t>MPI_T_category_get_info</a:t>
            </a:r>
            <a:r>
              <a:rPr lang="en-US" b="1" dirty="0" smtClean="0"/>
              <a:t>(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index</a:t>
            </a:r>
            <a:r>
              <a:rPr lang="en-US" dirty="0" smtClean="0"/>
              <a:t>, 			/* category to be queried */</a:t>
            </a:r>
          </a:p>
          <a:p>
            <a:pPr lvl="1">
              <a:buNone/>
            </a:pPr>
            <a:r>
              <a:rPr lang="en-US" b="1" dirty="0" smtClean="0"/>
              <a:t>char *name,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name_len</a:t>
            </a:r>
            <a:r>
              <a:rPr lang="en-US" dirty="0" smtClean="0"/>
              <a:t>, 		/* mandatory name of category */</a:t>
            </a:r>
          </a:p>
          <a:p>
            <a:pPr lvl="1">
              <a:buNone/>
            </a:pPr>
            <a:r>
              <a:rPr lang="en-US" b="1" dirty="0" smtClean="0"/>
              <a:t>char *</a:t>
            </a:r>
            <a:r>
              <a:rPr lang="en-US" b="1" dirty="0" err="1" smtClean="0"/>
              <a:t>desc</a:t>
            </a:r>
            <a:r>
              <a:rPr lang="en-US" b="1" dirty="0" smtClean="0"/>
              <a:t>,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 </a:t>
            </a:r>
            <a:r>
              <a:rPr lang="en-US" b="1" dirty="0" err="1" smtClean="0"/>
              <a:t>desc_len</a:t>
            </a:r>
            <a:r>
              <a:rPr lang="en-US" dirty="0" smtClean="0"/>
              <a:t>, 		/* optional description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num_controlvars</a:t>
            </a:r>
            <a:r>
              <a:rPr lang="en-US" dirty="0" smtClean="0"/>
              <a:t>, 	/* number of </a:t>
            </a:r>
            <a:r>
              <a:rPr lang="en-US" dirty="0" err="1" smtClean="0"/>
              <a:t>controlvars</a:t>
            </a:r>
            <a:r>
              <a:rPr lang="en-US" dirty="0" smtClean="0"/>
              <a:t> in category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num_perfvars</a:t>
            </a:r>
            <a:r>
              <a:rPr lang="en-US" dirty="0" smtClean="0"/>
              <a:t>, 		/* number of </a:t>
            </a:r>
            <a:r>
              <a:rPr lang="en-US" dirty="0" err="1" smtClean="0"/>
              <a:t>perfvars</a:t>
            </a:r>
            <a:r>
              <a:rPr lang="en-US" dirty="0" smtClean="0"/>
              <a:t> in category */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num_categories</a:t>
            </a:r>
            <a:r>
              <a:rPr lang="en-US" b="1" dirty="0" smtClean="0"/>
              <a:t> 	</a:t>
            </a:r>
            <a:r>
              <a:rPr lang="en-US" dirty="0" smtClean="0"/>
              <a:t>/* number of categories in category */</a:t>
            </a:r>
          </a:p>
          <a:p>
            <a:pPr lvl="1">
              <a:buNone/>
            </a:pPr>
            <a:r>
              <a:rPr lang="en-US" b="1" dirty="0" smtClean="0"/>
              <a:t>)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00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MPI_T </a:t>
            </a:r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Routines to query contents of a category</a:t>
            </a:r>
          </a:p>
          <a:p>
            <a:pPr lvl="1"/>
            <a:r>
              <a:rPr lang="en-US" b="1" dirty="0" err="1" smtClean="0"/>
              <a:t>MPI_T_Category_get_cvars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cat_index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len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indices[])</a:t>
            </a:r>
          </a:p>
          <a:p>
            <a:pPr lvl="1"/>
            <a:r>
              <a:rPr lang="en-US" b="1" dirty="0" err="1" smtClean="0"/>
              <a:t>MPI_T_Category_get_pvars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cat_index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len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indices[])</a:t>
            </a:r>
          </a:p>
          <a:p>
            <a:pPr lvl="1"/>
            <a:r>
              <a:rPr lang="en-US" b="1" dirty="0" err="1" smtClean="0"/>
              <a:t>MPI_T_Category_get_categories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cat_index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len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indices[])</a:t>
            </a:r>
          </a:p>
          <a:p>
            <a:r>
              <a:rPr lang="en-US" dirty="0" smtClean="0"/>
              <a:t>All routines return an array of indices that lists all variables or categories (respectively) </a:t>
            </a:r>
          </a:p>
          <a:p>
            <a:pPr lvl="1"/>
            <a:r>
              <a:rPr lang="en-US" dirty="0" smtClean="0"/>
              <a:t>Caller is responsible to pass a sufficiently long array</a:t>
            </a:r>
          </a:p>
          <a:p>
            <a:pPr lvl="1"/>
            <a:r>
              <a:rPr lang="en-US" dirty="0" smtClean="0"/>
              <a:t>The required length is returned by _</a:t>
            </a:r>
            <a:r>
              <a:rPr lang="en-US" dirty="0" err="1" smtClean="0"/>
              <a:t>get_info</a:t>
            </a:r>
            <a:r>
              <a:rPr lang="en-US" dirty="0" smtClean="0"/>
              <a:t> call</a:t>
            </a:r>
          </a:p>
          <a:p>
            <a:pPr lvl="1"/>
            <a:r>
              <a:rPr lang="en-US" dirty="0" smtClean="0"/>
              <a:t>If array is too small, a truncated list is returned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74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Adding/removing variables can change categories</a:t>
            </a:r>
          </a:p>
          <a:p>
            <a:pPr lvl="1"/>
            <a:r>
              <a:rPr lang="en-US" dirty="0" smtClean="0"/>
              <a:t>New categories can appear</a:t>
            </a:r>
          </a:p>
          <a:p>
            <a:pPr lvl="1"/>
            <a:r>
              <a:rPr lang="en-US" dirty="0" smtClean="0"/>
              <a:t>Membership in categories can change</a:t>
            </a:r>
          </a:p>
          <a:p>
            <a:r>
              <a:rPr lang="en-US" dirty="0" smtClean="0"/>
              <a:t>Mechanism to detect when this has happened</a:t>
            </a:r>
          </a:p>
          <a:p>
            <a:pPr lvl="1"/>
            <a:r>
              <a:rPr lang="en-US" dirty="0" smtClean="0"/>
              <a:t>Avoid frequent re-scanning of category details</a:t>
            </a:r>
          </a:p>
          <a:p>
            <a:pPr lvl="1"/>
            <a:r>
              <a:rPr lang="en-US" dirty="0" smtClean="0"/>
              <a:t>Enable caching of category information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MPI_T_category_changed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*stamp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Provides virtual time stamp</a:t>
            </a:r>
          </a:p>
          <a:p>
            <a:pPr lvl="1"/>
            <a:r>
              <a:rPr lang="en-US" dirty="0" smtClean="0"/>
              <a:t>Time stamp is guaranteed to increase on every change</a:t>
            </a:r>
          </a:p>
          <a:p>
            <a:pPr lvl="1"/>
            <a:r>
              <a:rPr lang="en-US" dirty="0" smtClean="0"/>
              <a:t>Should not be used for anything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MPI Tool Information Interface provides a view into MPI</a:t>
            </a:r>
          </a:p>
          <a:p>
            <a:pPr lvl="1"/>
            <a:r>
              <a:rPr lang="en-US" dirty="0" smtClean="0"/>
              <a:t>Configuration information through control variables</a:t>
            </a:r>
          </a:p>
          <a:p>
            <a:pPr lvl="1"/>
            <a:r>
              <a:rPr lang="en-US" dirty="0" smtClean="0"/>
              <a:t>Performance counters through performance variables</a:t>
            </a:r>
          </a:p>
          <a:p>
            <a:pPr lvl="1"/>
            <a:r>
              <a:rPr lang="en-US" dirty="0" smtClean="0"/>
              <a:t>Offered in addition to the MPI Profiling Interface</a:t>
            </a:r>
          </a:p>
          <a:p>
            <a:r>
              <a:rPr lang="en-US" dirty="0" smtClean="0"/>
              <a:t>Basic concept: query interface</a:t>
            </a:r>
          </a:p>
          <a:p>
            <a:pPr lvl="1"/>
            <a:r>
              <a:rPr lang="en-US" dirty="0" smtClean="0"/>
              <a:t>MPI decides which variables to offer</a:t>
            </a:r>
          </a:p>
          <a:p>
            <a:pPr lvl="1"/>
            <a:r>
              <a:rPr lang="en-US" dirty="0" smtClean="0"/>
              <a:t>Users must query for available variables</a:t>
            </a:r>
          </a:p>
          <a:p>
            <a:pPr lvl="1"/>
            <a:r>
              <a:rPr lang="en-US" dirty="0" smtClean="0"/>
              <a:t>Additional information can be queried as meta data</a:t>
            </a:r>
          </a:p>
          <a:p>
            <a:r>
              <a:rPr lang="en-US" dirty="0" smtClean="0"/>
              <a:t>Variables need to be bound to MPI objects</a:t>
            </a:r>
          </a:p>
          <a:p>
            <a:pPr lvl="1"/>
            <a:r>
              <a:rPr lang="en-US" dirty="0" smtClean="0"/>
              <a:t>Done during the handle creation process</a:t>
            </a:r>
          </a:p>
          <a:p>
            <a:pPr lvl="1"/>
            <a:r>
              <a:rPr lang="en-US" dirty="0" smtClean="0"/>
              <a:t>Can be tailored to items like communicators or files</a:t>
            </a:r>
          </a:p>
          <a:p>
            <a:r>
              <a:rPr lang="en-US" dirty="0" smtClean="0"/>
              <a:t>Session isolation for performance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22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799" y="1371600"/>
            <a:ext cx="8297985" cy="1927225"/>
          </a:xfrm>
        </p:spPr>
        <p:txBody>
          <a:bodyPr/>
          <a:lstStyle/>
          <a:p>
            <a:r>
              <a:rPr lang="en-US" dirty="0" smtClean="0"/>
              <a:t>Process Acquisition Interface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2057400"/>
          </a:xfrm>
        </p:spPr>
        <p:txBody>
          <a:bodyPr/>
          <a:lstStyle/>
          <a:p>
            <a:r>
              <a:rPr lang="en-US" dirty="0" smtClean="0"/>
              <a:t>Overview of MPIR</a:t>
            </a:r>
          </a:p>
          <a:p>
            <a:r>
              <a:rPr lang="en-US" dirty="0" smtClean="0"/>
              <a:t>Usage Instructions</a:t>
            </a:r>
          </a:p>
          <a:p>
            <a:r>
              <a:rPr lang="en-US" dirty="0" smtClean="0"/>
              <a:t>Tool Examples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37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Correct Example</a:t>
            </a:r>
          </a:p>
        </p:txBody>
      </p:sp>
      <p:sp>
        <p:nvSpPr>
          <p:cNvPr id="646151" name="Rectangle 7"/>
          <p:cNvSpPr>
            <a:spLocks noGrp="1" noChangeArrowheads="1"/>
          </p:cNvSpPr>
          <p:nvPr>
            <p:ph idx="1"/>
          </p:nvPr>
        </p:nvSpPr>
        <p:spPr>
          <a:xfrm>
            <a:off x="450850" y="3657600"/>
            <a:ext cx="7935913" cy="2514600"/>
          </a:xfrm>
        </p:spPr>
        <p:txBody>
          <a:bodyPr/>
          <a:lstStyle/>
          <a:p>
            <a:r>
              <a:rPr lang="en-US" dirty="0"/>
              <a:t>An implementation must ensure that the above example never deadlocks for any ordering of thread execution</a:t>
            </a:r>
          </a:p>
          <a:p>
            <a:r>
              <a:rPr lang="en-US" dirty="0"/>
              <a:t>That means the implementation cannot simply acquire a thread lock and block within an MPI function. It must release the lock to allow other threads to make progress.</a:t>
            </a:r>
          </a:p>
        </p:txBody>
      </p:sp>
      <p:sp>
        <p:nvSpPr>
          <p:cNvPr id="646147" name="Text Box 3"/>
          <p:cNvSpPr txBox="1">
            <a:spLocks noChangeArrowheads="1"/>
          </p:cNvSpPr>
          <p:nvPr/>
        </p:nvSpPr>
        <p:spPr bwMode="auto">
          <a:xfrm>
            <a:off x="2786063" y="1414463"/>
            <a:ext cx="21653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>
                <a:latin typeface="Arial" charset="0"/>
              </a:rPr>
              <a:t>Process 0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MPI_Recv(src=1)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MPI_Send(dst=1)</a:t>
            </a:r>
          </a:p>
          <a:p>
            <a:pPr algn="ctr" eaLnBrk="0" hangingPunct="0"/>
            <a:endParaRPr lang="en-US" sz="2000">
              <a:solidFill>
                <a:schemeClr val="accent1"/>
              </a:solidFill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</p:txBody>
      </p:sp>
      <p:sp>
        <p:nvSpPr>
          <p:cNvPr id="646148" name="Text Box 4"/>
          <p:cNvSpPr txBox="1">
            <a:spLocks noChangeArrowheads="1"/>
          </p:cNvSpPr>
          <p:nvPr/>
        </p:nvSpPr>
        <p:spPr bwMode="auto">
          <a:xfrm>
            <a:off x="5673725" y="1393825"/>
            <a:ext cx="2165350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>
                <a:latin typeface="Arial" charset="0"/>
              </a:rPr>
              <a:t>Process 1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MPI_Recv(src=0)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MPI_Send(dst=0)</a:t>
            </a:r>
          </a:p>
          <a:p>
            <a:pPr algn="ctr" eaLnBrk="0" hangingPunct="0"/>
            <a:endParaRPr lang="en-US" sz="3200"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</p:txBody>
      </p:sp>
      <p:sp>
        <p:nvSpPr>
          <p:cNvPr id="646149" name="Text Box 5"/>
          <p:cNvSpPr txBox="1">
            <a:spLocks noChangeArrowheads="1"/>
          </p:cNvSpPr>
          <p:nvPr/>
        </p:nvSpPr>
        <p:spPr bwMode="auto">
          <a:xfrm>
            <a:off x="900113" y="202247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Thread 1</a:t>
            </a:r>
          </a:p>
        </p:txBody>
      </p:sp>
      <p:sp>
        <p:nvSpPr>
          <p:cNvPr id="646150" name="Text Box 6"/>
          <p:cNvSpPr txBox="1">
            <a:spLocks noChangeArrowheads="1"/>
          </p:cNvSpPr>
          <p:nvPr/>
        </p:nvSpPr>
        <p:spPr bwMode="auto">
          <a:xfrm>
            <a:off x="928688" y="2944813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Thread 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1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vs. 3</a:t>
            </a:r>
            <a:r>
              <a:rPr lang="en-US" baseline="30000" dirty="0" smtClean="0"/>
              <a:t>rd</a:t>
            </a:r>
            <a:r>
              <a:rPr lang="en-US" dirty="0" smtClean="0"/>
              <a:t> Party Tools for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Tools using the MPI Profiling or MPI_T interface</a:t>
            </a:r>
          </a:p>
          <a:p>
            <a:pPr lvl="1"/>
            <a:r>
              <a:rPr lang="en-US" dirty="0" smtClean="0"/>
              <a:t>Part of the same address space as the application</a:t>
            </a:r>
          </a:p>
          <a:p>
            <a:pPr lvl="1"/>
            <a:r>
              <a:rPr lang="en-US" dirty="0" smtClean="0"/>
              <a:t>Based on intercepting MPI calls or using the API themselves</a:t>
            </a:r>
          </a:p>
          <a:p>
            <a:pPr lvl="1"/>
            <a:r>
              <a:rPr lang="en-US" dirty="0" smtClean="0"/>
              <a:t>Typically initialized by intercepting </a:t>
            </a:r>
            <a:r>
              <a:rPr lang="en-US" dirty="0" err="1" smtClean="0"/>
              <a:t>MPI_Init</a:t>
            </a:r>
            <a:endParaRPr lang="en-US" dirty="0" smtClean="0"/>
          </a:p>
          <a:p>
            <a:pPr lvl="1"/>
            <a:r>
              <a:rPr lang="en-US" dirty="0" smtClean="0"/>
              <a:t>Often loaded as additional shared library</a:t>
            </a:r>
          </a:p>
          <a:p>
            <a:pPr lvl="1">
              <a:buFont typeface="Wingdings" charset="2"/>
              <a:buChar char="Ø"/>
            </a:pPr>
            <a:r>
              <a:rPr lang="en-US" b="1" i="1" dirty="0" smtClean="0"/>
              <a:t>1</a:t>
            </a:r>
            <a:r>
              <a:rPr lang="en-US" b="1" i="1" baseline="30000" dirty="0" smtClean="0"/>
              <a:t>st</a:t>
            </a:r>
            <a:r>
              <a:rPr lang="en-US" b="1" i="1" dirty="0" smtClean="0"/>
              <a:t> party tools</a:t>
            </a:r>
          </a:p>
          <a:p>
            <a:r>
              <a:rPr lang="en-US" dirty="0" smtClean="0"/>
              <a:t>Tools loaded independently from the application</a:t>
            </a:r>
          </a:p>
          <a:p>
            <a:pPr lvl="1"/>
            <a:r>
              <a:rPr lang="en-US" dirty="0" smtClean="0"/>
              <a:t>Can be launched during the application’s runtime</a:t>
            </a:r>
          </a:p>
          <a:p>
            <a:pPr lvl="1"/>
            <a:r>
              <a:rPr lang="en-US" dirty="0" smtClean="0"/>
              <a:t>Implemented as separate processes</a:t>
            </a:r>
          </a:p>
          <a:p>
            <a:pPr lvl="1"/>
            <a:r>
              <a:rPr lang="en-US" dirty="0" smtClean="0"/>
              <a:t>Communication through the OS’s debug interface</a:t>
            </a:r>
          </a:p>
          <a:p>
            <a:pPr lvl="1"/>
            <a:r>
              <a:rPr lang="en-US" dirty="0" smtClean="0"/>
              <a:t>Separate initialization</a:t>
            </a:r>
          </a:p>
          <a:p>
            <a:pPr lvl="1">
              <a:buFont typeface="Wingdings" charset="2"/>
              <a:buChar char="Ø"/>
            </a:pPr>
            <a:r>
              <a:rPr lang="en-US" b="1" i="1" dirty="0" smtClean="0"/>
              <a:t>3</a:t>
            </a:r>
            <a:r>
              <a:rPr lang="en-US" b="1" i="1" baseline="30000" dirty="0" smtClean="0"/>
              <a:t>rd</a:t>
            </a:r>
            <a:r>
              <a:rPr lang="en-US" b="1" i="1" dirty="0" smtClean="0"/>
              <a:t> </a:t>
            </a:r>
            <a:r>
              <a:rPr lang="en-US" b="1" i="1" dirty="0"/>
              <a:t>party tools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66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Debuggers: Typical 3</a:t>
            </a:r>
            <a:r>
              <a:rPr lang="en-US" baseline="30000" dirty="0" smtClean="0"/>
              <a:t>rd</a:t>
            </a:r>
            <a:r>
              <a:rPr lang="en-US" dirty="0" smtClean="0"/>
              <a:t> Party Tools</a:t>
            </a:r>
            <a:endParaRPr lang="en-US" dirty="0"/>
          </a:p>
        </p:txBody>
      </p:sp>
      <p:pic>
        <p:nvPicPr>
          <p:cNvPr id="6" name="Picture 6" descr="mai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t="10310" b="10310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Independent Execution</a:t>
            </a:r>
          </a:p>
          <a:p>
            <a:pPr lvl="1"/>
            <a:r>
              <a:rPr lang="en-US" sz="2000" dirty="0" smtClean="0"/>
              <a:t>Fault isolation</a:t>
            </a:r>
          </a:p>
          <a:p>
            <a:pPr lvl="1"/>
            <a:r>
              <a:rPr lang="en-US" sz="2000" dirty="0" smtClean="0"/>
              <a:t>External program control</a:t>
            </a:r>
          </a:p>
          <a:p>
            <a:r>
              <a:rPr lang="en-US" sz="2400" dirty="0" smtClean="0"/>
              <a:t>Startup Options</a:t>
            </a:r>
          </a:p>
          <a:p>
            <a:pPr lvl="1"/>
            <a:r>
              <a:rPr lang="en-US" sz="2000" dirty="0" smtClean="0"/>
              <a:t>Launch</a:t>
            </a:r>
          </a:p>
          <a:p>
            <a:pPr lvl="1"/>
            <a:r>
              <a:rPr lang="en-US" sz="2000" dirty="0" smtClean="0"/>
              <a:t>Attach</a:t>
            </a:r>
          </a:p>
          <a:p>
            <a:r>
              <a:rPr lang="en-US" sz="2400" dirty="0" smtClean="0"/>
              <a:t>Communication through OS’s debug interface</a:t>
            </a:r>
          </a:p>
          <a:p>
            <a:pPr lvl="1"/>
            <a:r>
              <a:rPr lang="en-US" sz="2000" dirty="0" smtClean="0"/>
              <a:t>Start/stop process</a:t>
            </a:r>
          </a:p>
          <a:p>
            <a:pPr lvl="1"/>
            <a:r>
              <a:rPr lang="en-US" sz="2000" dirty="0" smtClean="0"/>
              <a:t>Breakpoints </a:t>
            </a:r>
          </a:p>
          <a:p>
            <a:pPr lvl="1"/>
            <a:r>
              <a:rPr lang="en-US" sz="2000" dirty="0" smtClean="0"/>
              <a:t>Read/write 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4410" y="639165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Totalview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768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for 3</a:t>
            </a:r>
            <a:r>
              <a:rPr lang="en-US" baseline="30000" dirty="0" smtClean="0"/>
              <a:t>rd</a:t>
            </a:r>
            <a:r>
              <a:rPr lang="en-US" dirty="0" smtClean="0"/>
              <a:t> Party MPI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to find all MPI processes?</a:t>
            </a:r>
          </a:p>
          <a:p>
            <a:pPr lvl="1"/>
            <a:r>
              <a:rPr lang="en-US" dirty="0" smtClean="0"/>
              <a:t>Manual specification painful/impossible</a:t>
            </a:r>
          </a:p>
          <a:p>
            <a:pPr lvl="1"/>
            <a:r>
              <a:rPr lang="en-US" dirty="0" smtClean="0"/>
              <a:t>Need a mechanism to identify host name/PID pairs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Process Acquisition</a:t>
            </a:r>
          </a:p>
          <a:p>
            <a:r>
              <a:rPr lang="en-US" dirty="0" smtClean="0"/>
              <a:t>Typical process</a:t>
            </a:r>
          </a:p>
          <a:p>
            <a:pPr lvl="1"/>
            <a:r>
              <a:rPr lang="en-US" dirty="0" smtClean="0"/>
              <a:t>Point debugger to this mechanism</a:t>
            </a:r>
          </a:p>
          <a:p>
            <a:pPr lvl="1"/>
            <a:r>
              <a:rPr lang="en-US" dirty="0" smtClean="0"/>
              <a:t>Gather all host/PID information</a:t>
            </a:r>
          </a:p>
          <a:p>
            <a:pPr lvl="1"/>
            <a:r>
              <a:rPr lang="en-US" dirty="0" smtClean="0"/>
              <a:t>Launch daemons on all hosts</a:t>
            </a:r>
          </a:p>
          <a:p>
            <a:pPr lvl="1"/>
            <a:r>
              <a:rPr lang="en-US" dirty="0" smtClean="0"/>
              <a:t>Daemons use PID information to attach all MPI processes</a:t>
            </a:r>
          </a:p>
          <a:p>
            <a:r>
              <a:rPr lang="en-US" dirty="0" smtClean="0"/>
              <a:t>Central debugger instances controls MPI processes through daemons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906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MPIR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Acquisition Interface for MPI</a:t>
            </a:r>
          </a:p>
          <a:p>
            <a:pPr lvl="1"/>
            <a:r>
              <a:rPr lang="en-US" dirty="0" smtClean="0"/>
              <a:t>Not part of the MPI standard</a:t>
            </a:r>
          </a:p>
          <a:p>
            <a:pPr lvl="2"/>
            <a:r>
              <a:rPr lang="en-US" dirty="0" smtClean="0"/>
              <a:t>Introduced by </a:t>
            </a:r>
            <a:r>
              <a:rPr lang="en-US" dirty="0" err="1" smtClean="0"/>
              <a:t>Cownie</a:t>
            </a:r>
            <a:r>
              <a:rPr lang="en-US" dirty="0" smtClean="0"/>
              <a:t> and </a:t>
            </a:r>
            <a:r>
              <a:rPr lang="en-US" dirty="0" err="1" smtClean="0"/>
              <a:t>Gropp</a:t>
            </a:r>
            <a:r>
              <a:rPr lang="en-US" dirty="0" smtClean="0"/>
              <a:t>, “</a:t>
            </a:r>
            <a:r>
              <a:rPr lang="en-US" dirty="0"/>
              <a:t>A Standard Interface for Debugger Access to Message Queue Information in </a:t>
            </a:r>
            <a:r>
              <a:rPr lang="en-US" dirty="0" smtClean="0"/>
              <a:t>MPI”, </a:t>
            </a:r>
            <a:r>
              <a:rPr lang="en-US" dirty="0" err="1" smtClean="0"/>
              <a:t>EuroPVM</a:t>
            </a:r>
            <a:r>
              <a:rPr lang="en-US" dirty="0" smtClean="0"/>
              <a:t>/MPI 1999</a:t>
            </a:r>
          </a:p>
          <a:p>
            <a:pPr lvl="2"/>
            <a:r>
              <a:rPr lang="en-US" dirty="0" smtClean="0"/>
              <a:t>Documented in an official MPI side document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“The MPIR Process Acquisition </a:t>
            </a:r>
            <a:r>
              <a:rPr lang="en-US" dirty="0" smtClean="0"/>
              <a:t>Interface, Version 1.0”</a:t>
            </a:r>
          </a:p>
          <a:p>
            <a:pPr lvl="1"/>
            <a:r>
              <a:rPr lang="en-US" dirty="0" smtClean="0"/>
              <a:t>Established as the de-facto standard</a:t>
            </a:r>
          </a:p>
          <a:p>
            <a:pPr lvl="1"/>
            <a:r>
              <a:rPr lang="en-US" dirty="0" smtClean="0"/>
              <a:t>Implemented by all major MPI versions</a:t>
            </a:r>
          </a:p>
          <a:p>
            <a:r>
              <a:rPr lang="en-US" dirty="0" smtClean="0"/>
              <a:t>Two components</a:t>
            </a:r>
          </a:p>
          <a:p>
            <a:pPr lvl="1"/>
            <a:r>
              <a:rPr lang="en-US" dirty="0" smtClean="0"/>
              <a:t>Handshake protocol to gain control over MPI processes</a:t>
            </a:r>
          </a:p>
          <a:p>
            <a:pPr lvl="2"/>
            <a:r>
              <a:rPr lang="en-US" dirty="0" smtClean="0"/>
              <a:t>Support for both launch and attach case</a:t>
            </a:r>
          </a:p>
          <a:p>
            <a:pPr lvl="1"/>
            <a:r>
              <a:rPr lang="en-US" dirty="0" smtClean="0"/>
              <a:t>Access to a process table listing all MPI processes in a job</a:t>
            </a:r>
          </a:p>
          <a:p>
            <a:r>
              <a:rPr lang="en-US" dirty="0" smtClean="0"/>
              <a:t>Assumes access through the debugger interface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51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054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Launch case</a:t>
            </a:r>
          </a:p>
          <a:p>
            <a:pPr lvl="1"/>
            <a:r>
              <a:rPr lang="en-US" dirty="0" smtClean="0"/>
              <a:t>Tool is launched first and then launches MPI job</a:t>
            </a:r>
          </a:p>
          <a:p>
            <a:pPr lvl="1"/>
            <a:r>
              <a:rPr lang="en-US" dirty="0" smtClean="0"/>
              <a:t>Tool gains control right after startup and indicates its presence</a:t>
            </a:r>
          </a:p>
          <a:p>
            <a:pPr lvl="1"/>
            <a:r>
              <a:rPr lang="en-US" dirty="0" smtClean="0"/>
              <a:t>MPI job detects tool presence and enables debug information</a:t>
            </a:r>
          </a:p>
          <a:p>
            <a:pPr lvl="1"/>
            <a:r>
              <a:rPr lang="en-US" dirty="0" smtClean="0"/>
              <a:t>MPI </a:t>
            </a:r>
            <a:r>
              <a:rPr lang="en-US" dirty="0"/>
              <a:t>job calls a well known routine </a:t>
            </a:r>
            <a:r>
              <a:rPr lang="en-US" dirty="0" smtClean="0"/>
              <a:t>/ breakpoint</a:t>
            </a:r>
            <a:endParaRPr lang="en-US" dirty="0"/>
          </a:p>
          <a:p>
            <a:r>
              <a:rPr lang="en-US" dirty="0" smtClean="0"/>
              <a:t>Attach case</a:t>
            </a:r>
          </a:p>
          <a:p>
            <a:pPr lvl="1"/>
            <a:r>
              <a:rPr lang="en-US" dirty="0" smtClean="0"/>
              <a:t>Tool attached to “well-</a:t>
            </a:r>
            <a:r>
              <a:rPr lang="en-US" dirty="0" err="1" smtClean="0"/>
              <a:t>lknown</a:t>
            </a:r>
            <a:r>
              <a:rPr lang="en-US" dirty="0" smtClean="0"/>
              <a:t>” process and stops process</a:t>
            </a:r>
          </a:p>
          <a:p>
            <a:pPr lvl="1"/>
            <a:r>
              <a:rPr lang="en-US" dirty="0" smtClean="0"/>
              <a:t>Tool indicates its presence and continues process</a:t>
            </a:r>
          </a:p>
          <a:p>
            <a:pPr lvl="1"/>
            <a:r>
              <a:rPr lang="en-US" dirty="0"/>
              <a:t>MPI job detects tool presence and enables debug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MPI job calls a well known routine that can be used as a breakpoint</a:t>
            </a:r>
          </a:p>
          <a:p>
            <a:r>
              <a:rPr lang="en-US" dirty="0" smtClean="0"/>
              <a:t>One “well-known” process implements MPIR</a:t>
            </a:r>
          </a:p>
          <a:p>
            <a:pPr lvl="1"/>
            <a:r>
              <a:rPr lang="en-US" dirty="0" smtClean="0"/>
              <a:t>Either rank 0 or available on all ranks redundantly</a:t>
            </a:r>
          </a:p>
          <a:p>
            <a:pPr lvl="1"/>
            <a:r>
              <a:rPr lang="en-US" dirty="0" smtClean="0"/>
              <a:t>Other option: MPIR implemented by resource manager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318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Handshake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095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Coordination performed through pre-defined symbols</a:t>
            </a:r>
          </a:p>
          <a:p>
            <a:pPr lvl="1"/>
            <a:r>
              <a:rPr lang="en-US" dirty="0" smtClean="0"/>
              <a:t>Tool needs access to process’s symbol table</a:t>
            </a:r>
          </a:p>
          <a:p>
            <a:pPr lvl="1"/>
            <a:r>
              <a:rPr lang="en-US" dirty="0" smtClean="0"/>
              <a:t>Translate symbol names into addresses</a:t>
            </a:r>
          </a:p>
          <a:p>
            <a:r>
              <a:rPr lang="en-US" dirty="0" smtClean="0"/>
              <a:t>Handshake through shared variables</a:t>
            </a:r>
          </a:p>
          <a:p>
            <a:pPr lvl="1"/>
            <a:r>
              <a:rPr lang="en-US" dirty="0" smtClean="0"/>
              <a:t>Written either by tool or by MPI library</a:t>
            </a:r>
          </a:p>
          <a:p>
            <a:pPr lvl="1"/>
            <a:r>
              <a:rPr lang="en-US" dirty="0" smtClean="0"/>
              <a:t>Tool reads/writes variable through debug interface</a:t>
            </a:r>
          </a:p>
          <a:p>
            <a:r>
              <a:rPr lang="en-US" dirty="0" smtClean="0"/>
              <a:t>Basic steps</a:t>
            </a:r>
          </a:p>
          <a:p>
            <a:pPr lvl="1"/>
            <a:r>
              <a:rPr lang="en-US" dirty="0" smtClean="0"/>
              <a:t>Tool indicates its presence</a:t>
            </a:r>
          </a:p>
          <a:p>
            <a:pPr lvl="1"/>
            <a:r>
              <a:rPr lang="en-US" dirty="0" smtClean="0"/>
              <a:t>Tool waits for acknowledgement from MPI</a:t>
            </a:r>
          </a:p>
          <a:p>
            <a:pPr lvl="1"/>
            <a:r>
              <a:rPr lang="en-US" dirty="0" smtClean="0"/>
              <a:t>MPI detects tool presence</a:t>
            </a:r>
          </a:p>
          <a:p>
            <a:pPr lvl="1"/>
            <a:r>
              <a:rPr lang="en-US" dirty="0" smtClean="0"/>
              <a:t>MPI fills out data structure containing the required information</a:t>
            </a:r>
          </a:p>
          <a:p>
            <a:pPr lvl="1"/>
            <a:r>
              <a:rPr lang="en-US" dirty="0" smtClean="0"/>
              <a:t>MPI signals tools that information is present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24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MPI Process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MPIR_proctable_size</a:t>
            </a:r>
            <a:endParaRPr lang="en-US" b="1" dirty="0" smtClean="0"/>
          </a:p>
          <a:p>
            <a:pPr lvl="1"/>
            <a:r>
              <a:rPr lang="en-US" dirty="0" smtClean="0"/>
              <a:t>Number of MPI processes created</a:t>
            </a:r>
          </a:p>
          <a:p>
            <a:r>
              <a:rPr lang="en-US" b="1" dirty="0" err="1" smtClean="0"/>
              <a:t>MPIR_proctable</a:t>
            </a:r>
            <a:endParaRPr lang="en-US" b="1" dirty="0" smtClean="0"/>
          </a:p>
          <a:p>
            <a:pPr lvl="1"/>
            <a:r>
              <a:rPr lang="en-US" dirty="0" smtClean="0"/>
              <a:t>Variable containing a pointer to an array	</a:t>
            </a:r>
          </a:p>
          <a:p>
            <a:pPr lvl="2"/>
            <a:r>
              <a:rPr lang="en-US" dirty="0" smtClean="0"/>
              <a:t>One entry for each process</a:t>
            </a:r>
            <a:endParaRPr lang="en-US" dirty="0"/>
          </a:p>
          <a:p>
            <a:pPr lvl="2"/>
            <a:r>
              <a:rPr lang="en-US" dirty="0" smtClean="0"/>
              <a:t>Contains host name and PIDs</a:t>
            </a:r>
          </a:p>
          <a:p>
            <a:pPr lvl="1"/>
            <a:r>
              <a:rPr lang="en-US" dirty="0" smtClean="0"/>
              <a:t>Size of entry defined by MPIR_PROCDESC structure</a:t>
            </a:r>
          </a:p>
          <a:p>
            <a:pPr lvl="2"/>
            <a:r>
              <a:rPr lang="en-US" dirty="0" smtClean="0"/>
              <a:t>Can/Should be queried through the symbol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66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Complete Picture MPIR</a:t>
            </a:r>
            <a:endParaRPr lang="en-US" dirty="0"/>
          </a:p>
        </p:txBody>
      </p:sp>
      <p:pic>
        <p:nvPicPr>
          <p:cNvPr id="4" name="Picture 3" descr="overview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122" y="1304755"/>
            <a:ext cx="6937740" cy="56035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0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MPIR is the de-facto standard</a:t>
            </a:r>
          </a:p>
          <a:p>
            <a:pPr lvl="1"/>
            <a:r>
              <a:rPr lang="en-US" dirty="0" smtClean="0"/>
              <a:t>Available on basically all platforms</a:t>
            </a:r>
          </a:p>
          <a:p>
            <a:pPr lvl="1"/>
            <a:r>
              <a:rPr lang="en-US" dirty="0" smtClean="0"/>
              <a:t>BUT: no official standardization</a:t>
            </a:r>
          </a:p>
          <a:p>
            <a:pPr lvl="2"/>
            <a:r>
              <a:rPr lang="en-US" dirty="0" smtClean="0"/>
              <a:t>Slight variations and extensions have evolved</a:t>
            </a:r>
          </a:p>
          <a:p>
            <a:pPr lvl="2"/>
            <a:r>
              <a:rPr lang="en-US" dirty="0" smtClean="0"/>
              <a:t>Documented in the MPIR side document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MPI process table is a static, monolithic data structure</a:t>
            </a:r>
          </a:p>
          <a:p>
            <a:pPr lvl="2"/>
            <a:r>
              <a:rPr lang="en-US" dirty="0" smtClean="0"/>
              <a:t>Can’t support dynamic processes</a:t>
            </a:r>
          </a:p>
          <a:p>
            <a:pPr lvl="2"/>
            <a:r>
              <a:rPr lang="en-US" dirty="0" smtClean="0"/>
              <a:t>Not scalable to very large number of processes</a:t>
            </a:r>
          </a:p>
          <a:p>
            <a:pPr lvl="1"/>
            <a:r>
              <a:rPr lang="en-US" dirty="0" smtClean="0"/>
              <a:t>Support for fault tolerance unclear</a:t>
            </a:r>
          </a:p>
          <a:p>
            <a:r>
              <a:rPr lang="en-US" dirty="0" smtClean="0"/>
              <a:t>Plans for MPIR-2 in upcoming MPI versions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140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Minor MPI 3.0 enhancements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400800" cy="19812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Cleanup</a:t>
            </a:r>
          </a:p>
          <a:p>
            <a:r>
              <a:rPr lang="en-US" dirty="0" smtClean="0"/>
              <a:t>Query </a:t>
            </a:r>
            <a:r>
              <a:rPr lang="en-US" dirty="0"/>
              <a:t>Minor Version</a:t>
            </a:r>
          </a:p>
          <a:p>
            <a:r>
              <a:rPr lang="en-US" dirty="0" smtClean="0"/>
              <a:t>Matched Probe/Receive</a:t>
            </a:r>
          </a:p>
          <a:p>
            <a:r>
              <a:rPr lang="en-US" dirty="0" smtClean="0"/>
              <a:t>New Communicator Creation Routines</a:t>
            </a:r>
          </a:p>
          <a:p>
            <a:r>
              <a:rPr lang="en-US" dirty="0" smtClean="0"/>
              <a:t>New type creation routine</a:t>
            </a:r>
          </a:p>
          <a:p>
            <a:r>
              <a:rPr lang="en-US" dirty="0" smtClean="0"/>
              <a:t>Support for Large Counts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47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Current Situation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838200"/>
            <a:ext cx="8224837" cy="5486400"/>
          </a:xfrm>
        </p:spPr>
        <p:txBody>
          <a:bodyPr/>
          <a:lstStyle/>
          <a:p>
            <a:r>
              <a:rPr lang="en-US" dirty="0"/>
              <a:t>All MPI implementations support MPI_THREAD_SINGLE (duh).</a:t>
            </a:r>
          </a:p>
          <a:p>
            <a:r>
              <a:rPr lang="en-US" dirty="0"/>
              <a:t>They probably support MPI_THREAD_FUNNELED even if they don’t admit it.</a:t>
            </a:r>
          </a:p>
          <a:p>
            <a:pPr lvl="1"/>
            <a:r>
              <a:rPr lang="en-US" dirty="0"/>
              <a:t>Does require thread-safe </a:t>
            </a:r>
            <a:r>
              <a:rPr lang="en-US" dirty="0" err="1"/>
              <a:t>malloc</a:t>
            </a:r>
            <a:endParaRPr lang="en-US" dirty="0"/>
          </a:p>
          <a:p>
            <a:pPr lvl="1"/>
            <a:r>
              <a:rPr lang="en-US" dirty="0"/>
              <a:t>Probably OK in </a:t>
            </a:r>
            <a:r>
              <a:rPr lang="en-US" dirty="0" err="1"/>
              <a:t>OpenMP</a:t>
            </a:r>
            <a:r>
              <a:rPr lang="en-US" dirty="0"/>
              <a:t> programs</a:t>
            </a:r>
          </a:p>
          <a:p>
            <a:r>
              <a:rPr lang="en-US" dirty="0"/>
              <a:t>Many (but not all) implementations support THREAD_MULTIPLE</a:t>
            </a:r>
          </a:p>
          <a:p>
            <a:pPr lvl="1"/>
            <a:r>
              <a:rPr lang="en-US" dirty="0"/>
              <a:t>Hard to implement efficiently though (lock granularity issue)</a:t>
            </a:r>
          </a:p>
          <a:p>
            <a:r>
              <a:rPr lang="en-US" dirty="0"/>
              <a:t>“Easy” </a:t>
            </a:r>
            <a:r>
              <a:rPr lang="en-US" dirty="0" err="1"/>
              <a:t>OpenMP</a:t>
            </a:r>
            <a:r>
              <a:rPr lang="en-US" dirty="0"/>
              <a:t> programs (loops parallelized with </a:t>
            </a:r>
            <a:r>
              <a:rPr lang="en-US" dirty="0" err="1"/>
              <a:t>OpenMP</a:t>
            </a:r>
            <a:r>
              <a:rPr lang="en-US" dirty="0"/>
              <a:t>, communication in between loops) only need FUNNELED</a:t>
            </a:r>
          </a:p>
          <a:p>
            <a:pPr lvl="1"/>
            <a:r>
              <a:rPr lang="en-US" dirty="0"/>
              <a:t>So don’t need “thread-safe” MPI for many hybrid programs</a:t>
            </a:r>
          </a:p>
          <a:p>
            <a:pPr lvl="1"/>
            <a:r>
              <a:rPr lang="en-US" dirty="0"/>
              <a:t>But watch out for Amdahl’s Law!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67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Cleanup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Consistent use of [ ] in input and output arrays</a:t>
            </a:r>
          </a:p>
          <a:p>
            <a:r>
              <a:rPr lang="en-US" dirty="0" smtClean="0"/>
              <a:t>Use of “</a:t>
            </a:r>
            <a:r>
              <a:rPr lang="en-US" dirty="0" err="1" smtClean="0"/>
              <a:t>const</a:t>
            </a:r>
            <a:r>
              <a:rPr lang="en-US" dirty="0" smtClean="0"/>
              <a:t>” in C bindings</a:t>
            </a:r>
          </a:p>
          <a:p>
            <a:pPr lvl="1"/>
            <a:r>
              <a:rPr lang="en-US" dirty="0" smtClean="0"/>
              <a:t>Enables reading of buffers during asynchronous operations</a:t>
            </a:r>
          </a:p>
          <a:p>
            <a:r>
              <a:rPr lang="en-US" dirty="0" smtClean="0"/>
              <a:t>Fixed and clarifications</a:t>
            </a:r>
          </a:p>
          <a:p>
            <a:pPr lvl="1"/>
            <a:r>
              <a:rPr lang="en-US" dirty="0" err="1" smtClean="0"/>
              <a:t>MPI_Cart_map</a:t>
            </a:r>
            <a:r>
              <a:rPr lang="en-US" dirty="0" smtClean="0"/>
              <a:t> and </a:t>
            </a:r>
            <a:r>
              <a:rPr lang="en-US" dirty="0" err="1" smtClean="0"/>
              <a:t>MPI_Graph_map</a:t>
            </a:r>
            <a:r>
              <a:rPr lang="en-US" dirty="0" smtClean="0"/>
              <a:t> are local calls</a:t>
            </a:r>
          </a:p>
          <a:p>
            <a:pPr lvl="1"/>
            <a:r>
              <a:rPr lang="en-US" dirty="0" smtClean="0"/>
              <a:t>Usage of </a:t>
            </a:r>
            <a:r>
              <a:rPr lang="en-US" dirty="0" err="1" smtClean="0"/>
              <a:t>MPI_Cart_map</a:t>
            </a:r>
            <a:r>
              <a:rPr lang="en-US" dirty="0" smtClean="0"/>
              <a:t> with </a:t>
            </a:r>
            <a:r>
              <a:rPr lang="en-US" dirty="0" err="1" smtClean="0"/>
              <a:t>num_dims</a:t>
            </a:r>
            <a:r>
              <a:rPr lang="en-US" dirty="0" smtClean="0"/>
              <a:t>=0</a:t>
            </a:r>
          </a:p>
          <a:p>
            <a:r>
              <a:rPr lang="en-US" dirty="0" smtClean="0"/>
              <a:t>Fixes in text for routines returning strings</a:t>
            </a:r>
          </a:p>
          <a:p>
            <a:r>
              <a:rPr lang="en-US" dirty="0" smtClean="0"/>
              <a:t>Fixes in examples </a:t>
            </a:r>
          </a:p>
          <a:p>
            <a:r>
              <a:rPr lang="en-US" dirty="0" smtClean="0"/>
              <a:t>String limits for naming functions</a:t>
            </a:r>
          </a:p>
          <a:p>
            <a:pPr lvl="1"/>
            <a:r>
              <a:rPr lang="en-US" dirty="0"/>
              <a:t>MPI_TYPE_SET_NAME and MPI_TYPE_GET_NAME</a:t>
            </a:r>
          </a:p>
          <a:p>
            <a:pPr lvl="1"/>
            <a:r>
              <a:rPr lang="en-US" dirty="0"/>
              <a:t>MPI_WIN_SET_NAME and MPI_WIN_GET_NAME</a:t>
            </a:r>
          </a:p>
          <a:p>
            <a:r>
              <a:rPr lang="en-US" dirty="0" smtClean="0"/>
              <a:t>New type routine: </a:t>
            </a:r>
            <a:r>
              <a:rPr lang="en-US" dirty="0" err="1"/>
              <a:t>MPI_Type_create_hindexed_block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49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Applications can query the MPI Version</a:t>
            </a:r>
          </a:p>
          <a:p>
            <a:pPr lvl="1"/>
            <a:r>
              <a:rPr lang="en-US" dirty="0" smtClean="0"/>
              <a:t>Call: </a:t>
            </a:r>
            <a:r>
              <a:rPr lang="en-US" dirty="0" err="1" smtClean="0"/>
              <a:t>MPI_Get_version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*version, </a:t>
            </a:r>
            <a:r>
              <a:rPr lang="en-US" dirty="0" err="1" smtClean="0"/>
              <a:t>int</a:t>
            </a:r>
            <a:r>
              <a:rPr lang="en-US" dirty="0" smtClean="0"/>
              <a:t> *subversion)</a:t>
            </a:r>
          </a:p>
          <a:p>
            <a:pPr lvl="1"/>
            <a:r>
              <a:rPr lang="en-US" dirty="0" smtClean="0"/>
              <a:t>Returns major/minor version of the implemented MPI standard</a:t>
            </a:r>
          </a:p>
          <a:p>
            <a:r>
              <a:rPr lang="en-US" dirty="0" smtClean="0"/>
              <a:t>Drawback:</a:t>
            </a:r>
          </a:p>
          <a:p>
            <a:pPr lvl="1"/>
            <a:r>
              <a:rPr lang="en-US" dirty="0" smtClean="0"/>
              <a:t>Does not provide any details about </a:t>
            </a:r>
            <a:r>
              <a:rPr lang="en-US" i="1" dirty="0" smtClean="0"/>
              <a:t>which</a:t>
            </a:r>
            <a:r>
              <a:rPr lang="en-US" dirty="0" smtClean="0"/>
              <a:t> MPI is used</a:t>
            </a:r>
          </a:p>
          <a:p>
            <a:pPr lvl="2"/>
            <a:r>
              <a:rPr lang="en-US" dirty="0" err="1" smtClean="0"/>
              <a:t>Implementor</a:t>
            </a:r>
            <a:endParaRPr lang="en-US" dirty="0" smtClean="0"/>
          </a:p>
          <a:p>
            <a:pPr lvl="2"/>
            <a:r>
              <a:rPr lang="en-US" dirty="0" smtClean="0"/>
              <a:t>Version</a:t>
            </a:r>
          </a:p>
          <a:p>
            <a:pPr lvl="2"/>
            <a:r>
              <a:rPr lang="en-US" dirty="0" smtClean="0"/>
              <a:t>Compilation options</a:t>
            </a:r>
          </a:p>
          <a:p>
            <a:pPr lvl="2"/>
            <a:r>
              <a:rPr lang="en-US" dirty="0" smtClean="0"/>
              <a:t>Variant / Available options</a:t>
            </a:r>
          </a:p>
          <a:p>
            <a:pPr lvl="1"/>
            <a:r>
              <a:rPr lang="en-US" dirty="0" smtClean="0"/>
              <a:t>Not helpful for bug reports/problem identification</a:t>
            </a:r>
          </a:p>
          <a:p>
            <a:r>
              <a:rPr lang="en-US" dirty="0" smtClean="0"/>
              <a:t>New routine in MPI 3.0 to query implementation specific Version of the MPI library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14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Minor/Implementation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MPI_Get_library_version</a:t>
            </a:r>
            <a:r>
              <a:rPr lang="en-US" dirty="0" smtClean="0"/>
              <a:t>(char *version,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a string in arbitrary format</a:t>
            </a:r>
          </a:p>
          <a:p>
            <a:pPr lvl="1"/>
            <a:r>
              <a:rPr lang="en-US" dirty="0" smtClean="0"/>
              <a:t>Interface similar to </a:t>
            </a:r>
            <a:r>
              <a:rPr lang="en-US" dirty="0" err="1" smtClean="0"/>
              <a:t>MPI_get_processor_name</a:t>
            </a:r>
            <a:endParaRPr lang="en-US" dirty="0" smtClean="0"/>
          </a:p>
          <a:p>
            <a:pPr lvl="2"/>
            <a:r>
              <a:rPr lang="en-US" dirty="0" smtClean="0"/>
              <a:t>User must allocate buffer of at least size MPI_MAX_LIBRARY_VERSION_STRING and pass as “version”</a:t>
            </a:r>
          </a:p>
          <a:p>
            <a:pPr lvl="2"/>
            <a:r>
              <a:rPr lang="en-US" dirty="0" smtClean="0"/>
              <a:t>MPI returns real length in “</a:t>
            </a:r>
            <a:r>
              <a:rPr lang="en-US" dirty="0" err="1" smtClean="0"/>
              <a:t>len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Format of the version depends on the MPI implementation</a:t>
            </a:r>
          </a:p>
          <a:p>
            <a:pPr lvl="1"/>
            <a:r>
              <a:rPr lang="en-US" dirty="0" smtClean="0"/>
              <a:t>Typically some kind of build string</a:t>
            </a:r>
          </a:p>
          <a:p>
            <a:pPr lvl="1"/>
            <a:r>
              <a:rPr lang="en-US" dirty="0" smtClean="0"/>
              <a:t>Should return a different string for any change in behavior</a:t>
            </a:r>
          </a:p>
          <a:p>
            <a:r>
              <a:rPr lang="en-US" dirty="0" smtClean="0"/>
              <a:t>Typical usage</a:t>
            </a:r>
          </a:p>
          <a:p>
            <a:pPr lvl="1"/>
            <a:r>
              <a:rPr lang="en-US" dirty="0" smtClean="0"/>
              <a:t>Verbose mode of applications return version for documentation</a:t>
            </a:r>
          </a:p>
          <a:p>
            <a:pPr lvl="1"/>
            <a:r>
              <a:rPr lang="en-US" dirty="0" smtClean="0"/>
              <a:t>Input for bug reports</a:t>
            </a:r>
          </a:p>
          <a:p>
            <a:pPr lvl="1"/>
            <a:r>
              <a:rPr lang="en-US" dirty="0" smtClean="0"/>
              <a:t>Comparisons to ensure the presence of a specific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41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Matched Probe/Receive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Probe/Receive function pairs cannot be used on a thread safe manner in MPI-2</a:t>
            </a:r>
          </a:p>
          <a:p>
            <a:pPr lvl="1"/>
            <a:r>
              <a:rPr lang="en-US" dirty="0" smtClean="0"/>
              <a:t>Other thread can intercept the message that has been probed</a:t>
            </a:r>
          </a:p>
          <a:p>
            <a:pPr lvl="1"/>
            <a:r>
              <a:rPr lang="en-US" dirty="0" smtClean="0"/>
              <a:t>Limits the ability to build some programming models on top of MPI</a:t>
            </a:r>
          </a:p>
          <a:p>
            <a:r>
              <a:rPr lang="en-US" dirty="0" smtClean="0"/>
              <a:t>Need to provide state that couples receive with probe and helps identify dynamic matches</a:t>
            </a:r>
          </a:p>
          <a:p>
            <a:r>
              <a:rPr lang="en-US" dirty="0" smtClean="0"/>
              <a:t>Some kind of tagging similar to requests</a:t>
            </a:r>
          </a:p>
          <a:p>
            <a:pPr lvl="1"/>
            <a:r>
              <a:rPr lang="en-US" dirty="0" smtClean="0"/>
              <a:t>Decision to use new type: MPI_MESSAGE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16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Probes / Detailed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 message argument to new probe calls</a:t>
            </a:r>
          </a:p>
          <a:p>
            <a:pPr marL="457200" lvl="1" indent="0">
              <a:buNone/>
            </a:pPr>
            <a:r>
              <a:rPr lang="en-US" b="1" dirty="0"/>
              <a:t>MPI_IMPROBE(source, tag, </a:t>
            </a:r>
            <a:r>
              <a:rPr lang="en-US" b="1" dirty="0" err="1"/>
              <a:t>comm</a:t>
            </a:r>
            <a:r>
              <a:rPr lang="en-US" b="1" dirty="0"/>
              <a:t>, flag, message, status</a:t>
            </a:r>
            <a:r>
              <a:rPr lang="en-US" b="1" dirty="0" smtClean="0"/>
              <a:t>)</a:t>
            </a:r>
          </a:p>
          <a:p>
            <a:pPr marL="457200" lvl="1" indent="0">
              <a:buNone/>
            </a:pPr>
            <a:r>
              <a:rPr lang="en-US" b="1" dirty="0"/>
              <a:t>MPI_MPROBE(source, tag, </a:t>
            </a:r>
            <a:r>
              <a:rPr lang="en-US" b="1" dirty="0" err="1"/>
              <a:t>comm</a:t>
            </a:r>
            <a:r>
              <a:rPr lang="en-US" b="1" dirty="0"/>
              <a:t>, message, status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If successful, “keep” message and store in argument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Added new receive function that can reference a message argument</a:t>
            </a:r>
          </a:p>
          <a:p>
            <a:pPr marL="45720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MPI_Mrecv</a:t>
            </a:r>
            <a:r>
              <a:rPr lang="en-US" b="1" dirty="0"/>
              <a:t>(void* </a:t>
            </a:r>
            <a:r>
              <a:rPr lang="en-US" b="1" dirty="0" err="1"/>
              <a:t>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count, 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datatype</a:t>
            </a:r>
            <a:r>
              <a:rPr lang="en-US" b="1" dirty="0" smtClean="0"/>
              <a:t>, </a:t>
            </a:r>
            <a:r>
              <a:rPr lang="en-US" b="1" dirty="0" err="1" smtClean="0"/>
              <a:t>MPI_Message</a:t>
            </a:r>
            <a:r>
              <a:rPr lang="en-US" b="1" dirty="0" smtClean="0"/>
              <a:t> </a:t>
            </a:r>
            <a:r>
              <a:rPr lang="en-US" b="1" dirty="0"/>
              <a:t>*message, </a:t>
            </a:r>
            <a:r>
              <a:rPr lang="en-US" b="1" dirty="0" err="1"/>
              <a:t>MPI_Status</a:t>
            </a:r>
            <a:r>
              <a:rPr lang="en-US" b="1" dirty="0"/>
              <a:t> *status</a:t>
            </a:r>
            <a:r>
              <a:rPr lang="en-US" b="1" dirty="0" smtClean="0"/>
              <a:t>)</a:t>
            </a:r>
          </a:p>
          <a:p>
            <a:pPr marL="457200" lvl="1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MPI_IMRECV(</a:t>
            </a:r>
            <a:r>
              <a:rPr lang="en-US" b="1" dirty="0" err="1" smtClean="0"/>
              <a:t>buf</a:t>
            </a:r>
            <a:r>
              <a:rPr lang="en-US" b="1" dirty="0" smtClean="0"/>
              <a:t>, count, </a:t>
            </a:r>
            <a:r>
              <a:rPr lang="en-US" b="1" dirty="0" err="1" smtClean="0"/>
              <a:t>datatype</a:t>
            </a:r>
            <a:r>
              <a:rPr lang="en-US" b="1" dirty="0" smtClean="0"/>
              <a:t>, message, request)</a:t>
            </a:r>
          </a:p>
          <a:p>
            <a:pPr lvl="1"/>
            <a:r>
              <a:rPr lang="en-US" dirty="0" smtClean="0"/>
              <a:t>Receive only the previously probed message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98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Communicator Creation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MPI offers a series of calls to create communicators</a:t>
            </a:r>
          </a:p>
          <a:p>
            <a:pPr lvl="1"/>
            <a:r>
              <a:rPr lang="en-US" dirty="0" smtClean="0"/>
              <a:t>Typically derived from another communicators</a:t>
            </a:r>
          </a:p>
          <a:p>
            <a:pPr lvl="1"/>
            <a:r>
              <a:rPr lang="en-US" dirty="0" smtClean="0"/>
              <a:t>Collective, blocking routines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err="1" smtClean="0"/>
              <a:t>MPI_Comm_split</a:t>
            </a:r>
            <a:r>
              <a:rPr lang="en-US" b="1" dirty="0" smtClean="0"/>
              <a:t>(</a:t>
            </a:r>
            <a:r>
              <a:rPr lang="en-US" b="1" dirty="0" err="1" smtClean="0"/>
              <a:t>comm,color,key</a:t>
            </a:r>
            <a:r>
              <a:rPr lang="en-US" b="1" dirty="0" smtClean="0"/>
              <a:t>,*</a:t>
            </a:r>
            <a:r>
              <a:rPr lang="en-US" b="1" dirty="0" err="1" smtClean="0"/>
              <a:t>newcomm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Limitations and how to overcome them</a:t>
            </a:r>
          </a:p>
          <a:p>
            <a:pPr lvl="1"/>
            <a:r>
              <a:rPr lang="en-US" dirty="0" smtClean="0"/>
              <a:t>Routines are blocking</a:t>
            </a:r>
          </a:p>
          <a:p>
            <a:pPr lvl="2"/>
            <a:r>
              <a:rPr lang="en-US" dirty="0" smtClean="0"/>
              <a:t>New, non blocking creation routine</a:t>
            </a:r>
          </a:p>
          <a:p>
            <a:pPr lvl="1"/>
            <a:r>
              <a:rPr lang="en-US" dirty="0" smtClean="0"/>
              <a:t>Routines are collective over parent communicator</a:t>
            </a:r>
          </a:p>
          <a:p>
            <a:pPr lvl="2"/>
            <a:r>
              <a:rPr lang="en-US" dirty="0" smtClean="0"/>
              <a:t>Need to main collective behavior, but we can limit it to new members</a:t>
            </a:r>
          </a:p>
          <a:p>
            <a:pPr lvl="2"/>
            <a:r>
              <a:rPr lang="en-US" dirty="0" smtClean="0"/>
              <a:t>New routines to build up communicators from local groups</a:t>
            </a:r>
          </a:p>
          <a:p>
            <a:pPr lvl="1"/>
            <a:r>
              <a:rPr lang="en-US" dirty="0" smtClean="0"/>
              <a:t>No ability to create communicators for machine properties</a:t>
            </a:r>
          </a:p>
          <a:p>
            <a:pPr lvl="2"/>
            <a:r>
              <a:rPr lang="en-US" dirty="0" smtClean="0"/>
              <a:t>MPI can not provide machine optimized communicators</a:t>
            </a:r>
          </a:p>
          <a:p>
            <a:pPr lvl="2"/>
            <a:r>
              <a:rPr lang="en-US" dirty="0" smtClean="0"/>
              <a:t>Have to query them separately and use as key/color pairs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69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33400"/>
            <a:ext cx="8839009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Communicator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 all communicator creations are blocking</a:t>
            </a:r>
          </a:p>
          <a:p>
            <a:pPr lvl="1"/>
            <a:r>
              <a:rPr lang="en-US" dirty="0" smtClean="0"/>
              <a:t>Can’t overlap computation and communicator creation</a:t>
            </a:r>
          </a:p>
          <a:p>
            <a:pPr lvl="1"/>
            <a:r>
              <a:rPr lang="en-US" dirty="0" smtClean="0"/>
              <a:t>Strict synchronization between all processes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MPI_Comm_idup</a:t>
            </a:r>
            <a:r>
              <a:rPr lang="en-US" b="1" dirty="0"/>
              <a:t>(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/>
              <a:t>*</a:t>
            </a:r>
            <a:r>
              <a:rPr lang="en-US" b="1" dirty="0" err="1"/>
              <a:t>newcomm</a:t>
            </a:r>
            <a:r>
              <a:rPr lang="en-US" b="1" dirty="0"/>
              <a:t>, </a:t>
            </a:r>
            <a:r>
              <a:rPr lang="en-US" b="1" dirty="0" err="1"/>
              <a:t>MPI_Request</a:t>
            </a:r>
            <a:r>
              <a:rPr lang="en-US" b="1" dirty="0"/>
              <a:t> *request) 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</a:t>
            </a:r>
            <a:r>
              <a:rPr lang="en-US" dirty="0" err="1"/>
              <a:t>MPI_Split</a:t>
            </a:r>
            <a:endParaRPr lang="en-US" dirty="0"/>
          </a:p>
          <a:p>
            <a:pPr lvl="1"/>
            <a:r>
              <a:rPr lang="en-US" dirty="0" smtClean="0"/>
              <a:t>Creates a request that can be waited on</a:t>
            </a:r>
          </a:p>
          <a:p>
            <a:pPr lvl="1"/>
            <a:r>
              <a:rPr lang="en-US" dirty="0" err="1" smtClean="0"/>
              <a:t>Newcomm</a:t>
            </a:r>
            <a:r>
              <a:rPr lang="en-US" dirty="0" smtClean="0"/>
              <a:t> becomes active once requests completes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202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Noncollective</a:t>
            </a:r>
            <a:r>
              <a:rPr lang="en-US" dirty="0" smtClean="0"/>
              <a:t> Communicator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 all ranks within the parent communicator have to participate in the creation of a new communicator</a:t>
            </a:r>
          </a:p>
          <a:p>
            <a:pPr lvl="1"/>
            <a:r>
              <a:rPr lang="en-US" dirty="0" smtClean="0"/>
              <a:t>Restrictive and includes ranks that are not relevant</a:t>
            </a:r>
          </a:p>
          <a:p>
            <a:pPr lvl="1"/>
            <a:r>
              <a:rPr lang="en-US" dirty="0" smtClean="0"/>
              <a:t>Non-scalable approach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MPI_Group_comm_create</a:t>
            </a:r>
            <a:r>
              <a:rPr lang="en-US" b="1" dirty="0"/>
              <a:t>(</a:t>
            </a:r>
            <a:r>
              <a:rPr lang="en-US" b="1" dirty="0" err="1"/>
              <a:t>MPI_Comm</a:t>
            </a:r>
            <a:r>
              <a:rPr lang="en-US" b="1" dirty="0"/>
              <a:t> in, </a:t>
            </a:r>
            <a:r>
              <a:rPr lang="en-US" b="1" dirty="0" err="1"/>
              <a:t>MPI_Group</a:t>
            </a:r>
            <a:r>
              <a:rPr lang="en-US" b="1" dirty="0"/>
              <a:t> </a:t>
            </a:r>
            <a:r>
              <a:rPr lang="en-US" b="1" dirty="0" err="1"/>
              <a:t>grp</a:t>
            </a:r>
            <a:r>
              <a:rPr lang="en-US" b="1" dirty="0"/>
              <a:t>, </a:t>
            </a:r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</a:t>
            </a:r>
            <a:r>
              <a:rPr lang="en-US" b="1" dirty="0"/>
              <a:t>tag, </a:t>
            </a:r>
            <a:r>
              <a:rPr lang="en-US" b="1" dirty="0" err="1"/>
              <a:t>MPI_Comm</a:t>
            </a:r>
            <a:r>
              <a:rPr lang="en-US" b="1" dirty="0"/>
              <a:t> *out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Create communicator from group</a:t>
            </a:r>
          </a:p>
          <a:p>
            <a:pPr lvl="1"/>
            <a:r>
              <a:rPr lang="en-US" dirty="0" smtClean="0"/>
              <a:t>Group operations are local</a:t>
            </a:r>
          </a:p>
          <a:p>
            <a:pPr lvl="1"/>
            <a:r>
              <a:rPr lang="en-US" dirty="0" smtClean="0"/>
              <a:t>Call collective over all ranks of the MPI process that are members of the group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1384857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specific communicators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Right now, all information for a new communicator must come from the applications</a:t>
            </a:r>
          </a:p>
          <a:p>
            <a:r>
              <a:rPr lang="en-US" dirty="0" smtClean="0"/>
              <a:t>Typical pattern</a:t>
            </a:r>
          </a:p>
          <a:p>
            <a:pPr lvl="1"/>
            <a:r>
              <a:rPr lang="en-US" dirty="0" smtClean="0"/>
              <a:t>Query system information (e.g., processes that share node)</a:t>
            </a:r>
          </a:p>
          <a:p>
            <a:pPr lvl="1"/>
            <a:r>
              <a:rPr lang="en-US" dirty="0" smtClean="0"/>
              <a:t>Use information in </a:t>
            </a:r>
            <a:r>
              <a:rPr lang="en-US" dirty="0" err="1" smtClean="0"/>
              <a:t>MPI_Comm_split</a:t>
            </a:r>
            <a:endParaRPr lang="en-US" dirty="0" smtClean="0"/>
          </a:p>
          <a:p>
            <a:pPr lvl="1"/>
            <a:r>
              <a:rPr lang="en-US" dirty="0" smtClean="0"/>
              <a:t>MPI runtime may know data better</a:t>
            </a:r>
          </a:p>
          <a:p>
            <a:r>
              <a:rPr lang="en-US" dirty="0" smtClean="0"/>
              <a:t>Idea: new communicator creation routine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MPI_Comm_split</a:t>
            </a:r>
            <a:endParaRPr lang="en-US" dirty="0" smtClean="0"/>
          </a:p>
          <a:p>
            <a:pPr lvl="1"/>
            <a:r>
              <a:rPr lang="en-US" dirty="0" smtClean="0"/>
              <a:t>Instead of key/value use a predefined split-type to drive partitioning</a:t>
            </a:r>
          </a:p>
          <a:p>
            <a:pPr lvl="1"/>
            <a:r>
              <a:rPr lang="en-US" dirty="0" smtClean="0"/>
              <a:t>Besides that </a:t>
            </a:r>
            <a:r>
              <a:rPr lang="en-US" dirty="0" err="1" smtClean="0"/>
              <a:t>MPI_Comm_split</a:t>
            </a:r>
            <a:r>
              <a:rPr lang="en-US" dirty="0" smtClean="0"/>
              <a:t> rules apply</a:t>
            </a:r>
          </a:p>
          <a:p>
            <a:r>
              <a:rPr lang="en-US" dirty="0" err="1" smtClean="0"/>
              <a:t>MPI_Info</a:t>
            </a:r>
            <a:r>
              <a:rPr lang="en-US" dirty="0" smtClean="0"/>
              <a:t> object allows this to be flexible and enables future extensions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7407685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Comm_split</a:t>
            </a:r>
            <a:r>
              <a:rPr lang="en-US" dirty="0" smtClean="0"/>
              <a:t> 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1678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MPI_Comm_split_type</a:t>
            </a:r>
            <a:r>
              <a:rPr lang="en-US" b="1" dirty="0"/>
              <a:t>(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split_type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key, </a:t>
            </a:r>
            <a:r>
              <a:rPr lang="en-US" b="1" dirty="0" err="1"/>
              <a:t>MPI_Info</a:t>
            </a:r>
            <a:r>
              <a:rPr lang="en-US" b="1" dirty="0"/>
              <a:t> info, </a:t>
            </a:r>
            <a:r>
              <a:rPr lang="en-US" b="1" dirty="0" err="1"/>
              <a:t>MPI_Comm</a:t>
            </a:r>
            <a:r>
              <a:rPr lang="en-US" b="1" dirty="0"/>
              <a:t> *</a:t>
            </a:r>
            <a:r>
              <a:rPr lang="en-US" b="1" dirty="0" err="1"/>
              <a:t>newcomm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Collective operation</a:t>
            </a:r>
          </a:p>
          <a:p>
            <a:pPr lvl="1"/>
            <a:r>
              <a:rPr lang="en-US" dirty="0" smtClean="0"/>
              <a:t>Split-type specifies how to partition communicator</a:t>
            </a:r>
          </a:p>
          <a:p>
            <a:pPr lvl="2"/>
            <a:r>
              <a:rPr lang="en-US" dirty="0" smtClean="0"/>
              <a:t>So far only one type defined in MPI 3.0</a:t>
            </a:r>
          </a:p>
          <a:p>
            <a:pPr lvl="2"/>
            <a:r>
              <a:rPr lang="en-US" dirty="0" smtClean="0"/>
              <a:t>MPI_COMM_TYPE_SHARED to create a communicator for each domain that can share memory</a:t>
            </a:r>
          </a:p>
          <a:p>
            <a:pPr lvl="2"/>
            <a:r>
              <a:rPr lang="en-US" dirty="0" smtClean="0"/>
              <a:t>Can be extended either by individual implementations/systems or in the next version of the standard</a:t>
            </a:r>
          </a:p>
          <a:p>
            <a:pPr lvl="1"/>
            <a:r>
              <a:rPr lang="en-US" dirty="0" smtClean="0"/>
              <a:t>Key sorts ranks within each new </a:t>
            </a:r>
            <a:r>
              <a:rPr lang="en-US" dirty="0" err="1" smtClean="0"/>
              <a:t>commnicator</a:t>
            </a:r>
            <a:endParaRPr lang="en-US" dirty="0" smtClean="0"/>
          </a:p>
          <a:p>
            <a:r>
              <a:rPr lang="en-US" dirty="0" smtClean="0"/>
              <a:t>Options for future split-types</a:t>
            </a:r>
          </a:p>
          <a:p>
            <a:pPr lvl="1"/>
            <a:r>
              <a:rPr lang="en-US" dirty="0" smtClean="0"/>
              <a:t>Communicators for capturing I/O nodes</a:t>
            </a:r>
          </a:p>
          <a:p>
            <a:pPr lvl="1"/>
            <a:r>
              <a:rPr lang="en-US" dirty="0" smtClean="0"/>
              <a:t>Capture on-node NUMA domains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4509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20" name="Rectangle 2"/>
          <p:cNvSpPr>
            <a:spLocks noGrp="1" noChangeArrowheads="1"/>
          </p:cNvSpPr>
          <p:nvPr>
            <p:ph type="title"/>
          </p:nvPr>
        </p:nvSpPr>
        <p:spPr/>
        <p:txBody>
          <a:bodyPr tIns="0">
            <a:spAutoFit/>
          </a:bodyPr>
          <a:lstStyle/>
          <a:p>
            <a:r>
              <a:rPr lang="en-US"/>
              <a:t>Performance with MPI_THREAD_MULTIPLE</a:t>
            </a:r>
          </a:p>
        </p:txBody>
      </p:sp>
      <p:sp>
        <p:nvSpPr>
          <p:cNvPr id="64922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marL="282575" indent="-282575"/>
            <a:r>
              <a:rPr lang="en-US"/>
              <a:t>Thread safety does not come for free</a:t>
            </a:r>
          </a:p>
          <a:p>
            <a:pPr marL="282575" indent="-282575"/>
            <a:r>
              <a:rPr lang="en-US"/>
              <a:t>The implementation must protect certain data structures or parts of code with mutexes or critical sections</a:t>
            </a:r>
          </a:p>
          <a:p>
            <a:pPr marL="282575" indent="-282575"/>
            <a:r>
              <a:rPr lang="en-US"/>
              <a:t>To measure the performance impact, we ran tests to measure communication performance when using multiple threads versus multiple processes</a:t>
            </a:r>
          </a:p>
          <a:p>
            <a:pPr lvl="1"/>
            <a:r>
              <a:rPr lang="en-US"/>
              <a:t>Details in our </a:t>
            </a:r>
            <a:r>
              <a:rPr lang="en-US" i="1"/>
              <a:t>Parallel Computing</a:t>
            </a:r>
            <a:r>
              <a:rPr lang="en-US"/>
              <a:t> (journal) paper (2009)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945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MPI-2 only supports integer as the “count” arguments</a:t>
            </a:r>
          </a:p>
          <a:p>
            <a:pPr lvl="1"/>
            <a:r>
              <a:rPr lang="en-US" dirty="0" smtClean="0"/>
              <a:t>Typically 32bit, can’t be more on most platforms</a:t>
            </a:r>
          </a:p>
          <a:p>
            <a:pPr lvl="1"/>
            <a:r>
              <a:rPr lang="en-US" dirty="0" smtClean="0"/>
              <a:t>Limits the size of messages</a:t>
            </a:r>
          </a:p>
          <a:p>
            <a:pPr lvl="1"/>
            <a:r>
              <a:rPr lang="en-US" dirty="0" smtClean="0"/>
              <a:t>More importantly: Limits the file size in MPI I/O</a:t>
            </a:r>
          </a:p>
          <a:p>
            <a:r>
              <a:rPr lang="en-US" dirty="0" smtClean="0"/>
              <a:t>Straightforward </a:t>
            </a:r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Change “</a:t>
            </a:r>
            <a:r>
              <a:rPr lang="en-US" dirty="0" err="1" smtClean="0"/>
              <a:t>int</a:t>
            </a:r>
            <a:r>
              <a:rPr lang="en-US" dirty="0" smtClean="0"/>
              <a:t>” definition</a:t>
            </a:r>
          </a:p>
          <a:p>
            <a:pPr lvl="1"/>
            <a:r>
              <a:rPr lang="en-US" dirty="0" smtClean="0"/>
              <a:t>Problem: destroys backwards compatibility</a:t>
            </a:r>
          </a:p>
          <a:p>
            <a:r>
              <a:rPr lang="en-US" dirty="0" smtClean="0"/>
              <a:t>Alternate solution</a:t>
            </a:r>
          </a:p>
          <a:p>
            <a:pPr lvl="1"/>
            <a:r>
              <a:rPr lang="en-US" dirty="0" smtClean="0"/>
              <a:t>Support the creation of new/large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datatypes</a:t>
            </a:r>
            <a:r>
              <a:rPr lang="en-US" dirty="0" smtClean="0"/>
              <a:t> combined with small counts</a:t>
            </a:r>
          </a:p>
          <a:p>
            <a:pPr lvl="1"/>
            <a:r>
              <a:rPr lang="en-US" dirty="0" smtClean="0"/>
              <a:t>Maintains backward compatibility, but requires new functions to deal with larger count/size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0069240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For Large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New types to safely capture more than 32bit</a:t>
            </a:r>
          </a:p>
          <a:p>
            <a:pPr lvl="1"/>
            <a:r>
              <a:rPr lang="en-US" dirty="0" smtClean="0"/>
              <a:t>C: </a:t>
            </a:r>
            <a:r>
              <a:rPr lang="en-US" b="1" dirty="0" err="1" smtClean="0"/>
              <a:t>MPI_Count</a:t>
            </a:r>
            <a:r>
              <a:rPr lang="en-US" dirty="0" smtClean="0"/>
              <a:t> / Fortran: </a:t>
            </a:r>
            <a:r>
              <a:rPr lang="en-US" b="1" dirty="0" smtClean="0"/>
              <a:t>MPI_COUNT_KIND</a:t>
            </a:r>
          </a:p>
          <a:p>
            <a:pPr lvl="1"/>
            <a:r>
              <a:rPr lang="en-US" dirty="0" smtClean="0"/>
              <a:t>MPI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b="1" dirty="0" smtClean="0"/>
              <a:t>MPI_COUNT</a:t>
            </a:r>
            <a:r>
              <a:rPr lang="en-US" dirty="0" smtClean="0"/>
              <a:t> for message transfers</a:t>
            </a:r>
          </a:p>
          <a:p>
            <a:r>
              <a:rPr lang="en-US" dirty="0" smtClean="0"/>
              <a:t>Creation routines need not to be modified</a:t>
            </a:r>
          </a:p>
          <a:p>
            <a:pPr lvl="1"/>
            <a:r>
              <a:rPr lang="en-US" dirty="0" smtClean="0"/>
              <a:t>Create larger </a:t>
            </a:r>
            <a:r>
              <a:rPr lang="en-US" dirty="0" err="1" smtClean="0"/>
              <a:t>datatypes</a:t>
            </a:r>
            <a:r>
              <a:rPr lang="en-US" dirty="0" smtClean="0"/>
              <a:t> by combining small ones</a:t>
            </a:r>
          </a:p>
          <a:p>
            <a:pPr lvl="1"/>
            <a:r>
              <a:rPr lang="en-US" dirty="0" smtClean="0"/>
              <a:t>Just internal count will be higher more than 32bit</a:t>
            </a:r>
          </a:p>
          <a:p>
            <a:r>
              <a:rPr lang="en-US" dirty="0" smtClean="0"/>
              <a:t>Problem: users can query the size of types</a:t>
            </a:r>
          </a:p>
          <a:p>
            <a:pPr lvl="1"/>
            <a:r>
              <a:rPr lang="en-US" dirty="0" smtClean="0"/>
              <a:t>Routines return an integer, which is limited to 32bit</a:t>
            </a:r>
          </a:p>
          <a:p>
            <a:r>
              <a:rPr lang="en-US" dirty="0" smtClean="0"/>
              <a:t>Solution: new query routines</a:t>
            </a:r>
          </a:p>
          <a:p>
            <a:pPr lvl="1"/>
            <a:r>
              <a:rPr lang="en-US" dirty="0" smtClean="0"/>
              <a:t>Existing routines return warning if count is too high</a:t>
            </a:r>
          </a:p>
          <a:p>
            <a:pPr lvl="2"/>
            <a:r>
              <a:rPr lang="en-US" dirty="0" smtClean="0"/>
              <a:t>MPI_ UNDEFINED</a:t>
            </a:r>
          </a:p>
          <a:p>
            <a:pPr lvl="1"/>
            <a:r>
              <a:rPr lang="en-US" dirty="0" smtClean="0"/>
              <a:t>User can then use the new set of routines to query these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79505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Type Query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MPI_Type_size_x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(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datatype</a:t>
            </a:r>
            <a:r>
              <a:rPr lang="en-US" b="1" dirty="0"/>
              <a:t>, </a:t>
            </a:r>
            <a:r>
              <a:rPr lang="en-US" b="1" dirty="0" err="1"/>
              <a:t>MPI_Count</a:t>
            </a:r>
            <a:r>
              <a:rPr lang="en-US" b="1" dirty="0"/>
              <a:t> *size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MPI_Type_get_extent_x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(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datatype</a:t>
            </a:r>
            <a:r>
              <a:rPr lang="en-US" b="1" dirty="0"/>
              <a:t>, </a:t>
            </a:r>
            <a:r>
              <a:rPr lang="en-US" b="1" dirty="0" err="1"/>
              <a:t>MPI_Count</a:t>
            </a:r>
            <a:r>
              <a:rPr lang="en-US" b="1" dirty="0"/>
              <a:t> *</a:t>
            </a:r>
            <a:r>
              <a:rPr lang="en-US" b="1" dirty="0" err="1"/>
              <a:t>lb</a:t>
            </a:r>
            <a:r>
              <a:rPr lang="en-US" b="1" dirty="0" smtClean="0"/>
              <a:t>,</a:t>
            </a:r>
            <a:br>
              <a:rPr lang="en-US" b="1" dirty="0" smtClean="0"/>
            </a:br>
            <a:r>
              <a:rPr lang="en-US" b="1" dirty="0" smtClean="0"/>
              <a:t> 	</a:t>
            </a:r>
            <a:r>
              <a:rPr lang="en-US" b="1" dirty="0" err="1" smtClean="0"/>
              <a:t>MPI_Count</a:t>
            </a:r>
            <a:r>
              <a:rPr lang="en-US" b="1" dirty="0" smtClean="0"/>
              <a:t> </a:t>
            </a:r>
            <a:r>
              <a:rPr lang="en-US" b="1" dirty="0"/>
              <a:t>*extent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 smtClean="0"/>
              <a:t>MPI_Type_get_true_extent_x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(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datatype</a:t>
            </a:r>
            <a:r>
              <a:rPr lang="en-US" b="1" dirty="0"/>
              <a:t>, </a:t>
            </a:r>
            <a:r>
              <a:rPr lang="en-US" b="1" dirty="0" err="1"/>
              <a:t>MPI_Count</a:t>
            </a:r>
            <a:r>
              <a:rPr lang="en-US" b="1" dirty="0"/>
              <a:t> *</a:t>
            </a:r>
            <a:r>
              <a:rPr lang="en-US" b="1" dirty="0" err="1"/>
              <a:t>true_lb</a:t>
            </a:r>
            <a:r>
              <a:rPr lang="en-US" b="1" dirty="0" smtClean="0"/>
              <a:t>,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MPI_Count</a:t>
            </a:r>
            <a:r>
              <a:rPr lang="en-US" b="1" dirty="0" smtClean="0"/>
              <a:t> </a:t>
            </a:r>
            <a:r>
              <a:rPr lang="en-US" b="1" dirty="0"/>
              <a:t>*</a:t>
            </a:r>
            <a:r>
              <a:rPr lang="en-US" b="1" dirty="0" err="1"/>
              <a:t>true_extent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 smtClean="0"/>
              <a:t>MPI_Get_elements_x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(</a:t>
            </a:r>
            <a:r>
              <a:rPr lang="en-US" b="1" dirty="0" err="1"/>
              <a:t>MPI_Status</a:t>
            </a:r>
            <a:r>
              <a:rPr lang="en-US" b="1" dirty="0"/>
              <a:t> *status, 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datatype</a:t>
            </a:r>
            <a:r>
              <a:rPr lang="en-US" b="1" dirty="0"/>
              <a:t>, </a:t>
            </a:r>
            <a:r>
              <a:rPr lang="en-US" b="1" dirty="0" smtClean="0"/>
              <a:t>	</a:t>
            </a:r>
            <a:r>
              <a:rPr lang="en-US" b="1" dirty="0" err="1" smtClean="0"/>
              <a:t>MPI_Count</a:t>
            </a:r>
            <a:r>
              <a:rPr lang="en-US" b="1" dirty="0" smtClean="0"/>
              <a:t> </a:t>
            </a:r>
            <a:r>
              <a:rPr lang="en-US" b="1" dirty="0"/>
              <a:t>*count)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8423301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 Attribute in C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4771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Most C bindings did not use “</a:t>
            </a:r>
            <a:r>
              <a:rPr lang="en-US" dirty="0" err="1" smtClean="0"/>
              <a:t>const</a:t>
            </a:r>
            <a:r>
              <a:rPr lang="en-US" dirty="0" smtClean="0"/>
              <a:t>” attributes for arrays</a:t>
            </a:r>
          </a:p>
          <a:p>
            <a:pPr lvl="1"/>
            <a:r>
              <a:rPr lang="en-US" dirty="0" smtClean="0"/>
              <a:t>Even, though, array contents never changed</a:t>
            </a:r>
          </a:p>
          <a:p>
            <a:pPr lvl="1"/>
            <a:r>
              <a:rPr lang="en-US" dirty="0" smtClean="0"/>
              <a:t>Prevented optimizations</a:t>
            </a:r>
          </a:p>
          <a:p>
            <a:r>
              <a:rPr lang="en-US" dirty="0" smtClean="0"/>
              <a:t>MPI 3 adds “</a:t>
            </a:r>
            <a:r>
              <a:rPr lang="en-US" dirty="0" err="1" smtClean="0"/>
              <a:t>const</a:t>
            </a:r>
            <a:r>
              <a:rPr lang="en-US" dirty="0" smtClean="0"/>
              <a:t>” attribute where appropriate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Send buffer for asynchronous MPI communication</a:t>
            </a:r>
          </a:p>
          <a:p>
            <a:pPr marL="27432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 smtClean="0"/>
              <a:t>MPI_Isend</a:t>
            </a:r>
            <a:r>
              <a:rPr lang="en-US" b="1" dirty="0" smtClean="0"/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const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void</a:t>
            </a:r>
            <a:r>
              <a:rPr lang="en-US" b="1" dirty="0"/>
              <a:t>* </a:t>
            </a:r>
            <a:r>
              <a:rPr lang="en-US" b="1" dirty="0" err="1"/>
              <a:t>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count, 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datatype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dest</a:t>
            </a:r>
            <a:r>
              <a:rPr lang="en-US" b="1" dirty="0" smtClean="0"/>
              <a:t>, </a:t>
            </a:r>
            <a:r>
              <a:rPr lang="en-US" b="1" dirty="0" err="1"/>
              <a:t>int</a:t>
            </a:r>
            <a:r>
              <a:rPr lang="en-US" b="1" dirty="0"/>
              <a:t> tag, 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, </a:t>
            </a:r>
            <a:r>
              <a:rPr lang="en-US" b="1" dirty="0" err="1"/>
              <a:t>MPI_Request</a:t>
            </a:r>
            <a:r>
              <a:rPr lang="en-US" b="1" dirty="0"/>
              <a:t> *request)</a:t>
            </a:r>
            <a:endParaRPr lang="en-US" b="1" dirty="0" smtClean="0"/>
          </a:p>
          <a:p>
            <a:r>
              <a:rPr lang="en-US" dirty="0" smtClean="0"/>
              <a:t>Consequences</a:t>
            </a:r>
          </a:p>
          <a:p>
            <a:pPr lvl="1"/>
            <a:r>
              <a:rPr lang="en-US" dirty="0" smtClean="0"/>
              <a:t>Read access to MPI buffer now possible between </a:t>
            </a:r>
            <a:r>
              <a:rPr lang="en-US" dirty="0" err="1" smtClean="0"/>
              <a:t>MPI_Isend</a:t>
            </a:r>
            <a:r>
              <a:rPr lang="en-US" dirty="0" smtClean="0"/>
              <a:t> and </a:t>
            </a:r>
            <a:r>
              <a:rPr lang="en-US" dirty="0" err="1" smtClean="0"/>
              <a:t>MPI_Wait</a:t>
            </a:r>
            <a:r>
              <a:rPr lang="en-US" dirty="0" smtClean="0"/>
              <a:t>/</a:t>
            </a:r>
            <a:r>
              <a:rPr lang="en-US" dirty="0" err="1" smtClean="0"/>
              <a:t>MPI_Test</a:t>
            </a:r>
            <a:r>
              <a:rPr lang="en-US" dirty="0" smtClean="0"/>
              <a:t> calls</a:t>
            </a:r>
          </a:p>
          <a:p>
            <a:pPr lvl="1"/>
            <a:r>
              <a:rPr lang="en-US" dirty="0" smtClean="0"/>
              <a:t>Now “officially” allows multiple sends from same buffer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7840709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Items likely for MPI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Minor items</a:t>
            </a:r>
          </a:p>
          <a:p>
            <a:pPr lvl="1"/>
            <a:r>
              <a:rPr lang="en-US" dirty="0" smtClean="0"/>
              <a:t>Clean up language for </a:t>
            </a:r>
            <a:r>
              <a:rPr lang="en-US" dirty="0" err="1" smtClean="0"/>
              <a:t>MPI_Init</a:t>
            </a:r>
            <a:r>
              <a:rPr lang="en-US" dirty="0" smtClean="0"/>
              <a:t> and </a:t>
            </a:r>
            <a:r>
              <a:rPr lang="en-US" dirty="0" err="1" smtClean="0"/>
              <a:t>MPI_Finalize</a:t>
            </a:r>
            <a:endParaRPr lang="en-US" dirty="0" smtClean="0"/>
          </a:p>
          <a:p>
            <a:pPr lvl="1"/>
            <a:r>
              <a:rPr lang="en-US" dirty="0" smtClean="0"/>
              <a:t>Updated and corrected examples</a:t>
            </a:r>
          </a:p>
          <a:p>
            <a:pPr lvl="1"/>
            <a:r>
              <a:rPr lang="en-US" dirty="0" smtClean="0"/>
              <a:t>Deprecated functions moved to separate chapter</a:t>
            </a:r>
          </a:p>
          <a:p>
            <a:pPr lvl="1"/>
            <a:r>
              <a:rPr lang="en-US" dirty="0" smtClean="0"/>
              <a:t>Removal of C++ bindings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2869951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MPI 3 will provide several new large additions</a:t>
            </a:r>
          </a:p>
          <a:p>
            <a:pPr lvl="1"/>
            <a:r>
              <a:rPr lang="en-US" dirty="0" err="1" smtClean="0"/>
              <a:t>Nonblocking</a:t>
            </a:r>
            <a:r>
              <a:rPr lang="en-US" dirty="0" smtClean="0"/>
              <a:t> collectives</a:t>
            </a:r>
          </a:p>
          <a:p>
            <a:pPr lvl="1"/>
            <a:r>
              <a:rPr lang="en-US" dirty="0" smtClean="0"/>
              <a:t>Neighborhood collectives</a:t>
            </a:r>
          </a:p>
          <a:p>
            <a:pPr lvl="1"/>
            <a:r>
              <a:rPr lang="en-US" dirty="0" smtClean="0"/>
              <a:t>Updated RMA functionality</a:t>
            </a:r>
          </a:p>
          <a:p>
            <a:pPr lvl="1"/>
            <a:r>
              <a:rPr lang="en-US" dirty="0" smtClean="0"/>
              <a:t>MPI Tool Information Interface</a:t>
            </a:r>
          </a:p>
          <a:p>
            <a:r>
              <a:rPr lang="en-US" dirty="0" smtClean="0"/>
              <a:t>Many small additions and corrections</a:t>
            </a:r>
          </a:p>
          <a:p>
            <a:pPr lvl="1"/>
            <a:r>
              <a:rPr lang="en-US" dirty="0" smtClean="0"/>
              <a:t>Cleanup items, incl. removal of deprecated functionality</a:t>
            </a:r>
          </a:p>
          <a:p>
            <a:pPr lvl="1"/>
            <a:r>
              <a:rPr lang="en-US" dirty="0" smtClean="0"/>
              <a:t>Additions of missing functionality for </a:t>
            </a:r>
            <a:r>
              <a:rPr lang="en-US" dirty="0" err="1" smtClean="0"/>
              <a:t>MPI_Info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New variants for communicator creation</a:t>
            </a:r>
          </a:p>
          <a:p>
            <a:pPr lvl="2"/>
            <a:r>
              <a:rPr lang="en-US" dirty="0" err="1" smtClean="0"/>
              <a:t>Nonblocking</a:t>
            </a:r>
            <a:r>
              <a:rPr lang="en-US" dirty="0" smtClean="0"/>
              <a:t>, </a:t>
            </a:r>
            <a:r>
              <a:rPr lang="en-US" dirty="0" err="1" smtClean="0"/>
              <a:t>Noncollective</a:t>
            </a:r>
            <a:r>
              <a:rPr lang="en-US" dirty="0" smtClean="0"/>
              <a:t>, Architecture-specific</a:t>
            </a:r>
          </a:p>
          <a:p>
            <a:pPr lvl="1"/>
            <a:r>
              <a:rPr lang="en-US" dirty="0" smtClean="0"/>
              <a:t>Large counts for large file support</a:t>
            </a:r>
          </a:p>
          <a:p>
            <a:pPr lvl="1"/>
            <a:r>
              <a:rPr lang="en-US" dirty="0" smtClean="0"/>
              <a:t>Updated examples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7916859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br>
              <a:rPr lang="en-US" dirty="0" smtClean="0"/>
            </a:br>
            <a:r>
              <a:rPr lang="en-US" dirty="0" smtClean="0"/>
              <a:t>Towards MPI 3.1/4.0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Planned/Proposed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6318151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 model for MPI</a:t>
            </a:r>
          </a:p>
          <a:p>
            <a:pPr lvl="1"/>
            <a:r>
              <a:rPr lang="en-US" dirty="0" smtClean="0"/>
              <a:t>If on process dies, all other processes die as well</a:t>
            </a:r>
          </a:p>
          <a:p>
            <a:pPr lvl="1"/>
            <a:r>
              <a:rPr lang="en-US" dirty="0" smtClean="0"/>
              <a:t>Typical support for fault tolerance</a:t>
            </a:r>
          </a:p>
          <a:p>
            <a:pPr lvl="2"/>
            <a:r>
              <a:rPr lang="en-US" dirty="0" smtClean="0"/>
              <a:t>Global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pPr lvl="2"/>
            <a:r>
              <a:rPr lang="en-US" dirty="0" smtClean="0"/>
              <a:t>On fault: restart entire MPI applications</a:t>
            </a:r>
          </a:p>
          <a:p>
            <a:r>
              <a:rPr lang="en-US" dirty="0" smtClean="0"/>
              <a:t>Goal: enable continued operation of MPI application if individual nodes fail</a:t>
            </a:r>
          </a:p>
          <a:p>
            <a:pPr lvl="1"/>
            <a:r>
              <a:rPr lang="en-US" dirty="0" smtClean="0"/>
              <a:t>Need: Ability to reason about state</a:t>
            </a:r>
          </a:p>
          <a:p>
            <a:pPr lvl="1"/>
            <a:r>
              <a:rPr lang="en-US" dirty="0" smtClean="0"/>
              <a:t>Need: Ability to continue issue MPI calls not affected by error</a:t>
            </a:r>
          </a:p>
          <a:p>
            <a:r>
              <a:rPr lang="en-US" dirty="0" smtClean="0"/>
              <a:t>High priority item for the MPI forum</a:t>
            </a:r>
          </a:p>
          <a:p>
            <a:pPr lvl="1"/>
            <a:r>
              <a:rPr lang="en-US" dirty="0" smtClean="0"/>
              <a:t>Stabilization proposal is on the table</a:t>
            </a:r>
          </a:p>
          <a:p>
            <a:pPr lvl="1"/>
            <a:r>
              <a:rPr lang="en-US" dirty="0" smtClean="0"/>
              <a:t>Many discussions, but was seen as not quite ready for MPI-3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5383609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Target: node-level fail/stop errors</a:t>
            </a:r>
          </a:p>
          <a:p>
            <a:r>
              <a:rPr lang="en-US" dirty="0" smtClean="0"/>
              <a:t>New option that failures don’t have to be fatal</a:t>
            </a:r>
          </a:p>
          <a:p>
            <a:r>
              <a:rPr lang="en-US" dirty="0" smtClean="0"/>
              <a:t>Ability to deal with missing nodes</a:t>
            </a:r>
          </a:p>
          <a:p>
            <a:pPr lvl="1"/>
            <a:r>
              <a:rPr lang="en-US" dirty="0" smtClean="0"/>
              <a:t>Communicators can be in error states</a:t>
            </a:r>
          </a:p>
          <a:p>
            <a:pPr lvl="2"/>
            <a:r>
              <a:rPr lang="en-US" dirty="0" smtClean="0"/>
              <a:t>Can no longer be used for communication</a:t>
            </a:r>
          </a:p>
          <a:p>
            <a:pPr lvl="1"/>
            <a:r>
              <a:rPr lang="en-US" dirty="0" smtClean="0"/>
              <a:t>Have to be globally acknowledged</a:t>
            </a:r>
          </a:p>
          <a:p>
            <a:pPr lvl="2"/>
            <a:r>
              <a:rPr lang="en-US" dirty="0" smtClean="0"/>
              <a:t>By all remaining members through a new call</a:t>
            </a:r>
          </a:p>
          <a:p>
            <a:pPr lvl="2"/>
            <a:r>
              <a:rPr lang="en-US" dirty="0" smtClean="0"/>
              <a:t>Before that: calls using the communicator will return error</a:t>
            </a:r>
          </a:p>
          <a:p>
            <a:pPr lvl="1"/>
            <a:r>
              <a:rPr lang="en-US" dirty="0" smtClean="0"/>
              <a:t>After global acknowledgement</a:t>
            </a:r>
          </a:p>
          <a:p>
            <a:pPr lvl="2"/>
            <a:r>
              <a:rPr lang="en-US" dirty="0" smtClean="0"/>
              <a:t>A new communicator with holes can be created</a:t>
            </a:r>
          </a:p>
          <a:p>
            <a:pPr lvl="2"/>
            <a:r>
              <a:rPr lang="en-US" dirty="0" smtClean="0"/>
              <a:t>The old one can be deleted/revoked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108766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Collective operations</a:t>
            </a:r>
          </a:p>
          <a:p>
            <a:pPr lvl="1"/>
            <a:r>
              <a:rPr lang="en-US" dirty="0" smtClean="0"/>
              <a:t>Failures can cause inconsistent return states</a:t>
            </a:r>
          </a:p>
          <a:p>
            <a:pPr lvl="2"/>
            <a:r>
              <a:rPr lang="en-US" dirty="0" smtClean="0"/>
              <a:t>May already be done on certain nodes before failure</a:t>
            </a:r>
          </a:p>
          <a:p>
            <a:pPr lvl="2"/>
            <a:r>
              <a:rPr lang="en-US" dirty="0" smtClean="0"/>
              <a:t>E.g., broadcast with failure not at root</a:t>
            </a:r>
          </a:p>
          <a:p>
            <a:pPr lvl="1"/>
            <a:r>
              <a:rPr lang="en-US" dirty="0" smtClean="0"/>
              <a:t>Solution: Communicator set to error state on some nodes that are affected by the fault (at first)</a:t>
            </a:r>
          </a:p>
          <a:p>
            <a:pPr lvl="2"/>
            <a:r>
              <a:rPr lang="en-US" dirty="0" smtClean="0"/>
              <a:t>Must wait for implicit propagation</a:t>
            </a:r>
          </a:p>
          <a:p>
            <a:pPr lvl="2"/>
            <a:r>
              <a:rPr lang="en-US" dirty="0" smtClean="0"/>
              <a:t>Must eventually occur</a:t>
            </a:r>
          </a:p>
          <a:p>
            <a:pPr lvl="1"/>
            <a:r>
              <a:rPr lang="en-US" dirty="0" smtClean="0"/>
              <a:t>At that time: communication will return error</a:t>
            </a:r>
          </a:p>
          <a:p>
            <a:pPr lvl="2"/>
            <a:r>
              <a:rPr lang="en-US" dirty="0" smtClean="0"/>
              <a:t>Trigger global acknowledgement protocol</a:t>
            </a:r>
          </a:p>
          <a:p>
            <a:pPr lvl="2"/>
            <a:r>
              <a:rPr lang="en-US" dirty="0" smtClean="0"/>
              <a:t>Application must roll back appropriately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5922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Rate Results on BG/P </a:t>
            </a:r>
            <a:endParaRPr lang="en-US" dirty="0"/>
          </a:p>
        </p:txBody>
      </p:sp>
      <p:pic>
        <p:nvPicPr>
          <p:cNvPr id="8" name="Picture 7" descr="fi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28019" y="2743200"/>
            <a:ext cx="5115981" cy="3581187"/>
          </a:xfrm>
          <a:prstGeom prst="rect">
            <a:avLst/>
          </a:prstGeom>
        </p:spPr>
      </p:pic>
      <p:pic>
        <p:nvPicPr>
          <p:cNvPr id="9" name="Picture 8" descr="fig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066800"/>
            <a:ext cx="3657600" cy="31643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191000"/>
            <a:ext cx="259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Rate Benchmark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26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Wildcard receives</a:t>
            </a:r>
          </a:p>
          <a:p>
            <a:pPr lvl="1"/>
            <a:r>
              <a:rPr lang="en-US" dirty="0" smtClean="0"/>
              <a:t>Failures can cause missing communication that we don’t know of ahead of time</a:t>
            </a:r>
          </a:p>
          <a:p>
            <a:pPr lvl="2"/>
            <a:r>
              <a:rPr lang="en-US" dirty="0" smtClean="0"/>
              <a:t>Can cause wrong matches/deadlocks</a:t>
            </a:r>
          </a:p>
          <a:p>
            <a:pPr lvl="1"/>
            <a:r>
              <a:rPr lang="en-US" dirty="0" smtClean="0"/>
              <a:t>Solution: temporarily suspend wildcards</a:t>
            </a:r>
          </a:p>
          <a:p>
            <a:pPr lvl="2"/>
            <a:r>
              <a:rPr lang="en-US" dirty="0" smtClean="0"/>
              <a:t>Set non-resolved requests with wildcards to pending</a:t>
            </a:r>
          </a:p>
          <a:p>
            <a:pPr lvl="2"/>
            <a:r>
              <a:rPr lang="en-US" dirty="0" smtClean="0"/>
              <a:t>Disallow new wildcard receives</a:t>
            </a:r>
          </a:p>
          <a:p>
            <a:pPr lvl="1"/>
            <a:r>
              <a:rPr lang="en-US" dirty="0" smtClean="0"/>
              <a:t>Enable only after global resolution protocol</a:t>
            </a:r>
          </a:p>
          <a:p>
            <a:pPr lvl="2"/>
            <a:r>
              <a:rPr lang="en-US" dirty="0" smtClean="0"/>
              <a:t>Application specific</a:t>
            </a:r>
          </a:p>
          <a:p>
            <a:pPr lvl="2"/>
            <a:r>
              <a:rPr lang="en-US" dirty="0" smtClean="0"/>
              <a:t>User has to potentially restart communication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2121939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Stabilization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proposal allows to continue in case of hard node failure</a:t>
            </a:r>
          </a:p>
          <a:p>
            <a:pPr lvl="1"/>
            <a:r>
              <a:rPr lang="en-US" dirty="0" smtClean="0"/>
              <a:t>Communicators will have holes</a:t>
            </a:r>
          </a:p>
          <a:p>
            <a:pPr lvl="1"/>
            <a:r>
              <a:rPr lang="en-US" dirty="0" smtClean="0"/>
              <a:t>Reduced resources</a:t>
            </a:r>
          </a:p>
          <a:p>
            <a:r>
              <a:rPr lang="en-US" dirty="0" smtClean="0"/>
              <a:t>Open issue / topic of debate</a:t>
            </a:r>
          </a:p>
          <a:p>
            <a:pPr lvl="1"/>
            <a:r>
              <a:rPr lang="en-US" dirty="0" smtClean="0"/>
              <a:t>How to recover from a fault?</a:t>
            </a:r>
          </a:p>
          <a:p>
            <a:pPr lvl="1"/>
            <a:r>
              <a:rPr lang="en-US" dirty="0" smtClean="0"/>
              <a:t>How to regain resources?</a:t>
            </a:r>
          </a:p>
          <a:p>
            <a:pPr lvl="1"/>
            <a:r>
              <a:rPr lang="en-US" dirty="0" smtClean="0"/>
              <a:t>How about other error types?</a:t>
            </a:r>
          </a:p>
          <a:p>
            <a:pPr lvl="2"/>
            <a:r>
              <a:rPr lang="en-US" dirty="0" smtClean="0"/>
              <a:t>Messaging/Link errors?</a:t>
            </a:r>
          </a:p>
          <a:p>
            <a:pPr lvl="2"/>
            <a:r>
              <a:rPr lang="en-US" dirty="0" smtClean="0"/>
              <a:t>Transient errors?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9916146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Hybrid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support co-existence with other models?</a:t>
            </a:r>
          </a:p>
          <a:p>
            <a:pPr lvl="1"/>
            <a:r>
              <a:rPr lang="en-US" dirty="0" smtClean="0"/>
              <a:t>MPI and UPC / MPI and </a:t>
            </a:r>
            <a:r>
              <a:rPr lang="en-US" dirty="0" err="1" smtClean="0"/>
              <a:t>OpenMP</a:t>
            </a:r>
            <a:r>
              <a:rPr lang="en-US" dirty="0" smtClean="0"/>
              <a:t> / MPI and CUDA</a:t>
            </a:r>
          </a:p>
          <a:p>
            <a:pPr lvl="1"/>
            <a:r>
              <a:rPr lang="en-US" dirty="0" smtClean="0"/>
              <a:t>What is needed to make this work?</a:t>
            </a:r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Thread support / interaction</a:t>
            </a:r>
          </a:p>
          <a:p>
            <a:pPr lvl="2"/>
            <a:r>
              <a:rPr lang="en-US" dirty="0" smtClean="0"/>
              <a:t>Interference of MPI and application threads</a:t>
            </a:r>
          </a:p>
          <a:p>
            <a:pPr lvl="2"/>
            <a:r>
              <a:rPr lang="en-US" dirty="0" smtClean="0"/>
              <a:t>Operation in LWK environments with limited thread support</a:t>
            </a:r>
          </a:p>
          <a:p>
            <a:pPr lvl="1"/>
            <a:r>
              <a:rPr lang="en-US" dirty="0" smtClean="0"/>
              <a:t>Multiple ranks/MPI processes per OS process</a:t>
            </a:r>
          </a:p>
          <a:p>
            <a:pPr lvl="2"/>
            <a:r>
              <a:rPr lang="en-US" dirty="0" smtClean="0"/>
              <a:t>How to keep state separate?</a:t>
            </a:r>
          </a:p>
          <a:p>
            <a:pPr lvl="2"/>
            <a:r>
              <a:rPr lang="en-US" dirty="0" smtClean="0"/>
              <a:t>How to maintain existing MPI abstractions?</a:t>
            </a:r>
            <a:endParaRPr lang="en-US" dirty="0"/>
          </a:p>
          <a:p>
            <a:pPr lvl="1"/>
            <a:r>
              <a:rPr lang="en-US" dirty="0" smtClean="0"/>
              <a:t>Exploitation of on node resources</a:t>
            </a:r>
          </a:p>
          <a:p>
            <a:pPr lvl="2"/>
            <a:r>
              <a:rPr lang="en-US" dirty="0" smtClean="0"/>
              <a:t>Support for shared memory windows is a first step</a:t>
            </a:r>
          </a:p>
          <a:p>
            <a:pPr lvl="2"/>
            <a:r>
              <a:rPr lang="en-US" dirty="0" smtClean="0"/>
              <a:t>What else can and should be done?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2527557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br>
              <a:rPr lang="en-US" dirty="0" smtClean="0"/>
            </a:br>
            <a:r>
              <a:rPr lang="en-US" dirty="0" smtClean="0"/>
              <a:t>Towards MPI 3.1/4.0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Ideas for possible proposals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006544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Piggybacking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Transparently attach data to messages</a:t>
            </a:r>
          </a:p>
          <a:p>
            <a:pPr lvl="1"/>
            <a:r>
              <a:rPr lang="en-US" dirty="0"/>
              <a:t>Uniquely associated with a specific message</a:t>
            </a:r>
          </a:p>
          <a:p>
            <a:pPr lvl="1"/>
            <a:r>
              <a:rPr lang="en-US" dirty="0"/>
              <a:t>Piggyback data added/removed without influencing application</a:t>
            </a:r>
          </a:p>
          <a:p>
            <a:pPr lvl="1"/>
            <a:r>
              <a:rPr lang="en-US" dirty="0"/>
              <a:t>Typically used for small amounts of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533400" y="3496834"/>
            <a:ext cx="3657600" cy="2590800"/>
            <a:chOff x="336" y="2112"/>
            <a:chExt cx="2304" cy="1632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336" y="2112"/>
              <a:ext cx="230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36" y="3744"/>
              <a:ext cx="230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32" y="2304"/>
              <a:ext cx="1584" cy="124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768" y="2160"/>
              <a:ext cx="7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Arial" charset="0"/>
                </a:rPr>
                <a:t>MPI_Send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296" y="3504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Arial" charset="0"/>
                </a:rPr>
                <a:t>MPI_Recv</a:t>
              </a: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432" y="2112"/>
              <a:ext cx="336" cy="19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" charset="0"/>
                </a:rPr>
                <a:t>Msg.</a:t>
              </a:r>
            </a:p>
          </p:txBody>
        </p:sp>
        <p:sp>
          <p:nvSpPr>
            <p:cNvPr id="11" name="Rectangle 33"/>
            <p:cNvSpPr>
              <a:spLocks noChangeArrowheads="1"/>
            </p:cNvSpPr>
            <p:nvPr/>
          </p:nvSpPr>
          <p:spPr bwMode="auto">
            <a:xfrm>
              <a:off x="2016" y="3552"/>
              <a:ext cx="336" cy="19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" charset="0"/>
                </a:rPr>
                <a:t>Msg.</a:t>
              </a:r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4953000" y="3801634"/>
            <a:ext cx="3429000" cy="641350"/>
            <a:chOff x="3120" y="2304"/>
            <a:chExt cx="2160" cy="404"/>
          </a:xfrm>
        </p:grpSpPr>
        <p:grpSp>
          <p:nvGrpSpPr>
            <p:cNvPr id="13" name="Group 50"/>
            <p:cNvGrpSpPr>
              <a:grpSpLocks/>
            </p:cNvGrpSpPr>
            <p:nvPr/>
          </p:nvGrpSpPr>
          <p:grpSpPr bwMode="auto">
            <a:xfrm>
              <a:off x="3120" y="2304"/>
              <a:ext cx="2160" cy="404"/>
              <a:chOff x="3120" y="2304"/>
              <a:chExt cx="2160" cy="404"/>
            </a:xfrm>
          </p:grpSpPr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Text Box 26"/>
              <p:cNvSpPr txBox="1">
                <a:spLocks noChangeArrowheads="1"/>
              </p:cNvSpPr>
              <p:nvPr/>
            </p:nvSpPr>
            <p:spPr bwMode="auto">
              <a:xfrm>
                <a:off x="4080" y="2496"/>
                <a:ext cx="8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tx1"/>
                    </a:solidFill>
                    <a:latin typeface="Arial" charset="0"/>
                  </a:rPr>
                  <a:t>PMPI_Send</a:t>
                </a:r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>
                <a:off x="3504" y="2304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" name="Rectangle 36"/>
            <p:cNvSpPr>
              <a:spLocks noChangeArrowheads="1"/>
            </p:cNvSpPr>
            <p:nvPr/>
          </p:nvSpPr>
          <p:spPr bwMode="auto">
            <a:xfrm>
              <a:off x="3504" y="2448"/>
              <a:ext cx="336" cy="19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" charset="0"/>
                </a:rPr>
                <a:t>Msg.</a:t>
              </a:r>
            </a:p>
          </p:txBody>
        </p:sp>
      </p:grpSp>
      <p:sp>
        <p:nvSpPr>
          <p:cNvPr id="18" name="Rectangle 41"/>
          <p:cNvSpPr>
            <a:spLocks noChangeArrowheads="1"/>
          </p:cNvSpPr>
          <p:nvPr/>
        </p:nvSpPr>
        <p:spPr bwMode="auto">
          <a:xfrm>
            <a:off x="4953000" y="4182634"/>
            <a:ext cx="381000" cy="3048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PB</a:t>
            </a:r>
          </a:p>
        </p:txBody>
      </p:sp>
      <p:grpSp>
        <p:nvGrpSpPr>
          <p:cNvPr id="19" name="Group 51"/>
          <p:cNvGrpSpPr>
            <a:grpSpLocks/>
          </p:cNvGrpSpPr>
          <p:nvPr/>
        </p:nvGrpSpPr>
        <p:grpSpPr bwMode="auto">
          <a:xfrm>
            <a:off x="5334000" y="4030234"/>
            <a:ext cx="1143000" cy="304800"/>
            <a:chOff x="3360" y="2448"/>
            <a:chExt cx="720" cy="192"/>
          </a:xfrm>
        </p:grpSpPr>
        <p:sp>
          <p:nvSpPr>
            <p:cNvPr id="20" name="Rectangle 37"/>
            <p:cNvSpPr>
              <a:spLocks noChangeArrowheads="1"/>
            </p:cNvSpPr>
            <p:nvPr/>
          </p:nvSpPr>
          <p:spPr bwMode="auto">
            <a:xfrm>
              <a:off x="3840" y="2448"/>
              <a:ext cx="240" cy="192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charset="0"/>
                </a:rPr>
                <a:t>PB</a:t>
              </a:r>
            </a:p>
          </p:txBody>
        </p:sp>
        <p:sp>
          <p:nvSpPr>
            <p:cNvPr id="21" name="Line 43"/>
            <p:cNvSpPr>
              <a:spLocks noChangeShapeType="1"/>
            </p:cNvSpPr>
            <p:nvPr/>
          </p:nvSpPr>
          <p:spPr bwMode="auto">
            <a:xfrm flipV="1">
              <a:off x="3360" y="2640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22" name="Group 54"/>
          <p:cNvGrpSpPr>
            <a:grpSpLocks/>
          </p:cNvGrpSpPr>
          <p:nvPr/>
        </p:nvGrpSpPr>
        <p:grpSpPr bwMode="auto">
          <a:xfrm>
            <a:off x="7543800" y="5097034"/>
            <a:ext cx="609600" cy="304800"/>
            <a:chOff x="4752" y="3120"/>
            <a:chExt cx="384" cy="192"/>
          </a:xfrm>
        </p:grpSpPr>
        <p:sp>
          <p:nvSpPr>
            <p:cNvPr id="23" name="Rectangle 44"/>
            <p:cNvSpPr>
              <a:spLocks noChangeArrowheads="1"/>
            </p:cNvSpPr>
            <p:nvPr/>
          </p:nvSpPr>
          <p:spPr bwMode="auto">
            <a:xfrm>
              <a:off x="4896" y="3120"/>
              <a:ext cx="240" cy="192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charset="0"/>
                </a:rPr>
                <a:t>PB</a:t>
              </a: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 flipV="1">
              <a:off x="4752" y="3216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25" name="Group 52"/>
          <p:cNvGrpSpPr>
            <a:grpSpLocks/>
          </p:cNvGrpSpPr>
          <p:nvPr/>
        </p:nvGrpSpPr>
        <p:grpSpPr bwMode="auto">
          <a:xfrm>
            <a:off x="5351463" y="4335034"/>
            <a:ext cx="2192337" cy="1219200"/>
            <a:chOff x="3371" y="2640"/>
            <a:chExt cx="1381" cy="768"/>
          </a:xfrm>
        </p:grpSpPr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504" y="2640"/>
              <a:ext cx="672" cy="57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4176" y="3216"/>
              <a:ext cx="336" cy="19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" charset="0"/>
                </a:rPr>
                <a:t>Msg.</a:t>
              </a: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4512" y="3216"/>
              <a:ext cx="240" cy="192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charset="0"/>
                </a:rPr>
                <a:t>PB</a:t>
              </a: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3371" y="3168"/>
              <a:ext cx="8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Arial" charset="0"/>
                </a:rPr>
                <a:t>PMPI_Recv</a:t>
              </a:r>
            </a:p>
          </p:txBody>
        </p:sp>
      </p:grpSp>
      <p:grpSp>
        <p:nvGrpSpPr>
          <p:cNvPr id="30" name="Group 58"/>
          <p:cNvGrpSpPr>
            <a:grpSpLocks/>
          </p:cNvGrpSpPr>
          <p:nvPr/>
        </p:nvGrpSpPr>
        <p:grpSpPr bwMode="auto">
          <a:xfrm>
            <a:off x="4876800" y="5554234"/>
            <a:ext cx="3657600" cy="538163"/>
            <a:chOff x="3072" y="3408"/>
            <a:chExt cx="2304" cy="339"/>
          </a:xfrm>
        </p:grpSpPr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3120" y="340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4032" y="3507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Arial" charset="0"/>
                </a:rPr>
                <a:t>MPI_Recv</a:t>
              </a:r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4752" y="3552"/>
              <a:ext cx="336" cy="19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" charset="0"/>
                </a:rPr>
                <a:t>Msg.</a:t>
              </a:r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4752" y="3408"/>
              <a:ext cx="0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>
              <a:off x="3072" y="3747"/>
              <a:ext cx="230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36" name="Group 57"/>
          <p:cNvGrpSpPr>
            <a:grpSpLocks/>
          </p:cNvGrpSpPr>
          <p:nvPr/>
        </p:nvGrpSpPr>
        <p:grpSpPr bwMode="auto">
          <a:xfrm>
            <a:off x="4876800" y="3496834"/>
            <a:ext cx="3657600" cy="412750"/>
            <a:chOff x="3072" y="2112"/>
            <a:chExt cx="2304" cy="260"/>
          </a:xfrm>
        </p:grpSpPr>
        <p:sp>
          <p:nvSpPr>
            <p:cNvPr id="37" name="Line 23"/>
            <p:cNvSpPr>
              <a:spLocks noChangeShapeType="1"/>
            </p:cNvSpPr>
            <p:nvPr/>
          </p:nvSpPr>
          <p:spPr bwMode="auto">
            <a:xfrm>
              <a:off x="3072" y="2115"/>
              <a:ext cx="230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3168" y="2112"/>
              <a:ext cx="336" cy="19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" charset="0"/>
                </a:rPr>
                <a:t>Msg.</a:t>
              </a:r>
            </a:p>
          </p:txBody>
        </p:sp>
        <p:sp>
          <p:nvSpPr>
            <p:cNvPr id="39" name="Text Box 47"/>
            <p:cNvSpPr txBox="1">
              <a:spLocks noChangeArrowheads="1"/>
            </p:cNvSpPr>
            <p:nvPr/>
          </p:nvSpPr>
          <p:spPr bwMode="auto">
            <a:xfrm>
              <a:off x="3497" y="2160"/>
              <a:ext cx="7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  <a:latin typeface="Arial" charset="0"/>
                </a:rPr>
                <a:t>MPI_Send</a:t>
              </a:r>
            </a:p>
          </p:txBody>
        </p:sp>
      </p:grpSp>
      <p:sp>
        <p:nvSpPr>
          <p:cNvPr id="40" name="Slide Number Placeholder 3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254</a:t>
            </a:fld>
            <a:endParaRPr lang="en-US" dirty="0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397223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Fault Tolerance Protocols</a:t>
            </a:r>
          </a:p>
          <a:p>
            <a:pPr lvl="1"/>
            <a:r>
              <a:rPr lang="en-US" dirty="0"/>
              <a:t>Transparent propagation of checkpoint interval IDs</a:t>
            </a:r>
          </a:p>
          <a:p>
            <a:pPr lvl="1"/>
            <a:r>
              <a:rPr lang="en-US" dirty="0"/>
              <a:t>Message logging</a:t>
            </a:r>
          </a:p>
          <a:p>
            <a:r>
              <a:rPr lang="en-US" dirty="0"/>
              <a:t>Performance Analysis</a:t>
            </a:r>
          </a:p>
          <a:p>
            <a:pPr lvl="1"/>
            <a:r>
              <a:rPr lang="en-US" dirty="0"/>
              <a:t>Overhead propagation/detection</a:t>
            </a:r>
          </a:p>
          <a:p>
            <a:pPr lvl="1"/>
            <a:r>
              <a:rPr lang="en-US" dirty="0"/>
              <a:t>Critical path analysis</a:t>
            </a:r>
          </a:p>
          <a:p>
            <a:pPr lvl="1"/>
            <a:r>
              <a:rPr lang="en-US" dirty="0"/>
              <a:t>Late sender instrumentation</a:t>
            </a:r>
          </a:p>
          <a:p>
            <a:r>
              <a:rPr lang="en-US" dirty="0"/>
              <a:t>Debugging</a:t>
            </a:r>
          </a:p>
          <a:p>
            <a:pPr lvl="1"/>
            <a:r>
              <a:rPr lang="en-US" dirty="0"/>
              <a:t>MPI correctness tools</a:t>
            </a:r>
          </a:p>
          <a:p>
            <a:r>
              <a:rPr lang="en-US" dirty="0"/>
              <a:t>General</a:t>
            </a:r>
          </a:p>
          <a:p>
            <a:pPr lvl="1"/>
            <a:r>
              <a:rPr lang="en-US" dirty="0"/>
              <a:t>Transparent state propagation in libraries</a:t>
            </a:r>
          </a:p>
          <a:p>
            <a:pPr lvl="1"/>
            <a:r>
              <a:rPr lang="en-US" dirty="0"/>
              <a:t>Message matching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2799189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Piggybacking /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implemented on top of MPI, but</a:t>
            </a:r>
          </a:p>
          <a:p>
            <a:pPr lvl="1"/>
            <a:r>
              <a:rPr lang="en-US" dirty="0" smtClean="0"/>
              <a:t>Most variants have correctness issues</a:t>
            </a:r>
          </a:p>
          <a:p>
            <a:pPr lvl="1"/>
            <a:r>
              <a:rPr lang="en-US" dirty="0" smtClean="0"/>
              <a:t>All variants have performance issues</a:t>
            </a:r>
          </a:p>
          <a:p>
            <a:r>
              <a:rPr lang="en-US" dirty="0" smtClean="0"/>
              <a:t>If implemented within MPI</a:t>
            </a:r>
          </a:p>
          <a:p>
            <a:pPr lvl="1"/>
            <a:r>
              <a:rPr lang="en-US" dirty="0" smtClean="0"/>
              <a:t>Chance for optimization / low overhead</a:t>
            </a:r>
          </a:p>
          <a:p>
            <a:pPr lvl="1"/>
            <a:r>
              <a:rPr lang="en-US" dirty="0" smtClean="0"/>
              <a:t>E.g., attach to header of any message</a:t>
            </a:r>
          </a:p>
          <a:p>
            <a:r>
              <a:rPr lang="en-US" dirty="0" smtClean="0"/>
              <a:t>Question:</a:t>
            </a:r>
          </a:p>
          <a:p>
            <a:pPr lvl="1"/>
            <a:r>
              <a:rPr lang="en-US" dirty="0" smtClean="0"/>
              <a:t>How to implement this without changing the standard too much?</a:t>
            </a:r>
            <a:endParaRPr lang="en-US" dirty="0"/>
          </a:p>
          <a:p>
            <a:pPr lvl="1"/>
            <a:r>
              <a:rPr lang="en-US" dirty="0" smtClean="0"/>
              <a:t>How to maintain backwards compatibility?</a:t>
            </a:r>
          </a:p>
          <a:p>
            <a:pPr lvl="1"/>
            <a:r>
              <a:rPr lang="en-US" dirty="0" smtClean="0"/>
              <a:t>How to enable clean PMPI wrapping?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1927223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Piggybacking /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Duplicating all Send/</a:t>
            </a:r>
            <a:r>
              <a:rPr lang="en-US" dirty="0" err="1" smtClean="0"/>
              <a:t>Recv</a:t>
            </a:r>
            <a:r>
              <a:rPr lang="en-US" dirty="0" smtClean="0"/>
              <a:t> calls</a:t>
            </a:r>
          </a:p>
          <a:p>
            <a:pPr lvl="1"/>
            <a:r>
              <a:rPr lang="en-US" dirty="0" smtClean="0"/>
              <a:t>Semantically clean version</a:t>
            </a:r>
          </a:p>
          <a:p>
            <a:pPr lvl="1"/>
            <a:r>
              <a:rPr lang="en-US" dirty="0" smtClean="0"/>
              <a:t>But: large impact on standard</a:t>
            </a:r>
          </a:p>
          <a:p>
            <a:pPr lvl="1"/>
            <a:r>
              <a:rPr lang="en-US" dirty="0" smtClean="0"/>
              <a:t>Two versions</a:t>
            </a:r>
          </a:p>
          <a:p>
            <a:pPr lvl="2"/>
            <a:r>
              <a:rPr lang="en-US" dirty="0" smtClean="0"/>
              <a:t>Single piggyback of small data</a:t>
            </a:r>
          </a:p>
          <a:p>
            <a:pPr lvl="2"/>
            <a:r>
              <a:rPr lang="en-US" dirty="0" smtClean="0"/>
              <a:t>Vector send/</a:t>
            </a:r>
            <a:r>
              <a:rPr lang="en-US" dirty="0" err="1" smtClean="0"/>
              <a:t>recv</a:t>
            </a:r>
            <a:endParaRPr lang="en-US" dirty="0"/>
          </a:p>
          <a:p>
            <a:r>
              <a:rPr lang="en-US" dirty="0" err="1" smtClean="0"/>
              <a:t>Datatype</a:t>
            </a:r>
            <a:r>
              <a:rPr lang="en-US" dirty="0" smtClean="0"/>
              <a:t> templates</a:t>
            </a:r>
          </a:p>
          <a:p>
            <a:pPr lvl="1"/>
            <a:r>
              <a:rPr lang="en-US" dirty="0" smtClean="0"/>
              <a:t>Optimization potential?</a:t>
            </a:r>
          </a:p>
          <a:p>
            <a:r>
              <a:rPr lang="en-US" dirty="0" smtClean="0"/>
              <a:t>Attach to/Overload existing parameter</a:t>
            </a:r>
          </a:p>
          <a:p>
            <a:pPr lvl="1"/>
            <a:r>
              <a:rPr lang="en-US" dirty="0" smtClean="0"/>
              <a:t>Semantically not clean</a:t>
            </a:r>
          </a:p>
          <a:p>
            <a:r>
              <a:rPr lang="en-US" dirty="0" smtClean="0"/>
              <a:t>Attach to communicator through global setting</a:t>
            </a:r>
          </a:p>
          <a:p>
            <a:pPr lvl="1"/>
            <a:r>
              <a:rPr lang="en-US" dirty="0" smtClean="0"/>
              <a:t>Thread safety?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5802659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MPIR-2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MPIR has two major drawbacks</a:t>
            </a:r>
          </a:p>
          <a:p>
            <a:pPr lvl="1"/>
            <a:r>
              <a:rPr lang="en-US" dirty="0" smtClean="0"/>
              <a:t>Not scalable (single large table)</a:t>
            </a:r>
          </a:p>
          <a:p>
            <a:pPr lvl="1"/>
            <a:r>
              <a:rPr lang="en-US" dirty="0" smtClean="0"/>
              <a:t>No support for dynamic process management</a:t>
            </a:r>
          </a:p>
          <a:p>
            <a:pPr lvl="2"/>
            <a:r>
              <a:rPr lang="en-US" dirty="0" smtClean="0"/>
              <a:t>Not much used now</a:t>
            </a:r>
          </a:p>
          <a:p>
            <a:pPr lvl="2"/>
            <a:r>
              <a:rPr lang="en-US" dirty="0" smtClean="0"/>
              <a:t>But: as impact on fault tolerance</a:t>
            </a:r>
          </a:p>
          <a:p>
            <a:r>
              <a:rPr lang="en-US" dirty="0" smtClean="0"/>
              <a:t>Need extensions to support tools at </a:t>
            </a:r>
            <a:r>
              <a:rPr lang="en-US" dirty="0" err="1" smtClean="0"/>
              <a:t>exascale</a:t>
            </a:r>
            <a:endParaRPr lang="en-US" dirty="0" smtClean="0"/>
          </a:p>
          <a:p>
            <a:pPr lvl="1"/>
            <a:r>
              <a:rPr lang="en-US" dirty="0" smtClean="0"/>
              <a:t>Dynamical and distributed</a:t>
            </a:r>
          </a:p>
          <a:p>
            <a:pPr lvl="1"/>
            <a:r>
              <a:rPr lang="en-US" dirty="0" smtClean="0"/>
              <a:t>Proposal from … </a:t>
            </a:r>
          </a:p>
          <a:p>
            <a:r>
              <a:rPr lang="en-US" dirty="0" smtClean="0"/>
              <a:t>Exact plans to be discussed</a:t>
            </a:r>
          </a:p>
          <a:p>
            <a:r>
              <a:rPr lang="en-US" dirty="0" smtClean="0"/>
              <a:t>Will likely again be a side document like MPIR-1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2990508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proposals for the next version of MPI</a:t>
            </a:r>
          </a:p>
          <a:p>
            <a:pPr lvl="1"/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Asynchronous I/O</a:t>
            </a:r>
          </a:p>
          <a:p>
            <a:pPr lvl="1"/>
            <a:r>
              <a:rPr lang="en-US" dirty="0" smtClean="0"/>
              <a:t>Enhanced support for hybrid programming models</a:t>
            </a:r>
          </a:p>
          <a:p>
            <a:pPr lvl="1"/>
            <a:r>
              <a:rPr lang="en-US" dirty="0" smtClean="0"/>
              <a:t>Piggybacking</a:t>
            </a:r>
          </a:p>
          <a:p>
            <a:pPr lvl="1"/>
            <a:r>
              <a:rPr lang="en-US" dirty="0" smtClean="0"/>
              <a:t>MPIR-2</a:t>
            </a:r>
          </a:p>
          <a:p>
            <a:r>
              <a:rPr lang="en-US" dirty="0" smtClean="0"/>
              <a:t>There will be again many small additions and corrections</a:t>
            </a:r>
          </a:p>
          <a:p>
            <a:endParaRPr lang="en-US" dirty="0" smtClean="0"/>
          </a:p>
          <a:p>
            <a:r>
              <a:rPr lang="en-US" dirty="0" smtClean="0"/>
              <a:t>Timeline: open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6482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hard to optimize MPI_THREAD_MULTIPLE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 smtClean="0"/>
              <a:t>MPI internally maintains several resources</a:t>
            </a:r>
          </a:p>
          <a:p>
            <a:r>
              <a:rPr lang="en-US" dirty="0" smtClean="0"/>
              <a:t>Because of MPI semantics, it is required that all threads have access to some of the data structures</a:t>
            </a:r>
          </a:p>
          <a:p>
            <a:pPr lvl="1"/>
            <a:r>
              <a:rPr lang="en-US" dirty="0" smtClean="0"/>
              <a:t>E.g., thread 1 can post an </a:t>
            </a:r>
            <a:r>
              <a:rPr lang="en-US" dirty="0" err="1" smtClean="0"/>
              <a:t>Irecv</a:t>
            </a:r>
            <a:r>
              <a:rPr lang="en-US" dirty="0" smtClean="0"/>
              <a:t>, and thread 2 can wait for its completion – thus the request queue has to be shared between both threads</a:t>
            </a:r>
          </a:p>
          <a:p>
            <a:pPr lvl="1"/>
            <a:r>
              <a:rPr lang="en-US" dirty="0" smtClean="0"/>
              <a:t>Since multiple threads are accessing this shared queue, it needs to be locked – adds a lot of overhead</a:t>
            </a:r>
          </a:p>
          <a:p>
            <a:r>
              <a:rPr lang="en-US" dirty="0" smtClean="0"/>
              <a:t>In MPI-3.1 (next version of the standard), we plan to add additional features to allow the user to provide hints (e.g., requests posted to this communicator are not shared with other threads)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030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9076976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Parallelism is critical today, given that that is the only way to achieve performance improvement with the modern hardware</a:t>
            </a:r>
          </a:p>
          <a:p>
            <a:r>
              <a:rPr lang="en-US" dirty="0" smtClean="0"/>
              <a:t>MPI is an industry standard model for parallel programming</a:t>
            </a:r>
          </a:p>
          <a:p>
            <a:pPr lvl="1"/>
            <a:r>
              <a:rPr lang="en-US" dirty="0" smtClean="0"/>
              <a:t>A large number of implementations of MPI exist (both commercial and public domain)</a:t>
            </a:r>
          </a:p>
          <a:p>
            <a:pPr lvl="1"/>
            <a:r>
              <a:rPr lang="en-US" dirty="0" smtClean="0"/>
              <a:t>Virtually every system in the world supports MPI</a:t>
            </a:r>
          </a:p>
          <a:p>
            <a:r>
              <a:rPr lang="en-US" dirty="0" smtClean="0"/>
              <a:t>Gives user explicit control on data management</a:t>
            </a:r>
          </a:p>
          <a:p>
            <a:r>
              <a:rPr lang="en-US" dirty="0" smtClean="0"/>
              <a:t>Widely used by many </a:t>
            </a:r>
            <a:r>
              <a:rPr lang="en-US" dirty="0" err="1" smtClean="0"/>
              <a:t>many</a:t>
            </a:r>
            <a:r>
              <a:rPr lang="en-US" dirty="0" smtClean="0"/>
              <a:t> scientific applications with great success</a:t>
            </a:r>
          </a:p>
          <a:p>
            <a:r>
              <a:rPr lang="en-US" dirty="0" smtClean="0"/>
              <a:t>Your application can be next!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261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MPI standard : </a:t>
            </a:r>
            <a:r>
              <a:rPr lang="en-US" sz="2000" dirty="0" smtClean="0">
                <a:hlinkClick r:id="rId2"/>
              </a:rPr>
              <a:t>http://www.mpi-forum.org/docs/docs.html</a:t>
            </a:r>
            <a:endParaRPr lang="en-US" sz="2000" dirty="0" smtClean="0"/>
          </a:p>
          <a:p>
            <a:r>
              <a:rPr lang="en-US" sz="2000" dirty="0" smtClean="0"/>
              <a:t>MPI </a:t>
            </a:r>
            <a:r>
              <a:rPr lang="en-US" sz="2000" dirty="0" smtClean="0"/>
              <a:t>Forum : </a:t>
            </a:r>
            <a:r>
              <a:rPr lang="en-US" sz="2000" dirty="0" smtClean="0">
                <a:hlinkClick r:id="rId3"/>
              </a:rPr>
              <a:t>http://www.mpi-forum.org/</a:t>
            </a:r>
            <a:endParaRPr lang="en-US" sz="2000" dirty="0" smtClean="0"/>
          </a:p>
          <a:p>
            <a:pPr>
              <a:buNone/>
            </a:pPr>
            <a:endParaRPr lang="en-US" sz="1200" dirty="0" smtClean="0"/>
          </a:p>
          <a:p>
            <a:r>
              <a:rPr lang="en-US" sz="2000" dirty="0" smtClean="0"/>
              <a:t>MPI </a:t>
            </a:r>
            <a:r>
              <a:rPr lang="en-US" sz="2000" dirty="0" smtClean="0"/>
              <a:t>implementations: </a:t>
            </a:r>
            <a:endParaRPr lang="en-US" sz="2000" dirty="0" smtClean="0"/>
          </a:p>
          <a:p>
            <a:pPr lvl="1"/>
            <a:r>
              <a:rPr lang="en-US" sz="1600" dirty="0" smtClean="0"/>
              <a:t>MPICH : </a:t>
            </a:r>
            <a:r>
              <a:rPr lang="en-US" sz="1600" dirty="0" smtClean="0">
                <a:hlinkClick r:id="rId4"/>
              </a:rPr>
              <a:t>http://www.mpich.org</a:t>
            </a:r>
            <a:endParaRPr lang="en-US" sz="1600" dirty="0" smtClean="0"/>
          </a:p>
          <a:p>
            <a:pPr lvl="1"/>
            <a:r>
              <a:rPr lang="en-US" sz="1800" dirty="0" smtClean="0"/>
              <a:t>MVAPICH </a:t>
            </a:r>
            <a:r>
              <a:rPr lang="en-US" sz="1800" dirty="0" smtClean="0"/>
              <a:t>(MPICH on InfiniBand) : </a:t>
            </a:r>
            <a:r>
              <a:rPr lang="en-US" sz="1800" dirty="0" smtClean="0">
                <a:hlinkClick r:id="rId5"/>
              </a:rPr>
              <a:t>http://mvapich.cse.ohio-state.edu/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Intel MPI (MPICH derivative): </a:t>
            </a:r>
            <a:r>
              <a:rPr lang="en-US" sz="1800" dirty="0" smtClean="0">
                <a:hlinkClick r:id="rId6"/>
              </a:rPr>
              <a:t>http://software.intel.com/en-us/intel-mpi-library/</a:t>
            </a:r>
            <a:endParaRPr lang="en-US" sz="1800" dirty="0" smtClean="0"/>
          </a:p>
          <a:p>
            <a:pPr lvl="1"/>
            <a:r>
              <a:rPr lang="en-US" sz="1800" dirty="0" smtClean="0"/>
              <a:t>Microsoft MPI (MPICH derivative)</a:t>
            </a:r>
          </a:p>
          <a:p>
            <a:pPr lvl="1"/>
            <a:r>
              <a:rPr lang="en-US" sz="1800" dirty="0" smtClean="0"/>
              <a:t>Open MPI : </a:t>
            </a:r>
            <a:r>
              <a:rPr lang="en-US" sz="1800" dirty="0" smtClean="0">
                <a:hlinkClick r:id="rId7"/>
              </a:rPr>
              <a:t>http://www.open-mpi.org/</a:t>
            </a:r>
            <a:endParaRPr lang="en-US" sz="1800" dirty="0" smtClean="0"/>
          </a:p>
          <a:p>
            <a:pPr lvl="1"/>
            <a:r>
              <a:rPr lang="en-US" sz="1800" dirty="0" smtClean="0"/>
              <a:t>IBM MPI, Cray MPI, HP MPI, TH MPI, …</a:t>
            </a:r>
            <a:endParaRPr lang="en-US" sz="1800" dirty="0" smtClean="0"/>
          </a:p>
          <a:p>
            <a:r>
              <a:rPr lang="en-US" sz="2200" dirty="0" smtClean="0"/>
              <a:t>Several MPI tutorials can be found on the web</a:t>
            </a:r>
          </a:p>
          <a:p>
            <a:pPr lvl="1">
              <a:buNone/>
            </a:pPr>
            <a:endParaRPr lang="en-US" sz="1800" dirty="0" smtClean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262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8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Slide Number Placeholder 3"/>
          <p:cNvSpPr txBox="1">
            <a:spLocks noGrp="1"/>
          </p:cNvSpPr>
          <p:nvPr/>
        </p:nvSpPr>
        <p:spPr bwMode="auto">
          <a:xfrm>
            <a:off x="8494713" y="6465888"/>
            <a:ext cx="471487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/>
            <a:fld id="{AD9A85C8-E6DA-4592-AFCF-C374475024FE}" type="slidenum">
              <a:rPr lang="en-US" sz="1000" b="1">
                <a:solidFill>
                  <a:schemeClr val="bg1"/>
                </a:solidFill>
              </a:rPr>
              <a:pPr algn="r"/>
              <a:t>27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773123" name="Rectangle 2"/>
          <p:cNvSpPr>
            <a:spLocks noGrp="1" noChangeArrowheads="1"/>
          </p:cNvSpPr>
          <p:nvPr>
            <p:ph type="title"/>
          </p:nvPr>
        </p:nvSpPr>
        <p:spPr/>
        <p:txBody>
          <a:bodyPr tIns="0">
            <a:spAutoFit/>
          </a:bodyPr>
          <a:lstStyle/>
          <a:p>
            <a:r>
              <a:rPr lang="en-US"/>
              <a:t>Thread Programming is Hard</a:t>
            </a:r>
          </a:p>
        </p:txBody>
      </p:sp>
      <p:sp>
        <p:nvSpPr>
          <p:cNvPr id="773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i="1" dirty="0"/>
              <a:t>“The Problem with Threads,” </a:t>
            </a:r>
            <a:r>
              <a:rPr lang="en-US" dirty="0"/>
              <a:t>IEEE Computer</a:t>
            </a:r>
          </a:p>
          <a:p>
            <a:pPr lvl="1"/>
            <a:r>
              <a:rPr lang="en-US" dirty="0"/>
              <a:t>Prof. Ed Lee, UC Berkeley</a:t>
            </a:r>
          </a:p>
          <a:p>
            <a:pPr lvl="1"/>
            <a:r>
              <a:rPr lang="en-US" sz="1400" dirty="0">
                <a:hlinkClick r:id="rId2"/>
              </a:rPr>
              <a:t>http://ptolemy.eecs.berkeley.edu/publications/papers/06/problemwithThreads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/>
          </a:p>
          <a:p>
            <a:r>
              <a:rPr lang="en-US" i="1" dirty="0"/>
              <a:t>“Why Threads are a Bad Idea (for most purposes)”</a:t>
            </a:r>
          </a:p>
          <a:p>
            <a:pPr lvl="1"/>
            <a:r>
              <a:rPr lang="en-US" dirty="0"/>
              <a:t>John </a:t>
            </a:r>
            <a:r>
              <a:rPr lang="en-US" dirty="0" err="1"/>
              <a:t>Ousterhout</a:t>
            </a:r>
            <a:endParaRPr lang="en-US" dirty="0"/>
          </a:p>
          <a:p>
            <a:pPr lvl="1"/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home.pacbell.net/ouster/threads.pdf</a:t>
            </a:r>
            <a:endParaRPr lang="en-US" sz="1400" dirty="0"/>
          </a:p>
          <a:p>
            <a:r>
              <a:rPr lang="en-US" i="1" dirty="0"/>
              <a:t>“Night of the Living Threads”</a:t>
            </a:r>
            <a:r>
              <a:rPr lang="en-US" dirty="0"/>
              <a:t> </a:t>
            </a:r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weblogs.mozillazine.org/roc/archives/2005/12/night_of_the_living_threads.html</a:t>
            </a:r>
            <a:endParaRPr lang="en-US" sz="1600" dirty="0"/>
          </a:p>
          <a:p>
            <a:r>
              <a:rPr lang="en-US" dirty="0"/>
              <a:t>Too hard to know whether code is correct</a:t>
            </a:r>
          </a:p>
          <a:p>
            <a:r>
              <a:rPr lang="en-US" dirty="0"/>
              <a:t>Too hard to debug</a:t>
            </a:r>
          </a:p>
          <a:p>
            <a:pPr lvl="1"/>
            <a:r>
              <a:rPr lang="en-US" dirty="0"/>
              <a:t>I would rather debug an MPI program than a threads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25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Ptolemy and Threads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idx="1"/>
          </p:nvPr>
        </p:nvSpPr>
        <p:spPr>
          <a:xfrm>
            <a:off x="346075" y="990600"/>
            <a:ext cx="8416925" cy="5105399"/>
          </a:xfrm>
        </p:spPr>
        <p:txBody>
          <a:bodyPr/>
          <a:lstStyle/>
          <a:p>
            <a:r>
              <a:rPr lang="en-US" dirty="0"/>
              <a:t>Ptolemy is a framework for modeling, simulation, and design of concurrent, real-time, embedded systems </a:t>
            </a:r>
          </a:p>
          <a:p>
            <a:r>
              <a:rPr lang="en-US" dirty="0"/>
              <a:t>Developed at UC Berkeley (PI: Ed Lee)</a:t>
            </a:r>
          </a:p>
          <a:p>
            <a:r>
              <a:rPr lang="en-US" dirty="0"/>
              <a:t>It is a rigorously tested, widely used piece of software</a:t>
            </a:r>
          </a:p>
          <a:p>
            <a:r>
              <a:rPr lang="en-US" dirty="0"/>
              <a:t>Ptolemy II was first released in 2000</a:t>
            </a:r>
          </a:p>
          <a:p>
            <a:r>
              <a:rPr lang="en-US" dirty="0"/>
              <a:t>Yet, on April 26, 2004, four years after it was first released, the code deadlocked!</a:t>
            </a:r>
          </a:p>
          <a:p>
            <a:r>
              <a:rPr lang="en-US" dirty="0"/>
              <a:t>The bug was lurking for 4 years of widespread use and testing!</a:t>
            </a:r>
          </a:p>
          <a:p>
            <a:r>
              <a:rPr lang="en-US" dirty="0"/>
              <a:t>A faster machine or something that changed the timing caught the bug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4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I encountered recently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>
          <a:xfrm>
            <a:off x="346075" y="1374775"/>
            <a:ext cx="7935913" cy="3203575"/>
          </a:xfrm>
        </p:spPr>
        <p:txBody>
          <a:bodyPr/>
          <a:lstStyle/>
          <a:p>
            <a:r>
              <a:rPr lang="en-US"/>
              <a:t>We received a bug report about a very simple multithreaded MPI program that hangs</a:t>
            </a:r>
          </a:p>
          <a:p>
            <a:r>
              <a:rPr lang="en-US"/>
              <a:t>Run with 2 processes</a:t>
            </a:r>
          </a:p>
          <a:p>
            <a:r>
              <a:rPr lang="en-US"/>
              <a:t>Each process has 2 threads</a:t>
            </a:r>
          </a:p>
          <a:p>
            <a:r>
              <a:rPr lang="en-US"/>
              <a:t>Both threads communicate with threads on the other process as shown in the next slide</a:t>
            </a:r>
          </a:p>
          <a:p>
            <a:r>
              <a:rPr lang="en-US"/>
              <a:t>I spent several hours trying to debug MPICH2 before discovering that the bug is actually in the user’s program </a:t>
            </a:r>
            <a:r>
              <a:rPr lang="en-US" sz="2400">
                <a:sym typeface="Wingdings" pitchFamily="2" charset="2"/>
              </a:rPr>
              <a:t></a:t>
            </a:r>
            <a:endParaRPr lang="en-US" sz="2400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41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5626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 smtClean="0"/>
              <a:t>MPI: Message Passing Interface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The MPI Forum organized </a:t>
            </a:r>
            <a:r>
              <a:rPr lang="en-US" dirty="0"/>
              <a:t>in 1992 with broad participation by</a:t>
            </a:r>
            <a:r>
              <a:rPr lang="en-US" dirty="0" smtClean="0"/>
              <a:t>: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Vendors: </a:t>
            </a:r>
            <a:r>
              <a:rPr lang="en-US" dirty="0"/>
              <a:t>IBM, Intel, TMC, SGI, Convex, </a:t>
            </a:r>
            <a:r>
              <a:rPr lang="en-US" dirty="0" err="1" smtClean="0"/>
              <a:t>Meiko</a:t>
            </a:r>
            <a:endParaRPr lang="en-US" dirty="0" smtClean="0"/>
          </a:p>
          <a:p>
            <a:pPr lvl="2">
              <a:lnSpc>
                <a:spcPct val="105000"/>
              </a:lnSpc>
            </a:pPr>
            <a:r>
              <a:rPr lang="en-US" dirty="0" smtClean="0"/>
              <a:t>Portability </a:t>
            </a:r>
            <a:r>
              <a:rPr lang="en-US" dirty="0"/>
              <a:t>l</a:t>
            </a:r>
            <a:r>
              <a:rPr lang="en-US" dirty="0" smtClean="0"/>
              <a:t>ibrary writers: </a:t>
            </a:r>
            <a:r>
              <a:rPr lang="en-US" dirty="0"/>
              <a:t>PVM, </a:t>
            </a:r>
            <a:r>
              <a:rPr lang="en-US" dirty="0" smtClean="0"/>
              <a:t>p4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Users: </a:t>
            </a:r>
            <a:r>
              <a:rPr lang="en-US" dirty="0"/>
              <a:t>application scientists and library </a:t>
            </a:r>
            <a:r>
              <a:rPr lang="en-US" dirty="0" smtClean="0"/>
              <a:t>writers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MPI-1 finished in 18 months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Incorporates the best ideas in a “standard” way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Each function takes fixed arguments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Each function has fixed semantics</a:t>
            </a:r>
          </a:p>
          <a:p>
            <a:pPr lvl="3">
              <a:lnSpc>
                <a:spcPct val="105000"/>
              </a:lnSpc>
            </a:pPr>
            <a:r>
              <a:rPr lang="en-US" dirty="0" smtClean="0"/>
              <a:t>Standardizes what the MPI implementation provides and what the application can and cannot expect</a:t>
            </a:r>
          </a:p>
          <a:p>
            <a:pPr lvl="3">
              <a:lnSpc>
                <a:spcPct val="105000"/>
              </a:lnSpc>
            </a:pPr>
            <a:r>
              <a:rPr lang="en-US" dirty="0" smtClean="0"/>
              <a:t>Each system can implement it differently as long as the semantics match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MPI is not…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a language or compiler specification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a specific implementation or </a:t>
            </a:r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61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28600"/>
            <a:ext cx="8402638" cy="976313"/>
          </a:xfrm>
        </p:spPr>
        <p:txBody>
          <a:bodyPr/>
          <a:lstStyle/>
          <a:p>
            <a:r>
              <a:rPr lang="en-US"/>
              <a:t>2 Proceses, 2 Threads, Each Thread Executes this Code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295400"/>
            <a:ext cx="7666037" cy="49434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/>
              <a:t>for (j = 0; j &lt; 2; j++) {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if (rank == 1) {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    </a:t>
            </a:r>
            <a:r>
              <a:rPr lang="en-US" sz="1800" dirty="0">
                <a:solidFill>
                  <a:srgbClr val="ED1C24"/>
                </a:solidFill>
              </a:rPr>
              <a:t>for (</a:t>
            </a:r>
            <a:r>
              <a:rPr lang="en-US" sz="1800" dirty="0" err="1">
                <a:solidFill>
                  <a:srgbClr val="ED1C24"/>
                </a:solidFill>
              </a:rPr>
              <a:t>i</a:t>
            </a:r>
            <a:r>
              <a:rPr lang="en-US" sz="1800" dirty="0">
                <a:solidFill>
                  <a:srgbClr val="ED1C24"/>
                </a:solidFill>
              </a:rPr>
              <a:t> = 0; </a:t>
            </a:r>
            <a:r>
              <a:rPr lang="en-US" sz="1800" dirty="0" err="1">
                <a:solidFill>
                  <a:srgbClr val="ED1C24"/>
                </a:solidFill>
              </a:rPr>
              <a:t>i</a:t>
            </a:r>
            <a:r>
              <a:rPr lang="en-US" sz="1800" dirty="0">
                <a:solidFill>
                  <a:srgbClr val="ED1C24"/>
                </a:solidFill>
              </a:rPr>
              <a:t> &lt; 3; </a:t>
            </a:r>
            <a:r>
              <a:rPr lang="en-US" sz="1800" dirty="0" err="1">
                <a:solidFill>
                  <a:srgbClr val="ED1C24"/>
                </a:solidFill>
              </a:rPr>
              <a:t>i</a:t>
            </a:r>
            <a:r>
              <a:rPr lang="en-US" sz="1800" dirty="0">
                <a:solidFill>
                  <a:srgbClr val="ED1C24"/>
                </a:solidFill>
              </a:rPr>
              <a:t>++)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ED1C24"/>
                </a:solidFill>
              </a:rPr>
              <a:t>		</a:t>
            </a:r>
            <a:r>
              <a:rPr lang="en-US" sz="1800" dirty="0" err="1">
                <a:solidFill>
                  <a:srgbClr val="ED1C24"/>
                </a:solidFill>
              </a:rPr>
              <a:t>MPI_Send</a:t>
            </a:r>
            <a:r>
              <a:rPr lang="en-US" sz="1800" dirty="0">
                <a:solidFill>
                  <a:srgbClr val="ED1C24"/>
                </a:solidFill>
              </a:rPr>
              <a:t>(NULL, 0, MPI_CHAR, 0, 0, MPI_COMM_WORLD);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ED1C24"/>
                </a:solidFill>
              </a:rPr>
              <a:t>         for (</a:t>
            </a:r>
            <a:r>
              <a:rPr lang="en-US" sz="1800" dirty="0" err="1">
                <a:solidFill>
                  <a:srgbClr val="ED1C24"/>
                </a:solidFill>
              </a:rPr>
              <a:t>i</a:t>
            </a:r>
            <a:r>
              <a:rPr lang="en-US" sz="1800" dirty="0">
                <a:solidFill>
                  <a:srgbClr val="ED1C24"/>
                </a:solidFill>
              </a:rPr>
              <a:t> = 0; </a:t>
            </a:r>
            <a:r>
              <a:rPr lang="en-US" sz="1800" dirty="0" err="1">
                <a:solidFill>
                  <a:srgbClr val="ED1C24"/>
                </a:solidFill>
              </a:rPr>
              <a:t>i</a:t>
            </a:r>
            <a:r>
              <a:rPr lang="en-US" sz="1800" dirty="0">
                <a:solidFill>
                  <a:srgbClr val="ED1C24"/>
                </a:solidFill>
              </a:rPr>
              <a:t> &lt; 3; </a:t>
            </a:r>
            <a:r>
              <a:rPr lang="en-US" sz="1800" dirty="0" err="1">
                <a:solidFill>
                  <a:srgbClr val="ED1C24"/>
                </a:solidFill>
              </a:rPr>
              <a:t>i</a:t>
            </a:r>
            <a:r>
              <a:rPr lang="en-US" sz="1800" dirty="0">
                <a:solidFill>
                  <a:srgbClr val="ED1C24"/>
                </a:solidFill>
              </a:rPr>
              <a:t>++)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ED1C24"/>
                </a:solidFill>
              </a:rPr>
              <a:t>		</a:t>
            </a:r>
            <a:r>
              <a:rPr lang="en-US" sz="1800" dirty="0" err="1">
                <a:solidFill>
                  <a:srgbClr val="ED1C24"/>
                </a:solidFill>
              </a:rPr>
              <a:t>MPI_Recv</a:t>
            </a:r>
            <a:r>
              <a:rPr lang="en-US" sz="1800" dirty="0">
                <a:solidFill>
                  <a:srgbClr val="ED1C24"/>
                </a:solidFill>
              </a:rPr>
              <a:t>(NULL, 0, MPI_CHAR, 0, 0, MPI_COMM_WORLD, &amp;stat);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}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else {  /* rank == 0 */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    </a:t>
            </a:r>
            <a:r>
              <a:rPr lang="en-US" sz="1800" dirty="0">
                <a:solidFill>
                  <a:schemeClr val="accent1"/>
                </a:solidFill>
              </a:rPr>
              <a:t>for (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 = 0; 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 &lt; 3; 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++)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chemeClr val="accent1"/>
                </a:solidFill>
              </a:rPr>
              <a:t>		</a:t>
            </a:r>
            <a:r>
              <a:rPr lang="en-US" sz="1800" dirty="0" err="1">
                <a:solidFill>
                  <a:schemeClr val="accent1"/>
                </a:solidFill>
              </a:rPr>
              <a:t>MPI_Recv</a:t>
            </a:r>
            <a:r>
              <a:rPr lang="en-US" sz="1800" dirty="0">
                <a:solidFill>
                  <a:schemeClr val="accent1"/>
                </a:solidFill>
              </a:rPr>
              <a:t>(NULL, 0, MPI_CHAR, 1, 0, MPI_COMM_WORLD, &amp;stat);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chemeClr val="accent1"/>
                </a:solidFill>
              </a:rPr>
              <a:t>         for (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 = 0; 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 &lt; 3; 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++)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chemeClr val="accent1"/>
                </a:solidFill>
              </a:rPr>
              <a:t>		</a:t>
            </a:r>
            <a:r>
              <a:rPr lang="en-US" sz="1800" dirty="0" err="1">
                <a:solidFill>
                  <a:schemeClr val="accent1"/>
                </a:solidFill>
              </a:rPr>
              <a:t>MPI_Send</a:t>
            </a:r>
            <a:r>
              <a:rPr lang="en-US" sz="1800" dirty="0">
                <a:solidFill>
                  <a:schemeClr val="accent1"/>
                </a:solidFill>
              </a:rPr>
              <a:t>(NULL, 0, MPI_CHAR, 1, 0, MPI_COMM_WORLD);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  }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47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Happened</a:t>
            </a:r>
          </a:p>
        </p:txBody>
      </p:sp>
      <p:sp>
        <p:nvSpPr>
          <p:cNvPr id="777231" name="Rectangle 15"/>
          <p:cNvSpPr>
            <a:spLocks noGrp="1" noChangeArrowheads="1"/>
          </p:cNvSpPr>
          <p:nvPr>
            <p:ph idx="1"/>
          </p:nvPr>
        </p:nvSpPr>
        <p:spPr>
          <a:xfrm>
            <a:off x="450850" y="4857750"/>
            <a:ext cx="7935913" cy="1466850"/>
          </a:xfrm>
        </p:spPr>
        <p:txBody>
          <a:bodyPr/>
          <a:lstStyle/>
          <a:p>
            <a:r>
              <a:rPr lang="en-US" dirty="0"/>
              <a:t>All 4 threads stuck in receives because the sends from one iteration got matched with receives from the next iteration</a:t>
            </a:r>
          </a:p>
          <a:p>
            <a:r>
              <a:rPr lang="en-US" dirty="0"/>
              <a:t>Solution: Use iteration number as tag in the messages</a:t>
            </a:r>
          </a:p>
        </p:txBody>
      </p:sp>
      <p:sp>
        <p:nvSpPr>
          <p:cNvPr id="777219" name="Text Box 3"/>
          <p:cNvSpPr txBox="1">
            <a:spLocks noChangeArrowheads="1"/>
          </p:cNvSpPr>
          <p:nvPr/>
        </p:nvSpPr>
        <p:spPr bwMode="auto">
          <a:xfrm>
            <a:off x="2474913" y="935038"/>
            <a:ext cx="1073150" cy="454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charset="0"/>
              </a:rPr>
              <a:t>Rank 0</a:t>
            </a:r>
          </a:p>
          <a:p>
            <a:pPr eaLnBrk="0" hangingPunct="0"/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3 </a:t>
            </a:r>
            <a:r>
              <a:rPr lang="en-US" sz="2000" dirty="0" err="1">
                <a:latin typeface="Arial" charset="0"/>
              </a:rPr>
              <a:t>recvs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3 sends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3 </a:t>
            </a:r>
            <a:r>
              <a:rPr lang="en-US" sz="2000" dirty="0" err="1">
                <a:latin typeface="Arial" charset="0"/>
              </a:rPr>
              <a:t>recvs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3 sends</a:t>
            </a:r>
          </a:p>
          <a:p>
            <a:pPr eaLnBrk="0" hangingPunct="0"/>
            <a:endParaRPr lang="en-US" sz="2000" dirty="0">
              <a:latin typeface="Arial" charset="0"/>
            </a:endParaRPr>
          </a:p>
          <a:p>
            <a:pPr eaLnBrk="0" hangingPunct="0"/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3 </a:t>
            </a:r>
            <a:r>
              <a:rPr lang="en-US" sz="2000" dirty="0" err="1">
                <a:latin typeface="Arial" charset="0"/>
              </a:rPr>
              <a:t>recvs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3 sends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3 </a:t>
            </a:r>
            <a:r>
              <a:rPr lang="en-US" sz="2000" dirty="0" err="1">
                <a:latin typeface="Arial" charset="0"/>
              </a:rPr>
              <a:t>recvs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3 sends</a:t>
            </a:r>
          </a:p>
          <a:p>
            <a:pPr eaLnBrk="0" hangingPunct="0"/>
            <a:endParaRPr lang="en-US" sz="3200" dirty="0">
              <a:latin typeface="Arial" charset="0"/>
            </a:endParaRPr>
          </a:p>
          <a:p>
            <a:pPr eaLnBrk="0" hangingPunct="0"/>
            <a:endParaRPr lang="en-US" sz="2000" dirty="0">
              <a:latin typeface="Arial" charset="0"/>
            </a:endParaRPr>
          </a:p>
        </p:txBody>
      </p:sp>
      <p:sp>
        <p:nvSpPr>
          <p:cNvPr id="777220" name="Text Box 4"/>
          <p:cNvSpPr txBox="1">
            <a:spLocks noChangeArrowheads="1"/>
          </p:cNvSpPr>
          <p:nvPr/>
        </p:nvSpPr>
        <p:spPr bwMode="auto">
          <a:xfrm>
            <a:off x="5807075" y="914400"/>
            <a:ext cx="1073150" cy="454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Rank 1</a:t>
            </a:r>
          </a:p>
          <a:p>
            <a:pPr eaLnBrk="0" hangingPunct="0"/>
            <a:endParaRPr lang="en-US" sz="2000">
              <a:latin typeface="Arial" charset="0"/>
            </a:endParaRPr>
          </a:p>
          <a:p>
            <a:pPr eaLnBrk="0" hangingPunct="0"/>
            <a:r>
              <a:rPr lang="en-US" sz="2000">
                <a:latin typeface="Arial" charset="0"/>
              </a:rPr>
              <a:t>3 sends</a:t>
            </a:r>
          </a:p>
          <a:p>
            <a:pPr eaLnBrk="0" hangingPunct="0"/>
            <a:r>
              <a:rPr lang="en-US" sz="2000">
                <a:latin typeface="Arial" charset="0"/>
              </a:rPr>
              <a:t>3 recvs</a:t>
            </a:r>
          </a:p>
          <a:p>
            <a:pPr eaLnBrk="0" hangingPunct="0"/>
            <a:r>
              <a:rPr lang="en-US" sz="2000">
                <a:latin typeface="Arial" charset="0"/>
              </a:rPr>
              <a:t>3 sends</a:t>
            </a:r>
          </a:p>
          <a:p>
            <a:pPr eaLnBrk="0" hangingPunct="0"/>
            <a:r>
              <a:rPr lang="en-US" sz="2000">
                <a:latin typeface="Arial" charset="0"/>
              </a:rPr>
              <a:t>3 recvs</a:t>
            </a:r>
          </a:p>
          <a:p>
            <a:pPr eaLnBrk="0" hangingPunct="0"/>
            <a:endParaRPr lang="en-US" sz="2000">
              <a:latin typeface="Arial" charset="0"/>
            </a:endParaRPr>
          </a:p>
          <a:p>
            <a:pPr eaLnBrk="0" hangingPunct="0"/>
            <a:endParaRPr lang="en-US" sz="2000">
              <a:latin typeface="Arial" charset="0"/>
            </a:endParaRPr>
          </a:p>
          <a:p>
            <a:pPr eaLnBrk="0" hangingPunct="0"/>
            <a:r>
              <a:rPr lang="en-US" sz="2000">
                <a:latin typeface="Arial" charset="0"/>
              </a:rPr>
              <a:t>3 sends</a:t>
            </a:r>
          </a:p>
          <a:p>
            <a:pPr eaLnBrk="0" hangingPunct="0"/>
            <a:r>
              <a:rPr lang="en-US" sz="2000">
                <a:latin typeface="Arial" charset="0"/>
              </a:rPr>
              <a:t>3 recvs</a:t>
            </a:r>
          </a:p>
          <a:p>
            <a:pPr eaLnBrk="0" hangingPunct="0"/>
            <a:r>
              <a:rPr lang="en-US" sz="2000">
                <a:latin typeface="Arial" charset="0"/>
              </a:rPr>
              <a:t>3 sends</a:t>
            </a:r>
          </a:p>
          <a:p>
            <a:pPr eaLnBrk="0" hangingPunct="0"/>
            <a:r>
              <a:rPr lang="en-US" sz="2000">
                <a:latin typeface="Arial" charset="0"/>
              </a:rPr>
              <a:t>3 recvs</a:t>
            </a:r>
          </a:p>
          <a:p>
            <a:pPr eaLnBrk="0" hangingPunct="0"/>
            <a:endParaRPr lang="en-US" sz="3200">
              <a:latin typeface="Arial" charset="0"/>
            </a:endParaRPr>
          </a:p>
          <a:p>
            <a:pPr eaLnBrk="0" hangingPunct="0"/>
            <a:endParaRPr lang="en-US" sz="2000">
              <a:latin typeface="Arial" charset="0"/>
            </a:endParaRPr>
          </a:p>
        </p:txBody>
      </p:sp>
      <p:sp>
        <p:nvSpPr>
          <p:cNvPr id="777221" name="Text Box 5"/>
          <p:cNvSpPr txBox="1">
            <a:spLocks noChangeArrowheads="1"/>
          </p:cNvSpPr>
          <p:nvPr/>
        </p:nvSpPr>
        <p:spPr bwMode="auto">
          <a:xfrm>
            <a:off x="588963" y="1987550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Thread 1</a:t>
            </a:r>
          </a:p>
        </p:txBody>
      </p:sp>
      <p:sp>
        <p:nvSpPr>
          <p:cNvPr id="777222" name="Text Box 6"/>
          <p:cNvSpPr txBox="1">
            <a:spLocks noChangeArrowheads="1"/>
          </p:cNvSpPr>
          <p:nvPr/>
        </p:nvSpPr>
        <p:spPr bwMode="auto">
          <a:xfrm>
            <a:off x="588963" y="3840163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942977"/>
                </a:solidFill>
                <a:latin typeface="Arial" charset="0"/>
              </a:rPr>
              <a:t>Thread 2</a:t>
            </a:r>
          </a:p>
        </p:txBody>
      </p:sp>
      <p:sp>
        <p:nvSpPr>
          <p:cNvPr id="777223" name="Line 7"/>
          <p:cNvSpPr>
            <a:spLocks noChangeShapeType="1"/>
          </p:cNvSpPr>
          <p:nvPr/>
        </p:nvSpPr>
        <p:spPr bwMode="auto">
          <a:xfrm>
            <a:off x="2427288" y="2208213"/>
            <a:ext cx="1211262" cy="0"/>
          </a:xfrm>
          <a:prstGeom prst="line">
            <a:avLst/>
          </a:prstGeom>
          <a:noFill/>
          <a:ln w="28575">
            <a:solidFill>
              <a:srgbClr val="2E319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224" name="Line 8"/>
          <p:cNvSpPr>
            <a:spLocks noChangeShapeType="1"/>
          </p:cNvSpPr>
          <p:nvPr/>
        </p:nvSpPr>
        <p:spPr bwMode="auto">
          <a:xfrm>
            <a:off x="2389188" y="4030663"/>
            <a:ext cx="1211262" cy="0"/>
          </a:xfrm>
          <a:prstGeom prst="line">
            <a:avLst/>
          </a:prstGeom>
          <a:noFill/>
          <a:ln w="28575">
            <a:solidFill>
              <a:srgbClr val="2E319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225" name="Line 9"/>
          <p:cNvSpPr>
            <a:spLocks noChangeShapeType="1"/>
          </p:cNvSpPr>
          <p:nvPr/>
        </p:nvSpPr>
        <p:spPr bwMode="auto">
          <a:xfrm>
            <a:off x="5751513" y="2184400"/>
            <a:ext cx="1211262" cy="0"/>
          </a:xfrm>
          <a:prstGeom prst="line">
            <a:avLst/>
          </a:prstGeom>
          <a:noFill/>
          <a:ln w="28575">
            <a:solidFill>
              <a:srgbClr val="2E319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226" name="Line 10"/>
          <p:cNvSpPr>
            <a:spLocks noChangeShapeType="1"/>
          </p:cNvSpPr>
          <p:nvPr/>
        </p:nvSpPr>
        <p:spPr bwMode="auto">
          <a:xfrm>
            <a:off x="5754688" y="4027488"/>
            <a:ext cx="1211262" cy="0"/>
          </a:xfrm>
          <a:prstGeom prst="line">
            <a:avLst/>
          </a:prstGeom>
          <a:noFill/>
          <a:ln w="28575">
            <a:solidFill>
              <a:srgbClr val="2E319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227" name="Line 11"/>
          <p:cNvSpPr>
            <a:spLocks noChangeShapeType="1"/>
          </p:cNvSpPr>
          <p:nvPr/>
        </p:nvSpPr>
        <p:spPr bwMode="auto">
          <a:xfrm>
            <a:off x="3605213" y="2376488"/>
            <a:ext cx="414337" cy="0"/>
          </a:xfrm>
          <a:prstGeom prst="line">
            <a:avLst/>
          </a:prstGeom>
          <a:noFill/>
          <a:ln w="57150">
            <a:solidFill>
              <a:srgbClr val="ED1C24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228" name="Line 12"/>
          <p:cNvSpPr>
            <a:spLocks noChangeShapeType="1"/>
          </p:cNvSpPr>
          <p:nvPr/>
        </p:nvSpPr>
        <p:spPr bwMode="auto">
          <a:xfrm>
            <a:off x="3640138" y="4219575"/>
            <a:ext cx="414337" cy="0"/>
          </a:xfrm>
          <a:prstGeom prst="line">
            <a:avLst/>
          </a:prstGeom>
          <a:noFill/>
          <a:ln w="57150">
            <a:solidFill>
              <a:srgbClr val="ED1C24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229" name="Line 13"/>
          <p:cNvSpPr>
            <a:spLocks noChangeShapeType="1"/>
          </p:cNvSpPr>
          <p:nvPr/>
        </p:nvSpPr>
        <p:spPr bwMode="auto">
          <a:xfrm>
            <a:off x="6956425" y="2039938"/>
            <a:ext cx="414338" cy="0"/>
          </a:xfrm>
          <a:prstGeom prst="line">
            <a:avLst/>
          </a:prstGeom>
          <a:noFill/>
          <a:ln w="57150">
            <a:solidFill>
              <a:srgbClr val="ED1C24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230" name="Line 14"/>
          <p:cNvSpPr>
            <a:spLocks noChangeShapeType="1"/>
          </p:cNvSpPr>
          <p:nvPr/>
        </p:nvSpPr>
        <p:spPr bwMode="auto">
          <a:xfrm>
            <a:off x="6948488" y="4497388"/>
            <a:ext cx="414337" cy="0"/>
          </a:xfrm>
          <a:prstGeom prst="line">
            <a:avLst/>
          </a:prstGeom>
          <a:noFill/>
          <a:ln w="57150">
            <a:solidFill>
              <a:srgbClr val="ED1C24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0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31" grpId="0" build="p"/>
      <p:bldP spid="777227" grpId="0" animBg="1"/>
      <p:bldP spid="777228" grpId="0" animBg="1"/>
      <p:bldP spid="777229" grpId="0" animBg="1"/>
      <p:bldP spid="7772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Programming with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MPI-3 allows different processes to allocate shared memory through MPI</a:t>
            </a:r>
          </a:p>
          <a:p>
            <a:pPr lvl="1"/>
            <a:r>
              <a:rPr lang="en-US" dirty="0" err="1" smtClean="0"/>
              <a:t>MPI_Win_allocate_shared</a:t>
            </a:r>
            <a:endParaRPr lang="en-US" dirty="0" smtClean="0"/>
          </a:p>
          <a:p>
            <a:r>
              <a:rPr lang="en-US" dirty="0" smtClean="0"/>
              <a:t>Uses many of the concepts of one-sided communication</a:t>
            </a:r>
          </a:p>
          <a:p>
            <a:r>
              <a:rPr lang="en-US" dirty="0" smtClean="0"/>
              <a:t>Applications can do hybrid programming using MPI or load/store accesses on the shared memory window</a:t>
            </a:r>
          </a:p>
          <a:p>
            <a:r>
              <a:rPr lang="en-US" dirty="0" smtClean="0"/>
              <a:t>Other MPI functions can be used to synchronize access to shared memory regions</a:t>
            </a:r>
          </a:p>
          <a:p>
            <a:r>
              <a:rPr lang="en-US" dirty="0" smtClean="0"/>
              <a:t>Much simpler to program than threads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66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71638"/>
            <a:ext cx="8224838" cy="1069975"/>
          </a:xfrm>
        </p:spPr>
        <p:txBody>
          <a:bodyPr/>
          <a:lstStyle/>
          <a:p>
            <a:r>
              <a:rPr lang="en-US" dirty="0" smtClean="0"/>
              <a:t>Advanced Topics: Nonblocking Collectives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12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Nonblocking Collective Communication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500" dirty="0" smtClean="0"/>
              <a:t>Nonblocking communication</a:t>
            </a:r>
          </a:p>
          <a:p>
            <a:pPr lvl="1"/>
            <a:r>
              <a:rPr lang="en-US" dirty="0" smtClean="0"/>
              <a:t>Deadlock avoidance</a:t>
            </a:r>
          </a:p>
          <a:p>
            <a:pPr lvl="1"/>
            <a:r>
              <a:rPr lang="en-US" dirty="0" smtClean="0"/>
              <a:t>Overlapping communication/computation</a:t>
            </a:r>
          </a:p>
          <a:p>
            <a:r>
              <a:rPr lang="en-US" sz="3500" dirty="0" smtClean="0"/>
              <a:t>Collective communication</a:t>
            </a:r>
          </a:p>
          <a:p>
            <a:pPr lvl="1"/>
            <a:r>
              <a:rPr lang="en-US" dirty="0" smtClean="0"/>
              <a:t>Collection of pre-defined optimized routines</a:t>
            </a:r>
          </a:p>
          <a:p>
            <a:r>
              <a:rPr lang="en-US" sz="3500" dirty="0" smtClean="0"/>
              <a:t>Nonblocking collective communication</a:t>
            </a:r>
          </a:p>
          <a:p>
            <a:pPr lvl="1"/>
            <a:r>
              <a:rPr lang="en-US" dirty="0" smtClean="0"/>
              <a:t>Combines both techniques (more than the sum of the parts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  <a:p>
            <a:pPr lvl="1"/>
            <a:r>
              <a:rPr lang="en-US" dirty="0" smtClean="0"/>
              <a:t>System noise/imbalance resiliency</a:t>
            </a:r>
          </a:p>
          <a:p>
            <a:pPr lvl="1"/>
            <a:r>
              <a:rPr lang="en-US" dirty="0" smtClean="0"/>
              <a:t>Semantic advantages</a:t>
            </a:r>
          </a:p>
          <a:p>
            <a:pPr lvl="1"/>
            <a:r>
              <a:rPr lang="en-US" dirty="0" smtClean="0"/>
              <a:t>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Nonblocking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 are simple:</a:t>
            </a:r>
          </a:p>
          <a:p>
            <a:pPr lvl="1"/>
            <a:r>
              <a:rPr lang="en-US" dirty="0" smtClean="0"/>
              <a:t>Function returns no matter what</a:t>
            </a:r>
          </a:p>
          <a:p>
            <a:pPr lvl="1"/>
            <a:r>
              <a:rPr lang="en-US" dirty="0" smtClean="0"/>
              <a:t>No progress guarantee!</a:t>
            </a:r>
          </a:p>
          <a:p>
            <a:r>
              <a:rPr lang="en-US" sz="2800" dirty="0" smtClean="0"/>
              <a:t>E.g., </a:t>
            </a:r>
            <a:r>
              <a:rPr lang="en-US" sz="2800" dirty="0" err="1" smtClean="0"/>
              <a:t>MPI_Isend</a:t>
            </a:r>
            <a:r>
              <a:rPr lang="en-US" sz="2800" dirty="0" smtClean="0"/>
              <a:t>(&lt;send-</a:t>
            </a:r>
            <a:r>
              <a:rPr lang="en-US" sz="2800" dirty="0" err="1" smtClean="0"/>
              <a:t>args</a:t>
            </a:r>
            <a:r>
              <a:rPr lang="en-US" sz="2800" dirty="0" smtClean="0"/>
              <a:t>&gt;, </a:t>
            </a:r>
            <a:r>
              <a:rPr lang="en-US" sz="2800" dirty="0" err="1" smtClean="0"/>
              <a:t>MPI_Request</a:t>
            </a:r>
            <a:r>
              <a:rPr lang="en-US" sz="2800" dirty="0" smtClean="0"/>
              <a:t> *</a:t>
            </a:r>
            <a:r>
              <a:rPr lang="en-US" sz="2800" dirty="0" err="1" smtClean="0"/>
              <a:t>req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Nonblocking tests:</a:t>
            </a:r>
          </a:p>
          <a:p>
            <a:pPr lvl="1"/>
            <a:r>
              <a:rPr lang="en-US" sz="2400" dirty="0" smtClean="0"/>
              <a:t>Test, </a:t>
            </a:r>
            <a:r>
              <a:rPr lang="en-US" sz="2400" dirty="0" err="1" smtClean="0"/>
              <a:t>Testany</a:t>
            </a:r>
            <a:r>
              <a:rPr lang="en-US" sz="2400" dirty="0" smtClean="0"/>
              <a:t>, </a:t>
            </a:r>
            <a:r>
              <a:rPr lang="en-US" sz="2400" dirty="0" err="1" smtClean="0"/>
              <a:t>Testall</a:t>
            </a:r>
            <a:r>
              <a:rPr lang="en-US" sz="2400" dirty="0" smtClean="0"/>
              <a:t>, </a:t>
            </a:r>
            <a:r>
              <a:rPr lang="en-US" sz="2400" dirty="0" err="1" smtClean="0"/>
              <a:t>Testsome</a:t>
            </a:r>
            <a:endParaRPr lang="en-US" sz="2400" dirty="0" smtClean="0"/>
          </a:p>
          <a:p>
            <a:r>
              <a:rPr lang="en-US" sz="2800" dirty="0" smtClean="0"/>
              <a:t>Blocking wait:</a:t>
            </a:r>
          </a:p>
          <a:p>
            <a:pPr lvl="1"/>
            <a:r>
              <a:rPr lang="en-US" sz="2400" dirty="0" smtClean="0"/>
              <a:t>Wait, </a:t>
            </a:r>
            <a:r>
              <a:rPr lang="en-US" sz="2400" dirty="0" err="1" smtClean="0"/>
              <a:t>Waitany</a:t>
            </a:r>
            <a:r>
              <a:rPr lang="en-US" sz="2400" dirty="0" smtClean="0"/>
              <a:t>, </a:t>
            </a:r>
            <a:r>
              <a:rPr lang="en-US" sz="2400" dirty="0" err="1" smtClean="0"/>
              <a:t>Waitall</a:t>
            </a:r>
            <a:r>
              <a:rPr lang="en-US" sz="2400" dirty="0" smtClean="0"/>
              <a:t>, </a:t>
            </a:r>
            <a:r>
              <a:rPr lang="en-US" sz="2400" dirty="0" err="1" smtClean="0"/>
              <a:t>Waitsome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Nonblocking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Blocking vs. nonblocking communication</a:t>
            </a:r>
          </a:p>
          <a:p>
            <a:pPr lvl="1"/>
            <a:r>
              <a:rPr lang="en-US" dirty="0" smtClean="0"/>
              <a:t>Mostly equivalent, nonblocking has constant request management overhead</a:t>
            </a:r>
          </a:p>
          <a:p>
            <a:pPr lvl="1"/>
            <a:r>
              <a:rPr lang="en-US" dirty="0" smtClean="0"/>
              <a:t>Nonblocking may have other non-trivial overheads</a:t>
            </a:r>
          </a:p>
          <a:p>
            <a:r>
              <a:rPr lang="en-US" dirty="0" smtClean="0"/>
              <a:t>Request queue length</a:t>
            </a:r>
          </a:p>
          <a:p>
            <a:pPr lvl="1"/>
            <a:r>
              <a:rPr lang="en-US" dirty="0" smtClean="0"/>
              <a:t>Linear impact on </a:t>
            </a:r>
            <a:br>
              <a:rPr lang="en-US" dirty="0" smtClean="0"/>
            </a:b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E.g., BG/P: 100ns/request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Tune unexpected  queue length!</a:t>
            </a:r>
          </a:p>
        </p:txBody>
      </p:sp>
      <p:pic>
        <p:nvPicPr>
          <p:cNvPr id="2050" name="Picture 2" descr="X:\pubs\2010\mpi-model\img\req_queue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505200"/>
            <a:ext cx="3733800" cy="261366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Three types: </a:t>
            </a:r>
          </a:p>
          <a:p>
            <a:pPr lvl="1"/>
            <a:r>
              <a:rPr lang="en-US" dirty="0" smtClean="0"/>
              <a:t>Synchronization (Barrier)</a:t>
            </a:r>
          </a:p>
          <a:p>
            <a:pPr lvl="1"/>
            <a:r>
              <a:rPr lang="en-US" dirty="0" smtClean="0"/>
              <a:t>Data Movement (Scatter, Gather, </a:t>
            </a:r>
            <a:r>
              <a:rPr lang="en-US" dirty="0" err="1" smtClean="0"/>
              <a:t>Alltoall</a:t>
            </a:r>
            <a:r>
              <a:rPr lang="en-US" dirty="0" smtClean="0"/>
              <a:t>, </a:t>
            </a:r>
            <a:r>
              <a:rPr lang="en-US" dirty="0" err="1" smtClean="0"/>
              <a:t>Allgather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Reductions (Reduce, </a:t>
            </a:r>
            <a:r>
              <a:rPr lang="en-US" dirty="0" err="1" smtClean="0"/>
              <a:t>Allreduce</a:t>
            </a:r>
            <a:r>
              <a:rPr lang="en-US" dirty="0" smtClean="0"/>
              <a:t>, (Ex)Scan, </a:t>
            </a:r>
            <a:r>
              <a:rPr lang="en-US" dirty="0" err="1" smtClean="0"/>
              <a:t>Reduce_scatter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Common semantics: </a:t>
            </a:r>
          </a:p>
          <a:p>
            <a:pPr lvl="1"/>
            <a:r>
              <a:rPr lang="en-US" dirty="0" smtClean="0"/>
              <a:t>no tags (communicators can serve as such)</a:t>
            </a:r>
          </a:p>
          <a:p>
            <a:pPr lvl="1"/>
            <a:r>
              <a:rPr lang="en-US" dirty="0" smtClean="0"/>
              <a:t>Not necessarily synchronizing (only barrier and all*)</a:t>
            </a:r>
          </a:p>
          <a:p>
            <a:r>
              <a:rPr lang="en-US" dirty="0" smtClean="0"/>
              <a:t>Overview of functions and performance models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Nonblocking Collective Communication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Nonblocking variants of all collectives</a:t>
            </a:r>
          </a:p>
          <a:p>
            <a:pPr lvl="1"/>
            <a:r>
              <a:rPr lang="en-US" dirty="0" err="1" smtClean="0"/>
              <a:t>MPI_Ibcast</a:t>
            </a:r>
            <a:r>
              <a:rPr lang="en-US" dirty="0" smtClean="0"/>
              <a:t>(&lt;</a:t>
            </a:r>
            <a:r>
              <a:rPr lang="en-US" dirty="0" err="1" smtClean="0"/>
              <a:t>bcast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&gt;, </a:t>
            </a:r>
            <a:r>
              <a:rPr lang="en-US" dirty="0" err="1" smtClean="0"/>
              <a:t>MPI_Request</a:t>
            </a:r>
            <a:r>
              <a:rPr lang="en-US" dirty="0" smtClean="0"/>
              <a:t> *</a:t>
            </a:r>
            <a:r>
              <a:rPr lang="en-US" dirty="0" err="1" smtClean="0"/>
              <a:t>req</a:t>
            </a:r>
            <a:r>
              <a:rPr lang="en-US" dirty="0" smtClean="0"/>
              <a:t>);</a:t>
            </a:r>
          </a:p>
          <a:p>
            <a:r>
              <a:rPr lang="en-US" sz="3600" dirty="0" smtClean="0"/>
              <a:t>Semantics:</a:t>
            </a:r>
          </a:p>
          <a:p>
            <a:pPr lvl="1"/>
            <a:r>
              <a:rPr lang="en-US" dirty="0" smtClean="0"/>
              <a:t>Function returns no matter what</a:t>
            </a:r>
          </a:p>
          <a:p>
            <a:pPr lvl="1"/>
            <a:r>
              <a:rPr lang="en-US" dirty="0" smtClean="0"/>
              <a:t>No guaranteed progress (quality of implementation)</a:t>
            </a:r>
          </a:p>
          <a:p>
            <a:pPr lvl="1"/>
            <a:r>
              <a:rPr lang="en-US" dirty="0" smtClean="0"/>
              <a:t>Usual completion calls (wait, test) + mixing</a:t>
            </a:r>
          </a:p>
          <a:p>
            <a:pPr lvl="1"/>
            <a:r>
              <a:rPr lang="en-US" dirty="0" smtClean="0"/>
              <a:t>Out-of order completion</a:t>
            </a:r>
          </a:p>
          <a:p>
            <a:r>
              <a:rPr lang="en-US" sz="3600" dirty="0" smtClean="0"/>
              <a:t>Restrictions:</a:t>
            </a:r>
          </a:p>
          <a:p>
            <a:pPr lvl="1"/>
            <a:r>
              <a:rPr lang="en-US" dirty="0" smtClean="0"/>
              <a:t>No tags, in-order matching</a:t>
            </a:r>
          </a:p>
          <a:p>
            <a:pPr lvl="1"/>
            <a:r>
              <a:rPr lang="en-US" dirty="0" smtClean="0"/>
              <a:t>Send and vector buffers may not be touched  during operation</a:t>
            </a:r>
          </a:p>
          <a:p>
            <a:pPr lvl="1"/>
            <a:r>
              <a:rPr lang="en-US" dirty="0" err="1" smtClean="0"/>
              <a:t>MPI_Cancel</a:t>
            </a:r>
            <a:r>
              <a:rPr lang="en-US" dirty="0" smtClean="0"/>
              <a:t> not supported</a:t>
            </a:r>
          </a:p>
          <a:p>
            <a:pPr lvl="1"/>
            <a:r>
              <a:rPr lang="en-US" dirty="0" smtClean="0"/>
              <a:t>No matching with blocking collectives</a:t>
            </a:r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3407" y="6248400"/>
            <a:ext cx="764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al.: Implementation and Performance Analysis of Non-Blocking Collective Operations for MPI</a:t>
            </a:r>
            <a:endParaRPr lang="en-US" sz="140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Nonblocking Collective Communication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dirty="0" smtClean="0"/>
              <a:t>Semantic advantages:</a:t>
            </a:r>
          </a:p>
          <a:p>
            <a:pPr lvl="1"/>
            <a:r>
              <a:rPr lang="en-US" sz="2400" dirty="0" smtClean="0"/>
              <a:t>Enable asynchronous progression (and manual)</a:t>
            </a:r>
          </a:p>
          <a:p>
            <a:pPr lvl="2"/>
            <a:r>
              <a:rPr lang="en-US" sz="2000" dirty="0" smtClean="0"/>
              <a:t>Software </a:t>
            </a:r>
            <a:r>
              <a:rPr lang="en-US" sz="2000" dirty="0" err="1" smtClean="0"/>
              <a:t>pipelinling</a:t>
            </a:r>
            <a:endParaRPr lang="en-US" sz="2000" dirty="0" smtClean="0"/>
          </a:p>
          <a:p>
            <a:pPr lvl="1"/>
            <a:r>
              <a:rPr lang="en-US" sz="2400" dirty="0" smtClean="0"/>
              <a:t>Decouple </a:t>
            </a:r>
            <a:r>
              <a:rPr lang="en-US" sz="2400" dirty="0"/>
              <a:t>d</a:t>
            </a:r>
            <a:r>
              <a:rPr lang="en-US" sz="2400" dirty="0" smtClean="0"/>
              <a:t>ata transfer and synchronization</a:t>
            </a:r>
          </a:p>
          <a:p>
            <a:pPr lvl="2"/>
            <a:r>
              <a:rPr lang="en-US" sz="2000" dirty="0" smtClean="0"/>
              <a:t>Noise resiliency!</a:t>
            </a:r>
          </a:p>
          <a:p>
            <a:pPr lvl="1"/>
            <a:r>
              <a:rPr lang="en-US" sz="2400" dirty="0" smtClean="0"/>
              <a:t>Allow overlapping communicators</a:t>
            </a:r>
          </a:p>
          <a:p>
            <a:pPr lvl="2"/>
            <a:r>
              <a:rPr lang="en-US" sz="2000" dirty="0" smtClean="0"/>
              <a:t>See also neighborhood collectives</a:t>
            </a:r>
          </a:p>
          <a:p>
            <a:pPr lvl="1"/>
            <a:r>
              <a:rPr lang="en-US" sz="2400" dirty="0" smtClean="0"/>
              <a:t>Multiple outstanding operations at any time</a:t>
            </a:r>
          </a:p>
          <a:p>
            <a:pPr lvl="2"/>
            <a:r>
              <a:rPr lang="en-US" sz="2000" dirty="0" smtClean="0"/>
              <a:t>Enables pipelining window</a:t>
            </a:r>
          </a:p>
          <a:p>
            <a:pPr lvl="1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749" y="6248400"/>
            <a:ext cx="764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al.: Implementation and Performance Analysis of Non-Blocking Collective Operations for MPI</a:t>
            </a:r>
            <a:endParaRPr lang="en-US" sz="140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MPI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 smtClean="0"/>
              <a:t>MPI-2 was released in 2000</a:t>
            </a:r>
          </a:p>
          <a:p>
            <a:pPr lvl="1"/>
            <a:r>
              <a:rPr lang="en-US" dirty="0" smtClean="0"/>
              <a:t>Several additional features including MPI + threads, MPI-I/O, remote memory access functionality and many others</a:t>
            </a:r>
          </a:p>
          <a:p>
            <a:r>
              <a:rPr lang="en-US" dirty="0" smtClean="0"/>
              <a:t>MPI-2.1 (2008) and MPI-2.2 (2009) were recently released with some corrections to the standard and small features</a:t>
            </a:r>
          </a:p>
          <a:p>
            <a:r>
              <a:rPr lang="en-US" dirty="0" smtClean="0"/>
              <a:t>MPI-3 (2012) added several new features to MPI</a:t>
            </a:r>
          </a:p>
          <a:p>
            <a:r>
              <a:rPr lang="en-US" dirty="0" smtClean="0"/>
              <a:t>The </a:t>
            </a:r>
            <a:r>
              <a:rPr lang="en-US" dirty="0"/>
              <a:t>Standard itself:</a:t>
            </a:r>
          </a:p>
          <a:p>
            <a:pPr lvl="1"/>
            <a:r>
              <a:rPr lang="en-US" dirty="0"/>
              <a:t>at </a:t>
            </a:r>
            <a:r>
              <a:rPr lang="en-US" dirty="0">
                <a:hlinkClick r:id="rId2"/>
              </a:rPr>
              <a:t>http://www.mpi-forum.org</a:t>
            </a:r>
            <a:endParaRPr lang="en-US" dirty="0"/>
          </a:p>
          <a:p>
            <a:pPr lvl="1"/>
            <a:r>
              <a:rPr lang="en-US" dirty="0"/>
              <a:t>All MPI official releases, in both postscript and HTML</a:t>
            </a:r>
          </a:p>
          <a:p>
            <a:r>
              <a:rPr lang="en-US" dirty="0"/>
              <a:t>Other information on Web:</a:t>
            </a:r>
          </a:p>
          <a:p>
            <a:pPr lvl="1"/>
            <a:r>
              <a:rPr lang="en-US" dirty="0"/>
              <a:t>at </a:t>
            </a:r>
            <a:r>
              <a:rPr lang="en-US" dirty="0">
                <a:hlinkClick r:id="rId3"/>
              </a:rPr>
              <a:t>http://www.mcs.anl.gov/mpi</a:t>
            </a:r>
          </a:p>
          <a:p>
            <a:pPr lvl="1"/>
            <a:r>
              <a:rPr lang="en-US" dirty="0"/>
              <a:t>pointers to lots of </a:t>
            </a:r>
            <a:r>
              <a:rPr lang="en-US" dirty="0" smtClean="0"/>
              <a:t>material including tutorials</a:t>
            </a:r>
            <a:r>
              <a:rPr lang="en-US" dirty="0"/>
              <a:t>, a FAQ, other MPI </a:t>
            </a:r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82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Nonblocking Collectives Overlap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Software pipelining</a:t>
            </a:r>
          </a:p>
          <a:p>
            <a:pPr lvl="1"/>
            <a:r>
              <a:rPr lang="en-US" dirty="0" smtClean="0"/>
              <a:t>More complex parameters </a:t>
            </a:r>
          </a:p>
          <a:p>
            <a:pPr lvl="1"/>
            <a:r>
              <a:rPr lang="en-US" dirty="0" smtClean="0"/>
              <a:t>Progression issues</a:t>
            </a:r>
          </a:p>
          <a:p>
            <a:pPr lvl="1"/>
            <a:r>
              <a:rPr lang="en-US" dirty="0" smtClean="0"/>
              <a:t>Not scale-invariant</a:t>
            </a:r>
          </a:p>
          <a:p>
            <a:pPr lvl="1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3912" y="6248400"/>
            <a:ext cx="701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Hoefler: Leveraging Non-blocking Collective Communication in High-performance Applications</a:t>
            </a:r>
            <a:endParaRPr lang="en-US" sz="1400" i="1" dirty="0"/>
          </a:p>
        </p:txBody>
      </p:sp>
      <p:pic>
        <p:nvPicPr>
          <p:cNvPr id="10" name="Picture 9" descr="no_overlap_co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886200"/>
            <a:ext cx="4520802" cy="1991202"/>
          </a:xfrm>
          <a:prstGeom prst="rect">
            <a:avLst/>
          </a:prstGeom>
        </p:spPr>
      </p:pic>
      <p:pic>
        <p:nvPicPr>
          <p:cNvPr id="11" name="Picture 10" descr="overlap_co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3886200"/>
            <a:ext cx="3188579" cy="19908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Non-Blocking Barrier?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that be good for? Well, quite a bit!</a:t>
            </a:r>
          </a:p>
          <a:p>
            <a:r>
              <a:rPr lang="en-US" dirty="0" smtClean="0"/>
              <a:t>Semantics:</a:t>
            </a:r>
          </a:p>
          <a:p>
            <a:pPr lvl="1"/>
            <a:r>
              <a:rPr lang="en-US" dirty="0" smtClean="0"/>
              <a:t>MPI_Ibarrier() – calling process entered the barrier, </a:t>
            </a:r>
            <a:r>
              <a:rPr lang="en-US" b="1" dirty="0" smtClean="0"/>
              <a:t>no</a:t>
            </a:r>
            <a:r>
              <a:rPr lang="en-US" dirty="0" smtClean="0"/>
              <a:t> synchronization happens</a:t>
            </a:r>
          </a:p>
          <a:p>
            <a:pPr lvl="1"/>
            <a:r>
              <a:rPr lang="en-US" dirty="0" smtClean="0"/>
              <a:t>Synchronization </a:t>
            </a:r>
            <a:r>
              <a:rPr lang="en-US" b="1" dirty="0" smtClean="0"/>
              <a:t>may</a:t>
            </a:r>
            <a:r>
              <a:rPr lang="en-US" dirty="0" smtClean="0"/>
              <a:t> happen asynchronously</a:t>
            </a:r>
          </a:p>
          <a:p>
            <a:pPr lvl="1"/>
            <a:r>
              <a:rPr lang="en-US" dirty="0" err="1" smtClean="0"/>
              <a:t>MPI_Test</a:t>
            </a:r>
            <a:r>
              <a:rPr lang="en-US" dirty="0"/>
              <a:t>/</a:t>
            </a:r>
            <a:r>
              <a:rPr lang="en-US" dirty="0" smtClean="0"/>
              <a:t>Wait() – synchronization happens</a:t>
            </a:r>
            <a:r>
              <a:rPr lang="en-US" b="1" dirty="0" smtClean="0"/>
              <a:t> if </a:t>
            </a:r>
            <a:r>
              <a:rPr lang="en-US" dirty="0" smtClean="0"/>
              <a:t>necessary</a:t>
            </a:r>
          </a:p>
          <a:p>
            <a:r>
              <a:rPr lang="en-US" dirty="0" smtClean="0"/>
              <a:t>Uses: </a:t>
            </a:r>
          </a:p>
          <a:p>
            <a:pPr lvl="1"/>
            <a:r>
              <a:rPr lang="en-US" dirty="0" smtClean="0"/>
              <a:t>Overlap barrier latency (small benefit)</a:t>
            </a:r>
          </a:p>
          <a:p>
            <a:pPr lvl="1"/>
            <a:r>
              <a:rPr lang="en-US" dirty="0" smtClean="0"/>
              <a:t>Use the split semantics! Processes </a:t>
            </a:r>
            <a:r>
              <a:rPr lang="en-US" b="1" dirty="0" smtClean="0"/>
              <a:t>notify</a:t>
            </a:r>
            <a:r>
              <a:rPr lang="en-US" dirty="0" smtClean="0"/>
              <a:t> non-collectively but </a:t>
            </a:r>
            <a:r>
              <a:rPr lang="en-US" b="1" dirty="0" smtClean="0"/>
              <a:t>synchronize</a:t>
            </a:r>
            <a:r>
              <a:rPr lang="en-US" dirty="0" smtClean="0"/>
              <a:t> collectively!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Semantics Example: DSDE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Sparse Data Exchange</a:t>
            </a:r>
          </a:p>
          <a:p>
            <a:pPr lvl="1"/>
            <a:r>
              <a:rPr lang="en-US" dirty="0" smtClean="0"/>
              <a:t>Dynamic: comm. pattern varies across iterations</a:t>
            </a:r>
          </a:p>
          <a:p>
            <a:pPr lvl="1"/>
            <a:r>
              <a:rPr lang="en-US" dirty="0" smtClean="0"/>
              <a:t>Sparse: number of neighbors is limited (                  )</a:t>
            </a:r>
          </a:p>
          <a:p>
            <a:pPr lvl="1"/>
            <a:r>
              <a:rPr lang="en-US" dirty="0" smtClean="0"/>
              <a:t>Data exchange: only senders know neighbors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410200" y="2209800"/>
            <a:ext cx="914400" cy="249551"/>
          </a:xfrm>
          <a:prstGeom prst="rect">
            <a:avLst/>
          </a:prstGeom>
        </p:spPr>
      </p:pic>
      <p:pic>
        <p:nvPicPr>
          <p:cNvPr id="5" name="Picture 3" descr="X:\pubs\2009\ibarrier\talk\1.ep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733800"/>
            <a:ext cx="2713120" cy="234695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09600" y="6248400"/>
            <a:ext cx="640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</a:t>
            </a:r>
            <a:r>
              <a:rPr lang="en-US" sz="1400" i="1" dirty="0" err="1" smtClean="0"/>
              <a:t>al.:Scalable</a:t>
            </a:r>
            <a:r>
              <a:rPr lang="en-US" sz="1400" i="1" dirty="0" smtClean="0"/>
              <a:t> Communication Protocols for Dynamic Sparse Data Exchange</a:t>
            </a:r>
            <a:endParaRPr lang="en-US" sz="14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Sparse Data Exchange (DSDE)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Main Problem: metadata</a:t>
            </a:r>
          </a:p>
          <a:p>
            <a:pPr lvl="1"/>
            <a:r>
              <a:rPr lang="en-US" dirty="0" smtClean="0"/>
              <a:t>Determine who wants to send how much data to me </a:t>
            </a:r>
            <a:br>
              <a:rPr lang="en-US" dirty="0" smtClean="0"/>
            </a:br>
            <a:r>
              <a:rPr lang="en-US" dirty="0" smtClean="0"/>
              <a:t>(I must post receive and reserve memory)</a:t>
            </a:r>
          </a:p>
          <a:p>
            <a:pPr lvl="1">
              <a:buNone/>
            </a:pPr>
            <a:r>
              <a:rPr lang="en-US" dirty="0" smtClean="0"/>
              <a:t>OR:</a:t>
            </a:r>
          </a:p>
          <a:p>
            <a:pPr lvl="1"/>
            <a:r>
              <a:rPr lang="en-US" dirty="0" smtClean="0"/>
              <a:t>Use MPI semantics:</a:t>
            </a:r>
          </a:p>
          <a:p>
            <a:pPr lvl="2"/>
            <a:r>
              <a:rPr lang="en-US" dirty="0" smtClean="0"/>
              <a:t>Unknown sender </a:t>
            </a:r>
          </a:p>
          <a:p>
            <a:pPr lvl="3"/>
            <a:r>
              <a:rPr lang="en-US" dirty="0" smtClean="0"/>
              <a:t>MPI_ANY_SOURCE</a:t>
            </a:r>
          </a:p>
          <a:p>
            <a:pPr lvl="2"/>
            <a:r>
              <a:rPr lang="en-US" dirty="0" smtClean="0"/>
              <a:t>Unknown message size</a:t>
            </a:r>
          </a:p>
          <a:p>
            <a:pPr lvl="3"/>
            <a:r>
              <a:rPr lang="en-US" dirty="0" smtClean="0"/>
              <a:t>MPI_PROBE</a:t>
            </a:r>
          </a:p>
          <a:p>
            <a:pPr lvl="2"/>
            <a:r>
              <a:rPr lang="en-US" dirty="0" smtClean="0"/>
              <a:t>Reduces problem to counting</a:t>
            </a:r>
            <a:br>
              <a:rPr lang="en-US" dirty="0" smtClean="0"/>
            </a:br>
            <a:r>
              <a:rPr lang="en-US" dirty="0" smtClean="0"/>
              <a:t>the number of neighbors </a:t>
            </a:r>
          </a:p>
          <a:p>
            <a:pPr lvl="2"/>
            <a:r>
              <a:rPr lang="en-US" dirty="0" smtClean="0"/>
              <a:t>Allow faster implementation!</a:t>
            </a:r>
          </a:p>
          <a:p>
            <a:pPr lvl="2"/>
            <a:endParaRPr lang="en-US" dirty="0"/>
          </a:p>
        </p:txBody>
      </p:sp>
      <p:pic>
        <p:nvPicPr>
          <p:cNvPr id="2051" name="Picture 3" descr="X:\pubs\2009\ibarrier\talk\1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8700" y="2628900"/>
            <a:ext cx="4078491" cy="352806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02748" y="6248400"/>
            <a:ext cx="640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et </a:t>
            </a:r>
            <a:r>
              <a:rPr lang="en-US" sz="1400" i="1" dirty="0" err="1" smtClean="0"/>
              <a:t>al.:Scalable</a:t>
            </a:r>
            <a:r>
              <a:rPr lang="en-US" sz="1400" i="1" dirty="0" smtClean="0"/>
              <a:t> Communication Protocols for Dynamic Sparse Data Exchange</a:t>
            </a:r>
            <a:endParaRPr lang="en-US" sz="1400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Alltoall</a:t>
            </a:r>
            <a:r>
              <a:rPr lang="en-US" dirty="0" smtClean="0"/>
              <a:t> (PEX)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Bases on Personalized Exchange (           )</a:t>
            </a:r>
          </a:p>
          <a:p>
            <a:pPr lvl="1"/>
            <a:r>
              <a:rPr lang="en-US" dirty="0" smtClean="0"/>
              <a:t>Processes exchange</a:t>
            </a:r>
            <a:br>
              <a:rPr lang="en-US" dirty="0" smtClean="0"/>
            </a:br>
            <a:r>
              <a:rPr lang="en-US" dirty="0" smtClean="0"/>
              <a:t>metadata (sizes) </a:t>
            </a:r>
            <a:br>
              <a:rPr lang="en-US" dirty="0" smtClean="0"/>
            </a:br>
            <a:r>
              <a:rPr lang="en-US" dirty="0" smtClean="0"/>
              <a:t>about neighborhoods </a:t>
            </a:r>
            <a:br>
              <a:rPr lang="en-US" dirty="0" smtClean="0"/>
            </a:br>
            <a:r>
              <a:rPr lang="en-US" dirty="0" smtClean="0"/>
              <a:t>with all-to-all</a:t>
            </a:r>
          </a:p>
          <a:p>
            <a:pPr lvl="1"/>
            <a:r>
              <a:rPr lang="en-US" dirty="0" smtClean="0"/>
              <a:t>Processes post </a:t>
            </a:r>
            <a:br>
              <a:rPr lang="en-US" dirty="0" smtClean="0"/>
            </a:br>
            <a:r>
              <a:rPr lang="en-US" dirty="0" smtClean="0"/>
              <a:t>receives afterwards</a:t>
            </a:r>
          </a:p>
          <a:p>
            <a:pPr lvl="1"/>
            <a:r>
              <a:rPr lang="en-US" dirty="0" smtClean="0"/>
              <a:t>Most intuitive but </a:t>
            </a:r>
            <a:br>
              <a:rPr lang="en-US" dirty="0" smtClean="0"/>
            </a:br>
            <a:r>
              <a:rPr lang="en-US" dirty="0" smtClean="0"/>
              <a:t>least performance </a:t>
            </a:r>
            <a:br>
              <a:rPr lang="en-US" dirty="0" smtClean="0"/>
            </a:br>
            <a:r>
              <a:rPr lang="en-US" dirty="0" smtClean="0"/>
              <a:t>and scalability!</a:t>
            </a:r>
          </a:p>
          <a:p>
            <a:pPr lvl="1"/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876800" y="1441704"/>
            <a:ext cx="675155" cy="310896"/>
          </a:xfrm>
          <a:prstGeom prst="rect">
            <a:avLst/>
          </a:prstGeom>
        </p:spPr>
      </p:pic>
      <p:pic>
        <p:nvPicPr>
          <p:cNvPr id="8" name="Picture 3" descr="X:\pubs\2009\ibarrier\talk\4.ep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6543" y="1981200"/>
            <a:ext cx="4820623" cy="368960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02748" y="6248400"/>
            <a:ext cx="640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et </a:t>
            </a:r>
            <a:r>
              <a:rPr lang="en-US" sz="1400" i="1" dirty="0" err="1" smtClean="0"/>
              <a:t>al.:Scalable</a:t>
            </a:r>
            <a:r>
              <a:rPr lang="en-US" sz="1400" i="1" dirty="0" smtClean="0"/>
              <a:t> Communication Protocols for Dynamic Sparse Data Exchange</a:t>
            </a:r>
            <a:endParaRPr lang="en-US" sz="14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Reduce_scatter</a:t>
            </a:r>
            <a:r>
              <a:rPr lang="en-US" dirty="0" smtClean="0"/>
              <a:t> (PCX)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Bases on Personalized Census (             )</a:t>
            </a:r>
          </a:p>
          <a:p>
            <a:pPr lvl="1"/>
            <a:r>
              <a:rPr lang="en-US" dirty="0" smtClean="0"/>
              <a:t>Processes exchange</a:t>
            </a:r>
            <a:br>
              <a:rPr lang="en-US" dirty="0" smtClean="0"/>
            </a:br>
            <a:r>
              <a:rPr lang="en-US" dirty="0" smtClean="0"/>
              <a:t>metadata (counts) about </a:t>
            </a:r>
            <a:br>
              <a:rPr lang="en-US" dirty="0" smtClean="0"/>
            </a:br>
            <a:r>
              <a:rPr lang="en-US" dirty="0" smtClean="0"/>
              <a:t>neighborhoods with</a:t>
            </a:r>
            <a:br>
              <a:rPr lang="en-US" dirty="0" smtClean="0"/>
            </a:br>
            <a:r>
              <a:rPr lang="en-US" dirty="0" err="1" smtClean="0"/>
              <a:t>reduce_scatter</a:t>
            </a:r>
            <a:endParaRPr lang="en-US" dirty="0" smtClean="0"/>
          </a:p>
          <a:p>
            <a:pPr lvl="1"/>
            <a:r>
              <a:rPr lang="en-US" dirty="0" smtClean="0"/>
              <a:t>Receivers checks with</a:t>
            </a:r>
            <a:br>
              <a:rPr lang="en-US" dirty="0" smtClean="0"/>
            </a:br>
            <a:r>
              <a:rPr lang="en-US" dirty="0" smtClean="0"/>
              <a:t>wildcard MPI_IPROBE</a:t>
            </a:r>
            <a:br>
              <a:rPr lang="en-US" dirty="0" smtClean="0"/>
            </a:br>
            <a:r>
              <a:rPr lang="en-US" dirty="0" smtClean="0"/>
              <a:t>and receives messages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Better than PEX but</a:t>
            </a:r>
            <a:br>
              <a:rPr lang="en-US" dirty="0" smtClean="0"/>
            </a:br>
            <a:r>
              <a:rPr lang="en-US" dirty="0" smtClean="0"/>
              <a:t>non-deterministic!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114800" y="1371600"/>
            <a:ext cx="675155" cy="310896"/>
          </a:xfrm>
          <a:prstGeom prst="rect">
            <a:avLst/>
          </a:prstGeom>
        </p:spPr>
      </p:pic>
      <p:pic>
        <p:nvPicPr>
          <p:cNvPr id="7" name="Picture 2" descr="X:\pubs\2009\ibarrier\talk\5.ep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2900" y="1695450"/>
            <a:ext cx="4991100" cy="428109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02748" y="6245423"/>
            <a:ext cx="640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et </a:t>
            </a:r>
            <a:r>
              <a:rPr lang="en-US" sz="1400" i="1" dirty="0" err="1" smtClean="0"/>
              <a:t>al.:Scalable</a:t>
            </a:r>
            <a:r>
              <a:rPr lang="en-US" sz="1400" i="1" dirty="0" smtClean="0"/>
              <a:t> Communication Protocols for Dynamic Sparse Data Exchange</a:t>
            </a:r>
            <a:endParaRPr lang="en-US" sz="14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MPI_Ibarrier (NBX)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Complexity - census (barrier):   (                     )</a:t>
            </a:r>
          </a:p>
          <a:p>
            <a:pPr lvl="1"/>
            <a:r>
              <a:rPr lang="en-US" dirty="0" smtClean="0"/>
              <a:t>Combines metadata with actual transmission</a:t>
            </a:r>
          </a:p>
          <a:p>
            <a:pPr lvl="1"/>
            <a:r>
              <a:rPr lang="en-US" dirty="0" smtClean="0"/>
              <a:t>Point-to-point</a:t>
            </a:r>
            <a:br>
              <a:rPr lang="en-US" dirty="0" smtClean="0"/>
            </a:br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Continue receiving</a:t>
            </a:r>
            <a:br>
              <a:rPr lang="en-US" dirty="0" smtClean="0"/>
            </a:br>
            <a:r>
              <a:rPr lang="en-US" dirty="0" smtClean="0"/>
              <a:t>until barrier completes</a:t>
            </a:r>
          </a:p>
          <a:p>
            <a:pPr lvl="1"/>
            <a:r>
              <a:rPr lang="en-US" dirty="0" smtClean="0"/>
              <a:t>Processes start coll.</a:t>
            </a:r>
            <a:br>
              <a:rPr lang="en-US" dirty="0" smtClean="0"/>
            </a:br>
            <a:r>
              <a:rPr lang="en-US" dirty="0" smtClean="0"/>
              <a:t>synch. (barrier) when</a:t>
            </a:r>
            <a:br>
              <a:rPr lang="en-US" dirty="0" smtClean="0"/>
            </a:br>
            <a:r>
              <a:rPr lang="en-US" dirty="0" smtClean="0"/>
              <a:t>p2p phase ended</a:t>
            </a:r>
          </a:p>
          <a:p>
            <a:pPr lvl="2"/>
            <a:r>
              <a:rPr lang="en-US" dirty="0" smtClean="0"/>
              <a:t>barrier = distributed </a:t>
            </a:r>
            <a:br>
              <a:rPr lang="en-US" dirty="0" smtClean="0"/>
            </a:br>
            <a:r>
              <a:rPr lang="en-US" dirty="0" smtClean="0"/>
              <a:t>marker!</a:t>
            </a:r>
          </a:p>
          <a:p>
            <a:pPr lvl="1"/>
            <a:r>
              <a:rPr lang="en-US" dirty="0" smtClean="0"/>
              <a:t>Better than PEX,</a:t>
            </a:r>
            <a:br>
              <a:rPr lang="en-US" dirty="0" smtClean="0"/>
            </a:br>
            <a:r>
              <a:rPr lang="en-US" dirty="0" smtClean="0"/>
              <a:t>PCX, RSX!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098" name="Picture 2" descr="X:\pubs\2009\ibarrier\talk\7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8281" y="2217420"/>
            <a:ext cx="4955719" cy="3939540"/>
          </a:xfrm>
          <a:prstGeom prst="rect">
            <a:avLst/>
          </a:prstGeom>
          <a:noFill/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648200" y="1371600"/>
            <a:ext cx="1158695" cy="274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748" y="6245423"/>
            <a:ext cx="640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et </a:t>
            </a:r>
            <a:r>
              <a:rPr lang="en-US" sz="1400" i="1" dirty="0" err="1" smtClean="0"/>
              <a:t>al.:Scalable</a:t>
            </a:r>
            <a:r>
              <a:rPr lang="en-US" sz="1400" i="1" dirty="0" smtClean="0"/>
              <a:t> Communication Protocols for Dynamic Sparse Data Exchange</a:t>
            </a:r>
            <a:endParaRPr lang="en-US" sz="14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On a clustered </a:t>
            </a:r>
            <a:r>
              <a:rPr lang="en-US" dirty="0" err="1" smtClean="0"/>
              <a:t>Erd</a:t>
            </a:r>
            <a:r>
              <a:rPr lang="hu-HU" dirty="0" smtClean="0"/>
              <a:t>ő</a:t>
            </a:r>
            <a:r>
              <a:rPr lang="en-US" dirty="0" smtClean="0"/>
              <a:t>s-</a:t>
            </a:r>
            <a:r>
              <a:rPr lang="en-US" dirty="0" err="1" smtClean="0"/>
              <a:t>Rényi</a:t>
            </a:r>
            <a:r>
              <a:rPr lang="en-US" dirty="0" smtClean="0"/>
              <a:t> graph, weak scaling</a:t>
            </a:r>
          </a:p>
          <a:p>
            <a:pPr lvl="1"/>
            <a:r>
              <a:rPr lang="en-US" dirty="0" smtClean="0"/>
              <a:t>6.75 million edges per node (filled 1 </a:t>
            </a:r>
            <a:r>
              <a:rPr lang="en-US" dirty="0" err="1" smtClean="0"/>
              <a:t>GiB</a:t>
            </a:r>
            <a:r>
              <a:rPr lang="en-US" dirty="0" smtClean="0"/>
              <a:t>)</a:t>
            </a:r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6"/>
            <a:endParaRPr lang="en-US" dirty="0" smtClean="0"/>
          </a:p>
          <a:p>
            <a:r>
              <a:rPr lang="en-US" dirty="0" smtClean="0"/>
              <a:t>HW barrier support is significant at large scale!</a:t>
            </a:r>
            <a:endParaRPr lang="en-US" dirty="0"/>
          </a:p>
        </p:txBody>
      </p:sp>
      <p:pic>
        <p:nvPicPr>
          <p:cNvPr id="9219" name="Picture 3" descr="X:\pubs\2009\ibarrier\img\bgp_bfs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35213"/>
            <a:ext cx="4572001" cy="3200400"/>
          </a:xfrm>
          <a:prstGeom prst="rect">
            <a:avLst/>
          </a:prstGeom>
          <a:noFill/>
        </p:spPr>
      </p:pic>
      <p:pic>
        <p:nvPicPr>
          <p:cNvPr id="9220" name="Picture 4" descr="X:\pubs\2009\ibarrier\img\bigred_bfs.ep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335213"/>
            <a:ext cx="4572000" cy="3200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14400" y="2150547"/>
            <a:ext cx="333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BlueGene</a:t>
            </a:r>
            <a:r>
              <a:rPr lang="en-US" dirty="0" smtClean="0"/>
              <a:t>/P – with HW barrier!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2150547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Myrinet</a:t>
            </a:r>
            <a:r>
              <a:rPr lang="en-US" dirty="0" smtClean="0"/>
              <a:t> 2000 with LibNBC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2748" y="6248400"/>
            <a:ext cx="640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T. Hoefler et </a:t>
            </a:r>
            <a:r>
              <a:rPr lang="en-US" sz="1400" i="1" dirty="0" err="1" smtClean="0"/>
              <a:t>al.:Scalable</a:t>
            </a:r>
            <a:r>
              <a:rPr lang="en-US" sz="1400" i="1" dirty="0" smtClean="0"/>
              <a:t> Communication Protocols for Dynamic Sparse Data Exchange</a:t>
            </a:r>
            <a:endParaRPr lang="en-US" sz="1400" i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Complex Example: 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36216"/>
            <a:ext cx="8686800" cy="41549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for(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x=0; x&lt;n/p; ++x)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1d_fft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(/* x-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stencil */);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// pack data for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alltoall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MPI_Alltoall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(&amp;in, n/p*n/p,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cplx_t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&amp;out, n/p*n/p,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cplx_t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// unpack data from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alltoall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and transpose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for(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y=0; y&lt;n/p; ++y)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1d_fft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(/* y-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stencil */);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// pack data for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alltoall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MPI_Alltoall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(&amp;in, n/p*n/p,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cplx_t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&amp;out, n/p*n/p,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cplx_t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// unpack data from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alltoall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and transpose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6248400"/>
            <a:ext cx="701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Hoefler</a:t>
            </a:r>
            <a:r>
              <a:rPr lang="en-US" sz="1400" i="1" dirty="0" smtClean="0"/>
              <a:t>: Leveraging Non-blocking Collective Communication in High-performance Applications</a:t>
            </a:r>
            <a:endParaRPr lang="en-US" sz="1400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Software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466195"/>
            <a:ext cx="8915400" cy="440120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MPI_Request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nb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for(int b=0; b&lt;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nb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 ++b) { 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loop over blocks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for(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x=b*n/p/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nb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 x&lt;(b+1)n/p/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nb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++x)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1d_fft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(/* x-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stencil*/);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// pack b-</a:t>
            </a:r>
            <a:r>
              <a:rPr lang="en-US" sz="20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block of data for </a:t>
            </a:r>
            <a:r>
              <a:rPr lang="en-US" sz="20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alltoall</a:t>
            </a:r>
            <a:endParaRPr lang="en-US" sz="2000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MPI_Ialltoall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(&amp;in, n/p*n/p/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bs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cplx_t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&amp;out, n/p*n/p,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cplx_t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comm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&amp;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[b]);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MPI_Waitall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nb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MPI_STATUSES_IGNORE);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modified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unpack data from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alltoall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and transpose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y=0; y&lt;n/p; ++y)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1d_fft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(/* y-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stencil */);</a:t>
            </a:r>
          </a:p>
          <a:p>
            <a:pPr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// pack data for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alltoall</a:t>
            </a:r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MPI_Alltoall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(&amp;in, n/p*n/p,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cplx_t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&amp;out, n/p*n/p,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cplx_t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// unpack data from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alltoall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and transpose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912" y="6248400"/>
            <a:ext cx="701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Hoefler</a:t>
            </a:r>
            <a:r>
              <a:rPr lang="en-US" sz="1400" i="1" dirty="0" smtClean="0"/>
              <a:t>: Leveraging Non-blocking Collective Communication in High-performance Applications</a:t>
            </a:r>
            <a:endParaRPr lang="en-US" sz="1400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considerations while using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indent="-282575"/>
            <a:r>
              <a:rPr lang="en-US" dirty="0"/>
              <a:t>All parallelism is explicit: the programmer is responsible for correctly identifying parallelism and implementing parallel algorithms using MPI </a:t>
            </a:r>
            <a:r>
              <a:rPr lang="en-US" dirty="0" smtClean="0"/>
              <a:t>constructs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28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Complex Example: 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parameter: </a:t>
            </a:r>
            <a:r>
              <a:rPr lang="en-US" dirty="0" err="1" smtClean="0"/>
              <a:t>nb</a:t>
            </a:r>
            <a:r>
              <a:rPr lang="en-US" dirty="0" smtClean="0"/>
              <a:t> vs. n </a:t>
            </a:r>
            <a:r>
              <a:rPr lang="en-US" dirty="0" smtClean="0">
                <a:sym typeface="Wingdings" pitchFamily="2" charset="2"/>
              </a:rPr>
              <a:t> blocksize</a:t>
            </a:r>
          </a:p>
          <a:p>
            <a:r>
              <a:rPr lang="en-US" dirty="0" smtClean="0"/>
              <a:t>Strike balance between k-1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alltoall</a:t>
            </a:r>
            <a:r>
              <a:rPr lang="en-US" dirty="0" smtClean="0"/>
              <a:t> and </a:t>
            </a:r>
            <a:r>
              <a:rPr lang="en-US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> FFT stencil block</a:t>
            </a:r>
          </a:p>
          <a:p>
            <a:r>
              <a:rPr lang="en-US" dirty="0" smtClean="0"/>
              <a:t>Costs per iteration:</a:t>
            </a:r>
          </a:p>
          <a:p>
            <a:pPr lvl="1"/>
            <a:r>
              <a:rPr lang="en-US" dirty="0" err="1" smtClean="0"/>
              <a:t>Alltoall</a:t>
            </a:r>
            <a:r>
              <a:rPr lang="en-US" dirty="0" smtClean="0"/>
              <a:t> (bandwidth) costs: T</a:t>
            </a:r>
            <a:r>
              <a:rPr lang="en-US" baseline="-25000" dirty="0" smtClean="0"/>
              <a:t>a2a</a:t>
            </a:r>
            <a:r>
              <a:rPr lang="en-US" dirty="0" smtClean="0"/>
              <a:t> ≈ n</a:t>
            </a:r>
            <a:r>
              <a:rPr lang="en-US" baseline="30000" dirty="0" smtClean="0"/>
              <a:t>2</a:t>
            </a:r>
            <a:r>
              <a:rPr lang="en-US" dirty="0" smtClean="0"/>
              <a:t>/p/</a:t>
            </a:r>
            <a:r>
              <a:rPr lang="en-US" dirty="0" err="1" smtClean="0"/>
              <a:t>nb</a:t>
            </a:r>
            <a:r>
              <a:rPr lang="en-US" dirty="0" smtClean="0"/>
              <a:t> * </a:t>
            </a:r>
            <a:r>
              <a:rPr lang="el-GR" dirty="0" smtClean="0">
                <a:latin typeface="Arial"/>
                <a:cs typeface="Arial"/>
              </a:rPr>
              <a:t>β</a:t>
            </a:r>
            <a:endParaRPr lang="en-US" dirty="0" smtClean="0"/>
          </a:p>
          <a:p>
            <a:pPr lvl="1"/>
            <a:r>
              <a:rPr lang="en-US" dirty="0" smtClean="0"/>
              <a:t>FFT costs: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fft</a:t>
            </a:r>
            <a:r>
              <a:rPr lang="en-US" dirty="0" smtClean="0"/>
              <a:t> ≈ n/p/</a:t>
            </a:r>
            <a:r>
              <a:rPr lang="en-US" dirty="0" err="1" smtClean="0"/>
              <a:t>nb</a:t>
            </a:r>
            <a:r>
              <a:rPr lang="en-US" dirty="0" smtClean="0"/>
              <a:t> * T</a:t>
            </a:r>
            <a:r>
              <a:rPr lang="en-US" baseline="-25000" dirty="0" smtClean="0"/>
              <a:t>1DFFT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Adjust blocksize parameters to actual machine</a:t>
            </a:r>
          </a:p>
          <a:p>
            <a:pPr lvl="1"/>
            <a:r>
              <a:rPr lang="en-US" dirty="0" smtClean="0"/>
              <a:t>Either with model or simple sweep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912" y="6248400"/>
            <a:ext cx="701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Hoefler</a:t>
            </a:r>
            <a:r>
              <a:rPr lang="en-US" sz="1400" i="1" dirty="0" smtClean="0"/>
              <a:t>: Leveraging Non-blocking Collective Communication in High-performance Applications</a:t>
            </a:r>
            <a:endParaRPr lang="en-US" sz="140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Nonblocking And Collective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Nonblocking </a:t>
            </a:r>
            <a:r>
              <a:rPr lang="en-US" dirty="0" err="1" smtClean="0"/>
              <a:t>comm</a:t>
            </a:r>
            <a:r>
              <a:rPr lang="en-US" dirty="0" smtClean="0"/>
              <a:t> does two things:</a:t>
            </a:r>
          </a:p>
          <a:p>
            <a:pPr lvl="1"/>
            <a:r>
              <a:rPr lang="en-US" dirty="0" smtClean="0"/>
              <a:t>Overlap and relax synchronization</a:t>
            </a:r>
          </a:p>
          <a:p>
            <a:r>
              <a:rPr lang="en-US" dirty="0" smtClean="0"/>
              <a:t>Collective </a:t>
            </a:r>
            <a:r>
              <a:rPr lang="en-US" dirty="0" err="1" smtClean="0"/>
              <a:t>comm</a:t>
            </a:r>
            <a:r>
              <a:rPr lang="en-US" dirty="0" smtClean="0"/>
              <a:t> does one thing</a:t>
            </a:r>
          </a:p>
          <a:p>
            <a:pPr lvl="1"/>
            <a:r>
              <a:rPr lang="en-US" dirty="0" smtClean="0"/>
              <a:t>Specialized pre-optimized routines </a:t>
            </a:r>
          </a:p>
          <a:p>
            <a:pPr lvl="1"/>
            <a:r>
              <a:rPr lang="en-US" dirty="0" smtClean="0"/>
              <a:t>Performance portability</a:t>
            </a:r>
          </a:p>
          <a:p>
            <a:pPr lvl="1"/>
            <a:r>
              <a:rPr lang="en-US" dirty="0" smtClean="0"/>
              <a:t>Hopefully transparent performance</a:t>
            </a:r>
          </a:p>
          <a:p>
            <a:r>
              <a:rPr lang="en-US" dirty="0" smtClean="0"/>
              <a:t>They can be composed</a:t>
            </a:r>
          </a:p>
          <a:p>
            <a:pPr lvl="1"/>
            <a:r>
              <a:rPr lang="en-US" dirty="0" smtClean="0"/>
              <a:t>E.g., software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71638"/>
            <a:ext cx="8224838" cy="1069975"/>
          </a:xfrm>
        </p:spPr>
        <p:txBody>
          <a:bodyPr/>
          <a:lstStyle/>
          <a:p>
            <a:r>
              <a:rPr lang="en-US" dirty="0" smtClean="0"/>
              <a:t>Advanced Topics: One-sided Communication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86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667000"/>
          </a:xfrm>
        </p:spPr>
        <p:txBody>
          <a:bodyPr/>
          <a:lstStyle/>
          <a:p>
            <a:r>
              <a:rPr lang="en-US" dirty="0" smtClean="0"/>
              <a:t>The basic idea of one-sided communication models is to decouple data movement with process synchronization</a:t>
            </a:r>
          </a:p>
          <a:p>
            <a:pPr lvl="1"/>
            <a:r>
              <a:rPr lang="en-US" dirty="0" smtClean="0"/>
              <a:t>Should be able move data without requiring that the remote process synchronize</a:t>
            </a:r>
          </a:p>
          <a:p>
            <a:pPr lvl="1"/>
            <a:r>
              <a:rPr lang="en-US" dirty="0" smtClean="0"/>
              <a:t>Each process exposes a part of its memory to other processes</a:t>
            </a:r>
          </a:p>
          <a:p>
            <a:pPr lvl="1"/>
            <a:r>
              <a:rPr lang="en-US" dirty="0" smtClean="0"/>
              <a:t>Other processes can directly read from or write to this memory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429000" y="3733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Process 1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953000" y="3733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Process 2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477000" y="3733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Process 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581400" y="5257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105400" y="5257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29400" y="5257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05000" y="3733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Process 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057400" y="5257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752600" y="4191000"/>
            <a:ext cx="6096000" cy="1143000"/>
          </a:xfrm>
          <a:prstGeom prst="roundRect">
            <a:avLst/>
          </a:prstGeom>
          <a:solidFill>
            <a:srgbClr val="92D050">
              <a:alpha val="65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057400" y="4267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581400" y="4267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105400" y="4267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629400" y="4267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3124940" y="4652639"/>
            <a:ext cx="821184" cy="983942"/>
          </a:xfrm>
          <a:custGeom>
            <a:avLst/>
            <a:gdLst>
              <a:gd name="connsiteX0" fmla="*/ 0 w 821184"/>
              <a:gd name="connsiteY0" fmla="*/ 850777 h 983942"/>
              <a:gd name="connsiteX1" fmla="*/ 559293 w 821184"/>
              <a:gd name="connsiteY1" fmla="*/ 96175 h 983942"/>
              <a:gd name="connsiteX2" fmla="*/ 727969 w 821184"/>
              <a:gd name="connsiteY2" fmla="*/ 273728 h 983942"/>
              <a:gd name="connsiteX3" fmla="*/ 0 w 821184"/>
              <a:gd name="connsiteY3" fmla="*/ 983942 h 98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184" h="983942">
                <a:moveTo>
                  <a:pt x="0" y="850777"/>
                </a:moveTo>
                <a:cubicBezTo>
                  <a:pt x="218982" y="521563"/>
                  <a:pt x="437965" y="192350"/>
                  <a:pt x="559293" y="96175"/>
                </a:cubicBezTo>
                <a:cubicBezTo>
                  <a:pt x="680621" y="0"/>
                  <a:pt x="821184" y="125767"/>
                  <a:pt x="727969" y="273728"/>
                </a:cubicBezTo>
                <a:cubicBezTo>
                  <a:pt x="634754" y="421689"/>
                  <a:pt x="317377" y="702815"/>
                  <a:pt x="0" y="983942"/>
                </a:cubicBezTo>
              </a:path>
            </a:pathLst>
          </a:custGeom>
          <a:noFill/>
          <a:ln w="25400" cap="sq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3124200" y="4953000"/>
            <a:ext cx="4419600" cy="1295400"/>
          </a:xfrm>
          <a:custGeom>
            <a:avLst/>
            <a:gdLst>
              <a:gd name="connsiteX0" fmla="*/ 0 w 821184"/>
              <a:gd name="connsiteY0" fmla="*/ 850777 h 983942"/>
              <a:gd name="connsiteX1" fmla="*/ 559293 w 821184"/>
              <a:gd name="connsiteY1" fmla="*/ 96175 h 983942"/>
              <a:gd name="connsiteX2" fmla="*/ 727969 w 821184"/>
              <a:gd name="connsiteY2" fmla="*/ 273728 h 983942"/>
              <a:gd name="connsiteX3" fmla="*/ 0 w 821184"/>
              <a:gd name="connsiteY3" fmla="*/ 983942 h 98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184" h="983942">
                <a:moveTo>
                  <a:pt x="0" y="850777"/>
                </a:moveTo>
                <a:cubicBezTo>
                  <a:pt x="218982" y="521563"/>
                  <a:pt x="437965" y="192350"/>
                  <a:pt x="559293" y="96175"/>
                </a:cubicBezTo>
                <a:cubicBezTo>
                  <a:pt x="680621" y="0"/>
                  <a:pt x="821184" y="125767"/>
                  <a:pt x="727969" y="273728"/>
                </a:cubicBezTo>
                <a:cubicBezTo>
                  <a:pt x="634754" y="421689"/>
                  <a:pt x="317377" y="702815"/>
                  <a:pt x="0" y="983942"/>
                </a:cubicBezTo>
              </a:path>
            </a:pathLst>
          </a:custGeom>
          <a:noFill/>
          <a:ln w="25400" cap="sq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800" y="4343400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</a:rPr>
              <a:t>Global Address Space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3124200" y="4876800"/>
            <a:ext cx="2133600" cy="99060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sm" len="sm"/>
            <a:tailEnd type="stealth" w="lg" len="lg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2057400" y="4267200"/>
            <a:ext cx="914400" cy="1981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581400" y="4267200"/>
            <a:ext cx="914400" cy="1981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105400" y="4267200"/>
            <a:ext cx="914400" cy="1981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629400" y="4267200"/>
            <a:ext cx="914400" cy="1981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250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8" grpId="0" animBg="1"/>
      <p:bldP spid="19" grpId="0" animBg="1"/>
      <p:bldP spid="20" grpId="0"/>
      <p:bldP spid="22" grpId="0" animBg="1"/>
      <p:bldP spid="23" grpId="0" animBg="1"/>
      <p:bldP spid="24" grpId="0" animBg="1"/>
      <p:bldP spid="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Two-sided </a:t>
            </a:r>
            <a:r>
              <a:rPr lang="en-US" dirty="0" smtClean="0"/>
              <a:t>Communication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603846" y="4852969"/>
            <a:ext cx="3335414" cy="60127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-65" charset="-127"/>
                <a:cs typeface="굴림" pitchFamily="-65" charset="-127"/>
              </a:rPr>
              <a:t>MPI implementation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11784" y="1403757"/>
            <a:ext cx="2676088" cy="30521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165908" y="1402359"/>
            <a:ext cx="2676088" cy="30521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76838" y="4851571"/>
            <a:ext cx="3456264" cy="60127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-65" charset="-127"/>
                <a:cs typeface="굴림" pitchFamily="-65" charset="-127"/>
              </a:rPr>
              <a:t>MPI implementation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00224" y="3250578"/>
            <a:ext cx="393192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33624" y="3250578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720179" y="4582490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2253579" y="4582490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735163" y="2988517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Send</a:t>
            </a:r>
            <a:endParaRPr lang="en-US" sz="1200" dirty="0">
              <a:latin typeface="+mj-lt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2098" y="2988517"/>
            <a:ext cx="482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Recv</a:t>
            </a:r>
            <a:endParaRPr lang="en-US" sz="1200" dirty="0">
              <a:latin typeface="+mj-lt"/>
              <a:cs typeface="Arial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rot="5400000">
            <a:off x="6360694" y="4583888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>
            <a:off x="6885705" y="4583888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8120542" y="1767918"/>
            <a:ext cx="662731" cy="429998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rot="16200000" flipH="1">
            <a:off x="2130804" y="3775047"/>
            <a:ext cx="4781722" cy="33555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ounded Rectangle 24"/>
          <p:cNvSpPr/>
          <p:nvPr/>
        </p:nvSpPr>
        <p:spPr bwMode="auto">
          <a:xfrm>
            <a:off x="3155663" y="1410748"/>
            <a:ext cx="1139502" cy="1359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Processor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3266040" y="1825130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3787556" y="1826528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3267438" y="2279534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3788954" y="2280932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4860028" y="1412146"/>
            <a:ext cx="1139502" cy="1359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Processor</a:t>
            </a: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4970405" y="1826528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5491921" y="1827926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971803" y="2280932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5493319" y="2282330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423961" y="3243587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957361" y="3243587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58900" y="2981526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Send</a:t>
            </a:r>
            <a:endParaRPr lang="en-US" sz="1200" dirty="0">
              <a:latin typeface="+mj-lt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5835" y="2981526"/>
            <a:ext cx="482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Recv</a:t>
            </a:r>
            <a:endParaRPr lang="en-US" sz="1200" dirty="0">
              <a:latin typeface="+mj-lt"/>
              <a:cs typeface="Arial"/>
            </a:endParaRPr>
          </a:p>
        </p:txBody>
      </p:sp>
      <p:cxnSp>
        <p:nvCxnSpPr>
          <p:cNvPr id="42" name="Straight Connector 41"/>
          <p:cNvCxnSpPr>
            <a:stCxn id="30" idx="3"/>
          </p:cNvCxnSpPr>
          <p:nvPr/>
        </p:nvCxnSpPr>
        <p:spPr bwMode="auto">
          <a:xfrm flipV="1">
            <a:off x="5999530" y="2072081"/>
            <a:ext cx="1114334" cy="19574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endCxn id="44" idx="0"/>
          </p:cNvCxnSpPr>
          <p:nvPr/>
        </p:nvCxnSpPr>
        <p:spPr bwMode="auto">
          <a:xfrm rot="16200000" flipH="1">
            <a:off x="6108264" y="3077679"/>
            <a:ext cx="2044756" cy="33557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6962863" y="4116836"/>
            <a:ext cx="369116" cy="1867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03451" y="1677037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13415" y="4118234"/>
            <a:ext cx="369116" cy="1867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rot="10800000">
            <a:off x="1996581" y="2088859"/>
            <a:ext cx="1159083" cy="1399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rot="16200000" flipH="1">
            <a:off x="967211" y="3104243"/>
            <a:ext cx="2044756" cy="33557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rot="5400000">
            <a:off x="37755" y="3703740"/>
            <a:ext cx="2751583" cy="8386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1409350" y="5092117"/>
            <a:ext cx="6233021" cy="16778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16200000" flipV="1">
            <a:off x="6258188" y="3665988"/>
            <a:ext cx="2843869" cy="8392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404849" y="2106274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97858" y="2527122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54" name="Straight Connector 53"/>
          <p:cNvCxnSpPr>
            <a:stCxn id="45" idx="3"/>
          </p:cNvCxnSpPr>
          <p:nvPr/>
        </p:nvCxnSpPr>
        <p:spPr bwMode="auto">
          <a:xfrm>
            <a:off x="998290" y="1870364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1008077" y="2316379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1001086" y="2712060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1251358" y="2316378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rot="5400000">
            <a:off x="988314" y="2095402"/>
            <a:ext cx="442202" cy="2799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989712" y="2488542"/>
            <a:ext cx="442202" cy="2799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8120542" y="2239100"/>
            <a:ext cx="664129" cy="429998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>
            <a:off x="7701093" y="2239860"/>
            <a:ext cx="184561" cy="3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rot="5400000" flipH="1" flipV="1">
            <a:off x="7776595" y="2105637"/>
            <a:ext cx="268447" cy="0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rot="5400000" flipH="1" flipV="1">
            <a:off x="7794773" y="2340530"/>
            <a:ext cx="233492" cy="1396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4" name="Straight Connector 63"/>
          <p:cNvCxnSpPr>
            <a:endCxn id="23" idx="1"/>
          </p:cNvCxnSpPr>
          <p:nvPr/>
        </p:nvCxnSpPr>
        <p:spPr bwMode="auto">
          <a:xfrm>
            <a:off x="7927596" y="1971413"/>
            <a:ext cx="192946" cy="11504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stealth" w="sm" len="sm"/>
          </a:ln>
          <a:effectLst/>
        </p:spPr>
      </p:cxnSp>
      <p:cxnSp>
        <p:nvCxnSpPr>
          <p:cNvPr id="65" name="Straight Connector 64"/>
          <p:cNvCxnSpPr>
            <a:endCxn id="60" idx="1"/>
          </p:cNvCxnSpPr>
          <p:nvPr/>
        </p:nvCxnSpPr>
        <p:spPr bwMode="auto">
          <a:xfrm flipV="1">
            <a:off x="7910818" y="2454099"/>
            <a:ext cx="209724" cy="12264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stealth" w="sm" len="sm"/>
          </a:ln>
          <a:effectLst/>
        </p:spPr>
      </p:cxn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266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02036E-6 L -0.00017 0.1286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69489E-6 L 0.00104 0.12515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6" grpId="0" animBg="1"/>
      <p:bldP spid="46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</a:t>
            </a:r>
            <a:r>
              <a:rPr lang="en-US" dirty="0"/>
              <a:t>Communication Example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603846" y="4827802"/>
            <a:ext cx="3335414" cy="60127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-65" charset="-127"/>
                <a:cs typeface="굴림" pitchFamily="-65" charset="-127"/>
              </a:rPr>
              <a:t>MPI implementation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11784" y="1378590"/>
            <a:ext cx="2676088" cy="30521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165908" y="1377192"/>
            <a:ext cx="2676088" cy="30521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6838" y="4826404"/>
            <a:ext cx="3456264" cy="60127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-65" charset="-127"/>
                <a:cs typeface="굴림" pitchFamily="-65" charset="-127"/>
              </a:rPr>
              <a:t>MPI implementation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00224" y="3225411"/>
            <a:ext cx="393192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33624" y="3225411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rot="5400000">
            <a:off x="1720179" y="4557323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2253579" y="4557323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735163" y="2963350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Send</a:t>
            </a:r>
            <a:endParaRPr lang="en-US" sz="1200" dirty="0">
              <a:latin typeface="+mj-lt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2098" y="2963350"/>
            <a:ext cx="482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Recv</a:t>
            </a:r>
            <a:endParaRPr lang="en-US" sz="1200" dirty="0">
              <a:latin typeface="+mj-lt"/>
              <a:cs typeface="Arial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rot="5400000">
            <a:off x="6360694" y="4558721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6885705" y="4558721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8120542" y="2002810"/>
            <a:ext cx="662731" cy="429998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rot="16200000" flipH="1">
            <a:off x="2130804" y="3749880"/>
            <a:ext cx="4781722" cy="33555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ounded Rectangle 22"/>
          <p:cNvSpPr/>
          <p:nvPr/>
        </p:nvSpPr>
        <p:spPr bwMode="auto">
          <a:xfrm>
            <a:off x="3155663" y="1385581"/>
            <a:ext cx="1139502" cy="1359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Processor</a:t>
            </a: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3266040" y="1799963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3787556" y="1801361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3267438" y="2254367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3788954" y="2255765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4860028" y="1386979"/>
            <a:ext cx="1139502" cy="1359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Processor</a:t>
            </a: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4970405" y="1801361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491921" y="1802759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4971803" y="2255765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5493319" y="2257163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23961" y="3218420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957361" y="3218420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58900" y="2956359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Send</a:t>
            </a:r>
            <a:endParaRPr lang="en-US" sz="1200" dirty="0">
              <a:latin typeface="+mj-lt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05835" y="2956359"/>
            <a:ext cx="482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  <a:cs typeface="Arial"/>
              </a:rPr>
              <a:t>Recv</a:t>
            </a:r>
            <a:endParaRPr lang="en-US" sz="1200" dirty="0">
              <a:latin typeface="+mj-lt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03451" y="1651870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813415" y="4093067"/>
            <a:ext cx="369116" cy="1867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 rot="10800000">
            <a:off x="1996581" y="2063692"/>
            <a:ext cx="1159083" cy="1399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16200000" flipH="1">
            <a:off x="967211" y="3079076"/>
            <a:ext cx="2044756" cy="33557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>
            <a:off x="37755" y="3678573"/>
            <a:ext cx="2751583" cy="8386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1409350" y="5066950"/>
            <a:ext cx="6233021" cy="16778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16200000" flipV="1">
            <a:off x="6258188" y="3640821"/>
            <a:ext cx="2843869" cy="8392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404849" y="2081107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7858" y="2501955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  <a:endParaRPr lang="en-US" sz="1000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49" name="Straight Connector 48"/>
          <p:cNvCxnSpPr>
            <a:stCxn id="40" idx="3"/>
          </p:cNvCxnSpPr>
          <p:nvPr/>
        </p:nvCxnSpPr>
        <p:spPr bwMode="auto">
          <a:xfrm>
            <a:off x="998290" y="1845197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1008077" y="2291212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001086" y="2686893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1251358" y="2291211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rot="5400000">
            <a:off x="988314" y="2070235"/>
            <a:ext cx="442202" cy="2799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rot="5400000">
            <a:off x="989712" y="2463375"/>
            <a:ext cx="442202" cy="2799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endCxn id="21" idx="1"/>
          </p:cNvCxnSpPr>
          <p:nvPr/>
        </p:nvCxnSpPr>
        <p:spPr bwMode="auto">
          <a:xfrm>
            <a:off x="7701094" y="2214693"/>
            <a:ext cx="419448" cy="3116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stealth" w="med" len="sm"/>
          </a:ln>
          <a:effectLst/>
        </p:spPr>
      </p:cxnSp>
      <p:sp>
        <p:nvSpPr>
          <p:cNvPr id="56" name="Slide Number Placeholder 5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502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02036E-6 L -0.00017 0.1286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One-sided and Two-sided Programming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92199" y="987981"/>
            <a:ext cx="11414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/>
              <a:t>Process 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38599" y="1019731"/>
            <a:ext cx="13160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/>
              <a:t>Process 1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373399" y="1070531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298305" y="1429306"/>
            <a:ext cx="127515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smtClean="0"/>
              <a:t>SEND(data)</a:t>
            </a:r>
            <a:endParaRPr lang="en-US" b="1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335512" y="3135868"/>
            <a:ext cx="125252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smtClean="0"/>
              <a:t>RECV(data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549416" y="1613971"/>
            <a:ext cx="1585983" cy="1706563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triangle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51349" y="1521381"/>
            <a:ext cx="30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DELAY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Left Brace 12"/>
          <p:cNvSpPr/>
          <p:nvPr/>
        </p:nvSpPr>
        <p:spPr bwMode="auto">
          <a:xfrm>
            <a:off x="2093749" y="1429306"/>
            <a:ext cx="222250" cy="2075894"/>
          </a:xfrm>
          <a:prstGeom prst="leftBrac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98350" y="1845052"/>
            <a:ext cx="1295399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 smtClean="0"/>
              <a:t>Even the sending process is delayed</a:t>
            </a:r>
            <a:endParaRPr lang="en-US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392199" y="3886200"/>
            <a:ext cx="11414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/>
              <a:t>Process 0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338599" y="3917950"/>
            <a:ext cx="13160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/>
              <a:t>Process 1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4373399" y="39687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364027" y="4327525"/>
            <a:ext cx="114371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smtClean="0"/>
              <a:t>PUT(data)</a:t>
            </a:r>
            <a:endParaRPr lang="en-US" b="1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3549416" y="4512190"/>
            <a:ext cx="1860784" cy="184667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triangle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751349" y="4419600"/>
            <a:ext cx="30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DELAY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Left Brace 21"/>
          <p:cNvSpPr/>
          <p:nvPr/>
        </p:nvSpPr>
        <p:spPr bwMode="auto">
          <a:xfrm>
            <a:off x="2093749" y="4327525"/>
            <a:ext cx="222250" cy="2075894"/>
          </a:xfrm>
          <a:prstGeom prst="leftBrac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798350" y="4572000"/>
            <a:ext cx="1295399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 smtClean="0"/>
              <a:t>Delay in process 1 does not affect process 0</a:t>
            </a:r>
            <a:endParaRPr lang="en-US" dirty="0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369414" y="4964668"/>
            <a:ext cx="112928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smtClean="0"/>
              <a:t>GET(data)</a:t>
            </a:r>
            <a:endParaRPr lang="en-US" b="1" dirty="0"/>
          </a:p>
        </p:txBody>
      </p:sp>
      <p:cxnSp>
        <p:nvCxnSpPr>
          <p:cNvPr id="26" name="Curved Connector 25"/>
          <p:cNvCxnSpPr>
            <a:stCxn id="24" idx="3"/>
          </p:cNvCxnSpPr>
          <p:nvPr/>
        </p:nvCxnSpPr>
        <p:spPr bwMode="auto">
          <a:xfrm>
            <a:off x="3498698" y="5149334"/>
            <a:ext cx="9040" cy="634663"/>
          </a:xfrm>
          <a:prstGeom prst="curvedConnector3">
            <a:avLst>
              <a:gd name="adj1" fmla="val 21205431"/>
            </a:avLst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39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 to know in MPI 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remote accessible memory?</a:t>
            </a:r>
          </a:p>
          <a:p>
            <a:r>
              <a:rPr lang="en-US" dirty="0" smtClean="0"/>
              <a:t>Reading, Writing and Updating remote memory</a:t>
            </a:r>
          </a:p>
          <a:p>
            <a:r>
              <a:rPr lang="en-US" dirty="0" smtClean="0"/>
              <a:t>Data Synchronization</a:t>
            </a:r>
          </a:p>
          <a:p>
            <a:r>
              <a:rPr lang="en-US" dirty="0" smtClean="0"/>
              <a:t>Memory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4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Public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memory created by a process is, by default, only locally accessible</a:t>
            </a:r>
          </a:p>
          <a:p>
            <a:pPr lvl="1"/>
            <a:r>
              <a:rPr lang="en-US" dirty="0" smtClean="0"/>
              <a:t>X = </a:t>
            </a:r>
            <a:r>
              <a:rPr lang="en-US" dirty="0" err="1" smtClean="0"/>
              <a:t>malloc</a:t>
            </a:r>
            <a:r>
              <a:rPr lang="en-US" dirty="0" smtClean="0"/>
              <a:t>(100);</a:t>
            </a:r>
          </a:p>
          <a:p>
            <a:r>
              <a:rPr lang="en-US" dirty="0" smtClean="0"/>
              <a:t>Once the memory is created, the user has to make an explicit MPI call to declare a memory region as remotely accessible</a:t>
            </a:r>
          </a:p>
          <a:p>
            <a:pPr lvl="1"/>
            <a:r>
              <a:rPr lang="en-US" dirty="0" smtClean="0"/>
              <a:t>MPI terminology for remotely accessible memory is a “window”</a:t>
            </a:r>
          </a:p>
          <a:p>
            <a:pPr lvl="1"/>
            <a:r>
              <a:rPr lang="en-US" dirty="0" smtClean="0"/>
              <a:t>A group of processes collectively create a “window”</a:t>
            </a:r>
          </a:p>
          <a:p>
            <a:r>
              <a:rPr lang="en-US" dirty="0" smtClean="0"/>
              <a:t>Once a memory region is declared as remotely accessible, all processes in the window can read/write data to this memory without explicitly synchronizing with the target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48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creation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models exist</a:t>
            </a:r>
          </a:p>
          <a:p>
            <a:pPr lvl="1"/>
            <a:r>
              <a:rPr lang="en-US" dirty="0" smtClean="0"/>
              <a:t>MPI_WIN_CREATE</a:t>
            </a:r>
          </a:p>
          <a:p>
            <a:pPr lvl="2"/>
            <a:r>
              <a:rPr lang="en-US" dirty="0" smtClean="0"/>
              <a:t>You already have an allocated buffer that you would like to make remotely accessible</a:t>
            </a:r>
          </a:p>
          <a:p>
            <a:pPr lvl="1"/>
            <a:r>
              <a:rPr lang="en-US" dirty="0" smtClean="0"/>
              <a:t>MPI_WIN_ALLOCATE</a:t>
            </a:r>
          </a:p>
          <a:p>
            <a:pPr lvl="2"/>
            <a:r>
              <a:rPr lang="en-US" dirty="0" smtClean="0"/>
              <a:t>You want to create a buffer and directly make it remotely accessible</a:t>
            </a:r>
          </a:p>
          <a:p>
            <a:pPr lvl="1"/>
            <a:r>
              <a:rPr lang="en-US" dirty="0" smtClean="0"/>
              <a:t>MPI_WIN_CREATE_DYNAMIC</a:t>
            </a:r>
          </a:p>
          <a:p>
            <a:pPr lvl="2"/>
            <a:r>
              <a:rPr lang="en-US" dirty="0" smtClean="0"/>
              <a:t>You don’t have a buffer yet, but will have one in the future</a:t>
            </a:r>
          </a:p>
          <a:p>
            <a:pPr lvl="1"/>
            <a:r>
              <a:rPr lang="en-US" dirty="0" smtClean="0"/>
              <a:t>MPI_WIN_ALLOCATE_SHARED</a:t>
            </a:r>
          </a:p>
          <a:p>
            <a:pPr lvl="2"/>
            <a:r>
              <a:rPr lang="en-US" dirty="0" smtClean="0"/>
              <a:t>You want multiple processes on the same node share a buffer</a:t>
            </a:r>
          </a:p>
          <a:p>
            <a:pPr lvl="2"/>
            <a:r>
              <a:rPr lang="en-US" dirty="0" smtClean="0"/>
              <a:t>We will not cover this model today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85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Sort using MPI Send/</a:t>
            </a:r>
            <a:r>
              <a:rPr lang="en-US" dirty="0" err="1" smtClean="0"/>
              <a:t>Recv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718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67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90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862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3434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8006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24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578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150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1722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620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8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2192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764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1336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35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5908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45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0480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292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4864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9436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4008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8580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24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152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rot="16200000" flipH="1">
            <a:off x="5524500" y="2094706"/>
            <a:ext cx="4572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07261" y="206827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Rank 0</a:t>
            </a:r>
            <a:endParaRPr lang="en-US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7391400" y="20566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Rank 1</a:t>
            </a:r>
            <a:endParaRPr lang="en-US" b="1" i="1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16002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8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0574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9718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35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6294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30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4290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45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8862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3434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8006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2578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7150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1722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24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15000" y="205660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O(N </a:t>
            </a:r>
            <a:r>
              <a:rPr lang="en-US" sz="1400" dirty="0" smtClean="0"/>
              <a:t>log</a:t>
            </a:r>
            <a:r>
              <a:rPr lang="en-US" sz="1400" i="1" dirty="0" smtClean="0"/>
              <a:t> N)</a:t>
            </a:r>
            <a:endParaRPr lang="en-US" sz="1400" i="1" dirty="0"/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3848100" y="1713706"/>
            <a:ext cx="990600" cy="1588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 rot="10800000" flipV="1">
            <a:off x="5181600" y="3123405"/>
            <a:ext cx="1066800" cy="457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16002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20574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5146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9718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6294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67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4290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8862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19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43434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23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8006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24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52578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1722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45</a:t>
            </a:r>
          </a:p>
        </p:txBody>
      </p:sp>
      <p:cxnSp>
        <p:nvCxnSpPr>
          <p:cNvPr id="61" name="Straight Connector 60"/>
          <p:cNvCxnSpPr/>
          <p:nvPr/>
        </p:nvCxnSpPr>
        <p:spPr bwMode="auto">
          <a:xfrm rot="5400000">
            <a:off x="3848894" y="3922712"/>
            <a:ext cx="990600" cy="1588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rot="16200000" flipH="1">
            <a:off x="4267201" y="4723606"/>
            <a:ext cx="609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887517" y="10784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Rank 0</a:t>
            </a:r>
            <a:endParaRPr lang="en-US" b="1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977902" y="32786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Rank 0</a:t>
            </a:r>
            <a:endParaRPr lang="en-US" b="1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1223343" y="47236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Rank 0</a:t>
            </a:r>
            <a:endParaRPr lang="en-US" b="1" i="1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75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MPI_WIN_CREATE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/>
          <a:lstStyle/>
          <a:p>
            <a:r>
              <a:rPr lang="en-US" dirty="0" smtClean="0"/>
              <a:t>Expose a region of memory in an RMA window</a:t>
            </a:r>
          </a:p>
          <a:p>
            <a:pPr lvl="1"/>
            <a:r>
              <a:rPr lang="en-US" dirty="0" smtClean="0"/>
              <a:t>Only data exposed in a window can be accessed with RMA ops.</a:t>
            </a:r>
          </a:p>
          <a:p>
            <a:r>
              <a:rPr lang="en-US" dirty="0" smtClean="0"/>
              <a:t>Arguments:</a:t>
            </a:r>
          </a:p>
          <a:p>
            <a:pPr lvl="1"/>
            <a:r>
              <a:rPr lang="en-US" dirty="0" smtClean="0"/>
              <a:t>base	- pointer to local data to expose</a:t>
            </a:r>
          </a:p>
          <a:p>
            <a:pPr lvl="1"/>
            <a:r>
              <a:rPr lang="en-US" dirty="0" smtClean="0"/>
              <a:t>size	- size of local data in bytes (nonnegative integer)</a:t>
            </a:r>
          </a:p>
          <a:p>
            <a:pPr lvl="1"/>
            <a:r>
              <a:rPr lang="en-US" dirty="0" err="1" smtClean="0"/>
              <a:t>disp_unit</a:t>
            </a:r>
            <a:r>
              <a:rPr lang="en-US" dirty="0" smtClean="0"/>
              <a:t>	- local unit size for displacements, in bytes (positive integer)</a:t>
            </a:r>
          </a:p>
          <a:p>
            <a:pPr lvl="1"/>
            <a:r>
              <a:rPr lang="en-US" dirty="0" smtClean="0"/>
              <a:t>info	- info argument (handle)</a:t>
            </a:r>
          </a:p>
          <a:p>
            <a:pPr lvl="1"/>
            <a:r>
              <a:rPr lang="en-US" dirty="0" err="1" smtClean="0"/>
              <a:t>comm</a:t>
            </a:r>
            <a:r>
              <a:rPr lang="en-US" dirty="0" smtClean="0"/>
              <a:t>	- communicator (handle)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19100" y="1143000"/>
            <a:ext cx="8305800" cy="1447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MPI_Win_create(void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*base,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MPI_Aint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size, 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		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disp_unit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MPI_Info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info,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		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MPI_Comm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comm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*win)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Menlo Regular"/>
              <a:cs typeface="Menlo Regula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96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MPI_WIN_CREATE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33400" y="838200"/>
            <a:ext cx="8229600" cy="548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*a;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win;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create private memory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a = (void *)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(1000 *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use private memory like you normally would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a[0] = 1;  a[1] = 2;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collectively declare memory as remotely accessible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MPI_Win_create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(a,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1000*sizeof(int),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sizeof(int), </a:t>
            </a: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MPI_INFO_NULL,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MPI_COMM_WORLD, &amp;win);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 /* Array ‘a’ is now accessibly by all processes in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* MPI_COMM_WORLD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MPI_Win_free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(&amp;win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free(a);</a:t>
            </a: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(); return 0;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08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MPI_WIN_ALLOCATE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458200" cy="3657600"/>
          </a:xfrm>
        </p:spPr>
        <p:txBody>
          <a:bodyPr/>
          <a:lstStyle/>
          <a:p>
            <a:r>
              <a:rPr lang="en-US" dirty="0" smtClean="0"/>
              <a:t>Create a remotely accessible memory region in an RMA window</a:t>
            </a:r>
          </a:p>
          <a:p>
            <a:pPr lvl="1"/>
            <a:r>
              <a:rPr lang="en-US" dirty="0" smtClean="0"/>
              <a:t>Only data exposed in a window can be accessed with RMA ops.</a:t>
            </a:r>
          </a:p>
          <a:p>
            <a:r>
              <a:rPr lang="en-US" dirty="0" smtClean="0"/>
              <a:t>Arguments:</a:t>
            </a:r>
          </a:p>
          <a:p>
            <a:pPr lvl="1"/>
            <a:r>
              <a:rPr lang="en-US" dirty="0" smtClean="0"/>
              <a:t>size	- size of local data in bytes (nonnegative integer)</a:t>
            </a:r>
          </a:p>
          <a:p>
            <a:pPr lvl="1"/>
            <a:r>
              <a:rPr lang="en-US" dirty="0" err="1" smtClean="0"/>
              <a:t>disp_unit</a:t>
            </a:r>
            <a:r>
              <a:rPr lang="en-US" dirty="0" smtClean="0"/>
              <a:t>	- local unit size for displacements, in bytes (positive integer)</a:t>
            </a:r>
          </a:p>
          <a:p>
            <a:pPr lvl="1"/>
            <a:r>
              <a:rPr lang="en-US" dirty="0" smtClean="0"/>
              <a:t>info	- info argument (handle)</a:t>
            </a:r>
          </a:p>
          <a:p>
            <a:pPr lvl="1"/>
            <a:r>
              <a:rPr lang="en-US" dirty="0" err="1" smtClean="0"/>
              <a:t>comm</a:t>
            </a:r>
            <a:r>
              <a:rPr lang="en-US" dirty="0" smtClean="0"/>
              <a:t>	- communicator (handle)</a:t>
            </a:r>
          </a:p>
          <a:p>
            <a:pPr lvl="1"/>
            <a:r>
              <a:rPr lang="en-US" dirty="0" smtClean="0"/>
              <a:t>base	- pointer to exposed local data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19100" y="1143000"/>
            <a:ext cx="8305800" cy="1447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MPI_Win_allocate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MPI_Aint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size,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disp_unit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MPI_Info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info,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		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MPI_Comm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comm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void *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baseptr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*win)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Menlo Regular"/>
              <a:cs typeface="Menlo Regula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79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MPI_WIN_ALLOCATE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33400" y="1219200"/>
            <a:ext cx="8229600" cy="449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*a;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win;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collectively create remotely accessible memory in the           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window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MPI_Win_allocate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(1000,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), MPI_INFO_NULL,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			MPI_COMM_WORLD, &amp;a, &amp;win);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 /* Array ‘a’ is now accessible from all processes in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* MPI_COMM_WORLD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MPI_Win_free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(&amp;win);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100" b="1" kern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kern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(); return 0;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89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MPI_WIN_CREATE_DYNAMIC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dirty="0" smtClean="0"/>
              <a:t>Create an RMA window, to which data can later be attached</a:t>
            </a:r>
          </a:p>
          <a:p>
            <a:pPr lvl="1"/>
            <a:r>
              <a:rPr lang="en-US" dirty="0" smtClean="0"/>
              <a:t>Only data exposed in a window can be accessed with RMA ops</a:t>
            </a:r>
            <a:endParaRPr lang="en-US" dirty="0"/>
          </a:p>
          <a:p>
            <a:r>
              <a:rPr lang="en-US" dirty="0" smtClean="0"/>
              <a:t>Application can dynamically attach memory to this window</a:t>
            </a:r>
          </a:p>
          <a:p>
            <a:r>
              <a:rPr lang="en-US" dirty="0" smtClean="0"/>
              <a:t>Application can access data on this window only after a memory region has been attached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19100" y="1066800"/>
            <a:ext cx="83058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MPI_Win_create_dynamic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(…,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MPI_Comm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comm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*win)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Menlo Regular"/>
              <a:cs typeface="Menlo Regula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41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MPI_WIN_CREATE_DYNAMIC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400" y="838200"/>
            <a:ext cx="8839200" cy="571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*a;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win;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MPI_Win_create_dynamic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(MPI_INFO_NULL, MPI_COMM_WORLD, &amp;win);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create private memory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a = (void *)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(1000 *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use private memory like you normally would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a[0] = 1;  a[1] = 2;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locally declare memory as remotely accessible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MPI_Win_attach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(win, a, 1000);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 /* Array ‘a’ is now accessible from all processes in 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MPI_COMM_WORLD*/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undeclare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public memory */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MPI_Win_detach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(win, a);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MPI_Win_free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(&amp;win);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1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kern="0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(); return 0;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82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provides ability to read, write and atomically modify data in remotely accessible memory regions</a:t>
            </a:r>
          </a:p>
          <a:p>
            <a:pPr lvl="1"/>
            <a:r>
              <a:rPr lang="en-US" dirty="0" smtClean="0"/>
              <a:t>MPI_GET</a:t>
            </a:r>
          </a:p>
          <a:p>
            <a:pPr lvl="1"/>
            <a:r>
              <a:rPr lang="en-US" dirty="0" smtClean="0"/>
              <a:t>MPI_PUT</a:t>
            </a:r>
          </a:p>
          <a:p>
            <a:pPr lvl="1"/>
            <a:r>
              <a:rPr lang="en-US" dirty="0" smtClean="0"/>
              <a:t>MPI_ACCUMULATE</a:t>
            </a:r>
          </a:p>
          <a:p>
            <a:pPr lvl="1"/>
            <a:r>
              <a:rPr lang="en-US" dirty="0" smtClean="0"/>
              <a:t>MPI_GET_ACCUMULATE</a:t>
            </a:r>
          </a:p>
          <a:p>
            <a:pPr lvl="1"/>
            <a:r>
              <a:rPr lang="en-US" dirty="0" smtClean="0"/>
              <a:t>MPI_COMPARE_AND_SWAP</a:t>
            </a:r>
          </a:p>
          <a:p>
            <a:pPr lvl="1"/>
            <a:r>
              <a:rPr lang="en-US" dirty="0" smtClean="0"/>
              <a:t>MPI_FETCH_AND_OP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08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b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movement: </a:t>
            </a:r>
            <a:r>
              <a:rPr lang="en-US" sz="2600" b="1" i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MPI_Get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(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	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origin_addr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origin_count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origin_datatype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	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target_rank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	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target_disp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target_count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target_datatype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	win)</a:t>
            </a:r>
            <a:endParaRPr lang="en-US" sz="1800" b="1" dirty="0" smtClean="0">
              <a:solidFill>
                <a:srgbClr val="616161"/>
              </a:solidFill>
            </a:endParaRPr>
          </a:p>
          <a:p>
            <a:r>
              <a:rPr lang="en-US" dirty="0" smtClean="0">
                <a:solidFill>
                  <a:srgbClr val="616161"/>
                </a:solidFill>
              </a:rPr>
              <a:t>Move dat</a:t>
            </a:r>
            <a:r>
              <a:rPr lang="en-US" dirty="0" smtClean="0"/>
              <a:t>a </a:t>
            </a:r>
            <a:r>
              <a:rPr lang="en-US" u="sng" dirty="0" smtClean="0"/>
              <a:t>to</a:t>
            </a:r>
            <a:r>
              <a:rPr lang="en-US" dirty="0" smtClean="0"/>
              <a:t> origin, </a:t>
            </a:r>
            <a:r>
              <a:rPr lang="en-US" u="sng" dirty="0" smtClean="0"/>
              <a:t>from</a:t>
            </a:r>
            <a:r>
              <a:rPr lang="en-US" dirty="0" smtClean="0"/>
              <a:t> target</a:t>
            </a:r>
          </a:p>
          <a:p>
            <a:r>
              <a:rPr lang="en-US" dirty="0" smtClean="0"/>
              <a:t>Separate data description triples for </a:t>
            </a:r>
            <a:r>
              <a:rPr lang="en-US" dirty="0" smtClean="0">
                <a:solidFill>
                  <a:srgbClr val="616161"/>
                </a:solidFill>
              </a:rPr>
              <a:t>origin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616161"/>
                </a:solidFill>
              </a:rPr>
              <a:t>target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6400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876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5029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6553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>
            <a:off x="5029994" y="5192474"/>
            <a:ext cx="22860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5" idx="3"/>
          </p:cNvCxnSpPr>
          <p:nvPr/>
        </p:nvCxnSpPr>
        <p:spPr bwMode="auto">
          <a:xfrm flipV="1">
            <a:off x="5638800" y="4876800"/>
            <a:ext cx="1143000" cy="964168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5181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0" y="601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 Process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722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Process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48600" y="4495800"/>
            <a:ext cx="97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RMA</a:t>
            </a:r>
          </a:p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848600" y="5498068"/>
            <a:ext cx="75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61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movement: </a:t>
            </a:r>
            <a:r>
              <a:rPr lang="en-US" i="1" dirty="0" smtClean="0"/>
              <a:t>Put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err="1" smtClean="0">
                <a:latin typeface="Monaco"/>
                <a:cs typeface="Monaco"/>
              </a:rPr>
              <a:t>MPI_Put</a:t>
            </a:r>
            <a:r>
              <a:rPr lang="en-US" sz="1800" b="1" dirty="0" smtClean="0">
                <a:latin typeface="Monaco"/>
                <a:cs typeface="Monaco"/>
              </a:rPr>
              <a:t>(</a:t>
            </a:r>
          </a:p>
          <a:p>
            <a:pPr>
              <a:buNone/>
            </a:pPr>
            <a:r>
              <a:rPr lang="en-US" sz="1800" b="1" dirty="0" smtClean="0">
                <a:latin typeface="Monaco"/>
                <a:cs typeface="Monaco"/>
              </a:rPr>
              <a:t>	</a:t>
            </a:r>
            <a:r>
              <a:rPr lang="en-US" sz="1800" b="1" dirty="0" err="1" smtClean="0">
                <a:latin typeface="Monaco"/>
                <a:cs typeface="Monaco"/>
              </a:rPr>
              <a:t>origin_addr</a:t>
            </a:r>
            <a:r>
              <a:rPr lang="en-US" sz="1800" b="1" dirty="0" smtClean="0">
                <a:latin typeface="Monaco"/>
                <a:cs typeface="Monaco"/>
              </a:rPr>
              <a:t>, </a:t>
            </a:r>
            <a:r>
              <a:rPr lang="en-US" sz="1800" b="1" dirty="0" err="1" smtClean="0">
                <a:latin typeface="Monaco"/>
                <a:cs typeface="Monaco"/>
              </a:rPr>
              <a:t>origin_count</a:t>
            </a:r>
            <a:r>
              <a:rPr lang="en-US" sz="1800" b="1" dirty="0" smtClean="0">
                <a:latin typeface="Monaco"/>
                <a:cs typeface="Monaco"/>
              </a:rPr>
              <a:t>, </a:t>
            </a:r>
            <a:r>
              <a:rPr lang="en-US" sz="1800" b="1" dirty="0" err="1" smtClean="0">
                <a:latin typeface="Monaco"/>
                <a:cs typeface="Monaco"/>
              </a:rPr>
              <a:t>origin_datatype</a:t>
            </a:r>
            <a:r>
              <a:rPr lang="en-US" sz="1800" b="1" dirty="0" smtClean="0"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latin typeface="Monaco"/>
                <a:cs typeface="Monaco"/>
              </a:rPr>
              <a:t>	</a:t>
            </a:r>
            <a:r>
              <a:rPr lang="en-US" sz="1800" b="1" dirty="0" err="1" smtClean="0">
                <a:latin typeface="Monaco"/>
                <a:cs typeface="Monaco"/>
              </a:rPr>
              <a:t>target_rank</a:t>
            </a:r>
            <a:r>
              <a:rPr lang="en-US" sz="1800" b="1" dirty="0" smtClean="0"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latin typeface="Monaco"/>
                <a:cs typeface="Monaco"/>
              </a:rPr>
              <a:t>	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target_disp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target_count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 smtClean="0">
                <a:solidFill>
                  <a:srgbClr val="616161"/>
                </a:solidFill>
                <a:latin typeface="Monaco"/>
                <a:cs typeface="Monaco"/>
              </a:rPr>
              <a:t>target_datatype</a:t>
            </a:r>
            <a:r>
              <a:rPr lang="en-US" sz="1800" b="1" dirty="0" smtClean="0">
                <a:solidFill>
                  <a:srgbClr val="616161"/>
                </a:solidFill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 smtClean="0">
                <a:latin typeface="Monaco"/>
                <a:cs typeface="Monaco"/>
              </a:rPr>
              <a:t>	win)</a:t>
            </a:r>
          </a:p>
          <a:p>
            <a:r>
              <a:rPr lang="en-US" dirty="0" smtClean="0"/>
              <a:t>Move data </a:t>
            </a:r>
            <a:r>
              <a:rPr lang="en-US" u="sng" dirty="0" smtClean="0"/>
              <a:t>from</a:t>
            </a:r>
            <a:r>
              <a:rPr lang="en-US" dirty="0" smtClean="0"/>
              <a:t> origin, </a:t>
            </a:r>
            <a:r>
              <a:rPr lang="en-US" u="sng" dirty="0" smtClean="0"/>
              <a:t>to</a:t>
            </a:r>
            <a:r>
              <a:rPr lang="en-US" dirty="0" smtClean="0"/>
              <a:t> target</a:t>
            </a:r>
          </a:p>
          <a:p>
            <a:r>
              <a:rPr lang="en-US" dirty="0" smtClean="0"/>
              <a:t>Same arguments as </a:t>
            </a:r>
            <a:r>
              <a:rPr lang="en-US" dirty="0" err="1" smtClean="0"/>
              <a:t>MPI_Get</a:t>
            </a:r>
            <a:endParaRPr lang="en-US" dirty="0" smtClean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6400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876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5029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6553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 bwMode="auto">
          <a:xfrm rot="5400000">
            <a:off x="5029994" y="5192474"/>
            <a:ext cx="22860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3"/>
          </p:cNvCxnSpPr>
          <p:nvPr/>
        </p:nvCxnSpPr>
        <p:spPr bwMode="auto">
          <a:xfrm flipV="1">
            <a:off x="5638800" y="4876800"/>
            <a:ext cx="1143000" cy="9641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5181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705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22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Process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48600" y="4495800"/>
            <a:ext cx="97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RMA</a:t>
            </a:r>
          </a:p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5498068"/>
            <a:ext cx="75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0" y="601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 Process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28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b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aggregation: </a:t>
            </a:r>
            <a:r>
              <a:rPr lang="en-US" sz="2600" b="1" i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Accumulate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657600"/>
          </a:xfrm>
        </p:spPr>
        <p:txBody>
          <a:bodyPr/>
          <a:lstStyle/>
          <a:p>
            <a:r>
              <a:rPr lang="en-US" dirty="0" smtClean="0"/>
              <a:t>Like </a:t>
            </a:r>
            <a:r>
              <a:rPr lang="en-US" dirty="0" err="1" smtClean="0"/>
              <a:t>MPI_Put</a:t>
            </a:r>
            <a:r>
              <a:rPr lang="en-US" dirty="0" smtClean="0"/>
              <a:t>, but applies an </a:t>
            </a:r>
            <a:r>
              <a:rPr lang="en-US" dirty="0" err="1" smtClean="0"/>
              <a:t>MPI_Op</a:t>
            </a:r>
            <a:r>
              <a:rPr lang="en-US" dirty="0" smtClean="0"/>
              <a:t> instead</a:t>
            </a:r>
          </a:p>
          <a:p>
            <a:pPr lvl="1"/>
            <a:r>
              <a:rPr lang="en-US" dirty="0" smtClean="0"/>
              <a:t>Predefined ops only, no user-defined!</a:t>
            </a:r>
          </a:p>
          <a:p>
            <a:r>
              <a:rPr lang="en-US" dirty="0" smtClean="0"/>
              <a:t>Result ends up at target buffer</a:t>
            </a:r>
          </a:p>
          <a:p>
            <a:r>
              <a:rPr lang="en-US" dirty="0" smtClean="0"/>
              <a:t>Different data layouts between target/origin OK, basic type elements must match</a:t>
            </a:r>
          </a:p>
          <a:p>
            <a:r>
              <a:rPr lang="en-US" dirty="0" smtClean="0"/>
              <a:t>Put-like behavior with MPI_REPLACE (implements </a:t>
            </a:r>
            <a:r>
              <a:rPr lang="en-US" i="1" dirty="0" smtClean="0"/>
              <a:t>f(</a:t>
            </a:r>
            <a:r>
              <a:rPr lang="en-US" i="1" dirty="0" err="1" smtClean="0"/>
              <a:t>a,b</a:t>
            </a:r>
            <a:r>
              <a:rPr lang="en-US" i="1" dirty="0" smtClean="0"/>
              <a:t>)=b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Atomic PUT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400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876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5029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553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 rot="5400000">
            <a:off x="5029994" y="5192474"/>
            <a:ext cx="22860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3"/>
          </p:cNvCxnSpPr>
          <p:nvPr/>
        </p:nvCxnSpPr>
        <p:spPr bwMode="auto">
          <a:xfrm flipV="1">
            <a:off x="5638800" y="4876800"/>
            <a:ext cx="1143000" cy="9641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181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05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Process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4495800"/>
            <a:ext cx="97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RMA</a:t>
            </a:r>
          </a:p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48600" y="5498068"/>
            <a:ext cx="75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05600" y="4572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+=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01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 Process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275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04800" y="609600"/>
            <a:ext cx="8458200" cy="579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/>
          <a:lstStyle/>
          <a:p>
            <a:r>
              <a:rPr lang="en-US" dirty="0"/>
              <a:t>Parallel Sort using MPI </a:t>
            </a:r>
            <a:r>
              <a:rPr lang="en-US" dirty="0" smtClean="0"/>
              <a:t>Send/</a:t>
            </a:r>
            <a:r>
              <a:rPr lang="en-US" dirty="0" err="1" smtClean="0"/>
              <a:t>Recv</a:t>
            </a:r>
            <a:r>
              <a:rPr lang="en-US" dirty="0"/>
              <a:t> </a:t>
            </a:r>
            <a:r>
              <a:rPr lang="en-US" dirty="0" smtClean="0"/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8305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mpi.h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rank;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a[1000], b[500];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(MPI_COMM_WORLD, &amp;rank);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(rank == 0)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(&amp;a[500], 500, MPI_INT, 1, 0, MPI_COMM_WORLD);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sort(a, 500);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(b,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500, MPI_INT, 1, 0,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MPI_COMM_WORLD, &amp;status);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/* Serial: Merge array b and sorted part of array a */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 (rank == 1) {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(b,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500, MPI_INT, 0, 0, MPI_COMM_WORLD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status);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sort(b, 500);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(b,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500, MPI_INT, 0, 0, MPI_COMM_WORLD);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56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b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aggregation: </a:t>
            </a:r>
            <a:r>
              <a:rPr lang="en-US" i="1" dirty="0"/>
              <a:t>G</a:t>
            </a:r>
            <a:r>
              <a:rPr lang="en-US" sz="2600" b="1" i="1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et Accumulate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657600"/>
          </a:xfrm>
        </p:spPr>
        <p:txBody>
          <a:bodyPr/>
          <a:lstStyle/>
          <a:p>
            <a:r>
              <a:rPr lang="en-US" dirty="0" smtClean="0"/>
              <a:t>Like </a:t>
            </a:r>
            <a:r>
              <a:rPr lang="en-US" dirty="0" err="1" smtClean="0"/>
              <a:t>MPI_Get</a:t>
            </a:r>
            <a:r>
              <a:rPr lang="en-US" dirty="0" smtClean="0"/>
              <a:t>, but applies an </a:t>
            </a:r>
            <a:r>
              <a:rPr lang="en-US" dirty="0" err="1" smtClean="0"/>
              <a:t>MPI_Op</a:t>
            </a:r>
            <a:r>
              <a:rPr lang="en-US" dirty="0" smtClean="0"/>
              <a:t> instead</a:t>
            </a:r>
          </a:p>
          <a:p>
            <a:pPr lvl="1"/>
            <a:r>
              <a:rPr lang="en-US" dirty="0" smtClean="0"/>
              <a:t>Predefined ops only, no user-defined!</a:t>
            </a:r>
          </a:p>
          <a:p>
            <a:r>
              <a:rPr lang="en-US" dirty="0" smtClean="0"/>
              <a:t>Result at target buffer; original data comes to the source</a:t>
            </a:r>
          </a:p>
          <a:p>
            <a:r>
              <a:rPr lang="en-US" dirty="0" smtClean="0"/>
              <a:t>Different data layouts between target/origin OK, basic type elements must match</a:t>
            </a:r>
          </a:p>
          <a:p>
            <a:r>
              <a:rPr lang="en-US" dirty="0" smtClean="0"/>
              <a:t>Get-like behavior with MPI_NO_OP</a:t>
            </a:r>
          </a:p>
          <a:p>
            <a:pPr lvl="1"/>
            <a:r>
              <a:rPr lang="en-US" dirty="0" smtClean="0"/>
              <a:t>Atomic GET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400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876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5029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553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 rot="5400000">
            <a:off x="5029994" y="5192474"/>
            <a:ext cx="22860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181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05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Process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4495800"/>
            <a:ext cx="97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RMA</a:t>
            </a:r>
          </a:p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48600" y="5498068"/>
            <a:ext cx="75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05600" y="4572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+=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01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 Process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5638800" y="4876800"/>
            <a:ext cx="1143000" cy="964168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02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of Operations in MPI 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Put/Get operations, ordering does not matter</a:t>
            </a:r>
          </a:p>
          <a:p>
            <a:pPr lvl="1"/>
            <a:r>
              <a:rPr lang="en-US" dirty="0" smtClean="0"/>
              <a:t>If you do two PUTs to the same location, the result can be garbage</a:t>
            </a:r>
          </a:p>
          <a:p>
            <a:r>
              <a:rPr lang="en-US" dirty="0" smtClean="0"/>
              <a:t>Two accumulate operations to the same location are valid</a:t>
            </a:r>
          </a:p>
          <a:p>
            <a:pPr lvl="1"/>
            <a:r>
              <a:rPr lang="en-US" dirty="0" smtClean="0"/>
              <a:t>If you want “atomic PUTs”, you can do accumulates with MPI_REPLACE</a:t>
            </a:r>
          </a:p>
          <a:p>
            <a:r>
              <a:rPr lang="en-US" dirty="0" smtClean="0"/>
              <a:t>All accumulate operations are ordered by default</a:t>
            </a:r>
          </a:p>
          <a:p>
            <a:pPr lvl="1"/>
            <a:r>
              <a:rPr lang="en-US" dirty="0" smtClean="0"/>
              <a:t>User can tell the MPI implementation that (s)he does not require ordering as optimization hints</a:t>
            </a:r>
          </a:p>
          <a:p>
            <a:pPr lvl="1"/>
            <a:r>
              <a:rPr lang="en-US" dirty="0" smtClean="0"/>
              <a:t>You can ask for “read-after-write” ordering, “write-after-write” ordering, or “read-after-read” ordering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69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Atomic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Compare-and-swap</a:t>
            </a:r>
          </a:p>
          <a:p>
            <a:pPr lvl="1"/>
            <a:r>
              <a:rPr lang="en-US" dirty="0" smtClean="0"/>
              <a:t>Compare the target value with an input value; if they are the same, replace the target with some other value</a:t>
            </a:r>
          </a:p>
          <a:p>
            <a:pPr lvl="1"/>
            <a:r>
              <a:rPr lang="en-US" dirty="0" smtClean="0"/>
              <a:t>Useful for linked list creations – if next pointer is NULL, do something</a:t>
            </a:r>
          </a:p>
          <a:p>
            <a:r>
              <a:rPr lang="en-US" dirty="0" smtClean="0"/>
              <a:t>Fetch-and-Op</a:t>
            </a:r>
          </a:p>
          <a:p>
            <a:pPr lvl="1"/>
            <a:r>
              <a:rPr lang="en-US" dirty="0" smtClean="0"/>
              <a:t>Special case of </a:t>
            </a:r>
            <a:r>
              <a:rPr lang="en-US" dirty="0" err="1" smtClean="0"/>
              <a:t>Get_accumulate</a:t>
            </a:r>
            <a:r>
              <a:rPr lang="en-US" dirty="0" smtClean="0"/>
              <a:t> for predefined </a:t>
            </a:r>
            <a:r>
              <a:rPr lang="en-US" dirty="0" err="1" smtClean="0"/>
              <a:t>datatypes</a:t>
            </a:r>
            <a:r>
              <a:rPr lang="en-US" dirty="0" smtClean="0"/>
              <a:t> – faster for the hardware to implement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446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RMA Synchronization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4864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 smtClean="0"/>
              <a:t>RMA data visibility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When is a process allowed to read/write from remotely accessible memory?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How do I know when data written by process X is available for process Y to read?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RMA synchronization models provide these capabilities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MPI RMA model allows data to be accessed only within an “epoch”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Three types of epochs possible: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Fence (active target)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Post-start-complete-wait (active target)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Lock/Unlock (passive target)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Data visibility is managed using RMA synchronization primitives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MPI_WIN_FLUSH, MPI_WIN_FLUSH_ALL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Epochs also perform synchronization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96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Fence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5410200" cy="5105400"/>
          </a:xfrm>
        </p:spPr>
        <p:txBody>
          <a:bodyPr/>
          <a:lstStyle/>
          <a:p>
            <a:r>
              <a:rPr lang="en-US" sz="1800" dirty="0" err="1" smtClean="0">
                <a:latin typeface="Monaco"/>
                <a:cs typeface="Monaco"/>
              </a:rPr>
              <a:t>MPI_Win_fence</a:t>
            </a:r>
            <a:r>
              <a:rPr lang="en-US" sz="1800" dirty="0" smtClean="0">
                <a:latin typeface="Monaco"/>
                <a:cs typeface="Monaco"/>
              </a:rPr>
              <a:t>(assert, win)</a:t>
            </a:r>
            <a:endParaRPr lang="en-US" sz="2800" dirty="0" smtClean="0"/>
          </a:p>
          <a:p>
            <a:r>
              <a:rPr lang="en-US" sz="2000" dirty="0" smtClean="0"/>
              <a:t>Collective synchronization model -- assume it synchronizes like a barrier</a:t>
            </a:r>
          </a:p>
          <a:p>
            <a:r>
              <a:rPr lang="en-US" sz="2000" dirty="0" smtClean="0"/>
              <a:t>Starts </a:t>
            </a:r>
            <a:r>
              <a:rPr lang="en-US" sz="2000" i="1" dirty="0" smtClean="0"/>
              <a:t>and</a:t>
            </a:r>
            <a:r>
              <a:rPr lang="en-US" sz="2000" dirty="0" smtClean="0"/>
              <a:t> ends access &amp; exposure epochs (usually)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Everyone does an MPI_WIN_FENCE to open an epoch</a:t>
            </a:r>
          </a:p>
          <a:p>
            <a:r>
              <a:rPr lang="en-US" sz="2000" dirty="0" smtClean="0"/>
              <a:t>Everyone issues PUT/GET operations to read/write data</a:t>
            </a:r>
          </a:p>
          <a:p>
            <a:r>
              <a:rPr lang="en-US" sz="2000" dirty="0" smtClean="0"/>
              <a:t>Everyone does an MPI_WIN_FENCE to close the epoch</a:t>
            </a:r>
          </a:p>
        </p:txBody>
      </p:sp>
      <p:cxnSp>
        <p:nvCxnSpPr>
          <p:cNvPr id="6" name="Straight Connector 5"/>
          <p:cNvCxnSpPr>
            <a:stCxn id="10" idx="3"/>
            <a:endCxn id="8" idx="1"/>
          </p:cNvCxnSpPr>
          <p:nvPr/>
        </p:nvCxnSpPr>
        <p:spPr bwMode="auto">
          <a:xfrm>
            <a:off x="6453430" y="1861066"/>
            <a:ext cx="169997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53400" y="1676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Fence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1676400"/>
            <a:ext cx="73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Fence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rot="10800000" flipV="1">
            <a:off x="6553200" y="2743200"/>
            <a:ext cx="1524000" cy="22860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6553200" y="3048000"/>
            <a:ext cx="1524000" cy="30480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 rot="5400000">
            <a:off x="5436960" y="2551906"/>
            <a:ext cx="2209800" cy="1588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rot="5400000">
            <a:off x="6961645" y="2552015"/>
            <a:ext cx="2209224" cy="794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53400" y="2514600"/>
            <a:ext cx="52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Get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2200" y="990600"/>
            <a:ext cx="76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96200" y="990600"/>
            <a:ext cx="75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</a:t>
            </a:r>
          </a:p>
        </p:txBody>
      </p:sp>
      <p:cxnSp>
        <p:nvCxnSpPr>
          <p:cNvPr id="25" name="Straight Connector 24"/>
          <p:cNvCxnSpPr>
            <a:stCxn id="27" idx="3"/>
            <a:endCxn id="26" idx="1"/>
          </p:cNvCxnSpPr>
          <p:nvPr/>
        </p:nvCxnSpPr>
        <p:spPr bwMode="auto">
          <a:xfrm>
            <a:off x="6453430" y="3385066"/>
            <a:ext cx="169997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53400" y="3200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Fence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5000" y="3200400"/>
            <a:ext cx="73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Fence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33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PSCW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495800" cy="5135563"/>
          </a:xfrm>
        </p:spPr>
        <p:txBody>
          <a:bodyPr/>
          <a:lstStyle/>
          <a:p>
            <a:r>
              <a:rPr lang="en-US" sz="2000" dirty="0" smtClean="0"/>
              <a:t>Target: Exposure epoch</a:t>
            </a:r>
          </a:p>
          <a:p>
            <a:pPr lvl="1"/>
            <a:r>
              <a:rPr lang="en-US" sz="1800" dirty="0" smtClean="0"/>
              <a:t>Opened with MPI_Win_post</a:t>
            </a:r>
          </a:p>
          <a:p>
            <a:pPr lvl="1"/>
            <a:r>
              <a:rPr lang="en-US" sz="1800" dirty="0" smtClean="0"/>
              <a:t>Closed by </a:t>
            </a:r>
            <a:r>
              <a:rPr lang="en-US" sz="1800" dirty="0" err="1" smtClean="0"/>
              <a:t>MPI_Win_wait</a:t>
            </a:r>
            <a:endParaRPr lang="en-US" sz="1800" dirty="0" smtClean="0"/>
          </a:p>
          <a:p>
            <a:r>
              <a:rPr lang="en-US" sz="2000" dirty="0" smtClean="0"/>
              <a:t>Origin: Access epoch</a:t>
            </a:r>
          </a:p>
          <a:p>
            <a:pPr lvl="1"/>
            <a:r>
              <a:rPr lang="en-US" sz="1800" dirty="0" smtClean="0"/>
              <a:t>Opened by MPI_Win_start</a:t>
            </a:r>
          </a:p>
          <a:p>
            <a:pPr lvl="1"/>
            <a:r>
              <a:rPr lang="en-US" sz="1800" dirty="0" smtClean="0"/>
              <a:t>Closed by </a:t>
            </a:r>
            <a:r>
              <a:rPr lang="en-US" sz="1800" dirty="0" err="1" smtClean="0"/>
              <a:t>MPI_Win_compete</a:t>
            </a:r>
            <a:endParaRPr lang="en-US" sz="1800" dirty="0" smtClean="0"/>
          </a:p>
          <a:p>
            <a:r>
              <a:rPr lang="en-US" sz="2000" dirty="0" smtClean="0"/>
              <a:t>All may block, to enforce P-S/C-W ordering</a:t>
            </a:r>
          </a:p>
          <a:p>
            <a:pPr lvl="1"/>
            <a:r>
              <a:rPr lang="en-US" sz="1800" dirty="0" smtClean="0"/>
              <a:t>Processes can be both origins and targets</a:t>
            </a:r>
          </a:p>
          <a:p>
            <a:r>
              <a:rPr lang="en-US" sz="2000" dirty="0" smtClean="0"/>
              <a:t>Like FENCE, but the target may allow a smaller group of processes to access its data</a:t>
            </a:r>
          </a:p>
        </p:txBody>
      </p:sp>
      <p:cxnSp>
        <p:nvCxnSpPr>
          <p:cNvPr id="7" name="Straight Connector 6"/>
          <p:cNvCxnSpPr>
            <a:stCxn id="11" idx="3"/>
            <a:endCxn id="9" idx="1"/>
          </p:cNvCxnSpPr>
          <p:nvPr/>
        </p:nvCxnSpPr>
        <p:spPr bwMode="auto">
          <a:xfrm>
            <a:off x="5728287" y="2538670"/>
            <a:ext cx="1891713" cy="312996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2" idx="3"/>
            <a:endCxn id="10" idx="1"/>
          </p:cNvCxnSpPr>
          <p:nvPr/>
        </p:nvCxnSpPr>
        <p:spPr bwMode="auto">
          <a:xfrm flipV="1">
            <a:off x="5728287" y="3951647"/>
            <a:ext cx="1867086" cy="19541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0" y="2667000"/>
            <a:ext cx="63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Start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5373" y="3766981"/>
            <a:ext cx="109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Complete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2257" y="2354004"/>
            <a:ext cx="5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Post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5400" y="3962400"/>
            <a:ext cx="62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Wait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0800000" flipV="1">
            <a:off x="5867400" y="3352800"/>
            <a:ext cx="1524000" cy="22860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>
            <a:off x="5867400" y="3657600"/>
            <a:ext cx="1524000" cy="30480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rot="5400000">
            <a:off x="4751160" y="3237706"/>
            <a:ext cx="2209800" cy="1588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 rot="5400000">
            <a:off x="6275845" y="3237815"/>
            <a:ext cx="2209224" cy="794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0" y="3124200"/>
            <a:ext cx="52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Get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6400" y="1676400"/>
            <a:ext cx="76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10400" y="1676400"/>
            <a:ext cx="75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1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Lock/Unlock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514600"/>
          </a:xfrm>
        </p:spPr>
        <p:txBody>
          <a:bodyPr/>
          <a:lstStyle/>
          <a:p>
            <a:r>
              <a:rPr lang="en-US" sz="2000" dirty="0" smtClean="0"/>
              <a:t>Passive mode: One-sided, </a:t>
            </a:r>
            <a:r>
              <a:rPr lang="en-US" sz="2000" i="1" dirty="0" smtClean="0"/>
              <a:t>asynchronous</a:t>
            </a:r>
            <a:r>
              <a:rPr lang="en-US" sz="2000" dirty="0" smtClean="0"/>
              <a:t> communication</a:t>
            </a:r>
          </a:p>
          <a:p>
            <a:pPr lvl="1"/>
            <a:r>
              <a:rPr lang="en-US" dirty="0" smtClean="0"/>
              <a:t>Target does </a:t>
            </a:r>
            <a:r>
              <a:rPr lang="en-US" b="1" dirty="0" smtClean="0"/>
              <a:t>not </a:t>
            </a:r>
            <a:r>
              <a:rPr lang="en-US" dirty="0" smtClean="0"/>
              <a:t>participate in communication operation</a:t>
            </a:r>
          </a:p>
          <a:p>
            <a:r>
              <a:rPr lang="en-US" sz="2000" dirty="0" smtClean="0"/>
              <a:t>Shared memory like model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17594" y="838200"/>
            <a:ext cx="200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Active Target Mode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556194" y="838200"/>
            <a:ext cx="209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Passive Target Mode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 bwMode="auto">
          <a:xfrm rot="5400000">
            <a:off x="4751160" y="2399506"/>
            <a:ext cx="2209800" cy="1588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 bwMode="auto">
          <a:xfrm rot="5400000">
            <a:off x="6275845" y="2399615"/>
            <a:ext cx="2209224" cy="794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20428" y="1571625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Lock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96997" y="2928781"/>
            <a:ext cx="8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Unlock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5856060" y="2068830"/>
            <a:ext cx="1524000" cy="220980"/>
          </a:xfrm>
          <a:prstGeom prst="straightConnector1">
            <a:avLst/>
          </a:prstGeom>
          <a:ln>
            <a:headEnd type="none" w="med" len="med"/>
            <a:tailEnd type="non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rot="10800000" flipV="1">
            <a:off x="5880687" y="2290386"/>
            <a:ext cx="1524000" cy="376614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3" name="Oval 62"/>
          <p:cNvSpPr>
            <a:spLocks/>
          </p:cNvSpPr>
          <p:nvPr/>
        </p:nvSpPr>
        <p:spPr bwMode="auto">
          <a:xfrm>
            <a:off x="5782205" y="1663827"/>
            <a:ext cx="155448" cy="155448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4" name="Oval 63"/>
          <p:cNvSpPr>
            <a:spLocks/>
          </p:cNvSpPr>
          <p:nvPr/>
        </p:nvSpPr>
        <p:spPr bwMode="auto">
          <a:xfrm>
            <a:off x="5782205" y="3044952"/>
            <a:ext cx="155448" cy="155448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07066" y="1905000"/>
            <a:ext cx="52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Get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8" name="Straight Connector 27"/>
          <p:cNvCxnSpPr>
            <a:stCxn id="32" idx="3"/>
            <a:endCxn id="30" idx="1"/>
          </p:cNvCxnSpPr>
          <p:nvPr/>
        </p:nvCxnSpPr>
        <p:spPr bwMode="auto">
          <a:xfrm>
            <a:off x="1613487" y="1700470"/>
            <a:ext cx="1891713" cy="312996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3" idx="3"/>
            <a:endCxn id="31" idx="1"/>
          </p:cNvCxnSpPr>
          <p:nvPr/>
        </p:nvCxnSpPr>
        <p:spPr bwMode="auto">
          <a:xfrm flipV="1">
            <a:off x="1613487" y="3113447"/>
            <a:ext cx="1867086" cy="19541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5200" y="1828800"/>
            <a:ext cx="63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Start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80573" y="2928781"/>
            <a:ext cx="109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Complete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27457" y="1515804"/>
            <a:ext cx="58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Post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0600" y="3124200"/>
            <a:ext cx="62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Wait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rot="10800000" flipV="1">
            <a:off x="1752600" y="2514600"/>
            <a:ext cx="1524000" cy="22860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 bwMode="auto">
          <a:xfrm>
            <a:off x="1752600" y="2819400"/>
            <a:ext cx="1524000" cy="30480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 rot="5400000">
            <a:off x="636360" y="2399506"/>
            <a:ext cx="2209800" cy="1588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auto">
          <a:xfrm rot="5400000">
            <a:off x="2161045" y="2399615"/>
            <a:ext cx="2209224" cy="794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05200" y="2286000"/>
            <a:ext cx="52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Get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38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Passive Target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/>
          <a:lstStyle/>
          <a:p>
            <a:r>
              <a:rPr lang="en-US" dirty="0" smtClean="0"/>
              <a:t>Begin/end passive mode epoch</a:t>
            </a:r>
          </a:p>
          <a:p>
            <a:pPr lvl="1"/>
            <a:r>
              <a:rPr lang="en-US" dirty="0" smtClean="0"/>
              <a:t>Doesn’t function like a mutex, name can be confusing</a:t>
            </a:r>
          </a:p>
          <a:p>
            <a:pPr lvl="1"/>
            <a:r>
              <a:rPr lang="en-US" dirty="0" smtClean="0"/>
              <a:t>Communication operations within epoch are all nonblocking</a:t>
            </a:r>
          </a:p>
          <a:p>
            <a:r>
              <a:rPr lang="en-US" dirty="0" smtClean="0"/>
              <a:t>Lock type</a:t>
            </a:r>
          </a:p>
          <a:p>
            <a:pPr lvl="1"/>
            <a:r>
              <a:rPr lang="en-US" dirty="0" smtClean="0"/>
              <a:t>SHARED: Other processes using shared can access concurrently</a:t>
            </a:r>
          </a:p>
          <a:p>
            <a:pPr lvl="1"/>
            <a:r>
              <a:rPr lang="en-US" dirty="0" smtClean="0"/>
              <a:t>EXCLUSIVE: No other processes can access concurrently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19100" y="1143000"/>
            <a:ext cx="8305800" cy="1447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 MPI_Win_lock(int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lock_type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, int rank, int assert,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MPI_Win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 win)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chemeClr val="bg2">
                  <a:lumMod val="10000"/>
                </a:schemeClr>
              </a:solidFill>
              <a:latin typeface="Menlo Regular"/>
              <a:cs typeface="Menlo Regular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enlo Regular"/>
                <a:cs typeface="Menlo Regular"/>
              </a:rPr>
              <a:t>int MPI_Win_unlock(int rank, MPI_Win win)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Menlo Regular"/>
              <a:cs typeface="Menlo Regula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I use passive mode?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RMA performance advantages from low protocol overheads</a:t>
            </a:r>
          </a:p>
          <a:p>
            <a:pPr lvl="1"/>
            <a:r>
              <a:rPr lang="en-US" dirty="0" smtClean="0"/>
              <a:t>Two-sided: Matching, </a:t>
            </a:r>
            <a:r>
              <a:rPr lang="en-US" dirty="0" err="1" smtClean="0"/>
              <a:t>queueing</a:t>
            </a:r>
            <a:r>
              <a:rPr lang="en-US" dirty="0" smtClean="0"/>
              <a:t>, buffering, unexpected receives, etc…</a:t>
            </a:r>
          </a:p>
          <a:p>
            <a:pPr lvl="1"/>
            <a:r>
              <a:rPr lang="en-US" dirty="0" smtClean="0"/>
              <a:t>Direct support from high-speed interconnects (e.g. </a:t>
            </a:r>
            <a:r>
              <a:rPr lang="en-US" dirty="0" err="1" smtClean="0"/>
              <a:t>InfiniBand</a:t>
            </a:r>
            <a:r>
              <a:rPr lang="en-US" dirty="0" smtClean="0"/>
              <a:t>)</a:t>
            </a:r>
            <a:endParaRPr lang="en-US" sz="1200" dirty="0" smtClean="0"/>
          </a:p>
          <a:p>
            <a:r>
              <a:rPr lang="en-US" dirty="0" smtClean="0"/>
              <a:t>Passive mode: </a:t>
            </a:r>
            <a:r>
              <a:rPr lang="en-US" i="1" dirty="0" smtClean="0"/>
              <a:t>asynchronous</a:t>
            </a:r>
            <a:r>
              <a:rPr lang="en-US" dirty="0" smtClean="0"/>
              <a:t> one-sided communication</a:t>
            </a:r>
          </a:p>
          <a:p>
            <a:pPr lvl="1"/>
            <a:r>
              <a:rPr lang="en-US" dirty="0" smtClean="0"/>
              <a:t>Data characteristics:</a:t>
            </a:r>
          </a:p>
          <a:p>
            <a:pPr lvl="2"/>
            <a:r>
              <a:rPr lang="en-US" dirty="0" smtClean="0"/>
              <a:t>Big data analysis requiring memory aggregation</a:t>
            </a:r>
          </a:p>
          <a:p>
            <a:pPr lvl="2"/>
            <a:r>
              <a:rPr lang="en-US" dirty="0" smtClean="0"/>
              <a:t>Asynchronous data exchange</a:t>
            </a:r>
          </a:p>
          <a:p>
            <a:pPr lvl="2"/>
            <a:r>
              <a:rPr lang="en-US" dirty="0" smtClean="0"/>
              <a:t>Data-dependent access pattern</a:t>
            </a:r>
          </a:p>
          <a:p>
            <a:pPr lvl="1"/>
            <a:r>
              <a:rPr lang="en-US" dirty="0" smtClean="0"/>
              <a:t>Computation characteristics:</a:t>
            </a:r>
          </a:p>
          <a:p>
            <a:pPr lvl="2"/>
            <a:r>
              <a:rPr lang="en-US" dirty="0" smtClean="0"/>
              <a:t>Adaptive methods (e.g. AMR, MADNESS)</a:t>
            </a:r>
          </a:p>
          <a:p>
            <a:pPr lvl="2"/>
            <a:r>
              <a:rPr lang="en-US" dirty="0" smtClean="0"/>
              <a:t>Asynchronous dynamic load balancing</a:t>
            </a:r>
            <a:endParaRPr lang="en-US" sz="1200" dirty="0" smtClean="0"/>
          </a:p>
          <a:p>
            <a:r>
              <a:rPr lang="en-US" dirty="0" smtClean="0"/>
              <a:t>Common structure: shared arrays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96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48" descr="MHEA28-XTC-en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5135" y="1898872"/>
            <a:ext cx="838200" cy="78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RMA 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5486401" cy="5135563"/>
          </a:xfrm>
        </p:spPr>
        <p:txBody>
          <a:bodyPr/>
          <a:lstStyle/>
          <a:p>
            <a:r>
              <a:rPr lang="en-US" dirty="0" smtClean="0"/>
              <a:t>Window: Expose memory for RMA</a:t>
            </a:r>
          </a:p>
          <a:p>
            <a:pPr lvl="1"/>
            <a:r>
              <a:rPr lang="en-US" dirty="0" smtClean="0"/>
              <a:t>Logical public and private copies</a:t>
            </a:r>
          </a:p>
          <a:p>
            <a:pPr lvl="1"/>
            <a:r>
              <a:rPr lang="en-US" dirty="0" smtClean="0"/>
              <a:t>Portable data consistency model</a:t>
            </a:r>
          </a:p>
          <a:p>
            <a:r>
              <a:rPr lang="en-US" dirty="0" smtClean="0"/>
              <a:t>Accesses must occur within an epoch</a:t>
            </a:r>
          </a:p>
          <a:p>
            <a:r>
              <a:rPr lang="en-US" dirty="0" smtClean="0"/>
              <a:t>Active and Passive synchronization modes</a:t>
            </a:r>
          </a:p>
          <a:p>
            <a:pPr lvl="1"/>
            <a:r>
              <a:rPr lang="en-US" dirty="0" smtClean="0"/>
              <a:t>Active: target participates</a:t>
            </a:r>
          </a:p>
          <a:p>
            <a:pPr lvl="1"/>
            <a:r>
              <a:rPr lang="en-US" dirty="0" smtClean="0"/>
              <a:t>Passive: target does not participate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rot="5400000">
            <a:off x="4495800" y="2513806"/>
            <a:ext cx="22860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5638800" y="3047206"/>
            <a:ext cx="13716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802596">
            <a:off x="5770419" y="2875138"/>
            <a:ext cx="12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Epoch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989806"/>
            <a:ext cx="81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71735" y="1001474"/>
            <a:ext cx="81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1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 bwMode="auto">
          <a:xfrm rot="5400000">
            <a:off x="5887150" y="2513012"/>
            <a:ext cx="22860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>
            <a:off x="5638800" y="2666206"/>
            <a:ext cx="13716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5638800" y="2285206"/>
            <a:ext cx="13716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>
            <a:off x="5638800" y="1904206"/>
            <a:ext cx="13716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802596">
            <a:off x="5974456" y="2505489"/>
            <a:ext cx="87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Get(Y)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802596">
            <a:off x="5974457" y="2124489"/>
            <a:ext cx="87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Put(X)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786685">
            <a:off x="5697419" y="1694342"/>
            <a:ext cx="133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Begin Epoch</a:t>
            </a:r>
            <a:endParaRPr lang="en-US" dirty="0"/>
          </a:p>
        </p:txBody>
      </p:sp>
      <p:sp>
        <p:nvSpPr>
          <p:cNvPr id="41" name="Right Brace 40"/>
          <p:cNvSpPr/>
          <p:nvPr/>
        </p:nvSpPr>
        <p:spPr bwMode="auto">
          <a:xfrm rot="10800000">
            <a:off x="5334000" y="1905000"/>
            <a:ext cx="228600" cy="12192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10800000">
            <a:off x="5638800" y="3200400"/>
            <a:ext cx="1371600" cy="304800"/>
          </a:xfrm>
          <a:prstGeom prst="straightConnector1">
            <a:avLst/>
          </a:prstGeom>
          <a:ln>
            <a:prstDash val="dash"/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802596">
            <a:off x="5739701" y="3291991"/>
            <a:ext cx="132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7205135" y="2684462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Public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205135" y="3903662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Private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cxnSp>
        <p:nvCxnSpPr>
          <p:cNvPr id="26" name="Straight Arrow Connector 25"/>
          <p:cNvCxnSpPr>
            <a:stCxn id="21" idx="2"/>
            <a:endCxn id="22" idx="0"/>
          </p:cNvCxnSpPr>
          <p:nvPr/>
        </p:nvCxnSpPr>
        <p:spPr bwMode="auto">
          <a:xfrm rot="5400000">
            <a:off x="7395635" y="3636962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94" descr="AMD-Unleashes-Hydra-8-Core-Competition-for-Nehalems-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33735" y="4665718"/>
            <a:ext cx="511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48" descr="MHEA28-XTC-en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362200"/>
            <a:ext cx="838200" cy="78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 bwMode="auto">
          <a:xfrm>
            <a:off x="8229600" y="3175281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Unified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pic>
        <p:nvPicPr>
          <p:cNvPr id="46" name="Picture 94" descr="AMD-Unleashes-Hydra-8-Core-Competition-for-Nehalems-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58200" y="3935916"/>
            <a:ext cx="511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93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Non-Blocking communication example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098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70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242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386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958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9530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10200" y="168522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16852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22098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670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242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814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0386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4958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410200" y="275202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2646" y="27520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3962400" y="214242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553200" y="205455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Blocking Communication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22332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6904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1476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6048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620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5192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9764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433646" y="4267200"/>
            <a:ext cx="4572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42646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22098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6670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42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5814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0386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4958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530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410200" y="5334000"/>
            <a:ext cx="457200" cy="381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66092" y="533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76646" y="463653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Non-blocking Communication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2438400" y="47244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2895600" y="47244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7" name="Slide Number Placeholder 4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927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FF3B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/>
          <a:lstStyle/>
          <a:p>
            <a:r>
              <a:rPr lang="en-US" dirty="0" smtClean="0"/>
              <a:t>MPI RMA Memory Model</a:t>
            </a:r>
            <a:r>
              <a:rPr lang="en-US" dirty="0"/>
              <a:t> </a:t>
            </a:r>
            <a:r>
              <a:rPr lang="en-US" dirty="0" smtClean="0"/>
              <a:t>(separate windows)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56237"/>
            <a:ext cx="8229600" cy="868363"/>
          </a:xfrm>
        </p:spPr>
        <p:txBody>
          <a:bodyPr/>
          <a:lstStyle/>
          <a:p>
            <a:r>
              <a:rPr lang="en-US" dirty="0" smtClean="0"/>
              <a:t>Compatible with non-coherent memory systems</a:t>
            </a:r>
            <a:endParaRPr lang="en-US" dirty="0"/>
          </a:p>
        </p:txBody>
      </p:sp>
      <p:pic>
        <p:nvPicPr>
          <p:cNvPr id="5" name="Picture 148" descr="MHEA28-XTC-en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67822"/>
            <a:ext cx="838200" cy="78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381000" y="2353412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Public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81000" y="3572612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Private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 bwMode="auto">
          <a:xfrm rot="5400000">
            <a:off x="571500" y="3305912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4" descr="AMD-Unleashes-Hydra-8-Core-Competition-for-Nehalems-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334668"/>
            <a:ext cx="511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 bwMode="auto">
          <a:xfrm>
            <a:off x="2209800" y="23312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209800" y="35504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 bwMode="auto">
          <a:xfrm rot="5400000">
            <a:off x="2400300" y="3283743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 rot="5400000">
            <a:off x="-114300" y="3359943"/>
            <a:ext cx="32766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105400" y="23312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105400" y="35504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0" name="Straight Arrow Connector 19"/>
          <p:cNvCxnSpPr>
            <a:stCxn id="18" idx="2"/>
            <a:endCxn id="19" idx="0"/>
          </p:cNvCxnSpPr>
          <p:nvPr/>
        </p:nvCxnSpPr>
        <p:spPr bwMode="auto">
          <a:xfrm rot="5400000">
            <a:off x="5295900" y="3283743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 bwMode="auto">
          <a:xfrm>
            <a:off x="6553200" y="23312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553200" y="35504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 bwMode="auto">
          <a:xfrm rot="5400000">
            <a:off x="6743700" y="3283743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 bwMode="auto">
          <a:xfrm>
            <a:off x="2362200" y="2483643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743200" y="2636043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257800" y="2559843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638006" y="3779043"/>
            <a:ext cx="229394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5400000">
            <a:off x="2590800" y="2178843"/>
            <a:ext cx="685800" cy="228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7" idx="0"/>
          </p:cNvCxnSpPr>
          <p:nvPr/>
        </p:nvCxnSpPr>
        <p:spPr bwMode="auto">
          <a:xfrm flipH="1" flipV="1">
            <a:off x="2362200" y="1950243"/>
            <a:ext cx="114300" cy="5334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endCxn id="29" idx="0"/>
          </p:cNvCxnSpPr>
          <p:nvPr/>
        </p:nvCxnSpPr>
        <p:spPr bwMode="auto">
          <a:xfrm>
            <a:off x="5257800" y="1951037"/>
            <a:ext cx="114300" cy="608806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30" idx="2"/>
          </p:cNvCxnSpPr>
          <p:nvPr/>
        </p:nvCxnSpPr>
        <p:spPr bwMode="auto">
          <a:xfrm flipH="1">
            <a:off x="5638006" y="4007643"/>
            <a:ext cx="114697" cy="686594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7010400" y="4007643"/>
            <a:ext cx="119802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981200" y="1341437"/>
            <a:ext cx="1375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source</a:t>
            </a:r>
          </a:p>
          <a:p>
            <a:pPr algn="ctr"/>
            <a:r>
              <a:rPr lang="en-US" dirty="0" smtClean="0"/>
              <a:t>Same epoch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3657600" y="23312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657600" y="3550443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54" name="Straight Arrow Connector 53"/>
          <p:cNvCxnSpPr>
            <a:stCxn id="52" idx="2"/>
            <a:endCxn id="53" idx="0"/>
          </p:cNvCxnSpPr>
          <p:nvPr/>
        </p:nvCxnSpPr>
        <p:spPr bwMode="auto">
          <a:xfrm rot="5400000">
            <a:off x="3848100" y="3283743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 bwMode="auto">
          <a:xfrm>
            <a:off x="3810000" y="2483643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191000" y="2636043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4038600" y="2178843"/>
            <a:ext cx="685800" cy="228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5" idx="0"/>
          </p:cNvCxnSpPr>
          <p:nvPr/>
        </p:nvCxnSpPr>
        <p:spPr bwMode="auto">
          <a:xfrm flipH="1" flipV="1">
            <a:off x="3810002" y="1950243"/>
            <a:ext cx="114298" cy="5334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429000" y="15692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Diff. Sources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6" idx="0"/>
          </p:cNvCxnSpPr>
          <p:nvPr/>
        </p:nvCxnSpPr>
        <p:spPr bwMode="auto">
          <a:xfrm flipH="1" flipV="1">
            <a:off x="6553200" y="1951037"/>
            <a:ext cx="190500" cy="609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5352385" y="4694237"/>
            <a:ext cx="5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690687" y="4694237"/>
            <a:ext cx="66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6629400" y="2560637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009606" y="3779837"/>
            <a:ext cx="229394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68" name="Straight Arrow Connector 67"/>
          <p:cNvCxnSpPr>
            <a:stCxn id="29" idx="0"/>
          </p:cNvCxnSpPr>
          <p:nvPr/>
        </p:nvCxnSpPr>
        <p:spPr bwMode="auto">
          <a:xfrm flipV="1">
            <a:off x="5372100" y="1938575"/>
            <a:ext cx="323254" cy="62126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tangle 68"/>
          <p:cNvSpPr/>
          <p:nvPr/>
        </p:nvSpPr>
        <p:spPr bwMode="auto">
          <a:xfrm>
            <a:off x="8001000" y="2361406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8001000" y="3580606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73" name="Straight Arrow Connector 72"/>
          <p:cNvCxnSpPr>
            <a:stCxn id="69" idx="2"/>
            <a:endCxn id="72" idx="0"/>
          </p:cNvCxnSpPr>
          <p:nvPr/>
        </p:nvCxnSpPr>
        <p:spPr bwMode="auto">
          <a:xfrm rot="5400000">
            <a:off x="8191500" y="3313906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 bwMode="auto">
          <a:xfrm flipV="1">
            <a:off x="8458200" y="4037806"/>
            <a:ext cx="119802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8138487" y="4724400"/>
            <a:ext cx="66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 bwMode="auto">
          <a:xfrm>
            <a:off x="8077200" y="2590800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8457406" y="3810000"/>
            <a:ext cx="229394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79" name="Straight Arrow Connector 78"/>
          <p:cNvCxnSpPr>
            <a:endCxn id="77" idx="0"/>
          </p:cNvCxnSpPr>
          <p:nvPr/>
        </p:nvCxnSpPr>
        <p:spPr bwMode="auto">
          <a:xfrm>
            <a:off x="8077200" y="1987768"/>
            <a:ext cx="114300" cy="603032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8292112" y="3089572"/>
            <a:ext cx="35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98520" y="3089572"/>
            <a:ext cx="35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56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/>
          <a:lstStyle/>
          <a:p>
            <a:r>
              <a:rPr lang="en-US" dirty="0" smtClean="0"/>
              <a:t>MPI RMA Memory Model</a:t>
            </a:r>
            <a:r>
              <a:rPr lang="en-US" dirty="0"/>
              <a:t> </a:t>
            </a:r>
            <a:r>
              <a:rPr lang="en-US" dirty="0" smtClean="0"/>
              <a:t>(unified windows)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148" descr="MHEA28-XTC-en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18647"/>
            <a:ext cx="838200" cy="78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381000" y="2604237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Unified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pic>
        <p:nvPicPr>
          <p:cNvPr id="9" name="Picture 94" descr="AMD-Unleashes-Hydra-8-Core-Competition-for-Nehalems-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679825"/>
            <a:ext cx="511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 bwMode="auto">
          <a:xfrm>
            <a:off x="2209800" y="2582068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524794" y="1973262"/>
            <a:ext cx="0" cy="221773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105400" y="2582068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553200" y="2582068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362200" y="2734468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743200" y="2886868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257800" y="2810668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638006" y="2822336"/>
            <a:ext cx="229394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5400000">
            <a:off x="2590800" y="2429668"/>
            <a:ext cx="685800" cy="228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7" idx="0"/>
          </p:cNvCxnSpPr>
          <p:nvPr/>
        </p:nvCxnSpPr>
        <p:spPr bwMode="auto">
          <a:xfrm flipH="1" flipV="1">
            <a:off x="2362200" y="2201068"/>
            <a:ext cx="114300" cy="5334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endCxn id="29" idx="0"/>
          </p:cNvCxnSpPr>
          <p:nvPr/>
        </p:nvCxnSpPr>
        <p:spPr bwMode="auto">
          <a:xfrm>
            <a:off x="5257800" y="2201862"/>
            <a:ext cx="114300" cy="608806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30" idx="2"/>
          </p:cNvCxnSpPr>
          <p:nvPr/>
        </p:nvCxnSpPr>
        <p:spPr bwMode="auto">
          <a:xfrm flipH="1">
            <a:off x="5638006" y="3050936"/>
            <a:ext cx="114697" cy="686594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7010400" y="3050936"/>
            <a:ext cx="119802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981200" y="1592262"/>
            <a:ext cx="1375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source</a:t>
            </a:r>
          </a:p>
          <a:p>
            <a:pPr algn="ctr"/>
            <a:r>
              <a:rPr lang="en-US" dirty="0" smtClean="0"/>
              <a:t>Same epoch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3657600" y="2582068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3810000" y="2734468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191000" y="2886868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4038600" y="2429668"/>
            <a:ext cx="685800" cy="228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5" idx="0"/>
          </p:cNvCxnSpPr>
          <p:nvPr/>
        </p:nvCxnSpPr>
        <p:spPr bwMode="auto">
          <a:xfrm flipH="1" flipV="1">
            <a:off x="3810002" y="2201068"/>
            <a:ext cx="114298" cy="5334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429000" y="18200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Diff. Sources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6" idx="0"/>
          </p:cNvCxnSpPr>
          <p:nvPr/>
        </p:nvCxnSpPr>
        <p:spPr bwMode="auto">
          <a:xfrm flipH="1" flipV="1">
            <a:off x="6553200" y="2201862"/>
            <a:ext cx="190500" cy="6096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5352385" y="3737530"/>
            <a:ext cx="5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690687" y="3737530"/>
            <a:ext cx="66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6629400" y="2811462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009606" y="2823130"/>
            <a:ext cx="229394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68" name="Straight Arrow Connector 67"/>
          <p:cNvCxnSpPr>
            <a:stCxn id="29" idx="0"/>
          </p:cNvCxnSpPr>
          <p:nvPr/>
        </p:nvCxnSpPr>
        <p:spPr bwMode="auto">
          <a:xfrm flipV="1">
            <a:off x="5372100" y="2189400"/>
            <a:ext cx="323254" cy="62126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tangle 68"/>
          <p:cNvSpPr/>
          <p:nvPr/>
        </p:nvSpPr>
        <p:spPr bwMode="auto">
          <a:xfrm>
            <a:off x="8001000" y="2612231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V="1">
            <a:off x="8458200" y="3081099"/>
            <a:ext cx="119802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8138487" y="3767693"/>
            <a:ext cx="66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 bwMode="auto">
          <a:xfrm>
            <a:off x="8077200" y="2841625"/>
            <a:ext cx="2286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8457406" y="2853293"/>
            <a:ext cx="229394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79" name="Straight Arrow Connector 78"/>
          <p:cNvCxnSpPr>
            <a:endCxn id="77" idx="0"/>
          </p:cNvCxnSpPr>
          <p:nvPr/>
        </p:nvCxnSpPr>
        <p:spPr bwMode="auto">
          <a:xfrm>
            <a:off x="8077200" y="2238593"/>
            <a:ext cx="114300" cy="603032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Slide Number Placeholder 4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29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 RMA Operation Compatibility (Separate)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18156204"/>
              </p:ext>
            </p:extLst>
          </p:nvPr>
        </p:nvGraphicFramePr>
        <p:xfrm>
          <a:off x="457200" y="1280223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Load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8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8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Store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8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Get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Put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Acc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1" y="3988475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matrix shows the compatibility of MPI-RMA operations when two or more processes access a window at the same target concurrently.</a:t>
            </a:r>
          </a:p>
          <a:p>
            <a:endParaRPr lang="en-US" dirty="0" smtClean="0"/>
          </a:p>
          <a:p>
            <a:pPr>
              <a:tabLst>
                <a:tab pos="623888" algn="l"/>
              </a:tabLst>
            </a:pPr>
            <a:r>
              <a:rPr lang="en-US" dirty="0" smtClean="0"/>
              <a:t>OVL 	– Overlapping operations permitted</a:t>
            </a:r>
          </a:p>
          <a:p>
            <a:pPr>
              <a:tabLst>
                <a:tab pos="623888" algn="l"/>
              </a:tabLst>
            </a:pPr>
            <a:r>
              <a:rPr lang="en-US" dirty="0" smtClean="0"/>
              <a:t>NOVL 	– </a:t>
            </a:r>
            <a:r>
              <a:rPr lang="en-US" dirty="0" err="1" smtClean="0"/>
              <a:t>Nonoverlapping</a:t>
            </a:r>
            <a:r>
              <a:rPr lang="en-US" dirty="0" smtClean="0"/>
              <a:t> operations permitted</a:t>
            </a:r>
          </a:p>
          <a:p>
            <a:pPr>
              <a:tabLst>
                <a:tab pos="623888" algn="l"/>
              </a:tabLst>
            </a:pPr>
            <a:r>
              <a:rPr lang="en-US" dirty="0" smtClean="0"/>
              <a:t>X 	– Combining these operations is OK, but data might be garbage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87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 RMA Operation Compatibility (Unified)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59861201"/>
              </p:ext>
            </p:extLst>
          </p:nvPr>
        </p:nvGraphicFramePr>
        <p:xfrm>
          <a:off x="457200" y="1280223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Load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Store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NOVL</a:t>
                      </a:r>
                      <a:endParaRPr lang="en-US" sz="18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Get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Put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Acc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NOVL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OVL+NOVL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1" y="3988475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matrix shows the compatibility of MPI-RMA operations when two or more processes access a window at the same target concurrently.</a:t>
            </a:r>
          </a:p>
          <a:p>
            <a:endParaRPr lang="en-US" dirty="0" smtClean="0"/>
          </a:p>
          <a:p>
            <a:pPr>
              <a:tabLst>
                <a:tab pos="623888" algn="l"/>
              </a:tabLst>
            </a:pPr>
            <a:r>
              <a:rPr lang="en-US" dirty="0" smtClean="0"/>
              <a:t>OVL 	– Overlapping operations permitted</a:t>
            </a:r>
          </a:p>
          <a:p>
            <a:pPr>
              <a:tabLst>
                <a:tab pos="623888" algn="l"/>
              </a:tabLst>
            </a:pPr>
            <a:r>
              <a:rPr lang="en-US" dirty="0" smtClean="0"/>
              <a:t>NOVL 	– </a:t>
            </a:r>
            <a:r>
              <a:rPr lang="en-US" dirty="0" err="1" smtClean="0"/>
              <a:t>Nonoverlapping</a:t>
            </a:r>
            <a:r>
              <a:rPr lang="en-US" dirty="0" smtClean="0"/>
              <a:t> operations permitted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51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71638"/>
            <a:ext cx="8224838" cy="1069975"/>
          </a:xfrm>
        </p:spPr>
        <p:txBody>
          <a:bodyPr/>
          <a:lstStyle/>
          <a:p>
            <a:r>
              <a:rPr lang="en-US" dirty="0" smtClean="0"/>
              <a:t>Advanced Topics: Network Locality and Topology Mapping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12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Topology Mapping and Neighborhood Collectives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Topology mapping basics</a:t>
            </a:r>
          </a:p>
          <a:p>
            <a:pPr lvl="1"/>
            <a:r>
              <a:rPr lang="en-US" dirty="0" smtClean="0"/>
              <a:t>Allocation mapping vs. rank reordering</a:t>
            </a:r>
          </a:p>
          <a:p>
            <a:pPr lvl="1"/>
            <a:r>
              <a:rPr lang="en-US" dirty="0" smtClean="0"/>
              <a:t>Ad-hoc solutions vs. portability</a:t>
            </a:r>
          </a:p>
          <a:p>
            <a:r>
              <a:rPr lang="en-US" dirty="0" smtClean="0"/>
              <a:t>MPI topologies</a:t>
            </a:r>
          </a:p>
          <a:p>
            <a:pPr lvl="1"/>
            <a:r>
              <a:rPr lang="en-US" dirty="0" smtClean="0"/>
              <a:t>Cartesian</a:t>
            </a:r>
          </a:p>
          <a:p>
            <a:pPr lvl="1"/>
            <a:r>
              <a:rPr lang="en-US" dirty="0" smtClean="0"/>
              <a:t>Distributed graph</a:t>
            </a:r>
          </a:p>
          <a:p>
            <a:r>
              <a:rPr lang="en-US" dirty="0" smtClean="0"/>
              <a:t>Collectives on topologies – neighborhood collectives</a:t>
            </a:r>
          </a:p>
          <a:p>
            <a:pPr lvl="1"/>
            <a:r>
              <a:rPr lang="en-US" dirty="0" smtClean="0"/>
              <a:t>Use-cases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Mapping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type: Allocation mapping</a:t>
            </a:r>
          </a:p>
          <a:p>
            <a:pPr lvl="1"/>
            <a:r>
              <a:rPr lang="en-US" dirty="0" smtClean="0"/>
              <a:t>Up-front specification of communication pattern</a:t>
            </a:r>
          </a:p>
          <a:p>
            <a:pPr lvl="1"/>
            <a:r>
              <a:rPr lang="en-US" dirty="0" smtClean="0"/>
              <a:t>Batch system picks good set of nodes for given topology</a:t>
            </a:r>
          </a:p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/>
              <a:t>Not  widely supported by current batch systems</a:t>
            </a:r>
          </a:p>
          <a:p>
            <a:pPr lvl="1"/>
            <a:r>
              <a:rPr lang="en-US" dirty="0" smtClean="0"/>
              <a:t>Either predefined allocation (BG/P), random allocation, or “global bandwidth maximization”</a:t>
            </a:r>
          </a:p>
          <a:p>
            <a:pPr lvl="1"/>
            <a:r>
              <a:rPr lang="en-US" dirty="0" smtClean="0"/>
              <a:t>Also problematic to specify communication pattern upfront, not always possible (or static)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Mapping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Rank reordering </a:t>
            </a:r>
          </a:p>
          <a:p>
            <a:pPr lvl="1"/>
            <a:r>
              <a:rPr lang="en-US" dirty="0" smtClean="0"/>
              <a:t>Change numbering in a given allocation to reduce congestion or dilation</a:t>
            </a:r>
          </a:p>
          <a:p>
            <a:pPr lvl="1"/>
            <a:r>
              <a:rPr lang="en-US" dirty="0" smtClean="0"/>
              <a:t>Sometimes automatic (early IBM SP machines)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Always possible, but effect may be limited (e.g., in a bad allocation)</a:t>
            </a:r>
          </a:p>
          <a:p>
            <a:pPr lvl="1"/>
            <a:r>
              <a:rPr lang="en-US" dirty="0" smtClean="0"/>
              <a:t>Portable way: MPI process topologies</a:t>
            </a:r>
          </a:p>
          <a:p>
            <a:pPr lvl="2"/>
            <a:r>
              <a:rPr lang="en-US" dirty="0" smtClean="0"/>
              <a:t>Network topology is not exposed</a:t>
            </a:r>
          </a:p>
          <a:p>
            <a:pPr lvl="1"/>
            <a:r>
              <a:rPr lang="en-US" dirty="0" smtClean="0"/>
              <a:t>Manual data shuffling after remapping step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On-Node Reordering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0658" name="Picture 2" descr="X:\mpi-forum\tutorial\pics\Koutsovasilis@F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3257550" cy="1091883"/>
          </a:xfrm>
          <a:prstGeom prst="rect">
            <a:avLst/>
          </a:prstGeom>
          <a:noFill/>
        </p:spPr>
      </p:pic>
      <p:pic>
        <p:nvPicPr>
          <p:cNvPr id="9" name="Picture 8" descr="PeterBild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1295400"/>
            <a:ext cx="3061417" cy="1584475"/>
          </a:xfrm>
          <a:prstGeom prst="rect">
            <a:avLst/>
          </a:prstGeom>
        </p:spPr>
      </p:pic>
      <p:pic>
        <p:nvPicPr>
          <p:cNvPr id="10" name="Picture 9" descr="PeterBild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1194" y="3200400"/>
            <a:ext cx="1665406" cy="2910840"/>
          </a:xfrm>
          <a:prstGeom prst="rect">
            <a:avLst/>
          </a:prstGeom>
        </p:spPr>
      </p:pic>
      <p:pic>
        <p:nvPicPr>
          <p:cNvPr id="11" name="Picture 10" descr="PeterBild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30538" y="3200400"/>
            <a:ext cx="1675062" cy="292821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114800" y="1676400"/>
            <a:ext cx="457200" cy="6096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00200" y="2819400"/>
            <a:ext cx="160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Mapping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97873" y="2819400"/>
            <a:ext cx="203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Optimized Mapping</a:t>
            </a:r>
            <a:endParaRPr lang="en-US" dirty="0"/>
          </a:p>
        </p:txBody>
      </p:sp>
      <p:sp>
        <p:nvSpPr>
          <p:cNvPr id="15" name="Curved Left Arrow 14"/>
          <p:cNvSpPr/>
          <p:nvPr/>
        </p:nvSpPr>
        <p:spPr>
          <a:xfrm>
            <a:off x="8001000" y="1905000"/>
            <a:ext cx="990600" cy="1295400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>
            <a:off x="304800" y="3048000"/>
            <a:ext cx="990600" cy="1447800"/>
          </a:xfrm>
          <a:prstGeom prst="curv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429000" y="3581400"/>
            <a:ext cx="1447800" cy="152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Topomap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6248400"/>
            <a:ext cx="922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 </a:t>
            </a:r>
            <a:r>
              <a:rPr lang="en-US" sz="1400" i="1" dirty="0" err="1" smtClean="0"/>
              <a:t>Gottschling</a:t>
            </a:r>
            <a:r>
              <a:rPr lang="en-US" sz="1400" i="1" dirty="0" smtClean="0"/>
              <a:t> et al.: Productive Parallel Linear Algebra Programming with Unstructured Topology </a:t>
            </a:r>
            <a:r>
              <a:rPr lang="en-US" sz="1600" i="1" dirty="0" smtClean="0"/>
              <a:t>Adaption</a:t>
            </a:r>
            <a:endParaRPr lang="en-US" sz="1600" i="1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Off-Node (Network) Reordering</a:t>
            </a:r>
            <a:endParaRPr lang="en-US" dirty="0"/>
          </a:p>
        </p:txBody>
      </p:sp>
      <p:pic>
        <p:nvPicPr>
          <p:cNvPr id="7" name="Content Placeholder 6" descr="topoma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34293" r="-34293"/>
          <a:stretch>
            <a:fillRect/>
          </a:stretch>
        </p:blipFill>
        <p:spPr>
          <a:xfrm>
            <a:off x="914400" y="1600200"/>
            <a:ext cx="3325324" cy="1828800"/>
          </a:xfrm>
        </p:spPr>
      </p:pic>
      <p:pic>
        <p:nvPicPr>
          <p:cNvPr id="8" name="Picture 7" descr="topomap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1600200"/>
            <a:ext cx="2057400" cy="2057400"/>
          </a:xfrm>
          <a:prstGeom prst="rect">
            <a:avLst/>
          </a:prstGeom>
        </p:spPr>
      </p:pic>
      <p:pic>
        <p:nvPicPr>
          <p:cNvPr id="9" name="Picture 8" descr="topomap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0" y="3962400"/>
            <a:ext cx="2054149" cy="2072327"/>
          </a:xfrm>
          <a:prstGeom prst="rect">
            <a:avLst/>
          </a:prstGeom>
        </p:spPr>
      </p:pic>
      <p:pic>
        <p:nvPicPr>
          <p:cNvPr id="10" name="Picture 9" descr="topomap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9800" y="4023673"/>
            <a:ext cx="2054149" cy="20723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00200" y="1295400"/>
            <a:ext cx="214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Topology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29377" y="1295400"/>
            <a:ext cx="19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Topology</a:t>
            </a:r>
            <a:endParaRPr lang="en-US" dirty="0"/>
          </a:p>
        </p:txBody>
      </p:sp>
      <p:sp>
        <p:nvSpPr>
          <p:cNvPr id="13" name="Plus 12"/>
          <p:cNvSpPr/>
          <p:nvPr/>
        </p:nvSpPr>
        <p:spPr>
          <a:xfrm>
            <a:off x="4038600" y="1905000"/>
            <a:ext cx="1219200" cy="1066800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qual 13"/>
          <p:cNvSpPr/>
          <p:nvPr/>
        </p:nvSpPr>
        <p:spPr>
          <a:xfrm>
            <a:off x="457200" y="4343400"/>
            <a:ext cx="990600" cy="914400"/>
          </a:xfrm>
          <a:prstGeom prst="mathEqua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7717" y="3581400"/>
            <a:ext cx="160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Mapping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3657600"/>
            <a:ext cx="18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Optimal Mapping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114800" y="4191000"/>
            <a:ext cx="1447800" cy="152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Topomap</a:t>
            </a:r>
            <a:endParaRPr lang="en-US" b="1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04800" y="1066800"/>
            <a:ext cx="8458200" cy="487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A Non-Blocking communication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main(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 **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[...snip...]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if (rank == 0)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     for (i=0; i&lt; 100; i++)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/* Compute each data element and send it out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data[i</a:t>
            </a:r>
            <a:r>
              <a:rPr lang="en-US" sz="1600" b="1" dirty="0">
                <a:latin typeface="Courier New" pitchFamily="49" charset="0"/>
              </a:rPr>
              <a:t>]</a:t>
            </a:r>
            <a:r>
              <a:rPr lang="en-US" sz="1600" b="1" dirty="0" smtClean="0">
                <a:latin typeface="Courier New" pitchFamily="49" charset="0"/>
              </a:rPr>
              <a:t> = compute(i);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</a:t>
            </a:r>
            <a:r>
              <a:rPr lang="en-US" sz="1600" b="1" dirty="0" err="1" smtClean="0">
                <a:latin typeface="Courier New" pitchFamily="49" charset="0"/>
              </a:rPr>
              <a:t>MPI_Isend</a:t>
            </a:r>
            <a:r>
              <a:rPr lang="en-US" sz="1600" b="1" dirty="0" smtClean="0">
                <a:latin typeface="Courier New" pitchFamily="49" charset="0"/>
              </a:rPr>
              <a:t>(&amp;data[i</a:t>
            </a:r>
            <a:r>
              <a:rPr lang="en-US" sz="1600" b="1" dirty="0">
                <a:latin typeface="Courier New" pitchFamily="49" charset="0"/>
              </a:rPr>
              <a:t>]</a:t>
            </a:r>
            <a:r>
              <a:rPr lang="en-US" sz="1600" b="1" dirty="0" smtClean="0">
                <a:latin typeface="Courier New" pitchFamily="49" charset="0"/>
              </a:rPr>
              <a:t>, 1, MPI_INT, 1, 0, MPI_COMM_WORLD,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          &amp;request[i]);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MPI_Waitall</a:t>
            </a:r>
            <a:r>
              <a:rPr lang="en-US" sz="1600" b="1" dirty="0" smtClean="0">
                <a:latin typeface="Courier New" pitchFamily="49" charset="0"/>
              </a:rPr>
              <a:t>(100, request, MPI_STATUSES_IGNORE)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else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for (i = 0; </a:t>
            </a:r>
            <a:r>
              <a:rPr lang="en-US" sz="1600" b="1" dirty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 &lt; 100;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</a:rPr>
              <a:t>MPI_Recv</a:t>
            </a:r>
            <a:r>
              <a:rPr lang="en-US" sz="1600" b="1" dirty="0" smtClean="0">
                <a:latin typeface="Courier New" pitchFamily="49" charset="0"/>
              </a:rPr>
              <a:t>(&amp;data[i], 1, MPI_INT, 0, 0, MPI_COMM_WORLD,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         MPI_STATUS_IGNORE);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[...snip...]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" pitchFamily="49" charset="0"/>
              </a:rPr>
              <a:t>}</a:t>
            </a:r>
            <a:endParaRPr lang="en-US" sz="1600" b="1" dirty="0" smtClean="0">
              <a:latin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Topology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Convenience functions (in MPI-1)</a:t>
            </a:r>
          </a:p>
          <a:p>
            <a:pPr lvl="1"/>
            <a:r>
              <a:rPr lang="en-US" dirty="0" smtClean="0"/>
              <a:t>Create a graph and query it, nothing else</a:t>
            </a:r>
          </a:p>
          <a:p>
            <a:pPr lvl="1"/>
            <a:r>
              <a:rPr lang="en-US" dirty="0" smtClean="0"/>
              <a:t>Useful especially for Cartesian topologies</a:t>
            </a:r>
          </a:p>
          <a:p>
            <a:pPr lvl="2"/>
            <a:r>
              <a:rPr lang="en-US" dirty="0" smtClean="0"/>
              <a:t>Query neighbors in n-dimensional space</a:t>
            </a:r>
          </a:p>
          <a:p>
            <a:pPr lvl="1"/>
            <a:r>
              <a:rPr lang="en-US" dirty="0" smtClean="0"/>
              <a:t>Graph topology: each rank specifies full graph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r>
              <a:rPr lang="en-US" dirty="0" smtClean="0"/>
              <a:t>Scalable Graph topology (MPI-2.2)</a:t>
            </a:r>
          </a:p>
          <a:p>
            <a:pPr lvl="1"/>
            <a:r>
              <a:rPr lang="en-US" dirty="0" smtClean="0"/>
              <a:t>Graph topology: each rank specifies its neighbors </a:t>
            </a:r>
            <a:r>
              <a:rPr lang="en-US" b="1" smtClean="0"/>
              <a:t>or</a:t>
            </a:r>
            <a:r>
              <a:rPr lang="en-US" smtClean="0"/>
              <a:t> an arbitrary </a:t>
            </a:r>
            <a:r>
              <a:rPr lang="en-US" dirty="0" smtClean="0"/>
              <a:t>subset of the graph</a:t>
            </a:r>
          </a:p>
          <a:p>
            <a:r>
              <a:rPr lang="en-US" dirty="0" smtClean="0"/>
              <a:t>Neighborhood collectives (MPI-3.0)</a:t>
            </a:r>
          </a:p>
          <a:p>
            <a:pPr lvl="1"/>
            <a:r>
              <a:rPr lang="en-US" dirty="0" smtClean="0"/>
              <a:t>Adding communication functions defined on graph topologies (neighborhood of distance one)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MPI_Cart_create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Specify </a:t>
            </a:r>
            <a:r>
              <a:rPr lang="en-US" dirty="0" err="1" smtClean="0"/>
              <a:t>ndims</a:t>
            </a:r>
            <a:r>
              <a:rPr lang="en-US" dirty="0" smtClean="0"/>
              <a:t>-dimensional topology</a:t>
            </a:r>
          </a:p>
          <a:p>
            <a:pPr lvl="1"/>
            <a:r>
              <a:rPr lang="en-US" dirty="0" smtClean="0"/>
              <a:t>Optionally periodic in each dimension (Torus)</a:t>
            </a:r>
          </a:p>
          <a:p>
            <a:r>
              <a:rPr lang="en-US" dirty="0" smtClean="0"/>
              <a:t>Some processes may return MPI_COMM_NULL</a:t>
            </a:r>
          </a:p>
          <a:p>
            <a:pPr lvl="1"/>
            <a:r>
              <a:rPr lang="en-US" dirty="0" smtClean="0"/>
              <a:t>Product sum of dims must be &lt;= P</a:t>
            </a:r>
          </a:p>
          <a:p>
            <a:r>
              <a:rPr lang="en-US" dirty="0" smtClean="0"/>
              <a:t>Reorder argument allows for topology mapping</a:t>
            </a:r>
          </a:p>
          <a:p>
            <a:pPr lvl="1"/>
            <a:r>
              <a:rPr lang="en-US" dirty="0" smtClean="0"/>
              <a:t>Each calling process may have a new rank in the created communicator</a:t>
            </a:r>
          </a:p>
          <a:p>
            <a:pPr lvl="1"/>
            <a:r>
              <a:rPr lang="en-US" dirty="0" smtClean="0"/>
              <a:t>Data has to be remapped manually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MPI_Cart_create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comm_old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ndims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const int *dims, const int *periods, int reorder,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comm_cart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MPI_Cart_create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Creates logical 3-d Torus of size 5x5x5</a:t>
            </a:r>
          </a:p>
          <a:p>
            <a:endParaRPr lang="en-US" dirty="0" smtClean="0"/>
          </a:p>
          <a:p>
            <a:r>
              <a:rPr lang="en-US" dirty="0" smtClean="0"/>
              <a:t>But we’re starting MPI processes with a one-dimensional argument (-p X)</a:t>
            </a:r>
          </a:p>
          <a:p>
            <a:pPr lvl="1"/>
            <a:r>
              <a:rPr lang="en-US" dirty="0" smtClean="0"/>
              <a:t>User has to determine size of each dimension</a:t>
            </a:r>
          </a:p>
          <a:p>
            <a:pPr lvl="1"/>
            <a:r>
              <a:rPr lang="en-US" dirty="0" smtClean="0"/>
              <a:t>Often as “square” as possible, MPI can help!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1569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 dims[3] = {5,5,5};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 periods[3] = {1,1,1};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topocomm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MPI_Cart_create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3, dims, periods, 0, &amp;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topocomm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MPI_Dims_create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dims array for </a:t>
            </a:r>
            <a:r>
              <a:rPr lang="en-US" dirty="0" err="1" smtClean="0"/>
              <a:t>Cart_create</a:t>
            </a:r>
            <a:r>
              <a:rPr lang="en-US" dirty="0" smtClean="0"/>
              <a:t> with </a:t>
            </a:r>
            <a:r>
              <a:rPr lang="en-US" dirty="0" err="1" smtClean="0"/>
              <a:t>nnodes</a:t>
            </a:r>
            <a:r>
              <a:rPr lang="en-US" dirty="0" smtClean="0"/>
              <a:t> and </a:t>
            </a:r>
            <a:r>
              <a:rPr lang="en-US" dirty="0" err="1" smtClean="0"/>
              <a:t>ndims</a:t>
            </a:r>
            <a:endParaRPr lang="en-US" dirty="0" smtClean="0"/>
          </a:p>
          <a:p>
            <a:pPr lvl="1"/>
            <a:r>
              <a:rPr lang="en-US" dirty="0" smtClean="0"/>
              <a:t>Dimensions are as close as possible (well, in theory)</a:t>
            </a:r>
          </a:p>
          <a:p>
            <a:r>
              <a:rPr lang="en-US" dirty="0" smtClean="0"/>
              <a:t>Non-zero entries in dims will not be changed</a:t>
            </a:r>
          </a:p>
          <a:p>
            <a:pPr lvl="1"/>
            <a:r>
              <a:rPr lang="en-US" dirty="0" err="1" smtClean="0"/>
              <a:t>nnodes</a:t>
            </a:r>
            <a:r>
              <a:rPr lang="en-US" dirty="0" smtClean="0"/>
              <a:t> must be multiple of all non-zeroes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MPI_Dims_create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nnodes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ndims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*dims)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MPI_Dims_create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Makes life a little bit easier</a:t>
            </a:r>
          </a:p>
          <a:p>
            <a:pPr lvl="1"/>
            <a:r>
              <a:rPr lang="en-US" dirty="0" smtClean="0"/>
              <a:t>Some problems may be better with a non-square layout though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26776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 p;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MPI_Comm_size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(MPI_COMM_WORLD, &amp;p);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MPI_Dims_create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(p, 3, dims);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 periods[3] = {1,1,1};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topocomm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MPI_Cart_create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3, dims, periods, 0, &amp;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topocomm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Cartesian Query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support and convenience!</a:t>
            </a:r>
          </a:p>
          <a:p>
            <a:r>
              <a:rPr lang="en-US" dirty="0" err="1" smtClean="0"/>
              <a:t>MPI_Cartdim_get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Gets dimensions of a Cartesian communicator</a:t>
            </a:r>
          </a:p>
          <a:p>
            <a:r>
              <a:rPr lang="en-US" dirty="0" err="1" smtClean="0"/>
              <a:t>MPI_Cart_get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Gets size of dimensions</a:t>
            </a:r>
          </a:p>
          <a:p>
            <a:r>
              <a:rPr lang="en-US" dirty="0" err="1" smtClean="0"/>
              <a:t>MPI_Cart_rank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Translate coordinates to rank</a:t>
            </a:r>
          </a:p>
          <a:p>
            <a:r>
              <a:rPr lang="en-US" dirty="0" err="1" smtClean="0"/>
              <a:t>MPI_Cart_coords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Translate rank to coordinates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Cartesian Communication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Shift in one dimension</a:t>
            </a:r>
          </a:p>
          <a:p>
            <a:pPr lvl="1"/>
            <a:r>
              <a:rPr lang="en-US" dirty="0" smtClean="0"/>
              <a:t>Dimensions are numbered from 0 to ndims-1</a:t>
            </a:r>
          </a:p>
          <a:p>
            <a:pPr lvl="1"/>
            <a:r>
              <a:rPr lang="en-US" dirty="0" smtClean="0"/>
              <a:t>Displacement indicates neighbor distance (-1, 1, …)</a:t>
            </a:r>
          </a:p>
          <a:p>
            <a:pPr lvl="1"/>
            <a:r>
              <a:rPr lang="en-US" dirty="0" smtClean="0"/>
              <a:t>May return MPI_PROC_NULL</a:t>
            </a:r>
          </a:p>
          <a:p>
            <a:r>
              <a:rPr lang="en-US" dirty="0" smtClean="0"/>
              <a:t>Very convenient, all you need for nearest neighbor communication</a:t>
            </a:r>
          </a:p>
          <a:p>
            <a:pPr lvl="1"/>
            <a:r>
              <a:rPr lang="en-US" dirty="0" smtClean="0"/>
              <a:t>No “over the edge” though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86800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MPI_Cart_shift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direction,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disp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rank_source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rank_dest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MPI_Graph_create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Don’t use!!!!!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nnodes</a:t>
            </a:r>
            <a:r>
              <a:rPr lang="en-US" dirty="0" smtClean="0"/>
              <a:t> is the total number of nodes</a:t>
            </a:r>
          </a:p>
          <a:p>
            <a:r>
              <a:rPr lang="en-US" dirty="0" smtClean="0"/>
              <a:t>index </a:t>
            </a:r>
            <a:r>
              <a:rPr lang="en-US" dirty="0" err="1" smtClean="0"/>
              <a:t>i</a:t>
            </a:r>
            <a:r>
              <a:rPr lang="en-US" dirty="0" smtClean="0"/>
              <a:t> stores the total number of neighbors for the first </a:t>
            </a:r>
            <a:r>
              <a:rPr lang="en-US" dirty="0" err="1" smtClean="0"/>
              <a:t>i</a:t>
            </a:r>
            <a:r>
              <a:rPr lang="en-US" dirty="0" smtClean="0"/>
              <a:t> nodes (sum)</a:t>
            </a:r>
          </a:p>
          <a:p>
            <a:pPr lvl="1"/>
            <a:r>
              <a:rPr lang="en-US" dirty="0" smtClean="0"/>
              <a:t>Acts as offset into edges array</a:t>
            </a:r>
          </a:p>
          <a:p>
            <a:r>
              <a:rPr lang="en-US" dirty="0" smtClean="0"/>
              <a:t>edges stores the edge list for all processes</a:t>
            </a:r>
          </a:p>
          <a:p>
            <a:pPr lvl="1"/>
            <a:r>
              <a:rPr lang="en-US" dirty="0" smtClean="0"/>
              <a:t>Edge list for process j starts at index[j] in edges</a:t>
            </a:r>
          </a:p>
          <a:p>
            <a:pPr lvl="1"/>
            <a:r>
              <a:rPr lang="en-US" dirty="0" smtClean="0"/>
              <a:t>Process j has index[j+1]-index[j] edges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95271"/>
            <a:ext cx="8686800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MPI_Graph_create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comm_old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nnodes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const int *index, const int *edges, int reorder,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comm_graph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MPI_Graph_create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use!!!!!</a:t>
            </a:r>
          </a:p>
          <a:p>
            <a:endParaRPr lang="en-US" dirty="0" smtClean="0"/>
          </a:p>
          <a:p>
            <a:r>
              <a:rPr lang="en-US" dirty="0" err="1" smtClean="0"/>
              <a:t>nnodes</a:t>
            </a:r>
            <a:r>
              <a:rPr lang="en-US" dirty="0" smtClean="0"/>
              <a:t> is the total number of nodes</a:t>
            </a:r>
          </a:p>
          <a:p>
            <a:endParaRPr lang="en-US" dirty="0" smtClean="0"/>
          </a:p>
          <a:p>
            <a:r>
              <a:rPr lang="en-US" dirty="0" smtClean="0"/>
              <a:t>index </a:t>
            </a:r>
            <a:r>
              <a:rPr lang="en-US" dirty="0" err="1" smtClean="0"/>
              <a:t>i</a:t>
            </a:r>
            <a:r>
              <a:rPr lang="en-US" dirty="0" smtClean="0"/>
              <a:t> stores the total number of neighbors for the first </a:t>
            </a:r>
            <a:r>
              <a:rPr lang="en-US" dirty="0" err="1" smtClean="0"/>
              <a:t>i</a:t>
            </a:r>
            <a:r>
              <a:rPr lang="en-US" dirty="0" smtClean="0"/>
              <a:t> nodes (sum)</a:t>
            </a:r>
          </a:p>
          <a:p>
            <a:pPr lvl="1"/>
            <a:r>
              <a:rPr lang="en-US" dirty="0" smtClean="0"/>
              <a:t>Acts as offset into edges array</a:t>
            </a:r>
          </a:p>
          <a:p>
            <a:r>
              <a:rPr lang="en-US" dirty="0" smtClean="0"/>
              <a:t>edges stores the edge list for all processes</a:t>
            </a:r>
          </a:p>
          <a:p>
            <a:pPr lvl="1"/>
            <a:r>
              <a:rPr lang="en-US" dirty="0" smtClean="0"/>
              <a:t>Edge list for process j starts at index[j] in edges</a:t>
            </a:r>
          </a:p>
          <a:p>
            <a:pPr lvl="1"/>
            <a:r>
              <a:rPr lang="en-US" dirty="0" smtClean="0"/>
              <a:t>Process j has index[j+1]-index[j] edges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771471"/>
            <a:ext cx="8686800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MPI_Graph_create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comm_old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nnodes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const int *index, const int *edges, int reorder,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MPI_Comm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comm_graph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71682" name="Picture 2" descr="X:\mpi-forum\tutorial\pics\stop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alphaModFix amt="75000"/>
          </a:blip>
          <a:srcRect/>
          <a:stretch>
            <a:fillRect/>
          </a:stretch>
        </p:blipFill>
        <p:spPr bwMode="auto">
          <a:xfrm>
            <a:off x="1143000" y="228600"/>
            <a:ext cx="6477000" cy="6495042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graph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MPI_Graph_create</a:t>
            </a:r>
            <a:r>
              <a:rPr lang="en-US" dirty="0" smtClean="0"/>
              <a:t> is discouraged</a:t>
            </a:r>
          </a:p>
          <a:p>
            <a:pPr lvl="1"/>
            <a:r>
              <a:rPr lang="en-US" dirty="0" smtClean="0"/>
              <a:t>Not scalable</a:t>
            </a:r>
          </a:p>
          <a:p>
            <a:pPr lvl="1"/>
            <a:r>
              <a:rPr lang="en-US" dirty="0" smtClean="0"/>
              <a:t>Not deprecated yet but hopefully soon</a:t>
            </a:r>
          </a:p>
          <a:p>
            <a:r>
              <a:rPr lang="en-US" dirty="0" smtClean="0"/>
              <a:t>New distributed interface:</a:t>
            </a:r>
          </a:p>
          <a:p>
            <a:pPr lvl="1"/>
            <a:r>
              <a:rPr lang="en-US" dirty="0" smtClean="0"/>
              <a:t>Scalable, allows distributed graph specification</a:t>
            </a:r>
          </a:p>
          <a:p>
            <a:pPr lvl="2"/>
            <a:r>
              <a:rPr lang="en-US" dirty="0" smtClean="0"/>
              <a:t>Either local neighbors </a:t>
            </a:r>
            <a:r>
              <a:rPr lang="en-US" b="1" dirty="0" smtClean="0"/>
              <a:t>or</a:t>
            </a:r>
            <a:r>
              <a:rPr lang="en-US" dirty="0" smtClean="0"/>
              <a:t> any edge in the graph</a:t>
            </a:r>
          </a:p>
          <a:p>
            <a:pPr lvl="1"/>
            <a:r>
              <a:rPr lang="en-US" dirty="0" smtClean="0"/>
              <a:t>Specify edge weights</a:t>
            </a:r>
          </a:p>
          <a:p>
            <a:pPr lvl="2"/>
            <a:r>
              <a:rPr lang="en-US" dirty="0" smtClean="0"/>
              <a:t>Meaning undefined but optimization opportunity for vendors!</a:t>
            </a:r>
          </a:p>
          <a:p>
            <a:pPr lvl="1"/>
            <a:r>
              <a:rPr lang="en-US" dirty="0" smtClean="0"/>
              <a:t>Info arguments</a:t>
            </a:r>
          </a:p>
          <a:p>
            <a:pPr lvl="2"/>
            <a:r>
              <a:rPr lang="en-US" dirty="0" smtClean="0"/>
              <a:t>Communicate assertions of semantics to the MPI library</a:t>
            </a:r>
          </a:p>
          <a:p>
            <a:pPr lvl="2"/>
            <a:r>
              <a:rPr lang="en-US" dirty="0" smtClean="0"/>
              <a:t>E.g., semantics of edge weights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248400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Hoefler et al.: The Scalable Process Topology Interface of MPI 2.2</a:t>
            </a:r>
            <a:endParaRPr lang="en-US" sz="140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Advanced MPI, ISC (06/16/2013)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 \usepackage{amsmath} \pagestyle{empty} \begin{document}  $\mathcal{O}(\log P)$   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 \usepackage{amsmath} \pagestyle{empty} \begin{document}  $\Theta(P)$  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 \usepackage{amsmath} \pagestyle{empty} \begin{document}  $\Theta(P)$  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 \usepackage{amsmath} \pagestyle{empty} \begin{document}  $\Theta(\log(P))$  \end{document}"/>
  <p:tag name="IGUANATEXSIZE" val="20"/>
</p:tagLst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2013-06-10-argonne-mpi-basic</Template>
  <TotalTime>2857</TotalTime>
  <Words>16585</Words>
  <Application>Microsoft Office PowerPoint</Application>
  <PresentationFormat>On-screen Show (4:3)</PresentationFormat>
  <Paragraphs>3800</Paragraphs>
  <Slides>262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262</vt:i4>
      </vt:variant>
    </vt:vector>
  </HeadingPairs>
  <TitlesOfParts>
    <vt:vector size="263" baseType="lpstr">
      <vt:lpstr>argonne.updates</vt:lpstr>
      <vt:lpstr>Advanced Parallel Programming with MPI</vt:lpstr>
      <vt:lpstr>What this tutorial will cover</vt:lpstr>
      <vt:lpstr>What is MPI?</vt:lpstr>
      <vt:lpstr>Following MPI Standards</vt:lpstr>
      <vt:lpstr>Important considerations while using MPI</vt:lpstr>
      <vt:lpstr>Parallel Sort using MPI Send/Recv</vt:lpstr>
      <vt:lpstr>Parallel Sort using MPI Send/Recv (contd.)</vt:lpstr>
      <vt:lpstr>A Non-Blocking communication example</vt:lpstr>
      <vt:lpstr>A Non-Blocking communication example</vt:lpstr>
      <vt:lpstr>MPI Collective Routines</vt:lpstr>
      <vt:lpstr>MPI Built-in Collective Computation Operations</vt:lpstr>
      <vt:lpstr>Introduction to Datatypes in MPI</vt:lpstr>
      <vt:lpstr>Derived Datatype Example</vt:lpstr>
      <vt:lpstr>Advanced Topics: Hybrid Programming with Threads and Shared Memory</vt:lpstr>
      <vt:lpstr>MPI and Threads</vt:lpstr>
      <vt:lpstr>Programming for Multicore</vt:lpstr>
      <vt:lpstr>MPI’s Four Levels of Thread Safety</vt:lpstr>
      <vt:lpstr>MPI+OpenMP</vt:lpstr>
      <vt:lpstr>Specification of MPI_THREAD_MULTIPLE</vt:lpstr>
      <vt:lpstr>Threads and MPI</vt:lpstr>
      <vt:lpstr>An Incorrect Program</vt:lpstr>
      <vt:lpstr>A Correct Example</vt:lpstr>
      <vt:lpstr>The Current Situation</vt:lpstr>
      <vt:lpstr>Performance with MPI_THREAD_MULTIPLE</vt:lpstr>
      <vt:lpstr>Message Rate Results on BG/P </vt:lpstr>
      <vt:lpstr>Why is it hard to optimize MPI_THREAD_MULTIPLE</vt:lpstr>
      <vt:lpstr>Thread Programming is Hard</vt:lpstr>
      <vt:lpstr>Ptolemy and Threads</vt:lpstr>
      <vt:lpstr>An Example I encountered recently</vt:lpstr>
      <vt:lpstr>2 Proceses, 2 Threads, Each Thread Executes this Code</vt:lpstr>
      <vt:lpstr>What Happened</vt:lpstr>
      <vt:lpstr>Hybrid Programming with Shared Memory</vt:lpstr>
      <vt:lpstr>Advanced Topics: Nonblocking Collectives</vt:lpstr>
      <vt:lpstr>Nonblocking Collective Communication</vt:lpstr>
      <vt:lpstr>Nonblocking Communication</vt:lpstr>
      <vt:lpstr>Nonblocking Communication</vt:lpstr>
      <vt:lpstr>Collective Communication</vt:lpstr>
      <vt:lpstr>Nonblocking Collective Communication</vt:lpstr>
      <vt:lpstr>Nonblocking Collective Communication</vt:lpstr>
      <vt:lpstr>Nonblocking Collectives Overlap</vt:lpstr>
      <vt:lpstr> A Non-Blocking Barrier?</vt:lpstr>
      <vt:lpstr>A Semantics Example: DSDE</vt:lpstr>
      <vt:lpstr>Dynamic Sparse Data Exchange (DSDE)</vt:lpstr>
      <vt:lpstr>Using Alltoall (PEX) </vt:lpstr>
      <vt:lpstr>Reduce_scatter (PCX)</vt:lpstr>
      <vt:lpstr>MPI_Ibarrier (NBX)</vt:lpstr>
      <vt:lpstr>Parallel Breadth First Search</vt:lpstr>
      <vt:lpstr>A Complex Example: FFT</vt:lpstr>
      <vt:lpstr>FFT Software Pipelining</vt:lpstr>
      <vt:lpstr>A Complex Example: FFT</vt:lpstr>
      <vt:lpstr>Nonblocking And Collective Summary</vt:lpstr>
      <vt:lpstr>Advanced Topics: One-sided Communication</vt:lpstr>
      <vt:lpstr>One-sided Communication</vt:lpstr>
      <vt:lpstr>Two-sided Communication Example</vt:lpstr>
      <vt:lpstr>One-sided Communication Example</vt:lpstr>
      <vt:lpstr>Comparing One-sided and Two-sided Programming</vt:lpstr>
      <vt:lpstr>What we need to know in MPI RMA</vt:lpstr>
      <vt:lpstr>Creating Public Memory</vt:lpstr>
      <vt:lpstr>Window creation models</vt:lpstr>
      <vt:lpstr>MPI_WIN_CREATE</vt:lpstr>
      <vt:lpstr>Example with MPI_WIN_CREATE</vt:lpstr>
      <vt:lpstr>MPI_WIN_ALLOCATE</vt:lpstr>
      <vt:lpstr>Example with MPI_WIN_ALLOCATE</vt:lpstr>
      <vt:lpstr>MPI_WIN_CREATE_DYNAMIC</vt:lpstr>
      <vt:lpstr>Example with MPI_WIN_CREATE_DYNAMIC</vt:lpstr>
      <vt:lpstr>Data movement</vt:lpstr>
      <vt:lpstr>Data movement: Get</vt:lpstr>
      <vt:lpstr>Data movement: Put</vt:lpstr>
      <vt:lpstr>Data aggregation: Accumulate</vt:lpstr>
      <vt:lpstr>Data aggregation: Get Accumulate</vt:lpstr>
      <vt:lpstr>Ordering of Operations in MPI RMA</vt:lpstr>
      <vt:lpstr>Additional Atomic Operations</vt:lpstr>
      <vt:lpstr>RMA Synchronization Models</vt:lpstr>
      <vt:lpstr>Fence Synchronization</vt:lpstr>
      <vt:lpstr>PSCW Synchronization</vt:lpstr>
      <vt:lpstr>Lock/Unlock Synchronization</vt:lpstr>
      <vt:lpstr>Passive Target Synchronization</vt:lpstr>
      <vt:lpstr>When should I use passive mode?</vt:lpstr>
      <vt:lpstr>MPI RMA Memory Model</vt:lpstr>
      <vt:lpstr>MPI RMA Memory Model (separate windows)</vt:lpstr>
      <vt:lpstr>MPI RMA Memory Model (unified windows)</vt:lpstr>
      <vt:lpstr>MPI RMA Operation Compatibility (Separate)</vt:lpstr>
      <vt:lpstr>MPI RMA Operation Compatibility (Unified)</vt:lpstr>
      <vt:lpstr>Advanced Topics: Network Locality and Topology Mapping</vt:lpstr>
      <vt:lpstr>Topology Mapping and Neighborhood Collectives</vt:lpstr>
      <vt:lpstr>Topology Mapping Basics</vt:lpstr>
      <vt:lpstr>Topology Mapping Basics</vt:lpstr>
      <vt:lpstr>On-Node Reordering</vt:lpstr>
      <vt:lpstr>Off-Node (Network) Reordering</vt:lpstr>
      <vt:lpstr>MPI Topology Intro</vt:lpstr>
      <vt:lpstr>MPI_Cart_create</vt:lpstr>
      <vt:lpstr>MPI_Cart_create Example</vt:lpstr>
      <vt:lpstr>MPI_Dims_create</vt:lpstr>
      <vt:lpstr>MPI_Dims_create Example</vt:lpstr>
      <vt:lpstr>Cartesian Query Functions</vt:lpstr>
      <vt:lpstr>Cartesian Communication Helpers</vt:lpstr>
      <vt:lpstr>MPI_Graph_create</vt:lpstr>
      <vt:lpstr>MPI_Graph_create</vt:lpstr>
      <vt:lpstr>Distributed graph constructor</vt:lpstr>
      <vt:lpstr>MPI_Dist_graph_create_adjacent</vt:lpstr>
      <vt:lpstr>MPI_Dist_graph_create_adjacent</vt:lpstr>
      <vt:lpstr>MPI_Dist_graph_create</vt:lpstr>
      <vt:lpstr>MPI_Dist_graph_create</vt:lpstr>
      <vt:lpstr>Distributed Graph Neighbor Queries</vt:lpstr>
      <vt:lpstr>Further Graph Queries</vt:lpstr>
      <vt:lpstr>Neighborhood Collectives </vt:lpstr>
      <vt:lpstr>Cartesian Neighborhood Collectives</vt:lpstr>
      <vt:lpstr>Cartesian Neighborhood Collectives</vt:lpstr>
      <vt:lpstr>Graph Neighborhood Collectives</vt:lpstr>
      <vt:lpstr>MPI_Neighbor_allgather</vt:lpstr>
      <vt:lpstr>MPI_Neighbor_alltoall</vt:lpstr>
      <vt:lpstr>Nonblocking Neighborhood Collectives</vt:lpstr>
      <vt:lpstr>Why is Neighborhood Reduce Missing?</vt:lpstr>
      <vt:lpstr>Topology Summary</vt:lpstr>
      <vt:lpstr>Neighborhood Collectives Summary</vt:lpstr>
      <vt:lpstr>Section Summary</vt:lpstr>
      <vt:lpstr>The MPI Info Object</vt:lpstr>
      <vt:lpstr>The Info Object (Chapter 9)</vt:lpstr>
      <vt:lpstr>Basic Concepts</vt:lpstr>
      <vt:lpstr>A First Example</vt:lpstr>
      <vt:lpstr>A First Example (cont.)</vt:lpstr>
      <vt:lpstr>General Usage of MPI_Info</vt:lpstr>
      <vt:lpstr>MPI_Info API</vt:lpstr>
      <vt:lpstr>MPI Info Object Creation/Destruction</vt:lpstr>
      <vt:lpstr>Setting and Deleting Key/Value Pairs</vt:lpstr>
      <vt:lpstr>Querying Values for Specific Keys</vt:lpstr>
      <vt:lpstr>Additional Key/Value Routines</vt:lpstr>
      <vt:lpstr>Example (without error handling)</vt:lpstr>
      <vt:lpstr>Exploring an MPI Info object</vt:lpstr>
      <vt:lpstr>Exploring an MPI Info object (cont.)</vt:lpstr>
      <vt:lpstr>MPI_Info Replication</vt:lpstr>
      <vt:lpstr>All Routines with Info Objects</vt:lpstr>
      <vt:lpstr>Info and MPI I/O</vt:lpstr>
      <vt:lpstr>Info and RMA Memory Allocation</vt:lpstr>
      <vt:lpstr>Info and Graph Communicators</vt:lpstr>
      <vt:lpstr>MPI Info &amp; Communicators</vt:lpstr>
      <vt:lpstr>New MPI_Info_comm Routines</vt:lpstr>
      <vt:lpstr>MPI Info &amp; Windows</vt:lpstr>
      <vt:lpstr>Predefined Environment Info Object</vt:lpstr>
      <vt:lpstr>Keys for the Environment Info Object</vt:lpstr>
      <vt:lpstr>Example: Environment Info Object</vt:lpstr>
      <vt:lpstr>Language bindings</vt:lpstr>
      <vt:lpstr>C++ Bindings</vt:lpstr>
      <vt:lpstr>Fortran Support</vt:lpstr>
      <vt:lpstr>Fortran Support (cont.)</vt:lpstr>
      <vt:lpstr>THE MPI PROFILING interface</vt:lpstr>
      <vt:lpstr>The MPI Profiling Interface</vt:lpstr>
      <vt:lpstr>The Principle of the PMPI Interface</vt:lpstr>
      <vt:lpstr>Example of an PMPI tool: mpiP</vt:lpstr>
      <vt:lpstr>Running with mpiP</vt:lpstr>
      <vt:lpstr>Running with mpiP 101 / Running</vt:lpstr>
      <vt:lpstr>mpiP / Output – Metadata</vt:lpstr>
      <vt:lpstr>mpiP / Output – Overview</vt:lpstr>
      <vt:lpstr>mpiP / Output –Function Timing</vt:lpstr>
      <vt:lpstr>MPI_Pcontrol</vt:lpstr>
      <vt:lpstr>PMPI / Discussion</vt:lpstr>
      <vt:lpstr>Fortran 2008 &amp; The PMPI Interface</vt:lpstr>
      <vt:lpstr>MPI Tool information interface</vt:lpstr>
      <vt:lpstr>The MPI Tool Information Interface</vt:lpstr>
      <vt:lpstr>MPI_T Goals</vt:lpstr>
      <vt:lpstr>General Approach</vt:lpstr>
      <vt:lpstr>MPI_T Query Approach</vt:lpstr>
      <vt:lpstr>A Warning for Application Users</vt:lpstr>
      <vt:lpstr>MPI_T Query Process</vt:lpstr>
      <vt:lpstr>Querying Control Variables</vt:lpstr>
      <vt:lpstr>Changes to Variables</vt:lpstr>
      <vt:lpstr>A Word on MPI_T Errors</vt:lpstr>
      <vt:lpstr>MPI_T_cvar_get_info</vt:lpstr>
      <vt:lpstr>MPI_T_cvar_get_info</vt:lpstr>
      <vt:lpstr>Returning Strings in MPI_T</vt:lpstr>
      <vt:lpstr>MPI_T_cvar_get_info</vt:lpstr>
      <vt:lpstr>Variable Verbosity</vt:lpstr>
      <vt:lpstr>Verbosity Constants</vt:lpstr>
      <vt:lpstr>MPI_T_cvar_get_info</vt:lpstr>
      <vt:lpstr>Types in MPI_T</vt:lpstr>
      <vt:lpstr>MPI_T_cvar_get_info</vt:lpstr>
      <vt:lpstr>Scope of Control Variables</vt:lpstr>
      <vt:lpstr>Scope Constants</vt:lpstr>
      <vt:lpstr>Example: List All Control Variables (1)</vt:lpstr>
      <vt:lpstr>Example: List All Control Variables (2)</vt:lpstr>
      <vt:lpstr>MPI_T_cvar_get_info</vt:lpstr>
      <vt:lpstr>Concept of Binding to MPI Objects</vt:lpstr>
      <vt:lpstr>Supported MPI Object Types</vt:lpstr>
      <vt:lpstr>Acquiring Handles</vt:lpstr>
      <vt:lpstr>Using Control Variables</vt:lpstr>
      <vt:lpstr>Example: Get Value of a Cvar</vt:lpstr>
      <vt:lpstr>Performance Variables</vt:lpstr>
      <vt:lpstr>Additional Concepts</vt:lpstr>
      <vt:lpstr>Overview of Variable Classes</vt:lpstr>
      <vt:lpstr>Querying Performance Variables</vt:lpstr>
      <vt:lpstr>MPI_T_pvar_get_info</vt:lpstr>
      <vt:lpstr>The Concept of Sessions</vt:lpstr>
      <vt:lpstr>Performance Variable Handles</vt:lpstr>
      <vt:lpstr>Starting/Stopping Pvars</vt:lpstr>
      <vt:lpstr>Reading/Writing Pvars</vt:lpstr>
      <vt:lpstr>Example: Performance Variables</vt:lpstr>
      <vt:lpstr>Step 1: Initialization</vt:lpstr>
      <vt:lpstr>Step 2: Find MPI_T Variable</vt:lpstr>
      <vt:lpstr>Step 3: Prepare MPI_T Variable</vt:lpstr>
      <vt:lpstr>Step 4: Query Variable at MPI_Recv</vt:lpstr>
      <vt:lpstr>Step 5: Cleanup During Finalization</vt:lpstr>
      <vt:lpstr>Using MPI_T for Sampling</vt:lpstr>
      <vt:lpstr>Summary / Basic Functionality 1/2</vt:lpstr>
      <vt:lpstr>Summary / Basic Functionality 2/2</vt:lpstr>
      <vt:lpstr>MPI_T Initialization</vt:lpstr>
      <vt:lpstr>Initialization / Finalization Calls</vt:lpstr>
      <vt:lpstr>MPI_T Datatype System</vt:lpstr>
      <vt:lpstr>MPI_T Enumerations</vt:lpstr>
      <vt:lpstr>MPI_T Enumeration Functions</vt:lpstr>
      <vt:lpstr>Example: Enumerations</vt:lpstr>
      <vt:lpstr>Example: List All Control Variables (2)</vt:lpstr>
      <vt:lpstr>MPI_T Categories</vt:lpstr>
      <vt:lpstr>Conceptual Idea of Categories</vt:lpstr>
      <vt:lpstr>Examples: Categories</vt:lpstr>
      <vt:lpstr>Getting Information on Categories</vt:lpstr>
      <vt:lpstr>Reading MPI_T Categories</vt:lpstr>
      <vt:lpstr>Changes in Categories</vt:lpstr>
      <vt:lpstr>Summary</vt:lpstr>
      <vt:lpstr>Process Acquisition Interface</vt:lpstr>
      <vt:lpstr>1st vs. 3rd Party Tools for MPI</vt:lpstr>
      <vt:lpstr>Debuggers: Typical 3rd Party Tools</vt:lpstr>
      <vt:lpstr>Requirements for 3rd Party MPI Tools</vt:lpstr>
      <vt:lpstr>The MPIR Interface</vt:lpstr>
      <vt:lpstr>The Basic Process</vt:lpstr>
      <vt:lpstr>Handshake Protocol</vt:lpstr>
      <vt:lpstr>The MPI Process Table</vt:lpstr>
      <vt:lpstr>The Complete Picture MPIR</vt:lpstr>
      <vt:lpstr>Status</vt:lpstr>
      <vt:lpstr>Minor MPI 3.0 enhancements</vt:lpstr>
      <vt:lpstr>Various Cleanup Items</vt:lpstr>
      <vt:lpstr>Version Queries</vt:lpstr>
      <vt:lpstr>Query Minor/Implementation Version</vt:lpstr>
      <vt:lpstr>Matched Probe/Receive</vt:lpstr>
      <vt:lpstr>Probes / Detailed</vt:lpstr>
      <vt:lpstr>New Communicator Creation Calls</vt:lpstr>
      <vt:lpstr>Nonblocking Communicator Duplication</vt:lpstr>
      <vt:lpstr>Noncollective Communicator Creation</vt:lpstr>
      <vt:lpstr>Machine specific communicators</vt:lpstr>
      <vt:lpstr>New Comm_split variant</vt:lpstr>
      <vt:lpstr>Large Counts</vt:lpstr>
      <vt:lpstr>Changes For Large Counts</vt:lpstr>
      <vt:lpstr>New Type Query Routines</vt:lpstr>
      <vt:lpstr>CONST Attribute in C Bindings</vt:lpstr>
      <vt:lpstr>Additional Items likely for MPI 3.0</vt:lpstr>
      <vt:lpstr>Summary</vt:lpstr>
      <vt:lpstr>What’s next Towards MPI 3.1/4.0</vt:lpstr>
      <vt:lpstr>Fault Tolerance</vt:lpstr>
      <vt:lpstr>Proposal</vt:lpstr>
      <vt:lpstr>Complications (1)</vt:lpstr>
      <vt:lpstr>Complications (2)</vt:lpstr>
      <vt:lpstr>Beyond Stabilization</vt:lpstr>
      <vt:lpstr>Support for Hybrid Programming</vt:lpstr>
      <vt:lpstr>What’s next Towards MPI 3.1/4.0</vt:lpstr>
      <vt:lpstr>Piggybacking</vt:lpstr>
      <vt:lpstr>Use Cases</vt:lpstr>
      <vt:lpstr>Piggybacking / Issues</vt:lpstr>
      <vt:lpstr>Piggybacking / Alternatives</vt:lpstr>
      <vt:lpstr>Plans for MPIR-2</vt:lpstr>
      <vt:lpstr>Summary</vt:lpstr>
      <vt:lpstr>Conclusions</vt:lpstr>
      <vt:lpstr>Concluding Remarks</vt:lpstr>
      <vt:lpstr>Web Pointers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xxx</cp:lastModifiedBy>
  <cp:revision>1280</cp:revision>
  <dcterms:created xsi:type="dcterms:W3CDTF">2006-08-16T00:00:00Z</dcterms:created>
  <dcterms:modified xsi:type="dcterms:W3CDTF">2013-06-16T09:48:16Z</dcterms:modified>
</cp:coreProperties>
</file>