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embeddings/oleObject106.bin" ContentType="application/vnd.openxmlformats-officedocument.oleObject"/>
  <Override PartName="/ppt/embeddings/oleObject107.bin" ContentType="application/vnd.openxmlformats-officedocument.oleObject"/>
  <Override PartName="/ppt/embeddings/oleObject108.bin" ContentType="application/vnd.openxmlformats-officedocument.oleObject"/>
  <Override PartName="/ppt/embeddings/oleObject109.bin" ContentType="application/vnd.openxmlformats-officedocument.oleObject"/>
  <Override PartName="/ppt/embeddings/oleObject110.bin" ContentType="application/vnd.openxmlformats-officedocument.oleObject"/>
  <Override PartName="/ppt/embeddings/oleObject111.bin" ContentType="application/vnd.openxmlformats-officedocument.oleObject"/>
  <Override PartName="/ppt/embeddings/oleObject112.bin" ContentType="application/vnd.openxmlformats-officedocument.oleObject"/>
  <Override PartName="/ppt/notesSlides/notesSlide1.xml" ContentType="application/vnd.openxmlformats-officedocument.presentationml.notesSlide+xml"/>
  <Override PartName="/ppt/embeddings/oleObject113.bin" ContentType="application/vnd.openxmlformats-officedocument.oleObject"/>
  <Override PartName="/ppt/embeddings/oleObject114.bin" ContentType="application/vnd.openxmlformats-officedocument.oleObject"/>
  <Override PartName="/ppt/embeddings/oleObject115.bin" ContentType="application/vnd.openxmlformats-officedocument.oleObject"/>
  <Override PartName="/ppt/embeddings/oleObject116.bin" ContentType="application/vnd.openxmlformats-officedocument.oleObject"/>
  <Override PartName="/ppt/embeddings/oleObject117.bin" ContentType="application/vnd.openxmlformats-officedocument.oleObject"/>
  <Override PartName="/ppt/embeddings/oleObject118.bin" ContentType="application/vnd.openxmlformats-officedocument.oleObject"/>
  <Override PartName="/ppt/embeddings/oleObject119.bin" ContentType="application/vnd.openxmlformats-officedocument.oleObject"/>
  <Override PartName="/ppt/embeddings/oleObject120.bin" ContentType="application/vnd.openxmlformats-officedocument.oleObject"/>
  <Override PartName="/ppt/embeddings/oleObject121.bin" ContentType="application/vnd.openxmlformats-officedocument.oleObject"/>
  <Override PartName="/ppt/embeddings/oleObject122.bin" ContentType="application/vnd.openxmlformats-officedocument.oleObject"/>
  <Override PartName="/ppt/embeddings/oleObject123.bin" ContentType="application/vnd.openxmlformats-officedocument.oleObject"/>
  <Override PartName="/ppt/embeddings/oleObject124.bin" ContentType="application/vnd.openxmlformats-officedocument.oleObject"/>
  <Override PartName="/ppt/embeddings/oleObject125.bin" ContentType="application/vnd.openxmlformats-officedocument.oleObject"/>
  <Override PartName="/ppt/embeddings/oleObject126.bin" ContentType="application/vnd.openxmlformats-officedocument.oleObject"/>
  <Override PartName="/ppt/embeddings/oleObject127.bin" ContentType="application/vnd.openxmlformats-officedocument.oleObject"/>
  <Override PartName="/ppt/embeddings/oleObject128.bin" ContentType="application/vnd.openxmlformats-officedocument.oleObject"/>
  <Override PartName="/ppt/embeddings/oleObject129.bin" ContentType="application/vnd.openxmlformats-officedocument.oleObject"/>
  <Override PartName="/ppt/embeddings/oleObject130.bin" ContentType="application/vnd.openxmlformats-officedocument.oleObject"/>
  <Override PartName="/ppt/embeddings/oleObject131.bin" ContentType="application/vnd.openxmlformats-officedocument.oleObject"/>
  <Override PartName="/ppt/embeddings/oleObject132.bin" ContentType="application/vnd.openxmlformats-officedocument.oleObject"/>
  <Override PartName="/ppt/embeddings/oleObject133.bin" ContentType="application/vnd.openxmlformats-officedocument.oleObject"/>
  <Override PartName="/ppt/embeddings/oleObject134.bin" ContentType="application/vnd.openxmlformats-officedocument.oleObject"/>
  <Override PartName="/ppt/embeddings/oleObject135.bin" ContentType="application/vnd.openxmlformats-officedocument.oleObject"/>
  <Override PartName="/ppt/embeddings/oleObject136.bin" ContentType="application/vnd.openxmlformats-officedocument.oleObject"/>
  <Override PartName="/ppt/embeddings/oleObject137.bin" ContentType="application/vnd.openxmlformats-officedocument.oleObject"/>
  <Override PartName="/ppt/embeddings/oleObject138.bin" ContentType="application/vnd.openxmlformats-officedocument.oleObject"/>
  <Override PartName="/ppt/embeddings/oleObject139.bin" ContentType="application/vnd.openxmlformats-officedocument.oleObject"/>
  <Override PartName="/ppt/embeddings/oleObject140.bin" ContentType="application/vnd.openxmlformats-officedocument.oleObject"/>
  <Override PartName="/ppt/embeddings/oleObject141.bin" ContentType="application/vnd.openxmlformats-officedocument.oleObject"/>
  <Override PartName="/ppt/embeddings/oleObject142.bin" ContentType="application/vnd.openxmlformats-officedocument.oleObject"/>
  <Override PartName="/ppt/embeddings/oleObject143.bin" ContentType="application/vnd.openxmlformats-officedocument.oleObject"/>
  <Override PartName="/ppt/embeddings/oleObject144.bin" ContentType="application/vnd.openxmlformats-officedocument.oleObject"/>
  <Override PartName="/ppt/embeddings/oleObject145.bin" ContentType="application/vnd.openxmlformats-officedocument.oleObject"/>
  <Override PartName="/ppt/embeddings/oleObject146.bin" ContentType="application/vnd.openxmlformats-officedocument.oleObject"/>
  <Override PartName="/ppt/embeddings/oleObject147.bin" ContentType="application/vnd.openxmlformats-officedocument.oleObject"/>
  <Override PartName="/ppt/embeddings/oleObject148.bin" ContentType="application/vnd.openxmlformats-officedocument.oleObject"/>
  <Override PartName="/ppt/embeddings/oleObject149.bin" ContentType="application/vnd.openxmlformats-officedocument.oleObject"/>
  <Override PartName="/ppt/embeddings/oleObject150.bin" ContentType="application/vnd.openxmlformats-officedocument.oleObject"/>
  <Override PartName="/ppt/embeddings/oleObject151.bin" ContentType="application/vnd.openxmlformats-officedocument.oleObject"/>
  <Override PartName="/ppt/embeddings/oleObject152.bin" ContentType="application/vnd.openxmlformats-officedocument.oleObject"/>
  <Override PartName="/ppt/embeddings/oleObject153.bin" ContentType="application/vnd.openxmlformats-officedocument.oleObject"/>
  <Override PartName="/ppt/embeddings/oleObject154.bin" ContentType="application/vnd.openxmlformats-officedocument.oleObject"/>
  <Override PartName="/ppt/embeddings/oleObject155.bin" ContentType="application/vnd.openxmlformats-officedocument.oleObject"/>
  <Override PartName="/ppt/embeddings/oleObject156.bin" ContentType="application/vnd.openxmlformats-officedocument.oleObject"/>
  <Override PartName="/ppt/embeddings/oleObject157.bin" ContentType="application/vnd.openxmlformats-officedocument.oleObject"/>
  <Override PartName="/ppt/embeddings/oleObject158.bin" ContentType="application/vnd.openxmlformats-officedocument.oleObject"/>
  <Override PartName="/ppt/embeddings/oleObject159.bin" ContentType="application/vnd.openxmlformats-officedocument.oleObject"/>
  <Override PartName="/ppt/embeddings/oleObject160.bin" ContentType="application/vnd.openxmlformats-officedocument.oleObject"/>
  <Override PartName="/ppt/embeddings/oleObject161.bin" ContentType="application/vnd.openxmlformats-officedocument.oleObject"/>
  <Override PartName="/ppt/embeddings/oleObject162.bin" ContentType="application/vnd.openxmlformats-officedocument.oleObject"/>
  <Override PartName="/ppt/embeddings/oleObject163.bin" ContentType="application/vnd.openxmlformats-officedocument.oleObject"/>
  <Override PartName="/ppt/embeddings/oleObject164.bin" ContentType="application/vnd.openxmlformats-officedocument.oleObject"/>
  <Override PartName="/ppt/embeddings/oleObject165.bin" ContentType="application/vnd.openxmlformats-officedocument.oleObject"/>
  <Override PartName="/ppt/embeddings/oleObject166.bin" ContentType="application/vnd.openxmlformats-officedocument.oleObject"/>
  <Override PartName="/ppt/embeddings/oleObject167.bin" ContentType="application/vnd.openxmlformats-officedocument.oleObject"/>
  <Override PartName="/ppt/embeddings/oleObject168.bin" ContentType="application/vnd.openxmlformats-officedocument.oleObject"/>
  <Override PartName="/ppt/embeddings/oleObject169.bin" ContentType="application/vnd.openxmlformats-officedocument.oleObject"/>
  <Override PartName="/ppt/embeddings/oleObject170.bin" ContentType="application/vnd.openxmlformats-officedocument.oleObject"/>
  <Override PartName="/ppt/embeddings/oleObject17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CB120-A00A-41F3-9D3C-5C1969BABAD4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D889C-93F3-4585-A58A-D3A0E3527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81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ED4B63-5A59-4D98-A388-FF6078181E2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Two simple multiple access control techniques.</a:t>
            </a:r>
          </a:p>
          <a:p>
            <a:endParaRPr lang="en-US" smtClean="0"/>
          </a:p>
          <a:p>
            <a:r>
              <a:rPr lang="en-US" smtClean="0"/>
              <a:t>Each mobile’s share of the bandwidth is divided into portions for the uplink and the downlink. Also, possibly, out of band signaling.</a:t>
            </a:r>
          </a:p>
          <a:p>
            <a:endParaRPr lang="en-US" smtClean="0"/>
          </a:p>
          <a:p>
            <a:r>
              <a:rPr lang="en-US" smtClean="0"/>
              <a:t>As we will see, used in AMPS, GSM, IS-54/136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72AD-A72D-4279-A668-2123CC1F79CD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BEF6-2A87-4D6B-9D25-C851B3D2FA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72AD-A72D-4279-A668-2123CC1F79CD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BEF6-2A87-4D6B-9D25-C851B3D2FA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72AD-A72D-4279-A668-2123CC1F79CD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BEF6-2A87-4D6B-9D25-C851B3D2FA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72AD-A72D-4279-A668-2123CC1F79CD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BEF6-2A87-4D6B-9D25-C851B3D2FA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72AD-A72D-4279-A668-2123CC1F79CD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BEF6-2A87-4D6B-9D25-C851B3D2FA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72AD-A72D-4279-A668-2123CC1F79CD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BEF6-2A87-4D6B-9D25-C851B3D2FA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72AD-A72D-4279-A668-2123CC1F79CD}" type="datetimeFigureOut">
              <a:rPr lang="en-US" smtClean="0"/>
              <a:t>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BEF6-2A87-4D6B-9D25-C851B3D2FA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72AD-A72D-4279-A668-2123CC1F79CD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BEF6-2A87-4D6B-9D25-C851B3D2FA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72AD-A72D-4279-A668-2123CC1F79CD}" type="datetimeFigureOut">
              <a:rPr lang="en-US" smtClean="0"/>
              <a:t>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BEF6-2A87-4D6B-9D25-C851B3D2FA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72AD-A72D-4279-A668-2123CC1F79CD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BEF6-2A87-4D6B-9D25-C851B3D2FA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72AD-A72D-4279-A668-2123CC1F79CD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BEF6-2A87-4D6B-9D25-C851B3D2FA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772AD-A72D-4279-A668-2123CC1F79CD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DBEF6-2A87-4D6B-9D25-C851B3D2FA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20" Type="http://schemas.openxmlformats.org/officeDocument/2006/relationships/oleObject" Target="../embeddings/oleObject65.bin"/><Relationship Id="rId21" Type="http://schemas.openxmlformats.org/officeDocument/2006/relationships/oleObject" Target="../embeddings/oleObject66.bin"/><Relationship Id="rId22" Type="http://schemas.openxmlformats.org/officeDocument/2006/relationships/oleObject" Target="../embeddings/oleObject67.bin"/><Relationship Id="rId10" Type="http://schemas.openxmlformats.org/officeDocument/2006/relationships/oleObject" Target="../embeddings/oleObject58.bin"/><Relationship Id="rId11" Type="http://schemas.openxmlformats.org/officeDocument/2006/relationships/oleObject" Target="../embeddings/oleObject59.bin"/><Relationship Id="rId12" Type="http://schemas.openxmlformats.org/officeDocument/2006/relationships/oleObject" Target="../embeddings/oleObject60.bin"/><Relationship Id="rId13" Type="http://schemas.openxmlformats.org/officeDocument/2006/relationships/oleObject" Target="../embeddings/oleObject61.bin"/><Relationship Id="rId14" Type="http://schemas.openxmlformats.org/officeDocument/2006/relationships/image" Target="../media/image4.wmf"/><Relationship Id="rId15" Type="http://schemas.openxmlformats.org/officeDocument/2006/relationships/oleObject" Target="../embeddings/oleObject62.bin"/><Relationship Id="rId16" Type="http://schemas.openxmlformats.org/officeDocument/2006/relationships/oleObject" Target="../embeddings/oleObject63.bin"/><Relationship Id="rId17" Type="http://schemas.openxmlformats.org/officeDocument/2006/relationships/image" Target="../media/image5.wmf"/><Relationship Id="rId18" Type="http://schemas.openxmlformats.org/officeDocument/2006/relationships/oleObject" Target="../embeddings/oleObject64.bin"/><Relationship Id="rId19" Type="http://schemas.openxmlformats.org/officeDocument/2006/relationships/image" Target="../media/image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53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54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55.bin"/><Relationship Id="rId8" Type="http://schemas.openxmlformats.org/officeDocument/2006/relationships/oleObject" Target="../embeddings/oleObject56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20" Type="http://schemas.openxmlformats.org/officeDocument/2006/relationships/oleObject" Target="../embeddings/oleObject80.bin"/><Relationship Id="rId21" Type="http://schemas.openxmlformats.org/officeDocument/2006/relationships/oleObject" Target="../embeddings/oleObject81.bin"/><Relationship Id="rId22" Type="http://schemas.openxmlformats.org/officeDocument/2006/relationships/oleObject" Target="../embeddings/oleObject82.bin"/><Relationship Id="rId10" Type="http://schemas.openxmlformats.org/officeDocument/2006/relationships/oleObject" Target="../embeddings/oleObject73.bin"/><Relationship Id="rId11" Type="http://schemas.openxmlformats.org/officeDocument/2006/relationships/oleObject" Target="../embeddings/oleObject74.bin"/><Relationship Id="rId12" Type="http://schemas.openxmlformats.org/officeDocument/2006/relationships/oleObject" Target="../embeddings/oleObject75.bin"/><Relationship Id="rId13" Type="http://schemas.openxmlformats.org/officeDocument/2006/relationships/oleObject" Target="../embeddings/oleObject76.bin"/><Relationship Id="rId14" Type="http://schemas.openxmlformats.org/officeDocument/2006/relationships/image" Target="../media/image4.wmf"/><Relationship Id="rId15" Type="http://schemas.openxmlformats.org/officeDocument/2006/relationships/oleObject" Target="../embeddings/oleObject77.bin"/><Relationship Id="rId16" Type="http://schemas.openxmlformats.org/officeDocument/2006/relationships/oleObject" Target="../embeddings/oleObject78.bin"/><Relationship Id="rId17" Type="http://schemas.openxmlformats.org/officeDocument/2006/relationships/image" Target="../media/image5.wmf"/><Relationship Id="rId18" Type="http://schemas.openxmlformats.org/officeDocument/2006/relationships/oleObject" Target="../embeddings/oleObject79.bin"/><Relationship Id="rId19" Type="http://schemas.openxmlformats.org/officeDocument/2006/relationships/image" Target="../media/image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68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69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70.bin"/><Relationship Id="rId8" Type="http://schemas.openxmlformats.org/officeDocument/2006/relationships/oleObject" Target="../embeddings/oleObject7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20" Type="http://schemas.openxmlformats.org/officeDocument/2006/relationships/oleObject" Target="../embeddings/oleObject95.bin"/><Relationship Id="rId21" Type="http://schemas.openxmlformats.org/officeDocument/2006/relationships/oleObject" Target="../embeddings/oleObject96.bin"/><Relationship Id="rId22" Type="http://schemas.openxmlformats.org/officeDocument/2006/relationships/oleObject" Target="../embeddings/oleObject97.bin"/><Relationship Id="rId10" Type="http://schemas.openxmlformats.org/officeDocument/2006/relationships/oleObject" Target="../embeddings/oleObject88.bin"/><Relationship Id="rId11" Type="http://schemas.openxmlformats.org/officeDocument/2006/relationships/oleObject" Target="../embeddings/oleObject89.bin"/><Relationship Id="rId12" Type="http://schemas.openxmlformats.org/officeDocument/2006/relationships/oleObject" Target="../embeddings/oleObject90.bin"/><Relationship Id="rId13" Type="http://schemas.openxmlformats.org/officeDocument/2006/relationships/oleObject" Target="../embeddings/oleObject91.bin"/><Relationship Id="rId14" Type="http://schemas.openxmlformats.org/officeDocument/2006/relationships/image" Target="../media/image4.wmf"/><Relationship Id="rId15" Type="http://schemas.openxmlformats.org/officeDocument/2006/relationships/oleObject" Target="../embeddings/oleObject92.bin"/><Relationship Id="rId16" Type="http://schemas.openxmlformats.org/officeDocument/2006/relationships/oleObject" Target="../embeddings/oleObject93.bin"/><Relationship Id="rId17" Type="http://schemas.openxmlformats.org/officeDocument/2006/relationships/image" Target="../media/image5.wmf"/><Relationship Id="rId18" Type="http://schemas.openxmlformats.org/officeDocument/2006/relationships/oleObject" Target="../embeddings/oleObject94.bin"/><Relationship Id="rId19" Type="http://schemas.openxmlformats.org/officeDocument/2006/relationships/image" Target="../media/image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83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84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85.bin"/><Relationship Id="rId8" Type="http://schemas.openxmlformats.org/officeDocument/2006/relationships/oleObject" Target="../embeddings/oleObject86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.bin"/><Relationship Id="rId20" Type="http://schemas.openxmlformats.org/officeDocument/2006/relationships/oleObject" Target="../embeddings/oleObject110.bin"/><Relationship Id="rId21" Type="http://schemas.openxmlformats.org/officeDocument/2006/relationships/oleObject" Target="../embeddings/oleObject111.bin"/><Relationship Id="rId22" Type="http://schemas.openxmlformats.org/officeDocument/2006/relationships/oleObject" Target="../embeddings/oleObject112.bin"/><Relationship Id="rId10" Type="http://schemas.openxmlformats.org/officeDocument/2006/relationships/oleObject" Target="../embeddings/oleObject103.bin"/><Relationship Id="rId11" Type="http://schemas.openxmlformats.org/officeDocument/2006/relationships/oleObject" Target="../embeddings/oleObject104.bin"/><Relationship Id="rId12" Type="http://schemas.openxmlformats.org/officeDocument/2006/relationships/oleObject" Target="../embeddings/oleObject105.bin"/><Relationship Id="rId13" Type="http://schemas.openxmlformats.org/officeDocument/2006/relationships/oleObject" Target="../embeddings/oleObject106.bin"/><Relationship Id="rId14" Type="http://schemas.openxmlformats.org/officeDocument/2006/relationships/image" Target="../media/image4.wmf"/><Relationship Id="rId15" Type="http://schemas.openxmlformats.org/officeDocument/2006/relationships/oleObject" Target="../embeddings/oleObject107.bin"/><Relationship Id="rId16" Type="http://schemas.openxmlformats.org/officeDocument/2006/relationships/oleObject" Target="../embeddings/oleObject108.bin"/><Relationship Id="rId17" Type="http://schemas.openxmlformats.org/officeDocument/2006/relationships/image" Target="../media/image5.wmf"/><Relationship Id="rId18" Type="http://schemas.openxmlformats.org/officeDocument/2006/relationships/oleObject" Target="../embeddings/oleObject109.bin"/><Relationship Id="rId19" Type="http://schemas.openxmlformats.org/officeDocument/2006/relationships/image" Target="../media/image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98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99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100.bin"/><Relationship Id="rId8" Type="http://schemas.openxmlformats.org/officeDocument/2006/relationships/oleObject" Target="../embeddings/oleObject10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114.bin"/><Relationship Id="rId6" Type="http://schemas.openxmlformats.org/officeDocument/2006/relationships/oleObject" Target="../embeddings/oleObject115.bin"/><Relationship Id="rId7" Type="http://schemas.openxmlformats.org/officeDocument/2006/relationships/oleObject" Target="../embeddings/oleObject116.bin"/><Relationship Id="rId8" Type="http://schemas.openxmlformats.org/officeDocument/2006/relationships/oleObject" Target="../embeddings/oleObject117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119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4.bin"/><Relationship Id="rId20" Type="http://schemas.openxmlformats.org/officeDocument/2006/relationships/oleObject" Target="../embeddings/oleObject132.bin"/><Relationship Id="rId21" Type="http://schemas.openxmlformats.org/officeDocument/2006/relationships/oleObject" Target="../embeddings/oleObject133.bin"/><Relationship Id="rId22" Type="http://schemas.openxmlformats.org/officeDocument/2006/relationships/oleObject" Target="../embeddings/oleObject134.bin"/><Relationship Id="rId10" Type="http://schemas.openxmlformats.org/officeDocument/2006/relationships/oleObject" Target="../embeddings/oleObject125.bin"/><Relationship Id="rId11" Type="http://schemas.openxmlformats.org/officeDocument/2006/relationships/oleObject" Target="../embeddings/oleObject126.bin"/><Relationship Id="rId12" Type="http://schemas.openxmlformats.org/officeDocument/2006/relationships/oleObject" Target="../embeddings/oleObject127.bin"/><Relationship Id="rId13" Type="http://schemas.openxmlformats.org/officeDocument/2006/relationships/oleObject" Target="../embeddings/oleObject128.bin"/><Relationship Id="rId14" Type="http://schemas.openxmlformats.org/officeDocument/2006/relationships/image" Target="../media/image4.wmf"/><Relationship Id="rId15" Type="http://schemas.openxmlformats.org/officeDocument/2006/relationships/oleObject" Target="../embeddings/oleObject129.bin"/><Relationship Id="rId16" Type="http://schemas.openxmlformats.org/officeDocument/2006/relationships/oleObject" Target="../embeddings/oleObject130.bin"/><Relationship Id="rId17" Type="http://schemas.openxmlformats.org/officeDocument/2006/relationships/image" Target="../media/image5.wmf"/><Relationship Id="rId18" Type="http://schemas.openxmlformats.org/officeDocument/2006/relationships/oleObject" Target="../embeddings/oleObject131.bin"/><Relationship Id="rId19" Type="http://schemas.openxmlformats.org/officeDocument/2006/relationships/image" Target="../media/image6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120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121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122.bin"/><Relationship Id="rId8" Type="http://schemas.openxmlformats.org/officeDocument/2006/relationships/oleObject" Target="../embeddings/oleObject12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136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137.bin"/><Relationship Id="rId8" Type="http://schemas.openxmlformats.org/officeDocument/2006/relationships/oleObject" Target="../embeddings/oleObject138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140.bin"/><Relationship Id="rId6" Type="http://schemas.openxmlformats.org/officeDocument/2006/relationships/oleObject" Target="../embeddings/oleObject141.bin"/><Relationship Id="rId7" Type="http://schemas.openxmlformats.org/officeDocument/2006/relationships/oleObject" Target="../embeddings/oleObject142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49.bin"/><Relationship Id="rId12" Type="http://schemas.openxmlformats.org/officeDocument/2006/relationships/oleObject" Target="../embeddings/oleObject150.bin"/><Relationship Id="rId13" Type="http://schemas.openxmlformats.org/officeDocument/2006/relationships/oleObject" Target="../embeddings/oleObject151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143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144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145.bin"/><Relationship Id="rId8" Type="http://schemas.openxmlformats.org/officeDocument/2006/relationships/oleObject" Target="../embeddings/oleObject146.bin"/><Relationship Id="rId9" Type="http://schemas.openxmlformats.org/officeDocument/2006/relationships/oleObject" Target="../embeddings/oleObject147.bin"/><Relationship Id="rId10" Type="http://schemas.openxmlformats.org/officeDocument/2006/relationships/oleObject" Target="../embeddings/oleObject148.bin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wmf"/><Relationship Id="rId12" Type="http://schemas.openxmlformats.org/officeDocument/2006/relationships/oleObject" Target="../embeddings/oleObject158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152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153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154.bin"/><Relationship Id="rId8" Type="http://schemas.openxmlformats.org/officeDocument/2006/relationships/oleObject" Target="../embeddings/oleObject155.bin"/><Relationship Id="rId9" Type="http://schemas.openxmlformats.org/officeDocument/2006/relationships/oleObject" Target="../embeddings/oleObject156.bin"/><Relationship Id="rId10" Type="http://schemas.openxmlformats.org/officeDocument/2006/relationships/oleObject" Target="../embeddings/oleObject157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20" Type="http://schemas.openxmlformats.org/officeDocument/2006/relationships/oleObject" Target="../embeddings/oleObject13.bin"/><Relationship Id="rId21" Type="http://schemas.openxmlformats.org/officeDocument/2006/relationships/oleObject" Target="../embeddings/oleObject14.bin"/><Relationship Id="rId22" Type="http://schemas.openxmlformats.org/officeDocument/2006/relationships/oleObject" Target="../embeddings/oleObject15.bin"/><Relationship Id="rId23" Type="http://schemas.openxmlformats.org/officeDocument/2006/relationships/oleObject" Target="../embeddings/oleObject16.bin"/><Relationship Id="rId24" Type="http://schemas.openxmlformats.org/officeDocument/2006/relationships/oleObject" Target="../embeddings/oleObject17.bin"/><Relationship Id="rId25" Type="http://schemas.openxmlformats.org/officeDocument/2006/relationships/oleObject" Target="../embeddings/oleObject18.bin"/><Relationship Id="rId10" Type="http://schemas.openxmlformats.org/officeDocument/2006/relationships/oleObject" Target="../embeddings/oleObject6.bin"/><Relationship Id="rId11" Type="http://schemas.openxmlformats.org/officeDocument/2006/relationships/oleObject" Target="../embeddings/oleObject7.bin"/><Relationship Id="rId12" Type="http://schemas.openxmlformats.org/officeDocument/2006/relationships/oleObject" Target="../embeddings/oleObject8.bin"/><Relationship Id="rId13" Type="http://schemas.openxmlformats.org/officeDocument/2006/relationships/oleObject" Target="../embeddings/oleObject9.bin"/><Relationship Id="rId14" Type="http://schemas.openxmlformats.org/officeDocument/2006/relationships/image" Target="../media/image4.wmf"/><Relationship Id="rId15" Type="http://schemas.openxmlformats.org/officeDocument/2006/relationships/oleObject" Target="../embeddings/oleObject10.bin"/><Relationship Id="rId16" Type="http://schemas.openxmlformats.org/officeDocument/2006/relationships/oleObject" Target="../embeddings/oleObject11.bin"/><Relationship Id="rId17" Type="http://schemas.openxmlformats.org/officeDocument/2006/relationships/image" Target="../media/image5.wmf"/><Relationship Id="rId18" Type="http://schemas.openxmlformats.org/officeDocument/2006/relationships/oleObject" Target="../embeddings/oleObject12.bin"/><Relationship Id="rId19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160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162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3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164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20" Type="http://schemas.openxmlformats.org/officeDocument/2006/relationships/oleObject" Target="../embeddings/oleObject31.bin"/><Relationship Id="rId21" Type="http://schemas.openxmlformats.org/officeDocument/2006/relationships/oleObject" Target="../embeddings/oleObject32.bin"/><Relationship Id="rId22" Type="http://schemas.openxmlformats.org/officeDocument/2006/relationships/oleObject" Target="../embeddings/oleObject33.bin"/><Relationship Id="rId23" Type="http://schemas.openxmlformats.org/officeDocument/2006/relationships/oleObject" Target="../embeddings/oleObject34.bin"/><Relationship Id="rId24" Type="http://schemas.openxmlformats.org/officeDocument/2006/relationships/oleObject" Target="../embeddings/oleObject35.bin"/><Relationship Id="rId25" Type="http://schemas.openxmlformats.org/officeDocument/2006/relationships/oleObject" Target="../embeddings/oleObject36.bin"/><Relationship Id="rId10" Type="http://schemas.openxmlformats.org/officeDocument/2006/relationships/oleObject" Target="../embeddings/oleObject24.bin"/><Relationship Id="rId11" Type="http://schemas.openxmlformats.org/officeDocument/2006/relationships/oleObject" Target="../embeddings/oleObject25.bin"/><Relationship Id="rId12" Type="http://schemas.openxmlformats.org/officeDocument/2006/relationships/oleObject" Target="../embeddings/oleObject26.bin"/><Relationship Id="rId13" Type="http://schemas.openxmlformats.org/officeDocument/2006/relationships/oleObject" Target="../embeddings/oleObject27.bin"/><Relationship Id="rId14" Type="http://schemas.openxmlformats.org/officeDocument/2006/relationships/image" Target="../media/image4.wmf"/><Relationship Id="rId15" Type="http://schemas.openxmlformats.org/officeDocument/2006/relationships/oleObject" Target="../embeddings/oleObject28.bin"/><Relationship Id="rId16" Type="http://schemas.openxmlformats.org/officeDocument/2006/relationships/oleObject" Target="../embeddings/oleObject29.bin"/><Relationship Id="rId17" Type="http://schemas.openxmlformats.org/officeDocument/2006/relationships/image" Target="../media/image5.wmf"/><Relationship Id="rId18" Type="http://schemas.openxmlformats.org/officeDocument/2006/relationships/oleObject" Target="../embeddings/oleObject30.bin"/><Relationship Id="rId19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19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21.bin"/><Relationship Id="rId8" Type="http://schemas.openxmlformats.org/officeDocument/2006/relationships/oleObject" Target="../embeddings/oleObject22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166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4" Type="http://schemas.openxmlformats.org/officeDocument/2006/relationships/image" Target="../media/image19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8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169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20" Type="http://schemas.openxmlformats.org/officeDocument/2006/relationships/oleObject" Target="../embeddings/oleObject49.bin"/><Relationship Id="rId21" Type="http://schemas.openxmlformats.org/officeDocument/2006/relationships/oleObject" Target="../embeddings/oleObject50.bin"/><Relationship Id="rId22" Type="http://schemas.openxmlformats.org/officeDocument/2006/relationships/oleObject" Target="../embeddings/oleObject51.bin"/><Relationship Id="rId10" Type="http://schemas.openxmlformats.org/officeDocument/2006/relationships/oleObject" Target="../embeddings/oleObject42.bin"/><Relationship Id="rId11" Type="http://schemas.openxmlformats.org/officeDocument/2006/relationships/oleObject" Target="../embeddings/oleObject43.bin"/><Relationship Id="rId12" Type="http://schemas.openxmlformats.org/officeDocument/2006/relationships/oleObject" Target="../embeddings/oleObject44.bin"/><Relationship Id="rId13" Type="http://schemas.openxmlformats.org/officeDocument/2006/relationships/oleObject" Target="../embeddings/oleObject45.bin"/><Relationship Id="rId14" Type="http://schemas.openxmlformats.org/officeDocument/2006/relationships/image" Target="../media/image4.wmf"/><Relationship Id="rId15" Type="http://schemas.openxmlformats.org/officeDocument/2006/relationships/oleObject" Target="../embeddings/oleObject46.bin"/><Relationship Id="rId16" Type="http://schemas.openxmlformats.org/officeDocument/2006/relationships/oleObject" Target="../embeddings/oleObject47.bin"/><Relationship Id="rId17" Type="http://schemas.openxmlformats.org/officeDocument/2006/relationships/image" Target="../media/image5.wmf"/><Relationship Id="rId18" Type="http://schemas.openxmlformats.org/officeDocument/2006/relationships/oleObject" Target="../embeddings/oleObject48.bin"/><Relationship Id="rId19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37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38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9.bin"/><Relationship Id="rId8" Type="http://schemas.openxmlformats.org/officeDocument/2006/relationships/oleObject" Target="../embeddings/oleObject40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171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4" Type="http://schemas.openxmlformats.org/officeDocument/2006/relationships/image" Target="../media/image2.wmf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Lê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, </a:t>
            </a:r>
            <a:r>
              <a:rPr lang="en-US" dirty="0" err="1"/>
              <a:t>MMT-Giới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F8E5EC55-3702-4850-966C-962B1DE70BF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382588" y="493713"/>
            <a:ext cx="5764212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>
                <a:solidFill>
                  <a:schemeClr val="accent2"/>
                </a:solidFill>
                <a:latin typeface="Comic Sans MS" pitchFamily="66" charset="0"/>
              </a:rPr>
              <a:t>Chương 1</a:t>
            </a:r>
            <a:br>
              <a:rPr lang="en-US" sz="400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sz="4000">
                <a:solidFill>
                  <a:schemeClr val="accent2"/>
                </a:solidFill>
                <a:latin typeface="Comic Sans MS" pitchFamily="66" charset="0"/>
              </a:rPr>
              <a:t>Giới thiệu</a:t>
            </a:r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6229350" y="3486150"/>
            <a:ext cx="2730500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800" i="1">
                <a:solidFill>
                  <a:schemeClr val="accent2"/>
                </a:solidFill>
                <a:latin typeface="Comic Sans MS" pitchFamily="66" charset="0"/>
              </a:rPr>
              <a:t>Computer Networking: A Top Down Approach Featuring the Internet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, </a:t>
            </a:r>
            <a:br>
              <a:rPr lang="en-US" sz="180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3</a:t>
            </a:r>
            <a:r>
              <a:rPr lang="en-US" sz="1800" baseline="30000">
                <a:solidFill>
                  <a:schemeClr val="accent2"/>
                </a:solidFill>
                <a:latin typeface="Comic Sans MS" pitchFamily="66" charset="0"/>
              </a:rPr>
              <a:t>rd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 edition. </a:t>
            </a:r>
            <a:br>
              <a:rPr lang="en-US" sz="180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Jim Kurose, Keith Ross</a:t>
            </a:r>
            <a:br>
              <a:rPr lang="en-US" sz="180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Addison-Wesley, July 2004. </a:t>
            </a:r>
            <a:br>
              <a:rPr lang="en-US" sz="1800">
                <a:solidFill>
                  <a:schemeClr val="accent2"/>
                </a:solidFill>
                <a:latin typeface="Comic Sans MS" pitchFamily="66" charset="0"/>
              </a:rPr>
            </a:br>
            <a:endParaRPr lang="en-US" sz="18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393700" y="3392488"/>
            <a:ext cx="5378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Arial" pitchFamily="34" charset="0"/>
              </a:rPr>
              <a:t>Ghi chú</a:t>
            </a:r>
          </a:p>
          <a:p>
            <a:r>
              <a:rPr lang="en-US" sz="1200">
                <a:latin typeface="Arial" pitchFamily="34" charset="0"/>
              </a:rPr>
              <a:t>Slides này dựa trên sildes của J.F Kurose and K.W. Ross .</a:t>
            </a:r>
          </a:p>
        </p:txBody>
      </p:sp>
      <p:pic>
        <p:nvPicPr>
          <p:cNvPr id="35847" name="Picture 6" descr="Pictur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9350" y="493713"/>
            <a:ext cx="2468563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1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51292993-6E9A-4436-88FA-9FF187EC3B2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Một cái nhìn gần hơn đến cấu trúc mạng:</a:t>
            </a:r>
            <a:endParaRPr lang="en-US" smtClean="0"/>
          </a:p>
        </p:txBody>
      </p:sp>
      <p:sp>
        <p:nvSpPr>
          <p:cNvPr id="51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810000" cy="2819400"/>
          </a:xfrm>
        </p:spPr>
        <p:txBody>
          <a:bodyPr>
            <a:normAutofit fontScale="85000" lnSpcReduction="2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Biên: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các ứng dụng + các hệ thống cuối</a:t>
            </a:r>
          </a:p>
          <a:p>
            <a:r>
              <a:rPr lang="en-US" smtClean="0">
                <a:solidFill>
                  <a:srgbClr val="FF0000"/>
                </a:solidFill>
              </a:rPr>
              <a:t>Lõi: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routers</a:t>
            </a:r>
          </a:p>
          <a:p>
            <a:pPr lvl="1"/>
            <a:r>
              <a:rPr lang="en-US" smtClean="0"/>
              <a:t>Mạng của các mạng</a:t>
            </a:r>
          </a:p>
          <a:p>
            <a:r>
              <a:rPr lang="en-US" smtClean="0">
                <a:solidFill>
                  <a:srgbClr val="FF0000"/>
                </a:solidFill>
              </a:rPr>
              <a:t>Truy cập mạng, môi trường vật lý:</a:t>
            </a:r>
            <a:r>
              <a:rPr lang="en-US" smtClean="0"/>
              <a:t> các liên kết</a:t>
            </a:r>
            <a:endParaRPr lang="en-US" sz="2400" smtClean="0"/>
          </a:p>
        </p:txBody>
      </p:sp>
      <p:sp>
        <p:nvSpPr>
          <p:cNvPr id="5141" name="Freeform 8"/>
          <p:cNvSpPr>
            <a:spLocks/>
          </p:cNvSpPr>
          <p:nvPr/>
        </p:nvSpPr>
        <p:spPr bwMode="auto">
          <a:xfrm>
            <a:off x="6769100" y="2200275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Freeform 9"/>
          <p:cNvSpPr>
            <a:spLocks/>
          </p:cNvSpPr>
          <p:nvPr/>
        </p:nvSpPr>
        <p:spPr bwMode="auto">
          <a:xfrm>
            <a:off x="4889500" y="20574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Freeform 10"/>
          <p:cNvSpPr>
            <a:spLocks/>
          </p:cNvSpPr>
          <p:nvPr/>
        </p:nvSpPr>
        <p:spPr bwMode="auto">
          <a:xfrm>
            <a:off x="5257800" y="3508375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006975" y="2192338"/>
            <a:ext cx="733425" cy="319087"/>
            <a:chOff x="3552" y="246"/>
            <a:chExt cx="527" cy="248"/>
          </a:xfrm>
        </p:grpSpPr>
        <p:graphicFrame>
          <p:nvGraphicFramePr>
            <p:cNvPr id="5135" name="Object 12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6" name="Object 13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" name="Clip" r:id="rId5" imgW="676440" imgH="485640" progId="MS_ClipArt_Gallery.2">
                    <p:embed/>
                  </p:oleObj>
                </mc:Choice>
                <mc:Fallback>
                  <p:oleObj name="Clip" r:id="rId5" imgW="676440" imgH="485640" progId="MS_ClipArt_Gallery.2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45" name="Line 14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006975" y="2787650"/>
            <a:ext cx="733425" cy="319088"/>
            <a:chOff x="3552" y="246"/>
            <a:chExt cx="527" cy="248"/>
          </a:xfrm>
        </p:grpSpPr>
        <p:graphicFrame>
          <p:nvGraphicFramePr>
            <p:cNvPr id="5133" name="Object 16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0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4" name="Object 17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" name="Clip" r:id="rId8" imgW="676440" imgH="485640" progId="MS_ClipArt_Gallery.2">
                    <p:embed/>
                  </p:oleObj>
                </mc:Choice>
                <mc:Fallback>
                  <p:oleObj name="Clip" r:id="rId8" imgW="676440" imgH="485640" progId="MS_ClipArt_Gallery.2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44" name="Line 18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383213" y="2574925"/>
            <a:ext cx="69850" cy="214313"/>
            <a:chOff x="3842" y="406"/>
            <a:chExt cx="51" cy="167"/>
          </a:xfrm>
        </p:grpSpPr>
        <p:sp>
          <p:nvSpPr>
            <p:cNvPr id="5341" name="Oval 20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2" name="Oval 21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3" name="Oval 22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853113" y="3078163"/>
            <a:ext cx="209550" cy="395287"/>
            <a:chOff x="4180" y="783"/>
            <a:chExt cx="150" cy="307"/>
          </a:xfrm>
        </p:grpSpPr>
        <p:sp>
          <p:nvSpPr>
            <p:cNvPr id="5333" name="AutoShape 2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" name="Rectangle 2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" name="Rectangle 2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6" name="AutoShape 2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7" name="Line 2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8" name="Line 2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9" name="Rectangle 3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0" name="Rectangle 3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 rot="-5400000">
            <a:off x="6165850" y="3155950"/>
            <a:ext cx="80963" cy="233363"/>
            <a:chOff x="3842" y="406"/>
            <a:chExt cx="51" cy="167"/>
          </a:xfrm>
        </p:grpSpPr>
        <p:sp>
          <p:nvSpPr>
            <p:cNvPr id="5330" name="Oval 33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" name="Oval 34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2" name="Oval 35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49" name="Line 36"/>
          <p:cNvSpPr>
            <a:spLocks noChangeShapeType="1"/>
          </p:cNvSpPr>
          <p:nvPr/>
        </p:nvSpPr>
        <p:spPr bwMode="auto">
          <a:xfrm>
            <a:off x="5989638" y="2986088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0" name="Line 37"/>
          <p:cNvSpPr>
            <a:spLocks noChangeShapeType="1"/>
          </p:cNvSpPr>
          <p:nvPr/>
        </p:nvSpPr>
        <p:spPr bwMode="auto">
          <a:xfrm>
            <a:off x="5992813" y="29829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1" name="Line 38"/>
          <p:cNvSpPr>
            <a:spLocks noChangeShapeType="1"/>
          </p:cNvSpPr>
          <p:nvPr/>
        </p:nvSpPr>
        <p:spPr bwMode="auto">
          <a:xfrm>
            <a:off x="6488113" y="29813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2" name="Line 39"/>
          <p:cNvSpPr>
            <a:spLocks noChangeShapeType="1"/>
          </p:cNvSpPr>
          <p:nvPr/>
        </p:nvSpPr>
        <p:spPr bwMode="auto">
          <a:xfrm>
            <a:off x="5689600" y="24463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3" name="Line 40"/>
          <p:cNvSpPr>
            <a:spLocks noChangeShapeType="1"/>
          </p:cNvSpPr>
          <p:nvPr/>
        </p:nvSpPr>
        <p:spPr bwMode="auto">
          <a:xfrm flipV="1">
            <a:off x="5702300" y="27320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Line 41"/>
          <p:cNvSpPr>
            <a:spLocks noChangeShapeType="1"/>
          </p:cNvSpPr>
          <p:nvPr/>
        </p:nvSpPr>
        <p:spPr bwMode="auto">
          <a:xfrm flipV="1">
            <a:off x="6229350" y="28178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6348413" y="3055938"/>
            <a:ext cx="209550" cy="395287"/>
            <a:chOff x="4180" y="783"/>
            <a:chExt cx="150" cy="307"/>
          </a:xfrm>
        </p:grpSpPr>
        <p:sp>
          <p:nvSpPr>
            <p:cNvPr id="5322" name="AutoShape 4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3" name="Rectangle 4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4" name="Rectangle 4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" name="AutoShape 4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" name="Line 4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" name="Line 4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" name="Rectangle 4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" name="Rectangle 5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5391150" y="3675063"/>
            <a:ext cx="479425" cy="925512"/>
            <a:chOff x="3314" y="1248"/>
            <a:chExt cx="344" cy="694"/>
          </a:xfrm>
        </p:grpSpPr>
        <p:graphicFrame>
          <p:nvGraphicFramePr>
            <p:cNvPr id="5131" name="Object 52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" name="Clip" r:id="rId9" imgW="1305000" imgH="1085760" progId="MS_ClipArt_Gallery.2">
                    <p:embed/>
                  </p:oleObj>
                </mc:Choice>
                <mc:Fallback>
                  <p:oleObj name="Clip" r:id="rId9" imgW="1305000" imgH="1085760" progId="MS_ClipArt_Gallery.2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15" name="Line 53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32" name="Object 54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" name="Clip" r:id="rId10" imgW="1305000" imgH="1085760" progId="MS_ClipArt_Gallery.2">
                    <p:embed/>
                  </p:oleObj>
                </mc:Choice>
                <mc:Fallback>
                  <p:oleObj name="Clip" r:id="rId10" imgW="1305000" imgH="1085760" progId="MS_ClipArt_Gallery.2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16" name="Line 55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5319" name="Oval 57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0" name="Oval 58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1" name="Oval 59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18" name="Line 60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122" name="Object 61"/>
          <p:cNvGraphicFramePr>
            <a:graphicFrameLocks noChangeAspect="1"/>
          </p:cNvGraphicFramePr>
          <p:nvPr/>
        </p:nvGraphicFramePr>
        <p:xfrm>
          <a:off x="6259513" y="4684713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4684713"/>
                        <a:ext cx="417512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2"/>
          <p:cNvGraphicFramePr>
            <a:graphicFrameLocks noChangeAspect="1"/>
          </p:cNvGraphicFramePr>
          <p:nvPr/>
        </p:nvGraphicFramePr>
        <p:xfrm>
          <a:off x="5645150" y="46736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Clip" r:id="rId12" imgW="1305000" imgH="1085760" progId="MS_ClipArt_Gallery.2">
                  <p:embed/>
                </p:oleObj>
              </mc:Choice>
              <mc:Fallback>
                <p:oleObj name="Clip" r:id="rId12" imgW="1305000" imgH="1085760" progId="MS_ClipArt_Gallery.2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4673600"/>
                        <a:ext cx="4159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7" name="Oval 63"/>
          <p:cNvSpPr>
            <a:spLocks noChangeArrowheads="1"/>
          </p:cNvSpPr>
          <p:nvPr/>
        </p:nvSpPr>
        <p:spPr bwMode="auto">
          <a:xfrm rot="-5400000">
            <a:off x="6061869" y="4777581"/>
            <a:ext cx="63500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8" name="Oval 64"/>
          <p:cNvSpPr>
            <a:spLocks noChangeArrowheads="1"/>
          </p:cNvSpPr>
          <p:nvPr/>
        </p:nvSpPr>
        <p:spPr bwMode="auto">
          <a:xfrm rot="-5400000">
            <a:off x="6146801" y="4775200"/>
            <a:ext cx="63500" cy="6667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9" name="Oval 65"/>
          <p:cNvSpPr>
            <a:spLocks noChangeArrowheads="1"/>
          </p:cNvSpPr>
          <p:nvPr/>
        </p:nvSpPr>
        <p:spPr bwMode="auto">
          <a:xfrm rot="-5400000">
            <a:off x="6224587" y="4779963"/>
            <a:ext cx="61913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60" name="Line 66"/>
          <p:cNvSpPr>
            <a:spLocks noChangeShapeType="1"/>
          </p:cNvSpPr>
          <p:nvPr/>
        </p:nvSpPr>
        <p:spPr bwMode="auto">
          <a:xfrm rot="-5400000">
            <a:off x="6484144" y="4660107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61" name="Line 67"/>
          <p:cNvSpPr>
            <a:spLocks noChangeShapeType="1"/>
          </p:cNvSpPr>
          <p:nvPr/>
        </p:nvSpPr>
        <p:spPr bwMode="auto">
          <a:xfrm rot="5400000" flipH="1">
            <a:off x="5857875" y="46513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62" name="Line 68"/>
          <p:cNvSpPr>
            <a:spLocks noChangeShapeType="1"/>
          </p:cNvSpPr>
          <p:nvPr/>
        </p:nvSpPr>
        <p:spPr bwMode="auto">
          <a:xfrm rot="16200000" flipV="1">
            <a:off x="6204744" y="43124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63" name="Line 69"/>
          <p:cNvSpPr>
            <a:spLocks noChangeShapeType="1"/>
          </p:cNvSpPr>
          <p:nvPr/>
        </p:nvSpPr>
        <p:spPr bwMode="auto">
          <a:xfrm flipV="1">
            <a:off x="5870575" y="4251325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64" name="Line 70"/>
          <p:cNvSpPr>
            <a:spLocks noChangeShapeType="1"/>
          </p:cNvSpPr>
          <p:nvPr/>
        </p:nvSpPr>
        <p:spPr bwMode="auto">
          <a:xfrm>
            <a:off x="6472238" y="42973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65" name="Line 71"/>
          <p:cNvSpPr>
            <a:spLocks noChangeShapeType="1"/>
          </p:cNvSpPr>
          <p:nvPr/>
        </p:nvSpPr>
        <p:spPr bwMode="auto">
          <a:xfrm flipH="1">
            <a:off x="7267575" y="42941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4" name="Object 72"/>
          <p:cNvGraphicFramePr>
            <a:graphicFrameLocks noChangeAspect="1"/>
          </p:cNvGraphicFramePr>
          <p:nvPr/>
        </p:nvGraphicFramePr>
        <p:xfrm>
          <a:off x="7445375" y="38465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Clip" r:id="rId13" imgW="981000" imgH="1209600" progId="MS_ClipArt_Gallery.2">
                  <p:embed/>
                </p:oleObj>
              </mc:Choice>
              <mc:Fallback>
                <p:oleObj name="Clip" r:id="rId13" imgW="981000" imgH="1209600" progId="MS_ClipArt_Gallery.2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75" y="3846513"/>
                        <a:ext cx="2032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73"/>
          <p:cNvGraphicFramePr>
            <a:graphicFrameLocks noChangeAspect="1"/>
          </p:cNvGraphicFramePr>
          <p:nvPr/>
        </p:nvGraphicFramePr>
        <p:xfrm>
          <a:off x="6108700" y="3927475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Clip" r:id="rId15" imgW="981000" imgH="1209600" progId="MS_ClipArt_Gallery.2">
                  <p:embed/>
                </p:oleObj>
              </mc:Choice>
              <mc:Fallback>
                <p:oleObj name="Clip" r:id="rId15" imgW="981000" imgH="1209600" progId="MS_ClipArt_Gallery.2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3927475"/>
                        <a:ext cx="203200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6" name="Freeform 74"/>
          <p:cNvSpPr>
            <a:spLocks/>
          </p:cNvSpPr>
          <p:nvPr/>
        </p:nvSpPr>
        <p:spPr bwMode="auto">
          <a:xfrm>
            <a:off x="6189663" y="37020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5"/>
          <p:cNvGrpSpPr>
            <a:grpSpLocks/>
          </p:cNvGrpSpPr>
          <p:nvPr/>
        </p:nvGrpSpPr>
        <p:grpSpPr bwMode="auto">
          <a:xfrm>
            <a:off x="6456363" y="5124450"/>
            <a:ext cx="406400" cy="427038"/>
            <a:chOff x="2870" y="1518"/>
            <a:chExt cx="292" cy="320"/>
          </a:xfrm>
        </p:grpSpPr>
        <p:graphicFrame>
          <p:nvGraphicFramePr>
            <p:cNvPr id="5129" name="Object 76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8" name="Clip" r:id="rId16" imgW="819000" imgH="847800" progId="MS_ClipArt_Gallery.2">
                    <p:embed/>
                  </p:oleObj>
                </mc:Choice>
                <mc:Fallback>
                  <p:oleObj name="Clip" r:id="rId16" imgW="819000" imgH="847800" progId="MS_ClipArt_Gallery.2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77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9" name="Clip" r:id="rId18" imgW="1266840" imgH="1200240" progId="MS_ClipArt_Gallery.2">
                    <p:embed/>
                  </p:oleObj>
                </mc:Choice>
                <mc:Fallback>
                  <p:oleObj name="Clip" r:id="rId18" imgW="1266840" imgH="1200240" progId="MS_ClipArt_Gallery.2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78"/>
          <p:cNvGrpSpPr>
            <a:grpSpLocks/>
          </p:cNvGrpSpPr>
          <p:nvPr/>
        </p:nvGrpSpPr>
        <p:grpSpPr bwMode="auto">
          <a:xfrm>
            <a:off x="7234238" y="5156200"/>
            <a:ext cx="406400" cy="427038"/>
            <a:chOff x="2870" y="1518"/>
            <a:chExt cx="292" cy="320"/>
          </a:xfrm>
        </p:grpSpPr>
        <p:graphicFrame>
          <p:nvGraphicFramePr>
            <p:cNvPr id="5127" name="Object 7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" name="Clip" r:id="rId20" imgW="819000" imgH="847800" progId="MS_ClipArt_Gallery.2">
                    <p:embed/>
                  </p:oleObj>
                </mc:Choice>
                <mc:Fallback>
                  <p:oleObj name="Clip" r:id="rId20" imgW="819000" imgH="847800" progId="MS_ClipArt_Gallery.2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" name="Object 8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" name="Clip" r:id="rId21" imgW="1266840" imgH="1200240" progId="MS_ClipArt_Gallery.2">
                    <p:embed/>
                  </p:oleObj>
                </mc:Choice>
                <mc:Fallback>
                  <p:oleObj name="Clip" r:id="rId21" imgW="1266840" imgH="1200240" progId="MS_ClipArt_Gallery.2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81"/>
          <p:cNvGrpSpPr>
            <a:grpSpLocks/>
          </p:cNvGrpSpPr>
          <p:nvPr/>
        </p:nvGrpSpPr>
        <p:grpSpPr bwMode="auto">
          <a:xfrm>
            <a:off x="6819900" y="4872038"/>
            <a:ext cx="379413" cy="376237"/>
            <a:chOff x="4733" y="2082"/>
            <a:chExt cx="272" cy="282"/>
          </a:xfrm>
        </p:grpSpPr>
        <p:graphicFrame>
          <p:nvGraphicFramePr>
            <p:cNvPr id="5126" name="Object 82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2" name="Clip" r:id="rId22" imgW="819000" imgH="847800" progId="MS_ClipArt_Gallery.2">
                    <p:embed/>
                  </p:oleObj>
                </mc:Choice>
                <mc:Fallback>
                  <p:oleObj name="Clip" r:id="rId22" imgW="819000" imgH="847800" progId="MS_ClipArt_Gallery.2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14" name="Rectangle 83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70" name="Line 84"/>
          <p:cNvSpPr>
            <a:spLocks noChangeShapeType="1"/>
          </p:cNvSpPr>
          <p:nvPr/>
        </p:nvSpPr>
        <p:spPr bwMode="auto">
          <a:xfrm>
            <a:off x="7126288" y="4775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85"/>
          <p:cNvGrpSpPr>
            <a:grpSpLocks/>
          </p:cNvGrpSpPr>
          <p:nvPr/>
        </p:nvGrpSpPr>
        <p:grpSpPr bwMode="auto">
          <a:xfrm>
            <a:off x="7847013" y="4198938"/>
            <a:ext cx="207962" cy="409575"/>
            <a:chOff x="4180" y="783"/>
            <a:chExt cx="150" cy="307"/>
          </a:xfrm>
        </p:grpSpPr>
        <p:sp>
          <p:nvSpPr>
            <p:cNvPr id="5306" name="AutoShape 8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7" name="Rectangle 8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8" name="Rectangle 8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9" name="AutoShape 8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0" name="Line 9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1" name="Line 9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2" name="Rectangle 9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3" name="Rectangle 9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94"/>
          <p:cNvGrpSpPr>
            <a:grpSpLocks/>
          </p:cNvGrpSpPr>
          <p:nvPr/>
        </p:nvGrpSpPr>
        <p:grpSpPr bwMode="auto">
          <a:xfrm>
            <a:off x="7834313" y="4643438"/>
            <a:ext cx="207962" cy="409575"/>
            <a:chOff x="4180" y="783"/>
            <a:chExt cx="150" cy="307"/>
          </a:xfrm>
        </p:grpSpPr>
        <p:sp>
          <p:nvSpPr>
            <p:cNvPr id="5298" name="AutoShape 9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9" name="Rectangle 9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0" name="Rectangle 9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1" name="AutoShape 9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2" name="Line 9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3" name="Line 10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4" name="Rectangle 10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5" name="Rectangle 10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73" name="Line 103"/>
          <p:cNvSpPr>
            <a:spLocks noChangeShapeType="1"/>
          </p:cNvSpPr>
          <p:nvPr/>
        </p:nvSpPr>
        <p:spPr bwMode="auto">
          <a:xfrm rot="5400000" flipH="1">
            <a:off x="7460456" y="45727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74" name="Line 104"/>
          <p:cNvSpPr>
            <a:spLocks noChangeShapeType="1"/>
          </p:cNvSpPr>
          <p:nvPr/>
        </p:nvSpPr>
        <p:spPr bwMode="auto">
          <a:xfrm rot="-5400000">
            <a:off x="7814469" y="48252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75" name="Line 105"/>
          <p:cNvSpPr>
            <a:spLocks noChangeShapeType="1"/>
          </p:cNvSpPr>
          <p:nvPr/>
        </p:nvSpPr>
        <p:spPr bwMode="auto">
          <a:xfrm rot="-5400000">
            <a:off x="7804150" y="43561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76" name="Line 106"/>
          <p:cNvSpPr>
            <a:spLocks noChangeShapeType="1"/>
          </p:cNvSpPr>
          <p:nvPr/>
        </p:nvSpPr>
        <p:spPr bwMode="auto">
          <a:xfrm flipV="1">
            <a:off x="6483350" y="24971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77" name="Line 107"/>
          <p:cNvSpPr>
            <a:spLocks noChangeShapeType="1"/>
          </p:cNvSpPr>
          <p:nvPr/>
        </p:nvSpPr>
        <p:spPr bwMode="auto">
          <a:xfrm>
            <a:off x="7418388" y="24812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78" name="Line 108"/>
          <p:cNvSpPr>
            <a:spLocks noChangeShapeType="1"/>
          </p:cNvSpPr>
          <p:nvPr/>
        </p:nvSpPr>
        <p:spPr bwMode="auto">
          <a:xfrm flipH="1">
            <a:off x="7937500" y="2817813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79" name="Line 109"/>
          <p:cNvSpPr>
            <a:spLocks noChangeShapeType="1"/>
          </p:cNvSpPr>
          <p:nvPr/>
        </p:nvSpPr>
        <p:spPr bwMode="auto">
          <a:xfrm>
            <a:off x="7167563" y="25939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80" name="Line 110"/>
          <p:cNvSpPr>
            <a:spLocks noChangeShapeType="1"/>
          </p:cNvSpPr>
          <p:nvPr/>
        </p:nvSpPr>
        <p:spPr bwMode="auto">
          <a:xfrm>
            <a:off x="7192963" y="32416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81" name="Line 111"/>
          <p:cNvSpPr>
            <a:spLocks noChangeShapeType="1"/>
          </p:cNvSpPr>
          <p:nvPr/>
        </p:nvSpPr>
        <p:spPr bwMode="auto">
          <a:xfrm flipH="1">
            <a:off x="7653338" y="37068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82" name="Line 112"/>
          <p:cNvSpPr>
            <a:spLocks noChangeShapeType="1"/>
          </p:cNvSpPr>
          <p:nvPr/>
        </p:nvSpPr>
        <p:spPr bwMode="auto">
          <a:xfrm flipH="1">
            <a:off x="7426325" y="2786063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83" name="Line 113"/>
          <p:cNvSpPr>
            <a:spLocks noChangeShapeType="1"/>
          </p:cNvSpPr>
          <p:nvPr/>
        </p:nvSpPr>
        <p:spPr bwMode="auto">
          <a:xfrm flipH="1">
            <a:off x="7435850" y="22256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84" name="Line 114"/>
          <p:cNvSpPr>
            <a:spLocks noChangeShapeType="1"/>
          </p:cNvSpPr>
          <p:nvPr/>
        </p:nvSpPr>
        <p:spPr bwMode="auto">
          <a:xfrm flipH="1">
            <a:off x="8153400" y="24018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15"/>
          <p:cNvGrpSpPr>
            <a:grpSpLocks/>
          </p:cNvGrpSpPr>
          <p:nvPr/>
        </p:nvGrpSpPr>
        <p:grpSpPr bwMode="auto">
          <a:xfrm>
            <a:off x="5964238" y="2593975"/>
            <a:ext cx="501650" cy="233363"/>
            <a:chOff x="3600" y="219"/>
            <a:chExt cx="360" cy="175"/>
          </a:xfrm>
        </p:grpSpPr>
        <p:sp>
          <p:nvSpPr>
            <p:cNvPr id="5285" name="Oval 11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6" name="Line 11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7" name="Line 11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8" name="Rectangle 11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289" name="Oval 12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12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295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96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97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12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292" name="Line 1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93" name="Line 1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94" name="Line 1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" name="Group 129"/>
          <p:cNvGrpSpPr>
            <a:grpSpLocks/>
          </p:cNvGrpSpPr>
          <p:nvPr/>
        </p:nvGrpSpPr>
        <p:grpSpPr bwMode="auto">
          <a:xfrm>
            <a:off x="6916738" y="2365375"/>
            <a:ext cx="501650" cy="233363"/>
            <a:chOff x="3600" y="219"/>
            <a:chExt cx="360" cy="175"/>
          </a:xfrm>
        </p:grpSpPr>
        <p:sp>
          <p:nvSpPr>
            <p:cNvPr id="5272" name="Oval 13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3" name="Line 13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4" name="Line 13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5" name="Rectangle 13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276" name="Oval 13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13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282" name="Line 13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83" name="Line 1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84" name="Line 13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13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279" name="Line 14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80" name="Line 14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81" name="Line 14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" name="Group 143"/>
          <p:cNvGrpSpPr>
            <a:grpSpLocks/>
          </p:cNvGrpSpPr>
          <p:nvPr/>
        </p:nvGrpSpPr>
        <p:grpSpPr bwMode="auto">
          <a:xfrm>
            <a:off x="6934200" y="3022600"/>
            <a:ext cx="501650" cy="233363"/>
            <a:chOff x="3600" y="219"/>
            <a:chExt cx="360" cy="175"/>
          </a:xfrm>
        </p:grpSpPr>
        <p:sp>
          <p:nvSpPr>
            <p:cNvPr id="5259" name="Oval 14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0" name="Line 14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1" name="Line 14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2" name="Rectangle 14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263" name="Oval 14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" name="Group 14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269" name="Line 1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0" name="Line 1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1" name="Line 1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" name="Group 15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266" name="Line 1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67" name="Line 1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68" name="Line 1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oup 157"/>
          <p:cNvGrpSpPr>
            <a:grpSpLocks/>
          </p:cNvGrpSpPr>
          <p:nvPr/>
        </p:nvGrpSpPr>
        <p:grpSpPr bwMode="auto">
          <a:xfrm>
            <a:off x="7904163" y="2573338"/>
            <a:ext cx="500062" cy="233362"/>
            <a:chOff x="3600" y="219"/>
            <a:chExt cx="360" cy="175"/>
          </a:xfrm>
        </p:grpSpPr>
        <p:sp>
          <p:nvSpPr>
            <p:cNvPr id="5246" name="Oval 15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7" name="Line 15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8" name="Line 16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9" name="Rectangle 16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250" name="Oval 16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16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256" name="Line 16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57" name="Line 1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58" name="Line 16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16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253" name="Line 16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54" name="Line 16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55" name="Line 17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7" name="Group 171"/>
          <p:cNvGrpSpPr>
            <a:grpSpLocks/>
          </p:cNvGrpSpPr>
          <p:nvPr/>
        </p:nvGrpSpPr>
        <p:grpSpPr bwMode="auto">
          <a:xfrm>
            <a:off x="7710488" y="3470275"/>
            <a:ext cx="501650" cy="233363"/>
            <a:chOff x="3600" y="219"/>
            <a:chExt cx="360" cy="175"/>
          </a:xfrm>
        </p:grpSpPr>
        <p:sp>
          <p:nvSpPr>
            <p:cNvPr id="5233" name="Oval 17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" name="Line 17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5" name="Line 17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" name="Rectangle 17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237" name="Oval 17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" name="Group 17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243" name="Line 17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4" name="Line 1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5" name="Line 18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" name="Group 18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240" name="Line 18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1" name="Line 18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2" name="Line 18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" name="Group 185"/>
          <p:cNvGrpSpPr>
            <a:grpSpLocks/>
          </p:cNvGrpSpPr>
          <p:nvPr/>
        </p:nvGrpSpPr>
        <p:grpSpPr bwMode="auto">
          <a:xfrm>
            <a:off x="7377113" y="4054475"/>
            <a:ext cx="501650" cy="234950"/>
            <a:chOff x="3600" y="219"/>
            <a:chExt cx="360" cy="175"/>
          </a:xfrm>
        </p:grpSpPr>
        <p:sp>
          <p:nvSpPr>
            <p:cNvPr id="5220" name="Oval 18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1" name="Line 18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" name="Line 18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" name="Rectangle 18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224" name="Oval 19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19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230" name="Line 19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1" name="Line 1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2" name="Line 19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55" name="Group 19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227" name="Line 19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" name="Line 19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9" name="Line 19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56" name="Group 199"/>
          <p:cNvGrpSpPr>
            <a:grpSpLocks/>
          </p:cNvGrpSpPr>
          <p:nvPr/>
        </p:nvGrpSpPr>
        <p:grpSpPr bwMode="auto">
          <a:xfrm>
            <a:off x="6767513" y="4543425"/>
            <a:ext cx="500062" cy="233363"/>
            <a:chOff x="3600" y="219"/>
            <a:chExt cx="360" cy="175"/>
          </a:xfrm>
        </p:grpSpPr>
        <p:sp>
          <p:nvSpPr>
            <p:cNvPr id="5207" name="Oval 20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8" name="Line 20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9" name="Line 20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Rectangle 20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211" name="Oval 20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67" name="Group 20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217" name="Line 2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18" name="Line 2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19" name="Line 2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68" name="Group 20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214" name="Line 2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15" name="Line 2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16" name="Line 2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69" name="Group 213"/>
          <p:cNvGrpSpPr>
            <a:grpSpLocks/>
          </p:cNvGrpSpPr>
          <p:nvPr/>
        </p:nvGrpSpPr>
        <p:grpSpPr bwMode="auto">
          <a:xfrm>
            <a:off x="5964238" y="4167188"/>
            <a:ext cx="501650" cy="233362"/>
            <a:chOff x="3600" y="219"/>
            <a:chExt cx="360" cy="175"/>
          </a:xfrm>
        </p:grpSpPr>
        <p:sp>
          <p:nvSpPr>
            <p:cNvPr id="5194" name="Oval 21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5" name="Line 21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Line 21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Rectangle 21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98" name="Oval 21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71" name="Group 21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204" name="Line 2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5" name="Line 2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6" name="Line 2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72" name="Group 22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201" name="Line 2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" name="Line 2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" name="Line 2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93" name="Line 227"/>
          <p:cNvSpPr>
            <a:spLocks noChangeShapeType="1"/>
          </p:cNvSpPr>
          <p:nvPr/>
        </p:nvSpPr>
        <p:spPr bwMode="auto">
          <a:xfrm flipV="1">
            <a:off x="6200775" y="4389438"/>
            <a:ext cx="1588" cy="230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1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4E600051-907B-43DB-A4EB-32008ACF060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Biên của mạng:</a:t>
            </a:r>
          </a:p>
        </p:txBody>
      </p:sp>
      <p:sp>
        <p:nvSpPr>
          <p:cNvPr id="61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495800" cy="4648200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Các hệ thống cuối:</a:t>
            </a:r>
            <a:endParaRPr lang="en-US" sz="2400" smtClean="0"/>
          </a:p>
          <a:p>
            <a:pPr lvl="1"/>
            <a:r>
              <a:rPr lang="en-US" sz="2000" smtClean="0"/>
              <a:t>Chạy các chương trình ứng dụng vd. Web, email</a:t>
            </a:r>
          </a:p>
          <a:p>
            <a:pPr lvl="1"/>
            <a:r>
              <a:rPr lang="en-US" sz="2000" smtClean="0"/>
              <a:t>ở “biên của mạng”</a:t>
            </a:r>
          </a:p>
          <a:p>
            <a:r>
              <a:rPr lang="en-US" smtClean="0">
                <a:solidFill>
                  <a:srgbClr val="FF0000"/>
                </a:solidFill>
              </a:rPr>
              <a:t>Mô hình khách/phục vụ</a:t>
            </a:r>
            <a:endParaRPr lang="en-US" sz="2400" smtClean="0"/>
          </a:p>
          <a:p>
            <a:pPr lvl="1"/>
            <a:r>
              <a:rPr lang="en-US" sz="2000" smtClean="0"/>
              <a:t>Trình khách yêu cầu và nhận dịch vụ từ trình phục vụ</a:t>
            </a:r>
          </a:p>
          <a:p>
            <a:pPr lvl="1"/>
            <a:r>
              <a:rPr lang="en-US" sz="2000" smtClean="0"/>
              <a:t>vd. Web browser/server; email client/server</a:t>
            </a:r>
          </a:p>
          <a:p>
            <a:r>
              <a:rPr lang="en-US" smtClean="0">
                <a:solidFill>
                  <a:srgbClr val="FF0000"/>
                </a:solidFill>
              </a:rPr>
              <a:t>Mô hình ngang hàng:</a:t>
            </a:r>
            <a:endParaRPr lang="en-US" sz="2400" smtClean="0"/>
          </a:p>
          <a:p>
            <a:pPr lvl="1"/>
            <a:r>
              <a:rPr lang="en-US" sz="2000" smtClean="0"/>
              <a:t> tối thiểu (hoặc không) sử dụng máy chủ chuyên biệt</a:t>
            </a:r>
          </a:p>
          <a:p>
            <a:pPr lvl="1"/>
            <a:r>
              <a:rPr lang="en-US" sz="2000" smtClean="0"/>
              <a:t>vd. Gnutella, KaZaA</a:t>
            </a:r>
          </a:p>
        </p:txBody>
      </p:sp>
      <p:sp>
        <p:nvSpPr>
          <p:cNvPr id="6165" name="Freeform 12"/>
          <p:cNvSpPr>
            <a:spLocks/>
          </p:cNvSpPr>
          <p:nvPr/>
        </p:nvSpPr>
        <p:spPr bwMode="auto">
          <a:xfrm>
            <a:off x="6769100" y="2200275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Freeform 13"/>
          <p:cNvSpPr>
            <a:spLocks/>
          </p:cNvSpPr>
          <p:nvPr/>
        </p:nvSpPr>
        <p:spPr bwMode="auto">
          <a:xfrm>
            <a:off x="4889500" y="20574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Freeform 14"/>
          <p:cNvSpPr>
            <a:spLocks/>
          </p:cNvSpPr>
          <p:nvPr/>
        </p:nvSpPr>
        <p:spPr bwMode="auto">
          <a:xfrm>
            <a:off x="5257800" y="3508375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33"/>
          <p:cNvGrpSpPr>
            <a:grpSpLocks/>
          </p:cNvGrpSpPr>
          <p:nvPr/>
        </p:nvGrpSpPr>
        <p:grpSpPr bwMode="auto">
          <a:xfrm>
            <a:off x="4316413" y="1785938"/>
            <a:ext cx="1100137" cy="874712"/>
            <a:chOff x="3541" y="495"/>
            <a:chExt cx="693" cy="551"/>
          </a:xfrm>
        </p:grpSpPr>
        <p:sp>
          <p:nvSpPr>
            <p:cNvPr id="6373" name="Freeform 232"/>
            <p:cNvSpPr>
              <a:spLocks/>
            </p:cNvSpPr>
            <p:nvPr/>
          </p:nvSpPr>
          <p:spPr bwMode="auto">
            <a:xfrm>
              <a:off x="3541" y="495"/>
              <a:ext cx="693" cy="551"/>
            </a:xfrm>
            <a:custGeom>
              <a:avLst/>
              <a:gdLst>
                <a:gd name="T0" fmla="*/ 77 w 693"/>
                <a:gd name="T1" fmla="*/ 63 h 551"/>
                <a:gd name="T2" fmla="*/ 35 w 693"/>
                <a:gd name="T3" fmla="*/ 255 h 551"/>
                <a:gd name="T4" fmla="*/ 35 w 693"/>
                <a:gd name="T5" fmla="*/ 447 h 551"/>
                <a:gd name="T6" fmla="*/ 245 w 693"/>
                <a:gd name="T7" fmla="*/ 513 h 551"/>
                <a:gd name="T8" fmla="*/ 431 w 693"/>
                <a:gd name="T9" fmla="*/ 543 h 551"/>
                <a:gd name="T10" fmla="*/ 647 w 693"/>
                <a:gd name="T11" fmla="*/ 465 h 551"/>
                <a:gd name="T12" fmla="*/ 689 w 693"/>
                <a:gd name="T13" fmla="*/ 303 h 551"/>
                <a:gd name="T14" fmla="*/ 671 w 693"/>
                <a:gd name="T15" fmla="*/ 105 h 551"/>
                <a:gd name="T16" fmla="*/ 617 w 693"/>
                <a:gd name="T17" fmla="*/ 39 h 551"/>
                <a:gd name="T18" fmla="*/ 311 w 693"/>
                <a:gd name="T19" fmla="*/ 3 h 551"/>
                <a:gd name="T20" fmla="*/ 77 w 693"/>
                <a:gd name="T21" fmla="*/ 63 h 5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93"/>
                <a:gd name="T34" fmla="*/ 0 h 551"/>
                <a:gd name="T35" fmla="*/ 693 w 693"/>
                <a:gd name="T36" fmla="*/ 551 h 55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93" h="551">
                  <a:moveTo>
                    <a:pt x="77" y="63"/>
                  </a:moveTo>
                  <a:cubicBezTo>
                    <a:pt x="31" y="105"/>
                    <a:pt x="42" y="191"/>
                    <a:pt x="35" y="255"/>
                  </a:cubicBezTo>
                  <a:cubicBezTo>
                    <a:pt x="28" y="319"/>
                    <a:pt x="0" y="404"/>
                    <a:pt x="35" y="447"/>
                  </a:cubicBezTo>
                  <a:cubicBezTo>
                    <a:pt x="70" y="490"/>
                    <a:pt x="179" y="497"/>
                    <a:pt x="245" y="513"/>
                  </a:cubicBezTo>
                  <a:cubicBezTo>
                    <a:pt x="311" y="529"/>
                    <a:pt x="364" y="551"/>
                    <a:pt x="431" y="543"/>
                  </a:cubicBezTo>
                  <a:cubicBezTo>
                    <a:pt x="498" y="535"/>
                    <a:pt x="604" y="505"/>
                    <a:pt x="647" y="465"/>
                  </a:cubicBezTo>
                  <a:cubicBezTo>
                    <a:pt x="690" y="425"/>
                    <a:pt x="685" y="363"/>
                    <a:pt x="689" y="303"/>
                  </a:cubicBezTo>
                  <a:cubicBezTo>
                    <a:pt x="693" y="243"/>
                    <a:pt x="683" y="149"/>
                    <a:pt x="671" y="105"/>
                  </a:cubicBezTo>
                  <a:cubicBezTo>
                    <a:pt x="659" y="61"/>
                    <a:pt x="677" y="56"/>
                    <a:pt x="617" y="39"/>
                  </a:cubicBezTo>
                  <a:cubicBezTo>
                    <a:pt x="557" y="22"/>
                    <a:pt x="401" y="0"/>
                    <a:pt x="311" y="3"/>
                  </a:cubicBezTo>
                  <a:cubicBezTo>
                    <a:pt x="221" y="6"/>
                    <a:pt x="123" y="21"/>
                    <a:pt x="77" y="63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160" name="Object 16"/>
            <p:cNvGraphicFramePr>
              <a:graphicFrameLocks noChangeAspect="1"/>
            </p:cNvGraphicFramePr>
            <p:nvPr/>
          </p:nvGraphicFramePr>
          <p:xfrm>
            <a:off x="3592" y="544"/>
            <a:ext cx="586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2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2" y="544"/>
                          <a:ext cx="586" cy="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6" name="Object 17"/>
          <p:cNvGraphicFramePr>
            <a:graphicFrameLocks noChangeAspect="1"/>
          </p:cNvGraphicFramePr>
          <p:nvPr/>
        </p:nvGraphicFramePr>
        <p:xfrm>
          <a:off x="5461000" y="2311400"/>
          <a:ext cx="279400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Clip" r:id="rId5" imgW="676440" imgH="485640" progId="MS_ClipArt_Gallery.2">
                  <p:embed/>
                </p:oleObj>
              </mc:Choice>
              <mc:Fallback>
                <p:oleObj name="Clip" r:id="rId5" imgW="676440" imgH="485640" progId="MS_ClipArt_Gallery.2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2311400"/>
                        <a:ext cx="279400" cy="18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9" name="Line 18"/>
          <p:cNvSpPr>
            <a:spLocks noChangeShapeType="1"/>
          </p:cNvSpPr>
          <p:nvPr/>
        </p:nvSpPr>
        <p:spPr bwMode="auto">
          <a:xfrm flipV="1">
            <a:off x="5413375" y="2433638"/>
            <a:ext cx="1143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006975" y="2787650"/>
            <a:ext cx="733425" cy="319088"/>
            <a:chOff x="3552" y="246"/>
            <a:chExt cx="527" cy="248"/>
          </a:xfrm>
        </p:grpSpPr>
        <p:graphicFrame>
          <p:nvGraphicFramePr>
            <p:cNvPr id="6158" name="Object 20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4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9" name="Object 21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" name="Clip" r:id="rId8" imgW="676440" imgH="485640" progId="MS_ClipArt_Gallery.2">
                    <p:embed/>
                  </p:oleObj>
                </mc:Choice>
                <mc:Fallback>
                  <p:oleObj name="Clip" r:id="rId8" imgW="676440" imgH="485640" progId="MS_ClipArt_Gallery.2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72" name="Line 22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383213" y="2574925"/>
            <a:ext cx="69850" cy="214313"/>
            <a:chOff x="3842" y="406"/>
            <a:chExt cx="51" cy="167"/>
          </a:xfrm>
        </p:grpSpPr>
        <p:sp>
          <p:nvSpPr>
            <p:cNvPr id="6369" name="Oval 24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0" name="Oval 25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1" name="Oval 26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853113" y="3078163"/>
            <a:ext cx="209550" cy="395287"/>
            <a:chOff x="4180" y="783"/>
            <a:chExt cx="150" cy="307"/>
          </a:xfrm>
        </p:grpSpPr>
        <p:sp>
          <p:nvSpPr>
            <p:cNvPr id="6361" name="AutoShape 28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2" name="Rectangle 29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3" name="Rectangle 30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4" name="AutoShape 31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5" name="Line 32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6" name="Line 33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7" name="Rectangle 34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8" name="Rectangle 35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 rot="-5400000">
            <a:off x="6165850" y="3155950"/>
            <a:ext cx="80963" cy="233363"/>
            <a:chOff x="3842" y="406"/>
            <a:chExt cx="51" cy="167"/>
          </a:xfrm>
        </p:grpSpPr>
        <p:sp>
          <p:nvSpPr>
            <p:cNvPr id="6358" name="Oval 37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" name="Oval 38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0" name="Oval 39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74" name="Line 40"/>
          <p:cNvSpPr>
            <a:spLocks noChangeShapeType="1"/>
          </p:cNvSpPr>
          <p:nvPr/>
        </p:nvSpPr>
        <p:spPr bwMode="auto">
          <a:xfrm>
            <a:off x="5989638" y="2986088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5" name="Line 41"/>
          <p:cNvSpPr>
            <a:spLocks noChangeShapeType="1"/>
          </p:cNvSpPr>
          <p:nvPr/>
        </p:nvSpPr>
        <p:spPr bwMode="auto">
          <a:xfrm>
            <a:off x="5992813" y="29829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Line 42"/>
          <p:cNvSpPr>
            <a:spLocks noChangeShapeType="1"/>
          </p:cNvSpPr>
          <p:nvPr/>
        </p:nvSpPr>
        <p:spPr bwMode="auto">
          <a:xfrm>
            <a:off x="6488113" y="29813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Line 43"/>
          <p:cNvSpPr>
            <a:spLocks noChangeShapeType="1"/>
          </p:cNvSpPr>
          <p:nvPr/>
        </p:nvSpPr>
        <p:spPr bwMode="auto">
          <a:xfrm>
            <a:off x="5689600" y="24463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8" name="Line 44"/>
          <p:cNvSpPr>
            <a:spLocks noChangeShapeType="1"/>
          </p:cNvSpPr>
          <p:nvPr/>
        </p:nvSpPr>
        <p:spPr bwMode="auto">
          <a:xfrm flipV="1">
            <a:off x="5702300" y="27320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9" name="Line 45"/>
          <p:cNvSpPr>
            <a:spLocks noChangeShapeType="1"/>
          </p:cNvSpPr>
          <p:nvPr/>
        </p:nvSpPr>
        <p:spPr bwMode="auto">
          <a:xfrm flipV="1">
            <a:off x="6229350" y="28178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6348413" y="3055938"/>
            <a:ext cx="209550" cy="395287"/>
            <a:chOff x="4180" y="783"/>
            <a:chExt cx="150" cy="307"/>
          </a:xfrm>
        </p:grpSpPr>
        <p:sp>
          <p:nvSpPr>
            <p:cNvPr id="6350" name="AutoShape 4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" name="Rectangle 4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" name="Rectangle 4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" name="AutoShape 5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" name="Line 5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5" name="Line 5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6" name="Rectangle 5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7" name="Rectangle 5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5391150" y="3675063"/>
            <a:ext cx="479425" cy="925512"/>
            <a:chOff x="3314" y="1248"/>
            <a:chExt cx="344" cy="694"/>
          </a:xfrm>
        </p:grpSpPr>
        <p:graphicFrame>
          <p:nvGraphicFramePr>
            <p:cNvPr id="6156" name="Object 56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" name="Clip" r:id="rId9" imgW="1305000" imgH="1085760" progId="MS_ClipArt_Gallery.2">
                    <p:embed/>
                  </p:oleObj>
                </mc:Choice>
                <mc:Fallback>
                  <p:oleObj name="Clip" r:id="rId9" imgW="1305000" imgH="1085760" progId="MS_ClipArt_Gallery.2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3" name="Line 57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157" name="Object 58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" name="Clip" r:id="rId10" imgW="1305000" imgH="1085760" progId="MS_ClipArt_Gallery.2">
                    <p:embed/>
                  </p:oleObj>
                </mc:Choice>
                <mc:Fallback>
                  <p:oleObj name="Clip" r:id="rId10" imgW="1305000" imgH="1085760" progId="MS_ClipArt_Gallery.2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4" name="Line 59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60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6347" name="Oval 61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48" name="Oval 62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49" name="Oval 63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346" name="Line 64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147" name="Object 65"/>
          <p:cNvGraphicFramePr>
            <a:graphicFrameLocks noChangeAspect="1"/>
          </p:cNvGraphicFramePr>
          <p:nvPr/>
        </p:nvGraphicFramePr>
        <p:xfrm>
          <a:off x="6259513" y="4684713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4684713"/>
                        <a:ext cx="417512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66"/>
          <p:cNvGraphicFramePr>
            <a:graphicFrameLocks noChangeAspect="1"/>
          </p:cNvGraphicFramePr>
          <p:nvPr/>
        </p:nvGraphicFramePr>
        <p:xfrm>
          <a:off x="5645150" y="46736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Clip" r:id="rId12" imgW="1305000" imgH="1085760" progId="MS_ClipArt_Gallery.2">
                  <p:embed/>
                </p:oleObj>
              </mc:Choice>
              <mc:Fallback>
                <p:oleObj name="Clip" r:id="rId12" imgW="1305000" imgH="1085760" progId="MS_ClipArt_Gallery.2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4673600"/>
                        <a:ext cx="4159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2" name="Oval 67"/>
          <p:cNvSpPr>
            <a:spLocks noChangeArrowheads="1"/>
          </p:cNvSpPr>
          <p:nvPr/>
        </p:nvSpPr>
        <p:spPr bwMode="auto">
          <a:xfrm rot="-5400000">
            <a:off x="6061869" y="4777581"/>
            <a:ext cx="63500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3" name="Oval 68"/>
          <p:cNvSpPr>
            <a:spLocks noChangeArrowheads="1"/>
          </p:cNvSpPr>
          <p:nvPr/>
        </p:nvSpPr>
        <p:spPr bwMode="auto">
          <a:xfrm rot="-5400000">
            <a:off x="6146801" y="4775200"/>
            <a:ext cx="63500" cy="6667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4" name="Oval 69"/>
          <p:cNvSpPr>
            <a:spLocks noChangeArrowheads="1"/>
          </p:cNvSpPr>
          <p:nvPr/>
        </p:nvSpPr>
        <p:spPr bwMode="auto">
          <a:xfrm rot="-5400000">
            <a:off x="6224587" y="4779963"/>
            <a:ext cx="61913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5" name="Line 70"/>
          <p:cNvSpPr>
            <a:spLocks noChangeShapeType="1"/>
          </p:cNvSpPr>
          <p:nvPr/>
        </p:nvSpPr>
        <p:spPr bwMode="auto">
          <a:xfrm rot="-5400000">
            <a:off x="6484144" y="4660107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6" name="Line 71"/>
          <p:cNvSpPr>
            <a:spLocks noChangeShapeType="1"/>
          </p:cNvSpPr>
          <p:nvPr/>
        </p:nvSpPr>
        <p:spPr bwMode="auto">
          <a:xfrm rot="5400000" flipH="1">
            <a:off x="5857875" y="46513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7" name="Line 72"/>
          <p:cNvSpPr>
            <a:spLocks noChangeShapeType="1"/>
          </p:cNvSpPr>
          <p:nvPr/>
        </p:nvSpPr>
        <p:spPr bwMode="auto">
          <a:xfrm rot="16200000" flipV="1">
            <a:off x="6204744" y="43124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8" name="Line 73"/>
          <p:cNvSpPr>
            <a:spLocks noChangeShapeType="1"/>
          </p:cNvSpPr>
          <p:nvPr/>
        </p:nvSpPr>
        <p:spPr bwMode="auto">
          <a:xfrm flipV="1">
            <a:off x="5870575" y="4251325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9" name="Line 74"/>
          <p:cNvSpPr>
            <a:spLocks noChangeShapeType="1"/>
          </p:cNvSpPr>
          <p:nvPr/>
        </p:nvSpPr>
        <p:spPr bwMode="auto">
          <a:xfrm>
            <a:off x="6472238" y="42973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90" name="Line 75"/>
          <p:cNvSpPr>
            <a:spLocks noChangeShapeType="1"/>
          </p:cNvSpPr>
          <p:nvPr/>
        </p:nvSpPr>
        <p:spPr bwMode="auto">
          <a:xfrm flipH="1">
            <a:off x="7267575" y="42941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9" name="Object 76"/>
          <p:cNvGraphicFramePr>
            <a:graphicFrameLocks noChangeAspect="1"/>
          </p:cNvGraphicFramePr>
          <p:nvPr/>
        </p:nvGraphicFramePr>
        <p:xfrm>
          <a:off x="7445375" y="38465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Clip" r:id="rId13" imgW="981000" imgH="1209600" progId="MS_ClipArt_Gallery.2">
                  <p:embed/>
                </p:oleObj>
              </mc:Choice>
              <mc:Fallback>
                <p:oleObj name="Clip" r:id="rId13" imgW="981000" imgH="1209600" progId="MS_ClipArt_Gallery.2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75" y="3846513"/>
                        <a:ext cx="2032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77"/>
          <p:cNvGraphicFramePr>
            <a:graphicFrameLocks noChangeAspect="1"/>
          </p:cNvGraphicFramePr>
          <p:nvPr/>
        </p:nvGraphicFramePr>
        <p:xfrm>
          <a:off x="6108700" y="3927475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Clip" r:id="rId15" imgW="981000" imgH="1209600" progId="MS_ClipArt_Gallery.2">
                  <p:embed/>
                </p:oleObj>
              </mc:Choice>
              <mc:Fallback>
                <p:oleObj name="Clip" r:id="rId15" imgW="981000" imgH="1209600" progId="MS_ClipArt_Gallery.2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3927475"/>
                        <a:ext cx="203200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1" name="Freeform 78"/>
          <p:cNvSpPr>
            <a:spLocks/>
          </p:cNvSpPr>
          <p:nvPr/>
        </p:nvSpPr>
        <p:spPr bwMode="auto">
          <a:xfrm>
            <a:off x="6189663" y="37020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6456363" y="5124450"/>
            <a:ext cx="406400" cy="427038"/>
            <a:chOff x="2870" y="1518"/>
            <a:chExt cx="292" cy="320"/>
          </a:xfrm>
        </p:grpSpPr>
        <p:graphicFrame>
          <p:nvGraphicFramePr>
            <p:cNvPr id="6154" name="Object 80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2" name="Clip" r:id="rId16" imgW="819000" imgH="847800" progId="MS_ClipArt_Gallery.2">
                    <p:embed/>
                  </p:oleObj>
                </mc:Choice>
                <mc:Fallback>
                  <p:oleObj name="Clip" r:id="rId16" imgW="819000" imgH="847800" progId="MS_ClipArt_Gallery.2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5" name="Object 81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3" name="Clip" r:id="rId18" imgW="1266840" imgH="1200240" progId="MS_ClipArt_Gallery.2">
                    <p:embed/>
                  </p:oleObj>
                </mc:Choice>
                <mc:Fallback>
                  <p:oleObj name="Clip" r:id="rId18" imgW="1266840" imgH="1200240" progId="MS_ClipArt_Gallery.2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82"/>
          <p:cNvGrpSpPr>
            <a:grpSpLocks/>
          </p:cNvGrpSpPr>
          <p:nvPr/>
        </p:nvGrpSpPr>
        <p:grpSpPr bwMode="auto">
          <a:xfrm>
            <a:off x="7234238" y="5156200"/>
            <a:ext cx="406400" cy="427038"/>
            <a:chOff x="2870" y="1518"/>
            <a:chExt cx="292" cy="320"/>
          </a:xfrm>
        </p:grpSpPr>
        <p:graphicFrame>
          <p:nvGraphicFramePr>
            <p:cNvPr id="6152" name="Object 83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4" name="Clip" r:id="rId20" imgW="819000" imgH="847800" progId="MS_ClipArt_Gallery.2">
                    <p:embed/>
                  </p:oleObj>
                </mc:Choice>
                <mc:Fallback>
                  <p:oleObj name="Clip" r:id="rId20" imgW="819000" imgH="847800" progId="MS_ClipArt_Gallery.2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" name="Object 84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" name="Clip" r:id="rId21" imgW="1266840" imgH="1200240" progId="MS_ClipArt_Gallery.2">
                    <p:embed/>
                  </p:oleObj>
                </mc:Choice>
                <mc:Fallback>
                  <p:oleObj name="Clip" r:id="rId21" imgW="1266840" imgH="1200240" progId="MS_ClipArt_Gallery.2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85"/>
          <p:cNvGrpSpPr>
            <a:grpSpLocks/>
          </p:cNvGrpSpPr>
          <p:nvPr/>
        </p:nvGrpSpPr>
        <p:grpSpPr bwMode="auto">
          <a:xfrm>
            <a:off x="6819900" y="4872038"/>
            <a:ext cx="379413" cy="376237"/>
            <a:chOff x="4733" y="2082"/>
            <a:chExt cx="272" cy="282"/>
          </a:xfrm>
        </p:grpSpPr>
        <p:graphicFrame>
          <p:nvGraphicFramePr>
            <p:cNvPr id="6151" name="Object 86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6" name="Clip" r:id="rId22" imgW="819000" imgH="847800" progId="MS_ClipArt_Gallery.2">
                    <p:embed/>
                  </p:oleObj>
                </mc:Choice>
                <mc:Fallback>
                  <p:oleObj name="Clip" r:id="rId22" imgW="819000" imgH="847800" progId="MS_ClipArt_Gallery.2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2" name="Rectangle 87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95" name="Line 88"/>
          <p:cNvSpPr>
            <a:spLocks noChangeShapeType="1"/>
          </p:cNvSpPr>
          <p:nvPr/>
        </p:nvSpPr>
        <p:spPr bwMode="auto">
          <a:xfrm>
            <a:off x="7126288" y="4775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89"/>
          <p:cNvGrpSpPr>
            <a:grpSpLocks/>
          </p:cNvGrpSpPr>
          <p:nvPr/>
        </p:nvGrpSpPr>
        <p:grpSpPr bwMode="auto">
          <a:xfrm>
            <a:off x="7847013" y="4198938"/>
            <a:ext cx="207962" cy="409575"/>
            <a:chOff x="4180" y="783"/>
            <a:chExt cx="150" cy="307"/>
          </a:xfrm>
        </p:grpSpPr>
        <p:sp>
          <p:nvSpPr>
            <p:cNvPr id="6334" name="AutoShape 9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5" name="Rectangle 9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6" name="Rectangle 9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7" name="AutoShape 9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8" name="Line 9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" name="Line 9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0" name="Rectangle 9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1" name="Rectangle 9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236"/>
          <p:cNvGrpSpPr>
            <a:grpSpLocks/>
          </p:cNvGrpSpPr>
          <p:nvPr/>
        </p:nvGrpSpPr>
        <p:grpSpPr bwMode="auto">
          <a:xfrm>
            <a:off x="7808913" y="4652963"/>
            <a:ext cx="796925" cy="1260475"/>
            <a:chOff x="5087" y="3051"/>
            <a:chExt cx="502" cy="794"/>
          </a:xfrm>
        </p:grpSpPr>
        <p:sp>
          <p:nvSpPr>
            <p:cNvPr id="6324" name="Freeform 235"/>
            <p:cNvSpPr>
              <a:spLocks/>
            </p:cNvSpPr>
            <p:nvPr/>
          </p:nvSpPr>
          <p:spPr bwMode="auto">
            <a:xfrm>
              <a:off x="5087" y="3051"/>
              <a:ext cx="502" cy="794"/>
            </a:xfrm>
            <a:custGeom>
              <a:avLst/>
              <a:gdLst>
                <a:gd name="T0" fmla="*/ 289 w 502"/>
                <a:gd name="T1" fmla="*/ 9 h 794"/>
                <a:gd name="T2" fmla="*/ 127 w 502"/>
                <a:gd name="T3" fmla="*/ 33 h 794"/>
                <a:gd name="T4" fmla="*/ 25 w 502"/>
                <a:gd name="T5" fmla="*/ 207 h 794"/>
                <a:gd name="T6" fmla="*/ 13 w 502"/>
                <a:gd name="T7" fmla="*/ 621 h 794"/>
                <a:gd name="T8" fmla="*/ 103 w 502"/>
                <a:gd name="T9" fmla="*/ 771 h 794"/>
                <a:gd name="T10" fmla="*/ 271 w 502"/>
                <a:gd name="T11" fmla="*/ 759 h 794"/>
                <a:gd name="T12" fmla="*/ 421 w 502"/>
                <a:gd name="T13" fmla="*/ 735 h 794"/>
                <a:gd name="T14" fmla="*/ 469 w 502"/>
                <a:gd name="T15" fmla="*/ 579 h 794"/>
                <a:gd name="T16" fmla="*/ 487 w 502"/>
                <a:gd name="T17" fmla="*/ 471 h 794"/>
                <a:gd name="T18" fmla="*/ 469 w 502"/>
                <a:gd name="T19" fmla="*/ 87 h 794"/>
                <a:gd name="T20" fmla="*/ 289 w 502"/>
                <a:gd name="T21" fmla="*/ 9 h 7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02"/>
                <a:gd name="T34" fmla="*/ 0 h 794"/>
                <a:gd name="T35" fmla="*/ 502 w 502"/>
                <a:gd name="T36" fmla="*/ 794 h 7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02" h="794">
                  <a:moveTo>
                    <a:pt x="289" y="9"/>
                  </a:moveTo>
                  <a:cubicBezTo>
                    <a:pt x="232" y="0"/>
                    <a:pt x="171" y="0"/>
                    <a:pt x="127" y="33"/>
                  </a:cubicBezTo>
                  <a:cubicBezTo>
                    <a:pt x="83" y="66"/>
                    <a:pt x="44" y="109"/>
                    <a:pt x="25" y="207"/>
                  </a:cubicBezTo>
                  <a:cubicBezTo>
                    <a:pt x="6" y="305"/>
                    <a:pt x="0" y="527"/>
                    <a:pt x="13" y="621"/>
                  </a:cubicBezTo>
                  <a:cubicBezTo>
                    <a:pt x="26" y="715"/>
                    <a:pt x="60" y="748"/>
                    <a:pt x="103" y="771"/>
                  </a:cubicBezTo>
                  <a:cubicBezTo>
                    <a:pt x="146" y="794"/>
                    <a:pt x="218" y="765"/>
                    <a:pt x="271" y="759"/>
                  </a:cubicBezTo>
                  <a:cubicBezTo>
                    <a:pt x="324" y="753"/>
                    <a:pt x="388" y="765"/>
                    <a:pt x="421" y="735"/>
                  </a:cubicBezTo>
                  <a:cubicBezTo>
                    <a:pt x="454" y="705"/>
                    <a:pt x="458" y="623"/>
                    <a:pt x="469" y="579"/>
                  </a:cubicBezTo>
                  <a:cubicBezTo>
                    <a:pt x="480" y="535"/>
                    <a:pt x="487" y="553"/>
                    <a:pt x="487" y="471"/>
                  </a:cubicBezTo>
                  <a:cubicBezTo>
                    <a:pt x="487" y="389"/>
                    <a:pt x="502" y="164"/>
                    <a:pt x="469" y="87"/>
                  </a:cubicBezTo>
                  <a:cubicBezTo>
                    <a:pt x="436" y="10"/>
                    <a:pt x="346" y="18"/>
                    <a:pt x="289" y="9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4"/>
            <p:cNvGrpSpPr>
              <a:grpSpLocks/>
            </p:cNvGrpSpPr>
            <p:nvPr/>
          </p:nvGrpSpPr>
          <p:grpSpPr bwMode="auto">
            <a:xfrm>
              <a:off x="5157" y="3111"/>
              <a:ext cx="347" cy="654"/>
              <a:chOff x="4935" y="2925"/>
              <a:chExt cx="347" cy="654"/>
            </a:xfrm>
          </p:grpSpPr>
          <p:sp>
            <p:nvSpPr>
              <p:cNvPr id="6326" name="AutoShape 99"/>
              <p:cNvSpPr>
                <a:spLocks noChangeArrowheads="1"/>
              </p:cNvSpPr>
              <p:nvPr/>
            </p:nvSpPr>
            <p:spPr bwMode="auto">
              <a:xfrm>
                <a:off x="4935" y="3428"/>
                <a:ext cx="347" cy="151"/>
              </a:xfrm>
              <a:prstGeom prst="parallelogram">
                <a:avLst>
                  <a:gd name="adj" fmla="val 8852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7" name="Rectangle 100"/>
              <p:cNvSpPr>
                <a:spLocks noChangeArrowheads="1"/>
              </p:cNvSpPr>
              <p:nvPr/>
            </p:nvSpPr>
            <p:spPr bwMode="auto">
              <a:xfrm>
                <a:off x="5111" y="2929"/>
                <a:ext cx="165" cy="503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8" name="Rectangle 101"/>
              <p:cNvSpPr>
                <a:spLocks noChangeArrowheads="1"/>
              </p:cNvSpPr>
              <p:nvPr/>
            </p:nvSpPr>
            <p:spPr bwMode="auto">
              <a:xfrm>
                <a:off x="4937" y="3072"/>
                <a:ext cx="220" cy="50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9" name="AutoShape 102"/>
              <p:cNvSpPr>
                <a:spLocks noChangeArrowheads="1"/>
              </p:cNvSpPr>
              <p:nvPr/>
            </p:nvSpPr>
            <p:spPr bwMode="auto">
              <a:xfrm>
                <a:off x="4935" y="2925"/>
                <a:ext cx="347" cy="151"/>
              </a:xfrm>
              <a:prstGeom prst="parallelogram">
                <a:avLst>
                  <a:gd name="adj" fmla="val 8852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30" name="Line 103"/>
              <p:cNvSpPr>
                <a:spLocks noChangeShapeType="1"/>
              </p:cNvSpPr>
              <p:nvPr/>
            </p:nvSpPr>
            <p:spPr bwMode="auto">
              <a:xfrm>
                <a:off x="5282" y="2936"/>
                <a:ext cx="0" cy="4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31" name="Line 104"/>
              <p:cNvSpPr>
                <a:spLocks noChangeShapeType="1"/>
              </p:cNvSpPr>
              <p:nvPr/>
            </p:nvSpPr>
            <p:spPr bwMode="auto">
              <a:xfrm flipH="1">
                <a:off x="5157" y="3428"/>
                <a:ext cx="125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32" name="Rectangle 105"/>
              <p:cNvSpPr>
                <a:spLocks noChangeArrowheads="1"/>
              </p:cNvSpPr>
              <p:nvPr/>
            </p:nvSpPr>
            <p:spPr bwMode="auto">
              <a:xfrm>
                <a:off x="4965" y="3138"/>
                <a:ext cx="146" cy="29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33" name="Rectangle 106"/>
              <p:cNvSpPr>
                <a:spLocks noChangeArrowheads="1"/>
              </p:cNvSpPr>
              <p:nvPr/>
            </p:nvSpPr>
            <p:spPr bwMode="auto">
              <a:xfrm>
                <a:off x="4986" y="3225"/>
                <a:ext cx="111" cy="10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198" name="Line 107"/>
          <p:cNvSpPr>
            <a:spLocks noChangeShapeType="1"/>
          </p:cNvSpPr>
          <p:nvPr/>
        </p:nvSpPr>
        <p:spPr bwMode="auto">
          <a:xfrm rot="5400000" flipH="1">
            <a:off x="7460456" y="45727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99" name="Line 108"/>
          <p:cNvSpPr>
            <a:spLocks noChangeShapeType="1"/>
          </p:cNvSpPr>
          <p:nvPr/>
        </p:nvSpPr>
        <p:spPr bwMode="auto">
          <a:xfrm rot="-5400000">
            <a:off x="7814469" y="48252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00" name="Line 109"/>
          <p:cNvSpPr>
            <a:spLocks noChangeShapeType="1"/>
          </p:cNvSpPr>
          <p:nvPr/>
        </p:nvSpPr>
        <p:spPr bwMode="auto">
          <a:xfrm rot="-5400000">
            <a:off x="7804150" y="43561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01" name="Line 110"/>
          <p:cNvSpPr>
            <a:spLocks noChangeShapeType="1"/>
          </p:cNvSpPr>
          <p:nvPr/>
        </p:nvSpPr>
        <p:spPr bwMode="auto">
          <a:xfrm flipV="1">
            <a:off x="6483350" y="24971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02" name="Line 111"/>
          <p:cNvSpPr>
            <a:spLocks noChangeShapeType="1"/>
          </p:cNvSpPr>
          <p:nvPr/>
        </p:nvSpPr>
        <p:spPr bwMode="auto">
          <a:xfrm>
            <a:off x="7418388" y="24812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03" name="Line 112"/>
          <p:cNvSpPr>
            <a:spLocks noChangeShapeType="1"/>
          </p:cNvSpPr>
          <p:nvPr/>
        </p:nvSpPr>
        <p:spPr bwMode="auto">
          <a:xfrm flipH="1">
            <a:off x="7937500" y="2817813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04" name="Line 113"/>
          <p:cNvSpPr>
            <a:spLocks noChangeShapeType="1"/>
          </p:cNvSpPr>
          <p:nvPr/>
        </p:nvSpPr>
        <p:spPr bwMode="auto">
          <a:xfrm>
            <a:off x="7167563" y="25939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05" name="Line 114"/>
          <p:cNvSpPr>
            <a:spLocks noChangeShapeType="1"/>
          </p:cNvSpPr>
          <p:nvPr/>
        </p:nvSpPr>
        <p:spPr bwMode="auto">
          <a:xfrm>
            <a:off x="7192963" y="32416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06" name="Line 115"/>
          <p:cNvSpPr>
            <a:spLocks noChangeShapeType="1"/>
          </p:cNvSpPr>
          <p:nvPr/>
        </p:nvSpPr>
        <p:spPr bwMode="auto">
          <a:xfrm flipH="1">
            <a:off x="7653338" y="37068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07" name="Line 116"/>
          <p:cNvSpPr>
            <a:spLocks noChangeShapeType="1"/>
          </p:cNvSpPr>
          <p:nvPr/>
        </p:nvSpPr>
        <p:spPr bwMode="auto">
          <a:xfrm flipH="1">
            <a:off x="7426325" y="2786063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08" name="Line 117"/>
          <p:cNvSpPr>
            <a:spLocks noChangeShapeType="1"/>
          </p:cNvSpPr>
          <p:nvPr/>
        </p:nvSpPr>
        <p:spPr bwMode="auto">
          <a:xfrm flipH="1">
            <a:off x="7435850" y="22256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09" name="Line 118"/>
          <p:cNvSpPr>
            <a:spLocks noChangeShapeType="1"/>
          </p:cNvSpPr>
          <p:nvPr/>
        </p:nvSpPr>
        <p:spPr bwMode="auto">
          <a:xfrm flipH="1">
            <a:off x="8153400" y="24018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119"/>
          <p:cNvGrpSpPr>
            <a:grpSpLocks/>
          </p:cNvGrpSpPr>
          <p:nvPr/>
        </p:nvGrpSpPr>
        <p:grpSpPr bwMode="auto">
          <a:xfrm>
            <a:off x="5964238" y="2593975"/>
            <a:ext cx="501650" cy="233363"/>
            <a:chOff x="3600" y="219"/>
            <a:chExt cx="360" cy="175"/>
          </a:xfrm>
        </p:grpSpPr>
        <p:sp>
          <p:nvSpPr>
            <p:cNvPr id="6311" name="Oval 12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2" name="Line 12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3" name="Line 12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4" name="Rectangle 12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315" name="Oval 12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12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321" name="Line 1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2" name="Line 1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3" name="Line 1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12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318" name="Line 13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" name="Line 13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" name="Line 13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" name="Group 133"/>
          <p:cNvGrpSpPr>
            <a:grpSpLocks/>
          </p:cNvGrpSpPr>
          <p:nvPr/>
        </p:nvGrpSpPr>
        <p:grpSpPr bwMode="auto">
          <a:xfrm>
            <a:off x="6916738" y="2365375"/>
            <a:ext cx="501650" cy="233363"/>
            <a:chOff x="3600" y="219"/>
            <a:chExt cx="360" cy="175"/>
          </a:xfrm>
        </p:grpSpPr>
        <p:sp>
          <p:nvSpPr>
            <p:cNvPr id="6298" name="Oval 13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9" name="Line 13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0" name="Line 13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1" name="Rectangle 13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302" name="Oval 13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" name="Group 13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308" name="Line 14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9" name="Line 14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0" name="Line 14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14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305" name="Line 1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6" name="Line 1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7" name="Line 14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" name="Group 147"/>
          <p:cNvGrpSpPr>
            <a:grpSpLocks/>
          </p:cNvGrpSpPr>
          <p:nvPr/>
        </p:nvGrpSpPr>
        <p:grpSpPr bwMode="auto">
          <a:xfrm>
            <a:off x="6934200" y="3022600"/>
            <a:ext cx="501650" cy="233363"/>
            <a:chOff x="3600" y="219"/>
            <a:chExt cx="360" cy="175"/>
          </a:xfrm>
        </p:grpSpPr>
        <p:sp>
          <p:nvSpPr>
            <p:cNvPr id="6285" name="Oval 14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6" name="Line 14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" name="Line 15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8" name="Rectangle 15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289" name="Oval 15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" name="Group 15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95" name="Line 1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6" name="Line 1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7" name="Line 1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15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92" name="Line 15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3" name="Line 15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4" name="Line 16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5" name="Group 161"/>
          <p:cNvGrpSpPr>
            <a:grpSpLocks/>
          </p:cNvGrpSpPr>
          <p:nvPr/>
        </p:nvGrpSpPr>
        <p:grpSpPr bwMode="auto">
          <a:xfrm>
            <a:off x="7904163" y="2573338"/>
            <a:ext cx="500062" cy="233362"/>
            <a:chOff x="3600" y="219"/>
            <a:chExt cx="360" cy="175"/>
          </a:xfrm>
        </p:grpSpPr>
        <p:sp>
          <p:nvSpPr>
            <p:cNvPr id="6272" name="Oval 16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3" name="Line 16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4" name="Line 16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5" name="Rectangle 16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276" name="Oval 16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16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82" name="Line 16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3" name="Line 16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4" name="Line 17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" name="Group 17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79" name="Line 17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0" name="Line 17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1" name="Line 17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" name="Group 175"/>
          <p:cNvGrpSpPr>
            <a:grpSpLocks/>
          </p:cNvGrpSpPr>
          <p:nvPr/>
        </p:nvGrpSpPr>
        <p:grpSpPr bwMode="auto">
          <a:xfrm>
            <a:off x="7710488" y="3470275"/>
            <a:ext cx="501650" cy="233363"/>
            <a:chOff x="3600" y="219"/>
            <a:chExt cx="360" cy="175"/>
          </a:xfrm>
        </p:grpSpPr>
        <p:sp>
          <p:nvSpPr>
            <p:cNvPr id="6259" name="Oval 17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0" name="Line 17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1" name="Line 17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2" name="Rectangle 17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263" name="Oval 18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18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69" name="Line 18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0" name="Line 18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1" name="Line 18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" name="Group 18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66" name="Line 18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7" name="Line 18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8" name="Line 18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" name="Group 189"/>
          <p:cNvGrpSpPr>
            <a:grpSpLocks/>
          </p:cNvGrpSpPr>
          <p:nvPr/>
        </p:nvGrpSpPr>
        <p:grpSpPr bwMode="auto">
          <a:xfrm>
            <a:off x="7377113" y="4054475"/>
            <a:ext cx="501650" cy="234950"/>
            <a:chOff x="3600" y="219"/>
            <a:chExt cx="360" cy="175"/>
          </a:xfrm>
        </p:grpSpPr>
        <p:sp>
          <p:nvSpPr>
            <p:cNvPr id="6246" name="Oval 19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" name="Line 19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" name="Line 19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" name="Rectangle 19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250" name="Oval 19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77" name="Group 19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56" name="Line 19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7" name="Line 19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8" name="Line 19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78" name="Group 19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53" name="Line 20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4" name="Line 20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5" name="Line 20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290" name="Group 203"/>
          <p:cNvGrpSpPr>
            <a:grpSpLocks/>
          </p:cNvGrpSpPr>
          <p:nvPr/>
        </p:nvGrpSpPr>
        <p:grpSpPr bwMode="auto">
          <a:xfrm>
            <a:off x="6767513" y="4543425"/>
            <a:ext cx="500062" cy="233363"/>
            <a:chOff x="3600" y="219"/>
            <a:chExt cx="360" cy="175"/>
          </a:xfrm>
        </p:grpSpPr>
        <p:sp>
          <p:nvSpPr>
            <p:cNvPr id="6233" name="Oval 20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4" name="Line 20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5" name="Line 20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6" name="Rectangle 20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237" name="Oval 20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91" name="Group 20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43" name="Line 2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4" name="Line 2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5" name="Line 2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03" name="Group 21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40" name="Line 2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1" name="Line 2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2" name="Line 2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4" name="Group 217"/>
          <p:cNvGrpSpPr>
            <a:grpSpLocks/>
          </p:cNvGrpSpPr>
          <p:nvPr/>
        </p:nvGrpSpPr>
        <p:grpSpPr bwMode="auto">
          <a:xfrm>
            <a:off x="5964238" y="4167188"/>
            <a:ext cx="501650" cy="233362"/>
            <a:chOff x="3600" y="219"/>
            <a:chExt cx="360" cy="175"/>
          </a:xfrm>
        </p:grpSpPr>
        <p:sp>
          <p:nvSpPr>
            <p:cNvPr id="6220" name="Oval 21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1" name="Line 21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2" name="Line 22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3" name="Rectangle 22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224" name="Oval 22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5" name="Group 22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30" name="Line 2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1" name="Line 2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2" name="Line 2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6" name="Group 22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27" name="Line 2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8" name="Line 22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9" name="Line 2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218" name="Freeform 10"/>
          <p:cNvSpPr>
            <a:spLocks/>
          </p:cNvSpPr>
          <p:nvPr/>
        </p:nvSpPr>
        <p:spPr bwMode="auto">
          <a:xfrm>
            <a:off x="5391150" y="2266950"/>
            <a:ext cx="2724150" cy="2447925"/>
          </a:xfrm>
          <a:custGeom>
            <a:avLst/>
            <a:gdLst>
              <a:gd name="T0" fmla="*/ 0 w 1716"/>
              <a:gd name="T1" fmla="*/ 0 h 1542"/>
              <a:gd name="T2" fmla="*/ 2147483647 w 1716"/>
              <a:gd name="T3" fmla="*/ 2147483647 h 1542"/>
              <a:gd name="T4" fmla="*/ 2147483647 w 1716"/>
              <a:gd name="T5" fmla="*/ 2147483647 h 1542"/>
              <a:gd name="T6" fmla="*/ 2147483647 w 1716"/>
              <a:gd name="T7" fmla="*/ 2147483647 h 1542"/>
              <a:gd name="T8" fmla="*/ 2147483647 w 1716"/>
              <a:gd name="T9" fmla="*/ 2147483647 h 15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6"/>
              <a:gd name="T16" fmla="*/ 0 h 1542"/>
              <a:gd name="T17" fmla="*/ 1716 w 1716"/>
              <a:gd name="T18" fmla="*/ 1542 h 15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6" h="1542">
                <a:moveTo>
                  <a:pt x="0" y="0"/>
                </a:moveTo>
                <a:cubicBezTo>
                  <a:pt x="62" y="7"/>
                  <a:pt x="230" y="4"/>
                  <a:pt x="372" y="42"/>
                </a:cubicBezTo>
                <a:cubicBezTo>
                  <a:pt x="514" y="80"/>
                  <a:pt x="672" y="114"/>
                  <a:pt x="852" y="228"/>
                </a:cubicBezTo>
                <a:cubicBezTo>
                  <a:pt x="1032" y="342"/>
                  <a:pt x="1308" y="507"/>
                  <a:pt x="1452" y="726"/>
                </a:cubicBezTo>
                <a:cubicBezTo>
                  <a:pt x="1596" y="945"/>
                  <a:pt x="1661" y="1372"/>
                  <a:pt x="1716" y="1542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19" name="Line 237"/>
          <p:cNvSpPr>
            <a:spLocks noChangeShapeType="1"/>
          </p:cNvSpPr>
          <p:nvPr/>
        </p:nvSpPr>
        <p:spPr bwMode="auto">
          <a:xfrm flipV="1">
            <a:off x="6210300" y="4398963"/>
            <a:ext cx="1588" cy="220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09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C4CE110B-A8F8-4AB7-B517-AEB8CEEDC8B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r>
              <a:rPr lang="en-US" sz="3200" smtClean="0"/>
              <a:t>Biên của mạng: dịch vụ hướng kết nối</a:t>
            </a:r>
            <a:endParaRPr lang="en-US" smtClean="0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i="1" u="sng" smtClean="0">
                <a:solidFill>
                  <a:srgbClr val="FF0000"/>
                </a:solidFill>
              </a:rPr>
              <a:t>Mục đích:</a:t>
            </a:r>
            <a:r>
              <a:rPr lang="en-US" sz="2400" smtClean="0"/>
              <a:t> truyền dữ liệu giữa các hệ thống cuối</a:t>
            </a:r>
          </a:p>
          <a:p>
            <a:r>
              <a:rPr lang="en-US" sz="2400" i="1" smtClean="0"/>
              <a:t>Bắt tay (handshaking):</a:t>
            </a:r>
            <a:r>
              <a:rPr lang="en-US" sz="2400" smtClean="0"/>
              <a:t> thiết lập kết nối trước khi chuyển dữ liệu </a:t>
            </a:r>
          </a:p>
          <a:p>
            <a:pPr lvl="1"/>
            <a:r>
              <a:rPr lang="en-US" sz="2000" smtClean="0"/>
              <a:t>Hai đầu cuối </a:t>
            </a:r>
            <a:r>
              <a:rPr lang="en-US" sz="2000" i="1" smtClean="0">
                <a:solidFill>
                  <a:srgbClr val="FF0000"/>
                </a:solidFill>
              </a:rPr>
              <a:t>đồng ý</a:t>
            </a:r>
            <a:r>
              <a:rPr lang="en-US" sz="2000" smtClean="0"/>
              <a:t> truyền dữ liệu cho nhau</a:t>
            </a:r>
          </a:p>
          <a:p>
            <a:pPr lvl="1"/>
            <a:r>
              <a:rPr lang="en-US" sz="2000" i="1" smtClean="0">
                <a:solidFill>
                  <a:srgbClr val="FF0000"/>
                </a:solidFill>
              </a:rPr>
              <a:t>Thiết lập “trạng thái”</a:t>
            </a:r>
            <a:r>
              <a:rPr lang="en-US" sz="2000" smtClean="0"/>
              <a:t>  giữa hai đầu cuối</a:t>
            </a:r>
          </a:p>
          <a:p>
            <a:r>
              <a:rPr lang="en-US" sz="2400" smtClean="0"/>
              <a:t>TCP - Transmission Control Protocol </a:t>
            </a:r>
          </a:p>
          <a:p>
            <a:pPr lvl="1"/>
            <a:r>
              <a:rPr lang="en-US" sz="2000" smtClean="0"/>
              <a:t>Giao thức hướng kết nối của Internet</a:t>
            </a:r>
          </a:p>
        </p:txBody>
      </p:sp>
      <p:sp>
        <p:nvSpPr>
          <p:cNvPr id="409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91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smtClean="0">
                <a:solidFill>
                  <a:srgbClr val="FF0000"/>
                </a:solidFill>
              </a:rPr>
              <a:t>TCP service</a:t>
            </a:r>
            <a:r>
              <a:rPr lang="en-US" sz="2400" u="sng" smtClean="0">
                <a:solidFill>
                  <a:srgbClr val="FF0000"/>
                </a:solidFill>
              </a:rPr>
              <a:t> </a:t>
            </a:r>
            <a:r>
              <a:rPr lang="en-US" sz="2400" smtClean="0"/>
              <a:t>[RFC 793]</a:t>
            </a:r>
          </a:p>
          <a:p>
            <a:r>
              <a:rPr lang="en-US" sz="2400" i="1" smtClean="0"/>
              <a:t>Tin cậy, chuyển dòng byte theo thứ tự</a:t>
            </a:r>
            <a:endParaRPr lang="en-US" sz="2400" smtClean="0"/>
          </a:p>
          <a:p>
            <a:pPr lvl="1"/>
            <a:r>
              <a:rPr lang="en-US" sz="2000" smtClean="0"/>
              <a:t>Mất mát: báo và phát lại</a:t>
            </a:r>
          </a:p>
          <a:p>
            <a:r>
              <a:rPr lang="en-US" sz="2400" i="1" smtClean="0"/>
              <a:t>Điều khiển luồng:</a:t>
            </a:r>
            <a:r>
              <a:rPr lang="en-US" sz="2400" smtClean="0"/>
              <a:t> </a:t>
            </a:r>
          </a:p>
          <a:p>
            <a:pPr lvl="1"/>
            <a:r>
              <a:rPr lang="en-US" sz="2000" smtClean="0"/>
              <a:t>Nút gửi không áp đảo nút nhận</a:t>
            </a:r>
          </a:p>
          <a:p>
            <a:r>
              <a:rPr lang="en-US" sz="2400" i="1" smtClean="0"/>
              <a:t>Điều khiển tắc nghẽn:</a:t>
            </a:r>
            <a:r>
              <a:rPr lang="en-US" sz="2400" smtClean="0"/>
              <a:t> </a:t>
            </a:r>
          </a:p>
          <a:p>
            <a:pPr lvl="1"/>
            <a:r>
              <a:rPr lang="en-US" sz="2000" smtClean="0"/>
              <a:t>Nút gửi “giảm tốc độ gửi” khi mạng tắc nghẽn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19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07287339-F284-453B-9F96-064D6751824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r>
              <a:rPr lang="en-US" sz="3200" smtClean="0"/>
              <a:t>Biên của mạng: dịch vụ phi kết nối</a:t>
            </a:r>
            <a:endParaRPr lang="en-US" smtClean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0386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u="sng" smtClean="0">
                <a:solidFill>
                  <a:srgbClr val="FF0000"/>
                </a:solidFill>
              </a:rPr>
              <a:t>Mục đích:</a:t>
            </a:r>
            <a:r>
              <a:rPr lang="en-US" sz="2400" smtClean="0"/>
              <a:t> truyền dữ liệu giữa các hệ thống cuối</a:t>
            </a:r>
          </a:p>
          <a:p>
            <a:pPr lvl="1"/>
            <a:r>
              <a:rPr lang="en-US" sz="2000" smtClean="0"/>
              <a:t>Giống trước!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UDP</a:t>
            </a:r>
            <a:r>
              <a:rPr lang="en-US" sz="2400" smtClean="0"/>
              <a:t> - User Datagram Protocol [RFC 768]: </a:t>
            </a:r>
          </a:p>
          <a:p>
            <a:pPr lvl="1"/>
            <a:r>
              <a:rPr lang="en-US" smtClean="0"/>
              <a:t>Phi kết nối</a:t>
            </a:r>
          </a:p>
          <a:p>
            <a:pPr lvl="1"/>
            <a:r>
              <a:rPr lang="en-US" smtClean="0"/>
              <a:t>Không tin cậy</a:t>
            </a:r>
          </a:p>
          <a:p>
            <a:pPr lvl="1"/>
            <a:r>
              <a:rPr lang="en-US" smtClean="0"/>
              <a:t>Không điều khiển luồng</a:t>
            </a:r>
          </a:p>
          <a:p>
            <a:pPr lvl="1"/>
            <a:r>
              <a:rPr lang="en-US" smtClean="0"/>
              <a:t>Không điều khiển tắc nghẽn</a:t>
            </a:r>
          </a:p>
        </p:txBody>
      </p:sp>
      <p:sp>
        <p:nvSpPr>
          <p:cNvPr id="419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1600200"/>
            <a:ext cx="38862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smtClean="0">
                <a:solidFill>
                  <a:srgbClr val="FF0000"/>
                </a:solidFill>
              </a:rPr>
              <a:t>Ứng dụng sử dụng TCP:</a:t>
            </a:r>
            <a:r>
              <a:rPr lang="en-US" sz="2400" i="1" smtClean="0"/>
              <a:t> </a:t>
            </a:r>
          </a:p>
          <a:p>
            <a:r>
              <a:rPr lang="en-US" sz="2400" smtClean="0"/>
              <a:t>HTTP (Web), FTP (file transfer), Telnet (remote login), SMTP (email)</a:t>
            </a:r>
          </a:p>
          <a:p>
            <a:pPr>
              <a:buFont typeface="Wingdings" pitchFamily="2" charset="2"/>
              <a:buNone/>
            </a:pPr>
            <a:r>
              <a:rPr lang="en-US" u="sng" smtClean="0">
                <a:solidFill>
                  <a:srgbClr val="FF0000"/>
                </a:solidFill>
              </a:rPr>
              <a:t>Ứng dụng sử dụng UDP: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en-US" sz="2400" smtClean="0"/>
              <a:t>streaming media, hội nghị trực tuyến, DNS, điện thoại Internet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DB3094B0-9BA6-460A-8D53-1021DA863AE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1: Nội dung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Font typeface="ZapfDingbats" pitchFamily="82" charset="2"/>
              <a:buNone/>
            </a:pPr>
            <a:r>
              <a:rPr lang="en-US" sz="2800" smtClean="0"/>
              <a:t>1.1 Internet là gì?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1.2</a:t>
            </a:r>
            <a:r>
              <a:rPr lang="en-US" sz="2800" smtClean="0"/>
              <a:t> Biên của mạng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rgbClr val="FF0000"/>
                </a:solidFill>
              </a:rPr>
              <a:t>1.3 Lõi của mạng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1.4 </a:t>
            </a:r>
            <a:r>
              <a:rPr lang="en-US" sz="2800" smtClean="0"/>
              <a:t>Truy cập mạng và đường truyền vật lý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1.5</a:t>
            </a:r>
            <a:r>
              <a:rPr lang="en-US" sz="2800" smtClean="0"/>
              <a:t> Cấu trúc Internet và ISPs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1.6</a:t>
            </a:r>
            <a:r>
              <a:rPr lang="en-US" sz="2800" smtClean="0"/>
              <a:t> Trễ &amp; mất mát trong các mạng chuyển gói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1.7</a:t>
            </a:r>
            <a:r>
              <a:rPr lang="en-US" sz="2800" smtClean="0"/>
              <a:t> Các tầng giao thức, các mô hình dịch vụ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1.8</a:t>
            </a:r>
            <a:r>
              <a:rPr lang="en-US" sz="2800" smtClean="0"/>
              <a:t> Lịch sử về mạng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718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0EE74990-90A3-47E7-AB2E-E5BFA4F29CC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1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Lõi mạng</a:t>
            </a:r>
          </a:p>
        </p:txBody>
      </p:sp>
      <p:sp>
        <p:nvSpPr>
          <p:cNvPr id="71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191000" cy="4648200"/>
          </a:xfrm>
        </p:spPr>
        <p:txBody>
          <a:bodyPr/>
          <a:lstStyle/>
          <a:p>
            <a:r>
              <a:rPr lang="en-US" sz="2200" smtClean="0"/>
              <a:t>(Mạng) lưới các bộ định tuyến được kết nối với nhau</a:t>
            </a:r>
          </a:p>
          <a:p>
            <a:r>
              <a:rPr lang="en-US" sz="2200" i="1" u="sng" smtClean="0">
                <a:solidFill>
                  <a:srgbClr val="FF0000"/>
                </a:solidFill>
              </a:rPr>
              <a:t>Câu hỏi cơ bản</a:t>
            </a:r>
            <a:r>
              <a:rPr lang="en-US" sz="2200" smtClean="0">
                <a:solidFill>
                  <a:srgbClr val="FF0000"/>
                </a:solidFill>
              </a:rPr>
              <a:t>:</a:t>
            </a:r>
            <a:r>
              <a:rPr lang="en-US" sz="2200" smtClean="0"/>
              <a:t> dữ liệu được truyền qua mạng như thế nào?</a:t>
            </a:r>
          </a:p>
          <a:p>
            <a:pPr lvl="1"/>
            <a:r>
              <a:rPr lang="en-US" sz="2200" smtClean="0">
                <a:solidFill>
                  <a:srgbClr val="FF0000"/>
                </a:solidFill>
              </a:rPr>
              <a:t>Chuyển mạch (circuit switching):</a:t>
            </a:r>
            <a:r>
              <a:rPr lang="en-US" sz="2200" smtClean="0"/>
              <a:t> một đường truyền chuyên biệt cho mỗi cuộc gọi: mạng điện thoại</a:t>
            </a:r>
          </a:p>
          <a:p>
            <a:pPr lvl="1"/>
            <a:r>
              <a:rPr lang="en-US" sz="2200" smtClean="0">
                <a:solidFill>
                  <a:srgbClr val="FF0000"/>
                </a:solidFill>
              </a:rPr>
              <a:t>Chuyển gói (packet-switching):</a:t>
            </a:r>
            <a:r>
              <a:rPr lang="en-US" sz="2200" smtClean="0"/>
              <a:t> dữ liệu được truyền qua mạng dưới các “khối” rời</a:t>
            </a:r>
          </a:p>
        </p:txBody>
      </p:sp>
      <p:sp>
        <p:nvSpPr>
          <p:cNvPr id="7191" name="Freeform 708"/>
          <p:cNvSpPr>
            <a:spLocks/>
          </p:cNvSpPr>
          <p:nvPr/>
        </p:nvSpPr>
        <p:spPr bwMode="auto">
          <a:xfrm>
            <a:off x="6769100" y="2193925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Freeform 709"/>
          <p:cNvSpPr>
            <a:spLocks/>
          </p:cNvSpPr>
          <p:nvPr/>
        </p:nvSpPr>
        <p:spPr bwMode="auto">
          <a:xfrm>
            <a:off x="4889500" y="205105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Freeform 710"/>
          <p:cNvSpPr>
            <a:spLocks/>
          </p:cNvSpPr>
          <p:nvPr/>
        </p:nvSpPr>
        <p:spPr bwMode="auto">
          <a:xfrm>
            <a:off x="5257800" y="3502025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11"/>
          <p:cNvGrpSpPr>
            <a:grpSpLocks/>
          </p:cNvGrpSpPr>
          <p:nvPr/>
        </p:nvGrpSpPr>
        <p:grpSpPr bwMode="auto">
          <a:xfrm>
            <a:off x="5006975" y="2185988"/>
            <a:ext cx="733425" cy="319087"/>
            <a:chOff x="3552" y="246"/>
            <a:chExt cx="527" cy="248"/>
          </a:xfrm>
        </p:grpSpPr>
        <p:graphicFrame>
          <p:nvGraphicFramePr>
            <p:cNvPr id="7185" name="Object 75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8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6" name="Object 76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" name="Clip" r:id="rId5" imgW="676440" imgH="485640" progId="MS_ClipArt_Gallery.2">
                    <p:embed/>
                  </p:oleObj>
                </mc:Choice>
                <mc:Fallback>
                  <p:oleObj name="Clip" r:id="rId5" imgW="676440" imgH="485640" progId="MS_ClipArt_Gallery.2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11" name="Line 714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15"/>
          <p:cNvGrpSpPr>
            <a:grpSpLocks/>
          </p:cNvGrpSpPr>
          <p:nvPr/>
        </p:nvGrpSpPr>
        <p:grpSpPr bwMode="auto">
          <a:xfrm>
            <a:off x="5006975" y="2781300"/>
            <a:ext cx="733425" cy="319088"/>
            <a:chOff x="3552" y="246"/>
            <a:chExt cx="527" cy="248"/>
          </a:xfrm>
        </p:grpSpPr>
        <p:graphicFrame>
          <p:nvGraphicFramePr>
            <p:cNvPr id="7183" name="Object 73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0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4" name="Object 74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1" name="Clip" r:id="rId8" imgW="676440" imgH="485640" progId="MS_ClipArt_Gallery.2">
                    <p:embed/>
                  </p:oleObj>
                </mc:Choice>
                <mc:Fallback>
                  <p:oleObj name="Clip" r:id="rId8" imgW="676440" imgH="485640" progId="MS_ClipArt_Gallery.2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10" name="Line 718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19"/>
          <p:cNvGrpSpPr>
            <a:grpSpLocks/>
          </p:cNvGrpSpPr>
          <p:nvPr/>
        </p:nvGrpSpPr>
        <p:grpSpPr bwMode="auto">
          <a:xfrm>
            <a:off x="5383213" y="2568575"/>
            <a:ext cx="69850" cy="214313"/>
            <a:chOff x="3842" y="406"/>
            <a:chExt cx="51" cy="167"/>
          </a:xfrm>
        </p:grpSpPr>
        <p:sp>
          <p:nvSpPr>
            <p:cNvPr id="7407" name="Oval 720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8" name="Oval 721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9" name="Oval 722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723"/>
          <p:cNvGrpSpPr>
            <a:grpSpLocks/>
          </p:cNvGrpSpPr>
          <p:nvPr/>
        </p:nvGrpSpPr>
        <p:grpSpPr bwMode="auto">
          <a:xfrm>
            <a:off x="5853113" y="3071813"/>
            <a:ext cx="209550" cy="395287"/>
            <a:chOff x="4180" y="783"/>
            <a:chExt cx="150" cy="307"/>
          </a:xfrm>
        </p:grpSpPr>
        <p:sp>
          <p:nvSpPr>
            <p:cNvPr id="7399" name="AutoShape 72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0" name="Rectangle 72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1" name="Rectangle 72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2" name="AutoShape 72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" name="Line 72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4" name="Line 72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5" name="Rectangle 73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6" name="Rectangle 73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732"/>
          <p:cNvGrpSpPr>
            <a:grpSpLocks/>
          </p:cNvGrpSpPr>
          <p:nvPr/>
        </p:nvGrpSpPr>
        <p:grpSpPr bwMode="auto">
          <a:xfrm rot="-5400000">
            <a:off x="6165850" y="3149600"/>
            <a:ext cx="80963" cy="233363"/>
            <a:chOff x="3842" y="406"/>
            <a:chExt cx="51" cy="167"/>
          </a:xfrm>
        </p:grpSpPr>
        <p:sp>
          <p:nvSpPr>
            <p:cNvPr id="7396" name="Oval 733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7" name="Oval 734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8" name="Oval 735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99" name="Line 736"/>
          <p:cNvSpPr>
            <a:spLocks noChangeShapeType="1"/>
          </p:cNvSpPr>
          <p:nvPr/>
        </p:nvSpPr>
        <p:spPr bwMode="auto">
          <a:xfrm>
            <a:off x="5989638" y="2979738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Line 737"/>
          <p:cNvSpPr>
            <a:spLocks noChangeShapeType="1"/>
          </p:cNvSpPr>
          <p:nvPr/>
        </p:nvSpPr>
        <p:spPr bwMode="auto">
          <a:xfrm>
            <a:off x="5992813" y="297656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Line 738"/>
          <p:cNvSpPr>
            <a:spLocks noChangeShapeType="1"/>
          </p:cNvSpPr>
          <p:nvPr/>
        </p:nvSpPr>
        <p:spPr bwMode="auto">
          <a:xfrm>
            <a:off x="6488113" y="297497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2" name="Line 739"/>
          <p:cNvSpPr>
            <a:spLocks noChangeShapeType="1"/>
          </p:cNvSpPr>
          <p:nvPr/>
        </p:nvSpPr>
        <p:spPr bwMode="auto">
          <a:xfrm>
            <a:off x="5689600" y="243998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740"/>
          <p:cNvSpPr>
            <a:spLocks noChangeShapeType="1"/>
          </p:cNvSpPr>
          <p:nvPr/>
        </p:nvSpPr>
        <p:spPr bwMode="auto">
          <a:xfrm flipV="1">
            <a:off x="5702300" y="272573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4" name="Line 741"/>
          <p:cNvSpPr>
            <a:spLocks noChangeShapeType="1"/>
          </p:cNvSpPr>
          <p:nvPr/>
        </p:nvSpPr>
        <p:spPr bwMode="auto">
          <a:xfrm flipV="1">
            <a:off x="6229350" y="281146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742"/>
          <p:cNvGrpSpPr>
            <a:grpSpLocks/>
          </p:cNvGrpSpPr>
          <p:nvPr/>
        </p:nvGrpSpPr>
        <p:grpSpPr bwMode="auto">
          <a:xfrm>
            <a:off x="6348413" y="3049588"/>
            <a:ext cx="209550" cy="395287"/>
            <a:chOff x="4180" y="783"/>
            <a:chExt cx="150" cy="307"/>
          </a:xfrm>
        </p:grpSpPr>
        <p:sp>
          <p:nvSpPr>
            <p:cNvPr id="7388" name="AutoShape 74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9" name="Rectangle 74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0" name="Rectangle 74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1" name="AutoShape 74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2" name="Line 74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" name="Line 74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" name="Rectangle 74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5" name="Rectangle 75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51"/>
          <p:cNvGrpSpPr>
            <a:grpSpLocks/>
          </p:cNvGrpSpPr>
          <p:nvPr/>
        </p:nvGrpSpPr>
        <p:grpSpPr bwMode="auto">
          <a:xfrm>
            <a:off x="5391150" y="3668713"/>
            <a:ext cx="479425" cy="925512"/>
            <a:chOff x="3314" y="1248"/>
            <a:chExt cx="344" cy="694"/>
          </a:xfrm>
        </p:grpSpPr>
        <p:graphicFrame>
          <p:nvGraphicFramePr>
            <p:cNvPr id="7181" name="Object 71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2" name="Clip" r:id="rId9" imgW="1305000" imgH="1085760" progId="MS_ClipArt_Gallery.2">
                    <p:embed/>
                  </p:oleObj>
                </mc:Choice>
                <mc:Fallback>
                  <p:oleObj name="Clip" r:id="rId9" imgW="1305000" imgH="1085760" progId="MS_ClipArt_Gallery.2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81" name="Line 753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182" name="Object 72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3" name="Clip" r:id="rId10" imgW="1305000" imgH="1085760" progId="MS_ClipArt_Gallery.2">
                    <p:embed/>
                  </p:oleObj>
                </mc:Choice>
                <mc:Fallback>
                  <p:oleObj name="Clip" r:id="rId10" imgW="1305000" imgH="1085760" progId="MS_ClipArt_Gallery.2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82" name="Line 755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756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7385" name="Oval 757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6" name="Oval 758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7" name="Oval 759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84" name="Line 760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7172" name="Object 62"/>
          <p:cNvGraphicFramePr>
            <a:graphicFrameLocks noChangeAspect="1"/>
          </p:cNvGraphicFramePr>
          <p:nvPr/>
        </p:nvGraphicFramePr>
        <p:xfrm>
          <a:off x="6259513" y="4678363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4678363"/>
                        <a:ext cx="417512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63"/>
          <p:cNvGraphicFramePr>
            <a:graphicFrameLocks noChangeAspect="1"/>
          </p:cNvGraphicFramePr>
          <p:nvPr/>
        </p:nvGraphicFramePr>
        <p:xfrm>
          <a:off x="5645150" y="466725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Clip" r:id="rId12" imgW="1305000" imgH="1085760" progId="MS_ClipArt_Gallery.2">
                  <p:embed/>
                </p:oleObj>
              </mc:Choice>
              <mc:Fallback>
                <p:oleObj name="Clip" r:id="rId12" imgW="1305000" imgH="1085760" progId="MS_ClipArt_Gallery.2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4667250"/>
                        <a:ext cx="4159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7" name="Oval 763"/>
          <p:cNvSpPr>
            <a:spLocks noChangeArrowheads="1"/>
          </p:cNvSpPr>
          <p:nvPr/>
        </p:nvSpPr>
        <p:spPr bwMode="auto">
          <a:xfrm rot="-5400000">
            <a:off x="6061869" y="4771231"/>
            <a:ext cx="63500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8" name="Oval 764"/>
          <p:cNvSpPr>
            <a:spLocks noChangeArrowheads="1"/>
          </p:cNvSpPr>
          <p:nvPr/>
        </p:nvSpPr>
        <p:spPr bwMode="auto">
          <a:xfrm rot="-5400000">
            <a:off x="6146801" y="4768850"/>
            <a:ext cx="63500" cy="6667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9" name="Oval 765"/>
          <p:cNvSpPr>
            <a:spLocks noChangeArrowheads="1"/>
          </p:cNvSpPr>
          <p:nvPr/>
        </p:nvSpPr>
        <p:spPr bwMode="auto">
          <a:xfrm rot="-5400000">
            <a:off x="6224587" y="4773613"/>
            <a:ext cx="61913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10" name="Line 766"/>
          <p:cNvSpPr>
            <a:spLocks noChangeShapeType="1"/>
          </p:cNvSpPr>
          <p:nvPr/>
        </p:nvSpPr>
        <p:spPr bwMode="auto">
          <a:xfrm rot="-5400000">
            <a:off x="6484144" y="4653757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11" name="Line 767"/>
          <p:cNvSpPr>
            <a:spLocks noChangeShapeType="1"/>
          </p:cNvSpPr>
          <p:nvPr/>
        </p:nvSpPr>
        <p:spPr bwMode="auto">
          <a:xfrm rot="5400000" flipH="1">
            <a:off x="5857875" y="464502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12" name="Line 768"/>
          <p:cNvSpPr>
            <a:spLocks noChangeShapeType="1"/>
          </p:cNvSpPr>
          <p:nvPr/>
        </p:nvSpPr>
        <p:spPr bwMode="auto">
          <a:xfrm rot="16200000" flipV="1">
            <a:off x="6204744" y="430609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13" name="Line 769"/>
          <p:cNvSpPr>
            <a:spLocks noChangeShapeType="1"/>
          </p:cNvSpPr>
          <p:nvPr/>
        </p:nvSpPr>
        <p:spPr bwMode="auto">
          <a:xfrm flipV="1">
            <a:off x="5870575" y="4244975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14" name="Line 770"/>
          <p:cNvSpPr>
            <a:spLocks noChangeShapeType="1"/>
          </p:cNvSpPr>
          <p:nvPr/>
        </p:nvSpPr>
        <p:spPr bwMode="auto">
          <a:xfrm>
            <a:off x="6472238" y="4291013"/>
            <a:ext cx="303212" cy="385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15" name="Line 771"/>
          <p:cNvSpPr>
            <a:spLocks noChangeShapeType="1"/>
          </p:cNvSpPr>
          <p:nvPr/>
        </p:nvSpPr>
        <p:spPr bwMode="auto">
          <a:xfrm flipH="1">
            <a:off x="7267575" y="4287838"/>
            <a:ext cx="279400" cy="392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4" name="Object 64"/>
          <p:cNvGraphicFramePr>
            <a:graphicFrameLocks noChangeAspect="1"/>
          </p:cNvGraphicFramePr>
          <p:nvPr/>
        </p:nvGraphicFramePr>
        <p:xfrm>
          <a:off x="7445375" y="384016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Clip" r:id="rId13" imgW="981000" imgH="1209600" progId="MS_ClipArt_Gallery.2">
                  <p:embed/>
                </p:oleObj>
              </mc:Choice>
              <mc:Fallback>
                <p:oleObj name="Clip" r:id="rId13" imgW="981000" imgH="1209600" progId="MS_ClipArt_Gallery.2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75" y="3840163"/>
                        <a:ext cx="2032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65"/>
          <p:cNvGraphicFramePr>
            <a:graphicFrameLocks noChangeAspect="1"/>
          </p:cNvGraphicFramePr>
          <p:nvPr/>
        </p:nvGraphicFramePr>
        <p:xfrm>
          <a:off x="6108700" y="3921125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Clip" r:id="rId15" imgW="981000" imgH="1209600" progId="MS_ClipArt_Gallery.2">
                  <p:embed/>
                </p:oleObj>
              </mc:Choice>
              <mc:Fallback>
                <p:oleObj name="Clip" r:id="rId15" imgW="981000" imgH="1209600" progId="MS_ClipArt_Gallery.2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3921125"/>
                        <a:ext cx="203200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6" name="Freeform 774"/>
          <p:cNvSpPr>
            <a:spLocks/>
          </p:cNvSpPr>
          <p:nvPr/>
        </p:nvSpPr>
        <p:spPr bwMode="auto">
          <a:xfrm>
            <a:off x="6189663" y="369570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75"/>
          <p:cNvGrpSpPr>
            <a:grpSpLocks/>
          </p:cNvGrpSpPr>
          <p:nvPr/>
        </p:nvGrpSpPr>
        <p:grpSpPr bwMode="auto">
          <a:xfrm>
            <a:off x="6456363" y="5118100"/>
            <a:ext cx="406400" cy="427038"/>
            <a:chOff x="2870" y="1518"/>
            <a:chExt cx="292" cy="320"/>
          </a:xfrm>
        </p:grpSpPr>
        <p:graphicFrame>
          <p:nvGraphicFramePr>
            <p:cNvPr id="7179" name="Object 6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8" name="Clip" r:id="rId16" imgW="819000" imgH="847800" progId="MS_ClipArt_Gallery.2">
                    <p:embed/>
                  </p:oleObj>
                </mc:Choice>
                <mc:Fallback>
                  <p:oleObj name="Clip" r:id="rId16" imgW="819000" imgH="847800" progId="MS_ClipArt_Gallery.2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0" name="Object 7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9" name="Clip" r:id="rId18" imgW="1266840" imgH="1200240" progId="MS_ClipArt_Gallery.2">
                    <p:embed/>
                  </p:oleObj>
                </mc:Choice>
                <mc:Fallback>
                  <p:oleObj name="Clip" r:id="rId18" imgW="1266840" imgH="1200240" progId="MS_ClipArt_Gallery.2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778"/>
          <p:cNvGrpSpPr>
            <a:grpSpLocks/>
          </p:cNvGrpSpPr>
          <p:nvPr/>
        </p:nvGrpSpPr>
        <p:grpSpPr bwMode="auto">
          <a:xfrm>
            <a:off x="7234238" y="5149850"/>
            <a:ext cx="406400" cy="427038"/>
            <a:chOff x="2870" y="1518"/>
            <a:chExt cx="292" cy="320"/>
          </a:xfrm>
        </p:grpSpPr>
        <p:graphicFrame>
          <p:nvGraphicFramePr>
            <p:cNvPr id="7177" name="Object 67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0" name="Clip" r:id="rId20" imgW="819000" imgH="847800" progId="MS_ClipArt_Gallery.2">
                    <p:embed/>
                  </p:oleObj>
                </mc:Choice>
                <mc:Fallback>
                  <p:oleObj name="Clip" r:id="rId20" imgW="819000" imgH="847800" progId="MS_ClipArt_Gallery.2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Object 68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1" name="Clip" r:id="rId21" imgW="1266840" imgH="1200240" progId="MS_ClipArt_Gallery.2">
                    <p:embed/>
                  </p:oleObj>
                </mc:Choice>
                <mc:Fallback>
                  <p:oleObj name="Clip" r:id="rId21" imgW="1266840" imgH="1200240" progId="MS_ClipArt_Gallery.2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781"/>
          <p:cNvGrpSpPr>
            <a:grpSpLocks/>
          </p:cNvGrpSpPr>
          <p:nvPr/>
        </p:nvGrpSpPr>
        <p:grpSpPr bwMode="auto">
          <a:xfrm>
            <a:off x="6819900" y="4865688"/>
            <a:ext cx="379413" cy="376237"/>
            <a:chOff x="4733" y="2082"/>
            <a:chExt cx="272" cy="282"/>
          </a:xfrm>
        </p:grpSpPr>
        <p:graphicFrame>
          <p:nvGraphicFramePr>
            <p:cNvPr id="7176" name="Object 66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2" name="Clip" r:id="rId22" imgW="819000" imgH="847800" progId="MS_ClipArt_Gallery.2">
                    <p:embed/>
                  </p:oleObj>
                </mc:Choice>
                <mc:Fallback>
                  <p:oleObj name="Clip" r:id="rId22" imgW="819000" imgH="847800" progId="MS_ClipArt_Gallery.2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80" name="Rectangle 783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20" name="Line 784"/>
          <p:cNvSpPr>
            <a:spLocks noChangeShapeType="1"/>
          </p:cNvSpPr>
          <p:nvPr/>
        </p:nvSpPr>
        <p:spPr bwMode="auto">
          <a:xfrm>
            <a:off x="7126288" y="47688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785"/>
          <p:cNvGrpSpPr>
            <a:grpSpLocks/>
          </p:cNvGrpSpPr>
          <p:nvPr/>
        </p:nvGrpSpPr>
        <p:grpSpPr bwMode="auto">
          <a:xfrm>
            <a:off x="7847013" y="4192588"/>
            <a:ext cx="207962" cy="409575"/>
            <a:chOff x="4180" y="783"/>
            <a:chExt cx="150" cy="307"/>
          </a:xfrm>
        </p:grpSpPr>
        <p:sp>
          <p:nvSpPr>
            <p:cNvPr id="7372" name="AutoShape 78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" name="Rectangle 78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" name="Rectangle 78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" name="AutoShape 78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" name="Line 79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7" name="Line 79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8" name="Rectangle 79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9" name="Rectangle 79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794"/>
          <p:cNvGrpSpPr>
            <a:grpSpLocks/>
          </p:cNvGrpSpPr>
          <p:nvPr/>
        </p:nvGrpSpPr>
        <p:grpSpPr bwMode="auto">
          <a:xfrm>
            <a:off x="7834313" y="4637088"/>
            <a:ext cx="207962" cy="409575"/>
            <a:chOff x="4180" y="783"/>
            <a:chExt cx="150" cy="307"/>
          </a:xfrm>
        </p:grpSpPr>
        <p:sp>
          <p:nvSpPr>
            <p:cNvPr id="7364" name="AutoShape 79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5" name="Rectangle 79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6" name="Rectangle 79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7" name="AutoShape 79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8" name="Line 79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9" name="Line 80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0" name="Rectangle 80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1" name="Rectangle 80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23" name="Line 803"/>
          <p:cNvSpPr>
            <a:spLocks noChangeShapeType="1"/>
          </p:cNvSpPr>
          <p:nvPr/>
        </p:nvSpPr>
        <p:spPr bwMode="auto">
          <a:xfrm rot="5400000" flipH="1">
            <a:off x="7460456" y="456644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4" name="Line 804"/>
          <p:cNvSpPr>
            <a:spLocks noChangeShapeType="1"/>
          </p:cNvSpPr>
          <p:nvPr/>
        </p:nvSpPr>
        <p:spPr bwMode="auto">
          <a:xfrm rot="-5400000">
            <a:off x="7814469" y="481885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5" name="Line 805"/>
          <p:cNvSpPr>
            <a:spLocks noChangeShapeType="1"/>
          </p:cNvSpPr>
          <p:nvPr/>
        </p:nvSpPr>
        <p:spPr bwMode="auto">
          <a:xfrm rot="-5400000">
            <a:off x="7804150" y="43497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6" name="Line 806"/>
          <p:cNvSpPr>
            <a:spLocks noChangeShapeType="1"/>
          </p:cNvSpPr>
          <p:nvPr/>
        </p:nvSpPr>
        <p:spPr bwMode="auto">
          <a:xfrm flipV="1">
            <a:off x="6483350" y="2490788"/>
            <a:ext cx="458788" cy="2079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7" name="Line 807"/>
          <p:cNvSpPr>
            <a:spLocks noChangeShapeType="1"/>
          </p:cNvSpPr>
          <p:nvPr/>
        </p:nvSpPr>
        <p:spPr bwMode="auto">
          <a:xfrm>
            <a:off x="7418388" y="2474913"/>
            <a:ext cx="485775" cy="2079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8" name="Line 808"/>
          <p:cNvSpPr>
            <a:spLocks noChangeShapeType="1"/>
          </p:cNvSpPr>
          <p:nvPr/>
        </p:nvSpPr>
        <p:spPr bwMode="auto">
          <a:xfrm flipH="1">
            <a:off x="7937500" y="2811463"/>
            <a:ext cx="241300" cy="6810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9" name="Line 809"/>
          <p:cNvSpPr>
            <a:spLocks noChangeShapeType="1"/>
          </p:cNvSpPr>
          <p:nvPr/>
        </p:nvSpPr>
        <p:spPr bwMode="auto">
          <a:xfrm>
            <a:off x="7167563" y="2587625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0" name="Line 810"/>
          <p:cNvSpPr>
            <a:spLocks noChangeShapeType="1"/>
          </p:cNvSpPr>
          <p:nvPr/>
        </p:nvSpPr>
        <p:spPr bwMode="auto">
          <a:xfrm>
            <a:off x="7192963" y="3235325"/>
            <a:ext cx="534987" cy="368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1" name="Line 811"/>
          <p:cNvSpPr>
            <a:spLocks noChangeShapeType="1"/>
          </p:cNvSpPr>
          <p:nvPr/>
        </p:nvSpPr>
        <p:spPr bwMode="auto">
          <a:xfrm flipH="1">
            <a:off x="7653338" y="3700463"/>
            <a:ext cx="266700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2" name="Line 812"/>
          <p:cNvSpPr>
            <a:spLocks noChangeShapeType="1"/>
          </p:cNvSpPr>
          <p:nvPr/>
        </p:nvSpPr>
        <p:spPr bwMode="auto">
          <a:xfrm flipH="1">
            <a:off x="7426325" y="2779713"/>
            <a:ext cx="560388" cy="384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3" name="Line 813"/>
          <p:cNvSpPr>
            <a:spLocks noChangeShapeType="1"/>
          </p:cNvSpPr>
          <p:nvPr/>
        </p:nvSpPr>
        <p:spPr bwMode="auto">
          <a:xfrm flipH="1">
            <a:off x="7435850" y="2219325"/>
            <a:ext cx="350838" cy="255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4" name="Line 814"/>
          <p:cNvSpPr>
            <a:spLocks noChangeShapeType="1"/>
          </p:cNvSpPr>
          <p:nvPr/>
        </p:nvSpPr>
        <p:spPr bwMode="auto">
          <a:xfrm flipH="1">
            <a:off x="8153400" y="2395538"/>
            <a:ext cx="201613" cy="1762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970"/>
          <p:cNvGrpSpPr>
            <a:grpSpLocks/>
          </p:cNvGrpSpPr>
          <p:nvPr/>
        </p:nvGrpSpPr>
        <p:grpSpPr bwMode="auto">
          <a:xfrm>
            <a:off x="7221538" y="4043363"/>
            <a:ext cx="671512" cy="387350"/>
            <a:chOff x="3955" y="387"/>
            <a:chExt cx="423" cy="244"/>
          </a:xfrm>
        </p:grpSpPr>
        <p:sp>
          <p:nvSpPr>
            <p:cNvPr id="7349" name="Freeform 952"/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3"/>
                <a:gd name="T28" fmla="*/ 0 h 244"/>
                <a:gd name="T29" fmla="*/ 423 w 423"/>
                <a:gd name="T30" fmla="*/ 244 h 2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931"/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7351" name="Oval 93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2" name="Line 93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" name="Line 93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4" name="Rectangle 93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355" name="Oval 93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" name="Group 93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361" name="Line 93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62" name="Line 93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63" name="Line 94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94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358" name="Line 9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59" name="Line 9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60" name="Line 9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" name="Group 971"/>
          <p:cNvGrpSpPr>
            <a:grpSpLocks/>
          </p:cNvGrpSpPr>
          <p:nvPr/>
        </p:nvGrpSpPr>
        <p:grpSpPr bwMode="auto">
          <a:xfrm>
            <a:off x="7573963" y="3386138"/>
            <a:ext cx="671512" cy="387350"/>
            <a:chOff x="3955" y="387"/>
            <a:chExt cx="423" cy="244"/>
          </a:xfrm>
        </p:grpSpPr>
        <p:sp>
          <p:nvSpPr>
            <p:cNvPr id="7334" name="Freeform 972"/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3"/>
                <a:gd name="T28" fmla="*/ 0 h 244"/>
                <a:gd name="T29" fmla="*/ 423 w 423"/>
                <a:gd name="T30" fmla="*/ 244 h 2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" name="Group 973"/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7336" name="Oval 97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37" name="Line 97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38" name="Line 97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39" name="Rectangle 97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340" name="Oval 97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" name="Group 97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346" name="Line 98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47" name="Line 98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48" name="Line 98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98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343" name="Line 98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44" name="Line 98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45" name="Line 98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3" name="Group 987"/>
          <p:cNvGrpSpPr>
            <a:grpSpLocks/>
          </p:cNvGrpSpPr>
          <p:nvPr/>
        </p:nvGrpSpPr>
        <p:grpSpPr bwMode="auto">
          <a:xfrm>
            <a:off x="6926263" y="2938463"/>
            <a:ext cx="671512" cy="387350"/>
            <a:chOff x="3955" y="387"/>
            <a:chExt cx="423" cy="244"/>
          </a:xfrm>
        </p:grpSpPr>
        <p:sp>
          <p:nvSpPr>
            <p:cNvPr id="7319" name="Freeform 988"/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3"/>
                <a:gd name="T28" fmla="*/ 0 h 244"/>
                <a:gd name="T29" fmla="*/ 423 w 423"/>
                <a:gd name="T30" fmla="*/ 244 h 2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989"/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7321" name="Oval 99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22" name="Line 99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23" name="Line 99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24" name="Rectangle 99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325" name="Oval 99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" name="Group 99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331" name="Line 99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32" name="Line 99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33" name="Line 99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99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328" name="Line 100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29" name="Line 100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30" name="Line 100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7" name="Group 1003"/>
          <p:cNvGrpSpPr>
            <a:grpSpLocks/>
          </p:cNvGrpSpPr>
          <p:nvPr/>
        </p:nvGrpSpPr>
        <p:grpSpPr bwMode="auto">
          <a:xfrm>
            <a:off x="7745413" y="2462213"/>
            <a:ext cx="671512" cy="387350"/>
            <a:chOff x="3955" y="387"/>
            <a:chExt cx="423" cy="244"/>
          </a:xfrm>
        </p:grpSpPr>
        <p:sp>
          <p:nvSpPr>
            <p:cNvPr id="7304" name="Freeform 1004"/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3"/>
                <a:gd name="T28" fmla="*/ 0 h 244"/>
                <a:gd name="T29" fmla="*/ 423 w 423"/>
                <a:gd name="T30" fmla="*/ 244 h 2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" name="Group 1005"/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7306" name="Oval 100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7" name="Line 100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8" name="Line 100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9" name="Rectangle 100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310" name="Oval 101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101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316" name="Line 101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17" name="Line 101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18" name="Line 101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101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313" name="Line 10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14" name="Line 10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15" name="Line 10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" name="Group 1019"/>
          <p:cNvGrpSpPr>
            <a:grpSpLocks/>
          </p:cNvGrpSpPr>
          <p:nvPr/>
        </p:nvGrpSpPr>
        <p:grpSpPr bwMode="auto">
          <a:xfrm>
            <a:off x="6840538" y="2262188"/>
            <a:ext cx="671512" cy="387350"/>
            <a:chOff x="3955" y="387"/>
            <a:chExt cx="423" cy="244"/>
          </a:xfrm>
        </p:grpSpPr>
        <p:sp>
          <p:nvSpPr>
            <p:cNvPr id="7289" name="Freeform 1020"/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3"/>
                <a:gd name="T28" fmla="*/ 0 h 244"/>
                <a:gd name="T29" fmla="*/ 423 w 423"/>
                <a:gd name="T30" fmla="*/ 244 h 2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12" name="Group 1021"/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7291" name="Oval 102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" name="Line 102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3" name="Line 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4" name="Rectangle 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295" name="Oval 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13" name="Group 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301" name="Line 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02" name="Line 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03" name="Line 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14" name="Group 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29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9" name="Line 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00" name="Line 1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415" name="Group 11"/>
          <p:cNvGrpSpPr>
            <a:grpSpLocks/>
          </p:cNvGrpSpPr>
          <p:nvPr/>
        </p:nvGrpSpPr>
        <p:grpSpPr bwMode="auto">
          <a:xfrm>
            <a:off x="5897563" y="2471738"/>
            <a:ext cx="671512" cy="387350"/>
            <a:chOff x="3955" y="387"/>
            <a:chExt cx="423" cy="244"/>
          </a:xfrm>
        </p:grpSpPr>
        <p:sp>
          <p:nvSpPr>
            <p:cNvPr id="7274" name="Freeform 12"/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3"/>
                <a:gd name="T28" fmla="*/ 0 h 244"/>
                <a:gd name="T29" fmla="*/ 423 w 423"/>
                <a:gd name="T30" fmla="*/ 244 h 2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16" name="Group 13"/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7276" name="Oval 1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" name="Line 1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8" name="Line 1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9" name="Rectangle 1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280" name="Oval 1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17" name="Group 1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286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7" name="Line 2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8" name="Line 2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18" name="Group 2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283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4" name="Line 2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5" name="Line 2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419" name="Group 27"/>
          <p:cNvGrpSpPr>
            <a:grpSpLocks/>
          </p:cNvGrpSpPr>
          <p:nvPr/>
        </p:nvGrpSpPr>
        <p:grpSpPr bwMode="auto">
          <a:xfrm>
            <a:off x="5878513" y="4129088"/>
            <a:ext cx="671512" cy="387350"/>
            <a:chOff x="3955" y="387"/>
            <a:chExt cx="423" cy="244"/>
          </a:xfrm>
        </p:grpSpPr>
        <p:sp>
          <p:nvSpPr>
            <p:cNvPr id="7259" name="Freeform 28"/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3"/>
                <a:gd name="T28" fmla="*/ 0 h 244"/>
                <a:gd name="T29" fmla="*/ 423 w 423"/>
                <a:gd name="T30" fmla="*/ 244 h 2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20" name="Group 29"/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7261" name="Oval 3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62" name="Line 3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63" name="Line 3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64" name="Rectangle 3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265" name="Oval 3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21" name="Group 3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271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2" name="Line 3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3" name="Line 3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22" name="Group 3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26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69" name="Line 4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0" name="Line 4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423" name="Group 43"/>
          <p:cNvGrpSpPr>
            <a:grpSpLocks/>
          </p:cNvGrpSpPr>
          <p:nvPr/>
        </p:nvGrpSpPr>
        <p:grpSpPr bwMode="auto">
          <a:xfrm>
            <a:off x="6688138" y="4471988"/>
            <a:ext cx="671512" cy="387350"/>
            <a:chOff x="3955" y="387"/>
            <a:chExt cx="423" cy="244"/>
          </a:xfrm>
        </p:grpSpPr>
        <p:sp>
          <p:nvSpPr>
            <p:cNvPr id="7244" name="Freeform 44"/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3"/>
                <a:gd name="T28" fmla="*/ 0 h 244"/>
                <a:gd name="T29" fmla="*/ 423 w 423"/>
                <a:gd name="T30" fmla="*/ 244 h 2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68" name="Group 45"/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7246" name="Oval 4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7" name="Line 4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8" name="Line 4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9" name="Rectangle 4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250" name="Oval 5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69" name="Group 5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256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57" name="Line 5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58" name="Line 5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87" name="Group 5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253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54" name="Line 5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55" name="Line 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243" name="Line 59"/>
          <p:cNvSpPr>
            <a:spLocks noChangeShapeType="1"/>
          </p:cNvSpPr>
          <p:nvPr/>
        </p:nvSpPr>
        <p:spPr bwMode="auto">
          <a:xfrm flipV="1">
            <a:off x="6210300" y="4459288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82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8D31AC45-1C0F-4400-AF54-062A9582B04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21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Lõi mạng: Chuyển mạch</a:t>
            </a:r>
            <a:endParaRPr lang="en-US" smtClean="0"/>
          </a:p>
        </p:txBody>
      </p:sp>
      <p:sp>
        <p:nvSpPr>
          <p:cNvPr id="8212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solidFill>
                  <a:srgbClr val="FF0000"/>
                </a:solidFill>
              </a:rPr>
              <a:t>Các tài nguyên từ đầu cuối đến đầu cuối được dành cho “cuộc gọi”</a:t>
            </a:r>
          </a:p>
          <a:p>
            <a:r>
              <a:rPr lang="en-US" sz="2400" smtClean="0"/>
              <a:t>Băng thông của các liên kết,  năng lực truyền</a:t>
            </a:r>
          </a:p>
          <a:p>
            <a:r>
              <a:rPr lang="en-US" sz="2400" smtClean="0"/>
              <a:t>Các tài nguyên được dành riêng: không chia sẻ</a:t>
            </a:r>
          </a:p>
          <a:p>
            <a:r>
              <a:rPr lang="en-US" sz="2400" smtClean="0"/>
              <a:t>Hoạt động như mạch </a:t>
            </a:r>
          </a:p>
          <a:p>
            <a:r>
              <a:rPr lang="en-US" sz="2400" smtClean="0"/>
              <a:t>Cần có thiết lập cuộc gọi (cuộc gọi &lt;&gt; kết nối)</a:t>
            </a:r>
          </a:p>
        </p:txBody>
      </p:sp>
      <p:sp>
        <p:nvSpPr>
          <p:cNvPr id="8213" name="Freeform 1032"/>
          <p:cNvSpPr>
            <a:spLocks/>
          </p:cNvSpPr>
          <p:nvPr/>
        </p:nvSpPr>
        <p:spPr bwMode="auto">
          <a:xfrm>
            <a:off x="6711950" y="1717675"/>
            <a:ext cx="2046288" cy="20494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Freeform 1033"/>
          <p:cNvSpPr>
            <a:spLocks/>
          </p:cNvSpPr>
          <p:nvPr/>
        </p:nvSpPr>
        <p:spPr bwMode="auto">
          <a:xfrm>
            <a:off x="4575175" y="1543050"/>
            <a:ext cx="2122488" cy="1943100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Freeform 1034"/>
          <p:cNvSpPr>
            <a:spLocks/>
          </p:cNvSpPr>
          <p:nvPr/>
        </p:nvSpPr>
        <p:spPr bwMode="auto">
          <a:xfrm>
            <a:off x="4994275" y="3317875"/>
            <a:ext cx="3382963" cy="27146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35"/>
          <p:cNvGrpSpPr>
            <a:grpSpLocks/>
          </p:cNvGrpSpPr>
          <p:nvPr/>
        </p:nvGrpSpPr>
        <p:grpSpPr bwMode="auto">
          <a:xfrm>
            <a:off x="4708525" y="1708150"/>
            <a:ext cx="835025" cy="390525"/>
            <a:chOff x="3552" y="246"/>
            <a:chExt cx="527" cy="248"/>
          </a:xfrm>
        </p:grpSpPr>
        <p:graphicFrame>
          <p:nvGraphicFramePr>
            <p:cNvPr id="8207" name="Object 1036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8" name="Object 1037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" name="Clip" r:id="rId5" imgW="676440" imgH="485640" progId="MS_ClipArt_Gallery.2">
                    <p:embed/>
                  </p:oleObj>
                </mc:Choice>
                <mc:Fallback>
                  <p:oleObj name="Clip" r:id="rId5" imgW="676440" imgH="485640" progId="MS_ClipArt_Gallery.2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19" name="Line 1038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39"/>
          <p:cNvGrpSpPr>
            <a:grpSpLocks/>
          </p:cNvGrpSpPr>
          <p:nvPr/>
        </p:nvGrpSpPr>
        <p:grpSpPr bwMode="auto">
          <a:xfrm>
            <a:off x="4708525" y="2436813"/>
            <a:ext cx="835025" cy="390525"/>
            <a:chOff x="3552" y="246"/>
            <a:chExt cx="527" cy="248"/>
          </a:xfrm>
        </p:grpSpPr>
        <p:graphicFrame>
          <p:nvGraphicFramePr>
            <p:cNvPr id="8205" name="Object 1040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Object 1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6" name="Object 1041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3" name="Clip" r:id="rId8" imgW="676440" imgH="485640" progId="MS_ClipArt_Gallery.2">
                    <p:embed/>
                  </p:oleObj>
                </mc:Choice>
                <mc:Fallback>
                  <p:oleObj name="Clip" r:id="rId8" imgW="676440" imgH="485640" progId="MS_ClipArt_Gallery.2">
                    <p:embed/>
                    <p:pic>
                      <p:nvPicPr>
                        <p:cNvPr id="0" name="Object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18" name="Line 1042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043"/>
          <p:cNvGrpSpPr>
            <a:grpSpLocks/>
          </p:cNvGrpSpPr>
          <p:nvPr/>
        </p:nvGrpSpPr>
        <p:grpSpPr bwMode="auto">
          <a:xfrm>
            <a:off x="5137150" y="2176463"/>
            <a:ext cx="79375" cy="261937"/>
            <a:chOff x="3842" y="406"/>
            <a:chExt cx="51" cy="167"/>
          </a:xfrm>
        </p:grpSpPr>
        <p:sp>
          <p:nvSpPr>
            <p:cNvPr id="8415" name="Oval 1044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6" name="Oval 1045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" name="Oval 1046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047"/>
          <p:cNvGrpSpPr>
            <a:grpSpLocks/>
          </p:cNvGrpSpPr>
          <p:nvPr/>
        </p:nvGrpSpPr>
        <p:grpSpPr bwMode="auto">
          <a:xfrm>
            <a:off x="5670550" y="2792413"/>
            <a:ext cx="238125" cy="482600"/>
            <a:chOff x="4180" y="783"/>
            <a:chExt cx="150" cy="307"/>
          </a:xfrm>
        </p:grpSpPr>
        <p:sp>
          <p:nvSpPr>
            <p:cNvPr id="8407" name="AutoShape 1048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8" name="Rectangle 1049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9" name="Rectangle 1050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0" name="AutoShape 1051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1" name="Line 1052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2" name="Line 1053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3" name="Rectangle 1054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4" name="Rectangle 1055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056"/>
          <p:cNvGrpSpPr>
            <a:grpSpLocks/>
          </p:cNvGrpSpPr>
          <p:nvPr/>
        </p:nvGrpSpPr>
        <p:grpSpPr bwMode="auto">
          <a:xfrm rot="-5400000">
            <a:off x="6022976" y="2897187"/>
            <a:ext cx="100012" cy="265113"/>
            <a:chOff x="3842" y="406"/>
            <a:chExt cx="51" cy="167"/>
          </a:xfrm>
        </p:grpSpPr>
        <p:sp>
          <p:nvSpPr>
            <p:cNvPr id="8404" name="Oval 1057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5" name="Oval 1058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6" name="Oval 1059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21" name="Line 1060"/>
          <p:cNvSpPr>
            <a:spLocks noChangeShapeType="1"/>
          </p:cNvSpPr>
          <p:nvPr/>
        </p:nvSpPr>
        <p:spPr bwMode="auto">
          <a:xfrm>
            <a:off x="5826125" y="2679700"/>
            <a:ext cx="56356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Line 1061"/>
          <p:cNvSpPr>
            <a:spLocks noChangeShapeType="1"/>
          </p:cNvSpPr>
          <p:nvPr/>
        </p:nvSpPr>
        <p:spPr bwMode="auto">
          <a:xfrm>
            <a:off x="5829300" y="2674938"/>
            <a:ext cx="3175" cy="117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3" name="Line 1062"/>
          <p:cNvSpPr>
            <a:spLocks noChangeShapeType="1"/>
          </p:cNvSpPr>
          <p:nvPr/>
        </p:nvSpPr>
        <p:spPr bwMode="auto">
          <a:xfrm>
            <a:off x="6392863" y="2673350"/>
            <a:ext cx="1587" cy="100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4" name="Line 1063"/>
          <p:cNvSpPr>
            <a:spLocks noChangeShapeType="1"/>
          </p:cNvSpPr>
          <p:nvPr/>
        </p:nvSpPr>
        <p:spPr bwMode="auto">
          <a:xfrm>
            <a:off x="5484813" y="2019300"/>
            <a:ext cx="328612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Line 1064"/>
          <p:cNvSpPr>
            <a:spLocks noChangeShapeType="1"/>
          </p:cNvSpPr>
          <p:nvPr/>
        </p:nvSpPr>
        <p:spPr bwMode="auto">
          <a:xfrm flipV="1">
            <a:off x="5499100" y="2368550"/>
            <a:ext cx="3143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6" name="Line 1065"/>
          <p:cNvSpPr>
            <a:spLocks noChangeShapeType="1"/>
          </p:cNvSpPr>
          <p:nvPr/>
        </p:nvSpPr>
        <p:spPr bwMode="auto">
          <a:xfrm flipV="1">
            <a:off x="6099175" y="2473325"/>
            <a:ext cx="1588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1066"/>
          <p:cNvGrpSpPr>
            <a:grpSpLocks/>
          </p:cNvGrpSpPr>
          <p:nvPr/>
        </p:nvGrpSpPr>
        <p:grpSpPr bwMode="auto">
          <a:xfrm>
            <a:off x="6234113" y="2763838"/>
            <a:ext cx="238125" cy="484187"/>
            <a:chOff x="4180" y="783"/>
            <a:chExt cx="150" cy="307"/>
          </a:xfrm>
        </p:grpSpPr>
        <p:sp>
          <p:nvSpPr>
            <p:cNvPr id="8396" name="AutoShape 106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" name="Rectangle 106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" name="Rectangle 106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" name="AutoShape 107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" name="Line 107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" name="Line 107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" name="Rectangle 107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3" name="Rectangle 107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075"/>
          <p:cNvGrpSpPr>
            <a:grpSpLocks/>
          </p:cNvGrpSpPr>
          <p:nvPr/>
        </p:nvGrpSpPr>
        <p:grpSpPr bwMode="auto">
          <a:xfrm>
            <a:off x="5145088" y="3521075"/>
            <a:ext cx="546100" cy="1133475"/>
            <a:chOff x="3314" y="1248"/>
            <a:chExt cx="344" cy="694"/>
          </a:xfrm>
        </p:grpSpPr>
        <p:graphicFrame>
          <p:nvGraphicFramePr>
            <p:cNvPr id="8203" name="Object 1076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" name="Clip" r:id="rId9" imgW="1305000" imgH="1085760" progId="MS_ClipArt_Gallery.2">
                    <p:embed/>
                  </p:oleObj>
                </mc:Choice>
                <mc:Fallback>
                  <p:oleObj name="Clip" r:id="rId9" imgW="1305000" imgH="1085760" progId="MS_ClipArt_Gallery.2">
                    <p:embed/>
                    <p:pic>
                      <p:nvPicPr>
                        <p:cNvPr id="0" name="Object 10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89" name="Line 1077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204" name="Object 1078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5" name="Clip" r:id="rId10" imgW="1305000" imgH="1085760" progId="MS_ClipArt_Gallery.2">
                    <p:embed/>
                  </p:oleObj>
                </mc:Choice>
                <mc:Fallback>
                  <p:oleObj name="Clip" r:id="rId10" imgW="1305000" imgH="1085760" progId="MS_ClipArt_Gallery.2">
                    <p:embed/>
                    <p:pic>
                      <p:nvPicPr>
                        <p:cNvPr id="0" name="Object 10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0" name="Line 1079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1080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8393" name="Oval 1081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4" name="Oval 1082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5" name="Oval 1083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92" name="Line 1084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8194" name="Object 1085"/>
          <p:cNvGraphicFramePr>
            <a:graphicFrameLocks noChangeAspect="1"/>
          </p:cNvGraphicFramePr>
          <p:nvPr/>
        </p:nvGraphicFramePr>
        <p:xfrm>
          <a:off x="6132513" y="4756150"/>
          <a:ext cx="4762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0" name="Object 1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513" y="4756150"/>
                        <a:ext cx="4762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86"/>
          <p:cNvGraphicFramePr>
            <a:graphicFrameLocks noChangeAspect="1"/>
          </p:cNvGraphicFramePr>
          <p:nvPr/>
        </p:nvGraphicFramePr>
        <p:xfrm>
          <a:off x="5434013" y="4743450"/>
          <a:ext cx="4730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Clip" r:id="rId12" imgW="1305000" imgH="1085760" progId="MS_ClipArt_Gallery.2">
                  <p:embed/>
                </p:oleObj>
              </mc:Choice>
              <mc:Fallback>
                <p:oleObj name="Clip" r:id="rId12" imgW="1305000" imgH="1085760" progId="MS_ClipArt_Gallery.2">
                  <p:embed/>
                  <p:pic>
                    <p:nvPicPr>
                      <p:cNvPr id="0" name="Object 10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3" y="4743450"/>
                        <a:ext cx="47307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9" name="Oval 1087"/>
          <p:cNvSpPr>
            <a:spLocks noChangeArrowheads="1"/>
          </p:cNvSpPr>
          <p:nvPr/>
        </p:nvSpPr>
        <p:spPr bwMode="auto">
          <a:xfrm rot="-5400000">
            <a:off x="5906294" y="4872832"/>
            <a:ext cx="76200" cy="7461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0" name="Oval 1088"/>
          <p:cNvSpPr>
            <a:spLocks noChangeArrowheads="1"/>
          </p:cNvSpPr>
          <p:nvPr/>
        </p:nvSpPr>
        <p:spPr bwMode="auto">
          <a:xfrm rot="-5400000">
            <a:off x="6002338" y="4870450"/>
            <a:ext cx="77787" cy="7461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1" name="Oval 1089"/>
          <p:cNvSpPr>
            <a:spLocks noChangeArrowheads="1"/>
          </p:cNvSpPr>
          <p:nvPr/>
        </p:nvSpPr>
        <p:spPr bwMode="auto">
          <a:xfrm rot="-5400000">
            <a:off x="6090444" y="4876007"/>
            <a:ext cx="76200" cy="7461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2" name="Line 1090"/>
          <p:cNvSpPr>
            <a:spLocks noChangeShapeType="1"/>
          </p:cNvSpPr>
          <p:nvPr/>
        </p:nvSpPr>
        <p:spPr bwMode="auto">
          <a:xfrm rot="-5400000">
            <a:off x="6386513" y="4725988"/>
            <a:ext cx="730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3" name="Line 1091"/>
          <p:cNvSpPr>
            <a:spLocks noChangeShapeType="1"/>
          </p:cNvSpPr>
          <p:nvPr/>
        </p:nvSpPr>
        <p:spPr bwMode="auto">
          <a:xfrm rot="5400000" flipH="1">
            <a:off x="5672931" y="4715669"/>
            <a:ext cx="77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4" name="Line 1092"/>
          <p:cNvSpPr>
            <a:spLocks noChangeShapeType="1"/>
          </p:cNvSpPr>
          <p:nvPr/>
        </p:nvSpPr>
        <p:spPr bwMode="auto">
          <a:xfrm rot="16200000" flipV="1">
            <a:off x="6071394" y="4328319"/>
            <a:ext cx="0" cy="712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5" name="Line 1093"/>
          <p:cNvSpPr>
            <a:spLocks noChangeShapeType="1"/>
          </p:cNvSpPr>
          <p:nvPr/>
        </p:nvSpPr>
        <p:spPr bwMode="auto">
          <a:xfrm flipV="1">
            <a:off x="5691188" y="4225925"/>
            <a:ext cx="106362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6" name="Line 1094"/>
          <p:cNvSpPr>
            <a:spLocks noChangeShapeType="1"/>
          </p:cNvSpPr>
          <p:nvPr/>
        </p:nvSpPr>
        <p:spPr bwMode="auto">
          <a:xfrm>
            <a:off x="6375400" y="4283075"/>
            <a:ext cx="344488" cy="471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7" name="Line 1095"/>
          <p:cNvSpPr>
            <a:spLocks noChangeShapeType="1"/>
          </p:cNvSpPr>
          <p:nvPr/>
        </p:nvSpPr>
        <p:spPr bwMode="auto">
          <a:xfrm flipH="1">
            <a:off x="7280275" y="4278313"/>
            <a:ext cx="317500" cy="481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6" name="Object 1096"/>
          <p:cNvGraphicFramePr>
            <a:graphicFrameLocks noChangeAspect="1"/>
          </p:cNvGraphicFramePr>
          <p:nvPr/>
        </p:nvGraphicFramePr>
        <p:xfrm>
          <a:off x="7481888" y="3732213"/>
          <a:ext cx="231775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Clip" r:id="rId13" imgW="981000" imgH="1209600" progId="MS_ClipArt_Gallery.2">
                  <p:embed/>
                </p:oleObj>
              </mc:Choice>
              <mc:Fallback>
                <p:oleObj name="Clip" r:id="rId13" imgW="981000" imgH="1209600" progId="MS_ClipArt_Gallery.2">
                  <p:embed/>
                  <p:pic>
                    <p:nvPicPr>
                      <p:cNvPr id="0" name="Object 1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1888" y="3732213"/>
                        <a:ext cx="231775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097"/>
          <p:cNvGraphicFramePr>
            <a:graphicFrameLocks noChangeAspect="1"/>
          </p:cNvGraphicFramePr>
          <p:nvPr/>
        </p:nvGraphicFramePr>
        <p:xfrm>
          <a:off x="5961063" y="3830638"/>
          <a:ext cx="231775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Clip" r:id="rId15" imgW="981000" imgH="1209600" progId="MS_ClipArt_Gallery.2">
                  <p:embed/>
                </p:oleObj>
              </mc:Choice>
              <mc:Fallback>
                <p:oleObj name="Clip" r:id="rId15" imgW="981000" imgH="1209600" progId="MS_ClipArt_Gallery.2">
                  <p:embed/>
                  <p:pic>
                    <p:nvPicPr>
                      <p:cNvPr id="0" name="Object 1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063" y="3830638"/>
                        <a:ext cx="231775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8" name="Freeform 1098"/>
          <p:cNvSpPr>
            <a:spLocks/>
          </p:cNvSpPr>
          <p:nvPr/>
        </p:nvSpPr>
        <p:spPr bwMode="auto">
          <a:xfrm>
            <a:off x="6053138" y="3554413"/>
            <a:ext cx="1539875" cy="373062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1099"/>
          <p:cNvGrpSpPr>
            <a:grpSpLocks/>
          </p:cNvGrpSpPr>
          <p:nvPr/>
        </p:nvGrpSpPr>
        <p:grpSpPr bwMode="auto">
          <a:xfrm>
            <a:off x="6356350" y="5294313"/>
            <a:ext cx="463550" cy="522287"/>
            <a:chOff x="2870" y="1518"/>
            <a:chExt cx="292" cy="320"/>
          </a:xfrm>
        </p:grpSpPr>
        <p:graphicFrame>
          <p:nvGraphicFramePr>
            <p:cNvPr id="8201" name="Object 1100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0" name="Clip" r:id="rId16" imgW="819000" imgH="847800" progId="MS_ClipArt_Gallery.2">
                    <p:embed/>
                  </p:oleObj>
                </mc:Choice>
                <mc:Fallback>
                  <p:oleObj name="Clip" r:id="rId16" imgW="819000" imgH="847800" progId="MS_ClipArt_Gallery.2">
                    <p:embed/>
                    <p:pic>
                      <p:nvPicPr>
                        <p:cNvPr id="0" name="Object 1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1101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1" name="Clip" r:id="rId18" imgW="1266840" imgH="1200240" progId="MS_ClipArt_Gallery.2">
                    <p:embed/>
                  </p:oleObj>
                </mc:Choice>
                <mc:Fallback>
                  <p:oleObj name="Clip" r:id="rId18" imgW="1266840" imgH="1200240" progId="MS_ClipArt_Gallery.2">
                    <p:embed/>
                    <p:pic>
                      <p:nvPicPr>
                        <p:cNvPr id="0" name="Object 1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102"/>
          <p:cNvGrpSpPr>
            <a:grpSpLocks/>
          </p:cNvGrpSpPr>
          <p:nvPr/>
        </p:nvGrpSpPr>
        <p:grpSpPr bwMode="auto">
          <a:xfrm>
            <a:off x="7242175" y="5334000"/>
            <a:ext cx="461963" cy="522288"/>
            <a:chOff x="2870" y="1518"/>
            <a:chExt cx="292" cy="320"/>
          </a:xfrm>
        </p:grpSpPr>
        <p:graphicFrame>
          <p:nvGraphicFramePr>
            <p:cNvPr id="8199" name="Object 1103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2" name="Clip" r:id="rId20" imgW="819000" imgH="847800" progId="MS_ClipArt_Gallery.2">
                    <p:embed/>
                  </p:oleObj>
                </mc:Choice>
                <mc:Fallback>
                  <p:oleObj name="Clip" r:id="rId20" imgW="819000" imgH="847800" progId="MS_ClipArt_Gallery.2">
                    <p:embed/>
                    <p:pic>
                      <p:nvPicPr>
                        <p:cNvPr id="0" name="Object 1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1104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3" name="Clip" r:id="rId21" imgW="1266840" imgH="1200240" progId="MS_ClipArt_Gallery.2">
                    <p:embed/>
                  </p:oleObj>
                </mc:Choice>
                <mc:Fallback>
                  <p:oleObj name="Clip" r:id="rId21" imgW="1266840" imgH="1200240" progId="MS_ClipArt_Gallery.2">
                    <p:embed/>
                    <p:pic>
                      <p:nvPicPr>
                        <p:cNvPr id="0" name="Object 1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105"/>
          <p:cNvGrpSpPr>
            <a:grpSpLocks/>
          </p:cNvGrpSpPr>
          <p:nvPr/>
        </p:nvGrpSpPr>
        <p:grpSpPr bwMode="auto">
          <a:xfrm>
            <a:off x="6770688" y="4986338"/>
            <a:ext cx="431800" cy="460375"/>
            <a:chOff x="4733" y="2082"/>
            <a:chExt cx="272" cy="282"/>
          </a:xfrm>
        </p:grpSpPr>
        <p:graphicFrame>
          <p:nvGraphicFramePr>
            <p:cNvPr id="8198" name="Object 1106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4" name="Clip" r:id="rId22" imgW="819000" imgH="847800" progId="MS_ClipArt_Gallery.2">
                    <p:embed/>
                  </p:oleObj>
                </mc:Choice>
                <mc:Fallback>
                  <p:oleObj name="Clip" r:id="rId22" imgW="819000" imgH="847800" progId="MS_ClipArt_Gallery.2">
                    <p:embed/>
                    <p:pic>
                      <p:nvPicPr>
                        <p:cNvPr id="0" name="Object 1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88" name="Rectangle 1107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42" name="Line 1108"/>
          <p:cNvSpPr>
            <a:spLocks noChangeShapeType="1"/>
          </p:cNvSpPr>
          <p:nvPr/>
        </p:nvSpPr>
        <p:spPr bwMode="auto">
          <a:xfrm>
            <a:off x="7118350" y="4867275"/>
            <a:ext cx="0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1109"/>
          <p:cNvGrpSpPr>
            <a:grpSpLocks/>
          </p:cNvGrpSpPr>
          <p:nvPr/>
        </p:nvGrpSpPr>
        <p:grpSpPr bwMode="auto">
          <a:xfrm>
            <a:off x="7939088" y="4162425"/>
            <a:ext cx="236537" cy="501650"/>
            <a:chOff x="4180" y="783"/>
            <a:chExt cx="150" cy="307"/>
          </a:xfrm>
        </p:grpSpPr>
        <p:sp>
          <p:nvSpPr>
            <p:cNvPr id="8380" name="AutoShape 111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1" name="Rectangle 111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2" name="Rectangle 111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3" name="AutoShape 111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4" name="Line 111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5" name="Line 111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" name="Rectangle 111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7" name="Rectangle 111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118"/>
          <p:cNvGrpSpPr>
            <a:grpSpLocks/>
          </p:cNvGrpSpPr>
          <p:nvPr/>
        </p:nvGrpSpPr>
        <p:grpSpPr bwMode="auto">
          <a:xfrm>
            <a:off x="7924800" y="4706938"/>
            <a:ext cx="236538" cy="500062"/>
            <a:chOff x="4180" y="783"/>
            <a:chExt cx="150" cy="307"/>
          </a:xfrm>
        </p:grpSpPr>
        <p:sp>
          <p:nvSpPr>
            <p:cNvPr id="8372" name="AutoShape 111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3" name="Rectangle 112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4" name="Rectangle 112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5" name="AutoShape 112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" name="Line 112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7" name="Line 112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8" name="Rectangle 112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9" name="Rectangle 112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45" name="Line 1127"/>
          <p:cNvSpPr>
            <a:spLocks noChangeShapeType="1"/>
          </p:cNvSpPr>
          <p:nvPr/>
        </p:nvSpPr>
        <p:spPr bwMode="auto">
          <a:xfrm rot="5400000" flipH="1">
            <a:off x="7473157" y="4620419"/>
            <a:ext cx="747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46" name="Line 1128"/>
          <p:cNvSpPr>
            <a:spLocks noChangeShapeType="1"/>
          </p:cNvSpPr>
          <p:nvPr/>
        </p:nvSpPr>
        <p:spPr bwMode="auto">
          <a:xfrm rot="-5400000">
            <a:off x="7900988" y="4932362"/>
            <a:ext cx="0" cy="117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47" name="Line 1129"/>
          <p:cNvSpPr>
            <a:spLocks noChangeShapeType="1"/>
          </p:cNvSpPr>
          <p:nvPr/>
        </p:nvSpPr>
        <p:spPr bwMode="auto">
          <a:xfrm rot="-5400000">
            <a:off x="7889875" y="4357688"/>
            <a:ext cx="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48" name="Line 1130"/>
          <p:cNvSpPr>
            <a:spLocks noChangeShapeType="1"/>
          </p:cNvSpPr>
          <p:nvPr/>
        </p:nvSpPr>
        <p:spPr bwMode="auto">
          <a:xfrm flipV="1">
            <a:off x="6388100" y="2081213"/>
            <a:ext cx="52070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49" name="Line 1131"/>
          <p:cNvSpPr>
            <a:spLocks noChangeShapeType="1"/>
          </p:cNvSpPr>
          <p:nvPr/>
        </p:nvSpPr>
        <p:spPr bwMode="auto">
          <a:xfrm>
            <a:off x="7451725" y="2062163"/>
            <a:ext cx="55245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50" name="Line 1132"/>
          <p:cNvSpPr>
            <a:spLocks noChangeShapeType="1"/>
          </p:cNvSpPr>
          <p:nvPr/>
        </p:nvSpPr>
        <p:spPr bwMode="auto">
          <a:xfrm flipH="1">
            <a:off x="8042275" y="2473325"/>
            <a:ext cx="273050" cy="833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51" name="Line 1133"/>
          <p:cNvSpPr>
            <a:spLocks noChangeShapeType="1"/>
          </p:cNvSpPr>
          <p:nvPr/>
        </p:nvSpPr>
        <p:spPr bwMode="auto">
          <a:xfrm>
            <a:off x="7165975" y="2198688"/>
            <a:ext cx="0" cy="528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52" name="Line 1134"/>
          <p:cNvSpPr>
            <a:spLocks noChangeShapeType="1"/>
          </p:cNvSpPr>
          <p:nvPr/>
        </p:nvSpPr>
        <p:spPr bwMode="auto">
          <a:xfrm>
            <a:off x="7194550" y="2990850"/>
            <a:ext cx="608013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53" name="Line 1135"/>
          <p:cNvSpPr>
            <a:spLocks noChangeShapeType="1"/>
          </p:cNvSpPr>
          <p:nvPr/>
        </p:nvSpPr>
        <p:spPr bwMode="auto">
          <a:xfrm flipH="1">
            <a:off x="7718425" y="3560763"/>
            <a:ext cx="303213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54" name="Line 1136"/>
          <p:cNvSpPr>
            <a:spLocks noChangeShapeType="1"/>
          </p:cNvSpPr>
          <p:nvPr/>
        </p:nvSpPr>
        <p:spPr bwMode="auto">
          <a:xfrm flipH="1">
            <a:off x="7459663" y="2433638"/>
            <a:ext cx="638175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55" name="Line 1137"/>
          <p:cNvSpPr>
            <a:spLocks noChangeShapeType="1"/>
          </p:cNvSpPr>
          <p:nvPr/>
        </p:nvSpPr>
        <p:spPr bwMode="auto">
          <a:xfrm flipH="1">
            <a:off x="7470775" y="1749425"/>
            <a:ext cx="398463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56" name="Line 1138"/>
          <p:cNvSpPr>
            <a:spLocks noChangeShapeType="1"/>
          </p:cNvSpPr>
          <p:nvPr/>
        </p:nvSpPr>
        <p:spPr bwMode="auto">
          <a:xfrm flipH="1">
            <a:off x="8286750" y="1963738"/>
            <a:ext cx="230188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139"/>
          <p:cNvGrpSpPr>
            <a:grpSpLocks/>
          </p:cNvGrpSpPr>
          <p:nvPr/>
        </p:nvGrpSpPr>
        <p:grpSpPr bwMode="auto">
          <a:xfrm>
            <a:off x="5797550" y="2198688"/>
            <a:ext cx="569913" cy="285750"/>
            <a:chOff x="3600" y="219"/>
            <a:chExt cx="360" cy="175"/>
          </a:xfrm>
        </p:grpSpPr>
        <p:sp>
          <p:nvSpPr>
            <p:cNvPr id="8359" name="Oval 114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0" name="Line 114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1" name="Line 114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2" name="Rectangle 114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363" name="Oval 114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114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69" name="Line 114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70" name="Line 11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71" name="Line 114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114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66" name="Line 11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67" name="Line 11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68" name="Line 11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" name="Group 1153"/>
          <p:cNvGrpSpPr>
            <a:grpSpLocks/>
          </p:cNvGrpSpPr>
          <p:nvPr/>
        </p:nvGrpSpPr>
        <p:grpSpPr bwMode="auto">
          <a:xfrm>
            <a:off x="6880225" y="1919288"/>
            <a:ext cx="571500" cy="285750"/>
            <a:chOff x="3600" y="219"/>
            <a:chExt cx="360" cy="175"/>
          </a:xfrm>
        </p:grpSpPr>
        <p:sp>
          <p:nvSpPr>
            <p:cNvPr id="8346" name="Oval 115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7" name="Line 115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8" name="Line 115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9" name="Rectangle 115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350" name="Oval 115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115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56" name="Line 11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57" name="Line 11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58" name="Line 11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116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53" name="Line 116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54" name="Line 11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55" name="Line 116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" name="Group 1167"/>
          <p:cNvGrpSpPr>
            <a:grpSpLocks/>
          </p:cNvGrpSpPr>
          <p:nvPr/>
        </p:nvGrpSpPr>
        <p:grpSpPr bwMode="auto">
          <a:xfrm>
            <a:off x="6900863" y="2724150"/>
            <a:ext cx="569912" cy="285750"/>
            <a:chOff x="3600" y="219"/>
            <a:chExt cx="360" cy="175"/>
          </a:xfrm>
        </p:grpSpPr>
        <p:sp>
          <p:nvSpPr>
            <p:cNvPr id="8333" name="Oval 116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4" name="Line 116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5" name="Line 117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6" name="Rectangle 117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337" name="Oval 117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" name="Group 117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43" name="Line 11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44" name="Line 11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45" name="Line 11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" name="Group 117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40" name="Line 117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41" name="Line 11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42" name="Line 118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oup 1181"/>
          <p:cNvGrpSpPr>
            <a:grpSpLocks/>
          </p:cNvGrpSpPr>
          <p:nvPr/>
        </p:nvGrpSpPr>
        <p:grpSpPr bwMode="auto">
          <a:xfrm>
            <a:off x="8004175" y="2174875"/>
            <a:ext cx="568325" cy="284163"/>
            <a:chOff x="3600" y="219"/>
            <a:chExt cx="360" cy="175"/>
          </a:xfrm>
        </p:grpSpPr>
        <p:sp>
          <p:nvSpPr>
            <p:cNvPr id="8320" name="Oval 118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1" name="Line 118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2" name="Line 118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3" name="Rectangle 118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324" name="Oval 118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118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30" name="Line 11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31" name="Line 11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32" name="Line 11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119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27" name="Line 119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8" name="Line 11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9" name="Line 119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7" name="Group 1195"/>
          <p:cNvGrpSpPr>
            <a:grpSpLocks/>
          </p:cNvGrpSpPr>
          <p:nvPr/>
        </p:nvGrpSpPr>
        <p:grpSpPr bwMode="auto">
          <a:xfrm>
            <a:off x="7783513" y="3271838"/>
            <a:ext cx="569912" cy="284162"/>
            <a:chOff x="3600" y="219"/>
            <a:chExt cx="360" cy="175"/>
          </a:xfrm>
        </p:grpSpPr>
        <p:sp>
          <p:nvSpPr>
            <p:cNvPr id="8307" name="Oval 11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8" name="Line 11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9" name="Line 11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0" name="Rectangle 119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311" name="Oval 12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" name="Group 12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17" name="Line 12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18" name="Line 12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19" name="Line 12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" name="Group 12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14" name="Line 12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15" name="Line 12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16" name="Line 12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" name="Group 1209"/>
          <p:cNvGrpSpPr>
            <a:grpSpLocks/>
          </p:cNvGrpSpPr>
          <p:nvPr/>
        </p:nvGrpSpPr>
        <p:grpSpPr bwMode="auto">
          <a:xfrm>
            <a:off x="7404100" y="3986213"/>
            <a:ext cx="569913" cy="287337"/>
            <a:chOff x="3600" y="219"/>
            <a:chExt cx="360" cy="175"/>
          </a:xfrm>
        </p:grpSpPr>
        <p:sp>
          <p:nvSpPr>
            <p:cNvPr id="8294" name="Oval 121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" name="Line 121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" name="Line 121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" name="Rectangle 121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298" name="Oval 121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121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4" name="Line 12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5" name="Line 12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6" name="Line 12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99" name="Group 121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1" name="Line 12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2" name="Line 12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3" name="Line 12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300" name="Group 1223"/>
          <p:cNvGrpSpPr>
            <a:grpSpLocks/>
          </p:cNvGrpSpPr>
          <p:nvPr/>
        </p:nvGrpSpPr>
        <p:grpSpPr bwMode="auto">
          <a:xfrm>
            <a:off x="6710363" y="4584700"/>
            <a:ext cx="569912" cy="284163"/>
            <a:chOff x="3600" y="219"/>
            <a:chExt cx="360" cy="175"/>
          </a:xfrm>
        </p:grpSpPr>
        <p:sp>
          <p:nvSpPr>
            <p:cNvPr id="8281" name="Oval 122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2" name="Line 122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3" name="Line 122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" name="Rectangle 122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285" name="Oval 122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12" name="Group 122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91" name="Line 123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2" name="Line 123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3" name="Line 123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313" name="Group 123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88" name="Line 123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9" name="Line 123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0" name="Line 123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4" name="Group 1237"/>
          <p:cNvGrpSpPr>
            <a:grpSpLocks/>
          </p:cNvGrpSpPr>
          <p:nvPr/>
        </p:nvGrpSpPr>
        <p:grpSpPr bwMode="auto">
          <a:xfrm>
            <a:off x="5797550" y="4124325"/>
            <a:ext cx="569913" cy="284163"/>
            <a:chOff x="3600" y="219"/>
            <a:chExt cx="360" cy="175"/>
          </a:xfrm>
        </p:grpSpPr>
        <p:sp>
          <p:nvSpPr>
            <p:cNvPr id="8268" name="Oval 12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9" name="Line 12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0" name="Line 12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1" name="Rectangle 12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272" name="Oval 12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5" name="Group 12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78" name="Line 12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9" name="Line 12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0" name="Line 124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7" name="Group 12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75" name="Line 12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6" name="Line 12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7" name="Line 12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265" name="Freeform 1251"/>
          <p:cNvSpPr>
            <a:spLocks/>
          </p:cNvSpPr>
          <p:nvPr/>
        </p:nvSpPr>
        <p:spPr bwMode="auto">
          <a:xfrm>
            <a:off x="5124450" y="1933575"/>
            <a:ext cx="3038475" cy="3114675"/>
          </a:xfrm>
          <a:custGeom>
            <a:avLst/>
            <a:gdLst>
              <a:gd name="T0" fmla="*/ 0 w 1914"/>
              <a:gd name="T1" fmla="*/ 0 h 1962"/>
              <a:gd name="T2" fmla="*/ 2147483647 w 1914"/>
              <a:gd name="T3" fmla="*/ 2147483647 h 1962"/>
              <a:gd name="T4" fmla="*/ 2147483647 w 1914"/>
              <a:gd name="T5" fmla="*/ 2147483647 h 1962"/>
              <a:gd name="T6" fmla="*/ 2147483647 w 1914"/>
              <a:gd name="T7" fmla="*/ 2147483647 h 1962"/>
              <a:gd name="T8" fmla="*/ 2147483647 w 1914"/>
              <a:gd name="T9" fmla="*/ 2147483647 h 1962"/>
              <a:gd name="T10" fmla="*/ 2147483647 w 1914"/>
              <a:gd name="T11" fmla="*/ 2147483647 h 1962"/>
              <a:gd name="T12" fmla="*/ 2147483647 w 1914"/>
              <a:gd name="T13" fmla="*/ 2147483647 h 1962"/>
              <a:gd name="T14" fmla="*/ 2147483647 w 1914"/>
              <a:gd name="T15" fmla="*/ 2147483647 h 1962"/>
              <a:gd name="T16" fmla="*/ 2147483647 w 1914"/>
              <a:gd name="T17" fmla="*/ 2147483647 h 1962"/>
              <a:gd name="T18" fmla="*/ 2147483647 w 1914"/>
              <a:gd name="T19" fmla="*/ 2147483647 h 1962"/>
              <a:gd name="T20" fmla="*/ 2147483647 w 1914"/>
              <a:gd name="T21" fmla="*/ 2147483647 h 19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14"/>
              <a:gd name="T34" fmla="*/ 0 h 1962"/>
              <a:gd name="T35" fmla="*/ 1914 w 1914"/>
              <a:gd name="T36" fmla="*/ 1962 h 19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14" h="1962">
                <a:moveTo>
                  <a:pt x="0" y="0"/>
                </a:moveTo>
                <a:lnTo>
                  <a:pt x="258" y="12"/>
                </a:lnTo>
                <a:lnTo>
                  <a:pt x="426" y="198"/>
                </a:lnTo>
                <a:lnTo>
                  <a:pt x="768" y="204"/>
                </a:lnTo>
                <a:lnTo>
                  <a:pt x="1086" y="48"/>
                </a:lnTo>
                <a:lnTo>
                  <a:pt x="1326" y="48"/>
                </a:lnTo>
                <a:lnTo>
                  <a:pt x="1326" y="588"/>
                </a:lnTo>
                <a:lnTo>
                  <a:pt x="1890" y="990"/>
                </a:lnTo>
                <a:lnTo>
                  <a:pt x="1662" y="1320"/>
                </a:lnTo>
                <a:lnTo>
                  <a:pt x="1662" y="1944"/>
                </a:lnTo>
                <a:lnTo>
                  <a:pt x="1914" y="1962"/>
                </a:ln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66" name="Freeform 1254"/>
          <p:cNvSpPr>
            <a:spLocks/>
          </p:cNvSpPr>
          <p:nvPr/>
        </p:nvSpPr>
        <p:spPr bwMode="auto">
          <a:xfrm>
            <a:off x="5991225" y="2152650"/>
            <a:ext cx="1924050" cy="2990850"/>
          </a:xfrm>
          <a:custGeom>
            <a:avLst/>
            <a:gdLst>
              <a:gd name="T0" fmla="*/ 0 w 1212"/>
              <a:gd name="T1" fmla="*/ 2147483647 h 1884"/>
              <a:gd name="T2" fmla="*/ 0 w 1212"/>
              <a:gd name="T3" fmla="*/ 2147483647 h 1884"/>
              <a:gd name="T4" fmla="*/ 2147483647 w 1212"/>
              <a:gd name="T5" fmla="*/ 2147483647 h 1884"/>
              <a:gd name="T6" fmla="*/ 2147483647 w 1212"/>
              <a:gd name="T7" fmla="*/ 0 h 1884"/>
              <a:gd name="T8" fmla="*/ 2147483647 w 1212"/>
              <a:gd name="T9" fmla="*/ 0 h 1884"/>
              <a:gd name="T10" fmla="*/ 2147483647 w 1212"/>
              <a:gd name="T11" fmla="*/ 2147483647 h 1884"/>
              <a:gd name="T12" fmla="*/ 2147483647 w 1212"/>
              <a:gd name="T13" fmla="*/ 2147483647 h 1884"/>
              <a:gd name="T14" fmla="*/ 2147483647 w 1212"/>
              <a:gd name="T15" fmla="*/ 2147483647 h 1884"/>
              <a:gd name="T16" fmla="*/ 2147483647 w 1212"/>
              <a:gd name="T17" fmla="*/ 2147483647 h 18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12"/>
              <a:gd name="T28" fmla="*/ 0 h 1884"/>
              <a:gd name="T29" fmla="*/ 1212 w 1212"/>
              <a:gd name="T30" fmla="*/ 1884 h 18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12" h="1884">
                <a:moveTo>
                  <a:pt x="0" y="702"/>
                </a:moveTo>
                <a:lnTo>
                  <a:pt x="0" y="228"/>
                </a:lnTo>
                <a:lnTo>
                  <a:pt x="156" y="228"/>
                </a:lnTo>
                <a:lnTo>
                  <a:pt x="612" y="0"/>
                </a:lnTo>
                <a:lnTo>
                  <a:pt x="714" y="0"/>
                </a:lnTo>
                <a:lnTo>
                  <a:pt x="714" y="558"/>
                </a:lnTo>
                <a:lnTo>
                  <a:pt x="1212" y="912"/>
                </a:lnTo>
                <a:lnTo>
                  <a:pt x="720" y="1668"/>
                </a:lnTo>
                <a:lnTo>
                  <a:pt x="720" y="1884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67" name="Line 1256"/>
          <p:cNvSpPr>
            <a:spLocks noChangeShapeType="1"/>
          </p:cNvSpPr>
          <p:nvPr/>
        </p:nvSpPr>
        <p:spPr bwMode="auto">
          <a:xfrm>
            <a:off x="6080125" y="4416425"/>
            <a:ext cx="1588" cy="252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8D252F00-E0F1-4DA8-8ED7-12B0EB339A1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Lõi mạng: Chuyển mạch</a:t>
            </a:r>
            <a:endParaRPr lang="en-US" smtClean="0"/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40386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Tài nguyên mạng (ví dụ  băng thông) </a:t>
            </a:r>
            <a:r>
              <a:rPr lang="en-US" smtClean="0">
                <a:solidFill>
                  <a:srgbClr val="FF0000"/>
                </a:solidFill>
              </a:rPr>
              <a:t>được chia thành các “mẫu”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/>
              <a:t>Các mẫu được cấp phát cho cuộc gọi</a:t>
            </a:r>
          </a:p>
          <a:p>
            <a:r>
              <a:rPr lang="en-US" sz="2400" smtClean="0"/>
              <a:t>Mẫu tài nguyên </a:t>
            </a:r>
            <a:r>
              <a:rPr lang="en-US" sz="2400" i="1" smtClean="0">
                <a:solidFill>
                  <a:srgbClr val="FF0000"/>
                </a:solidFill>
              </a:rPr>
              <a:t>"rỗi” </a:t>
            </a:r>
            <a:r>
              <a:rPr lang="en-US" sz="2400" smtClean="0"/>
              <a:t>nếu không được sử dụng bởi cuộc gọi nào</a:t>
            </a:r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4606925" y="1485900"/>
            <a:ext cx="403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latin typeface="Comic Sans MS" pitchFamily="66" charset="0"/>
              </a:rPr>
              <a:t>Chia băng thông thành các mẫu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>
                <a:latin typeface="Comic Sans MS" pitchFamily="66" charset="0"/>
              </a:rPr>
              <a:t>Chia theo tần số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>
                <a:latin typeface="Comic Sans MS" pitchFamily="66" charset="0"/>
              </a:rPr>
              <a:t>Chia theo thời gian</a:t>
            </a:r>
            <a:endParaRPr lang="en-US" sz="20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F47E86C5-38CE-4A12-B9A2-B978C5B254D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439738" y="227013"/>
            <a:ext cx="8462962" cy="1143000"/>
          </a:xfrm>
        </p:spPr>
        <p:txBody>
          <a:bodyPr/>
          <a:lstStyle/>
          <a:p>
            <a:r>
              <a:rPr lang="en-US" smtClean="0"/>
              <a:t>Chuyển mạch: FDM và TDM</a:t>
            </a:r>
            <a:endParaRPr lang="fr-FR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3700" y="1585913"/>
            <a:ext cx="7239000" cy="2443162"/>
            <a:chOff x="288" y="1007"/>
            <a:chExt cx="4560" cy="1539"/>
          </a:xfrm>
        </p:grpSpPr>
        <p:sp>
          <p:nvSpPr>
            <p:cNvPr id="45155" name="Text Box 4"/>
            <p:cNvSpPr txBox="1">
              <a:spLocks noChangeArrowheads="1"/>
            </p:cNvSpPr>
            <p:nvPr/>
          </p:nvSpPr>
          <p:spPr bwMode="auto">
            <a:xfrm>
              <a:off x="288" y="1007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FDM</a:t>
              </a:r>
              <a:endParaRPr lang="fr-FR">
                <a:latin typeface="Arial" pitchFamily="34" charset="0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720" y="1392"/>
              <a:ext cx="4128" cy="1154"/>
              <a:chOff x="720" y="1392"/>
              <a:chExt cx="4128" cy="1154"/>
            </a:xfrm>
          </p:grpSpPr>
          <p:sp>
            <p:nvSpPr>
              <p:cNvPr id="45157" name="Line 6"/>
              <p:cNvSpPr>
                <a:spLocks noChangeShapeType="1"/>
              </p:cNvSpPr>
              <p:nvPr/>
            </p:nvSpPr>
            <p:spPr bwMode="auto">
              <a:xfrm flipV="1">
                <a:off x="1728" y="1392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8" name="Text Box 7"/>
              <p:cNvSpPr txBox="1">
                <a:spLocks noChangeArrowheads="1"/>
              </p:cNvSpPr>
              <p:nvPr/>
            </p:nvSpPr>
            <p:spPr bwMode="auto">
              <a:xfrm>
                <a:off x="720" y="1680"/>
                <a:ext cx="70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>
                    <a:latin typeface="Arial" pitchFamily="34" charset="0"/>
                  </a:rPr>
                  <a:t>Tần số</a:t>
                </a:r>
                <a:endParaRPr lang="fr-FR">
                  <a:latin typeface="Arial" pitchFamily="34" charset="0"/>
                </a:endParaRPr>
              </a:p>
            </p:txBody>
          </p:sp>
          <p:sp>
            <p:nvSpPr>
              <p:cNvPr id="45159" name="Line 8"/>
              <p:cNvSpPr>
                <a:spLocks noChangeShapeType="1"/>
              </p:cNvSpPr>
              <p:nvPr/>
            </p:nvSpPr>
            <p:spPr bwMode="auto">
              <a:xfrm>
                <a:off x="1728" y="2208"/>
                <a:ext cx="31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0" name="Text Box 9"/>
              <p:cNvSpPr txBox="1">
                <a:spLocks noChangeArrowheads="1"/>
              </p:cNvSpPr>
              <p:nvPr/>
            </p:nvSpPr>
            <p:spPr bwMode="auto">
              <a:xfrm>
                <a:off x="3048" y="2255"/>
                <a:ext cx="93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>
                    <a:latin typeface="Arial" pitchFamily="34" charset="0"/>
                  </a:rPr>
                  <a:t>Thời gian</a:t>
                </a:r>
                <a:endParaRPr lang="fr-FR">
                  <a:latin typeface="Arial" pitchFamily="34" charset="0"/>
                </a:endParaRPr>
              </a:p>
            </p:txBody>
          </p:sp>
          <p:sp>
            <p:nvSpPr>
              <p:cNvPr id="45161" name="Rectangle 10"/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2880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2743200" y="2514600"/>
            <a:ext cx="45720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2743200" y="2743200"/>
            <a:ext cx="45720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2743200" y="2971800"/>
            <a:ext cx="4572000" cy="228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2743200" y="3200400"/>
            <a:ext cx="45720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81000" y="4037013"/>
            <a:ext cx="7239000" cy="2520950"/>
            <a:chOff x="288" y="2543"/>
            <a:chExt cx="4560" cy="1588"/>
          </a:xfrm>
        </p:grpSpPr>
        <p:sp>
          <p:nvSpPr>
            <p:cNvPr id="45149" name="Text Box 16"/>
            <p:cNvSpPr txBox="1">
              <a:spLocks noChangeArrowheads="1"/>
            </p:cNvSpPr>
            <p:nvPr/>
          </p:nvSpPr>
          <p:spPr bwMode="auto">
            <a:xfrm>
              <a:off x="288" y="2543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TDM</a:t>
              </a:r>
              <a:endParaRPr lang="fr-FR">
                <a:latin typeface="Arial" pitchFamily="34" charset="0"/>
              </a:endParaRPr>
            </a:p>
          </p:txBody>
        </p:sp>
        <p:sp>
          <p:nvSpPr>
            <p:cNvPr id="45150" name="Line 17"/>
            <p:cNvSpPr>
              <a:spLocks noChangeShapeType="1"/>
            </p:cNvSpPr>
            <p:nvPr/>
          </p:nvSpPr>
          <p:spPr bwMode="auto">
            <a:xfrm flipV="1">
              <a:off x="1728" y="2977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1" name="Text Box 18"/>
            <p:cNvSpPr txBox="1">
              <a:spLocks noChangeArrowheads="1"/>
            </p:cNvSpPr>
            <p:nvPr/>
          </p:nvSpPr>
          <p:spPr bwMode="auto">
            <a:xfrm>
              <a:off x="720" y="3265"/>
              <a:ext cx="70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Tần số</a:t>
              </a:r>
              <a:endParaRPr lang="fr-FR">
                <a:latin typeface="Arial" pitchFamily="34" charset="0"/>
              </a:endParaRPr>
            </a:p>
          </p:txBody>
        </p:sp>
        <p:sp>
          <p:nvSpPr>
            <p:cNvPr id="45152" name="Line 19"/>
            <p:cNvSpPr>
              <a:spLocks noChangeShapeType="1"/>
            </p:cNvSpPr>
            <p:nvPr/>
          </p:nvSpPr>
          <p:spPr bwMode="auto">
            <a:xfrm>
              <a:off x="1728" y="3793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3" name="Text Box 20"/>
            <p:cNvSpPr txBox="1">
              <a:spLocks noChangeArrowheads="1"/>
            </p:cNvSpPr>
            <p:nvPr/>
          </p:nvSpPr>
          <p:spPr bwMode="auto">
            <a:xfrm>
              <a:off x="3048" y="3840"/>
              <a:ext cx="9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Thời gian</a:t>
              </a:r>
              <a:endParaRPr lang="fr-FR">
                <a:latin typeface="Arial" pitchFamily="34" charset="0"/>
              </a:endParaRPr>
            </a:p>
          </p:txBody>
        </p:sp>
        <p:sp>
          <p:nvSpPr>
            <p:cNvPr id="45154" name="Rectangle 21"/>
            <p:cNvSpPr>
              <a:spLocks noChangeArrowheads="1"/>
            </p:cNvSpPr>
            <p:nvPr/>
          </p:nvSpPr>
          <p:spPr bwMode="auto">
            <a:xfrm>
              <a:off x="1776" y="3168"/>
              <a:ext cx="288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743200" y="5029200"/>
            <a:ext cx="3886200" cy="914400"/>
            <a:chOff x="1776" y="3168"/>
            <a:chExt cx="2448" cy="576"/>
          </a:xfrm>
        </p:grpSpPr>
        <p:sp>
          <p:nvSpPr>
            <p:cNvPr id="45144" name="Rectangle 23"/>
            <p:cNvSpPr>
              <a:spLocks noChangeArrowheads="1"/>
            </p:cNvSpPr>
            <p:nvPr/>
          </p:nvSpPr>
          <p:spPr bwMode="auto">
            <a:xfrm>
              <a:off x="1776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5" name="Rectangle 24"/>
            <p:cNvSpPr>
              <a:spLocks noChangeArrowheads="1"/>
            </p:cNvSpPr>
            <p:nvPr/>
          </p:nvSpPr>
          <p:spPr bwMode="auto">
            <a:xfrm>
              <a:off x="2352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6" name="Rectangle 25"/>
            <p:cNvSpPr>
              <a:spLocks noChangeArrowheads="1"/>
            </p:cNvSpPr>
            <p:nvPr/>
          </p:nvSpPr>
          <p:spPr bwMode="auto">
            <a:xfrm>
              <a:off x="2928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7" name="Rectangle 26"/>
            <p:cNvSpPr>
              <a:spLocks noChangeArrowheads="1"/>
            </p:cNvSpPr>
            <p:nvPr/>
          </p:nvSpPr>
          <p:spPr bwMode="auto">
            <a:xfrm>
              <a:off x="3504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8" name="Rectangle 27"/>
            <p:cNvSpPr>
              <a:spLocks noChangeArrowheads="1"/>
            </p:cNvSpPr>
            <p:nvPr/>
          </p:nvSpPr>
          <p:spPr bwMode="auto">
            <a:xfrm>
              <a:off x="4080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2971800" y="5029200"/>
            <a:ext cx="3886200" cy="914400"/>
            <a:chOff x="1920" y="3168"/>
            <a:chExt cx="2448" cy="576"/>
          </a:xfrm>
        </p:grpSpPr>
        <p:sp>
          <p:nvSpPr>
            <p:cNvPr id="45139" name="Rectangle 29"/>
            <p:cNvSpPr>
              <a:spLocks noChangeArrowheads="1"/>
            </p:cNvSpPr>
            <p:nvPr/>
          </p:nvSpPr>
          <p:spPr bwMode="auto">
            <a:xfrm>
              <a:off x="1920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0" name="Rectangle 30"/>
            <p:cNvSpPr>
              <a:spLocks noChangeArrowheads="1"/>
            </p:cNvSpPr>
            <p:nvPr/>
          </p:nvSpPr>
          <p:spPr bwMode="auto">
            <a:xfrm>
              <a:off x="2496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1" name="Rectangle 31"/>
            <p:cNvSpPr>
              <a:spLocks noChangeArrowheads="1"/>
            </p:cNvSpPr>
            <p:nvPr/>
          </p:nvSpPr>
          <p:spPr bwMode="auto">
            <a:xfrm>
              <a:off x="3072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2" name="Rectangle 32"/>
            <p:cNvSpPr>
              <a:spLocks noChangeArrowheads="1"/>
            </p:cNvSpPr>
            <p:nvPr/>
          </p:nvSpPr>
          <p:spPr bwMode="auto">
            <a:xfrm>
              <a:off x="3648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3" name="Rectangle 33"/>
            <p:cNvSpPr>
              <a:spLocks noChangeArrowheads="1"/>
            </p:cNvSpPr>
            <p:nvPr/>
          </p:nvSpPr>
          <p:spPr bwMode="auto">
            <a:xfrm>
              <a:off x="4224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200400" y="5029200"/>
            <a:ext cx="3886200" cy="914400"/>
            <a:chOff x="2064" y="3168"/>
            <a:chExt cx="2448" cy="576"/>
          </a:xfrm>
        </p:grpSpPr>
        <p:sp>
          <p:nvSpPr>
            <p:cNvPr id="45134" name="Rectangle 35"/>
            <p:cNvSpPr>
              <a:spLocks noChangeArrowheads="1"/>
            </p:cNvSpPr>
            <p:nvPr/>
          </p:nvSpPr>
          <p:spPr bwMode="auto">
            <a:xfrm>
              <a:off x="2064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5" name="Rectangle 36"/>
            <p:cNvSpPr>
              <a:spLocks noChangeArrowheads="1"/>
            </p:cNvSpPr>
            <p:nvPr/>
          </p:nvSpPr>
          <p:spPr bwMode="auto">
            <a:xfrm>
              <a:off x="2640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6" name="Rectangle 37"/>
            <p:cNvSpPr>
              <a:spLocks noChangeArrowheads="1"/>
            </p:cNvSpPr>
            <p:nvPr/>
          </p:nvSpPr>
          <p:spPr bwMode="auto">
            <a:xfrm>
              <a:off x="3216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7" name="Rectangle 38"/>
            <p:cNvSpPr>
              <a:spLocks noChangeArrowheads="1"/>
            </p:cNvSpPr>
            <p:nvPr/>
          </p:nvSpPr>
          <p:spPr bwMode="auto">
            <a:xfrm>
              <a:off x="3792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8" name="Rectangle 39"/>
            <p:cNvSpPr>
              <a:spLocks noChangeArrowheads="1"/>
            </p:cNvSpPr>
            <p:nvPr/>
          </p:nvSpPr>
          <p:spPr bwMode="auto">
            <a:xfrm>
              <a:off x="4368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3429000" y="5029200"/>
            <a:ext cx="3886200" cy="914400"/>
            <a:chOff x="2208" y="3168"/>
            <a:chExt cx="2448" cy="576"/>
          </a:xfrm>
        </p:grpSpPr>
        <p:sp>
          <p:nvSpPr>
            <p:cNvPr id="45129" name="Rectangle 41"/>
            <p:cNvSpPr>
              <a:spLocks noChangeArrowheads="1"/>
            </p:cNvSpPr>
            <p:nvPr/>
          </p:nvSpPr>
          <p:spPr bwMode="auto">
            <a:xfrm>
              <a:off x="2208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0" name="Rectangle 42"/>
            <p:cNvSpPr>
              <a:spLocks noChangeArrowheads="1"/>
            </p:cNvSpPr>
            <p:nvPr/>
          </p:nvSpPr>
          <p:spPr bwMode="auto">
            <a:xfrm>
              <a:off x="2784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1" name="Rectangle 43"/>
            <p:cNvSpPr>
              <a:spLocks noChangeArrowheads="1"/>
            </p:cNvSpPr>
            <p:nvPr/>
          </p:nvSpPr>
          <p:spPr bwMode="auto">
            <a:xfrm>
              <a:off x="3360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2" name="Rectangle 44"/>
            <p:cNvSpPr>
              <a:spLocks noChangeArrowheads="1"/>
            </p:cNvSpPr>
            <p:nvPr/>
          </p:nvSpPr>
          <p:spPr bwMode="auto">
            <a:xfrm>
              <a:off x="3936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3" name="Rectangle 45"/>
            <p:cNvSpPr>
              <a:spLocks noChangeArrowheads="1"/>
            </p:cNvSpPr>
            <p:nvPr/>
          </p:nvSpPr>
          <p:spPr bwMode="auto">
            <a:xfrm>
              <a:off x="4512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2743200" y="2743200"/>
            <a:ext cx="4572000" cy="457200"/>
            <a:chOff x="1776" y="1728"/>
            <a:chExt cx="2880" cy="288"/>
          </a:xfrm>
        </p:grpSpPr>
        <p:sp>
          <p:nvSpPr>
            <p:cNvPr id="45126" name="Line 47"/>
            <p:cNvSpPr>
              <a:spLocks noChangeShapeType="1"/>
            </p:cNvSpPr>
            <p:nvPr/>
          </p:nvSpPr>
          <p:spPr bwMode="auto">
            <a:xfrm flipV="1">
              <a:off x="1776" y="172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27" name="Line 48"/>
            <p:cNvSpPr>
              <a:spLocks noChangeShapeType="1"/>
            </p:cNvSpPr>
            <p:nvPr/>
          </p:nvSpPr>
          <p:spPr bwMode="auto">
            <a:xfrm flipV="1">
              <a:off x="1776" y="187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28" name="Line 49"/>
            <p:cNvSpPr>
              <a:spLocks noChangeShapeType="1"/>
            </p:cNvSpPr>
            <p:nvPr/>
          </p:nvSpPr>
          <p:spPr bwMode="auto">
            <a:xfrm flipV="1">
              <a:off x="1776" y="201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2971800" y="5029200"/>
            <a:ext cx="4114800" cy="914400"/>
            <a:chOff x="1920" y="3168"/>
            <a:chExt cx="2592" cy="576"/>
          </a:xfrm>
        </p:grpSpPr>
        <p:sp>
          <p:nvSpPr>
            <p:cNvPr id="45107" name="Line 51"/>
            <p:cNvSpPr>
              <a:spLocks noChangeShapeType="1"/>
            </p:cNvSpPr>
            <p:nvPr/>
          </p:nvSpPr>
          <p:spPr bwMode="auto">
            <a:xfrm>
              <a:off x="192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8" name="Line 52"/>
            <p:cNvSpPr>
              <a:spLocks noChangeShapeType="1"/>
            </p:cNvSpPr>
            <p:nvPr/>
          </p:nvSpPr>
          <p:spPr bwMode="auto">
            <a:xfrm>
              <a:off x="206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9" name="Line 53"/>
            <p:cNvSpPr>
              <a:spLocks noChangeShapeType="1"/>
            </p:cNvSpPr>
            <p:nvPr/>
          </p:nvSpPr>
          <p:spPr bwMode="auto">
            <a:xfrm>
              <a:off x="220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0" name="Line 54"/>
            <p:cNvSpPr>
              <a:spLocks noChangeShapeType="1"/>
            </p:cNvSpPr>
            <p:nvPr/>
          </p:nvSpPr>
          <p:spPr bwMode="auto">
            <a:xfrm>
              <a:off x="235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1" name="Line 55"/>
            <p:cNvSpPr>
              <a:spLocks noChangeShapeType="1"/>
            </p:cNvSpPr>
            <p:nvPr/>
          </p:nvSpPr>
          <p:spPr bwMode="auto">
            <a:xfrm>
              <a:off x="249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2" name="Line 56"/>
            <p:cNvSpPr>
              <a:spLocks noChangeShapeType="1"/>
            </p:cNvSpPr>
            <p:nvPr/>
          </p:nvSpPr>
          <p:spPr bwMode="auto">
            <a:xfrm>
              <a:off x="264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3" name="Line 57"/>
            <p:cNvSpPr>
              <a:spLocks noChangeShapeType="1"/>
            </p:cNvSpPr>
            <p:nvPr/>
          </p:nvSpPr>
          <p:spPr bwMode="auto">
            <a:xfrm>
              <a:off x="278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4" name="Line 58"/>
            <p:cNvSpPr>
              <a:spLocks noChangeShapeType="1"/>
            </p:cNvSpPr>
            <p:nvPr/>
          </p:nvSpPr>
          <p:spPr bwMode="auto">
            <a:xfrm>
              <a:off x="292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5" name="Line 59"/>
            <p:cNvSpPr>
              <a:spLocks noChangeShapeType="1"/>
            </p:cNvSpPr>
            <p:nvPr/>
          </p:nvSpPr>
          <p:spPr bwMode="auto">
            <a:xfrm>
              <a:off x="307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6" name="Line 60"/>
            <p:cNvSpPr>
              <a:spLocks noChangeShapeType="1"/>
            </p:cNvSpPr>
            <p:nvPr/>
          </p:nvSpPr>
          <p:spPr bwMode="auto">
            <a:xfrm>
              <a:off x="321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7" name="Line 61"/>
            <p:cNvSpPr>
              <a:spLocks noChangeShapeType="1"/>
            </p:cNvSpPr>
            <p:nvPr/>
          </p:nvSpPr>
          <p:spPr bwMode="auto">
            <a:xfrm>
              <a:off x="336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8" name="Line 62"/>
            <p:cNvSpPr>
              <a:spLocks noChangeShapeType="1"/>
            </p:cNvSpPr>
            <p:nvPr/>
          </p:nvSpPr>
          <p:spPr bwMode="auto">
            <a:xfrm>
              <a:off x="350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9" name="Line 63"/>
            <p:cNvSpPr>
              <a:spLocks noChangeShapeType="1"/>
            </p:cNvSpPr>
            <p:nvPr/>
          </p:nvSpPr>
          <p:spPr bwMode="auto">
            <a:xfrm>
              <a:off x="364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20" name="Line 64"/>
            <p:cNvSpPr>
              <a:spLocks noChangeShapeType="1"/>
            </p:cNvSpPr>
            <p:nvPr/>
          </p:nvSpPr>
          <p:spPr bwMode="auto">
            <a:xfrm>
              <a:off x="379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21" name="Line 65"/>
            <p:cNvSpPr>
              <a:spLocks noChangeShapeType="1"/>
            </p:cNvSpPr>
            <p:nvPr/>
          </p:nvSpPr>
          <p:spPr bwMode="auto">
            <a:xfrm>
              <a:off x="393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22" name="Line 66"/>
            <p:cNvSpPr>
              <a:spLocks noChangeShapeType="1"/>
            </p:cNvSpPr>
            <p:nvPr/>
          </p:nvSpPr>
          <p:spPr bwMode="auto">
            <a:xfrm>
              <a:off x="408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23" name="Line 67"/>
            <p:cNvSpPr>
              <a:spLocks noChangeShapeType="1"/>
            </p:cNvSpPr>
            <p:nvPr/>
          </p:nvSpPr>
          <p:spPr bwMode="auto">
            <a:xfrm>
              <a:off x="422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24" name="Line 68"/>
            <p:cNvSpPr>
              <a:spLocks noChangeShapeType="1"/>
            </p:cNvSpPr>
            <p:nvPr/>
          </p:nvSpPr>
          <p:spPr bwMode="auto">
            <a:xfrm>
              <a:off x="436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25" name="Line 69"/>
            <p:cNvSpPr>
              <a:spLocks noChangeShapeType="1"/>
            </p:cNvSpPr>
            <p:nvPr/>
          </p:nvSpPr>
          <p:spPr bwMode="auto">
            <a:xfrm>
              <a:off x="451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2743200" y="2628900"/>
            <a:ext cx="4572000" cy="685800"/>
            <a:chOff x="1776" y="1656"/>
            <a:chExt cx="2880" cy="432"/>
          </a:xfrm>
        </p:grpSpPr>
        <p:sp>
          <p:nvSpPr>
            <p:cNvPr id="45103" name="Line 71"/>
            <p:cNvSpPr>
              <a:spLocks noChangeShapeType="1"/>
            </p:cNvSpPr>
            <p:nvPr/>
          </p:nvSpPr>
          <p:spPr bwMode="auto">
            <a:xfrm>
              <a:off x="1776" y="165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4" name="Line 72"/>
            <p:cNvSpPr>
              <a:spLocks noChangeShapeType="1"/>
            </p:cNvSpPr>
            <p:nvPr/>
          </p:nvSpPr>
          <p:spPr bwMode="auto">
            <a:xfrm>
              <a:off x="1776" y="1800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5" name="Line 73"/>
            <p:cNvSpPr>
              <a:spLocks noChangeShapeType="1"/>
            </p:cNvSpPr>
            <p:nvPr/>
          </p:nvSpPr>
          <p:spPr bwMode="auto">
            <a:xfrm>
              <a:off x="1776" y="194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6" name="Line 74"/>
            <p:cNvSpPr>
              <a:spLocks noChangeShapeType="1"/>
            </p:cNvSpPr>
            <p:nvPr/>
          </p:nvSpPr>
          <p:spPr bwMode="auto">
            <a:xfrm>
              <a:off x="1776" y="208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75"/>
          <p:cNvGrpSpPr>
            <a:grpSpLocks/>
          </p:cNvGrpSpPr>
          <p:nvPr/>
        </p:nvGrpSpPr>
        <p:grpSpPr bwMode="auto">
          <a:xfrm>
            <a:off x="2857500" y="5029200"/>
            <a:ext cx="4343400" cy="914400"/>
            <a:chOff x="1848" y="3168"/>
            <a:chExt cx="2736" cy="576"/>
          </a:xfrm>
        </p:grpSpPr>
        <p:sp>
          <p:nvSpPr>
            <p:cNvPr id="45083" name="Line 76"/>
            <p:cNvSpPr>
              <a:spLocks noChangeShapeType="1"/>
            </p:cNvSpPr>
            <p:nvPr/>
          </p:nvSpPr>
          <p:spPr bwMode="auto">
            <a:xfrm>
              <a:off x="184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4" name="Line 77"/>
            <p:cNvSpPr>
              <a:spLocks noChangeShapeType="1"/>
            </p:cNvSpPr>
            <p:nvPr/>
          </p:nvSpPr>
          <p:spPr bwMode="auto">
            <a:xfrm>
              <a:off x="199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5" name="Line 78"/>
            <p:cNvSpPr>
              <a:spLocks noChangeShapeType="1"/>
            </p:cNvSpPr>
            <p:nvPr/>
          </p:nvSpPr>
          <p:spPr bwMode="auto">
            <a:xfrm>
              <a:off x="213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6" name="Line 79"/>
            <p:cNvSpPr>
              <a:spLocks noChangeShapeType="1"/>
            </p:cNvSpPr>
            <p:nvPr/>
          </p:nvSpPr>
          <p:spPr bwMode="auto">
            <a:xfrm>
              <a:off x="228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7" name="Line 80"/>
            <p:cNvSpPr>
              <a:spLocks noChangeShapeType="1"/>
            </p:cNvSpPr>
            <p:nvPr/>
          </p:nvSpPr>
          <p:spPr bwMode="auto">
            <a:xfrm>
              <a:off x="242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8" name="Line 81"/>
            <p:cNvSpPr>
              <a:spLocks noChangeShapeType="1"/>
            </p:cNvSpPr>
            <p:nvPr/>
          </p:nvSpPr>
          <p:spPr bwMode="auto">
            <a:xfrm>
              <a:off x="256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9" name="Line 82"/>
            <p:cNvSpPr>
              <a:spLocks noChangeShapeType="1"/>
            </p:cNvSpPr>
            <p:nvPr/>
          </p:nvSpPr>
          <p:spPr bwMode="auto">
            <a:xfrm>
              <a:off x="271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0" name="Line 83"/>
            <p:cNvSpPr>
              <a:spLocks noChangeShapeType="1"/>
            </p:cNvSpPr>
            <p:nvPr/>
          </p:nvSpPr>
          <p:spPr bwMode="auto">
            <a:xfrm>
              <a:off x="285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1" name="Line 84"/>
            <p:cNvSpPr>
              <a:spLocks noChangeShapeType="1"/>
            </p:cNvSpPr>
            <p:nvPr/>
          </p:nvSpPr>
          <p:spPr bwMode="auto">
            <a:xfrm>
              <a:off x="300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2" name="Line 85"/>
            <p:cNvSpPr>
              <a:spLocks noChangeShapeType="1"/>
            </p:cNvSpPr>
            <p:nvPr/>
          </p:nvSpPr>
          <p:spPr bwMode="auto">
            <a:xfrm>
              <a:off x="314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3" name="Line 86"/>
            <p:cNvSpPr>
              <a:spLocks noChangeShapeType="1"/>
            </p:cNvSpPr>
            <p:nvPr/>
          </p:nvSpPr>
          <p:spPr bwMode="auto">
            <a:xfrm>
              <a:off x="328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4" name="Line 87"/>
            <p:cNvSpPr>
              <a:spLocks noChangeShapeType="1"/>
            </p:cNvSpPr>
            <p:nvPr/>
          </p:nvSpPr>
          <p:spPr bwMode="auto">
            <a:xfrm>
              <a:off x="343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5" name="Line 88"/>
            <p:cNvSpPr>
              <a:spLocks noChangeShapeType="1"/>
            </p:cNvSpPr>
            <p:nvPr/>
          </p:nvSpPr>
          <p:spPr bwMode="auto">
            <a:xfrm>
              <a:off x="357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6" name="Line 89"/>
            <p:cNvSpPr>
              <a:spLocks noChangeShapeType="1"/>
            </p:cNvSpPr>
            <p:nvPr/>
          </p:nvSpPr>
          <p:spPr bwMode="auto">
            <a:xfrm>
              <a:off x="372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7" name="Line 90"/>
            <p:cNvSpPr>
              <a:spLocks noChangeShapeType="1"/>
            </p:cNvSpPr>
            <p:nvPr/>
          </p:nvSpPr>
          <p:spPr bwMode="auto">
            <a:xfrm>
              <a:off x="386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8" name="Line 91"/>
            <p:cNvSpPr>
              <a:spLocks noChangeShapeType="1"/>
            </p:cNvSpPr>
            <p:nvPr/>
          </p:nvSpPr>
          <p:spPr bwMode="auto">
            <a:xfrm>
              <a:off x="400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9" name="Line 92"/>
            <p:cNvSpPr>
              <a:spLocks noChangeShapeType="1"/>
            </p:cNvSpPr>
            <p:nvPr/>
          </p:nvSpPr>
          <p:spPr bwMode="auto">
            <a:xfrm>
              <a:off x="415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0" name="Line 93"/>
            <p:cNvSpPr>
              <a:spLocks noChangeShapeType="1"/>
            </p:cNvSpPr>
            <p:nvPr/>
          </p:nvSpPr>
          <p:spPr bwMode="auto">
            <a:xfrm>
              <a:off x="429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1" name="Line 94"/>
            <p:cNvSpPr>
              <a:spLocks noChangeShapeType="1"/>
            </p:cNvSpPr>
            <p:nvPr/>
          </p:nvSpPr>
          <p:spPr bwMode="auto">
            <a:xfrm>
              <a:off x="444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2" name="Line 95"/>
            <p:cNvSpPr>
              <a:spLocks noChangeShapeType="1"/>
            </p:cNvSpPr>
            <p:nvPr/>
          </p:nvSpPr>
          <p:spPr bwMode="auto">
            <a:xfrm>
              <a:off x="458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99"/>
          <p:cNvGrpSpPr>
            <a:grpSpLocks/>
          </p:cNvGrpSpPr>
          <p:nvPr/>
        </p:nvGrpSpPr>
        <p:grpSpPr bwMode="auto">
          <a:xfrm>
            <a:off x="4686300" y="1257300"/>
            <a:ext cx="3392488" cy="957263"/>
            <a:chOff x="3477" y="216"/>
            <a:chExt cx="1707" cy="603"/>
          </a:xfrm>
        </p:grpSpPr>
        <p:grpSp>
          <p:nvGrpSpPr>
            <p:cNvPr id="14" name="Group 100"/>
            <p:cNvGrpSpPr>
              <a:grpSpLocks/>
            </p:cNvGrpSpPr>
            <p:nvPr/>
          </p:nvGrpSpPr>
          <p:grpSpPr bwMode="auto">
            <a:xfrm>
              <a:off x="3477" y="528"/>
              <a:ext cx="1707" cy="291"/>
              <a:chOff x="3477" y="288"/>
              <a:chExt cx="1707" cy="291"/>
            </a:xfrm>
          </p:grpSpPr>
          <p:sp>
            <p:nvSpPr>
              <p:cNvPr id="45078" name="Text Box 101"/>
              <p:cNvSpPr txBox="1">
                <a:spLocks noChangeArrowheads="1"/>
              </p:cNvSpPr>
              <p:nvPr/>
            </p:nvSpPr>
            <p:spPr bwMode="auto">
              <a:xfrm>
                <a:off x="3477" y="288"/>
                <a:ext cx="128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>
                    <a:latin typeface="Arial" pitchFamily="34" charset="0"/>
                  </a:rPr>
                  <a:t>4 người dùng</a:t>
                </a:r>
                <a:endParaRPr lang="fr-FR">
                  <a:latin typeface="Arial" pitchFamily="34" charset="0"/>
                </a:endParaRPr>
              </a:p>
            </p:txBody>
          </p:sp>
          <p:sp>
            <p:nvSpPr>
              <p:cNvPr id="45079" name="Rectangle 102"/>
              <p:cNvSpPr>
                <a:spLocks noChangeArrowheads="1"/>
              </p:cNvSpPr>
              <p:nvPr/>
            </p:nvSpPr>
            <p:spPr bwMode="auto">
              <a:xfrm>
                <a:off x="4464" y="352"/>
                <a:ext cx="144" cy="144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0" name="Rectangle 103"/>
              <p:cNvSpPr>
                <a:spLocks noChangeArrowheads="1"/>
              </p:cNvSpPr>
              <p:nvPr/>
            </p:nvSpPr>
            <p:spPr bwMode="auto">
              <a:xfrm>
                <a:off x="4656" y="352"/>
                <a:ext cx="144" cy="144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1" name="Rectangle 104"/>
              <p:cNvSpPr>
                <a:spLocks noChangeArrowheads="1"/>
              </p:cNvSpPr>
              <p:nvPr/>
            </p:nvSpPr>
            <p:spPr bwMode="auto">
              <a:xfrm>
                <a:off x="4848" y="35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2" name="Rectangle 105"/>
              <p:cNvSpPr>
                <a:spLocks noChangeArrowheads="1"/>
              </p:cNvSpPr>
              <p:nvPr/>
            </p:nvSpPr>
            <p:spPr bwMode="auto">
              <a:xfrm>
                <a:off x="5040" y="352"/>
                <a:ext cx="144" cy="144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77" name="Text Box 106"/>
            <p:cNvSpPr txBox="1">
              <a:spLocks noChangeArrowheads="1"/>
            </p:cNvSpPr>
            <p:nvPr/>
          </p:nvSpPr>
          <p:spPr bwMode="auto">
            <a:xfrm>
              <a:off x="3480" y="216"/>
              <a:ext cx="49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Ví dụ:</a:t>
              </a:r>
              <a:endParaRPr lang="fr-FR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7" grpId="0" animBg="1"/>
      <p:bldP spid="55308" grpId="0" animBg="1"/>
      <p:bldP spid="55309" grpId="0" animBg="1"/>
      <p:bldP spid="553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60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9713015E-2029-4A94-9A3A-0710BAA1CD5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Lõi mạng: Chuyển gói</a:t>
            </a:r>
            <a:endParaRPr lang="en-US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4343400" cy="3276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Mỗi dòng dữ liệu đầu cuối – đầu cuối được chia thành các gói (</a:t>
            </a:r>
            <a:r>
              <a:rPr lang="en-US" sz="2400" i="1" smtClean="0">
                <a:solidFill>
                  <a:srgbClr val="FF0000"/>
                </a:solidFill>
              </a:rPr>
              <a:t>packets</a:t>
            </a:r>
            <a:r>
              <a:rPr lang="en-US" sz="2400" smtClean="0">
                <a:solidFill>
                  <a:srgbClr val="FF0000"/>
                </a:solidFill>
              </a:rPr>
              <a:t>)</a:t>
            </a:r>
            <a:endParaRPr lang="en-US" sz="2000" smtClean="0"/>
          </a:p>
          <a:p>
            <a:r>
              <a:rPr lang="en-US" sz="2400" smtClean="0"/>
              <a:t>Các gói chia sẻ tài nguyên mạng</a:t>
            </a:r>
            <a:r>
              <a:rPr lang="en-US" sz="2000" smtClean="0"/>
              <a:t> </a:t>
            </a:r>
          </a:p>
          <a:p>
            <a:r>
              <a:rPr lang="en-US" sz="2400" smtClean="0"/>
              <a:t>Mỗi gói sử dụng toàn bộ băng thông của liên kết </a:t>
            </a:r>
          </a:p>
          <a:p>
            <a:r>
              <a:rPr lang="en-US" sz="2400" smtClean="0"/>
              <a:t>Tài nguyên được sử dụng khi cần</a:t>
            </a:r>
          </a:p>
          <a:p>
            <a:endParaRPr lang="en-US" sz="2400" smtClean="0"/>
          </a:p>
          <a:p>
            <a:endParaRPr lang="en-US" sz="2000" smtClean="0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5029200" y="1371600"/>
            <a:ext cx="388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Cạnh tranh tài nguyên:</a:t>
            </a:r>
            <a:r>
              <a:rPr lang="en-US" sz="2000">
                <a:latin typeface="Comic Sans MS" pitchFamily="66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latin typeface="Comic Sans MS" pitchFamily="66" charset="0"/>
              </a:rPr>
              <a:t>Tổng tài nguyên được yêu cầu có thể vượt tổng hiện có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latin typeface="Comic Sans MS" pitchFamily="66" charset="0"/>
              </a:rPr>
              <a:t>Tắc nghẽn: xếp hàng các gói, đợi để sử dụng liên kết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latin typeface="Comic Sans MS" pitchFamily="66" charset="0"/>
              </a:rPr>
              <a:t>Lưu và chuyển tiếp: tại mỗi thời điểm, các gói chuyển một chặng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1800">
                <a:latin typeface="Comic Sans MS" pitchFamily="66" charset="0"/>
              </a:rPr>
              <a:t>Nút nhận toàn bộ gói trước khi chuyển tiếp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33400" y="53340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000">
                <a:latin typeface="Comic Sans MS" pitchFamily="66" charset="0"/>
              </a:rPr>
              <a:t>Băng thông được chia thành các “mẫu”</a:t>
            </a: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000">
                <a:latin typeface="Comic Sans MS" pitchFamily="66" charset="0"/>
              </a:rPr>
              <a:t>Cấp phát chuyên biệt</a:t>
            </a: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000">
                <a:latin typeface="Comic Sans MS" pitchFamily="66" charset="0"/>
              </a:rPr>
              <a:t>Dành tài nguyên</a:t>
            </a:r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1460500" y="5029200"/>
            <a:ext cx="1905000" cy="17526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1852613" y="5186363"/>
            <a:ext cx="1143000" cy="14430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68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98DB0045-A6D2-4999-B5E2-E6EB4373F58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1300"/>
            <a:ext cx="7772400" cy="1143000"/>
          </a:xfrm>
        </p:spPr>
        <p:txBody>
          <a:bodyPr/>
          <a:lstStyle/>
          <a:p>
            <a:r>
              <a:rPr lang="en-US" smtClean="0"/>
              <a:t>Chương 1: Giới thiệu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581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smtClean="0">
                <a:solidFill>
                  <a:srgbClr val="FF0000"/>
                </a:solidFill>
              </a:rPr>
              <a:t>Mục đích:</a:t>
            </a:r>
            <a:r>
              <a:rPr lang="en-US" smtClean="0"/>
              <a:t> </a:t>
            </a:r>
          </a:p>
          <a:p>
            <a:r>
              <a:rPr lang="en-US" sz="2400" smtClean="0"/>
              <a:t>Hiểu các thuật ngữ và bắt đầu có “cảm nhận” về mạng </a:t>
            </a:r>
          </a:p>
          <a:p>
            <a:r>
              <a:rPr lang="en-US" sz="2400" smtClean="0"/>
              <a:t>Hiểu sâu hơn các chi tiết về mạng ở phần sau của khóa học</a:t>
            </a:r>
          </a:p>
          <a:p>
            <a:r>
              <a:rPr lang="en-US" sz="2400" smtClean="0"/>
              <a:t>Tiếp cận:</a:t>
            </a:r>
          </a:p>
          <a:p>
            <a:pPr lvl="1"/>
            <a:r>
              <a:rPr lang="en-US" smtClean="0"/>
              <a:t>Sử dụng Internet làm ví dụ</a:t>
            </a:r>
          </a:p>
          <a:p>
            <a:endParaRPr lang="en-US" sz="2400" smtClean="0"/>
          </a:p>
        </p:txBody>
      </p:sp>
      <p:sp>
        <p:nvSpPr>
          <p:cNvPr id="3687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1371600"/>
            <a:ext cx="5029200" cy="4648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u="sng" smtClean="0">
                <a:solidFill>
                  <a:srgbClr val="FF0000"/>
                </a:solidFill>
              </a:rPr>
              <a:t>Tổng quan:</a:t>
            </a:r>
            <a:endParaRPr lang="en-US" smtClean="0"/>
          </a:p>
          <a:p>
            <a:r>
              <a:rPr lang="en-US" sz="2400" smtClean="0"/>
              <a:t>Internet là gì?</a:t>
            </a:r>
          </a:p>
          <a:p>
            <a:r>
              <a:rPr lang="en-US" sz="2400" smtClean="0"/>
              <a:t>Thế nào là một giao thức?</a:t>
            </a:r>
          </a:p>
          <a:p>
            <a:r>
              <a:rPr lang="en-US" sz="2400" smtClean="0"/>
              <a:t>Biên của mạng</a:t>
            </a:r>
          </a:p>
          <a:p>
            <a:r>
              <a:rPr lang="en-US" sz="2400" smtClean="0"/>
              <a:t>Lõi của mạng</a:t>
            </a:r>
          </a:p>
          <a:p>
            <a:r>
              <a:rPr lang="en-US" sz="2400" smtClean="0"/>
              <a:t>Truy cập môi trường vật lý</a:t>
            </a:r>
          </a:p>
          <a:p>
            <a:r>
              <a:rPr lang="en-US" sz="2400" smtClean="0"/>
              <a:t>Cấu trúc Internet/ISP</a:t>
            </a:r>
          </a:p>
          <a:p>
            <a:r>
              <a:rPr lang="en-US" sz="2400" smtClean="0"/>
              <a:t>Hiệu năng: mất gói, trễ</a:t>
            </a:r>
          </a:p>
          <a:p>
            <a:r>
              <a:rPr lang="en-US" sz="2400" smtClean="0"/>
              <a:t>Các tầng giao thức, các mô hình dịch vụ</a:t>
            </a:r>
          </a:p>
          <a:p>
            <a:r>
              <a:rPr lang="en-US" sz="2400" smtClean="0"/>
              <a:t>Mô hình hóa mạng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92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838AF56B-95DA-4376-ACD8-9B1D2CCAFF0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2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47088" cy="1143000"/>
          </a:xfrm>
        </p:spPr>
        <p:txBody>
          <a:bodyPr/>
          <a:lstStyle/>
          <a:p>
            <a:r>
              <a:rPr lang="en-US" sz="3200" smtClean="0"/>
              <a:t>Chuyển gói: Hợp kênh thống kê</a:t>
            </a:r>
            <a:endParaRPr lang="en-US" sz="3600" smtClean="0"/>
          </a:p>
        </p:txBody>
      </p:sp>
      <p:sp>
        <p:nvSpPr>
          <p:cNvPr id="92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4876800"/>
            <a:ext cx="7467600" cy="1524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Dãy các gói của A &amp; B không có mẫu cố định </a:t>
            </a:r>
            <a:r>
              <a:rPr lang="en-US" sz="2400" smtClean="0">
                <a:sym typeface="Monotype Sorts" pitchFamily="2" charset="2"/>
              </a:rPr>
              <a:t> </a:t>
            </a:r>
            <a:r>
              <a:rPr lang="en-US" sz="2400" b="1" i="1" smtClean="0">
                <a:solidFill>
                  <a:srgbClr val="FF0000"/>
                </a:solidFill>
                <a:sym typeface="Monotype Sorts" pitchFamily="2" charset="2"/>
              </a:rPr>
              <a:t>hợp kênh thống kê</a:t>
            </a:r>
            <a:r>
              <a:rPr lang="en-US" sz="2400" smtClean="0">
                <a:sym typeface="Monotype Sorts" pitchFamily="2" charset="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ym typeface="Monotype Sorts" pitchFamily="2" charset="2"/>
              </a:rPr>
              <a:t>TrongTDM mỗi nút nhận cùng một khe khi xử lý khung TDM.</a:t>
            </a:r>
            <a:endParaRPr lang="en-US" sz="2400" smtClean="0"/>
          </a:p>
        </p:txBody>
      </p:sp>
      <p:graphicFrame>
        <p:nvGraphicFramePr>
          <p:cNvPr id="9218" name="Object 226"/>
          <p:cNvGraphicFramePr>
            <a:graphicFrameLocks noChangeAspect="1"/>
          </p:cNvGraphicFramePr>
          <p:nvPr/>
        </p:nvGraphicFramePr>
        <p:xfrm>
          <a:off x="1203325" y="2470150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Object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2470150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Line 230"/>
          <p:cNvSpPr>
            <a:spLocks noChangeShapeType="1"/>
          </p:cNvSpPr>
          <p:nvPr/>
        </p:nvSpPr>
        <p:spPr bwMode="auto">
          <a:xfrm>
            <a:off x="3538538" y="2303463"/>
            <a:ext cx="0" cy="228600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Oval 228"/>
          <p:cNvSpPr>
            <a:spLocks noChangeArrowheads="1"/>
          </p:cNvSpPr>
          <p:nvPr/>
        </p:nvSpPr>
        <p:spPr bwMode="auto">
          <a:xfrm>
            <a:off x="2320925" y="2333625"/>
            <a:ext cx="1198563" cy="369888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231"/>
          <p:cNvSpPr>
            <a:spLocks noChangeArrowheads="1"/>
          </p:cNvSpPr>
          <p:nvPr/>
        </p:nvSpPr>
        <p:spPr bwMode="auto">
          <a:xfrm>
            <a:off x="2320925" y="2265363"/>
            <a:ext cx="1198563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30" name="Oval 232"/>
          <p:cNvSpPr>
            <a:spLocks noChangeArrowheads="1"/>
          </p:cNvSpPr>
          <p:nvPr/>
        </p:nvSpPr>
        <p:spPr bwMode="auto">
          <a:xfrm>
            <a:off x="2330450" y="2036763"/>
            <a:ext cx="1198563" cy="430212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42"/>
          <p:cNvGrpSpPr>
            <a:grpSpLocks/>
          </p:cNvGrpSpPr>
          <p:nvPr/>
        </p:nvGrpSpPr>
        <p:grpSpPr bwMode="auto">
          <a:xfrm>
            <a:off x="2676525" y="2066925"/>
            <a:ext cx="498475" cy="119063"/>
            <a:chOff x="2208" y="2184"/>
            <a:chExt cx="176" cy="69"/>
          </a:xfrm>
        </p:grpSpPr>
        <p:grpSp>
          <p:nvGrpSpPr>
            <p:cNvPr id="3" name="Group 120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9306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7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8" name="Line 1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24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9303" name="Line 1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4" name="Line 1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5" name="Line 1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32" name="Oval 246"/>
          <p:cNvSpPr>
            <a:spLocks noChangeArrowheads="1"/>
          </p:cNvSpPr>
          <p:nvPr/>
        </p:nvSpPr>
        <p:spPr bwMode="auto">
          <a:xfrm>
            <a:off x="5416550" y="2352675"/>
            <a:ext cx="1198563" cy="369888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247"/>
          <p:cNvSpPr>
            <a:spLocks noChangeShapeType="1"/>
          </p:cNvSpPr>
          <p:nvPr/>
        </p:nvSpPr>
        <p:spPr bwMode="auto">
          <a:xfrm>
            <a:off x="5426075" y="233203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248"/>
          <p:cNvSpPr>
            <a:spLocks noChangeArrowheads="1"/>
          </p:cNvSpPr>
          <p:nvPr/>
        </p:nvSpPr>
        <p:spPr bwMode="auto">
          <a:xfrm>
            <a:off x="5426075" y="2293938"/>
            <a:ext cx="1198563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35" name="Oval 249"/>
          <p:cNvSpPr>
            <a:spLocks noChangeArrowheads="1"/>
          </p:cNvSpPr>
          <p:nvPr/>
        </p:nvSpPr>
        <p:spPr bwMode="auto">
          <a:xfrm>
            <a:off x="5435600" y="2065338"/>
            <a:ext cx="1198563" cy="430212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19" name="Object 274"/>
          <p:cNvGraphicFramePr>
            <a:graphicFrameLocks noChangeAspect="1"/>
          </p:cNvGraphicFramePr>
          <p:nvPr/>
        </p:nvGraphicFramePr>
        <p:xfrm>
          <a:off x="7004050" y="1546225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Object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1546225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275"/>
          <p:cNvGraphicFramePr>
            <a:graphicFrameLocks noChangeAspect="1"/>
          </p:cNvGraphicFramePr>
          <p:nvPr/>
        </p:nvGraphicFramePr>
        <p:xfrm>
          <a:off x="965200" y="1565275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Object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565275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Line 276"/>
          <p:cNvSpPr>
            <a:spLocks noChangeShapeType="1"/>
          </p:cNvSpPr>
          <p:nvPr/>
        </p:nvSpPr>
        <p:spPr bwMode="auto">
          <a:xfrm>
            <a:off x="1590675" y="1971675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Line 277"/>
          <p:cNvSpPr>
            <a:spLocks noChangeShapeType="1"/>
          </p:cNvSpPr>
          <p:nvPr/>
        </p:nvSpPr>
        <p:spPr bwMode="auto">
          <a:xfrm flipV="1">
            <a:off x="1895475" y="2957513"/>
            <a:ext cx="195263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Line 278"/>
          <p:cNvSpPr>
            <a:spLocks noChangeShapeType="1"/>
          </p:cNvSpPr>
          <p:nvPr/>
        </p:nvSpPr>
        <p:spPr bwMode="auto">
          <a:xfrm>
            <a:off x="3514725" y="2390775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Line 279"/>
          <p:cNvSpPr>
            <a:spLocks noChangeShapeType="1"/>
          </p:cNvSpPr>
          <p:nvPr/>
        </p:nvSpPr>
        <p:spPr bwMode="auto">
          <a:xfrm flipV="1">
            <a:off x="5619750" y="2724150"/>
            <a:ext cx="142875" cy="657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80"/>
          <p:cNvSpPr>
            <a:spLocks noChangeShapeType="1"/>
          </p:cNvSpPr>
          <p:nvPr/>
        </p:nvSpPr>
        <p:spPr bwMode="auto">
          <a:xfrm flipV="1">
            <a:off x="6591300" y="1952625"/>
            <a:ext cx="504825" cy="266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Line 284"/>
          <p:cNvSpPr>
            <a:spLocks noChangeShapeType="1"/>
          </p:cNvSpPr>
          <p:nvPr/>
        </p:nvSpPr>
        <p:spPr bwMode="auto">
          <a:xfrm flipH="1">
            <a:off x="2095500" y="1962150"/>
            <a:ext cx="0" cy="1000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Line 285"/>
          <p:cNvSpPr>
            <a:spLocks noChangeShapeType="1"/>
          </p:cNvSpPr>
          <p:nvPr/>
        </p:nvSpPr>
        <p:spPr bwMode="auto">
          <a:xfrm>
            <a:off x="2105025" y="2395538"/>
            <a:ext cx="200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Rectangle 287"/>
          <p:cNvSpPr>
            <a:spLocks noChangeArrowheads="1"/>
          </p:cNvSpPr>
          <p:nvPr/>
        </p:nvSpPr>
        <p:spPr bwMode="auto">
          <a:xfrm>
            <a:off x="3548063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Rectangle 288"/>
          <p:cNvSpPr>
            <a:spLocks noChangeArrowheads="1"/>
          </p:cNvSpPr>
          <p:nvPr/>
        </p:nvSpPr>
        <p:spPr bwMode="auto">
          <a:xfrm>
            <a:off x="3709988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Rectangle 289"/>
          <p:cNvSpPr>
            <a:spLocks noChangeArrowheads="1"/>
          </p:cNvSpPr>
          <p:nvPr/>
        </p:nvSpPr>
        <p:spPr bwMode="auto">
          <a:xfrm>
            <a:off x="3871913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Rectangle 290"/>
          <p:cNvSpPr>
            <a:spLocks noChangeArrowheads="1"/>
          </p:cNvSpPr>
          <p:nvPr/>
        </p:nvSpPr>
        <p:spPr bwMode="auto">
          <a:xfrm>
            <a:off x="4033838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Rectangle 291"/>
          <p:cNvSpPr>
            <a:spLocks noChangeArrowheads="1"/>
          </p:cNvSpPr>
          <p:nvPr/>
        </p:nvSpPr>
        <p:spPr bwMode="auto">
          <a:xfrm>
            <a:off x="4195763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Rectangle 292"/>
          <p:cNvSpPr>
            <a:spLocks noChangeArrowheads="1"/>
          </p:cNvSpPr>
          <p:nvPr/>
        </p:nvSpPr>
        <p:spPr bwMode="auto">
          <a:xfrm>
            <a:off x="4567238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293"/>
          <p:cNvSpPr>
            <a:spLocks noChangeArrowheads="1"/>
          </p:cNvSpPr>
          <p:nvPr/>
        </p:nvSpPr>
        <p:spPr bwMode="auto">
          <a:xfrm>
            <a:off x="5005388" y="218122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11"/>
          <p:cNvGrpSpPr>
            <a:grpSpLocks/>
          </p:cNvGrpSpPr>
          <p:nvPr/>
        </p:nvGrpSpPr>
        <p:grpSpPr bwMode="auto">
          <a:xfrm>
            <a:off x="2857500" y="2262188"/>
            <a:ext cx="633413" cy="200025"/>
            <a:chOff x="1800" y="1425"/>
            <a:chExt cx="399" cy="126"/>
          </a:xfrm>
        </p:grpSpPr>
        <p:sp>
          <p:nvSpPr>
            <p:cNvPr id="9297" name="Rectangle 294"/>
            <p:cNvSpPr>
              <a:spLocks noChangeArrowheads="1"/>
            </p:cNvSpPr>
            <p:nvPr/>
          </p:nvSpPr>
          <p:spPr bwMode="auto">
            <a:xfrm>
              <a:off x="1800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8" name="Rectangle 295"/>
            <p:cNvSpPr>
              <a:spLocks noChangeArrowheads="1"/>
            </p:cNvSpPr>
            <p:nvPr/>
          </p:nvSpPr>
          <p:spPr bwMode="auto">
            <a:xfrm>
              <a:off x="1902" y="142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9" name="Rectangle 296"/>
            <p:cNvSpPr>
              <a:spLocks noChangeArrowheads="1"/>
            </p:cNvSpPr>
            <p:nvPr/>
          </p:nvSpPr>
          <p:spPr bwMode="auto">
            <a:xfrm>
              <a:off x="2004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Rectangle 297"/>
            <p:cNvSpPr>
              <a:spLocks noChangeArrowheads="1"/>
            </p:cNvSpPr>
            <p:nvPr/>
          </p:nvSpPr>
          <p:spPr bwMode="auto">
            <a:xfrm>
              <a:off x="2106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51" name="Rectangle 298"/>
          <p:cNvSpPr>
            <a:spLocks noChangeArrowheads="1"/>
          </p:cNvSpPr>
          <p:nvPr/>
        </p:nvSpPr>
        <p:spPr bwMode="auto">
          <a:xfrm>
            <a:off x="2128838" y="216217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Rectangle 299"/>
          <p:cNvSpPr>
            <a:spLocks noChangeArrowheads="1"/>
          </p:cNvSpPr>
          <p:nvPr/>
        </p:nvSpPr>
        <p:spPr bwMode="auto">
          <a:xfrm>
            <a:off x="1909763" y="2733675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Line 300"/>
          <p:cNvSpPr>
            <a:spLocks noChangeShapeType="1"/>
          </p:cNvSpPr>
          <p:nvPr/>
        </p:nvSpPr>
        <p:spPr bwMode="auto">
          <a:xfrm>
            <a:off x="2305050" y="2266950"/>
            <a:ext cx="2428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Line 301"/>
          <p:cNvSpPr>
            <a:spLocks noChangeShapeType="1"/>
          </p:cNvSpPr>
          <p:nvPr/>
        </p:nvSpPr>
        <p:spPr bwMode="auto">
          <a:xfrm flipV="1">
            <a:off x="1971675" y="2543175"/>
            <a:ext cx="0" cy="17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Line 302"/>
          <p:cNvSpPr>
            <a:spLocks noChangeShapeType="1"/>
          </p:cNvSpPr>
          <p:nvPr/>
        </p:nvSpPr>
        <p:spPr bwMode="auto">
          <a:xfrm>
            <a:off x="3929063" y="2076450"/>
            <a:ext cx="1062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Text Box 303"/>
          <p:cNvSpPr txBox="1">
            <a:spLocks noChangeArrowheads="1"/>
          </p:cNvSpPr>
          <p:nvPr/>
        </p:nvSpPr>
        <p:spPr bwMode="auto">
          <a:xfrm>
            <a:off x="612775" y="1589088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Comic Sans MS" pitchFamily="66" charset="0"/>
              </a:rPr>
              <a:t>A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9257" name="Text Box 304"/>
          <p:cNvSpPr txBox="1">
            <a:spLocks noChangeArrowheads="1"/>
          </p:cNvSpPr>
          <p:nvPr/>
        </p:nvSpPr>
        <p:spPr bwMode="auto">
          <a:xfrm>
            <a:off x="889000" y="2608263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B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9258" name="Text Box 305"/>
          <p:cNvSpPr txBox="1">
            <a:spLocks noChangeArrowheads="1"/>
          </p:cNvSpPr>
          <p:nvPr/>
        </p:nvSpPr>
        <p:spPr bwMode="auto">
          <a:xfrm>
            <a:off x="6604000" y="1465263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C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9259" name="Text Box 308"/>
          <p:cNvSpPr txBox="1">
            <a:spLocks noChangeArrowheads="1"/>
          </p:cNvSpPr>
          <p:nvPr/>
        </p:nvSpPr>
        <p:spPr bwMode="auto">
          <a:xfrm>
            <a:off x="1612900" y="1312863"/>
            <a:ext cx="12620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10 Mb/s</a:t>
            </a:r>
          </a:p>
          <a:p>
            <a:r>
              <a:rPr lang="en-US" sz="2000">
                <a:latin typeface="Comic Sans MS" pitchFamily="66" charset="0"/>
              </a:rPr>
              <a:t>Ethernet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9260" name="Text Box 309"/>
          <p:cNvSpPr txBox="1">
            <a:spLocks noChangeArrowheads="1"/>
          </p:cNvSpPr>
          <p:nvPr/>
        </p:nvSpPr>
        <p:spPr bwMode="auto">
          <a:xfrm>
            <a:off x="3756025" y="2427288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1.5 Mb/s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9261" name="Text Box 310"/>
          <p:cNvSpPr txBox="1">
            <a:spLocks noChangeArrowheads="1"/>
          </p:cNvSpPr>
          <p:nvPr/>
        </p:nvSpPr>
        <p:spPr bwMode="auto">
          <a:xfrm>
            <a:off x="6022975" y="2994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9262" name="Rectangle 313"/>
          <p:cNvSpPr>
            <a:spLocks noChangeArrowheads="1"/>
          </p:cNvSpPr>
          <p:nvPr/>
        </p:nvSpPr>
        <p:spPr bwMode="auto">
          <a:xfrm>
            <a:off x="5467350" y="2205038"/>
            <a:ext cx="147638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Rectangle 314"/>
          <p:cNvSpPr>
            <a:spLocks noChangeArrowheads="1"/>
          </p:cNvSpPr>
          <p:nvPr/>
        </p:nvSpPr>
        <p:spPr bwMode="auto">
          <a:xfrm>
            <a:off x="5629275" y="2205038"/>
            <a:ext cx="147638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Rectangle 315"/>
          <p:cNvSpPr>
            <a:spLocks noChangeArrowheads="1"/>
          </p:cNvSpPr>
          <p:nvPr/>
        </p:nvSpPr>
        <p:spPr bwMode="auto">
          <a:xfrm>
            <a:off x="5791200" y="2205038"/>
            <a:ext cx="147638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319"/>
          <p:cNvGrpSpPr>
            <a:grpSpLocks/>
          </p:cNvGrpSpPr>
          <p:nvPr/>
        </p:nvGrpSpPr>
        <p:grpSpPr bwMode="auto">
          <a:xfrm rot="-1962567">
            <a:off x="5715000" y="2424113"/>
            <a:ext cx="633413" cy="200025"/>
            <a:chOff x="4176" y="2211"/>
            <a:chExt cx="399" cy="126"/>
          </a:xfrm>
        </p:grpSpPr>
        <p:sp>
          <p:nvSpPr>
            <p:cNvPr id="9293" name="Rectangle 320"/>
            <p:cNvSpPr>
              <a:spLocks noChangeArrowheads="1"/>
            </p:cNvSpPr>
            <p:nvPr/>
          </p:nvSpPr>
          <p:spPr bwMode="auto">
            <a:xfrm>
              <a:off x="4176" y="2211"/>
              <a:ext cx="93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4" name="Rectangle 321"/>
            <p:cNvSpPr>
              <a:spLocks noChangeArrowheads="1"/>
            </p:cNvSpPr>
            <p:nvPr/>
          </p:nvSpPr>
          <p:spPr bwMode="auto">
            <a:xfrm>
              <a:off x="4278" y="2211"/>
              <a:ext cx="93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5" name="Rectangle 322"/>
            <p:cNvSpPr>
              <a:spLocks noChangeArrowheads="1"/>
            </p:cNvSpPr>
            <p:nvPr/>
          </p:nvSpPr>
          <p:spPr bwMode="auto">
            <a:xfrm>
              <a:off x="4380" y="2211"/>
              <a:ext cx="93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6" name="Rectangle 323"/>
            <p:cNvSpPr>
              <a:spLocks noChangeArrowheads="1"/>
            </p:cNvSpPr>
            <p:nvPr/>
          </p:nvSpPr>
          <p:spPr bwMode="auto">
            <a:xfrm>
              <a:off x="4482" y="2211"/>
              <a:ext cx="93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31"/>
          <p:cNvGrpSpPr>
            <a:grpSpLocks/>
          </p:cNvGrpSpPr>
          <p:nvPr/>
        </p:nvGrpSpPr>
        <p:grpSpPr bwMode="auto">
          <a:xfrm>
            <a:off x="3679825" y="3341688"/>
            <a:ext cx="3117850" cy="1471612"/>
            <a:chOff x="1646" y="2009"/>
            <a:chExt cx="1964" cy="927"/>
          </a:xfrm>
        </p:grpSpPr>
        <p:graphicFrame>
          <p:nvGraphicFramePr>
            <p:cNvPr id="9221" name="Object 11"/>
            <p:cNvGraphicFramePr>
              <a:graphicFrameLocks noChangeAspect="1"/>
            </p:cNvGraphicFramePr>
            <p:nvPr/>
          </p:nvGraphicFramePr>
          <p:xfrm>
            <a:off x="2960" y="2600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0" y="2600"/>
                          <a:ext cx="40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259"/>
            <p:cNvGrpSpPr>
              <a:grpSpLocks/>
            </p:cNvGrpSpPr>
            <p:nvPr/>
          </p:nvGrpSpPr>
          <p:grpSpPr bwMode="auto">
            <a:xfrm>
              <a:off x="2428" y="2009"/>
              <a:ext cx="761" cy="420"/>
              <a:chOff x="1462" y="1283"/>
              <a:chExt cx="761" cy="420"/>
            </a:xfrm>
          </p:grpSpPr>
          <p:sp>
            <p:nvSpPr>
              <p:cNvPr id="9280" name="Oval 260"/>
              <p:cNvSpPr>
                <a:spLocks noChangeArrowheads="1"/>
              </p:cNvSpPr>
              <p:nvPr/>
            </p:nvSpPr>
            <p:spPr bwMode="auto">
              <a:xfrm>
                <a:off x="1462" y="1470"/>
                <a:ext cx="755" cy="233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1" name="Line 261"/>
              <p:cNvSpPr>
                <a:spLocks noChangeShapeType="1"/>
              </p:cNvSpPr>
              <p:nvPr/>
            </p:nvSpPr>
            <p:spPr bwMode="auto">
              <a:xfrm>
                <a:off x="1462" y="1451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2" name="Rectangle 262"/>
              <p:cNvSpPr>
                <a:spLocks noChangeArrowheads="1"/>
              </p:cNvSpPr>
              <p:nvPr/>
            </p:nvSpPr>
            <p:spPr bwMode="auto">
              <a:xfrm>
                <a:off x="1462" y="1427"/>
                <a:ext cx="755" cy="16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283" name="Oval 263"/>
              <p:cNvSpPr>
                <a:spLocks noChangeArrowheads="1"/>
              </p:cNvSpPr>
              <p:nvPr/>
            </p:nvSpPr>
            <p:spPr bwMode="auto">
              <a:xfrm>
                <a:off x="1468" y="1283"/>
                <a:ext cx="755" cy="271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264"/>
              <p:cNvGrpSpPr>
                <a:grpSpLocks/>
              </p:cNvGrpSpPr>
              <p:nvPr/>
            </p:nvGrpSpPr>
            <p:grpSpPr bwMode="auto">
              <a:xfrm>
                <a:off x="1686" y="1302"/>
                <a:ext cx="314" cy="75"/>
                <a:chOff x="2208" y="2184"/>
                <a:chExt cx="176" cy="69"/>
              </a:xfrm>
            </p:grpSpPr>
            <p:grpSp>
              <p:nvGrpSpPr>
                <p:cNvPr id="10" name="Group 265"/>
                <p:cNvGrpSpPr>
                  <a:grpSpLocks/>
                </p:cNvGrpSpPr>
                <p:nvPr/>
              </p:nvGrpSpPr>
              <p:grpSpPr bwMode="auto">
                <a:xfrm>
                  <a:off x="2208" y="2185"/>
                  <a:ext cx="176" cy="68"/>
                  <a:chOff x="2848" y="848"/>
                  <a:chExt cx="140" cy="98"/>
                </a:xfrm>
              </p:grpSpPr>
              <p:sp>
                <p:nvSpPr>
                  <p:cNvPr id="9290" name="Line 2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91" name="Line 267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92" name="Line 268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" name="Group 269"/>
                <p:cNvGrpSpPr>
                  <a:grpSpLocks/>
                </p:cNvGrpSpPr>
                <p:nvPr/>
              </p:nvGrpSpPr>
              <p:grpSpPr bwMode="auto">
                <a:xfrm flipV="1">
                  <a:off x="2208" y="2184"/>
                  <a:ext cx="176" cy="68"/>
                  <a:chOff x="2848" y="848"/>
                  <a:chExt cx="140" cy="98"/>
                </a:xfrm>
              </p:grpSpPr>
              <p:sp>
                <p:nvSpPr>
                  <p:cNvPr id="9287" name="Line 2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88" name="Line 271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89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aphicFrame>
          <p:nvGraphicFramePr>
            <p:cNvPr id="9222" name="Object 273"/>
            <p:cNvGraphicFramePr>
              <a:graphicFrameLocks noChangeAspect="1"/>
            </p:cNvGraphicFramePr>
            <p:nvPr/>
          </p:nvGraphicFramePr>
          <p:xfrm>
            <a:off x="1874" y="2546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" name="Clip" r:id="rId8" imgW="1305000" imgH="1085760" progId="MS_ClipArt_Gallery.2">
                    <p:embed/>
                  </p:oleObj>
                </mc:Choice>
                <mc:Fallback>
                  <p:oleObj name="Clip" r:id="rId8" imgW="1305000" imgH="1085760" progId="MS_ClipArt_Gallery.2">
                    <p:embed/>
                    <p:pic>
                      <p:nvPicPr>
                        <p:cNvPr id="0" name="Object 2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4" y="2546"/>
                          <a:ext cx="40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71" name="Line 281"/>
            <p:cNvSpPr>
              <a:spLocks noChangeShapeType="1"/>
            </p:cNvSpPr>
            <p:nvPr/>
          </p:nvSpPr>
          <p:spPr bwMode="auto">
            <a:xfrm flipV="1">
              <a:off x="2214" y="2370"/>
              <a:ext cx="294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2" name="Line 283"/>
            <p:cNvSpPr>
              <a:spLocks noChangeShapeType="1"/>
            </p:cNvSpPr>
            <p:nvPr/>
          </p:nvSpPr>
          <p:spPr bwMode="auto">
            <a:xfrm flipH="1" flipV="1">
              <a:off x="2964" y="2406"/>
              <a:ext cx="21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3" name="Text Box 306"/>
            <p:cNvSpPr txBox="1">
              <a:spLocks noChangeArrowheads="1"/>
            </p:cNvSpPr>
            <p:nvPr/>
          </p:nvSpPr>
          <p:spPr bwMode="auto">
            <a:xfrm>
              <a:off x="1646" y="254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D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274" name="Text Box 307"/>
            <p:cNvSpPr txBox="1">
              <a:spLocks noChangeArrowheads="1"/>
            </p:cNvSpPr>
            <p:nvPr/>
          </p:nvSpPr>
          <p:spPr bwMode="auto">
            <a:xfrm>
              <a:off x="3374" y="2591"/>
              <a:ext cx="2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E</a:t>
              </a:r>
              <a:endParaRPr lang="en-US">
                <a:solidFill>
                  <a:schemeClr val="accent1"/>
                </a:solidFill>
              </a:endParaRPr>
            </a:p>
          </p:txBody>
        </p:sp>
        <p:grpSp>
          <p:nvGrpSpPr>
            <p:cNvPr id="12" name="Group 324"/>
            <p:cNvGrpSpPr>
              <a:grpSpLocks/>
            </p:cNvGrpSpPr>
            <p:nvPr/>
          </p:nvGrpSpPr>
          <p:grpSpPr bwMode="auto">
            <a:xfrm rot="-2018696">
              <a:off x="2736" y="2139"/>
              <a:ext cx="399" cy="126"/>
              <a:chOff x="4176" y="2211"/>
              <a:chExt cx="399" cy="126"/>
            </a:xfrm>
          </p:grpSpPr>
          <p:sp>
            <p:nvSpPr>
              <p:cNvPr id="9276" name="Rectangle 325"/>
              <p:cNvSpPr>
                <a:spLocks noChangeArrowheads="1"/>
              </p:cNvSpPr>
              <p:nvPr/>
            </p:nvSpPr>
            <p:spPr bwMode="auto">
              <a:xfrm>
                <a:off x="4176" y="2211"/>
                <a:ext cx="93" cy="1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7" name="Rectangle 326"/>
              <p:cNvSpPr>
                <a:spLocks noChangeArrowheads="1"/>
              </p:cNvSpPr>
              <p:nvPr/>
            </p:nvSpPr>
            <p:spPr bwMode="auto">
              <a:xfrm>
                <a:off x="4278" y="2211"/>
                <a:ext cx="93" cy="1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8" name="Rectangle 327"/>
              <p:cNvSpPr>
                <a:spLocks noChangeArrowheads="1"/>
              </p:cNvSpPr>
              <p:nvPr/>
            </p:nvSpPr>
            <p:spPr bwMode="auto">
              <a:xfrm>
                <a:off x="4380" y="2211"/>
                <a:ext cx="93" cy="1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9" name="Rectangle 328"/>
              <p:cNvSpPr>
                <a:spLocks noChangeArrowheads="1"/>
              </p:cNvSpPr>
              <p:nvPr/>
            </p:nvSpPr>
            <p:spPr bwMode="auto">
              <a:xfrm>
                <a:off x="4482" y="2211"/>
                <a:ext cx="93" cy="1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67" name="Text Box 329"/>
          <p:cNvSpPr txBox="1">
            <a:spLocks noChangeArrowheads="1"/>
          </p:cNvSpPr>
          <p:nvPr/>
        </p:nvSpPr>
        <p:spPr bwMode="auto">
          <a:xfrm>
            <a:off x="3241675" y="1636713"/>
            <a:ext cx="294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rgbClr val="FF0000"/>
                </a:solidFill>
                <a:latin typeface="Comic Sans MS" pitchFamily="66" charset="0"/>
              </a:rPr>
              <a:t>statistical multiplexing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9268" name="Text Box 330"/>
          <p:cNvSpPr txBox="1">
            <a:spLocks noChangeArrowheads="1"/>
          </p:cNvSpPr>
          <p:nvPr/>
        </p:nvSpPr>
        <p:spPr bwMode="auto">
          <a:xfrm>
            <a:off x="1957388" y="2984500"/>
            <a:ext cx="20558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omic Sans MS" pitchFamily="66" charset="0"/>
              </a:rPr>
              <a:t>Hàng đợi các gói </a:t>
            </a:r>
          </a:p>
          <a:p>
            <a:pPr algn="ctr"/>
            <a:r>
              <a:rPr lang="en-US" sz="1800">
                <a:latin typeface="Comic Sans MS" pitchFamily="66" charset="0"/>
              </a:rPr>
              <a:t>đợi liên kết ra</a:t>
            </a:r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9269" name="Line 332"/>
          <p:cNvSpPr>
            <a:spLocks noChangeShapeType="1"/>
          </p:cNvSpPr>
          <p:nvPr/>
        </p:nvSpPr>
        <p:spPr bwMode="auto">
          <a:xfrm flipV="1">
            <a:off x="2890838" y="2514600"/>
            <a:ext cx="166687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71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2621A694-3891-4E74-A5AA-C3D3BCE68DF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sz="3200" smtClean="0"/>
              <a:t>Chuyển gói &lt;&gt; chuyển mạch</a:t>
            </a:r>
            <a:endParaRPr lang="en-US" smtClean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81200"/>
            <a:ext cx="3810000" cy="4648200"/>
          </a:xfrm>
        </p:spPr>
        <p:txBody>
          <a:bodyPr/>
          <a:lstStyle/>
          <a:p>
            <a:r>
              <a:rPr lang="en-US" sz="2400" smtClean="0"/>
              <a:t>Liên kết 1 Mb/s </a:t>
            </a:r>
          </a:p>
          <a:p>
            <a:r>
              <a:rPr lang="en-US" sz="2400" smtClean="0"/>
              <a:t>Mỗi người dùng: </a:t>
            </a:r>
          </a:p>
          <a:p>
            <a:pPr lvl="1"/>
            <a:r>
              <a:rPr lang="en-US" sz="2000" smtClean="0"/>
              <a:t>100 kb/s khi “hoạt động”</a:t>
            </a:r>
          </a:p>
          <a:p>
            <a:pPr lvl="1"/>
            <a:r>
              <a:rPr lang="en-US" sz="2000" smtClean="0"/>
              <a:t>Hoạt động 10% thời gian</a:t>
            </a:r>
          </a:p>
          <a:p>
            <a:pPr lvl="1"/>
            <a:endParaRPr lang="en-US" sz="2000" smtClean="0"/>
          </a:p>
          <a:p>
            <a:r>
              <a:rPr lang="en-US" sz="2400" smtClean="0"/>
              <a:t>Chuyển mạch: </a:t>
            </a:r>
          </a:p>
          <a:p>
            <a:pPr lvl="1"/>
            <a:r>
              <a:rPr lang="en-US" sz="2000" smtClean="0"/>
              <a:t>10 người dùng</a:t>
            </a:r>
          </a:p>
          <a:p>
            <a:r>
              <a:rPr lang="en-US" sz="2400" smtClean="0"/>
              <a:t>Chuyển gói: </a:t>
            </a:r>
          </a:p>
          <a:p>
            <a:pPr lvl="1"/>
            <a:r>
              <a:rPr lang="en-US" sz="2000" smtClean="0"/>
              <a:t>Với 35 người dùng, xác suất &gt; 10 người dùng hoạt động nhỏ hơn 0.0004</a:t>
            </a:r>
          </a:p>
          <a:p>
            <a:endParaRPr lang="en-US" sz="2400" smtClean="0"/>
          </a:p>
        </p:txBody>
      </p:sp>
      <p:sp>
        <p:nvSpPr>
          <p:cNvPr id="4711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0550" y="1390650"/>
            <a:ext cx="7620000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Chuyển gói cho phép nhiều người hơn sử dụng mạng!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4629150" y="3028950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4629150" y="4629150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7113" name="Line 15"/>
          <p:cNvSpPr>
            <a:spLocks noChangeShapeType="1"/>
          </p:cNvSpPr>
          <p:nvPr/>
        </p:nvSpPr>
        <p:spPr bwMode="auto">
          <a:xfrm>
            <a:off x="4933950" y="3333750"/>
            <a:ext cx="8382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16"/>
          <p:cNvSpPr>
            <a:spLocks noChangeShapeType="1"/>
          </p:cNvSpPr>
          <p:nvPr/>
        </p:nvSpPr>
        <p:spPr bwMode="auto">
          <a:xfrm>
            <a:off x="5772150" y="3790950"/>
            <a:ext cx="20383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17"/>
          <p:cNvSpPr>
            <a:spLocks noChangeShapeType="1"/>
          </p:cNvSpPr>
          <p:nvPr/>
        </p:nvSpPr>
        <p:spPr bwMode="auto">
          <a:xfrm>
            <a:off x="5772150" y="3943350"/>
            <a:ext cx="20383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8"/>
          <p:cNvSpPr>
            <a:spLocks noChangeShapeType="1"/>
          </p:cNvSpPr>
          <p:nvPr/>
        </p:nvSpPr>
        <p:spPr bwMode="auto">
          <a:xfrm flipV="1">
            <a:off x="5010150" y="3943350"/>
            <a:ext cx="7620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Text Box 19"/>
          <p:cNvSpPr txBox="1">
            <a:spLocks noChangeArrowheads="1"/>
          </p:cNvSpPr>
          <p:nvPr/>
        </p:nvSpPr>
        <p:spPr bwMode="auto">
          <a:xfrm>
            <a:off x="4378325" y="3470275"/>
            <a:ext cx="16859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N </a:t>
            </a:r>
          </a:p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người dùng</a:t>
            </a:r>
            <a:endParaRPr lang="en-US"/>
          </a:p>
        </p:txBody>
      </p:sp>
      <p:sp>
        <p:nvSpPr>
          <p:cNvPr id="47118" name="Text Box 20"/>
          <p:cNvSpPr txBox="1">
            <a:spLocks noChangeArrowheads="1"/>
          </p:cNvSpPr>
          <p:nvPr/>
        </p:nvSpPr>
        <p:spPr bwMode="auto">
          <a:xfrm>
            <a:off x="7096125" y="4075113"/>
            <a:ext cx="130968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Liên kết</a:t>
            </a:r>
          </a:p>
          <a:p>
            <a:r>
              <a:rPr lang="en-US">
                <a:latin typeface="Comic Sans MS" pitchFamily="66" charset="0"/>
              </a:rPr>
              <a:t>1 Mbps</a:t>
            </a:r>
            <a:endParaRPr lang="en-US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864225" y="3503613"/>
            <a:ext cx="1208088" cy="666750"/>
            <a:chOff x="4072" y="1331"/>
            <a:chExt cx="761" cy="420"/>
          </a:xfrm>
        </p:grpSpPr>
        <p:sp>
          <p:nvSpPr>
            <p:cNvPr id="47121" name="Oval 21"/>
            <p:cNvSpPr>
              <a:spLocks noChangeArrowheads="1"/>
            </p:cNvSpPr>
            <p:nvPr/>
          </p:nvSpPr>
          <p:spPr bwMode="auto">
            <a:xfrm>
              <a:off x="4072" y="1518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Rectangle 22"/>
            <p:cNvSpPr>
              <a:spLocks noChangeArrowheads="1"/>
            </p:cNvSpPr>
            <p:nvPr/>
          </p:nvSpPr>
          <p:spPr bwMode="auto">
            <a:xfrm>
              <a:off x="4072" y="1475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7123" name="Oval 23"/>
            <p:cNvSpPr>
              <a:spLocks noChangeArrowheads="1"/>
            </p:cNvSpPr>
            <p:nvPr/>
          </p:nvSpPr>
          <p:spPr bwMode="auto">
            <a:xfrm>
              <a:off x="4078" y="1331"/>
              <a:ext cx="755" cy="271"/>
            </a:xfrm>
            <a:prstGeom prst="ellipse">
              <a:avLst/>
            </a:prstGeom>
            <a:solidFill>
              <a:schemeClr val="hlink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4302" y="1410"/>
              <a:ext cx="314" cy="75"/>
              <a:chOff x="2208" y="2184"/>
              <a:chExt cx="176" cy="69"/>
            </a:xfrm>
          </p:grpSpPr>
          <p:grpSp>
            <p:nvGrpSpPr>
              <p:cNvPr id="4" name="Group 25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47130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31" name="Line 2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32" name="Line 2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29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47127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28" name="Line 3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29" name="Line 3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7120" name="Line 47"/>
          <p:cNvSpPr>
            <a:spLocks noChangeShapeType="1"/>
          </p:cNvSpPr>
          <p:nvPr/>
        </p:nvSpPr>
        <p:spPr bwMode="auto">
          <a:xfrm>
            <a:off x="7077075" y="3857625"/>
            <a:ext cx="171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81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933F23FA-34AD-4250-9724-78D3BE09F03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sz="3200" smtClean="0"/>
              <a:t>Chuyển gói &lt;&gt; chuyển mạch</a:t>
            </a:r>
            <a:endParaRPr lang="en-US" smtClean="0"/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81200"/>
            <a:ext cx="8001000" cy="4214813"/>
          </a:xfrm>
        </p:spPr>
        <p:txBody>
          <a:bodyPr/>
          <a:lstStyle/>
          <a:p>
            <a:r>
              <a:rPr lang="en-US" sz="2400" smtClean="0"/>
              <a:t>Lý tưởng cho dữ liệu bùng nổ</a:t>
            </a:r>
          </a:p>
          <a:p>
            <a:pPr lvl="1"/>
            <a:r>
              <a:rPr lang="en-US" smtClean="0"/>
              <a:t>Chia sẻ tài nguyên</a:t>
            </a:r>
          </a:p>
          <a:p>
            <a:pPr lvl="1"/>
            <a:r>
              <a:rPr lang="en-US" smtClean="0"/>
              <a:t>Đơn giản hơn, không thiết lập cuộc gọi</a:t>
            </a:r>
            <a:endParaRPr lang="en-US" sz="2000" smtClean="0"/>
          </a:p>
          <a:p>
            <a:r>
              <a:rPr lang="en-US" sz="2400" smtClean="0">
                <a:solidFill>
                  <a:srgbClr val="FF0000"/>
                </a:solidFill>
              </a:rPr>
              <a:t>Tắc nghẽn:</a:t>
            </a:r>
            <a:r>
              <a:rPr lang="en-US" sz="2400" smtClean="0"/>
              <a:t> trễ và mất gói</a:t>
            </a:r>
          </a:p>
          <a:p>
            <a:pPr lvl="1"/>
            <a:r>
              <a:rPr lang="en-US" smtClean="0"/>
              <a:t>Cần các giao thức cho truyền tin cậy, điều khiển tắc nghẽn</a:t>
            </a:r>
            <a:endParaRPr lang="en-US" sz="2000" smtClean="0"/>
          </a:p>
          <a:p>
            <a:r>
              <a:rPr lang="en-US" sz="2400" smtClean="0">
                <a:solidFill>
                  <a:srgbClr val="FF0000"/>
                </a:solidFill>
              </a:rPr>
              <a:t>H: Làm thế nào để cung cấp hành vi tựa chuyển mạch?</a:t>
            </a:r>
            <a:endParaRPr lang="en-US" sz="2400" smtClean="0"/>
          </a:p>
          <a:p>
            <a:pPr lvl="1"/>
            <a:r>
              <a:rPr lang="en-US" smtClean="0"/>
              <a:t>Băng thông đảm bảo cần cho ứng dụng audio/video </a:t>
            </a:r>
          </a:p>
          <a:p>
            <a:pPr lvl="1"/>
            <a:r>
              <a:rPr lang="en-US" smtClean="0"/>
              <a:t>Vẫn là bài toán chưa giải được (Chương 6)</a:t>
            </a:r>
            <a:endParaRPr lang="en-US" sz="2000" smtClean="0"/>
          </a:p>
        </p:txBody>
      </p:sp>
      <p:sp>
        <p:nvSpPr>
          <p:cNvPr id="4813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371600"/>
            <a:ext cx="7620000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Chuyển gói có hơn chuyển mạch về mọi mặt không?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024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CB0B0C4F-7A44-4DF3-84E9-02BE8520F528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93088" cy="1143000"/>
          </a:xfrm>
        </p:spPr>
        <p:txBody>
          <a:bodyPr/>
          <a:lstStyle/>
          <a:p>
            <a:r>
              <a:rPr lang="en-US" sz="3600" smtClean="0"/>
              <a:t>Chuyển gói: lưu và chuyển tiếp</a:t>
            </a:r>
          </a:p>
        </p:txBody>
      </p:sp>
      <p:sp>
        <p:nvSpPr>
          <p:cNvPr id="102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1325" y="2317750"/>
            <a:ext cx="3902075" cy="3930650"/>
          </a:xfrm>
        </p:spPr>
        <p:txBody>
          <a:bodyPr/>
          <a:lstStyle/>
          <a:p>
            <a:r>
              <a:rPr lang="en-US" sz="2400" smtClean="0"/>
              <a:t>Cần L/R giây để chuyển (đẩy) gói L bits ra liên kết có tốc độ R bps</a:t>
            </a:r>
          </a:p>
          <a:p>
            <a:r>
              <a:rPr lang="en-US" sz="2400" smtClean="0"/>
              <a:t>Toàn bộ gói phải đến bộ định tuyến trước khi nó có thể được chuyển trên liên kết tiếp theo: </a:t>
            </a:r>
            <a:r>
              <a:rPr lang="en-US" sz="2400" i="1" smtClean="0">
                <a:solidFill>
                  <a:srgbClr val="FF0000"/>
                </a:solidFill>
              </a:rPr>
              <a:t>lưu và chuyển tiếp </a:t>
            </a:r>
          </a:p>
        </p:txBody>
      </p:sp>
      <p:sp>
        <p:nvSpPr>
          <p:cNvPr id="102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2317750"/>
            <a:ext cx="3810000" cy="3930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Ví dụ:</a:t>
            </a:r>
            <a:endParaRPr lang="en-US" sz="2400" smtClean="0"/>
          </a:p>
          <a:p>
            <a:r>
              <a:rPr lang="en-US" sz="2400" smtClean="0"/>
              <a:t>L = 7.5 Mbits</a:t>
            </a:r>
          </a:p>
          <a:p>
            <a:r>
              <a:rPr lang="en-US" sz="2400" smtClean="0"/>
              <a:t>R = 1.5 Mbps</a:t>
            </a:r>
          </a:p>
          <a:p>
            <a:r>
              <a:rPr lang="en-US" sz="2400" smtClean="0"/>
              <a:t>delay = 15 giây</a:t>
            </a:r>
          </a:p>
        </p:txBody>
      </p:sp>
      <p:sp>
        <p:nvSpPr>
          <p:cNvPr id="10249" name="Line 6"/>
          <p:cNvSpPr>
            <a:spLocks noChangeShapeType="1"/>
          </p:cNvSpPr>
          <p:nvPr/>
        </p:nvSpPr>
        <p:spPr bwMode="auto">
          <a:xfrm>
            <a:off x="2643188" y="1744663"/>
            <a:ext cx="3095625" cy="7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2" name="Object 7"/>
          <p:cNvGraphicFramePr>
            <a:graphicFrameLocks noChangeAspect="1"/>
          </p:cNvGraphicFramePr>
          <p:nvPr/>
        </p:nvGraphicFramePr>
        <p:xfrm>
          <a:off x="2044700" y="1382713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1382713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8"/>
          <p:cNvGraphicFramePr>
            <a:graphicFrameLocks noChangeAspect="1"/>
          </p:cNvGraphicFramePr>
          <p:nvPr/>
        </p:nvGraphicFramePr>
        <p:xfrm>
          <a:off x="5662613" y="1425575"/>
          <a:ext cx="6461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613" y="1425575"/>
                        <a:ext cx="6461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406775" y="1576388"/>
            <a:ext cx="568325" cy="284162"/>
            <a:chOff x="3824" y="1838"/>
            <a:chExt cx="358" cy="179"/>
          </a:xfrm>
        </p:grpSpPr>
        <p:sp>
          <p:nvSpPr>
            <p:cNvPr id="10269" name="Oval 10"/>
            <p:cNvSpPr>
              <a:spLocks noChangeArrowheads="1"/>
            </p:cNvSpPr>
            <p:nvPr/>
          </p:nvSpPr>
          <p:spPr bwMode="auto">
            <a:xfrm>
              <a:off x="3827" y="1918"/>
              <a:ext cx="355" cy="9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Line 11"/>
            <p:cNvSpPr>
              <a:spLocks noChangeShapeType="1"/>
            </p:cNvSpPr>
            <p:nvPr/>
          </p:nvSpPr>
          <p:spPr bwMode="auto">
            <a:xfrm>
              <a:off x="3827" y="191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Line 12"/>
            <p:cNvSpPr>
              <a:spLocks noChangeShapeType="1"/>
            </p:cNvSpPr>
            <p:nvPr/>
          </p:nvSpPr>
          <p:spPr bwMode="auto">
            <a:xfrm>
              <a:off x="4182" y="191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Rectangle 13"/>
            <p:cNvSpPr>
              <a:spLocks noChangeArrowheads="1"/>
            </p:cNvSpPr>
            <p:nvPr/>
          </p:nvSpPr>
          <p:spPr bwMode="auto">
            <a:xfrm>
              <a:off x="3827" y="1910"/>
              <a:ext cx="352" cy="60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73" name="Oval 14"/>
            <p:cNvSpPr>
              <a:spLocks noChangeArrowheads="1"/>
            </p:cNvSpPr>
            <p:nvPr/>
          </p:nvSpPr>
          <p:spPr bwMode="auto">
            <a:xfrm>
              <a:off x="3824" y="1838"/>
              <a:ext cx="355" cy="11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3910" y="1864"/>
              <a:ext cx="176" cy="67"/>
              <a:chOff x="2848" y="848"/>
              <a:chExt cx="140" cy="98"/>
            </a:xfrm>
          </p:grpSpPr>
          <p:sp>
            <p:nvSpPr>
              <p:cNvPr id="10279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0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1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 flipV="1">
              <a:off x="3910" y="1863"/>
              <a:ext cx="176" cy="67"/>
              <a:chOff x="2848" y="848"/>
              <a:chExt cx="140" cy="98"/>
            </a:xfrm>
          </p:grpSpPr>
          <p:sp>
            <p:nvSpPr>
              <p:cNvPr id="10276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7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8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532313" y="1574800"/>
            <a:ext cx="568325" cy="284163"/>
            <a:chOff x="3824" y="1838"/>
            <a:chExt cx="358" cy="179"/>
          </a:xfrm>
        </p:grpSpPr>
        <p:sp>
          <p:nvSpPr>
            <p:cNvPr id="10256" name="Oval 24"/>
            <p:cNvSpPr>
              <a:spLocks noChangeArrowheads="1"/>
            </p:cNvSpPr>
            <p:nvPr/>
          </p:nvSpPr>
          <p:spPr bwMode="auto">
            <a:xfrm>
              <a:off x="3827" y="1918"/>
              <a:ext cx="355" cy="9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Line 25"/>
            <p:cNvSpPr>
              <a:spLocks noChangeShapeType="1"/>
            </p:cNvSpPr>
            <p:nvPr/>
          </p:nvSpPr>
          <p:spPr bwMode="auto">
            <a:xfrm>
              <a:off x="3827" y="191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Line 26"/>
            <p:cNvSpPr>
              <a:spLocks noChangeShapeType="1"/>
            </p:cNvSpPr>
            <p:nvPr/>
          </p:nvSpPr>
          <p:spPr bwMode="auto">
            <a:xfrm>
              <a:off x="4182" y="191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Rectangle 27"/>
            <p:cNvSpPr>
              <a:spLocks noChangeArrowheads="1"/>
            </p:cNvSpPr>
            <p:nvPr/>
          </p:nvSpPr>
          <p:spPr bwMode="auto">
            <a:xfrm>
              <a:off x="3827" y="1910"/>
              <a:ext cx="352" cy="60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60" name="Oval 28"/>
            <p:cNvSpPr>
              <a:spLocks noChangeArrowheads="1"/>
            </p:cNvSpPr>
            <p:nvPr/>
          </p:nvSpPr>
          <p:spPr bwMode="auto">
            <a:xfrm>
              <a:off x="3824" y="1838"/>
              <a:ext cx="355" cy="11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3910" y="1864"/>
              <a:ext cx="176" cy="67"/>
              <a:chOff x="2848" y="848"/>
              <a:chExt cx="140" cy="98"/>
            </a:xfrm>
          </p:grpSpPr>
          <p:sp>
            <p:nvSpPr>
              <p:cNvPr id="10266" name="Line 3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7" name="Line 3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8" name="Line 3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33"/>
            <p:cNvGrpSpPr>
              <a:grpSpLocks/>
            </p:cNvGrpSpPr>
            <p:nvPr/>
          </p:nvGrpSpPr>
          <p:grpSpPr bwMode="auto">
            <a:xfrm flipV="1">
              <a:off x="3910" y="1863"/>
              <a:ext cx="176" cy="67"/>
              <a:chOff x="2848" y="848"/>
              <a:chExt cx="140" cy="98"/>
            </a:xfrm>
          </p:grpSpPr>
          <p:sp>
            <p:nvSpPr>
              <p:cNvPr id="10263" name="Line 3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4" name="Line 3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5" name="Line 3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52" name="Text Box 37"/>
          <p:cNvSpPr txBox="1">
            <a:spLocks noChangeArrowheads="1"/>
          </p:cNvSpPr>
          <p:nvPr/>
        </p:nvSpPr>
        <p:spPr bwMode="auto">
          <a:xfrm>
            <a:off x="2849563" y="1719263"/>
            <a:ext cx="3444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R</a:t>
            </a:r>
            <a:endParaRPr lang="en-US"/>
          </a:p>
        </p:txBody>
      </p:sp>
      <p:sp>
        <p:nvSpPr>
          <p:cNvPr id="10253" name="Text Box 38"/>
          <p:cNvSpPr txBox="1">
            <a:spLocks noChangeArrowheads="1"/>
          </p:cNvSpPr>
          <p:nvPr/>
        </p:nvSpPr>
        <p:spPr bwMode="auto">
          <a:xfrm>
            <a:off x="4022725" y="1703388"/>
            <a:ext cx="344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R</a:t>
            </a:r>
            <a:endParaRPr lang="en-US"/>
          </a:p>
        </p:txBody>
      </p:sp>
      <p:sp>
        <p:nvSpPr>
          <p:cNvPr id="10254" name="Text Box 39"/>
          <p:cNvSpPr txBox="1">
            <a:spLocks noChangeArrowheads="1"/>
          </p:cNvSpPr>
          <p:nvPr/>
        </p:nvSpPr>
        <p:spPr bwMode="auto">
          <a:xfrm>
            <a:off x="5202238" y="1709738"/>
            <a:ext cx="3444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R</a:t>
            </a:r>
            <a:endParaRPr lang="en-US"/>
          </a:p>
        </p:txBody>
      </p:sp>
      <p:sp>
        <p:nvSpPr>
          <p:cNvPr id="10255" name="Rectangle 40"/>
          <p:cNvSpPr>
            <a:spLocks noChangeArrowheads="1"/>
          </p:cNvSpPr>
          <p:nvPr/>
        </p:nvSpPr>
        <p:spPr bwMode="auto">
          <a:xfrm>
            <a:off x="2476500" y="1395413"/>
            <a:ext cx="485775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91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E4F90A0B-05B2-4300-A0B6-C9628FC0D538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Mạng chuyển gói: chuyển tiếp</a:t>
            </a:r>
            <a:endParaRPr lang="en-US" smtClean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1363663"/>
            <a:ext cx="8001000" cy="4648200"/>
          </a:xfrm>
        </p:spPr>
        <p:txBody>
          <a:bodyPr/>
          <a:lstStyle/>
          <a:p>
            <a:r>
              <a:rPr lang="en-US" sz="2400" i="1" u="sng" smtClean="0">
                <a:solidFill>
                  <a:srgbClr val="FF0000"/>
                </a:solidFill>
              </a:rPr>
              <a:t>Mục đích:</a:t>
            </a:r>
            <a:r>
              <a:rPr lang="en-US" sz="2400" smtClean="0"/>
              <a:t> chuyển gói qua các bộ định tuyến từ nguồn đến đích</a:t>
            </a:r>
          </a:p>
          <a:p>
            <a:pPr lvl="1"/>
            <a:r>
              <a:rPr lang="en-US" sz="2000" smtClean="0"/>
              <a:t>Chúng ta sẽ nghiên cứu nghiều giải thuật chọn đường (định tuyến) ở Chương 4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Mạng datagram:</a:t>
            </a:r>
            <a:r>
              <a:rPr lang="en-US" sz="2400" smtClean="0"/>
              <a:t> </a:t>
            </a:r>
          </a:p>
          <a:p>
            <a:pPr lvl="1"/>
            <a:r>
              <a:rPr lang="en-US" sz="2000" i="1" smtClean="0"/>
              <a:t>Địa chỉ đích</a:t>
            </a:r>
            <a:r>
              <a:rPr lang="en-US" sz="2000" smtClean="0"/>
              <a:t>  của gói xác định chặng kế tiếp</a:t>
            </a:r>
          </a:p>
          <a:p>
            <a:pPr lvl="1"/>
            <a:r>
              <a:rPr lang="en-US" sz="2000" smtClean="0"/>
              <a:t>Các đường có thể thay đổi </a:t>
            </a:r>
          </a:p>
          <a:p>
            <a:pPr lvl="1"/>
            <a:r>
              <a:rPr lang="en-US" sz="2000" smtClean="0"/>
              <a:t>Tương tự: lái xe, hỏi đường 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Mạng mạch ảo:</a:t>
            </a:r>
            <a:r>
              <a:rPr lang="en-US" sz="2400" smtClean="0"/>
              <a:t> </a:t>
            </a:r>
          </a:p>
          <a:p>
            <a:pPr lvl="1"/>
            <a:r>
              <a:rPr lang="en-US" sz="2000" smtClean="0"/>
              <a:t>mỗi gói mang </a:t>
            </a:r>
            <a:r>
              <a:rPr lang="en-US" sz="2000" i="1" smtClean="0"/>
              <a:t>định danh mạch ảo </a:t>
            </a:r>
            <a:r>
              <a:rPr lang="en-US" sz="2000" smtClean="0"/>
              <a:t>xác định chặng kế tiếp</a:t>
            </a:r>
          </a:p>
          <a:p>
            <a:pPr lvl="1"/>
            <a:r>
              <a:rPr lang="en-US" sz="2000" smtClean="0"/>
              <a:t>Đường đi cố định được xác định tại thời gian thiết lập cuộc gọi</a:t>
            </a:r>
          </a:p>
          <a:p>
            <a:pPr lvl="1"/>
            <a:r>
              <a:rPr lang="en-US" sz="2000" i="1" smtClean="0">
                <a:solidFill>
                  <a:srgbClr val="FF0000"/>
                </a:solidFill>
              </a:rPr>
              <a:t>Các bộ định tuyến duy trì trạng thái từng cuộc gọi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40E3EA00-FE9B-4E89-827E-5888A6B1C51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7772400" cy="992188"/>
          </a:xfrm>
        </p:spPr>
        <p:txBody>
          <a:bodyPr/>
          <a:lstStyle/>
          <a:p>
            <a:r>
              <a:rPr lang="en-US" smtClean="0"/>
              <a:t>Phân loại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3235325" y="1190625"/>
            <a:ext cx="2360613" cy="758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Telecommunication</a:t>
            </a:r>
          </a:p>
          <a:p>
            <a:pPr algn="ctr"/>
            <a:r>
              <a:rPr lang="en-US" sz="2000">
                <a:latin typeface="Comic Sans MS" pitchFamily="66" charset="0"/>
              </a:rPr>
              <a:t>networks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92150" y="2520950"/>
            <a:ext cx="3433763" cy="1957388"/>
            <a:chOff x="446" y="1472"/>
            <a:chExt cx="2163" cy="1233"/>
          </a:xfrm>
        </p:grpSpPr>
        <p:sp>
          <p:nvSpPr>
            <p:cNvPr id="50199" name="Rectangle 6"/>
            <p:cNvSpPr>
              <a:spLocks noChangeArrowheads="1"/>
            </p:cNvSpPr>
            <p:nvPr/>
          </p:nvSpPr>
          <p:spPr bwMode="auto">
            <a:xfrm>
              <a:off x="860" y="1472"/>
              <a:ext cx="1487" cy="4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Circuit-switched</a:t>
              </a:r>
            </a:p>
            <a:p>
              <a:pPr algn="ctr"/>
              <a:r>
                <a:rPr lang="en-US" sz="2000">
                  <a:latin typeface="Comic Sans MS" pitchFamily="66" charset="0"/>
                </a:rPr>
                <a:t>networks</a:t>
              </a:r>
            </a:p>
          </p:txBody>
        </p:sp>
        <p:sp>
          <p:nvSpPr>
            <p:cNvPr id="50200" name="Rectangle 8"/>
            <p:cNvSpPr>
              <a:spLocks noChangeArrowheads="1"/>
            </p:cNvSpPr>
            <p:nvPr/>
          </p:nvSpPr>
          <p:spPr bwMode="auto">
            <a:xfrm>
              <a:off x="446" y="2290"/>
              <a:ext cx="803" cy="3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FDM</a:t>
              </a:r>
            </a:p>
          </p:txBody>
        </p:sp>
        <p:sp>
          <p:nvSpPr>
            <p:cNvPr id="50201" name="Rectangle 9"/>
            <p:cNvSpPr>
              <a:spLocks noChangeArrowheads="1"/>
            </p:cNvSpPr>
            <p:nvPr/>
          </p:nvSpPr>
          <p:spPr bwMode="auto">
            <a:xfrm>
              <a:off x="1806" y="2306"/>
              <a:ext cx="803" cy="3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TDM</a:t>
              </a:r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1009" y="1954"/>
              <a:ext cx="1184" cy="361"/>
              <a:chOff x="1009" y="1954"/>
              <a:chExt cx="1184" cy="361"/>
            </a:xfrm>
          </p:grpSpPr>
          <p:grpSp>
            <p:nvGrpSpPr>
              <p:cNvPr id="4" name="Group 15"/>
              <p:cNvGrpSpPr>
                <a:grpSpLocks/>
              </p:cNvGrpSpPr>
              <p:nvPr/>
            </p:nvGrpSpPr>
            <p:grpSpPr bwMode="auto">
              <a:xfrm>
                <a:off x="1009" y="2114"/>
                <a:ext cx="1184" cy="201"/>
                <a:chOff x="1009" y="2114"/>
                <a:chExt cx="1184" cy="201"/>
              </a:xfrm>
            </p:grpSpPr>
            <p:sp>
              <p:nvSpPr>
                <p:cNvPr id="50205" name="Line 12"/>
                <p:cNvSpPr>
                  <a:spLocks noChangeShapeType="1"/>
                </p:cNvSpPr>
                <p:nvPr/>
              </p:nvSpPr>
              <p:spPr bwMode="auto">
                <a:xfrm>
                  <a:off x="1009" y="2118"/>
                  <a:ext cx="117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06" name="Line 13"/>
                <p:cNvSpPr>
                  <a:spLocks noChangeShapeType="1"/>
                </p:cNvSpPr>
                <p:nvPr/>
              </p:nvSpPr>
              <p:spPr bwMode="auto">
                <a:xfrm>
                  <a:off x="2193" y="2129"/>
                  <a:ext cx="0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07" name="Line 14"/>
                <p:cNvSpPr>
                  <a:spLocks noChangeShapeType="1"/>
                </p:cNvSpPr>
                <p:nvPr/>
              </p:nvSpPr>
              <p:spPr bwMode="auto">
                <a:xfrm>
                  <a:off x="1010" y="2114"/>
                  <a:ext cx="0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0204" name="Line 16"/>
              <p:cNvSpPr>
                <a:spLocks noChangeShapeType="1"/>
              </p:cNvSpPr>
              <p:nvPr/>
            </p:nvSpPr>
            <p:spPr bwMode="auto">
              <a:xfrm>
                <a:off x="1588" y="1954"/>
                <a:ext cx="0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5076825" y="2516188"/>
            <a:ext cx="3679825" cy="1981200"/>
            <a:chOff x="3012" y="1468"/>
            <a:chExt cx="2318" cy="1248"/>
          </a:xfrm>
        </p:grpSpPr>
        <p:sp>
          <p:nvSpPr>
            <p:cNvPr id="50190" name="Rectangle 7"/>
            <p:cNvSpPr>
              <a:spLocks noChangeArrowheads="1"/>
            </p:cNvSpPr>
            <p:nvPr/>
          </p:nvSpPr>
          <p:spPr bwMode="auto">
            <a:xfrm>
              <a:off x="3383" y="1468"/>
              <a:ext cx="1487" cy="4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Packet-switched</a:t>
              </a:r>
            </a:p>
            <a:p>
              <a:pPr algn="ctr"/>
              <a:r>
                <a:rPr lang="en-US" sz="2000">
                  <a:latin typeface="Comic Sans MS" pitchFamily="66" charset="0"/>
                </a:rPr>
                <a:t>networks</a:t>
              </a:r>
            </a:p>
          </p:txBody>
        </p:sp>
        <p:sp>
          <p:nvSpPr>
            <p:cNvPr id="50191" name="Rectangle 10"/>
            <p:cNvSpPr>
              <a:spLocks noChangeArrowheads="1"/>
            </p:cNvSpPr>
            <p:nvPr/>
          </p:nvSpPr>
          <p:spPr bwMode="auto">
            <a:xfrm>
              <a:off x="3012" y="2317"/>
              <a:ext cx="1005" cy="3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Networks</a:t>
              </a:r>
            </a:p>
            <a:p>
              <a:pPr algn="ctr"/>
              <a:r>
                <a:rPr lang="en-US" sz="2000">
                  <a:latin typeface="Comic Sans MS" pitchFamily="66" charset="0"/>
                </a:rPr>
                <a:t>with VCs</a:t>
              </a:r>
            </a:p>
          </p:txBody>
        </p:sp>
        <p:sp>
          <p:nvSpPr>
            <p:cNvPr id="50192" name="Rectangle 11"/>
            <p:cNvSpPr>
              <a:spLocks noChangeArrowheads="1"/>
            </p:cNvSpPr>
            <p:nvPr/>
          </p:nvSpPr>
          <p:spPr bwMode="auto">
            <a:xfrm>
              <a:off x="4325" y="2312"/>
              <a:ext cx="1005" cy="3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Datagram</a:t>
              </a:r>
            </a:p>
            <a:p>
              <a:pPr algn="ctr"/>
              <a:r>
                <a:rPr lang="en-US" sz="2000">
                  <a:latin typeface="Comic Sans MS" pitchFamily="66" charset="0"/>
                </a:rPr>
                <a:t>Networks</a:t>
              </a:r>
            </a:p>
          </p:txBody>
        </p: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574" y="1955"/>
              <a:ext cx="1184" cy="361"/>
              <a:chOff x="1009" y="1954"/>
              <a:chExt cx="1184" cy="361"/>
            </a:xfrm>
          </p:grpSpPr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1009" y="2114"/>
                <a:ext cx="1184" cy="201"/>
                <a:chOff x="1009" y="2114"/>
                <a:chExt cx="1184" cy="201"/>
              </a:xfrm>
            </p:grpSpPr>
            <p:sp>
              <p:nvSpPr>
                <p:cNvPr id="50196" name="Line 20"/>
                <p:cNvSpPr>
                  <a:spLocks noChangeShapeType="1"/>
                </p:cNvSpPr>
                <p:nvPr/>
              </p:nvSpPr>
              <p:spPr bwMode="auto">
                <a:xfrm>
                  <a:off x="1009" y="2118"/>
                  <a:ext cx="117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197" name="Line 21"/>
                <p:cNvSpPr>
                  <a:spLocks noChangeShapeType="1"/>
                </p:cNvSpPr>
                <p:nvPr/>
              </p:nvSpPr>
              <p:spPr bwMode="auto">
                <a:xfrm>
                  <a:off x="2193" y="2129"/>
                  <a:ext cx="0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198" name="Line 22"/>
                <p:cNvSpPr>
                  <a:spLocks noChangeShapeType="1"/>
                </p:cNvSpPr>
                <p:nvPr/>
              </p:nvSpPr>
              <p:spPr bwMode="auto">
                <a:xfrm>
                  <a:off x="1010" y="2114"/>
                  <a:ext cx="0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0195" name="Line 23"/>
              <p:cNvSpPr>
                <a:spLocks noChangeShapeType="1"/>
              </p:cNvSpPr>
              <p:nvPr/>
            </p:nvSpPr>
            <p:spPr bwMode="auto">
              <a:xfrm>
                <a:off x="1588" y="1954"/>
                <a:ext cx="0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2589213" y="1947863"/>
            <a:ext cx="3816350" cy="573087"/>
            <a:chOff x="1009" y="1954"/>
            <a:chExt cx="1184" cy="361"/>
          </a:xfrm>
        </p:grpSpPr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1009" y="2114"/>
              <a:ext cx="1184" cy="201"/>
              <a:chOff x="1009" y="2114"/>
              <a:chExt cx="1184" cy="201"/>
            </a:xfrm>
          </p:grpSpPr>
          <p:sp>
            <p:nvSpPr>
              <p:cNvPr id="50187" name="Line 26"/>
              <p:cNvSpPr>
                <a:spLocks noChangeShapeType="1"/>
              </p:cNvSpPr>
              <p:nvPr/>
            </p:nvSpPr>
            <p:spPr bwMode="auto">
              <a:xfrm>
                <a:off x="1009" y="2118"/>
                <a:ext cx="11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88" name="Line 27"/>
              <p:cNvSpPr>
                <a:spLocks noChangeShapeType="1"/>
              </p:cNvSpPr>
              <p:nvPr/>
            </p:nvSpPr>
            <p:spPr bwMode="auto">
              <a:xfrm>
                <a:off x="2193" y="2129"/>
                <a:ext cx="0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89" name="Line 28"/>
              <p:cNvSpPr>
                <a:spLocks noChangeShapeType="1"/>
              </p:cNvSpPr>
              <p:nvPr/>
            </p:nvSpPr>
            <p:spPr bwMode="auto">
              <a:xfrm>
                <a:off x="1010" y="2114"/>
                <a:ext cx="0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186" name="Line 29"/>
            <p:cNvSpPr>
              <a:spLocks noChangeShapeType="1"/>
            </p:cNvSpPr>
            <p:nvPr/>
          </p:nvSpPr>
          <p:spPr bwMode="auto">
            <a:xfrm>
              <a:off x="1588" y="1954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FEAD0FA6-F2AC-48A7-83CD-C69D5BF5A472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1: Nội dung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1.1</a:t>
            </a:r>
            <a:r>
              <a:rPr lang="en-US" sz="2800" smtClean="0"/>
              <a:t> Internet là gì?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1.2</a:t>
            </a:r>
            <a:r>
              <a:rPr lang="en-US" sz="2800" smtClean="0"/>
              <a:t> Biên của mạng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1.3 </a:t>
            </a:r>
            <a:r>
              <a:rPr lang="en-US" sz="2800" smtClean="0"/>
              <a:t>Lõi của mạng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rgbClr val="FF0000"/>
                </a:solidFill>
              </a:rPr>
              <a:t>1.4 Truy cập mạng và môi trường truyền vật lý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1.5</a:t>
            </a:r>
            <a:r>
              <a:rPr lang="en-US" sz="2800" smtClean="0"/>
              <a:t> Cấu trúc Internet và ISPs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1.6</a:t>
            </a:r>
            <a:r>
              <a:rPr lang="en-US" sz="2800" smtClean="0"/>
              <a:t> Trễ &amp; mất gói trong các mạng chuyển gói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1.7</a:t>
            </a:r>
            <a:r>
              <a:rPr lang="en-US" sz="2800" smtClean="0"/>
              <a:t> Các tầng giao thức, các mô hình dịch vụ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1.8</a:t>
            </a:r>
            <a:r>
              <a:rPr lang="en-US" sz="2800" smtClean="0"/>
              <a:t> Lịch sử về mạng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12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D87E0904-2DCE-4177-AF1B-19E093417F4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12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sz="3200" smtClean="0"/>
              <a:t>Truy cập mạng và môi trường vật lý</a:t>
            </a:r>
            <a:endParaRPr lang="en-US" smtClean="0"/>
          </a:p>
        </p:txBody>
      </p:sp>
      <p:sp>
        <p:nvSpPr>
          <p:cNvPr id="112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4010025" cy="50101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i="1" smtClean="0">
                <a:solidFill>
                  <a:srgbClr val="FF0000"/>
                </a:solidFill>
              </a:rPr>
              <a:t>H: Kết nối các hệ thống cuối với bộ định tuyến biên như thế nào?</a:t>
            </a:r>
          </a:p>
          <a:p>
            <a:r>
              <a:rPr lang="en-US" sz="2400" smtClean="0"/>
              <a:t>Truy cập tại nhà</a:t>
            </a:r>
          </a:p>
          <a:p>
            <a:r>
              <a:rPr lang="en-US" sz="2400" smtClean="0"/>
              <a:t>Truy cập ở công sở</a:t>
            </a:r>
          </a:p>
          <a:p>
            <a:pPr>
              <a:spcAft>
                <a:spcPct val="30000"/>
              </a:spcAft>
            </a:pPr>
            <a:r>
              <a:rPr lang="en-US" sz="2400" smtClean="0"/>
              <a:t>Truy cập mạng di động</a:t>
            </a:r>
            <a:endParaRPr lang="en-US" sz="240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400" i="1" smtClean="0">
                <a:solidFill>
                  <a:srgbClr val="FF0000"/>
                </a:solidFill>
              </a:rPr>
              <a:t>Ghi nhớ: </a:t>
            </a:r>
          </a:p>
          <a:p>
            <a:r>
              <a:rPr lang="en-US" sz="2400" smtClean="0"/>
              <a:t>Băng thông (bits/s) của mạng?</a:t>
            </a:r>
          </a:p>
          <a:p>
            <a:r>
              <a:rPr lang="en-US" sz="2400" smtClean="0"/>
              <a:t>Chia sẻ hay dành riêng?</a:t>
            </a:r>
          </a:p>
        </p:txBody>
      </p:sp>
      <p:sp>
        <p:nvSpPr>
          <p:cNvPr id="11285" name="Freeform 20"/>
          <p:cNvSpPr>
            <a:spLocks/>
          </p:cNvSpPr>
          <p:nvPr/>
        </p:nvSpPr>
        <p:spPr bwMode="auto">
          <a:xfrm>
            <a:off x="6807200" y="1800225"/>
            <a:ext cx="1989138" cy="2009775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Freeform 21"/>
          <p:cNvSpPr>
            <a:spLocks/>
          </p:cNvSpPr>
          <p:nvPr/>
        </p:nvSpPr>
        <p:spPr bwMode="auto">
          <a:xfrm>
            <a:off x="4727575" y="1628775"/>
            <a:ext cx="2065338" cy="19065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Freeform 22"/>
          <p:cNvSpPr>
            <a:spLocks/>
          </p:cNvSpPr>
          <p:nvPr/>
        </p:nvSpPr>
        <p:spPr bwMode="auto">
          <a:xfrm>
            <a:off x="5124450" y="3357563"/>
            <a:ext cx="3290888" cy="2662237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66" name="Object 24"/>
          <p:cNvGraphicFramePr>
            <a:graphicFrameLocks noChangeAspect="1"/>
          </p:cNvGraphicFramePr>
          <p:nvPr/>
        </p:nvGraphicFramePr>
        <p:xfrm>
          <a:off x="4857750" y="1790700"/>
          <a:ext cx="4603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1790700"/>
                        <a:ext cx="460375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25"/>
          <p:cNvGraphicFramePr>
            <a:graphicFrameLocks noChangeAspect="1"/>
          </p:cNvGraphicFramePr>
          <p:nvPr/>
        </p:nvGraphicFramePr>
        <p:xfrm>
          <a:off x="5359400" y="1931988"/>
          <a:ext cx="309563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Clip" r:id="rId5" imgW="676440" imgH="485640" progId="MS_ClipArt_Gallery.2">
                  <p:embed/>
                </p:oleObj>
              </mc:Choice>
              <mc:Fallback>
                <p:oleObj name="Clip" r:id="rId5" imgW="676440" imgH="485640" progId="MS_ClipArt_Gallery.2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1931988"/>
                        <a:ext cx="309563" cy="22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8" name="Line 26"/>
          <p:cNvSpPr>
            <a:spLocks noChangeShapeType="1"/>
          </p:cNvSpPr>
          <p:nvPr/>
        </p:nvSpPr>
        <p:spPr bwMode="auto">
          <a:xfrm flipV="1">
            <a:off x="5307013" y="2081213"/>
            <a:ext cx="127000" cy="3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68" name="Object 28"/>
          <p:cNvGraphicFramePr>
            <a:graphicFrameLocks noChangeAspect="1"/>
          </p:cNvGraphicFramePr>
          <p:nvPr/>
        </p:nvGraphicFramePr>
        <p:xfrm>
          <a:off x="4857750" y="2505075"/>
          <a:ext cx="4603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2505075"/>
                        <a:ext cx="460375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29"/>
          <p:cNvGraphicFramePr>
            <a:graphicFrameLocks noChangeAspect="1"/>
          </p:cNvGraphicFramePr>
          <p:nvPr/>
        </p:nvGraphicFramePr>
        <p:xfrm>
          <a:off x="5359400" y="2646363"/>
          <a:ext cx="309563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Clip" r:id="rId8" imgW="676440" imgH="485640" progId="MS_ClipArt_Gallery.2">
                  <p:embed/>
                </p:oleObj>
              </mc:Choice>
              <mc:Fallback>
                <p:oleObj name="Clip" r:id="rId8" imgW="676440" imgH="485640" progId="MS_ClipArt_Gallery.2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2646363"/>
                        <a:ext cx="309563" cy="22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9" name="Line 30"/>
          <p:cNvSpPr>
            <a:spLocks noChangeShapeType="1"/>
          </p:cNvSpPr>
          <p:nvPr/>
        </p:nvSpPr>
        <p:spPr bwMode="auto">
          <a:xfrm flipV="1">
            <a:off x="5307013" y="2795588"/>
            <a:ext cx="127000" cy="3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273675" y="2249488"/>
            <a:ext cx="77788" cy="257175"/>
            <a:chOff x="3842" y="406"/>
            <a:chExt cx="51" cy="167"/>
          </a:xfrm>
        </p:grpSpPr>
        <p:sp>
          <p:nvSpPr>
            <p:cNvPr id="11504" name="Oval 32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05" name="Oval 33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06" name="Oval 34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5792788" y="2852738"/>
            <a:ext cx="231775" cy="474662"/>
            <a:chOff x="4180" y="783"/>
            <a:chExt cx="150" cy="307"/>
          </a:xfrm>
        </p:grpSpPr>
        <p:sp>
          <p:nvSpPr>
            <p:cNvPr id="11496" name="AutoShape 3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7" name="Rectangle 3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8" name="Rectangle 3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9" name="AutoShape 3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00" name="Line 4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01" name="Line 4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02" name="Rectangle 4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03" name="Rectangle 4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 rot="-5400000">
            <a:off x="6135688" y="2957512"/>
            <a:ext cx="96838" cy="258763"/>
            <a:chOff x="3842" y="406"/>
            <a:chExt cx="51" cy="167"/>
          </a:xfrm>
        </p:grpSpPr>
        <p:sp>
          <p:nvSpPr>
            <p:cNvPr id="11493" name="Oval 45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4" name="Oval 46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5" name="Oval 47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3" name="Line 48"/>
          <p:cNvSpPr>
            <a:spLocks noChangeShapeType="1"/>
          </p:cNvSpPr>
          <p:nvPr/>
        </p:nvSpPr>
        <p:spPr bwMode="auto">
          <a:xfrm>
            <a:off x="5945188" y="2743200"/>
            <a:ext cx="547687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Line 49"/>
          <p:cNvSpPr>
            <a:spLocks noChangeShapeType="1"/>
          </p:cNvSpPr>
          <p:nvPr/>
        </p:nvSpPr>
        <p:spPr bwMode="auto">
          <a:xfrm>
            <a:off x="5948363" y="2738438"/>
            <a:ext cx="1587" cy="114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Line 50"/>
          <p:cNvSpPr>
            <a:spLocks noChangeShapeType="1"/>
          </p:cNvSpPr>
          <p:nvPr/>
        </p:nvSpPr>
        <p:spPr bwMode="auto">
          <a:xfrm>
            <a:off x="6496050" y="2736850"/>
            <a:ext cx="1588" cy="1000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Line 51"/>
          <p:cNvSpPr>
            <a:spLocks noChangeShapeType="1"/>
          </p:cNvSpPr>
          <p:nvPr/>
        </p:nvSpPr>
        <p:spPr bwMode="auto">
          <a:xfrm>
            <a:off x="5613400" y="2095500"/>
            <a:ext cx="319088" cy="317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Line 52"/>
          <p:cNvSpPr>
            <a:spLocks noChangeShapeType="1"/>
          </p:cNvSpPr>
          <p:nvPr/>
        </p:nvSpPr>
        <p:spPr bwMode="auto">
          <a:xfrm flipV="1">
            <a:off x="5626100" y="2438400"/>
            <a:ext cx="306388" cy="395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53"/>
          <p:cNvSpPr>
            <a:spLocks noChangeShapeType="1"/>
          </p:cNvSpPr>
          <p:nvPr/>
        </p:nvSpPr>
        <p:spPr bwMode="auto">
          <a:xfrm flipV="1">
            <a:off x="6210300" y="2541588"/>
            <a:ext cx="1588" cy="195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6342063" y="2827338"/>
            <a:ext cx="231775" cy="473075"/>
            <a:chOff x="4180" y="783"/>
            <a:chExt cx="150" cy="307"/>
          </a:xfrm>
        </p:grpSpPr>
        <p:sp>
          <p:nvSpPr>
            <p:cNvPr id="11485" name="AutoShape 5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6" name="Rectangle 5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7" name="Rectangle 5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8" name="AutoShape 5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9" name="Line 5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0" name="Line 6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1" name="Rectangle 6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2" name="Rectangle 6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1270" name="Object 64"/>
          <p:cNvGraphicFramePr>
            <a:graphicFrameLocks noChangeAspect="1"/>
          </p:cNvGraphicFramePr>
          <p:nvPr/>
        </p:nvGraphicFramePr>
        <p:xfrm>
          <a:off x="5283200" y="3570288"/>
          <a:ext cx="4603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3570288"/>
                        <a:ext cx="4603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0" name="Line 65"/>
          <p:cNvSpPr>
            <a:spLocks noChangeShapeType="1"/>
          </p:cNvSpPr>
          <p:nvPr/>
        </p:nvSpPr>
        <p:spPr bwMode="auto">
          <a:xfrm flipV="1">
            <a:off x="5734050" y="3865563"/>
            <a:ext cx="79375" cy="79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71" name="Object 66"/>
          <p:cNvGraphicFramePr>
            <a:graphicFrameLocks noChangeAspect="1"/>
          </p:cNvGraphicFramePr>
          <p:nvPr/>
        </p:nvGraphicFramePr>
        <p:xfrm>
          <a:off x="5283200" y="4283075"/>
          <a:ext cx="4603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4283075"/>
                        <a:ext cx="4603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1" name="Line 67"/>
          <p:cNvSpPr>
            <a:spLocks noChangeShapeType="1"/>
          </p:cNvSpPr>
          <p:nvPr/>
        </p:nvSpPr>
        <p:spPr bwMode="auto">
          <a:xfrm flipV="1">
            <a:off x="5734050" y="4584700"/>
            <a:ext cx="79375" cy="3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5421313" y="3979863"/>
            <a:ext cx="79375" cy="266700"/>
            <a:chOff x="3842" y="406"/>
            <a:chExt cx="51" cy="167"/>
          </a:xfrm>
        </p:grpSpPr>
        <p:sp>
          <p:nvSpPr>
            <p:cNvPr id="11482" name="Oval 69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3" name="Oval 70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4" name="Oval 71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03" name="Line 72"/>
          <p:cNvSpPr>
            <a:spLocks noChangeShapeType="1"/>
          </p:cNvSpPr>
          <p:nvPr/>
        </p:nvSpPr>
        <p:spPr bwMode="auto">
          <a:xfrm>
            <a:off x="5807075" y="3862388"/>
            <a:ext cx="0" cy="720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72" name="Object 73"/>
          <p:cNvGraphicFramePr>
            <a:graphicFrameLocks noChangeAspect="1"/>
          </p:cNvGraphicFramePr>
          <p:nvPr/>
        </p:nvGraphicFramePr>
        <p:xfrm>
          <a:off x="6243638" y="4781550"/>
          <a:ext cx="4619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638" y="4781550"/>
                        <a:ext cx="461962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74"/>
          <p:cNvGraphicFramePr>
            <a:graphicFrameLocks noChangeAspect="1"/>
          </p:cNvGraphicFramePr>
          <p:nvPr/>
        </p:nvGraphicFramePr>
        <p:xfrm>
          <a:off x="5564188" y="4767263"/>
          <a:ext cx="4587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Clip" r:id="rId12" imgW="1305000" imgH="1085760" progId="MS_ClipArt_Gallery.2">
                  <p:embed/>
                </p:oleObj>
              </mc:Choice>
              <mc:Fallback>
                <p:oleObj name="Clip" r:id="rId12" imgW="1305000" imgH="1085760" progId="MS_ClipArt_Gallery.2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4188" y="4767263"/>
                        <a:ext cx="458787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4" name="Line 78"/>
          <p:cNvSpPr>
            <a:spLocks noChangeShapeType="1"/>
          </p:cNvSpPr>
          <p:nvPr/>
        </p:nvSpPr>
        <p:spPr bwMode="auto">
          <a:xfrm rot="-5400000">
            <a:off x="6488906" y="4752182"/>
            <a:ext cx="730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Line 79"/>
          <p:cNvSpPr>
            <a:spLocks noChangeShapeType="1"/>
          </p:cNvSpPr>
          <p:nvPr/>
        </p:nvSpPr>
        <p:spPr bwMode="auto">
          <a:xfrm rot="5400000" flipH="1">
            <a:off x="5795963" y="4741863"/>
            <a:ext cx="7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Line 80"/>
          <p:cNvSpPr>
            <a:spLocks noChangeShapeType="1"/>
          </p:cNvSpPr>
          <p:nvPr/>
        </p:nvSpPr>
        <p:spPr bwMode="auto">
          <a:xfrm rot="16200000" flipV="1">
            <a:off x="6182519" y="4363244"/>
            <a:ext cx="0" cy="6937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Line 81"/>
          <p:cNvSpPr>
            <a:spLocks noChangeShapeType="1"/>
          </p:cNvSpPr>
          <p:nvPr/>
        </p:nvSpPr>
        <p:spPr bwMode="auto">
          <a:xfrm>
            <a:off x="5803900" y="4256088"/>
            <a:ext cx="112713" cy="4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8" name="Line 82"/>
          <p:cNvSpPr>
            <a:spLocks noChangeShapeType="1"/>
          </p:cNvSpPr>
          <p:nvPr/>
        </p:nvSpPr>
        <p:spPr bwMode="auto">
          <a:xfrm>
            <a:off x="6478588" y="4316413"/>
            <a:ext cx="334962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9" name="Line 83"/>
          <p:cNvSpPr>
            <a:spLocks noChangeShapeType="1"/>
          </p:cNvSpPr>
          <p:nvPr/>
        </p:nvSpPr>
        <p:spPr bwMode="auto">
          <a:xfrm flipH="1">
            <a:off x="7358063" y="4313238"/>
            <a:ext cx="309562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74" name="Object 84"/>
          <p:cNvGraphicFramePr>
            <a:graphicFrameLocks noChangeAspect="1"/>
          </p:cNvGraphicFramePr>
          <p:nvPr/>
        </p:nvGraphicFramePr>
        <p:xfrm>
          <a:off x="7554913" y="3775075"/>
          <a:ext cx="22542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Clip" r:id="rId13" imgW="981000" imgH="1209600" progId="MS_ClipArt_Gallery.2">
                  <p:embed/>
                </p:oleObj>
              </mc:Choice>
              <mc:Fallback>
                <p:oleObj name="Clip" r:id="rId13" imgW="981000" imgH="1209600" progId="MS_ClipArt_Gallery.2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4913" y="3775075"/>
                        <a:ext cx="225425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85"/>
          <p:cNvGraphicFramePr>
            <a:graphicFrameLocks noChangeAspect="1"/>
          </p:cNvGraphicFramePr>
          <p:nvPr/>
        </p:nvGraphicFramePr>
        <p:xfrm>
          <a:off x="6076950" y="3871913"/>
          <a:ext cx="2238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Clip" r:id="rId15" imgW="981000" imgH="1209600" progId="MS_ClipArt_Gallery.2">
                  <p:embed/>
                </p:oleObj>
              </mc:Choice>
              <mc:Fallback>
                <p:oleObj name="Clip" r:id="rId15" imgW="981000" imgH="1209600" progId="MS_ClipArt_Gallery.2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950" y="3871913"/>
                        <a:ext cx="223838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0" name="Freeform 86"/>
          <p:cNvSpPr>
            <a:spLocks/>
          </p:cNvSpPr>
          <p:nvPr/>
        </p:nvSpPr>
        <p:spPr bwMode="auto">
          <a:xfrm>
            <a:off x="6165850" y="3602038"/>
            <a:ext cx="1498600" cy="365125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76" name="Object 88"/>
          <p:cNvGraphicFramePr>
            <a:graphicFrameLocks noChangeAspect="1"/>
          </p:cNvGraphicFramePr>
          <p:nvPr/>
        </p:nvGraphicFramePr>
        <p:xfrm>
          <a:off x="6461125" y="5308600"/>
          <a:ext cx="4191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Clip" r:id="rId16" imgW="819000" imgH="847800" progId="MS_ClipArt_Gallery.2">
                  <p:embed/>
                </p:oleObj>
              </mc:Choice>
              <mc:Fallback>
                <p:oleObj name="Clip" r:id="rId16" imgW="819000" imgH="847800" progId="MS_ClipArt_Gallery.2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5" y="5308600"/>
                        <a:ext cx="4191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89"/>
          <p:cNvGraphicFramePr>
            <a:graphicFrameLocks noChangeAspect="1"/>
          </p:cNvGraphicFramePr>
          <p:nvPr/>
        </p:nvGraphicFramePr>
        <p:xfrm>
          <a:off x="6527800" y="5443538"/>
          <a:ext cx="3825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Clip" r:id="rId18" imgW="1266840" imgH="1200240" progId="MS_ClipArt_Gallery.2">
                  <p:embed/>
                </p:oleObj>
              </mc:Choice>
              <mc:Fallback>
                <p:oleObj name="Clip" r:id="rId18" imgW="1266840" imgH="1200240" progId="MS_ClipArt_Gallery.2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5443538"/>
                        <a:ext cx="38258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7321550" y="5346700"/>
            <a:ext cx="449263" cy="512763"/>
            <a:chOff x="2870" y="1518"/>
            <a:chExt cx="292" cy="320"/>
          </a:xfrm>
        </p:grpSpPr>
        <p:graphicFrame>
          <p:nvGraphicFramePr>
            <p:cNvPr id="11279" name="Object 91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4" name="Clip" r:id="rId20" imgW="819000" imgH="847800" progId="MS_ClipArt_Gallery.2">
                    <p:embed/>
                  </p:oleObj>
                </mc:Choice>
                <mc:Fallback>
                  <p:oleObj name="Clip" r:id="rId20" imgW="819000" imgH="847800" progId="MS_ClipArt_Gallery.2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0" name="Object 92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5" name="Clip" r:id="rId21" imgW="1266840" imgH="1200240" progId="MS_ClipArt_Gallery.2">
                    <p:embed/>
                  </p:oleObj>
                </mc:Choice>
                <mc:Fallback>
                  <p:oleObj name="Clip" r:id="rId21" imgW="1266840" imgH="1200240" progId="MS_ClipArt_Gallery.2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6862763" y="5005388"/>
            <a:ext cx="419100" cy="452437"/>
            <a:chOff x="4733" y="2082"/>
            <a:chExt cx="272" cy="282"/>
          </a:xfrm>
        </p:grpSpPr>
        <p:graphicFrame>
          <p:nvGraphicFramePr>
            <p:cNvPr id="11278" name="Object 94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6" name="Clip" r:id="rId22" imgW="819000" imgH="847800" progId="MS_ClipArt_Gallery.2">
                    <p:embed/>
                  </p:oleObj>
                </mc:Choice>
                <mc:Fallback>
                  <p:oleObj name="Clip" r:id="rId22" imgW="819000" imgH="847800" progId="MS_ClipArt_Gallery.2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81" name="Rectangle 95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7"/>
          <p:cNvGrpSpPr>
            <a:grpSpLocks/>
          </p:cNvGrpSpPr>
          <p:nvPr/>
        </p:nvGrpSpPr>
        <p:grpSpPr bwMode="auto">
          <a:xfrm>
            <a:off x="7999413" y="4198938"/>
            <a:ext cx="230187" cy="490537"/>
            <a:chOff x="4180" y="783"/>
            <a:chExt cx="150" cy="307"/>
          </a:xfrm>
        </p:grpSpPr>
        <p:sp>
          <p:nvSpPr>
            <p:cNvPr id="11473" name="AutoShape 98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4" name="Rectangle 99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5" name="Rectangle 100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6" name="AutoShape 101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7" name="Line 102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8" name="Line 103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9" name="Rectangle 104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0" name="Rectangle 105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06"/>
          <p:cNvGrpSpPr>
            <a:grpSpLocks/>
          </p:cNvGrpSpPr>
          <p:nvPr/>
        </p:nvGrpSpPr>
        <p:grpSpPr bwMode="auto">
          <a:xfrm>
            <a:off x="7985125" y="4732338"/>
            <a:ext cx="230188" cy="490537"/>
            <a:chOff x="4180" y="783"/>
            <a:chExt cx="150" cy="307"/>
          </a:xfrm>
        </p:grpSpPr>
        <p:sp>
          <p:nvSpPr>
            <p:cNvPr id="11465" name="AutoShape 10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6" name="Rectangle 10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7" name="Rectangle 10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8" name="AutoShape 1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" name="Line 1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" name="Line 1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" name="Rectangle 1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2" name="Rectangle 1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5" name="Line 115"/>
          <p:cNvSpPr>
            <a:spLocks noChangeShapeType="1"/>
          </p:cNvSpPr>
          <p:nvPr/>
        </p:nvSpPr>
        <p:spPr bwMode="auto">
          <a:xfrm rot="5400000" flipH="1">
            <a:off x="7542212" y="4646613"/>
            <a:ext cx="7334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Line 116"/>
          <p:cNvSpPr>
            <a:spLocks noChangeShapeType="1"/>
          </p:cNvSpPr>
          <p:nvPr/>
        </p:nvSpPr>
        <p:spPr bwMode="auto">
          <a:xfrm rot="-5400000">
            <a:off x="7962900" y="4954588"/>
            <a:ext cx="0" cy="114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7" name="Line 117"/>
          <p:cNvSpPr>
            <a:spLocks noChangeShapeType="1"/>
          </p:cNvSpPr>
          <p:nvPr/>
        </p:nvSpPr>
        <p:spPr bwMode="auto">
          <a:xfrm rot="-5400000">
            <a:off x="7951788" y="4391025"/>
            <a:ext cx="0" cy="98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8" name="Line 118"/>
          <p:cNvSpPr>
            <a:spLocks noChangeShapeType="1"/>
          </p:cNvSpPr>
          <p:nvPr/>
        </p:nvSpPr>
        <p:spPr bwMode="auto">
          <a:xfrm flipV="1">
            <a:off x="6491288" y="2155825"/>
            <a:ext cx="506412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9" name="Line 119"/>
          <p:cNvSpPr>
            <a:spLocks noChangeShapeType="1"/>
          </p:cNvSpPr>
          <p:nvPr/>
        </p:nvSpPr>
        <p:spPr bwMode="auto">
          <a:xfrm>
            <a:off x="7524750" y="2136775"/>
            <a:ext cx="538163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0" name="Line 120"/>
          <p:cNvSpPr>
            <a:spLocks noChangeShapeType="1"/>
          </p:cNvSpPr>
          <p:nvPr/>
        </p:nvSpPr>
        <p:spPr bwMode="auto">
          <a:xfrm flipH="1">
            <a:off x="8099425" y="2541588"/>
            <a:ext cx="266700" cy="815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1" name="Line 121"/>
          <p:cNvSpPr>
            <a:spLocks noChangeShapeType="1"/>
          </p:cNvSpPr>
          <p:nvPr/>
        </p:nvSpPr>
        <p:spPr bwMode="auto">
          <a:xfrm>
            <a:off x="7246938" y="2273300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2" name="Line 122"/>
          <p:cNvSpPr>
            <a:spLocks noChangeShapeType="1"/>
          </p:cNvSpPr>
          <p:nvPr/>
        </p:nvSpPr>
        <p:spPr bwMode="auto">
          <a:xfrm>
            <a:off x="7275513" y="3049588"/>
            <a:ext cx="592137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3" name="Line 123"/>
          <p:cNvSpPr>
            <a:spLocks noChangeShapeType="1"/>
          </p:cNvSpPr>
          <p:nvPr/>
        </p:nvSpPr>
        <p:spPr bwMode="auto">
          <a:xfrm flipH="1">
            <a:off x="7785100" y="3608388"/>
            <a:ext cx="295275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4" name="Line 124"/>
          <p:cNvSpPr>
            <a:spLocks noChangeShapeType="1"/>
          </p:cNvSpPr>
          <p:nvPr/>
        </p:nvSpPr>
        <p:spPr bwMode="auto">
          <a:xfrm flipH="1">
            <a:off x="7534275" y="2503488"/>
            <a:ext cx="619125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5" name="Line 125"/>
          <p:cNvSpPr>
            <a:spLocks noChangeShapeType="1"/>
          </p:cNvSpPr>
          <p:nvPr/>
        </p:nvSpPr>
        <p:spPr bwMode="auto">
          <a:xfrm flipH="1">
            <a:off x="7543800" y="1830388"/>
            <a:ext cx="388938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6" name="Line 126"/>
          <p:cNvSpPr>
            <a:spLocks noChangeShapeType="1"/>
          </p:cNvSpPr>
          <p:nvPr/>
        </p:nvSpPr>
        <p:spPr bwMode="auto">
          <a:xfrm flipH="1">
            <a:off x="8337550" y="2041525"/>
            <a:ext cx="223838" cy="21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27"/>
          <p:cNvGrpSpPr>
            <a:grpSpLocks/>
          </p:cNvGrpSpPr>
          <p:nvPr/>
        </p:nvGrpSpPr>
        <p:grpSpPr bwMode="auto">
          <a:xfrm>
            <a:off x="5916613" y="2273300"/>
            <a:ext cx="554037" cy="279400"/>
            <a:chOff x="3600" y="219"/>
            <a:chExt cx="360" cy="175"/>
          </a:xfrm>
        </p:grpSpPr>
        <p:sp>
          <p:nvSpPr>
            <p:cNvPr id="11452" name="Oval 12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53" name="Line 12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54" name="Line 13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55" name="Rectangle 13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456" name="Oval 13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3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462" name="Line 13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63" name="Line 13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64" name="Line 13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3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459" name="Line 13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60" name="Line 13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61" name="Line 14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6970713" y="1998663"/>
            <a:ext cx="554037" cy="279400"/>
            <a:chOff x="3600" y="219"/>
            <a:chExt cx="360" cy="175"/>
          </a:xfrm>
        </p:grpSpPr>
        <p:sp>
          <p:nvSpPr>
            <p:cNvPr id="11439" name="Oval 14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40" name="Line 14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41" name="Line 14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42" name="Rectangle 14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443" name="Oval 14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4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449" name="Line 1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50" name="Line 1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51" name="Line 1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15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446" name="Line 15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47" name="Line 15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48" name="Line 15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" name="Group 155"/>
          <p:cNvGrpSpPr>
            <a:grpSpLocks/>
          </p:cNvGrpSpPr>
          <p:nvPr/>
        </p:nvGrpSpPr>
        <p:grpSpPr bwMode="auto">
          <a:xfrm>
            <a:off x="6989763" y="2786063"/>
            <a:ext cx="554037" cy="280987"/>
            <a:chOff x="3600" y="219"/>
            <a:chExt cx="360" cy="175"/>
          </a:xfrm>
        </p:grpSpPr>
        <p:sp>
          <p:nvSpPr>
            <p:cNvPr id="11426" name="Oval 15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7" name="Line 15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8" name="Line 15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9" name="Rectangle 15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430" name="Oval 16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16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436" name="Line 16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37" name="Line 16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38" name="Line 16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16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433" name="Line 16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34" name="Line 16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35" name="Line 16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0" name="Group 169"/>
          <p:cNvGrpSpPr>
            <a:grpSpLocks/>
          </p:cNvGrpSpPr>
          <p:nvPr/>
        </p:nvGrpSpPr>
        <p:grpSpPr bwMode="auto">
          <a:xfrm>
            <a:off x="8062913" y="2247900"/>
            <a:ext cx="552450" cy="279400"/>
            <a:chOff x="3600" y="219"/>
            <a:chExt cx="360" cy="175"/>
          </a:xfrm>
        </p:grpSpPr>
        <p:sp>
          <p:nvSpPr>
            <p:cNvPr id="11413" name="Oval 17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14" name="Line 17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15" name="Line 17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16" name="Rectangle 17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417" name="Oval 17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17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423" name="Line 1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24" name="Line 17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25" name="Line 1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17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420" name="Line 1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21" name="Line 1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22" name="Line 1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3" name="Group 183"/>
          <p:cNvGrpSpPr>
            <a:grpSpLocks/>
          </p:cNvGrpSpPr>
          <p:nvPr/>
        </p:nvGrpSpPr>
        <p:grpSpPr bwMode="auto">
          <a:xfrm>
            <a:off x="7848600" y="3324225"/>
            <a:ext cx="554038" cy="279400"/>
            <a:chOff x="3600" y="219"/>
            <a:chExt cx="360" cy="175"/>
          </a:xfrm>
        </p:grpSpPr>
        <p:sp>
          <p:nvSpPr>
            <p:cNvPr id="11400" name="Oval 18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01" name="Line 18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02" name="Line 18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03" name="Rectangle 18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404" name="Oval 18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18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410" name="Line 19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11" name="Line 19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12" name="Line 19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407" name="Line 19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08" name="Line 19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09" name="Line 19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" name="Group 197"/>
          <p:cNvGrpSpPr>
            <a:grpSpLocks/>
          </p:cNvGrpSpPr>
          <p:nvPr/>
        </p:nvGrpSpPr>
        <p:grpSpPr bwMode="auto">
          <a:xfrm>
            <a:off x="7478713" y="4024313"/>
            <a:ext cx="555625" cy="282575"/>
            <a:chOff x="3600" y="219"/>
            <a:chExt cx="360" cy="175"/>
          </a:xfrm>
        </p:grpSpPr>
        <p:sp>
          <p:nvSpPr>
            <p:cNvPr id="11387" name="Oval 19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8" name="Line 19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9" name="Line 20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90" name="Rectangle 20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91" name="Oval 20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" name="Group 20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397" name="Line 20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8" name="Line 20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9" name="Line 20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20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394" name="Line 20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5" name="Line 20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6" name="Line 21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" name="Group 211"/>
          <p:cNvGrpSpPr>
            <a:grpSpLocks/>
          </p:cNvGrpSpPr>
          <p:nvPr/>
        </p:nvGrpSpPr>
        <p:grpSpPr bwMode="auto">
          <a:xfrm>
            <a:off x="6805613" y="4611688"/>
            <a:ext cx="552450" cy="279400"/>
            <a:chOff x="3600" y="219"/>
            <a:chExt cx="360" cy="175"/>
          </a:xfrm>
        </p:grpSpPr>
        <p:sp>
          <p:nvSpPr>
            <p:cNvPr id="11374" name="Oval 21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5" name="Line 21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" name="Line 21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7" name="Rectangle 21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78" name="Oval 21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21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384" name="Line 2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5" name="Line 2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6" name="Line 2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" name="Group 22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381" name="Line 2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2" name="Line 2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3" name="Line 2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431" name="Group 225"/>
          <p:cNvGrpSpPr>
            <a:grpSpLocks/>
          </p:cNvGrpSpPr>
          <p:nvPr/>
        </p:nvGrpSpPr>
        <p:grpSpPr bwMode="auto">
          <a:xfrm>
            <a:off x="5916613" y="4160838"/>
            <a:ext cx="554037" cy="279400"/>
            <a:chOff x="3600" y="219"/>
            <a:chExt cx="360" cy="175"/>
          </a:xfrm>
        </p:grpSpPr>
        <p:sp>
          <p:nvSpPr>
            <p:cNvPr id="11361" name="Oval 22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2" name="Line 22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3" name="Line 22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4" name="Rectangle 22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65" name="Oval 23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32" name="Group 23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371" name="Line 2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2" name="Line 2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3" name="Line 2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444" name="Group 23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368" name="Line 23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9" name="Line 2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0" name="Line 23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335" name="Line 239"/>
          <p:cNvSpPr>
            <a:spLocks noChangeShapeType="1"/>
          </p:cNvSpPr>
          <p:nvPr/>
        </p:nvSpPr>
        <p:spPr bwMode="auto">
          <a:xfrm>
            <a:off x="6192838" y="4430713"/>
            <a:ext cx="1587" cy="273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45" name="Group 248"/>
          <p:cNvGrpSpPr>
            <a:grpSpLocks/>
          </p:cNvGrpSpPr>
          <p:nvPr/>
        </p:nvGrpSpPr>
        <p:grpSpPr bwMode="auto">
          <a:xfrm>
            <a:off x="6022975" y="4889500"/>
            <a:ext cx="1179513" cy="287338"/>
            <a:chOff x="3794" y="3080"/>
            <a:chExt cx="743" cy="181"/>
          </a:xfrm>
        </p:grpSpPr>
        <p:sp>
          <p:nvSpPr>
            <p:cNvPr id="11351" name="Oval 75"/>
            <p:cNvSpPr>
              <a:spLocks noChangeArrowheads="1"/>
            </p:cNvSpPr>
            <p:nvPr/>
          </p:nvSpPr>
          <p:spPr bwMode="auto">
            <a:xfrm rot="-5400000">
              <a:off x="3793" y="3084"/>
              <a:ext cx="47" cy="4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Oval 76"/>
            <p:cNvSpPr>
              <a:spLocks noChangeArrowheads="1"/>
            </p:cNvSpPr>
            <p:nvPr/>
          </p:nvSpPr>
          <p:spPr bwMode="auto">
            <a:xfrm rot="-5400000">
              <a:off x="3852" y="3082"/>
              <a:ext cx="48" cy="4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Oval 77"/>
            <p:cNvSpPr>
              <a:spLocks noChangeArrowheads="1"/>
            </p:cNvSpPr>
            <p:nvPr/>
          </p:nvSpPr>
          <p:spPr bwMode="auto">
            <a:xfrm rot="-5400000">
              <a:off x="3906" y="3086"/>
              <a:ext cx="47" cy="4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Line 96"/>
            <p:cNvSpPr>
              <a:spLocks noChangeShapeType="1"/>
            </p:cNvSpPr>
            <p:nvPr/>
          </p:nvSpPr>
          <p:spPr bwMode="auto">
            <a:xfrm>
              <a:off x="4537" y="3080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Freeform 240"/>
            <p:cNvSpPr>
              <a:spLocks/>
            </p:cNvSpPr>
            <p:nvPr/>
          </p:nvSpPr>
          <p:spPr bwMode="auto">
            <a:xfrm>
              <a:off x="4366" y="3174"/>
              <a:ext cx="41" cy="48"/>
            </a:xfrm>
            <a:custGeom>
              <a:avLst/>
              <a:gdLst>
                <a:gd name="T0" fmla="*/ 35 w 41"/>
                <a:gd name="T1" fmla="*/ 0 h 48"/>
                <a:gd name="T2" fmla="*/ 4 w 41"/>
                <a:gd name="T3" fmla="*/ 23 h 48"/>
                <a:gd name="T4" fmla="*/ 8 w 41"/>
                <a:gd name="T5" fmla="*/ 39 h 48"/>
                <a:gd name="T6" fmla="*/ 41 w 41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8"/>
                <a:gd name="T14" fmla="*/ 41 w 41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8">
                  <a:moveTo>
                    <a:pt x="35" y="0"/>
                  </a:moveTo>
                  <a:cubicBezTo>
                    <a:pt x="20" y="8"/>
                    <a:pt x="8" y="16"/>
                    <a:pt x="4" y="23"/>
                  </a:cubicBezTo>
                  <a:cubicBezTo>
                    <a:pt x="0" y="30"/>
                    <a:pt x="2" y="35"/>
                    <a:pt x="8" y="39"/>
                  </a:cubicBezTo>
                  <a:cubicBezTo>
                    <a:pt x="14" y="43"/>
                    <a:pt x="34" y="46"/>
                    <a:pt x="41" y="4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" name="Freeform 242"/>
            <p:cNvSpPr>
              <a:spLocks/>
            </p:cNvSpPr>
            <p:nvPr/>
          </p:nvSpPr>
          <p:spPr bwMode="auto">
            <a:xfrm>
              <a:off x="4330" y="3158"/>
              <a:ext cx="58" cy="82"/>
            </a:xfrm>
            <a:custGeom>
              <a:avLst/>
              <a:gdLst>
                <a:gd name="T0" fmla="*/ 40 w 58"/>
                <a:gd name="T1" fmla="*/ 0 h 82"/>
                <a:gd name="T2" fmla="*/ 5 w 58"/>
                <a:gd name="T3" fmla="*/ 33 h 82"/>
                <a:gd name="T4" fmla="*/ 7 w 58"/>
                <a:gd name="T5" fmla="*/ 55 h 82"/>
                <a:gd name="T6" fmla="*/ 28 w 58"/>
                <a:gd name="T7" fmla="*/ 75 h 82"/>
                <a:gd name="T8" fmla="*/ 58 w 58"/>
                <a:gd name="T9" fmla="*/ 82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"/>
                <a:gd name="T16" fmla="*/ 0 h 82"/>
                <a:gd name="T17" fmla="*/ 58 w 58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" h="82">
                  <a:moveTo>
                    <a:pt x="40" y="0"/>
                  </a:moveTo>
                  <a:cubicBezTo>
                    <a:pt x="34" y="5"/>
                    <a:pt x="10" y="24"/>
                    <a:pt x="5" y="33"/>
                  </a:cubicBezTo>
                  <a:cubicBezTo>
                    <a:pt x="0" y="42"/>
                    <a:pt x="3" y="48"/>
                    <a:pt x="7" y="55"/>
                  </a:cubicBezTo>
                  <a:cubicBezTo>
                    <a:pt x="11" y="62"/>
                    <a:pt x="20" y="71"/>
                    <a:pt x="28" y="75"/>
                  </a:cubicBezTo>
                  <a:cubicBezTo>
                    <a:pt x="36" y="79"/>
                    <a:pt x="52" y="81"/>
                    <a:pt x="58" y="8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7" name="Freeform 244"/>
            <p:cNvSpPr>
              <a:spLocks/>
            </p:cNvSpPr>
            <p:nvPr/>
          </p:nvSpPr>
          <p:spPr bwMode="auto">
            <a:xfrm>
              <a:off x="4295" y="3148"/>
              <a:ext cx="73" cy="113"/>
            </a:xfrm>
            <a:custGeom>
              <a:avLst/>
              <a:gdLst>
                <a:gd name="T0" fmla="*/ 46 w 73"/>
                <a:gd name="T1" fmla="*/ 0 h 113"/>
                <a:gd name="T2" fmla="*/ 11 w 73"/>
                <a:gd name="T3" fmla="*/ 33 h 113"/>
                <a:gd name="T4" fmla="*/ 3 w 73"/>
                <a:gd name="T5" fmla="*/ 67 h 113"/>
                <a:gd name="T6" fmla="*/ 27 w 73"/>
                <a:gd name="T7" fmla="*/ 95 h 113"/>
                <a:gd name="T8" fmla="*/ 73 w 73"/>
                <a:gd name="T9" fmla="*/ 113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113"/>
                <a:gd name="T17" fmla="*/ 73 w 73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113">
                  <a:moveTo>
                    <a:pt x="46" y="0"/>
                  </a:moveTo>
                  <a:cubicBezTo>
                    <a:pt x="40" y="5"/>
                    <a:pt x="18" y="22"/>
                    <a:pt x="11" y="33"/>
                  </a:cubicBezTo>
                  <a:cubicBezTo>
                    <a:pt x="4" y="44"/>
                    <a:pt x="0" y="57"/>
                    <a:pt x="3" y="67"/>
                  </a:cubicBezTo>
                  <a:cubicBezTo>
                    <a:pt x="6" y="77"/>
                    <a:pt x="15" y="87"/>
                    <a:pt x="27" y="95"/>
                  </a:cubicBezTo>
                  <a:cubicBezTo>
                    <a:pt x="39" y="103"/>
                    <a:pt x="64" y="109"/>
                    <a:pt x="73" y="11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8" name="Freeform 245"/>
            <p:cNvSpPr>
              <a:spLocks/>
            </p:cNvSpPr>
            <p:nvPr/>
          </p:nvSpPr>
          <p:spPr bwMode="auto">
            <a:xfrm flipH="1" flipV="1">
              <a:off x="4423" y="3165"/>
              <a:ext cx="41" cy="48"/>
            </a:xfrm>
            <a:custGeom>
              <a:avLst/>
              <a:gdLst>
                <a:gd name="T0" fmla="*/ 35 w 41"/>
                <a:gd name="T1" fmla="*/ 0 h 48"/>
                <a:gd name="T2" fmla="*/ 4 w 41"/>
                <a:gd name="T3" fmla="*/ 23 h 48"/>
                <a:gd name="T4" fmla="*/ 8 w 41"/>
                <a:gd name="T5" fmla="*/ 39 h 48"/>
                <a:gd name="T6" fmla="*/ 41 w 41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8"/>
                <a:gd name="T14" fmla="*/ 41 w 41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8">
                  <a:moveTo>
                    <a:pt x="35" y="0"/>
                  </a:moveTo>
                  <a:cubicBezTo>
                    <a:pt x="20" y="8"/>
                    <a:pt x="8" y="16"/>
                    <a:pt x="4" y="23"/>
                  </a:cubicBezTo>
                  <a:cubicBezTo>
                    <a:pt x="0" y="30"/>
                    <a:pt x="2" y="35"/>
                    <a:pt x="8" y="39"/>
                  </a:cubicBezTo>
                  <a:cubicBezTo>
                    <a:pt x="14" y="43"/>
                    <a:pt x="34" y="46"/>
                    <a:pt x="41" y="4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9" name="Freeform 246"/>
            <p:cNvSpPr>
              <a:spLocks/>
            </p:cNvSpPr>
            <p:nvPr/>
          </p:nvSpPr>
          <p:spPr bwMode="auto">
            <a:xfrm flipH="1" flipV="1">
              <a:off x="4440" y="3149"/>
              <a:ext cx="58" cy="82"/>
            </a:xfrm>
            <a:custGeom>
              <a:avLst/>
              <a:gdLst>
                <a:gd name="T0" fmla="*/ 40 w 58"/>
                <a:gd name="T1" fmla="*/ 0 h 82"/>
                <a:gd name="T2" fmla="*/ 5 w 58"/>
                <a:gd name="T3" fmla="*/ 33 h 82"/>
                <a:gd name="T4" fmla="*/ 7 w 58"/>
                <a:gd name="T5" fmla="*/ 55 h 82"/>
                <a:gd name="T6" fmla="*/ 28 w 58"/>
                <a:gd name="T7" fmla="*/ 75 h 82"/>
                <a:gd name="T8" fmla="*/ 58 w 58"/>
                <a:gd name="T9" fmla="*/ 82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"/>
                <a:gd name="T16" fmla="*/ 0 h 82"/>
                <a:gd name="T17" fmla="*/ 58 w 58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" h="82">
                  <a:moveTo>
                    <a:pt x="40" y="0"/>
                  </a:moveTo>
                  <a:cubicBezTo>
                    <a:pt x="34" y="5"/>
                    <a:pt x="10" y="24"/>
                    <a:pt x="5" y="33"/>
                  </a:cubicBezTo>
                  <a:cubicBezTo>
                    <a:pt x="0" y="42"/>
                    <a:pt x="3" y="48"/>
                    <a:pt x="7" y="55"/>
                  </a:cubicBezTo>
                  <a:cubicBezTo>
                    <a:pt x="11" y="62"/>
                    <a:pt x="20" y="71"/>
                    <a:pt x="28" y="75"/>
                  </a:cubicBezTo>
                  <a:cubicBezTo>
                    <a:pt x="36" y="79"/>
                    <a:pt x="52" y="81"/>
                    <a:pt x="58" y="8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0" name="Freeform 247"/>
            <p:cNvSpPr>
              <a:spLocks/>
            </p:cNvSpPr>
            <p:nvPr/>
          </p:nvSpPr>
          <p:spPr bwMode="auto">
            <a:xfrm flipH="1" flipV="1">
              <a:off x="4454" y="3127"/>
              <a:ext cx="73" cy="113"/>
            </a:xfrm>
            <a:custGeom>
              <a:avLst/>
              <a:gdLst>
                <a:gd name="T0" fmla="*/ 46 w 73"/>
                <a:gd name="T1" fmla="*/ 0 h 113"/>
                <a:gd name="T2" fmla="*/ 11 w 73"/>
                <a:gd name="T3" fmla="*/ 33 h 113"/>
                <a:gd name="T4" fmla="*/ 3 w 73"/>
                <a:gd name="T5" fmla="*/ 67 h 113"/>
                <a:gd name="T6" fmla="*/ 27 w 73"/>
                <a:gd name="T7" fmla="*/ 95 h 113"/>
                <a:gd name="T8" fmla="*/ 73 w 73"/>
                <a:gd name="T9" fmla="*/ 113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113"/>
                <a:gd name="T17" fmla="*/ 73 w 73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113">
                  <a:moveTo>
                    <a:pt x="46" y="0"/>
                  </a:moveTo>
                  <a:cubicBezTo>
                    <a:pt x="40" y="5"/>
                    <a:pt x="18" y="22"/>
                    <a:pt x="11" y="33"/>
                  </a:cubicBezTo>
                  <a:cubicBezTo>
                    <a:pt x="4" y="44"/>
                    <a:pt x="0" y="57"/>
                    <a:pt x="3" y="67"/>
                  </a:cubicBezTo>
                  <a:cubicBezTo>
                    <a:pt x="6" y="77"/>
                    <a:pt x="15" y="87"/>
                    <a:pt x="27" y="95"/>
                  </a:cubicBezTo>
                  <a:cubicBezTo>
                    <a:pt x="39" y="103"/>
                    <a:pt x="64" y="109"/>
                    <a:pt x="73" y="11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4" name="Group 260"/>
          <p:cNvGrpSpPr>
            <a:grpSpLocks/>
          </p:cNvGrpSpPr>
          <p:nvPr/>
        </p:nvGrpSpPr>
        <p:grpSpPr bwMode="auto">
          <a:xfrm>
            <a:off x="7304088" y="5316538"/>
            <a:ext cx="368300" cy="212725"/>
            <a:chOff x="3479" y="3685"/>
            <a:chExt cx="232" cy="134"/>
          </a:xfrm>
        </p:grpSpPr>
        <p:sp>
          <p:nvSpPr>
            <p:cNvPr id="11345" name="Freeform 254"/>
            <p:cNvSpPr>
              <a:spLocks/>
            </p:cNvSpPr>
            <p:nvPr/>
          </p:nvSpPr>
          <p:spPr bwMode="auto">
            <a:xfrm>
              <a:off x="3550" y="3732"/>
              <a:ext cx="41" cy="48"/>
            </a:xfrm>
            <a:custGeom>
              <a:avLst/>
              <a:gdLst>
                <a:gd name="T0" fmla="*/ 35 w 41"/>
                <a:gd name="T1" fmla="*/ 0 h 48"/>
                <a:gd name="T2" fmla="*/ 4 w 41"/>
                <a:gd name="T3" fmla="*/ 23 h 48"/>
                <a:gd name="T4" fmla="*/ 8 w 41"/>
                <a:gd name="T5" fmla="*/ 39 h 48"/>
                <a:gd name="T6" fmla="*/ 41 w 41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8"/>
                <a:gd name="T14" fmla="*/ 41 w 41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8">
                  <a:moveTo>
                    <a:pt x="35" y="0"/>
                  </a:moveTo>
                  <a:cubicBezTo>
                    <a:pt x="20" y="8"/>
                    <a:pt x="8" y="16"/>
                    <a:pt x="4" y="23"/>
                  </a:cubicBezTo>
                  <a:cubicBezTo>
                    <a:pt x="0" y="30"/>
                    <a:pt x="2" y="35"/>
                    <a:pt x="8" y="39"/>
                  </a:cubicBezTo>
                  <a:cubicBezTo>
                    <a:pt x="14" y="43"/>
                    <a:pt x="34" y="46"/>
                    <a:pt x="41" y="4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Freeform 255"/>
            <p:cNvSpPr>
              <a:spLocks/>
            </p:cNvSpPr>
            <p:nvPr/>
          </p:nvSpPr>
          <p:spPr bwMode="auto">
            <a:xfrm>
              <a:off x="3514" y="3716"/>
              <a:ext cx="58" cy="82"/>
            </a:xfrm>
            <a:custGeom>
              <a:avLst/>
              <a:gdLst>
                <a:gd name="T0" fmla="*/ 40 w 58"/>
                <a:gd name="T1" fmla="*/ 0 h 82"/>
                <a:gd name="T2" fmla="*/ 5 w 58"/>
                <a:gd name="T3" fmla="*/ 33 h 82"/>
                <a:gd name="T4" fmla="*/ 7 w 58"/>
                <a:gd name="T5" fmla="*/ 55 h 82"/>
                <a:gd name="T6" fmla="*/ 28 w 58"/>
                <a:gd name="T7" fmla="*/ 75 h 82"/>
                <a:gd name="T8" fmla="*/ 58 w 58"/>
                <a:gd name="T9" fmla="*/ 82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"/>
                <a:gd name="T16" fmla="*/ 0 h 82"/>
                <a:gd name="T17" fmla="*/ 58 w 58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" h="82">
                  <a:moveTo>
                    <a:pt x="40" y="0"/>
                  </a:moveTo>
                  <a:cubicBezTo>
                    <a:pt x="34" y="5"/>
                    <a:pt x="10" y="24"/>
                    <a:pt x="5" y="33"/>
                  </a:cubicBezTo>
                  <a:cubicBezTo>
                    <a:pt x="0" y="42"/>
                    <a:pt x="3" y="48"/>
                    <a:pt x="7" y="55"/>
                  </a:cubicBezTo>
                  <a:cubicBezTo>
                    <a:pt x="11" y="62"/>
                    <a:pt x="20" y="71"/>
                    <a:pt x="28" y="75"/>
                  </a:cubicBezTo>
                  <a:cubicBezTo>
                    <a:pt x="36" y="79"/>
                    <a:pt x="52" y="81"/>
                    <a:pt x="58" y="8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Freeform 256"/>
            <p:cNvSpPr>
              <a:spLocks/>
            </p:cNvSpPr>
            <p:nvPr/>
          </p:nvSpPr>
          <p:spPr bwMode="auto">
            <a:xfrm>
              <a:off x="3479" y="3706"/>
              <a:ext cx="73" cy="113"/>
            </a:xfrm>
            <a:custGeom>
              <a:avLst/>
              <a:gdLst>
                <a:gd name="T0" fmla="*/ 46 w 73"/>
                <a:gd name="T1" fmla="*/ 0 h 113"/>
                <a:gd name="T2" fmla="*/ 11 w 73"/>
                <a:gd name="T3" fmla="*/ 33 h 113"/>
                <a:gd name="T4" fmla="*/ 3 w 73"/>
                <a:gd name="T5" fmla="*/ 67 h 113"/>
                <a:gd name="T6" fmla="*/ 27 w 73"/>
                <a:gd name="T7" fmla="*/ 95 h 113"/>
                <a:gd name="T8" fmla="*/ 73 w 73"/>
                <a:gd name="T9" fmla="*/ 113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113"/>
                <a:gd name="T17" fmla="*/ 73 w 73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113">
                  <a:moveTo>
                    <a:pt x="46" y="0"/>
                  </a:moveTo>
                  <a:cubicBezTo>
                    <a:pt x="40" y="5"/>
                    <a:pt x="18" y="22"/>
                    <a:pt x="11" y="33"/>
                  </a:cubicBezTo>
                  <a:cubicBezTo>
                    <a:pt x="4" y="44"/>
                    <a:pt x="0" y="57"/>
                    <a:pt x="3" y="67"/>
                  </a:cubicBezTo>
                  <a:cubicBezTo>
                    <a:pt x="6" y="77"/>
                    <a:pt x="15" y="87"/>
                    <a:pt x="27" y="95"/>
                  </a:cubicBezTo>
                  <a:cubicBezTo>
                    <a:pt x="39" y="103"/>
                    <a:pt x="64" y="109"/>
                    <a:pt x="73" y="11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Freeform 257"/>
            <p:cNvSpPr>
              <a:spLocks/>
            </p:cNvSpPr>
            <p:nvPr/>
          </p:nvSpPr>
          <p:spPr bwMode="auto">
            <a:xfrm flipH="1" flipV="1">
              <a:off x="3607" y="3723"/>
              <a:ext cx="41" cy="48"/>
            </a:xfrm>
            <a:custGeom>
              <a:avLst/>
              <a:gdLst>
                <a:gd name="T0" fmla="*/ 35 w 41"/>
                <a:gd name="T1" fmla="*/ 0 h 48"/>
                <a:gd name="T2" fmla="*/ 4 w 41"/>
                <a:gd name="T3" fmla="*/ 23 h 48"/>
                <a:gd name="T4" fmla="*/ 8 w 41"/>
                <a:gd name="T5" fmla="*/ 39 h 48"/>
                <a:gd name="T6" fmla="*/ 41 w 41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8"/>
                <a:gd name="T14" fmla="*/ 41 w 41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8">
                  <a:moveTo>
                    <a:pt x="35" y="0"/>
                  </a:moveTo>
                  <a:cubicBezTo>
                    <a:pt x="20" y="8"/>
                    <a:pt x="8" y="16"/>
                    <a:pt x="4" y="23"/>
                  </a:cubicBezTo>
                  <a:cubicBezTo>
                    <a:pt x="0" y="30"/>
                    <a:pt x="2" y="35"/>
                    <a:pt x="8" y="39"/>
                  </a:cubicBezTo>
                  <a:cubicBezTo>
                    <a:pt x="14" y="43"/>
                    <a:pt x="34" y="46"/>
                    <a:pt x="41" y="4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Freeform 258"/>
            <p:cNvSpPr>
              <a:spLocks/>
            </p:cNvSpPr>
            <p:nvPr/>
          </p:nvSpPr>
          <p:spPr bwMode="auto">
            <a:xfrm flipH="1" flipV="1">
              <a:off x="3624" y="3707"/>
              <a:ext cx="58" cy="82"/>
            </a:xfrm>
            <a:custGeom>
              <a:avLst/>
              <a:gdLst>
                <a:gd name="T0" fmla="*/ 40 w 58"/>
                <a:gd name="T1" fmla="*/ 0 h 82"/>
                <a:gd name="T2" fmla="*/ 5 w 58"/>
                <a:gd name="T3" fmla="*/ 33 h 82"/>
                <a:gd name="T4" fmla="*/ 7 w 58"/>
                <a:gd name="T5" fmla="*/ 55 h 82"/>
                <a:gd name="T6" fmla="*/ 28 w 58"/>
                <a:gd name="T7" fmla="*/ 75 h 82"/>
                <a:gd name="T8" fmla="*/ 58 w 58"/>
                <a:gd name="T9" fmla="*/ 82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"/>
                <a:gd name="T16" fmla="*/ 0 h 82"/>
                <a:gd name="T17" fmla="*/ 58 w 58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" h="82">
                  <a:moveTo>
                    <a:pt x="40" y="0"/>
                  </a:moveTo>
                  <a:cubicBezTo>
                    <a:pt x="34" y="5"/>
                    <a:pt x="10" y="24"/>
                    <a:pt x="5" y="33"/>
                  </a:cubicBezTo>
                  <a:cubicBezTo>
                    <a:pt x="0" y="42"/>
                    <a:pt x="3" y="48"/>
                    <a:pt x="7" y="55"/>
                  </a:cubicBezTo>
                  <a:cubicBezTo>
                    <a:pt x="11" y="62"/>
                    <a:pt x="20" y="71"/>
                    <a:pt x="28" y="75"/>
                  </a:cubicBezTo>
                  <a:cubicBezTo>
                    <a:pt x="36" y="79"/>
                    <a:pt x="52" y="81"/>
                    <a:pt x="58" y="8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0" name="Freeform 259"/>
            <p:cNvSpPr>
              <a:spLocks/>
            </p:cNvSpPr>
            <p:nvPr/>
          </p:nvSpPr>
          <p:spPr bwMode="auto">
            <a:xfrm flipH="1" flipV="1">
              <a:off x="3638" y="3685"/>
              <a:ext cx="73" cy="113"/>
            </a:xfrm>
            <a:custGeom>
              <a:avLst/>
              <a:gdLst>
                <a:gd name="T0" fmla="*/ 46 w 73"/>
                <a:gd name="T1" fmla="*/ 0 h 113"/>
                <a:gd name="T2" fmla="*/ 11 w 73"/>
                <a:gd name="T3" fmla="*/ 33 h 113"/>
                <a:gd name="T4" fmla="*/ 3 w 73"/>
                <a:gd name="T5" fmla="*/ 67 h 113"/>
                <a:gd name="T6" fmla="*/ 27 w 73"/>
                <a:gd name="T7" fmla="*/ 95 h 113"/>
                <a:gd name="T8" fmla="*/ 73 w 73"/>
                <a:gd name="T9" fmla="*/ 113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113"/>
                <a:gd name="T17" fmla="*/ 73 w 73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113">
                  <a:moveTo>
                    <a:pt x="46" y="0"/>
                  </a:moveTo>
                  <a:cubicBezTo>
                    <a:pt x="40" y="5"/>
                    <a:pt x="18" y="22"/>
                    <a:pt x="11" y="33"/>
                  </a:cubicBezTo>
                  <a:cubicBezTo>
                    <a:pt x="4" y="44"/>
                    <a:pt x="0" y="57"/>
                    <a:pt x="3" y="67"/>
                  </a:cubicBezTo>
                  <a:cubicBezTo>
                    <a:pt x="6" y="77"/>
                    <a:pt x="15" y="87"/>
                    <a:pt x="27" y="95"/>
                  </a:cubicBezTo>
                  <a:cubicBezTo>
                    <a:pt x="39" y="103"/>
                    <a:pt x="64" y="109"/>
                    <a:pt x="73" y="11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" name="Group 261"/>
          <p:cNvGrpSpPr>
            <a:grpSpLocks/>
          </p:cNvGrpSpPr>
          <p:nvPr/>
        </p:nvGrpSpPr>
        <p:grpSpPr bwMode="auto">
          <a:xfrm>
            <a:off x="6399213" y="5268913"/>
            <a:ext cx="368300" cy="212725"/>
            <a:chOff x="3479" y="3685"/>
            <a:chExt cx="232" cy="134"/>
          </a:xfrm>
        </p:grpSpPr>
        <p:sp>
          <p:nvSpPr>
            <p:cNvPr id="11339" name="Freeform 262"/>
            <p:cNvSpPr>
              <a:spLocks/>
            </p:cNvSpPr>
            <p:nvPr/>
          </p:nvSpPr>
          <p:spPr bwMode="auto">
            <a:xfrm>
              <a:off x="3550" y="3732"/>
              <a:ext cx="41" cy="48"/>
            </a:xfrm>
            <a:custGeom>
              <a:avLst/>
              <a:gdLst>
                <a:gd name="T0" fmla="*/ 35 w 41"/>
                <a:gd name="T1" fmla="*/ 0 h 48"/>
                <a:gd name="T2" fmla="*/ 4 w 41"/>
                <a:gd name="T3" fmla="*/ 23 h 48"/>
                <a:gd name="T4" fmla="*/ 8 w 41"/>
                <a:gd name="T5" fmla="*/ 39 h 48"/>
                <a:gd name="T6" fmla="*/ 41 w 41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8"/>
                <a:gd name="T14" fmla="*/ 41 w 41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8">
                  <a:moveTo>
                    <a:pt x="35" y="0"/>
                  </a:moveTo>
                  <a:cubicBezTo>
                    <a:pt x="20" y="8"/>
                    <a:pt x="8" y="16"/>
                    <a:pt x="4" y="23"/>
                  </a:cubicBezTo>
                  <a:cubicBezTo>
                    <a:pt x="0" y="30"/>
                    <a:pt x="2" y="35"/>
                    <a:pt x="8" y="39"/>
                  </a:cubicBezTo>
                  <a:cubicBezTo>
                    <a:pt x="14" y="43"/>
                    <a:pt x="34" y="46"/>
                    <a:pt x="41" y="4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Freeform 263"/>
            <p:cNvSpPr>
              <a:spLocks/>
            </p:cNvSpPr>
            <p:nvPr/>
          </p:nvSpPr>
          <p:spPr bwMode="auto">
            <a:xfrm>
              <a:off x="3514" y="3716"/>
              <a:ext cx="58" cy="82"/>
            </a:xfrm>
            <a:custGeom>
              <a:avLst/>
              <a:gdLst>
                <a:gd name="T0" fmla="*/ 40 w 58"/>
                <a:gd name="T1" fmla="*/ 0 h 82"/>
                <a:gd name="T2" fmla="*/ 5 w 58"/>
                <a:gd name="T3" fmla="*/ 33 h 82"/>
                <a:gd name="T4" fmla="*/ 7 w 58"/>
                <a:gd name="T5" fmla="*/ 55 h 82"/>
                <a:gd name="T6" fmla="*/ 28 w 58"/>
                <a:gd name="T7" fmla="*/ 75 h 82"/>
                <a:gd name="T8" fmla="*/ 58 w 58"/>
                <a:gd name="T9" fmla="*/ 82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"/>
                <a:gd name="T16" fmla="*/ 0 h 82"/>
                <a:gd name="T17" fmla="*/ 58 w 58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" h="82">
                  <a:moveTo>
                    <a:pt x="40" y="0"/>
                  </a:moveTo>
                  <a:cubicBezTo>
                    <a:pt x="34" y="5"/>
                    <a:pt x="10" y="24"/>
                    <a:pt x="5" y="33"/>
                  </a:cubicBezTo>
                  <a:cubicBezTo>
                    <a:pt x="0" y="42"/>
                    <a:pt x="3" y="48"/>
                    <a:pt x="7" y="55"/>
                  </a:cubicBezTo>
                  <a:cubicBezTo>
                    <a:pt x="11" y="62"/>
                    <a:pt x="20" y="71"/>
                    <a:pt x="28" y="75"/>
                  </a:cubicBezTo>
                  <a:cubicBezTo>
                    <a:pt x="36" y="79"/>
                    <a:pt x="52" y="81"/>
                    <a:pt x="58" y="8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Freeform 264"/>
            <p:cNvSpPr>
              <a:spLocks/>
            </p:cNvSpPr>
            <p:nvPr/>
          </p:nvSpPr>
          <p:spPr bwMode="auto">
            <a:xfrm>
              <a:off x="3479" y="3706"/>
              <a:ext cx="73" cy="113"/>
            </a:xfrm>
            <a:custGeom>
              <a:avLst/>
              <a:gdLst>
                <a:gd name="T0" fmla="*/ 46 w 73"/>
                <a:gd name="T1" fmla="*/ 0 h 113"/>
                <a:gd name="T2" fmla="*/ 11 w 73"/>
                <a:gd name="T3" fmla="*/ 33 h 113"/>
                <a:gd name="T4" fmla="*/ 3 w 73"/>
                <a:gd name="T5" fmla="*/ 67 h 113"/>
                <a:gd name="T6" fmla="*/ 27 w 73"/>
                <a:gd name="T7" fmla="*/ 95 h 113"/>
                <a:gd name="T8" fmla="*/ 73 w 73"/>
                <a:gd name="T9" fmla="*/ 113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113"/>
                <a:gd name="T17" fmla="*/ 73 w 73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113">
                  <a:moveTo>
                    <a:pt x="46" y="0"/>
                  </a:moveTo>
                  <a:cubicBezTo>
                    <a:pt x="40" y="5"/>
                    <a:pt x="18" y="22"/>
                    <a:pt x="11" y="33"/>
                  </a:cubicBezTo>
                  <a:cubicBezTo>
                    <a:pt x="4" y="44"/>
                    <a:pt x="0" y="57"/>
                    <a:pt x="3" y="67"/>
                  </a:cubicBezTo>
                  <a:cubicBezTo>
                    <a:pt x="6" y="77"/>
                    <a:pt x="15" y="87"/>
                    <a:pt x="27" y="95"/>
                  </a:cubicBezTo>
                  <a:cubicBezTo>
                    <a:pt x="39" y="103"/>
                    <a:pt x="64" y="109"/>
                    <a:pt x="73" y="11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Freeform 265"/>
            <p:cNvSpPr>
              <a:spLocks/>
            </p:cNvSpPr>
            <p:nvPr/>
          </p:nvSpPr>
          <p:spPr bwMode="auto">
            <a:xfrm flipH="1" flipV="1">
              <a:off x="3607" y="3723"/>
              <a:ext cx="41" cy="48"/>
            </a:xfrm>
            <a:custGeom>
              <a:avLst/>
              <a:gdLst>
                <a:gd name="T0" fmla="*/ 35 w 41"/>
                <a:gd name="T1" fmla="*/ 0 h 48"/>
                <a:gd name="T2" fmla="*/ 4 w 41"/>
                <a:gd name="T3" fmla="*/ 23 h 48"/>
                <a:gd name="T4" fmla="*/ 8 w 41"/>
                <a:gd name="T5" fmla="*/ 39 h 48"/>
                <a:gd name="T6" fmla="*/ 41 w 41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8"/>
                <a:gd name="T14" fmla="*/ 41 w 41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8">
                  <a:moveTo>
                    <a:pt x="35" y="0"/>
                  </a:moveTo>
                  <a:cubicBezTo>
                    <a:pt x="20" y="8"/>
                    <a:pt x="8" y="16"/>
                    <a:pt x="4" y="23"/>
                  </a:cubicBezTo>
                  <a:cubicBezTo>
                    <a:pt x="0" y="30"/>
                    <a:pt x="2" y="35"/>
                    <a:pt x="8" y="39"/>
                  </a:cubicBezTo>
                  <a:cubicBezTo>
                    <a:pt x="14" y="43"/>
                    <a:pt x="34" y="46"/>
                    <a:pt x="41" y="4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Freeform 266"/>
            <p:cNvSpPr>
              <a:spLocks/>
            </p:cNvSpPr>
            <p:nvPr/>
          </p:nvSpPr>
          <p:spPr bwMode="auto">
            <a:xfrm flipH="1" flipV="1">
              <a:off x="3624" y="3707"/>
              <a:ext cx="58" cy="82"/>
            </a:xfrm>
            <a:custGeom>
              <a:avLst/>
              <a:gdLst>
                <a:gd name="T0" fmla="*/ 40 w 58"/>
                <a:gd name="T1" fmla="*/ 0 h 82"/>
                <a:gd name="T2" fmla="*/ 5 w 58"/>
                <a:gd name="T3" fmla="*/ 33 h 82"/>
                <a:gd name="T4" fmla="*/ 7 w 58"/>
                <a:gd name="T5" fmla="*/ 55 h 82"/>
                <a:gd name="T6" fmla="*/ 28 w 58"/>
                <a:gd name="T7" fmla="*/ 75 h 82"/>
                <a:gd name="T8" fmla="*/ 58 w 58"/>
                <a:gd name="T9" fmla="*/ 82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"/>
                <a:gd name="T16" fmla="*/ 0 h 82"/>
                <a:gd name="T17" fmla="*/ 58 w 58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" h="82">
                  <a:moveTo>
                    <a:pt x="40" y="0"/>
                  </a:moveTo>
                  <a:cubicBezTo>
                    <a:pt x="34" y="5"/>
                    <a:pt x="10" y="24"/>
                    <a:pt x="5" y="33"/>
                  </a:cubicBezTo>
                  <a:cubicBezTo>
                    <a:pt x="0" y="42"/>
                    <a:pt x="3" y="48"/>
                    <a:pt x="7" y="55"/>
                  </a:cubicBezTo>
                  <a:cubicBezTo>
                    <a:pt x="11" y="62"/>
                    <a:pt x="20" y="71"/>
                    <a:pt x="28" y="75"/>
                  </a:cubicBezTo>
                  <a:cubicBezTo>
                    <a:pt x="36" y="79"/>
                    <a:pt x="52" y="81"/>
                    <a:pt x="58" y="8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Freeform 267"/>
            <p:cNvSpPr>
              <a:spLocks/>
            </p:cNvSpPr>
            <p:nvPr/>
          </p:nvSpPr>
          <p:spPr bwMode="auto">
            <a:xfrm flipH="1" flipV="1">
              <a:off x="3638" y="3685"/>
              <a:ext cx="73" cy="113"/>
            </a:xfrm>
            <a:custGeom>
              <a:avLst/>
              <a:gdLst>
                <a:gd name="T0" fmla="*/ 46 w 73"/>
                <a:gd name="T1" fmla="*/ 0 h 113"/>
                <a:gd name="T2" fmla="*/ 11 w 73"/>
                <a:gd name="T3" fmla="*/ 33 h 113"/>
                <a:gd name="T4" fmla="*/ 3 w 73"/>
                <a:gd name="T5" fmla="*/ 67 h 113"/>
                <a:gd name="T6" fmla="*/ 27 w 73"/>
                <a:gd name="T7" fmla="*/ 95 h 113"/>
                <a:gd name="T8" fmla="*/ 73 w 73"/>
                <a:gd name="T9" fmla="*/ 113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113"/>
                <a:gd name="T17" fmla="*/ 73 w 73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113">
                  <a:moveTo>
                    <a:pt x="46" y="0"/>
                  </a:moveTo>
                  <a:cubicBezTo>
                    <a:pt x="40" y="5"/>
                    <a:pt x="18" y="22"/>
                    <a:pt x="11" y="33"/>
                  </a:cubicBezTo>
                  <a:cubicBezTo>
                    <a:pt x="4" y="44"/>
                    <a:pt x="0" y="57"/>
                    <a:pt x="3" y="67"/>
                  </a:cubicBezTo>
                  <a:cubicBezTo>
                    <a:pt x="6" y="77"/>
                    <a:pt x="15" y="87"/>
                    <a:pt x="27" y="95"/>
                  </a:cubicBezTo>
                  <a:cubicBezTo>
                    <a:pt x="39" y="103"/>
                    <a:pt x="64" y="109"/>
                    <a:pt x="73" y="11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22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5BC57EBD-EDCB-4D22-9B47-3738D756DD99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sz="3200" smtClean="0"/>
              <a:t>Truy cập tại nhà: truy cập điểm-điểm</a:t>
            </a:r>
            <a:endParaRPr lang="en-US" smtClean="0"/>
          </a:p>
        </p:txBody>
      </p:sp>
      <p:sp>
        <p:nvSpPr>
          <p:cNvPr id="122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2413" y="1616075"/>
            <a:ext cx="5645150" cy="2587625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Quay số qua modem</a:t>
            </a:r>
            <a:endParaRPr lang="en-US" sz="2400" smtClean="0"/>
          </a:p>
          <a:p>
            <a:pPr lvl="1"/>
            <a:r>
              <a:rPr lang="en-US" smtClean="0"/>
              <a:t>Tới 56Kbps truy cập trực tiếp router</a:t>
            </a:r>
          </a:p>
          <a:p>
            <a:pPr lvl="1"/>
            <a:r>
              <a:rPr lang="en-US" smtClean="0"/>
              <a:t>Không thể vừa gọi điện thoại vừa lướt mạng: không thể </a:t>
            </a:r>
            <a:r>
              <a:rPr lang="en-US" smtClean="0">
                <a:solidFill>
                  <a:srgbClr val="FF0000"/>
                </a:solidFill>
              </a:rPr>
              <a:t>“luôn chạy”</a:t>
            </a:r>
            <a:endParaRPr lang="en-US" sz="2000" smtClean="0">
              <a:solidFill>
                <a:schemeClr val="accent2"/>
              </a:solidFill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897563" y="1700213"/>
            <a:ext cx="2555875" cy="1830387"/>
            <a:chOff x="3060" y="1128"/>
            <a:chExt cx="1016" cy="691"/>
          </a:xfrm>
        </p:grpSpPr>
        <p:graphicFrame>
          <p:nvGraphicFramePr>
            <p:cNvPr id="12290" name="Object 6"/>
            <p:cNvGraphicFramePr>
              <a:graphicFrameLocks noChangeAspect="1"/>
            </p:cNvGraphicFramePr>
            <p:nvPr/>
          </p:nvGraphicFramePr>
          <p:xfrm>
            <a:off x="3060" y="1128"/>
            <a:ext cx="290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5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1128"/>
                          <a:ext cx="290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1" name="Object 7"/>
            <p:cNvGraphicFramePr>
              <a:graphicFrameLocks noChangeAspect="1"/>
            </p:cNvGraphicFramePr>
            <p:nvPr/>
          </p:nvGraphicFramePr>
          <p:xfrm>
            <a:off x="3376" y="1217"/>
            <a:ext cx="195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6" name="Clip" r:id="rId5" imgW="676440" imgH="485640" progId="MS_ClipArt_Gallery.2">
                    <p:embed/>
                  </p:oleObj>
                </mc:Choice>
                <mc:Fallback>
                  <p:oleObj name="Clip" r:id="rId5" imgW="676440" imgH="485640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6" y="1217"/>
                          <a:ext cx="195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0" name="Line 8"/>
            <p:cNvSpPr>
              <a:spLocks noChangeShapeType="1"/>
            </p:cNvSpPr>
            <p:nvPr/>
          </p:nvSpPr>
          <p:spPr bwMode="auto">
            <a:xfrm flipV="1">
              <a:off x="3343" y="1311"/>
              <a:ext cx="80" cy="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2292" name="Object 9"/>
            <p:cNvGraphicFramePr>
              <a:graphicFrameLocks noChangeAspect="1"/>
            </p:cNvGraphicFramePr>
            <p:nvPr/>
          </p:nvGraphicFramePr>
          <p:xfrm>
            <a:off x="3060" y="1578"/>
            <a:ext cx="290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7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1578"/>
                          <a:ext cx="290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3" name="Object 10"/>
            <p:cNvGraphicFramePr>
              <a:graphicFrameLocks noChangeAspect="1"/>
            </p:cNvGraphicFramePr>
            <p:nvPr/>
          </p:nvGraphicFramePr>
          <p:xfrm>
            <a:off x="3376" y="1667"/>
            <a:ext cx="195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8" name="Clip" r:id="rId8" imgW="676440" imgH="485640" progId="MS_ClipArt_Gallery.2">
                    <p:embed/>
                  </p:oleObj>
                </mc:Choice>
                <mc:Fallback>
                  <p:oleObj name="Clip" r:id="rId8" imgW="676440" imgH="485640" progId="MS_ClipArt_Gallery.2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6" y="1667"/>
                          <a:ext cx="195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1" name="Line 11"/>
            <p:cNvSpPr>
              <a:spLocks noChangeShapeType="1"/>
            </p:cNvSpPr>
            <p:nvPr/>
          </p:nvSpPr>
          <p:spPr bwMode="auto">
            <a:xfrm flipV="1">
              <a:off x="3343" y="1761"/>
              <a:ext cx="80" cy="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3322" y="1417"/>
              <a:ext cx="49" cy="162"/>
              <a:chOff x="3842" y="406"/>
              <a:chExt cx="51" cy="167"/>
            </a:xfrm>
          </p:grpSpPr>
          <p:sp>
            <p:nvSpPr>
              <p:cNvPr id="12319" name="Oval 13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0" name="Oval 14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1" name="Oval 15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3" name="Line 19"/>
            <p:cNvSpPr>
              <a:spLocks noChangeShapeType="1"/>
            </p:cNvSpPr>
            <p:nvPr/>
          </p:nvSpPr>
          <p:spPr bwMode="auto">
            <a:xfrm>
              <a:off x="3536" y="1320"/>
              <a:ext cx="201" cy="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Line 20"/>
            <p:cNvSpPr>
              <a:spLocks noChangeShapeType="1"/>
            </p:cNvSpPr>
            <p:nvPr/>
          </p:nvSpPr>
          <p:spPr bwMode="auto">
            <a:xfrm flipV="1">
              <a:off x="3544" y="1536"/>
              <a:ext cx="193" cy="24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3727" y="1432"/>
              <a:ext cx="349" cy="176"/>
              <a:chOff x="3600" y="219"/>
              <a:chExt cx="360" cy="175"/>
            </a:xfrm>
          </p:grpSpPr>
          <p:sp>
            <p:nvSpPr>
              <p:cNvPr id="12306" name="Oval 2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7" name="Line 2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8" name="Line 2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9" name="Rectangle 2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2310" name="Oval 2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316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17" name="Line 3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18" name="Line 3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3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313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14" name="Line 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15" name="Line 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2299" name="Rectangle 37"/>
          <p:cNvSpPr>
            <a:spLocks noChangeArrowheads="1"/>
          </p:cNvSpPr>
          <p:nvPr/>
        </p:nvSpPr>
        <p:spPr bwMode="auto">
          <a:xfrm>
            <a:off x="247650" y="3817938"/>
            <a:ext cx="85026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u="sng">
                <a:solidFill>
                  <a:srgbClr val="FF0000"/>
                </a:solidFill>
                <a:latin typeface="Comic Sans MS" pitchFamily="66" charset="0"/>
              </a:rPr>
              <a:t>ADSL:</a:t>
            </a: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 asymmetric digital subscriber line</a:t>
            </a:r>
            <a:endParaRPr lang="en-US"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>
                <a:latin typeface="Comic Sans MS" pitchFamily="66" charset="0"/>
              </a:rPr>
              <a:t>Tới 1 Mbps upstream (ngày nay chủ yếu &lt; 256 kbps)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>
                <a:latin typeface="Comic Sans MS" pitchFamily="66" charset="0"/>
              </a:rPr>
              <a:t>Tới 8 Mbps downstream (ngày nay chủ yếu &lt; 1 Mbps)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>
                <a:latin typeface="Comic Sans MS" pitchFamily="66" charset="0"/>
              </a:rPr>
              <a:t>FDM: 50 kHz - 1 MHz cho downstream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None/>
            </a:pP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               </a:t>
            </a:r>
            <a:r>
              <a:rPr lang="en-US" sz="2000">
                <a:latin typeface="Comic Sans MS" pitchFamily="66" charset="0"/>
              </a:rPr>
              <a:t>4 kHz - 50 kHz cho upstream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None/>
            </a:pPr>
            <a:r>
              <a:rPr lang="en-US" sz="2000">
                <a:latin typeface="Comic Sans MS" pitchFamily="66" charset="0"/>
              </a:rPr>
              <a:t>               0 kHz - 4 kHz cho telephone thứ cấp</a:t>
            </a:r>
            <a:endParaRPr lang="en-US" sz="200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22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B359CFF1-7BFC-4516-9F9E-2C2B6F0B492B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sz="3200" smtClean="0"/>
              <a:t>Truy cập tại nhà: modem cáp</a:t>
            </a:r>
            <a:endParaRPr lang="en-US" smtClean="0"/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97038"/>
            <a:ext cx="7337425" cy="3976687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HFC: hybrid fiber coax</a:t>
            </a:r>
            <a:endParaRPr lang="en-US" sz="2400" smtClean="0"/>
          </a:p>
          <a:p>
            <a:pPr lvl="1"/>
            <a:r>
              <a:rPr lang="en-US" smtClean="0"/>
              <a:t>Bất đối xứng: tới 30Mbps downstream, 2 Mbps upstream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Mạng </a:t>
            </a:r>
            <a:r>
              <a:rPr lang="en-US" sz="2400" smtClean="0"/>
              <a:t> của cáp và sợi kết nối các máy tại nhà đến ISP router</a:t>
            </a:r>
          </a:p>
          <a:p>
            <a:pPr lvl="1"/>
            <a:r>
              <a:rPr lang="en-US" smtClean="0"/>
              <a:t>Các máy tại nhà chia sẻ router </a:t>
            </a:r>
            <a:endParaRPr lang="en-US" sz="2000" smtClean="0"/>
          </a:p>
          <a:p>
            <a:r>
              <a:rPr lang="en-US" sz="2400" smtClean="0"/>
              <a:t>Triển khai: các công ty truyền hình cáp</a:t>
            </a:r>
            <a:endParaRPr lang="en-US" sz="24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2A8FA3DF-CE8E-4DF4-A712-769918F6C2D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1: Nội dung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rgbClr val="FF0000"/>
                </a:solidFill>
              </a:rPr>
              <a:t>1.1 Internet là gì?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1.2</a:t>
            </a:r>
            <a:r>
              <a:rPr lang="en-US" sz="2800" smtClean="0"/>
              <a:t> Biên của mạng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1.3</a:t>
            </a:r>
            <a:r>
              <a:rPr lang="en-US" sz="2800" smtClean="0"/>
              <a:t> Lõi của mạng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1.4 </a:t>
            </a:r>
            <a:r>
              <a:rPr lang="en-US" sz="2800" smtClean="0"/>
              <a:t>Truy cập mạng và môi trường vật lý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1.5</a:t>
            </a:r>
            <a:r>
              <a:rPr lang="en-US" sz="2800" smtClean="0"/>
              <a:t> Cấu trúc Internet và ISPs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1.6</a:t>
            </a:r>
            <a:r>
              <a:rPr lang="en-US" sz="2800" smtClean="0"/>
              <a:t> Trễ &amp; mất gói trong các mạng chuyển gói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1.7</a:t>
            </a:r>
            <a:r>
              <a:rPr lang="en-US" sz="2800" smtClean="0"/>
              <a:t> Các tầng giao thức, các mô hình dịch vụ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1.8</a:t>
            </a:r>
            <a:r>
              <a:rPr lang="en-US" sz="2800" smtClean="0"/>
              <a:t> Lịch sử về mạng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32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4A357911-F5FD-492B-8663-CEAE20A7D5A9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sz="3200" smtClean="0"/>
              <a:t>Truy cập tại nhà: modem cáp</a:t>
            </a:r>
            <a:endParaRPr lang="en-US" smtClean="0"/>
          </a:p>
        </p:txBody>
      </p:sp>
      <p:pic>
        <p:nvPicPr>
          <p:cNvPr id="53253" name="Picture 5" descr="transpo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9038" y="1246188"/>
            <a:ext cx="6465887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622300" y="6392863"/>
            <a:ext cx="4502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Arial" pitchFamily="34" charset="0"/>
              </a:rPr>
              <a:t>Diagram: http://www.cabledatacomnews.com/cmic/diagram.html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15433818-1BB9-4658-9A0C-BA9836277F09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11138"/>
            <a:ext cx="8229600" cy="1143000"/>
          </a:xfrm>
        </p:spPr>
        <p:txBody>
          <a:bodyPr/>
          <a:lstStyle/>
          <a:p>
            <a:r>
              <a:rPr lang="en-US" sz="2800" smtClean="0"/>
              <a:t>Kiến trúc mạng cáp: Tổng quan</a:t>
            </a:r>
          </a:p>
        </p:txBody>
      </p:sp>
      <p:pic>
        <p:nvPicPr>
          <p:cNvPr id="54277" name="Picture 3" descr="house_sm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6550" y="3873500"/>
            <a:ext cx="10191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4" descr="house_sm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16613" y="4308475"/>
            <a:ext cx="10191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9" name="Picture 5" descr="house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7338" y="40640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916363" y="4227513"/>
            <a:ext cx="255587" cy="633412"/>
            <a:chOff x="2055" y="2297"/>
            <a:chExt cx="161" cy="399"/>
          </a:xfrm>
        </p:grpSpPr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 rot="-5400000">
              <a:off x="1855" y="2491"/>
              <a:ext cx="39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592" name="Rectangle 8"/>
            <p:cNvSpPr>
              <a:spLocks noChangeArrowheads="1"/>
            </p:cNvSpPr>
            <p:nvPr/>
          </p:nvSpPr>
          <p:spPr bwMode="auto">
            <a:xfrm>
              <a:off x="2056" y="2297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54281" name="Picture 9" descr="house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3138" y="40767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2" name="Picture 10" descr="house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2438" y="53340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3" name="Picture 11" descr="house_sm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8813" y="5070475"/>
            <a:ext cx="10191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4" name="Picture 12" descr="house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4838" y="55245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3"/>
          <p:cNvGrpSpPr>
            <a:grpSpLocks/>
          </p:cNvGrpSpPr>
          <p:nvPr/>
        </p:nvGrpSpPr>
        <p:grpSpPr bwMode="auto">
          <a:xfrm flipV="1">
            <a:off x="6770688" y="4906963"/>
            <a:ext cx="255587" cy="820737"/>
            <a:chOff x="2459" y="2251"/>
            <a:chExt cx="161" cy="517"/>
          </a:xfrm>
        </p:grpSpPr>
        <p:sp>
          <p:nvSpPr>
            <p:cNvPr id="67598" name="Rectangle 14"/>
            <p:cNvSpPr>
              <a:spLocks noChangeArrowheads="1"/>
            </p:cNvSpPr>
            <p:nvPr/>
          </p:nvSpPr>
          <p:spPr bwMode="auto">
            <a:xfrm rot="-5400000">
              <a:off x="2214" y="2496"/>
              <a:ext cx="51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599" name="Rectangle 15"/>
            <p:cNvSpPr>
              <a:spLocks noChangeArrowheads="1"/>
            </p:cNvSpPr>
            <p:nvPr/>
          </p:nvSpPr>
          <p:spPr bwMode="auto">
            <a:xfrm>
              <a:off x="2460" y="2251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 flipV="1">
            <a:off x="5529263" y="4887913"/>
            <a:ext cx="255587" cy="379412"/>
            <a:chOff x="2315" y="2599"/>
            <a:chExt cx="161" cy="239"/>
          </a:xfrm>
        </p:grpSpPr>
        <p:sp>
          <p:nvSpPr>
            <p:cNvPr id="67601" name="Rectangle 17"/>
            <p:cNvSpPr>
              <a:spLocks noChangeArrowheads="1"/>
            </p:cNvSpPr>
            <p:nvPr/>
          </p:nvSpPr>
          <p:spPr bwMode="auto">
            <a:xfrm rot="-5400000">
              <a:off x="2195" y="2705"/>
              <a:ext cx="23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602" name="Rectangle 18"/>
            <p:cNvSpPr>
              <a:spLocks noChangeArrowheads="1"/>
            </p:cNvSpPr>
            <p:nvPr/>
          </p:nvSpPr>
          <p:spPr bwMode="auto">
            <a:xfrm>
              <a:off x="2316" y="2599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 flipV="1">
            <a:off x="4094163" y="4900613"/>
            <a:ext cx="255587" cy="633412"/>
            <a:chOff x="2055" y="2297"/>
            <a:chExt cx="161" cy="399"/>
          </a:xfrm>
        </p:grpSpPr>
        <p:sp>
          <p:nvSpPr>
            <p:cNvPr id="67604" name="Rectangle 20"/>
            <p:cNvSpPr>
              <a:spLocks noChangeArrowheads="1"/>
            </p:cNvSpPr>
            <p:nvPr/>
          </p:nvSpPr>
          <p:spPr bwMode="auto">
            <a:xfrm rot="-5400000">
              <a:off x="1855" y="2483"/>
              <a:ext cx="39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605" name="Rectangle 21"/>
            <p:cNvSpPr>
              <a:spLocks noChangeArrowheads="1"/>
            </p:cNvSpPr>
            <p:nvPr/>
          </p:nvSpPr>
          <p:spPr bwMode="auto">
            <a:xfrm>
              <a:off x="2056" y="2297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7126288" y="4246563"/>
            <a:ext cx="255587" cy="630237"/>
            <a:chOff x="3561" y="2643"/>
            <a:chExt cx="161" cy="397"/>
          </a:xfrm>
        </p:grpSpPr>
        <p:sp>
          <p:nvSpPr>
            <p:cNvPr id="67607" name="Rectangle 23"/>
            <p:cNvSpPr>
              <a:spLocks noChangeArrowheads="1"/>
            </p:cNvSpPr>
            <p:nvPr/>
          </p:nvSpPr>
          <p:spPr bwMode="auto">
            <a:xfrm rot="-5400000">
              <a:off x="3376" y="2828"/>
              <a:ext cx="39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608" name="Rectangle 24"/>
            <p:cNvSpPr>
              <a:spLocks noChangeArrowheads="1"/>
            </p:cNvSpPr>
            <p:nvPr/>
          </p:nvSpPr>
          <p:spPr bwMode="auto">
            <a:xfrm>
              <a:off x="3562" y="2643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757863" y="4468813"/>
            <a:ext cx="255587" cy="379412"/>
            <a:chOff x="2315" y="2599"/>
            <a:chExt cx="161" cy="239"/>
          </a:xfrm>
        </p:grpSpPr>
        <p:sp>
          <p:nvSpPr>
            <p:cNvPr id="67610" name="Rectangle 26"/>
            <p:cNvSpPr>
              <a:spLocks noChangeArrowheads="1"/>
            </p:cNvSpPr>
            <p:nvPr/>
          </p:nvSpPr>
          <p:spPr bwMode="auto">
            <a:xfrm rot="-5400000">
              <a:off x="2195" y="2713"/>
              <a:ext cx="23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611" name="Rectangle 27"/>
            <p:cNvSpPr>
              <a:spLocks noChangeArrowheads="1"/>
            </p:cNvSpPr>
            <p:nvPr/>
          </p:nvSpPr>
          <p:spPr bwMode="auto">
            <a:xfrm>
              <a:off x="2316" y="2599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5221288" y="4030663"/>
            <a:ext cx="255587" cy="820737"/>
            <a:chOff x="2459" y="2251"/>
            <a:chExt cx="161" cy="517"/>
          </a:xfrm>
        </p:grpSpPr>
        <p:sp>
          <p:nvSpPr>
            <p:cNvPr id="67613" name="Rectangle 29"/>
            <p:cNvSpPr>
              <a:spLocks noChangeArrowheads="1"/>
            </p:cNvSpPr>
            <p:nvPr/>
          </p:nvSpPr>
          <p:spPr bwMode="auto">
            <a:xfrm rot="-5400000">
              <a:off x="2214" y="2496"/>
              <a:ext cx="51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614" name="Rectangle 30"/>
            <p:cNvSpPr>
              <a:spLocks noChangeArrowheads="1"/>
            </p:cNvSpPr>
            <p:nvPr/>
          </p:nvSpPr>
          <p:spPr bwMode="auto">
            <a:xfrm>
              <a:off x="2460" y="2251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7615" name="Rectangle 31"/>
          <p:cNvSpPr>
            <a:spLocks noChangeArrowheads="1"/>
          </p:cNvSpPr>
          <p:nvPr/>
        </p:nvSpPr>
        <p:spPr bwMode="auto">
          <a:xfrm flipV="1">
            <a:off x="2613025" y="4846638"/>
            <a:ext cx="5092700" cy="42862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292" name="Text Box 32"/>
          <p:cNvSpPr txBox="1">
            <a:spLocks noChangeArrowheads="1"/>
          </p:cNvSpPr>
          <p:nvPr/>
        </p:nvSpPr>
        <p:spPr bwMode="auto">
          <a:xfrm>
            <a:off x="4416425" y="5584825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pitchFamily="34" charset="0"/>
              </a:rPr>
              <a:t>home</a:t>
            </a:r>
          </a:p>
        </p:txBody>
      </p:sp>
      <p:pic>
        <p:nvPicPr>
          <p:cNvPr id="54293" name="Picture 33" descr="building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7125" y="4356100"/>
            <a:ext cx="150495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94" name="Text Box 34"/>
          <p:cNvSpPr txBox="1">
            <a:spLocks noChangeArrowheads="1"/>
          </p:cNvSpPr>
          <p:nvPr/>
        </p:nvSpPr>
        <p:spPr bwMode="auto">
          <a:xfrm>
            <a:off x="1127125" y="5140325"/>
            <a:ext cx="1514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pitchFamily="34" charset="0"/>
              </a:rPr>
              <a:t>cable headend</a:t>
            </a:r>
          </a:p>
        </p:txBody>
      </p:sp>
      <p:sp>
        <p:nvSpPr>
          <p:cNvPr id="54295" name="Text Box 35"/>
          <p:cNvSpPr txBox="1">
            <a:spLocks noChangeArrowheads="1"/>
          </p:cNvSpPr>
          <p:nvPr/>
        </p:nvSpPr>
        <p:spPr bwMode="auto">
          <a:xfrm>
            <a:off x="2146300" y="5711825"/>
            <a:ext cx="1933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Arial" pitchFamily="34" charset="0"/>
              </a:rPr>
              <a:t>cable distribution</a:t>
            </a:r>
          </a:p>
          <a:p>
            <a:pPr algn="ctr" eaLnBrk="1" hangingPunct="1"/>
            <a:r>
              <a:rPr lang="en-US" sz="1600">
                <a:latin typeface="Arial" pitchFamily="34" charset="0"/>
              </a:rPr>
              <a:t>network (simplified)</a:t>
            </a:r>
          </a:p>
        </p:txBody>
      </p:sp>
      <p:sp>
        <p:nvSpPr>
          <p:cNvPr id="54296" name="Line 36"/>
          <p:cNvSpPr>
            <a:spLocks noChangeShapeType="1"/>
          </p:cNvSpPr>
          <p:nvPr/>
        </p:nvSpPr>
        <p:spPr bwMode="auto">
          <a:xfrm flipV="1">
            <a:off x="3124200" y="4940300"/>
            <a:ext cx="40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97" name="Text Box 37"/>
          <p:cNvSpPr txBox="1">
            <a:spLocks noChangeArrowheads="1"/>
          </p:cNvSpPr>
          <p:nvPr/>
        </p:nvSpPr>
        <p:spPr bwMode="auto">
          <a:xfrm>
            <a:off x="4133850" y="3057525"/>
            <a:ext cx="4376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Typically 500 to 5,000 homes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15971B1B-A2E3-487F-B8FF-49ADDD2CDC2F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11138"/>
            <a:ext cx="8229600" cy="1143000"/>
          </a:xfrm>
        </p:spPr>
        <p:txBody>
          <a:bodyPr/>
          <a:lstStyle/>
          <a:p>
            <a:r>
              <a:rPr lang="en-US" sz="2800" smtClean="0"/>
              <a:t>Kiến trúc mạng cáp: Tổng quan</a:t>
            </a:r>
          </a:p>
        </p:txBody>
      </p:sp>
      <p:pic>
        <p:nvPicPr>
          <p:cNvPr id="55301" name="Picture 3" descr="house_sm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6550" y="3873500"/>
            <a:ext cx="10191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2" name="Picture 4" descr="house_sm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16613" y="4308475"/>
            <a:ext cx="10191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5" descr="house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7338" y="40640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916363" y="4227513"/>
            <a:ext cx="255587" cy="633412"/>
            <a:chOff x="2055" y="2297"/>
            <a:chExt cx="161" cy="399"/>
          </a:xfrm>
        </p:grpSpPr>
        <p:sp>
          <p:nvSpPr>
            <p:cNvPr id="68615" name="Rectangle 7"/>
            <p:cNvSpPr>
              <a:spLocks noChangeArrowheads="1"/>
            </p:cNvSpPr>
            <p:nvPr/>
          </p:nvSpPr>
          <p:spPr bwMode="auto">
            <a:xfrm rot="-5400000">
              <a:off x="1855" y="2491"/>
              <a:ext cx="39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616" name="Rectangle 8"/>
            <p:cNvSpPr>
              <a:spLocks noChangeArrowheads="1"/>
            </p:cNvSpPr>
            <p:nvPr/>
          </p:nvSpPr>
          <p:spPr bwMode="auto">
            <a:xfrm>
              <a:off x="2056" y="2297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55305" name="Picture 9" descr="house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3138" y="40767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6" name="Picture 10" descr="house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2438" y="53340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7" name="Picture 11" descr="house_sm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8813" y="5070475"/>
            <a:ext cx="10191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8" name="Picture 12" descr="house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4838" y="55245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3"/>
          <p:cNvGrpSpPr>
            <a:grpSpLocks/>
          </p:cNvGrpSpPr>
          <p:nvPr/>
        </p:nvGrpSpPr>
        <p:grpSpPr bwMode="auto">
          <a:xfrm flipV="1">
            <a:off x="6770688" y="4906963"/>
            <a:ext cx="255587" cy="820737"/>
            <a:chOff x="2459" y="2251"/>
            <a:chExt cx="161" cy="517"/>
          </a:xfrm>
        </p:grpSpPr>
        <p:sp>
          <p:nvSpPr>
            <p:cNvPr id="68622" name="Rectangle 14"/>
            <p:cNvSpPr>
              <a:spLocks noChangeArrowheads="1"/>
            </p:cNvSpPr>
            <p:nvPr/>
          </p:nvSpPr>
          <p:spPr bwMode="auto">
            <a:xfrm rot="-5400000">
              <a:off x="2214" y="2496"/>
              <a:ext cx="51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623" name="Rectangle 15"/>
            <p:cNvSpPr>
              <a:spLocks noChangeArrowheads="1"/>
            </p:cNvSpPr>
            <p:nvPr/>
          </p:nvSpPr>
          <p:spPr bwMode="auto">
            <a:xfrm>
              <a:off x="2460" y="2251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 flipV="1">
            <a:off x="5529263" y="4887913"/>
            <a:ext cx="255587" cy="379412"/>
            <a:chOff x="2315" y="2599"/>
            <a:chExt cx="161" cy="239"/>
          </a:xfrm>
        </p:grpSpPr>
        <p:sp>
          <p:nvSpPr>
            <p:cNvPr id="68625" name="Rectangle 17"/>
            <p:cNvSpPr>
              <a:spLocks noChangeArrowheads="1"/>
            </p:cNvSpPr>
            <p:nvPr/>
          </p:nvSpPr>
          <p:spPr bwMode="auto">
            <a:xfrm rot="-5400000">
              <a:off x="2195" y="2705"/>
              <a:ext cx="23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626" name="Rectangle 18"/>
            <p:cNvSpPr>
              <a:spLocks noChangeArrowheads="1"/>
            </p:cNvSpPr>
            <p:nvPr/>
          </p:nvSpPr>
          <p:spPr bwMode="auto">
            <a:xfrm>
              <a:off x="2316" y="2599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 flipV="1">
            <a:off x="4094163" y="4900613"/>
            <a:ext cx="255587" cy="633412"/>
            <a:chOff x="2055" y="2297"/>
            <a:chExt cx="161" cy="399"/>
          </a:xfrm>
        </p:grpSpPr>
        <p:sp>
          <p:nvSpPr>
            <p:cNvPr id="68628" name="Rectangle 20"/>
            <p:cNvSpPr>
              <a:spLocks noChangeArrowheads="1"/>
            </p:cNvSpPr>
            <p:nvPr/>
          </p:nvSpPr>
          <p:spPr bwMode="auto">
            <a:xfrm rot="-5400000">
              <a:off x="1855" y="2483"/>
              <a:ext cx="39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629" name="Rectangle 21"/>
            <p:cNvSpPr>
              <a:spLocks noChangeArrowheads="1"/>
            </p:cNvSpPr>
            <p:nvPr/>
          </p:nvSpPr>
          <p:spPr bwMode="auto">
            <a:xfrm>
              <a:off x="2056" y="2297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7126288" y="4246563"/>
            <a:ext cx="255587" cy="630237"/>
            <a:chOff x="3561" y="2643"/>
            <a:chExt cx="161" cy="397"/>
          </a:xfrm>
        </p:grpSpPr>
        <p:sp>
          <p:nvSpPr>
            <p:cNvPr id="68631" name="Rectangle 23"/>
            <p:cNvSpPr>
              <a:spLocks noChangeArrowheads="1"/>
            </p:cNvSpPr>
            <p:nvPr/>
          </p:nvSpPr>
          <p:spPr bwMode="auto">
            <a:xfrm rot="-5400000">
              <a:off x="3376" y="2828"/>
              <a:ext cx="39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632" name="Rectangle 24"/>
            <p:cNvSpPr>
              <a:spLocks noChangeArrowheads="1"/>
            </p:cNvSpPr>
            <p:nvPr/>
          </p:nvSpPr>
          <p:spPr bwMode="auto">
            <a:xfrm>
              <a:off x="3562" y="2643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757863" y="4468813"/>
            <a:ext cx="255587" cy="379412"/>
            <a:chOff x="2315" y="2599"/>
            <a:chExt cx="161" cy="239"/>
          </a:xfrm>
        </p:grpSpPr>
        <p:sp>
          <p:nvSpPr>
            <p:cNvPr id="68634" name="Rectangle 26"/>
            <p:cNvSpPr>
              <a:spLocks noChangeArrowheads="1"/>
            </p:cNvSpPr>
            <p:nvPr/>
          </p:nvSpPr>
          <p:spPr bwMode="auto">
            <a:xfrm rot="-5400000">
              <a:off x="2195" y="2713"/>
              <a:ext cx="23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635" name="Rectangle 27"/>
            <p:cNvSpPr>
              <a:spLocks noChangeArrowheads="1"/>
            </p:cNvSpPr>
            <p:nvPr/>
          </p:nvSpPr>
          <p:spPr bwMode="auto">
            <a:xfrm>
              <a:off x="2316" y="2599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5221288" y="4030663"/>
            <a:ext cx="255587" cy="820737"/>
            <a:chOff x="2459" y="2251"/>
            <a:chExt cx="161" cy="517"/>
          </a:xfrm>
        </p:grpSpPr>
        <p:sp>
          <p:nvSpPr>
            <p:cNvPr id="68637" name="Rectangle 29"/>
            <p:cNvSpPr>
              <a:spLocks noChangeArrowheads="1"/>
            </p:cNvSpPr>
            <p:nvPr/>
          </p:nvSpPr>
          <p:spPr bwMode="auto">
            <a:xfrm rot="-5400000">
              <a:off x="2214" y="2496"/>
              <a:ext cx="51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638" name="Rectangle 30"/>
            <p:cNvSpPr>
              <a:spLocks noChangeArrowheads="1"/>
            </p:cNvSpPr>
            <p:nvPr/>
          </p:nvSpPr>
          <p:spPr bwMode="auto">
            <a:xfrm>
              <a:off x="2460" y="2251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8639" name="Rectangle 31"/>
          <p:cNvSpPr>
            <a:spLocks noChangeArrowheads="1"/>
          </p:cNvSpPr>
          <p:nvPr/>
        </p:nvSpPr>
        <p:spPr bwMode="auto">
          <a:xfrm flipV="1">
            <a:off x="2613025" y="4846638"/>
            <a:ext cx="5092700" cy="42862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16" name="Text Box 32"/>
          <p:cNvSpPr txBox="1">
            <a:spLocks noChangeArrowheads="1"/>
          </p:cNvSpPr>
          <p:nvPr/>
        </p:nvSpPr>
        <p:spPr bwMode="auto">
          <a:xfrm>
            <a:off x="4416425" y="5584825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pitchFamily="34" charset="0"/>
              </a:rPr>
              <a:t>home</a:t>
            </a:r>
          </a:p>
        </p:txBody>
      </p:sp>
      <p:pic>
        <p:nvPicPr>
          <p:cNvPr id="55317" name="Picture 33" descr="building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7125" y="4356100"/>
            <a:ext cx="150495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18" name="Text Box 34"/>
          <p:cNvSpPr txBox="1">
            <a:spLocks noChangeArrowheads="1"/>
          </p:cNvSpPr>
          <p:nvPr/>
        </p:nvSpPr>
        <p:spPr bwMode="auto">
          <a:xfrm>
            <a:off x="1127125" y="5140325"/>
            <a:ext cx="1514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pitchFamily="34" charset="0"/>
              </a:rPr>
              <a:t>cable headend</a:t>
            </a:r>
          </a:p>
        </p:txBody>
      </p:sp>
      <p:sp>
        <p:nvSpPr>
          <p:cNvPr id="55319" name="Text Box 35"/>
          <p:cNvSpPr txBox="1">
            <a:spLocks noChangeArrowheads="1"/>
          </p:cNvSpPr>
          <p:nvPr/>
        </p:nvSpPr>
        <p:spPr bwMode="auto">
          <a:xfrm>
            <a:off x="2146300" y="5711825"/>
            <a:ext cx="1933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Arial" pitchFamily="34" charset="0"/>
              </a:rPr>
              <a:t>cable distribution</a:t>
            </a:r>
          </a:p>
          <a:p>
            <a:pPr algn="ctr" eaLnBrk="1" hangingPunct="1"/>
            <a:r>
              <a:rPr lang="en-US" sz="1600">
                <a:latin typeface="Arial" pitchFamily="34" charset="0"/>
              </a:rPr>
              <a:t>network (simplified)</a:t>
            </a:r>
          </a:p>
        </p:txBody>
      </p:sp>
      <p:sp>
        <p:nvSpPr>
          <p:cNvPr id="55320" name="Line 36"/>
          <p:cNvSpPr>
            <a:spLocks noChangeShapeType="1"/>
          </p:cNvSpPr>
          <p:nvPr/>
        </p:nvSpPr>
        <p:spPr bwMode="auto">
          <a:xfrm flipV="1">
            <a:off x="3124200" y="4940300"/>
            <a:ext cx="40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3429000" y="1181100"/>
            <a:ext cx="5232400" cy="2806700"/>
            <a:chOff x="2160" y="744"/>
            <a:chExt cx="3296" cy="1768"/>
          </a:xfrm>
        </p:grpSpPr>
        <p:sp>
          <p:nvSpPr>
            <p:cNvPr id="55322" name="Freeform 38"/>
            <p:cNvSpPr>
              <a:spLocks/>
            </p:cNvSpPr>
            <p:nvPr/>
          </p:nvSpPr>
          <p:spPr bwMode="auto">
            <a:xfrm>
              <a:off x="2544" y="2048"/>
              <a:ext cx="2432" cy="464"/>
            </a:xfrm>
            <a:custGeom>
              <a:avLst/>
              <a:gdLst>
                <a:gd name="T0" fmla="*/ 912 w 2432"/>
                <a:gd name="T1" fmla="*/ 448 h 464"/>
                <a:gd name="T2" fmla="*/ 1496 w 2432"/>
                <a:gd name="T3" fmla="*/ 464 h 464"/>
                <a:gd name="T4" fmla="*/ 2432 w 2432"/>
                <a:gd name="T5" fmla="*/ 48 h 464"/>
                <a:gd name="T6" fmla="*/ 1784 w 2432"/>
                <a:gd name="T7" fmla="*/ 176 h 464"/>
                <a:gd name="T8" fmla="*/ 864 w 2432"/>
                <a:gd name="T9" fmla="*/ 208 h 464"/>
                <a:gd name="T10" fmla="*/ 0 w 2432"/>
                <a:gd name="T11" fmla="*/ 0 h 4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32"/>
                <a:gd name="T19" fmla="*/ 0 h 464"/>
                <a:gd name="T20" fmla="*/ 2432 w 2432"/>
                <a:gd name="T21" fmla="*/ 464 h 4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32" h="464">
                  <a:moveTo>
                    <a:pt x="912" y="448"/>
                  </a:moveTo>
                  <a:lnTo>
                    <a:pt x="1496" y="464"/>
                  </a:lnTo>
                  <a:lnTo>
                    <a:pt x="2432" y="48"/>
                  </a:lnTo>
                  <a:lnTo>
                    <a:pt x="1784" y="176"/>
                  </a:lnTo>
                  <a:lnTo>
                    <a:pt x="864" y="208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chemeClr val="tx2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3" name="Oval 39"/>
            <p:cNvSpPr>
              <a:spLocks noChangeArrowheads="1"/>
            </p:cNvSpPr>
            <p:nvPr/>
          </p:nvSpPr>
          <p:spPr bwMode="auto">
            <a:xfrm>
              <a:off x="2160" y="744"/>
              <a:ext cx="3296" cy="15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5324" name="Picture 40" descr="house_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22" y="1044"/>
              <a:ext cx="2955" cy="1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13575735-A845-47E2-91AA-118B58CCB85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11138"/>
            <a:ext cx="8229600" cy="1143000"/>
          </a:xfrm>
        </p:spPr>
        <p:txBody>
          <a:bodyPr/>
          <a:lstStyle/>
          <a:p>
            <a:r>
              <a:rPr lang="en-US" sz="2800" smtClean="0"/>
              <a:t>Kiến trúc mạng cáp: Tổng quan</a:t>
            </a:r>
          </a:p>
        </p:txBody>
      </p:sp>
      <p:pic>
        <p:nvPicPr>
          <p:cNvPr id="56325" name="Picture 3" descr="house_sm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6550" y="3873500"/>
            <a:ext cx="10191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6" name="Picture 4" descr="house_sm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16613" y="4308475"/>
            <a:ext cx="10191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7" name="Picture 5" descr="house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7338" y="40640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916363" y="4227513"/>
            <a:ext cx="255587" cy="633412"/>
            <a:chOff x="2055" y="2297"/>
            <a:chExt cx="161" cy="399"/>
          </a:xfrm>
        </p:grpSpPr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 rot="-5400000">
              <a:off x="1855" y="2491"/>
              <a:ext cx="39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640" name="Rectangle 8"/>
            <p:cNvSpPr>
              <a:spLocks noChangeArrowheads="1"/>
            </p:cNvSpPr>
            <p:nvPr/>
          </p:nvSpPr>
          <p:spPr bwMode="auto">
            <a:xfrm>
              <a:off x="2056" y="2297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56329" name="Picture 9" descr="house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3138" y="40767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10" descr="house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2438" y="53340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1" name="Picture 11" descr="house_sm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8813" y="5070475"/>
            <a:ext cx="10191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2" name="Picture 12" descr="house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4838" y="55245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3"/>
          <p:cNvGrpSpPr>
            <a:grpSpLocks/>
          </p:cNvGrpSpPr>
          <p:nvPr/>
        </p:nvGrpSpPr>
        <p:grpSpPr bwMode="auto">
          <a:xfrm flipV="1">
            <a:off x="6770688" y="4906963"/>
            <a:ext cx="255587" cy="820737"/>
            <a:chOff x="2459" y="2251"/>
            <a:chExt cx="161" cy="517"/>
          </a:xfrm>
        </p:grpSpPr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 rot="-5400000">
              <a:off x="2214" y="2496"/>
              <a:ext cx="51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647" name="Rectangle 15"/>
            <p:cNvSpPr>
              <a:spLocks noChangeArrowheads="1"/>
            </p:cNvSpPr>
            <p:nvPr/>
          </p:nvSpPr>
          <p:spPr bwMode="auto">
            <a:xfrm>
              <a:off x="2460" y="2251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 flipV="1">
            <a:off x="5529263" y="4887913"/>
            <a:ext cx="255587" cy="379412"/>
            <a:chOff x="2315" y="2599"/>
            <a:chExt cx="161" cy="239"/>
          </a:xfrm>
        </p:grpSpPr>
        <p:sp>
          <p:nvSpPr>
            <p:cNvPr id="69649" name="Rectangle 17"/>
            <p:cNvSpPr>
              <a:spLocks noChangeArrowheads="1"/>
            </p:cNvSpPr>
            <p:nvPr/>
          </p:nvSpPr>
          <p:spPr bwMode="auto">
            <a:xfrm rot="-5400000">
              <a:off x="2195" y="2705"/>
              <a:ext cx="23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650" name="Rectangle 18"/>
            <p:cNvSpPr>
              <a:spLocks noChangeArrowheads="1"/>
            </p:cNvSpPr>
            <p:nvPr/>
          </p:nvSpPr>
          <p:spPr bwMode="auto">
            <a:xfrm>
              <a:off x="2316" y="2599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 flipV="1">
            <a:off x="4094163" y="4900613"/>
            <a:ext cx="255587" cy="633412"/>
            <a:chOff x="2055" y="2297"/>
            <a:chExt cx="161" cy="399"/>
          </a:xfrm>
        </p:grpSpPr>
        <p:sp>
          <p:nvSpPr>
            <p:cNvPr id="69652" name="Rectangle 20"/>
            <p:cNvSpPr>
              <a:spLocks noChangeArrowheads="1"/>
            </p:cNvSpPr>
            <p:nvPr/>
          </p:nvSpPr>
          <p:spPr bwMode="auto">
            <a:xfrm rot="-5400000">
              <a:off x="1855" y="2483"/>
              <a:ext cx="39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653" name="Rectangle 21"/>
            <p:cNvSpPr>
              <a:spLocks noChangeArrowheads="1"/>
            </p:cNvSpPr>
            <p:nvPr/>
          </p:nvSpPr>
          <p:spPr bwMode="auto">
            <a:xfrm>
              <a:off x="2056" y="2297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7126288" y="4246563"/>
            <a:ext cx="255587" cy="630237"/>
            <a:chOff x="3561" y="2643"/>
            <a:chExt cx="161" cy="397"/>
          </a:xfrm>
        </p:grpSpPr>
        <p:sp>
          <p:nvSpPr>
            <p:cNvPr id="69655" name="Rectangle 23"/>
            <p:cNvSpPr>
              <a:spLocks noChangeArrowheads="1"/>
            </p:cNvSpPr>
            <p:nvPr/>
          </p:nvSpPr>
          <p:spPr bwMode="auto">
            <a:xfrm rot="-5400000">
              <a:off x="3376" y="2828"/>
              <a:ext cx="39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656" name="Rectangle 24"/>
            <p:cNvSpPr>
              <a:spLocks noChangeArrowheads="1"/>
            </p:cNvSpPr>
            <p:nvPr/>
          </p:nvSpPr>
          <p:spPr bwMode="auto">
            <a:xfrm>
              <a:off x="3562" y="2643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757863" y="4468813"/>
            <a:ext cx="255587" cy="379412"/>
            <a:chOff x="2315" y="2599"/>
            <a:chExt cx="161" cy="239"/>
          </a:xfrm>
        </p:grpSpPr>
        <p:sp>
          <p:nvSpPr>
            <p:cNvPr id="69658" name="Rectangle 26"/>
            <p:cNvSpPr>
              <a:spLocks noChangeArrowheads="1"/>
            </p:cNvSpPr>
            <p:nvPr/>
          </p:nvSpPr>
          <p:spPr bwMode="auto">
            <a:xfrm rot="-5400000">
              <a:off x="2195" y="2713"/>
              <a:ext cx="23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659" name="Rectangle 27"/>
            <p:cNvSpPr>
              <a:spLocks noChangeArrowheads="1"/>
            </p:cNvSpPr>
            <p:nvPr/>
          </p:nvSpPr>
          <p:spPr bwMode="auto">
            <a:xfrm>
              <a:off x="2316" y="2599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5221288" y="4030663"/>
            <a:ext cx="255587" cy="820737"/>
            <a:chOff x="2459" y="2251"/>
            <a:chExt cx="161" cy="517"/>
          </a:xfrm>
        </p:grpSpPr>
        <p:sp>
          <p:nvSpPr>
            <p:cNvPr id="69661" name="Rectangle 29"/>
            <p:cNvSpPr>
              <a:spLocks noChangeArrowheads="1"/>
            </p:cNvSpPr>
            <p:nvPr/>
          </p:nvSpPr>
          <p:spPr bwMode="auto">
            <a:xfrm rot="-5400000">
              <a:off x="2214" y="2496"/>
              <a:ext cx="51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662" name="Rectangle 30"/>
            <p:cNvSpPr>
              <a:spLocks noChangeArrowheads="1"/>
            </p:cNvSpPr>
            <p:nvPr/>
          </p:nvSpPr>
          <p:spPr bwMode="auto">
            <a:xfrm>
              <a:off x="2460" y="2251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9663" name="Rectangle 31"/>
          <p:cNvSpPr>
            <a:spLocks noChangeArrowheads="1"/>
          </p:cNvSpPr>
          <p:nvPr/>
        </p:nvSpPr>
        <p:spPr bwMode="auto">
          <a:xfrm flipV="1">
            <a:off x="2613025" y="4846638"/>
            <a:ext cx="5092700" cy="42862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6340" name="Text Box 32"/>
          <p:cNvSpPr txBox="1">
            <a:spLocks noChangeArrowheads="1"/>
          </p:cNvSpPr>
          <p:nvPr/>
        </p:nvSpPr>
        <p:spPr bwMode="auto">
          <a:xfrm>
            <a:off x="4416425" y="5584825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pitchFamily="34" charset="0"/>
              </a:rPr>
              <a:t>home</a:t>
            </a:r>
          </a:p>
        </p:txBody>
      </p:sp>
      <p:pic>
        <p:nvPicPr>
          <p:cNvPr id="56341" name="Picture 33" descr="building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7125" y="4356100"/>
            <a:ext cx="150495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42" name="Text Box 34"/>
          <p:cNvSpPr txBox="1">
            <a:spLocks noChangeArrowheads="1"/>
          </p:cNvSpPr>
          <p:nvPr/>
        </p:nvSpPr>
        <p:spPr bwMode="auto">
          <a:xfrm>
            <a:off x="1127125" y="5140325"/>
            <a:ext cx="1514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pitchFamily="34" charset="0"/>
              </a:rPr>
              <a:t>cable headend</a:t>
            </a:r>
          </a:p>
        </p:txBody>
      </p:sp>
      <p:sp>
        <p:nvSpPr>
          <p:cNvPr id="56343" name="Text Box 35"/>
          <p:cNvSpPr txBox="1">
            <a:spLocks noChangeArrowheads="1"/>
          </p:cNvSpPr>
          <p:nvPr/>
        </p:nvSpPr>
        <p:spPr bwMode="auto">
          <a:xfrm>
            <a:off x="2257425" y="5711825"/>
            <a:ext cx="1706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Arial" pitchFamily="34" charset="0"/>
              </a:rPr>
              <a:t>cable distribution</a:t>
            </a:r>
          </a:p>
          <a:p>
            <a:pPr algn="ctr" eaLnBrk="1" hangingPunct="1"/>
            <a:r>
              <a:rPr lang="en-US" sz="1600">
                <a:latin typeface="Arial" pitchFamily="34" charset="0"/>
              </a:rPr>
              <a:t>network</a:t>
            </a:r>
          </a:p>
        </p:txBody>
      </p:sp>
      <p:sp>
        <p:nvSpPr>
          <p:cNvPr id="56344" name="Line 36"/>
          <p:cNvSpPr>
            <a:spLocks noChangeShapeType="1"/>
          </p:cNvSpPr>
          <p:nvPr/>
        </p:nvSpPr>
        <p:spPr bwMode="auto">
          <a:xfrm flipV="1">
            <a:off x="3124200" y="4940300"/>
            <a:ext cx="40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304800" y="1520825"/>
            <a:ext cx="2552700" cy="2873375"/>
            <a:chOff x="192" y="958"/>
            <a:chExt cx="1608" cy="1810"/>
          </a:xfrm>
        </p:grpSpPr>
        <p:sp>
          <p:nvSpPr>
            <p:cNvPr id="56346" name="Freeform 38"/>
            <p:cNvSpPr>
              <a:spLocks/>
            </p:cNvSpPr>
            <p:nvPr/>
          </p:nvSpPr>
          <p:spPr bwMode="auto">
            <a:xfrm>
              <a:off x="336" y="1856"/>
              <a:ext cx="1432" cy="912"/>
            </a:xfrm>
            <a:custGeom>
              <a:avLst/>
              <a:gdLst>
                <a:gd name="T0" fmla="*/ 544 w 1432"/>
                <a:gd name="T1" fmla="*/ 912 h 912"/>
                <a:gd name="T2" fmla="*/ 0 w 1432"/>
                <a:gd name="T3" fmla="*/ 224 h 912"/>
                <a:gd name="T4" fmla="*/ 288 w 1432"/>
                <a:gd name="T5" fmla="*/ 400 h 912"/>
                <a:gd name="T6" fmla="*/ 672 w 1432"/>
                <a:gd name="T7" fmla="*/ 512 h 912"/>
                <a:gd name="T8" fmla="*/ 960 w 1432"/>
                <a:gd name="T9" fmla="*/ 464 h 912"/>
                <a:gd name="T10" fmla="*/ 1176 w 1432"/>
                <a:gd name="T11" fmla="*/ 336 h 912"/>
                <a:gd name="T12" fmla="*/ 1432 w 1432"/>
                <a:gd name="T13" fmla="*/ 0 h 912"/>
                <a:gd name="T14" fmla="*/ 1016 w 1432"/>
                <a:gd name="T15" fmla="*/ 896 h 912"/>
                <a:gd name="T16" fmla="*/ 544 w 1432"/>
                <a:gd name="T17" fmla="*/ 912 h 9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32"/>
                <a:gd name="T28" fmla="*/ 0 h 912"/>
                <a:gd name="T29" fmla="*/ 1432 w 1432"/>
                <a:gd name="T30" fmla="*/ 912 h 9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32" h="912">
                  <a:moveTo>
                    <a:pt x="544" y="912"/>
                  </a:moveTo>
                  <a:lnTo>
                    <a:pt x="0" y="224"/>
                  </a:lnTo>
                  <a:lnTo>
                    <a:pt x="288" y="400"/>
                  </a:lnTo>
                  <a:lnTo>
                    <a:pt x="672" y="512"/>
                  </a:lnTo>
                  <a:lnTo>
                    <a:pt x="960" y="464"/>
                  </a:lnTo>
                  <a:lnTo>
                    <a:pt x="1176" y="336"/>
                  </a:lnTo>
                  <a:lnTo>
                    <a:pt x="1432" y="0"/>
                  </a:lnTo>
                  <a:lnTo>
                    <a:pt x="1016" y="896"/>
                  </a:lnTo>
                  <a:lnTo>
                    <a:pt x="544" y="912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  <a:ln w="317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47" name="Oval 39"/>
            <p:cNvSpPr>
              <a:spLocks noChangeArrowheads="1"/>
            </p:cNvSpPr>
            <p:nvPr/>
          </p:nvSpPr>
          <p:spPr bwMode="auto">
            <a:xfrm>
              <a:off x="192" y="968"/>
              <a:ext cx="1608" cy="13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399" y="958"/>
              <a:ext cx="1215" cy="1341"/>
              <a:chOff x="351" y="918"/>
              <a:chExt cx="1215" cy="1341"/>
            </a:xfrm>
          </p:grpSpPr>
          <p:sp>
            <p:nvSpPr>
              <p:cNvPr id="69673" name="Rectangle 41"/>
              <p:cNvSpPr>
                <a:spLocks noChangeArrowheads="1"/>
              </p:cNvSpPr>
              <p:nvPr/>
            </p:nvSpPr>
            <p:spPr bwMode="auto">
              <a:xfrm rot="5400000" flipH="1">
                <a:off x="700" y="1852"/>
                <a:ext cx="310" cy="27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chemeClr val="bg1"/>
                  </a:gs>
                  <a:gs pos="100000">
                    <a:schemeClr val="tx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674" name="Rectangle 42"/>
              <p:cNvSpPr>
                <a:spLocks noChangeArrowheads="1"/>
              </p:cNvSpPr>
              <p:nvPr/>
            </p:nvSpPr>
            <p:spPr bwMode="auto">
              <a:xfrm rot="5400000" flipH="1">
                <a:off x="524" y="1555"/>
                <a:ext cx="310" cy="27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chemeClr val="bg1"/>
                  </a:gs>
                  <a:gs pos="100000">
                    <a:schemeClr val="tx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675" name="Rectangle 43"/>
              <p:cNvSpPr>
                <a:spLocks noChangeArrowheads="1"/>
              </p:cNvSpPr>
              <p:nvPr/>
            </p:nvSpPr>
            <p:spPr bwMode="auto">
              <a:xfrm rot="5400000" flipH="1">
                <a:off x="1060" y="1547"/>
                <a:ext cx="310" cy="27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chemeClr val="bg1"/>
                  </a:gs>
                  <a:gs pos="100000">
                    <a:schemeClr val="tx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56352" name="Picture 44" descr="pedge_6600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51" y="1126"/>
                <a:ext cx="461" cy="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6353" name="Picture 45" descr="pedge_6600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055" y="1150"/>
                <a:ext cx="461" cy="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6354" name="Picture 46" descr="pedge_6600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591" y="1822"/>
                <a:ext cx="461" cy="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9679" name="Rectangle 47"/>
              <p:cNvSpPr>
                <a:spLocks noChangeArrowheads="1"/>
              </p:cNvSpPr>
              <p:nvPr/>
            </p:nvSpPr>
            <p:spPr bwMode="auto">
              <a:xfrm flipV="1">
                <a:off x="454" y="1685"/>
                <a:ext cx="1112" cy="27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chemeClr val="bg1"/>
                  </a:gs>
                  <a:gs pos="100000">
                    <a:schemeClr val="tx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356" name="Text Box 48"/>
              <p:cNvSpPr txBox="1">
                <a:spLocks noChangeArrowheads="1"/>
              </p:cNvSpPr>
              <p:nvPr/>
            </p:nvSpPr>
            <p:spPr bwMode="auto">
              <a:xfrm>
                <a:off x="710" y="918"/>
                <a:ext cx="62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600">
                    <a:latin typeface="Arial" pitchFamily="34" charset="0"/>
                  </a:rPr>
                  <a:t>server(s)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4CB7D61B-8668-45C5-9DA5-3CE3DA10CEEC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11138"/>
            <a:ext cx="8229600" cy="1143000"/>
          </a:xfrm>
        </p:spPr>
        <p:txBody>
          <a:bodyPr/>
          <a:lstStyle/>
          <a:p>
            <a:r>
              <a:rPr lang="en-US" sz="2800" smtClean="0"/>
              <a:t>Kiến trúc mạng cáp: Tổng quan</a:t>
            </a:r>
          </a:p>
        </p:txBody>
      </p:sp>
      <p:pic>
        <p:nvPicPr>
          <p:cNvPr id="57349" name="Picture 3" descr="house_sm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6550" y="3873500"/>
            <a:ext cx="10191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0" name="Picture 4" descr="house_sm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16613" y="4308475"/>
            <a:ext cx="10191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1" name="Picture 5" descr="house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7338" y="40640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916363" y="4227513"/>
            <a:ext cx="255587" cy="633412"/>
            <a:chOff x="2055" y="2297"/>
            <a:chExt cx="161" cy="399"/>
          </a:xfrm>
        </p:grpSpPr>
        <p:sp>
          <p:nvSpPr>
            <p:cNvPr id="70663" name="Rectangle 7"/>
            <p:cNvSpPr>
              <a:spLocks noChangeArrowheads="1"/>
            </p:cNvSpPr>
            <p:nvPr/>
          </p:nvSpPr>
          <p:spPr bwMode="auto">
            <a:xfrm rot="-5400000">
              <a:off x="1855" y="2491"/>
              <a:ext cx="39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64" name="Rectangle 8"/>
            <p:cNvSpPr>
              <a:spLocks noChangeArrowheads="1"/>
            </p:cNvSpPr>
            <p:nvPr/>
          </p:nvSpPr>
          <p:spPr bwMode="auto">
            <a:xfrm>
              <a:off x="2056" y="2297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57353" name="Picture 9" descr="house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3138" y="40767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4" name="Picture 10" descr="house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2438" y="53340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5" name="Picture 11" descr="house_sm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8813" y="5070475"/>
            <a:ext cx="10191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6" name="Picture 12" descr="house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4838" y="55245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3"/>
          <p:cNvGrpSpPr>
            <a:grpSpLocks/>
          </p:cNvGrpSpPr>
          <p:nvPr/>
        </p:nvGrpSpPr>
        <p:grpSpPr bwMode="auto">
          <a:xfrm flipV="1">
            <a:off x="6770688" y="4906963"/>
            <a:ext cx="255587" cy="820737"/>
            <a:chOff x="2459" y="2251"/>
            <a:chExt cx="161" cy="517"/>
          </a:xfrm>
        </p:grpSpPr>
        <p:sp>
          <p:nvSpPr>
            <p:cNvPr id="70670" name="Rectangle 14"/>
            <p:cNvSpPr>
              <a:spLocks noChangeArrowheads="1"/>
            </p:cNvSpPr>
            <p:nvPr/>
          </p:nvSpPr>
          <p:spPr bwMode="auto">
            <a:xfrm rot="-5400000">
              <a:off x="2214" y="2496"/>
              <a:ext cx="51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71" name="Rectangle 15"/>
            <p:cNvSpPr>
              <a:spLocks noChangeArrowheads="1"/>
            </p:cNvSpPr>
            <p:nvPr/>
          </p:nvSpPr>
          <p:spPr bwMode="auto">
            <a:xfrm>
              <a:off x="2460" y="2251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 flipV="1">
            <a:off x="5529263" y="4887913"/>
            <a:ext cx="255587" cy="379412"/>
            <a:chOff x="2315" y="2599"/>
            <a:chExt cx="161" cy="239"/>
          </a:xfrm>
        </p:grpSpPr>
        <p:sp>
          <p:nvSpPr>
            <p:cNvPr id="70673" name="Rectangle 17"/>
            <p:cNvSpPr>
              <a:spLocks noChangeArrowheads="1"/>
            </p:cNvSpPr>
            <p:nvPr/>
          </p:nvSpPr>
          <p:spPr bwMode="auto">
            <a:xfrm rot="-5400000">
              <a:off x="2195" y="2705"/>
              <a:ext cx="23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74" name="Rectangle 18"/>
            <p:cNvSpPr>
              <a:spLocks noChangeArrowheads="1"/>
            </p:cNvSpPr>
            <p:nvPr/>
          </p:nvSpPr>
          <p:spPr bwMode="auto">
            <a:xfrm>
              <a:off x="2316" y="2599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 flipV="1">
            <a:off x="4094163" y="4900613"/>
            <a:ext cx="255587" cy="633412"/>
            <a:chOff x="2055" y="2297"/>
            <a:chExt cx="161" cy="399"/>
          </a:xfrm>
        </p:grpSpPr>
        <p:sp>
          <p:nvSpPr>
            <p:cNvPr id="70676" name="Rectangle 20"/>
            <p:cNvSpPr>
              <a:spLocks noChangeArrowheads="1"/>
            </p:cNvSpPr>
            <p:nvPr/>
          </p:nvSpPr>
          <p:spPr bwMode="auto">
            <a:xfrm rot="-5400000">
              <a:off x="1855" y="2483"/>
              <a:ext cx="39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77" name="Rectangle 21"/>
            <p:cNvSpPr>
              <a:spLocks noChangeArrowheads="1"/>
            </p:cNvSpPr>
            <p:nvPr/>
          </p:nvSpPr>
          <p:spPr bwMode="auto">
            <a:xfrm>
              <a:off x="2056" y="2297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7126288" y="4246563"/>
            <a:ext cx="255587" cy="630237"/>
            <a:chOff x="3561" y="2643"/>
            <a:chExt cx="161" cy="397"/>
          </a:xfrm>
        </p:grpSpPr>
        <p:sp>
          <p:nvSpPr>
            <p:cNvPr id="70679" name="Rectangle 23"/>
            <p:cNvSpPr>
              <a:spLocks noChangeArrowheads="1"/>
            </p:cNvSpPr>
            <p:nvPr/>
          </p:nvSpPr>
          <p:spPr bwMode="auto">
            <a:xfrm rot="-5400000">
              <a:off x="3376" y="2828"/>
              <a:ext cx="39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80" name="Rectangle 24"/>
            <p:cNvSpPr>
              <a:spLocks noChangeArrowheads="1"/>
            </p:cNvSpPr>
            <p:nvPr/>
          </p:nvSpPr>
          <p:spPr bwMode="auto">
            <a:xfrm>
              <a:off x="3562" y="2643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757863" y="4468813"/>
            <a:ext cx="255587" cy="379412"/>
            <a:chOff x="2315" y="2599"/>
            <a:chExt cx="161" cy="239"/>
          </a:xfrm>
        </p:grpSpPr>
        <p:sp>
          <p:nvSpPr>
            <p:cNvPr id="70682" name="Rectangle 26"/>
            <p:cNvSpPr>
              <a:spLocks noChangeArrowheads="1"/>
            </p:cNvSpPr>
            <p:nvPr/>
          </p:nvSpPr>
          <p:spPr bwMode="auto">
            <a:xfrm rot="-5400000">
              <a:off x="2195" y="2713"/>
              <a:ext cx="23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83" name="Rectangle 27"/>
            <p:cNvSpPr>
              <a:spLocks noChangeArrowheads="1"/>
            </p:cNvSpPr>
            <p:nvPr/>
          </p:nvSpPr>
          <p:spPr bwMode="auto">
            <a:xfrm>
              <a:off x="2316" y="2599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5221288" y="4030663"/>
            <a:ext cx="255587" cy="820737"/>
            <a:chOff x="2459" y="2251"/>
            <a:chExt cx="161" cy="517"/>
          </a:xfrm>
        </p:grpSpPr>
        <p:sp>
          <p:nvSpPr>
            <p:cNvPr id="70685" name="Rectangle 29"/>
            <p:cNvSpPr>
              <a:spLocks noChangeArrowheads="1"/>
            </p:cNvSpPr>
            <p:nvPr/>
          </p:nvSpPr>
          <p:spPr bwMode="auto">
            <a:xfrm rot="-5400000">
              <a:off x="2214" y="2496"/>
              <a:ext cx="51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86" name="Rectangle 30"/>
            <p:cNvSpPr>
              <a:spLocks noChangeArrowheads="1"/>
            </p:cNvSpPr>
            <p:nvPr/>
          </p:nvSpPr>
          <p:spPr bwMode="auto">
            <a:xfrm>
              <a:off x="2460" y="2251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0687" name="Rectangle 31"/>
          <p:cNvSpPr>
            <a:spLocks noChangeArrowheads="1"/>
          </p:cNvSpPr>
          <p:nvPr/>
        </p:nvSpPr>
        <p:spPr bwMode="auto">
          <a:xfrm flipV="1">
            <a:off x="2613025" y="4846638"/>
            <a:ext cx="5092700" cy="42862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64" name="Text Box 32"/>
          <p:cNvSpPr txBox="1">
            <a:spLocks noChangeArrowheads="1"/>
          </p:cNvSpPr>
          <p:nvPr/>
        </p:nvSpPr>
        <p:spPr bwMode="auto">
          <a:xfrm>
            <a:off x="4416425" y="5584825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pitchFamily="34" charset="0"/>
              </a:rPr>
              <a:t>home</a:t>
            </a:r>
          </a:p>
        </p:txBody>
      </p:sp>
      <p:pic>
        <p:nvPicPr>
          <p:cNvPr id="57365" name="Picture 33" descr="building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7125" y="4356100"/>
            <a:ext cx="150495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66" name="Text Box 34"/>
          <p:cNvSpPr txBox="1">
            <a:spLocks noChangeArrowheads="1"/>
          </p:cNvSpPr>
          <p:nvPr/>
        </p:nvSpPr>
        <p:spPr bwMode="auto">
          <a:xfrm>
            <a:off x="1127125" y="5140325"/>
            <a:ext cx="1514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pitchFamily="34" charset="0"/>
              </a:rPr>
              <a:t>cable headend</a:t>
            </a:r>
          </a:p>
        </p:txBody>
      </p:sp>
      <p:sp>
        <p:nvSpPr>
          <p:cNvPr id="57367" name="Text Box 35"/>
          <p:cNvSpPr txBox="1">
            <a:spLocks noChangeArrowheads="1"/>
          </p:cNvSpPr>
          <p:nvPr/>
        </p:nvSpPr>
        <p:spPr bwMode="auto">
          <a:xfrm>
            <a:off x="2257425" y="5711825"/>
            <a:ext cx="1706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Arial" pitchFamily="34" charset="0"/>
              </a:rPr>
              <a:t>cable distribution</a:t>
            </a:r>
          </a:p>
          <a:p>
            <a:pPr algn="ctr" eaLnBrk="1" hangingPunct="1"/>
            <a:r>
              <a:rPr lang="en-US" sz="1600">
                <a:latin typeface="Arial" pitchFamily="34" charset="0"/>
              </a:rPr>
              <a:t>network</a:t>
            </a:r>
          </a:p>
        </p:txBody>
      </p:sp>
      <p:sp>
        <p:nvSpPr>
          <p:cNvPr id="57368" name="Line 36"/>
          <p:cNvSpPr>
            <a:spLocks noChangeShapeType="1"/>
          </p:cNvSpPr>
          <p:nvPr/>
        </p:nvSpPr>
        <p:spPr bwMode="auto">
          <a:xfrm flipV="1">
            <a:off x="3124200" y="4940300"/>
            <a:ext cx="40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4846638" y="1352550"/>
            <a:ext cx="2043112" cy="958850"/>
            <a:chOff x="2505" y="826"/>
            <a:chExt cx="1287" cy="604"/>
          </a:xfrm>
        </p:grpSpPr>
        <p:sp>
          <p:nvSpPr>
            <p:cNvPr id="57409" name="Line 38"/>
            <p:cNvSpPr>
              <a:spLocks noChangeShapeType="1"/>
            </p:cNvSpPr>
            <p:nvPr/>
          </p:nvSpPr>
          <p:spPr bwMode="auto">
            <a:xfrm flipH="1">
              <a:off x="2505" y="1115"/>
              <a:ext cx="128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10" name="Freeform 39"/>
            <p:cNvSpPr>
              <a:spLocks/>
            </p:cNvSpPr>
            <p:nvPr/>
          </p:nvSpPr>
          <p:spPr bwMode="auto">
            <a:xfrm>
              <a:off x="2548" y="826"/>
              <a:ext cx="562" cy="266"/>
            </a:xfrm>
            <a:custGeom>
              <a:avLst/>
              <a:gdLst>
                <a:gd name="T0" fmla="*/ 4 w 562"/>
                <a:gd name="T1" fmla="*/ 264 h 266"/>
                <a:gd name="T2" fmla="*/ 52 w 562"/>
                <a:gd name="T3" fmla="*/ 6 h 266"/>
                <a:gd name="T4" fmla="*/ 108 w 562"/>
                <a:gd name="T5" fmla="*/ 266 h 266"/>
                <a:gd name="T6" fmla="*/ 174 w 562"/>
                <a:gd name="T7" fmla="*/ 0 h 266"/>
                <a:gd name="T8" fmla="*/ 228 w 562"/>
                <a:gd name="T9" fmla="*/ 264 h 266"/>
                <a:gd name="T10" fmla="*/ 288 w 562"/>
                <a:gd name="T11" fmla="*/ 8 h 266"/>
                <a:gd name="T12" fmla="*/ 354 w 562"/>
                <a:gd name="T13" fmla="*/ 266 h 266"/>
                <a:gd name="T14" fmla="*/ 402 w 562"/>
                <a:gd name="T15" fmla="*/ 8 h 266"/>
                <a:gd name="T16" fmla="*/ 464 w 562"/>
                <a:gd name="T17" fmla="*/ 264 h 266"/>
                <a:gd name="T18" fmla="*/ 506 w 562"/>
                <a:gd name="T19" fmla="*/ 6 h 266"/>
                <a:gd name="T20" fmla="*/ 556 w 562"/>
                <a:gd name="T21" fmla="*/ 266 h 2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2"/>
                <a:gd name="T34" fmla="*/ 0 h 266"/>
                <a:gd name="T35" fmla="*/ 562 w 562"/>
                <a:gd name="T36" fmla="*/ 266 h 26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2" h="266">
                  <a:moveTo>
                    <a:pt x="4" y="264"/>
                  </a:moveTo>
                  <a:cubicBezTo>
                    <a:pt x="4" y="212"/>
                    <a:pt x="0" y="4"/>
                    <a:pt x="52" y="6"/>
                  </a:cubicBezTo>
                  <a:cubicBezTo>
                    <a:pt x="106" y="4"/>
                    <a:pt x="58" y="266"/>
                    <a:pt x="108" y="266"/>
                  </a:cubicBezTo>
                  <a:cubicBezTo>
                    <a:pt x="158" y="266"/>
                    <a:pt x="126" y="0"/>
                    <a:pt x="174" y="0"/>
                  </a:cubicBezTo>
                  <a:cubicBezTo>
                    <a:pt x="222" y="0"/>
                    <a:pt x="184" y="266"/>
                    <a:pt x="228" y="264"/>
                  </a:cubicBezTo>
                  <a:cubicBezTo>
                    <a:pt x="272" y="262"/>
                    <a:pt x="244" y="8"/>
                    <a:pt x="288" y="8"/>
                  </a:cubicBezTo>
                  <a:cubicBezTo>
                    <a:pt x="332" y="8"/>
                    <a:pt x="304" y="266"/>
                    <a:pt x="354" y="266"/>
                  </a:cubicBezTo>
                  <a:cubicBezTo>
                    <a:pt x="404" y="266"/>
                    <a:pt x="336" y="8"/>
                    <a:pt x="402" y="8"/>
                  </a:cubicBezTo>
                  <a:cubicBezTo>
                    <a:pt x="468" y="8"/>
                    <a:pt x="416" y="266"/>
                    <a:pt x="464" y="264"/>
                  </a:cubicBezTo>
                  <a:cubicBezTo>
                    <a:pt x="512" y="262"/>
                    <a:pt x="450" y="4"/>
                    <a:pt x="506" y="6"/>
                  </a:cubicBezTo>
                  <a:cubicBezTo>
                    <a:pt x="562" y="8"/>
                    <a:pt x="546" y="192"/>
                    <a:pt x="556" y="2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11" name="Freeform 40"/>
            <p:cNvSpPr>
              <a:spLocks/>
            </p:cNvSpPr>
            <p:nvPr/>
          </p:nvSpPr>
          <p:spPr bwMode="auto">
            <a:xfrm>
              <a:off x="3523" y="830"/>
              <a:ext cx="269" cy="266"/>
            </a:xfrm>
            <a:custGeom>
              <a:avLst/>
              <a:gdLst>
                <a:gd name="T0" fmla="*/ 0 w 562"/>
                <a:gd name="T1" fmla="*/ 264 h 266"/>
                <a:gd name="T2" fmla="*/ 0 w 562"/>
                <a:gd name="T3" fmla="*/ 6 h 266"/>
                <a:gd name="T4" fmla="*/ 0 w 562"/>
                <a:gd name="T5" fmla="*/ 266 h 266"/>
                <a:gd name="T6" fmla="*/ 0 w 562"/>
                <a:gd name="T7" fmla="*/ 0 h 266"/>
                <a:gd name="T8" fmla="*/ 0 w 562"/>
                <a:gd name="T9" fmla="*/ 264 h 266"/>
                <a:gd name="T10" fmla="*/ 0 w 562"/>
                <a:gd name="T11" fmla="*/ 8 h 266"/>
                <a:gd name="T12" fmla="*/ 0 w 562"/>
                <a:gd name="T13" fmla="*/ 266 h 266"/>
                <a:gd name="T14" fmla="*/ 0 w 562"/>
                <a:gd name="T15" fmla="*/ 8 h 266"/>
                <a:gd name="T16" fmla="*/ 0 w 562"/>
                <a:gd name="T17" fmla="*/ 264 h 266"/>
                <a:gd name="T18" fmla="*/ 0 w 562"/>
                <a:gd name="T19" fmla="*/ 6 h 266"/>
                <a:gd name="T20" fmla="*/ 0 w 562"/>
                <a:gd name="T21" fmla="*/ 266 h 2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2"/>
                <a:gd name="T34" fmla="*/ 0 h 266"/>
                <a:gd name="T35" fmla="*/ 562 w 562"/>
                <a:gd name="T36" fmla="*/ 266 h 26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2" h="266">
                  <a:moveTo>
                    <a:pt x="4" y="264"/>
                  </a:moveTo>
                  <a:cubicBezTo>
                    <a:pt x="4" y="212"/>
                    <a:pt x="0" y="4"/>
                    <a:pt x="52" y="6"/>
                  </a:cubicBezTo>
                  <a:cubicBezTo>
                    <a:pt x="106" y="4"/>
                    <a:pt x="58" y="266"/>
                    <a:pt x="108" y="266"/>
                  </a:cubicBezTo>
                  <a:cubicBezTo>
                    <a:pt x="158" y="266"/>
                    <a:pt x="126" y="0"/>
                    <a:pt x="174" y="0"/>
                  </a:cubicBezTo>
                  <a:cubicBezTo>
                    <a:pt x="222" y="0"/>
                    <a:pt x="184" y="266"/>
                    <a:pt x="228" y="264"/>
                  </a:cubicBezTo>
                  <a:cubicBezTo>
                    <a:pt x="272" y="262"/>
                    <a:pt x="244" y="8"/>
                    <a:pt x="288" y="8"/>
                  </a:cubicBezTo>
                  <a:cubicBezTo>
                    <a:pt x="332" y="8"/>
                    <a:pt x="304" y="266"/>
                    <a:pt x="354" y="266"/>
                  </a:cubicBezTo>
                  <a:cubicBezTo>
                    <a:pt x="404" y="266"/>
                    <a:pt x="336" y="8"/>
                    <a:pt x="402" y="8"/>
                  </a:cubicBezTo>
                  <a:cubicBezTo>
                    <a:pt x="468" y="8"/>
                    <a:pt x="416" y="266"/>
                    <a:pt x="464" y="264"/>
                  </a:cubicBezTo>
                  <a:cubicBezTo>
                    <a:pt x="512" y="262"/>
                    <a:pt x="450" y="4"/>
                    <a:pt x="506" y="6"/>
                  </a:cubicBezTo>
                  <a:cubicBezTo>
                    <a:pt x="562" y="8"/>
                    <a:pt x="546" y="192"/>
                    <a:pt x="556" y="2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12" name="Line 41"/>
            <p:cNvSpPr>
              <a:spLocks noChangeShapeType="1"/>
            </p:cNvSpPr>
            <p:nvPr/>
          </p:nvSpPr>
          <p:spPr bwMode="auto">
            <a:xfrm flipH="1">
              <a:off x="3433" y="1137"/>
              <a:ext cx="128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4137025" y="1509713"/>
            <a:ext cx="3021013" cy="2114550"/>
            <a:chOff x="2606" y="951"/>
            <a:chExt cx="1903" cy="1332"/>
          </a:xfrm>
        </p:grpSpPr>
        <p:sp>
          <p:nvSpPr>
            <p:cNvPr id="57379" name="Text Box 43"/>
            <p:cNvSpPr txBox="1">
              <a:spLocks noChangeArrowheads="1"/>
            </p:cNvSpPr>
            <p:nvPr/>
          </p:nvSpPr>
          <p:spPr bwMode="auto">
            <a:xfrm>
              <a:off x="3378" y="2071"/>
              <a:ext cx="6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Arial" pitchFamily="34" charset="0"/>
                </a:rPr>
                <a:t>Channels</a:t>
              </a:r>
            </a:p>
          </p:txBody>
        </p:sp>
        <p:sp>
          <p:nvSpPr>
            <p:cNvPr id="57380" name="Line 44"/>
            <p:cNvSpPr>
              <a:spLocks noChangeShapeType="1"/>
            </p:cNvSpPr>
            <p:nvPr/>
          </p:nvSpPr>
          <p:spPr bwMode="auto">
            <a:xfrm>
              <a:off x="2994" y="951"/>
              <a:ext cx="0" cy="9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81" name="Line 45"/>
            <p:cNvSpPr>
              <a:spLocks noChangeShapeType="1"/>
            </p:cNvSpPr>
            <p:nvPr/>
          </p:nvSpPr>
          <p:spPr bwMode="auto">
            <a:xfrm flipV="1">
              <a:off x="2988" y="1935"/>
              <a:ext cx="1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82" name="Text Box 46"/>
            <p:cNvSpPr txBox="1">
              <a:spLocks noChangeArrowheads="1"/>
            </p:cNvSpPr>
            <p:nvPr/>
          </p:nvSpPr>
          <p:spPr bwMode="auto">
            <a:xfrm>
              <a:off x="2978" y="1408"/>
              <a:ext cx="17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Arial" pitchFamily="34" charset="0"/>
                </a:rPr>
                <a:t>V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I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D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E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O</a:t>
              </a:r>
            </a:p>
          </p:txBody>
        </p:sp>
        <p:sp>
          <p:nvSpPr>
            <p:cNvPr id="57383" name="Line 47"/>
            <p:cNvSpPr>
              <a:spLocks noChangeShapeType="1"/>
            </p:cNvSpPr>
            <p:nvPr/>
          </p:nvSpPr>
          <p:spPr bwMode="auto">
            <a:xfrm>
              <a:off x="3150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84" name="Text Box 48"/>
            <p:cNvSpPr txBox="1">
              <a:spLocks noChangeArrowheads="1"/>
            </p:cNvSpPr>
            <p:nvPr/>
          </p:nvSpPr>
          <p:spPr bwMode="auto">
            <a:xfrm>
              <a:off x="3152" y="1408"/>
              <a:ext cx="17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Arial" pitchFamily="34" charset="0"/>
                </a:rPr>
                <a:t>V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I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D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E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O</a:t>
              </a:r>
            </a:p>
          </p:txBody>
        </p:sp>
        <p:sp>
          <p:nvSpPr>
            <p:cNvPr id="57385" name="Text Box 49"/>
            <p:cNvSpPr txBox="1">
              <a:spLocks noChangeArrowheads="1"/>
            </p:cNvSpPr>
            <p:nvPr/>
          </p:nvSpPr>
          <p:spPr bwMode="auto">
            <a:xfrm>
              <a:off x="3338" y="1408"/>
              <a:ext cx="17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Arial" pitchFamily="34" charset="0"/>
                </a:rPr>
                <a:t>V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I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D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E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O</a:t>
              </a:r>
            </a:p>
          </p:txBody>
        </p:sp>
        <p:sp>
          <p:nvSpPr>
            <p:cNvPr id="57386" name="Text Box 50"/>
            <p:cNvSpPr txBox="1">
              <a:spLocks noChangeArrowheads="1"/>
            </p:cNvSpPr>
            <p:nvPr/>
          </p:nvSpPr>
          <p:spPr bwMode="auto">
            <a:xfrm>
              <a:off x="3524" y="1408"/>
              <a:ext cx="17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Arial" pitchFamily="34" charset="0"/>
                </a:rPr>
                <a:t>V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I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D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E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O</a:t>
              </a:r>
            </a:p>
          </p:txBody>
        </p:sp>
        <p:sp>
          <p:nvSpPr>
            <p:cNvPr id="57387" name="Text Box 51"/>
            <p:cNvSpPr txBox="1">
              <a:spLocks noChangeArrowheads="1"/>
            </p:cNvSpPr>
            <p:nvPr/>
          </p:nvSpPr>
          <p:spPr bwMode="auto">
            <a:xfrm>
              <a:off x="3710" y="1408"/>
              <a:ext cx="17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Arial" pitchFamily="34" charset="0"/>
                </a:rPr>
                <a:t>V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I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D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E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O</a:t>
              </a:r>
            </a:p>
          </p:txBody>
        </p:sp>
        <p:sp>
          <p:nvSpPr>
            <p:cNvPr id="57388" name="Text Box 52"/>
            <p:cNvSpPr txBox="1">
              <a:spLocks noChangeArrowheads="1"/>
            </p:cNvSpPr>
            <p:nvPr/>
          </p:nvSpPr>
          <p:spPr bwMode="auto">
            <a:xfrm>
              <a:off x="3896" y="1408"/>
              <a:ext cx="17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Arial" pitchFamily="34" charset="0"/>
                </a:rPr>
                <a:t>V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I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D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E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O</a:t>
              </a:r>
            </a:p>
          </p:txBody>
        </p:sp>
        <p:sp>
          <p:nvSpPr>
            <p:cNvPr id="57389" name="Text Box 53"/>
            <p:cNvSpPr txBox="1">
              <a:spLocks noChangeArrowheads="1"/>
            </p:cNvSpPr>
            <p:nvPr/>
          </p:nvSpPr>
          <p:spPr bwMode="auto">
            <a:xfrm>
              <a:off x="4058" y="1402"/>
              <a:ext cx="174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endParaRPr lang="en-US" sz="1000">
                <a:latin typeface="Arial" pitchFamily="34" charset="0"/>
              </a:endParaRP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D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A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T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A</a:t>
              </a:r>
            </a:p>
          </p:txBody>
        </p:sp>
        <p:sp>
          <p:nvSpPr>
            <p:cNvPr id="57390" name="Text Box 54"/>
            <p:cNvSpPr txBox="1">
              <a:spLocks noChangeArrowheads="1"/>
            </p:cNvSpPr>
            <p:nvPr/>
          </p:nvSpPr>
          <p:spPr bwMode="auto">
            <a:xfrm>
              <a:off x="4202" y="1402"/>
              <a:ext cx="174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endParaRPr lang="en-US" sz="1000">
                <a:latin typeface="Arial" pitchFamily="34" charset="0"/>
              </a:endParaRP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D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A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T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A</a:t>
              </a:r>
            </a:p>
          </p:txBody>
        </p:sp>
        <p:sp>
          <p:nvSpPr>
            <p:cNvPr id="57391" name="Text Box 55"/>
            <p:cNvSpPr txBox="1">
              <a:spLocks noChangeArrowheads="1"/>
            </p:cNvSpPr>
            <p:nvPr/>
          </p:nvSpPr>
          <p:spPr bwMode="auto">
            <a:xfrm>
              <a:off x="4330" y="1114"/>
              <a:ext cx="17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endParaRPr lang="en-US" sz="1000">
                <a:latin typeface="Arial" pitchFamily="34" charset="0"/>
              </a:endParaRP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C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O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N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T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R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O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L</a:t>
              </a:r>
            </a:p>
          </p:txBody>
        </p:sp>
        <p:sp>
          <p:nvSpPr>
            <p:cNvPr id="57392" name="Line 56"/>
            <p:cNvSpPr>
              <a:spLocks noChangeShapeType="1"/>
            </p:cNvSpPr>
            <p:nvPr/>
          </p:nvSpPr>
          <p:spPr bwMode="auto">
            <a:xfrm>
              <a:off x="3334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93" name="Line 57"/>
            <p:cNvSpPr>
              <a:spLocks noChangeShapeType="1"/>
            </p:cNvSpPr>
            <p:nvPr/>
          </p:nvSpPr>
          <p:spPr bwMode="auto">
            <a:xfrm>
              <a:off x="3514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94" name="Line 58"/>
            <p:cNvSpPr>
              <a:spLocks noChangeShapeType="1"/>
            </p:cNvSpPr>
            <p:nvPr/>
          </p:nvSpPr>
          <p:spPr bwMode="auto">
            <a:xfrm>
              <a:off x="3698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95" name="Line 59"/>
            <p:cNvSpPr>
              <a:spLocks noChangeShapeType="1"/>
            </p:cNvSpPr>
            <p:nvPr/>
          </p:nvSpPr>
          <p:spPr bwMode="auto">
            <a:xfrm>
              <a:off x="3886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96" name="Line 60"/>
            <p:cNvSpPr>
              <a:spLocks noChangeShapeType="1"/>
            </p:cNvSpPr>
            <p:nvPr/>
          </p:nvSpPr>
          <p:spPr bwMode="auto">
            <a:xfrm>
              <a:off x="4062" y="187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97" name="Line 61"/>
            <p:cNvSpPr>
              <a:spLocks noChangeShapeType="1"/>
            </p:cNvSpPr>
            <p:nvPr/>
          </p:nvSpPr>
          <p:spPr bwMode="auto">
            <a:xfrm>
              <a:off x="4218" y="186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98" name="Line 62"/>
            <p:cNvSpPr>
              <a:spLocks noChangeShapeType="1"/>
            </p:cNvSpPr>
            <p:nvPr/>
          </p:nvSpPr>
          <p:spPr bwMode="auto">
            <a:xfrm>
              <a:off x="4362" y="185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99" name="Text Box 63"/>
            <p:cNvSpPr txBox="1">
              <a:spLocks noChangeArrowheads="1"/>
            </p:cNvSpPr>
            <p:nvPr/>
          </p:nvSpPr>
          <p:spPr bwMode="auto">
            <a:xfrm>
              <a:off x="2985" y="1960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Arial" pitchFamily="34" charset="0"/>
                </a:rPr>
                <a:t>1</a:t>
              </a:r>
            </a:p>
          </p:txBody>
        </p:sp>
        <p:sp>
          <p:nvSpPr>
            <p:cNvPr id="57400" name="Text Box 64"/>
            <p:cNvSpPr txBox="1">
              <a:spLocks noChangeArrowheads="1"/>
            </p:cNvSpPr>
            <p:nvPr/>
          </p:nvSpPr>
          <p:spPr bwMode="auto">
            <a:xfrm>
              <a:off x="3153" y="1960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Arial" pitchFamily="34" charset="0"/>
                </a:rPr>
                <a:t>2</a:t>
              </a:r>
            </a:p>
          </p:txBody>
        </p:sp>
        <p:sp>
          <p:nvSpPr>
            <p:cNvPr id="57401" name="Text Box 65"/>
            <p:cNvSpPr txBox="1">
              <a:spLocks noChangeArrowheads="1"/>
            </p:cNvSpPr>
            <p:nvPr/>
          </p:nvSpPr>
          <p:spPr bwMode="auto">
            <a:xfrm>
              <a:off x="3345" y="1960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Arial" pitchFamily="34" charset="0"/>
                </a:rPr>
                <a:t>3</a:t>
              </a:r>
            </a:p>
          </p:txBody>
        </p:sp>
        <p:sp>
          <p:nvSpPr>
            <p:cNvPr id="57402" name="Text Box 66"/>
            <p:cNvSpPr txBox="1">
              <a:spLocks noChangeArrowheads="1"/>
            </p:cNvSpPr>
            <p:nvPr/>
          </p:nvSpPr>
          <p:spPr bwMode="auto">
            <a:xfrm>
              <a:off x="3517" y="1960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Arial" pitchFamily="34" charset="0"/>
                </a:rPr>
                <a:t>4</a:t>
              </a:r>
            </a:p>
          </p:txBody>
        </p:sp>
        <p:sp>
          <p:nvSpPr>
            <p:cNvPr id="57403" name="Text Box 67"/>
            <p:cNvSpPr txBox="1">
              <a:spLocks noChangeArrowheads="1"/>
            </p:cNvSpPr>
            <p:nvPr/>
          </p:nvSpPr>
          <p:spPr bwMode="auto">
            <a:xfrm>
              <a:off x="3705" y="195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Arial" pitchFamily="34" charset="0"/>
                </a:rPr>
                <a:t>5</a:t>
              </a:r>
            </a:p>
          </p:txBody>
        </p:sp>
        <p:sp>
          <p:nvSpPr>
            <p:cNvPr id="57404" name="Text Box 68"/>
            <p:cNvSpPr txBox="1">
              <a:spLocks noChangeArrowheads="1"/>
            </p:cNvSpPr>
            <p:nvPr/>
          </p:nvSpPr>
          <p:spPr bwMode="auto">
            <a:xfrm>
              <a:off x="3893" y="195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Arial" pitchFamily="34" charset="0"/>
                </a:rPr>
                <a:t>6</a:t>
              </a:r>
            </a:p>
          </p:txBody>
        </p:sp>
        <p:sp>
          <p:nvSpPr>
            <p:cNvPr id="57405" name="Text Box 69"/>
            <p:cNvSpPr txBox="1">
              <a:spLocks noChangeArrowheads="1"/>
            </p:cNvSpPr>
            <p:nvPr/>
          </p:nvSpPr>
          <p:spPr bwMode="auto">
            <a:xfrm>
              <a:off x="4057" y="195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Arial" pitchFamily="34" charset="0"/>
                </a:rPr>
                <a:t>7</a:t>
              </a:r>
            </a:p>
          </p:txBody>
        </p:sp>
        <p:sp>
          <p:nvSpPr>
            <p:cNvPr id="57406" name="Text Box 70"/>
            <p:cNvSpPr txBox="1">
              <a:spLocks noChangeArrowheads="1"/>
            </p:cNvSpPr>
            <p:nvPr/>
          </p:nvSpPr>
          <p:spPr bwMode="auto">
            <a:xfrm>
              <a:off x="4205" y="195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Arial" pitchFamily="34" charset="0"/>
                </a:rPr>
                <a:t>8</a:t>
              </a:r>
            </a:p>
          </p:txBody>
        </p:sp>
        <p:sp>
          <p:nvSpPr>
            <p:cNvPr id="57407" name="Text Box 71"/>
            <p:cNvSpPr txBox="1">
              <a:spLocks noChangeArrowheads="1"/>
            </p:cNvSpPr>
            <p:nvPr/>
          </p:nvSpPr>
          <p:spPr bwMode="auto">
            <a:xfrm>
              <a:off x="4349" y="195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Arial" pitchFamily="34" charset="0"/>
                </a:rPr>
                <a:t>9</a:t>
              </a:r>
            </a:p>
          </p:txBody>
        </p:sp>
        <p:sp>
          <p:nvSpPr>
            <p:cNvPr id="57408" name="Freeform 72"/>
            <p:cNvSpPr>
              <a:spLocks/>
            </p:cNvSpPr>
            <p:nvPr/>
          </p:nvSpPr>
          <p:spPr bwMode="auto">
            <a:xfrm>
              <a:off x="2606" y="969"/>
              <a:ext cx="375" cy="969"/>
            </a:xfrm>
            <a:custGeom>
              <a:avLst/>
              <a:gdLst>
                <a:gd name="T0" fmla="*/ 375 w 375"/>
                <a:gd name="T1" fmla="*/ 0 h 969"/>
                <a:gd name="T2" fmla="*/ 0 w 375"/>
                <a:gd name="T3" fmla="*/ 485 h 969"/>
                <a:gd name="T4" fmla="*/ 375 w 375"/>
                <a:gd name="T5" fmla="*/ 969 h 969"/>
                <a:gd name="T6" fmla="*/ 375 w 375"/>
                <a:gd name="T7" fmla="*/ 0 h 9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969"/>
                <a:gd name="T14" fmla="*/ 375 w 375"/>
                <a:gd name="T15" fmla="*/ 969 h 9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969">
                  <a:moveTo>
                    <a:pt x="375" y="0"/>
                  </a:moveTo>
                  <a:lnTo>
                    <a:pt x="0" y="485"/>
                  </a:lnTo>
                  <a:lnTo>
                    <a:pt x="375" y="969"/>
                  </a:lnTo>
                  <a:lnTo>
                    <a:pt x="37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lin ang="0" scaled="1"/>
            </a:gradFill>
            <a:ln w="317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73"/>
          <p:cNvGrpSpPr>
            <a:grpSpLocks/>
          </p:cNvGrpSpPr>
          <p:nvPr/>
        </p:nvGrpSpPr>
        <p:grpSpPr bwMode="auto">
          <a:xfrm>
            <a:off x="2398713" y="2176463"/>
            <a:ext cx="1666875" cy="2062162"/>
            <a:chOff x="1511" y="1371"/>
            <a:chExt cx="1050" cy="1299"/>
          </a:xfrm>
        </p:grpSpPr>
        <p:grpSp>
          <p:nvGrpSpPr>
            <p:cNvPr id="12" name="Group 74"/>
            <p:cNvGrpSpPr>
              <a:grpSpLocks/>
            </p:cNvGrpSpPr>
            <p:nvPr/>
          </p:nvGrpSpPr>
          <p:grpSpPr bwMode="auto">
            <a:xfrm>
              <a:off x="1511" y="1371"/>
              <a:ext cx="1050" cy="198"/>
              <a:chOff x="1614" y="1494"/>
              <a:chExt cx="1050" cy="198"/>
            </a:xfrm>
          </p:grpSpPr>
          <p:sp>
            <p:nvSpPr>
              <p:cNvPr id="57375" name="Rectangle 75"/>
              <p:cNvSpPr>
                <a:spLocks noChangeArrowheads="1"/>
              </p:cNvSpPr>
              <p:nvPr/>
            </p:nvSpPr>
            <p:spPr bwMode="auto">
              <a:xfrm>
                <a:off x="2358" y="1500"/>
                <a:ext cx="168" cy="1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32" name="Freeform 76"/>
              <p:cNvSpPr>
                <a:spLocks/>
              </p:cNvSpPr>
              <p:nvPr/>
            </p:nvSpPr>
            <p:spPr bwMode="auto">
              <a:xfrm>
                <a:off x="1614" y="1494"/>
                <a:ext cx="896" cy="198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0" y="96"/>
                  </a:cxn>
                  <a:cxn ang="0">
                    <a:pos x="18" y="198"/>
                  </a:cxn>
                  <a:cxn ang="0">
                    <a:pos x="774" y="198"/>
                  </a:cxn>
                  <a:cxn ang="0">
                    <a:pos x="750" y="90"/>
                  </a:cxn>
                  <a:cxn ang="0">
                    <a:pos x="774" y="0"/>
                  </a:cxn>
                  <a:cxn ang="0">
                    <a:pos x="18" y="0"/>
                  </a:cxn>
                </a:cxnLst>
                <a:rect l="0" t="0" r="r" b="b"/>
                <a:pathLst>
                  <a:path w="896" h="198">
                    <a:moveTo>
                      <a:pt x="18" y="0"/>
                    </a:moveTo>
                    <a:lnTo>
                      <a:pt x="0" y="96"/>
                    </a:lnTo>
                    <a:lnTo>
                      <a:pt x="18" y="198"/>
                    </a:lnTo>
                    <a:lnTo>
                      <a:pt x="774" y="198"/>
                    </a:lnTo>
                    <a:cubicBezTo>
                      <a:pt x="896" y="180"/>
                      <a:pt x="750" y="123"/>
                      <a:pt x="750" y="90"/>
                    </a:cubicBezTo>
                    <a:cubicBezTo>
                      <a:pt x="750" y="57"/>
                      <a:pt x="896" y="15"/>
                      <a:pt x="774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tx1"/>
                  </a:gs>
                  <a:gs pos="50000">
                    <a:schemeClr val="bg1"/>
                  </a:gs>
                  <a:gs pos="100000">
                    <a:schemeClr val="tx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377" name="Oval 77"/>
              <p:cNvSpPr>
                <a:spLocks noChangeArrowheads="1"/>
              </p:cNvSpPr>
              <p:nvPr/>
            </p:nvSpPr>
            <p:spPr bwMode="auto">
              <a:xfrm>
                <a:off x="2502" y="1506"/>
                <a:ext cx="62" cy="16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8" name="Line 78"/>
              <p:cNvSpPr>
                <a:spLocks noChangeShapeType="1"/>
              </p:cNvSpPr>
              <p:nvPr/>
            </p:nvSpPr>
            <p:spPr bwMode="auto">
              <a:xfrm>
                <a:off x="2526" y="1584"/>
                <a:ext cx="1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374" name="Freeform 79"/>
            <p:cNvSpPr>
              <a:spLocks/>
            </p:cNvSpPr>
            <p:nvPr/>
          </p:nvSpPr>
          <p:spPr bwMode="auto">
            <a:xfrm>
              <a:off x="1536" y="1563"/>
              <a:ext cx="1015" cy="1107"/>
            </a:xfrm>
            <a:custGeom>
              <a:avLst/>
              <a:gdLst>
                <a:gd name="T0" fmla="*/ 1015 w 1015"/>
                <a:gd name="T1" fmla="*/ 1107 h 1107"/>
                <a:gd name="T2" fmla="*/ 0 w 1015"/>
                <a:gd name="T3" fmla="*/ 0 h 1107"/>
                <a:gd name="T4" fmla="*/ 905 w 1015"/>
                <a:gd name="T5" fmla="*/ 0 h 1107"/>
                <a:gd name="T6" fmla="*/ 1015 w 1015"/>
                <a:gd name="T7" fmla="*/ 1107 h 1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5"/>
                <a:gd name="T13" fmla="*/ 0 h 1107"/>
                <a:gd name="T14" fmla="*/ 1015 w 1015"/>
                <a:gd name="T15" fmla="*/ 1107 h 1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5" h="1107">
                  <a:moveTo>
                    <a:pt x="1015" y="1107"/>
                  </a:moveTo>
                  <a:lnTo>
                    <a:pt x="0" y="0"/>
                  </a:lnTo>
                  <a:lnTo>
                    <a:pt x="905" y="0"/>
                  </a:lnTo>
                  <a:lnTo>
                    <a:pt x="1015" y="1107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372" name="Text Box 81"/>
          <p:cNvSpPr txBox="1">
            <a:spLocks noChangeArrowheads="1"/>
          </p:cNvSpPr>
          <p:nvPr/>
        </p:nvSpPr>
        <p:spPr bwMode="auto">
          <a:xfrm>
            <a:off x="1947863" y="1360488"/>
            <a:ext cx="950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FDM: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33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A8F184A2-4709-4F94-9E84-464D5FB9161D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332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sz="3200" smtClean="0"/>
              <a:t>Truy cập từ công sở: local area networks</a:t>
            </a:r>
            <a:endParaRPr lang="en-US" smtClean="0"/>
          </a:p>
        </p:txBody>
      </p:sp>
      <p:sp>
        <p:nvSpPr>
          <p:cNvPr id="133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4419600" cy="5029200"/>
          </a:xfrm>
        </p:spPr>
        <p:txBody>
          <a:bodyPr/>
          <a:lstStyle/>
          <a:p>
            <a:r>
              <a:rPr lang="en-US" sz="2400" smtClean="0"/>
              <a:t>Mạng LAN của cơ quan kết nối hệ thống cuối với bộ định tuyến biên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Ethernet:</a:t>
            </a:r>
            <a:r>
              <a:rPr lang="en-US" sz="2400" smtClean="0"/>
              <a:t> </a:t>
            </a:r>
          </a:p>
          <a:p>
            <a:pPr lvl="1"/>
            <a:r>
              <a:rPr lang="en-US" smtClean="0"/>
              <a:t>Các liên kết được chia sẻ hoặc dành riêng kết nối hệ thống cuối và bộ định tuyến</a:t>
            </a:r>
          </a:p>
          <a:p>
            <a:pPr lvl="1"/>
            <a:r>
              <a:rPr lang="en-US" smtClean="0"/>
              <a:t>10 Mbs, 100Mbps, Gigabit Ethernet</a:t>
            </a:r>
            <a:endParaRPr lang="en-US" sz="2000" smtClean="0"/>
          </a:p>
          <a:p>
            <a:r>
              <a:rPr lang="en-US" sz="2400" smtClean="0"/>
              <a:t>LANs:  Chương 5</a:t>
            </a:r>
          </a:p>
        </p:txBody>
      </p:sp>
      <p:grpSp>
        <p:nvGrpSpPr>
          <p:cNvPr id="2" name="Group 119"/>
          <p:cNvGrpSpPr>
            <a:grpSpLocks/>
          </p:cNvGrpSpPr>
          <p:nvPr/>
        </p:nvGrpSpPr>
        <p:grpSpPr bwMode="auto">
          <a:xfrm>
            <a:off x="5416550" y="2427288"/>
            <a:ext cx="2798763" cy="2351087"/>
            <a:chOff x="3328" y="2249"/>
            <a:chExt cx="1355" cy="1013"/>
          </a:xfrm>
        </p:grpSpPr>
        <p:graphicFrame>
          <p:nvGraphicFramePr>
            <p:cNvPr id="13314" name="Object 5"/>
            <p:cNvGraphicFramePr>
              <a:graphicFrameLocks noChangeAspect="1"/>
            </p:cNvGraphicFramePr>
            <p:nvPr/>
          </p:nvGraphicFramePr>
          <p:xfrm>
            <a:off x="3328" y="2249"/>
            <a:ext cx="29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9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8" y="2249"/>
                          <a:ext cx="290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3" name="Line 6"/>
            <p:cNvSpPr>
              <a:spLocks noChangeShapeType="1"/>
            </p:cNvSpPr>
            <p:nvPr/>
          </p:nvSpPr>
          <p:spPr bwMode="auto">
            <a:xfrm flipV="1">
              <a:off x="3612" y="2435"/>
              <a:ext cx="50" cy="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315" name="Object 7"/>
            <p:cNvGraphicFramePr>
              <a:graphicFrameLocks noChangeAspect="1"/>
            </p:cNvGraphicFramePr>
            <p:nvPr/>
          </p:nvGraphicFramePr>
          <p:xfrm>
            <a:off x="3328" y="2698"/>
            <a:ext cx="29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0" name="Clip" r:id="rId5" imgW="1305000" imgH="1085760" progId="MS_ClipArt_Gallery.2">
                    <p:embed/>
                  </p:oleObj>
                </mc:Choice>
                <mc:Fallback>
                  <p:oleObj name="Clip" r:id="rId5" imgW="1305000" imgH="1085760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8" y="2698"/>
                          <a:ext cx="290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4" name="Line 8"/>
            <p:cNvSpPr>
              <a:spLocks noChangeShapeType="1"/>
            </p:cNvSpPr>
            <p:nvPr/>
          </p:nvSpPr>
          <p:spPr bwMode="auto">
            <a:xfrm flipV="1">
              <a:off x="3612" y="2888"/>
              <a:ext cx="50" cy="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415" y="2507"/>
              <a:ext cx="50" cy="168"/>
              <a:chOff x="3842" y="406"/>
              <a:chExt cx="51" cy="167"/>
            </a:xfrm>
          </p:grpSpPr>
          <p:sp>
            <p:nvSpPr>
              <p:cNvPr id="13367" name="Oval 10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8" name="Oval 11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9" name="Oval 12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26" name="Line 13"/>
            <p:cNvSpPr>
              <a:spLocks noChangeShapeType="1"/>
            </p:cNvSpPr>
            <p:nvPr/>
          </p:nvSpPr>
          <p:spPr bwMode="auto">
            <a:xfrm>
              <a:off x="3658" y="2433"/>
              <a:ext cx="0" cy="4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316" name="Object 14"/>
            <p:cNvGraphicFramePr>
              <a:graphicFrameLocks noChangeAspect="1"/>
            </p:cNvGraphicFramePr>
            <p:nvPr/>
          </p:nvGraphicFramePr>
          <p:xfrm>
            <a:off x="3933" y="3012"/>
            <a:ext cx="291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1" name="Clip" r:id="rId6" imgW="1305000" imgH="1085760" progId="MS_ClipArt_Gallery.2">
                    <p:embed/>
                  </p:oleObj>
                </mc:Choice>
                <mc:Fallback>
                  <p:oleObj name="Clip" r:id="rId6" imgW="1305000" imgH="1085760" progId="MS_ClipArt_Gallery.2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3" y="3012"/>
                          <a:ext cx="291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15"/>
            <p:cNvGraphicFramePr>
              <a:graphicFrameLocks noChangeAspect="1"/>
            </p:cNvGraphicFramePr>
            <p:nvPr/>
          </p:nvGraphicFramePr>
          <p:xfrm>
            <a:off x="3505" y="3003"/>
            <a:ext cx="289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2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" y="3003"/>
                          <a:ext cx="289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7" name="Line 16"/>
            <p:cNvSpPr>
              <a:spLocks noChangeShapeType="1"/>
            </p:cNvSpPr>
            <p:nvPr/>
          </p:nvSpPr>
          <p:spPr bwMode="auto">
            <a:xfrm rot="-5400000">
              <a:off x="4088" y="2993"/>
              <a:ext cx="46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Line 17"/>
            <p:cNvSpPr>
              <a:spLocks noChangeShapeType="1"/>
            </p:cNvSpPr>
            <p:nvPr/>
          </p:nvSpPr>
          <p:spPr bwMode="auto">
            <a:xfrm rot="5400000" flipH="1">
              <a:off x="3651" y="2987"/>
              <a:ext cx="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Line 18"/>
            <p:cNvSpPr>
              <a:spLocks noChangeShapeType="1"/>
            </p:cNvSpPr>
            <p:nvPr/>
          </p:nvSpPr>
          <p:spPr bwMode="auto">
            <a:xfrm rot="16200000" flipV="1">
              <a:off x="3895" y="2748"/>
              <a:ext cx="0" cy="4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Line 19"/>
            <p:cNvSpPr>
              <a:spLocks noChangeShapeType="1"/>
            </p:cNvSpPr>
            <p:nvPr/>
          </p:nvSpPr>
          <p:spPr bwMode="auto">
            <a:xfrm>
              <a:off x="3656" y="2681"/>
              <a:ext cx="71" cy="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4343" y="2819"/>
              <a:ext cx="145" cy="309"/>
              <a:chOff x="4180" y="783"/>
              <a:chExt cx="150" cy="307"/>
            </a:xfrm>
          </p:grpSpPr>
          <p:sp>
            <p:nvSpPr>
              <p:cNvPr id="13359" name="AutoShape 2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0" name="Rectangle 3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1" name="Rectangle 3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2" name="AutoShape 3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3" name="Line 3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4" name="Line 3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5" name="Rectangle 3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6" name="Rectangle 3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4538" y="2819"/>
              <a:ext cx="145" cy="309"/>
              <a:chOff x="4180" y="783"/>
              <a:chExt cx="150" cy="307"/>
            </a:xfrm>
          </p:grpSpPr>
          <p:sp>
            <p:nvSpPr>
              <p:cNvPr id="13351" name="AutoShape 3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2" name="Rectangle 3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3" name="Rectangle 4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4" name="AutoShape 4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5" name="Line 4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6" name="Line 4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7" name="Rectangle 4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8" name="Rectangle 4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33" name="Line 46"/>
            <p:cNvSpPr>
              <a:spLocks noChangeShapeType="1"/>
            </p:cNvSpPr>
            <p:nvPr/>
          </p:nvSpPr>
          <p:spPr bwMode="auto">
            <a:xfrm rot="-5400000">
              <a:off x="4349" y="2441"/>
              <a:ext cx="0" cy="54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Line 48"/>
            <p:cNvSpPr>
              <a:spLocks noChangeShapeType="1"/>
            </p:cNvSpPr>
            <p:nvPr/>
          </p:nvSpPr>
          <p:spPr bwMode="auto">
            <a:xfrm rot="-5400000">
              <a:off x="4385" y="2768"/>
              <a:ext cx="12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78"/>
            <p:cNvGrpSpPr>
              <a:grpSpLocks/>
            </p:cNvGrpSpPr>
            <p:nvPr/>
          </p:nvGrpSpPr>
          <p:grpSpPr bwMode="auto">
            <a:xfrm>
              <a:off x="3727" y="2621"/>
              <a:ext cx="349" cy="176"/>
              <a:chOff x="3600" y="219"/>
              <a:chExt cx="360" cy="175"/>
            </a:xfrm>
          </p:grpSpPr>
          <p:sp>
            <p:nvSpPr>
              <p:cNvPr id="13338" name="Oval 7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9" name="Line 8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0" name="Line 8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1" name="Rectangle 8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3342" name="Oval 8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8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34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49" name="Line 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50" name="Line 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8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345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46" name="Line 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47" name="Line 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336" name="Line 92"/>
            <p:cNvSpPr>
              <a:spLocks noChangeShapeType="1"/>
            </p:cNvSpPr>
            <p:nvPr/>
          </p:nvSpPr>
          <p:spPr bwMode="auto">
            <a:xfrm>
              <a:off x="3901" y="2791"/>
              <a:ext cx="1" cy="1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Line 118"/>
            <p:cNvSpPr>
              <a:spLocks noChangeShapeType="1"/>
            </p:cNvSpPr>
            <p:nvPr/>
          </p:nvSpPr>
          <p:spPr bwMode="auto">
            <a:xfrm rot="-5400000">
              <a:off x="4559" y="2768"/>
              <a:ext cx="12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43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3E36D364-0383-4299-A24A-F82B152A31A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434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sz="3200" smtClean="0"/>
              <a:t>Mạng truy cập không dây</a:t>
            </a:r>
            <a:endParaRPr lang="en-US" smtClean="0"/>
          </a:p>
        </p:txBody>
      </p:sp>
      <p:sp>
        <p:nvSpPr>
          <p:cNvPr id="143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3863" y="1322388"/>
            <a:ext cx="4927600" cy="4876800"/>
          </a:xfrm>
        </p:spPr>
        <p:txBody>
          <a:bodyPr/>
          <a:lstStyle/>
          <a:p>
            <a:r>
              <a:rPr lang="en-US" sz="2400" smtClean="0"/>
              <a:t>Mạng truy cập không dây chia sẻ kết nối hệ thống cuối với bộ định tuyến</a:t>
            </a:r>
          </a:p>
          <a:p>
            <a:pPr lvl="1"/>
            <a:r>
              <a:rPr lang="en-US" sz="2000" smtClean="0"/>
              <a:t>Thông qua các trạm cơ sở, gọi là điểm truy cập (access point)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wireless LANs:</a:t>
            </a:r>
            <a:endParaRPr lang="en-US" sz="2400" smtClean="0"/>
          </a:p>
          <a:p>
            <a:pPr lvl="1"/>
            <a:r>
              <a:rPr lang="en-US" sz="2000" smtClean="0"/>
              <a:t>802.11b (WiFi): 11 Mbps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wider-area wireless access</a:t>
            </a:r>
            <a:endParaRPr lang="en-US" sz="2400" smtClean="0"/>
          </a:p>
          <a:p>
            <a:pPr lvl="1"/>
            <a:r>
              <a:rPr lang="en-US" sz="2000" smtClean="0"/>
              <a:t>Được cung cấp bởi các công ty viễn thông</a:t>
            </a:r>
          </a:p>
          <a:p>
            <a:pPr lvl="1"/>
            <a:r>
              <a:rPr lang="en-US" sz="2000" smtClean="0"/>
              <a:t>3G ~ 384 kbps</a:t>
            </a:r>
          </a:p>
          <a:p>
            <a:pPr lvl="1"/>
            <a:r>
              <a:rPr lang="en-US" sz="2000" smtClean="0"/>
              <a:t>WAP/GPRS ở Châu Âu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5410200" y="1743075"/>
            <a:ext cx="3282950" cy="3946525"/>
            <a:chOff x="3433" y="1169"/>
            <a:chExt cx="2068" cy="2486"/>
          </a:xfrm>
        </p:grpSpPr>
        <p:grpSp>
          <p:nvGrpSpPr>
            <p:cNvPr id="3" name="Group 64"/>
            <p:cNvGrpSpPr>
              <a:grpSpLocks/>
            </p:cNvGrpSpPr>
            <p:nvPr/>
          </p:nvGrpSpPr>
          <p:grpSpPr bwMode="auto">
            <a:xfrm>
              <a:off x="3944" y="2621"/>
              <a:ext cx="392" cy="500"/>
              <a:chOff x="3908" y="2375"/>
              <a:chExt cx="392" cy="500"/>
            </a:xfrm>
          </p:grpSpPr>
          <p:graphicFrame>
            <p:nvGraphicFramePr>
              <p:cNvPr id="14345" name="Object 7"/>
              <p:cNvGraphicFramePr>
                <a:graphicFrameLocks noChangeAspect="1"/>
              </p:cNvGraphicFramePr>
              <p:nvPr/>
            </p:nvGraphicFramePr>
            <p:xfrm>
              <a:off x="3908" y="2375"/>
              <a:ext cx="366" cy="4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48" name="Clip" r:id="rId3" imgW="819000" imgH="847800" progId="MS_ClipArt_Gallery.2">
                      <p:embed/>
                    </p:oleObj>
                  </mc:Choice>
                  <mc:Fallback>
                    <p:oleObj name="Clip" r:id="rId3" imgW="819000" imgH="847800" progId="MS_ClipArt_Gallery.2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08" y="2375"/>
                            <a:ext cx="366" cy="4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00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6" name="Object 8"/>
              <p:cNvGraphicFramePr>
                <a:graphicFrameLocks noChangeAspect="1"/>
              </p:cNvGraphicFramePr>
              <p:nvPr/>
            </p:nvGraphicFramePr>
            <p:xfrm>
              <a:off x="3966" y="2506"/>
              <a:ext cx="334" cy="3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49" name="Clip" r:id="rId5" imgW="1266840" imgH="1200240" progId="MS_ClipArt_Gallery.2">
                      <p:embed/>
                    </p:oleObj>
                  </mc:Choice>
                  <mc:Fallback>
                    <p:oleObj name="Clip" r:id="rId5" imgW="1266840" imgH="1200240" progId="MS_ClipArt_Gallery.2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6" y="2506"/>
                            <a:ext cx="334" cy="36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4672" y="2567"/>
              <a:ext cx="392" cy="500"/>
              <a:chOff x="2870" y="1518"/>
              <a:chExt cx="292" cy="320"/>
            </a:xfrm>
          </p:grpSpPr>
          <p:graphicFrame>
            <p:nvGraphicFramePr>
              <p:cNvPr id="14343" name="Object 1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50" name="Clip" r:id="rId7" imgW="819000" imgH="847800" progId="MS_ClipArt_Gallery.2">
                      <p:embed/>
                    </p:oleObj>
                  </mc:Choice>
                  <mc:Fallback>
                    <p:oleObj name="Clip" r:id="rId7" imgW="819000" imgH="847800" progId="MS_ClipArt_Gallery.2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4" name="Object 1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51" name="Clip" r:id="rId8" imgW="1266840" imgH="1200240" progId="MS_ClipArt_Gallery.2">
                      <p:embed/>
                    </p:oleObj>
                  </mc:Choice>
                  <mc:Fallback>
                    <p:oleObj name="Clip" r:id="rId8" imgW="1266840" imgH="1200240" progId="MS_ClipArt_Gallery.2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4092" y="1837"/>
              <a:ext cx="366" cy="442"/>
              <a:chOff x="4733" y="2082"/>
              <a:chExt cx="272" cy="282"/>
            </a:xfrm>
          </p:grpSpPr>
          <p:graphicFrame>
            <p:nvGraphicFramePr>
              <p:cNvPr id="14342" name="Object 13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52" name="Clip" r:id="rId9" imgW="819000" imgH="847800" progId="MS_ClipArt_Gallery.2">
                      <p:embed/>
                    </p:oleObj>
                  </mc:Choice>
                  <mc:Fallback>
                    <p:oleObj name="Clip" r:id="rId9" imgW="819000" imgH="847800" progId="MS_ClipArt_Gallery.2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76" name="Rectangle 14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4113" y="1453"/>
              <a:ext cx="483" cy="273"/>
              <a:chOff x="3600" y="219"/>
              <a:chExt cx="360" cy="175"/>
            </a:xfrm>
          </p:grpSpPr>
          <p:sp>
            <p:nvSpPr>
              <p:cNvPr id="14363" name="Oval 2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4" name="Line 2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5" name="Line 2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6" name="Rectangle 3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4367" name="Oval 3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3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373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74" name="Line 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75" name="Line 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3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370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71" name="Line 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72" name="Line 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356" name="Line 55"/>
            <p:cNvSpPr>
              <a:spLocks noChangeShapeType="1"/>
            </p:cNvSpPr>
            <p:nvPr/>
          </p:nvSpPr>
          <p:spPr bwMode="auto">
            <a:xfrm flipV="1">
              <a:off x="4363" y="1721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4826" y="1557"/>
              <a:ext cx="392" cy="500"/>
              <a:chOff x="2870" y="1518"/>
              <a:chExt cx="292" cy="320"/>
            </a:xfrm>
          </p:grpSpPr>
          <p:graphicFrame>
            <p:nvGraphicFramePr>
              <p:cNvPr id="14340" name="Object 5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53" name="Clip" r:id="rId10" imgW="819000" imgH="847800" progId="MS_ClipArt_Gallery.2">
                      <p:embed/>
                    </p:oleObj>
                  </mc:Choice>
                  <mc:Fallback>
                    <p:oleObj name="Clip" r:id="rId10" imgW="819000" imgH="847800" progId="MS_ClipArt_Gallery.2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1" name="Object 5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54" name="Clip" r:id="rId11" imgW="1266840" imgH="1200240" progId="MS_ClipArt_Gallery.2">
                      <p:embed/>
                    </p:oleObj>
                  </mc:Choice>
                  <mc:Fallback>
                    <p:oleObj name="Clip" r:id="rId11" imgW="1266840" imgH="1200240" progId="MS_ClipArt_Gallery.2">
                      <p:embed/>
                      <p:pic>
                        <p:nvPicPr>
                          <p:cNvPr id="0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" name="Group 59"/>
            <p:cNvGrpSpPr>
              <a:grpSpLocks/>
            </p:cNvGrpSpPr>
            <p:nvPr/>
          </p:nvGrpSpPr>
          <p:grpSpPr bwMode="auto">
            <a:xfrm>
              <a:off x="5109" y="2226"/>
              <a:ext cx="392" cy="500"/>
              <a:chOff x="2870" y="1518"/>
              <a:chExt cx="292" cy="320"/>
            </a:xfrm>
          </p:grpSpPr>
          <p:graphicFrame>
            <p:nvGraphicFramePr>
              <p:cNvPr id="14338" name="Object 6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55" name="Clip" r:id="rId12" imgW="819000" imgH="847800" progId="MS_ClipArt_Gallery.2">
                      <p:embed/>
                    </p:oleObj>
                  </mc:Choice>
                  <mc:Fallback>
                    <p:oleObj name="Clip" r:id="rId12" imgW="819000" imgH="847800" progId="MS_ClipArt_Gallery.2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39" name="Object 6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56" name="Clip" r:id="rId13" imgW="1266840" imgH="1200240" progId="MS_ClipArt_Gallery.2">
                      <p:embed/>
                    </p:oleObj>
                  </mc:Choice>
                  <mc:Fallback>
                    <p:oleObj name="Clip" r:id="rId13" imgW="1266840" imgH="1200240" progId="MS_ClipArt_Gallery.2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359" name="Text Box 63"/>
            <p:cNvSpPr txBox="1">
              <a:spLocks noChangeArrowheads="1"/>
            </p:cNvSpPr>
            <p:nvPr/>
          </p:nvSpPr>
          <p:spPr bwMode="auto">
            <a:xfrm>
              <a:off x="3446" y="1865"/>
              <a:ext cx="74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Comic Sans MS" pitchFamily="66" charset="0"/>
                </a:rPr>
                <a:t>base</a:t>
              </a:r>
            </a:p>
            <a:p>
              <a:pPr algn="r"/>
              <a:r>
                <a:rPr lang="en-US">
                  <a:latin typeface="Comic Sans MS" pitchFamily="66" charset="0"/>
                </a:rPr>
                <a:t>station</a:t>
              </a:r>
              <a:endParaRPr lang="en-US"/>
            </a:p>
          </p:txBody>
        </p:sp>
        <p:sp>
          <p:nvSpPr>
            <p:cNvPr id="14360" name="Text Box 65"/>
            <p:cNvSpPr txBox="1">
              <a:spLocks noChangeArrowheads="1"/>
            </p:cNvSpPr>
            <p:nvPr/>
          </p:nvSpPr>
          <p:spPr bwMode="auto">
            <a:xfrm>
              <a:off x="4709" y="3137"/>
              <a:ext cx="69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Comic Sans MS" pitchFamily="66" charset="0"/>
                </a:rPr>
                <a:t>mobile</a:t>
              </a:r>
            </a:p>
            <a:p>
              <a:pPr algn="r"/>
              <a:r>
                <a:rPr lang="en-US">
                  <a:latin typeface="Comic Sans MS" pitchFamily="66" charset="0"/>
                </a:rPr>
                <a:t>hosts</a:t>
              </a:r>
              <a:endParaRPr lang="en-US"/>
            </a:p>
          </p:txBody>
        </p:sp>
        <p:sp>
          <p:nvSpPr>
            <p:cNvPr id="14361" name="Line 66"/>
            <p:cNvSpPr>
              <a:spLocks noChangeShapeType="1"/>
            </p:cNvSpPr>
            <p:nvPr/>
          </p:nvSpPr>
          <p:spPr bwMode="auto">
            <a:xfrm flipV="1">
              <a:off x="4327" y="1169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Text Box 67"/>
            <p:cNvSpPr txBox="1">
              <a:spLocks noChangeArrowheads="1"/>
            </p:cNvSpPr>
            <p:nvPr/>
          </p:nvSpPr>
          <p:spPr bwMode="auto">
            <a:xfrm>
              <a:off x="3433" y="1433"/>
              <a:ext cx="6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Comic Sans MS" pitchFamily="66" charset="0"/>
                </a:rPr>
                <a:t>router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53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E7BE0416-3216-4782-85C2-2F33F0265FEF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5371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87325"/>
            <a:ext cx="8382000" cy="1143000"/>
          </a:xfrm>
        </p:spPr>
        <p:txBody>
          <a:bodyPr/>
          <a:lstStyle/>
          <a:p>
            <a:r>
              <a:rPr lang="en-US" sz="3200" smtClean="0"/>
              <a:t>Mạng tại nhà</a:t>
            </a:r>
            <a:endParaRPr lang="en-US" smtClean="0"/>
          </a:p>
        </p:txBody>
      </p:sp>
      <p:sp>
        <p:nvSpPr>
          <p:cNvPr id="153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266825"/>
            <a:ext cx="7770813" cy="4876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Các thành phần điển hình: </a:t>
            </a:r>
          </a:p>
          <a:p>
            <a:r>
              <a:rPr lang="en-US" sz="2400" smtClean="0"/>
              <a:t>ADSL hoặc modem cáp</a:t>
            </a:r>
          </a:p>
          <a:p>
            <a:r>
              <a:rPr lang="en-US" sz="2400" smtClean="0"/>
              <a:t>router/firewall/NAT</a:t>
            </a:r>
          </a:p>
          <a:p>
            <a:r>
              <a:rPr lang="en-US" sz="2400" smtClean="0"/>
              <a:t>Ethernet</a:t>
            </a:r>
          </a:p>
          <a:p>
            <a:r>
              <a:rPr lang="en-US" sz="2400" smtClean="0"/>
              <a:t>Điểm truy cập không dây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53225" y="3371850"/>
            <a:ext cx="622300" cy="793750"/>
            <a:chOff x="3908" y="2375"/>
            <a:chExt cx="392" cy="500"/>
          </a:xfrm>
        </p:grpSpPr>
        <p:graphicFrame>
          <p:nvGraphicFramePr>
            <p:cNvPr id="15367" name="Object 6"/>
            <p:cNvGraphicFramePr>
              <a:graphicFrameLocks noChangeAspect="1"/>
            </p:cNvGraphicFramePr>
            <p:nvPr/>
          </p:nvGraphicFramePr>
          <p:xfrm>
            <a:off x="3908" y="2375"/>
            <a:ext cx="366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0" name="Clip" r:id="rId3" imgW="819000" imgH="847800" progId="MS_ClipArt_Gallery.2">
                    <p:embed/>
                  </p:oleObj>
                </mc:Choice>
                <mc:Fallback>
                  <p:oleObj name="Clip" r:id="rId3" imgW="819000" imgH="847800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2375"/>
                          <a:ext cx="366" cy="4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8" name="Object 7"/>
            <p:cNvGraphicFramePr>
              <a:graphicFrameLocks noChangeAspect="1"/>
            </p:cNvGraphicFramePr>
            <p:nvPr/>
          </p:nvGraphicFramePr>
          <p:xfrm>
            <a:off x="3966" y="2506"/>
            <a:ext cx="334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1" name="Clip" r:id="rId5" imgW="1266840" imgH="1200240" progId="MS_ClipArt_Gallery.2">
                    <p:embed/>
                  </p:oleObj>
                </mc:Choice>
                <mc:Fallback>
                  <p:oleObj name="Clip" r:id="rId5" imgW="1266840" imgH="1200240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6" y="2506"/>
                          <a:ext cx="334" cy="3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800850" y="4330700"/>
            <a:ext cx="622300" cy="793750"/>
            <a:chOff x="2870" y="1518"/>
            <a:chExt cx="292" cy="320"/>
          </a:xfrm>
        </p:grpSpPr>
        <p:graphicFrame>
          <p:nvGraphicFramePr>
            <p:cNvPr id="15365" name="Object 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2" name="Clip" r:id="rId7" imgW="819000" imgH="847800" progId="MS_ClipArt_Gallery.2">
                    <p:embed/>
                  </p:oleObj>
                </mc:Choice>
                <mc:Fallback>
                  <p:oleObj name="Clip" r:id="rId7" imgW="819000" imgH="847800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6" name="Object 1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3" name="Clip" r:id="rId8" imgW="1266840" imgH="1200240" progId="MS_ClipArt_Gallery.2">
                    <p:embed/>
                  </p:oleObj>
                </mc:Choice>
                <mc:Fallback>
                  <p:oleObj name="Clip" r:id="rId8" imgW="1266840" imgH="1200240" progId="MS_ClipArt_Gallery.2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108700" y="3937000"/>
            <a:ext cx="539750" cy="633413"/>
            <a:chOff x="4733" y="2082"/>
            <a:chExt cx="272" cy="282"/>
          </a:xfrm>
        </p:grpSpPr>
        <p:graphicFrame>
          <p:nvGraphicFramePr>
            <p:cNvPr id="15364" name="Object 12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4" name="Clip" r:id="rId9" imgW="819000" imgH="847800" progId="MS_ClipArt_Gallery.2">
                    <p:embed/>
                  </p:oleObj>
                </mc:Choice>
                <mc:Fallback>
                  <p:oleObj name="Clip" r:id="rId9" imgW="819000" imgH="847800" progId="MS_ClipArt_Gallery.2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6" name="Rectangle 13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76" name="Text Box 35"/>
          <p:cNvSpPr txBox="1">
            <a:spLocks noChangeArrowheads="1"/>
          </p:cNvSpPr>
          <p:nvPr/>
        </p:nvSpPr>
        <p:spPr bwMode="auto">
          <a:xfrm>
            <a:off x="6478588" y="5133975"/>
            <a:ext cx="11477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wireless</a:t>
            </a:r>
          </a:p>
          <a:p>
            <a:pPr algn="ctr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access </a:t>
            </a:r>
          </a:p>
          <a:p>
            <a:pPr algn="ctr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point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5377" name="Text Box 36"/>
          <p:cNvSpPr txBox="1">
            <a:spLocks noChangeArrowheads="1"/>
          </p:cNvSpPr>
          <p:nvPr/>
        </p:nvSpPr>
        <p:spPr bwMode="auto">
          <a:xfrm>
            <a:off x="7570788" y="3981450"/>
            <a:ext cx="11477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wireless</a:t>
            </a:r>
          </a:p>
          <a:p>
            <a:pPr algn="ctr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laptops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5378" name="Text Box 38"/>
          <p:cNvSpPr txBox="1">
            <a:spLocks noChangeArrowheads="1"/>
          </p:cNvSpPr>
          <p:nvPr/>
        </p:nvSpPr>
        <p:spPr bwMode="auto">
          <a:xfrm>
            <a:off x="3613150" y="4498975"/>
            <a:ext cx="1089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router/</a:t>
            </a:r>
          </a:p>
          <a:p>
            <a:pPr algn="r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firewall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5379" name="Freeform 39"/>
          <p:cNvSpPr>
            <a:spLocks/>
          </p:cNvSpPr>
          <p:nvPr/>
        </p:nvSpPr>
        <p:spPr bwMode="auto">
          <a:xfrm>
            <a:off x="4821238" y="4448175"/>
            <a:ext cx="776287" cy="677863"/>
          </a:xfrm>
          <a:custGeom>
            <a:avLst/>
            <a:gdLst>
              <a:gd name="T0" fmla="*/ 2147483647 w 489"/>
              <a:gd name="T1" fmla="*/ 2147483647 h 427"/>
              <a:gd name="T2" fmla="*/ 2147483647 w 489"/>
              <a:gd name="T3" fmla="*/ 2147483647 h 427"/>
              <a:gd name="T4" fmla="*/ 0 w 489"/>
              <a:gd name="T5" fmla="*/ 0 h 427"/>
              <a:gd name="T6" fmla="*/ 0 60000 65536"/>
              <a:gd name="T7" fmla="*/ 0 60000 65536"/>
              <a:gd name="T8" fmla="*/ 0 60000 65536"/>
              <a:gd name="T9" fmla="*/ 0 w 489"/>
              <a:gd name="T10" fmla="*/ 0 h 427"/>
              <a:gd name="T11" fmla="*/ 489 w 489"/>
              <a:gd name="T12" fmla="*/ 427 h 4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9" h="427">
                <a:moveTo>
                  <a:pt x="489" y="427"/>
                </a:moveTo>
                <a:lnTo>
                  <a:pt x="166" y="427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2" name="Object 41"/>
          <p:cNvGraphicFramePr>
            <a:graphicFrameLocks noChangeAspect="1"/>
          </p:cNvGraphicFramePr>
          <p:nvPr/>
        </p:nvGraphicFramePr>
        <p:xfrm>
          <a:off x="5526088" y="3222625"/>
          <a:ext cx="59848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Clip" r:id="rId10" imgW="1305000" imgH="1085760" progId="MS_ClipArt_Gallery.5">
                  <p:embed/>
                </p:oleObj>
              </mc:Choice>
              <mc:Fallback>
                <p:oleObj name="Clip" r:id="rId10" imgW="1305000" imgH="1085760" progId="MS_ClipArt_Gallery.5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3222625"/>
                        <a:ext cx="598487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" name="Freeform 93"/>
          <p:cNvSpPr>
            <a:spLocks/>
          </p:cNvSpPr>
          <p:nvPr/>
        </p:nvSpPr>
        <p:spPr bwMode="auto">
          <a:xfrm flipV="1">
            <a:off x="5021263" y="4238625"/>
            <a:ext cx="1244600" cy="98425"/>
          </a:xfrm>
          <a:custGeom>
            <a:avLst/>
            <a:gdLst>
              <a:gd name="T0" fmla="*/ 0 w 513"/>
              <a:gd name="T1" fmla="*/ 0 h 1"/>
              <a:gd name="T2" fmla="*/ 2147483647 w 513"/>
              <a:gd name="T3" fmla="*/ 0 h 1"/>
              <a:gd name="T4" fmla="*/ 0 60000 65536"/>
              <a:gd name="T5" fmla="*/ 0 60000 65536"/>
              <a:gd name="T6" fmla="*/ 0 w 513"/>
              <a:gd name="T7" fmla="*/ 0 h 1"/>
              <a:gd name="T8" fmla="*/ 513 w 51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3" h="1">
                <a:moveTo>
                  <a:pt x="0" y="0"/>
                </a:moveTo>
                <a:lnTo>
                  <a:pt x="513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3" name="Object 94"/>
          <p:cNvGraphicFramePr>
            <a:graphicFrameLocks noChangeAspect="1"/>
          </p:cNvGraphicFramePr>
          <p:nvPr/>
        </p:nvGraphicFramePr>
        <p:xfrm>
          <a:off x="5553075" y="4951413"/>
          <a:ext cx="59848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Clip" r:id="rId12" imgW="1305000" imgH="1085760" progId="MS_ClipArt_Gallery.5">
                  <p:embed/>
                </p:oleObj>
              </mc:Choice>
              <mc:Fallback>
                <p:oleObj name="Clip" r:id="rId12" imgW="1305000" imgH="1085760" progId="MS_ClipArt_Gallery.5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75" y="4951413"/>
                        <a:ext cx="598488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1" name="modem"/>
          <p:cNvSpPr>
            <a:spLocks noEditPoints="1" noChangeArrowheads="1"/>
          </p:cNvSpPr>
          <p:nvPr/>
        </p:nvSpPr>
        <p:spPr bwMode="auto">
          <a:xfrm>
            <a:off x="2435225" y="4232275"/>
            <a:ext cx="1033463" cy="2079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2" name="Freeform 165"/>
          <p:cNvSpPr>
            <a:spLocks/>
          </p:cNvSpPr>
          <p:nvPr/>
        </p:nvSpPr>
        <p:spPr bwMode="auto">
          <a:xfrm>
            <a:off x="3470275" y="4368800"/>
            <a:ext cx="814388" cy="1588"/>
          </a:xfrm>
          <a:custGeom>
            <a:avLst/>
            <a:gdLst>
              <a:gd name="T0" fmla="*/ 0 w 513"/>
              <a:gd name="T1" fmla="*/ 0 h 1"/>
              <a:gd name="T2" fmla="*/ 2147483647 w 513"/>
              <a:gd name="T3" fmla="*/ 0 h 1"/>
              <a:gd name="T4" fmla="*/ 0 60000 65536"/>
              <a:gd name="T5" fmla="*/ 0 60000 65536"/>
              <a:gd name="T6" fmla="*/ 0 w 513"/>
              <a:gd name="T7" fmla="*/ 0 h 1"/>
              <a:gd name="T8" fmla="*/ 513 w 51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3" h="1">
                <a:moveTo>
                  <a:pt x="0" y="0"/>
                </a:moveTo>
                <a:lnTo>
                  <a:pt x="513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Freeform 166"/>
          <p:cNvSpPr>
            <a:spLocks/>
          </p:cNvSpPr>
          <p:nvPr/>
        </p:nvSpPr>
        <p:spPr bwMode="auto">
          <a:xfrm flipV="1">
            <a:off x="4765675" y="3592513"/>
            <a:ext cx="776288" cy="677862"/>
          </a:xfrm>
          <a:custGeom>
            <a:avLst/>
            <a:gdLst>
              <a:gd name="T0" fmla="*/ 2147483647 w 489"/>
              <a:gd name="T1" fmla="*/ 2147483647 h 427"/>
              <a:gd name="T2" fmla="*/ 2147483647 w 489"/>
              <a:gd name="T3" fmla="*/ 2147483647 h 427"/>
              <a:gd name="T4" fmla="*/ 0 w 489"/>
              <a:gd name="T5" fmla="*/ 0 h 427"/>
              <a:gd name="T6" fmla="*/ 0 60000 65536"/>
              <a:gd name="T7" fmla="*/ 0 60000 65536"/>
              <a:gd name="T8" fmla="*/ 0 60000 65536"/>
              <a:gd name="T9" fmla="*/ 0 w 489"/>
              <a:gd name="T10" fmla="*/ 0 h 427"/>
              <a:gd name="T11" fmla="*/ 489 w 489"/>
              <a:gd name="T12" fmla="*/ 427 h 4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9" h="427">
                <a:moveTo>
                  <a:pt x="489" y="427"/>
                </a:moveTo>
                <a:lnTo>
                  <a:pt x="166" y="427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167"/>
          <p:cNvSpPr>
            <a:spLocks noChangeShapeType="1"/>
          </p:cNvSpPr>
          <p:nvPr/>
        </p:nvSpPr>
        <p:spPr bwMode="auto">
          <a:xfrm flipH="1" flipV="1">
            <a:off x="6511925" y="4613275"/>
            <a:ext cx="123825" cy="5826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5" name="Text Box 168"/>
          <p:cNvSpPr txBox="1">
            <a:spLocks noChangeArrowheads="1"/>
          </p:cNvSpPr>
          <p:nvPr/>
        </p:nvSpPr>
        <p:spPr bwMode="auto">
          <a:xfrm>
            <a:off x="2428875" y="4484688"/>
            <a:ext cx="1000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cable</a:t>
            </a:r>
          </a:p>
          <a:p>
            <a:pPr algn="ctr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modem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5386" name="Line 172"/>
          <p:cNvSpPr>
            <a:spLocks noChangeShapeType="1"/>
          </p:cNvSpPr>
          <p:nvPr/>
        </p:nvSpPr>
        <p:spPr bwMode="auto">
          <a:xfrm>
            <a:off x="1870075" y="4351338"/>
            <a:ext cx="566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7" name="Text Box 173"/>
          <p:cNvSpPr txBox="1">
            <a:spLocks noChangeArrowheads="1"/>
          </p:cNvSpPr>
          <p:nvPr/>
        </p:nvSpPr>
        <p:spPr bwMode="auto">
          <a:xfrm>
            <a:off x="1108075" y="4348163"/>
            <a:ext cx="11715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to/from</a:t>
            </a:r>
          </a:p>
          <a:p>
            <a:pPr algn="ctr"/>
            <a:r>
              <a:rPr lang="en-US" sz="2000">
                <a:latin typeface="Comic Sans MS" pitchFamily="66" charset="0"/>
              </a:rPr>
              <a:t>cable</a:t>
            </a:r>
          </a:p>
          <a:p>
            <a:pPr algn="ctr"/>
            <a:r>
              <a:rPr lang="en-US" sz="2000">
                <a:latin typeface="Comic Sans MS" pitchFamily="66" charset="0"/>
              </a:rPr>
              <a:t>headend</a:t>
            </a:r>
            <a:endParaRPr lang="en-US" sz="2000"/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246563" y="4146550"/>
            <a:ext cx="766762" cy="433388"/>
            <a:chOff x="3600" y="219"/>
            <a:chExt cx="360" cy="175"/>
          </a:xfrm>
        </p:grpSpPr>
        <p:sp>
          <p:nvSpPr>
            <p:cNvPr id="15393" name="Oval 1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4" name="Line 1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5" name="Line 1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6" name="Rectangle 1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397" name="Oval 1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5403" name="Line 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4" name="Line 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5" name="Line 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5400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1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2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389" name="Text Box 174"/>
          <p:cNvSpPr txBox="1">
            <a:spLocks noChangeArrowheads="1"/>
          </p:cNvSpPr>
          <p:nvPr/>
        </p:nvSpPr>
        <p:spPr bwMode="auto">
          <a:xfrm>
            <a:off x="4206875" y="5632450"/>
            <a:ext cx="12620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Ethernet</a:t>
            </a:r>
          </a:p>
          <a:p>
            <a:pPr algn="ctr"/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5390" name="Line 175"/>
          <p:cNvSpPr>
            <a:spLocks noChangeShapeType="1"/>
          </p:cNvSpPr>
          <p:nvPr/>
        </p:nvSpPr>
        <p:spPr bwMode="auto">
          <a:xfrm flipV="1">
            <a:off x="4862513" y="4875213"/>
            <a:ext cx="69850" cy="819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91" name="Line 176"/>
          <p:cNvSpPr>
            <a:spLocks noChangeShapeType="1"/>
          </p:cNvSpPr>
          <p:nvPr/>
        </p:nvSpPr>
        <p:spPr bwMode="auto">
          <a:xfrm flipV="1">
            <a:off x="4875213" y="3586163"/>
            <a:ext cx="444500" cy="20939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92" name="Line 177"/>
          <p:cNvSpPr>
            <a:spLocks noChangeShapeType="1"/>
          </p:cNvSpPr>
          <p:nvPr/>
        </p:nvSpPr>
        <p:spPr bwMode="auto">
          <a:xfrm flipV="1">
            <a:off x="4860925" y="5124450"/>
            <a:ext cx="347663" cy="528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83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DE77B810-8D57-40FB-B853-F032E1467E65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Môi trường vật lý</a:t>
            </a:r>
            <a:endParaRPr lang="en-US" smtClean="0"/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322763" cy="4648200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Bit: </a:t>
            </a:r>
            <a:r>
              <a:rPr lang="en-US" sz="2400" smtClean="0"/>
              <a:t>lan truyền giữa các cặp thiết bị gửi/nhận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Liên kết vật lý:</a:t>
            </a:r>
            <a:r>
              <a:rPr lang="en-US" sz="2400" smtClean="0"/>
              <a:t> nối giữa thiết bị gửi và thiết bị nhận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Truyền có hướng:</a:t>
            </a:r>
            <a:r>
              <a:rPr lang="en-US" sz="2400" smtClean="0"/>
              <a:t> </a:t>
            </a:r>
          </a:p>
          <a:p>
            <a:pPr lvl="1"/>
            <a:r>
              <a:rPr lang="en-US" sz="2000" smtClean="0"/>
              <a:t>Tín hiệu lan truyền trong đường truyền đặc: đồng, sợi, đồng trục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Truyền không hướng:</a:t>
            </a:r>
            <a:r>
              <a:rPr lang="en-US" sz="2400" smtClean="0"/>
              <a:t> </a:t>
            </a:r>
          </a:p>
          <a:p>
            <a:pPr lvl="1"/>
            <a:r>
              <a:rPr lang="en-US" sz="2000" smtClean="0"/>
              <a:t>Tín hiệu lan truyền tự do, ví dụ radio</a:t>
            </a:r>
          </a:p>
        </p:txBody>
      </p:sp>
      <p:sp>
        <p:nvSpPr>
          <p:cNvPr id="5837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76825" y="1277938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Xoắn đôi (Twisted Pair-TP)</a:t>
            </a:r>
            <a:endParaRPr lang="en-US" sz="2400" smtClean="0"/>
          </a:p>
          <a:p>
            <a:r>
              <a:rPr lang="en-US" sz="2400" smtClean="0"/>
              <a:t>Hai dây đồng bọc cách điện</a:t>
            </a:r>
          </a:p>
          <a:p>
            <a:pPr lvl="1"/>
            <a:r>
              <a:rPr lang="en-US" sz="2000" smtClean="0"/>
              <a:t>Cat 3: dây điện thoại, 10 Mbps Ethernet</a:t>
            </a:r>
          </a:p>
          <a:p>
            <a:pPr lvl="1"/>
            <a:r>
              <a:rPr lang="en-US" sz="2000" smtClean="0"/>
              <a:t>Cat 5: </a:t>
            </a:r>
            <a:br>
              <a:rPr lang="en-US" sz="2000" smtClean="0"/>
            </a:br>
            <a:r>
              <a:rPr lang="en-US" sz="2000" smtClean="0"/>
              <a:t>100Mbps Ethernet</a:t>
            </a:r>
          </a:p>
        </p:txBody>
      </p:sp>
      <p:pic>
        <p:nvPicPr>
          <p:cNvPr id="58375" name="Picture 6" descr="grentwi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5663" y="4506913"/>
            <a:ext cx="41116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93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F9FC89DF-14E9-4661-A440-0708634B740E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sz="3200" smtClean="0"/>
              <a:t>Đường truyền vật lý: đồng trục, sợi</a:t>
            </a:r>
            <a:endParaRPr lang="en-US" smtClean="0"/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962400" cy="4327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solidFill>
                  <a:srgbClr val="FF0000"/>
                </a:solidFill>
              </a:rPr>
              <a:t>Cáp đồng trục:</a:t>
            </a:r>
            <a:endParaRPr lang="en-US" sz="2400" smtClean="0"/>
          </a:p>
          <a:p>
            <a:r>
              <a:rPr lang="en-US" sz="2400" smtClean="0"/>
              <a:t>Một sợt lõi và một lưới trụ</a:t>
            </a:r>
          </a:p>
          <a:p>
            <a:r>
              <a:rPr lang="en-US" sz="2400" smtClean="0"/>
              <a:t>Hai chiều</a:t>
            </a:r>
          </a:p>
          <a:p>
            <a:r>
              <a:rPr lang="en-US" sz="2400" smtClean="0"/>
              <a:t>Băng thông cơ sở:</a:t>
            </a:r>
          </a:p>
          <a:p>
            <a:pPr lvl="1"/>
            <a:r>
              <a:rPr lang="en-US" sz="2000" smtClean="0"/>
              <a:t>Một kênh trên cáp</a:t>
            </a:r>
          </a:p>
          <a:p>
            <a:pPr lvl="1"/>
            <a:r>
              <a:rPr lang="en-US" sz="2000" smtClean="0"/>
              <a:t>legacy Ethernet</a:t>
            </a:r>
          </a:p>
          <a:p>
            <a:r>
              <a:rPr lang="en-US" sz="2400" smtClean="0"/>
              <a:t>Băng thông rộng:</a:t>
            </a:r>
          </a:p>
          <a:p>
            <a:pPr lvl="1"/>
            <a:r>
              <a:rPr lang="en-US" sz="2000" smtClean="0"/>
              <a:t> nhiều kênh trên cáp</a:t>
            </a:r>
          </a:p>
          <a:p>
            <a:pPr lvl="1"/>
            <a:r>
              <a:rPr lang="en-US" sz="2000" smtClean="0"/>
              <a:t> HFC</a:t>
            </a:r>
          </a:p>
        </p:txBody>
      </p:sp>
      <p:pic>
        <p:nvPicPr>
          <p:cNvPr id="59398" name="Picture 5" descr="coa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6188" y="5464175"/>
            <a:ext cx="25019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4667250" y="1195388"/>
            <a:ext cx="4230688" cy="426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800">
                <a:solidFill>
                  <a:srgbClr val="FF0000"/>
                </a:solidFill>
                <a:latin typeface="Comic Sans MS" pitchFamily="66" charset="0"/>
              </a:rPr>
              <a:t>Cáp sợi quang:</a:t>
            </a:r>
            <a:endParaRPr lang="en-US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latin typeface="Comic Sans MS" pitchFamily="66" charset="0"/>
              </a:rPr>
              <a:t>Sợi thủy tinh dẫn các xung ánh sáng, mỗi xung là một bít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latin typeface="Comic Sans MS" pitchFamily="66" charset="0"/>
              </a:rPr>
              <a:t>Tốc độ cao: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>
                <a:latin typeface="Comic Sans MS" pitchFamily="66" charset="0"/>
              </a:rPr>
              <a:t>Truyền điểm-điểm tốc độ cao (vd., 5 Gps)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latin typeface="Comic Sans MS" pitchFamily="66" charset="0"/>
              </a:rPr>
              <a:t>Tỉ lệ lỗi thấp: các repeaters đặt cách xa nhau; không chịu tác động của nhiễm điện từ</a:t>
            </a:r>
          </a:p>
        </p:txBody>
      </p:sp>
      <p:pic>
        <p:nvPicPr>
          <p:cNvPr id="59400" name="Picture 7" descr="f-pi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6638" y="5470525"/>
            <a:ext cx="2371725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04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D820D2D7-F358-495C-BFA5-746E4D10A51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sz="3200" smtClean="0"/>
              <a:t>Internet là gì: cách nhìn theo thành phần</a:t>
            </a:r>
            <a:endParaRPr lang="en-US" smtClean="0"/>
          </a:p>
        </p:txBody>
      </p:sp>
      <p:sp>
        <p:nvSpPr>
          <p:cNvPr id="10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5463" y="1262063"/>
            <a:ext cx="4191000" cy="5045075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sz="2400" smtClean="0"/>
              <a:t>Hàng triệu thiết bị tính toán được kết nối với nhau: </a:t>
            </a:r>
            <a:r>
              <a:rPr lang="en-US" sz="2400" i="1" smtClean="0">
                <a:solidFill>
                  <a:srgbClr val="FF0000"/>
                </a:solidFill>
              </a:rPr>
              <a:t>hosts = các hệ thống cuối</a:t>
            </a:r>
            <a:r>
              <a:rPr lang="en-US" sz="2400" smtClean="0">
                <a:solidFill>
                  <a:srgbClr val="FF0000"/>
                </a:solidFill>
              </a:rPr>
              <a:t>  </a:t>
            </a:r>
            <a:r>
              <a:rPr lang="en-US" sz="2400" smtClean="0"/>
              <a:t>chạy các </a:t>
            </a:r>
            <a:r>
              <a:rPr lang="en-US" sz="2400" i="1" smtClean="0">
                <a:solidFill>
                  <a:srgbClr val="FF0000"/>
                </a:solidFill>
              </a:rPr>
              <a:t>ứng dụng mạng</a:t>
            </a:r>
            <a:endParaRPr lang="en-US" sz="2400" smtClean="0"/>
          </a:p>
          <a:p>
            <a:r>
              <a:rPr lang="en-US" sz="2400" i="1" smtClean="0">
                <a:solidFill>
                  <a:srgbClr val="FF0000"/>
                </a:solidFill>
              </a:rPr>
              <a:t>Các liên kết truyền thông</a:t>
            </a:r>
            <a:endParaRPr lang="en-US" sz="2400" smtClean="0"/>
          </a:p>
          <a:p>
            <a:pPr lvl="1"/>
            <a:r>
              <a:rPr lang="en-US" sz="2000" smtClean="0"/>
              <a:t>Sợi, đồng, radio, vệ tinh</a:t>
            </a:r>
          </a:p>
          <a:p>
            <a:pPr lvl="1"/>
            <a:r>
              <a:rPr lang="en-US" sz="2000" smtClean="0"/>
              <a:t>Tốc độ truyền = </a:t>
            </a:r>
            <a:r>
              <a:rPr lang="en-US" sz="2000" b="1" i="1" smtClean="0">
                <a:solidFill>
                  <a:srgbClr val="FF0000"/>
                </a:solidFill>
              </a:rPr>
              <a:t>băng thông</a:t>
            </a:r>
            <a:endParaRPr lang="en-US" sz="2000" smtClean="0"/>
          </a:p>
          <a:p>
            <a:r>
              <a:rPr lang="en-US" sz="2400" i="1" smtClean="0">
                <a:solidFill>
                  <a:srgbClr val="FF0000"/>
                </a:solidFill>
              </a:rPr>
              <a:t>Bộ định tuyến:</a:t>
            </a:r>
            <a:r>
              <a:rPr lang="en-US" sz="2400" smtClean="0"/>
              <a:t> chuyển tiếp các gói tin (các đoạn dữ liệu)</a:t>
            </a:r>
          </a:p>
          <a:p>
            <a:endParaRPr lang="en-US" sz="2400" smtClean="0"/>
          </a:p>
        </p:txBody>
      </p:sp>
      <p:grpSp>
        <p:nvGrpSpPr>
          <p:cNvPr id="2" name="Group 260"/>
          <p:cNvGrpSpPr>
            <a:grpSpLocks/>
          </p:cNvGrpSpPr>
          <p:nvPr/>
        </p:nvGrpSpPr>
        <p:grpSpPr bwMode="auto">
          <a:xfrm>
            <a:off x="4918075" y="1243013"/>
            <a:ext cx="3678238" cy="4957762"/>
            <a:chOff x="2918" y="219"/>
            <a:chExt cx="2641" cy="3714"/>
          </a:xfrm>
        </p:grpSpPr>
        <p:sp>
          <p:nvSpPr>
            <p:cNvPr id="1050" name="Freeform 7"/>
            <p:cNvSpPr>
              <a:spLocks/>
            </p:cNvSpPr>
            <p:nvPr/>
          </p:nvSpPr>
          <p:spPr bwMode="auto">
            <a:xfrm>
              <a:off x="4267" y="1271"/>
              <a:ext cx="1292" cy="1255"/>
            </a:xfrm>
            <a:custGeom>
              <a:avLst/>
              <a:gdLst>
                <a:gd name="T0" fmla="*/ 239 w 1292"/>
                <a:gd name="T1" fmla="*/ 7 h 1255"/>
                <a:gd name="T2" fmla="*/ 35 w 1292"/>
                <a:gd name="T3" fmla="*/ 157 h 1255"/>
                <a:gd name="T4" fmla="*/ 29 w 1292"/>
                <a:gd name="T5" fmla="*/ 523 h 1255"/>
                <a:gd name="T6" fmla="*/ 53 w 1292"/>
                <a:gd name="T7" fmla="*/ 829 h 1255"/>
                <a:gd name="T8" fmla="*/ 245 w 1292"/>
                <a:gd name="T9" fmla="*/ 871 h 1255"/>
                <a:gd name="T10" fmla="*/ 647 w 1292"/>
                <a:gd name="T11" fmla="*/ 1129 h 1255"/>
                <a:gd name="T12" fmla="*/ 995 w 1292"/>
                <a:gd name="T13" fmla="*/ 1237 h 1255"/>
                <a:gd name="T14" fmla="*/ 1199 w 1292"/>
                <a:gd name="T15" fmla="*/ 1021 h 1255"/>
                <a:gd name="T16" fmla="*/ 1271 w 1292"/>
                <a:gd name="T17" fmla="*/ 445 h 1255"/>
                <a:gd name="T18" fmla="*/ 1205 w 1292"/>
                <a:gd name="T19" fmla="*/ 211 h 1255"/>
                <a:gd name="T20" fmla="*/ 749 w 1292"/>
                <a:gd name="T21" fmla="*/ 115 h 1255"/>
                <a:gd name="T22" fmla="*/ 239 w 1292"/>
                <a:gd name="T23" fmla="*/ 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Freeform 8"/>
            <p:cNvSpPr>
              <a:spLocks/>
            </p:cNvSpPr>
            <p:nvPr/>
          </p:nvSpPr>
          <p:spPr bwMode="auto">
            <a:xfrm>
              <a:off x="2918" y="1164"/>
              <a:ext cx="1340" cy="1191"/>
            </a:xfrm>
            <a:custGeom>
              <a:avLst/>
              <a:gdLst>
                <a:gd name="T0" fmla="*/ 550 w 1340"/>
                <a:gd name="T1" fmla="*/ 42 h 1191"/>
                <a:gd name="T2" fmla="*/ 82 w 1340"/>
                <a:gd name="T3" fmla="*/ 60 h 1191"/>
                <a:gd name="T4" fmla="*/ 58 w 1340"/>
                <a:gd name="T5" fmla="*/ 402 h 1191"/>
                <a:gd name="T6" fmla="*/ 28 w 1340"/>
                <a:gd name="T7" fmla="*/ 720 h 1191"/>
                <a:gd name="T8" fmla="*/ 112 w 1340"/>
                <a:gd name="T9" fmla="*/ 870 h 1191"/>
                <a:gd name="T10" fmla="*/ 538 w 1340"/>
                <a:gd name="T11" fmla="*/ 876 h 1191"/>
                <a:gd name="T12" fmla="*/ 640 w 1340"/>
                <a:gd name="T13" fmla="*/ 1128 h 1191"/>
                <a:gd name="T14" fmla="*/ 1234 w 1340"/>
                <a:gd name="T15" fmla="*/ 1098 h 1191"/>
                <a:gd name="T16" fmla="*/ 1276 w 1340"/>
                <a:gd name="T17" fmla="*/ 570 h 1191"/>
                <a:gd name="T18" fmla="*/ 1204 w 1340"/>
                <a:gd name="T19" fmla="*/ 342 h 1191"/>
                <a:gd name="T20" fmla="*/ 760 w 1340"/>
                <a:gd name="T21" fmla="*/ 288 h 1191"/>
                <a:gd name="T22" fmla="*/ 550 w 1340"/>
                <a:gd name="T23" fmla="*/ 42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Freeform 9"/>
            <p:cNvSpPr>
              <a:spLocks/>
            </p:cNvSpPr>
            <p:nvPr/>
          </p:nvSpPr>
          <p:spPr bwMode="auto">
            <a:xfrm>
              <a:off x="3183" y="2252"/>
              <a:ext cx="2135" cy="1662"/>
            </a:xfrm>
            <a:custGeom>
              <a:avLst/>
              <a:gdLst>
                <a:gd name="T0" fmla="*/ 27 w 2135"/>
                <a:gd name="T1" fmla="*/ 652 h 1662"/>
                <a:gd name="T2" fmla="*/ 105 w 2135"/>
                <a:gd name="T3" fmla="*/ 76 h 1662"/>
                <a:gd name="T4" fmla="*/ 657 w 2135"/>
                <a:gd name="T5" fmla="*/ 196 h 1662"/>
                <a:gd name="T6" fmla="*/ 1209 w 2135"/>
                <a:gd name="T7" fmla="*/ 100 h 1662"/>
                <a:gd name="T8" fmla="*/ 2001 w 2135"/>
                <a:gd name="T9" fmla="*/ 406 h 1662"/>
                <a:gd name="T10" fmla="*/ 2013 w 2135"/>
                <a:gd name="T11" fmla="*/ 1144 h 1662"/>
                <a:gd name="T12" fmla="*/ 1581 w 2135"/>
                <a:gd name="T13" fmla="*/ 1600 h 1662"/>
                <a:gd name="T14" fmla="*/ 813 w 2135"/>
                <a:gd name="T15" fmla="*/ 1516 h 1662"/>
                <a:gd name="T16" fmla="*/ 501 w 2135"/>
                <a:gd name="T17" fmla="*/ 1270 h 1662"/>
                <a:gd name="T18" fmla="*/ 183 w 2135"/>
                <a:gd name="T19" fmla="*/ 1066 h 1662"/>
                <a:gd name="T20" fmla="*/ 27 w 2135"/>
                <a:gd name="T21" fmla="*/ 652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3002" y="1266"/>
              <a:ext cx="527" cy="239"/>
              <a:chOff x="3552" y="246"/>
              <a:chExt cx="527" cy="248"/>
            </a:xfrm>
          </p:grpSpPr>
          <p:graphicFrame>
            <p:nvGraphicFramePr>
              <p:cNvPr id="1042" name="Object 11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5" name="Clip" r:id="rId3" imgW="1305000" imgH="1085760" progId="MS_ClipArt_Gallery.2">
                      <p:embed/>
                    </p:oleObj>
                  </mc:Choice>
                  <mc:Fallback>
                    <p:oleObj name="Clip" r:id="rId3" imgW="1305000" imgH="1085760" progId="MS_ClipArt_Gallery.2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3" name="Object 12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6" name="Clip" r:id="rId5" imgW="676440" imgH="485640" progId="MS_ClipArt_Gallery.2">
                      <p:embed/>
                    </p:oleObj>
                  </mc:Choice>
                  <mc:Fallback>
                    <p:oleObj name="Clip" r:id="rId5" imgW="676440" imgH="485640" progId="MS_ClipArt_Gallery.2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84" name="Line 13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3002" y="1712"/>
              <a:ext cx="527" cy="239"/>
              <a:chOff x="3552" y="246"/>
              <a:chExt cx="527" cy="248"/>
            </a:xfrm>
          </p:grpSpPr>
          <p:graphicFrame>
            <p:nvGraphicFramePr>
              <p:cNvPr id="1040" name="Object 15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7" name="Clip" r:id="rId7" imgW="1305000" imgH="1085760" progId="MS_ClipArt_Gallery.2">
                      <p:embed/>
                    </p:oleObj>
                  </mc:Choice>
                  <mc:Fallback>
                    <p:oleObj name="Clip" r:id="rId7" imgW="1305000" imgH="1085760" progId="MS_ClipArt_Gallery.2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1" name="Object 16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8" name="Clip" r:id="rId8" imgW="676440" imgH="485640" progId="MS_ClipArt_Gallery.2">
                      <p:embed/>
                    </p:oleObj>
                  </mc:Choice>
                  <mc:Fallback>
                    <p:oleObj name="Clip" r:id="rId8" imgW="676440" imgH="485640" progId="MS_ClipArt_Gallery.2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83" name="Line 17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3272" y="1552"/>
              <a:ext cx="51" cy="161"/>
              <a:chOff x="3842" y="406"/>
              <a:chExt cx="51" cy="167"/>
            </a:xfrm>
          </p:grpSpPr>
          <p:sp>
            <p:nvSpPr>
              <p:cNvPr id="1280" name="Oval 19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1" name="Oval 20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2" name="Oval 21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3610" y="1929"/>
              <a:ext cx="150" cy="296"/>
              <a:chOff x="4180" y="783"/>
              <a:chExt cx="150" cy="307"/>
            </a:xfrm>
          </p:grpSpPr>
          <p:sp>
            <p:nvSpPr>
              <p:cNvPr id="1272" name="AutoShape 2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3" name="Rectangle 2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4" name="Rectangle 2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5" name="AutoShape 2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6" name="Line 2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7" name="Line 2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8" name="Rectangle 2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9" name="Rectangle 3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 rot="-5400000">
              <a:off x="3833" y="1991"/>
              <a:ext cx="61" cy="167"/>
              <a:chOff x="3842" y="406"/>
              <a:chExt cx="51" cy="167"/>
            </a:xfrm>
          </p:grpSpPr>
          <p:sp>
            <p:nvSpPr>
              <p:cNvPr id="1269" name="Oval 32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" name="Oval 3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" name="Oval 3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58" name="Line 35"/>
            <p:cNvSpPr>
              <a:spLocks noChangeShapeType="1"/>
            </p:cNvSpPr>
            <p:nvPr/>
          </p:nvSpPr>
          <p:spPr bwMode="auto">
            <a:xfrm>
              <a:off x="3708" y="1860"/>
              <a:ext cx="35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" name="Line 36"/>
            <p:cNvSpPr>
              <a:spLocks noChangeShapeType="1"/>
            </p:cNvSpPr>
            <p:nvPr/>
          </p:nvSpPr>
          <p:spPr bwMode="auto">
            <a:xfrm>
              <a:off x="3710" y="1858"/>
              <a:ext cx="1" cy="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" name="Line 37"/>
            <p:cNvSpPr>
              <a:spLocks noChangeShapeType="1"/>
            </p:cNvSpPr>
            <p:nvPr/>
          </p:nvSpPr>
          <p:spPr bwMode="auto">
            <a:xfrm>
              <a:off x="4066" y="1856"/>
              <a:ext cx="1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Line 38"/>
            <p:cNvSpPr>
              <a:spLocks noChangeShapeType="1"/>
            </p:cNvSpPr>
            <p:nvPr/>
          </p:nvSpPr>
          <p:spPr bwMode="auto">
            <a:xfrm>
              <a:off x="3492" y="1456"/>
              <a:ext cx="208" cy="1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Line 39"/>
            <p:cNvSpPr>
              <a:spLocks noChangeShapeType="1"/>
            </p:cNvSpPr>
            <p:nvPr/>
          </p:nvSpPr>
          <p:spPr bwMode="auto">
            <a:xfrm flipV="1">
              <a:off x="3502" y="1670"/>
              <a:ext cx="198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Line 40"/>
            <p:cNvSpPr>
              <a:spLocks noChangeShapeType="1"/>
            </p:cNvSpPr>
            <p:nvPr/>
          </p:nvSpPr>
          <p:spPr bwMode="auto">
            <a:xfrm flipV="1">
              <a:off x="3880" y="1734"/>
              <a:ext cx="1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41"/>
            <p:cNvGrpSpPr>
              <a:grpSpLocks/>
            </p:cNvGrpSpPr>
            <p:nvPr/>
          </p:nvGrpSpPr>
          <p:grpSpPr bwMode="auto">
            <a:xfrm>
              <a:off x="3966" y="1913"/>
              <a:ext cx="150" cy="296"/>
              <a:chOff x="4180" y="783"/>
              <a:chExt cx="150" cy="307"/>
            </a:xfrm>
          </p:grpSpPr>
          <p:sp>
            <p:nvSpPr>
              <p:cNvPr id="1261" name="AutoShape 4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2" name="Rectangle 4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3" name="Rectangle 4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4" name="AutoShape 4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5" name="Line 4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6" name="Line 4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7" name="Rectangle 4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8" name="Rectangle 4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3278" y="2376"/>
              <a:ext cx="344" cy="694"/>
              <a:chOff x="3314" y="1248"/>
              <a:chExt cx="344" cy="694"/>
            </a:xfrm>
          </p:grpSpPr>
          <p:graphicFrame>
            <p:nvGraphicFramePr>
              <p:cNvPr id="1038" name="Object 51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9" name="Clip" r:id="rId9" imgW="1305000" imgH="1085760" progId="MS_ClipArt_Gallery.2">
                      <p:embed/>
                    </p:oleObj>
                  </mc:Choice>
                  <mc:Fallback>
                    <p:oleObj name="Clip" r:id="rId9" imgW="1305000" imgH="1085760" progId="MS_ClipArt_Gallery.2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54" name="Line 52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039" name="Object 53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0" name="Clip" r:id="rId10" imgW="1305000" imgH="1085760" progId="MS_ClipArt_Gallery.2">
                      <p:embed/>
                    </p:oleObj>
                  </mc:Choice>
                  <mc:Fallback>
                    <p:oleObj name="Clip" r:id="rId10" imgW="1305000" imgH="1085760" progId="MS_ClipArt_Gallery.2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55" name="Line 54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" name="Group 55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1258" name="Oval 56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9" name="Oval 57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0" name="Oval 58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57" name="Line 59"/>
              <p:cNvSpPr>
                <a:spLocks noChangeShapeType="1"/>
              </p:cNvSpPr>
              <p:nvPr/>
            </p:nvSpPr>
            <p:spPr bwMode="auto">
              <a:xfrm>
                <a:off x="3654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026" name="Object 60"/>
            <p:cNvGraphicFramePr>
              <a:graphicFrameLocks noChangeAspect="1"/>
            </p:cNvGraphicFramePr>
            <p:nvPr/>
          </p:nvGraphicFramePr>
          <p:xfrm>
            <a:off x="3902" y="3133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Clip" r:id="rId11" imgW="1305000" imgH="1085760" progId="MS_ClipArt_Gallery.2">
                    <p:embed/>
                  </p:oleObj>
                </mc:Choice>
                <mc:Fallback>
                  <p:oleObj name="Clip" r:id="rId11" imgW="1305000" imgH="1085760" progId="MS_ClipArt_Gallery.2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2" y="3133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61"/>
            <p:cNvGraphicFramePr>
              <a:graphicFrameLocks noChangeAspect="1"/>
            </p:cNvGraphicFramePr>
            <p:nvPr/>
          </p:nvGraphicFramePr>
          <p:xfrm>
            <a:off x="3460" y="312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Clip" r:id="rId12" imgW="1305000" imgH="1085760" progId="MS_ClipArt_Gallery.2">
                    <p:embed/>
                  </p:oleObj>
                </mc:Choice>
                <mc:Fallback>
                  <p:oleObj name="Clip" r:id="rId12" imgW="1305000" imgH="1085760" progId="MS_ClipArt_Gallery.2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0" y="3124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6" name="Oval 62"/>
            <p:cNvSpPr>
              <a:spLocks noChangeArrowheads="1"/>
            </p:cNvSpPr>
            <p:nvPr/>
          </p:nvSpPr>
          <p:spPr bwMode="auto">
            <a:xfrm rot="-5400000">
              <a:off x="3759" y="3203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7" name="Oval 63"/>
            <p:cNvSpPr>
              <a:spLocks noChangeArrowheads="1"/>
            </p:cNvSpPr>
            <p:nvPr/>
          </p:nvSpPr>
          <p:spPr bwMode="auto">
            <a:xfrm rot="-5400000">
              <a:off x="3820" y="3202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" name="Oval 64"/>
            <p:cNvSpPr>
              <a:spLocks noChangeArrowheads="1"/>
            </p:cNvSpPr>
            <p:nvPr/>
          </p:nvSpPr>
          <p:spPr bwMode="auto">
            <a:xfrm rot="-5400000">
              <a:off x="3875" y="3205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" name="Line 65"/>
            <p:cNvSpPr>
              <a:spLocks noChangeShapeType="1"/>
            </p:cNvSpPr>
            <p:nvPr/>
          </p:nvSpPr>
          <p:spPr bwMode="auto">
            <a:xfrm rot="-5400000">
              <a:off x="4062" y="3114"/>
              <a:ext cx="4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" name="Line 66"/>
            <p:cNvSpPr>
              <a:spLocks noChangeShapeType="1"/>
            </p:cNvSpPr>
            <p:nvPr/>
          </p:nvSpPr>
          <p:spPr bwMode="auto">
            <a:xfrm rot="5400000" flipH="1">
              <a:off x="3612" y="3108"/>
              <a:ext cx="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" name="Line 67"/>
            <p:cNvSpPr>
              <a:spLocks noChangeShapeType="1"/>
            </p:cNvSpPr>
            <p:nvPr/>
          </p:nvSpPr>
          <p:spPr bwMode="auto">
            <a:xfrm rot="16200000" flipV="1">
              <a:off x="3862" y="2864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2" name="Line 68"/>
            <p:cNvSpPr>
              <a:spLocks noChangeShapeType="1"/>
            </p:cNvSpPr>
            <p:nvPr/>
          </p:nvSpPr>
          <p:spPr bwMode="auto">
            <a:xfrm flipV="1">
              <a:off x="3622" y="2808"/>
              <a:ext cx="6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3" name="Line 69"/>
            <p:cNvSpPr>
              <a:spLocks noChangeShapeType="1"/>
            </p:cNvSpPr>
            <p:nvPr/>
          </p:nvSpPr>
          <p:spPr bwMode="auto">
            <a:xfrm>
              <a:off x="4054" y="2842"/>
              <a:ext cx="218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4" name="Line 70"/>
            <p:cNvSpPr>
              <a:spLocks noChangeShapeType="1"/>
            </p:cNvSpPr>
            <p:nvPr/>
          </p:nvSpPr>
          <p:spPr bwMode="auto">
            <a:xfrm flipH="1">
              <a:off x="4626" y="2840"/>
              <a:ext cx="200" cy="2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28" name="Object 71"/>
            <p:cNvGraphicFramePr>
              <a:graphicFrameLocks noChangeAspect="1"/>
            </p:cNvGraphicFramePr>
            <p:nvPr/>
          </p:nvGraphicFramePr>
          <p:xfrm>
            <a:off x="4753" y="2505"/>
            <a:ext cx="14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Clip" r:id="rId13" imgW="981000" imgH="1209600" progId="MS_ClipArt_Gallery.2">
                    <p:embed/>
                  </p:oleObj>
                </mc:Choice>
                <mc:Fallback>
                  <p:oleObj name="Clip" r:id="rId13" imgW="981000" imgH="1209600" progId="MS_ClipArt_Gallery.2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3" y="2505"/>
                          <a:ext cx="14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72"/>
            <p:cNvGraphicFramePr>
              <a:graphicFrameLocks noChangeAspect="1"/>
            </p:cNvGraphicFramePr>
            <p:nvPr/>
          </p:nvGraphicFramePr>
          <p:xfrm>
            <a:off x="3793" y="2565"/>
            <a:ext cx="14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Clip" r:id="rId15" imgW="981000" imgH="1209600" progId="MS_ClipArt_Gallery.2">
                    <p:embed/>
                  </p:oleObj>
                </mc:Choice>
                <mc:Fallback>
                  <p:oleObj name="Clip" r:id="rId15" imgW="981000" imgH="1209600" progId="MS_ClipArt_Gallery.2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3" y="2565"/>
                          <a:ext cx="14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" name="Freeform 73"/>
            <p:cNvSpPr>
              <a:spLocks/>
            </p:cNvSpPr>
            <p:nvPr/>
          </p:nvSpPr>
          <p:spPr bwMode="auto">
            <a:xfrm>
              <a:off x="3852" y="2397"/>
              <a:ext cx="972" cy="228"/>
            </a:xfrm>
            <a:custGeom>
              <a:avLst/>
              <a:gdLst>
                <a:gd name="T0" fmla="*/ 0 w 972"/>
                <a:gd name="T1" fmla="*/ 228 h 228"/>
                <a:gd name="T2" fmla="*/ 432 w 972"/>
                <a:gd name="T3" fmla="*/ 9 h 228"/>
                <a:gd name="T4" fmla="*/ 972 w 972"/>
                <a:gd name="T5" fmla="*/ 171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74"/>
            <p:cNvGrpSpPr>
              <a:grpSpLocks/>
            </p:cNvGrpSpPr>
            <p:nvPr/>
          </p:nvGrpSpPr>
          <p:grpSpPr bwMode="auto">
            <a:xfrm>
              <a:off x="4043" y="3462"/>
              <a:ext cx="292" cy="320"/>
              <a:chOff x="2870" y="1518"/>
              <a:chExt cx="292" cy="320"/>
            </a:xfrm>
          </p:grpSpPr>
          <p:graphicFrame>
            <p:nvGraphicFramePr>
              <p:cNvPr id="1036" name="Object 7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5" name="Clip" r:id="rId16" imgW="819000" imgH="847800" progId="MS_ClipArt_Gallery.2">
                      <p:embed/>
                    </p:oleObj>
                  </mc:Choice>
                  <mc:Fallback>
                    <p:oleObj name="Clip" r:id="rId16" imgW="819000" imgH="847800" progId="MS_ClipArt_Gallery.2">
                      <p:embed/>
                      <p:pic>
                        <p:nvPicPr>
                          <p:cNvPr id="0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7" name="Object 7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6" name="Clip" r:id="rId18" imgW="1266840" imgH="1200240" progId="MS_ClipArt_Gallery.2">
                      <p:embed/>
                    </p:oleObj>
                  </mc:Choice>
                  <mc:Fallback>
                    <p:oleObj name="Clip" r:id="rId18" imgW="1266840" imgH="1200240" progId="MS_ClipArt_Gallery.2">
                      <p:embed/>
                      <p:pic>
                        <p:nvPicPr>
                          <p:cNvPr id="0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" name="Group 77"/>
            <p:cNvGrpSpPr>
              <a:grpSpLocks/>
            </p:cNvGrpSpPr>
            <p:nvPr/>
          </p:nvGrpSpPr>
          <p:grpSpPr bwMode="auto">
            <a:xfrm>
              <a:off x="4601" y="3486"/>
              <a:ext cx="292" cy="320"/>
              <a:chOff x="2870" y="1518"/>
              <a:chExt cx="292" cy="320"/>
            </a:xfrm>
          </p:grpSpPr>
          <p:graphicFrame>
            <p:nvGraphicFramePr>
              <p:cNvPr id="1034" name="Object 7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7" name="Clip" r:id="rId20" imgW="819000" imgH="847800" progId="MS_ClipArt_Gallery.2">
                      <p:embed/>
                    </p:oleObj>
                  </mc:Choice>
                  <mc:Fallback>
                    <p:oleObj name="Clip" r:id="rId20" imgW="819000" imgH="847800" progId="MS_ClipArt_Gallery.2">
                      <p:embed/>
                      <p:pic>
                        <p:nvPicPr>
                          <p:cNvPr id="0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5" name="Object 7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8" name="Clip" r:id="rId21" imgW="1266840" imgH="1200240" progId="MS_ClipArt_Gallery.2">
                      <p:embed/>
                    </p:oleObj>
                  </mc:Choice>
                  <mc:Fallback>
                    <p:oleObj name="Clip" r:id="rId21" imgW="1266840" imgH="1200240" progId="MS_ClipArt_Gallery.2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" name="Group 80"/>
            <p:cNvGrpSpPr>
              <a:grpSpLocks/>
            </p:cNvGrpSpPr>
            <p:nvPr/>
          </p:nvGrpSpPr>
          <p:grpSpPr bwMode="auto">
            <a:xfrm>
              <a:off x="4304" y="3273"/>
              <a:ext cx="272" cy="282"/>
              <a:chOff x="4733" y="2082"/>
              <a:chExt cx="272" cy="282"/>
            </a:xfrm>
          </p:grpSpPr>
          <p:graphicFrame>
            <p:nvGraphicFramePr>
              <p:cNvPr id="1033" name="Object 81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9" name="Clip" r:id="rId22" imgW="819000" imgH="847800" progId="MS_ClipArt_Gallery.2">
                      <p:embed/>
                    </p:oleObj>
                  </mc:Choice>
                  <mc:Fallback>
                    <p:oleObj name="Clip" r:id="rId22" imgW="819000" imgH="847800" progId="MS_ClipArt_Gallery.2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53" name="Rectangle 82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79" name="Line 83"/>
            <p:cNvSpPr>
              <a:spLocks noChangeShapeType="1"/>
            </p:cNvSpPr>
            <p:nvPr/>
          </p:nvSpPr>
          <p:spPr bwMode="auto">
            <a:xfrm>
              <a:off x="4524" y="3201"/>
              <a:ext cx="0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84"/>
            <p:cNvGrpSpPr>
              <a:grpSpLocks/>
            </p:cNvGrpSpPr>
            <p:nvPr/>
          </p:nvGrpSpPr>
          <p:grpSpPr bwMode="auto">
            <a:xfrm>
              <a:off x="5041" y="2769"/>
              <a:ext cx="150" cy="307"/>
              <a:chOff x="4180" y="783"/>
              <a:chExt cx="150" cy="307"/>
            </a:xfrm>
          </p:grpSpPr>
          <p:sp>
            <p:nvSpPr>
              <p:cNvPr id="1245" name="AutoShape 8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6" name="Rectangle 8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7" name="Rectangle 8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8" name="AutoShape 8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" name="Line 8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" name="Line 9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" name="Rectangle 9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2" name="Rectangle 9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93"/>
            <p:cNvGrpSpPr>
              <a:grpSpLocks/>
            </p:cNvGrpSpPr>
            <p:nvPr/>
          </p:nvGrpSpPr>
          <p:grpSpPr bwMode="auto">
            <a:xfrm>
              <a:off x="5032" y="3102"/>
              <a:ext cx="150" cy="307"/>
              <a:chOff x="4180" y="783"/>
              <a:chExt cx="150" cy="307"/>
            </a:xfrm>
          </p:grpSpPr>
          <p:sp>
            <p:nvSpPr>
              <p:cNvPr id="1237" name="AutoShape 9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" name="Rectangle 9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" name="Rectangle 9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0" name="AutoShape 9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" name="Line 9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" name="Line 9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3" name="Rectangle 10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4" name="Rectangle 10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2" name="Line 102"/>
            <p:cNvSpPr>
              <a:spLocks noChangeShapeType="1"/>
            </p:cNvSpPr>
            <p:nvPr/>
          </p:nvSpPr>
          <p:spPr bwMode="auto">
            <a:xfrm rot="5400000" flipH="1">
              <a:off x="4754" y="3049"/>
              <a:ext cx="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3" name="Line 103"/>
            <p:cNvSpPr>
              <a:spLocks noChangeShapeType="1"/>
            </p:cNvSpPr>
            <p:nvPr/>
          </p:nvSpPr>
          <p:spPr bwMode="auto">
            <a:xfrm rot="-5400000">
              <a:off x="5018" y="3239"/>
              <a:ext cx="0" cy="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" name="Line 104"/>
            <p:cNvSpPr>
              <a:spLocks noChangeShapeType="1"/>
            </p:cNvSpPr>
            <p:nvPr/>
          </p:nvSpPr>
          <p:spPr bwMode="auto">
            <a:xfrm rot="-5400000">
              <a:off x="5011" y="2888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" name="Line 105"/>
            <p:cNvSpPr>
              <a:spLocks noChangeShapeType="1"/>
            </p:cNvSpPr>
            <p:nvPr/>
          </p:nvSpPr>
          <p:spPr bwMode="auto">
            <a:xfrm flipV="1">
              <a:off x="4062" y="1494"/>
              <a:ext cx="330" cy="1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" name="Line 106"/>
            <p:cNvSpPr>
              <a:spLocks noChangeShapeType="1"/>
            </p:cNvSpPr>
            <p:nvPr/>
          </p:nvSpPr>
          <p:spPr bwMode="auto">
            <a:xfrm>
              <a:off x="4734" y="1482"/>
              <a:ext cx="348" cy="1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" name="Line 107"/>
            <p:cNvSpPr>
              <a:spLocks noChangeShapeType="1"/>
            </p:cNvSpPr>
            <p:nvPr/>
          </p:nvSpPr>
          <p:spPr bwMode="auto">
            <a:xfrm flipH="1">
              <a:off x="5106" y="1734"/>
              <a:ext cx="174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" name="Line 108"/>
            <p:cNvSpPr>
              <a:spLocks noChangeShapeType="1"/>
            </p:cNvSpPr>
            <p:nvPr/>
          </p:nvSpPr>
          <p:spPr bwMode="auto">
            <a:xfrm>
              <a:off x="4554" y="1566"/>
              <a:ext cx="0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9" name="Line 109"/>
            <p:cNvSpPr>
              <a:spLocks noChangeShapeType="1"/>
            </p:cNvSpPr>
            <p:nvPr/>
          </p:nvSpPr>
          <p:spPr bwMode="auto">
            <a:xfrm>
              <a:off x="4572" y="2052"/>
              <a:ext cx="384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0" name="Line 110"/>
            <p:cNvSpPr>
              <a:spLocks noChangeShapeType="1"/>
            </p:cNvSpPr>
            <p:nvPr/>
          </p:nvSpPr>
          <p:spPr bwMode="auto">
            <a:xfrm flipH="1">
              <a:off x="4902" y="2400"/>
              <a:ext cx="192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1" name="Line 111"/>
            <p:cNvSpPr>
              <a:spLocks noChangeShapeType="1"/>
            </p:cNvSpPr>
            <p:nvPr/>
          </p:nvSpPr>
          <p:spPr bwMode="auto">
            <a:xfrm flipH="1">
              <a:off x="4740" y="1710"/>
              <a:ext cx="40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" name="Line 112"/>
            <p:cNvSpPr>
              <a:spLocks noChangeShapeType="1"/>
            </p:cNvSpPr>
            <p:nvPr/>
          </p:nvSpPr>
          <p:spPr bwMode="auto">
            <a:xfrm flipH="1">
              <a:off x="4746" y="1290"/>
              <a:ext cx="25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Line 113"/>
            <p:cNvSpPr>
              <a:spLocks noChangeShapeType="1"/>
            </p:cNvSpPr>
            <p:nvPr/>
          </p:nvSpPr>
          <p:spPr bwMode="auto">
            <a:xfrm flipH="1">
              <a:off x="5262" y="1422"/>
              <a:ext cx="144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Text Box 114"/>
            <p:cNvSpPr txBox="1">
              <a:spLocks noChangeArrowheads="1"/>
            </p:cNvSpPr>
            <p:nvPr/>
          </p:nvSpPr>
          <p:spPr bwMode="auto">
            <a:xfrm>
              <a:off x="3278" y="1151"/>
              <a:ext cx="890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local ISP</a:t>
              </a:r>
              <a:endParaRPr lang="en-US"/>
            </a:p>
          </p:txBody>
        </p:sp>
        <p:sp>
          <p:nvSpPr>
            <p:cNvPr id="1095" name="Text Box 115"/>
            <p:cNvSpPr txBox="1">
              <a:spLocks noChangeArrowheads="1"/>
            </p:cNvSpPr>
            <p:nvPr/>
          </p:nvSpPr>
          <p:spPr bwMode="auto">
            <a:xfrm>
              <a:off x="3230" y="3407"/>
              <a:ext cx="845" cy="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company</a:t>
              </a:r>
            </a:p>
            <a:p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network</a:t>
              </a:r>
              <a:endParaRPr lang="en-US"/>
            </a:p>
          </p:txBody>
        </p:sp>
        <p:sp>
          <p:nvSpPr>
            <p:cNvPr id="1096" name="Text Box 116"/>
            <p:cNvSpPr txBox="1">
              <a:spLocks noChangeArrowheads="1"/>
            </p:cNvSpPr>
            <p:nvPr/>
          </p:nvSpPr>
          <p:spPr bwMode="auto">
            <a:xfrm>
              <a:off x="4376" y="2015"/>
              <a:ext cx="1178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regional ISP</a:t>
              </a:r>
            </a:p>
          </p:txBody>
        </p:sp>
        <p:grpSp>
          <p:nvGrpSpPr>
            <p:cNvPr id="16" name="Group 117"/>
            <p:cNvGrpSpPr>
              <a:grpSpLocks/>
            </p:cNvGrpSpPr>
            <p:nvPr/>
          </p:nvGrpSpPr>
          <p:grpSpPr bwMode="auto">
            <a:xfrm>
              <a:off x="3588" y="219"/>
              <a:ext cx="360" cy="175"/>
              <a:chOff x="3600" y="219"/>
              <a:chExt cx="360" cy="175"/>
            </a:xfrm>
          </p:grpSpPr>
          <p:sp>
            <p:nvSpPr>
              <p:cNvPr id="1224" name="Oval 11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" name="Line 11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6" name="Line 12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7" name="Rectangle 12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228" name="Oval 12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" name="Group 12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34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5" name="Line 12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6" name="Line 12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2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31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2" name="Line 12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3" name="Line 1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" name="Group 131"/>
            <p:cNvGrpSpPr>
              <a:grpSpLocks/>
            </p:cNvGrpSpPr>
            <p:nvPr/>
          </p:nvGrpSpPr>
          <p:grpSpPr bwMode="auto">
            <a:xfrm>
              <a:off x="3595" y="651"/>
              <a:ext cx="150" cy="307"/>
              <a:chOff x="4180" y="783"/>
              <a:chExt cx="150" cy="307"/>
            </a:xfrm>
          </p:grpSpPr>
          <p:sp>
            <p:nvSpPr>
              <p:cNvPr id="1216" name="AutoShape 13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7" name="Rectangle 13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8" name="Rectangle 13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" name="AutoShape 13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0" name="Line 13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" name="Line 13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" name="Rectangle 13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" name="Rectangle 13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030" name="Object 140"/>
            <p:cNvGraphicFramePr>
              <a:graphicFrameLocks noChangeAspect="1"/>
            </p:cNvGraphicFramePr>
            <p:nvPr/>
          </p:nvGraphicFramePr>
          <p:xfrm>
            <a:off x="4496" y="260"/>
            <a:ext cx="299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name="Clip" r:id="rId23" imgW="1305000" imgH="1085760" progId="MS_ClipArt_Gallery.2">
                    <p:embed/>
                  </p:oleObj>
                </mc:Choice>
                <mc:Fallback>
                  <p:oleObj name="Clip" r:id="rId23" imgW="1305000" imgH="1085760" progId="MS_ClipArt_Gallery.2">
                    <p:embed/>
                    <p:pic>
                      <p:nvPicPr>
                        <p:cNvPr id="0" name="Object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6" y="260"/>
                          <a:ext cx="299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Group 141"/>
            <p:cNvGrpSpPr>
              <a:grpSpLocks/>
            </p:cNvGrpSpPr>
            <p:nvPr/>
          </p:nvGrpSpPr>
          <p:grpSpPr bwMode="auto">
            <a:xfrm>
              <a:off x="4451" y="714"/>
              <a:ext cx="292" cy="320"/>
              <a:chOff x="2870" y="1518"/>
              <a:chExt cx="292" cy="320"/>
            </a:xfrm>
          </p:grpSpPr>
          <p:graphicFrame>
            <p:nvGraphicFramePr>
              <p:cNvPr id="1031" name="Object 142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1" name="Clip" r:id="rId24" imgW="819000" imgH="847800" progId="MS_ClipArt_Gallery.2">
                      <p:embed/>
                    </p:oleObj>
                  </mc:Choice>
                  <mc:Fallback>
                    <p:oleObj name="Clip" r:id="rId24" imgW="819000" imgH="847800" progId="MS_ClipArt_Gallery.2">
                      <p:embed/>
                      <p:pic>
                        <p:nvPicPr>
                          <p:cNvPr id="0" name="Object 1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2" name="Object 143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2" name="Clip" r:id="rId25" imgW="1266840" imgH="1200240" progId="MS_ClipArt_Gallery.2">
                      <p:embed/>
                    </p:oleObj>
                  </mc:Choice>
                  <mc:Fallback>
                    <p:oleObj name="Clip" r:id="rId25" imgW="1266840" imgH="1200240" progId="MS_ClipArt_Gallery.2">
                      <p:embed/>
                      <p:pic>
                        <p:nvPicPr>
                          <p:cNvPr id="0" name="Object 1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" name="Group 144"/>
            <p:cNvGrpSpPr>
              <a:grpSpLocks/>
            </p:cNvGrpSpPr>
            <p:nvPr/>
          </p:nvGrpSpPr>
          <p:grpSpPr bwMode="auto">
            <a:xfrm>
              <a:off x="3690" y="1566"/>
              <a:ext cx="360" cy="175"/>
              <a:chOff x="3600" y="219"/>
              <a:chExt cx="360" cy="175"/>
            </a:xfrm>
          </p:grpSpPr>
          <p:sp>
            <p:nvSpPr>
              <p:cNvPr id="1203" name="Oval 14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4" name="Line 14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5" name="Line 14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6" name="Rectangle 14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207" name="Oval 14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" name="Group 15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13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4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5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5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10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1" name="Line 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2" name="Line 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" name="Group 158"/>
            <p:cNvGrpSpPr>
              <a:grpSpLocks/>
            </p:cNvGrpSpPr>
            <p:nvPr/>
          </p:nvGrpSpPr>
          <p:grpSpPr bwMode="auto">
            <a:xfrm>
              <a:off x="4374" y="1395"/>
              <a:ext cx="360" cy="175"/>
              <a:chOff x="3600" y="219"/>
              <a:chExt cx="360" cy="175"/>
            </a:xfrm>
          </p:grpSpPr>
          <p:sp>
            <p:nvSpPr>
              <p:cNvPr id="1190" name="Oval 15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1" name="Line 1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" name="Line 1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3" name="Rectangle 1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194" name="Oval 1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" name="Group 1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00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1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2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1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97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8" name="Line 1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" name="Line 1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" name="Group 172"/>
            <p:cNvGrpSpPr>
              <a:grpSpLocks/>
            </p:cNvGrpSpPr>
            <p:nvPr/>
          </p:nvGrpSpPr>
          <p:grpSpPr bwMode="auto">
            <a:xfrm>
              <a:off x="4386" y="1887"/>
              <a:ext cx="360" cy="175"/>
              <a:chOff x="3600" y="219"/>
              <a:chExt cx="360" cy="175"/>
            </a:xfrm>
          </p:grpSpPr>
          <p:sp>
            <p:nvSpPr>
              <p:cNvPr id="1177" name="Oval 17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8" name="Line 17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9" name="Line 17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0" name="Rectangle 17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181" name="Oval 17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" name="Group 17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87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9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18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84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5" name="Line 1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6" name="Line 1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0" name="Group 186"/>
            <p:cNvGrpSpPr>
              <a:grpSpLocks/>
            </p:cNvGrpSpPr>
            <p:nvPr/>
          </p:nvGrpSpPr>
          <p:grpSpPr bwMode="auto">
            <a:xfrm>
              <a:off x="5082" y="1551"/>
              <a:ext cx="360" cy="175"/>
              <a:chOff x="3600" y="219"/>
              <a:chExt cx="360" cy="175"/>
            </a:xfrm>
          </p:grpSpPr>
          <p:sp>
            <p:nvSpPr>
              <p:cNvPr id="1164" name="Oval 18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5" name="Line 18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6" name="Line 18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" name="Rectangle 19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168" name="Oval 19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" name="Group 19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74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5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6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6" name="Group 19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71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2" name="Line 1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3" name="Line 1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7" name="Group 200"/>
            <p:cNvGrpSpPr>
              <a:grpSpLocks/>
            </p:cNvGrpSpPr>
            <p:nvPr/>
          </p:nvGrpSpPr>
          <p:grpSpPr bwMode="auto">
            <a:xfrm>
              <a:off x="4944" y="2223"/>
              <a:ext cx="360" cy="175"/>
              <a:chOff x="3600" y="219"/>
              <a:chExt cx="360" cy="175"/>
            </a:xfrm>
          </p:grpSpPr>
          <p:sp>
            <p:nvSpPr>
              <p:cNvPr id="1151" name="Oval 20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2" name="Line 20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3" name="Line 20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4" name="Rectangle 20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155" name="Oval 20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8" name="Group 20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61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2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3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0" name="Group 21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58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9" name="Line 2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0" name="Line 2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61" name="Group 214"/>
            <p:cNvGrpSpPr>
              <a:grpSpLocks/>
            </p:cNvGrpSpPr>
            <p:nvPr/>
          </p:nvGrpSpPr>
          <p:grpSpPr bwMode="auto">
            <a:xfrm>
              <a:off x="4704" y="2661"/>
              <a:ext cx="360" cy="175"/>
              <a:chOff x="3600" y="219"/>
              <a:chExt cx="360" cy="175"/>
            </a:xfrm>
          </p:grpSpPr>
          <p:sp>
            <p:nvSpPr>
              <p:cNvPr id="1138" name="Oval 21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" name="Line 21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0" name="Line 21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1" name="Rectangle 21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142" name="Oval 21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2" name="Group 22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48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9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0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3" name="Group 22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45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6" name="Line 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" name="Line 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64" name="Group 228"/>
            <p:cNvGrpSpPr>
              <a:grpSpLocks/>
            </p:cNvGrpSpPr>
            <p:nvPr/>
          </p:nvGrpSpPr>
          <p:grpSpPr bwMode="auto">
            <a:xfrm>
              <a:off x="4266" y="3027"/>
              <a:ext cx="360" cy="175"/>
              <a:chOff x="3600" y="219"/>
              <a:chExt cx="360" cy="175"/>
            </a:xfrm>
          </p:grpSpPr>
          <p:sp>
            <p:nvSpPr>
              <p:cNvPr id="1125" name="Oval 22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" name="Line 23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" name="Line 23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" name="Rectangle 23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129" name="Oval 23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5" name="Group 23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35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6" name="Line 23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7" name="Line 23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6" name="Group 23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32" name="Line 23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3" name="Line 24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" name="Line 24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67" name="Group 242"/>
            <p:cNvGrpSpPr>
              <a:grpSpLocks/>
            </p:cNvGrpSpPr>
            <p:nvPr/>
          </p:nvGrpSpPr>
          <p:grpSpPr bwMode="auto">
            <a:xfrm>
              <a:off x="3690" y="2745"/>
              <a:ext cx="360" cy="175"/>
              <a:chOff x="3600" y="219"/>
              <a:chExt cx="360" cy="175"/>
            </a:xfrm>
          </p:grpSpPr>
          <p:sp>
            <p:nvSpPr>
              <p:cNvPr id="1112" name="Oval 24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3" name="Line 24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4" name="Line 24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5" name="Rectangle 24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116" name="Oval 24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8" name="Group 24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22" name="Line 24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3" name="Line 25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4" name="Line 25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9" name="Group 25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19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0" name="Line 2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1" name="Line 25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08" name="Text Box 256"/>
            <p:cNvSpPr txBox="1">
              <a:spLocks noChangeArrowheads="1"/>
            </p:cNvSpPr>
            <p:nvPr/>
          </p:nvSpPr>
          <p:spPr bwMode="auto">
            <a:xfrm>
              <a:off x="3554" y="341"/>
              <a:ext cx="68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router</a:t>
              </a:r>
              <a:endParaRPr lang="en-US" sz="2000"/>
            </a:p>
          </p:txBody>
        </p:sp>
        <p:sp>
          <p:nvSpPr>
            <p:cNvPr id="1109" name="Text Box 257"/>
            <p:cNvSpPr txBox="1">
              <a:spLocks noChangeArrowheads="1"/>
            </p:cNvSpPr>
            <p:nvPr/>
          </p:nvSpPr>
          <p:spPr bwMode="auto">
            <a:xfrm>
              <a:off x="4424" y="437"/>
              <a:ext cx="113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workstation</a:t>
              </a:r>
              <a:endParaRPr lang="en-US" sz="2000"/>
            </a:p>
          </p:txBody>
        </p:sp>
        <p:sp>
          <p:nvSpPr>
            <p:cNvPr id="1110" name="Text Box 258"/>
            <p:cNvSpPr txBox="1">
              <a:spLocks noChangeArrowheads="1"/>
            </p:cNvSpPr>
            <p:nvPr/>
          </p:nvSpPr>
          <p:spPr bwMode="auto">
            <a:xfrm>
              <a:off x="3710" y="724"/>
              <a:ext cx="68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server</a:t>
              </a:r>
              <a:endParaRPr lang="en-US" sz="2000"/>
            </a:p>
          </p:txBody>
        </p:sp>
        <p:sp>
          <p:nvSpPr>
            <p:cNvPr id="1111" name="Text Box 259"/>
            <p:cNvSpPr txBox="1">
              <a:spLocks noChangeArrowheads="1"/>
            </p:cNvSpPr>
            <p:nvPr/>
          </p:nvSpPr>
          <p:spPr bwMode="auto">
            <a:xfrm>
              <a:off x="4700" y="864"/>
              <a:ext cx="679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mobile</a:t>
              </a:r>
              <a:endParaRPr lang="en-US" sz="2000"/>
            </a:p>
          </p:txBody>
        </p:sp>
      </p:grpSp>
      <p:sp>
        <p:nvSpPr>
          <p:cNvPr id="1049" name="Line 261"/>
          <p:cNvSpPr>
            <a:spLocks noChangeShapeType="1"/>
          </p:cNvSpPr>
          <p:nvPr/>
        </p:nvSpPr>
        <p:spPr bwMode="auto">
          <a:xfrm flipV="1">
            <a:off x="6248400" y="4827588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04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4FB3B720-28C6-4AD0-B299-92E59EEE88A7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sz="3200" smtClean="0"/>
              <a:t>Đường truyền mật lý: radio</a:t>
            </a:r>
            <a:endParaRPr lang="en-US" smtClean="0"/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962400" cy="4876800"/>
          </a:xfrm>
        </p:spPr>
        <p:txBody>
          <a:bodyPr/>
          <a:lstStyle/>
          <a:p>
            <a:r>
              <a:rPr lang="en-US" sz="2400" smtClean="0"/>
              <a:t>Tín hiệu được mang trong các </a:t>
            </a:r>
            <a:r>
              <a:rPr lang="en-US" sz="2400" smtClean="0">
                <a:solidFill>
                  <a:srgbClr val="FF0000"/>
                </a:solidFill>
              </a:rPr>
              <a:t>phổ điện từ</a:t>
            </a:r>
          </a:p>
          <a:p>
            <a:r>
              <a:rPr lang="en-US" sz="2400" smtClean="0"/>
              <a:t>Không có “dây” vật lý</a:t>
            </a:r>
          </a:p>
          <a:p>
            <a:r>
              <a:rPr lang="en-US" sz="2400" smtClean="0"/>
              <a:t>Lưỡng hướng</a:t>
            </a:r>
          </a:p>
          <a:p>
            <a:r>
              <a:rPr lang="en-US" sz="2400" smtClean="0"/>
              <a:t>Các hiệu ứng môi trường truyền:</a:t>
            </a:r>
          </a:p>
          <a:p>
            <a:pPr lvl="1"/>
            <a:r>
              <a:rPr lang="en-US" sz="2000" smtClean="0"/>
              <a:t>Phản xạ</a:t>
            </a:r>
          </a:p>
          <a:p>
            <a:pPr lvl="1"/>
            <a:r>
              <a:rPr lang="en-US" sz="2000" smtClean="0"/>
              <a:t>Bị chặn bởi các vật</a:t>
            </a:r>
          </a:p>
          <a:p>
            <a:pPr lvl="1"/>
            <a:r>
              <a:rPr lang="en-US" sz="2000" smtClean="0"/>
              <a:t>Nhiễu</a:t>
            </a:r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4686300" y="1238250"/>
            <a:ext cx="421005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800">
                <a:solidFill>
                  <a:srgbClr val="FF0000"/>
                </a:solidFill>
                <a:latin typeface="Comic Sans MS" pitchFamily="66" charset="0"/>
              </a:rPr>
              <a:t>Các loại liên kết radio:</a:t>
            </a:r>
            <a:endParaRPr lang="en-US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Vi sóng mặt đất</a:t>
            </a:r>
            <a:endParaRPr lang="en-US"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>
                <a:latin typeface="Comic Sans MS" pitchFamily="66" charset="0"/>
              </a:rPr>
              <a:t>Vd. Các kênh tới 45 Mbps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LAN</a:t>
            </a:r>
            <a:r>
              <a:rPr lang="en-US">
                <a:latin typeface="Comic Sans MS" pitchFamily="66" charset="0"/>
              </a:rPr>
              <a:t> (vd., Wifi)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>
                <a:latin typeface="Comic Sans MS" pitchFamily="66" charset="0"/>
              </a:rPr>
              <a:t>2Mbps, 11Mbps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Diện rộng </a:t>
            </a:r>
            <a:r>
              <a:rPr lang="en-US">
                <a:latin typeface="Comic Sans MS" pitchFamily="66" charset="0"/>
              </a:rPr>
              <a:t>(vd. tế bào)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>
                <a:latin typeface="Comic Sans MS" pitchFamily="66" charset="0"/>
              </a:rPr>
              <a:t>Vd. 3G: hàng trăm kbps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Vệ tinh</a:t>
            </a:r>
            <a:endParaRPr lang="en-US"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>
                <a:latin typeface="Comic Sans MS" pitchFamily="66" charset="0"/>
              </a:rPr>
              <a:t>Kênh tới 50Mbps (hoặc nhiều kênh nhỏ hơn)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>
                <a:latin typeface="Comic Sans MS" pitchFamily="66" charset="0"/>
              </a:rPr>
              <a:t>270 msec trễ cuối-cuối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>
                <a:latin typeface="Comic Sans MS" pitchFamily="66" charset="0"/>
              </a:rPr>
              <a:t>Địa tĩnh khác độ cao</a:t>
            </a:r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1FF48B1F-DDA7-4074-B97F-5549C09FF2B2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1: Nội dung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1.1</a:t>
            </a:r>
            <a:r>
              <a:rPr lang="en-US" sz="2800" smtClean="0"/>
              <a:t> Internet là gì?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1.2</a:t>
            </a:r>
            <a:r>
              <a:rPr lang="en-US" sz="2800" smtClean="0"/>
              <a:t> Biên của mạng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1.3 </a:t>
            </a:r>
            <a:r>
              <a:rPr lang="en-US" sz="2800" smtClean="0"/>
              <a:t>Lõi của mạng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1.4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smtClean="0"/>
              <a:t>Truy cập mạng và môi trường vật lý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rgbClr val="FF0000"/>
                </a:solidFill>
              </a:rPr>
              <a:t>1.5 Cấu trúc Internet và ISPs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1.6</a:t>
            </a:r>
            <a:r>
              <a:rPr lang="en-US" sz="2800" smtClean="0"/>
              <a:t> Trễ &amp; mất mát trong các mạng chuyển gói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1.7</a:t>
            </a:r>
            <a:r>
              <a:rPr lang="en-US" sz="2800" smtClean="0"/>
              <a:t> Các tầng giao thức, các mô hình dịch vụ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1.8</a:t>
            </a:r>
            <a:r>
              <a:rPr lang="en-US" sz="2800" smtClean="0"/>
              <a:t> Lịch sử về mạng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24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9BB5E1A9-F4B7-4EAB-A695-8D2E08D2AA2B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96250" cy="1143000"/>
          </a:xfrm>
        </p:spPr>
        <p:txBody>
          <a:bodyPr/>
          <a:lstStyle/>
          <a:p>
            <a:r>
              <a:rPr lang="en-US" sz="3200" smtClean="0"/>
              <a:t>Cấu trúc Internet: mạng của các mạng</a:t>
            </a:r>
            <a:endParaRPr lang="en-US" smtClean="0"/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1428750"/>
            <a:ext cx="8440738" cy="4648200"/>
          </a:xfrm>
        </p:spPr>
        <p:txBody>
          <a:bodyPr/>
          <a:lstStyle/>
          <a:p>
            <a:r>
              <a:rPr lang="en-US" sz="2400" smtClean="0"/>
              <a:t>Phân tầng thô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ở giữa: “tier-1” ISPs </a:t>
            </a:r>
            <a:r>
              <a:rPr lang="en-US" sz="2400" smtClean="0"/>
              <a:t>(vd., UUNet, BBN/Genuity, Sprint, AT&amp;T), phủ phạm vi quốc gia và quốc tế</a:t>
            </a:r>
          </a:p>
          <a:p>
            <a:pPr lvl="1"/>
            <a:r>
              <a:rPr lang="en-US" smtClean="0"/>
              <a:t>Các ISP bình đẳng với nhau</a:t>
            </a:r>
          </a:p>
        </p:txBody>
      </p:sp>
      <p:sp>
        <p:nvSpPr>
          <p:cNvPr id="62470" name="Oval 33"/>
          <p:cNvSpPr>
            <a:spLocks noChangeArrowheads="1"/>
          </p:cNvSpPr>
          <p:nvPr/>
        </p:nvSpPr>
        <p:spPr bwMode="auto">
          <a:xfrm>
            <a:off x="2432050" y="4883150"/>
            <a:ext cx="1863725" cy="790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62471" name="Oval 34"/>
          <p:cNvSpPr>
            <a:spLocks noChangeArrowheads="1"/>
          </p:cNvSpPr>
          <p:nvPr/>
        </p:nvSpPr>
        <p:spPr bwMode="auto">
          <a:xfrm>
            <a:off x="3530600" y="3679825"/>
            <a:ext cx="1863725" cy="790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62472" name="Oval 35"/>
          <p:cNvSpPr>
            <a:spLocks noChangeArrowheads="1"/>
          </p:cNvSpPr>
          <p:nvPr/>
        </p:nvSpPr>
        <p:spPr bwMode="auto">
          <a:xfrm>
            <a:off x="4800600" y="4845050"/>
            <a:ext cx="18637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20725" y="3781425"/>
            <a:ext cx="4533900" cy="1543050"/>
            <a:chOff x="454" y="2122"/>
            <a:chExt cx="2856" cy="972"/>
          </a:xfrm>
        </p:grpSpPr>
        <p:sp>
          <p:nvSpPr>
            <p:cNvPr id="62483" name="Oval 23"/>
            <p:cNvSpPr>
              <a:spLocks noChangeArrowheads="1"/>
            </p:cNvSpPr>
            <p:nvPr/>
          </p:nvSpPr>
          <p:spPr bwMode="auto">
            <a:xfrm>
              <a:off x="3226" y="2796"/>
              <a:ext cx="84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4" name="Oval 36"/>
            <p:cNvSpPr>
              <a:spLocks noChangeArrowheads="1"/>
            </p:cNvSpPr>
            <p:nvPr/>
          </p:nvSpPr>
          <p:spPr bwMode="auto">
            <a:xfrm>
              <a:off x="2942" y="2500"/>
              <a:ext cx="84" cy="9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5" name="Oval 37"/>
            <p:cNvSpPr>
              <a:spLocks noChangeArrowheads="1"/>
            </p:cNvSpPr>
            <p:nvPr/>
          </p:nvSpPr>
          <p:spPr bwMode="auto">
            <a:xfrm>
              <a:off x="2650" y="2516"/>
              <a:ext cx="84" cy="9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6" name="Oval 38"/>
            <p:cNvSpPr>
              <a:spLocks noChangeArrowheads="1"/>
            </p:cNvSpPr>
            <p:nvPr/>
          </p:nvSpPr>
          <p:spPr bwMode="auto">
            <a:xfrm>
              <a:off x="2354" y="2804"/>
              <a:ext cx="84" cy="9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7" name="Oval 39"/>
            <p:cNvSpPr>
              <a:spLocks noChangeArrowheads="1"/>
            </p:cNvSpPr>
            <p:nvPr/>
          </p:nvSpPr>
          <p:spPr bwMode="auto">
            <a:xfrm>
              <a:off x="2666" y="3004"/>
              <a:ext cx="84" cy="9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8" name="Oval 40"/>
            <p:cNvSpPr>
              <a:spLocks noChangeArrowheads="1"/>
            </p:cNvSpPr>
            <p:nvPr/>
          </p:nvSpPr>
          <p:spPr bwMode="auto">
            <a:xfrm>
              <a:off x="2990" y="2996"/>
              <a:ext cx="84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9" name="Line 41"/>
            <p:cNvSpPr>
              <a:spLocks noChangeShapeType="1"/>
            </p:cNvSpPr>
            <p:nvPr/>
          </p:nvSpPr>
          <p:spPr bwMode="auto">
            <a:xfrm flipV="1">
              <a:off x="2752" y="3040"/>
              <a:ext cx="24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0" name="Line 42"/>
            <p:cNvSpPr>
              <a:spLocks noChangeShapeType="1"/>
            </p:cNvSpPr>
            <p:nvPr/>
          </p:nvSpPr>
          <p:spPr bwMode="auto">
            <a:xfrm>
              <a:off x="3010" y="2572"/>
              <a:ext cx="232" cy="2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1" name="Line 43"/>
            <p:cNvSpPr>
              <a:spLocks noChangeShapeType="1"/>
            </p:cNvSpPr>
            <p:nvPr/>
          </p:nvSpPr>
          <p:spPr bwMode="auto">
            <a:xfrm flipV="1">
              <a:off x="2416" y="2592"/>
              <a:ext cx="248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2" name="Text Box 47"/>
            <p:cNvSpPr txBox="1">
              <a:spLocks noChangeArrowheads="1"/>
            </p:cNvSpPr>
            <p:nvPr/>
          </p:nvSpPr>
          <p:spPr bwMode="auto">
            <a:xfrm>
              <a:off x="454" y="2122"/>
              <a:ext cx="987" cy="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Các ISP tầng 1 kết nối riêng với nhau (ngang hàng) </a:t>
              </a:r>
            </a:p>
          </p:txBody>
        </p:sp>
        <p:sp>
          <p:nvSpPr>
            <p:cNvPr id="62493" name="Line 48"/>
            <p:cNvSpPr>
              <a:spLocks noChangeShapeType="1"/>
            </p:cNvSpPr>
            <p:nvPr/>
          </p:nvSpPr>
          <p:spPr bwMode="auto">
            <a:xfrm>
              <a:off x="992" y="2224"/>
              <a:ext cx="14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3876675" y="3286125"/>
            <a:ext cx="5267325" cy="1616075"/>
            <a:chOff x="2442" y="1810"/>
            <a:chExt cx="3318" cy="1018"/>
          </a:xfrm>
        </p:grpSpPr>
        <p:grpSp>
          <p:nvGrpSpPr>
            <p:cNvPr id="4" name="Group 44"/>
            <p:cNvGrpSpPr>
              <a:grpSpLocks/>
            </p:cNvGrpSpPr>
            <p:nvPr/>
          </p:nvGrpSpPr>
          <p:grpSpPr bwMode="auto">
            <a:xfrm>
              <a:off x="3572" y="2372"/>
              <a:ext cx="453" cy="250"/>
              <a:chOff x="3740" y="1244"/>
              <a:chExt cx="453" cy="250"/>
            </a:xfrm>
          </p:grpSpPr>
          <p:sp>
            <p:nvSpPr>
              <p:cNvPr id="62481" name="Rectangle 10"/>
              <p:cNvSpPr>
                <a:spLocks noChangeArrowheads="1"/>
              </p:cNvSpPr>
              <p:nvPr/>
            </p:nvSpPr>
            <p:spPr bwMode="auto">
              <a:xfrm>
                <a:off x="3755" y="1248"/>
                <a:ext cx="438" cy="19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82" name="Text Box 11"/>
              <p:cNvSpPr txBox="1">
                <a:spLocks noChangeArrowheads="1"/>
              </p:cNvSpPr>
              <p:nvPr/>
            </p:nvSpPr>
            <p:spPr bwMode="auto">
              <a:xfrm>
                <a:off x="3740" y="1244"/>
                <a:ext cx="4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1"/>
                    </a:solidFill>
                    <a:latin typeface="Comic Sans MS" pitchFamily="66" charset="0"/>
                  </a:rPr>
                  <a:t>NAP</a:t>
                </a:r>
                <a:endParaRPr lang="en-US" sz="2000"/>
              </a:p>
            </p:txBody>
          </p:sp>
        </p:grpSp>
        <p:sp>
          <p:nvSpPr>
            <p:cNvPr id="62476" name="Line 50"/>
            <p:cNvSpPr>
              <a:spLocks noChangeShapeType="1"/>
            </p:cNvSpPr>
            <p:nvPr/>
          </p:nvSpPr>
          <p:spPr bwMode="auto">
            <a:xfrm flipH="1">
              <a:off x="3290" y="2540"/>
              <a:ext cx="316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7" name="Line 51"/>
            <p:cNvSpPr>
              <a:spLocks noChangeShapeType="1"/>
            </p:cNvSpPr>
            <p:nvPr/>
          </p:nvSpPr>
          <p:spPr bwMode="auto">
            <a:xfrm flipH="1">
              <a:off x="3018" y="2488"/>
              <a:ext cx="568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8" name="Line 52"/>
            <p:cNvSpPr>
              <a:spLocks noChangeShapeType="1"/>
            </p:cNvSpPr>
            <p:nvPr/>
          </p:nvSpPr>
          <p:spPr bwMode="auto">
            <a:xfrm flipH="1">
              <a:off x="2442" y="2524"/>
              <a:ext cx="1144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9" name="Text Box 54"/>
            <p:cNvSpPr txBox="1">
              <a:spLocks noChangeArrowheads="1"/>
            </p:cNvSpPr>
            <p:nvPr/>
          </p:nvSpPr>
          <p:spPr bwMode="auto">
            <a:xfrm>
              <a:off x="4371" y="1810"/>
              <a:ext cx="1389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Các ISP tầng 1 cũng kết nối với điểm truy cập mạng (NAP) công cộng</a:t>
              </a:r>
            </a:p>
          </p:txBody>
        </p:sp>
        <p:sp>
          <p:nvSpPr>
            <p:cNvPr id="62480" name="Line 55"/>
            <p:cNvSpPr>
              <a:spLocks noChangeShapeType="1"/>
            </p:cNvSpPr>
            <p:nvPr/>
          </p:nvSpPr>
          <p:spPr bwMode="auto">
            <a:xfrm flipH="1">
              <a:off x="4008" y="1952"/>
              <a:ext cx="40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D0777D48-3A1A-45BB-968E-1DBF80B997DB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Tier-1 ISP: vd., Sprint</a:t>
            </a:r>
          </a:p>
        </p:txBody>
      </p: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827088" y="1368425"/>
            <a:ext cx="427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Sprint US backbone network</a:t>
            </a:r>
            <a:endParaRPr lang="en-US"/>
          </a:p>
        </p:txBody>
      </p:sp>
      <p:pic>
        <p:nvPicPr>
          <p:cNvPr id="63494" name="Picture 4" descr="map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8" y="1878013"/>
            <a:ext cx="7775575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45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CB5730E4-4288-4642-AB5E-1B63520F9A95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96250" cy="1143000"/>
          </a:xfrm>
        </p:spPr>
        <p:txBody>
          <a:bodyPr/>
          <a:lstStyle/>
          <a:p>
            <a:r>
              <a:rPr lang="en-US" sz="3200" smtClean="0"/>
              <a:t>Cấu trúc Internet: mạng của các mạng</a:t>
            </a:r>
            <a:endParaRPr lang="en-US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1428750"/>
            <a:ext cx="8440738" cy="914400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“Tier-2” ISPs: nhỏ hơn (thường ở phạm vi khu vực) ISPs</a:t>
            </a:r>
          </a:p>
          <a:p>
            <a:pPr lvl="1"/>
            <a:r>
              <a:rPr lang="en-US" sz="2000" smtClean="0"/>
              <a:t>Kết nối đến một hoặc nhiều tier-1 ISPs, có thể đến các tier-2 ISPs khác</a:t>
            </a:r>
          </a:p>
          <a:p>
            <a:endParaRPr lang="en-US" sz="2400" smtClean="0">
              <a:solidFill>
                <a:srgbClr val="FF0000"/>
              </a:solidFill>
            </a:endParaRPr>
          </a:p>
          <a:p>
            <a:pPr lvl="1">
              <a:buFont typeface="ZapfDingbats" pitchFamily="82" charset="2"/>
              <a:buNone/>
            </a:pPr>
            <a:endParaRPr lang="en-US" sz="2000" smtClean="0"/>
          </a:p>
        </p:txBody>
      </p:sp>
      <p:sp>
        <p:nvSpPr>
          <p:cNvPr id="64518" name="Oval 4"/>
          <p:cNvSpPr>
            <a:spLocks noChangeArrowheads="1"/>
          </p:cNvSpPr>
          <p:nvPr/>
        </p:nvSpPr>
        <p:spPr bwMode="auto">
          <a:xfrm>
            <a:off x="2432050" y="4883150"/>
            <a:ext cx="1863725" cy="790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64519" name="Oval 5"/>
          <p:cNvSpPr>
            <a:spLocks noChangeArrowheads="1"/>
          </p:cNvSpPr>
          <p:nvPr/>
        </p:nvSpPr>
        <p:spPr bwMode="auto">
          <a:xfrm>
            <a:off x="3530600" y="3679825"/>
            <a:ext cx="1863725" cy="790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64520" name="Oval 6"/>
          <p:cNvSpPr>
            <a:spLocks noChangeArrowheads="1"/>
          </p:cNvSpPr>
          <p:nvPr/>
        </p:nvSpPr>
        <p:spPr bwMode="auto">
          <a:xfrm>
            <a:off x="4800600" y="4845050"/>
            <a:ext cx="18637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64521" name="Oval 8"/>
          <p:cNvSpPr>
            <a:spLocks noChangeArrowheads="1"/>
          </p:cNvSpPr>
          <p:nvPr/>
        </p:nvSpPr>
        <p:spPr bwMode="auto">
          <a:xfrm>
            <a:off x="5121275" y="4851400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Oval 9"/>
          <p:cNvSpPr>
            <a:spLocks noChangeArrowheads="1"/>
          </p:cNvSpPr>
          <p:nvPr/>
        </p:nvSpPr>
        <p:spPr bwMode="auto">
          <a:xfrm>
            <a:off x="4670425" y="4381500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Oval 10"/>
          <p:cNvSpPr>
            <a:spLocks noChangeArrowheads="1"/>
          </p:cNvSpPr>
          <p:nvPr/>
        </p:nvSpPr>
        <p:spPr bwMode="auto">
          <a:xfrm>
            <a:off x="4206875" y="4406900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Oval 11"/>
          <p:cNvSpPr>
            <a:spLocks noChangeArrowheads="1"/>
          </p:cNvSpPr>
          <p:nvPr/>
        </p:nvSpPr>
        <p:spPr bwMode="auto">
          <a:xfrm>
            <a:off x="3736975" y="4864100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Oval 12"/>
          <p:cNvSpPr>
            <a:spLocks noChangeArrowheads="1"/>
          </p:cNvSpPr>
          <p:nvPr/>
        </p:nvSpPr>
        <p:spPr bwMode="auto">
          <a:xfrm>
            <a:off x="4232275" y="5181600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Oval 13"/>
          <p:cNvSpPr>
            <a:spLocks noChangeArrowheads="1"/>
          </p:cNvSpPr>
          <p:nvPr/>
        </p:nvSpPr>
        <p:spPr bwMode="auto">
          <a:xfrm>
            <a:off x="4746625" y="5168900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7" name="Line 14"/>
          <p:cNvSpPr>
            <a:spLocks noChangeShapeType="1"/>
          </p:cNvSpPr>
          <p:nvPr/>
        </p:nvSpPr>
        <p:spPr bwMode="auto">
          <a:xfrm flipV="1">
            <a:off x="4368800" y="5238750"/>
            <a:ext cx="3810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8" name="Line 15"/>
          <p:cNvSpPr>
            <a:spLocks noChangeShapeType="1"/>
          </p:cNvSpPr>
          <p:nvPr/>
        </p:nvSpPr>
        <p:spPr bwMode="auto">
          <a:xfrm>
            <a:off x="4778375" y="4495800"/>
            <a:ext cx="368300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9" name="Line 16"/>
          <p:cNvSpPr>
            <a:spLocks noChangeShapeType="1"/>
          </p:cNvSpPr>
          <p:nvPr/>
        </p:nvSpPr>
        <p:spPr bwMode="auto">
          <a:xfrm flipV="1">
            <a:off x="3835400" y="4527550"/>
            <a:ext cx="39370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670550" y="4178300"/>
            <a:ext cx="719138" cy="396875"/>
            <a:chOff x="3740" y="1244"/>
            <a:chExt cx="453" cy="250"/>
          </a:xfrm>
        </p:grpSpPr>
        <p:sp>
          <p:nvSpPr>
            <p:cNvPr id="64571" name="Rectangle 21"/>
            <p:cNvSpPr>
              <a:spLocks noChangeArrowheads="1"/>
            </p:cNvSpPr>
            <p:nvPr/>
          </p:nvSpPr>
          <p:spPr bwMode="auto">
            <a:xfrm>
              <a:off x="3755" y="1248"/>
              <a:ext cx="438" cy="19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2" name="Text Box 22"/>
            <p:cNvSpPr txBox="1">
              <a:spLocks noChangeArrowheads="1"/>
            </p:cNvSpPr>
            <p:nvPr/>
          </p:nvSpPr>
          <p:spPr bwMode="auto">
            <a:xfrm>
              <a:off x="3740" y="1244"/>
              <a:ext cx="4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NAP</a:t>
              </a:r>
              <a:endParaRPr lang="en-US" sz="2000"/>
            </a:p>
          </p:txBody>
        </p:sp>
      </p:grpSp>
      <p:sp>
        <p:nvSpPr>
          <p:cNvPr id="64531" name="Line 23"/>
          <p:cNvSpPr>
            <a:spLocks noChangeShapeType="1"/>
          </p:cNvSpPr>
          <p:nvPr/>
        </p:nvSpPr>
        <p:spPr bwMode="auto">
          <a:xfrm flipH="1">
            <a:off x="5222875" y="4445000"/>
            <a:ext cx="501650" cy="425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2" name="Line 24"/>
          <p:cNvSpPr>
            <a:spLocks noChangeShapeType="1"/>
          </p:cNvSpPr>
          <p:nvPr/>
        </p:nvSpPr>
        <p:spPr bwMode="auto">
          <a:xfrm flipH="1">
            <a:off x="4791075" y="4362450"/>
            <a:ext cx="90170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3" name="Line 25"/>
          <p:cNvSpPr>
            <a:spLocks noChangeShapeType="1"/>
          </p:cNvSpPr>
          <p:nvPr/>
        </p:nvSpPr>
        <p:spPr bwMode="auto">
          <a:xfrm flipH="1">
            <a:off x="3876675" y="4419600"/>
            <a:ext cx="181610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946275" y="3286125"/>
            <a:ext cx="6219825" cy="2838450"/>
            <a:chOff x="1226" y="2070"/>
            <a:chExt cx="3918" cy="1788"/>
          </a:xfrm>
        </p:grpSpPr>
        <p:grpSp>
          <p:nvGrpSpPr>
            <p:cNvPr id="4" name="Group 32"/>
            <p:cNvGrpSpPr>
              <a:grpSpLocks/>
            </p:cNvGrpSpPr>
            <p:nvPr/>
          </p:nvGrpSpPr>
          <p:grpSpPr bwMode="auto">
            <a:xfrm>
              <a:off x="3042" y="2102"/>
              <a:ext cx="1054" cy="372"/>
              <a:chOff x="3042" y="2102"/>
              <a:chExt cx="1054" cy="372"/>
            </a:xfrm>
          </p:grpSpPr>
          <p:sp>
            <p:nvSpPr>
              <p:cNvPr id="64568" name="Oval 28"/>
              <p:cNvSpPr>
                <a:spLocks noChangeArrowheads="1"/>
              </p:cNvSpPr>
              <p:nvPr/>
            </p:nvSpPr>
            <p:spPr bwMode="auto">
              <a:xfrm>
                <a:off x="3042" y="210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9" name="Text Box 30"/>
              <p:cNvSpPr txBox="1">
                <a:spLocks noChangeArrowheads="1"/>
              </p:cNvSpPr>
              <p:nvPr/>
            </p:nvSpPr>
            <p:spPr bwMode="auto">
              <a:xfrm>
                <a:off x="3182" y="2176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Tier-2 ISP</a:t>
                </a:r>
                <a:endParaRPr lang="en-US"/>
              </a:p>
            </p:txBody>
          </p:sp>
          <p:sp>
            <p:nvSpPr>
              <p:cNvPr id="64570" name="Oval 29"/>
              <p:cNvSpPr>
                <a:spLocks noChangeArrowheads="1"/>
              </p:cNvSpPr>
              <p:nvPr/>
            </p:nvSpPr>
            <p:spPr bwMode="auto">
              <a:xfrm>
                <a:off x="3184" y="234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1610" y="2070"/>
              <a:ext cx="1054" cy="372"/>
              <a:chOff x="698" y="2190"/>
              <a:chExt cx="1054" cy="372"/>
            </a:xfrm>
          </p:grpSpPr>
          <p:sp>
            <p:nvSpPr>
              <p:cNvPr id="64565" name="Oval 34"/>
              <p:cNvSpPr>
                <a:spLocks noChangeArrowheads="1"/>
              </p:cNvSpPr>
              <p:nvPr/>
            </p:nvSpPr>
            <p:spPr bwMode="auto">
              <a:xfrm>
                <a:off x="698" y="219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6" name="Text Box 35"/>
              <p:cNvSpPr txBox="1">
                <a:spLocks noChangeArrowheads="1"/>
              </p:cNvSpPr>
              <p:nvPr/>
            </p:nvSpPr>
            <p:spPr bwMode="auto">
              <a:xfrm>
                <a:off x="838" y="226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Tier-2 ISP</a:t>
                </a:r>
                <a:endParaRPr lang="en-US"/>
              </a:p>
            </p:txBody>
          </p:sp>
          <p:sp>
            <p:nvSpPr>
              <p:cNvPr id="64567" name="Oval 36"/>
              <p:cNvSpPr>
                <a:spLocks noChangeArrowheads="1"/>
              </p:cNvSpPr>
              <p:nvPr/>
            </p:nvSpPr>
            <p:spPr bwMode="auto">
              <a:xfrm>
                <a:off x="1464" y="246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42"/>
            <p:cNvGrpSpPr>
              <a:grpSpLocks/>
            </p:cNvGrpSpPr>
            <p:nvPr/>
          </p:nvGrpSpPr>
          <p:grpSpPr bwMode="auto">
            <a:xfrm>
              <a:off x="1226" y="3476"/>
              <a:ext cx="1054" cy="374"/>
              <a:chOff x="442" y="3748"/>
              <a:chExt cx="1054" cy="374"/>
            </a:xfrm>
          </p:grpSpPr>
          <p:sp>
            <p:nvSpPr>
              <p:cNvPr id="64562" name="Oval 39"/>
              <p:cNvSpPr>
                <a:spLocks noChangeArrowheads="1"/>
              </p:cNvSpPr>
              <p:nvPr/>
            </p:nvSpPr>
            <p:spPr bwMode="auto">
              <a:xfrm>
                <a:off x="442" y="375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3" name="Text Box 40"/>
              <p:cNvSpPr txBox="1">
                <a:spLocks noChangeArrowheads="1"/>
              </p:cNvSpPr>
              <p:nvPr/>
            </p:nvSpPr>
            <p:spPr bwMode="auto">
              <a:xfrm>
                <a:off x="582" y="382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Tier-2 ISP</a:t>
                </a:r>
                <a:endParaRPr lang="en-US"/>
              </a:p>
            </p:txBody>
          </p:sp>
          <p:sp>
            <p:nvSpPr>
              <p:cNvPr id="64564" name="Oval 41"/>
              <p:cNvSpPr>
                <a:spLocks noChangeArrowheads="1"/>
              </p:cNvSpPr>
              <p:nvPr/>
            </p:nvSpPr>
            <p:spPr bwMode="auto">
              <a:xfrm>
                <a:off x="904" y="3748"/>
                <a:ext cx="84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47"/>
            <p:cNvGrpSpPr>
              <a:grpSpLocks/>
            </p:cNvGrpSpPr>
            <p:nvPr/>
          </p:nvGrpSpPr>
          <p:grpSpPr bwMode="auto">
            <a:xfrm>
              <a:off x="2674" y="3486"/>
              <a:ext cx="1054" cy="372"/>
              <a:chOff x="2698" y="3710"/>
              <a:chExt cx="1054" cy="372"/>
            </a:xfrm>
          </p:grpSpPr>
          <p:sp>
            <p:nvSpPr>
              <p:cNvPr id="64559" name="Oval 44"/>
              <p:cNvSpPr>
                <a:spLocks noChangeArrowheads="1"/>
              </p:cNvSpPr>
              <p:nvPr/>
            </p:nvSpPr>
            <p:spPr bwMode="auto">
              <a:xfrm>
                <a:off x="2698" y="371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0" name="Text Box 45"/>
              <p:cNvSpPr txBox="1">
                <a:spLocks noChangeArrowheads="1"/>
              </p:cNvSpPr>
              <p:nvPr/>
            </p:nvSpPr>
            <p:spPr bwMode="auto">
              <a:xfrm>
                <a:off x="2838" y="378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Tier-2 ISP</a:t>
                </a:r>
                <a:endParaRPr lang="en-US"/>
              </a:p>
            </p:txBody>
          </p:sp>
          <p:sp>
            <p:nvSpPr>
              <p:cNvPr id="64561" name="Oval 46"/>
              <p:cNvSpPr>
                <a:spLocks noChangeArrowheads="1"/>
              </p:cNvSpPr>
              <p:nvPr/>
            </p:nvSpPr>
            <p:spPr bwMode="auto">
              <a:xfrm>
                <a:off x="3408" y="3716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52"/>
            <p:cNvGrpSpPr>
              <a:grpSpLocks/>
            </p:cNvGrpSpPr>
            <p:nvPr/>
          </p:nvGrpSpPr>
          <p:grpSpPr bwMode="auto">
            <a:xfrm>
              <a:off x="4090" y="3182"/>
              <a:ext cx="1054" cy="372"/>
              <a:chOff x="4090" y="3182"/>
              <a:chExt cx="1054" cy="372"/>
            </a:xfrm>
          </p:grpSpPr>
          <p:sp>
            <p:nvSpPr>
              <p:cNvPr id="64556" name="Oval 49"/>
              <p:cNvSpPr>
                <a:spLocks noChangeArrowheads="1"/>
              </p:cNvSpPr>
              <p:nvPr/>
            </p:nvSpPr>
            <p:spPr bwMode="auto">
              <a:xfrm>
                <a:off x="4090" y="318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7" name="Text Box 50"/>
              <p:cNvSpPr txBox="1">
                <a:spLocks noChangeArrowheads="1"/>
              </p:cNvSpPr>
              <p:nvPr/>
            </p:nvSpPr>
            <p:spPr bwMode="auto">
              <a:xfrm>
                <a:off x="4230" y="3256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Tier-2 ISP</a:t>
                </a:r>
                <a:endParaRPr lang="en-US"/>
              </a:p>
            </p:txBody>
          </p:sp>
          <p:sp>
            <p:nvSpPr>
              <p:cNvPr id="64558" name="Oval 51"/>
              <p:cNvSpPr>
                <a:spLocks noChangeArrowheads="1"/>
              </p:cNvSpPr>
              <p:nvPr/>
            </p:nvSpPr>
            <p:spPr bwMode="auto">
              <a:xfrm>
                <a:off x="4144" y="3308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4553" name="Oval 54"/>
            <p:cNvSpPr>
              <a:spLocks noChangeArrowheads="1"/>
            </p:cNvSpPr>
            <p:nvPr/>
          </p:nvSpPr>
          <p:spPr bwMode="auto">
            <a:xfrm>
              <a:off x="1712" y="2328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4" name="Line 55"/>
            <p:cNvSpPr>
              <a:spLocks noChangeShapeType="1"/>
            </p:cNvSpPr>
            <p:nvPr/>
          </p:nvSpPr>
          <p:spPr bwMode="auto">
            <a:xfrm>
              <a:off x="1768" y="2400"/>
              <a:ext cx="200" cy="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55" name="Oval 56"/>
            <p:cNvSpPr>
              <a:spLocks noChangeArrowheads="1"/>
            </p:cNvSpPr>
            <p:nvPr/>
          </p:nvSpPr>
          <p:spPr bwMode="auto">
            <a:xfrm>
              <a:off x="1928" y="3044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177800" y="3406775"/>
            <a:ext cx="3562350" cy="2308225"/>
            <a:chOff x="112" y="2146"/>
            <a:chExt cx="2244" cy="1454"/>
          </a:xfrm>
        </p:grpSpPr>
        <p:sp>
          <p:nvSpPr>
            <p:cNvPr id="64545" name="Text Box 53"/>
            <p:cNvSpPr txBox="1">
              <a:spLocks noChangeArrowheads="1"/>
            </p:cNvSpPr>
            <p:nvPr/>
          </p:nvSpPr>
          <p:spPr bwMode="auto">
            <a:xfrm>
              <a:off x="112" y="2146"/>
              <a:ext cx="1292" cy="1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Tier-2 ISP trả tiền cho tier-1 ISP để kết nối với phần còn lại của Internet</a:t>
              </a:r>
            </a:p>
            <a:p>
              <a:pPr>
                <a:buClr>
                  <a:schemeClr val="accent2"/>
                </a:buClr>
                <a:buSzPct val="85000"/>
                <a:buFont typeface="Wingdings" pitchFamily="2" charset="2"/>
                <a:buChar char="q"/>
              </a:pPr>
              <a:r>
                <a:rPr lang="en-US" sz="1800">
                  <a:latin typeface="Comic Sans MS" pitchFamily="66" charset="0"/>
                </a:rPr>
                <a:t> tier-2 ISP là khách hàng của </a:t>
              </a:r>
            </a:p>
            <a:p>
              <a:pPr>
                <a:buClr>
                  <a:schemeClr val="accent2"/>
                </a:buClr>
                <a:buSzPct val="85000"/>
                <a:buFont typeface="Wingdings" pitchFamily="2" charset="2"/>
                <a:buNone/>
              </a:pPr>
              <a:r>
                <a:rPr lang="en-US" sz="1800">
                  <a:latin typeface="Comic Sans MS" pitchFamily="66" charset="0"/>
                </a:rPr>
                <a:t>tier-1 ISP</a:t>
              </a:r>
            </a:p>
          </p:txBody>
        </p:sp>
        <p:sp>
          <p:nvSpPr>
            <p:cNvPr id="64546" name="Line 57"/>
            <p:cNvSpPr>
              <a:spLocks noChangeShapeType="1"/>
            </p:cNvSpPr>
            <p:nvPr/>
          </p:nvSpPr>
          <p:spPr bwMode="auto">
            <a:xfrm flipV="1">
              <a:off x="1344" y="2392"/>
              <a:ext cx="1012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7" name="Line 58"/>
            <p:cNvSpPr>
              <a:spLocks noChangeShapeType="1"/>
            </p:cNvSpPr>
            <p:nvPr/>
          </p:nvSpPr>
          <p:spPr bwMode="auto">
            <a:xfrm flipV="1">
              <a:off x="1352" y="2412"/>
              <a:ext cx="36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07100" y="3019425"/>
            <a:ext cx="3035300" cy="2136775"/>
            <a:chOff x="3784" y="1902"/>
            <a:chExt cx="1912" cy="1346"/>
          </a:xfrm>
        </p:grpSpPr>
        <p:sp>
          <p:nvSpPr>
            <p:cNvPr id="64537" name="Oval 67"/>
            <p:cNvSpPr>
              <a:spLocks noChangeArrowheads="1"/>
            </p:cNvSpPr>
            <p:nvPr/>
          </p:nvSpPr>
          <p:spPr bwMode="auto">
            <a:xfrm>
              <a:off x="3992" y="2320"/>
              <a:ext cx="96" cy="1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8" name="Text Box 64"/>
            <p:cNvSpPr txBox="1">
              <a:spLocks noChangeArrowheads="1"/>
            </p:cNvSpPr>
            <p:nvPr/>
          </p:nvSpPr>
          <p:spPr bwMode="auto">
            <a:xfrm>
              <a:off x="4564" y="1902"/>
              <a:ext cx="1132" cy="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Các tier-2 ISPs cũng kết nối riêng với nhau, hoặc kết nối NAP</a:t>
              </a:r>
            </a:p>
          </p:txBody>
        </p:sp>
        <p:sp>
          <p:nvSpPr>
            <p:cNvPr id="64539" name="Oval 68"/>
            <p:cNvSpPr>
              <a:spLocks noChangeArrowheads="1"/>
            </p:cNvSpPr>
            <p:nvPr/>
          </p:nvSpPr>
          <p:spPr bwMode="auto">
            <a:xfrm>
              <a:off x="4600" y="3144"/>
              <a:ext cx="96" cy="1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0" name="Line 69"/>
            <p:cNvSpPr>
              <a:spLocks noChangeShapeType="1"/>
            </p:cNvSpPr>
            <p:nvPr/>
          </p:nvSpPr>
          <p:spPr bwMode="auto">
            <a:xfrm>
              <a:off x="4064" y="2408"/>
              <a:ext cx="552" cy="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1" name="Oval 70"/>
            <p:cNvSpPr>
              <a:spLocks noChangeArrowheads="1"/>
            </p:cNvSpPr>
            <p:nvPr/>
          </p:nvSpPr>
          <p:spPr bwMode="auto">
            <a:xfrm>
              <a:off x="3784" y="2392"/>
              <a:ext cx="96" cy="1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2" name="Line 71"/>
            <p:cNvSpPr>
              <a:spLocks noChangeShapeType="1"/>
            </p:cNvSpPr>
            <p:nvPr/>
          </p:nvSpPr>
          <p:spPr bwMode="auto">
            <a:xfrm>
              <a:off x="3832" y="2488"/>
              <a:ext cx="0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3" name="Line 72"/>
            <p:cNvSpPr>
              <a:spLocks noChangeShapeType="1"/>
            </p:cNvSpPr>
            <p:nvPr/>
          </p:nvSpPr>
          <p:spPr bwMode="auto">
            <a:xfrm flipH="1">
              <a:off x="4388" y="2000"/>
              <a:ext cx="260" cy="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4" name="Line 73"/>
            <p:cNvSpPr>
              <a:spLocks noChangeShapeType="1"/>
            </p:cNvSpPr>
            <p:nvPr/>
          </p:nvSpPr>
          <p:spPr bwMode="auto">
            <a:xfrm flipH="1">
              <a:off x="3880" y="2012"/>
              <a:ext cx="76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55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84364A1A-A232-4A36-A5B4-C77E43DF627D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96250" cy="1143000"/>
          </a:xfrm>
        </p:spPr>
        <p:txBody>
          <a:bodyPr/>
          <a:lstStyle/>
          <a:p>
            <a:r>
              <a:rPr lang="en-US" sz="3200" smtClean="0"/>
              <a:t>Cấu trúc Internet: mạng của các mạng</a:t>
            </a:r>
            <a:endParaRPr lang="en-US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1428750"/>
            <a:ext cx="8440738" cy="914400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“Tier-3” ISPs và ISPs địa phương</a:t>
            </a:r>
          </a:p>
          <a:p>
            <a:pPr lvl="1"/>
            <a:r>
              <a:rPr lang="en-US" sz="2000" smtClean="0"/>
              <a:t>Mạng truy cập chặng cuối (gần hệ thống cuối nhất)</a:t>
            </a:r>
          </a:p>
          <a:p>
            <a:pPr>
              <a:buFont typeface="Wingdings" pitchFamily="2" charset="2"/>
              <a:buNone/>
            </a:pPr>
            <a:endParaRPr lang="en-US" sz="2400" smtClean="0">
              <a:solidFill>
                <a:srgbClr val="FF0000"/>
              </a:solidFill>
            </a:endParaRPr>
          </a:p>
          <a:p>
            <a:pPr lvl="1">
              <a:buFont typeface="ZapfDingbats" pitchFamily="82" charset="2"/>
              <a:buNone/>
            </a:pPr>
            <a:endParaRPr lang="en-US" sz="2000" smtClean="0"/>
          </a:p>
        </p:txBody>
      </p:sp>
      <p:sp>
        <p:nvSpPr>
          <p:cNvPr id="65542" name="Oval 4"/>
          <p:cNvSpPr>
            <a:spLocks noChangeArrowheads="1"/>
          </p:cNvSpPr>
          <p:nvPr/>
        </p:nvSpPr>
        <p:spPr bwMode="auto">
          <a:xfrm>
            <a:off x="2432050" y="4883150"/>
            <a:ext cx="1863725" cy="790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65543" name="Oval 5"/>
          <p:cNvSpPr>
            <a:spLocks noChangeArrowheads="1"/>
          </p:cNvSpPr>
          <p:nvPr/>
        </p:nvSpPr>
        <p:spPr bwMode="auto">
          <a:xfrm>
            <a:off x="3530600" y="3679825"/>
            <a:ext cx="1863725" cy="790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65544" name="Oval 6"/>
          <p:cNvSpPr>
            <a:spLocks noChangeArrowheads="1"/>
          </p:cNvSpPr>
          <p:nvPr/>
        </p:nvSpPr>
        <p:spPr bwMode="auto">
          <a:xfrm>
            <a:off x="4800600" y="4845050"/>
            <a:ext cx="18637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65545" name="Oval 7"/>
          <p:cNvSpPr>
            <a:spLocks noChangeArrowheads="1"/>
          </p:cNvSpPr>
          <p:nvPr/>
        </p:nvSpPr>
        <p:spPr bwMode="auto">
          <a:xfrm>
            <a:off x="5121275" y="4851400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Oval 8"/>
          <p:cNvSpPr>
            <a:spLocks noChangeArrowheads="1"/>
          </p:cNvSpPr>
          <p:nvPr/>
        </p:nvSpPr>
        <p:spPr bwMode="auto">
          <a:xfrm>
            <a:off x="4670425" y="4381500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Oval 9"/>
          <p:cNvSpPr>
            <a:spLocks noChangeArrowheads="1"/>
          </p:cNvSpPr>
          <p:nvPr/>
        </p:nvSpPr>
        <p:spPr bwMode="auto">
          <a:xfrm>
            <a:off x="4206875" y="4406900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Oval 10"/>
          <p:cNvSpPr>
            <a:spLocks noChangeArrowheads="1"/>
          </p:cNvSpPr>
          <p:nvPr/>
        </p:nvSpPr>
        <p:spPr bwMode="auto">
          <a:xfrm>
            <a:off x="3736975" y="4864100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9" name="Oval 11"/>
          <p:cNvSpPr>
            <a:spLocks noChangeArrowheads="1"/>
          </p:cNvSpPr>
          <p:nvPr/>
        </p:nvSpPr>
        <p:spPr bwMode="auto">
          <a:xfrm>
            <a:off x="4232275" y="5181600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0" name="Oval 12"/>
          <p:cNvSpPr>
            <a:spLocks noChangeArrowheads="1"/>
          </p:cNvSpPr>
          <p:nvPr/>
        </p:nvSpPr>
        <p:spPr bwMode="auto">
          <a:xfrm>
            <a:off x="4746625" y="5168900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1" name="Line 13"/>
          <p:cNvSpPr>
            <a:spLocks noChangeShapeType="1"/>
          </p:cNvSpPr>
          <p:nvPr/>
        </p:nvSpPr>
        <p:spPr bwMode="auto">
          <a:xfrm flipV="1">
            <a:off x="4368800" y="5238750"/>
            <a:ext cx="3810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2" name="Line 14"/>
          <p:cNvSpPr>
            <a:spLocks noChangeShapeType="1"/>
          </p:cNvSpPr>
          <p:nvPr/>
        </p:nvSpPr>
        <p:spPr bwMode="auto">
          <a:xfrm>
            <a:off x="4778375" y="4495800"/>
            <a:ext cx="368300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3" name="Line 15"/>
          <p:cNvSpPr>
            <a:spLocks noChangeShapeType="1"/>
          </p:cNvSpPr>
          <p:nvPr/>
        </p:nvSpPr>
        <p:spPr bwMode="auto">
          <a:xfrm flipV="1">
            <a:off x="3835400" y="4527550"/>
            <a:ext cx="39370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670550" y="4178300"/>
            <a:ext cx="719138" cy="396875"/>
            <a:chOff x="3740" y="1244"/>
            <a:chExt cx="453" cy="250"/>
          </a:xfrm>
        </p:grpSpPr>
        <p:sp>
          <p:nvSpPr>
            <p:cNvPr id="65621" name="Rectangle 17"/>
            <p:cNvSpPr>
              <a:spLocks noChangeArrowheads="1"/>
            </p:cNvSpPr>
            <p:nvPr/>
          </p:nvSpPr>
          <p:spPr bwMode="auto">
            <a:xfrm>
              <a:off x="3755" y="1248"/>
              <a:ext cx="438" cy="19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2" name="Text Box 18"/>
            <p:cNvSpPr txBox="1">
              <a:spLocks noChangeArrowheads="1"/>
            </p:cNvSpPr>
            <p:nvPr/>
          </p:nvSpPr>
          <p:spPr bwMode="auto">
            <a:xfrm>
              <a:off x="3740" y="1244"/>
              <a:ext cx="4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NAP</a:t>
              </a:r>
              <a:endParaRPr lang="en-US" sz="2000"/>
            </a:p>
          </p:txBody>
        </p:sp>
      </p:grpSp>
      <p:sp>
        <p:nvSpPr>
          <p:cNvPr id="65555" name="Line 19"/>
          <p:cNvSpPr>
            <a:spLocks noChangeShapeType="1"/>
          </p:cNvSpPr>
          <p:nvPr/>
        </p:nvSpPr>
        <p:spPr bwMode="auto">
          <a:xfrm flipH="1">
            <a:off x="5222875" y="4445000"/>
            <a:ext cx="501650" cy="425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6" name="Line 20"/>
          <p:cNvSpPr>
            <a:spLocks noChangeShapeType="1"/>
          </p:cNvSpPr>
          <p:nvPr/>
        </p:nvSpPr>
        <p:spPr bwMode="auto">
          <a:xfrm flipH="1">
            <a:off x="4791075" y="4362450"/>
            <a:ext cx="90170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7" name="Line 21"/>
          <p:cNvSpPr>
            <a:spLocks noChangeShapeType="1"/>
          </p:cNvSpPr>
          <p:nvPr/>
        </p:nvSpPr>
        <p:spPr bwMode="auto">
          <a:xfrm flipH="1">
            <a:off x="3876675" y="4419600"/>
            <a:ext cx="181610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946275" y="3286125"/>
            <a:ext cx="6219825" cy="2838450"/>
            <a:chOff x="1226" y="2070"/>
            <a:chExt cx="3918" cy="1788"/>
          </a:xfrm>
        </p:grpSpPr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3042" y="2102"/>
              <a:ext cx="1054" cy="372"/>
              <a:chOff x="3042" y="2102"/>
              <a:chExt cx="1054" cy="372"/>
            </a:xfrm>
          </p:grpSpPr>
          <p:sp>
            <p:nvSpPr>
              <p:cNvPr id="65618" name="Oval 24"/>
              <p:cNvSpPr>
                <a:spLocks noChangeArrowheads="1"/>
              </p:cNvSpPr>
              <p:nvPr/>
            </p:nvSpPr>
            <p:spPr bwMode="auto">
              <a:xfrm>
                <a:off x="3042" y="210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19" name="Text Box 25"/>
              <p:cNvSpPr txBox="1">
                <a:spLocks noChangeArrowheads="1"/>
              </p:cNvSpPr>
              <p:nvPr/>
            </p:nvSpPr>
            <p:spPr bwMode="auto">
              <a:xfrm>
                <a:off x="3182" y="2176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Tier-2 ISP</a:t>
                </a:r>
                <a:endParaRPr lang="en-US"/>
              </a:p>
            </p:txBody>
          </p:sp>
          <p:sp>
            <p:nvSpPr>
              <p:cNvPr id="65620" name="Oval 26"/>
              <p:cNvSpPr>
                <a:spLocks noChangeArrowheads="1"/>
              </p:cNvSpPr>
              <p:nvPr/>
            </p:nvSpPr>
            <p:spPr bwMode="auto">
              <a:xfrm>
                <a:off x="3184" y="234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610" y="2070"/>
              <a:ext cx="1054" cy="372"/>
              <a:chOff x="698" y="2190"/>
              <a:chExt cx="1054" cy="372"/>
            </a:xfrm>
          </p:grpSpPr>
          <p:sp>
            <p:nvSpPr>
              <p:cNvPr id="65615" name="Oval 28"/>
              <p:cNvSpPr>
                <a:spLocks noChangeArrowheads="1"/>
              </p:cNvSpPr>
              <p:nvPr/>
            </p:nvSpPr>
            <p:spPr bwMode="auto">
              <a:xfrm>
                <a:off x="698" y="219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16" name="Text Box 29"/>
              <p:cNvSpPr txBox="1">
                <a:spLocks noChangeArrowheads="1"/>
              </p:cNvSpPr>
              <p:nvPr/>
            </p:nvSpPr>
            <p:spPr bwMode="auto">
              <a:xfrm>
                <a:off x="838" y="226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Tier-2 ISP</a:t>
                </a:r>
                <a:endParaRPr lang="en-US"/>
              </a:p>
            </p:txBody>
          </p:sp>
          <p:sp>
            <p:nvSpPr>
              <p:cNvPr id="65617" name="Oval 30"/>
              <p:cNvSpPr>
                <a:spLocks noChangeArrowheads="1"/>
              </p:cNvSpPr>
              <p:nvPr/>
            </p:nvSpPr>
            <p:spPr bwMode="auto">
              <a:xfrm>
                <a:off x="1464" y="246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1226" y="3476"/>
              <a:ext cx="1054" cy="374"/>
              <a:chOff x="442" y="3748"/>
              <a:chExt cx="1054" cy="374"/>
            </a:xfrm>
          </p:grpSpPr>
          <p:sp>
            <p:nvSpPr>
              <p:cNvPr id="65612" name="Oval 32"/>
              <p:cNvSpPr>
                <a:spLocks noChangeArrowheads="1"/>
              </p:cNvSpPr>
              <p:nvPr/>
            </p:nvSpPr>
            <p:spPr bwMode="auto">
              <a:xfrm>
                <a:off x="442" y="375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13" name="Text Box 33"/>
              <p:cNvSpPr txBox="1">
                <a:spLocks noChangeArrowheads="1"/>
              </p:cNvSpPr>
              <p:nvPr/>
            </p:nvSpPr>
            <p:spPr bwMode="auto">
              <a:xfrm>
                <a:off x="582" y="382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Tier-2 ISP</a:t>
                </a:r>
                <a:endParaRPr lang="en-US"/>
              </a:p>
            </p:txBody>
          </p:sp>
          <p:sp>
            <p:nvSpPr>
              <p:cNvPr id="65614" name="Oval 34"/>
              <p:cNvSpPr>
                <a:spLocks noChangeArrowheads="1"/>
              </p:cNvSpPr>
              <p:nvPr/>
            </p:nvSpPr>
            <p:spPr bwMode="auto">
              <a:xfrm>
                <a:off x="904" y="3748"/>
                <a:ext cx="84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2674" y="3486"/>
              <a:ext cx="1054" cy="372"/>
              <a:chOff x="2698" y="3710"/>
              <a:chExt cx="1054" cy="372"/>
            </a:xfrm>
          </p:grpSpPr>
          <p:sp>
            <p:nvSpPr>
              <p:cNvPr id="65609" name="Oval 36"/>
              <p:cNvSpPr>
                <a:spLocks noChangeArrowheads="1"/>
              </p:cNvSpPr>
              <p:nvPr/>
            </p:nvSpPr>
            <p:spPr bwMode="auto">
              <a:xfrm>
                <a:off x="2698" y="371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10" name="Text Box 37"/>
              <p:cNvSpPr txBox="1">
                <a:spLocks noChangeArrowheads="1"/>
              </p:cNvSpPr>
              <p:nvPr/>
            </p:nvSpPr>
            <p:spPr bwMode="auto">
              <a:xfrm>
                <a:off x="2838" y="378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Tier-2 ISP</a:t>
                </a:r>
                <a:endParaRPr lang="en-US"/>
              </a:p>
            </p:txBody>
          </p:sp>
          <p:sp>
            <p:nvSpPr>
              <p:cNvPr id="65611" name="Oval 38"/>
              <p:cNvSpPr>
                <a:spLocks noChangeArrowheads="1"/>
              </p:cNvSpPr>
              <p:nvPr/>
            </p:nvSpPr>
            <p:spPr bwMode="auto">
              <a:xfrm>
                <a:off x="3408" y="3716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4090" y="3182"/>
              <a:ext cx="1054" cy="372"/>
              <a:chOff x="4090" y="3182"/>
              <a:chExt cx="1054" cy="372"/>
            </a:xfrm>
          </p:grpSpPr>
          <p:sp>
            <p:nvSpPr>
              <p:cNvPr id="65606" name="Oval 40"/>
              <p:cNvSpPr>
                <a:spLocks noChangeArrowheads="1"/>
              </p:cNvSpPr>
              <p:nvPr/>
            </p:nvSpPr>
            <p:spPr bwMode="auto">
              <a:xfrm>
                <a:off x="4090" y="318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07" name="Text Box 41"/>
              <p:cNvSpPr txBox="1">
                <a:spLocks noChangeArrowheads="1"/>
              </p:cNvSpPr>
              <p:nvPr/>
            </p:nvSpPr>
            <p:spPr bwMode="auto">
              <a:xfrm>
                <a:off x="4230" y="3256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Tier-2 ISP</a:t>
                </a:r>
                <a:endParaRPr lang="en-US"/>
              </a:p>
            </p:txBody>
          </p:sp>
          <p:sp>
            <p:nvSpPr>
              <p:cNvPr id="65608" name="Oval 42"/>
              <p:cNvSpPr>
                <a:spLocks noChangeArrowheads="1"/>
              </p:cNvSpPr>
              <p:nvPr/>
            </p:nvSpPr>
            <p:spPr bwMode="auto">
              <a:xfrm>
                <a:off x="4144" y="3308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5603" name="Oval 43"/>
            <p:cNvSpPr>
              <a:spLocks noChangeArrowheads="1"/>
            </p:cNvSpPr>
            <p:nvPr/>
          </p:nvSpPr>
          <p:spPr bwMode="auto">
            <a:xfrm>
              <a:off x="1712" y="2328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4" name="Line 44"/>
            <p:cNvSpPr>
              <a:spLocks noChangeShapeType="1"/>
            </p:cNvSpPr>
            <p:nvPr/>
          </p:nvSpPr>
          <p:spPr bwMode="auto">
            <a:xfrm>
              <a:off x="1768" y="2400"/>
              <a:ext cx="200" cy="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05" name="Oval 45"/>
            <p:cNvSpPr>
              <a:spLocks noChangeArrowheads="1"/>
            </p:cNvSpPr>
            <p:nvPr/>
          </p:nvSpPr>
          <p:spPr bwMode="auto">
            <a:xfrm>
              <a:off x="1928" y="3044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59" name="Oval 52"/>
          <p:cNvSpPr>
            <a:spLocks noChangeArrowheads="1"/>
          </p:cNvSpPr>
          <p:nvPr/>
        </p:nvSpPr>
        <p:spPr bwMode="auto">
          <a:xfrm>
            <a:off x="6337300" y="36830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0" name="Oval 53"/>
          <p:cNvSpPr>
            <a:spLocks noChangeArrowheads="1"/>
          </p:cNvSpPr>
          <p:nvPr/>
        </p:nvSpPr>
        <p:spPr bwMode="auto">
          <a:xfrm>
            <a:off x="7302500" y="49911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1" name="Line 54"/>
          <p:cNvSpPr>
            <a:spLocks noChangeShapeType="1"/>
          </p:cNvSpPr>
          <p:nvPr/>
        </p:nvSpPr>
        <p:spPr bwMode="auto">
          <a:xfrm>
            <a:off x="6451600" y="3822700"/>
            <a:ext cx="876300" cy="1155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2" name="Oval 55"/>
          <p:cNvSpPr>
            <a:spLocks noChangeArrowheads="1"/>
          </p:cNvSpPr>
          <p:nvPr/>
        </p:nvSpPr>
        <p:spPr bwMode="auto">
          <a:xfrm>
            <a:off x="6007100" y="37973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3" name="Line 56"/>
          <p:cNvSpPr>
            <a:spLocks noChangeShapeType="1"/>
          </p:cNvSpPr>
          <p:nvPr/>
        </p:nvSpPr>
        <p:spPr bwMode="auto">
          <a:xfrm>
            <a:off x="6083300" y="3949700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91"/>
          <p:cNvGrpSpPr>
            <a:grpSpLocks/>
          </p:cNvGrpSpPr>
          <p:nvPr/>
        </p:nvGrpSpPr>
        <p:grpSpPr bwMode="auto">
          <a:xfrm>
            <a:off x="1539875" y="2473325"/>
            <a:ext cx="6823075" cy="4162425"/>
            <a:chOff x="970" y="1558"/>
            <a:chExt cx="4298" cy="2622"/>
          </a:xfrm>
        </p:grpSpPr>
        <p:grpSp>
          <p:nvGrpSpPr>
            <p:cNvPr id="10" name="Group 62"/>
            <p:cNvGrpSpPr>
              <a:grpSpLocks/>
            </p:cNvGrpSpPr>
            <p:nvPr/>
          </p:nvGrpSpPr>
          <p:grpSpPr bwMode="auto">
            <a:xfrm>
              <a:off x="3322" y="1686"/>
              <a:ext cx="666" cy="438"/>
              <a:chOff x="4314" y="1086"/>
              <a:chExt cx="666" cy="438"/>
            </a:xfrm>
          </p:grpSpPr>
          <p:sp>
            <p:nvSpPr>
              <p:cNvPr id="65596" name="Oval 63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97" name="Text Box 64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local</a:t>
                </a:r>
              </a:p>
              <a:p>
                <a:pPr algn="ctr"/>
                <a:r>
                  <a:rPr lang="en-US" sz="1800">
                    <a:latin typeface="Comic Sans MS" pitchFamily="66" charset="0"/>
                  </a:rPr>
                  <a:t>ISP</a:t>
                </a:r>
                <a:endParaRPr lang="en-US"/>
              </a:p>
            </p:txBody>
          </p:sp>
        </p:grpSp>
        <p:grpSp>
          <p:nvGrpSpPr>
            <p:cNvPr id="11" name="Group 65"/>
            <p:cNvGrpSpPr>
              <a:grpSpLocks/>
            </p:cNvGrpSpPr>
            <p:nvPr/>
          </p:nvGrpSpPr>
          <p:grpSpPr bwMode="auto">
            <a:xfrm>
              <a:off x="2714" y="1782"/>
              <a:ext cx="666" cy="438"/>
              <a:chOff x="4314" y="1086"/>
              <a:chExt cx="666" cy="438"/>
            </a:xfrm>
          </p:grpSpPr>
          <p:sp>
            <p:nvSpPr>
              <p:cNvPr id="65594" name="Oval 66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95" name="Text Box 67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local</a:t>
                </a:r>
              </a:p>
              <a:p>
                <a:pPr algn="ctr"/>
                <a:r>
                  <a:rPr lang="en-US" sz="1800">
                    <a:latin typeface="Comic Sans MS" pitchFamily="66" charset="0"/>
                  </a:rPr>
                  <a:t>ISP</a:t>
                </a:r>
                <a:endParaRPr lang="en-US"/>
              </a:p>
            </p:txBody>
          </p:sp>
        </p:grpSp>
        <p:grpSp>
          <p:nvGrpSpPr>
            <p:cNvPr id="12" name="Group 59"/>
            <p:cNvGrpSpPr>
              <a:grpSpLocks/>
            </p:cNvGrpSpPr>
            <p:nvPr/>
          </p:nvGrpSpPr>
          <p:grpSpPr bwMode="auto">
            <a:xfrm>
              <a:off x="3794" y="1774"/>
              <a:ext cx="666" cy="438"/>
              <a:chOff x="4314" y="1086"/>
              <a:chExt cx="666" cy="438"/>
            </a:xfrm>
          </p:grpSpPr>
          <p:sp>
            <p:nvSpPr>
              <p:cNvPr id="65592" name="Oval 60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93" name="Text Box 61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local</a:t>
                </a:r>
              </a:p>
              <a:p>
                <a:pPr algn="ctr"/>
                <a:r>
                  <a:rPr lang="en-US" sz="1800">
                    <a:latin typeface="Comic Sans MS" pitchFamily="66" charset="0"/>
                  </a:rPr>
                  <a:t>ISP</a:t>
                </a:r>
                <a:endParaRPr lang="en-US"/>
              </a:p>
            </p:txBody>
          </p:sp>
        </p:grpSp>
        <p:grpSp>
          <p:nvGrpSpPr>
            <p:cNvPr id="13" name="Group 71"/>
            <p:cNvGrpSpPr>
              <a:grpSpLocks/>
            </p:cNvGrpSpPr>
            <p:nvPr/>
          </p:nvGrpSpPr>
          <p:grpSpPr bwMode="auto">
            <a:xfrm>
              <a:off x="970" y="3702"/>
              <a:ext cx="666" cy="438"/>
              <a:chOff x="4314" y="1086"/>
              <a:chExt cx="666" cy="438"/>
            </a:xfrm>
          </p:grpSpPr>
          <p:sp>
            <p:nvSpPr>
              <p:cNvPr id="65590" name="Oval 72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91" name="Text Box 73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local</a:t>
                </a:r>
              </a:p>
              <a:p>
                <a:pPr algn="ctr"/>
                <a:r>
                  <a:rPr lang="en-US" sz="1800">
                    <a:latin typeface="Comic Sans MS" pitchFamily="66" charset="0"/>
                  </a:rPr>
                  <a:t>ISP</a:t>
                </a:r>
                <a:endParaRPr lang="en-US"/>
              </a:p>
            </p:txBody>
          </p:sp>
        </p:grpSp>
        <p:grpSp>
          <p:nvGrpSpPr>
            <p:cNvPr id="14" name="Group 74"/>
            <p:cNvGrpSpPr>
              <a:grpSpLocks/>
            </p:cNvGrpSpPr>
            <p:nvPr/>
          </p:nvGrpSpPr>
          <p:grpSpPr bwMode="auto">
            <a:xfrm>
              <a:off x="1186" y="1558"/>
              <a:ext cx="666" cy="438"/>
              <a:chOff x="4314" y="1086"/>
              <a:chExt cx="666" cy="438"/>
            </a:xfrm>
          </p:grpSpPr>
          <p:sp>
            <p:nvSpPr>
              <p:cNvPr id="65588" name="Oval 75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9" name="Text Box 76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local</a:t>
                </a:r>
              </a:p>
              <a:p>
                <a:pPr algn="ctr"/>
                <a:r>
                  <a:rPr lang="en-US" sz="1800">
                    <a:latin typeface="Comic Sans MS" pitchFamily="66" charset="0"/>
                  </a:rPr>
                  <a:t>ISP</a:t>
                </a:r>
                <a:endParaRPr lang="en-US"/>
              </a:p>
            </p:txBody>
          </p:sp>
        </p:grpSp>
        <p:grpSp>
          <p:nvGrpSpPr>
            <p:cNvPr id="15" name="Group 68"/>
            <p:cNvGrpSpPr>
              <a:grpSpLocks/>
            </p:cNvGrpSpPr>
            <p:nvPr/>
          </p:nvGrpSpPr>
          <p:grpSpPr bwMode="auto">
            <a:xfrm>
              <a:off x="1730" y="1710"/>
              <a:ext cx="666" cy="438"/>
              <a:chOff x="4314" y="1086"/>
              <a:chExt cx="666" cy="438"/>
            </a:xfrm>
          </p:grpSpPr>
          <p:sp>
            <p:nvSpPr>
              <p:cNvPr id="65586" name="Oval 69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7" name="Text Box 70"/>
              <p:cNvSpPr txBox="1">
                <a:spLocks noChangeArrowheads="1"/>
              </p:cNvSpPr>
              <p:nvPr/>
            </p:nvSpPr>
            <p:spPr bwMode="auto">
              <a:xfrm>
                <a:off x="4328" y="1106"/>
                <a:ext cx="533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Tier 3</a:t>
                </a:r>
              </a:p>
              <a:p>
                <a:pPr algn="ctr"/>
                <a:r>
                  <a:rPr lang="en-US" sz="1800">
                    <a:latin typeface="Comic Sans MS" pitchFamily="66" charset="0"/>
                  </a:rPr>
                  <a:t>ISP</a:t>
                </a:r>
                <a:endParaRPr lang="en-US"/>
              </a:p>
            </p:txBody>
          </p:sp>
        </p:grpSp>
        <p:grpSp>
          <p:nvGrpSpPr>
            <p:cNvPr id="16" name="Group 77"/>
            <p:cNvGrpSpPr>
              <a:grpSpLocks/>
            </p:cNvGrpSpPr>
            <p:nvPr/>
          </p:nvGrpSpPr>
          <p:grpSpPr bwMode="auto">
            <a:xfrm>
              <a:off x="1826" y="3742"/>
              <a:ext cx="666" cy="438"/>
              <a:chOff x="4314" y="1086"/>
              <a:chExt cx="666" cy="438"/>
            </a:xfrm>
          </p:grpSpPr>
          <p:sp>
            <p:nvSpPr>
              <p:cNvPr id="65584" name="Oval 78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5" name="Text Box 79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local</a:t>
                </a:r>
              </a:p>
              <a:p>
                <a:pPr algn="ctr"/>
                <a:r>
                  <a:rPr lang="en-US" sz="1800">
                    <a:latin typeface="Comic Sans MS" pitchFamily="66" charset="0"/>
                  </a:rPr>
                  <a:t>ISP</a:t>
                </a:r>
                <a:endParaRPr lang="en-US"/>
              </a:p>
            </p:txBody>
          </p:sp>
        </p:grpSp>
        <p:grpSp>
          <p:nvGrpSpPr>
            <p:cNvPr id="17" name="Group 80"/>
            <p:cNvGrpSpPr>
              <a:grpSpLocks/>
            </p:cNvGrpSpPr>
            <p:nvPr/>
          </p:nvGrpSpPr>
          <p:grpSpPr bwMode="auto">
            <a:xfrm>
              <a:off x="2898" y="3742"/>
              <a:ext cx="666" cy="438"/>
              <a:chOff x="4314" y="1086"/>
              <a:chExt cx="666" cy="438"/>
            </a:xfrm>
          </p:grpSpPr>
          <p:sp>
            <p:nvSpPr>
              <p:cNvPr id="65582" name="Oval 81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3" name="Text Box 82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local</a:t>
                </a:r>
              </a:p>
              <a:p>
                <a:pPr algn="ctr"/>
                <a:r>
                  <a:rPr lang="en-US" sz="1800">
                    <a:latin typeface="Comic Sans MS" pitchFamily="66" charset="0"/>
                  </a:rPr>
                  <a:t>ISP</a:t>
                </a:r>
                <a:endParaRPr lang="en-US"/>
              </a:p>
            </p:txBody>
          </p:sp>
        </p:grpSp>
        <p:grpSp>
          <p:nvGrpSpPr>
            <p:cNvPr id="18" name="Group 83"/>
            <p:cNvGrpSpPr>
              <a:grpSpLocks/>
            </p:cNvGrpSpPr>
            <p:nvPr/>
          </p:nvGrpSpPr>
          <p:grpSpPr bwMode="auto">
            <a:xfrm>
              <a:off x="4602" y="3454"/>
              <a:ext cx="666" cy="438"/>
              <a:chOff x="4314" y="1086"/>
              <a:chExt cx="666" cy="438"/>
            </a:xfrm>
          </p:grpSpPr>
          <p:sp>
            <p:nvSpPr>
              <p:cNvPr id="65580" name="Oval 84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1" name="Text Box 85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local</a:t>
                </a:r>
              </a:p>
              <a:p>
                <a:pPr algn="ctr"/>
                <a:r>
                  <a:rPr lang="en-US" sz="1800">
                    <a:latin typeface="Comic Sans MS" pitchFamily="66" charset="0"/>
                  </a:rPr>
                  <a:t>ISP</a:t>
                </a:r>
                <a:endParaRPr lang="en-US"/>
              </a:p>
            </p:txBody>
          </p:sp>
        </p:grpSp>
      </p:grpSp>
      <p:grpSp>
        <p:nvGrpSpPr>
          <p:cNvPr id="19" name="Group 90"/>
          <p:cNvGrpSpPr>
            <a:grpSpLocks/>
          </p:cNvGrpSpPr>
          <p:nvPr/>
        </p:nvGrpSpPr>
        <p:grpSpPr bwMode="auto">
          <a:xfrm>
            <a:off x="184150" y="3175000"/>
            <a:ext cx="2825750" cy="2819400"/>
            <a:chOff x="116" y="2000"/>
            <a:chExt cx="1780" cy="1776"/>
          </a:xfrm>
        </p:grpSpPr>
        <p:sp>
          <p:nvSpPr>
            <p:cNvPr id="65566" name="Text Box 51"/>
            <p:cNvSpPr txBox="1">
              <a:spLocks noChangeArrowheads="1"/>
            </p:cNvSpPr>
            <p:nvPr/>
          </p:nvSpPr>
          <p:spPr bwMode="auto">
            <a:xfrm>
              <a:off x="116" y="2094"/>
              <a:ext cx="113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tier- 3 ISPs là khách hàng của tier-2 ISPs </a:t>
              </a:r>
            </a:p>
          </p:txBody>
        </p:sp>
        <p:sp>
          <p:nvSpPr>
            <p:cNvPr id="65567" name="Line 86"/>
            <p:cNvSpPr>
              <a:spLocks noChangeShapeType="1"/>
            </p:cNvSpPr>
            <p:nvPr/>
          </p:nvSpPr>
          <p:spPr bwMode="auto">
            <a:xfrm flipV="1">
              <a:off x="1072" y="2008"/>
              <a:ext cx="344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8" name="Line 87"/>
            <p:cNvSpPr>
              <a:spLocks noChangeShapeType="1"/>
            </p:cNvSpPr>
            <p:nvPr/>
          </p:nvSpPr>
          <p:spPr bwMode="auto">
            <a:xfrm flipV="1">
              <a:off x="1088" y="2000"/>
              <a:ext cx="664" cy="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9" name="Line 88"/>
            <p:cNvSpPr>
              <a:spLocks noChangeShapeType="1"/>
            </p:cNvSpPr>
            <p:nvPr/>
          </p:nvSpPr>
          <p:spPr bwMode="auto">
            <a:xfrm>
              <a:off x="1073" y="2744"/>
              <a:ext cx="95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70" name="Line 89"/>
            <p:cNvSpPr>
              <a:spLocks noChangeShapeType="1"/>
            </p:cNvSpPr>
            <p:nvPr/>
          </p:nvSpPr>
          <p:spPr bwMode="auto">
            <a:xfrm>
              <a:off x="1074" y="2739"/>
              <a:ext cx="822" cy="1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638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F67D2DAC-6091-492C-98E4-34A62F8C470E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96250" cy="1143000"/>
          </a:xfrm>
        </p:spPr>
        <p:txBody>
          <a:bodyPr/>
          <a:lstStyle/>
          <a:p>
            <a:r>
              <a:rPr lang="en-US" sz="3200" smtClean="0"/>
              <a:t>Cấu trúc Internet: mạng của các mạng</a:t>
            </a:r>
            <a:endParaRPr lang="en-US" smtClean="0"/>
          </a:p>
        </p:txBody>
      </p:sp>
      <p:sp>
        <p:nvSpPr>
          <p:cNvPr id="163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1428750"/>
            <a:ext cx="8440738" cy="914400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Một gói đi qua nhiều mạng!</a:t>
            </a:r>
            <a:endParaRPr lang="en-US" sz="2400" smtClean="0"/>
          </a:p>
          <a:p>
            <a:pPr>
              <a:buFont typeface="Wingdings" pitchFamily="2" charset="2"/>
              <a:buNone/>
            </a:pPr>
            <a:endParaRPr lang="en-US" sz="2400" smtClean="0">
              <a:solidFill>
                <a:srgbClr val="FF0000"/>
              </a:solidFill>
            </a:endParaRPr>
          </a:p>
          <a:p>
            <a:pPr lvl="1">
              <a:buFont typeface="ZapfDingbats" pitchFamily="82" charset="2"/>
              <a:buNone/>
            </a:pPr>
            <a:endParaRPr lang="en-US" sz="2000" smtClean="0"/>
          </a:p>
        </p:txBody>
      </p:sp>
      <p:sp>
        <p:nvSpPr>
          <p:cNvPr id="16392" name="Oval 4"/>
          <p:cNvSpPr>
            <a:spLocks noChangeArrowheads="1"/>
          </p:cNvSpPr>
          <p:nvPr/>
        </p:nvSpPr>
        <p:spPr bwMode="auto">
          <a:xfrm>
            <a:off x="2432050" y="4883150"/>
            <a:ext cx="1863725" cy="7905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16393" name="Oval 5"/>
          <p:cNvSpPr>
            <a:spLocks noChangeArrowheads="1"/>
          </p:cNvSpPr>
          <p:nvPr/>
        </p:nvSpPr>
        <p:spPr bwMode="auto">
          <a:xfrm>
            <a:off x="3530600" y="3679825"/>
            <a:ext cx="1863725" cy="7905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16394" name="Oval 6"/>
          <p:cNvSpPr>
            <a:spLocks noChangeArrowheads="1"/>
          </p:cNvSpPr>
          <p:nvPr/>
        </p:nvSpPr>
        <p:spPr bwMode="auto">
          <a:xfrm>
            <a:off x="4800600" y="4845050"/>
            <a:ext cx="1863725" cy="7905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16395" name="Oval 7"/>
          <p:cNvSpPr>
            <a:spLocks noChangeArrowheads="1"/>
          </p:cNvSpPr>
          <p:nvPr/>
        </p:nvSpPr>
        <p:spPr bwMode="auto">
          <a:xfrm>
            <a:off x="5121275" y="485140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Oval 8"/>
          <p:cNvSpPr>
            <a:spLocks noChangeArrowheads="1"/>
          </p:cNvSpPr>
          <p:nvPr/>
        </p:nvSpPr>
        <p:spPr bwMode="auto">
          <a:xfrm>
            <a:off x="4670425" y="438150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Oval 9"/>
          <p:cNvSpPr>
            <a:spLocks noChangeArrowheads="1"/>
          </p:cNvSpPr>
          <p:nvPr/>
        </p:nvSpPr>
        <p:spPr bwMode="auto">
          <a:xfrm>
            <a:off x="4206875" y="440690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Oval 10"/>
          <p:cNvSpPr>
            <a:spLocks noChangeArrowheads="1"/>
          </p:cNvSpPr>
          <p:nvPr/>
        </p:nvSpPr>
        <p:spPr bwMode="auto">
          <a:xfrm>
            <a:off x="3736975" y="486410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Oval 11"/>
          <p:cNvSpPr>
            <a:spLocks noChangeArrowheads="1"/>
          </p:cNvSpPr>
          <p:nvPr/>
        </p:nvSpPr>
        <p:spPr bwMode="auto">
          <a:xfrm>
            <a:off x="4232275" y="518160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Oval 12"/>
          <p:cNvSpPr>
            <a:spLocks noChangeArrowheads="1"/>
          </p:cNvSpPr>
          <p:nvPr/>
        </p:nvSpPr>
        <p:spPr bwMode="auto">
          <a:xfrm>
            <a:off x="4746625" y="516890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Line 13"/>
          <p:cNvSpPr>
            <a:spLocks noChangeShapeType="1"/>
          </p:cNvSpPr>
          <p:nvPr/>
        </p:nvSpPr>
        <p:spPr bwMode="auto">
          <a:xfrm flipV="1">
            <a:off x="4368800" y="5238750"/>
            <a:ext cx="3810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Line 14"/>
          <p:cNvSpPr>
            <a:spLocks noChangeShapeType="1"/>
          </p:cNvSpPr>
          <p:nvPr/>
        </p:nvSpPr>
        <p:spPr bwMode="auto">
          <a:xfrm>
            <a:off x="4778375" y="4495800"/>
            <a:ext cx="368300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Line 15"/>
          <p:cNvSpPr>
            <a:spLocks noChangeShapeType="1"/>
          </p:cNvSpPr>
          <p:nvPr/>
        </p:nvSpPr>
        <p:spPr bwMode="auto">
          <a:xfrm flipV="1">
            <a:off x="3835400" y="4527550"/>
            <a:ext cx="39370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670550" y="4178300"/>
            <a:ext cx="719138" cy="396875"/>
            <a:chOff x="3740" y="1244"/>
            <a:chExt cx="453" cy="250"/>
          </a:xfrm>
        </p:grpSpPr>
        <p:sp>
          <p:nvSpPr>
            <p:cNvPr id="16465" name="Rectangle 17"/>
            <p:cNvSpPr>
              <a:spLocks noChangeArrowheads="1"/>
            </p:cNvSpPr>
            <p:nvPr/>
          </p:nvSpPr>
          <p:spPr bwMode="auto">
            <a:xfrm>
              <a:off x="3755" y="1248"/>
              <a:ext cx="438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6" name="Text Box 18"/>
            <p:cNvSpPr txBox="1">
              <a:spLocks noChangeArrowheads="1"/>
            </p:cNvSpPr>
            <p:nvPr/>
          </p:nvSpPr>
          <p:spPr bwMode="auto">
            <a:xfrm>
              <a:off x="3740" y="1244"/>
              <a:ext cx="444" cy="250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NAP</a:t>
              </a:r>
              <a:endParaRPr lang="en-US" sz="2000"/>
            </a:p>
          </p:txBody>
        </p:sp>
      </p:grpSp>
      <p:sp>
        <p:nvSpPr>
          <p:cNvPr id="16405" name="Line 19"/>
          <p:cNvSpPr>
            <a:spLocks noChangeShapeType="1"/>
          </p:cNvSpPr>
          <p:nvPr/>
        </p:nvSpPr>
        <p:spPr bwMode="auto">
          <a:xfrm flipH="1">
            <a:off x="5222875" y="4445000"/>
            <a:ext cx="501650" cy="425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Line 20"/>
          <p:cNvSpPr>
            <a:spLocks noChangeShapeType="1"/>
          </p:cNvSpPr>
          <p:nvPr/>
        </p:nvSpPr>
        <p:spPr bwMode="auto">
          <a:xfrm flipH="1">
            <a:off x="4791075" y="4362450"/>
            <a:ext cx="90170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7" name="Line 21"/>
          <p:cNvSpPr>
            <a:spLocks noChangeShapeType="1"/>
          </p:cNvSpPr>
          <p:nvPr/>
        </p:nvSpPr>
        <p:spPr bwMode="auto">
          <a:xfrm flipH="1">
            <a:off x="3876675" y="4419600"/>
            <a:ext cx="181610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946275" y="3286125"/>
            <a:ext cx="6219825" cy="2838450"/>
            <a:chOff x="1226" y="2070"/>
            <a:chExt cx="3918" cy="1788"/>
          </a:xfrm>
        </p:grpSpPr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3042" y="2102"/>
              <a:ext cx="1054" cy="372"/>
              <a:chOff x="3042" y="2102"/>
              <a:chExt cx="1054" cy="372"/>
            </a:xfrm>
          </p:grpSpPr>
          <p:sp>
            <p:nvSpPr>
              <p:cNvPr id="16462" name="Oval 24"/>
              <p:cNvSpPr>
                <a:spLocks noChangeArrowheads="1"/>
              </p:cNvSpPr>
              <p:nvPr/>
            </p:nvSpPr>
            <p:spPr bwMode="auto">
              <a:xfrm>
                <a:off x="3042" y="210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3" name="Text Box 25"/>
              <p:cNvSpPr txBox="1">
                <a:spLocks noChangeArrowheads="1"/>
              </p:cNvSpPr>
              <p:nvPr/>
            </p:nvSpPr>
            <p:spPr bwMode="auto">
              <a:xfrm>
                <a:off x="3182" y="2176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folHlink"/>
                    </a:solidFill>
                    <a:latin typeface="Comic Sans MS" pitchFamily="66" charset="0"/>
                  </a:rPr>
                  <a:t>Tier-2 ISP</a:t>
                </a:r>
                <a:endParaRPr lang="en-US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464" name="Oval 26"/>
              <p:cNvSpPr>
                <a:spLocks noChangeArrowheads="1"/>
              </p:cNvSpPr>
              <p:nvPr/>
            </p:nvSpPr>
            <p:spPr bwMode="auto">
              <a:xfrm>
                <a:off x="3184" y="2340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610" y="2070"/>
              <a:ext cx="1054" cy="372"/>
              <a:chOff x="698" y="2190"/>
              <a:chExt cx="1054" cy="372"/>
            </a:xfrm>
          </p:grpSpPr>
          <p:sp>
            <p:nvSpPr>
              <p:cNvPr id="16459" name="Oval 28"/>
              <p:cNvSpPr>
                <a:spLocks noChangeArrowheads="1"/>
              </p:cNvSpPr>
              <p:nvPr/>
            </p:nvSpPr>
            <p:spPr bwMode="auto">
              <a:xfrm>
                <a:off x="698" y="219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0" name="Text Box 29"/>
              <p:cNvSpPr txBox="1">
                <a:spLocks noChangeArrowheads="1"/>
              </p:cNvSpPr>
              <p:nvPr/>
            </p:nvSpPr>
            <p:spPr bwMode="auto">
              <a:xfrm>
                <a:off x="838" y="226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folHlink"/>
                    </a:solidFill>
                    <a:latin typeface="Comic Sans MS" pitchFamily="66" charset="0"/>
                  </a:rPr>
                  <a:t>Tier-2 ISP</a:t>
                </a:r>
                <a:endParaRPr lang="en-US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461" name="Oval 30"/>
              <p:cNvSpPr>
                <a:spLocks noChangeArrowheads="1"/>
              </p:cNvSpPr>
              <p:nvPr/>
            </p:nvSpPr>
            <p:spPr bwMode="auto">
              <a:xfrm>
                <a:off x="1464" y="2460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1226" y="3476"/>
              <a:ext cx="1054" cy="374"/>
              <a:chOff x="442" y="3748"/>
              <a:chExt cx="1054" cy="374"/>
            </a:xfrm>
          </p:grpSpPr>
          <p:sp>
            <p:nvSpPr>
              <p:cNvPr id="16456" name="Oval 32"/>
              <p:cNvSpPr>
                <a:spLocks noChangeArrowheads="1"/>
              </p:cNvSpPr>
              <p:nvPr/>
            </p:nvSpPr>
            <p:spPr bwMode="auto">
              <a:xfrm>
                <a:off x="442" y="375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7" name="Text Box 33"/>
              <p:cNvSpPr txBox="1">
                <a:spLocks noChangeArrowheads="1"/>
              </p:cNvSpPr>
              <p:nvPr/>
            </p:nvSpPr>
            <p:spPr bwMode="auto">
              <a:xfrm>
                <a:off x="582" y="382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folHlink"/>
                    </a:solidFill>
                    <a:latin typeface="Comic Sans MS" pitchFamily="66" charset="0"/>
                  </a:rPr>
                  <a:t>Tier-2 ISP</a:t>
                </a:r>
                <a:endParaRPr lang="en-US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458" name="Oval 34"/>
              <p:cNvSpPr>
                <a:spLocks noChangeArrowheads="1"/>
              </p:cNvSpPr>
              <p:nvPr/>
            </p:nvSpPr>
            <p:spPr bwMode="auto">
              <a:xfrm>
                <a:off x="904" y="3748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2674" y="3486"/>
              <a:ext cx="1054" cy="372"/>
              <a:chOff x="2698" y="3710"/>
              <a:chExt cx="1054" cy="372"/>
            </a:xfrm>
          </p:grpSpPr>
          <p:sp>
            <p:nvSpPr>
              <p:cNvPr id="16453" name="Oval 36"/>
              <p:cNvSpPr>
                <a:spLocks noChangeArrowheads="1"/>
              </p:cNvSpPr>
              <p:nvPr/>
            </p:nvSpPr>
            <p:spPr bwMode="auto">
              <a:xfrm>
                <a:off x="2698" y="371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4" name="Text Box 37"/>
              <p:cNvSpPr txBox="1">
                <a:spLocks noChangeArrowheads="1"/>
              </p:cNvSpPr>
              <p:nvPr/>
            </p:nvSpPr>
            <p:spPr bwMode="auto">
              <a:xfrm>
                <a:off x="2838" y="378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folHlink"/>
                    </a:solidFill>
                    <a:latin typeface="Comic Sans MS" pitchFamily="66" charset="0"/>
                  </a:rPr>
                  <a:t>Tier-2 ISP</a:t>
                </a:r>
                <a:endParaRPr lang="en-US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455" name="Oval 38"/>
              <p:cNvSpPr>
                <a:spLocks noChangeArrowheads="1"/>
              </p:cNvSpPr>
              <p:nvPr/>
            </p:nvSpPr>
            <p:spPr bwMode="auto">
              <a:xfrm>
                <a:off x="3408" y="3716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4090" y="3182"/>
              <a:ext cx="1054" cy="372"/>
              <a:chOff x="4090" y="3182"/>
              <a:chExt cx="1054" cy="372"/>
            </a:xfrm>
          </p:grpSpPr>
          <p:sp>
            <p:nvSpPr>
              <p:cNvPr id="16450" name="Oval 40"/>
              <p:cNvSpPr>
                <a:spLocks noChangeArrowheads="1"/>
              </p:cNvSpPr>
              <p:nvPr/>
            </p:nvSpPr>
            <p:spPr bwMode="auto">
              <a:xfrm>
                <a:off x="4090" y="318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1" name="Text Box 41"/>
              <p:cNvSpPr txBox="1">
                <a:spLocks noChangeArrowheads="1"/>
              </p:cNvSpPr>
              <p:nvPr/>
            </p:nvSpPr>
            <p:spPr bwMode="auto">
              <a:xfrm>
                <a:off x="4230" y="3256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folHlink"/>
                    </a:solidFill>
                    <a:latin typeface="Comic Sans MS" pitchFamily="66" charset="0"/>
                  </a:rPr>
                  <a:t>Tier-2 ISP</a:t>
                </a:r>
                <a:endParaRPr lang="en-US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452" name="Oval 42"/>
              <p:cNvSpPr>
                <a:spLocks noChangeArrowheads="1"/>
              </p:cNvSpPr>
              <p:nvPr/>
            </p:nvSpPr>
            <p:spPr bwMode="auto">
              <a:xfrm>
                <a:off x="4144" y="3308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47" name="Oval 43"/>
            <p:cNvSpPr>
              <a:spLocks noChangeArrowheads="1"/>
            </p:cNvSpPr>
            <p:nvPr/>
          </p:nvSpPr>
          <p:spPr bwMode="auto">
            <a:xfrm>
              <a:off x="1712" y="2328"/>
              <a:ext cx="96" cy="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8" name="Line 44"/>
            <p:cNvSpPr>
              <a:spLocks noChangeShapeType="1"/>
            </p:cNvSpPr>
            <p:nvPr/>
          </p:nvSpPr>
          <p:spPr bwMode="auto">
            <a:xfrm>
              <a:off x="1768" y="2400"/>
              <a:ext cx="200" cy="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9" name="Oval 45"/>
            <p:cNvSpPr>
              <a:spLocks noChangeArrowheads="1"/>
            </p:cNvSpPr>
            <p:nvPr/>
          </p:nvSpPr>
          <p:spPr bwMode="auto">
            <a:xfrm>
              <a:off x="1928" y="3044"/>
              <a:ext cx="96" cy="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09" name="Oval 46"/>
          <p:cNvSpPr>
            <a:spLocks noChangeArrowheads="1"/>
          </p:cNvSpPr>
          <p:nvPr/>
        </p:nvSpPr>
        <p:spPr bwMode="auto">
          <a:xfrm>
            <a:off x="6337300" y="36830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Oval 47"/>
          <p:cNvSpPr>
            <a:spLocks noChangeArrowheads="1"/>
          </p:cNvSpPr>
          <p:nvPr/>
        </p:nvSpPr>
        <p:spPr bwMode="auto">
          <a:xfrm>
            <a:off x="7302500" y="49911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Line 48"/>
          <p:cNvSpPr>
            <a:spLocks noChangeShapeType="1"/>
          </p:cNvSpPr>
          <p:nvPr/>
        </p:nvSpPr>
        <p:spPr bwMode="auto">
          <a:xfrm>
            <a:off x="6451600" y="3822700"/>
            <a:ext cx="876300" cy="1155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2" name="Oval 49"/>
          <p:cNvSpPr>
            <a:spLocks noChangeArrowheads="1"/>
          </p:cNvSpPr>
          <p:nvPr/>
        </p:nvSpPr>
        <p:spPr bwMode="auto">
          <a:xfrm>
            <a:off x="6007100" y="37973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Line 50"/>
          <p:cNvSpPr>
            <a:spLocks noChangeShapeType="1"/>
          </p:cNvSpPr>
          <p:nvPr/>
        </p:nvSpPr>
        <p:spPr bwMode="auto">
          <a:xfrm>
            <a:off x="6083300" y="3949700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5273675" y="2676525"/>
            <a:ext cx="1057275" cy="695325"/>
            <a:chOff x="4314" y="1086"/>
            <a:chExt cx="666" cy="438"/>
          </a:xfrm>
        </p:grpSpPr>
        <p:sp>
          <p:nvSpPr>
            <p:cNvPr id="16440" name="Oval 53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1" name="Text Box 54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4308475" y="2828925"/>
            <a:ext cx="1057275" cy="695325"/>
            <a:chOff x="4314" y="1086"/>
            <a:chExt cx="666" cy="438"/>
          </a:xfrm>
        </p:grpSpPr>
        <p:sp>
          <p:nvSpPr>
            <p:cNvPr id="16438" name="Oval 56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9" name="Text Box 57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6022975" y="2816225"/>
            <a:ext cx="1057275" cy="695325"/>
            <a:chOff x="4314" y="1086"/>
            <a:chExt cx="666" cy="438"/>
          </a:xfrm>
        </p:grpSpPr>
        <p:sp>
          <p:nvSpPr>
            <p:cNvPr id="16436" name="Oval 59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7" name="Text Box 60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12" name="Group 61"/>
          <p:cNvGrpSpPr>
            <a:grpSpLocks/>
          </p:cNvGrpSpPr>
          <p:nvPr/>
        </p:nvGrpSpPr>
        <p:grpSpPr bwMode="auto">
          <a:xfrm>
            <a:off x="1539875" y="5876925"/>
            <a:ext cx="1057275" cy="695325"/>
            <a:chOff x="4314" y="1086"/>
            <a:chExt cx="666" cy="438"/>
          </a:xfrm>
        </p:grpSpPr>
        <p:sp>
          <p:nvSpPr>
            <p:cNvPr id="16434" name="Oval 62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5" name="Text Box 63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13" name="Group 64"/>
          <p:cNvGrpSpPr>
            <a:grpSpLocks/>
          </p:cNvGrpSpPr>
          <p:nvPr/>
        </p:nvGrpSpPr>
        <p:grpSpPr bwMode="auto">
          <a:xfrm>
            <a:off x="1882775" y="2473325"/>
            <a:ext cx="1057275" cy="695325"/>
            <a:chOff x="4314" y="1086"/>
            <a:chExt cx="666" cy="438"/>
          </a:xfrm>
        </p:grpSpPr>
        <p:sp>
          <p:nvSpPr>
            <p:cNvPr id="16432" name="Oval 65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3" name="Text Box 66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14" name="Group 67"/>
          <p:cNvGrpSpPr>
            <a:grpSpLocks/>
          </p:cNvGrpSpPr>
          <p:nvPr/>
        </p:nvGrpSpPr>
        <p:grpSpPr bwMode="auto">
          <a:xfrm>
            <a:off x="2746375" y="2714625"/>
            <a:ext cx="1057275" cy="695325"/>
            <a:chOff x="4314" y="1086"/>
            <a:chExt cx="666" cy="438"/>
          </a:xfrm>
        </p:grpSpPr>
        <p:sp>
          <p:nvSpPr>
            <p:cNvPr id="16430" name="Oval 68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1" name="Text Box 69"/>
            <p:cNvSpPr txBox="1">
              <a:spLocks noChangeArrowheads="1"/>
            </p:cNvSpPr>
            <p:nvPr/>
          </p:nvSpPr>
          <p:spPr bwMode="auto">
            <a:xfrm>
              <a:off x="4328" y="1106"/>
              <a:ext cx="53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Tier 3</a:t>
              </a:r>
            </a:p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15" name="Group 70"/>
          <p:cNvGrpSpPr>
            <a:grpSpLocks/>
          </p:cNvGrpSpPr>
          <p:nvPr/>
        </p:nvGrpSpPr>
        <p:grpSpPr bwMode="auto">
          <a:xfrm>
            <a:off x="2898775" y="5940425"/>
            <a:ext cx="1057275" cy="695325"/>
            <a:chOff x="4314" y="1086"/>
            <a:chExt cx="666" cy="438"/>
          </a:xfrm>
        </p:grpSpPr>
        <p:sp>
          <p:nvSpPr>
            <p:cNvPr id="16428" name="Oval 71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9" name="Text Box 72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16" name="Group 73"/>
          <p:cNvGrpSpPr>
            <a:grpSpLocks/>
          </p:cNvGrpSpPr>
          <p:nvPr/>
        </p:nvGrpSpPr>
        <p:grpSpPr bwMode="auto">
          <a:xfrm>
            <a:off x="4600575" y="5940425"/>
            <a:ext cx="1057275" cy="695325"/>
            <a:chOff x="4314" y="1086"/>
            <a:chExt cx="666" cy="438"/>
          </a:xfrm>
        </p:grpSpPr>
        <p:sp>
          <p:nvSpPr>
            <p:cNvPr id="16426" name="Oval 74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7" name="Text Box 75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7305675" y="5483225"/>
            <a:ext cx="1057275" cy="695325"/>
            <a:chOff x="4314" y="1086"/>
            <a:chExt cx="666" cy="438"/>
          </a:xfrm>
        </p:grpSpPr>
        <p:sp>
          <p:nvSpPr>
            <p:cNvPr id="16424" name="Oval 77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5" name="Text Box 78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graphicFrame>
        <p:nvGraphicFramePr>
          <p:cNvPr id="16386" name="Object 219"/>
          <p:cNvGraphicFramePr>
            <a:graphicFrameLocks noChangeAspect="1"/>
          </p:cNvGraphicFramePr>
          <p:nvPr/>
        </p:nvGraphicFramePr>
        <p:xfrm>
          <a:off x="1512888" y="2197100"/>
          <a:ext cx="41751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Object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2197100"/>
                        <a:ext cx="417512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39"/>
          <p:cNvGraphicFramePr>
            <a:graphicFrameLocks noChangeAspect="1"/>
          </p:cNvGraphicFramePr>
          <p:nvPr/>
        </p:nvGraphicFramePr>
        <p:xfrm>
          <a:off x="8486775" y="6007100"/>
          <a:ext cx="41751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Object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6775" y="6007100"/>
                        <a:ext cx="417513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189" name="Freeform 341"/>
          <p:cNvSpPr>
            <a:spLocks/>
          </p:cNvSpPr>
          <p:nvPr/>
        </p:nvSpPr>
        <p:spPr bwMode="auto">
          <a:xfrm>
            <a:off x="1879600" y="2476500"/>
            <a:ext cx="6654800" cy="3619500"/>
          </a:xfrm>
          <a:custGeom>
            <a:avLst/>
            <a:gdLst>
              <a:gd name="T0" fmla="*/ 0 w 4192"/>
              <a:gd name="T1" fmla="*/ 0 h 2280"/>
              <a:gd name="T2" fmla="*/ 2147483647 w 4192"/>
              <a:gd name="T3" fmla="*/ 2147483647 h 2280"/>
              <a:gd name="T4" fmla="*/ 2147483647 w 4192"/>
              <a:gd name="T5" fmla="*/ 2147483647 h 2280"/>
              <a:gd name="T6" fmla="*/ 2147483647 w 4192"/>
              <a:gd name="T7" fmla="*/ 2147483647 h 2280"/>
              <a:gd name="T8" fmla="*/ 2147483647 w 4192"/>
              <a:gd name="T9" fmla="*/ 2147483647 h 2280"/>
              <a:gd name="T10" fmla="*/ 2147483647 w 4192"/>
              <a:gd name="T11" fmla="*/ 2147483647 h 2280"/>
              <a:gd name="T12" fmla="*/ 2147483647 w 4192"/>
              <a:gd name="T13" fmla="*/ 2147483647 h 2280"/>
              <a:gd name="T14" fmla="*/ 2147483647 w 4192"/>
              <a:gd name="T15" fmla="*/ 2147483647 h 2280"/>
              <a:gd name="T16" fmla="*/ 2147483647 w 4192"/>
              <a:gd name="T17" fmla="*/ 2147483647 h 2280"/>
              <a:gd name="T18" fmla="*/ 2147483647 w 4192"/>
              <a:gd name="T19" fmla="*/ 2147483647 h 22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192"/>
              <a:gd name="T31" fmla="*/ 0 h 2280"/>
              <a:gd name="T32" fmla="*/ 4192 w 4192"/>
              <a:gd name="T33" fmla="*/ 2280 h 22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192" h="2280">
                <a:moveTo>
                  <a:pt x="0" y="0"/>
                </a:moveTo>
                <a:lnTo>
                  <a:pt x="568" y="264"/>
                </a:lnTo>
                <a:lnTo>
                  <a:pt x="920" y="592"/>
                </a:lnTo>
                <a:lnTo>
                  <a:pt x="1232" y="840"/>
                </a:lnTo>
                <a:lnTo>
                  <a:pt x="1792" y="1248"/>
                </a:lnTo>
                <a:lnTo>
                  <a:pt x="2096" y="1560"/>
                </a:lnTo>
                <a:lnTo>
                  <a:pt x="3008" y="1800"/>
                </a:lnTo>
                <a:lnTo>
                  <a:pt x="3632" y="1912"/>
                </a:lnTo>
                <a:lnTo>
                  <a:pt x="4040" y="2240"/>
                </a:lnTo>
                <a:lnTo>
                  <a:pt x="4192" y="2280"/>
                </a:ln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8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6683367D-C4DC-46A6-AF25-28FCF51EDD58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1: Nội dung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1.1</a:t>
            </a:r>
            <a:r>
              <a:rPr lang="en-US" sz="2800" smtClean="0"/>
              <a:t> Internet là gì?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1.2</a:t>
            </a:r>
            <a:r>
              <a:rPr lang="en-US" sz="2800" smtClean="0"/>
              <a:t> Biên của mạng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1.3 </a:t>
            </a:r>
            <a:r>
              <a:rPr lang="en-US" sz="2800" smtClean="0"/>
              <a:t>Lõi của mạng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1.4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smtClean="0"/>
              <a:t>Truy cập mạng và môi trường vật lý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1.5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smtClean="0"/>
              <a:t>Cấu trúc Internet và ISPs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rgbClr val="FF0000"/>
                </a:solidFill>
              </a:rPr>
              <a:t>1.6 Trễ &amp; mất gói trong các mạng chuyển gói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1.7</a:t>
            </a:r>
            <a:r>
              <a:rPr lang="en-US" sz="2800" smtClean="0"/>
              <a:t> Các tầng giao thức, các mô hình dịch vụ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1.8</a:t>
            </a:r>
            <a:r>
              <a:rPr lang="en-US" sz="2800" smtClean="0"/>
              <a:t> Lịch sử về mạng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741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D0B9E54A-182E-4B10-93CC-65C69D7C03DB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66700"/>
            <a:ext cx="7772400" cy="1143000"/>
          </a:xfrm>
        </p:spPr>
        <p:txBody>
          <a:bodyPr/>
          <a:lstStyle/>
          <a:p>
            <a:r>
              <a:rPr lang="en-US" smtClean="0"/>
              <a:t>Trễ và mất gói xảy ra như thế nào?</a:t>
            </a:r>
            <a:endParaRPr lang="en-US" sz="4400" smtClean="0"/>
          </a:p>
        </p:txBody>
      </p:sp>
      <p:sp>
        <p:nvSpPr>
          <p:cNvPr id="174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9875" y="1371600"/>
            <a:ext cx="8445500" cy="2114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Các gói</a:t>
            </a:r>
            <a:r>
              <a:rPr lang="en-US" i="1" smtClean="0"/>
              <a:t> xếp hàng</a:t>
            </a:r>
            <a:r>
              <a:rPr lang="en-US" smtClean="0"/>
              <a:t> ở bộ đệm của router </a:t>
            </a:r>
            <a:endParaRPr lang="en-US" sz="2400" smtClean="0"/>
          </a:p>
          <a:p>
            <a:r>
              <a:rPr lang="en-US" sz="2400" smtClean="0">
                <a:solidFill>
                  <a:srgbClr val="FF0000"/>
                </a:solidFill>
              </a:rPr>
              <a:t>Tốc độ gói đến lớn hơn năng lực liên kết ra</a:t>
            </a:r>
          </a:p>
          <a:p>
            <a:r>
              <a:rPr lang="en-US" sz="2400" smtClean="0"/>
              <a:t>Các gói xếp hàng, đợi để đi tiếp</a:t>
            </a:r>
          </a:p>
        </p:txBody>
      </p:sp>
      <p:graphicFrame>
        <p:nvGraphicFramePr>
          <p:cNvPr id="17410" name="Object 5"/>
          <p:cNvGraphicFramePr>
            <a:graphicFrameLocks noChangeAspect="1"/>
          </p:cNvGraphicFramePr>
          <p:nvPr/>
        </p:nvGraphicFramePr>
        <p:xfrm>
          <a:off x="1298575" y="5156200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5156200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Oval 6"/>
          <p:cNvSpPr>
            <a:spLocks noChangeArrowheads="1"/>
          </p:cNvSpPr>
          <p:nvPr/>
        </p:nvSpPr>
        <p:spPr bwMode="auto">
          <a:xfrm>
            <a:off x="2339975" y="4914900"/>
            <a:ext cx="1198563" cy="369888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2339975" y="4846638"/>
            <a:ext cx="1198563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18" name="Oval 8"/>
          <p:cNvSpPr>
            <a:spLocks noChangeArrowheads="1"/>
          </p:cNvSpPr>
          <p:nvPr/>
        </p:nvSpPr>
        <p:spPr bwMode="auto">
          <a:xfrm>
            <a:off x="2349500" y="4618038"/>
            <a:ext cx="1198563" cy="430212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695575" y="4648200"/>
            <a:ext cx="498475" cy="119063"/>
            <a:chOff x="2208" y="2184"/>
            <a:chExt cx="176" cy="69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7466" name="Line 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7" name="Line 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8" name="Line 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7463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4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5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20" name="Oval 18"/>
          <p:cNvSpPr>
            <a:spLocks noChangeArrowheads="1"/>
          </p:cNvSpPr>
          <p:nvPr/>
        </p:nvSpPr>
        <p:spPr bwMode="auto">
          <a:xfrm>
            <a:off x="5435600" y="4933950"/>
            <a:ext cx="1198563" cy="369888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9"/>
          <p:cNvSpPr>
            <a:spLocks noChangeShapeType="1"/>
          </p:cNvSpPr>
          <p:nvPr/>
        </p:nvSpPr>
        <p:spPr bwMode="auto">
          <a:xfrm>
            <a:off x="5445125" y="491331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Rectangle 20"/>
          <p:cNvSpPr>
            <a:spLocks noChangeArrowheads="1"/>
          </p:cNvSpPr>
          <p:nvPr/>
        </p:nvSpPr>
        <p:spPr bwMode="auto">
          <a:xfrm>
            <a:off x="5445125" y="4875213"/>
            <a:ext cx="1198563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23" name="Oval 21"/>
          <p:cNvSpPr>
            <a:spLocks noChangeArrowheads="1"/>
          </p:cNvSpPr>
          <p:nvPr/>
        </p:nvSpPr>
        <p:spPr bwMode="auto">
          <a:xfrm>
            <a:off x="5454650" y="4646613"/>
            <a:ext cx="1198563" cy="430212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1" name="Object 23"/>
          <p:cNvGraphicFramePr>
            <a:graphicFrameLocks noChangeAspect="1"/>
          </p:cNvGraphicFramePr>
          <p:nvPr/>
        </p:nvGraphicFramePr>
        <p:xfrm>
          <a:off x="984250" y="4146550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4146550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Line 24"/>
          <p:cNvSpPr>
            <a:spLocks noChangeShapeType="1"/>
          </p:cNvSpPr>
          <p:nvPr/>
        </p:nvSpPr>
        <p:spPr bwMode="auto">
          <a:xfrm>
            <a:off x="1609725" y="4552950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25"/>
          <p:cNvSpPr>
            <a:spLocks noChangeShapeType="1"/>
          </p:cNvSpPr>
          <p:nvPr/>
        </p:nvSpPr>
        <p:spPr bwMode="auto">
          <a:xfrm flipV="1">
            <a:off x="1914525" y="5538788"/>
            <a:ext cx="195263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26"/>
          <p:cNvSpPr>
            <a:spLocks noChangeShapeType="1"/>
          </p:cNvSpPr>
          <p:nvPr/>
        </p:nvSpPr>
        <p:spPr bwMode="auto">
          <a:xfrm>
            <a:off x="3533775" y="4972050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28"/>
          <p:cNvSpPr>
            <a:spLocks noChangeShapeType="1"/>
          </p:cNvSpPr>
          <p:nvPr/>
        </p:nvSpPr>
        <p:spPr bwMode="auto">
          <a:xfrm flipH="1">
            <a:off x="2114550" y="4543425"/>
            <a:ext cx="0" cy="1000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29"/>
          <p:cNvSpPr>
            <a:spLocks noChangeShapeType="1"/>
          </p:cNvSpPr>
          <p:nvPr/>
        </p:nvSpPr>
        <p:spPr bwMode="auto">
          <a:xfrm>
            <a:off x="2124075" y="4976813"/>
            <a:ext cx="200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Rectangle 40"/>
          <p:cNvSpPr>
            <a:spLocks noChangeArrowheads="1"/>
          </p:cNvSpPr>
          <p:nvPr/>
        </p:nvSpPr>
        <p:spPr bwMode="auto">
          <a:xfrm>
            <a:off x="3200400" y="4843463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30" name="Rectangle 41"/>
          <p:cNvSpPr>
            <a:spLocks noChangeArrowheads="1"/>
          </p:cNvSpPr>
          <p:nvPr/>
        </p:nvSpPr>
        <p:spPr bwMode="auto">
          <a:xfrm>
            <a:off x="3362325" y="484346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Rectangle 42"/>
          <p:cNvSpPr>
            <a:spLocks noChangeArrowheads="1"/>
          </p:cNvSpPr>
          <p:nvPr/>
        </p:nvSpPr>
        <p:spPr bwMode="auto">
          <a:xfrm>
            <a:off x="2147888" y="4743450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44"/>
          <p:cNvSpPr>
            <a:spLocks noChangeShapeType="1"/>
          </p:cNvSpPr>
          <p:nvPr/>
        </p:nvSpPr>
        <p:spPr bwMode="auto">
          <a:xfrm>
            <a:off x="2324100" y="4848225"/>
            <a:ext cx="2428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Line 45"/>
          <p:cNvSpPr>
            <a:spLocks noChangeShapeType="1"/>
          </p:cNvSpPr>
          <p:nvPr/>
        </p:nvSpPr>
        <p:spPr bwMode="auto">
          <a:xfrm flipV="1">
            <a:off x="1990725" y="5124450"/>
            <a:ext cx="0" cy="17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Text Box 47"/>
          <p:cNvSpPr txBox="1">
            <a:spLocks noChangeArrowheads="1"/>
          </p:cNvSpPr>
          <p:nvPr/>
        </p:nvSpPr>
        <p:spPr bwMode="auto">
          <a:xfrm>
            <a:off x="631825" y="4170363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Comic Sans MS" pitchFamily="66" charset="0"/>
              </a:rPr>
              <a:t>A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435" name="Text Box 48"/>
          <p:cNvSpPr txBox="1">
            <a:spLocks noChangeArrowheads="1"/>
          </p:cNvSpPr>
          <p:nvPr/>
        </p:nvSpPr>
        <p:spPr bwMode="auto">
          <a:xfrm>
            <a:off x="908050" y="5189538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B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436" name="Rectangle 63"/>
          <p:cNvSpPr>
            <a:spLocks noChangeArrowheads="1"/>
          </p:cNvSpPr>
          <p:nvPr/>
        </p:nvSpPr>
        <p:spPr bwMode="auto">
          <a:xfrm>
            <a:off x="3490913" y="4781550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3586163" y="3317875"/>
            <a:ext cx="3773487" cy="1454150"/>
            <a:chOff x="2259" y="2090"/>
            <a:chExt cx="2377" cy="916"/>
          </a:xfrm>
        </p:grpSpPr>
        <p:sp>
          <p:nvSpPr>
            <p:cNvPr id="17459" name="Text Box 66"/>
            <p:cNvSpPr txBox="1">
              <a:spLocks noChangeArrowheads="1"/>
            </p:cNvSpPr>
            <p:nvPr/>
          </p:nvSpPr>
          <p:spPr bwMode="auto">
            <a:xfrm>
              <a:off x="2602" y="2090"/>
              <a:ext cx="203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Gói đang được truyền </a:t>
              </a:r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(&gt;&gt; trễ)</a:t>
              </a:r>
            </a:p>
          </p:txBody>
        </p:sp>
        <p:sp>
          <p:nvSpPr>
            <p:cNvPr id="17460" name="Line 67"/>
            <p:cNvSpPr>
              <a:spLocks noChangeShapeType="1"/>
            </p:cNvSpPr>
            <p:nvPr/>
          </p:nvSpPr>
          <p:spPr bwMode="auto">
            <a:xfrm rot="10800000" flipV="1">
              <a:off x="2259" y="2294"/>
              <a:ext cx="105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3338513" y="5102225"/>
            <a:ext cx="3575050" cy="808038"/>
            <a:chOff x="2103" y="3214"/>
            <a:chExt cx="2252" cy="509"/>
          </a:xfrm>
        </p:grpSpPr>
        <p:sp>
          <p:nvSpPr>
            <p:cNvPr id="17457" name="Text Box 72"/>
            <p:cNvSpPr txBox="1">
              <a:spLocks noChangeArrowheads="1"/>
            </p:cNvSpPr>
            <p:nvPr/>
          </p:nvSpPr>
          <p:spPr bwMode="auto">
            <a:xfrm>
              <a:off x="2530" y="3490"/>
              <a:ext cx="182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Gói đang xếp hàng</a:t>
              </a:r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 (&gt;&gt; trễ)</a:t>
              </a:r>
              <a:endParaRPr lang="en-US" sz="1800"/>
            </a:p>
          </p:txBody>
        </p:sp>
        <p:sp>
          <p:nvSpPr>
            <p:cNvPr id="17458" name="Line 73"/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5781675" y="4705350"/>
            <a:ext cx="498475" cy="119063"/>
            <a:chOff x="2208" y="2184"/>
            <a:chExt cx="176" cy="69"/>
          </a:xfrm>
        </p:grpSpPr>
        <p:grpSp>
          <p:nvGrpSpPr>
            <p:cNvPr id="8" name="Group 75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7454" name="Line 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5" name="Line 7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6" name="Line 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7451" name="Line 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2" name="Line 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3" name="Line 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40" name="Rectangle 84"/>
          <p:cNvSpPr>
            <a:spLocks noChangeArrowheads="1"/>
          </p:cNvSpPr>
          <p:nvPr/>
        </p:nvSpPr>
        <p:spPr bwMode="auto">
          <a:xfrm>
            <a:off x="1673225" y="427196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Line 85"/>
          <p:cNvSpPr>
            <a:spLocks noChangeShapeType="1"/>
          </p:cNvSpPr>
          <p:nvPr/>
        </p:nvSpPr>
        <p:spPr bwMode="auto">
          <a:xfrm>
            <a:off x="1803400" y="4378325"/>
            <a:ext cx="2428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Rectangle 86"/>
          <p:cNvSpPr>
            <a:spLocks noChangeArrowheads="1"/>
          </p:cNvSpPr>
          <p:nvPr/>
        </p:nvSpPr>
        <p:spPr bwMode="auto">
          <a:xfrm>
            <a:off x="1944688" y="5302250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3" name="Rectangle 88"/>
          <p:cNvSpPr>
            <a:spLocks noChangeArrowheads="1"/>
          </p:cNvSpPr>
          <p:nvPr/>
        </p:nvSpPr>
        <p:spPr bwMode="auto">
          <a:xfrm>
            <a:off x="3060700" y="4843463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44" name="Rectangle 89"/>
          <p:cNvSpPr>
            <a:spLocks noChangeArrowheads="1"/>
          </p:cNvSpPr>
          <p:nvPr/>
        </p:nvSpPr>
        <p:spPr bwMode="auto">
          <a:xfrm>
            <a:off x="2921000" y="4843463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45" name="Rectangle 90"/>
          <p:cNvSpPr>
            <a:spLocks noChangeArrowheads="1"/>
          </p:cNvSpPr>
          <p:nvPr/>
        </p:nvSpPr>
        <p:spPr bwMode="auto">
          <a:xfrm>
            <a:off x="2781300" y="4843463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10" name="Group 95"/>
          <p:cNvGrpSpPr>
            <a:grpSpLocks/>
          </p:cNvGrpSpPr>
          <p:nvPr/>
        </p:nvGrpSpPr>
        <p:grpSpPr bwMode="auto">
          <a:xfrm>
            <a:off x="2517775" y="5064125"/>
            <a:ext cx="4392613" cy="1516063"/>
            <a:chOff x="1586" y="3190"/>
            <a:chExt cx="2767" cy="955"/>
          </a:xfrm>
        </p:grpSpPr>
        <p:sp>
          <p:nvSpPr>
            <p:cNvPr id="17447" name="Line 91"/>
            <p:cNvSpPr>
              <a:spLocks noChangeShapeType="1"/>
            </p:cNvSpPr>
            <p:nvPr/>
          </p:nvSpPr>
          <p:spPr bwMode="auto">
            <a:xfrm rot="10800000" flipH="1">
              <a:off x="1798" y="3190"/>
              <a:ext cx="105" cy="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8" name="Text Box 92"/>
            <p:cNvSpPr txBox="1">
              <a:spLocks noChangeArrowheads="1"/>
            </p:cNvSpPr>
            <p:nvPr/>
          </p:nvSpPr>
          <p:spPr bwMode="auto">
            <a:xfrm>
              <a:off x="1586" y="3738"/>
              <a:ext cx="276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Vùng đệm còn rỗi: các gói đến bị loại bỏ </a:t>
              </a:r>
            </a:p>
            <a:p>
              <a:r>
                <a:rPr lang="en-US" sz="1800">
                  <a:latin typeface="Comic Sans MS" pitchFamily="66" charset="0"/>
                </a:rPr>
                <a:t>(</a:t>
              </a:r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&gt;&gt; mất</a:t>
              </a:r>
              <a:r>
                <a:rPr lang="en-US" sz="1800">
                  <a:latin typeface="Comic Sans MS" pitchFamily="66" charset="0"/>
                </a:rPr>
                <a:t>) nếu không còn vùng đệm rỗi</a:t>
              </a:r>
              <a:endParaRPr lang="en-US" sz="180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843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521491AB-8804-4996-9D57-031AA3373F25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66700"/>
            <a:ext cx="7772400" cy="1143000"/>
          </a:xfrm>
        </p:spPr>
        <p:txBody>
          <a:bodyPr/>
          <a:lstStyle/>
          <a:p>
            <a:r>
              <a:rPr lang="en-US" smtClean="0"/>
              <a:t>Bốn nguyên nhân gây trễ</a:t>
            </a:r>
            <a:endParaRPr lang="en-US" sz="4400" smtClean="0"/>
          </a:p>
        </p:txBody>
      </p:sp>
      <p:sp>
        <p:nvSpPr>
          <p:cNvPr id="1843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2125" y="1628775"/>
            <a:ext cx="3810000" cy="1339850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1. xử lý ở nút:</a:t>
            </a:r>
            <a:r>
              <a:rPr lang="en-US" sz="2400" smtClean="0"/>
              <a:t> </a:t>
            </a:r>
          </a:p>
          <a:p>
            <a:pPr lvl="1"/>
            <a:r>
              <a:rPr lang="en-US" sz="2000" smtClean="0"/>
              <a:t>Kiểm tra lỗi</a:t>
            </a:r>
          </a:p>
          <a:p>
            <a:pPr lvl="1"/>
            <a:r>
              <a:rPr lang="en-US" sz="2000" smtClean="0"/>
              <a:t>Xác định liên kết ra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31825" y="3965575"/>
            <a:ext cx="6021388" cy="2174875"/>
            <a:chOff x="494" y="2702"/>
            <a:chExt cx="3793" cy="1370"/>
          </a:xfrm>
        </p:grpSpPr>
        <p:graphicFrame>
          <p:nvGraphicFramePr>
            <p:cNvPr id="18434" name="Object 6"/>
            <p:cNvGraphicFramePr>
              <a:graphicFrameLocks noChangeAspect="1"/>
            </p:cNvGraphicFramePr>
            <p:nvPr/>
          </p:nvGraphicFramePr>
          <p:xfrm>
            <a:off x="914" y="3452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7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3452"/>
                          <a:ext cx="40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2" name="Oval 7"/>
            <p:cNvSpPr>
              <a:spLocks noChangeArrowheads="1"/>
            </p:cNvSpPr>
            <p:nvPr/>
          </p:nvSpPr>
          <p:spPr bwMode="auto">
            <a:xfrm>
              <a:off x="1570" y="3300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Rectangle 8"/>
            <p:cNvSpPr>
              <a:spLocks noChangeArrowheads="1"/>
            </p:cNvSpPr>
            <p:nvPr/>
          </p:nvSpPr>
          <p:spPr bwMode="auto">
            <a:xfrm>
              <a:off x="1570" y="3257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444" name="Oval 9"/>
            <p:cNvSpPr>
              <a:spLocks noChangeArrowheads="1"/>
            </p:cNvSpPr>
            <p:nvPr/>
          </p:nvSpPr>
          <p:spPr bwMode="auto">
            <a:xfrm>
              <a:off x="1576" y="3113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794" y="3132"/>
              <a:ext cx="314" cy="75"/>
              <a:chOff x="2208" y="2184"/>
              <a:chExt cx="176" cy="69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848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89" name="Line 1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90" name="Line 1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8485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86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87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8446" name="Oval 19"/>
            <p:cNvSpPr>
              <a:spLocks noChangeArrowheads="1"/>
            </p:cNvSpPr>
            <p:nvPr/>
          </p:nvSpPr>
          <p:spPr bwMode="auto">
            <a:xfrm>
              <a:off x="3520" y="3312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Line 20"/>
            <p:cNvSpPr>
              <a:spLocks noChangeShapeType="1"/>
            </p:cNvSpPr>
            <p:nvPr/>
          </p:nvSpPr>
          <p:spPr bwMode="auto">
            <a:xfrm>
              <a:off x="3526" y="329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Rectangle 21"/>
            <p:cNvSpPr>
              <a:spLocks noChangeArrowheads="1"/>
            </p:cNvSpPr>
            <p:nvPr/>
          </p:nvSpPr>
          <p:spPr bwMode="auto">
            <a:xfrm>
              <a:off x="3526" y="3275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449" name="Oval 22"/>
            <p:cNvSpPr>
              <a:spLocks noChangeArrowheads="1"/>
            </p:cNvSpPr>
            <p:nvPr/>
          </p:nvSpPr>
          <p:spPr bwMode="auto">
            <a:xfrm>
              <a:off x="3532" y="3131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435" name="Object 23"/>
            <p:cNvGraphicFramePr>
              <a:graphicFrameLocks noChangeAspect="1"/>
            </p:cNvGraphicFramePr>
            <p:nvPr/>
          </p:nvGraphicFramePr>
          <p:xfrm>
            <a:off x="716" y="2816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8" name="Clip" r:id="rId5" imgW="1305000" imgH="1085760" progId="MS_ClipArt_Gallery.2">
                    <p:embed/>
                  </p:oleObj>
                </mc:Choice>
                <mc:Fallback>
                  <p:oleObj name="Clip" r:id="rId5" imgW="1305000" imgH="1085760" progId="MS_ClipArt_Gallery.2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2816"/>
                          <a:ext cx="40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0" name="Line 24"/>
            <p:cNvSpPr>
              <a:spLocks noChangeShapeType="1"/>
            </p:cNvSpPr>
            <p:nvPr/>
          </p:nvSpPr>
          <p:spPr bwMode="auto">
            <a:xfrm>
              <a:off x="1110" y="3072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Line 25"/>
            <p:cNvSpPr>
              <a:spLocks noChangeShapeType="1"/>
            </p:cNvSpPr>
            <p:nvPr/>
          </p:nvSpPr>
          <p:spPr bwMode="auto">
            <a:xfrm flipV="1">
              <a:off x="1302" y="3693"/>
              <a:ext cx="12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Line 26"/>
            <p:cNvSpPr>
              <a:spLocks noChangeShapeType="1"/>
            </p:cNvSpPr>
            <p:nvPr/>
          </p:nvSpPr>
          <p:spPr bwMode="auto">
            <a:xfrm>
              <a:off x="2322" y="3336"/>
              <a:ext cx="1218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Line 27"/>
            <p:cNvSpPr>
              <a:spLocks noChangeShapeType="1"/>
            </p:cNvSpPr>
            <p:nvPr/>
          </p:nvSpPr>
          <p:spPr bwMode="auto">
            <a:xfrm flipH="1">
              <a:off x="1428" y="3066"/>
              <a:ext cx="0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Line 28"/>
            <p:cNvSpPr>
              <a:spLocks noChangeShapeType="1"/>
            </p:cNvSpPr>
            <p:nvPr/>
          </p:nvSpPr>
          <p:spPr bwMode="auto">
            <a:xfrm>
              <a:off x="1434" y="3339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Rectangle 29"/>
            <p:cNvSpPr>
              <a:spLocks noChangeArrowheads="1"/>
            </p:cNvSpPr>
            <p:nvPr/>
          </p:nvSpPr>
          <p:spPr bwMode="auto">
            <a:xfrm>
              <a:off x="2901" y="3210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Rectangle 30"/>
            <p:cNvSpPr>
              <a:spLocks noChangeArrowheads="1"/>
            </p:cNvSpPr>
            <p:nvPr/>
          </p:nvSpPr>
          <p:spPr bwMode="auto">
            <a:xfrm>
              <a:off x="2112" y="325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Rectangle 31"/>
            <p:cNvSpPr>
              <a:spLocks noChangeArrowheads="1"/>
            </p:cNvSpPr>
            <p:nvPr/>
          </p:nvSpPr>
          <p:spPr bwMode="auto">
            <a:xfrm>
              <a:off x="2214" y="325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Rectangle 32"/>
            <p:cNvSpPr>
              <a:spLocks noChangeArrowheads="1"/>
            </p:cNvSpPr>
            <p:nvPr/>
          </p:nvSpPr>
          <p:spPr bwMode="auto">
            <a:xfrm>
              <a:off x="1449" y="3192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Line 33"/>
            <p:cNvSpPr>
              <a:spLocks noChangeShapeType="1"/>
            </p:cNvSpPr>
            <p:nvPr/>
          </p:nvSpPr>
          <p:spPr bwMode="auto">
            <a:xfrm>
              <a:off x="1560" y="3258"/>
              <a:ext cx="153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Line 34"/>
            <p:cNvSpPr>
              <a:spLocks noChangeShapeType="1"/>
            </p:cNvSpPr>
            <p:nvPr/>
          </p:nvSpPr>
          <p:spPr bwMode="auto">
            <a:xfrm flipV="1">
              <a:off x="1350" y="343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Line 35"/>
            <p:cNvSpPr>
              <a:spLocks noChangeShapeType="1"/>
            </p:cNvSpPr>
            <p:nvPr/>
          </p:nvSpPr>
          <p:spPr bwMode="auto">
            <a:xfrm flipV="1">
              <a:off x="3387" y="3084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Text Box 36"/>
            <p:cNvSpPr txBox="1">
              <a:spLocks noChangeArrowheads="1"/>
            </p:cNvSpPr>
            <p:nvPr/>
          </p:nvSpPr>
          <p:spPr bwMode="auto">
            <a:xfrm>
              <a:off x="494" y="2831"/>
              <a:ext cx="2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  <a:latin typeface="Comic Sans MS" pitchFamily="66" charset="0"/>
                </a:rPr>
                <a:t>A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8463" name="Text Box 37"/>
            <p:cNvSpPr txBox="1">
              <a:spLocks noChangeArrowheads="1"/>
            </p:cNvSpPr>
            <p:nvPr/>
          </p:nvSpPr>
          <p:spPr bwMode="auto">
            <a:xfrm>
              <a:off x="668" y="3473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B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8464" name="Rectangle 38"/>
            <p:cNvSpPr>
              <a:spLocks noChangeArrowheads="1"/>
            </p:cNvSpPr>
            <p:nvPr/>
          </p:nvSpPr>
          <p:spPr bwMode="auto">
            <a:xfrm>
              <a:off x="2295" y="3216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Text Box 39"/>
            <p:cNvSpPr txBox="1">
              <a:spLocks noChangeArrowheads="1"/>
            </p:cNvSpPr>
            <p:nvPr/>
          </p:nvSpPr>
          <p:spPr bwMode="auto">
            <a:xfrm>
              <a:off x="2540" y="2966"/>
              <a:ext cx="8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propagation</a:t>
              </a:r>
              <a:endParaRPr lang="en-US" sz="1800"/>
            </a:p>
          </p:txBody>
        </p:sp>
        <p:sp>
          <p:nvSpPr>
            <p:cNvPr id="18466" name="Line 40"/>
            <p:cNvSpPr>
              <a:spLocks noChangeShapeType="1"/>
            </p:cNvSpPr>
            <p:nvPr/>
          </p:nvSpPr>
          <p:spPr bwMode="auto">
            <a:xfrm rot="10800000">
              <a:off x="2385" y="3084"/>
              <a:ext cx="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Text Box 41"/>
            <p:cNvSpPr txBox="1">
              <a:spLocks noChangeArrowheads="1"/>
            </p:cNvSpPr>
            <p:nvPr/>
          </p:nvSpPr>
          <p:spPr bwMode="auto">
            <a:xfrm>
              <a:off x="1346" y="2702"/>
              <a:ext cx="9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transmission</a:t>
              </a:r>
              <a:endParaRPr lang="en-US" sz="1800"/>
            </a:p>
          </p:txBody>
        </p:sp>
        <p:sp>
          <p:nvSpPr>
            <p:cNvPr id="18468" name="Line 42"/>
            <p:cNvSpPr>
              <a:spLocks noChangeShapeType="1"/>
            </p:cNvSpPr>
            <p:nvPr/>
          </p:nvSpPr>
          <p:spPr bwMode="auto">
            <a:xfrm rot="10800000" flipH="1" flipV="1">
              <a:off x="2022" y="2874"/>
              <a:ext cx="333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Text Box 43"/>
            <p:cNvSpPr txBox="1">
              <a:spLocks noChangeArrowheads="1"/>
            </p:cNvSpPr>
            <p:nvPr/>
          </p:nvSpPr>
          <p:spPr bwMode="auto">
            <a:xfrm>
              <a:off x="1424" y="3668"/>
              <a:ext cx="82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nodal</a:t>
              </a:r>
            </a:p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processing</a:t>
              </a:r>
              <a:endParaRPr lang="en-US" sz="1800"/>
            </a:p>
          </p:txBody>
        </p:sp>
        <p:sp>
          <p:nvSpPr>
            <p:cNvPr id="18470" name="Line 44"/>
            <p:cNvSpPr>
              <a:spLocks noChangeShapeType="1"/>
            </p:cNvSpPr>
            <p:nvPr/>
          </p:nvSpPr>
          <p:spPr bwMode="auto">
            <a:xfrm rot="10800000">
              <a:off x="1587" y="3696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Line 45"/>
            <p:cNvSpPr>
              <a:spLocks noChangeShapeType="1"/>
            </p:cNvSpPr>
            <p:nvPr/>
          </p:nvSpPr>
          <p:spPr bwMode="auto">
            <a:xfrm rot="10800000" flipV="1">
              <a:off x="2097" y="3546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Text Box 46"/>
            <p:cNvSpPr txBox="1">
              <a:spLocks noChangeArrowheads="1"/>
            </p:cNvSpPr>
            <p:nvPr/>
          </p:nvSpPr>
          <p:spPr bwMode="auto">
            <a:xfrm>
              <a:off x="2354" y="3830"/>
              <a:ext cx="6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queueing</a:t>
              </a:r>
              <a:endParaRPr lang="en-US" sz="1800"/>
            </a:p>
          </p:txBody>
        </p:sp>
        <p:sp>
          <p:nvSpPr>
            <p:cNvPr id="18473" name="Line 47"/>
            <p:cNvSpPr>
              <a:spLocks noChangeShapeType="1"/>
            </p:cNvSpPr>
            <p:nvPr/>
          </p:nvSpPr>
          <p:spPr bwMode="auto">
            <a:xfrm rot="10800000">
              <a:off x="2199" y="3546"/>
              <a:ext cx="375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8"/>
            <p:cNvGrpSpPr>
              <a:grpSpLocks/>
            </p:cNvGrpSpPr>
            <p:nvPr/>
          </p:nvGrpSpPr>
          <p:grpSpPr bwMode="auto">
            <a:xfrm>
              <a:off x="3738" y="3168"/>
              <a:ext cx="314" cy="75"/>
              <a:chOff x="2208" y="2184"/>
              <a:chExt cx="176" cy="69"/>
            </a:xfrm>
          </p:grpSpPr>
          <p:grpSp>
            <p:nvGrpSpPr>
              <p:cNvPr id="7" name="Group 49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8480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81" name="Line 5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82" name="Line 5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53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8477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78" name="Line 5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79" name="Line 5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8441" name="Rectangle 58"/>
          <p:cNvSpPr>
            <a:spLocks noChangeArrowheads="1"/>
          </p:cNvSpPr>
          <p:nvPr/>
        </p:nvSpPr>
        <p:spPr bwMode="auto">
          <a:xfrm>
            <a:off x="4429125" y="1628775"/>
            <a:ext cx="3810000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2. xếp hàng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>
                <a:latin typeface="Comic Sans MS" pitchFamily="66" charset="0"/>
              </a:rPr>
              <a:t>đợi ở liên kết ra để được truyền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>
                <a:latin typeface="Comic Sans MS" pitchFamily="66" charset="0"/>
              </a:rPr>
              <a:t>Phụ thuộc vào mức độ tắc nghẽn của router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0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366CE686-0EB7-436F-B55F-152970188A4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0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sz="3200" smtClean="0"/>
              <a:t>Internet là gì: cách nhìn theo thành phần</a:t>
            </a:r>
            <a:endParaRPr lang="en-US" smtClean="0"/>
          </a:p>
        </p:txBody>
      </p:sp>
      <p:sp>
        <p:nvSpPr>
          <p:cNvPr id="20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419600" cy="4648200"/>
          </a:xfrm>
        </p:spPr>
        <p:txBody>
          <a:bodyPr/>
          <a:lstStyle/>
          <a:p>
            <a:r>
              <a:rPr lang="en-US" sz="2400" i="1" smtClean="0">
                <a:solidFill>
                  <a:srgbClr val="FF0000"/>
                </a:solidFill>
              </a:rPr>
              <a:t>Các giao thức </a:t>
            </a:r>
            <a:r>
              <a:rPr lang="en-US" sz="2400" smtClean="0"/>
              <a:t>điều khiển gửi, nhận các thông báo</a:t>
            </a:r>
          </a:p>
          <a:p>
            <a:pPr lvl="1"/>
            <a:r>
              <a:rPr lang="en-US" sz="2000" smtClean="0"/>
              <a:t>Ví dụ TCP, IP, HTTP, FTP,  PPP</a:t>
            </a:r>
          </a:p>
          <a:p>
            <a:r>
              <a:rPr lang="en-US" sz="2400" i="1" smtClean="0">
                <a:solidFill>
                  <a:srgbClr val="FF0000"/>
                </a:solidFill>
              </a:rPr>
              <a:t>Internet: </a:t>
            </a:r>
            <a:r>
              <a:rPr lang="en-US" sz="2400" smtClean="0">
                <a:solidFill>
                  <a:srgbClr val="FF0000"/>
                </a:solidFill>
              </a:rPr>
              <a:t>“mạng của các mạng”</a:t>
            </a:r>
          </a:p>
          <a:p>
            <a:pPr lvl="1"/>
            <a:r>
              <a:rPr lang="en-US" sz="2000" smtClean="0"/>
              <a:t>Phân cấp lỏng</a:t>
            </a:r>
          </a:p>
          <a:p>
            <a:pPr lvl="1"/>
            <a:r>
              <a:rPr lang="en-US" sz="2000" smtClean="0"/>
              <a:t>Internet công cộng khác mạng intranet riêng</a:t>
            </a:r>
          </a:p>
          <a:p>
            <a:r>
              <a:rPr lang="en-US" sz="2400" smtClean="0"/>
              <a:t>Các chuẩn Internet</a:t>
            </a:r>
          </a:p>
          <a:p>
            <a:pPr lvl="1"/>
            <a:r>
              <a:rPr lang="en-US" sz="2000" smtClean="0"/>
              <a:t>RFC: Request for comments</a:t>
            </a:r>
          </a:p>
          <a:p>
            <a:pPr lvl="1"/>
            <a:r>
              <a:rPr lang="en-US" sz="2000" smtClean="0"/>
              <a:t>IETF: Internet Engineering Task Force</a:t>
            </a:r>
          </a:p>
        </p:txBody>
      </p:sp>
      <p:sp>
        <p:nvSpPr>
          <p:cNvPr id="2072" name="Freeform 6"/>
          <p:cNvSpPr>
            <a:spLocks/>
          </p:cNvSpPr>
          <p:nvPr/>
        </p:nvSpPr>
        <p:spPr bwMode="auto">
          <a:xfrm>
            <a:off x="6797675" y="2647950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3" name="Freeform 7"/>
          <p:cNvSpPr>
            <a:spLocks/>
          </p:cNvSpPr>
          <p:nvPr/>
        </p:nvSpPr>
        <p:spPr bwMode="auto">
          <a:xfrm>
            <a:off x="4918075" y="2505075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4" name="Freeform 8"/>
          <p:cNvSpPr>
            <a:spLocks/>
          </p:cNvSpPr>
          <p:nvPr/>
        </p:nvSpPr>
        <p:spPr bwMode="auto">
          <a:xfrm>
            <a:off x="5286375" y="3956050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035550" y="2640013"/>
            <a:ext cx="733425" cy="319087"/>
            <a:chOff x="3552" y="246"/>
            <a:chExt cx="527" cy="248"/>
          </a:xfrm>
        </p:grpSpPr>
        <p:graphicFrame>
          <p:nvGraphicFramePr>
            <p:cNvPr id="2066" name="Object 10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7" name="Object 11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" name="Clip" r:id="rId5" imgW="676440" imgH="485640" progId="MS_ClipArt_Gallery.2">
                    <p:embed/>
                  </p:oleObj>
                </mc:Choice>
                <mc:Fallback>
                  <p:oleObj name="Clip" r:id="rId5" imgW="676440" imgH="485640" progId="MS_ClipArt_Gallery.2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07" name="Line 12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035550" y="3235325"/>
            <a:ext cx="733425" cy="319088"/>
            <a:chOff x="3552" y="246"/>
            <a:chExt cx="527" cy="248"/>
          </a:xfrm>
        </p:grpSpPr>
        <p:graphicFrame>
          <p:nvGraphicFramePr>
            <p:cNvPr id="2064" name="Object 14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5" name="Object 15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Clip" r:id="rId8" imgW="676440" imgH="485640" progId="MS_ClipArt_Gallery.2">
                    <p:embed/>
                  </p:oleObj>
                </mc:Choice>
                <mc:Fallback>
                  <p:oleObj name="Clip" r:id="rId8" imgW="676440" imgH="485640" progId="MS_ClipArt_Gallery.2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06" name="Line 16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411788" y="3022600"/>
            <a:ext cx="69850" cy="214313"/>
            <a:chOff x="3842" y="406"/>
            <a:chExt cx="51" cy="167"/>
          </a:xfrm>
        </p:grpSpPr>
        <p:sp>
          <p:nvSpPr>
            <p:cNvPr id="2303" name="Oval 18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" name="Oval 19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5" name="Oval 20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881688" y="3525838"/>
            <a:ext cx="209550" cy="395287"/>
            <a:chOff x="4180" y="783"/>
            <a:chExt cx="150" cy="307"/>
          </a:xfrm>
        </p:grpSpPr>
        <p:sp>
          <p:nvSpPr>
            <p:cNvPr id="2295" name="AutoShape 2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6" name="Rectangle 2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7" name="Rectangle 2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8" name="AutoShape 2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9" name="Line 2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0" name="Line 2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1" name="Rectangle 2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2" name="Rectangle 2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 rot="-5400000">
            <a:off x="6194425" y="3603625"/>
            <a:ext cx="80963" cy="233363"/>
            <a:chOff x="3842" y="406"/>
            <a:chExt cx="51" cy="167"/>
          </a:xfrm>
        </p:grpSpPr>
        <p:sp>
          <p:nvSpPr>
            <p:cNvPr id="2292" name="Oval 31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3" name="Oval 32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4" name="Oval 33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0" name="Line 34"/>
          <p:cNvSpPr>
            <a:spLocks noChangeShapeType="1"/>
          </p:cNvSpPr>
          <p:nvPr/>
        </p:nvSpPr>
        <p:spPr bwMode="auto">
          <a:xfrm>
            <a:off x="6018213" y="343376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1" name="Line 35"/>
          <p:cNvSpPr>
            <a:spLocks noChangeShapeType="1"/>
          </p:cNvSpPr>
          <p:nvPr/>
        </p:nvSpPr>
        <p:spPr bwMode="auto">
          <a:xfrm>
            <a:off x="6021388" y="3430588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2" name="Line 36"/>
          <p:cNvSpPr>
            <a:spLocks noChangeShapeType="1"/>
          </p:cNvSpPr>
          <p:nvPr/>
        </p:nvSpPr>
        <p:spPr bwMode="auto">
          <a:xfrm>
            <a:off x="6516688" y="3429000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3" name="Line 37"/>
          <p:cNvSpPr>
            <a:spLocks noChangeShapeType="1"/>
          </p:cNvSpPr>
          <p:nvPr/>
        </p:nvSpPr>
        <p:spPr bwMode="auto">
          <a:xfrm>
            <a:off x="5718175" y="289401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4" name="Line 38"/>
          <p:cNvSpPr>
            <a:spLocks noChangeShapeType="1"/>
          </p:cNvSpPr>
          <p:nvPr/>
        </p:nvSpPr>
        <p:spPr bwMode="auto">
          <a:xfrm flipV="1">
            <a:off x="5730875" y="3179763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5" name="Line 39"/>
          <p:cNvSpPr>
            <a:spLocks noChangeShapeType="1"/>
          </p:cNvSpPr>
          <p:nvPr/>
        </p:nvSpPr>
        <p:spPr bwMode="auto">
          <a:xfrm flipV="1">
            <a:off x="6257925" y="3265488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6386513" y="3513138"/>
            <a:ext cx="209550" cy="395287"/>
            <a:chOff x="4180" y="783"/>
            <a:chExt cx="150" cy="307"/>
          </a:xfrm>
        </p:grpSpPr>
        <p:sp>
          <p:nvSpPr>
            <p:cNvPr id="2284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5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6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7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8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0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1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5419725" y="4122738"/>
            <a:ext cx="479425" cy="925512"/>
            <a:chOff x="3314" y="1248"/>
            <a:chExt cx="344" cy="694"/>
          </a:xfrm>
        </p:grpSpPr>
        <p:graphicFrame>
          <p:nvGraphicFramePr>
            <p:cNvPr id="2062" name="Object 50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Clip" r:id="rId9" imgW="1305000" imgH="1085760" progId="MS_ClipArt_Gallery.2">
                    <p:embed/>
                  </p:oleObj>
                </mc:Choice>
                <mc:Fallback>
                  <p:oleObj name="Clip" r:id="rId9" imgW="1305000" imgH="1085760" progId="MS_ClipArt_Gallery.2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77" name="Line 51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063" name="Object 52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" name="Clip" r:id="rId10" imgW="1305000" imgH="1085760" progId="MS_ClipArt_Gallery.2">
                    <p:embed/>
                  </p:oleObj>
                </mc:Choice>
                <mc:Fallback>
                  <p:oleObj name="Clip" r:id="rId10" imgW="1305000" imgH="1085760" progId="MS_ClipArt_Gallery.2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78" name="Line 53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4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2281" name="Oval 55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2" name="Oval 56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3" name="Oval 57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80" name="Line 58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050" name="Object 59"/>
          <p:cNvGraphicFramePr>
            <a:graphicFrameLocks noChangeAspect="1"/>
          </p:cNvGraphicFramePr>
          <p:nvPr/>
        </p:nvGraphicFramePr>
        <p:xfrm>
          <a:off x="6288088" y="5132388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088" y="5132388"/>
                        <a:ext cx="417512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0"/>
          <p:cNvGraphicFramePr>
            <a:graphicFrameLocks noChangeAspect="1"/>
          </p:cNvGraphicFramePr>
          <p:nvPr/>
        </p:nvGraphicFramePr>
        <p:xfrm>
          <a:off x="5673725" y="5121275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Clip" r:id="rId12" imgW="1305000" imgH="1085760" progId="MS_ClipArt_Gallery.2">
                  <p:embed/>
                </p:oleObj>
              </mc:Choice>
              <mc:Fallback>
                <p:oleObj name="Clip" r:id="rId12" imgW="1305000" imgH="1085760" progId="MS_ClipArt_Gallery.2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3725" y="5121275"/>
                        <a:ext cx="4159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8" name="Oval 61"/>
          <p:cNvSpPr>
            <a:spLocks noChangeArrowheads="1"/>
          </p:cNvSpPr>
          <p:nvPr/>
        </p:nvSpPr>
        <p:spPr bwMode="auto">
          <a:xfrm rot="-5400000">
            <a:off x="6090444" y="5225256"/>
            <a:ext cx="63500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" name="Oval 62"/>
          <p:cNvSpPr>
            <a:spLocks noChangeArrowheads="1"/>
          </p:cNvSpPr>
          <p:nvPr/>
        </p:nvSpPr>
        <p:spPr bwMode="auto">
          <a:xfrm rot="-5400000">
            <a:off x="6175376" y="5222875"/>
            <a:ext cx="63500" cy="6667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0" name="Oval 63"/>
          <p:cNvSpPr>
            <a:spLocks noChangeArrowheads="1"/>
          </p:cNvSpPr>
          <p:nvPr/>
        </p:nvSpPr>
        <p:spPr bwMode="auto">
          <a:xfrm rot="-5400000">
            <a:off x="6253162" y="5227638"/>
            <a:ext cx="61913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1" name="Line 64"/>
          <p:cNvSpPr>
            <a:spLocks noChangeShapeType="1"/>
          </p:cNvSpPr>
          <p:nvPr/>
        </p:nvSpPr>
        <p:spPr bwMode="auto">
          <a:xfrm rot="-5400000">
            <a:off x="6512719" y="510778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2" name="Line 65"/>
          <p:cNvSpPr>
            <a:spLocks noChangeShapeType="1"/>
          </p:cNvSpPr>
          <p:nvPr/>
        </p:nvSpPr>
        <p:spPr bwMode="auto">
          <a:xfrm rot="5400000" flipH="1">
            <a:off x="5886450" y="509905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3" name="Line 66"/>
          <p:cNvSpPr>
            <a:spLocks noChangeShapeType="1"/>
          </p:cNvSpPr>
          <p:nvPr/>
        </p:nvSpPr>
        <p:spPr bwMode="auto">
          <a:xfrm rot="16200000" flipV="1">
            <a:off x="6233319" y="476011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4" name="Line 67"/>
          <p:cNvSpPr>
            <a:spLocks noChangeShapeType="1"/>
          </p:cNvSpPr>
          <p:nvPr/>
        </p:nvSpPr>
        <p:spPr bwMode="auto">
          <a:xfrm flipV="1">
            <a:off x="5899150" y="4699000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5" name="Line 68"/>
          <p:cNvSpPr>
            <a:spLocks noChangeShapeType="1"/>
          </p:cNvSpPr>
          <p:nvPr/>
        </p:nvSpPr>
        <p:spPr bwMode="auto">
          <a:xfrm>
            <a:off x="6500813" y="4745038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6" name="Line 69"/>
          <p:cNvSpPr>
            <a:spLocks noChangeShapeType="1"/>
          </p:cNvSpPr>
          <p:nvPr/>
        </p:nvSpPr>
        <p:spPr bwMode="auto">
          <a:xfrm flipH="1">
            <a:off x="7296150" y="474186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2" name="Object 70"/>
          <p:cNvGraphicFramePr>
            <a:graphicFrameLocks noChangeAspect="1"/>
          </p:cNvGraphicFramePr>
          <p:nvPr/>
        </p:nvGraphicFramePr>
        <p:xfrm>
          <a:off x="7473950" y="429418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Clip" r:id="rId13" imgW="981000" imgH="1209600" progId="MS_ClipArt_Gallery.2">
                  <p:embed/>
                </p:oleObj>
              </mc:Choice>
              <mc:Fallback>
                <p:oleObj name="Clip" r:id="rId13" imgW="981000" imgH="1209600" progId="MS_ClipArt_Gallery.2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4294188"/>
                        <a:ext cx="2032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71"/>
          <p:cNvGraphicFramePr>
            <a:graphicFrameLocks noChangeAspect="1"/>
          </p:cNvGraphicFramePr>
          <p:nvPr/>
        </p:nvGraphicFramePr>
        <p:xfrm>
          <a:off x="6137275" y="4375150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Clip" r:id="rId15" imgW="981000" imgH="1209600" progId="MS_ClipArt_Gallery.2">
                  <p:embed/>
                </p:oleObj>
              </mc:Choice>
              <mc:Fallback>
                <p:oleObj name="Clip" r:id="rId15" imgW="981000" imgH="1209600" progId="MS_ClipArt_Gallery.2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4375150"/>
                        <a:ext cx="203200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7" name="Freeform 72"/>
          <p:cNvSpPr>
            <a:spLocks/>
          </p:cNvSpPr>
          <p:nvPr/>
        </p:nvSpPr>
        <p:spPr bwMode="auto">
          <a:xfrm>
            <a:off x="6218238" y="4149725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3"/>
          <p:cNvGrpSpPr>
            <a:grpSpLocks/>
          </p:cNvGrpSpPr>
          <p:nvPr/>
        </p:nvGrpSpPr>
        <p:grpSpPr bwMode="auto">
          <a:xfrm>
            <a:off x="6484938" y="5572125"/>
            <a:ext cx="406400" cy="427038"/>
            <a:chOff x="2870" y="1518"/>
            <a:chExt cx="292" cy="320"/>
          </a:xfrm>
        </p:grpSpPr>
        <p:graphicFrame>
          <p:nvGraphicFramePr>
            <p:cNvPr id="2060" name="Object 7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" name="Clip" r:id="rId16" imgW="819000" imgH="847800" progId="MS_ClipArt_Gallery.2">
                    <p:embed/>
                  </p:oleObj>
                </mc:Choice>
                <mc:Fallback>
                  <p:oleObj name="Clip" r:id="rId16" imgW="819000" imgH="847800" progId="MS_ClipArt_Gallery.2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" name="Object 7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" name="Clip" r:id="rId18" imgW="1266840" imgH="1200240" progId="MS_ClipArt_Gallery.2">
                    <p:embed/>
                  </p:oleObj>
                </mc:Choice>
                <mc:Fallback>
                  <p:oleObj name="Clip" r:id="rId18" imgW="1266840" imgH="1200240" progId="MS_ClipArt_Gallery.2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7262813" y="5603875"/>
            <a:ext cx="406400" cy="427038"/>
            <a:chOff x="2870" y="1518"/>
            <a:chExt cx="292" cy="320"/>
          </a:xfrm>
        </p:grpSpPr>
        <p:graphicFrame>
          <p:nvGraphicFramePr>
            <p:cNvPr id="2058" name="Object 77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1" name="Clip" r:id="rId20" imgW="819000" imgH="847800" progId="MS_ClipArt_Gallery.2">
                    <p:embed/>
                  </p:oleObj>
                </mc:Choice>
                <mc:Fallback>
                  <p:oleObj name="Clip" r:id="rId20" imgW="819000" imgH="847800" progId="MS_ClipArt_Gallery.2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9" name="Object 78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2" name="Clip" r:id="rId21" imgW="1266840" imgH="1200240" progId="MS_ClipArt_Gallery.2">
                    <p:embed/>
                  </p:oleObj>
                </mc:Choice>
                <mc:Fallback>
                  <p:oleObj name="Clip" r:id="rId21" imgW="1266840" imgH="1200240" progId="MS_ClipArt_Gallery.2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79"/>
          <p:cNvGrpSpPr>
            <a:grpSpLocks/>
          </p:cNvGrpSpPr>
          <p:nvPr/>
        </p:nvGrpSpPr>
        <p:grpSpPr bwMode="auto">
          <a:xfrm>
            <a:off x="6848475" y="5319713"/>
            <a:ext cx="379413" cy="376237"/>
            <a:chOff x="4733" y="2082"/>
            <a:chExt cx="272" cy="282"/>
          </a:xfrm>
        </p:grpSpPr>
        <p:graphicFrame>
          <p:nvGraphicFramePr>
            <p:cNvPr id="2057" name="Object 80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" name="Clip" r:id="rId22" imgW="819000" imgH="847800" progId="MS_ClipArt_Gallery.2">
                    <p:embed/>
                  </p:oleObj>
                </mc:Choice>
                <mc:Fallback>
                  <p:oleObj name="Clip" r:id="rId22" imgW="819000" imgH="847800" progId="MS_ClipArt_Gallery.2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76" name="Rectangle 81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1" name="Line 82"/>
          <p:cNvSpPr>
            <a:spLocks noChangeShapeType="1"/>
          </p:cNvSpPr>
          <p:nvPr/>
        </p:nvSpPr>
        <p:spPr bwMode="auto">
          <a:xfrm>
            <a:off x="7154863" y="522287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83"/>
          <p:cNvGrpSpPr>
            <a:grpSpLocks/>
          </p:cNvGrpSpPr>
          <p:nvPr/>
        </p:nvGrpSpPr>
        <p:grpSpPr bwMode="auto">
          <a:xfrm>
            <a:off x="7875588" y="4646613"/>
            <a:ext cx="207962" cy="409575"/>
            <a:chOff x="4180" y="783"/>
            <a:chExt cx="150" cy="307"/>
          </a:xfrm>
        </p:grpSpPr>
        <p:sp>
          <p:nvSpPr>
            <p:cNvPr id="2268" name="AutoShape 8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9" name="Rectangle 8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0" name="Rectangle 8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1" name="AutoShape 8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2" name="Line 8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" name="Line 8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4" name="Rectangle 9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5" name="Rectangle 9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92"/>
          <p:cNvGrpSpPr>
            <a:grpSpLocks/>
          </p:cNvGrpSpPr>
          <p:nvPr/>
        </p:nvGrpSpPr>
        <p:grpSpPr bwMode="auto">
          <a:xfrm>
            <a:off x="7862888" y="5091113"/>
            <a:ext cx="207962" cy="409575"/>
            <a:chOff x="4180" y="783"/>
            <a:chExt cx="150" cy="307"/>
          </a:xfrm>
        </p:grpSpPr>
        <p:sp>
          <p:nvSpPr>
            <p:cNvPr id="2260" name="AutoShape 9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" name="Rectangle 9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" name="Rectangle 9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" name="AutoShape 9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" name="Line 9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" name="Line 9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" name="Rectangle 9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7" name="Rectangle 10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4" name="Line 101"/>
          <p:cNvSpPr>
            <a:spLocks noChangeShapeType="1"/>
          </p:cNvSpPr>
          <p:nvPr/>
        </p:nvSpPr>
        <p:spPr bwMode="auto">
          <a:xfrm rot="5400000" flipH="1">
            <a:off x="7489031" y="5020469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5" name="Line 102"/>
          <p:cNvSpPr>
            <a:spLocks noChangeShapeType="1"/>
          </p:cNvSpPr>
          <p:nvPr/>
        </p:nvSpPr>
        <p:spPr bwMode="auto">
          <a:xfrm rot="-5400000">
            <a:off x="7843044" y="5272881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6" name="Line 103"/>
          <p:cNvSpPr>
            <a:spLocks noChangeShapeType="1"/>
          </p:cNvSpPr>
          <p:nvPr/>
        </p:nvSpPr>
        <p:spPr bwMode="auto">
          <a:xfrm rot="-5400000">
            <a:off x="7832725" y="480377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7" name="Line 104"/>
          <p:cNvSpPr>
            <a:spLocks noChangeShapeType="1"/>
          </p:cNvSpPr>
          <p:nvPr/>
        </p:nvSpPr>
        <p:spPr bwMode="auto">
          <a:xfrm flipV="1">
            <a:off x="6511925" y="294481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8" name="Line 105"/>
          <p:cNvSpPr>
            <a:spLocks noChangeShapeType="1"/>
          </p:cNvSpPr>
          <p:nvPr/>
        </p:nvSpPr>
        <p:spPr bwMode="auto">
          <a:xfrm>
            <a:off x="7446963" y="29289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" name="Line 106"/>
          <p:cNvSpPr>
            <a:spLocks noChangeShapeType="1"/>
          </p:cNvSpPr>
          <p:nvPr/>
        </p:nvSpPr>
        <p:spPr bwMode="auto">
          <a:xfrm flipH="1">
            <a:off x="7966075" y="3265488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0" name="Line 107"/>
          <p:cNvSpPr>
            <a:spLocks noChangeShapeType="1"/>
          </p:cNvSpPr>
          <p:nvPr/>
        </p:nvSpPr>
        <p:spPr bwMode="auto">
          <a:xfrm>
            <a:off x="7196138" y="304165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1" name="Line 108"/>
          <p:cNvSpPr>
            <a:spLocks noChangeShapeType="1"/>
          </p:cNvSpPr>
          <p:nvPr/>
        </p:nvSpPr>
        <p:spPr bwMode="auto">
          <a:xfrm>
            <a:off x="7221538" y="3689350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2" name="Line 109"/>
          <p:cNvSpPr>
            <a:spLocks noChangeShapeType="1"/>
          </p:cNvSpPr>
          <p:nvPr/>
        </p:nvSpPr>
        <p:spPr bwMode="auto">
          <a:xfrm flipH="1">
            <a:off x="7681913" y="4154488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3" name="Line 110"/>
          <p:cNvSpPr>
            <a:spLocks noChangeShapeType="1"/>
          </p:cNvSpPr>
          <p:nvPr/>
        </p:nvSpPr>
        <p:spPr bwMode="auto">
          <a:xfrm flipH="1">
            <a:off x="7454900" y="3233738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4" name="Line 111"/>
          <p:cNvSpPr>
            <a:spLocks noChangeShapeType="1"/>
          </p:cNvSpPr>
          <p:nvPr/>
        </p:nvSpPr>
        <p:spPr bwMode="auto">
          <a:xfrm flipH="1">
            <a:off x="7464425" y="2673350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5" name="Line 112"/>
          <p:cNvSpPr>
            <a:spLocks noChangeShapeType="1"/>
          </p:cNvSpPr>
          <p:nvPr/>
        </p:nvSpPr>
        <p:spPr bwMode="auto">
          <a:xfrm flipH="1">
            <a:off x="8181975" y="2849563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6" name="Text Box 113"/>
          <p:cNvSpPr txBox="1">
            <a:spLocks noChangeArrowheads="1"/>
          </p:cNvSpPr>
          <p:nvPr/>
        </p:nvSpPr>
        <p:spPr bwMode="auto">
          <a:xfrm>
            <a:off x="5419725" y="2487613"/>
            <a:ext cx="1239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local ISP</a:t>
            </a:r>
            <a:endParaRPr lang="en-US"/>
          </a:p>
        </p:txBody>
      </p:sp>
      <p:sp>
        <p:nvSpPr>
          <p:cNvPr id="2117" name="Text Box 114"/>
          <p:cNvSpPr txBox="1">
            <a:spLocks noChangeArrowheads="1"/>
          </p:cNvSpPr>
          <p:nvPr/>
        </p:nvSpPr>
        <p:spPr bwMode="auto">
          <a:xfrm>
            <a:off x="5353050" y="5499100"/>
            <a:ext cx="1176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company</a:t>
            </a:r>
          </a:p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network</a:t>
            </a:r>
            <a:endParaRPr lang="en-US"/>
          </a:p>
        </p:txBody>
      </p:sp>
      <p:sp>
        <p:nvSpPr>
          <p:cNvPr id="2118" name="Text Box 115"/>
          <p:cNvSpPr txBox="1">
            <a:spLocks noChangeArrowheads="1"/>
          </p:cNvSpPr>
          <p:nvPr/>
        </p:nvSpPr>
        <p:spPr bwMode="auto">
          <a:xfrm>
            <a:off x="6948488" y="3640138"/>
            <a:ext cx="1641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regional ISP</a:t>
            </a:r>
          </a:p>
        </p:txBody>
      </p:sp>
      <p:grpSp>
        <p:nvGrpSpPr>
          <p:cNvPr id="15" name="Group 116"/>
          <p:cNvGrpSpPr>
            <a:grpSpLocks/>
          </p:cNvGrpSpPr>
          <p:nvPr/>
        </p:nvGrpSpPr>
        <p:grpSpPr bwMode="auto">
          <a:xfrm>
            <a:off x="5851525" y="1243013"/>
            <a:ext cx="501650" cy="233362"/>
            <a:chOff x="3600" y="219"/>
            <a:chExt cx="360" cy="175"/>
          </a:xfrm>
        </p:grpSpPr>
        <p:sp>
          <p:nvSpPr>
            <p:cNvPr id="2247" name="Oval 11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8" name="Line 11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9" name="Line 11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0" name="Rectangle 12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51" name="Oval 12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12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57" name="Line 12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" name="Line 12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" name="Line 12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12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54" name="Line 1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" name="Line 1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" name="Line 1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" name="Group 130"/>
          <p:cNvGrpSpPr>
            <a:grpSpLocks/>
          </p:cNvGrpSpPr>
          <p:nvPr/>
        </p:nvGrpSpPr>
        <p:grpSpPr bwMode="auto">
          <a:xfrm>
            <a:off x="5861050" y="1819275"/>
            <a:ext cx="209550" cy="409575"/>
            <a:chOff x="4180" y="783"/>
            <a:chExt cx="150" cy="307"/>
          </a:xfrm>
        </p:grpSpPr>
        <p:sp>
          <p:nvSpPr>
            <p:cNvPr id="2239" name="AutoShape 1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0" name="Rectangle 1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1" name="Rectangle 1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" name="AutoShape 1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" name="Line 1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4" name="Line 1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5" name="Rectangle 1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6" name="Rectangle 1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054" name="Object 139"/>
          <p:cNvGraphicFramePr>
            <a:graphicFrameLocks noChangeAspect="1"/>
          </p:cNvGraphicFramePr>
          <p:nvPr/>
        </p:nvGraphicFramePr>
        <p:xfrm>
          <a:off x="7115175" y="1296988"/>
          <a:ext cx="41751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Clip" r:id="rId23" imgW="1305000" imgH="1085760" progId="MS_ClipArt_Gallery.2">
                  <p:embed/>
                </p:oleObj>
              </mc:Choice>
              <mc:Fallback>
                <p:oleObj name="Clip" r:id="rId23" imgW="1305000" imgH="1085760" progId="MS_ClipArt_Gallery.2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175" y="1296988"/>
                        <a:ext cx="417513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40"/>
          <p:cNvGrpSpPr>
            <a:grpSpLocks/>
          </p:cNvGrpSpPr>
          <p:nvPr/>
        </p:nvGrpSpPr>
        <p:grpSpPr bwMode="auto">
          <a:xfrm>
            <a:off x="7053263" y="1903413"/>
            <a:ext cx="406400" cy="427037"/>
            <a:chOff x="2870" y="1518"/>
            <a:chExt cx="292" cy="320"/>
          </a:xfrm>
        </p:grpSpPr>
        <p:graphicFrame>
          <p:nvGraphicFramePr>
            <p:cNvPr id="2055" name="Object 141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" name="Clip" r:id="rId24" imgW="819000" imgH="847800" progId="MS_ClipArt_Gallery.2">
                    <p:embed/>
                  </p:oleObj>
                </mc:Choice>
                <mc:Fallback>
                  <p:oleObj name="Clip" r:id="rId24" imgW="819000" imgH="847800" progId="MS_ClipArt_Gallery.2">
                    <p:embed/>
                    <p:pic>
                      <p:nvPicPr>
                        <p:cNvPr id="0" name="Object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142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" name="Clip" r:id="rId25" imgW="1266840" imgH="1200240" progId="MS_ClipArt_Gallery.2">
                    <p:embed/>
                  </p:oleObj>
                </mc:Choice>
                <mc:Fallback>
                  <p:oleObj name="Clip" r:id="rId25" imgW="1266840" imgH="1200240" progId="MS_ClipArt_Gallery.2">
                    <p:embed/>
                    <p:pic>
                      <p:nvPicPr>
                        <p:cNvPr id="0" name="Object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43"/>
          <p:cNvGrpSpPr>
            <a:grpSpLocks/>
          </p:cNvGrpSpPr>
          <p:nvPr/>
        </p:nvGrpSpPr>
        <p:grpSpPr bwMode="auto">
          <a:xfrm>
            <a:off x="5992813" y="3041650"/>
            <a:ext cx="501650" cy="233363"/>
            <a:chOff x="3600" y="219"/>
            <a:chExt cx="360" cy="175"/>
          </a:xfrm>
        </p:grpSpPr>
        <p:sp>
          <p:nvSpPr>
            <p:cNvPr id="2226" name="Oval 14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7" name="Line 14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8" name="Line 14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9" name="Rectangle 14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30" name="Oval 14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14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36" name="Line 1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7" name="Line 1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8" name="Line 1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15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33" name="Line 1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4" name="Line 1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5" name="Line 1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3" name="Group 157"/>
          <p:cNvGrpSpPr>
            <a:grpSpLocks/>
          </p:cNvGrpSpPr>
          <p:nvPr/>
        </p:nvGrpSpPr>
        <p:grpSpPr bwMode="auto">
          <a:xfrm>
            <a:off x="6945313" y="2813050"/>
            <a:ext cx="501650" cy="233363"/>
            <a:chOff x="3600" y="219"/>
            <a:chExt cx="360" cy="175"/>
          </a:xfrm>
        </p:grpSpPr>
        <p:sp>
          <p:nvSpPr>
            <p:cNvPr id="2213" name="Oval 15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4" name="Line 15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5" name="Line 16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6" name="Rectangle 16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17" name="Oval 16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16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23" name="Line 16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4" name="Line 1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5" name="Line 16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" name="Group 16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20" name="Line 16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1" name="Line 16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2" name="Line 17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" name="Group 171"/>
          <p:cNvGrpSpPr>
            <a:grpSpLocks/>
          </p:cNvGrpSpPr>
          <p:nvPr/>
        </p:nvGrpSpPr>
        <p:grpSpPr bwMode="auto">
          <a:xfrm>
            <a:off x="6962775" y="3470275"/>
            <a:ext cx="501650" cy="233363"/>
            <a:chOff x="3600" y="219"/>
            <a:chExt cx="360" cy="175"/>
          </a:xfrm>
        </p:grpSpPr>
        <p:sp>
          <p:nvSpPr>
            <p:cNvPr id="2200" name="Oval 17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" name="Line 17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" name="Line 17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3" name="Rectangle 17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04" name="Oval 17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" name="Group 17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10" name="Line 17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1" name="Line 1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" name="Line 18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18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07" name="Line 18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8" name="Line 18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9" name="Line 18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" name="Group 185"/>
          <p:cNvGrpSpPr>
            <a:grpSpLocks/>
          </p:cNvGrpSpPr>
          <p:nvPr/>
        </p:nvGrpSpPr>
        <p:grpSpPr bwMode="auto">
          <a:xfrm>
            <a:off x="7932738" y="3021013"/>
            <a:ext cx="500062" cy="233362"/>
            <a:chOff x="3600" y="219"/>
            <a:chExt cx="360" cy="175"/>
          </a:xfrm>
        </p:grpSpPr>
        <p:sp>
          <p:nvSpPr>
            <p:cNvPr id="2187" name="Oval 18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8" name="Line 18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9" name="Line 18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0" name="Rectangle 18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91" name="Oval 19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19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97" name="Line 19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8" name="Line 1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9" name="Line 19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" name="Group 19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94" name="Line 19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5" name="Line 19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6" name="Line 19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18" name="Group 199"/>
          <p:cNvGrpSpPr>
            <a:grpSpLocks/>
          </p:cNvGrpSpPr>
          <p:nvPr/>
        </p:nvGrpSpPr>
        <p:grpSpPr bwMode="auto">
          <a:xfrm>
            <a:off x="7739063" y="3917950"/>
            <a:ext cx="501650" cy="233363"/>
            <a:chOff x="3600" y="219"/>
            <a:chExt cx="360" cy="175"/>
          </a:xfrm>
        </p:grpSpPr>
        <p:sp>
          <p:nvSpPr>
            <p:cNvPr id="2174" name="Oval 20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5" name="Line 20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6" name="Line 20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7" name="Rectangle 20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78" name="Oval 20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19" name="Group 20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84" name="Line 2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5" name="Line 2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6" name="Line 2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31" name="Group 20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81" name="Line 2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2" name="Line 2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3" name="Line 2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32" name="Group 213"/>
          <p:cNvGrpSpPr>
            <a:grpSpLocks/>
          </p:cNvGrpSpPr>
          <p:nvPr/>
        </p:nvGrpSpPr>
        <p:grpSpPr bwMode="auto">
          <a:xfrm>
            <a:off x="7405688" y="4502150"/>
            <a:ext cx="501650" cy="234950"/>
            <a:chOff x="3600" y="219"/>
            <a:chExt cx="360" cy="175"/>
          </a:xfrm>
        </p:grpSpPr>
        <p:sp>
          <p:nvSpPr>
            <p:cNvPr id="2161" name="Oval 21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" name="Line 21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" name="Line 21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4" name="Rectangle 21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65" name="Oval 21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52" name="Group 21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71" name="Line 2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" name="Line 2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3" name="Line 2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3" name="Group 22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68" name="Line 2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9" name="Line 2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0" name="Line 2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79" name="Group 227"/>
          <p:cNvGrpSpPr>
            <a:grpSpLocks/>
          </p:cNvGrpSpPr>
          <p:nvPr/>
        </p:nvGrpSpPr>
        <p:grpSpPr bwMode="auto">
          <a:xfrm>
            <a:off x="6796088" y="4991100"/>
            <a:ext cx="500062" cy="233363"/>
            <a:chOff x="3600" y="219"/>
            <a:chExt cx="360" cy="175"/>
          </a:xfrm>
        </p:grpSpPr>
        <p:sp>
          <p:nvSpPr>
            <p:cNvPr id="2148" name="Oval 22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9" name="Line 22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" name="Line 23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" name="Rectangle 23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52" name="Oval 23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08" name="Group 23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58" name="Line 23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" name="Line 23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0" name="Line 23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09" name="Group 23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55" name="Line 23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" name="Line 23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" name="Line 24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310" name="Group 241"/>
          <p:cNvGrpSpPr>
            <a:grpSpLocks/>
          </p:cNvGrpSpPr>
          <p:nvPr/>
        </p:nvGrpSpPr>
        <p:grpSpPr bwMode="auto">
          <a:xfrm>
            <a:off x="5992813" y="4614863"/>
            <a:ext cx="501650" cy="233362"/>
            <a:chOff x="3600" y="219"/>
            <a:chExt cx="360" cy="175"/>
          </a:xfrm>
        </p:grpSpPr>
        <p:sp>
          <p:nvSpPr>
            <p:cNvPr id="2135" name="Oval 24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6" name="Line 24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7" name="Line 24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8" name="Rectangle 24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39" name="Oval 24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11" name="Group 24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45" name="Line 2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6" name="Line 2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7" name="Line 2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12" name="Group 25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42" name="Line 25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3" name="Line 25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4" name="Line 25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30" name="Text Box 255"/>
          <p:cNvSpPr txBox="1">
            <a:spLocks noChangeArrowheads="1"/>
          </p:cNvSpPr>
          <p:nvPr/>
        </p:nvSpPr>
        <p:spPr bwMode="auto">
          <a:xfrm>
            <a:off x="5803900" y="1406525"/>
            <a:ext cx="952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router</a:t>
            </a:r>
            <a:endParaRPr lang="en-US" sz="2000"/>
          </a:p>
        </p:txBody>
      </p:sp>
      <p:sp>
        <p:nvSpPr>
          <p:cNvPr id="2131" name="Text Box 256"/>
          <p:cNvSpPr txBox="1">
            <a:spLocks noChangeArrowheads="1"/>
          </p:cNvSpPr>
          <p:nvPr/>
        </p:nvSpPr>
        <p:spPr bwMode="auto">
          <a:xfrm>
            <a:off x="7015163" y="1533525"/>
            <a:ext cx="1579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workstation</a:t>
            </a:r>
            <a:endParaRPr lang="en-US" sz="2000"/>
          </a:p>
        </p:txBody>
      </p:sp>
      <p:sp>
        <p:nvSpPr>
          <p:cNvPr id="2132" name="Text Box 257"/>
          <p:cNvSpPr txBox="1">
            <a:spLocks noChangeArrowheads="1"/>
          </p:cNvSpPr>
          <p:nvPr/>
        </p:nvSpPr>
        <p:spPr bwMode="auto">
          <a:xfrm>
            <a:off x="6021388" y="1917700"/>
            <a:ext cx="955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server</a:t>
            </a:r>
            <a:endParaRPr lang="en-US" sz="2000"/>
          </a:p>
        </p:txBody>
      </p:sp>
      <p:sp>
        <p:nvSpPr>
          <p:cNvPr id="2133" name="Text Box 258"/>
          <p:cNvSpPr txBox="1">
            <a:spLocks noChangeArrowheads="1"/>
          </p:cNvSpPr>
          <p:nvPr/>
        </p:nvSpPr>
        <p:spPr bwMode="auto">
          <a:xfrm>
            <a:off x="7399338" y="210343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mobile</a:t>
            </a:r>
            <a:endParaRPr lang="en-US" sz="2000"/>
          </a:p>
        </p:txBody>
      </p:sp>
      <p:sp>
        <p:nvSpPr>
          <p:cNvPr id="2134" name="Line 259"/>
          <p:cNvSpPr>
            <a:spLocks noChangeShapeType="1"/>
          </p:cNvSpPr>
          <p:nvPr/>
        </p:nvSpPr>
        <p:spPr bwMode="auto">
          <a:xfrm flipV="1">
            <a:off x="6248400" y="4827588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946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3DD54C25-761F-43CF-9B9E-F0584C6831AF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66700"/>
            <a:ext cx="7772400" cy="1143000"/>
          </a:xfrm>
        </p:spPr>
        <p:txBody>
          <a:bodyPr/>
          <a:lstStyle/>
          <a:p>
            <a:r>
              <a:rPr lang="en-US" sz="3600" smtClean="0"/>
              <a:t>Trễ ở mạng chuyển gói</a:t>
            </a:r>
            <a:endParaRPr lang="en-US" smtClean="0"/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371600"/>
            <a:ext cx="3810000" cy="25050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3. Phát:</a:t>
            </a:r>
            <a:endParaRPr lang="en-US" sz="2400" smtClean="0"/>
          </a:p>
          <a:p>
            <a:r>
              <a:rPr lang="en-US" sz="2400" smtClean="0"/>
              <a:t>R=băng thông liên kết (bps)</a:t>
            </a:r>
          </a:p>
          <a:p>
            <a:r>
              <a:rPr lang="en-US" sz="2400" smtClean="0"/>
              <a:t>L=độ dài gói (bits)</a:t>
            </a:r>
          </a:p>
          <a:p>
            <a:r>
              <a:rPr lang="en-US" sz="2400" smtClean="0"/>
              <a:t>Thời gian để gửi các bits ra liên kết = L/R</a:t>
            </a:r>
          </a:p>
        </p:txBody>
      </p:sp>
      <p:sp>
        <p:nvSpPr>
          <p:cNvPr id="194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76750" y="1362075"/>
            <a:ext cx="4152900" cy="2914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4. Lan truyền:</a:t>
            </a:r>
          </a:p>
          <a:p>
            <a:r>
              <a:rPr lang="en-US" sz="2400" smtClean="0"/>
              <a:t>d = độ dài của liên kết (m)</a:t>
            </a:r>
          </a:p>
          <a:p>
            <a:r>
              <a:rPr lang="en-US" sz="2400" smtClean="0"/>
              <a:t>s = tốc độ lan truyền  (~2x10</a:t>
            </a:r>
            <a:r>
              <a:rPr lang="en-US" sz="2400" baseline="30000" smtClean="0"/>
              <a:t>8</a:t>
            </a:r>
            <a:r>
              <a:rPr lang="en-US" sz="2400" smtClean="0"/>
              <a:t> m/sec)</a:t>
            </a:r>
          </a:p>
          <a:p>
            <a:r>
              <a:rPr lang="en-US" sz="2400" smtClean="0"/>
              <a:t>Trễ lan truyền = d/s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22300" y="4432300"/>
            <a:ext cx="6021388" cy="2174875"/>
            <a:chOff x="494" y="2702"/>
            <a:chExt cx="3793" cy="1370"/>
          </a:xfrm>
        </p:grpSpPr>
        <p:graphicFrame>
          <p:nvGraphicFramePr>
            <p:cNvPr id="19458" name="Object 6"/>
            <p:cNvGraphicFramePr>
              <a:graphicFrameLocks noChangeAspect="1"/>
            </p:cNvGraphicFramePr>
            <p:nvPr/>
          </p:nvGraphicFramePr>
          <p:xfrm>
            <a:off x="914" y="3452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1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3452"/>
                          <a:ext cx="40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8" name="Oval 7"/>
            <p:cNvSpPr>
              <a:spLocks noChangeArrowheads="1"/>
            </p:cNvSpPr>
            <p:nvPr/>
          </p:nvSpPr>
          <p:spPr bwMode="auto">
            <a:xfrm>
              <a:off x="1570" y="3300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Rectangle 8"/>
            <p:cNvSpPr>
              <a:spLocks noChangeArrowheads="1"/>
            </p:cNvSpPr>
            <p:nvPr/>
          </p:nvSpPr>
          <p:spPr bwMode="auto">
            <a:xfrm>
              <a:off x="1570" y="3257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470" name="Oval 9"/>
            <p:cNvSpPr>
              <a:spLocks noChangeArrowheads="1"/>
            </p:cNvSpPr>
            <p:nvPr/>
          </p:nvSpPr>
          <p:spPr bwMode="auto">
            <a:xfrm>
              <a:off x="1576" y="3113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794" y="3132"/>
              <a:ext cx="314" cy="75"/>
              <a:chOff x="2208" y="2184"/>
              <a:chExt cx="176" cy="69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951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5" name="Line 1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6" name="Line 1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951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2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3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472" name="Oval 19"/>
            <p:cNvSpPr>
              <a:spLocks noChangeArrowheads="1"/>
            </p:cNvSpPr>
            <p:nvPr/>
          </p:nvSpPr>
          <p:spPr bwMode="auto">
            <a:xfrm>
              <a:off x="3520" y="3312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20"/>
            <p:cNvSpPr>
              <a:spLocks noChangeShapeType="1"/>
            </p:cNvSpPr>
            <p:nvPr/>
          </p:nvSpPr>
          <p:spPr bwMode="auto">
            <a:xfrm>
              <a:off x="3526" y="329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Rectangle 21"/>
            <p:cNvSpPr>
              <a:spLocks noChangeArrowheads="1"/>
            </p:cNvSpPr>
            <p:nvPr/>
          </p:nvSpPr>
          <p:spPr bwMode="auto">
            <a:xfrm>
              <a:off x="3526" y="3275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475" name="Oval 22"/>
            <p:cNvSpPr>
              <a:spLocks noChangeArrowheads="1"/>
            </p:cNvSpPr>
            <p:nvPr/>
          </p:nvSpPr>
          <p:spPr bwMode="auto">
            <a:xfrm>
              <a:off x="3532" y="3131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9459" name="Object 23"/>
            <p:cNvGraphicFramePr>
              <a:graphicFrameLocks noChangeAspect="1"/>
            </p:cNvGraphicFramePr>
            <p:nvPr/>
          </p:nvGraphicFramePr>
          <p:xfrm>
            <a:off x="716" y="2816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2" name="Clip" r:id="rId5" imgW="1305000" imgH="1085760" progId="MS_ClipArt_Gallery.2">
                    <p:embed/>
                  </p:oleObj>
                </mc:Choice>
                <mc:Fallback>
                  <p:oleObj name="Clip" r:id="rId5" imgW="1305000" imgH="1085760" progId="MS_ClipArt_Gallery.2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2816"/>
                          <a:ext cx="40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6" name="Line 24"/>
            <p:cNvSpPr>
              <a:spLocks noChangeShapeType="1"/>
            </p:cNvSpPr>
            <p:nvPr/>
          </p:nvSpPr>
          <p:spPr bwMode="auto">
            <a:xfrm>
              <a:off x="1110" y="3072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Line 25"/>
            <p:cNvSpPr>
              <a:spLocks noChangeShapeType="1"/>
            </p:cNvSpPr>
            <p:nvPr/>
          </p:nvSpPr>
          <p:spPr bwMode="auto">
            <a:xfrm flipV="1">
              <a:off x="1302" y="3693"/>
              <a:ext cx="12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Line 26"/>
            <p:cNvSpPr>
              <a:spLocks noChangeShapeType="1"/>
            </p:cNvSpPr>
            <p:nvPr/>
          </p:nvSpPr>
          <p:spPr bwMode="auto">
            <a:xfrm>
              <a:off x="2322" y="3336"/>
              <a:ext cx="1218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Line 27"/>
            <p:cNvSpPr>
              <a:spLocks noChangeShapeType="1"/>
            </p:cNvSpPr>
            <p:nvPr/>
          </p:nvSpPr>
          <p:spPr bwMode="auto">
            <a:xfrm flipH="1">
              <a:off x="1428" y="3066"/>
              <a:ext cx="0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0" name="Line 28"/>
            <p:cNvSpPr>
              <a:spLocks noChangeShapeType="1"/>
            </p:cNvSpPr>
            <p:nvPr/>
          </p:nvSpPr>
          <p:spPr bwMode="auto">
            <a:xfrm>
              <a:off x="1434" y="3339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Rectangle 29"/>
            <p:cNvSpPr>
              <a:spLocks noChangeArrowheads="1"/>
            </p:cNvSpPr>
            <p:nvPr/>
          </p:nvSpPr>
          <p:spPr bwMode="auto">
            <a:xfrm>
              <a:off x="2901" y="3210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Rectangle 30"/>
            <p:cNvSpPr>
              <a:spLocks noChangeArrowheads="1"/>
            </p:cNvSpPr>
            <p:nvPr/>
          </p:nvSpPr>
          <p:spPr bwMode="auto">
            <a:xfrm>
              <a:off x="2112" y="325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Rectangle 31"/>
            <p:cNvSpPr>
              <a:spLocks noChangeArrowheads="1"/>
            </p:cNvSpPr>
            <p:nvPr/>
          </p:nvSpPr>
          <p:spPr bwMode="auto">
            <a:xfrm>
              <a:off x="2214" y="325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4" name="Rectangle 32"/>
            <p:cNvSpPr>
              <a:spLocks noChangeArrowheads="1"/>
            </p:cNvSpPr>
            <p:nvPr/>
          </p:nvSpPr>
          <p:spPr bwMode="auto">
            <a:xfrm>
              <a:off x="1449" y="3192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5" name="Line 33"/>
            <p:cNvSpPr>
              <a:spLocks noChangeShapeType="1"/>
            </p:cNvSpPr>
            <p:nvPr/>
          </p:nvSpPr>
          <p:spPr bwMode="auto">
            <a:xfrm>
              <a:off x="1560" y="3258"/>
              <a:ext cx="153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Line 34"/>
            <p:cNvSpPr>
              <a:spLocks noChangeShapeType="1"/>
            </p:cNvSpPr>
            <p:nvPr/>
          </p:nvSpPr>
          <p:spPr bwMode="auto">
            <a:xfrm flipV="1">
              <a:off x="1350" y="343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Line 35"/>
            <p:cNvSpPr>
              <a:spLocks noChangeShapeType="1"/>
            </p:cNvSpPr>
            <p:nvPr/>
          </p:nvSpPr>
          <p:spPr bwMode="auto">
            <a:xfrm flipV="1">
              <a:off x="3387" y="3084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Text Box 36"/>
            <p:cNvSpPr txBox="1">
              <a:spLocks noChangeArrowheads="1"/>
            </p:cNvSpPr>
            <p:nvPr/>
          </p:nvSpPr>
          <p:spPr bwMode="auto">
            <a:xfrm>
              <a:off x="494" y="2831"/>
              <a:ext cx="2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  <a:latin typeface="Comic Sans MS" pitchFamily="66" charset="0"/>
                </a:rPr>
                <a:t>A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9489" name="Text Box 37"/>
            <p:cNvSpPr txBox="1">
              <a:spLocks noChangeArrowheads="1"/>
            </p:cNvSpPr>
            <p:nvPr/>
          </p:nvSpPr>
          <p:spPr bwMode="auto">
            <a:xfrm>
              <a:off x="668" y="3473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B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9490" name="Rectangle 38"/>
            <p:cNvSpPr>
              <a:spLocks noChangeArrowheads="1"/>
            </p:cNvSpPr>
            <p:nvPr/>
          </p:nvSpPr>
          <p:spPr bwMode="auto">
            <a:xfrm>
              <a:off x="2295" y="3216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Text Box 39"/>
            <p:cNvSpPr txBox="1">
              <a:spLocks noChangeArrowheads="1"/>
            </p:cNvSpPr>
            <p:nvPr/>
          </p:nvSpPr>
          <p:spPr bwMode="auto">
            <a:xfrm>
              <a:off x="2540" y="2966"/>
              <a:ext cx="8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propagation</a:t>
              </a:r>
              <a:endParaRPr lang="en-US" sz="1800"/>
            </a:p>
          </p:txBody>
        </p:sp>
        <p:sp>
          <p:nvSpPr>
            <p:cNvPr id="19492" name="Line 40"/>
            <p:cNvSpPr>
              <a:spLocks noChangeShapeType="1"/>
            </p:cNvSpPr>
            <p:nvPr/>
          </p:nvSpPr>
          <p:spPr bwMode="auto">
            <a:xfrm rot="10800000">
              <a:off x="2385" y="3084"/>
              <a:ext cx="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Text Box 41"/>
            <p:cNvSpPr txBox="1">
              <a:spLocks noChangeArrowheads="1"/>
            </p:cNvSpPr>
            <p:nvPr/>
          </p:nvSpPr>
          <p:spPr bwMode="auto">
            <a:xfrm>
              <a:off x="1346" y="2702"/>
              <a:ext cx="9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transmission</a:t>
              </a:r>
              <a:endParaRPr lang="en-US" sz="1800"/>
            </a:p>
          </p:txBody>
        </p:sp>
        <p:sp>
          <p:nvSpPr>
            <p:cNvPr id="19494" name="Line 42"/>
            <p:cNvSpPr>
              <a:spLocks noChangeShapeType="1"/>
            </p:cNvSpPr>
            <p:nvPr/>
          </p:nvSpPr>
          <p:spPr bwMode="auto">
            <a:xfrm rot="10800000" flipH="1" flipV="1">
              <a:off x="2022" y="2874"/>
              <a:ext cx="333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Text Box 43"/>
            <p:cNvSpPr txBox="1">
              <a:spLocks noChangeArrowheads="1"/>
            </p:cNvSpPr>
            <p:nvPr/>
          </p:nvSpPr>
          <p:spPr bwMode="auto">
            <a:xfrm>
              <a:off x="1424" y="3668"/>
              <a:ext cx="82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nodal</a:t>
              </a:r>
            </a:p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processing</a:t>
              </a:r>
              <a:endParaRPr lang="en-US" sz="1800"/>
            </a:p>
          </p:txBody>
        </p:sp>
        <p:sp>
          <p:nvSpPr>
            <p:cNvPr id="19496" name="Line 44"/>
            <p:cNvSpPr>
              <a:spLocks noChangeShapeType="1"/>
            </p:cNvSpPr>
            <p:nvPr/>
          </p:nvSpPr>
          <p:spPr bwMode="auto">
            <a:xfrm rot="10800000">
              <a:off x="1587" y="3696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7" name="Line 45"/>
            <p:cNvSpPr>
              <a:spLocks noChangeShapeType="1"/>
            </p:cNvSpPr>
            <p:nvPr/>
          </p:nvSpPr>
          <p:spPr bwMode="auto">
            <a:xfrm rot="10800000" flipV="1">
              <a:off x="2097" y="3546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8" name="Text Box 46"/>
            <p:cNvSpPr txBox="1">
              <a:spLocks noChangeArrowheads="1"/>
            </p:cNvSpPr>
            <p:nvPr/>
          </p:nvSpPr>
          <p:spPr bwMode="auto">
            <a:xfrm>
              <a:off x="2354" y="3830"/>
              <a:ext cx="6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queueing</a:t>
              </a:r>
              <a:endParaRPr lang="en-US" sz="1800"/>
            </a:p>
          </p:txBody>
        </p:sp>
        <p:sp>
          <p:nvSpPr>
            <p:cNvPr id="19499" name="Line 47"/>
            <p:cNvSpPr>
              <a:spLocks noChangeShapeType="1"/>
            </p:cNvSpPr>
            <p:nvPr/>
          </p:nvSpPr>
          <p:spPr bwMode="auto">
            <a:xfrm rot="10800000">
              <a:off x="2199" y="3546"/>
              <a:ext cx="375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8"/>
            <p:cNvGrpSpPr>
              <a:grpSpLocks/>
            </p:cNvGrpSpPr>
            <p:nvPr/>
          </p:nvGrpSpPr>
          <p:grpSpPr bwMode="auto">
            <a:xfrm>
              <a:off x="3738" y="3168"/>
              <a:ext cx="314" cy="75"/>
              <a:chOff x="2208" y="2184"/>
              <a:chExt cx="176" cy="69"/>
            </a:xfrm>
          </p:grpSpPr>
          <p:grpSp>
            <p:nvGrpSpPr>
              <p:cNvPr id="7" name="Group 49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9506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07" name="Line 5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08" name="Line 5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53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9503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04" name="Line 5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05" name="Line 5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9466" name="Rectangle 57"/>
          <p:cNvSpPr>
            <a:spLocks noChangeArrowheads="1"/>
          </p:cNvSpPr>
          <p:nvPr/>
        </p:nvSpPr>
        <p:spPr bwMode="auto">
          <a:xfrm>
            <a:off x="4476750" y="3790950"/>
            <a:ext cx="38004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Lưu ý: </a:t>
            </a:r>
            <a:r>
              <a:rPr lang="en-US">
                <a:latin typeface="Comic Sans MS" pitchFamily="66" charset="0"/>
              </a:rPr>
              <a:t>s và R là các đại lượng rất khác nhau!</a:t>
            </a:r>
          </a:p>
        </p:txBody>
      </p:sp>
      <p:sp>
        <p:nvSpPr>
          <p:cNvPr id="19467" name="Rectangle 58"/>
          <p:cNvSpPr>
            <a:spLocks noChangeArrowheads="1"/>
          </p:cNvSpPr>
          <p:nvPr/>
        </p:nvSpPr>
        <p:spPr bwMode="auto">
          <a:xfrm>
            <a:off x="4476750" y="3800475"/>
            <a:ext cx="3676650" cy="8763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75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37F274D3-7879-456F-9FB4-DEB4ACD6B39C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 smtClean="0"/>
              <a:t>Tương tự Đoàn xe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2679700"/>
            <a:ext cx="4216400" cy="3317875"/>
          </a:xfrm>
        </p:spPr>
        <p:txBody>
          <a:bodyPr/>
          <a:lstStyle/>
          <a:p>
            <a:r>
              <a:rPr lang="en-US" sz="2400" smtClean="0"/>
              <a:t>Các xe “lan truyền” với tốc độ 100 km/hr</a:t>
            </a:r>
          </a:p>
          <a:p>
            <a:r>
              <a:rPr lang="en-US" sz="2400" smtClean="0"/>
              <a:t>Trạm soát vé cần 12 s để phục vụ một xe (transmission time)</a:t>
            </a:r>
          </a:p>
          <a:p>
            <a:r>
              <a:rPr lang="en-US" sz="2400" smtClean="0">
                <a:solidFill>
                  <a:schemeClr val="accent2"/>
                </a:solidFill>
              </a:rPr>
              <a:t>xe~bit; đoàn xe ~ gói</a:t>
            </a:r>
            <a:endParaRPr lang="en-US" sz="2400" smtClean="0"/>
          </a:p>
          <a:p>
            <a:r>
              <a:rPr lang="en-US" sz="2400" smtClean="0">
                <a:solidFill>
                  <a:srgbClr val="FF0000"/>
                </a:solidFill>
              </a:rPr>
              <a:t>H: Cần bao lâu để đoàn xe đậu trước trạm soát vé thứ hai?</a:t>
            </a:r>
            <a:endParaRPr lang="en-US" sz="2400" smtClean="0"/>
          </a:p>
          <a:p>
            <a:pPr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675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40275" y="2632075"/>
            <a:ext cx="4162425" cy="3365500"/>
          </a:xfrm>
        </p:spPr>
        <p:txBody>
          <a:bodyPr/>
          <a:lstStyle/>
          <a:p>
            <a:r>
              <a:rPr lang="en-US" sz="2400" smtClean="0"/>
              <a:t>Thời gian để “đẩy” toàn bộ đoàn xe qua trạm soát vé ra đường cao tốc = 12*10 = 120 s</a:t>
            </a:r>
          </a:p>
          <a:p>
            <a:r>
              <a:rPr lang="en-US" sz="2400" smtClean="0"/>
              <a:t>Thời gian để xe cuối đi từ trạm thứ nhất đến trạm thứ hai: 100km/(100km/hr)= 1 hr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A: 62 phút</a:t>
            </a:r>
            <a:endParaRPr lang="en-US" sz="2400" smtClean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588000" y="1239838"/>
            <a:ext cx="1039813" cy="1398587"/>
            <a:chOff x="1342" y="938"/>
            <a:chExt cx="655" cy="881"/>
          </a:xfrm>
        </p:grpSpPr>
        <p:sp>
          <p:nvSpPr>
            <p:cNvPr id="67621" name="Rectangle 5"/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2" name="Text Box 6"/>
            <p:cNvSpPr txBox="1">
              <a:spLocks noChangeArrowheads="1"/>
            </p:cNvSpPr>
            <p:nvPr/>
          </p:nvSpPr>
          <p:spPr bwMode="auto">
            <a:xfrm>
              <a:off x="1342" y="1373"/>
              <a:ext cx="65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Comic Sans MS" pitchFamily="66" charset="0"/>
                </a:rPr>
                <a:t>Trạm </a:t>
              </a:r>
            </a:p>
            <a:p>
              <a:pPr algn="ctr"/>
              <a:r>
                <a:rPr lang="en-US" sz="2000">
                  <a:latin typeface="Comic Sans MS" pitchFamily="66" charset="0"/>
                </a:rPr>
                <a:t>soát vé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735263" y="1239838"/>
            <a:ext cx="1039812" cy="1398587"/>
            <a:chOff x="1342" y="938"/>
            <a:chExt cx="655" cy="881"/>
          </a:xfrm>
        </p:grpSpPr>
        <p:sp>
          <p:nvSpPr>
            <p:cNvPr id="67619" name="Rectangle 9"/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0" name="Text Box 10"/>
            <p:cNvSpPr txBox="1">
              <a:spLocks noChangeArrowheads="1"/>
            </p:cNvSpPr>
            <p:nvPr/>
          </p:nvSpPr>
          <p:spPr bwMode="auto">
            <a:xfrm>
              <a:off x="1342" y="1373"/>
              <a:ext cx="65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Comic Sans MS" pitchFamily="66" charset="0"/>
                </a:rPr>
                <a:t>Trạm </a:t>
              </a:r>
            </a:p>
            <a:p>
              <a:pPr algn="ctr"/>
              <a:r>
                <a:rPr lang="en-US" sz="2000">
                  <a:latin typeface="Comic Sans MS" pitchFamily="66" charset="0"/>
                </a:rPr>
                <a:t>soát vé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79400" y="1501775"/>
            <a:ext cx="293688" cy="244475"/>
            <a:chOff x="469" y="946"/>
            <a:chExt cx="185" cy="154"/>
          </a:xfrm>
        </p:grpSpPr>
        <p:sp>
          <p:nvSpPr>
            <p:cNvPr id="67617" name="Rectangle 11"/>
            <p:cNvSpPr>
              <a:spLocks noChangeArrowheads="1"/>
            </p:cNvSpPr>
            <p:nvPr/>
          </p:nvSpPr>
          <p:spPr bwMode="auto">
            <a:xfrm>
              <a:off x="469" y="1023"/>
              <a:ext cx="185" cy="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8" name="Rectangle 12"/>
            <p:cNvSpPr>
              <a:spLocks noChangeArrowheads="1"/>
            </p:cNvSpPr>
            <p:nvPr/>
          </p:nvSpPr>
          <p:spPr bwMode="auto">
            <a:xfrm>
              <a:off x="469" y="946"/>
              <a:ext cx="77" cy="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836738" y="1501775"/>
            <a:ext cx="293687" cy="244475"/>
            <a:chOff x="469" y="946"/>
            <a:chExt cx="185" cy="154"/>
          </a:xfrm>
        </p:grpSpPr>
        <p:sp>
          <p:nvSpPr>
            <p:cNvPr id="67615" name="Rectangle 15"/>
            <p:cNvSpPr>
              <a:spLocks noChangeArrowheads="1"/>
            </p:cNvSpPr>
            <p:nvPr/>
          </p:nvSpPr>
          <p:spPr bwMode="auto">
            <a:xfrm>
              <a:off x="469" y="1023"/>
              <a:ext cx="185" cy="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6" name="Rectangle 16"/>
            <p:cNvSpPr>
              <a:spLocks noChangeArrowheads="1"/>
            </p:cNvSpPr>
            <p:nvPr/>
          </p:nvSpPr>
          <p:spPr bwMode="auto">
            <a:xfrm>
              <a:off x="469" y="946"/>
              <a:ext cx="77" cy="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2293938" y="1501775"/>
            <a:ext cx="293687" cy="244475"/>
            <a:chOff x="469" y="946"/>
            <a:chExt cx="185" cy="154"/>
          </a:xfrm>
        </p:grpSpPr>
        <p:sp>
          <p:nvSpPr>
            <p:cNvPr id="67613" name="Rectangle 18"/>
            <p:cNvSpPr>
              <a:spLocks noChangeArrowheads="1"/>
            </p:cNvSpPr>
            <p:nvPr/>
          </p:nvSpPr>
          <p:spPr bwMode="auto">
            <a:xfrm>
              <a:off x="469" y="1023"/>
              <a:ext cx="185" cy="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4" name="Rectangle 19"/>
            <p:cNvSpPr>
              <a:spLocks noChangeArrowheads="1"/>
            </p:cNvSpPr>
            <p:nvPr/>
          </p:nvSpPr>
          <p:spPr bwMode="auto">
            <a:xfrm>
              <a:off x="469" y="946"/>
              <a:ext cx="77" cy="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2735263" y="1501775"/>
            <a:ext cx="293687" cy="244475"/>
            <a:chOff x="469" y="946"/>
            <a:chExt cx="185" cy="154"/>
          </a:xfrm>
        </p:grpSpPr>
        <p:sp>
          <p:nvSpPr>
            <p:cNvPr id="67611" name="Rectangle 21"/>
            <p:cNvSpPr>
              <a:spLocks noChangeArrowheads="1"/>
            </p:cNvSpPr>
            <p:nvPr/>
          </p:nvSpPr>
          <p:spPr bwMode="auto">
            <a:xfrm>
              <a:off x="469" y="1023"/>
              <a:ext cx="185" cy="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2" name="Rectangle 22"/>
            <p:cNvSpPr>
              <a:spLocks noChangeArrowheads="1"/>
            </p:cNvSpPr>
            <p:nvPr/>
          </p:nvSpPr>
          <p:spPr bwMode="auto">
            <a:xfrm>
              <a:off x="469" y="946"/>
              <a:ext cx="77" cy="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730250" y="1501775"/>
            <a:ext cx="293688" cy="244475"/>
            <a:chOff x="469" y="946"/>
            <a:chExt cx="185" cy="154"/>
          </a:xfrm>
        </p:grpSpPr>
        <p:sp>
          <p:nvSpPr>
            <p:cNvPr id="67609" name="Rectangle 24"/>
            <p:cNvSpPr>
              <a:spLocks noChangeArrowheads="1"/>
            </p:cNvSpPr>
            <p:nvPr/>
          </p:nvSpPr>
          <p:spPr bwMode="auto">
            <a:xfrm>
              <a:off x="469" y="1023"/>
              <a:ext cx="185" cy="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0" name="Rectangle 25"/>
            <p:cNvSpPr>
              <a:spLocks noChangeArrowheads="1"/>
            </p:cNvSpPr>
            <p:nvPr/>
          </p:nvSpPr>
          <p:spPr bwMode="auto">
            <a:xfrm>
              <a:off x="469" y="946"/>
              <a:ext cx="77" cy="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598" name="Oval 26"/>
          <p:cNvSpPr>
            <a:spLocks noChangeArrowheads="1"/>
          </p:cNvSpPr>
          <p:nvPr/>
        </p:nvSpPr>
        <p:spPr bwMode="auto">
          <a:xfrm>
            <a:off x="1173163" y="1549400"/>
            <a:ext cx="74612" cy="746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Oval 27"/>
          <p:cNvSpPr>
            <a:spLocks noChangeArrowheads="1"/>
          </p:cNvSpPr>
          <p:nvPr/>
        </p:nvSpPr>
        <p:spPr bwMode="auto">
          <a:xfrm>
            <a:off x="1325563" y="1549400"/>
            <a:ext cx="74612" cy="746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Oval 28"/>
          <p:cNvSpPr>
            <a:spLocks noChangeArrowheads="1"/>
          </p:cNvSpPr>
          <p:nvPr/>
        </p:nvSpPr>
        <p:spPr bwMode="auto">
          <a:xfrm>
            <a:off x="1549400" y="1549400"/>
            <a:ext cx="74613" cy="746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AutoShape 29"/>
          <p:cNvSpPr>
            <a:spLocks/>
          </p:cNvSpPr>
          <p:nvPr/>
        </p:nvSpPr>
        <p:spPr bwMode="auto">
          <a:xfrm rot="-5400000">
            <a:off x="1605756" y="488157"/>
            <a:ext cx="79375" cy="2767012"/>
          </a:xfrm>
          <a:prstGeom prst="leftBrace">
            <a:avLst>
              <a:gd name="adj1" fmla="val 290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2" name="Text Box 30"/>
          <p:cNvSpPr txBox="1">
            <a:spLocks noChangeArrowheads="1"/>
          </p:cNvSpPr>
          <p:nvPr/>
        </p:nvSpPr>
        <p:spPr bwMode="auto">
          <a:xfrm>
            <a:off x="1152525" y="1808163"/>
            <a:ext cx="14874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Đoàn 10 xe</a:t>
            </a:r>
            <a:endParaRPr lang="en-US" sz="2000"/>
          </a:p>
        </p:txBody>
      </p:sp>
      <p:sp>
        <p:nvSpPr>
          <p:cNvPr id="67603" name="Line 32"/>
          <p:cNvSpPr>
            <a:spLocks noChangeShapeType="1"/>
          </p:cNvSpPr>
          <p:nvPr/>
        </p:nvSpPr>
        <p:spPr bwMode="auto">
          <a:xfrm flipH="1">
            <a:off x="3168650" y="1549400"/>
            <a:ext cx="82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4" name="Line 33"/>
          <p:cNvSpPr>
            <a:spLocks noChangeShapeType="1"/>
          </p:cNvSpPr>
          <p:nvPr/>
        </p:nvSpPr>
        <p:spPr bwMode="auto">
          <a:xfrm>
            <a:off x="5072063" y="1549400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5" name="Text Box 34"/>
          <p:cNvSpPr txBox="1">
            <a:spLocks noChangeArrowheads="1"/>
          </p:cNvSpPr>
          <p:nvPr/>
        </p:nvSpPr>
        <p:spPr bwMode="auto">
          <a:xfrm>
            <a:off x="3992563" y="1349375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omic Sans MS" pitchFamily="66" charset="0"/>
              </a:rPr>
              <a:t>100 km</a:t>
            </a:r>
          </a:p>
        </p:txBody>
      </p:sp>
      <p:sp>
        <p:nvSpPr>
          <p:cNvPr id="67606" name="Line 35"/>
          <p:cNvSpPr>
            <a:spLocks noChangeShapeType="1"/>
          </p:cNvSpPr>
          <p:nvPr/>
        </p:nvSpPr>
        <p:spPr bwMode="auto">
          <a:xfrm flipH="1">
            <a:off x="6021388" y="1549400"/>
            <a:ext cx="92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7" name="Text Box 36"/>
          <p:cNvSpPr txBox="1">
            <a:spLocks noChangeArrowheads="1"/>
          </p:cNvSpPr>
          <p:nvPr/>
        </p:nvSpPr>
        <p:spPr bwMode="auto">
          <a:xfrm>
            <a:off x="6948488" y="1349375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omic Sans MS" pitchFamily="66" charset="0"/>
              </a:rPr>
              <a:t>100 km</a:t>
            </a:r>
          </a:p>
        </p:txBody>
      </p:sp>
      <p:sp>
        <p:nvSpPr>
          <p:cNvPr id="67608" name="Line 37"/>
          <p:cNvSpPr>
            <a:spLocks noChangeShapeType="1"/>
          </p:cNvSpPr>
          <p:nvPr/>
        </p:nvSpPr>
        <p:spPr bwMode="auto">
          <a:xfrm>
            <a:off x="8027988" y="1549400"/>
            <a:ext cx="277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86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9C98384E-0530-45D0-86A8-CD941D3BA6CC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 smtClean="0"/>
              <a:t>Tương tự Đoàn xe (tiếp)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1638" y="2930525"/>
            <a:ext cx="3941762" cy="3317875"/>
          </a:xfrm>
        </p:spPr>
        <p:txBody>
          <a:bodyPr/>
          <a:lstStyle/>
          <a:p>
            <a:r>
              <a:rPr lang="en-US" sz="2400" smtClean="0"/>
              <a:t>Các xe “lan truyền” với tốc độ 1000 km/hr</a:t>
            </a:r>
          </a:p>
          <a:p>
            <a:r>
              <a:rPr lang="en-US" sz="2400" smtClean="0"/>
              <a:t>Trạm soát vé cần 1 phút để phục vụ một xe</a:t>
            </a:r>
            <a:endParaRPr lang="en-US" sz="2400" smtClean="0">
              <a:solidFill>
                <a:schemeClr val="accent2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H:</a:t>
            </a:r>
            <a:r>
              <a:rPr lang="en-US" sz="2400" smtClean="0">
                <a:solidFill>
                  <a:schemeClr val="accent2"/>
                </a:solidFill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Có xe đến trạm thứ hai trước khi tất cả các xe được phục vụ ở trạm thứ nhất?</a:t>
            </a:r>
            <a:endParaRPr lang="en-US" sz="240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400" smtClean="0">
              <a:solidFill>
                <a:schemeClr val="accent2"/>
              </a:solidFill>
            </a:endParaRPr>
          </a:p>
        </p:txBody>
      </p:sp>
      <p:sp>
        <p:nvSpPr>
          <p:cNvPr id="6861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2632075"/>
            <a:ext cx="4368800" cy="3365500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Có!</a:t>
            </a:r>
            <a:r>
              <a:rPr lang="en-US" sz="2400" smtClean="0"/>
              <a:t> Sau 7 phút, xe thứ nhất đến trạm thứ hai và 3 xe còn ở trạm thứ nhất</a:t>
            </a:r>
          </a:p>
          <a:p>
            <a:r>
              <a:rPr lang="en-US" sz="2400" smtClean="0">
                <a:solidFill>
                  <a:schemeClr val="accent2"/>
                </a:solidFill>
              </a:rPr>
              <a:t>Bit thứ nhất có thể đến router thứ hai trước khi toàn bộ gói được truyền tại router thứ nhất!</a:t>
            </a:r>
            <a:endParaRPr lang="en-US" sz="2400" smtClean="0"/>
          </a:p>
          <a:p>
            <a:pPr lvl="1"/>
            <a:r>
              <a:rPr lang="en-US" sz="2000" smtClean="0">
                <a:solidFill>
                  <a:schemeClr val="accent2"/>
                </a:solidFill>
              </a:rPr>
              <a:t>Xem Ethernet applet tại AWL Website</a:t>
            </a:r>
            <a:endParaRPr lang="en-US" sz="200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588000" y="1239838"/>
            <a:ext cx="1727200" cy="1090612"/>
            <a:chOff x="1342" y="938"/>
            <a:chExt cx="1088" cy="687"/>
          </a:xfrm>
        </p:grpSpPr>
        <p:sp>
          <p:nvSpPr>
            <p:cNvPr id="68645" name="Rectangle 6"/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6" name="Text Box 7"/>
            <p:cNvSpPr txBox="1">
              <a:spLocks noChangeArrowheads="1"/>
            </p:cNvSpPr>
            <p:nvPr/>
          </p:nvSpPr>
          <p:spPr bwMode="auto">
            <a:xfrm>
              <a:off x="1342" y="1373"/>
              <a:ext cx="10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Comic Sans MS" pitchFamily="66" charset="0"/>
                </a:rPr>
                <a:t>Trạm soát vé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735263" y="1239838"/>
            <a:ext cx="1727200" cy="1090612"/>
            <a:chOff x="1342" y="938"/>
            <a:chExt cx="1088" cy="687"/>
          </a:xfrm>
        </p:grpSpPr>
        <p:sp>
          <p:nvSpPr>
            <p:cNvPr id="68643" name="Rectangle 9"/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4" name="Text Box 10"/>
            <p:cNvSpPr txBox="1">
              <a:spLocks noChangeArrowheads="1"/>
            </p:cNvSpPr>
            <p:nvPr/>
          </p:nvSpPr>
          <p:spPr bwMode="auto">
            <a:xfrm>
              <a:off x="1342" y="1373"/>
              <a:ext cx="10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Comic Sans MS" pitchFamily="66" charset="0"/>
                </a:rPr>
                <a:t>Trạm soát vé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79400" y="1501775"/>
            <a:ext cx="293688" cy="244475"/>
            <a:chOff x="469" y="946"/>
            <a:chExt cx="185" cy="154"/>
          </a:xfrm>
        </p:grpSpPr>
        <p:sp>
          <p:nvSpPr>
            <p:cNvPr id="68641" name="Rectangle 12"/>
            <p:cNvSpPr>
              <a:spLocks noChangeArrowheads="1"/>
            </p:cNvSpPr>
            <p:nvPr/>
          </p:nvSpPr>
          <p:spPr bwMode="auto">
            <a:xfrm>
              <a:off x="469" y="1023"/>
              <a:ext cx="185" cy="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2" name="Rectangle 13"/>
            <p:cNvSpPr>
              <a:spLocks noChangeArrowheads="1"/>
            </p:cNvSpPr>
            <p:nvPr/>
          </p:nvSpPr>
          <p:spPr bwMode="auto">
            <a:xfrm>
              <a:off x="469" y="946"/>
              <a:ext cx="77" cy="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836738" y="1501775"/>
            <a:ext cx="293687" cy="244475"/>
            <a:chOff x="469" y="946"/>
            <a:chExt cx="185" cy="154"/>
          </a:xfrm>
        </p:grpSpPr>
        <p:sp>
          <p:nvSpPr>
            <p:cNvPr id="68639" name="Rectangle 15"/>
            <p:cNvSpPr>
              <a:spLocks noChangeArrowheads="1"/>
            </p:cNvSpPr>
            <p:nvPr/>
          </p:nvSpPr>
          <p:spPr bwMode="auto">
            <a:xfrm>
              <a:off x="469" y="1023"/>
              <a:ext cx="185" cy="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0" name="Rectangle 16"/>
            <p:cNvSpPr>
              <a:spLocks noChangeArrowheads="1"/>
            </p:cNvSpPr>
            <p:nvPr/>
          </p:nvSpPr>
          <p:spPr bwMode="auto">
            <a:xfrm>
              <a:off x="469" y="946"/>
              <a:ext cx="77" cy="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2293938" y="1501775"/>
            <a:ext cx="293687" cy="244475"/>
            <a:chOff x="469" y="946"/>
            <a:chExt cx="185" cy="154"/>
          </a:xfrm>
        </p:grpSpPr>
        <p:sp>
          <p:nvSpPr>
            <p:cNvPr id="68637" name="Rectangle 18"/>
            <p:cNvSpPr>
              <a:spLocks noChangeArrowheads="1"/>
            </p:cNvSpPr>
            <p:nvPr/>
          </p:nvSpPr>
          <p:spPr bwMode="auto">
            <a:xfrm>
              <a:off x="469" y="1023"/>
              <a:ext cx="185" cy="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8" name="Rectangle 19"/>
            <p:cNvSpPr>
              <a:spLocks noChangeArrowheads="1"/>
            </p:cNvSpPr>
            <p:nvPr/>
          </p:nvSpPr>
          <p:spPr bwMode="auto">
            <a:xfrm>
              <a:off x="469" y="946"/>
              <a:ext cx="77" cy="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2735263" y="1501775"/>
            <a:ext cx="293687" cy="244475"/>
            <a:chOff x="469" y="946"/>
            <a:chExt cx="185" cy="154"/>
          </a:xfrm>
        </p:grpSpPr>
        <p:sp>
          <p:nvSpPr>
            <p:cNvPr id="68635" name="Rectangle 21"/>
            <p:cNvSpPr>
              <a:spLocks noChangeArrowheads="1"/>
            </p:cNvSpPr>
            <p:nvPr/>
          </p:nvSpPr>
          <p:spPr bwMode="auto">
            <a:xfrm>
              <a:off x="469" y="1023"/>
              <a:ext cx="185" cy="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6" name="Rectangle 22"/>
            <p:cNvSpPr>
              <a:spLocks noChangeArrowheads="1"/>
            </p:cNvSpPr>
            <p:nvPr/>
          </p:nvSpPr>
          <p:spPr bwMode="auto">
            <a:xfrm>
              <a:off x="469" y="946"/>
              <a:ext cx="77" cy="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730250" y="1501775"/>
            <a:ext cx="293688" cy="244475"/>
            <a:chOff x="469" y="946"/>
            <a:chExt cx="185" cy="154"/>
          </a:xfrm>
        </p:grpSpPr>
        <p:sp>
          <p:nvSpPr>
            <p:cNvPr id="68633" name="Rectangle 24"/>
            <p:cNvSpPr>
              <a:spLocks noChangeArrowheads="1"/>
            </p:cNvSpPr>
            <p:nvPr/>
          </p:nvSpPr>
          <p:spPr bwMode="auto">
            <a:xfrm>
              <a:off x="469" y="1023"/>
              <a:ext cx="185" cy="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4" name="Rectangle 25"/>
            <p:cNvSpPr>
              <a:spLocks noChangeArrowheads="1"/>
            </p:cNvSpPr>
            <p:nvPr/>
          </p:nvSpPr>
          <p:spPr bwMode="auto">
            <a:xfrm>
              <a:off x="469" y="946"/>
              <a:ext cx="77" cy="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22" name="Oval 26"/>
          <p:cNvSpPr>
            <a:spLocks noChangeArrowheads="1"/>
          </p:cNvSpPr>
          <p:nvPr/>
        </p:nvSpPr>
        <p:spPr bwMode="auto">
          <a:xfrm>
            <a:off x="1173163" y="1549400"/>
            <a:ext cx="74612" cy="746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Oval 27"/>
          <p:cNvSpPr>
            <a:spLocks noChangeArrowheads="1"/>
          </p:cNvSpPr>
          <p:nvPr/>
        </p:nvSpPr>
        <p:spPr bwMode="auto">
          <a:xfrm>
            <a:off x="1325563" y="1549400"/>
            <a:ext cx="74612" cy="746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Oval 28"/>
          <p:cNvSpPr>
            <a:spLocks noChangeArrowheads="1"/>
          </p:cNvSpPr>
          <p:nvPr/>
        </p:nvSpPr>
        <p:spPr bwMode="auto">
          <a:xfrm>
            <a:off x="1549400" y="1549400"/>
            <a:ext cx="74613" cy="746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5" name="AutoShape 29"/>
          <p:cNvSpPr>
            <a:spLocks/>
          </p:cNvSpPr>
          <p:nvPr/>
        </p:nvSpPr>
        <p:spPr bwMode="auto">
          <a:xfrm rot="-5400000">
            <a:off x="1605756" y="488157"/>
            <a:ext cx="79375" cy="2767012"/>
          </a:xfrm>
          <a:prstGeom prst="leftBrace">
            <a:avLst>
              <a:gd name="adj1" fmla="val 290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Text Box 30"/>
          <p:cNvSpPr txBox="1">
            <a:spLocks noChangeArrowheads="1"/>
          </p:cNvSpPr>
          <p:nvPr/>
        </p:nvSpPr>
        <p:spPr bwMode="auto">
          <a:xfrm>
            <a:off x="1152525" y="1808163"/>
            <a:ext cx="8461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Đoàn </a:t>
            </a:r>
          </a:p>
          <a:p>
            <a:r>
              <a:rPr lang="en-US" sz="2000">
                <a:latin typeface="Comic Sans MS" pitchFamily="66" charset="0"/>
              </a:rPr>
              <a:t>10 xe</a:t>
            </a:r>
            <a:endParaRPr lang="en-US" sz="2000"/>
          </a:p>
        </p:txBody>
      </p:sp>
      <p:sp>
        <p:nvSpPr>
          <p:cNvPr id="68627" name="Line 31"/>
          <p:cNvSpPr>
            <a:spLocks noChangeShapeType="1"/>
          </p:cNvSpPr>
          <p:nvPr/>
        </p:nvSpPr>
        <p:spPr bwMode="auto">
          <a:xfrm flipH="1">
            <a:off x="3168650" y="1549400"/>
            <a:ext cx="82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8" name="Line 32"/>
          <p:cNvSpPr>
            <a:spLocks noChangeShapeType="1"/>
          </p:cNvSpPr>
          <p:nvPr/>
        </p:nvSpPr>
        <p:spPr bwMode="auto">
          <a:xfrm>
            <a:off x="5072063" y="1549400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9" name="Text Box 33"/>
          <p:cNvSpPr txBox="1">
            <a:spLocks noChangeArrowheads="1"/>
          </p:cNvSpPr>
          <p:nvPr/>
        </p:nvSpPr>
        <p:spPr bwMode="auto">
          <a:xfrm>
            <a:off x="3992563" y="1349375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omic Sans MS" pitchFamily="66" charset="0"/>
              </a:rPr>
              <a:t>100 km</a:t>
            </a:r>
          </a:p>
        </p:txBody>
      </p:sp>
      <p:sp>
        <p:nvSpPr>
          <p:cNvPr id="68630" name="Line 34"/>
          <p:cNvSpPr>
            <a:spLocks noChangeShapeType="1"/>
          </p:cNvSpPr>
          <p:nvPr/>
        </p:nvSpPr>
        <p:spPr bwMode="auto">
          <a:xfrm flipH="1">
            <a:off x="6021388" y="1549400"/>
            <a:ext cx="92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1" name="Text Box 35"/>
          <p:cNvSpPr txBox="1">
            <a:spLocks noChangeArrowheads="1"/>
          </p:cNvSpPr>
          <p:nvPr/>
        </p:nvSpPr>
        <p:spPr bwMode="auto">
          <a:xfrm>
            <a:off x="6948488" y="1349375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omic Sans MS" pitchFamily="66" charset="0"/>
              </a:rPr>
              <a:t>100 km</a:t>
            </a:r>
          </a:p>
        </p:txBody>
      </p:sp>
      <p:sp>
        <p:nvSpPr>
          <p:cNvPr id="68632" name="Line 36"/>
          <p:cNvSpPr>
            <a:spLocks noChangeShapeType="1"/>
          </p:cNvSpPr>
          <p:nvPr/>
        </p:nvSpPr>
        <p:spPr bwMode="auto">
          <a:xfrm>
            <a:off x="8027988" y="1549400"/>
            <a:ext cx="277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9F8649C1-FEF1-4B32-8CD4-5077BC369F6C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Trễ nút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47938"/>
            <a:ext cx="7772400" cy="3700462"/>
          </a:xfrm>
        </p:spPr>
        <p:txBody>
          <a:bodyPr/>
          <a:lstStyle/>
          <a:p>
            <a:r>
              <a:rPr lang="en-US" sz="2400" smtClean="0"/>
              <a:t>d</a:t>
            </a:r>
            <a:r>
              <a:rPr lang="en-US" sz="2400" baseline="-25000" smtClean="0"/>
              <a:t>proc</a:t>
            </a:r>
            <a:r>
              <a:rPr lang="en-US" sz="2400" smtClean="0"/>
              <a:t> = trễ xử lý</a:t>
            </a:r>
          </a:p>
          <a:p>
            <a:pPr lvl="1"/>
            <a:r>
              <a:rPr lang="en-US" sz="2000" smtClean="0"/>
              <a:t>Thường vài microsecs hoặc ít hơn</a:t>
            </a:r>
          </a:p>
          <a:p>
            <a:r>
              <a:rPr lang="en-US" sz="2400" smtClean="0"/>
              <a:t>d</a:t>
            </a:r>
            <a:r>
              <a:rPr lang="en-US" sz="2400" baseline="-25000" smtClean="0"/>
              <a:t>queue</a:t>
            </a:r>
            <a:r>
              <a:rPr lang="en-US" sz="2400" smtClean="0"/>
              <a:t> = trễ xếp hàng</a:t>
            </a:r>
          </a:p>
          <a:p>
            <a:pPr lvl="1"/>
            <a:r>
              <a:rPr lang="en-US" sz="2000" smtClean="0"/>
              <a:t>Phụ thuộc vào tắc nghẽn</a:t>
            </a:r>
          </a:p>
          <a:p>
            <a:r>
              <a:rPr lang="en-US" sz="2400" smtClean="0"/>
              <a:t>d</a:t>
            </a:r>
            <a:r>
              <a:rPr lang="en-US" sz="2400" baseline="-25000" smtClean="0"/>
              <a:t>trans</a:t>
            </a:r>
            <a:r>
              <a:rPr lang="en-US" sz="2400" smtClean="0"/>
              <a:t> = trễ phát</a:t>
            </a:r>
          </a:p>
          <a:p>
            <a:pPr lvl="1"/>
            <a:r>
              <a:rPr lang="en-US" sz="2000" smtClean="0"/>
              <a:t>= L/R, đáng kể với các liên kết tốc độ thấp </a:t>
            </a:r>
          </a:p>
          <a:p>
            <a:r>
              <a:rPr lang="en-US" sz="2400" smtClean="0"/>
              <a:t>d</a:t>
            </a:r>
            <a:r>
              <a:rPr lang="en-US" sz="2400" baseline="-25000" smtClean="0"/>
              <a:t>prop</a:t>
            </a:r>
            <a:r>
              <a:rPr lang="en-US" sz="2400" smtClean="0"/>
              <a:t> = trễ lan truyền</a:t>
            </a:r>
          </a:p>
          <a:p>
            <a:pPr lvl="1"/>
            <a:r>
              <a:rPr lang="en-US" sz="2000" smtClean="0"/>
              <a:t>Một vài microsecs đến hàng trăm msecs</a:t>
            </a:r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1887538" y="1371600"/>
          <a:ext cx="53149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3" imgW="2006280" imgH="241200" progId="Equation.3">
                  <p:embed/>
                </p:oleObj>
              </mc:Choice>
              <mc:Fallback>
                <p:oleObj name="Equation" r:id="rId3" imgW="20062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1371600"/>
                        <a:ext cx="5314950" cy="635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96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2EA9A087-6D65-4749-B211-62E79B00EED2}" type="slidenum">
              <a:rPr lang="en-US" smtClean="0"/>
              <a:pPr/>
              <a:t>54</a:t>
            </a:fld>
            <a:endParaRPr lang="en-US" smtClean="0"/>
          </a:p>
        </p:txBody>
      </p:sp>
      <p:pic>
        <p:nvPicPr>
          <p:cNvPr id="69636" name="Picture 60" descr="queueDel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81450" y="1290638"/>
            <a:ext cx="5162550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66700"/>
            <a:ext cx="7772400" cy="1143000"/>
          </a:xfrm>
        </p:spPr>
        <p:txBody>
          <a:bodyPr/>
          <a:lstStyle/>
          <a:p>
            <a:r>
              <a:rPr lang="en-US" sz="3600" smtClean="0"/>
              <a:t>Trễ xếp hàng (chi tiết hơn)</a:t>
            </a:r>
            <a:endParaRPr lang="en-US" smtClean="0"/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638300"/>
            <a:ext cx="3810000" cy="1781175"/>
          </a:xfrm>
        </p:spPr>
        <p:txBody>
          <a:bodyPr/>
          <a:lstStyle/>
          <a:p>
            <a:r>
              <a:rPr lang="en-US" sz="2400" smtClean="0"/>
              <a:t>R=băng thông liên kết (bps)</a:t>
            </a:r>
          </a:p>
          <a:p>
            <a:r>
              <a:rPr lang="en-US" sz="2400" smtClean="0"/>
              <a:t>L=độ dài gói (bits)</a:t>
            </a:r>
          </a:p>
          <a:p>
            <a:r>
              <a:rPr lang="en-US" sz="2400" smtClean="0"/>
              <a:t>a=tốc độ trung bình gói đến</a:t>
            </a:r>
          </a:p>
        </p:txBody>
      </p:sp>
      <p:sp>
        <p:nvSpPr>
          <p:cNvPr id="69639" name="Rectangle 61"/>
          <p:cNvSpPr>
            <a:spLocks noChangeArrowheads="1"/>
          </p:cNvSpPr>
          <p:nvPr/>
        </p:nvSpPr>
        <p:spPr bwMode="auto">
          <a:xfrm>
            <a:off x="714375" y="3552825"/>
            <a:ext cx="3810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Cường độ dữ liệu = La/R</a:t>
            </a:r>
          </a:p>
        </p:txBody>
      </p:sp>
      <p:sp>
        <p:nvSpPr>
          <p:cNvPr id="69640" name="Rectangle 62"/>
          <p:cNvSpPr>
            <a:spLocks noChangeArrowheads="1"/>
          </p:cNvSpPr>
          <p:nvPr/>
        </p:nvSpPr>
        <p:spPr bwMode="auto">
          <a:xfrm>
            <a:off x="571500" y="4448175"/>
            <a:ext cx="69723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latin typeface="Comic Sans MS" pitchFamily="66" charset="0"/>
              </a:rPr>
              <a:t>La/R ~ 0: trễ xếp hàng trung bình thấp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latin typeface="Comic Sans MS" pitchFamily="66" charset="0"/>
              </a:rPr>
              <a:t>La/R -&gt; 1: trễ lớn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latin typeface="Comic Sans MS" pitchFamily="66" charset="0"/>
              </a:rPr>
              <a:t>La/R &gt; 1: nhiều “việc” đến hơn khả năng phục vụ, trễ không giới hạn!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3DC34194-134C-4EAF-85C3-114C22D96119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Trễ Internet</a:t>
            </a:r>
          </a:p>
        </p:txBody>
      </p:sp>
      <p:sp>
        <p:nvSpPr>
          <p:cNvPr id="215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098800"/>
          </a:xfrm>
        </p:spPr>
        <p:txBody>
          <a:bodyPr/>
          <a:lstStyle/>
          <a:p>
            <a:r>
              <a:rPr lang="en-US" sz="2400" smtClean="0"/>
              <a:t>Trễ và mất gói ở Internet thực như thế nào? </a:t>
            </a:r>
          </a:p>
          <a:p>
            <a:r>
              <a:rPr lang="en-US" sz="2400" b="1" u="sng" smtClean="0">
                <a:solidFill>
                  <a:srgbClr val="FF0000"/>
                </a:solidFill>
                <a:latin typeface="Courier" pitchFamily="49" charset="0"/>
              </a:rPr>
              <a:t>Traceroute</a:t>
            </a:r>
            <a:r>
              <a:rPr lang="en-US" sz="2400" u="sng" smtClean="0">
                <a:solidFill>
                  <a:srgbClr val="FF0000"/>
                </a:solidFill>
              </a:rPr>
              <a:t> program:</a:t>
            </a:r>
            <a:r>
              <a:rPr lang="en-US" sz="2400" smtClean="0"/>
              <a:t> đo trễ từ nút nguồn đến router trên đường định tuyến đến đích. Cho mỗi </a:t>
            </a:r>
            <a:r>
              <a:rPr lang="en-US" sz="2400" i="1" smtClean="0"/>
              <a:t>i:</a:t>
            </a:r>
          </a:p>
          <a:p>
            <a:pPr lvl="1"/>
            <a:r>
              <a:rPr lang="en-US" sz="2000" smtClean="0"/>
              <a:t>Gửi ba gói tin đến router thứ </a:t>
            </a:r>
            <a:r>
              <a:rPr lang="en-US" sz="2000" i="1" smtClean="0"/>
              <a:t>i</a:t>
            </a:r>
            <a:r>
              <a:rPr lang="en-US" sz="2000" smtClean="0"/>
              <a:t> trên đường định tuyến đến đích</a:t>
            </a:r>
          </a:p>
          <a:p>
            <a:pPr lvl="1"/>
            <a:r>
              <a:rPr lang="en-US" sz="2000" smtClean="0"/>
              <a:t>router </a:t>
            </a:r>
            <a:r>
              <a:rPr lang="en-US" sz="2000" i="1" smtClean="0"/>
              <a:t>i</a:t>
            </a:r>
            <a:r>
              <a:rPr lang="en-US" sz="2000" smtClean="0"/>
              <a:t> trả lời nút gửi ghi nhận được gói gửi cho nó</a:t>
            </a:r>
          </a:p>
          <a:p>
            <a:pPr lvl="1"/>
            <a:r>
              <a:rPr lang="en-US" sz="2000" smtClean="0"/>
              <a:t>Nút tính thời gian từ lúc gửi đến lúc nhận được trả lời.</a:t>
            </a:r>
            <a:endParaRPr lang="en-US" smtClean="0"/>
          </a:p>
          <a:p>
            <a:endParaRPr lang="en-US" smtClean="0"/>
          </a:p>
        </p:txBody>
      </p:sp>
      <p:graphicFrame>
        <p:nvGraphicFramePr>
          <p:cNvPr id="21506" name="Object 11"/>
          <p:cNvGraphicFramePr>
            <a:graphicFrameLocks noChangeAspect="1"/>
          </p:cNvGraphicFramePr>
          <p:nvPr/>
        </p:nvGraphicFramePr>
        <p:xfrm>
          <a:off x="984250" y="5078413"/>
          <a:ext cx="4159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5078413"/>
                        <a:ext cx="415925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Line 38"/>
          <p:cNvSpPr>
            <a:spLocks noChangeShapeType="1"/>
          </p:cNvSpPr>
          <p:nvPr/>
        </p:nvSpPr>
        <p:spPr bwMode="auto">
          <a:xfrm>
            <a:off x="1285875" y="531971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105"/>
          <p:cNvSpPr>
            <a:spLocks noChangeShapeType="1"/>
          </p:cNvSpPr>
          <p:nvPr/>
        </p:nvSpPr>
        <p:spPr bwMode="auto">
          <a:xfrm flipV="1">
            <a:off x="2079625" y="537051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6"/>
          <p:cNvSpPr>
            <a:spLocks noChangeShapeType="1"/>
          </p:cNvSpPr>
          <p:nvPr/>
        </p:nvSpPr>
        <p:spPr bwMode="auto">
          <a:xfrm>
            <a:off x="3014663" y="53546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108"/>
          <p:cNvSpPr>
            <a:spLocks noChangeShapeType="1"/>
          </p:cNvSpPr>
          <p:nvPr/>
        </p:nvSpPr>
        <p:spPr bwMode="auto">
          <a:xfrm flipH="1">
            <a:off x="2776538" y="508635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13"/>
          <p:cNvSpPr>
            <a:spLocks noChangeShapeType="1"/>
          </p:cNvSpPr>
          <p:nvPr/>
        </p:nvSpPr>
        <p:spPr bwMode="auto">
          <a:xfrm flipH="1">
            <a:off x="3990975" y="5414963"/>
            <a:ext cx="62071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44"/>
          <p:cNvGrpSpPr>
            <a:grpSpLocks/>
          </p:cNvGrpSpPr>
          <p:nvPr/>
        </p:nvGrpSpPr>
        <p:grpSpPr bwMode="auto">
          <a:xfrm>
            <a:off x="1560513" y="5467350"/>
            <a:ext cx="501650" cy="233363"/>
            <a:chOff x="3600" y="219"/>
            <a:chExt cx="360" cy="175"/>
          </a:xfrm>
        </p:grpSpPr>
        <p:sp>
          <p:nvSpPr>
            <p:cNvPr id="21586" name="Oval 14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7" name="Line 14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8" name="Line 14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9" name="Rectangle 14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590" name="Oval 14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5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596" name="Line 1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7" name="Line 1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8" name="Line 1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5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593" name="Line 1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4" name="Line 1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5" name="Line 1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158"/>
          <p:cNvGrpSpPr>
            <a:grpSpLocks/>
          </p:cNvGrpSpPr>
          <p:nvPr/>
        </p:nvGrpSpPr>
        <p:grpSpPr bwMode="auto">
          <a:xfrm>
            <a:off x="2513013" y="5238750"/>
            <a:ext cx="501650" cy="233363"/>
            <a:chOff x="3600" y="219"/>
            <a:chExt cx="360" cy="175"/>
          </a:xfrm>
        </p:grpSpPr>
        <p:sp>
          <p:nvSpPr>
            <p:cNvPr id="21573" name="Oval 15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4" name="Line 16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5" name="Line 16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6" name="Rectangle 16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577" name="Oval 16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16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583" name="Line 1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4" name="Line 1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5" name="Line 1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6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580" name="Line 1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1" name="Line 1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2" name="Line 1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186"/>
          <p:cNvGrpSpPr>
            <a:grpSpLocks/>
          </p:cNvGrpSpPr>
          <p:nvPr/>
        </p:nvGrpSpPr>
        <p:grpSpPr bwMode="auto">
          <a:xfrm>
            <a:off x="3500438" y="5446713"/>
            <a:ext cx="500062" cy="233362"/>
            <a:chOff x="3600" y="219"/>
            <a:chExt cx="360" cy="175"/>
          </a:xfrm>
        </p:grpSpPr>
        <p:sp>
          <p:nvSpPr>
            <p:cNvPr id="21560" name="Oval 18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1" name="Line 18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2" name="Line 18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3" name="Rectangle 19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564" name="Oval 19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19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570" name="Line 1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1" name="Line 1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2" name="Line 1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9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567" name="Line 19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8" name="Line 19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9" name="Line 19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520" name="Line 260"/>
          <p:cNvSpPr>
            <a:spLocks noChangeShapeType="1"/>
          </p:cNvSpPr>
          <p:nvPr/>
        </p:nvSpPr>
        <p:spPr bwMode="auto">
          <a:xfrm>
            <a:off x="5110163" y="53800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261"/>
          <p:cNvSpPr>
            <a:spLocks noChangeShapeType="1"/>
          </p:cNvSpPr>
          <p:nvPr/>
        </p:nvSpPr>
        <p:spPr bwMode="auto">
          <a:xfrm flipH="1">
            <a:off x="6048375" y="5326063"/>
            <a:ext cx="557213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262"/>
          <p:cNvGrpSpPr>
            <a:grpSpLocks/>
          </p:cNvGrpSpPr>
          <p:nvPr/>
        </p:nvGrpSpPr>
        <p:grpSpPr bwMode="auto">
          <a:xfrm>
            <a:off x="4608513" y="5264150"/>
            <a:ext cx="501650" cy="233363"/>
            <a:chOff x="3600" y="219"/>
            <a:chExt cx="360" cy="175"/>
          </a:xfrm>
        </p:grpSpPr>
        <p:sp>
          <p:nvSpPr>
            <p:cNvPr id="21547" name="Oval 26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8" name="Line 26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9" name="Line 26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0" name="Rectangle 26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551" name="Oval 26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26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557" name="Line 2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Line 2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Line 2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27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554" name="Line 2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Line 2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Line 2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" name="Group 276"/>
          <p:cNvGrpSpPr>
            <a:grpSpLocks/>
          </p:cNvGrpSpPr>
          <p:nvPr/>
        </p:nvGrpSpPr>
        <p:grpSpPr bwMode="auto">
          <a:xfrm>
            <a:off x="5595938" y="5472113"/>
            <a:ext cx="500062" cy="233362"/>
            <a:chOff x="3600" y="219"/>
            <a:chExt cx="360" cy="175"/>
          </a:xfrm>
        </p:grpSpPr>
        <p:sp>
          <p:nvSpPr>
            <p:cNvPr id="21534" name="Oval 27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Line 27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Line 27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7" name="Rectangle 28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538" name="Oval 28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8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544" name="Line 28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5" name="Line 28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6" name="Line 28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28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541" name="Line 2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2" name="Line 2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3" name="Line 2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21507" name="Object 290"/>
          <p:cNvGraphicFramePr>
            <a:graphicFrameLocks noChangeAspect="1"/>
          </p:cNvGraphicFramePr>
          <p:nvPr/>
        </p:nvGraphicFramePr>
        <p:xfrm>
          <a:off x="6597650" y="5180013"/>
          <a:ext cx="4159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Object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50" y="5180013"/>
                        <a:ext cx="415925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4" name="Line 291"/>
          <p:cNvSpPr>
            <a:spLocks noChangeShapeType="1"/>
          </p:cNvSpPr>
          <p:nvPr/>
        </p:nvSpPr>
        <p:spPr bwMode="auto">
          <a:xfrm>
            <a:off x="2744788" y="548640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292"/>
          <p:cNvSpPr>
            <a:spLocks noChangeShapeType="1"/>
          </p:cNvSpPr>
          <p:nvPr/>
        </p:nvSpPr>
        <p:spPr bwMode="auto">
          <a:xfrm>
            <a:off x="4668838" y="507365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Line 294"/>
          <p:cNvSpPr>
            <a:spLocks noChangeShapeType="1"/>
          </p:cNvSpPr>
          <p:nvPr/>
        </p:nvSpPr>
        <p:spPr bwMode="auto">
          <a:xfrm flipH="1">
            <a:off x="3386138" y="567690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Line 295"/>
          <p:cNvSpPr>
            <a:spLocks noChangeShapeType="1"/>
          </p:cNvSpPr>
          <p:nvPr/>
        </p:nvSpPr>
        <p:spPr bwMode="auto">
          <a:xfrm>
            <a:off x="3741738" y="5181600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243" name="Freeform 299"/>
          <p:cNvSpPr>
            <a:spLocks/>
          </p:cNvSpPr>
          <p:nvPr/>
        </p:nvSpPr>
        <p:spPr bwMode="auto">
          <a:xfrm>
            <a:off x="1289050" y="5295900"/>
            <a:ext cx="419100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244" name="Text Box 300"/>
          <p:cNvSpPr txBox="1">
            <a:spLocks noChangeArrowheads="1"/>
          </p:cNvSpPr>
          <p:nvPr/>
        </p:nvSpPr>
        <p:spPr bwMode="auto">
          <a:xfrm>
            <a:off x="1387475" y="5038725"/>
            <a:ext cx="1116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3 probes</a:t>
            </a:r>
          </a:p>
        </p:txBody>
      </p:sp>
      <p:sp>
        <p:nvSpPr>
          <p:cNvPr id="83245" name="Freeform 301"/>
          <p:cNvSpPr>
            <a:spLocks/>
          </p:cNvSpPr>
          <p:nvPr/>
        </p:nvSpPr>
        <p:spPr bwMode="auto">
          <a:xfrm>
            <a:off x="1282700" y="5219700"/>
            <a:ext cx="1346200" cy="474663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246" name="Text Box 302"/>
          <p:cNvSpPr txBox="1">
            <a:spLocks noChangeArrowheads="1"/>
          </p:cNvSpPr>
          <p:nvPr/>
        </p:nvSpPr>
        <p:spPr bwMode="auto">
          <a:xfrm>
            <a:off x="1958975" y="5527675"/>
            <a:ext cx="1116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3 probes</a:t>
            </a:r>
          </a:p>
        </p:txBody>
      </p:sp>
      <p:sp>
        <p:nvSpPr>
          <p:cNvPr id="83247" name="Freeform 303"/>
          <p:cNvSpPr>
            <a:spLocks/>
          </p:cNvSpPr>
          <p:nvPr/>
        </p:nvSpPr>
        <p:spPr bwMode="auto">
          <a:xfrm>
            <a:off x="1276350" y="5273675"/>
            <a:ext cx="2247900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248" name="Text Box 304"/>
          <p:cNvSpPr txBox="1">
            <a:spLocks noChangeArrowheads="1"/>
          </p:cNvSpPr>
          <p:nvPr/>
        </p:nvSpPr>
        <p:spPr bwMode="auto">
          <a:xfrm>
            <a:off x="3025775" y="5013325"/>
            <a:ext cx="1116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3 probes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43" grpId="0" animBg="1"/>
      <p:bldP spid="83244" grpId="0"/>
      <p:bldP spid="83245" grpId="0" animBg="1"/>
      <p:bldP spid="83246" grpId="0"/>
      <p:bldP spid="83247" grpId="0" animBg="1"/>
      <p:bldP spid="8324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706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AC5975B9-6D27-4A53-B31F-DD809AD674EF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Trễ Internet</a:t>
            </a:r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704850" y="2338388"/>
            <a:ext cx="8229600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pitchFamily="34" charset="0"/>
              </a:rPr>
              <a:t>1  cs-gw (128.119.240.254)  1 ms  1 ms  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pitchFamily="34" charset="0"/>
              </a:rPr>
              <a:t>2  border1-rt-fa5-1-0.gw.umass.edu (128.119.3.145)  1 ms  1 ms  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pitchFamily="34" charset="0"/>
              </a:rPr>
              <a:t>3  cht-vbns.gw.umass.edu (128.119.3.130)  6 ms 5 ms 5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pitchFamily="34" charset="0"/>
              </a:rPr>
              <a:t>4  jn1-at1-0-0-19.wor.vbns.net (204.147.132.129)  16 ms 11 ms 13 ms 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pitchFamily="34" charset="0"/>
              </a:rPr>
              <a:t>5  jn1-so7-0-0-0.wae.vbns.net (204.147.136.136)  21 ms 18 ms 18 ms 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pitchFamily="34" charset="0"/>
              </a:rPr>
              <a:t>6  abilene-vbns.abilene.ucaid.edu (198.32.11.9)  22 ms  18 ms  22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pitchFamily="34" charset="0"/>
              </a:rPr>
              <a:t>7  nycm-wash.abilene.ucaid.edu (198.32.8.46)  22 ms  22 ms  22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pitchFamily="34" charset="0"/>
              </a:rPr>
              <a:t>8  62.40.103.253 (62.40.103.253)  104 ms 109 ms 106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pitchFamily="34" charset="0"/>
              </a:rPr>
              <a:t>9  de2-1.de1.de.geant.net (62.40.96.129)  109 ms 102 ms 104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pitchFamily="34" charset="0"/>
              </a:rPr>
              <a:t>10  de.fr1.fr.geant.net (62.40.96.50)  113 ms 121 ms 114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pitchFamily="34" charset="0"/>
              </a:rPr>
              <a:t>11  renater-gw.fr1.fr.geant.net (62.40.103.54)  112 ms  114 ms  112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pitchFamily="34" charset="0"/>
              </a:rPr>
              <a:t>12  nio-n2.cssi.renater.fr (193.51.206.13)  111 ms  114 ms  116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pitchFamily="34" charset="0"/>
              </a:rPr>
              <a:t>13  nice.cssi.renater.fr (195.220.98.102)  123 ms  125 ms  124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pitchFamily="34" charset="0"/>
              </a:rPr>
              <a:t>14  r3t2-nice.cssi.renater.fr (195.220.98.110)  126 ms  126 ms  124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pitchFamily="34" charset="0"/>
              </a:rPr>
              <a:t>15  eurecom-valbonne.r3t2.ft.net (193.48.50.54)  135 ms  128 ms  133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pitchFamily="34" charset="0"/>
              </a:rPr>
              <a:t>16  194.214.211.25 (194.214.211.25)  126 ms  128 ms  126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pitchFamily="34" charset="0"/>
              </a:rPr>
              <a:t>17  * * *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pitchFamily="34" charset="0"/>
              </a:rPr>
              <a:t>18  * * *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pitchFamily="34" charset="0"/>
              </a:rPr>
              <a:t>19  fantasia.eurecom.fr (193.55.113.142)  132 ms  128 ms  136</a:t>
            </a:r>
            <a:r>
              <a:rPr lang="en-US"/>
              <a:t> </a:t>
            </a:r>
            <a:r>
              <a:rPr lang="en-US" sz="1600"/>
              <a:t>ms</a:t>
            </a:r>
          </a:p>
        </p:txBody>
      </p:sp>
      <p:sp>
        <p:nvSpPr>
          <p:cNvPr id="70662" name="Text Box 5"/>
          <p:cNvSpPr txBox="1">
            <a:spLocks noChangeArrowheads="1"/>
          </p:cNvSpPr>
          <p:nvPr/>
        </p:nvSpPr>
        <p:spPr bwMode="auto">
          <a:xfrm>
            <a:off x="725488" y="1312863"/>
            <a:ext cx="819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traceroute:</a:t>
            </a:r>
            <a:r>
              <a:rPr lang="en-US">
                <a:latin typeface="Comic Sans MS" pitchFamily="66" charset="0"/>
              </a:rPr>
              <a:t> gaia.cs.umass.edu to www.eurecom.fr</a:t>
            </a:r>
          </a:p>
        </p:txBody>
      </p:sp>
      <p:sp>
        <p:nvSpPr>
          <p:cNvPr id="70663" name="Line 6"/>
          <p:cNvSpPr>
            <a:spLocks noChangeShapeType="1"/>
          </p:cNvSpPr>
          <p:nvPr/>
        </p:nvSpPr>
        <p:spPr bwMode="auto">
          <a:xfrm>
            <a:off x="1611313" y="5634038"/>
            <a:ext cx="1231900" cy="84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4" name="Text Box 7"/>
          <p:cNvSpPr txBox="1">
            <a:spLocks noChangeArrowheads="1"/>
          </p:cNvSpPr>
          <p:nvPr/>
        </p:nvSpPr>
        <p:spPr bwMode="auto">
          <a:xfrm>
            <a:off x="4578350" y="1738313"/>
            <a:ext cx="4565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Three delay measements from </a:t>
            </a:r>
          </a:p>
          <a:p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gaia.cs.umass.edu to cs-gw.cs.umass.edu </a:t>
            </a:r>
          </a:p>
        </p:txBody>
      </p:sp>
      <p:sp>
        <p:nvSpPr>
          <p:cNvPr id="70665" name="Line 8"/>
          <p:cNvSpPr>
            <a:spLocks noChangeShapeType="1"/>
          </p:cNvSpPr>
          <p:nvPr/>
        </p:nvSpPr>
        <p:spPr bwMode="auto">
          <a:xfrm flipV="1">
            <a:off x="3471863" y="1965325"/>
            <a:ext cx="671512" cy="4127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6" name="Line 9"/>
          <p:cNvSpPr>
            <a:spLocks noChangeShapeType="1"/>
          </p:cNvSpPr>
          <p:nvPr/>
        </p:nvSpPr>
        <p:spPr bwMode="auto">
          <a:xfrm flipV="1">
            <a:off x="4011613" y="1954213"/>
            <a:ext cx="139700" cy="4048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7" name="Line 10"/>
          <p:cNvSpPr>
            <a:spLocks noChangeShapeType="1"/>
          </p:cNvSpPr>
          <p:nvPr/>
        </p:nvSpPr>
        <p:spPr bwMode="auto">
          <a:xfrm flipH="1" flipV="1">
            <a:off x="4146550" y="1963738"/>
            <a:ext cx="366713" cy="3905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8" name="Line 11"/>
          <p:cNvSpPr>
            <a:spLocks noChangeShapeType="1"/>
          </p:cNvSpPr>
          <p:nvPr/>
        </p:nvSpPr>
        <p:spPr bwMode="auto">
          <a:xfrm flipV="1">
            <a:off x="4138613" y="1970088"/>
            <a:ext cx="377825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9" name="Text Box 12"/>
          <p:cNvSpPr txBox="1">
            <a:spLocks noChangeArrowheads="1"/>
          </p:cNvSpPr>
          <p:nvPr/>
        </p:nvSpPr>
        <p:spPr bwMode="auto">
          <a:xfrm>
            <a:off x="2830513" y="5564188"/>
            <a:ext cx="60277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* means no reponse (probe lost, router not replying)</a:t>
            </a:r>
          </a:p>
        </p:txBody>
      </p:sp>
      <p:sp>
        <p:nvSpPr>
          <p:cNvPr id="70670" name="Freeform 14"/>
          <p:cNvSpPr>
            <a:spLocks/>
          </p:cNvSpPr>
          <p:nvPr/>
        </p:nvSpPr>
        <p:spPr bwMode="auto">
          <a:xfrm>
            <a:off x="6092825" y="3651250"/>
            <a:ext cx="1012825" cy="246063"/>
          </a:xfrm>
          <a:custGeom>
            <a:avLst/>
            <a:gdLst>
              <a:gd name="T0" fmla="*/ 2147483647 w 638"/>
              <a:gd name="T1" fmla="*/ 0 h 155"/>
              <a:gd name="T2" fmla="*/ 2147483647 w 638"/>
              <a:gd name="T3" fmla="*/ 2147483647 h 155"/>
              <a:gd name="T4" fmla="*/ 2147483647 w 638"/>
              <a:gd name="T5" fmla="*/ 2147483647 h 155"/>
              <a:gd name="T6" fmla="*/ 2147483647 w 638"/>
              <a:gd name="T7" fmla="*/ 2147483647 h 155"/>
              <a:gd name="T8" fmla="*/ 0 w 638"/>
              <a:gd name="T9" fmla="*/ 2147483647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8"/>
              <a:gd name="T16" fmla="*/ 0 h 155"/>
              <a:gd name="T17" fmla="*/ 638 w 638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8" h="155">
                <a:moveTo>
                  <a:pt x="593" y="0"/>
                </a:moveTo>
                <a:cubicBezTo>
                  <a:pt x="607" y="9"/>
                  <a:pt x="621" y="18"/>
                  <a:pt x="623" y="38"/>
                </a:cubicBezTo>
                <a:cubicBezTo>
                  <a:pt x="625" y="58"/>
                  <a:pt x="638" y="104"/>
                  <a:pt x="608" y="123"/>
                </a:cubicBezTo>
                <a:cubicBezTo>
                  <a:pt x="578" y="142"/>
                  <a:pt x="547" y="153"/>
                  <a:pt x="446" y="154"/>
                </a:cubicBezTo>
                <a:cubicBezTo>
                  <a:pt x="345" y="155"/>
                  <a:pt x="72" y="133"/>
                  <a:pt x="0" y="13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7137400" y="3436938"/>
            <a:ext cx="17875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trans-oceanic</a:t>
            </a:r>
          </a:p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link</a:t>
            </a:r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B4A40C8D-3A45-405B-BBE5-53809E2C8FD6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Mất gói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Dung lượng bộ đệm (hàng đợi) của router có hạn</a:t>
            </a:r>
          </a:p>
          <a:p>
            <a:r>
              <a:rPr lang="en-US" smtClean="0"/>
              <a:t>Khi gói đến hàng đợi đã đầy, gói bị loại bỏ  (mất)</a:t>
            </a:r>
          </a:p>
          <a:p>
            <a:r>
              <a:rPr lang="en-US" smtClean="0"/>
              <a:t>Gói bị mất có thể được phát lại bởi nút liền trước, bởi nút nguồn hoặc không được phát lại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661EA9E2-9484-4BD6-B5E1-6A1A2CC748C5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1: Nội dung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1.1</a:t>
            </a:r>
            <a:r>
              <a:rPr lang="en-US" sz="2800" smtClean="0"/>
              <a:t> Internet là gì?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1.2</a:t>
            </a:r>
            <a:r>
              <a:rPr lang="en-US" sz="2800" smtClean="0"/>
              <a:t> Biên của mạng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1.3 </a:t>
            </a:r>
            <a:r>
              <a:rPr lang="en-US" sz="2800" smtClean="0"/>
              <a:t>Lõi của mạng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1.4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smtClean="0"/>
              <a:t>Truy cập mạng và môi trường vật lý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1.5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smtClean="0"/>
              <a:t>Cấu trúc Internet và ISPs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1.6 </a:t>
            </a:r>
            <a:r>
              <a:rPr lang="en-US" sz="2800" smtClean="0"/>
              <a:t>Trễ &amp; mất gói trong các mạng chuyển gói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rgbClr val="FF0000"/>
                </a:solidFill>
              </a:rPr>
              <a:t>1.7 Các tầng giao thức, các mô hình dịch vụ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1.8</a:t>
            </a:r>
            <a:r>
              <a:rPr lang="en-US" sz="2800" smtClean="0"/>
              <a:t> Lịch sử về mạng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737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B9433567-6431-4F2E-B0CE-275837962221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tầng giao thức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581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Mạng phức tạp! </a:t>
            </a:r>
          </a:p>
          <a:p>
            <a:r>
              <a:rPr lang="en-US" sz="2400" smtClean="0"/>
              <a:t>Nhiều “phần”:</a:t>
            </a:r>
          </a:p>
          <a:p>
            <a:pPr lvl="1"/>
            <a:r>
              <a:rPr lang="en-US" smtClean="0"/>
              <a:t>Hệ thống cuối</a:t>
            </a:r>
          </a:p>
          <a:p>
            <a:pPr lvl="1"/>
            <a:r>
              <a:rPr lang="en-US" smtClean="0"/>
              <a:t>Bộ định tuyến</a:t>
            </a:r>
          </a:p>
          <a:p>
            <a:pPr lvl="1"/>
            <a:r>
              <a:rPr lang="en-US" smtClean="0"/>
              <a:t>Liên kết với nhiều loại đường truyền</a:t>
            </a:r>
          </a:p>
          <a:p>
            <a:pPr lvl="1"/>
            <a:r>
              <a:rPr lang="en-US" smtClean="0"/>
              <a:t>Ứng dụng</a:t>
            </a:r>
          </a:p>
          <a:p>
            <a:pPr lvl="1"/>
            <a:r>
              <a:rPr lang="en-US" smtClean="0"/>
              <a:t>Giao thức</a:t>
            </a:r>
          </a:p>
          <a:p>
            <a:pPr lvl="1"/>
            <a:r>
              <a:rPr lang="en-US" smtClean="0"/>
              <a:t>Phần cứng, phần mềm</a:t>
            </a:r>
            <a:endParaRPr lang="en-US" sz="2000" smtClean="0"/>
          </a:p>
        </p:txBody>
      </p:sp>
      <p:sp>
        <p:nvSpPr>
          <p:cNvPr id="7373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52950" y="2266950"/>
            <a:ext cx="3943350" cy="2619375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u="sng" smtClean="0">
                <a:solidFill>
                  <a:srgbClr val="FF0000"/>
                </a:solidFill>
              </a:rPr>
              <a:t>Câu hỏi:</a:t>
            </a:r>
            <a:r>
              <a:rPr lang="en-US" sz="2400" u="sng" smtClean="0">
                <a:solidFill>
                  <a:srgbClr val="FF0000"/>
                </a:solidFill>
              </a:rPr>
              <a:t> </a:t>
            </a:r>
          </a:p>
          <a:p>
            <a:pPr algn="ctr">
              <a:buFont typeface="Wingdings" pitchFamily="2" charset="2"/>
              <a:buNone/>
            </a:pPr>
            <a:r>
              <a:rPr lang="en-US" sz="2400" smtClean="0"/>
              <a:t>Có thể tổ chức cấu trúc mạng được không?</a:t>
            </a:r>
          </a:p>
          <a:p>
            <a:pPr algn="ctr"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0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1B28E89E-A95C-4E82-98BE-97890C1F869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0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sz="3200" smtClean="0"/>
              <a:t>Internet là gì: cách nhìn theo dịch vụ</a:t>
            </a:r>
            <a:endParaRPr lang="en-US" smtClean="0"/>
          </a:p>
        </p:txBody>
      </p:sp>
      <p:sp>
        <p:nvSpPr>
          <p:cNvPr id="30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4825" y="1233488"/>
            <a:ext cx="4267200" cy="3802062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Hạ tầng truyền thông </a:t>
            </a:r>
            <a:r>
              <a:rPr lang="en-US" sz="2400" i="1" smtClean="0">
                <a:solidFill>
                  <a:srgbClr val="FF0000"/>
                </a:solidFill>
              </a:rPr>
              <a:t> </a:t>
            </a:r>
            <a:r>
              <a:rPr lang="en-US" sz="2400" smtClean="0"/>
              <a:t>cho phép các ứng dụng phân tán:</a:t>
            </a:r>
          </a:p>
          <a:p>
            <a:pPr lvl="1"/>
            <a:r>
              <a:rPr lang="en-US" sz="2000" smtClean="0"/>
              <a:t>Web, email, games, thương mại điện tử, chia sẻ tệp, chat, …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Các dịch vụ truyền thông được cung cấp cho ứng dụng</a:t>
            </a:r>
            <a:endParaRPr lang="en-US" sz="2400" smtClean="0"/>
          </a:p>
          <a:p>
            <a:pPr lvl="1"/>
            <a:r>
              <a:rPr lang="en-US" sz="2000" smtClean="0"/>
              <a:t>Hướng kết nối, tin cậy</a:t>
            </a:r>
          </a:p>
          <a:p>
            <a:pPr lvl="1"/>
            <a:r>
              <a:rPr lang="en-US" sz="2000" smtClean="0"/>
              <a:t>Phi kết nối, không tin cậy</a:t>
            </a:r>
          </a:p>
        </p:txBody>
      </p:sp>
      <p:sp>
        <p:nvSpPr>
          <p:cNvPr id="3093" name="Freeform 6"/>
          <p:cNvSpPr>
            <a:spLocks/>
          </p:cNvSpPr>
          <p:nvPr/>
        </p:nvSpPr>
        <p:spPr bwMode="auto">
          <a:xfrm>
            <a:off x="6783388" y="1881188"/>
            <a:ext cx="1798637" cy="167481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Freeform 7"/>
          <p:cNvSpPr>
            <a:spLocks/>
          </p:cNvSpPr>
          <p:nvPr/>
        </p:nvSpPr>
        <p:spPr bwMode="auto">
          <a:xfrm>
            <a:off x="4903788" y="1738313"/>
            <a:ext cx="1866900" cy="1589087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Freeform 8"/>
          <p:cNvSpPr>
            <a:spLocks/>
          </p:cNvSpPr>
          <p:nvPr/>
        </p:nvSpPr>
        <p:spPr bwMode="auto">
          <a:xfrm>
            <a:off x="5272088" y="3189288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021263" y="1873250"/>
            <a:ext cx="733425" cy="319088"/>
            <a:chOff x="3552" y="246"/>
            <a:chExt cx="527" cy="248"/>
          </a:xfrm>
        </p:grpSpPr>
        <p:graphicFrame>
          <p:nvGraphicFramePr>
            <p:cNvPr id="3087" name="Object 10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8" name="Object 11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Clip" r:id="rId5" imgW="676440" imgH="485640" progId="MS_ClipArt_Gallery.2">
                    <p:embed/>
                  </p:oleObj>
                </mc:Choice>
                <mc:Fallback>
                  <p:oleObj name="Clip" r:id="rId5" imgW="676440" imgH="485640" progId="MS_ClipArt_Gallery.2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97" name="Line 12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021263" y="2468563"/>
            <a:ext cx="733425" cy="319087"/>
            <a:chOff x="3552" y="246"/>
            <a:chExt cx="527" cy="248"/>
          </a:xfrm>
        </p:grpSpPr>
        <p:graphicFrame>
          <p:nvGraphicFramePr>
            <p:cNvPr id="3085" name="Object 14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6" name="Object 15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Clip" r:id="rId8" imgW="676440" imgH="485640" progId="MS_ClipArt_Gallery.2">
                    <p:embed/>
                  </p:oleObj>
                </mc:Choice>
                <mc:Fallback>
                  <p:oleObj name="Clip" r:id="rId8" imgW="676440" imgH="485640" progId="MS_ClipArt_Gallery.2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96" name="Line 16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397500" y="2255838"/>
            <a:ext cx="69850" cy="214312"/>
            <a:chOff x="3842" y="406"/>
            <a:chExt cx="51" cy="167"/>
          </a:xfrm>
        </p:grpSpPr>
        <p:sp>
          <p:nvSpPr>
            <p:cNvPr id="3293" name="Oval 18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4" name="Oval 19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5" name="Oval 20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867400" y="2759075"/>
            <a:ext cx="209550" cy="395288"/>
            <a:chOff x="4180" y="783"/>
            <a:chExt cx="150" cy="307"/>
          </a:xfrm>
        </p:grpSpPr>
        <p:sp>
          <p:nvSpPr>
            <p:cNvPr id="3285" name="AutoShape 2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" name="Rectangle 2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" name="Rectangle 2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" name="AutoShape 2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9" name="Line 2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0" name="Line 2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1" name="Rectangle 2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2" name="Rectangle 2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 rot="-5400000">
            <a:off x="6180138" y="2836863"/>
            <a:ext cx="80962" cy="233362"/>
            <a:chOff x="3842" y="406"/>
            <a:chExt cx="51" cy="167"/>
          </a:xfrm>
        </p:grpSpPr>
        <p:sp>
          <p:nvSpPr>
            <p:cNvPr id="3282" name="Oval 31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" name="Oval 32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" name="Oval 33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01" name="Line 34"/>
          <p:cNvSpPr>
            <a:spLocks noChangeShapeType="1"/>
          </p:cNvSpPr>
          <p:nvPr/>
        </p:nvSpPr>
        <p:spPr bwMode="auto">
          <a:xfrm>
            <a:off x="6003925" y="2667000"/>
            <a:ext cx="4953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2" name="Line 35"/>
          <p:cNvSpPr>
            <a:spLocks noChangeShapeType="1"/>
          </p:cNvSpPr>
          <p:nvPr/>
        </p:nvSpPr>
        <p:spPr bwMode="auto">
          <a:xfrm>
            <a:off x="6007100" y="2663825"/>
            <a:ext cx="1588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3" name="Line 36"/>
          <p:cNvSpPr>
            <a:spLocks noChangeShapeType="1"/>
          </p:cNvSpPr>
          <p:nvPr/>
        </p:nvSpPr>
        <p:spPr bwMode="auto">
          <a:xfrm>
            <a:off x="6502400" y="2662238"/>
            <a:ext cx="1588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4" name="Line 37"/>
          <p:cNvSpPr>
            <a:spLocks noChangeShapeType="1"/>
          </p:cNvSpPr>
          <p:nvPr/>
        </p:nvSpPr>
        <p:spPr bwMode="auto">
          <a:xfrm>
            <a:off x="5703888" y="2127250"/>
            <a:ext cx="288925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5" name="Line 38"/>
          <p:cNvSpPr>
            <a:spLocks noChangeShapeType="1"/>
          </p:cNvSpPr>
          <p:nvPr/>
        </p:nvSpPr>
        <p:spPr bwMode="auto">
          <a:xfrm flipV="1">
            <a:off x="5716588" y="2413000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6" name="Line 39"/>
          <p:cNvSpPr>
            <a:spLocks noChangeShapeType="1"/>
          </p:cNvSpPr>
          <p:nvPr/>
        </p:nvSpPr>
        <p:spPr bwMode="auto">
          <a:xfrm flipV="1">
            <a:off x="6243638" y="2498725"/>
            <a:ext cx="1587" cy="163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6362700" y="2736850"/>
            <a:ext cx="209550" cy="395288"/>
            <a:chOff x="4180" y="783"/>
            <a:chExt cx="150" cy="307"/>
          </a:xfrm>
        </p:grpSpPr>
        <p:sp>
          <p:nvSpPr>
            <p:cNvPr id="3274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5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6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5405438" y="3355975"/>
            <a:ext cx="479425" cy="925513"/>
            <a:chOff x="3314" y="1248"/>
            <a:chExt cx="344" cy="694"/>
          </a:xfrm>
        </p:grpSpPr>
        <p:graphicFrame>
          <p:nvGraphicFramePr>
            <p:cNvPr id="3083" name="Object 50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Clip" r:id="rId9" imgW="1305000" imgH="1085760" progId="MS_ClipArt_Gallery.2">
                    <p:embed/>
                  </p:oleObj>
                </mc:Choice>
                <mc:Fallback>
                  <p:oleObj name="Clip" r:id="rId9" imgW="1305000" imgH="1085760" progId="MS_ClipArt_Gallery.2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67" name="Line 51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84" name="Object 52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Clip" r:id="rId10" imgW="1305000" imgH="1085760" progId="MS_ClipArt_Gallery.2">
                    <p:embed/>
                  </p:oleObj>
                </mc:Choice>
                <mc:Fallback>
                  <p:oleObj name="Clip" r:id="rId10" imgW="1305000" imgH="1085760" progId="MS_ClipArt_Gallery.2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68" name="Line 53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4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3271" name="Oval 55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2" name="Oval 56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3" name="Oval 57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70" name="Line 58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074" name="Object 59"/>
          <p:cNvGraphicFramePr>
            <a:graphicFrameLocks noChangeAspect="1"/>
          </p:cNvGraphicFramePr>
          <p:nvPr/>
        </p:nvGraphicFramePr>
        <p:xfrm>
          <a:off x="6273800" y="4365625"/>
          <a:ext cx="417513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4365625"/>
                        <a:ext cx="417513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0"/>
          <p:cNvGraphicFramePr>
            <a:graphicFrameLocks noChangeAspect="1"/>
          </p:cNvGraphicFramePr>
          <p:nvPr/>
        </p:nvGraphicFramePr>
        <p:xfrm>
          <a:off x="5659438" y="4354513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Clip" r:id="rId12" imgW="1305000" imgH="1085760" progId="MS_ClipArt_Gallery.2">
                  <p:embed/>
                </p:oleObj>
              </mc:Choice>
              <mc:Fallback>
                <p:oleObj name="Clip" r:id="rId12" imgW="1305000" imgH="1085760" progId="MS_ClipArt_Gallery.2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438" y="4354513"/>
                        <a:ext cx="4159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9" name="Oval 61"/>
          <p:cNvSpPr>
            <a:spLocks noChangeArrowheads="1"/>
          </p:cNvSpPr>
          <p:nvPr/>
        </p:nvSpPr>
        <p:spPr bwMode="auto">
          <a:xfrm rot="-5400000">
            <a:off x="6076157" y="4458494"/>
            <a:ext cx="63500" cy="65087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0" name="Oval 62"/>
          <p:cNvSpPr>
            <a:spLocks noChangeArrowheads="1"/>
          </p:cNvSpPr>
          <p:nvPr/>
        </p:nvSpPr>
        <p:spPr bwMode="auto">
          <a:xfrm rot="-5400000">
            <a:off x="6161088" y="4456112"/>
            <a:ext cx="63500" cy="6667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1" name="Oval 63"/>
          <p:cNvSpPr>
            <a:spLocks noChangeArrowheads="1"/>
          </p:cNvSpPr>
          <p:nvPr/>
        </p:nvSpPr>
        <p:spPr bwMode="auto">
          <a:xfrm rot="-5400000">
            <a:off x="6238876" y="4460875"/>
            <a:ext cx="61912" cy="65087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2" name="Line 64"/>
          <p:cNvSpPr>
            <a:spLocks noChangeShapeType="1"/>
          </p:cNvSpPr>
          <p:nvPr/>
        </p:nvSpPr>
        <p:spPr bwMode="auto">
          <a:xfrm rot="-5400000">
            <a:off x="6498431" y="4341019"/>
            <a:ext cx="603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3" name="Line 65"/>
          <p:cNvSpPr>
            <a:spLocks noChangeShapeType="1"/>
          </p:cNvSpPr>
          <p:nvPr/>
        </p:nvSpPr>
        <p:spPr bwMode="auto">
          <a:xfrm rot="5400000" flipH="1">
            <a:off x="5872163" y="4332288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4" name="Line 66"/>
          <p:cNvSpPr>
            <a:spLocks noChangeShapeType="1"/>
          </p:cNvSpPr>
          <p:nvPr/>
        </p:nvSpPr>
        <p:spPr bwMode="auto">
          <a:xfrm rot="16200000" flipV="1">
            <a:off x="6219032" y="3983831"/>
            <a:ext cx="0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5" name="Line 67"/>
          <p:cNvSpPr>
            <a:spLocks noChangeShapeType="1"/>
          </p:cNvSpPr>
          <p:nvPr/>
        </p:nvSpPr>
        <p:spPr bwMode="auto">
          <a:xfrm flipV="1">
            <a:off x="5884863" y="3932238"/>
            <a:ext cx="93662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6" name="Line 68"/>
          <p:cNvSpPr>
            <a:spLocks noChangeShapeType="1"/>
          </p:cNvSpPr>
          <p:nvPr/>
        </p:nvSpPr>
        <p:spPr bwMode="auto">
          <a:xfrm>
            <a:off x="6486525" y="3978275"/>
            <a:ext cx="303213" cy="385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7" name="Line 69"/>
          <p:cNvSpPr>
            <a:spLocks noChangeShapeType="1"/>
          </p:cNvSpPr>
          <p:nvPr/>
        </p:nvSpPr>
        <p:spPr bwMode="auto">
          <a:xfrm flipH="1">
            <a:off x="7281863" y="3975100"/>
            <a:ext cx="279400" cy="392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6" name="Object 70"/>
          <p:cNvGraphicFramePr>
            <a:graphicFrameLocks noChangeAspect="1"/>
          </p:cNvGraphicFramePr>
          <p:nvPr/>
        </p:nvGraphicFramePr>
        <p:xfrm>
          <a:off x="7459663" y="3527425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Clip" r:id="rId13" imgW="981000" imgH="1209600" progId="MS_ClipArt_Gallery.2">
                  <p:embed/>
                </p:oleObj>
              </mc:Choice>
              <mc:Fallback>
                <p:oleObj name="Clip" r:id="rId13" imgW="981000" imgH="1209600" progId="MS_ClipArt_Gallery.2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663" y="3527425"/>
                        <a:ext cx="2032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71"/>
          <p:cNvGraphicFramePr>
            <a:graphicFrameLocks noChangeAspect="1"/>
          </p:cNvGraphicFramePr>
          <p:nvPr/>
        </p:nvGraphicFramePr>
        <p:xfrm>
          <a:off x="6122988" y="3608388"/>
          <a:ext cx="2032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Clip" r:id="rId15" imgW="981000" imgH="1209600" progId="MS_ClipArt_Gallery.2">
                  <p:embed/>
                </p:oleObj>
              </mc:Choice>
              <mc:Fallback>
                <p:oleObj name="Clip" r:id="rId15" imgW="981000" imgH="1209600" progId="MS_ClipArt_Gallery.2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3608388"/>
                        <a:ext cx="203200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8" name="Freeform 72"/>
          <p:cNvSpPr>
            <a:spLocks/>
          </p:cNvSpPr>
          <p:nvPr/>
        </p:nvSpPr>
        <p:spPr bwMode="auto">
          <a:xfrm>
            <a:off x="6203950" y="3382963"/>
            <a:ext cx="1354138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3"/>
          <p:cNvGrpSpPr>
            <a:grpSpLocks/>
          </p:cNvGrpSpPr>
          <p:nvPr/>
        </p:nvGrpSpPr>
        <p:grpSpPr bwMode="auto">
          <a:xfrm>
            <a:off x="6470650" y="4805363"/>
            <a:ext cx="406400" cy="427037"/>
            <a:chOff x="2870" y="1518"/>
            <a:chExt cx="292" cy="320"/>
          </a:xfrm>
        </p:grpSpPr>
        <p:graphicFrame>
          <p:nvGraphicFramePr>
            <p:cNvPr id="3081" name="Object 7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Clip" r:id="rId16" imgW="819000" imgH="847800" progId="MS_ClipArt_Gallery.2">
                    <p:embed/>
                  </p:oleObj>
                </mc:Choice>
                <mc:Fallback>
                  <p:oleObj name="Clip" r:id="rId16" imgW="819000" imgH="847800" progId="MS_ClipArt_Gallery.2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Object 7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Clip" r:id="rId18" imgW="1266840" imgH="1200240" progId="MS_ClipArt_Gallery.2">
                    <p:embed/>
                  </p:oleObj>
                </mc:Choice>
                <mc:Fallback>
                  <p:oleObj name="Clip" r:id="rId18" imgW="1266840" imgH="1200240" progId="MS_ClipArt_Gallery.2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7248525" y="4837113"/>
            <a:ext cx="406400" cy="427037"/>
            <a:chOff x="2870" y="1518"/>
            <a:chExt cx="292" cy="320"/>
          </a:xfrm>
        </p:grpSpPr>
        <p:graphicFrame>
          <p:nvGraphicFramePr>
            <p:cNvPr id="3079" name="Object 77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Clip" r:id="rId20" imgW="819000" imgH="847800" progId="MS_ClipArt_Gallery.2">
                    <p:embed/>
                  </p:oleObj>
                </mc:Choice>
                <mc:Fallback>
                  <p:oleObj name="Clip" r:id="rId20" imgW="819000" imgH="847800" progId="MS_ClipArt_Gallery.2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78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Clip" r:id="rId21" imgW="1266840" imgH="1200240" progId="MS_ClipArt_Gallery.2">
                    <p:embed/>
                  </p:oleObj>
                </mc:Choice>
                <mc:Fallback>
                  <p:oleObj name="Clip" r:id="rId21" imgW="1266840" imgH="1200240" progId="MS_ClipArt_Gallery.2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79"/>
          <p:cNvGrpSpPr>
            <a:grpSpLocks/>
          </p:cNvGrpSpPr>
          <p:nvPr/>
        </p:nvGrpSpPr>
        <p:grpSpPr bwMode="auto">
          <a:xfrm>
            <a:off x="6834188" y="4552950"/>
            <a:ext cx="379412" cy="376238"/>
            <a:chOff x="4733" y="2082"/>
            <a:chExt cx="272" cy="282"/>
          </a:xfrm>
        </p:grpSpPr>
        <p:graphicFrame>
          <p:nvGraphicFramePr>
            <p:cNvPr id="3078" name="Object 80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Clip" r:id="rId22" imgW="819000" imgH="847800" progId="MS_ClipArt_Gallery.2">
                    <p:embed/>
                  </p:oleObj>
                </mc:Choice>
                <mc:Fallback>
                  <p:oleObj name="Clip" r:id="rId22" imgW="819000" imgH="847800" progId="MS_ClipArt_Gallery.2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66" name="Rectangle 81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2" name="Line 82"/>
          <p:cNvSpPr>
            <a:spLocks noChangeShapeType="1"/>
          </p:cNvSpPr>
          <p:nvPr/>
        </p:nvSpPr>
        <p:spPr bwMode="auto">
          <a:xfrm>
            <a:off x="7140575" y="445611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83"/>
          <p:cNvGrpSpPr>
            <a:grpSpLocks/>
          </p:cNvGrpSpPr>
          <p:nvPr/>
        </p:nvGrpSpPr>
        <p:grpSpPr bwMode="auto">
          <a:xfrm>
            <a:off x="7861300" y="3879850"/>
            <a:ext cx="207963" cy="409575"/>
            <a:chOff x="4180" y="783"/>
            <a:chExt cx="150" cy="307"/>
          </a:xfrm>
        </p:grpSpPr>
        <p:sp>
          <p:nvSpPr>
            <p:cNvPr id="3258" name="AutoShape 8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9" name="Rectangle 8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0" name="Rectangle 8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1" name="AutoShape 8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2" name="Line 8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3" name="Line 8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4" name="Rectangle 9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5" name="Rectangle 9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92"/>
          <p:cNvGrpSpPr>
            <a:grpSpLocks/>
          </p:cNvGrpSpPr>
          <p:nvPr/>
        </p:nvGrpSpPr>
        <p:grpSpPr bwMode="auto">
          <a:xfrm>
            <a:off x="7848600" y="4324350"/>
            <a:ext cx="207963" cy="409575"/>
            <a:chOff x="4180" y="783"/>
            <a:chExt cx="150" cy="307"/>
          </a:xfrm>
        </p:grpSpPr>
        <p:sp>
          <p:nvSpPr>
            <p:cNvPr id="3250" name="AutoShape 9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1" name="Rectangle 9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2" name="Rectangle 9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3" name="AutoShape 9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4" name="Line 9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5" name="Line 9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" name="Rectangle 9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7" name="Rectangle 10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5" name="Line 101"/>
          <p:cNvSpPr>
            <a:spLocks noChangeShapeType="1"/>
          </p:cNvSpPr>
          <p:nvPr/>
        </p:nvSpPr>
        <p:spPr bwMode="auto">
          <a:xfrm rot="5400000" flipH="1">
            <a:off x="7474744" y="4253707"/>
            <a:ext cx="611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26" name="Line 102"/>
          <p:cNvSpPr>
            <a:spLocks noChangeShapeType="1"/>
          </p:cNvSpPr>
          <p:nvPr/>
        </p:nvSpPr>
        <p:spPr bwMode="auto">
          <a:xfrm rot="-5400000">
            <a:off x="7828757" y="4506119"/>
            <a:ext cx="0" cy="103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27" name="Line 103"/>
          <p:cNvSpPr>
            <a:spLocks noChangeShapeType="1"/>
          </p:cNvSpPr>
          <p:nvPr/>
        </p:nvSpPr>
        <p:spPr bwMode="auto">
          <a:xfrm rot="-5400000">
            <a:off x="7818438" y="4037013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28" name="Line 104"/>
          <p:cNvSpPr>
            <a:spLocks noChangeShapeType="1"/>
          </p:cNvSpPr>
          <p:nvPr/>
        </p:nvSpPr>
        <p:spPr bwMode="auto">
          <a:xfrm flipV="1">
            <a:off x="6497638" y="2178050"/>
            <a:ext cx="458787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29" name="Line 105"/>
          <p:cNvSpPr>
            <a:spLocks noChangeShapeType="1"/>
          </p:cNvSpPr>
          <p:nvPr/>
        </p:nvSpPr>
        <p:spPr bwMode="auto">
          <a:xfrm>
            <a:off x="7432675" y="216217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0" name="Line 106"/>
          <p:cNvSpPr>
            <a:spLocks noChangeShapeType="1"/>
          </p:cNvSpPr>
          <p:nvPr/>
        </p:nvSpPr>
        <p:spPr bwMode="auto">
          <a:xfrm flipH="1">
            <a:off x="7951788" y="2498725"/>
            <a:ext cx="241300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1" name="Line 107"/>
          <p:cNvSpPr>
            <a:spLocks noChangeShapeType="1"/>
          </p:cNvSpPr>
          <p:nvPr/>
        </p:nvSpPr>
        <p:spPr bwMode="auto">
          <a:xfrm>
            <a:off x="7181850" y="2274888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2" name="Line 108"/>
          <p:cNvSpPr>
            <a:spLocks noChangeShapeType="1"/>
          </p:cNvSpPr>
          <p:nvPr/>
        </p:nvSpPr>
        <p:spPr bwMode="auto">
          <a:xfrm>
            <a:off x="7207250" y="2922588"/>
            <a:ext cx="534988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3" name="Line 109"/>
          <p:cNvSpPr>
            <a:spLocks noChangeShapeType="1"/>
          </p:cNvSpPr>
          <p:nvPr/>
        </p:nvSpPr>
        <p:spPr bwMode="auto">
          <a:xfrm flipH="1">
            <a:off x="7667625" y="3387725"/>
            <a:ext cx="26670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4" name="Line 110"/>
          <p:cNvSpPr>
            <a:spLocks noChangeShapeType="1"/>
          </p:cNvSpPr>
          <p:nvPr/>
        </p:nvSpPr>
        <p:spPr bwMode="auto">
          <a:xfrm flipH="1">
            <a:off x="7440613" y="2466975"/>
            <a:ext cx="560387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5" name="Line 111"/>
          <p:cNvSpPr>
            <a:spLocks noChangeShapeType="1"/>
          </p:cNvSpPr>
          <p:nvPr/>
        </p:nvSpPr>
        <p:spPr bwMode="auto">
          <a:xfrm flipH="1">
            <a:off x="7450138" y="1906588"/>
            <a:ext cx="350837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6" name="Line 112"/>
          <p:cNvSpPr>
            <a:spLocks noChangeShapeType="1"/>
          </p:cNvSpPr>
          <p:nvPr/>
        </p:nvSpPr>
        <p:spPr bwMode="auto">
          <a:xfrm flipH="1">
            <a:off x="8167688" y="2082800"/>
            <a:ext cx="201612" cy="17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43"/>
          <p:cNvGrpSpPr>
            <a:grpSpLocks/>
          </p:cNvGrpSpPr>
          <p:nvPr/>
        </p:nvGrpSpPr>
        <p:grpSpPr bwMode="auto">
          <a:xfrm>
            <a:off x="5978525" y="2274888"/>
            <a:ext cx="501650" cy="233362"/>
            <a:chOff x="3600" y="219"/>
            <a:chExt cx="360" cy="175"/>
          </a:xfrm>
        </p:grpSpPr>
        <p:sp>
          <p:nvSpPr>
            <p:cNvPr id="3237" name="Oval 14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8" name="Line 14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9" name="Line 14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0" name="Rectangle 14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241" name="Oval 14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14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247" name="Line 1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48" name="Line 1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49" name="Line 1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15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244" name="Line 1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45" name="Line 1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46" name="Line 1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" name="Group 157"/>
          <p:cNvGrpSpPr>
            <a:grpSpLocks/>
          </p:cNvGrpSpPr>
          <p:nvPr/>
        </p:nvGrpSpPr>
        <p:grpSpPr bwMode="auto">
          <a:xfrm>
            <a:off x="6931025" y="2046288"/>
            <a:ext cx="501650" cy="233362"/>
            <a:chOff x="3600" y="219"/>
            <a:chExt cx="360" cy="175"/>
          </a:xfrm>
        </p:grpSpPr>
        <p:sp>
          <p:nvSpPr>
            <p:cNvPr id="3224" name="Oval 15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" name="Line 15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" name="Line 16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7" name="Rectangle 16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228" name="Oval 16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16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234" name="Line 16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35" name="Line 1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36" name="Line 16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16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231" name="Line 16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32" name="Line 16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33" name="Line 17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" name="Group 171"/>
          <p:cNvGrpSpPr>
            <a:grpSpLocks/>
          </p:cNvGrpSpPr>
          <p:nvPr/>
        </p:nvGrpSpPr>
        <p:grpSpPr bwMode="auto">
          <a:xfrm>
            <a:off x="6948488" y="2703513"/>
            <a:ext cx="501650" cy="233362"/>
            <a:chOff x="3600" y="219"/>
            <a:chExt cx="360" cy="175"/>
          </a:xfrm>
        </p:grpSpPr>
        <p:sp>
          <p:nvSpPr>
            <p:cNvPr id="3211" name="Oval 17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2" name="Line 17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3" name="Line 17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4" name="Rectangle 17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215" name="Oval 17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" name="Group 17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221" name="Line 17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22" name="Line 1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23" name="Line 18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" name="Group 18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218" name="Line 18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19" name="Line 18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20" name="Line 18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oup 185"/>
          <p:cNvGrpSpPr>
            <a:grpSpLocks/>
          </p:cNvGrpSpPr>
          <p:nvPr/>
        </p:nvGrpSpPr>
        <p:grpSpPr bwMode="auto">
          <a:xfrm>
            <a:off x="7918450" y="2254250"/>
            <a:ext cx="500063" cy="233363"/>
            <a:chOff x="3600" y="219"/>
            <a:chExt cx="360" cy="175"/>
          </a:xfrm>
        </p:grpSpPr>
        <p:sp>
          <p:nvSpPr>
            <p:cNvPr id="3198" name="Oval 18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Line 18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0" name="Line 18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1" name="Rectangle 18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202" name="Oval 19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19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208" name="Line 19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09" name="Line 1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10" name="Line 19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19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205" name="Line 19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06" name="Line 19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07" name="Line 19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7" name="Group 199"/>
          <p:cNvGrpSpPr>
            <a:grpSpLocks/>
          </p:cNvGrpSpPr>
          <p:nvPr/>
        </p:nvGrpSpPr>
        <p:grpSpPr bwMode="auto">
          <a:xfrm>
            <a:off x="7724775" y="3151188"/>
            <a:ext cx="501650" cy="233362"/>
            <a:chOff x="3600" y="219"/>
            <a:chExt cx="360" cy="175"/>
          </a:xfrm>
        </p:grpSpPr>
        <p:sp>
          <p:nvSpPr>
            <p:cNvPr id="3185" name="Oval 20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Line 20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Line 20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Rectangle 20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189" name="Oval 20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" name="Group 20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195" name="Line 2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6" name="Line 2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7" name="Line 2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" name="Group 20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192" name="Line 2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3" name="Line 2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4" name="Line 2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" name="Group 213"/>
          <p:cNvGrpSpPr>
            <a:grpSpLocks/>
          </p:cNvGrpSpPr>
          <p:nvPr/>
        </p:nvGrpSpPr>
        <p:grpSpPr bwMode="auto">
          <a:xfrm>
            <a:off x="7391400" y="3735388"/>
            <a:ext cx="501650" cy="234950"/>
            <a:chOff x="3600" y="219"/>
            <a:chExt cx="360" cy="175"/>
          </a:xfrm>
        </p:grpSpPr>
        <p:sp>
          <p:nvSpPr>
            <p:cNvPr id="3172" name="Oval 21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Line 21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" name="Line 21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" name="Rectangle 21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176" name="Oval 21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21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182" name="Line 2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3" name="Line 2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4" name="Line 2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37" name="Group 22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179" name="Line 2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0" name="Line 2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1" name="Line 2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38" name="Group 227"/>
          <p:cNvGrpSpPr>
            <a:grpSpLocks/>
          </p:cNvGrpSpPr>
          <p:nvPr/>
        </p:nvGrpSpPr>
        <p:grpSpPr bwMode="auto">
          <a:xfrm>
            <a:off x="6781800" y="4224338"/>
            <a:ext cx="500063" cy="233362"/>
            <a:chOff x="3600" y="219"/>
            <a:chExt cx="360" cy="175"/>
          </a:xfrm>
        </p:grpSpPr>
        <p:sp>
          <p:nvSpPr>
            <p:cNvPr id="3159" name="Oval 22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0" name="Line 22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Line 23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2" name="Rectangle 23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163" name="Oval 23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39" name="Group 23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169" name="Line 23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0" name="Line 23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1" name="Line 23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40" name="Group 23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166" name="Line 23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7" name="Line 23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8" name="Line 24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41" name="Group 241"/>
          <p:cNvGrpSpPr>
            <a:grpSpLocks/>
          </p:cNvGrpSpPr>
          <p:nvPr/>
        </p:nvGrpSpPr>
        <p:grpSpPr bwMode="auto">
          <a:xfrm>
            <a:off x="5978525" y="3848100"/>
            <a:ext cx="501650" cy="233363"/>
            <a:chOff x="3600" y="219"/>
            <a:chExt cx="360" cy="175"/>
          </a:xfrm>
        </p:grpSpPr>
        <p:sp>
          <p:nvSpPr>
            <p:cNvPr id="3146" name="Oval 24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Line 24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Line 24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9" name="Rectangle 24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150" name="Oval 24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42" name="Group 24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156" name="Line 2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7" name="Line 2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8" name="Line 2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43" name="Group 25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153" name="Line 25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4" name="Line 25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5" name="Line 25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145" name="Line 260"/>
          <p:cNvSpPr>
            <a:spLocks noChangeShapeType="1"/>
          </p:cNvSpPr>
          <p:nvPr/>
        </p:nvSpPr>
        <p:spPr bwMode="auto">
          <a:xfrm flipV="1">
            <a:off x="6234113" y="4079875"/>
            <a:ext cx="1587" cy="230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747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2BCE333F-ABBE-4F83-AB3B-05ECDCDCD06C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Tổ chức vận chuyển hàng không</a:t>
            </a:r>
            <a:endParaRPr lang="en-US" smtClean="0"/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489575"/>
            <a:ext cx="7772400" cy="542925"/>
          </a:xfrm>
        </p:spPr>
        <p:txBody>
          <a:bodyPr/>
          <a:lstStyle/>
          <a:p>
            <a:r>
              <a:rPr lang="en-US" smtClean="0"/>
              <a:t>Một chuỗi các bước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1250" y="1587500"/>
            <a:ext cx="6769100" cy="3297238"/>
            <a:chOff x="700" y="1000"/>
            <a:chExt cx="4264" cy="2077"/>
          </a:xfrm>
        </p:grpSpPr>
        <p:sp>
          <p:nvSpPr>
            <p:cNvPr id="74763" name="Text Box 5"/>
            <p:cNvSpPr txBox="1">
              <a:spLocks noChangeArrowheads="1"/>
            </p:cNvSpPr>
            <p:nvPr/>
          </p:nvSpPr>
          <p:spPr bwMode="auto">
            <a:xfrm>
              <a:off x="846" y="1007"/>
              <a:ext cx="1722" cy="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(Mua) vé</a:t>
              </a:r>
            </a:p>
            <a:p>
              <a:endParaRPr lang="en-US" sz="2000">
                <a:latin typeface="Comic Sans MS" pitchFamily="66" charset="0"/>
              </a:endParaRPr>
            </a:p>
            <a:p>
              <a:r>
                <a:rPr lang="en-US" sz="2000">
                  <a:latin typeface="Comic Sans MS" pitchFamily="66" charset="0"/>
                </a:rPr>
                <a:t>(Gửi) hành lý</a:t>
              </a:r>
            </a:p>
            <a:p>
              <a:endParaRPr lang="en-US" sz="2000">
                <a:latin typeface="Comic Sans MS" pitchFamily="66" charset="0"/>
              </a:endParaRPr>
            </a:p>
            <a:p>
              <a:r>
                <a:rPr lang="en-US" sz="2000">
                  <a:latin typeface="Comic Sans MS" pitchFamily="66" charset="0"/>
                </a:rPr>
                <a:t>(Kiểm tra) cổng vào</a:t>
              </a:r>
            </a:p>
            <a:p>
              <a:endParaRPr lang="en-US" sz="2000">
                <a:latin typeface="Comic Sans MS" pitchFamily="66" charset="0"/>
              </a:endParaRPr>
            </a:p>
            <a:p>
              <a:r>
                <a:rPr lang="en-US" sz="2000">
                  <a:latin typeface="Comic Sans MS" pitchFamily="66" charset="0"/>
                </a:rPr>
                <a:t>(Cất) cánh</a:t>
              </a:r>
            </a:p>
            <a:p>
              <a:endParaRPr lang="en-US" sz="2000">
                <a:latin typeface="Comic Sans MS" pitchFamily="66" charset="0"/>
              </a:endParaRPr>
            </a:p>
            <a:p>
              <a:r>
                <a:rPr lang="en-US" sz="2000">
                  <a:latin typeface="Comic Sans MS" pitchFamily="66" charset="0"/>
                </a:rPr>
                <a:t>(Bay theo) hành trình</a:t>
              </a:r>
            </a:p>
          </p:txBody>
        </p:sp>
        <p:sp>
          <p:nvSpPr>
            <p:cNvPr id="74764" name="Text Box 6"/>
            <p:cNvSpPr txBox="1">
              <a:spLocks noChangeArrowheads="1"/>
            </p:cNvSpPr>
            <p:nvPr/>
          </p:nvSpPr>
          <p:spPr bwMode="auto">
            <a:xfrm>
              <a:off x="3242" y="1001"/>
              <a:ext cx="1722" cy="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(Soát) vé </a:t>
              </a:r>
            </a:p>
            <a:p>
              <a:endParaRPr lang="en-US" sz="2000">
                <a:latin typeface="Comic Sans MS" pitchFamily="66" charset="0"/>
              </a:endParaRPr>
            </a:p>
            <a:p>
              <a:r>
                <a:rPr lang="en-US" sz="2000">
                  <a:latin typeface="Comic Sans MS" pitchFamily="66" charset="0"/>
                </a:rPr>
                <a:t>(Nhận) hành lý </a:t>
              </a:r>
            </a:p>
            <a:p>
              <a:endParaRPr lang="en-US" sz="2000">
                <a:latin typeface="Comic Sans MS" pitchFamily="66" charset="0"/>
              </a:endParaRPr>
            </a:p>
            <a:p>
              <a:r>
                <a:rPr lang="en-US" sz="2000">
                  <a:latin typeface="Comic Sans MS" pitchFamily="66" charset="0"/>
                </a:rPr>
                <a:t>(Kiểm tra) cổng ra</a:t>
              </a:r>
            </a:p>
            <a:p>
              <a:endParaRPr lang="en-US" sz="2000">
                <a:latin typeface="Comic Sans MS" pitchFamily="66" charset="0"/>
              </a:endParaRPr>
            </a:p>
            <a:p>
              <a:r>
                <a:rPr lang="en-US" sz="2000">
                  <a:latin typeface="Comic Sans MS" pitchFamily="66" charset="0"/>
                </a:rPr>
                <a:t>(Hạ) cánh</a:t>
              </a:r>
            </a:p>
            <a:p>
              <a:endParaRPr lang="en-US" sz="2000">
                <a:latin typeface="Comic Sans MS" pitchFamily="66" charset="0"/>
              </a:endParaRPr>
            </a:p>
            <a:p>
              <a:r>
                <a:rPr lang="en-US" sz="2000">
                  <a:latin typeface="Comic Sans MS" pitchFamily="66" charset="0"/>
                </a:rPr>
                <a:t>(Bay theo) hành trình</a:t>
              </a:r>
            </a:p>
          </p:txBody>
        </p:sp>
        <p:sp>
          <p:nvSpPr>
            <p:cNvPr id="74765" name="Text Box 7"/>
            <p:cNvSpPr txBox="1">
              <a:spLocks noChangeArrowheads="1"/>
            </p:cNvSpPr>
            <p:nvPr/>
          </p:nvSpPr>
          <p:spPr bwMode="auto">
            <a:xfrm>
              <a:off x="2074" y="2825"/>
              <a:ext cx="172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(Bay theo) hành trình</a:t>
              </a:r>
            </a:p>
          </p:txBody>
        </p:sp>
        <p:sp>
          <p:nvSpPr>
            <p:cNvPr id="74766" name="Freeform 8"/>
            <p:cNvSpPr>
              <a:spLocks/>
            </p:cNvSpPr>
            <p:nvPr/>
          </p:nvSpPr>
          <p:spPr bwMode="auto">
            <a:xfrm>
              <a:off x="700" y="1000"/>
              <a:ext cx="4100" cy="2072"/>
            </a:xfrm>
            <a:custGeom>
              <a:avLst/>
              <a:gdLst>
                <a:gd name="T0" fmla="*/ 0 w 4100"/>
                <a:gd name="T1" fmla="*/ 0 h 2072"/>
                <a:gd name="T2" fmla="*/ 4 w 4100"/>
                <a:gd name="T3" fmla="*/ 1736 h 2072"/>
                <a:gd name="T4" fmla="*/ 804 w 4100"/>
                <a:gd name="T5" fmla="*/ 2064 h 2072"/>
                <a:gd name="T6" fmla="*/ 3468 w 4100"/>
                <a:gd name="T7" fmla="*/ 2072 h 2072"/>
                <a:gd name="T8" fmla="*/ 4100 w 4100"/>
                <a:gd name="T9" fmla="*/ 1736 h 2072"/>
                <a:gd name="T10" fmla="*/ 4100 w 4100"/>
                <a:gd name="T11" fmla="*/ 96 h 20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2072"/>
                <a:gd name="T20" fmla="*/ 4100 w 4100"/>
                <a:gd name="T21" fmla="*/ 2072 h 20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2072">
                  <a:moveTo>
                    <a:pt x="0" y="0"/>
                  </a:moveTo>
                  <a:lnTo>
                    <a:pt x="4" y="1736"/>
                  </a:lnTo>
                  <a:lnTo>
                    <a:pt x="804" y="2064"/>
                  </a:lnTo>
                  <a:lnTo>
                    <a:pt x="3468" y="2072"/>
                  </a:lnTo>
                  <a:lnTo>
                    <a:pt x="4100" y="1736"/>
                  </a:lnTo>
                  <a:lnTo>
                    <a:pt x="4100" y="96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8200" y="2057400"/>
            <a:ext cx="7042150" cy="28273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38200" y="2717800"/>
            <a:ext cx="7042150" cy="21669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200" y="3416300"/>
            <a:ext cx="7042150" cy="14684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0" y="4140200"/>
            <a:ext cx="7042150" cy="7445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757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8B55A085-C480-4F03-8534-D7A0540EDC53}" type="slidenum">
              <a:rPr lang="en-US" smtClean="0"/>
              <a:pPr/>
              <a:t>61</a:t>
            </a:fld>
            <a:endParaRPr lang="en-US" smtClean="0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34975" y="1314450"/>
            <a:ext cx="8418513" cy="2835275"/>
            <a:chOff x="258" y="1214"/>
            <a:chExt cx="5303" cy="1786"/>
          </a:xfrm>
        </p:grpSpPr>
        <p:sp>
          <p:nvSpPr>
            <p:cNvPr id="75783" name="Rectangle 2"/>
            <p:cNvSpPr>
              <a:spLocks noChangeArrowheads="1"/>
            </p:cNvSpPr>
            <p:nvPr/>
          </p:nvSpPr>
          <p:spPr bwMode="auto">
            <a:xfrm>
              <a:off x="264" y="1544"/>
              <a:ext cx="1028" cy="10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4" name="Text Box 3"/>
            <p:cNvSpPr txBox="1">
              <a:spLocks noChangeArrowheads="1"/>
            </p:cNvSpPr>
            <p:nvPr/>
          </p:nvSpPr>
          <p:spPr bwMode="auto">
            <a:xfrm>
              <a:off x="258" y="1597"/>
              <a:ext cx="1071" cy="1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>
                  <a:latin typeface="Arial" pitchFamily="34" charset="0"/>
                </a:rPr>
                <a:t>ticket (purchase)</a:t>
              </a:r>
            </a:p>
            <a:p>
              <a:pPr algn="ctr">
                <a:lnSpc>
                  <a:spcPct val="80000"/>
                </a:lnSpc>
              </a:pPr>
              <a:endParaRPr lang="en-US" sz="1400">
                <a:latin typeface="Arial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1400">
                  <a:latin typeface="Arial" pitchFamily="34" charset="0"/>
                </a:rPr>
                <a:t>baggage (check)</a:t>
              </a:r>
            </a:p>
            <a:p>
              <a:pPr algn="ctr">
                <a:lnSpc>
                  <a:spcPct val="80000"/>
                </a:lnSpc>
              </a:pPr>
              <a:endParaRPr lang="en-US" sz="1400">
                <a:latin typeface="Arial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1400">
                  <a:latin typeface="Arial" pitchFamily="34" charset="0"/>
                </a:rPr>
                <a:t>gates (load)</a:t>
              </a:r>
            </a:p>
            <a:p>
              <a:pPr algn="ctr">
                <a:lnSpc>
                  <a:spcPct val="80000"/>
                </a:lnSpc>
              </a:pPr>
              <a:endParaRPr lang="en-US" sz="1400">
                <a:latin typeface="Arial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1400">
                  <a:latin typeface="Arial" pitchFamily="34" charset="0"/>
                </a:rPr>
                <a:t>runway (takeoff)</a:t>
              </a:r>
            </a:p>
            <a:p>
              <a:pPr algn="ctr">
                <a:lnSpc>
                  <a:spcPct val="80000"/>
                </a:lnSpc>
              </a:pPr>
              <a:endParaRPr lang="en-US" sz="1400">
                <a:latin typeface="Arial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1400">
                  <a:latin typeface="Arial" pitchFamily="34" charset="0"/>
                </a:rPr>
                <a:t>airplane routing</a:t>
              </a:r>
            </a:p>
          </p:txBody>
        </p:sp>
        <p:sp>
          <p:nvSpPr>
            <p:cNvPr id="75785" name="Line 4"/>
            <p:cNvSpPr>
              <a:spLocks noChangeShapeType="1"/>
            </p:cNvSpPr>
            <p:nvPr/>
          </p:nvSpPr>
          <p:spPr bwMode="auto">
            <a:xfrm>
              <a:off x="271" y="1770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86" name="Line 5"/>
            <p:cNvSpPr>
              <a:spLocks noChangeShapeType="1"/>
            </p:cNvSpPr>
            <p:nvPr/>
          </p:nvSpPr>
          <p:spPr bwMode="auto">
            <a:xfrm>
              <a:off x="275" y="1989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87" name="Line 6"/>
            <p:cNvSpPr>
              <a:spLocks noChangeShapeType="1"/>
            </p:cNvSpPr>
            <p:nvPr/>
          </p:nvSpPr>
          <p:spPr bwMode="auto">
            <a:xfrm>
              <a:off x="271" y="2207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88" name="Line 7"/>
            <p:cNvSpPr>
              <a:spLocks noChangeShapeType="1"/>
            </p:cNvSpPr>
            <p:nvPr/>
          </p:nvSpPr>
          <p:spPr bwMode="auto">
            <a:xfrm>
              <a:off x="279" y="2426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89" name="Text Box 8"/>
            <p:cNvSpPr txBox="1">
              <a:spLocks noChangeArrowheads="1"/>
            </p:cNvSpPr>
            <p:nvPr/>
          </p:nvSpPr>
          <p:spPr bwMode="auto">
            <a:xfrm>
              <a:off x="493" y="2706"/>
              <a:ext cx="5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Arial" pitchFamily="34" charset="0"/>
                </a:rPr>
                <a:t>departure</a:t>
              </a:r>
            </a:p>
            <a:p>
              <a:pPr algn="ctr" eaLnBrk="1" hangingPunct="1"/>
              <a:r>
                <a:rPr lang="en-US" sz="1200">
                  <a:latin typeface="Arial" pitchFamily="34" charset="0"/>
                </a:rPr>
                <a:t>airport</a:t>
              </a:r>
            </a:p>
          </p:txBody>
        </p:sp>
        <p:sp>
          <p:nvSpPr>
            <p:cNvPr id="75790" name="Text Box 9"/>
            <p:cNvSpPr txBox="1">
              <a:spLocks noChangeArrowheads="1"/>
            </p:cNvSpPr>
            <p:nvPr/>
          </p:nvSpPr>
          <p:spPr bwMode="auto">
            <a:xfrm>
              <a:off x="3756" y="2712"/>
              <a:ext cx="3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Arial" pitchFamily="34" charset="0"/>
                </a:rPr>
                <a:t>arrival</a:t>
              </a:r>
            </a:p>
            <a:p>
              <a:pPr algn="ctr" eaLnBrk="1" hangingPunct="1"/>
              <a:r>
                <a:rPr lang="en-US" sz="1200">
                  <a:latin typeface="Arial" pitchFamily="34" charset="0"/>
                </a:rPr>
                <a:t>airport</a:t>
              </a:r>
            </a:p>
          </p:txBody>
        </p:sp>
        <p:sp>
          <p:nvSpPr>
            <p:cNvPr id="75791" name="Text Box 10"/>
            <p:cNvSpPr txBox="1">
              <a:spLocks noChangeArrowheads="1"/>
            </p:cNvSpPr>
            <p:nvPr/>
          </p:nvSpPr>
          <p:spPr bwMode="auto">
            <a:xfrm>
              <a:off x="1859" y="2709"/>
              <a:ext cx="10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Arial" pitchFamily="34" charset="0"/>
                </a:rPr>
                <a:t>intermediate air-traffic</a:t>
              </a:r>
            </a:p>
            <a:p>
              <a:pPr algn="ctr" eaLnBrk="1" hangingPunct="1"/>
              <a:r>
                <a:rPr lang="en-US" sz="1200">
                  <a:latin typeface="Arial" pitchFamily="34" charset="0"/>
                </a:rPr>
                <a:t>control centers</a:t>
              </a:r>
            </a:p>
          </p:txBody>
        </p:sp>
        <p:pic>
          <p:nvPicPr>
            <p:cNvPr id="75792" name="Picture 11" descr="yylgaifm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830" y="1315"/>
              <a:ext cx="96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793" name="Line 12"/>
            <p:cNvSpPr>
              <a:spLocks noChangeShapeType="1"/>
            </p:cNvSpPr>
            <p:nvPr/>
          </p:nvSpPr>
          <p:spPr bwMode="auto">
            <a:xfrm>
              <a:off x="2133" y="1214"/>
              <a:ext cx="2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4" name="Line 13"/>
            <p:cNvSpPr>
              <a:spLocks noChangeShapeType="1"/>
            </p:cNvSpPr>
            <p:nvPr/>
          </p:nvSpPr>
          <p:spPr bwMode="auto">
            <a:xfrm>
              <a:off x="2229" y="1310"/>
              <a:ext cx="2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5" name="Line 14"/>
            <p:cNvSpPr>
              <a:spLocks noChangeShapeType="1"/>
            </p:cNvSpPr>
            <p:nvPr/>
          </p:nvSpPr>
          <p:spPr bwMode="auto">
            <a:xfrm>
              <a:off x="2325" y="1406"/>
              <a:ext cx="2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1436" y="2441"/>
              <a:ext cx="1071" cy="186"/>
              <a:chOff x="1813" y="2187"/>
              <a:chExt cx="1071" cy="186"/>
            </a:xfrm>
          </p:grpSpPr>
          <p:sp>
            <p:nvSpPr>
              <p:cNvPr id="75816" name="Rectangle 16"/>
              <p:cNvSpPr>
                <a:spLocks noChangeArrowheads="1"/>
              </p:cNvSpPr>
              <p:nvPr/>
            </p:nvSpPr>
            <p:spPr bwMode="auto">
              <a:xfrm>
                <a:off x="1817" y="2187"/>
                <a:ext cx="871" cy="1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7" name="Text Box 17"/>
              <p:cNvSpPr txBox="1">
                <a:spLocks noChangeArrowheads="1"/>
              </p:cNvSpPr>
              <p:nvPr/>
            </p:nvSpPr>
            <p:spPr bwMode="auto">
              <a:xfrm>
                <a:off x="1813" y="2200"/>
                <a:ext cx="1071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>
                    <a:latin typeface="Arial" pitchFamily="34" charset="0"/>
                  </a:rPr>
                  <a:t>airplane routing</a:t>
                </a:r>
              </a:p>
            </p:txBody>
          </p:sp>
        </p:grp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417" y="2441"/>
              <a:ext cx="1071" cy="186"/>
              <a:chOff x="1813" y="2187"/>
              <a:chExt cx="1071" cy="186"/>
            </a:xfrm>
          </p:grpSpPr>
          <p:sp>
            <p:nvSpPr>
              <p:cNvPr id="75814" name="Rectangle 19"/>
              <p:cNvSpPr>
                <a:spLocks noChangeArrowheads="1"/>
              </p:cNvSpPr>
              <p:nvPr/>
            </p:nvSpPr>
            <p:spPr bwMode="auto">
              <a:xfrm>
                <a:off x="1817" y="2187"/>
                <a:ext cx="871" cy="1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5" name="Text Box 20"/>
              <p:cNvSpPr txBox="1">
                <a:spLocks noChangeArrowheads="1"/>
              </p:cNvSpPr>
              <p:nvPr/>
            </p:nvSpPr>
            <p:spPr bwMode="auto">
              <a:xfrm>
                <a:off x="1813" y="2200"/>
                <a:ext cx="1071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>
                    <a:latin typeface="Arial" pitchFamily="34" charset="0"/>
                  </a:rPr>
                  <a:t>airplane routing</a:t>
                </a:r>
              </a:p>
            </p:txBody>
          </p:sp>
        </p:grpSp>
        <p:sp>
          <p:nvSpPr>
            <p:cNvPr id="75798" name="Rectangle 21"/>
            <p:cNvSpPr>
              <a:spLocks noChangeArrowheads="1"/>
            </p:cNvSpPr>
            <p:nvPr/>
          </p:nvSpPr>
          <p:spPr bwMode="auto">
            <a:xfrm>
              <a:off x="3446" y="1551"/>
              <a:ext cx="1028" cy="10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9" name="Text Box 22"/>
            <p:cNvSpPr txBox="1">
              <a:spLocks noChangeArrowheads="1"/>
            </p:cNvSpPr>
            <p:nvPr/>
          </p:nvSpPr>
          <p:spPr bwMode="auto">
            <a:xfrm>
              <a:off x="3412" y="1598"/>
              <a:ext cx="1071" cy="1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>
                  <a:latin typeface="Arial" pitchFamily="34" charset="0"/>
                </a:rPr>
                <a:t>ticket (complain)</a:t>
              </a:r>
            </a:p>
            <a:p>
              <a:pPr algn="ctr">
                <a:lnSpc>
                  <a:spcPct val="80000"/>
                </a:lnSpc>
              </a:pPr>
              <a:endParaRPr lang="en-US" sz="1400">
                <a:latin typeface="Arial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1400">
                  <a:latin typeface="Arial" pitchFamily="34" charset="0"/>
                </a:rPr>
                <a:t>baggage (claim</a:t>
              </a:r>
            </a:p>
            <a:p>
              <a:pPr algn="ctr">
                <a:lnSpc>
                  <a:spcPct val="80000"/>
                </a:lnSpc>
              </a:pPr>
              <a:endParaRPr lang="en-US" sz="1400">
                <a:latin typeface="Arial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1400">
                  <a:latin typeface="Arial" pitchFamily="34" charset="0"/>
                </a:rPr>
                <a:t>gates (unload)</a:t>
              </a:r>
            </a:p>
            <a:p>
              <a:pPr algn="ctr">
                <a:lnSpc>
                  <a:spcPct val="80000"/>
                </a:lnSpc>
              </a:pPr>
              <a:endParaRPr lang="en-US" sz="1400">
                <a:latin typeface="Arial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1400">
                  <a:latin typeface="Arial" pitchFamily="34" charset="0"/>
                </a:rPr>
                <a:t>runway (land)</a:t>
              </a:r>
            </a:p>
            <a:p>
              <a:pPr algn="ctr">
                <a:lnSpc>
                  <a:spcPct val="80000"/>
                </a:lnSpc>
              </a:pPr>
              <a:endParaRPr lang="en-US" sz="1400">
                <a:latin typeface="Arial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1400">
                  <a:latin typeface="Arial" pitchFamily="34" charset="0"/>
                </a:rPr>
                <a:t>airplane routing</a:t>
              </a:r>
            </a:p>
          </p:txBody>
        </p:sp>
        <p:sp>
          <p:nvSpPr>
            <p:cNvPr id="75800" name="Line 23"/>
            <p:cNvSpPr>
              <a:spLocks noChangeShapeType="1"/>
            </p:cNvSpPr>
            <p:nvPr/>
          </p:nvSpPr>
          <p:spPr bwMode="auto">
            <a:xfrm>
              <a:off x="3453" y="1777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1" name="Line 24"/>
            <p:cNvSpPr>
              <a:spLocks noChangeShapeType="1"/>
            </p:cNvSpPr>
            <p:nvPr/>
          </p:nvSpPr>
          <p:spPr bwMode="auto">
            <a:xfrm>
              <a:off x="3457" y="1996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2" name="Line 25"/>
            <p:cNvSpPr>
              <a:spLocks noChangeShapeType="1"/>
            </p:cNvSpPr>
            <p:nvPr/>
          </p:nvSpPr>
          <p:spPr bwMode="auto">
            <a:xfrm>
              <a:off x="3453" y="2214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3" name="Line 26"/>
            <p:cNvSpPr>
              <a:spLocks noChangeShapeType="1"/>
            </p:cNvSpPr>
            <p:nvPr/>
          </p:nvSpPr>
          <p:spPr bwMode="auto">
            <a:xfrm>
              <a:off x="3461" y="2433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4" name="Rectangle 27"/>
            <p:cNvSpPr>
              <a:spLocks noChangeArrowheads="1"/>
            </p:cNvSpPr>
            <p:nvPr/>
          </p:nvSpPr>
          <p:spPr bwMode="auto">
            <a:xfrm>
              <a:off x="268" y="2476"/>
              <a:ext cx="5293" cy="116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5" name="Rectangle 28"/>
            <p:cNvSpPr>
              <a:spLocks noChangeArrowheads="1"/>
            </p:cNvSpPr>
            <p:nvPr/>
          </p:nvSpPr>
          <p:spPr bwMode="auto">
            <a:xfrm>
              <a:off x="268" y="2256"/>
              <a:ext cx="5293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6" name="Rectangle 29"/>
            <p:cNvSpPr>
              <a:spLocks noChangeArrowheads="1"/>
            </p:cNvSpPr>
            <p:nvPr/>
          </p:nvSpPr>
          <p:spPr bwMode="auto">
            <a:xfrm>
              <a:off x="268" y="2050"/>
              <a:ext cx="5293" cy="116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7" name="Rectangle 30"/>
            <p:cNvSpPr>
              <a:spLocks noChangeArrowheads="1"/>
            </p:cNvSpPr>
            <p:nvPr/>
          </p:nvSpPr>
          <p:spPr bwMode="auto">
            <a:xfrm>
              <a:off x="268" y="1830"/>
              <a:ext cx="5286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8" name="Rectangle 31"/>
            <p:cNvSpPr>
              <a:spLocks noChangeArrowheads="1"/>
            </p:cNvSpPr>
            <p:nvPr/>
          </p:nvSpPr>
          <p:spPr bwMode="auto">
            <a:xfrm>
              <a:off x="268" y="1617"/>
              <a:ext cx="5287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9" name="Text Box 32"/>
            <p:cNvSpPr txBox="1">
              <a:spLocks noChangeArrowheads="1"/>
            </p:cNvSpPr>
            <p:nvPr/>
          </p:nvSpPr>
          <p:spPr bwMode="auto">
            <a:xfrm>
              <a:off x="4776" y="1588"/>
              <a:ext cx="3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Arial" pitchFamily="34" charset="0"/>
                </a:rPr>
                <a:t>ticket</a:t>
              </a:r>
            </a:p>
          </p:txBody>
        </p:sp>
        <p:sp>
          <p:nvSpPr>
            <p:cNvPr id="75810" name="Text Box 33"/>
            <p:cNvSpPr txBox="1">
              <a:spLocks noChangeArrowheads="1"/>
            </p:cNvSpPr>
            <p:nvPr/>
          </p:nvSpPr>
          <p:spPr bwMode="auto">
            <a:xfrm>
              <a:off x="4774" y="1801"/>
              <a:ext cx="4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Arial" pitchFamily="34" charset="0"/>
                </a:rPr>
                <a:t>baggage</a:t>
              </a:r>
            </a:p>
          </p:txBody>
        </p:sp>
        <p:sp>
          <p:nvSpPr>
            <p:cNvPr id="75811" name="Text Box 34"/>
            <p:cNvSpPr txBox="1">
              <a:spLocks noChangeArrowheads="1"/>
            </p:cNvSpPr>
            <p:nvPr/>
          </p:nvSpPr>
          <p:spPr bwMode="auto">
            <a:xfrm>
              <a:off x="4772" y="2013"/>
              <a:ext cx="3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Arial" pitchFamily="34" charset="0"/>
                </a:rPr>
                <a:t>gate</a:t>
              </a:r>
            </a:p>
          </p:txBody>
        </p:sp>
        <p:sp>
          <p:nvSpPr>
            <p:cNvPr id="75812" name="Text Box 35"/>
            <p:cNvSpPr txBox="1">
              <a:spLocks noChangeArrowheads="1"/>
            </p:cNvSpPr>
            <p:nvPr/>
          </p:nvSpPr>
          <p:spPr bwMode="auto">
            <a:xfrm>
              <a:off x="4767" y="2225"/>
              <a:ext cx="73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Arial" pitchFamily="34" charset="0"/>
                </a:rPr>
                <a:t>takeoff/landing</a:t>
              </a:r>
            </a:p>
          </p:txBody>
        </p:sp>
        <p:sp>
          <p:nvSpPr>
            <p:cNvPr id="75813" name="Text Box 36"/>
            <p:cNvSpPr txBox="1">
              <a:spLocks noChangeArrowheads="1"/>
            </p:cNvSpPr>
            <p:nvPr/>
          </p:nvSpPr>
          <p:spPr bwMode="auto">
            <a:xfrm>
              <a:off x="4769" y="2444"/>
              <a:ext cx="7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Arial" pitchFamily="34" charset="0"/>
                </a:rPr>
                <a:t>airplane routing</a:t>
              </a:r>
            </a:p>
          </p:txBody>
        </p:sp>
      </p:grpSp>
      <p:sp>
        <p:nvSpPr>
          <p:cNvPr id="75781" name="Rectangle 39"/>
          <p:cNvSpPr>
            <a:spLocks noGrp="1" noChangeArrowheads="1"/>
          </p:cNvSpPr>
          <p:nvPr>
            <p:ph type="title"/>
          </p:nvPr>
        </p:nvSpPr>
        <p:spPr>
          <a:xfrm>
            <a:off x="533400" y="3175"/>
            <a:ext cx="7772400" cy="1143000"/>
          </a:xfrm>
        </p:spPr>
        <p:txBody>
          <a:bodyPr/>
          <a:lstStyle/>
          <a:p>
            <a:r>
              <a:rPr lang="en-US" smtClean="0"/>
              <a:t>Phân tầng chức năng hàng không</a:t>
            </a:r>
          </a:p>
        </p:txBody>
      </p:sp>
      <p:sp>
        <p:nvSpPr>
          <p:cNvPr id="75782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533400" y="4430713"/>
            <a:ext cx="7613650" cy="17637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Tầng: </a:t>
            </a:r>
            <a:r>
              <a:rPr lang="en-US" sz="2400" smtClean="0"/>
              <a:t>mỗi tầng thực hiện một dịch vụ</a:t>
            </a:r>
            <a:endParaRPr lang="en-US" smtClean="0"/>
          </a:p>
          <a:p>
            <a:pPr lvl="1"/>
            <a:r>
              <a:rPr lang="en-US" smtClean="0"/>
              <a:t>Thông qua các hoạt động trong nội tầng</a:t>
            </a:r>
          </a:p>
          <a:p>
            <a:pPr lvl="1"/>
            <a:r>
              <a:rPr lang="en-US" smtClean="0"/>
              <a:t>Dựa vào các dịch vụ được cung cấp bởi tầng dưới</a:t>
            </a:r>
          </a:p>
          <a:p>
            <a:pPr lvl="1"/>
            <a:r>
              <a:rPr lang="en-US" smtClean="0"/>
              <a:t>Cung cấp dịch vụ cho tầng trên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768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375D002B-07EE-48FF-AB81-68B0FCF196AF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76804" name="Rectangle 2"/>
          <p:cNvSpPr>
            <a:spLocks noChangeArrowheads="1"/>
          </p:cNvSpPr>
          <p:nvPr/>
        </p:nvSpPr>
        <p:spPr bwMode="auto">
          <a:xfrm>
            <a:off x="7015163" y="17145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tầng giao thức Internet</a:t>
            </a:r>
          </a:p>
        </p:txBody>
      </p:sp>
      <p:sp>
        <p:nvSpPr>
          <p:cNvPr id="7680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422400"/>
            <a:ext cx="65151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Ở biên mạng: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Ứng dụng:</a:t>
            </a:r>
            <a:r>
              <a:rPr lang="en-US" sz="2400" smtClean="0"/>
              <a:t> hỗ trợ các ứng dụng mạng </a:t>
            </a:r>
          </a:p>
          <a:p>
            <a:pPr lvl="1"/>
            <a:r>
              <a:rPr lang="en-US" sz="2000" smtClean="0"/>
              <a:t>FTP, SMTP, HTTP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Giao vận:</a:t>
            </a:r>
            <a:r>
              <a:rPr lang="en-US" sz="2400" smtClean="0"/>
              <a:t> truyền dữ liệu đầu cuối-đầu cuối</a:t>
            </a:r>
          </a:p>
          <a:p>
            <a:pPr lvl="1"/>
            <a:r>
              <a:rPr lang="en-US" sz="2000" smtClean="0"/>
              <a:t>TCP, UDP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Ở lõi &amp; biên mạng: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Mạng:</a:t>
            </a:r>
            <a:r>
              <a:rPr lang="en-US" sz="2400" smtClean="0"/>
              <a:t> định tuyến các gói tin từ nguồn đến đích</a:t>
            </a:r>
          </a:p>
          <a:p>
            <a:pPr lvl="1"/>
            <a:r>
              <a:rPr lang="en-US" sz="2000" smtClean="0"/>
              <a:t>IP, các giao thức định tuyến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Liên kết:</a:t>
            </a:r>
            <a:r>
              <a:rPr lang="en-US" sz="2400" smtClean="0"/>
              <a:t> truyền dữ liệu giữa hai nút láng giềng</a:t>
            </a:r>
          </a:p>
          <a:p>
            <a:pPr lvl="1"/>
            <a:r>
              <a:rPr lang="en-US" sz="2000" smtClean="0"/>
              <a:t>PPP, Ethernet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Vật lý:</a:t>
            </a:r>
            <a:r>
              <a:rPr lang="en-US" sz="2400" smtClean="0"/>
              <a:t> bits “trên đường truyền”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945313" y="1828800"/>
            <a:ext cx="1898650" cy="3530600"/>
            <a:chOff x="3076" y="888"/>
            <a:chExt cx="1196" cy="2224"/>
          </a:xfrm>
        </p:grpSpPr>
        <p:sp>
          <p:nvSpPr>
            <p:cNvPr id="76808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09" name="Text Box 7"/>
            <p:cNvSpPr txBox="1">
              <a:spLocks noChangeArrowheads="1"/>
            </p:cNvSpPr>
            <p:nvPr/>
          </p:nvSpPr>
          <p:spPr bwMode="auto">
            <a:xfrm>
              <a:off x="3150" y="949"/>
              <a:ext cx="1070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application</a:t>
              </a:r>
            </a:p>
            <a:p>
              <a:pPr algn="ctr"/>
              <a:endParaRPr lang="en-US">
                <a:latin typeface="Comic Sans MS" pitchFamily="66" charset="0"/>
              </a:endParaRPr>
            </a:p>
            <a:p>
              <a:pPr algn="ctr"/>
              <a:r>
                <a:rPr lang="en-US">
                  <a:latin typeface="Comic Sans MS" pitchFamily="66" charset="0"/>
                </a:rPr>
                <a:t>transport</a:t>
              </a:r>
            </a:p>
            <a:p>
              <a:pPr algn="ctr"/>
              <a:endParaRPr lang="en-US">
                <a:latin typeface="Comic Sans MS" pitchFamily="66" charset="0"/>
              </a:endParaRPr>
            </a:p>
            <a:p>
              <a:pPr algn="ctr"/>
              <a:r>
                <a:rPr lang="en-US">
                  <a:latin typeface="Comic Sans MS" pitchFamily="66" charset="0"/>
                </a:rPr>
                <a:t>network</a:t>
              </a:r>
            </a:p>
            <a:p>
              <a:pPr algn="ctr"/>
              <a:endParaRPr lang="en-US">
                <a:latin typeface="Comic Sans MS" pitchFamily="66" charset="0"/>
              </a:endParaRPr>
            </a:p>
            <a:p>
              <a:pPr algn="ctr"/>
              <a:r>
                <a:rPr lang="en-US">
                  <a:latin typeface="Comic Sans MS" pitchFamily="66" charset="0"/>
                </a:rPr>
                <a:t>link</a:t>
              </a:r>
            </a:p>
            <a:p>
              <a:pPr algn="ctr"/>
              <a:endParaRPr lang="en-US">
                <a:latin typeface="Comic Sans MS" pitchFamily="66" charset="0"/>
              </a:endParaRPr>
            </a:p>
            <a:p>
              <a:pPr algn="ctr"/>
              <a:r>
                <a:rPr lang="en-US">
                  <a:latin typeface="Comic Sans MS" pitchFamily="66" charset="0"/>
                </a:rPr>
                <a:t>physical</a:t>
              </a:r>
            </a:p>
          </p:txBody>
        </p:sp>
        <p:sp>
          <p:nvSpPr>
            <p:cNvPr id="76810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1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2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3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39361B60-23A5-4A88-ABA3-5720B1FF6473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22534" name="Freeform 2"/>
          <p:cNvSpPr>
            <a:spLocks/>
          </p:cNvSpPr>
          <p:nvPr/>
        </p:nvSpPr>
        <p:spPr bwMode="auto">
          <a:xfrm>
            <a:off x="3817938" y="1447800"/>
            <a:ext cx="4048125" cy="3833813"/>
          </a:xfrm>
          <a:custGeom>
            <a:avLst/>
            <a:gdLst>
              <a:gd name="T0" fmla="*/ 2147483647 w 2550"/>
              <a:gd name="T1" fmla="*/ 0 h 2415"/>
              <a:gd name="T2" fmla="*/ 2147483647 w 2550"/>
              <a:gd name="T3" fmla="*/ 0 h 2415"/>
              <a:gd name="T4" fmla="*/ 2147483647 w 2550"/>
              <a:gd name="T5" fmla="*/ 2147483647 h 2415"/>
              <a:gd name="T6" fmla="*/ 0 w 2550"/>
              <a:gd name="T7" fmla="*/ 2147483647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Freeform 3"/>
          <p:cNvSpPr>
            <a:spLocks/>
          </p:cNvSpPr>
          <p:nvPr/>
        </p:nvSpPr>
        <p:spPr bwMode="auto">
          <a:xfrm>
            <a:off x="7129463" y="2246313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Text Box 4"/>
          <p:cNvSpPr txBox="1">
            <a:spLocks noChangeArrowheads="1"/>
          </p:cNvSpPr>
          <p:nvPr/>
        </p:nvSpPr>
        <p:spPr bwMode="auto">
          <a:xfrm>
            <a:off x="758825" y="696913"/>
            <a:ext cx="973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message</a:t>
            </a:r>
            <a:endParaRPr lang="en-US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2537" name="Text Box 5"/>
          <p:cNvSpPr txBox="1">
            <a:spLocks noChangeArrowheads="1"/>
          </p:cNvSpPr>
          <p:nvPr/>
        </p:nvSpPr>
        <p:spPr bwMode="auto">
          <a:xfrm>
            <a:off x="525463" y="971550"/>
            <a:ext cx="971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segment</a:t>
            </a:r>
            <a:endParaRPr lang="en-US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2538" name="Text Box 6"/>
          <p:cNvSpPr txBox="1">
            <a:spLocks noChangeArrowheads="1"/>
          </p:cNvSpPr>
          <p:nvPr/>
        </p:nvSpPr>
        <p:spPr bwMode="auto">
          <a:xfrm>
            <a:off x="241300" y="1284288"/>
            <a:ext cx="1076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datagram</a:t>
            </a:r>
            <a:endParaRPr lang="en-US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2539" name="Text Box 7"/>
          <p:cNvSpPr txBox="1">
            <a:spLocks noChangeArrowheads="1"/>
          </p:cNvSpPr>
          <p:nvPr/>
        </p:nvSpPr>
        <p:spPr bwMode="auto">
          <a:xfrm>
            <a:off x="195263" y="1617663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frame</a:t>
            </a:r>
            <a:endParaRPr lang="en-US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2540" name="Text Box 8"/>
          <p:cNvSpPr txBox="1">
            <a:spLocks noChangeArrowheads="1"/>
          </p:cNvSpPr>
          <p:nvPr/>
        </p:nvSpPr>
        <p:spPr bwMode="auto">
          <a:xfrm>
            <a:off x="2716213" y="223838"/>
            <a:ext cx="1120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source</a:t>
            </a:r>
          </a:p>
        </p:txBody>
      </p:sp>
      <p:graphicFrame>
        <p:nvGraphicFramePr>
          <p:cNvPr id="22530" name="Object 9"/>
          <p:cNvGraphicFramePr>
            <a:graphicFrameLocks noChangeAspect="1"/>
          </p:cNvGraphicFramePr>
          <p:nvPr/>
        </p:nvGraphicFramePr>
        <p:xfrm>
          <a:off x="4098925" y="12017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1201738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Freeform 10"/>
          <p:cNvSpPr>
            <a:spLocks/>
          </p:cNvSpPr>
          <p:nvPr/>
        </p:nvSpPr>
        <p:spPr bwMode="auto">
          <a:xfrm>
            <a:off x="3868738" y="654050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488238" y="2827338"/>
            <a:ext cx="976312" cy="277812"/>
            <a:chOff x="198" y="3765"/>
            <a:chExt cx="693" cy="287"/>
          </a:xfrm>
        </p:grpSpPr>
        <p:sp>
          <p:nvSpPr>
            <p:cNvPr id="22687" name="Freeform 12"/>
            <p:cNvSpPr>
              <a:spLocks/>
            </p:cNvSpPr>
            <p:nvPr/>
          </p:nvSpPr>
          <p:spPr bwMode="auto">
            <a:xfrm>
              <a:off x="198" y="3888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88" name="Freeform 13"/>
            <p:cNvSpPr>
              <a:spLocks/>
            </p:cNvSpPr>
            <p:nvPr/>
          </p:nvSpPr>
          <p:spPr bwMode="auto">
            <a:xfrm>
              <a:off x="213" y="3765"/>
              <a:ext cx="658" cy="281"/>
            </a:xfrm>
            <a:custGeom>
              <a:avLst/>
              <a:gdLst>
                <a:gd name="T0" fmla="*/ 0 w 658"/>
                <a:gd name="T1" fmla="*/ 281 h 281"/>
                <a:gd name="T2" fmla="*/ 13 w 658"/>
                <a:gd name="T3" fmla="*/ 150 h 281"/>
                <a:gd name="T4" fmla="*/ 658 w 658"/>
                <a:gd name="T5" fmla="*/ 0 h 281"/>
                <a:gd name="T6" fmla="*/ 658 w 658"/>
                <a:gd name="T7" fmla="*/ 130 h 281"/>
                <a:gd name="T8" fmla="*/ 0 w 658"/>
                <a:gd name="T9" fmla="*/ 28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"/>
                <a:gd name="T16" fmla="*/ 0 h 281"/>
                <a:gd name="T17" fmla="*/ 658 w 65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89" name="Freeform 14"/>
            <p:cNvSpPr>
              <a:spLocks/>
            </p:cNvSpPr>
            <p:nvPr/>
          </p:nvSpPr>
          <p:spPr bwMode="auto">
            <a:xfrm>
              <a:off x="219" y="3765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423" y="3789"/>
              <a:ext cx="238" cy="103"/>
              <a:chOff x="2848" y="848"/>
              <a:chExt cx="140" cy="98"/>
            </a:xfrm>
          </p:grpSpPr>
          <p:sp>
            <p:nvSpPr>
              <p:cNvPr id="22695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96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97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 flipV="1">
              <a:off x="437" y="3787"/>
              <a:ext cx="238" cy="103"/>
              <a:chOff x="2848" y="848"/>
              <a:chExt cx="140" cy="98"/>
            </a:xfrm>
          </p:grpSpPr>
          <p:sp>
            <p:nvSpPr>
              <p:cNvPr id="22692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93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94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2543" name="Rectangle 23"/>
          <p:cNvSpPr>
            <a:spLocks noChangeArrowheads="1"/>
          </p:cNvSpPr>
          <p:nvPr/>
        </p:nvSpPr>
        <p:spPr bwMode="auto">
          <a:xfrm>
            <a:off x="2644775" y="660400"/>
            <a:ext cx="1296988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Rectangle 24"/>
          <p:cNvSpPr>
            <a:spLocks noChangeArrowheads="1"/>
          </p:cNvSpPr>
          <p:nvPr/>
        </p:nvSpPr>
        <p:spPr bwMode="auto">
          <a:xfrm>
            <a:off x="2597150" y="7318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25"/>
          <p:cNvSpPr>
            <a:spLocks noChangeShapeType="1"/>
          </p:cNvSpPr>
          <p:nvPr/>
        </p:nvSpPr>
        <p:spPr bwMode="auto">
          <a:xfrm>
            <a:off x="2597150" y="10493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Text Box 26"/>
          <p:cNvSpPr txBox="1">
            <a:spLocks noChangeArrowheads="1"/>
          </p:cNvSpPr>
          <p:nvPr/>
        </p:nvSpPr>
        <p:spPr bwMode="auto">
          <a:xfrm>
            <a:off x="2554288" y="6985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physical</a:t>
            </a:r>
          </a:p>
        </p:txBody>
      </p:sp>
      <p:sp>
        <p:nvSpPr>
          <p:cNvPr id="22547" name="Line 27"/>
          <p:cNvSpPr>
            <a:spLocks noChangeShapeType="1"/>
          </p:cNvSpPr>
          <p:nvPr/>
        </p:nvSpPr>
        <p:spPr bwMode="auto">
          <a:xfrm>
            <a:off x="2605088" y="13700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Line 28"/>
          <p:cNvSpPr>
            <a:spLocks noChangeShapeType="1"/>
          </p:cNvSpPr>
          <p:nvPr/>
        </p:nvSpPr>
        <p:spPr bwMode="auto">
          <a:xfrm>
            <a:off x="2609850" y="1651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Line 29"/>
          <p:cNvSpPr>
            <a:spLocks noChangeShapeType="1"/>
          </p:cNvSpPr>
          <p:nvPr/>
        </p:nvSpPr>
        <p:spPr bwMode="auto">
          <a:xfrm>
            <a:off x="2609850" y="19272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041400" y="1641475"/>
            <a:ext cx="1479550" cy="303213"/>
            <a:chOff x="332" y="2224"/>
            <a:chExt cx="932" cy="191"/>
          </a:xfrm>
        </p:grpSpPr>
        <p:sp>
          <p:nvSpPr>
            <p:cNvPr id="22679" name="Rectangle 31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80" name="Rectangle 32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22681" name="Rectangle 33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2682" name="Rectangle 34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l</a:t>
              </a:r>
            </a:p>
          </p:txBody>
        </p:sp>
        <p:sp>
          <p:nvSpPr>
            <p:cNvPr id="22683" name="Rectangle 35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22684" name="Line 36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85" name="Line 37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86" name="Line 38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1309688" y="1343025"/>
            <a:ext cx="1208087" cy="303213"/>
            <a:chOff x="501" y="1990"/>
            <a:chExt cx="761" cy="191"/>
          </a:xfrm>
        </p:grpSpPr>
        <p:sp>
          <p:nvSpPr>
            <p:cNvPr id="22673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74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22675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2676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22677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78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1612900" y="1035050"/>
            <a:ext cx="890588" cy="303213"/>
            <a:chOff x="645" y="1734"/>
            <a:chExt cx="561" cy="191"/>
          </a:xfrm>
        </p:grpSpPr>
        <p:sp>
          <p:nvSpPr>
            <p:cNvPr id="22669" name="Rectangle 47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70" name="Rectangle 48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22671" name="Rectangle 49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22672" name="Line 50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1819275" y="723900"/>
            <a:ext cx="679450" cy="301625"/>
            <a:chOff x="780" y="1553"/>
            <a:chExt cx="428" cy="190"/>
          </a:xfrm>
        </p:grpSpPr>
        <p:sp>
          <p:nvSpPr>
            <p:cNvPr id="22667" name="Rectangle 52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8" name="Rectangle 53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</p:grpSp>
      <p:sp>
        <p:nvSpPr>
          <p:cNvPr id="22554" name="Text Box 54"/>
          <p:cNvSpPr txBox="1">
            <a:spLocks noChangeArrowheads="1"/>
          </p:cNvSpPr>
          <p:nvPr/>
        </p:nvSpPr>
        <p:spPr bwMode="auto">
          <a:xfrm>
            <a:off x="1547813" y="4157663"/>
            <a:ext cx="1508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destination</a:t>
            </a:r>
          </a:p>
        </p:txBody>
      </p:sp>
      <p:graphicFrame>
        <p:nvGraphicFramePr>
          <p:cNvPr id="22531" name="Object 55"/>
          <p:cNvGraphicFramePr>
            <a:graphicFrameLocks noChangeAspect="1"/>
          </p:cNvGraphicFramePr>
          <p:nvPr/>
        </p:nvGraphicFramePr>
        <p:xfrm>
          <a:off x="3209925" y="50879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5087938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5" name="Freeform 56"/>
          <p:cNvSpPr>
            <a:spLocks/>
          </p:cNvSpPr>
          <p:nvPr/>
        </p:nvSpPr>
        <p:spPr bwMode="auto">
          <a:xfrm>
            <a:off x="2979738" y="4540250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6" name="Rectangle 57"/>
          <p:cNvSpPr>
            <a:spLocks noChangeArrowheads="1"/>
          </p:cNvSpPr>
          <p:nvPr/>
        </p:nvSpPr>
        <p:spPr bwMode="auto">
          <a:xfrm>
            <a:off x="1755775" y="4546600"/>
            <a:ext cx="1296988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Rectangle 58"/>
          <p:cNvSpPr>
            <a:spLocks noChangeArrowheads="1"/>
          </p:cNvSpPr>
          <p:nvPr/>
        </p:nvSpPr>
        <p:spPr bwMode="auto">
          <a:xfrm>
            <a:off x="1708150" y="46180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Line 59"/>
          <p:cNvSpPr>
            <a:spLocks noChangeShapeType="1"/>
          </p:cNvSpPr>
          <p:nvPr/>
        </p:nvSpPr>
        <p:spPr bwMode="auto">
          <a:xfrm>
            <a:off x="1708150" y="49355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9" name="Text Box 60"/>
          <p:cNvSpPr txBox="1">
            <a:spLocks noChangeArrowheads="1"/>
          </p:cNvSpPr>
          <p:nvPr/>
        </p:nvSpPr>
        <p:spPr bwMode="auto">
          <a:xfrm>
            <a:off x="1665288" y="45847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physical</a:t>
            </a:r>
          </a:p>
        </p:txBody>
      </p:sp>
      <p:sp>
        <p:nvSpPr>
          <p:cNvPr id="22560" name="Line 61"/>
          <p:cNvSpPr>
            <a:spLocks noChangeShapeType="1"/>
          </p:cNvSpPr>
          <p:nvPr/>
        </p:nvSpPr>
        <p:spPr bwMode="auto">
          <a:xfrm>
            <a:off x="1716088" y="52562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1" name="Line 62"/>
          <p:cNvSpPr>
            <a:spLocks noChangeShapeType="1"/>
          </p:cNvSpPr>
          <p:nvPr/>
        </p:nvSpPr>
        <p:spPr bwMode="auto">
          <a:xfrm>
            <a:off x="1720850" y="55372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2" name="Line 63"/>
          <p:cNvSpPr>
            <a:spLocks noChangeShapeType="1"/>
          </p:cNvSpPr>
          <p:nvPr/>
        </p:nvSpPr>
        <p:spPr bwMode="auto">
          <a:xfrm>
            <a:off x="1720850" y="58134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152400" y="5527675"/>
            <a:ext cx="1479550" cy="303213"/>
            <a:chOff x="332" y="2224"/>
            <a:chExt cx="932" cy="191"/>
          </a:xfrm>
        </p:grpSpPr>
        <p:sp>
          <p:nvSpPr>
            <p:cNvPr id="22659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0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22661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2662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l</a:t>
              </a:r>
            </a:p>
          </p:txBody>
        </p:sp>
        <p:sp>
          <p:nvSpPr>
            <p:cNvPr id="22663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22664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65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66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73"/>
          <p:cNvGrpSpPr>
            <a:grpSpLocks/>
          </p:cNvGrpSpPr>
          <p:nvPr/>
        </p:nvGrpSpPr>
        <p:grpSpPr bwMode="auto">
          <a:xfrm>
            <a:off x="420688" y="5229225"/>
            <a:ext cx="1208087" cy="303213"/>
            <a:chOff x="501" y="1990"/>
            <a:chExt cx="761" cy="191"/>
          </a:xfrm>
        </p:grpSpPr>
        <p:sp>
          <p:nvSpPr>
            <p:cNvPr id="22653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4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22655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2656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22657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58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80"/>
          <p:cNvGrpSpPr>
            <a:grpSpLocks/>
          </p:cNvGrpSpPr>
          <p:nvPr/>
        </p:nvGrpSpPr>
        <p:grpSpPr bwMode="auto">
          <a:xfrm>
            <a:off x="723900" y="4921250"/>
            <a:ext cx="890588" cy="303213"/>
            <a:chOff x="645" y="1734"/>
            <a:chExt cx="561" cy="191"/>
          </a:xfrm>
        </p:grpSpPr>
        <p:sp>
          <p:nvSpPr>
            <p:cNvPr id="22649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0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22651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22652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85"/>
          <p:cNvGrpSpPr>
            <a:grpSpLocks/>
          </p:cNvGrpSpPr>
          <p:nvPr/>
        </p:nvGrpSpPr>
        <p:grpSpPr bwMode="auto">
          <a:xfrm>
            <a:off x="930275" y="4610100"/>
            <a:ext cx="679450" cy="301625"/>
            <a:chOff x="780" y="1553"/>
            <a:chExt cx="428" cy="190"/>
          </a:xfrm>
        </p:grpSpPr>
        <p:sp>
          <p:nvSpPr>
            <p:cNvPr id="22647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8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</p:grpSp>
      <p:grpSp>
        <p:nvGrpSpPr>
          <p:cNvPr id="13" name="Group 88"/>
          <p:cNvGrpSpPr>
            <a:grpSpLocks/>
          </p:cNvGrpSpPr>
          <p:nvPr/>
        </p:nvGrpSpPr>
        <p:grpSpPr bwMode="auto">
          <a:xfrm>
            <a:off x="5654675" y="4164013"/>
            <a:ext cx="1387475" cy="1035050"/>
            <a:chOff x="3601" y="168"/>
            <a:chExt cx="874" cy="652"/>
          </a:xfrm>
        </p:grpSpPr>
        <p:sp>
          <p:nvSpPr>
            <p:cNvPr id="22642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3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4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5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>
                  <a:latin typeface="Comic Sans MS" pitchFamily="66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Comic Sans MS" pitchFamily="66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Comic Sans MS" pitchFamily="66" charset="0"/>
                </a:rPr>
                <a:t>physical</a:t>
              </a:r>
            </a:p>
          </p:txBody>
        </p:sp>
        <p:sp>
          <p:nvSpPr>
            <p:cNvPr id="22646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94"/>
          <p:cNvGrpSpPr>
            <a:grpSpLocks/>
          </p:cNvGrpSpPr>
          <p:nvPr/>
        </p:nvGrpSpPr>
        <p:grpSpPr bwMode="auto">
          <a:xfrm>
            <a:off x="5821363" y="2271713"/>
            <a:ext cx="1387475" cy="733425"/>
            <a:chOff x="4696" y="597"/>
            <a:chExt cx="874" cy="462"/>
          </a:xfrm>
        </p:grpSpPr>
        <p:sp>
          <p:nvSpPr>
            <p:cNvPr id="22638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9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0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1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>
                  <a:latin typeface="Comic Sans MS" pitchFamily="66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Comic Sans MS" pitchFamily="66" charset="0"/>
                </a:rPr>
                <a:t>physical</a:t>
              </a:r>
            </a:p>
          </p:txBody>
        </p:sp>
      </p:grpSp>
      <p:sp>
        <p:nvSpPr>
          <p:cNvPr id="22569" name="Freeform 99"/>
          <p:cNvSpPr>
            <a:spLocks/>
          </p:cNvSpPr>
          <p:nvPr/>
        </p:nvSpPr>
        <p:spPr bwMode="auto">
          <a:xfrm>
            <a:off x="6978650" y="4156075"/>
            <a:ext cx="655638" cy="1135063"/>
          </a:xfrm>
          <a:custGeom>
            <a:avLst/>
            <a:gdLst>
              <a:gd name="T0" fmla="*/ 2147483647 w 413"/>
              <a:gd name="T1" fmla="*/ 2147483647 h 715"/>
              <a:gd name="T2" fmla="*/ 2147483647 w 413"/>
              <a:gd name="T3" fmla="*/ 0 h 715"/>
              <a:gd name="T4" fmla="*/ 0 w 413"/>
              <a:gd name="T5" fmla="*/ 2147483647 h 715"/>
              <a:gd name="T6" fmla="*/ 2147483647 w 413"/>
              <a:gd name="T7" fmla="*/ 2147483647 h 715"/>
              <a:gd name="T8" fmla="*/ 2147483647 w 413"/>
              <a:gd name="T9" fmla="*/ 2147483647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100"/>
          <p:cNvGrpSpPr>
            <a:grpSpLocks/>
          </p:cNvGrpSpPr>
          <p:nvPr/>
        </p:nvGrpSpPr>
        <p:grpSpPr bwMode="auto">
          <a:xfrm>
            <a:off x="7581900" y="4983163"/>
            <a:ext cx="766763" cy="433387"/>
            <a:chOff x="3600" y="219"/>
            <a:chExt cx="360" cy="175"/>
          </a:xfrm>
        </p:grpSpPr>
        <p:sp>
          <p:nvSpPr>
            <p:cNvPr id="22625" name="Oval 10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6" name="Line 10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7" name="Line 10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8" name="Rectangle 10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629" name="Oval 10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10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35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6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7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11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32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3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4" name="Line 1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2571" name="Freeform 114"/>
          <p:cNvSpPr>
            <a:spLocks/>
          </p:cNvSpPr>
          <p:nvPr/>
        </p:nvSpPr>
        <p:spPr bwMode="auto">
          <a:xfrm>
            <a:off x="1828800" y="533400"/>
            <a:ext cx="5264150" cy="5494338"/>
          </a:xfrm>
          <a:custGeom>
            <a:avLst/>
            <a:gdLst>
              <a:gd name="T0" fmla="*/ 2147483647 w 3316"/>
              <a:gd name="T1" fmla="*/ 0 h 3461"/>
              <a:gd name="T2" fmla="*/ 2147483647 w 3316"/>
              <a:gd name="T3" fmla="*/ 2147483647 h 3461"/>
              <a:gd name="T4" fmla="*/ 2147483647 w 3316"/>
              <a:gd name="T5" fmla="*/ 2147483647 h 3461"/>
              <a:gd name="T6" fmla="*/ 2147483647 w 3316"/>
              <a:gd name="T7" fmla="*/ 2147483647 h 3461"/>
              <a:gd name="T8" fmla="*/ 2147483647 w 3316"/>
              <a:gd name="T9" fmla="*/ 2147483647 h 3461"/>
              <a:gd name="T10" fmla="*/ 2147483647 w 3316"/>
              <a:gd name="T11" fmla="*/ 2147483647 h 3461"/>
              <a:gd name="T12" fmla="*/ 2147483647 w 3316"/>
              <a:gd name="T13" fmla="*/ 2147483647 h 3461"/>
              <a:gd name="T14" fmla="*/ 2147483647 w 3316"/>
              <a:gd name="T15" fmla="*/ 2147483647 h 3461"/>
              <a:gd name="T16" fmla="*/ 2147483647 w 3316"/>
              <a:gd name="T17" fmla="*/ 2147483647 h 3461"/>
              <a:gd name="T18" fmla="*/ 2147483647 w 3316"/>
              <a:gd name="T19" fmla="*/ 2147483647 h 3461"/>
              <a:gd name="T20" fmla="*/ 2147483647 w 3316"/>
              <a:gd name="T21" fmla="*/ 2147483647 h 3461"/>
              <a:gd name="T22" fmla="*/ 0 w 3316"/>
              <a:gd name="T23" fmla="*/ 2147483647 h 3461"/>
              <a:gd name="T24" fmla="*/ 0 w 3316"/>
              <a:gd name="T25" fmla="*/ 2147483647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115"/>
          <p:cNvGrpSpPr>
            <a:grpSpLocks/>
          </p:cNvGrpSpPr>
          <p:nvPr/>
        </p:nvGrpSpPr>
        <p:grpSpPr bwMode="auto">
          <a:xfrm>
            <a:off x="4238625" y="4546600"/>
            <a:ext cx="1479550" cy="303213"/>
            <a:chOff x="332" y="2224"/>
            <a:chExt cx="932" cy="191"/>
          </a:xfrm>
        </p:grpSpPr>
        <p:sp>
          <p:nvSpPr>
            <p:cNvPr id="22617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8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22619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2620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l</a:t>
              </a:r>
            </a:p>
          </p:txBody>
        </p:sp>
        <p:sp>
          <p:nvSpPr>
            <p:cNvPr id="22621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22622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3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4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24"/>
          <p:cNvGrpSpPr>
            <a:grpSpLocks/>
          </p:cNvGrpSpPr>
          <p:nvPr/>
        </p:nvGrpSpPr>
        <p:grpSpPr bwMode="auto">
          <a:xfrm>
            <a:off x="4497388" y="4240213"/>
            <a:ext cx="1208087" cy="303212"/>
            <a:chOff x="501" y="1990"/>
            <a:chExt cx="761" cy="191"/>
          </a:xfrm>
        </p:grpSpPr>
        <p:sp>
          <p:nvSpPr>
            <p:cNvPr id="22611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2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22613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2614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22615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6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31"/>
          <p:cNvGrpSpPr>
            <a:grpSpLocks/>
          </p:cNvGrpSpPr>
          <p:nvPr/>
        </p:nvGrpSpPr>
        <p:grpSpPr bwMode="auto">
          <a:xfrm>
            <a:off x="7035800" y="4575175"/>
            <a:ext cx="1479550" cy="303213"/>
            <a:chOff x="332" y="2224"/>
            <a:chExt cx="932" cy="191"/>
          </a:xfrm>
        </p:grpSpPr>
        <p:sp>
          <p:nvSpPr>
            <p:cNvPr id="22603" name="Rectangle 132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4" name="Rectangle 133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22605" name="Rectangle 134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2606" name="Rectangle 135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l</a:t>
              </a:r>
            </a:p>
          </p:txBody>
        </p:sp>
        <p:sp>
          <p:nvSpPr>
            <p:cNvPr id="22607" name="Rectangle 136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22608" name="Line 137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09" name="Line 138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0" name="Line 139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40"/>
          <p:cNvGrpSpPr>
            <a:grpSpLocks/>
          </p:cNvGrpSpPr>
          <p:nvPr/>
        </p:nvGrpSpPr>
        <p:grpSpPr bwMode="auto">
          <a:xfrm>
            <a:off x="7294563" y="4268788"/>
            <a:ext cx="1208087" cy="303212"/>
            <a:chOff x="501" y="1990"/>
            <a:chExt cx="761" cy="191"/>
          </a:xfrm>
        </p:grpSpPr>
        <p:sp>
          <p:nvSpPr>
            <p:cNvPr id="22597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8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22599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2600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22601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02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147"/>
          <p:cNvGrpSpPr>
            <a:grpSpLocks/>
          </p:cNvGrpSpPr>
          <p:nvPr/>
        </p:nvGrpSpPr>
        <p:grpSpPr bwMode="auto">
          <a:xfrm>
            <a:off x="4408488" y="2354263"/>
            <a:ext cx="1479550" cy="303212"/>
            <a:chOff x="332" y="2224"/>
            <a:chExt cx="932" cy="191"/>
          </a:xfrm>
        </p:grpSpPr>
        <p:sp>
          <p:nvSpPr>
            <p:cNvPr id="22589" name="Rectangle 148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0" name="Rectangle 149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22591" name="Rectangle 150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2592" name="Rectangle 151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l</a:t>
              </a:r>
            </a:p>
          </p:txBody>
        </p:sp>
        <p:sp>
          <p:nvSpPr>
            <p:cNvPr id="22593" name="Rectangle 152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22594" name="Line 153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5" name="Line 154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6" name="Line 155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156"/>
          <p:cNvGrpSpPr>
            <a:grpSpLocks/>
          </p:cNvGrpSpPr>
          <p:nvPr/>
        </p:nvGrpSpPr>
        <p:grpSpPr bwMode="auto">
          <a:xfrm>
            <a:off x="7250113" y="2382838"/>
            <a:ext cx="1479550" cy="303212"/>
            <a:chOff x="332" y="2224"/>
            <a:chExt cx="932" cy="191"/>
          </a:xfrm>
        </p:grpSpPr>
        <p:sp>
          <p:nvSpPr>
            <p:cNvPr id="22581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2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22583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2584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l</a:t>
              </a:r>
            </a:p>
          </p:txBody>
        </p:sp>
        <p:sp>
          <p:nvSpPr>
            <p:cNvPr id="22585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22586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7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8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78" name="Text Box 166"/>
          <p:cNvSpPr txBox="1">
            <a:spLocks noChangeArrowheads="1"/>
          </p:cNvSpPr>
          <p:nvPr/>
        </p:nvSpPr>
        <p:spPr bwMode="auto">
          <a:xfrm>
            <a:off x="7921625" y="5411788"/>
            <a:ext cx="879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latin typeface="Comic Sans MS" pitchFamily="66" charset="0"/>
              </a:rPr>
              <a:t>router</a:t>
            </a:r>
          </a:p>
        </p:txBody>
      </p:sp>
      <p:sp>
        <p:nvSpPr>
          <p:cNvPr id="22579" name="Text Box 167"/>
          <p:cNvSpPr txBox="1">
            <a:spLocks noChangeArrowheads="1"/>
          </p:cNvSpPr>
          <p:nvPr/>
        </p:nvSpPr>
        <p:spPr bwMode="auto">
          <a:xfrm>
            <a:off x="7935913" y="3098800"/>
            <a:ext cx="87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latin typeface="Comic Sans MS" pitchFamily="66" charset="0"/>
              </a:rPr>
              <a:t>switch</a:t>
            </a:r>
          </a:p>
        </p:txBody>
      </p:sp>
      <p:sp>
        <p:nvSpPr>
          <p:cNvPr id="22580" name="Rectangle 168"/>
          <p:cNvSpPr>
            <a:spLocks noGrp="1" noChangeArrowheads="1"/>
          </p:cNvSpPr>
          <p:nvPr>
            <p:ph type="title"/>
          </p:nvPr>
        </p:nvSpPr>
        <p:spPr>
          <a:xfrm>
            <a:off x="4995863" y="58738"/>
            <a:ext cx="3805237" cy="1143000"/>
          </a:xfrm>
        </p:spPr>
        <p:txBody>
          <a:bodyPr/>
          <a:lstStyle/>
          <a:p>
            <a:r>
              <a:rPr lang="en-US" smtClean="0"/>
              <a:t>Bao gói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25A9F1B2-8A88-4DAC-B5FC-CADC64A67DA9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1: Nội dung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1.1</a:t>
            </a:r>
            <a:r>
              <a:rPr lang="en-US" sz="2800" smtClean="0"/>
              <a:t> Internet là gì?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1.2</a:t>
            </a:r>
            <a:r>
              <a:rPr lang="en-US" sz="2800" smtClean="0"/>
              <a:t> Biên của mạng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1.3 </a:t>
            </a:r>
            <a:r>
              <a:rPr lang="en-US" sz="2800" smtClean="0"/>
              <a:t>Lõi của mạng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1.4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smtClean="0"/>
              <a:t>Truy cập mạng và môi trường vật lý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1.5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smtClean="0"/>
              <a:t>Cấu trúc Internet và ISPs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1.6 </a:t>
            </a:r>
            <a:r>
              <a:rPr lang="en-US" sz="2800" smtClean="0"/>
              <a:t>Trễ &amp; mất gói trong các mạng chuyển gói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1.7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smtClean="0"/>
              <a:t>Các tầng giao thức, các mô hình dịch vụ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rgbClr val="FF0000"/>
                </a:solidFill>
              </a:rPr>
              <a:t>1.8 Lịch sử về mạng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788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B06AC30C-F4A2-4041-B200-969C5952B50B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333375"/>
            <a:ext cx="7772400" cy="647700"/>
          </a:xfrm>
        </p:spPr>
        <p:txBody>
          <a:bodyPr/>
          <a:lstStyle/>
          <a:p>
            <a:r>
              <a:rPr lang="en-US" sz="3600" smtClean="0"/>
              <a:t>Lịch sử Internet</a:t>
            </a:r>
            <a:endParaRPr lang="en-US" smtClean="0"/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790700"/>
            <a:ext cx="3695700" cy="4457700"/>
          </a:xfrm>
        </p:spPr>
        <p:txBody>
          <a:bodyPr/>
          <a:lstStyle/>
          <a:p>
            <a:r>
              <a:rPr lang="en-US" sz="2000" smtClean="0">
                <a:solidFill>
                  <a:schemeClr val="accent2"/>
                </a:solidFill>
              </a:rPr>
              <a:t>1961:</a:t>
            </a:r>
            <a:r>
              <a:rPr lang="en-US" sz="2000" smtClean="0"/>
              <a:t> Kleinrock – lý thuyết hàng đợi cho thấy hiệu quả của chuyển gói</a:t>
            </a:r>
          </a:p>
          <a:p>
            <a:r>
              <a:rPr lang="en-US" sz="2000" smtClean="0">
                <a:solidFill>
                  <a:schemeClr val="accent2"/>
                </a:solidFill>
              </a:rPr>
              <a:t>1964:</a:t>
            </a:r>
            <a:r>
              <a:rPr lang="en-US" sz="2000" smtClean="0"/>
              <a:t> Baran – chuyển gói trong mạng quân sự</a:t>
            </a:r>
          </a:p>
          <a:p>
            <a:r>
              <a:rPr lang="en-US" sz="2000" smtClean="0">
                <a:solidFill>
                  <a:schemeClr val="accent2"/>
                </a:solidFill>
              </a:rPr>
              <a:t>1967:</a:t>
            </a:r>
            <a:r>
              <a:rPr lang="en-US" sz="2000" smtClean="0"/>
              <a:t> ARPAnet được triển khai bởi Advanced Research Projects Agency</a:t>
            </a:r>
          </a:p>
          <a:p>
            <a:r>
              <a:rPr lang="en-US" sz="2000" smtClean="0">
                <a:solidFill>
                  <a:schemeClr val="accent2"/>
                </a:solidFill>
              </a:rPr>
              <a:t>1969:</a:t>
            </a:r>
            <a:r>
              <a:rPr lang="en-US" sz="2000" smtClean="0"/>
              <a:t> nút ARPAnet đầu tiên được vận hành</a:t>
            </a:r>
          </a:p>
          <a:p>
            <a:endParaRPr lang="en-US" sz="2000" smtClean="0"/>
          </a:p>
        </p:txBody>
      </p:sp>
      <p:sp>
        <p:nvSpPr>
          <p:cNvPr id="7885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800225"/>
            <a:ext cx="3810000" cy="4448175"/>
          </a:xfrm>
        </p:spPr>
        <p:txBody>
          <a:bodyPr/>
          <a:lstStyle/>
          <a:p>
            <a:r>
              <a:rPr lang="en-US" sz="2000" smtClean="0">
                <a:solidFill>
                  <a:schemeClr val="accent2"/>
                </a:solidFill>
              </a:rPr>
              <a:t>1972:</a:t>
            </a:r>
            <a:r>
              <a:rPr lang="en-US" sz="2000" smtClean="0"/>
              <a:t> </a:t>
            </a:r>
          </a:p>
          <a:p>
            <a:pPr lvl="1"/>
            <a:r>
              <a:rPr lang="en-US" sz="2000" smtClean="0"/>
              <a:t>ARPAnet công cộng</a:t>
            </a:r>
          </a:p>
          <a:p>
            <a:pPr lvl="1"/>
            <a:r>
              <a:rPr lang="en-US" sz="2000" smtClean="0"/>
              <a:t>NCP (Network Control Protocol) là giao thức đầu cuối-đầu cuối đầu tiên </a:t>
            </a:r>
          </a:p>
          <a:p>
            <a:pPr lvl="1"/>
            <a:r>
              <a:rPr lang="en-US" sz="2000" smtClean="0"/>
              <a:t>Chương trình e-mail đầu tiên</a:t>
            </a:r>
          </a:p>
          <a:p>
            <a:pPr lvl="1"/>
            <a:r>
              <a:rPr lang="en-US" sz="2000" smtClean="0"/>
              <a:t>ARPAnet có 15 nút</a:t>
            </a:r>
          </a:p>
        </p:txBody>
      </p:sp>
      <p:sp>
        <p:nvSpPr>
          <p:cNvPr id="78855" name="Rectangle 5"/>
          <p:cNvSpPr>
            <a:spLocks noChangeArrowheads="1"/>
          </p:cNvSpPr>
          <p:nvPr/>
        </p:nvSpPr>
        <p:spPr bwMode="auto">
          <a:xfrm>
            <a:off x="523875" y="1028700"/>
            <a:ext cx="7772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i="1">
                <a:solidFill>
                  <a:srgbClr val="FF0000"/>
                </a:solidFill>
                <a:latin typeface="Comic Sans MS" pitchFamily="66" charset="0"/>
              </a:rPr>
              <a:t>1961-1972: Các nguyên lý chuyển gói ban đầu</a:t>
            </a:r>
            <a:endParaRPr lang="en-US" sz="4000" u="sng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798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7C953C03-6D9D-4E1A-AB5C-11A0E2451308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333375"/>
            <a:ext cx="7772400" cy="647700"/>
          </a:xfrm>
        </p:spPr>
        <p:txBody>
          <a:bodyPr/>
          <a:lstStyle/>
          <a:p>
            <a:r>
              <a:rPr lang="en-US" sz="3600" smtClean="0"/>
              <a:t>Lịch sử Internet</a:t>
            </a:r>
            <a:endParaRPr lang="en-US" smtClean="0"/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95450"/>
            <a:ext cx="4152900" cy="4457700"/>
          </a:xfrm>
        </p:spPr>
        <p:txBody>
          <a:bodyPr/>
          <a:lstStyle/>
          <a:p>
            <a:r>
              <a:rPr lang="en-US" sz="2000" smtClean="0">
                <a:solidFill>
                  <a:schemeClr val="accent2"/>
                </a:solidFill>
              </a:rPr>
              <a:t>1970:</a:t>
            </a:r>
            <a:r>
              <a:rPr lang="en-US" sz="2000" smtClean="0"/>
              <a:t> Mạng vệ tinh ALOHAnet ở Hawaii</a:t>
            </a:r>
          </a:p>
          <a:p>
            <a:r>
              <a:rPr lang="en-US" sz="2000" smtClean="0">
                <a:solidFill>
                  <a:schemeClr val="accent2"/>
                </a:solidFill>
              </a:rPr>
              <a:t>1973:</a:t>
            </a:r>
            <a:r>
              <a:rPr lang="en-US" sz="2000" smtClean="0"/>
              <a:t> Metcalfe’ đề xuất  Ethernet trong luận án Tiến sỹ</a:t>
            </a:r>
          </a:p>
          <a:p>
            <a:r>
              <a:rPr lang="en-US" sz="2000" smtClean="0">
                <a:solidFill>
                  <a:schemeClr val="accent2"/>
                </a:solidFill>
              </a:rPr>
              <a:t>1974:</a:t>
            </a:r>
            <a:r>
              <a:rPr lang="en-US" sz="2000" smtClean="0"/>
              <a:t> Cerf và Kahn – kiến trúc liên mạng</a:t>
            </a:r>
          </a:p>
          <a:p>
            <a:r>
              <a:rPr lang="en-US" sz="2000" smtClean="0">
                <a:solidFill>
                  <a:schemeClr val="accent2"/>
                </a:solidFill>
              </a:rPr>
              <a:t>late70’s:</a:t>
            </a:r>
            <a:r>
              <a:rPr lang="en-US" sz="2000" smtClean="0"/>
              <a:t> kiến trúc mạng đặc quyền: DECnet, SNA, XNA</a:t>
            </a:r>
          </a:p>
          <a:p>
            <a:r>
              <a:rPr lang="en-US" sz="2000" smtClean="0">
                <a:solidFill>
                  <a:schemeClr val="accent2"/>
                </a:solidFill>
              </a:rPr>
              <a:t>late 70’s:</a:t>
            </a:r>
            <a:r>
              <a:rPr lang="en-US" sz="2000" smtClean="0"/>
              <a:t> chuyển gói có độ dài cố định (ATM precursor)</a:t>
            </a:r>
          </a:p>
          <a:p>
            <a:r>
              <a:rPr lang="en-US" sz="2000" smtClean="0">
                <a:solidFill>
                  <a:schemeClr val="accent2"/>
                </a:solidFill>
              </a:rPr>
              <a:t>1979:</a:t>
            </a:r>
            <a:r>
              <a:rPr lang="en-US" sz="2000" smtClean="0"/>
              <a:t> ARPAnet có 200 nút</a:t>
            </a:r>
          </a:p>
        </p:txBody>
      </p:sp>
      <p:sp>
        <p:nvSpPr>
          <p:cNvPr id="798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800225"/>
            <a:ext cx="3810000" cy="44481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smtClean="0">
                <a:solidFill>
                  <a:srgbClr val="FF0000"/>
                </a:solidFill>
              </a:rPr>
              <a:t>Các nguyên lý liên mạng của Cerf và Kahn’s:</a:t>
            </a:r>
          </a:p>
          <a:p>
            <a:pPr lvl="1"/>
            <a:r>
              <a:rPr lang="en-US" sz="2000" smtClean="0"/>
              <a:t>Tối thiểu hóa, tự trị - không yêu cầu thay đổi bên trong mỗi mạng khi kết nối các mạng với nhau</a:t>
            </a:r>
          </a:p>
          <a:p>
            <a:pPr lvl="1"/>
            <a:r>
              <a:rPr lang="en-US" sz="2000" smtClean="0"/>
              <a:t>Mô hình dịch vụ nỗ lực tối đa </a:t>
            </a:r>
          </a:p>
          <a:p>
            <a:pPr lvl="1"/>
            <a:r>
              <a:rPr lang="en-US" sz="2000" smtClean="0"/>
              <a:t>Router phi trạng thái</a:t>
            </a:r>
          </a:p>
          <a:p>
            <a:pPr lvl="1"/>
            <a:r>
              <a:rPr lang="en-US" sz="2000" smtClean="0"/>
              <a:t>Điều khiển phi tập trung 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solidFill>
                  <a:srgbClr val="FF0000"/>
                </a:solidFill>
              </a:rPr>
              <a:t>xác định kiến trúc Internet ngày nay</a:t>
            </a:r>
            <a:endParaRPr lang="en-US" sz="2400" smtClean="0"/>
          </a:p>
        </p:txBody>
      </p:sp>
      <p:sp>
        <p:nvSpPr>
          <p:cNvPr id="79879" name="Rectangle 5"/>
          <p:cNvSpPr>
            <a:spLocks noChangeArrowheads="1"/>
          </p:cNvSpPr>
          <p:nvPr/>
        </p:nvSpPr>
        <p:spPr bwMode="auto">
          <a:xfrm>
            <a:off x="523875" y="1028700"/>
            <a:ext cx="7972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i="1">
                <a:solidFill>
                  <a:srgbClr val="FF0000"/>
                </a:solidFill>
                <a:latin typeface="Comic Sans MS" pitchFamily="66" charset="0"/>
              </a:rPr>
              <a:t>1972-1980: Liên mạng, các mạng đặc quyền mới</a:t>
            </a:r>
            <a:endParaRPr lang="en-US" sz="4000" u="sng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79880" name="Rectangle 6"/>
          <p:cNvSpPr>
            <a:spLocks noChangeArrowheads="1"/>
          </p:cNvSpPr>
          <p:nvPr/>
        </p:nvSpPr>
        <p:spPr bwMode="auto">
          <a:xfrm>
            <a:off x="4457700" y="1771650"/>
            <a:ext cx="3810000" cy="43815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808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AA27AFD8-045F-4E55-8239-A58AEE422E53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333375"/>
            <a:ext cx="7772400" cy="647700"/>
          </a:xfrm>
        </p:spPr>
        <p:txBody>
          <a:bodyPr/>
          <a:lstStyle/>
          <a:p>
            <a:r>
              <a:rPr lang="en-US" sz="3600" smtClean="0"/>
              <a:t>Lịch sử Internet</a:t>
            </a:r>
            <a:endParaRPr lang="en-US" smtClean="0"/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790700"/>
            <a:ext cx="4470400" cy="4457700"/>
          </a:xfrm>
        </p:spPr>
        <p:txBody>
          <a:bodyPr/>
          <a:lstStyle/>
          <a:p>
            <a:r>
              <a:rPr lang="en-US" sz="2000" smtClean="0">
                <a:solidFill>
                  <a:schemeClr val="accent2"/>
                </a:solidFill>
              </a:rPr>
              <a:t>Đầu 1990’s: </a:t>
            </a:r>
            <a:r>
              <a:rPr lang="en-US" sz="2000" smtClean="0"/>
              <a:t>ARPAnet ngừng hoạt động</a:t>
            </a:r>
          </a:p>
          <a:p>
            <a:r>
              <a:rPr lang="en-US" sz="2000" smtClean="0">
                <a:solidFill>
                  <a:schemeClr val="accent2"/>
                </a:solidFill>
              </a:rPr>
              <a:t>1991: </a:t>
            </a:r>
            <a:r>
              <a:rPr lang="en-US" sz="2000" smtClean="0"/>
              <a:t>NSF đưa các giới hạn sử dụng NSFnet trong  thương mại (ngừng hoạt động, 1995)</a:t>
            </a:r>
          </a:p>
          <a:p>
            <a:r>
              <a:rPr lang="en-US" sz="2000" smtClean="0">
                <a:solidFill>
                  <a:schemeClr val="accent2"/>
                </a:solidFill>
              </a:rPr>
              <a:t>Đầu 1990s:</a:t>
            </a:r>
            <a:r>
              <a:rPr lang="en-US" sz="2000" smtClean="0"/>
              <a:t> Web</a:t>
            </a:r>
          </a:p>
          <a:p>
            <a:pPr lvl="1"/>
            <a:r>
              <a:rPr lang="en-US" sz="2000" smtClean="0"/>
              <a:t>hypertext [Bush 1945, Nelson 1960’s]</a:t>
            </a:r>
          </a:p>
          <a:p>
            <a:pPr lvl="1"/>
            <a:r>
              <a:rPr lang="en-US" sz="2000" smtClean="0"/>
              <a:t>HTML, HTTP: Berners-Lee</a:t>
            </a:r>
          </a:p>
          <a:p>
            <a:pPr lvl="1"/>
            <a:r>
              <a:rPr lang="en-US" sz="2000" smtClean="0"/>
              <a:t>1994: Mosaic, sau đó Netscape</a:t>
            </a:r>
          </a:p>
          <a:p>
            <a:pPr lvl="1"/>
            <a:r>
              <a:rPr lang="en-US" sz="2000" smtClean="0"/>
              <a:t>Cuối 1990’s: thương mại hóa </a:t>
            </a:r>
            <a:r>
              <a:rPr lang="en-US" sz="1800" smtClean="0"/>
              <a:t> Web</a:t>
            </a:r>
          </a:p>
          <a:p>
            <a:pPr>
              <a:buFont typeface="Wingdings" pitchFamily="2" charset="2"/>
              <a:buNone/>
            </a:pPr>
            <a:endParaRPr lang="en-US" sz="2000" smtClean="0"/>
          </a:p>
        </p:txBody>
      </p:sp>
      <p:sp>
        <p:nvSpPr>
          <p:cNvPr id="8090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800225"/>
            <a:ext cx="3965575" cy="44481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accent2"/>
                </a:solidFill>
              </a:rPr>
              <a:t>Cuối 1990’s – 2000’s: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000" smtClean="0"/>
              <a:t>tin nhắn nhanh, chia sẻ tệp ngang hàng </a:t>
            </a:r>
          </a:p>
          <a:p>
            <a:r>
              <a:rPr lang="en-US" sz="2000" smtClean="0"/>
              <a:t>An ninh mạng trở nên nổi bật</a:t>
            </a:r>
          </a:p>
          <a:p>
            <a:r>
              <a:rPr lang="vi-VN" sz="2000" smtClean="0"/>
              <a:t>Ư</a:t>
            </a:r>
            <a:r>
              <a:rPr lang="en-US" sz="2000" smtClean="0"/>
              <a:t>ớc tính 50 tỉ host, 100 tỷ người dùng </a:t>
            </a:r>
          </a:p>
          <a:p>
            <a:r>
              <a:rPr lang="en-US" sz="2000" smtClean="0"/>
              <a:t>Các liên kết backbone có tốc độ Gbps</a:t>
            </a:r>
          </a:p>
          <a:p>
            <a:endParaRPr lang="en-US" sz="2000" smtClean="0"/>
          </a:p>
        </p:txBody>
      </p:sp>
      <p:sp>
        <p:nvSpPr>
          <p:cNvPr id="80903" name="Rectangle 5"/>
          <p:cNvSpPr>
            <a:spLocks noChangeArrowheads="1"/>
          </p:cNvSpPr>
          <p:nvPr/>
        </p:nvSpPr>
        <p:spPr bwMode="auto">
          <a:xfrm>
            <a:off x="523875" y="1028700"/>
            <a:ext cx="79629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i="1">
                <a:solidFill>
                  <a:srgbClr val="FF0000"/>
                </a:solidFill>
                <a:latin typeface="Comic Sans MS" pitchFamily="66" charset="0"/>
              </a:rPr>
              <a:t>1990, 2000’s: thương mại hóa, Web, các ứng dụng mới</a:t>
            </a:r>
            <a:endParaRPr lang="en-US" sz="4000" u="sng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819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DF299EF4-2F6E-42CF-A21A-049ECDED9413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Tại sao lại phân tầng?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3462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Giải quyết các hệ thống phức tạp:</a:t>
            </a:r>
          </a:p>
          <a:p>
            <a:r>
              <a:rPr lang="en-US" sz="2400" smtClean="0"/>
              <a:t>Cấu trúc rõ ràng cho phép định danh, quan hệ giữa các phần</a:t>
            </a:r>
            <a:endParaRPr lang="en-US" smtClean="0"/>
          </a:p>
          <a:p>
            <a:r>
              <a:rPr lang="en-US" sz="2400" smtClean="0"/>
              <a:t>Môđun hóa giúp bảo trì, cập nhật hệ thống dễ dàng hơn</a:t>
            </a:r>
          </a:p>
          <a:p>
            <a:pPr lvl="1"/>
            <a:r>
              <a:rPr lang="en-US" smtClean="0"/>
              <a:t>Thay đổi cài đặt dịch vụ một tầng không ảnh hưởng đến các tầng còn lại</a:t>
            </a:r>
          </a:p>
          <a:p>
            <a:pPr lvl="2"/>
            <a:r>
              <a:rPr lang="en-US" smtClean="0"/>
              <a:t>Nếu giao diện của tầng không thay đổi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829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BA38A615-20F1-44D9-B645-D1CCB60F5E86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thiệu: Tóm tắt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4675" y="1565275"/>
            <a:ext cx="4384675" cy="48434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Bao gồm nhiều nội dung!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Tổng quan Internet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Giao thức là gì?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Biên, lõi, truy cập mạng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Chuyển gói khác chuyển mạch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Cấu trúc Internet/ISP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Hiệu năng: mất, trễ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Phân tầng và các mô hình dịch vụ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Lịch sử</a:t>
            </a:r>
          </a:p>
        </p:txBody>
      </p:sp>
      <p:sp>
        <p:nvSpPr>
          <p:cNvPr id="829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14925" y="1579563"/>
            <a:ext cx="3724275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Bạn có:</a:t>
            </a:r>
            <a:r>
              <a:rPr lang="en-US" sz="240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Ngữ cảnh, tổng quan, “cảm nhận” về mạng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Chi tiết, sâu hơn trong các bài tiếp theo</a:t>
            </a:r>
            <a:r>
              <a:rPr lang="en-US" sz="2400" i="1" smtClean="0"/>
              <a:t>!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89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5C4C123A-97D9-4A31-BE0C-CD1A61C82D4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thức là gì?</a:t>
            </a:r>
          </a:p>
        </p:txBody>
      </p:sp>
      <p:sp>
        <p:nvSpPr>
          <p:cNvPr id="3891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11200" y="1371600"/>
            <a:ext cx="7594600" cy="2590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Giao thức mạng:</a:t>
            </a:r>
            <a:endParaRPr lang="en-US" sz="2400" smtClean="0"/>
          </a:p>
          <a:p>
            <a:r>
              <a:rPr lang="en-US" sz="2400" smtClean="0"/>
              <a:t>Tất cả hoạt động truyền thông trên Internet được kiểm soát bởi các giao thức</a:t>
            </a: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1358900" y="3365500"/>
            <a:ext cx="6756400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i="1">
                <a:latin typeface="Comic Sans MS" pitchFamily="66" charset="0"/>
              </a:rPr>
              <a:t>Các giao thức định nghĩa </a:t>
            </a:r>
            <a:r>
              <a:rPr lang="en-US" i="1">
                <a:solidFill>
                  <a:srgbClr val="FF0000"/>
                </a:solidFill>
                <a:latin typeface="Comic Sans MS" pitchFamily="66" charset="0"/>
              </a:rPr>
              <a:t>định dạng, thứ tự các thông báo</a:t>
            </a:r>
            <a:r>
              <a:rPr lang="en-US" i="1">
                <a:latin typeface="Comic Sans MS" pitchFamily="66" charset="0"/>
              </a:rPr>
              <a:t> được gửi và nhận giữa các thực thể mạng, và </a:t>
            </a:r>
            <a:r>
              <a:rPr lang="en-US" i="1">
                <a:solidFill>
                  <a:srgbClr val="FF0000"/>
                </a:solidFill>
                <a:latin typeface="Comic Sans MS" pitchFamily="66" charset="0"/>
              </a:rPr>
              <a:t>hành vi của các thực thể </a:t>
            </a:r>
            <a:r>
              <a:rPr lang="en-US" i="1">
                <a:latin typeface="Comic Sans MS" pitchFamily="66" charset="0"/>
              </a:rPr>
              <a:t>khi gửi, nhận được thông báo</a:t>
            </a:r>
            <a:endParaRPr lang="en-US" i="1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1130300" y="3365500"/>
            <a:ext cx="7175500" cy="1574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C6D142CF-CA6E-4769-A12F-0C09E105FC9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thức là gì?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153400" cy="68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Một giao thức của con người và một giao thức mạng máy tính: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685800" y="5943600"/>
            <a:ext cx="683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u="sng">
                <a:solidFill>
                  <a:srgbClr val="FF0000"/>
                </a:solidFill>
                <a:latin typeface="Comic Sans MS" pitchFamily="66" charset="0"/>
              </a:rPr>
              <a:t>H:</a:t>
            </a:r>
            <a:r>
              <a:rPr lang="en-US">
                <a:latin typeface="Comic Sans MS" pitchFamily="66" charset="0"/>
              </a:rPr>
              <a:t> Cho ví dụ khác về giao thức của con người? </a:t>
            </a:r>
          </a:p>
        </p:txBody>
      </p:sp>
      <p:sp>
        <p:nvSpPr>
          <p:cNvPr id="4104" name="Line 10"/>
          <p:cNvSpPr>
            <a:spLocks noChangeShapeType="1"/>
          </p:cNvSpPr>
          <p:nvPr/>
        </p:nvSpPr>
        <p:spPr bwMode="auto">
          <a:xfrm>
            <a:off x="1257300" y="2771775"/>
            <a:ext cx="176212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173913" y="2917825"/>
            <a:ext cx="355600" cy="933450"/>
            <a:chOff x="4180" y="783"/>
            <a:chExt cx="150" cy="307"/>
          </a:xfrm>
        </p:grpSpPr>
        <p:sp>
          <p:nvSpPr>
            <p:cNvPr id="4137" name="AutoShape 1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Rectangle 1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Rectangle 1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AutoShape 2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2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Line 2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3" name="Rectangle 2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Rectangle 2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098" name="Object 26"/>
          <p:cNvGraphicFramePr>
            <a:graphicFrameLocks noChangeAspect="1"/>
          </p:cNvGraphicFramePr>
          <p:nvPr/>
        </p:nvGraphicFramePr>
        <p:xfrm>
          <a:off x="4543425" y="2632075"/>
          <a:ext cx="6223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2632075"/>
                        <a:ext cx="6223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6" name="Picture 62" descr="Alic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9613" y="2376488"/>
            <a:ext cx="561975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63" descr="Bob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28963" y="2771775"/>
            <a:ext cx="67627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8" name="Text Box 64"/>
          <p:cNvSpPr txBox="1">
            <a:spLocks noChangeArrowheads="1"/>
          </p:cNvSpPr>
          <p:nvPr/>
        </p:nvSpPr>
        <p:spPr bwMode="auto">
          <a:xfrm>
            <a:off x="1698625" y="2484438"/>
            <a:ext cx="866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Chào</a:t>
            </a:r>
            <a:endParaRPr lang="en-US"/>
          </a:p>
        </p:txBody>
      </p:sp>
      <p:sp>
        <p:nvSpPr>
          <p:cNvPr id="4109" name="Line 66"/>
          <p:cNvSpPr>
            <a:spLocks noChangeShapeType="1"/>
          </p:cNvSpPr>
          <p:nvPr/>
        </p:nvSpPr>
        <p:spPr bwMode="auto">
          <a:xfrm flipV="1">
            <a:off x="971550" y="3352800"/>
            <a:ext cx="2085975" cy="361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Text Box 67"/>
          <p:cNvSpPr txBox="1">
            <a:spLocks noChangeArrowheads="1"/>
          </p:cNvSpPr>
          <p:nvPr/>
        </p:nvSpPr>
        <p:spPr bwMode="auto">
          <a:xfrm>
            <a:off x="1689100" y="3141663"/>
            <a:ext cx="866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Chào</a:t>
            </a:r>
            <a:endParaRPr lang="en-US"/>
          </a:p>
        </p:txBody>
      </p:sp>
      <p:sp>
        <p:nvSpPr>
          <p:cNvPr id="4111" name="Line 70"/>
          <p:cNvSpPr>
            <a:spLocks noChangeShapeType="1"/>
          </p:cNvSpPr>
          <p:nvPr/>
        </p:nvSpPr>
        <p:spPr bwMode="auto">
          <a:xfrm>
            <a:off x="933450" y="3762375"/>
            <a:ext cx="2162175" cy="438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322388" y="3694113"/>
            <a:ext cx="2479675" cy="620712"/>
            <a:chOff x="737" y="2747"/>
            <a:chExt cx="1562" cy="391"/>
          </a:xfrm>
        </p:grpSpPr>
        <p:sp>
          <p:nvSpPr>
            <p:cNvPr id="4135" name="Rectangle 71"/>
            <p:cNvSpPr>
              <a:spLocks noChangeArrowheads="1"/>
            </p:cNvSpPr>
            <p:nvPr/>
          </p:nvSpPr>
          <p:spPr bwMode="auto">
            <a:xfrm>
              <a:off x="786" y="2790"/>
              <a:ext cx="588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Text Box 69"/>
            <p:cNvSpPr txBox="1">
              <a:spLocks noChangeArrowheads="1"/>
            </p:cNvSpPr>
            <p:nvPr/>
          </p:nvSpPr>
          <p:spPr bwMode="auto">
            <a:xfrm>
              <a:off x="737" y="2747"/>
              <a:ext cx="1562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Có thời gian không?</a:t>
              </a:r>
              <a:endParaRPr lang="en-US" sz="2000"/>
            </a:p>
          </p:txBody>
        </p:sp>
      </p:grpSp>
      <p:sp>
        <p:nvSpPr>
          <p:cNvPr id="4113" name="Line 73"/>
          <p:cNvSpPr>
            <a:spLocks noChangeShapeType="1"/>
          </p:cNvSpPr>
          <p:nvPr/>
        </p:nvSpPr>
        <p:spPr bwMode="auto">
          <a:xfrm flipV="1">
            <a:off x="1095375" y="4333875"/>
            <a:ext cx="1952625" cy="333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1431925" y="4360863"/>
            <a:ext cx="831850" cy="457200"/>
            <a:chOff x="1046" y="2771"/>
            <a:chExt cx="524" cy="288"/>
          </a:xfrm>
        </p:grpSpPr>
        <p:sp>
          <p:nvSpPr>
            <p:cNvPr id="4133" name="Rectangle 75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Text Box 74"/>
            <p:cNvSpPr txBox="1">
              <a:spLocks noChangeArrowheads="1"/>
            </p:cNvSpPr>
            <p:nvPr/>
          </p:nvSpPr>
          <p:spPr bwMode="auto">
            <a:xfrm>
              <a:off x="1046" y="2771"/>
              <a:ext cx="5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2:00</a:t>
              </a:r>
              <a:endParaRPr lang="en-US"/>
            </a:p>
          </p:txBody>
        </p:sp>
      </p:grpSp>
      <p:sp>
        <p:nvSpPr>
          <p:cNvPr id="4115" name="Text Box 78"/>
          <p:cNvSpPr txBox="1">
            <a:spLocks noChangeArrowheads="1"/>
          </p:cNvSpPr>
          <p:nvPr/>
        </p:nvSpPr>
        <p:spPr bwMode="auto">
          <a:xfrm>
            <a:off x="5175250" y="2655888"/>
            <a:ext cx="1603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Yêu cầu kết </a:t>
            </a:r>
          </a:p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nối TCP</a:t>
            </a:r>
            <a:endParaRPr lang="en-US"/>
          </a:p>
        </p:txBody>
      </p:sp>
      <p:sp>
        <p:nvSpPr>
          <p:cNvPr id="4116" name="Line 85"/>
          <p:cNvSpPr>
            <a:spLocks noChangeShapeType="1"/>
          </p:cNvSpPr>
          <p:nvPr/>
        </p:nvSpPr>
        <p:spPr bwMode="auto">
          <a:xfrm flipV="1">
            <a:off x="4943475" y="4648200"/>
            <a:ext cx="2343150" cy="428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89"/>
          <p:cNvSpPr>
            <a:spLocks noChangeShapeType="1"/>
          </p:cNvSpPr>
          <p:nvPr/>
        </p:nvSpPr>
        <p:spPr bwMode="auto">
          <a:xfrm>
            <a:off x="5219700" y="2981325"/>
            <a:ext cx="176212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Line 90"/>
          <p:cNvSpPr>
            <a:spLocks noChangeShapeType="1"/>
          </p:cNvSpPr>
          <p:nvPr/>
        </p:nvSpPr>
        <p:spPr bwMode="auto">
          <a:xfrm flipV="1">
            <a:off x="4895850" y="3476625"/>
            <a:ext cx="2085975" cy="361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5156200" y="3408363"/>
            <a:ext cx="1651000" cy="708025"/>
            <a:chOff x="3248" y="2147"/>
            <a:chExt cx="1040" cy="446"/>
          </a:xfrm>
        </p:grpSpPr>
        <p:sp>
          <p:nvSpPr>
            <p:cNvPr id="4131" name="Rectangle 92"/>
            <p:cNvSpPr>
              <a:spLocks noChangeArrowheads="1"/>
            </p:cNvSpPr>
            <p:nvPr/>
          </p:nvSpPr>
          <p:spPr bwMode="auto">
            <a:xfrm>
              <a:off x="3306" y="2190"/>
              <a:ext cx="906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Text Box 91"/>
            <p:cNvSpPr txBox="1">
              <a:spLocks noChangeArrowheads="1"/>
            </p:cNvSpPr>
            <p:nvPr/>
          </p:nvSpPr>
          <p:spPr bwMode="auto">
            <a:xfrm>
              <a:off x="3248" y="2147"/>
              <a:ext cx="1040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Đáp ứng kết </a:t>
              </a:r>
            </a:p>
            <a:p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nối TCP</a:t>
              </a:r>
              <a:endParaRPr lang="en-US"/>
            </a:p>
          </p:txBody>
        </p:sp>
      </p:grpSp>
      <p:sp>
        <p:nvSpPr>
          <p:cNvPr id="4120" name="Line 94"/>
          <p:cNvSpPr>
            <a:spLocks noChangeShapeType="1"/>
          </p:cNvSpPr>
          <p:nvPr/>
        </p:nvSpPr>
        <p:spPr bwMode="auto">
          <a:xfrm>
            <a:off x="4943475" y="4086225"/>
            <a:ext cx="2400300" cy="419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97"/>
          <p:cNvGrpSpPr>
            <a:grpSpLocks/>
          </p:cNvGrpSpPr>
          <p:nvPr/>
        </p:nvGrpSpPr>
        <p:grpSpPr bwMode="auto">
          <a:xfrm>
            <a:off x="5156200" y="4151313"/>
            <a:ext cx="3794125" cy="304800"/>
            <a:chOff x="3212" y="2597"/>
            <a:chExt cx="2390" cy="192"/>
          </a:xfrm>
        </p:grpSpPr>
        <p:sp>
          <p:nvSpPr>
            <p:cNvPr id="4129" name="Rectangle 96"/>
            <p:cNvSpPr>
              <a:spLocks noChangeArrowheads="1"/>
            </p:cNvSpPr>
            <p:nvPr/>
          </p:nvSpPr>
          <p:spPr bwMode="auto">
            <a:xfrm>
              <a:off x="3252" y="2628"/>
              <a:ext cx="2100" cy="11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Text Box 95"/>
            <p:cNvSpPr txBox="1">
              <a:spLocks noChangeArrowheads="1"/>
            </p:cNvSpPr>
            <p:nvPr/>
          </p:nvSpPr>
          <p:spPr bwMode="auto">
            <a:xfrm>
              <a:off x="3212" y="2597"/>
              <a:ext cx="23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  <a:latin typeface="Comic Sans MS" pitchFamily="66" charset="0"/>
                </a:rPr>
                <a:t>Get http://www.awl.com/kurose-ross</a:t>
              </a:r>
              <a:endParaRPr lang="en-US"/>
            </a:p>
          </p:txBody>
        </p:sp>
      </p:grpSp>
      <p:grpSp>
        <p:nvGrpSpPr>
          <p:cNvPr id="7" name="Group 98"/>
          <p:cNvGrpSpPr>
            <a:grpSpLocks/>
          </p:cNvGrpSpPr>
          <p:nvPr/>
        </p:nvGrpSpPr>
        <p:grpSpPr bwMode="auto">
          <a:xfrm>
            <a:off x="5784850" y="4656138"/>
            <a:ext cx="863600" cy="461962"/>
            <a:chOff x="1046" y="2771"/>
            <a:chExt cx="544" cy="291"/>
          </a:xfrm>
        </p:grpSpPr>
        <p:sp>
          <p:nvSpPr>
            <p:cNvPr id="4127" name="Rectangle 99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Text Box 100"/>
            <p:cNvSpPr txBox="1">
              <a:spLocks noChangeArrowheads="1"/>
            </p:cNvSpPr>
            <p:nvPr/>
          </p:nvSpPr>
          <p:spPr bwMode="auto">
            <a:xfrm>
              <a:off x="1046" y="2771"/>
              <a:ext cx="5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&lt;tệp&gt;</a:t>
              </a:r>
              <a:endParaRPr lang="en-US"/>
            </a:p>
          </p:txBody>
        </p:sp>
      </p:grpSp>
      <p:sp>
        <p:nvSpPr>
          <p:cNvPr id="4123" name="Line 101"/>
          <p:cNvSpPr>
            <a:spLocks noChangeShapeType="1"/>
          </p:cNvSpPr>
          <p:nvPr/>
        </p:nvSpPr>
        <p:spPr bwMode="auto">
          <a:xfrm>
            <a:off x="4057650" y="1962150"/>
            <a:ext cx="0" cy="3857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3679825" y="5094288"/>
            <a:ext cx="1417638" cy="461962"/>
            <a:chOff x="2198" y="3221"/>
            <a:chExt cx="893" cy="291"/>
          </a:xfrm>
        </p:grpSpPr>
        <p:sp>
          <p:nvSpPr>
            <p:cNvPr id="4125" name="Rectangle 104"/>
            <p:cNvSpPr>
              <a:spLocks noChangeArrowheads="1"/>
            </p:cNvSpPr>
            <p:nvPr/>
          </p:nvSpPr>
          <p:spPr bwMode="auto">
            <a:xfrm>
              <a:off x="2244" y="3282"/>
              <a:ext cx="408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Text Box 102"/>
            <p:cNvSpPr txBox="1">
              <a:spLocks noChangeArrowheads="1"/>
            </p:cNvSpPr>
            <p:nvPr/>
          </p:nvSpPr>
          <p:spPr bwMode="auto">
            <a:xfrm>
              <a:off x="2198" y="3221"/>
              <a:ext cx="8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thời gian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Lê Đình Thanh, MMT-Giới thiệu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7137A31F-C441-4F27-BA7C-DC5A831DB3C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1: Nội dung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1.1 </a:t>
            </a:r>
            <a:r>
              <a:rPr lang="en-US" sz="2800" smtClean="0"/>
              <a:t>Internet là gì?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rgbClr val="FF0000"/>
                </a:solidFill>
              </a:rPr>
              <a:t>1.2 Biên của mạng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1.3</a:t>
            </a:r>
            <a:r>
              <a:rPr lang="en-US" sz="2800" smtClean="0"/>
              <a:t> Lõi của mạng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1.4 </a:t>
            </a:r>
            <a:r>
              <a:rPr lang="en-US" sz="2800" smtClean="0"/>
              <a:t>Truy cập mạng và đường truyền vật lý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1.5</a:t>
            </a:r>
            <a:r>
              <a:rPr lang="en-US" sz="2800" smtClean="0"/>
              <a:t> Cấu trúc Internet và các ISPs</a:t>
            </a:r>
            <a:r>
              <a:rPr lang="en-US" sz="2800" smtClean="0">
                <a:solidFill>
                  <a:schemeClr val="accent2"/>
                </a:solidFill>
              </a:rPr>
              <a:t> 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1.6</a:t>
            </a:r>
            <a:r>
              <a:rPr lang="en-US" sz="2800" smtClean="0"/>
              <a:t> Trễ &amp; mất mát trong các mạng chuyển gói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1.7</a:t>
            </a:r>
            <a:r>
              <a:rPr lang="en-US" sz="2800" smtClean="0"/>
              <a:t> Các tầng giao thức, các mô hình dịch vụ</a:t>
            </a:r>
          </a:p>
          <a:p>
            <a:pPr lvl="1">
              <a:buFont typeface="ZapfDingbats" pitchFamily="82" charset="2"/>
              <a:buNone/>
            </a:pPr>
            <a:r>
              <a:rPr lang="en-US" sz="2800" smtClean="0">
                <a:solidFill>
                  <a:schemeClr val="accent2"/>
                </a:solidFill>
              </a:rPr>
              <a:t>1.8</a:t>
            </a:r>
            <a:r>
              <a:rPr lang="en-US" sz="2800" smtClean="0"/>
              <a:t> Lịch sử về mạng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5911</Words>
  <Application>Microsoft Macintosh PowerPoint</Application>
  <PresentationFormat>On-screen Show (4:3)</PresentationFormat>
  <Paragraphs>1065</Paragraphs>
  <Slides>69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2" baseType="lpstr">
      <vt:lpstr>Office Theme</vt:lpstr>
      <vt:lpstr>Clip</vt:lpstr>
      <vt:lpstr>Equation</vt:lpstr>
      <vt:lpstr>PowerPoint Presentation</vt:lpstr>
      <vt:lpstr>Chương 1: Giới thiệu</vt:lpstr>
      <vt:lpstr>Chương 1: Nội dung</vt:lpstr>
      <vt:lpstr>Internet là gì: cách nhìn theo thành phần</vt:lpstr>
      <vt:lpstr>Internet là gì: cách nhìn theo thành phần</vt:lpstr>
      <vt:lpstr>Internet là gì: cách nhìn theo dịch vụ</vt:lpstr>
      <vt:lpstr>Giao thức là gì?</vt:lpstr>
      <vt:lpstr>Giao thức là gì?</vt:lpstr>
      <vt:lpstr>Chương 1: Nội dung</vt:lpstr>
      <vt:lpstr>Một cái nhìn gần hơn đến cấu trúc mạng:</vt:lpstr>
      <vt:lpstr>Biên của mạng:</vt:lpstr>
      <vt:lpstr>Biên của mạng: dịch vụ hướng kết nối</vt:lpstr>
      <vt:lpstr>Biên của mạng: dịch vụ phi kết nối</vt:lpstr>
      <vt:lpstr>Chương 1: Nội dung</vt:lpstr>
      <vt:lpstr>Lõi mạng</vt:lpstr>
      <vt:lpstr>Lõi mạng: Chuyển mạch</vt:lpstr>
      <vt:lpstr>Lõi mạng: Chuyển mạch</vt:lpstr>
      <vt:lpstr>Chuyển mạch: FDM và TDM</vt:lpstr>
      <vt:lpstr>Lõi mạng: Chuyển gói</vt:lpstr>
      <vt:lpstr>Chuyển gói: Hợp kênh thống kê</vt:lpstr>
      <vt:lpstr>Chuyển gói &lt;&gt; chuyển mạch</vt:lpstr>
      <vt:lpstr>Chuyển gói &lt;&gt; chuyển mạch</vt:lpstr>
      <vt:lpstr>Chuyển gói: lưu và chuyển tiếp</vt:lpstr>
      <vt:lpstr>Mạng chuyển gói: chuyển tiếp</vt:lpstr>
      <vt:lpstr>Phân loại</vt:lpstr>
      <vt:lpstr>Chương 1: Nội dung</vt:lpstr>
      <vt:lpstr>Truy cập mạng và môi trường vật lý</vt:lpstr>
      <vt:lpstr>Truy cập tại nhà: truy cập điểm-điểm</vt:lpstr>
      <vt:lpstr>Truy cập tại nhà: modem cáp</vt:lpstr>
      <vt:lpstr>Truy cập tại nhà: modem cáp</vt:lpstr>
      <vt:lpstr>Kiến trúc mạng cáp: Tổng quan</vt:lpstr>
      <vt:lpstr>Kiến trúc mạng cáp: Tổng quan</vt:lpstr>
      <vt:lpstr>Kiến trúc mạng cáp: Tổng quan</vt:lpstr>
      <vt:lpstr>Kiến trúc mạng cáp: Tổng quan</vt:lpstr>
      <vt:lpstr>Truy cập từ công sở: local area networks</vt:lpstr>
      <vt:lpstr>Mạng truy cập không dây</vt:lpstr>
      <vt:lpstr>Mạng tại nhà</vt:lpstr>
      <vt:lpstr>Môi trường vật lý</vt:lpstr>
      <vt:lpstr>Đường truyền vật lý: đồng trục, sợi</vt:lpstr>
      <vt:lpstr>Đường truyền mật lý: radio</vt:lpstr>
      <vt:lpstr>Chương 1: Nội dung</vt:lpstr>
      <vt:lpstr>Cấu trúc Internet: mạng của các mạng</vt:lpstr>
      <vt:lpstr>Tier-1 ISP: vd., Sprint</vt:lpstr>
      <vt:lpstr>Cấu trúc Internet: mạng của các mạng</vt:lpstr>
      <vt:lpstr>Cấu trúc Internet: mạng của các mạng</vt:lpstr>
      <vt:lpstr>Cấu trúc Internet: mạng của các mạng</vt:lpstr>
      <vt:lpstr>Chương 1: Nội dung</vt:lpstr>
      <vt:lpstr>Trễ và mất gói xảy ra như thế nào?</vt:lpstr>
      <vt:lpstr>Bốn nguyên nhân gây trễ</vt:lpstr>
      <vt:lpstr>Trễ ở mạng chuyển gói</vt:lpstr>
      <vt:lpstr>Tương tự Đoàn xe</vt:lpstr>
      <vt:lpstr>Tương tự Đoàn xe (tiếp)</vt:lpstr>
      <vt:lpstr>Trễ nút</vt:lpstr>
      <vt:lpstr>Trễ xếp hàng (chi tiết hơn)</vt:lpstr>
      <vt:lpstr>Trễ Internet</vt:lpstr>
      <vt:lpstr>Trễ Internet</vt:lpstr>
      <vt:lpstr>Mất gói</vt:lpstr>
      <vt:lpstr>Chương 1: Nội dung</vt:lpstr>
      <vt:lpstr>Các tầng giao thức</vt:lpstr>
      <vt:lpstr>Tổ chức vận chuyển hàng không</vt:lpstr>
      <vt:lpstr>Phân tầng chức năng hàng không</vt:lpstr>
      <vt:lpstr>Các tầng giao thức Internet</vt:lpstr>
      <vt:lpstr>Bao gói</vt:lpstr>
      <vt:lpstr>Chương 1: Nội dung</vt:lpstr>
      <vt:lpstr>Lịch sử Internet</vt:lpstr>
      <vt:lpstr>Lịch sử Internet</vt:lpstr>
      <vt:lpstr>Lịch sử Internet</vt:lpstr>
      <vt:lpstr>Tại sao lại phân tầng?</vt:lpstr>
      <vt:lpstr>Giới thiệu: Tóm tắt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bmm</dc:creator>
  <cp:lastModifiedBy>Đoàn Minh Phương</cp:lastModifiedBy>
  <cp:revision>2</cp:revision>
  <dcterms:created xsi:type="dcterms:W3CDTF">2012-03-10T08:40:12Z</dcterms:created>
  <dcterms:modified xsi:type="dcterms:W3CDTF">2015-01-26T16:42:05Z</dcterms:modified>
</cp:coreProperties>
</file>