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1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notesMaster" Target="notesMasters/notesMaster1.xml"/><Relationship Id="rId112" Type="http://schemas.openxmlformats.org/officeDocument/2006/relationships/printerSettings" Target="printerSettings/printerSettings1.bin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35EC7-E0BA-4007-8CD9-C33C3DFFA86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9CD67-2252-40B7-8AD3-AC0A9EA1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F6633-4FD9-4F2E-B560-F845CED763A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46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Mạng máy tính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Lê Đình Thanh, MMT-Tầng ứng dụng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1869D-5331-4479-ABFB-C1954CE2E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Lê Đình Thanh, MMT-Tầng ứng dụng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C820-06EA-4258-B8A2-9B5A59DDB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Lê Đình Thanh, MMT-Tầng ứng dụng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326F-3DEB-4264-BD0D-CF743745E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Lê Đình Thanh, MMT-Tầng ứng dụng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F7F55-973A-418E-9C3A-620AB575E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24A4-BE27-4E80-A6EC-405A6CF65B07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2D3B-B4E0-49B5-A77F-01330B5CDC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4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5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54.bin"/><Relationship Id="rId6" Type="http://schemas.openxmlformats.org/officeDocument/2006/relationships/oleObject" Target="../embeddings/oleObject55.bin"/><Relationship Id="rId7" Type="http://schemas.openxmlformats.org/officeDocument/2006/relationships/oleObject" Target="../embeddings/oleObject5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58.bin"/><Relationship Id="rId6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62.bin"/><Relationship Id="rId6" Type="http://schemas.openxmlformats.org/officeDocument/2006/relationships/oleObject" Target="../embeddings/oleObject63.bin"/><Relationship Id="rId7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oleObject" Target="../embeddings/oleObject66.bin"/><Relationship Id="rId5" Type="http://schemas.openxmlformats.org/officeDocument/2006/relationships/image" Target="../media/image2.w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69.bin"/><Relationship Id="rId6" Type="http://schemas.openxmlformats.org/officeDocument/2006/relationships/oleObject" Target="../embeddings/oleObject70.bin"/><Relationship Id="rId7" Type="http://schemas.openxmlformats.org/officeDocument/2006/relationships/oleObject" Target="../embeddings/oleObject71.bin"/><Relationship Id="rId8" Type="http://schemas.openxmlformats.org/officeDocument/2006/relationships/oleObject" Target="../embeddings/oleObject72.bin"/><Relationship Id="rId9" Type="http://schemas.openxmlformats.org/officeDocument/2006/relationships/oleObject" Target="../embeddings/oleObject7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oleObject" Target="../embeddings/oleObject13.bin"/><Relationship Id="rId21" Type="http://schemas.openxmlformats.org/officeDocument/2006/relationships/oleObject" Target="../embeddings/oleObject14.bin"/><Relationship Id="rId22" Type="http://schemas.openxmlformats.org/officeDocument/2006/relationships/oleObject" Target="../embeddings/oleObject15.bin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10.bin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75.bin"/><Relationship Id="rId6" Type="http://schemas.openxmlformats.org/officeDocument/2006/relationships/oleObject" Target="../embeddings/oleObject76.bin"/><Relationship Id="rId7" Type="http://schemas.openxmlformats.org/officeDocument/2006/relationships/oleObject" Target="../embeddings/oleObject77.bin"/><Relationship Id="rId8" Type="http://schemas.openxmlformats.org/officeDocument/2006/relationships/oleObject" Target="../embeddings/oleObject78.bin"/><Relationship Id="rId9" Type="http://schemas.openxmlformats.org/officeDocument/2006/relationships/oleObject" Target="../embeddings/oleObject79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4" Type="http://schemas.openxmlformats.org/officeDocument/2006/relationships/image" Target="../media/image2.w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oleObject" Target="../embeddings/oleObject8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83.bin"/><Relationship Id="rId6" Type="http://schemas.openxmlformats.org/officeDocument/2006/relationships/image" Target="../media/image8.png"/><Relationship Id="rId7" Type="http://schemas.openxmlformats.org/officeDocument/2006/relationships/oleObject" Target="../embeddings/oleObject84.bin"/><Relationship Id="rId8" Type="http://schemas.openxmlformats.org/officeDocument/2006/relationships/oleObject" Target="../embeddings/oleObject85.bin"/><Relationship Id="rId9" Type="http://schemas.openxmlformats.org/officeDocument/2006/relationships/image" Target="../media/image9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87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89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91.bin"/><Relationship Id="rId6" Type="http://schemas.openxmlformats.org/officeDocument/2006/relationships/oleObject" Target="../embeddings/oleObject92.bin"/><Relationship Id="rId7" Type="http://schemas.openxmlformats.org/officeDocument/2006/relationships/oleObject" Target="../embeddings/oleObject93.bin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20" Type="http://schemas.openxmlformats.org/officeDocument/2006/relationships/oleObject" Target="../embeddings/oleObject28.bin"/><Relationship Id="rId21" Type="http://schemas.openxmlformats.org/officeDocument/2006/relationships/oleObject" Target="../embeddings/oleObject29.bin"/><Relationship Id="rId22" Type="http://schemas.openxmlformats.org/officeDocument/2006/relationships/oleObject" Target="../embeddings/oleObject30.bin"/><Relationship Id="rId10" Type="http://schemas.openxmlformats.org/officeDocument/2006/relationships/oleObject" Target="../embeddings/oleObject21.bin"/><Relationship Id="rId11" Type="http://schemas.openxmlformats.org/officeDocument/2006/relationships/oleObject" Target="../embeddings/oleObject22.bin"/><Relationship Id="rId12" Type="http://schemas.openxmlformats.org/officeDocument/2006/relationships/oleObject" Target="../embeddings/oleObject23.bin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25.bin"/><Relationship Id="rId16" Type="http://schemas.openxmlformats.org/officeDocument/2006/relationships/oleObject" Target="../embeddings/oleObject26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27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19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95.bin"/><Relationship Id="rId6" Type="http://schemas.openxmlformats.org/officeDocument/2006/relationships/oleObject" Target="../embeddings/oleObject96.bin"/><Relationship Id="rId7" Type="http://schemas.openxmlformats.org/officeDocument/2006/relationships/oleObject" Target="../embeddings/oleObject97.bin"/><Relationship Id="rId8" Type="http://schemas.openxmlformats.org/officeDocument/2006/relationships/oleObject" Target="../embeddings/oleObject98.bin"/><Relationship Id="rId9" Type="http://schemas.openxmlformats.org/officeDocument/2006/relationships/oleObject" Target="../embeddings/oleObject99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02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20" Type="http://schemas.openxmlformats.org/officeDocument/2006/relationships/oleObject" Target="../embeddings/oleObject43.bin"/><Relationship Id="rId21" Type="http://schemas.openxmlformats.org/officeDocument/2006/relationships/oleObject" Target="../embeddings/oleObject44.bin"/><Relationship Id="rId22" Type="http://schemas.openxmlformats.org/officeDocument/2006/relationships/oleObject" Target="../embeddings/oleObject45.bin"/><Relationship Id="rId10" Type="http://schemas.openxmlformats.org/officeDocument/2006/relationships/oleObject" Target="../embeddings/oleObject36.bin"/><Relationship Id="rId11" Type="http://schemas.openxmlformats.org/officeDocument/2006/relationships/oleObject" Target="../embeddings/oleObject37.bin"/><Relationship Id="rId12" Type="http://schemas.openxmlformats.org/officeDocument/2006/relationships/oleObject" Target="../embeddings/oleObject38.bin"/><Relationship Id="rId13" Type="http://schemas.openxmlformats.org/officeDocument/2006/relationships/oleObject" Target="../embeddings/oleObject39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40.bin"/><Relationship Id="rId16" Type="http://schemas.openxmlformats.org/officeDocument/2006/relationships/oleObject" Target="../embeddings/oleObject41.bin"/><Relationship Id="rId17" Type="http://schemas.openxmlformats.org/officeDocument/2006/relationships/image" Target="../media/image5.wmf"/><Relationship Id="rId18" Type="http://schemas.openxmlformats.org/officeDocument/2006/relationships/oleObject" Target="../embeddings/oleObject42.bin"/><Relationship Id="rId19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3.bin"/><Relationship Id="rId8" Type="http://schemas.openxmlformats.org/officeDocument/2006/relationships/oleObject" Target="../embeddings/oleObject34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0300" y="6400800"/>
            <a:ext cx="33655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3B1123-09CE-4F30-BB39-5F92DB8676F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382588" y="493713"/>
            <a:ext cx="576421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>
                <a:solidFill>
                  <a:schemeClr val="accent2"/>
                </a:solidFill>
              </a:rPr>
              <a:t>Chương 2</a:t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>Tầng ứng dụng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229350" y="3486150"/>
            <a:ext cx="2730500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solidFill>
                  <a:schemeClr val="accent2"/>
                </a:solidFill>
              </a:rPr>
              <a:t>Computer Networking: A Top Down Approach Featuring the Internet</a:t>
            </a:r>
            <a:r>
              <a:rPr lang="en-US" sz="1800">
                <a:solidFill>
                  <a:schemeClr val="accent2"/>
                </a:solidFill>
              </a:rPr>
              <a:t>, 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>
                <a:solidFill>
                  <a:schemeClr val="accent2"/>
                </a:solidFill>
              </a:rPr>
              <a:t>3</a:t>
            </a:r>
            <a:r>
              <a:rPr lang="en-US" sz="1800" baseline="30000">
                <a:solidFill>
                  <a:schemeClr val="accent2"/>
                </a:solidFill>
              </a:rPr>
              <a:t>rd</a:t>
            </a:r>
            <a:r>
              <a:rPr lang="en-US" sz="1800">
                <a:solidFill>
                  <a:schemeClr val="accent2"/>
                </a:solidFill>
              </a:rPr>
              <a:t> edition. 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>
                <a:solidFill>
                  <a:schemeClr val="accent2"/>
                </a:solidFill>
              </a:rPr>
              <a:t>Jim Kurose, Keith Ross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>
                <a:solidFill>
                  <a:schemeClr val="accent2"/>
                </a:solidFill>
              </a:rPr>
              <a:t>Addison-Wesley, July 2004. </a:t>
            </a:r>
            <a:br>
              <a:rPr lang="en-US" sz="1800">
                <a:solidFill>
                  <a:schemeClr val="accent2"/>
                </a:solidFill>
              </a:rPr>
            </a:b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393700" y="3392488"/>
            <a:ext cx="537845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Ghi chú</a:t>
            </a:r>
          </a:p>
          <a:p>
            <a:r>
              <a:rPr lang="en-US" sz="1200">
                <a:latin typeface="Arial" charset="0"/>
              </a:rPr>
              <a:t>Slides này dựa trên sildes của J.F Kurose and K.W. Ross .</a:t>
            </a:r>
          </a:p>
        </p:txBody>
      </p:sp>
      <p:pic>
        <p:nvPicPr>
          <p:cNvPr id="26631" name="Picture 6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300" y="460375"/>
            <a:ext cx="2468563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4238" y="6400800"/>
            <a:ext cx="36115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FAE059-4DF6-4409-A47C-76FE16E8A61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Lai giữa client-server và P2P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Napster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Truyền tệp P2P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Tìm tệp tập trung: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Peers đăng ký nội dung tại server trung tâm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Peers truy vấn server trung tâm để định vị nội dung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Tin nhắn nhanh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Chat giữa hai người dùng là P2P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Phát hiện sự có mặt (online)/xác định vị trí: tập trung: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Người dùng đăng ký địa chỉ IP của nó với server trung tâm khi online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Người dùng liên hệ server trung tâm để tìm địa chỉ IP của bạn chat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59338" y="6400800"/>
            <a:ext cx="34464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1BB3A-3523-4101-B1F2-DF3AC05278E3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Tương tác client/server: UDP</a:t>
            </a:r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76350" y="3324225"/>
            <a:ext cx="5445125" cy="2551113"/>
            <a:chOff x="804" y="2094"/>
            <a:chExt cx="3430" cy="1607"/>
          </a:xfrm>
        </p:grpSpPr>
        <p:sp>
          <p:nvSpPr>
            <p:cNvPr id="104476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4382 w 492"/>
                <a:gd name="T1" fmla="*/ 11 h 2112"/>
                <a:gd name="T2" fmla="*/ 4382 w 492"/>
                <a:gd name="T3" fmla="*/ 11 h 2112"/>
                <a:gd name="T4" fmla="*/ 0 w 492"/>
                <a:gd name="T5" fmla="*/ 11 h 2112"/>
                <a:gd name="T6" fmla="*/ 0 w 492"/>
                <a:gd name="T7" fmla="*/ 0 h 2112"/>
                <a:gd name="T8" fmla="*/ 3581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477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Đóng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4478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454" name="Text Box 7"/>
          <p:cNvSpPr txBox="1">
            <a:spLocks noChangeArrowheads="1"/>
          </p:cNvSpPr>
          <p:nvPr/>
        </p:nvSpPr>
        <p:spPr bwMode="auto">
          <a:xfrm>
            <a:off x="585788" y="1314450"/>
            <a:ext cx="3414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Server </a:t>
            </a:r>
            <a:r>
              <a:rPr lang="en-US" sz="1800"/>
              <a:t>(chạy trên </a:t>
            </a:r>
            <a:r>
              <a:rPr lang="en-US" sz="1800" b="1">
                <a:latin typeface="Courier New" pitchFamily="49" charset="0"/>
              </a:rPr>
              <a:t>hostid</a:t>
            </a:r>
            <a:r>
              <a:rPr lang="en-US" sz="1800"/>
              <a:t>)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32438" y="3933825"/>
            <a:ext cx="1228725" cy="1360488"/>
            <a:chOff x="3485" y="2478"/>
            <a:chExt cx="774" cy="857"/>
          </a:xfrm>
        </p:grpSpPr>
        <p:sp>
          <p:nvSpPr>
            <p:cNvPr id="104474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7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Đọc trả lời từ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4475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000375" y="1333500"/>
            <a:ext cx="5248275" cy="2601913"/>
            <a:chOff x="1890" y="840"/>
            <a:chExt cx="3306" cy="1639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389" y="1342"/>
              <a:ext cx="1030" cy="465"/>
              <a:chOff x="3233" y="1852"/>
              <a:chExt cx="1030" cy="465"/>
            </a:xfrm>
          </p:grpSpPr>
          <p:sp>
            <p:nvSpPr>
              <p:cNvPr id="104472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699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Tạo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73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clientSocket =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DatagramSocket()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104468" name="Text Box 15"/>
            <p:cNvSpPr txBox="1">
              <a:spLocks noChangeArrowheads="1"/>
            </p:cNvSpPr>
            <p:nvPr/>
          </p:nvSpPr>
          <p:spPr bwMode="auto">
            <a:xfrm>
              <a:off x="3311" y="840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/>
                <a:t>Client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4469" name="Text Box 16"/>
            <p:cNvSpPr txBox="1">
              <a:spLocks noChangeArrowheads="1"/>
            </p:cNvSpPr>
            <p:nvPr/>
          </p:nvSpPr>
          <p:spPr bwMode="auto">
            <a:xfrm>
              <a:off x="3389" y="2014"/>
              <a:ext cx="1807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Tạo và gửi (</a:t>
              </a:r>
              <a:r>
                <a:rPr lang="en-US" sz="1400" b="1">
                  <a:latin typeface="Courier New" pitchFamily="49" charset="0"/>
                </a:rPr>
                <a:t>hostid, port=x)</a:t>
              </a:r>
              <a:endParaRPr lang="en-US" sz="1400">
                <a:latin typeface="Arial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datagram request  sử dụng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4470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471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303338" y="2081213"/>
            <a:ext cx="1638300" cy="2239962"/>
            <a:chOff x="821" y="1311"/>
            <a:chExt cx="1032" cy="1411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21" y="1311"/>
              <a:ext cx="1032" cy="712"/>
              <a:chOff x="329" y="1209"/>
              <a:chExt cx="1032" cy="712"/>
            </a:xfrm>
          </p:grpSpPr>
          <p:sp>
            <p:nvSpPr>
              <p:cNvPr id="104465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32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Tạo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port=</a:t>
                </a:r>
                <a:r>
                  <a:rPr lang="en-US" sz="1400" b="1">
                    <a:latin typeface="Courier New" pitchFamily="49" charset="0"/>
                  </a:rPr>
                  <a:t>x</a:t>
                </a:r>
                <a:r>
                  <a:rPr lang="en-US" sz="1400">
                    <a:latin typeface="Arial" charset="0"/>
                  </a:rPr>
                  <a:t>, lắng nghe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yêu cầu: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66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22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serverSocket =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DatagramSocket()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104463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464" name="Text Box 24"/>
            <p:cNvSpPr txBox="1">
              <a:spLocks noChangeArrowheads="1"/>
            </p:cNvSpPr>
            <p:nvPr/>
          </p:nvSpPr>
          <p:spPr bwMode="auto">
            <a:xfrm>
              <a:off x="893" y="2257"/>
              <a:ext cx="899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Nhận được yêu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cầu kết nối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427163" y="4229100"/>
            <a:ext cx="3973512" cy="1373188"/>
            <a:chOff x="899" y="2664"/>
            <a:chExt cx="2503" cy="865"/>
          </a:xfrm>
        </p:grpSpPr>
        <p:sp>
          <p:nvSpPr>
            <p:cNvPr id="104459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77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Ghi trả lời ra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xác định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host, port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của client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4460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461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40300" y="6400800"/>
            <a:ext cx="33655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A7A83-8863-471A-9BF0-D4A5BAD5DC40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2458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Java client (UDP)</a:t>
            </a:r>
            <a:endParaRPr lang="en-US" smtClean="0"/>
          </a:p>
        </p:txBody>
      </p:sp>
      <p:sp>
        <p:nvSpPr>
          <p:cNvPr id="24582" name="Rectangle 1038"/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2655888" y="1262063"/>
          <a:ext cx="4067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VISIO" r:id="rId3" imgW="4803648" imgH="5675376" progId="Visio.Drawing.5">
                  <p:embed/>
                </p:oleObj>
              </mc:Choice>
              <mc:Fallback>
                <p:oleObj name="VISIO" r:id="rId3" imgW="4803648" imgH="5675376" progId="Visio.Drawing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262063"/>
                        <a:ext cx="4067175" cy="448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039"/>
          <p:cNvSpPr txBox="1">
            <a:spLocks noChangeArrowheads="1"/>
          </p:cNvSpPr>
          <p:nvPr/>
        </p:nvSpPr>
        <p:spPr bwMode="auto">
          <a:xfrm>
            <a:off x="1522413" y="3408363"/>
            <a:ext cx="2184400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Output: </a:t>
            </a:r>
            <a:r>
              <a:rPr lang="en-US" sz="1800"/>
              <a:t>gửi gói (TCP gửi “dòng byte”)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4584" name="Text Box 1040"/>
          <p:cNvSpPr txBox="1">
            <a:spLocks noChangeArrowheads="1"/>
          </p:cNvSpPr>
          <p:nvPr/>
        </p:nvSpPr>
        <p:spPr bwMode="auto">
          <a:xfrm>
            <a:off x="5932488" y="2759075"/>
            <a:ext cx="2184400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Input: </a:t>
            </a:r>
            <a:r>
              <a:rPr lang="en-US" sz="1800"/>
              <a:t>nhận gói (TCP nhận “dòng byte”)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4585" name="Line 1041"/>
          <p:cNvSpPr>
            <a:spLocks noChangeShapeType="1"/>
          </p:cNvSpPr>
          <p:nvPr/>
        </p:nvSpPr>
        <p:spPr bwMode="auto">
          <a:xfrm>
            <a:off x="3294063" y="3595688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6" name="Line 1042"/>
          <p:cNvSpPr>
            <a:spLocks noChangeShapeType="1"/>
          </p:cNvSpPr>
          <p:nvPr/>
        </p:nvSpPr>
        <p:spPr bwMode="auto">
          <a:xfrm flipH="1">
            <a:off x="5387975" y="2971800"/>
            <a:ext cx="576263" cy="788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7" name="Text Box 1043"/>
          <p:cNvSpPr txBox="1">
            <a:spLocks noChangeArrowheads="1"/>
          </p:cNvSpPr>
          <p:nvPr/>
        </p:nvSpPr>
        <p:spPr bwMode="auto">
          <a:xfrm>
            <a:off x="2862263" y="2482850"/>
            <a:ext cx="12065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Tiến trình client</a:t>
            </a:r>
          </a:p>
        </p:txBody>
      </p:sp>
      <p:sp>
        <p:nvSpPr>
          <p:cNvPr id="24588" name="Rectangle 1044"/>
          <p:cNvSpPr>
            <a:spLocks noChangeArrowheads="1"/>
          </p:cNvSpPr>
          <p:nvPr/>
        </p:nvSpPr>
        <p:spPr bwMode="auto">
          <a:xfrm>
            <a:off x="4051300" y="4768850"/>
            <a:ext cx="1625600" cy="5095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045"/>
          <p:cNvSpPr txBox="1">
            <a:spLocks noChangeArrowheads="1"/>
          </p:cNvSpPr>
          <p:nvPr/>
        </p:nvSpPr>
        <p:spPr bwMode="auto">
          <a:xfrm>
            <a:off x="4087813" y="4700588"/>
            <a:ext cx="1541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bg1"/>
                </a:solidFill>
              </a:rPr>
              <a:t>client UDP socket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4590" name="Line 1046"/>
          <p:cNvSpPr>
            <a:spLocks noChangeShapeType="1"/>
          </p:cNvSpPr>
          <p:nvPr/>
        </p:nvSpPr>
        <p:spPr bwMode="auto">
          <a:xfrm flipV="1">
            <a:off x="5235575" y="524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40300" y="6400800"/>
            <a:ext cx="33655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362816-3DAA-4DCF-B96A-C6EF31432D08}" type="slidenum">
              <a:rPr lang="en-US" smtClean="0"/>
              <a:pPr/>
              <a:t>102</a:t>
            </a:fld>
            <a:endParaRPr lang="en-US" smtClean="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Java client (UDP)</a:t>
            </a:r>
            <a:endParaRPr lang="en-US" smtClean="0"/>
          </a:p>
        </p:txBody>
      </p:sp>
      <p:sp>
        <p:nvSpPr>
          <p:cNvPr id="105477" name="Rectangle 3"/>
          <p:cNvSpPr>
            <a:spLocks noChangeArrowheads="1"/>
          </p:cNvSpPr>
          <p:nvPr/>
        </p:nvSpPr>
        <p:spPr bwMode="auto">
          <a:xfrm>
            <a:off x="2185988" y="1581150"/>
            <a:ext cx="632618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import java.io.*;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import java.net.*;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class UDPClient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public static void main(String args[]) throws Exception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BufferedReader inFromUser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new BufferedReader(new InputStreamReader(System.in));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DatagramSocket clientSocket = new DatagramSocket();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InetAddress IPAddress = InetAddress.getByName("hostname");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byte[] sendData = new byte[1024];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byte[] receiveData = new byte[1024];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String sentence = inFromUser.readLine();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sendData = sentence.getBytes();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</a:rPr>
              <a:t>        </a:t>
            </a:r>
          </a:p>
        </p:txBody>
      </p:sp>
      <p:sp>
        <p:nvSpPr>
          <p:cNvPr id="105478" name="Text Box 4"/>
          <p:cNvSpPr txBox="1">
            <a:spLocks noChangeArrowheads="1"/>
          </p:cNvSpPr>
          <p:nvPr/>
        </p:nvSpPr>
        <p:spPr bwMode="auto">
          <a:xfrm>
            <a:off x="1108075" y="2933700"/>
            <a:ext cx="1106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dòng vào</a:t>
            </a:r>
            <a:endParaRPr lang="en-US" sz="1800"/>
          </a:p>
        </p:txBody>
      </p:sp>
      <p:sp>
        <p:nvSpPr>
          <p:cNvPr id="105479" name="Text Box 5"/>
          <p:cNvSpPr txBox="1">
            <a:spLocks noChangeArrowheads="1"/>
          </p:cNvSpPr>
          <p:nvPr/>
        </p:nvSpPr>
        <p:spPr bwMode="auto">
          <a:xfrm>
            <a:off x="709613" y="3632200"/>
            <a:ext cx="1554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client socket</a:t>
            </a:r>
            <a:endParaRPr lang="en-US" sz="1800"/>
          </a:p>
        </p:txBody>
      </p:sp>
      <p:sp>
        <p:nvSpPr>
          <p:cNvPr id="105480" name="Text Box 6"/>
          <p:cNvSpPr txBox="1">
            <a:spLocks noChangeArrowheads="1"/>
          </p:cNvSpPr>
          <p:nvPr/>
        </p:nvSpPr>
        <p:spPr bwMode="auto">
          <a:xfrm>
            <a:off x="0" y="4327525"/>
            <a:ext cx="22050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Dịch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 hostname sang IP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sử dụng DNS</a:t>
            </a:r>
            <a:endParaRPr lang="en-US" sz="1800"/>
          </a:p>
        </p:txBody>
      </p:sp>
      <p:sp>
        <p:nvSpPr>
          <p:cNvPr id="105481" name="Freeform 7"/>
          <p:cNvSpPr>
            <a:spLocks/>
          </p:cNvSpPr>
          <p:nvPr/>
        </p:nvSpPr>
        <p:spPr bwMode="auto">
          <a:xfrm>
            <a:off x="2071688" y="2986088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2" name="Line 8"/>
          <p:cNvSpPr>
            <a:spLocks noChangeShapeType="1"/>
          </p:cNvSpPr>
          <p:nvPr/>
        </p:nvSpPr>
        <p:spPr bwMode="auto">
          <a:xfrm flipV="1">
            <a:off x="2205038" y="3419475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3" name="Freeform 9"/>
          <p:cNvSpPr>
            <a:spLocks/>
          </p:cNvSpPr>
          <p:nvPr/>
        </p:nvSpPr>
        <p:spPr bwMode="auto">
          <a:xfrm>
            <a:off x="2081213" y="37099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4" name="Line 10"/>
          <p:cNvSpPr>
            <a:spLocks noChangeShapeType="1"/>
          </p:cNvSpPr>
          <p:nvPr/>
        </p:nvSpPr>
        <p:spPr bwMode="auto">
          <a:xfrm flipV="1">
            <a:off x="2200275" y="4067175"/>
            <a:ext cx="328613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5" name="Freeform 11"/>
          <p:cNvSpPr>
            <a:spLocks/>
          </p:cNvSpPr>
          <p:nvPr/>
        </p:nvSpPr>
        <p:spPr bwMode="auto">
          <a:xfrm>
            <a:off x="2081213" y="44243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6" name="Line 12"/>
          <p:cNvSpPr>
            <a:spLocks noChangeShapeType="1"/>
          </p:cNvSpPr>
          <p:nvPr/>
        </p:nvSpPr>
        <p:spPr bwMode="auto">
          <a:xfrm flipV="1">
            <a:off x="2209800" y="457200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2038" y="6400800"/>
            <a:ext cx="34337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5489FD-BC5B-4663-BFF1-45A30CCEEDE0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065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Java client (UDP), cont.</a:t>
            </a:r>
          </a:p>
        </p:txBody>
      </p:sp>
      <p:sp>
        <p:nvSpPr>
          <p:cNvPr id="106501" name="Rectangle 1027"/>
          <p:cNvSpPr>
            <a:spLocks noChangeArrowheads="1"/>
          </p:cNvSpPr>
          <p:nvPr/>
        </p:nvSpPr>
        <p:spPr bwMode="auto">
          <a:xfrm>
            <a:off x="2176463" y="1752600"/>
            <a:ext cx="6967537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DatagramPacket sendPacket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new DatagramPacket(sendData, sendData.length, IPAddress, 9876);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clientSocket.send(sendPacket);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DatagramPacket receivePacket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new DatagramPacket(receiveData, receiveData.length);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clientSocket.receive(receivePacket);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String modifiedSentence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new String(receivePacket.getData());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System.out.println("FROM SERVER:" + modifiedSentence);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clientSocket.close();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}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06502" name="Text Box 1028"/>
          <p:cNvSpPr txBox="1">
            <a:spLocks noChangeArrowheads="1"/>
          </p:cNvSpPr>
          <p:nvPr/>
        </p:nvSpPr>
        <p:spPr bwMode="auto">
          <a:xfrm>
            <a:off x="450850" y="1446213"/>
            <a:ext cx="19415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 datagram với độ dài dữ liệu, IP, port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106503" name="Text Box 1029"/>
          <p:cNvSpPr txBox="1">
            <a:spLocks noChangeArrowheads="1"/>
          </p:cNvSpPr>
          <p:nvPr/>
        </p:nvSpPr>
        <p:spPr bwMode="auto">
          <a:xfrm>
            <a:off x="647700" y="2473325"/>
            <a:ext cx="1612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Gửi datagram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đến server</a:t>
            </a:r>
            <a:endParaRPr lang="en-US" sz="1800"/>
          </a:p>
        </p:txBody>
      </p:sp>
      <p:sp>
        <p:nvSpPr>
          <p:cNvPr id="106504" name="Text Box 1030"/>
          <p:cNvSpPr txBox="1">
            <a:spLocks noChangeArrowheads="1"/>
          </p:cNvSpPr>
          <p:nvPr/>
        </p:nvSpPr>
        <p:spPr bwMode="auto">
          <a:xfrm>
            <a:off x="592138" y="3538538"/>
            <a:ext cx="1666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Đọc datagram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từ server</a:t>
            </a:r>
            <a:endParaRPr lang="en-US" sz="1800"/>
          </a:p>
        </p:txBody>
      </p:sp>
      <p:sp>
        <p:nvSpPr>
          <p:cNvPr id="106505" name="Freeform 1031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506" name="Line 1032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507" name="Freeform 1033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508" name="Line 1034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509" name="Freeform 1035"/>
          <p:cNvSpPr>
            <a:spLocks/>
          </p:cNvSpPr>
          <p:nvPr/>
        </p:nvSpPr>
        <p:spPr bwMode="auto">
          <a:xfrm>
            <a:off x="2095500" y="3605213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510" name="Line 1036"/>
          <p:cNvSpPr>
            <a:spLocks noChangeShapeType="1"/>
          </p:cNvSpPr>
          <p:nvPr/>
        </p:nvSpPr>
        <p:spPr bwMode="auto">
          <a:xfrm flipV="1">
            <a:off x="2233613" y="3924300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2038" y="6400800"/>
            <a:ext cx="34337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BD35E-6B2D-4EC5-BDF3-973FF878F009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Java server (UDP)</a:t>
            </a:r>
          </a:p>
        </p:txBody>
      </p:sp>
      <p:sp>
        <p:nvSpPr>
          <p:cNvPr id="107525" name="Rectangle 3"/>
          <p:cNvSpPr>
            <a:spLocks noChangeArrowheads="1"/>
          </p:cNvSpPr>
          <p:nvPr/>
        </p:nvSpPr>
        <p:spPr bwMode="auto">
          <a:xfrm>
            <a:off x="2565400" y="1541463"/>
            <a:ext cx="61595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import java.io.*;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import java.net.*;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class UDPServer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public static void main(String args[]) throws Exception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DatagramSocket serverSocket = new DatagramSocket(9876);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byte[] receiveData = new byte[1024];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byte[] sendData  = new byte[1024];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while(true)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DatagramPacket receivePacket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  new DatagramPacket(receiveData, receiveData.length);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serverSocket.receive(receivePacket);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07526" name="Text Box 4"/>
          <p:cNvSpPr txBox="1">
            <a:spLocks noChangeArrowheads="1"/>
          </p:cNvSpPr>
          <p:nvPr/>
        </p:nvSpPr>
        <p:spPr bwMode="auto">
          <a:xfrm>
            <a:off x="449263" y="2811463"/>
            <a:ext cx="1962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datagram socket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ở cổng 9876</a:t>
            </a:r>
            <a:endParaRPr lang="en-US" sz="1800"/>
          </a:p>
        </p:txBody>
      </p:sp>
      <p:sp>
        <p:nvSpPr>
          <p:cNvPr id="107527" name="Text Box 5"/>
          <p:cNvSpPr txBox="1">
            <a:spLocks noChangeArrowheads="1"/>
          </p:cNvSpPr>
          <p:nvPr/>
        </p:nvSpPr>
        <p:spPr bwMode="auto">
          <a:xfrm>
            <a:off x="285750" y="5018088"/>
            <a:ext cx="2193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 không gian cho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gói nhận được</a:t>
            </a:r>
            <a:endParaRPr lang="en-US" sz="1800"/>
          </a:p>
        </p:txBody>
      </p:sp>
      <p:sp>
        <p:nvSpPr>
          <p:cNvPr id="107528" name="Text Box 6"/>
          <p:cNvSpPr txBox="1">
            <a:spLocks noChangeArrowheads="1"/>
          </p:cNvSpPr>
          <p:nvPr/>
        </p:nvSpPr>
        <p:spPr bwMode="auto">
          <a:xfrm>
            <a:off x="1328738" y="5788025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Nhận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datagram</a:t>
            </a:r>
            <a:endParaRPr lang="en-US" sz="1800"/>
          </a:p>
        </p:txBody>
      </p:sp>
      <p:sp>
        <p:nvSpPr>
          <p:cNvPr id="107529" name="Freeform 7"/>
          <p:cNvSpPr>
            <a:spLocks/>
          </p:cNvSpPr>
          <p:nvPr/>
        </p:nvSpPr>
        <p:spPr bwMode="auto">
          <a:xfrm>
            <a:off x="2286000" y="287178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30" name="Line 8"/>
          <p:cNvSpPr>
            <a:spLocks noChangeShapeType="1"/>
          </p:cNvSpPr>
          <p:nvPr/>
        </p:nvSpPr>
        <p:spPr bwMode="auto">
          <a:xfrm>
            <a:off x="2457450" y="340518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31" name="Freeform 9"/>
          <p:cNvSpPr>
            <a:spLocks/>
          </p:cNvSpPr>
          <p:nvPr/>
        </p:nvSpPr>
        <p:spPr bwMode="auto">
          <a:xfrm>
            <a:off x="2362200" y="507206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32" name="Line 10"/>
          <p:cNvSpPr>
            <a:spLocks noChangeShapeType="1"/>
          </p:cNvSpPr>
          <p:nvPr/>
        </p:nvSpPr>
        <p:spPr bwMode="auto">
          <a:xfrm>
            <a:off x="2471738" y="540702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33" name="Freeform 11"/>
          <p:cNvSpPr>
            <a:spLocks/>
          </p:cNvSpPr>
          <p:nvPr/>
        </p:nvSpPr>
        <p:spPr bwMode="auto">
          <a:xfrm>
            <a:off x="2352675" y="580548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34" name="Line 12"/>
          <p:cNvSpPr>
            <a:spLocks noChangeShapeType="1"/>
          </p:cNvSpPr>
          <p:nvPr/>
        </p:nvSpPr>
        <p:spPr bwMode="auto">
          <a:xfrm flipV="1">
            <a:off x="2490788" y="597217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0800" y="6400800"/>
            <a:ext cx="31750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FD40D-9482-49CF-A5D9-7F608746F05C}" type="slidenum">
              <a:rPr lang="en-US" smtClean="0"/>
              <a:pPr/>
              <a:t>105</a:t>
            </a:fld>
            <a:endParaRPr lang="en-US" smtClean="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Java server (UDP), cont</a:t>
            </a:r>
          </a:p>
        </p:txBody>
      </p:sp>
      <p:sp>
        <p:nvSpPr>
          <p:cNvPr id="108549" name="Rectangle 3"/>
          <p:cNvSpPr>
            <a:spLocks noChangeArrowheads="1"/>
          </p:cNvSpPr>
          <p:nvPr/>
        </p:nvSpPr>
        <p:spPr bwMode="auto">
          <a:xfrm>
            <a:off x="1851025" y="1173163"/>
            <a:ext cx="6562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String sentence = new String(receivePacket.getData());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InetAddress IPAddress = receivePacket.getAddress();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int port = receivePacket.getPort();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           String capitalizedSentence = sentence.toUpperCase();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sendData = capitalizedSentence.getBytes();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DatagramPacket sendPacket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  new DatagramPacket(sendData, sendData.length, IPAddress,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                    port);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serverSocket.send(sendPacket);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}</a:t>
            </a:r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08550" name="Text Box 4"/>
          <p:cNvSpPr txBox="1">
            <a:spLocks noChangeArrowheads="1"/>
          </p:cNvSpPr>
          <p:nvPr/>
        </p:nvSpPr>
        <p:spPr bwMode="auto">
          <a:xfrm>
            <a:off x="127000" y="1736725"/>
            <a:ext cx="20939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Nhận đc IP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port # của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bên gửi</a:t>
            </a:r>
            <a:endParaRPr lang="en-US" sz="1800"/>
          </a:p>
        </p:txBody>
      </p:sp>
      <p:sp>
        <p:nvSpPr>
          <p:cNvPr id="108551" name="Freeform 5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2" name="Line 6"/>
          <p:cNvSpPr>
            <a:spLocks noChangeShapeType="1"/>
          </p:cNvSpPr>
          <p:nvPr/>
        </p:nvSpPr>
        <p:spPr bwMode="auto">
          <a:xfrm flipV="1">
            <a:off x="2214563" y="2533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3" name="Text Box 7"/>
          <p:cNvSpPr txBox="1">
            <a:spLocks noChangeArrowheads="1"/>
          </p:cNvSpPr>
          <p:nvPr/>
        </p:nvSpPr>
        <p:spPr bwMode="auto">
          <a:xfrm>
            <a:off x="849313" y="4508500"/>
            <a:ext cx="1228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Ghi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Datagram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từ socket</a:t>
            </a:r>
            <a:endParaRPr lang="en-US" sz="1800"/>
          </a:p>
        </p:txBody>
      </p:sp>
      <p:sp>
        <p:nvSpPr>
          <p:cNvPr id="108554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5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6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054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Kết thúc vòng lặp,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quay lại và đợi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datagram khác</a:t>
            </a:r>
            <a:endParaRPr lang="en-US" sz="1800"/>
          </a:p>
        </p:txBody>
      </p:sp>
      <p:sp>
        <p:nvSpPr>
          <p:cNvPr id="108557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8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9" name="Line 13"/>
          <p:cNvSpPr>
            <a:spLocks noChangeShapeType="1"/>
          </p:cNvSpPr>
          <p:nvPr/>
        </p:nvSpPr>
        <p:spPr bwMode="auto">
          <a:xfrm flipV="1">
            <a:off x="2205038" y="20955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60" name="Text Box 14"/>
          <p:cNvSpPr txBox="1">
            <a:spLocks noChangeArrowheads="1"/>
          </p:cNvSpPr>
          <p:nvPr/>
        </p:nvSpPr>
        <p:spPr bwMode="auto">
          <a:xfrm>
            <a:off x="177800" y="3702050"/>
            <a:ext cx="19192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 datagram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để gửi cho client</a:t>
            </a:r>
            <a:endParaRPr lang="en-US" sz="1800"/>
          </a:p>
        </p:txBody>
      </p:sp>
      <p:sp>
        <p:nvSpPr>
          <p:cNvPr id="108561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62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9800" y="6400800"/>
            <a:ext cx="35560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95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B2169C-FB4C-4EFB-8216-5C803602AF20}" type="slidenum">
              <a:rPr lang="en-US" smtClean="0"/>
              <a:pPr/>
              <a:t>106</a:t>
            </a:fld>
            <a:endParaRPr lang="en-US" smtClean="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2.1 Các nguyên lý của ứng dụng mạng</a:t>
            </a:r>
          </a:p>
          <a:p>
            <a:r>
              <a:rPr lang="en-US" sz="2400" smtClean="0"/>
              <a:t>2.2 Web và HTTP</a:t>
            </a:r>
          </a:p>
          <a:p>
            <a:r>
              <a:rPr lang="en-US" sz="2400" smtClean="0"/>
              <a:t>2.3 FTP 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2.4 Thư điện tử</a:t>
            </a:r>
          </a:p>
          <a:p>
            <a:pPr lvl="1"/>
            <a:r>
              <a:rPr lang="en-US" sz="2000" smtClean="0"/>
              <a:t>SMTP, POP3, IMAP</a:t>
            </a:r>
          </a:p>
          <a:p>
            <a:r>
              <a:rPr lang="en-US" sz="2400" smtClean="0"/>
              <a:t>2.5 DNS</a:t>
            </a:r>
          </a:p>
          <a:p>
            <a:endParaRPr lang="en-US" sz="2400" smtClean="0"/>
          </a:p>
        </p:txBody>
      </p:sp>
      <p:sp>
        <p:nvSpPr>
          <p:cNvPr id="1095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2.6 Chia sẻ tệp ngang hàng</a:t>
            </a:r>
          </a:p>
          <a:p>
            <a:r>
              <a:rPr lang="en-US" sz="2400" smtClean="0"/>
              <a:t>2.7 Lập trình socket với  TCP</a:t>
            </a:r>
          </a:p>
          <a:p>
            <a:r>
              <a:rPr lang="en-US" sz="2400" smtClean="0"/>
              <a:t>2.8 Lập trình socket với  UDP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2.9 Phát triển một Web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6788" y="6400800"/>
            <a:ext cx="35290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05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8867AA-5536-4092-905A-05BA70C58BD0}" type="slidenum">
              <a:rPr lang="en-US" smtClean="0"/>
              <a:pPr/>
              <a:t>107</a:t>
            </a:fld>
            <a:endParaRPr lang="en-US" smtClean="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Web server đơn giản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68750" cy="4648200"/>
          </a:xfrm>
        </p:spPr>
        <p:txBody>
          <a:bodyPr/>
          <a:lstStyle/>
          <a:p>
            <a:r>
              <a:rPr lang="en-US" sz="2400" smtClean="0"/>
              <a:t>Xử lý các HTTP request</a:t>
            </a:r>
          </a:p>
          <a:p>
            <a:r>
              <a:rPr lang="en-US" sz="2400" smtClean="0"/>
              <a:t>Chấp nhận request</a:t>
            </a:r>
          </a:p>
          <a:p>
            <a:r>
              <a:rPr lang="en-US" sz="2400" smtClean="0"/>
              <a:t>Phân tích header</a:t>
            </a:r>
          </a:p>
          <a:p>
            <a:r>
              <a:rPr lang="en-US" sz="2400" smtClean="0"/>
              <a:t>Nhận tệp được yêu cầu từ hệ thống tệp</a:t>
            </a:r>
          </a:p>
          <a:p>
            <a:r>
              <a:rPr lang="en-US" sz="2400" smtClean="0"/>
              <a:t>Tạo HTTP response:</a:t>
            </a:r>
          </a:p>
          <a:p>
            <a:pPr lvl="1"/>
            <a:r>
              <a:rPr lang="en-US" sz="2000" smtClean="0"/>
              <a:t>Header + file</a:t>
            </a:r>
          </a:p>
          <a:p>
            <a:r>
              <a:rPr lang="en-US" sz="2400" smtClean="0"/>
              <a:t>Gửi response cho client</a:t>
            </a:r>
          </a:p>
        </p:txBody>
      </p:sp>
      <p:sp>
        <p:nvSpPr>
          <p:cNvPr id="1105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7575" y="1574800"/>
            <a:ext cx="3810000" cy="4648200"/>
          </a:xfrm>
        </p:spPr>
        <p:txBody>
          <a:bodyPr/>
          <a:lstStyle/>
          <a:p>
            <a:r>
              <a:rPr lang="en-US" sz="2400" smtClean="0"/>
              <a:t>Sau khi tạo server, bạn có thể yêu cầu tệp từ trình duyệt (vd. IE, FF)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6325" y="6400800"/>
            <a:ext cx="34194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16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10988-8184-485D-B40E-1B706A901FC4}" type="slidenum">
              <a:rPr lang="en-US" smtClean="0"/>
              <a:pPr/>
              <a:t>108</a:t>
            </a:fld>
            <a:endParaRPr lang="en-US" smtClean="0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014413"/>
          </a:xfrm>
        </p:spPr>
        <p:txBody>
          <a:bodyPr/>
          <a:lstStyle/>
          <a:p>
            <a:r>
              <a:rPr lang="en-US" smtClean="0"/>
              <a:t>Chương 2: Tóm tắt</a:t>
            </a:r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655763"/>
            <a:ext cx="4171950" cy="3676650"/>
          </a:xfrm>
        </p:spPr>
        <p:txBody>
          <a:bodyPr/>
          <a:lstStyle/>
          <a:p>
            <a:r>
              <a:rPr lang="en-US" sz="2400" smtClean="0"/>
              <a:t>Các kiến trúc ứng dụng</a:t>
            </a:r>
          </a:p>
          <a:p>
            <a:pPr lvl="1"/>
            <a:r>
              <a:rPr lang="en-US" sz="2000" smtClean="0"/>
              <a:t>client-server</a:t>
            </a:r>
          </a:p>
          <a:p>
            <a:pPr lvl="1"/>
            <a:r>
              <a:rPr lang="en-US" sz="2000" smtClean="0"/>
              <a:t>P2P</a:t>
            </a:r>
          </a:p>
          <a:p>
            <a:pPr lvl="1"/>
            <a:r>
              <a:rPr lang="en-US" sz="2000" smtClean="0"/>
              <a:t>hybrid</a:t>
            </a:r>
          </a:p>
          <a:p>
            <a:r>
              <a:rPr lang="en-US" sz="2400" smtClean="0"/>
              <a:t>Các yêu cầu dịch vụ:</a:t>
            </a:r>
          </a:p>
          <a:p>
            <a:pPr lvl="1"/>
            <a:r>
              <a:rPr lang="en-US" sz="2000" smtClean="0"/>
              <a:t> tin cậy, băng thông, trễ</a:t>
            </a:r>
          </a:p>
          <a:p>
            <a:r>
              <a:rPr lang="en-US" sz="2400" smtClean="0"/>
              <a:t>Mô hình dịch vụ giao vận Internet </a:t>
            </a:r>
          </a:p>
          <a:p>
            <a:pPr lvl="1"/>
            <a:r>
              <a:rPr lang="en-US" sz="2000" smtClean="0"/>
              <a:t>Hướng kết nối, tin cậy: TCP</a:t>
            </a:r>
          </a:p>
          <a:p>
            <a:pPr lvl="1"/>
            <a:r>
              <a:rPr lang="en-US" sz="2000" smtClean="0"/>
              <a:t>Không tin cậy, datagrams: UDP</a:t>
            </a:r>
          </a:p>
        </p:txBody>
      </p:sp>
      <p:sp>
        <p:nvSpPr>
          <p:cNvPr id="1116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063" y="952500"/>
            <a:ext cx="7581900" cy="6762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Chúng ta đã nghiên cứu về các ứng dụng mạng</a:t>
            </a:r>
            <a:endParaRPr lang="en-US" smtClean="0"/>
          </a:p>
        </p:txBody>
      </p:sp>
      <p:sp>
        <p:nvSpPr>
          <p:cNvPr id="111623" name="Rectangle 5"/>
          <p:cNvSpPr>
            <a:spLocks noChangeArrowheads="1"/>
          </p:cNvSpPr>
          <p:nvPr/>
        </p:nvSpPr>
        <p:spPr bwMode="auto">
          <a:xfrm>
            <a:off x="4978400" y="1582738"/>
            <a:ext cx="3962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/>
              <a:t>Các giao thức: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/>
              <a:t>HTTP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/>
              <a:t>FTP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/>
              <a:t>SMTP, POP, IMAP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/>
              <a:t>DNS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/>
              <a:t>Lập trình socket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5050" y="6400800"/>
            <a:ext cx="34607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26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1E511F-614A-49E2-BBF2-6CAEF5B88748}" type="slidenum">
              <a:rPr lang="en-US" smtClean="0"/>
              <a:pPr/>
              <a:t>109</a:t>
            </a:fld>
            <a:endParaRPr lang="en-US" smtClean="0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Tóm tắt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2162175"/>
            <a:ext cx="3810000" cy="3676650"/>
          </a:xfrm>
        </p:spPr>
        <p:txBody>
          <a:bodyPr/>
          <a:lstStyle/>
          <a:p>
            <a:r>
              <a:rPr lang="en-US" sz="2400" smtClean="0"/>
              <a:t>Trao đổi request/reply:</a:t>
            </a:r>
          </a:p>
          <a:p>
            <a:pPr lvl="1"/>
            <a:r>
              <a:rPr lang="en-US" sz="2000" smtClean="0"/>
              <a:t>client yêu cầu thông tin hoặc dịch vụ</a:t>
            </a:r>
          </a:p>
          <a:p>
            <a:pPr lvl="1"/>
            <a:r>
              <a:rPr lang="en-US" sz="2000" smtClean="0"/>
              <a:t>server trả lời với dữ liệu, mã trạng thái</a:t>
            </a:r>
          </a:p>
          <a:p>
            <a:r>
              <a:rPr lang="en-US" sz="2400" smtClean="0"/>
              <a:t>Định dạng thông báo:</a:t>
            </a:r>
          </a:p>
          <a:p>
            <a:pPr lvl="1"/>
            <a:r>
              <a:rPr lang="en-US" sz="2000" smtClean="0"/>
              <a:t>Tiêu đề: các trường cung cấp thông tin về dữ liệu</a:t>
            </a:r>
          </a:p>
          <a:p>
            <a:pPr lvl="1"/>
            <a:r>
              <a:rPr lang="en-US" sz="2000" smtClean="0"/>
              <a:t>data: thông tin cần truyền tải</a:t>
            </a:r>
          </a:p>
        </p:txBody>
      </p:sp>
      <p:sp>
        <p:nvSpPr>
          <p:cNvPr id="1126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2450" y="1390650"/>
            <a:ext cx="7581900" cy="6762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Quan trọng nhất:</a:t>
            </a:r>
            <a:r>
              <a:rPr lang="en-US" smtClean="0">
                <a:solidFill>
                  <a:srgbClr val="FF0000"/>
                </a:solidFill>
              </a:rPr>
              <a:t> các giao thức</a:t>
            </a:r>
            <a:endParaRPr lang="en-US" smtClean="0"/>
          </a:p>
        </p:txBody>
      </p:sp>
      <p:sp>
        <p:nvSpPr>
          <p:cNvPr id="112647" name="Rectangle 5"/>
          <p:cNvSpPr>
            <a:spLocks noChangeArrowheads="1"/>
          </p:cNvSpPr>
          <p:nvPr/>
        </p:nvSpPr>
        <p:spPr bwMode="auto">
          <a:xfrm>
            <a:off x="4667250" y="2400300"/>
            <a:ext cx="3962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Thông báo điều khiển &lt;&gt; thông báo dữ liệu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/>
              <a:t>in-band, out-of-band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Tập trung &lt;&gt; phi tập trung 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Phi trạng thái &lt;&gt; có trạng thái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Tin cậy &lt;&gt; không tin cậy 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“sự phức tạp của biên mạng”</a:t>
            </a:r>
          </a:p>
          <a:p>
            <a:pPr marL="342900" indent="-342900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62538" y="6400800"/>
            <a:ext cx="32432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D436B-FAE1-4652-9104-E9F22B7EE2B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thông tiến trình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Tiến trình (process):</a:t>
            </a:r>
            <a:r>
              <a:rPr lang="en-US" sz="2400" smtClean="0"/>
              <a:t> chương trình đang chạy ở một host.</a:t>
            </a:r>
            <a:endParaRPr lang="en-US" sz="2000" smtClean="0"/>
          </a:p>
          <a:p>
            <a:r>
              <a:rPr lang="en-US" sz="2400" smtClean="0"/>
              <a:t>Ở trên cùng host, hai tiến trình truyền thông sử dụng </a:t>
            </a:r>
            <a:r>
              <a:rPr lang="en-US" sz="2400" smtClean="0">
                <a:solidFill>
                  <a:srgbClr val="FF0000"/>
                </a:solidFill>
              </a:rPr>
              <a:t>truyền thông liên tiến trình</a:t>
            </a:r>
            <a:r>
              <a:rPr lang="en-US" sz="2400" smtClean="0"/>
              <a:t> (được xác định bởi HĐH).</a:t>
            </a:r>
          </a:p>
          <a:p>
            <a:r>
              <a:rPr lang="en-US" sz="2400" smtClean="0"/>
              <a:t>Các tiến trình ở các host khác nhau truyền thông bằng trao đổi </a:t>
            </a:r>
            <a:r>
              <a:rPr lang="en-US" sz="2400" smtClean="0">
                <a:solidFill>
                  <a:srgbClr val="FF0000"/>
                </a:solidFill>
              </a:rPr>
              <a:t>thông báo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03788" y="1477963"/>
            <a:ext cx="3810000" cy="2535237"/>
          </a:xfrm>
          <a:noFill/>
          <a:ln w="25400">
            <a:solidFill>
              <a:srgbClr val="FF0000"/>
            </a:solidFill>
          </a:ln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Tiến trình khách:</a:t>
            </a:r>
            <a:r>
              <a:rPr lang="en-US" sz="2400" smtClean="0"/>
              <a:t> tiến trình khởi tạo truyền thông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Tiến trình phục vụ:</a:t>
            </a:r>
            <a:r>
              <a:rPr lang="en-US" sz="2400" smtClean="0"/>
              <a:t> tiến trình đợi được liên hệ </a:t>
            </a:r>
          </a:p>
          <a:p>
            <a:pPr>
              <a:buFont typeface="ZapfDingbats" pitchFamily="82" charset="2"/>
              <a:buNone/>
            </a:pPr>
            <a:endParaRPr lang="en-US" smtClean="0"/>
          </a:p>
          <a:p>
            <a:pPr>
              <a:buFont typeface="ZapfDingbats" pitchFamily="82" charset="2"/>
              <a:buNone/>
            </a:pPr>
            <a:endParaRPr lang="en-US" smtClean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91063" y="4238625"/>
            <a:ext cx="3989387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/>
              <a:t>Ghi chú: các ứng dụng với kiến trúc P2P có cả tiến trình khách và tiến trình phục vụ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40300" y="6400800"/>
            <a:ext cx="33655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92141-8951-4198-B861-D3A11FAA3D5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600" smtClean="0"/>
              <a:t>Sockets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563688"/>
            <a:ext cx="4202112" cy="3929062"/>
          </a:xfrm>
        </p:spPr>
        <p:txBody>
          <a:bodyPr/>
          <a:lstStyle/>
          <a:p>
            <a:r>
              <a:rPr lang="en-US" sz="2400" smtClean="0"/>
              <a:t>Tiến trình gửi/nhận thông báo với nhau qua </a:t>
            </a:r>
            <a:r>
              <a:rPr lang="en-US" sz="2400" smtClean="0">
                <a:solidFill>
                  <a:srgbClr val="FF0000"/>
                </a:solidFill>
              </a:rPr>
              <a:t>socket</a:t>
            </a:r>
          </a:p>
          <a:p>
            <a:r>
              <a:rPr lang="en-US" sz="2400" smtClean="0"/>
              <a:t>socket tương tự như cửa</a:t>
            </a:r>
          </a:p>
          <a:p>
            <a:pPr lvl="1"/>
            <a:r>
              <a:rPr lang="en-US" sz="2000" smtClean="0"/>
              <a:t>Tiến trình gửi chuyển thông báo ra ngoài cửa</a:t>
            </a:r>
          </a:p>
          <a:p>
            <a:pPr lvl="1"/>
            <a:r>
              <a:rPr lang="en-US" sz="2000" smtClean="0"/>
              <a:t>Hậ tầng truyền thông bên ngoài cửa chuyển thông báo đến trước cửa của tiến trình nhận</a:t>
            </a:r>
          </a:p>
        </p:txBody>
      </p:sp>
      <p:sp>
        <p:nvSpPr>
          <p:cNvPr id="4104" name="Freeform 7"/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4125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graphicFrame>
          <p:nvGraphicFramePr>
            <p:cNvPr id="4099" name="Object 5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4134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5" name="Text Box 9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process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4132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3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variables</a:t>
                </a:r>
              </a:p>
            </p:txBody>
          </p:sp>
        </p:grpSp>
        <p:sp>
          <p:nvSpPr>
            <p:cNvPr id="4128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socket</a:t>
              </a:r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Text Box 36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server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4114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graphicFrame>
          <p:nvGraphicFramePr>
            <p:cNvPr id="4098" name="Object 40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4123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4" name="Text Box 4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process</a:t>
                </a:r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4121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2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variables</a:t>
                </a:r>
              </a:p>
            </p:txBody>
          </p:sp>
        </p:grpSp>
        <p:sp>
          <p:nvSpPr>
            <p:cNvPr id="4117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socket</a:t>
              </a:r>
            </a:p>
          </p:txBody>
        </p:sp>
        <p:sp>
          <p:nvSpPr>
            <p:cNvPr id="4118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Text Box 50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4107" name="Text Box 51"/>
          <p:cNvSpPr txBox="1">
            <a:spLocks noChangeArrowheads="1"/>
          </p:cNvSpPr>
          <p:nvPr/>
        </p:nvSpPr>
        <p:spPr bwMode="auto">
          <a:xfrm>
            <a:off x="6396038" y="3654425"/>
            <a:ext cx="819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itchFamily="18" charset="0"/>
              </a:rPr>
              <a:t>Internet</a:t>
            </a:r>
          </a:p>
        </p:txBody>
      </p:sp>
      <p:sp>
        <p:nvSpPr>
          <p:cNvPr id="4108" name="Line 52"/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53"/>
          <p:cNvSpPr txBox="1">
            <a:spLocks noChangeArrowheads="1"/>
          </p:cNvSpPr>
          <p:nvPr/>
        </p:nvSpPr>
        <p:spPr bwMode="auto">
          <a:xfrm>
            <a:off x="5519738" y="4667250"/>
            <a:ext cx="2303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Được kiểm soát bởi HĐH</a:t>
            </a:r>
            <a:endParaRPr lang="en-US" sz="160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4110" name="Line 55"/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56"/>
          <p:cNvSpPr txBox="1">
            <a:spLocks noChangeArrowheads="1"/>
          </p:cNvSpPr>
          <p:nvPr/>
        </p:nvSpPr>
        <p:spPr bwMode="auto">
          <a:xfrm>
            <a:off x="5907088" y="2306638"/>
            <a:ext cx="18621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Được kiểm soát bởi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người phát triển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112" name="Line 58"/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59"/>
          <p:cNvSpPr>
            <a:spLocks noChangeArrowheads="1"/>
          </p:cNvSpPr>
          <p:nvPr/>
        </p:nvSpPr>
        <p:spPr bwMode="auto">
          <a:xfrm>
            <a:off x="220663" y="5405438"/>
            <a:ext cx="8304212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/>
              <a:t>API: (1) lựa chọn giao thức giao vận; (2) xác định một số tham số</a:t>
            </a:r>
          </a:p>
          <a:p>
            <a:pPr marL="342900" indent="-342900"/>
            <a:r>
              <a:rPr lang="en-US"/>
              <a:t>        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59338" y="6400800"/>
            <a:ext cx="34464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ACE4A-B3C9-4295-B37A-A4515DBCCFB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Địa chỉ của tiến trình</a:t>
            </a:r>
            <a:endParaRPr lang="en-US" smtClean="0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1988" y="1233488"/>
            <a:ext cx="3921125" cy="4648200"/>
          </a:xfrm>
        </p:spPr>
        <p:txBody>
          <a:bodyPr/>
          <a:lstStyle/>
          <a:p>
            <a:r>
              <a:rPr lang="en-US" sz="2400" smtClean="0"/>
              <a:t>Để một tiến trình nhận được thông báo, nó phải có một định danh </a:t>
            </a:r>
          </a:p>
          <a:p>
            <a:r>
              <a:rPr lang="en-US" sz="2400" smtClean="0"/>
              <a:t>Một host có một địa chỉ IP duy nhất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H:</a:t>
            </a:r>
            <a:r>
              <a:rPr lang="en-US" sz="2400" smtClean="0"/>
              <a:t> Địa chỉ IP của host mà tiến trình đang chạy có thể làm định danh tiến trình?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TL:</a:t>
            </a:r>
            <a:r>
              <a:rPr lang="en-US" sz="2400" smtClean="0"/>
              <a:t> Không, nhiều tiến trình có thể cùng chạy trên cùng host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246188"/>
            <a:ext cx="3835400" cy="4648200"/>
          </a:xfrm>
          <a:noFill/>
        </p:spPr>
        <p:txBody>
          <a:bodyPr/>
          <a:lstStyle/>
          <a:p>
            <a:r>
              <a:rPr lang="en-US" sz="2400" smtClean="0"/>
              <a:t>Định danh tiến trình bao gồm cả địa chỉ IP và </a:t>
            </a:r>
            <a:r>
              <a:rPr lang="en-US" sz="2400" smtClean="0">
                <a:solidFill>
                  <a:srgbClr val="FF0000"/>
                </a:solidFill>
              </a:rPr>
              <a:t>số hiệu cổng </a:t>
            </a:r>
            <a:r>
              <a:rPr lang="en-US" sz="2400" smtClean="0"/>
              <a:t>tương ứng với tiến trình.</a:t>
            </a:r>
          </a:p>
          <a:p>
            <a:r>
              <a:rPr lang="en-US" sz="2400" smtClean="0"/>
              <a:t>Ví dụ số hiệu cổng:</a:t>
            </a:r>
          </a:p>
          <a:p>
            <a:pPr lvl="1"/>
            <a:r>
              <a:rPr lang="en-US" sz="2000" smtClean="0"/>
              <a:t>HTTP server: 80</a:t>
            </a:r>
          </a:p>
          <a:p>
            <a:pPr lvl="1"/>
            <a:r>
              <a:rPr lang="en-US" sz="2000" smtClean="0"/>
              <a:t>Mail server: 25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1575" y="6400800"/>
            <a:ext cx="33242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5CBD9-3A96-48C9-8590-D031A922E16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584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Giao thức tầng ứng dụng định nghĩa</a:t>
            </a:r>
          </a:p>
        </p:txBody>
      </p:sp>
      <p:sp>
        <p:nvSpPr>
          <p:cNvPr id="3584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35438" cy="4648200"/>
          </a:xfrm>
        </p:spPr>
        <p:txBody>
          <a:bodyPr/>
          <a:lstStyle/>
          <a:p>
            <a:r>
              <a:rPr lang="en-US" sz="2400" smtClean="0"/>
              <a:t>Các loại thông báo được trao đổi giữa các tiến trình ứng dụng</a:t>
            </a:r>
          </a:p>
          <a:p>
            <a:pPr lvl="1"/>
            <a:r>
              <a:rPr lang="en-US" sz="2000" smtClean="0"/>
              <a:t>Cú pháp/định dạng/cấu trúc của các thông báo: dãy các trường (thông tin)</a:t>
            </a:r>
          </a:p>
          <a:p>
            <a:pPr lvl="1"/>
            <a:r>
              <a:rPr lang="en-US" sz="2000" smtClean="0"/>
              <a:t>Ngữ nghĩa của các trường = nghĩa của thông tin trong các trường</a:t>
            </a:r>
          </a:p>
          <a:p>
            <a:r>
              <a:rPr lang="en-US" sz="2400" smtClean="0"/>
              <a:t>Các luật xử lý (khi nào và như thế nào) gửi/nhận thông báo</a:t>
            </a:r>
          </a:p>
        </p:txBody>
      </p:sp>
      <p:sp>
        <p:nvSpPr>
          <p:cNvPr id="35846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Giao thức công cộng:</a:t>
            </a:r>
          </a:p>
          <a:p>
            <a:r>
              <a:rPr lang="en-US" sz="2400" smtClean="0"/>
              <a:t>Được định nghĩa trong RFCs</a:t>
            </a:r>
          </a:p>
          <a:p>
            <a:r>
              <a:rPr lang="en-US" sz="2400" smtClean="0"/>
              <a:t>Cho phép liên tác</a:t>
            </a:r>
          </a:p>
          <a:p>
            <a:r>
              <a:rPr lang="en-US" sz="2400" smtClean="0"/>
              <a:t>vd, HTTP, SMTP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Giao thức đặc quyền:</a:t>
            </a:r>
            <a:endParaRPr lang="en-US" sz="2400" smtClean="0"/>
          </a:p>
          <a:p>
            <a:r>
              <a:rPr lang="en-US" sz="2400" smtClean="0"/>
              <a:t>vd, KaZaA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1075" y="6400800"/>
            <a:ext cx="35147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53C201-89D4-4483-BE92-F6A08C8FD4B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sz="3200" smtClean="0"/>
              <a:t>Một ứng dụng cần dịch vụ giao vận nào?</a:t>
            </a:r>
            <a:endParaRPr lang="en-US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90650"/>
            <a:ext cx="4316413" cy="279717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Mất dữ liệu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Một số ứng dụng (vd., audio) có thể thứ một số gói mất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Các ứng dụng khác (vd., truyền tệp, telnet) yêu cầu 100% truyền dữ liệu tin cậy</a:t>
            </a:r>
            <a:r>
              <a:rPr lang="en-US" smtClean="0"/>
              <a:t> 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4016375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Định thời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Một số ứng dụng (vd., điện thoại Internet, trò chơi có tương tác)  yêu cầu trễ thấp để có “hiệu lực”</a:t>
            </a: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5026025" y="1423988"/>
            <a:ext cx="3886200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FF0000"/>
                </a:solidFill>
              </a:rPr>
              <a:t>Băng thông</a:t>
            </a:r>
            <a:endParaRPr lang="en-US"/>
          </a:p>
          <a:p>
            <a:pPr marL="342900" indent="-342900">
              <a:buFont typeface="ZapfDingbats" pitchFamily="82" charset="2"/>
              <a:buChar char="r"/>
            </a:pPr>
            <a:r>
              <a:rPr lang="en-US"/>
              <a:t>Một số ứng dụng (vd., multimedia) yêu cầu băng thông tối thiểu để có “hiệu lực”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/>
              <a:t>Các ứng dụng khác tận dụng mọi băng thông chúng nhận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95863" y="6400800"/>
            <a:ext cx="33099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9C30F-89C9-4C8B-AEB1-96B1E0F9620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303213"/>
            <a:ext cx="8201025" cy="1143000"/>
          </a:xfrm>
        </p:spPr>
        <p:txBody>
          <a:bodyPr/>
          <a:lstStyle/>
          <a:p>
            <a:r>
              <a:rPr lang="en-US" sz="2800" smtClean="0"/>
              <a:t>Yêu cầu dịch vụ giao vận của một số ứng dụng phổ biến</a:t>
            </a:r>
            <a:endParaRPr lang="en-US" smtClean="0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87350" y="1727200"/>
            <a:ext cx="23368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Ứng dụng</a:t>
            </a: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Truyền tệp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Web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audio/video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thời gian thực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audio/video lưu trữ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Games tương tác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Tin nhắn nhanh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668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Mất DL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4502150" y="1751013"/>
            <a:ext cx="2574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Băng thông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6935788" y="1697038"/>
            <a:ext cx="2062162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Định thời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yes, 100’s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yes, few secs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yes, 100’s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 and no</a:t>
            </a:r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 flipV="1">
            <a:off x="895350" y="2133600"/>
            <a:ext cx="75628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8"/>
          <p:cNvSpPr>
            <a:spLocks noChangeShapeType="1"/>
          </p:cNvSpPr>
          <p:nvPr/>
        </p:nvSpPr>
        <p:spPr bwMode="auto">
          <a:xfrm flipV="1">
            <a:off x="847725" y="27336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 flipV="1">
            <a:off x="857250" y="30289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 flipV="1">
            <a:off x="866775" y="33242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 flipV="1">
            <a:off x="885825" y="39338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 flipV="1">
            <a:off x="838200" y="42481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 flipV="1">
            <a:off x="838200" y="457200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 flipV="1">
            <a:off x="800100" y="49053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13313" y="6400800"/>
            <a:ext cx="339248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B2D859-17B8-48FE-8764-66AE8DE302D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Các dịch vụ giao vận Internet</a:t>
            </a:r>
            <a:endParaRPr lang="en-US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957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TCP:</a:t>
            </a:r>
            <a:endParaRPr lang="en-US" sz="2400" smtClean="0"/>
          </a:p>
          <a:p>
            <a:r>
              <a:rPr lang="en-US" sz="2000" i="1" smtClean="0">
                <a:solidFill>
                  <a:schemeClr val="accent2"/>
                </a:solidFill>
              </a:rPr>
              <a:t>Hướng kết nối:</a:t>
            </a:r>
            <a:r>
              <a:rPr lang="en-US" sz="2000" smtClean="0"/>
              <a:t> cần có thiết lập kết nối giữa các tiền trình truyền thông với nhau</a:t>
            </a:r>
          </a:p>
          <a:p>
            <a:r>
              <a:rPr lang="en-US" sz="2000" i="1" smtClean="0">
                <a:solidFill>
                  <a:schemeClr val="accent2"/>
                </a:solidFill>
              </a:rPr>
              <a:t>Giao vận tin cậy </a:t>
            </a:r>
            <a:r>
              <a:rPr lang="en-US" sz="2000" smtClean="0"/>
              <a:t>giữa tiến trình gửi và tiến trình nhận</a:t>
            </a:r>
            <a:endParaRPr lang="en-US" sz="2000" smtClean="0">
              <a:solidFill>
                <a:schemeClr val="accent2"/>
              </a:solidFill>
            </a:endParaRPr>
          </a:p>
          <a:p>
            <a:r>
              <a:rPr lang="en-US" sz="2000" i="1" smtClean="0">
                <a:solidFill>
                  <a:schemeClr val="accent2"/>
                </a:solidFill>
              </a:rPr>
              <a:t>Điều khiển luồng:</a:t>
            </a:r>
            <a:r>
              <a:rPr lang="en-US" sz="2000" smtClean="0"/>
              <a:t> tiến trình gửi không gửi quá khả năng nhận của tiến trình nhận </a:t>
            </a:r>
          </a:p>
          <a:p>
            <a:r>
              <a:rPr lang="en-US" sz="2000" i="1" smtClean="0">
                <a:solidFill>
                  <a:schemeClr val="accent2"/>
                </a:solidFill>
              </a:rPr>
              <a:t>Điều khiển tắc nghẽn:</a:t>
            </a:r>
            <a:r>
              <a:rPr lang="en-US" sz="2000" smtClean="0"/>
              <a:t> giảm tốc độ gửi khi mạng quá tải</a:t>
            </a:r>
          </a:p>
          <a:p>
            <a:r>
              <a:rPr lang="en-US" sz="2000" i="1" smtClean="0">
                <a:solidFill>
                  <a:schemeClr val="accent2"/>
                </a:solidFill>
              </a:rPr>
              <a:t>Không cung cấp:</a:t>
            </a:r>
            <a:r>
              <a:rPr lang="en-US" sz="2000" smtClean="0"/>
              <a:t> định thời, đảm bảo băng thông tối thiểu</a:t>
            </a:r>
            <a:endParaRPr lang="en-US" sz="2400" smtClean="0"/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562100"/>
            <a:ext cx="36671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UDP:</a:t>
            </a:r>
            <a:endParaRPr lang="en-US" sz="2400" smtClean="0"/>
          </a:p>
          <a:p>
            <a:r>
              <a:rPr lang="en-US" sz="2000" i="1" smtClean="0">
                <a:solidFill>
                  <a:schemeClr val="accent2"/>
                </a:solidFill>
              </a:rPr>
              <a:t>Truyền không tin cậy </a:t>
            </a:r>
            <a:r>
              <a:rPr lang="en-US" sz="2000" smtClean="0"/>
              <a:t>giữa tiến trình gửi và tiến trình nhận</a:t>
            </a:r>
          </a:p>
          <a:p>
            <a:r>
              <a:rPr lang="en-US" sz="2000" i="1" smtClean="0">
                <a:solidFill>
                  <a:schemeClr val="accent2"/>
                </a:solidFill>
              </a:rPr>
              <a:t>Không cung cấp: </a:t>
            </a:r>
            <a:r>
              <a:rPr lang="en-US" sz="2000" smtClean="0"/>
              <a:t>thiết lập kết nối, điều khiển luồng, kiểm soát tắc nghẽn, định thời, hoặc đảm bảo băng thông </a:t>
            </a:r>
          </a:p>
          <a:p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H:</a:t>
            </a:r>
            <a:r>
              <a:rPr lang="en-US" sz="2000" smtClean="0"/>
              <a:t> Tại sao lại có UDP?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62500" y="6400800"/>
            <a:ext cx="35433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F91231-EB83-4491-9922-B6DE10AF77E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47125" cy="1143000"/>
          </a:xfrm>
        </p:spPr>
        <p:txBody>
          <a:bodyPr/>
          <a:lstStyle/>
          <a:p>
            <a:r>
              <a:rPr lang="en-US" sz="2800" smtClean="0"/>
              <a:t>Các ứng dụng Internet:  giao thức tầng ứng dụng và giao thức giao vận được sử dụng</a:t>
            </a:r>
            <a:endParaRPr lang="en-US" smtClean="0"/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430213" y="1773238"/>
            <a:ext cx="26924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Ứng dụng</a:t>
            </a: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Truy cập từ xa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Web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Truyền tệp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streaming multimedia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Điện thoại Internet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3302000" y="1458913"/>
            <a:ext cx="2449513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Giao thức tầng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ứng dụng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(e.g. RealNetworks)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(e.g., Dialpad)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6130925" y="1477963"/>
            <a:ext cx="2624138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Giao thức giao vận được sử dụng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typically UDP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1171575" y="2152650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V="1">
            <a:off x="1123950" y="2743200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V="1">
            <a:off x="1133475" y="3038475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V="1">
            <a:off x="1143000" y="3333750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V="1">
            <a:off x="1162050" y="3657600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V="1">
            <a:off x="1114425" y="4257675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V="1">
            <a:off x="962025" y="5181600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35550" y="6400800"/>
            <a:ext cx="32702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EEB94F-CCB7-4A6B-8FED-8D031D2810B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2.1 Các nguyên lý của ứng dụng mạng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2.2 Web và HTTP</a:t>
            </a:r>
          </a:p>
          <a:p>
            <a:r>
              <a:rPr lang="en-US" sz="2400" smtClean="0"/>
              <a:t>2.3 FTP 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2.4 Thư điện tử</a:t>
            </a:r>
          </a:p>
          <a:p>
            <a:pPr lvl="1"/>
            <a:r>
              <a:rPr lang="en-US" sz="2000" smtClean="0"/>
              <a:t>SMTP, POP3, IMAP</a:t>
            </a:r>
          </a:p>
          <a:p>
            <a:r>
              <a:rPr lang="en-US" sz="2400" smtClean="0"/>
              <a:t>2.5 DNS</a:t>
            </a:r>
          </a:p>
          <a:p>
            <a:endParaRPr lang="en-US" sz="2400" smtClean="0"/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2.6 Chia sẻ tệp ngang hàng</a:t>
            </a:r>
          </a:p>
          <a:p>
            <a:r>
              <a:rPr lang="en-US" sz="2400" smtClean="0"/>
              <a:t>2.7 Lập trình socket với  TCP</a:t>
            </a:r>
          </a:p>
          <a:p>
            <a:r>
              <a:rPr lang="en-US" sz="2400" smtClean="0"/>
              <a:t>2.8 Lập trình socket với  UDP</a:t>
            </a:r>
          </a:p>
          <a:p>
            <a:r>
              <a:rPr lang="en-US" sz="2400" smtClean="0"/>
              <a:t>2.9 Phát triển một Web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35513" y="6400800"/>
            <a:ext cx="357028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38D88-87A0-4AE1-9D97-52206708A8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2.1 Các nguyên lý của ứng dụng mạng</a:t>
            </a:r>
          </a:p>
          <a:p>
            <a:r>
              <a:rPr lang="en-US" sz="2400" smtClean="0"/>
              <a:t>2.2 Web và HTTP</a:t>
            </a:r>
          </a:p>
          <a:p>
            <a:r>
              <a:rPr lang="en-US" sz="2400" smtClean="0"/>
              <a:t>2.3 FTP 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2.4 Thư điện tử</a:t>
            </a:r>
          </a:p>
          <a:p>
            <a:pPr lvl="1"/>
            <a:r>
              <a:rPr lang="en-US" sz="2000" smtClean="0"/>
              <a:t>SMTP, POP3, IMAP</a:t>
            </a:r>
          </a:p>
          <a:p>
            <a:r>
              <a:rPr lang="en-US" sz="2400" smtClean="0"/>
              <a:t>2.5 DNS</a:t>
            </a:r>
          </a:p>
          <a:p>
            <a:endParaRPr lang="en-US" sz="2400" smtClean="0"/>
          </a:p>
        </p:txBody>
      </p:sp>
      <p:sp>
        <p:nvSpPr>
          <p:cNvPr id="276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2.6 Chia sẻ tệp ngang hàng</a:t>
            </a:r>
          </a:p>
          <a:p>
            <a:r>
              <a:rPr lang="en-US" sz="2400" smtClean="0"/>
              <a:t>2.7 Lập trình socket với  TCP</a:t>
            </a:r>
          </a:p>
          <a:p>
            <a:r>
              <a:rPr lang="en-US" sz="2400" smtClean="0"/>
              <a:t>2.8 Lập trình socket với  UDP</a:t>
            </a:r>
          </a:p>
          <a:p>
            <a:r>
              <a:rPr lang="en-US" sz="2400" smtClean="0"/>
              <a:t>2.9 Phát triển một Web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0300" y="6400800"/>
            <a:ext cx="33655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24A94-BDE5-40E3-9A6B-030C00037F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19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và HTTP</a:t>
            </a:r>
          </a:p>
        </p:txBody>
      </p:sp>
      <p:sp>
        <p:nvSpPr>
          <p:cNvPr id="4198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Một số thuật ngữ ban đầu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Trang web</a:t>
            </a:r>
            <a:r>
              <a:rPr lang="en-US" sz="2400" smtClean="0"/>
              <a:t> bao gồm các </a:t>
            </a:r>
            <a:r>
              <a:rPr lang="en-US" sz="2400" smtClean="0">
                <a:solidFill>
                  <a:srgbClr val="FF0000"/>
                </a:solidFill>
              </a:rPr>
              <a:t>đối tượng</a:t>
            </a:r>
            <a:endParaRPr lang="en-US" sz="2400" smtClean="0"/>
          </a:p>
          <a:p>
            <a:r>
              <a:rPr lang="en-US" sz="2400" smtClean="0"/>
              <a:t>Đối tượng có thể là tệp HTML, JPEG image, Java applet, audio file,…</a:t>
            </a:r>
          </a:p>
          <a:p>
            <a:r>
              <a:rPr lang="en-US" sz="2400" smtClean="0"/>
              <a:t>Trang web bao gồm tệp HTML chứa tham chiếu các các đối tượng </a:t>
            </a:r>
          </a:p>
          <a:p>
            <a:r>
              <a:rPr lang="en-US" sz="2400" smtClean="0"/>
              <a:t>Mỗi đối tượng có thể đánh địa chỉ bằng một </a:t>
            </a:r>
            <a:r>
              <a:rPr lang="en-US" sz="2400" smtClean="0">
                <a:solidFill>
                  <a:srgbClr val="FF0000"/>
                </a:solidFill>
              </a:rPr>
              <a:t>URL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Vd. URL:</a:t>
            </a:r>
          </a:p>
          <a:p>
            <a:pPr>
              <a:buFont typeface="ZapfDingbats" pitchFamily="82" charset="2"/>
              <a:buNone/>
            </a:pPr>
            <a:endParaRPr lang="en-US" smtClean="0"/>
          </a:p>
        </p:txBody>
      </p:sp>
      <p:grpSp>
        <p:nvGrpSpPr>
          <p:cNvPr id="2" name="Group 1034"/>
          <p:cNvGrpSpPr>
            <a:grpSpLocks/>
          </p:cNvGrpSpPr>
          <p:nvPr/>
        </p:nvGrpSpPr>
        <p:grpSpPr bwMode="auto">
          <a:xfrm>
            <a:off x="1201738" y="5008563"/>
            <a:ext cx="6835775" cy="1149350"/>
            <a:chOff x="788" y="2955"/>
            <a:chExt cx="4306" cy="724"/>
          </a:xfrm>
        </p:grpSpPr>
        <p:sp>
          <p:nvSpPr>
            <p:cNvPr id="41991" name="Text Box 1029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latin typeface="Courier New" pitchFamily="49" charset="0"/>
                </a:rPr>
                <a:t>www.someschool.edu/someDept/pic.gif</a:t>
              </a:r>
            </a:p>
          </p:txBody>
        </p:sp>
        <p:sp>
          <p:nvSpPr>
            <p:cNvPr id="41992" name="AutoShape 1030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AutoShape 1031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Text Box 1032"/>
            <p:cNvSpPr txBox="1">
              <a:spLocks noChangeArrowheads="1"/>
            </p:cNvSpPr>
            <p:nvPr/>
          </p:nvSpPr>
          <p:spPr bwMode="auto">
            <a:xfrm>
              <a:off x="1389" y="3388"/>
              <a:ext cx="11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Địa chỉ máy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995" name="Text Box 1033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Đường dẫn</a:t>
              </a:r>
              <a:endParaRPr 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67288" y="6400800"/>
            <a:ext cx="33385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C6944-6109-40B1-A2B2-2C17BD74821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Tổng quan HTTP</a:t>
            </a:r>
            <a:endParaRPr lang="en-US" smtClean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HTTP: hypertext transfer protocol</a:t>
            </a:r>
            <a:endParaRPr lang="en-US" sz="2400" smtClean="0"/>
          </a:p>
          <a:p>
            <a:r>
              <a:rPr lang="en-US" sz="2000" smtClean="0"/>
              <a:t>Giao thức tầng ứng dụng cho Web</a:t>
            </a:r>
          </a:p>
          <a:p>
            <a:r>
              <a:rPr lang="en-US" sz="2000" smtClean="0"/>
              <a:t>Mô hình client/server</a:t>
            </a:r>
          </a:p>
          <a:p>
            <a:pPr lvl="1"/>
            <a:r>
              <a:rPr lang="en-US" sz="2000" i="1" smtClean="0">
                <a:solidFill>
                  <a:schemeClr val="accent2"/>
                </a:solidFill>
              </a:rPr>
              <a:t>client:</a:t>
            </a:r>
            <a:r>
              <a:rPr lang="en-US" sz="2000" smtClean="0"/>
              <a:t> trình duyệt yêu cầu, nhận và hiển thị các đối tượng Web </a:t>
            </a:r>
          </a:p>
          <a:p>
            <a:pPr lvl="1"/>
            <a:r>
              <a:rPr lang="en-US" sz="2000" i="1" smtClean="0">
                <a:solidFill>
                  <a:schemeClr val="accent2"/>
                </a:solidFill>
              </a:rPr>
              <a:t>server:</a:t>
            </a:r>
            <a:r>
              <a:rPr lang="en-US" sz="2000" smtClean="0"/>
              <a:t> Web server gửi các đối tượng web trong các đáp ứng yêu cầu</a:t>
            </a:r>
          </a:p>
          <a:p>
            <a:r>
              <a:rPr lang="en-US" sz="2000" smtClean="0"/>
              <a:t>HTTP 1.0: RFC 1945</a:t>
            </a:r>
          </a:p>
          <a:p>
            <a:r>
              <a:rPr lang="en-US" sz="2000" smtClean="0"/>
              <a:t>HTTP 1.1: RFC 2068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Explorer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5140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23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Navigator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6" name="Text Box 24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62538" y="6400800"/>
            <a:ext cx="32432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7F12E-C178-4DF3-90F6-8410F2C499F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24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HTTP (tiếp)</a:t>
            </a:r>
          </a:p>
        </p:txBody>
      </p:sp>
      <p:sp>
        <p:nvSpPr>
          <p:cNvPr id="430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719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Sử dụng TCP:</a:t>
            </a:r>
            <a:endParaRPr lang="en-US" sz="2400" smtClean="0"/>
          </a:p>
          <a:p>
            <a:r>
              <a:rPr lang="en-US" sz="2000" smtClean="0"/>
              <a:t>HTTP client/trình duyệt khởi tạo kết nối TCP (tạo socket) đến HTTP/Web server</a:t>
            </a:r>
          </a:p>
          <a:p>
            <a:r>
              <a:rPr lang="en-US" sz="2000" smtClean="0"/>
              <a:t>Server chấp nhận kết nối TCP của client</a:t>
            </a:r>
          </a:p>
          <a:p>
            <a:r>
              <a:rPr lang="en-US" sz="2000" smtClean="0"/>
              <a:t>Các thông báo HTTP  được trao đổi giữa trình duyệt và server</a:t>
            </a:r>
          </a:p>
          <a:p>
            <a:r>
              <a:rPr lang="en-US" sz="2000" smtClean="0"/>
              <a:t>Kết nối TCP được đóng</a:t>
            </a:r>
            <a:endParaRPr lang="en-US" sz="2400" smtClean="0"/>
          </a:p>
        </p:txBody>
      </p:sp>
      <p:sp>
        <p:nvSpPr>
          <p:cNvPr id="430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562100"/>
            <a:ext cx="3171825" cy="15144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HTTP là “phi trạng thái”</a:t>
            </a:r>
            <a:endParaRPr lang="en-US" sz="2400" smtClean="0"/>
          </a:p>
          <a:p>
            <a:r>
              <a:rPr lang="en-US" sz="2000" smtClean="0"/>
              <a:t>server không duy trì thông tin các yêu cầu trước</a:t>
            </a:r>
          </a:p>
        </p:txBody>
      </p:sp>
      <p:sp>
        <p:nvSpPr>
          <p:cNvPr id="43017" name="Rectangle 6"/>
          <p:cNvSpPr>
            <a:spLocks noChangeArrowheads="1"/>
          </p:cNvSpPr>
          <p:nvPr/>
        </p:nvSpPr>
        <p:spPr bwMode="auto">
          <a:xfrm>
            <a:off x="4810125" y="3419475"/>
            <a:ext cx="375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Giao thức duy trì trạng thái phức tạp!</a:t>
            </a:r>
            <a:endParaRPr lang="en-US" sz="2000"/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Phải lưu lịch sử (trạng thái)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Nếu server/client treo, cái nhìn về “trạng thái” của hai tiến trình sẽ không nhất quán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 sz="2000"/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7602538" y="3160713"/>
            <a:ext cx="10207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Bên lề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4588" y="6400800"/>
            <a:ext cx="33512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3ED17-8B69-47F2-B806-5663C66EA54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40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nối HTTP</a:t>
            </a:r>
          </a:p>
        </p:txBody>
      </p:sp>
      <p:sp>
        <p:nvSpPr>
          <p:cNvPr id="44037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Không liên tục</a:t>
            </a:r>
            <a:endParaRPr lang="en-US" sz="2400" smtClean="0"/>
          </a:p>
          <a:p>
            <a:r>
              <a:rPr lang="en-US" sz="2400" smtClean="0"/>
              <a:t>Nhiều nhất một đối tượng được gửi trong một kết nối TCP.</a:t>
            </a:r>
          </a:p>
          <a:p>
            <a:r>
              <a:rPr lang="en-US" sz="2400" smtClean="0"/>
              <a:t>HTTP/1.0 sử dụng kết nối không liên tục HTTP</a:t>
            </a:r>
          </a:p>
        </p:txBody>
      </p:sp>
      <p:sp>
        <p:nvSpPr>
          <p:cNvPr id="44038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Liên tục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Nhiều đối tượng có thể được gửi trong một kết nối TCP.</a:t>
            </a:r>
          </a:p>
          <a:p>
            <a:r>
              <a:rPr lang="en-US" sz="2400" smtClean="0"/>
              <a:t>HTTP/1.1 sử dụng kết nối liên tục ở chế độ mặc định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5863" y="6400800"/>
            <a:ext cx="33099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3B215-AF45-4809-9D34-5E43DF1A7E4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5060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3600" smtClean="0"/>
              <a:t>HTTP không liên tục</a:t>
            </a:r>
            <a:endParaRPr lang="en-US" smtClean="0"/>
          </a:p>
        </p:txBody>
      </p:sp>
      <p:sp>
        <p:nvSpPr>
          <p:cNvPr id="450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14425"/>
            <a:ext cx="8343900" cy="466725"/>
          </a:xfrm>
        </p:spPr>
        <p:txBody>
          <a:bodyPr>
            <a:normAutofit fontScale="70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Giử sử người dùng nhập URL </a:t>
            </a:r>
            <a:r>
              <a:rPr lang="en-US" sz="2000" smtClean="0">
                <a:latin typeface="Courier New" pitchFamily="49" charset="0"/>
              </a:rPr>
              <a:t>www.someSchool.edu/someDepartment/home.index</a:t>
            </a:r>
            <a:endParaRPr lang="en-US" sz="2400" smtClean="0"/>
          </a:p>
        </p:txBody>
      </p:sp>
      <p:sp>
        <p:nvSpPr>
          <p:cNvPr id="450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095500"/>
            <a:ext cx="394335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1a</a:t>
            </a:r>
            <a:r>
              <a:rPr lang="en-US" sz="1800" smtClean="0">
                <a:solidFill>
                  <a:srgbClr val="FF0000"/>
                </a:solidFill>
              </a:rPr>
              <a:t>.</a:t>
            </a:r>
            <a:r>
              <a:rPr lang="en-US" sz="1800" smtClean="0"/>
              <a:t> HTTP client khởi động kết nối TCP đến HTTP server tại </a:t>
            </a:r>
            <a:r>
              <a:rPr lang="en-US" sz="1800" smtClean="0">
                <a:latin typeface="Arial" charset="0"/>
              </a:rPr>
              <a:t>www.someSchool.edu  trên cổng  </a:t>
            </a:r>
            <a:r>
              <a:rPr lang="en-US" sz="1800" smtClean="0"/>
              <a:t>80</a:t>
            </a:r>
            <a:endParaRPr lang="en-US" sz="2000" smtClean="0"/>
          </a:p>
        </p:txBody>
      </p:sp>
      <p:sp>
        <p:nvSpPr>
          <p:cNvPr id="45065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2.</a:t>
            </a:r>
            <a:r>
              <a:rPr lang="en-US" sz="2000"/>
              <a:t> HTTP</a:t>
            </a:r>
            <a:r>
              <a:rPr lang="en-US" sz="1800"/>
              <a:t> client gửi thông báo HTTP </a:t>
            </a:r>
            <a:r>
              <a:rPr lang="en-US" sz="1800" i="1">
                <a:solidFill>
                  <a:schemeClr val="accent2"/>
                </a:solidFill>
              </a:rPr>
              <a:t>request </a:t>
            </a:r>
            <a:r>
              <a:rPr lang="en-US" sz="1800"/>
              <a:t>(chứa URL) vào socket TCP. Thông báo biểu thị rằng client cần các đối tượng tại  </a:t>
            </a:r>
            <a:r>
              <a:rPr lang="en-US" sz="1800">
                <a:latin typeface="Arial" charset="0"/>
              </a:rPr>
              <a:t>someDepartment/home.index</a:t>
            </a:r>
          </a:p>
        </p:txBody>
      </p:sp>
      <p:sp>
        <p:nvSpPr>
          <p:cNvPr id="45066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1b.</a:t>
            </a:r>
            <a:r>
              <a:rPr lang="en-US" sz="2000"/>
              <a:t> HTTP</a:t>
            </a:r>
            <a:r>
              <a:rPr lang="en-US" sz="1800"/>
              <a:t> server ở  </a:t>
            </a:r>
            <a:r>
              <a:rPr lang="en-US" sz="1800">
                <a:latin typeface="Arial" charset="0"/>
              </a:rPr>
              <a:t>www.someSchool.edu đợi kết nối </a:t>
            </a:r>
            <a:r>
              <a:rPr lang="en-US" sz="1800"/>
              <a:t>TCP ở cổng 80.  “chấp nhận” kết nối, báo cho client</a:t>
            </a:r>
            <a:endParaRPr lang="en-US" sz="2000"/>
          </a:p>
        </p:txBody>
      </p:sp>
      <p:sp>
        <p:nvSpPr>
          <p:cNvPr id="45067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3.</a:t>
            </a:r>
            <a:r>
              <a:rPr lang="en-US" sz="2000"/>
              <a:t> HTTP</a:t>
            </a:r>
            <a:r>
              <a:rPr lang="en-US" sz="1800"/>
              <a:t> server nhận thông báo yêu cầu, tạo thông báo </a:t>
            </a:r>
            <a:r>
              <a:rPr lang="en-US" sz="1800" i="1">
                <a:solidFill>
                  <a:schemeClr val="accent2"/>
                </a:solidFill>
              </a:rPr>
              <a:t>response </a:t>
            </a:r>
            <a:r>
              <a:rPr lang="en-US" sz="1800"/>
              <a:t>chứa đối tượng được yêu cầu,  và gửi ra socket của nó</a:t>
            </a:r>
          </a:p>
        </p:txBody>
      </p:sp>
      <p:sp>
        <p:nvSpPr>
          <p:cNvPr id="45068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0"/>
          <p:cNvSpPr>
            <a:spLocks noChangeShapeType="1"/>
          </p:cNvSpPr>
          <p:nvPr/>
        </p:nvSpPr>
        <p:spPr bwMode="auto">
          <a:xfrm flipH="1">
            <a:off x="3933825" y="51244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Text Box 12"/>
          <p:cNvSpPr txBox="1">
            <a:spLocks noChangeArrowheads="1"/>
          </p:cNvSpPr>
          <p:nvPr/>
        </p:nvSpPr>
        <p:spPr bwMode="auto">
          <a:xfrm>
            <a:off x="176213" y="594201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time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 flipH="1">
            <a:off x="4019550" y="316230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5"/>
          <p:cNvSpPr txBox="1">
            <a:spLocks noChangeArrowheads="1"/>
          </p:cNvSpPr>
          <p:nvPr/>
        </p:nvSpPr>
        <p:spPr bwMode="auto">
          <a:xfrm>
            <a:off x="7245350" y="968375"/>
            <a:ext cx="1825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(chứa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tham chiếu đến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10  ảnh jpeg)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9025" y="6400800"/>
            <a:ext cx="34067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59BAE-FDD3-4C6F-9414-322788D8759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3600" smtClean="0"/>
              <a:t>HTTP không liên tục (tiếp)</a:t>
            </a:r>
            <a:endParaRPr lang="en-US" smtClean="0"/>
          </a:p>
        </p:txBody>
      </p:sp>
      <p:sp>
        <p:nvSpPr>
          <p:cNvPr id="4608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47875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5</a:t>
            </a:r>
            <a:r>
              <a:rPr lang="en-US" sz="1800" smtClean="0">
                <a:solidFill>
                  <a:srgbClr val="FF0000"/>
                </a:solidFill>
              </a:rPr>
              <a:t>.</a:t>
            </a:r>
            <a:r>
              <a:rPr lang="en-US" sz="1800" smtClean="0"/>
              <a:t> HTTP client nhận response chứa tệp html, hiển thị html.  Phân tích html, tìm thấy 10 đối tượng jpeg  được tham chiếu</a:t>
            </a:r>
            <a:endParaRPr lang="en-US" sz="2000" smtClean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6.</a:t>
            </a:r>
            <a:r>
              <a:rPr lang="en-US" sz="2000"/>
              <a:t> </a:t>
            </a:r>
            <a:r>
              <a:rPr lang="en-US" sz="1800"/>
              <a:t>Các bước 1-5 được lặp lại cho mỗi đối tượng ảnh </a:t>
            </a: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4.</a:t>
            </a:r>
            <a:r>
              <a:rPr lang="en-US" sz="2000"/>
              <a:t> HTTP</a:t>
            </a:r>
            <a:r>
              <a:rPr lang="en-US" sz="1800"/>
              <a:t> server đóng kết nối TCP. </a:t>
            </a:r>
            <a:endParaRPr lang="en-US" sz="2000"/>
          </a:p>
        </p:txBody>
      </p:sp>
      <p:sp>
        <p:nvSpPr>
          <p:cNvPr id="46088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3"/>
          <p:cNvSpPr txBox="1">
            <a:spLocks noChangeArrowheads="1"/>
          </p:cNvSpPr>
          <p:nvPr/>
        </p:nvSpPr>
        <p:spPr bwMode="auto">
          <a:xfrm>
            <a:off x="149225" y="338296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time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91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18100" y="6400800"/>
            <a:ext cx="31877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44A3-6870-4471-8236-6CA18C0AFDB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Mô hình hóa thời gian đáp ứng</a:t>
            </a:r>
          </a:p>
        </p:txBody>
      </p:sp>
      <p:sp>
        <p:nvSpPr>
          <p:cNvPr id="615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>
            <a:normAutofit fontScale="925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Thời gian quay vòng - RTT:</a:t>
            </a:r>
            <a:r>
              <a:rPr lang="en-US" sz="2400" smtClean="0"/>
              <a:t> thời gian để gửi một gói nhỏ từ client đến server rồi quay ngược lại từ server đến client.</a:t>
            </a:r>
          </a:p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Thời gian đáp ứng:</a:t>
            </a:r>
            <a:endParaRPr lang="en-US" sz="2400" smtClean="0"/>
          </a:p>
          <a:p>
            <a:r>
              <a:rPr lang="en-US" sz="2400" smtClean="0"/>
              <a:t>Một RTT để thiết lập kết nối TCP</a:t>
            </a:r>
          </a:p>
          <a:p>
            <a:r>
              <a:rPr lang="en-US" sz="2400" smtClean="0"/>
              <a:t>Một RTT để gửi HTTP request và nhận một số bytes đầu tiên của HTTP response</a:t>
            </a:r>
          </a:p>
          <a:p>
            <a:r>
              <a:rPr lang="en-US" sz="2400" smtClean="0"/>
              <a:t>Thời gian truyền tệp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total = 2RTT+transmit time</a:t>
            </a:r>
            <a:endParaRPr lang="en-US" sz="2400" smtClean="0"/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  <p:grpSp>
        <p:nvGrpSpPr>
          <p:cNvPr id="2" name="Group 1064"/>
          <p:cNvGrpSpPr>
            <a:grpSpLocks/>
          </p:cNvGrpSpPr>
          <p:nvPr/>
        </p:nvGrpSpPr>
        <p:grpSpPr bwMode="auto">
          <a:xfrm>
            <a:off x="4584700" y="1260475"/>
            <a:ext cx="4225925" cy="4413250"/>
            <a:chOff x="2888" y="794"/>
            <a:chExt cx="2662" cy="2780"/>
          </a:xfrm>
        </p:grpSpPr>
        <p:graphicFrame>
          <p:nvGraphicFramePr>
            <p:cNvPr id="6146" name="Object 1029"/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030"/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6173" name="AutoShape 103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" name="Rectangle 103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" name="Rectangle 103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" name="AutoShape 103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" name="Line 103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" name="Line 103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" name="Rectangle 103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0" name="Rectangle 103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3" name="Line 1039"/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1040"/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1041"/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1042"/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043"/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044"/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utoShape 1045"/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1046"/>
            <p:cNvSpPr txBox="1">
              <a:spLocks noChangeArrowheads="1"/>
            </p:cNvSpPr>
            <p:nvPr/>
          </p:nvSpPr>
          <p:spPr bwMode="auto">
            <a:xfrm>
              <a:off x="4980" y="2369"/>
              <a:ext cx="57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Times New Roman" pitchFamily="18" charset="0"/>
                </a:rPr>
                <a:t>time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Times New Roman" pitchFamily="18" charset="0"/>
                </a:rPr>
                <a:t>transmit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Times New Roman" pitchFamily="18" charset="0"/>
                </a:rPr>
                <a:t>file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161" name="Line 1047"/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1048"/>
            <p:cNvSpPr txBox="1">
              <a:spLocks noChangeArrowheads="1"/>
            </p:cNvSpPr>
            <p:nvPr/>
          </p:nvSpPr>
          <p:spPr bwMode="auto">
            <a:xfrm>
              <a:off x="2888" y="1516"/>
              <a:ext cx="7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Times New Roman" pitchFamily="18" charset="0"/>
                </a:rPr>
                <a:t>initiate TCP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Times New Roman" pitchFamily="18" charset="0"/>
                </a:rPr>
                <a:t>connection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163" name="AutoShape 1049"/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1050"/>
            <p:cNvSpPr txBox="1">
              <a:spLocks noChangeArrowheads="1"/>
            </p:cNvSpPr>
            <p:nvPr/>
          </p:nvSpPr>
          <p:spPr bwMode="auto">
            <a:xfrm>
              <a:off x="3381" y="1862"/>
              <a:ext cx="3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RTT</a:t>
              </a:r>
            </a:p>
          </p:txBody>
        </p:sp>
        <p:sp>
          <p:nvSpPr>
            <p:cNvPr id="6165" name="Line 1051"/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1052"/>
            <p:cNvSpPr txBox="1">
              <a:spLocks noChangeArrowheads="1"/>
            </p:cNvSpPr>
            <p:nvPr/>
          </p:nvSpPr>
          <p:spPr bwMode="auto">
            <a:xfrm>
              <a:off x="3158" y="2078"/>
              <a:ext cx="48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Times New Roman" pitchFamily="18" charset="0"/>
                </a:rPr>
                <a:t>request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Times New Roman" pitchFamily="18" charset="0"/>
                </a:rPr>
                <a:t>file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167" name="AutoShape 1053"/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Text Box 1054"/>
            <p:cNvSpPr txBox="1">
              <a:spLocks noChangeArrowheads="1"/>
            </p:cNvSpPr>
            <p:nvPr/>
          </p:nvSpPr>
          <p:spPr bwMode="auto">
            <a:xfrm>
              <a:off x="3393" y="2443"/>
              <a:ext cx="3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RTT</a:t>
              </a:r>
            </a:p>
          </p:txBody>
        </p:sp>
        <p:sp>
          <p:nvSpPr>
            <p:cNvPr id="6169" name="Line 1059"/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Text Box 1060"/>
            <p:cNvSpPr txBox="1">
              <a:spLocks noChangeArrowheads="1"/>
            </p:cNvSpPr>
            <p:nvPr/>
          </p:nvSpPr>
          <p:spPr bwMode="auto">
            <a:xfrm>
              <a:off x="3296" y="2794"/>
              <a:ext cx="55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Times New Roman" pitchFamily="18" charset="0"/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Times New Roman" pitchFamily="18" charset="0"/>
                </a:rPr>
                <a:t>received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6171" name="Text Box 1061"/>
            <p:cNvSpPr txBox="1">
              <a:spLocks noChangeArrowheads="1"/>
            </p:cNvSpPr>
            <p:nvPr/>
          </p:nvSpPr>
          <p:spPr bwMode="auto">
            <a:xfrm>
              <a:off x="3704" y="3362"/>
              <a:ext cx="3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time</a:t>
              </a:r>
            </a:p>
          </p:txBody>
        </p:sp>
        <p:sp>
          <p:nvSpPr>
            <p:cNvPr id="6172" name="Text Box 1062"/>
            <p:cNvSpPr txBox="1">
              <a:spLocks noChangeArrowheads="1"/>
            </p:cNvSpPr>
            <p:nvPr/>
          </p:nvSpPr>
          <p:spPr bwMode="auto">
            <a:xfrm>
              <a:off x="4761" y="3351"/>
              <a:ext cx="3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time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1575" y="6400800"/>
            <a:ext cx="33242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DF7C3-3CAF-4D24-A2D9-6F855AA816A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71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200" smtClean="0"/>
              <a:t>HTTP liên tục</a:t>
            </a:r>
            <a:endParaRPr lang="en-US" smtClean="0"/>
          </a:p>
        </p:txBody>
      </p:sp>
      <p:sp>
        <p:nvSpPr>
          <p:cNvPr id="4710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Hạn chế của HTTP không liên tục:</a:t>
            </a:r>
            <a:endParaRPr lang="en-US" sz="2000" smtClean="0"/>
          </a:p>
          <a:p>
            <a:r>
              <a:rPr lang="en-US" sz="2000" smtClean="0"/>
              <a:t>Yêu cầu 2 RTTs / đối tượng</a:t>
            </a:r>
          </a:p>
          <a:p>
            <a:r>
              <a:rPr lang="en-US" sz="2000" smtClean="0"/>
              <a:t>HĐH phải làm việc và cấp tài nguyên cho mỗi kết nối TCP</a:t>
            </a:r>
          </a:p>
          <a:p>
            <a:r>
              <a:rPr lang="en-US" sz="2000" smtClean="0"/>
              <a:t>nhưng các trình duyệt thường mở nhiều kết nối TCP song song để yêu cầu các đối tượng tham chiếu</a:t>
            </a:r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HTTP liên tục</a:t>
            </a:r>
            <a:endParaRPr lang="en-US" sz="2000" smtClean="0"/>
          </a:p>
          <a:p>
            <a:r>
              <a:rPr lang="en-US" sz="2000" smtClean="0"/>
              <a:t>server để kết nối mở sau khi gửi response</a:t>
            </a:r>
          </a:p>
          <a:p>
            <a:r>
              <a:rPr lang="en-US" sz="2000" smtClean="0"/>
              <a:t>Các thông báo HTTP tiếp sau được gửi qua kết nối</a:t>
            </a:r>
          </a:p>
          <a:p>
            <a:endParaRPr lang="en-US" sz="2000" smtClean="0"/>
          </a:p>
        </p:txBody>
      </p:sp>
      <p:sp>
        <p:nvSpPr>
          <p:cNvPr id="4711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29125" y="1392238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Liên tục không đường ống:</a:t>
            </a:r>
            <a:endParaRPr lang="en-US" sz="2000" smtClean="0"/>
          </a:p>
          <a:p>
            <a:r>
              <a:rPr lang="en-US" sz="2000" smtClean="0"/>
              <a:t>client gửi yêu cầu tiếp theo khi đã nhận được response cho yêu cầu trước</a:t>
            </a:r>
          </a:p>
          <a:p>
            <a:r>
              <a:rPr lang="en-US" sz="2000" smtClean="0"/>
              <a:t>Một RTT/ đối tượng tham chiếu</a:t>
            </a:r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Liên tục với đường ống:</a:t>
            </a:r>
            <a:endParaRPr lang="en-US" sz="2000" smtClean="0"/>
          </a:p>
          <a:p>
            <a:r>
              <a:rPr lang="en-US" sz="2000" smtClean="0"/>
              <a:t>Mặc định ở HTTP/1.1</a:t>
            </a:r>
          </a:p>
          <a:p>
            <a:r>
              <a:rPr lang="en-US" sz="2000" smtClean="0"/>
              <a:t>client gửi các yêu cầu ngay khi nó bắt gặp đối tượng tham chiếu</a:t>
            </a:r>
          </a:p>
          <a:p>
            <a:r>
              <a:rPr lang="en-US" sz="2000" smtClean="0"/>
              <a:t>Có thể chỉ cần một RTT cho tất cả các đối tượng tham chiếu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2038" y="6400800"/>
            <a:ext cx="34337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FB1F4-6290-498C-8C2A-74A595D05DB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request</a:t>
            </a:r>
            <a:endParaRPr lang="en-US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Hai loại thông báo HTTP: </a:t>
            </a:r>
            <a:r>
              <a:rPr lang="en-US" sz="2400" i="1" smtClean="0">
                <a:solidFill>
                  <a:srgbClr val="FF0000"/>
                </a:solidFill>
              </a:rPr>
              <a:t>request</a:t>
            </a:r>
            <a:r>
              <a:rPr lang="en-US" sz="2400" smtClean="0">
                <a:solidFill>
                  <a:srgbClr val="FF0000"/>
                </a:solidFill>
              </a:rPr>
              <a:t>, </a:t>
            </a:r>
            <a:r>
              <a:rPr lang="en-US" sz="2400" i="1" smtClean="0">
                <a:solidFill>
                  <a:srgbClr val="FF0000"/>
                </a:solidFill>
              </a:rPr>
              <a:t>response</a:t>
            </a:r>
            <a:endParaRPr lang="en-US" sz="2400" i="1" smtClean="0">
              <a:solidFill>
                <a:schemeClr val="accent2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HTTP request message:</a:t>
            </a:r>
            <a:endParaRPr lang="en-US" sz="2400" smtClean="0"/>
          </a:p>
          <a:p>
            <a:pPr lvl="1"/>
            <a:r>
              <a:rPr lang="en-US" sz="2000" smtClean="0"/>
              <a:t>ASCII (định dạng người đọc được)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2924175" y="3444875"/>
            <a:ext cx="490855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GET /somedir/page.html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Host: www.someschool.edu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Accept-language:fr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(extra carriage return, line feed)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198438" y="3103563"/>
            <a:ext cx="2270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HEAD commands)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>
            <a:off x="2038350" y="33147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Freeform 7"/>
          <p:cNvSpPr>
            <a:spLocks/>
          </p:cNvSpPr>
          <p:nvPr/>
        </p:nvSpPr>
        <p:spPr bwMode="auto">
          <a:xfrm>
            <a:off x="2943225" y="3752850"/>
            <a:ext cx="227013" cy="1311275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Text Box 8"/>
          <p:cNvSpPr txBox="1">
            <a:spLocks noChangeArrowheads="1"/>
          </p:cNvSpPr>
          <p:nvPr/>
        </p:nvSpPr>
        <p:spPr bwMode="auto">
          <a:xfrm>
            <a:off x="1938338" y="425608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lines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V="1">
            <a:off x="2162175" y="532447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449263" y="5208588"/>
            <a:ext cx="21780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of message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563" y="6400800"/>
            <a:ext cx="32972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45EEF-C969-4FAE-BAEA-6C89FF739CF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HTTP request: cấu trúc</a:t>
            </a:r>
            <a:endParaRPr lang="en-US" smtClean="0"/>
          </a:p>
        </p:txBody>
      </p:sp>
      <p:pic>
        <p:nvPicPr>
          <p:cNvPr id="49157" name="Picture 3" descr="HTTPrequ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775" y="1649413"/>
            <a:ext cx="75120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563" y="6400800"/>
            <a:ext cx="32972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73CBE-B6A1-410B-A2E2-DE90CE0AA04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Mục đích:</a:t>
            </a:r>
            <a:r>
              <a:rPr lang="en-US" sz="2400" smtClean="0"/>
              <a:t> </a:t>
            </a:r>
          </a:p>
          <a:p>
            <a:r>
              <a:rPr lang="en-US" sz="2400" smtClean="0"/>
              <a:t>Khái niệm, các khía cạnh cài đặt của các giao thức tầng ứng dụng</a:t>
            </a:r>
          </a:p>
          <a:p>
            <a:pPr lvl="1"/>
            <a:r>
              <a:rPr lang="en-US" smtClean="0"/>
              <a:t>Các mô hình dịch vụ tầng giao vận </a:t>
            </a:r>
          </a:p>
          <a:p>
            <a:pPr lvl="1"/>
            <a:r>
              <a:rPr lang="en-US" smtClean="0"/>
              <a:t>Mô hình khách-phục vụ</a:t>
            </a:r>
          </a:p>
          <a:p>
            <a:pPr lvl="1"/>
            <a:r>
              <a:rPr lang="en-US" sz="2000" smtClean="0"/>
              <a:t>Mô hình ngang hàng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sz="2400" smtClean="0"/>
          </a:p>
        </p:txBody>
      </p:sp>
      <p:sp>
        <p:nvSpPr>
          <p:cNvPr id="286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441450"/>
            <a:ext cx="3667125" cy="4648200"/>
          </a:xfrm>
        </p:spPr>
        <p:txBody>
          <a:bodyPr/>
          <a:lstStyle/>
          <a:p>
            <a:r>
              <a:rPr lang="en-US" sz="2400" smtClean="0"/>
              <a:t>Học các giao thức bằng việc thực hành các giao thức tầng ứng dụng phổ biến</a:t>
            </a:r>
          </a:p>
          <a:p>
            <a:pPr lvl="1"/>
            <a:r>
              <a:rPr lang="en-US" sz="2000" smtClean="0"/>
              <a:t>HTTP</a:t>
            </a:r>
          </a:p>
          <a:p>
            <a:pPr lvl="1"/>
            <a:r>
              <a:rPr lang="en-US" sz="2000" smtClean="0"/>
              <a:t>FTP</a:t>
            </a:r>
          </a:p>
          <a:p>
            <a:pPr lvl="1"/>
            <a:r>
              <a:rPr lang="en-US" sz="2000" smtClean="0"/>
              <a:t>SMTP / POP3 / IMAP</a:t>
            </a:r>
          </a:p>
          <a:p>
            <a:pPr lvl="1"/>
            <a:r>
              <a:rPr lang="en-US" sz="2000" smtClean="0"/>
              <a:t>DNS</a:t>
            </a:r>
          </a:p>
          <a:p>
            <a:r>
              <a:rPr lang="en-US" sz="2400" smtClean="0"/>
              <a:t>Lập trình ứng dụng mạng</a:t>
            </a:r>
          </a:p>
          <a:p>
            <a:pPr lvl="1"/>
            <a:r>
              <a:rPr lang="en-US" sz="2000" smtClean="0"/>
              <a:t>socket API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5050" y="6400800"/>
            <a:ext cx="34607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8F090-CFA9-4DCE-950C-5478A59AF18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dữ liệu form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Phương thức Post:</a:t>
            </a:r>
            <a:endParaRPr lang="en-US" sz="2400" smtClean="0"/>
          </a:p>
          <a:p>
            <a:r>
              <a:rPr lang="en-US" sz="2400" smtClean="0"/>
              <a:t>Web page thường bao gồm form nhập</a:t>
            </a:r>
          </a:p>
          <a:p>
            <a:r>
              <a:rPr lang="en-US" sz="2400" smtClean="0"/>
              <a:t>Dữ liệu được đẩy lên server trong thân của HTTP request</a:t>
            </a:r>
          </a:p>
        </p:txBody>
      </p:sp>
      <p:sp>
        <p:nvSpPr>
          <p:cNvPr id="501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2393950"/>
            <a:ext cx="3810000" cy="22066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Phương thức GET:</a:t>
            </a:r>
          </a:p>
          <a:p>
            <a:r>
              <a:rPr lang="en-US" sz="2400" smtClean="0"/>
              <a:t>Dữ liệu được đẩy lên theo URL: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2033588" y="4822825"/>
            <a:ext cx="688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Courier New" pitchFamily="49" charset="0"/>
              </a:rPr>
              <a:t>www.somesite.com/animalsearch?monkeys&amp;banana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4588" y="6400800"/>
            <a:ext cx="33512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51D74-5BEA-4F32-A8D9-5BFC003E09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12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thức</a:t>
            </a:r>
          </a:p>
        </p:txBody>
      </p:sp>
      <p:sp>
        <p:nvSpPr>
          <p:cNvPr id="51205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HTTP/1.0</a:t>
            </a:r>
            <a:endParaRPr lang="en-US" sz="2400" smtClean="0"/>
          </a:p>
          <a:p>
            <a:r>
              <a:rPr lang="en-US" sz="2400" smtClean="0"/>
              <a:t>GET</a:t>
            </a:r>
          </a:p>
          <a:p>
            <a:r>
              <a:rPr lang="en-US" sz="2400" smtClean="0"/>
              <a:t>POST</a:t>
            </a:r>
          </a:p>
          <a:p>
            <a:r>
              <a:rPr lang="en-US" sz="2400" smtClean="0"/>
              <a:t>HEAD</a:t>
            </a:r>
          </a:p>
          <a:p>
            <a:pPr lvl="1"/>
            <a:r>
              <a:rPr lang="en-US" sz="2000" smtClean="0"/>
              <a:t>Yêu cầu server bỏ qua đối tượng được yêu cầu</a:t>
            </a:r>
          </a:p>
        </p:txBody>
      </p:sp>
      <p:sp>
        <p:nvSpPr>
          <p:cNvPr id="51206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HTTP/1.1</a:t>
            </a:r>
            <a:endParaRPr lang="en-US" sz="2400" smtClean="0"/>
          </a:p>
          <a:p>
            <a:r>
              <a:rPr lang="en-US" sz="2400" smtClean="0"/>
              <a:t>GET, POST, HEAD</a:t>
            </a:r>
          </a:p>
          <a:p>
            <a:r>
              <a:rPr lang="en-US" sz="2400" smtClean="0"/>
              <a:t>PUT</a:t>
            </a:r>
          </a:p>
          <a:p>
            <a:pPr lvl="1"/>
            <a:r>
              <a:rPr lang="en-US" sz="2000" smtClean="0"/>
              <a:t>Đẩy tệp trong thân lên thư mục được xác định bởi URL </a:t>
            </a:r>
          </a:p>
          <a:p>
            <a:r>
              <a:rPr lang="en-US" sz="2400" smtClean="0"/>
              <a:t>DELETE</a:t>
            </a:r>
          </a:p>
          <a:p>
            <a:pPr lvl="1"/>
            <a:r>
              <a:rPr lang="en-US" sz="2000" smtClean="0"/>
              <a:t>Xóa tệp được xác định bởi URL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81538" y="6400800"/>
            <a:ext cx="36242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3D78D-C414-4146-83CB-CB52A73EC59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</a:t>
            </a:r>
            <a:endParaRPr lang="en-US" smtClean="0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data data data data data ... 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754063" y="1408113"/>
            <a:ext cx="220503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Dòng trạng thái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(giao thức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Mã trạng thái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Mô tả trạng thái)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Freeform 7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893763" y="3017838"/>
            <a:ext cx="2122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Các dòng tiêu đề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838200" y="4360863"/>
            <a:ext cx="15621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Dữ liệu: tệp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HTML được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yêu cầu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1113" y="6400800"/>
            <a:ext cx="321468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32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2E570-9704-4204-A4F8-C224E746F1E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Các mã trạng thái HTTP response </a:t>
            </a:r>
            <a:endParaRPr lang="en-US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14575"/>
            <a:ext cx="7934325" cy="3689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sz="2400" smtClean="0"/>
          </a:p>
          <a:p>
            <a:pPr lvl="1"/>
            <a:r>
              <a:rPr lang="en-US" sz="2000" smtClean="0"/>
              <a:t>Yêu cầu thành công, đối tượng được yêu cầu chứa ở phần sau của thông báo</a:t>
            </a:r>
          </a:p>
          <a:p>
            <a:pPr>
              <a:buFont typeface="ZapfDingbats" pitchFamily="82" charset="2"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sz="2400" smtClean="0"/>
          </a:p>
          <a:p>
            <a:pPr lvl="1"/>
            <a:r>
              <a:rPr lang="en-US" sz="2000" smtClean="0"/>
              <a:t>Đối tượng được yêu cầu đã bị chuyển, thư mục mới của đối tượng được xác định phía sau (Location:)</a:t>
            </a:r>
          </a:p>
          <a:p>
            <a:pPr>
              <a:buFont typeface="ZapfDingbats" pitchFamily="82" charset="2"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sz="2400" smtClean="0"/>
          </a:p>
          <a:p>
            <a:pPr lvl="1"/>
            <a:r>
              <a:rPr lang="en-US" sz="2000" smtClean="0"/>
              <a:t>Không hiểu yêu cầu</a:t>
            </a:r>
          </a:p>
          <a:p>
            <a:pPr>
              <a:buFont typeface="ZapfDingbats" pitchFamily="82" charset="2"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sz="2400" smtClean="0"/>
          </a:p>
          <a:p>
            <a:pPr lvl="1"/>
            <a:r>
              <a:rPr lang="en-US" sz="2000" smtClean="0"/>
              <a:t>Không tìm thấy đối tượng được yêu cầu</a:t>
            </a:r>
          </a:p>
          <a:p>
            <a:pPr>
              <a:buFont typeface="ZapfDingbats" pitchFamily="82" charset="2"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sz="2400" smtClean="0"/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523875" y="1323975"/>
            <a:ext cx="7686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Dòng đầu tiên của HTTP response.</a:t>
            </a:r>
          </a:p>
          <a:p>
            <a:pPr marL="342900" indent="-342900"/>
            <a:r>
              <a:rPr lang="en-US"/>
              <a:t>Một số ví dụ mã trạng thái: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35550" y="6400800"/>
            <a:ext cx="32702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25820-2636-4B9A-AAEB-0BBDC0B8483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55025" cy="1143000"/>
          </a:xfrm>
        </p:spPr>
        <p:txBody>
          <a:bodyPr/>
          <a:lstStyle/>
          <a:p>
            <a:r>
              <a:rPr lang="en-US" sz="3200" smtClean="0"/>
              <a:t>Thử HTTP phía client</a:t>
            </a:r>
            <a:endParaRPr lang="en-US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809625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1. Telnet đến Web server:</a:t>
            </a:r>
          </a:p>
          <a:p>
            <a:pPr lvl="2">
              <a:buFontTx/>
              <a:buNone/>
            </a:pPr>
            <a:endParaRPr lang="en-US" sz="1800" smtClean="0"/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3981450" y="2155825"/>
            <a:ext cx="4621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Mở kết nối TCP tới cổng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(cổng mặc định của HTTP) tại cis.poly.edu.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Mọi thứ được nhập sẽ được gửi đến cổng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 80 tại cis.poly.edu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692150" y="2190750"/>
            <a:ext cx="318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telnet cis.poly.edu 80</a:t>
            </a:r>
            <a:endParaRPr lang="en-US" sz="2800">
              <a:latin typeface="Arial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2. Gõ GET HTTP request:</a:t>
            </a:r>
          </a:p>
          <a:p>
            <a:pPr marL="1143000" lvl="2" indent="-228600"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1382713" y="4205288"/>
            <a:ext cx="2628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GET /~ross/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Host: cis.poly.edu</a:t>
            </a:r>
            <a:endParaRPr lang="en-US" sz="2800">
              <a:latin typeface="Arial" charset="0"/>
            </a:endParaRP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40211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Bằng việc nhập nội dung này (hai dấu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xuống dòng), bạn gửi yêu cầu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GET request tối thiểu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đến HTTP server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3" name="Freeform 12"/>
          <p:cNvSpPr>
            <a:spLocks/>
          </p:cNvSpPr>
          <p:nvPr/>
        </p:nvSpPr>
        <p:spPr bwMode="auto">
          <a:xfrm>
            <a:off x="4029075" y="2162175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3. Quan sát HTTP response nhận được!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67288" y="6400800"/>
            <a:ext cx="33385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FF7ED4-A2FF-4819-AE84-9B8000B35FC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53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Trạng thái người dùng-server: cookies</a:t>
            </a:r>
          </a:p>
        </p:txBody>
      </p:sp>
      <p:sp>
        <p:nvSpPr>
          <p:cNvPr id="55301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Nhiều trình duyệt sử dụng cookies</a:t>
            </a:r>
          </a:p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Bốn thành phần:</a:t>
            </a:r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ZapfDingbats" pitchFamily="82" charset="2"/>
              <a:buNone/>
            </a:pPr>
            <a:r>
              <a:rPr lang="en-US" sz="2000" smtClean="0"/>
              <a:t>1) Dòng tiêu đề cookie trong  HTTP response</a:t>
            </a:r>
          </a:p>
          <a:p>
            <a:pPr lvl="1">
              <a:buFont typeface="ZapfDingbats" pitchFamily="82" charset="2"/>
              <a:buNone/>
            </a:pPr>
            <a:r>
              <a:rPr lang="en-US" sz="2000" smtClean="0"/>
              <a:t>2) Dòng tiêu đề cookie trong  HTTP request</a:t>
            </a:r>
          </a:p>
          <a:p>
            <a:pPr lvl="1">
              <a:buFont typeface="ZapfDingbats" pitchFamily="82" charset="2"/>
              <a:buNone/>
            </a:pPr>
            <a:r>
              <a:rPr lang="en-US" sz="2000" smtClean="0"/>
              <a:t>3) Tệp cookie được lưu trên máy người dùng và quản trị bởi trình duyệt</a:t>
            </a:r>
          </a:p>
          <a:p>
            <a:pPr lvl="1">
              <a:buFont typeface="ZapfDingbats" pitchFamily="82" charset="2"/>
              <a:buNone/>
            </a:pPr>
            <a:r>
              <a:rPr lang="en-US" sz="2000" smtClean="0"/>
              <a:t>4) CSDL ở phía server</a:t>
            </a:r>
          </a:p>
        </p:txBody>
      </p:sp>
      <p:sp>
        <p:nvSpPr>
          <p:cNvPr id="55302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Ví dụ:</a:t>
            </a:r>
          </a:p>
          <a:p>
            <a:pPr lvl="1"/>
            <a:r>
              <a:rPr lang="en-US" sz="2000" smtClean="0"/>
              <a:t>Susan luôn truy cập Internet trên cùng một PC</a:t>
            </a:r>
          </a:p>
          <a:p>
            <a:pPr lvl="1"/>
            <a:r>
              <a:rPr lang="en-US" sz="2000" smtClean="0"/>
              <a:t>Cô vào một trang thương mại điện tử lần đầu</a:t>
            </a:r>
          </a:p>
          <a:p>
            <a:pPr lvl="1"/>
            <a:r>
              <a:rPr lang="en-US" sz="2000" smtClean="0"/>
              <a:t>Khi các HTTP requests đến site, site tạo một định danh duy nhất và tạo một phần tử trong CSDL trên server cho định danh này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5863" y="6400800"/>
            <a:ext cx="33099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9DECA8-C73D-4679-A2B6-D971256AD96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Cookies: lưu “trạng thái” (tiếp)</a:t>
            </a:r>
            <a:endParaRPr lang="en-US" smtClean="0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66938" y="1423988"/>
            <a:ext cx="4972050" cy="4618037"/>
            <a:chOff x="2442" y="874"/>
            <a:chExt cx="3132" cy="2909"/>
          </a:xfrm>
        </p:grpSpPr>
        <p:sp>
          <p:nvSpPr>
            <p:cNvPr id="56353" name="Line 4"/>
            <p:cNvSpPr>
              <a:spLocks noChangeShapeType="1"/>
            </p:cNvSpPr>
            <p:nvPr/>
          </p:nvSpPr>
          <p:spPr bwMode="auto">
            <a:xfrm>
              <a:off x="2688" y="124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5"/>
            <p:cNvSpPr txBox="1">
              <a:spLocks noChangeArrowheads="1"/>
            </p:cNvSpPr>
            <p:nvPr/>
          </p:nvSpPr>
          <p:spPr bwMode="auto">
            <a:xfrm>
              <a:off x="2442" y="874"/>
              <a:ext cx="6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u="sng"/>
                <a:t>client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6355" name="Text Box 6"/>
            <p:cNvSpPr txBox="1">
              <a:spLocks noChangeArrowheads="1"/>
            </p:cNvSpPr>
            <p:nvPr/>
          </p:nvSpPr>
          <p:spPr bwMode="auto">
            <a:xfrm>
              <a:off x="4612" y="887"/>
              <a:ext cx="6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u="sng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6356" name="Rectangle 7"/>
            <p:cNvSpPr>
              <a:spLocks noChangeArrowheads="1"/>
            </p:cNvSpPr>
            <p:nvPr/>
          </p:nvSpPr>
          <p:spPr bwMode="auto">
            <a:xfrm>
              <a:off x="2838" y="1242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Text Box 8"/>
            <p:cNvSpPr txBox="1">
              <a:spLocks noChangeArrowheads="1"/>
            </p:cNvSpPr>
            <p:nvPr/>
          </p:nvSpPr>
          <p:spPr bwMode="auto">
            <a:xfrm>
              <a:off x="2842" y="1232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6358" name="Line 9"/>
            <p:cNvSpPr>
              <a:spLocks noChangeShapeType="1"/>
            </p:cNvSpPr>
            <p:nvPr/>
          </p:nvSpPr>
          <p:spPr bwMode="auto">
            <a:xfrm flipH="1">
              <a:off x="2706" y="152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Rectangle 10"/>
            <p:cNvSpPr>
              <a:spLocks noChangeArrowheads="1"/>
            </p:cNvSpPr>
            <p:nvPr/>
          </p:nvSpPr>
          <p:spPr bwMode="auto">
            <a:xfrm>
              <a:off x="2916" y="1507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Text Box 11"/>
            <p:cNvSpPr txBox="1">
              <a:spLocks noChangeArrowheads="1"/>
            </p:cNvSpPr>
            <p:nvPr/>
          </p:nvSpPr>
          <p:spPr bwMode="auto">
            <a:xfrm>
              <a:off x="2866" y="1484"/>
              <a:ext cx="1665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response +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Set-cookie: 1678 </a:t>
              </a:r>
            </a:p>
          </p:txBody>
        </p:sp>
        <p:sp>
          <p:nvSpPr>
            <p:cNvPr id="56361" name="Line 12"/>
            <p:cNvSpPr>
              <a:spLocks noChangeShapeType="1"/>
            </p:cNvSpPr>
            <p:nvPr/>
          </p:nvSpPr>
          <p:spPr bwMode="auto">
            <a:xfrm>
              <a:off x="2694" y="224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860" y="2120"/>
              <a:ext cx="1689" cy="429"/>
              <a:chOff x="3124" y="2762"/>
              <a:chExt cx="1689" cy="429"/>
            </a:xfrm>
          </p:grpSpPr>
          <p:sp>
            <p:nvSpPr>
              <p:cNvPr id="56377" name="Rectangle 14"/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8" name="Text Box 15"/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Courier New" pitchFamily="49" charset="0"/>
                  </a:rPr>
                  <a:t>cookie: 1678</a:t>
                </a:r>
              </a:p>
            </p:txBody>
          </p:sp>
        </p:grpSp>
        <p:sp>
          <p:nvSpPr>
            <p:cNvPr id="56363" name="Line 16"/>
            <p:cNvSpPr>
              <a:spLocks noChangeShapeType="1"/>
            </p:cNvSpPr>
            <p:nvPr/>
          </p:nvSpPr>
          <p:spPr bwMode="auto">
            <a:xfrm flipH="1">
              <a:off x="2688" y="255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824" y="2570"/>
              <a:ext cx="1743" cy="237"/>
              <a:chOff x="3268" y="2846"/>
              <a:chExt cx="1743" cy="237"/>
            </a:xfrm>
          </p:grpSpPr>
          <p:sp>
            <p:nvSpPr>
              <p:cNvPr id="56375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6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56365" name="Line 20"/>
            <p:cNvSpPr>
              <a:spLocks noChangeShapeType="1"/>
            </p:cNvSpPr>
            <p:nvPr/>
          </p:nvSpPr>
          <p:spPr bwMode="auto">
            <a:xfrm>
              <a:off x="2676" y="318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848" y="3068"/>
              <a:ext cx="1689" cy="429"/>
              <a:chOff x="3124" y="2762"/>
              <a:chExt cx="1689" cy="429"/>
            </a:xfrm>
          </p:grpSpPr>
          <p:sp>
            <p:nvSpPr>
              <p:cNvPr id="56373" name="Rectangle 22"/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4" name="Text Box 23"/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Courier New" pitchFamily="49" charset="0"/>
                  </a:rPr>
                  <a:t>cookie: 1678</a:t>
                </a:r>
              </a:p>
            </p:txBody>
          </p:sp>
        </p:grpSp>
        <p:sp>
          <p:nvSpPr>
            <p:cNvPr id="56367" name="Line 24"/>
            <p:cNvSpPr>
              <a:spLocks noChangeShapeType="1"/>
            </p:cNvSpPr>
            <p:nvPr/>
          </p:nvSpPr>
          <p:spPr bwMode="auto">
            <a:xfrm flipH="1">
              <a:off x="2694" y="349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2830" y="3512"/>
              <a:ext cx="1743" cy="237"/>
              <a:chOff x="3268" y="2846"/>
              <a:chExt cx="1743" cy="237"/>
            </a:xfrm>
          </p:grpSpPr>
          <p:sp>
            <p:nvSpPr>
              <p:cNvPr id="56371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2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56369" name="Text Box 28"/>
            <p:cNvSpPr txBox="1">
              <a:spLocks noChangeArrowheads="1"/>
            </p:cNvSpPr>
            <p:nvPr/>
          </p:nvSpPr>
          <p:spPr bwMode="auto">
            <a:xfrm>
              <a:off x="4803" y="2219"/>
              <a:ext cx="70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action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6370" name="Text Box 29"/>
            <p:cNvSpPr txBox="1">
              <a:spLocks noChangeArrowheads="1"/>
            </p:cNvSpPr>
            <p:nvPr/>
          </p:nvSpPr>
          <p:spPr bwMode="auto">
            <a:xfrm>
              <a:off x="4796" y="3149"/>
              <a:ext cx="77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spectific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chemeClr val="accent2"/>
                  </a:solidFill>
                </a:rPr>
                <a:t>action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6326" name="Text Box 31"/>
          <p:cNvSpPr txBox="1">
            <a:spLocks noChangeArrowheads="1"/>
          </p:cNvSpPr>
          <p:nvPr/>
        </p:nvSpPr>
        <p:spPr bwMode="auto">
          <a:xfrm>
            <a:off x="5611813" y="2063750"/>
            <a:ext cx="18192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1678 for user</a:t>
            </a:r>
            <a:endParaRPr lang="en-US" sz="200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8388350" y="3319463"/>
            <a:ext cx="293688" cy="395287"/>
            <a:chOff x="5115" y="1292"/>
            <a:chExt cx="185" cy="249"/>
          </a:xfrm>
        </p:grpSpPr>
        <p:sp>
          <p:nvSpPr>
            <p:cNvPr id="56349" name="Oval 34"/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Oval 35"/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36"/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38"/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8" name="Line 40"/>
          <p:cNvSpPr>
            <a:spLocks noChangeShapeType="1"/>
          </p:cNvSpPr>
          <p:nvPr/>
        </p:nvSpPr>
        <p:spPr bwMode="auto">
          <a:xfrm>
            <a:off x="7485063" y="2686050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Text Box 41"/>
          <p:cNvSpPr txBox="1">
            <a:spLocks noChangeArrowheads="1"/>
          </p:cNvSpPr>
          <p:nvPr/>
        </p:nvSpPr>
        <p:spPr bwMode="auto">
          <a:xfrm rot="2225390">
            <a:off x="7270750" y="2389188"/>
            <a:ext cx="15922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itchFamily="18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itchFamily="18" charset="0"/>
              </a:rPr>
              <a:t>database</a:t>
            </a:r>
          </a:p>
        </p:txBody>
      </p:sp>
      <p:sp>
        <p:nvSpPr>
          <p:cNvPr id="56330" name="Line 42"/>
          <p:cNvSpPr>
            <a:spLocks noChangeShapeType="1"/>
          </p:cNvSpPr>
          <p:nvPr/>
        </p:nvSpPr>
        <p:spPr bwMode="auto">
          <a:xfrm flipV="1">
            <a:off x="7107238" y="3614738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Text Box 43"/>
          <p:cNvSpPr txBox="1">
            <a:spLocks noChangeArrowheads="1"/>
          </p:cNvSpPr>
          <p:nvPr/>
        </p:nvSpPr>
        <p:spPr bwMode="auto">
          <a:xfrm rot="-1144414">
            <a:off x="7405688" y="3771900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itchFamily="18" charset="0"/>
              </a:rPr>
              <a:t>access</a:t>
            </a:r>
          </a:p>
        </p:txBody>
      </p:sp>
      <p:sp>
        <p:nvSpPr>
          <p:cNvPr id="56332" name="Line 44"/>
          <p:cNvSpPr>
            <a:spLocks noChangeShapeType="1"/>
          </p:cNvSpPr>
          <p:nvPr/>
        </p:nvSpPr>
        <p:spPr bwMode="auto">
          <a:xfrm flipV="1">
            <a:off x="7229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Text Box 45"/>
          <p:cNvSpPr txBox="1">
            <a:spLocks noChangeArrowheads="1"/>
          </p:cNvSpPr>
          <p:nvPr/>
        </p:nvSpPr>
        <p:spPr bwMode="auto">
          <a:xfrm rot="-2728275">
            <a:off x="7667625" y="4460875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itchFamily="18" charset="0"/>
              </a:rPr>
              <a:t>access</a:t>
            </a: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220663" y="3309938"/>
            <a:ext cx="1787525" cy="933450"/>
            <a:chOff x="654" y="1693"/>
            <a:chExt cx="1126" cy="588"/>
          </a:xfrm>
        </p:grpSpPr>
        <p:sp>
          <p:nvSpPr>
            <p:cNvPr id="56345" name="AutoShape 48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>
                <a:latin typeface="Times New Roman" pitchFamily="18" charset="0"/>
              </a:endParaRPr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765" y="1693"/>
              <a:ext cx="919" cy="588"/>
              <a:chOff x="765" y="1693"/>
              <a:chExt cx="919" cy="588"/>
            </a:xfrm>
          </p:grpSpPr>
          <p:sp>
            <p:nvSpPr>
              <p:cNvPr id="56347" name="Text Box 49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latin typeface="Times New Roman" pitchFamily="18" charset="0"/>
                  </a:rPr>
                  <a:t>Cookie file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56348" name="Text Box 52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83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ebay: 8734</a:t>
                </a:r>
              </a:p>
            </p:txBody>
          </p:sp>
        </p:grpSp>
      </p:grpSp>
      <p:sp>
        <p:nvSpPr>
          <p:cNvPr id="56335" name="AutoShape 57"/>
          <p:cNvSpPr>
            <a:spLocks noChangeArrowheads="1"/>
          </p:cNvSpPr>
          <p:nvPr/>
        </p:nvSpPr>
        <p:spPr bwMode="auto">
          <a:xfrm>
            <a:off x="287338" y="2057400"/>
            <a:ext cx="1787525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itchFamily="18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463550" y="2033588"/>
            <a:ext cx="1458913" cy="933450"/>
            <a:chOff x="765" y="1693"/>
            <a:chExt cx="919" cy="588"/>
          </a:xfrm>
        </p:grpSpPr>
        <p:sp>
          <p:nvSpPr>
            <p:cNvPr id="56343" name="Text Box 59"/>
            <p:cNvSpPr txBox="1">
              <a:spLocks noChangeArrowheads="1"/>
            </p:cNvSpPr>
            <p:nvPr/>
          </p:nvSpPr>
          <p:spPr bwMode="auto">
            <a:xfrm>
              <a:off x="980" y="1693"/>
              <a:ext cx="7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Times New Roman" pitchFamily="18" charset="0"/>
                </a:rPr>
                <a:t>Cookie file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56344" name="Text Box 60"/>
            <p:cNvSpPr txBox="1">
              <a:spLocks noChangeArrowheads="1"/>
            </p:cNvSpPr>
            <p:nvPr/>
          </p:nvSpPr>
          <p:spPr bwMode="auto">
            <a:xfrm>
              <a:off x="765" y="1915"/>
              <a:ext cx="68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Times New Roman" pitchFamily="18" charset="0"/>
                </a:rPr>
                <a:t>ebay: 8734</a:t>
              </a: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261938" y="4989513"/>
            <a:ext cx="1787525" cy="933450"/>
            <a:chOff x="654" y="1693"/>
            <a:chExt cx="1126" cy="588"/>
          </a:xfrm>
        </p:grpSpPr>
        <p:sp>
          <p:nvSpPr>
            <p:cNvPr id="56339" name="AutoShape 62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>
                <a:latin typeface="Times New Roman" pitchFamily="18" charset="0"/>
              </a:endParaRPr>
            </a:p>
          </p:txBody>
        </p: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765" y="1693"/>
              <a:ext cx="919" cy="588"/>
              <a:chOff x="765" y="1693"/>
              <a:chExt cx="919" cy="588"/>
            </a:xfrm>
          </p:grpSpPr>
          <p:sp>
            <p:nvSpPr>
              <p:cNvPr id="56341" name="Text Box 64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latin typeface="Times New Roman" pitchFamily="18" charset="0"/>
                  </a:rPr>
                  <a:t>Cookie file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56342" name="Text Box 65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83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Times New Roman" pitchFamily="18" charset="0"/>
                  </a:rPr>
                  <a:t>ebay: 8734</a:t>
                </a:r>
              </a:p>
            </p:txBody>
          </p:sp>
        </p:grpSp>
      </p:grpSp>
      <p:sp>
        <p:nvSpPr>
          <p:cNvPr id="56338" name="Text Box 66"/>
          <p:cNvSpPr txBox="1">
            <a:spLocks noChangeArrowheads="1"/>
          </p:cNvSpPr>
          <p:nvPr/>
        </p:nvSpPr>
        <p:spPr bwMode="auto">
          <a:xfrm>
            <a:off x="200025" y="4484688"/>
            <a:ext cx="1808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one week later: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59338" y="6400800"/>
            <a:ext cx="34464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B83489-4479-43D4-9F31-BBA1BCCE0D1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Cookies (tiếp)</a:t>
            </a:r>
          </a:p>
        </p:txBody>
      </p:sp>
      <p:sp>
        <p:nvSpPr>
          <p:cNvPr id="5734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77963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cookies có thể mang:</a:t>
            </a:r>
            <a:endParaRPr lang="en-US" sz="2400" smtClean="0"/>
          </a:p>
          <a:p>
            <a:r>
              <a:rPr lang="en-US" sz="2400" smtClean="0"/>
              <a:t>Xác thực</a:t>
            </a:r>
          </a:p>
          <a:p>
            <a:r>
              <a:rPr lang="en-US" sz="2400" smtClean="0"/>
              <a:t>Giỏ hàng</a:t>
            </a:r>
          </a:p>
          <a:p>
            <a:r>
              <a:rPr lang="en-US" sz="2400" smtClean="0"/>
              <a:t>Khuyến cáo</a:t>
            </a:r>
          </a:p>
          <a:p>
            <a:r>
              <a:rPr lang="en-US" sz="2400" smtClean="0"/>
              <a:t>Trạng thái phiên của người dùng (Web e-mail)</a:t>
            </a:r>
          </a:p>
        </p:txBody>
      </p:sp>
      <p:sp>
        <p:nvSpPr>
          <p:cNvPr id="57350" name="Rectangle 1037"/>
          <p:cNvSpPr>
            <a:spLocks noChangeArrowheads="1"/>
          </p:cNvSpPr>
          <p:nvPr/>
        </p:nvSpPr>
        <p:spPr bwMode="auto">
          <a:xfrm>
            <a:off x="4911725" y="1411288"/>
            <a:ext cx="3810000" cy="4648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Cookies và tính riêngtư:</a:t>
            </a:r>
            <a:endParaRPr lang="en-US"/>
          </a:p>
          <a:p>
            <a:pPr marL="342900" indent="-342900">
              <a:buFont typeface="ZapfDingbats" pitchFamily="82" charset="2"/>
              <a:buChar char="r"/>
            </a:pPr>
            <a:r>
              <a:rPr lang="en-US"/>
              <a:t>cookies cho sites biết thông tin về NSD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/>
              <a:t>NSD có thể cung cấp e-mail cho sites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/>
              <a:t>Các máy tìm kiếm sử dụng chuyển hướng và  &amp; cookies để thu thập thông tin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/>
              <a:t>Các công ty quảng cáo nhận thông tin từ các  sites</a:t>
            </a:r>
          </a:p>
        </p:txBody>
      </p:sp>
      <p:sp>
        <p:nvSpPr>
          <p:cNvPr id="57351" name="Text Box 1038"/>
          <p:cNvSpPr txBox="1">
            <a:spLocks noChangeArrowheads="1"/>
          </p:cNvSpPr>
          <p:nvPr/>
        </p:nvSpPr>
        <p:spPr bwMode="auto">
          <a:xfrm>
            <a:off x="7321550" y="1093788"/>
            <a:ext cx="884238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Bên lề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1575" y="6400800"/>
            <a:ext cx="33242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FD2A9D-AE70-45A4-B4D5-F8F836CB291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Web caches (proxy server)</a:t>
            </a:r>
            <a:endParaRPr lang="en-US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2097088"/>
            <a:ext cx="3551238" cy="3762375"/>
          </a:xfrm>
        </p:spPr>
        <p:txBody>
          <a:bodyPr/>
          <a:lstStyle/>
          <a:p>
            <a:r>
              <a:rPr lang="en-US" sz="2000" smtClean="0"/>
              <a:t>Trình duyệt gửi HTTP đến  cache</a:t>
            </a:r>
          </a:p>
          <a:p>
            <a:pPr lvl="1"/>
            <a:r>
              <a:rPr lang="en-US" sz="1800" smtClean="0"/>
              <a:t>Nếu đối tượng được yêu cầu ở trong cache: cache gửi đối tượng cho trình duyệt </a:t>
            </a:r>
          </a:p>
          <a:p>
            <a:pPr lvl="1"/>
            <a:r>
              <a:rPr lang="en-US" sz="1800" smtClean="0"/>
              <a:t>Ngược lại cache yêu cầu đối tượng từ server gốc, rồi gửi đối tượng cho client</a:t>
            </a:r>
            <a:endParaRPr lang="en-US" sz="2000" smtClean="0"/>
          </a:p>
        </p:txBody>
      </p:sp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527050" y="13795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FF0000"/>
                </a:solidFill>
              </a:rPr>
              <a:t>Mục đích:</a:t>
            </a:r>
            <a:r>
              <a:rPr lang="en-US" sz="2000"/>
              <a:t> đáp ứng yêu cầu của client mà không cần server gốc làm việc</a:t>
            </a:r>
            <a:endParaRPr lang="en-U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203700" y="2955925"/>
          <a:ext cx="515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955925"/>
                        <a:ext cx="515938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4143375" y="3368675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4268788" y="482600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4826000"/>
                        <a:ext cx="5159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6024563" y="2774950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249988" y="3556000"/>
            <a:ext cx="346075" cy="742950"/>
            <a:chOff x="4180" y="783"/>
            <a:chExt cx="150" cy="307"/>
          </a:xfrm>
        </p:grpSpPr>
        <p:sp>
          <p:nvSpPr>
            <p:cNvPr id="7211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Freeform 18"/>
          <p:cNvSpPr>
            <a:spLocks/>
          </p:cNvSpPr>
          <p:nvPr/>
        </p:nvSpPr>
        <p:spPr bwMode="auto">
          <a:xfrm>
            <a:off x="4765675" y="3141663"/>
            <a:ext cx="3251200" cy="730250"/>
          </a:xfrm>
          <a:custGeom>
            <a:avLst/>
            <a:gdLst>
              <a:gd name="T0" fmla="*/ 0 w 2048"/>
              <a:gd name="T1" fmla="*/ 2147483647 h 460"/>
              <a:gd name="T2" fmla="*/ 2147483647 w 2048"/>
              <a:gd name="T3" fmla="*/ 2147483647 h 460"/>
              <a:gd name="T4" fmla="*/ 2147483647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9"/>
          <p:cNvSpPr>
            <a:spLocks noChangeShapeType="1"/>
          </p:cNvSpPr>
          <p:nvPr/>
        </p:nvSpPr>
        <p:spPr bwMode="auto">
          <a:xfrm flipV="1">
            <a:off x="4759325" y="409575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20"/>
          <p:cNvSpPr>
            <a:spLocks noChangeShapeType="1"/>
          </p:cNvSpPr>
          <p:nvPr/>
        </p:nvSpPr>
        <p:spPr bwMode="auto">
          <a:xfrm flipH="1">
            <a:off x="4810125" y="418306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21"/>
          <p:cNvSpPr txBox="1">
            <a:spLocks noChangeArrowheads="1"/>
          </p:cNvSpPr>
          <p:nvPr/>
        </p:nvSpPr>
        <p:spPr bwMode="auto">
          <a:xfrm>
            <a:off x="4298950" y="5284788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84" name="Text Box 22"/>
          <p:cNvSpPr txBox="1">
            <a:spLocks noChangeArrowheads="1"/>
          </p:cNvSpPr>
          <p:nvPr/>
        </p:nvSpPr>
        <p:spPr bwMode="auto">
          <a:xfrm rot="1422049">
            <a:off x="4864100" y="3184525"/>
            <a:ext cx="1509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85" name="Text Box 23"/>
          <p:cNvSpPr txBox="1">
            <a:spLocks noChangeArrowheads="1"/>
          </p:cNvSpPr>
          <p:nvPr/>
        </p:nvSpPr>
        <p:spPr bwMode="auto">
          <a:xfrm rot="-1692639">
            <a:off x="4567238" y="4200525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86" name="Text Box 24"/>
          <p:cNvSpPr txBox="1">
            <a:spLocks noChangeArrowheads="1"/>
          </p:cNvSpPr>
          <p:nvPr/>
        </p:nvSpPr>
        <p:spPr bwMode="auto">
          <a:xfrm rot="1411598">
            <a:off x="4605338" y="3562350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87" name="Text Box 25"/>
          <p:cNvSpPr txBox="1">
            <a:spLocks noChangeArrowheads="1"/>
          </p:cNvSpPr>
          <p:nvPr/>
        </p:nvSpPr>
        <p:spPr bwMode="auto">
          <a:xfrm rot="-1737783">
            <a:off x="4773613" y="4519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74038" y="2765425"/>
            <a:ext cx="346075" cy="742950"/>
            <a:chOff x="4180" y="783"/>
            <a:chExt cx="150" cy="307"/>
          </a:xfrm>
        </p:grpSpPr>
        <p:sp>
          <p:nvSpPr>
            <p:cNvPr id="7203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174038" y="4670425"/>
            <a:ext cx="346075" cy="742950"/>
            <a:chOff x="4180" y="783"/>
            <a:chExt cx="150" cy="307"/>
          </a:xfrm>
        </p:grpSpPr>
        <p:sp>
          <p:nvSpPr>
            <p:cNvPr id="7195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0" name="Freeform 44"/>
          <p:cNvSpPr>
            <a:spLocks/>
          </p:cNvSpPr>
          <p:nvPr/>
        </p:nvSpPr>
        <p:spPr bwMode="auto">
          <a:xfrm>
            <a:off x="4738688" y="3216275"/>
            <a:ext cx="3363912" cy="755650"/>
          </a:xfrm>
          <a:custGeom>
            <a:avLst/>
            <a:gdLst>
              <a:gd name="T0" fmla="*/ 2147483647 w 2119"/>
              <a:gd name="T1" fmla="*/ 0 h 476"/>
              <a:gd name="T2" fmla="*/ 2147483647 w 2119"/>
              <a:gd name="T3" fmla="*/ 2147483647 h 476"/>
              <a:gd name="T4" fmla="*/ 0 w 2119"/>
              <a:gd name="T5" fmla="*/ 2147483647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Text Box 45"/>
          <p:cNvSpPr txBox="1">
            <a:spLocks noChangeArrowheads="1"/>
          </p:cNvSpPr>
          <p:nvPr/>
        </p:nvSpPr>
        <p:spPr bwMode="auto">
          <a:xfrm rot="-1419968">
            <a:off x="6500813" y="3200400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92" name="Text Box 46"/>
          <p:cNvSpPr txBox="1">
            <a:spLocks noChangeArrowheads="1"/>
          </p:cNvSpPr>
          <p:nvPr/>
        </p:nvSpPr>
        <p:spPr bwMode="auto">
          <a:xfrm rot="-1415789">
            <a:off x="6557963" y="3543300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93" name="Text Box 47"/>
          <p:cNvSpPr txBox="1">
            <a:spLocks noChangeArrowheads="1"/>
          </p:cNvSpPr>
          <p:nvPr/>
        </p:nvSpPr>
        <p:spPr bwMode="auto">
          <a:xfrm>
            <a:off x="7885113" y="5465763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94" name="Text Box 48"/>
          <p:cNvSpPr txBox="1">
            <a:spLocks noChangeArrowheads="1"/>
          </p:cNvSpPr>
          <p:nvPr/>
        </p:nvSpPr>
        <p:spPr bwMode="auto">
          <a:xfrm>
            <a:off x="7913688" y="2132013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6325" y="6400800"/>
            <a:ext cx="34194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C940F1-3A95-4428-91CA-5621D8D3859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caching (tiếp)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Cache đóng vai trò cả client và server</a:t>
            </a:r>
          </a:p>
          <a:p>
            <a:r>
              <a:rPr lang="en-US" sz="2000" smtClean="0"/>
              <a:t>Thường cache được cài đặt bởi ISP (trường ĐH, công ty, ISP địa phương)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Tại sao Web caching?</a:t>
            </a:r>
            <a:endParaRPr lang="en-US" sz="2400" smtClean="0"/>
          </a:p>
          <a:p>
            <a:r>
              <a:rPr lang="en-US" sz="2000" smtClean="0"/>
              <a:t>Giảm thời gian đáp ứng đến yêu cầu của client.</a:t>
            </a:r>
          </a:p>
          <a:p>
            <a:r>
              <a:rPr lang="en-US" sz="2000" smtClean="0"/>
              <a:t>Giảm lưu lượng trên các liên kết bên trong tổ chức.</a:t>
            </a:r>
          </a:p>
          <a:p>
            <a:r>
              <a:rPr lang="en-US" sz="2000" smtClean="0"/>
              <a:t>Internet với nhiều caches cho phép các nhà cung cấp nội dung chuyển tải nội dung hiệu quả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1575" y="6400800"/>
            <a:ext cx="33242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A65EE9-DFEB-4A81-8E81-3F009D7B180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ứng dụng mạng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Thư điện tử</a:t>
            </a:r>
          </a:p>
          <a:p>
            <a:r>
              <a:rPr lang="en-US" sz="2400" smtClean="0"/>
              <a:t>Web</a:t>
            </a:r>
          </a:p>
          <a:p>
            <a:r>
              <a:rPr lang="en-US" sz="2400" smtClean="0"/>
              <a:t>Tin nhắn nhanh</a:t>
            </a:r>
          </a:p>
          <a:p>
            <a:r>
              <a:rPr lang="en-US" sz="2400" smtClean="0"/>
              <a:t>Đăng nhập từ xa</a:t>
            </a:r>
          </a:p>
          <a:p>
            <a:r>
              <a:rPr lang="en-US" sz="2400" smtClean="0"/>
              <a:t>Chia sẻ tệp ngang hàng</a:t>
            </a:r>
          </a:p>
          <a:p>
            <a:r>
              <a:rPr lang="en-US" sz="2400" smtClean="0"/>
              <a:t>Trò chơi mạng với nhiều người chơi</a:t>
            </a:r>
          </a:p>
          <a:p>
            <a:r>
              <a:rPr lang="en-US" sz="2400" smtClean="0"/>
              <a:t>Truyền video theo dòng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smtClean="0"/>
              <a:t>Điện thoại Internet</a:t>
            </a:r>
          </a:p>
          <a:p>
            <a:r>
              <a:rPr lang="en-US" sz="2400" smtClean="0"/>
              <a:t>Hội nghị trực tuyến</a:t>
            </a:r>
          </a:p>
          <a:p>
            <a:r>
              <a:rPr lang="en-US" sz="2400" smtClean="0"/>
              <a:t>Tính toán song song hiệu năng cao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00800"/>
            <a:ext cx="37338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1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F4C7C-4200-4388-9FC0-CCE510655BE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200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 Caching</a:t>
            </a:r>
            <a:endParaRPr lang="en-US" smtClean="0"/>
          </a:p>
        </p:txBody>
      </p:sp>
      <p:sp>
        <p:nvSpPr>
          <p:cNvPr id="820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79538"/>
            <a:ext cx="4164013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Giả thiết</a:t>
            </a:r>
            <a:endParaRPr lang="en-US" sz="2000" smtClean="0"/>
          </a:p>
          <a:p>
            <a:r>
              <a:rPr lang="en-US" sz="2000" smtClean="0"/>
              <a:t>Kích thước trung bình các đối tượng = 100,000 bits</a:t>
            </a:r>
          </a:p>
          <a:p>
            <a:r>
              <a:rPr lang="en-US" sz="2000" smtClean="0"/>
              <a:t>Trung bình tần suất yêu cầu từ các trình duyệt bên trong tổ chức đến server gốc = 15/sec</a:t>
            </a:r>
          </a:p>
          <a:p>
            <a:r>
              <a:rPr lang="en-US" sz="2000" smtClean="0"/>
              <a:t>Trễ vòng từ router của tổ chức đến server gốc = 2 sec</a:t>
            </a:r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Hệ quả</a:t>
            </a:r>
            <a:endParaRPr lang="en-US" sz="2000" smtClean="0"/>
          </a:p>
          <a:p>
            <a:r>
              <a:rPr lang="en-US" sz="1800" smtClean="0"/>
              <a:t>Sử dụng LAN = 15%</a:t>
            </a:r>
          </a:p>
          <a:p>
            <a:r>
              <a:rPr lang="en-US" sz="1800" smtClean="0"/>
              <a:t>Sử dụng access link = 100%</a:t>
            </a:r>
          </a:p>
          <a:p>
            <a:r>
              <a:rPr lang="en-US" sz="1800" smtClean="0"/>
              <a:t>Tổng trễ   = trễ Internet + trễ truy cập   + trễ LAN </a:t>
            </a:r>
          </a:p>
          <a:p>
            <a:pPr>
              <a:buFont typeface="ZapfDingbats" pitchFamily="82" charset="2"/>
              <a:buNone/>
            </a:pPr>
            <a:r>
              <a:rPr lang="en-US" sz="1800" smtClean="0"/>
              <a:t>  =  2 sec + minutes + milliseconds</a:t>
            </a:r>
          </a:p>
          <a:p>
            <a:endParaRPr lang="en-US" sz="2000" smtClean="0"/>
          </a:p>
          <a:p>
            <a:endParaRPr lang="en-US" sz="20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8287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8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9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0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1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2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3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8279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1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2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6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8271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2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6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7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8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8263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7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8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9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0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8255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7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8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servers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9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8242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8246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52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3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4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49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0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15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 Internet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216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Line 76"/>
          <p:cNvSpPr>
            <a:spLocks noChangeShapeType="1"/>
          </p:cNvSpPr>
          <p:nvPr/>
        </p:nvSpPr>
        <p:spPr bwMode="auto">
          <a:xfrm flipV="1">
            <a:off x="5172075" y="4592638"/>
            <a:ext cx="15573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8229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2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8233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39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0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1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36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7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8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23" name="Line 95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96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Text Box 97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network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226" name="Text Box 98"/>
          <p:cNvSpPr txBox="1">
            <a:spLocks noChangeArrowheads="1"/>
          </p:cNvSpPr>
          <p:nvPr/>
        </p:nvSpPr>
        <p:spPr bwMode="auto">
          <a:xfrm>
            <a:off x="6630988" y="4294188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10 Mbps LAN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227" name="Text Box 99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228" name="Text Box 100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cache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6750" y="6400800"/>
            <a:ext cx="38290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2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13850C-5FD4-4BB3-890F-668911A1D7A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224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 Caching (tiếp)</a:t>
            </a:r>
            <a:endParaRPr lang="en-US" smtClean="0"/>
          </a:p>
        </p:txBody>
      </p:sp>
      <p:sp>
        <p:nvSpPr>
          <p:cNvPr id="922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79538"/>
            <a:ext cx="4164013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Giải pháp có thể</a:t>
            </a:r>
            <a:endParaRPr lang="en-US" sz="2000" smtClean="0"/>
          </a:p>
          <a:p>
            <a:r>
              <a:rPr lang="en-US" sz="2000" smtClean="0"/>
              <a:t>Tăng băng thông của access link, ví dụ lên 10 Mbps</a:t>
            </a:r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Hệ quả</a:t>
            </a:r>
            <a:endParaRPr lang="en-US" sz="2000" smtClean="0"/>
          </a:p>
          <a:p>
            <a:r>
              <a:rPr lang="en-US" sz="1800" smtClean="0"/>
              <a:t>Sử dụng LAN = 15%</a:t>
            </a:r>
          </a:p>
          <a:p>
            <a:r>
              <a:rPr lang="en-US" sz="1800" smtClean="0"/>
              <a:t>Sử dụng access link = 15%</a:t>
            </a:r>
          </a:p>
          <a:p>
            <a:r>
              <a:rPr lang="en-US" sz="1800" smtClean="0"/>
              <a:t>Tổng trễ  = trễ Internet + trễ truy cập + trễ LAN</a:t>
            </a:r>
          </a:p>
          <a:p>
            <a:pPr>
              <a:buFont typeface="ZapfDingbats" pitchFamily="82" charset="2"/>
              <a:buNone/>
            </a:pPr>
            <a:r>
              <a:rPr lang="en-US" sz="1800" smtClean="0"/>
              <a:t>  =  2 sec + msecs + msecs</a:t>
            </a:r>
          </a:p>
          <a:p>
            <a:r>
              <a:rPr lang="en-US" sz="1800" smtClean="0"/>
              <a:t>Thường tốn kém để nâng cấp</a:t>
            </a:r>
          </a:p>
          <a:p>
            <a:endParaRPr lang="en-US" sz="2000" smtClean="0"/>
          </a:p>
          <a:p>
            <a:endParaRPr lang="en-US" sz="20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9311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2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5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6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7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8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9303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4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5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6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7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8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9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0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9295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2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9287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0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1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2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3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4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9279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4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5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2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servers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33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9266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9270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7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73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4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5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39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 Internet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240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Line 76"/>
          <p:cNvSpPr>
            <a:spLocks noChangeShapeType="1"/>
          </p:cNvSpPr>
          <p:nvPr/>
        </p:nvSpPr>
        <p:spPr bwMode="auto">
          <a:xfrm flipV="1">
            <a:off x="5172075" y="4592638"/>
            <a:ext cx="15573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9253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9257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63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4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5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60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1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2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47" name="Line 95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Line 96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Text Box 97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network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250" name="Text Box 98"/>
          <p:cNvSpPr txBox="1">
            <a:spLocks noChangeArrowheads="1"/>
          </p:cNvSpPr>
          <p:nvPr/>
        </p:nvSpPr>
        <p:spPr bwMode="auto">
          <a:xfrm>
            <a:off x="6630988" y="4294188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10 Mbps LAN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251" name="Text Box 99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10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252" name="Text Box 100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cache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5050" y="6400800"/>
            <a:ext cx="34607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2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EDF4BC-A85E-4AD2-A909-2460DA961A2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248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 Caching (tiếp)</a:t>
            </a:r>
            <a:endParaRPr lang="en-US" smtClean="0"/>
          </a:p>
        </p:txBody>
      </p:sp>
      <p:sp>
        <p:nvSpPr>
          <p:cNvPr id="1025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605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Cài đặt cache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000" smtClean="0"/>
              <a:t>Giả sử tần suất tìm thấy là .4</a:t>
            </a:r>
            <a:endParaRPr lang="en-US" sz="2400" smtClean="0"/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Hệ quả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000" smtClean="0"/>
              <a:t>40% yêu cầu được đáp ứng ngay lập tức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60% yêu cầu được đáp ứng bởi server gốc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Sử dụng access link còn 60%, giảm được trễ (10 msec)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Tổng trễ  = trễ Internet + trễ truy cập + trễ LAN  =  .6*(2.01) secs  + milliseconds &lt; 1.4 secs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10347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10339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10331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3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4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5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6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7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10323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7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0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10315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9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6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servers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257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10302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0306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312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3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4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09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0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1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3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 Internet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64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Line 76"/>
          <p:cNvSpPr>
            <a:spLocks noChangeShapeType="1"/>
          </p:cNvSpPr>
          <p:nvPr/>
        </p:nvSpPr>
        <p:spPr bwMode="auto">
          <a:xfrm>
            <a:off x="5172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81"/>
          <p:cNvSpPr>
            <a:spLocks noChangeShapeType="1"/>
          </p:cNvSpPr>
          <p:nvPr/>
        </p:nvSpPr>
        <p:spPr bwMode="auto">
          <a:xfrm>
            <a:off x="7367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7142163" y="4689475"/>
            <a:ext cx="347662" cy="695325"/>
            <a:chOff x="4730" y="2897"/>
            <a:chExt cx="219" cy="438"/>
          </a:xfrm>
        </p:grpSpPr>
        <p:sp>
          <p:nvSpPr>
            <p:cNvPr id="10292" name="Freeform 83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84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10294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5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6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7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8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9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0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1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10279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9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0283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289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0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1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286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8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3" name="Line 107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108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Text Box 109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network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76" name="Text Box 110"/>
          <p:cNvSpPr txBox="1">
            <a:spLocks noChangeArrowheads="1"/>
          </p:cNvSpPr>
          <p:nvPr/>
        </p:nvSpPr>
        <p:spPr bwMode="auto">
          <a:xfrm>
            <a:off x="6667500" y="4294188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10 Mbps LAN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77" name="Text Box 111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78" name="Text Box 112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cache</a:t>
            </a: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35513" y="6400800"/>
            <a:ext cx="357028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32F9D7-37B1-46A1-B7E2-1696AA5854C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7962900" cy="1143000"/>
          </a:xfrm>
        </p:spPr>
        <p:txBody>
          <a:bodyPr/>
          <a:lstStyle/>
          <a:p>
            <a:r>
              <a:rPr lang="en-US" sz="3200" smtClean="0"/>
              <a:t>GET có điều kiện</a:t>
            </a:r>
            <a:endParaRPr lang="en-US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90675"/>
            <a:ext cx="4044950" cy="4305300"/>
          </a:xfrm>
        </p:spPr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Mục đích:</a:t>
            </a:r>
            <a:r>
              <a:rPr lang="en-US" sz="2000" smtClean="0"/>
              <a:t> không gửi đối tượng nếu cache đang có phiên bản cập nhật </a:t>
            </a:r>
          </a:p>
          <a:p>
            <a:r>
              <a:rPr lang="en-US" sz="2000" smtClean="0"/>
              <a:t>cache: đưa thông tin thời điểm cập nhật cuối của bản copy trên cache vào HTTP request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smtClean="0">
                <a:latin typeface="Courier New" pitchFamily="49" charset="0"/>
              </a:rPr>
              <a:t>If-modified-since: &lt;date&gt;</a:t>
            </a:r>
          </a:p>
          <a:p>
            <a:r>
              <a:rPr lang="en-US" sz="2000" smtClean="0"/>
              <a:t>server: response không chứa đối tượng nếu bản copy trên cache là cập nhật: 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smtClean="0">
                <a:latin typeface="Courier New" pitchFamily="49" charset="0"/>
              </a:rPr>
              <a:t>HTTP/1.0 304 Not Modified</a:t>
            </a:r>
            <a:endParaRPr lang="en-US" sz="2000" smtClean="0"/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4276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868738" y="1436688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u="sng"/>
              <a:t>cache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u="sng"/>
              <a:t>server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4583113" y="1998663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49" charset="0"/>
              </a:rPr>
              <a:t>If-modified-since: &lt;date&gt;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 flipH="1">
            <a:off x="4295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64063" y="3098800"/>
            <a:ext cx="2643187" cy="865188"/>
            <a:chOff x="2698" y="2036"/>
            <a:chExt cx="1665" cy="545"/>
          </a:xfrm>
        </p:grpSpPr>
        <p:sp>
          <p:nvSpPr>
            <p:cNvPr id="59411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304 Not Modified</a:t>
              </a:r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59404" name="Text Box 28"/>
          <p:cNvSpPr txBox="1">
            <a:spLocks noChangeArrowheads="1"/>
          </p:cNvSpPr>
          <p:nvPr/>
        </p:nvSpPr>
        <p:spPr bwMode="auto">
          <a:xfrm>
            <a:off x="7585075" y="2360613"/>
            <a:ext cx="12239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modified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405" name="Line 31"/>
          <p:cNvSpPr>
            <a:spLocks noChangeShapeType="1"/>
          </p:cNvSpPr>
          <p:nvPr/>
        </p:nvSpPr>
        <p:spPr bwMode="auto">
          <a:xfrm>
            <a:off x="4400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32"/>
          <p:cNvSpPr>
            <a:spLocks noChangeShapeType="1"/>
          </p:cNvSpPr>
          <p:nvPr/>
        </p:nvSpPr>
        <p:spPr bwMode="auto">
          <a:xfrm>
            <a:off x="4343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Text Box 34"/>
          <p:cNvSpPr txBox="1">
            <a:spLocks noChangeArrowheads="1"/>
          </p:cNvSpPr>
          <p:nvPr/>
        </p:nvSpPr>
        <p:spPr bwMode="auto">
          <a:xfrm>
            <a:off x="4587875" y="4351338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49" charset="0"/>
              </a:rPr>
              <a:t>If-modified-since: &lt;date&gt;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59408" name="Line 35"/>
          <p:cNvSpPr>
            <a:spLocks noChangeShapeType="1"/>
          </p:cNvSpPr>
          <p:nvPr/>
        </p:nvSpPr>
        <p:spPr bwMode="auto">
          <a:xfrm flipH="1">
            <a:off x="4362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Text Box 38"/>
          <p:cNvSpPr txBox="1">
            <a:spLocks noChangeArrowheads="1"/>
          </p:cNvSpPr>
          <p:nvPr/>
        </p:nvSpPr>
        <p:spPr bwMode="auto">
          <a:xfrm>
            <a:off x="4606925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&lt;data&gt;</a:t>
            </a:r>
          </a:p>
        </p:txBody>
      </p:sp>
      <p:sp>
        <p:nvSpPr>
          <p:cNvPr id="59410" name="Text Box 39"/>
          <p:cNvSpPr txBox="1">
            <a:spLocks noChangeArrowheads="1"/>
          </p:cNvSpPr>
          <p:nvPr/>
        </p:nvSpPr>
        <p:spPr bwMode="auto">
          <a:xfrm>
            <a:off x="7651750" y="4808538"/>
            <a:ext cx="1223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modified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40300" y="6400800"/>
            <a:ext cx="33655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57F91-1DFF-422E-8D5F-F67AD4AAF64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2.1 Các nguyên lý của ứng dụng mạng</a:t>
            </a:r>
          </a:p>
          <a:p>
            <a:r>
              <a:rPr lang="en-US" sz="2400" smtClean="0"/>
              <a:t>2.2 Web và HTTP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2.3 FTP </a:t>
            </a:r>
          </a:p>
          <a:p>
            <a:r>
              <a:rPr lang="en-US" sz="2400" smtClean="0"/>
              <a:t>2.4 Thư điện tử</a:t>
            </a:r>
          </a:p>
          <a:p>
            <a:pPr lvl="1"/>
            <a:r>
              <a:rPr lang="en-US" sz="2000" smtClean="0"/>
              <a:t>SMTP, POP3, IMAP</a:t>
            </a:r>
          </a:p>
          <a:p>
            <a:r>
              <a:rPr lang="en-US" sz="2400" smtClean="0"/>
              <a:t>2.5 DNS</a:t>
            </a:r>
          </a:p>
          <a:p>
            <a:endParaRPr lang="en-US" sz="2400" smtClean="0"/>
          </a:p>
        </p:txBody>
      </p:sp>
      <p:sp>
        <p:nvSpPr>
          <p:cNvPr id="604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2.6 Chia sẻ tệp ngang hàng</a:t>
            </a:r>
          </a:p>
          <a:p>
            <a:r>
              <a:rPr lang="en-US" sz="2400" smtClean="0"/>
              <a:t>2.7 Lập trình socket với  TCP</a:t>
            </a:r>
          </a:p>
          <a:p>
            <a:r>
              <a:rPr lang="en-US" sz="2400" smtClean="0"/>
              <a:t>2.8 Lập trình socket với  UDP</a:t>
            </a:r>
          </a:p>
          <a:p>
            <a:r>
              <a:rPr lang="en-US" sz="2400" smtClean="0"/>
              <a:t>2.9 Phát triển một Web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1575" y="6400800"/>
            <a:ext cx="33242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CA8E31-269C-4DEE-9210-AC5ECFB5D6F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FTP: file transfer protocol</a:t>
            </a:r>
            <a:endParaRPr lang="en-US" smtClean="0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3705225"/>
            <a:ext cx="7458075" cy="2543175"/>
          </a:xfrm>
        </p:spPr>
        <p:txBody>
          <a:bodyPr/>
          <a:lstStyle/>
          <a:p>
            <a:r>
              <a:rPr lang="en-US" sz="2000" smtClean="0"/>
              <a:t>Chuyển tệp từ/đến máy ở xa</a:t>
            </a:r>
          </a:p>
          <a:p>
            <a:r>
              <a:rPr lang="en-US" sz="2000" smtClean="0"/>
              <a:t>Mô hình client/server</a:t>
            </a:r>
          </a:p>
          <a:p>
            <a:pPr lvl="1"/>
            <a:r>
              <a:rPr lang="en-US" sz="2000" i="1" smtClean="0">
                <a:solidFill>
                  <a:schemeClr val="accent2"/>
                </a:solidFill>
              </a:rPr>
              <a:t>client:</a:t>
            </a:r>
            <a:r>
              <a:rPr lang="en-US" sz="2000" smtClean="0"/>
              <a:t> bên khởi tạo truyền (hoặc từ/đến máy ở xa)</a:t>
            </a:r>
          </a:p>
          <a:p>
            <a:pPr lvl="1"/>
            <a:r>
              <a:rPr lang="en-US" sz="2000" i="1" smtClean="0">
                <a:solidFill>
                  <a:schemeClr val="accent2"/>
                </a:solidFill>
              </a:rPr>
              <a:t>server:</a:t>
            </a:r>
            <a:r>
              <a:rPr lang="en-US" sz="2000" smtClean="0"/>
              <a:t> máy ở xa</a:t>
            </a:r>
          </a:p>
          <a:p>
            <a:r>
              <a:rPr lang="en-US" sz="2000" smtClean="0"/>
              <a:t>ftp: RFC 959</a:t>
            </a:r>
          </a:p>
          <a:p>
            <a:r>
              <a:rPr lang="en-US" sz="2000" smtClean="0"/>
              <a:t>ftp server: port 21</a:t>
            </a:r>
          </a:p>
        </p:txBody>
      </p:sp>
      <p:graphicFrame>
        <p:nvGraphicFramePr>
          <p:cNvPr id="11266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3313113" y="1574800"/>
          <a:ext cx="7762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1574800"/>
                        <a:ext cx="776287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64338" y="1412875"/>
            <a:ext cx="355600" cy="933450"/>
            <a:chOff x="4180" y="783"/>
            <a:chExt cx="150" cy="307"/>
          </a:xfrm>
        </p:grpSpPr>
        <p:sp>
          <p:nvSpPr>
            <p:cNvPr id="1130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Line 15"/>
          <p:cNvSpPr>
            <a:spLocks noChangeShapeType="1"/>
          </p:cNvSpPr>
          <p:nvPr/>
        </p:nvSpPr>
        <p:spPr bwMode="auto">
          <a:xfrm>
            <a:off x="4352925" y="2190750"/>
            <a:ext cx="22098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4275138" y="1874838"/>
            <a:ext cx="2409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file transfer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511925" y="1866900"/>
            <a:ext cx="800100" cy="828675"/>
            <a:chOff x="3898" y="1386"/>
            <a:chExt cx="504" cy="522"/>
          </a:xfrm>
        </p:grpSpPr>
        <p:sp>
          <p:nvSpPr>
            <p:cNvPr id="11302" name="Rectangle 1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Text Box 19"/>
            <p:cNvSpPr txBox="1">
              <a:spLocks noChangeArrowheads="1"/>
            </p:cNvSpPr>
            <p:nvPr/>
          </p:nvSpPr>
          <p:spPr bwMode="auto">
            <a:xfrm>
              <a:off x="3898" y="1463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582863" y="1857375"/>
            <a:ext cx="1790700" cy="852488"/>
            <a:chOff x="1645" y="1326"/>
            <a:chExt cx="1128" cy="537"/>
          </a:xfrm>
        </p:grpSpPr>
        <p:sp>
          <p:nvSpPr>
            <p:cNvPr id="11298" name="Rectangle 2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2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Text Box 23"/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interface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1301" name="Text Box 24"/>
            <p:cNvSpPr txBox="1">
              <a:spLocks noChangeArrowheads="1"/>
            </p:cNvSpPr>
            <p:nvPr/>
          </p:nvSpPr>
          <p:spPr bwMode="auto">
            <a:xfrm>
              <a:off x="2323" y="1403"/>
              <a:ext cx="4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client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219450" y="2695575"/>
            <a:ext cx="1674813" cy="712788"/>
            <a:chOff x="1812" y="1776"/>
            <a:chExt cx="1055" cy="449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903" y="1845"/>
              <a:ext cx="316" cy="313"/>
              <a:chOff x="4939" y="1431"/>
              <a:chExt cx="316" cy="313"/>
            </a:xfrm>
          </p:grpSpPr>
          <p:sp>
            <p:nvSpPr>
              <p:cNvPr id="11293" name="Oval 27"/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Rectangle 28"/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295" name="Oval 29"/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Line 30"/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31"/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91" name="Text Box 32"/>
            <p:cNvSpPr txBox="1">
              <a:spLocks noChangeArrowheads="1"/>
            </p:cNvSpPr>
            <p:nvPr/>
          </p:nvSpPr>
          <p:spPr bwMode="auto">
            <a:xfrm>
              <a:off x="2189" y="1859"/>
              <a:ext cx="67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local 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system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1292" name="Line 33"/>
            <p:cNvSpPr>
              <a:spLocks noChangeShapeType="1"/>
            </p:cNvSpPr>
            <p:nvPr/>
          </p:nvSpPr>
          <p:spPr bwMode="auto">
            <a:xfrm>
              <a:off x="1812" y="1776"/>
              <a:ext cx="204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8" name="Line 34"/>
          <p:cNvSpPr>
            <a:spLocks noChangeShapeType="1"/>
          </p:cNvSpPr>
          <p:nvPr/>
        </p:nvSpPr>
        <p:spPr bwMode="auto">
          <a:xfrm flipH="1">
            <a:off x="3714750" y="2686050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659563" y="2824163"/>
            <a:ext cx="501650" cy="496887"/>
            <a:chOff x="4939" y="1431"/>
            <a:chExt cx="316" cy="313"/>
          </a:xfrm>
        </p:grpSpPr>
        <p:sp>
          <p:nvSpPr>
            <p:cNvPr id="11285" name="Oval 36"/>
            <p:cNvSpPr>
              <a:spLocks noChangeArrowheads="1"/>
            </p:cNvSpPr>
            <p:nvPr/>
          </p:nvSpPr>
          <p:spPr bwMode="auto">
            <a:xfrm>
              <a:off x="4941" y="1663"/>
              <a:ext cx="310" cy="8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37"/>
            <p:cNvSpPr>
              <a:spLocks noChangeArrowheads="1"/>
            </p:cNvSpPr>
            <p:nvPr/>
          </p:nvSpPr>
          <p:spPr bwMode="auto">
            <a:xfrm>
              <a:off x="4942" y="1490"/>
              <a:ext cx="313" cy="214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1287" name="Oval 38"/>
            <p:cNvSpPr>
              <a:spLocks noChangeArrowheads="1"/>
            </p:cNvSpPr>
            <p:nvPr/>
          </p:nvSpPr>
          <p:spPr bwMode="auto">
            <a:xfrm>
              <a:off x="4939" y="1431"/>
              <a:ext cx="313" cy="9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39"/>
            <p:cNvSpPr>
              <a:spLocks noChangeShapeType="1"/>
            </p:cNvSpPr>
            <p:nvPr/>
          </p:nvSpPr>
          <p:spPr bwMode="auto">
            <a:xfrm>
              <a:off x="5251" y="1479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40"/>
            <p:cNvSpPr>
              <a:spLocks noChangeShapeType="1"/>
            </p:cNvSpPr>
            <p:nvPr/>
          </p:nvSpPr>
          <p:spPr bwMode="auto">
            <a:xfrm flipH="1">
              <a:off x="4939" y="1483"/>
              <a:ext cx="1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0" name="Text Box 41"/>
          <p:cNvSpPr txBox="1">
            <a:spLocks noChangeArrowheads="1"/>
          </p:cNvSpPr>
          <p:nvPr/>
        </p:nvSpPr>
        <p:spPr bwMode="auto">
          <a:xfrm>
            <a:off x="7161213" y="2789238"/>
            <a:ext cx="1457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remote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system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81" name="Line 42"/>
          <p:cNvSpPr>
            <a:spLocks noChangeShapeType="1"/>
          </p:cNvSpPr>
          <p:nvPr/>
        </p:nvSpPr>
        <p:spPr bwMode="auto">
          <a:xfrm>
            <a:off x="6915150" y="26955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82" name="Picture 43" descr="Alic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90663" y="1909763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3" name="Text Box 44"/>
          <p:cNvSpPr txBox="1">
            <a:spLocks noChangeArrowheads="1"/>
          </p:cNvSpPr>
          <p:nvPr/>
        </p:nvSpPr>
        <p:spPr bwMode="auto">
          <a:xfrm>
            <a:off x="1379538" y="2617788"/>
            <a:ext cx="971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at host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84" name="Line 45"/>
          <p:cNvSpPr>
            <a:spLocks noChangeShapeType="1"/>
          </p:cNvSpPr>
          <p:nvPr/>
        </p:nvSpPr>
        <p:spPr bwMode="auto">
          <a:xfrm>
            <a:off x="2028825" y="2305050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76825" y="6400800"/>
            <a:ext cx="32289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84885-842E-437F-9054-6C661CAD039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FTP: phân biệt hai kết nối điều khiển/dữ liệu</a:t>
            </a:r>
            <a:endParaRPr 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67175" cy="4648200"/>
          </a:xfrm>
        </p:spPr>
        <p:txBody>
          <a:bodyPr/>
          <a:lstStyle/>
          <a:p>
            <a:r>
              <a:rPr lang="en-US" sz="2000" smtClean="0"/>
              <a:t>FTP client liên lạc FTP server ở cổng 21, sử dụng TCP ở tầng giao vận</a:t>
            </a:r>
          </a:p>
          <a:p>
            <a:r>
              <a:rPr lang="en-US" sz="2000" smtClean="0"/>
              <a:t>Client xác nhận xác thực trên kết nối điều khiển</a:t>
            </a:r>
          </a:p>
          <a:p>
            <a:r>
              <a:rPr lang="en-US" sz="2000" smtClean="0"/>
              <a:t>Client gửi lệnh qua kết nối điều khiển.</a:t>
            </a:r>
          </a:p>
          <a:p>
            <a:r>
              <a:rPr lang="en-US" sz="2000" smtClean="0"/>
              <a:t>Khi nhận được lệnh chuyển tệp, server mở kết nối TCP trên cổng 20 đến client để truyền tệp</a:t>
            </a:r>
          </a:p>
          <a:p>
            <a:r>
              <a:rPr lang="en-US" sz="2000" smtClean="0"/>
              <a:t>Sau khi truyền xong một tệp, server đóng kết nối dữ liệu.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56150" y="1373188"/>
            <a:ext cx="3998913" cy="1882775"/>
            <a:chOff x="3011" y="1511"/>
            <a:chExt cx="2519" cy="1186"/>
          </a:xfrm>
        </p:grpSpPr>
        <p:graphicFrame>
          <p:nvGraphicFramePr>
            <p:cNvPr id="12290" name="Object 5"/>
            <p:cNvGraphicFramePr>
              <a:graphicFrameLocks noChangeAspect="1"/>
            </p:cNvGraphicFramePr>
            <p:nvPr/>
          </p:nvGraphicFramePr>
          <p:xfrm>
            <a:off x="3011" y="1826"/>
            <a:ext cx="48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826"/>
                          <a:ext cx="489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1230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8" name="Text Box 15"/>
            <p:cNvSpPr txBox="1">
              <a:spLocks noChangeArrowheads="1"/>
            </p:cNvSpPr>
            <p:nvPr/>
          </p:nvSpPr>
          <p:spPr bwMode="auto">
            <a:xfrm>
              <a:off x="3029" y="2249"/>
              <a:ext cx="5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client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299" name="Text Box 16"/>
            <p:cNvSpPr txBox="1">
              <a:spLocks noChangeArrowheads="1"/>
            </p:cNvSpPr>
            <p:nvPr/>
          </p:nvSpPr>
          <p:spPr bwMode="auto">
            <a:xfrm>
              <a:off x="4928" y="2255"/>
              <a:ext cx="60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server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>
              <a:off x="3492" y="1920"/>
              <a:ext cx="16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V="1">
              <a:off x="3504" y="2118"/>
              <a:ext cx="1614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Text Box 19"/>
            <p:cNvSpPr txBox="1">
              <a:spLocks noChangeArrowheads="1"/>
            </p:cNvSpPr>
            <p:nvPr/>
          </p:nvSpPr>
          <p:spPr bwMode="auto">
            <a:xfrm>
              <a:off x="3551" y="1511"/>
              <a:ext cx="15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TCP control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port 21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303" name="Text Box 20"/>
            <p:cNvSpPr txBox="1">
              <a:spLocks noChangeArrowheads="1"/>
            </p:cNvSpPr>
            <p:nvPr/>
          </p:nvSpPr>
          <p:spPr bwMode="auto">
            <a:xfrm>
              <a:off x="3521" y="2165"/>
              <a:ext cx="15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TCP data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port 20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2296" name="Rectangle 21"/>
          <p:cNvSpPr>
            <a:spLocks noChangeArrowheads="1"/>
          </p:cNvSpPr>
          <p:nvPr/>
        </p:nvSpPr>
        <p:spPr bwMode="auto">
          <a:xfrm>
            <a:off x="4703763" y="3436938"/>
            <a:ext cx="4067175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Server mở kết nối TCP thứ hai để truyền tệp thứ hai.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Kết nối điều khiển: </a:t>
            </a:r>
            <a:r>
              <a:rPr lang="en-US" sz="2000">
                <a:solidFill>
                  <a:srgbClr val="FF0000"/>
                </a:solidFill>
              </a:rPr>
              <a:t>“out of band”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FTP server duy trì “trạng thái”: thư mục hiện tại, xác thực trước đây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ZapfDingbats" pitchFamily="82" charset="2"/>
              <a:buChar char="r"/>
            </a:pP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35550" y="6400800"/>
            <a:ext cx="32702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73C84-4295-4A6D-BE40-A69191C1B1A7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Lệnh FTP, đáp ứng</a:t>
            </a:r>
            <a:endParaRPr lang="en-US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Ví dụ lệnh:</a:t>
            </a:r>
            <a:endParaRPr lang="en-US" sz="2000" smtClean="0"/>
          </a:p>
          <a:p>
            <a:r>
              <a:rPr lang="en-US" sz="2000" smtClean="0"/>
              <a:t>Được gửi văn bản mã ASCII qua kênh điều khiển</a:t>
            </a:r>
            <a:endParaRPr lang="en-US" sz="2400" smtClean="0"/>
          </a:p>
          <a:p>
            <a:r>
              <a:rPr lang="en-US" sz="2000" b="1" smtClean="0">
                <a:latin typeface="Courier New" pitchFamily="49" charset="0"/>
              </a:rPr>
              <a:t>USER </a:t>
            </a:r>
            <a:r>
              <a:rPr lang="en-US" sz="2000" b="1" i="1" smtClean="0">
                <a:latin typeface="Courier New" pitchFamily="49" charset="0"/>
              </a:rPr>
              <a:t>username</a:t>
            </a:r>
            <a:endParaRPr lang="en-US" sz="2400" i="1" smtClean="0"/>
          </a:p>
          <a:p>
            <a:r>
              <a:rPr lang="en-US" sz="2000" b="1" smtClean="0">
                <a:latin typeface="Courier New" pitchFamily="49" charset="0"/>
              </a:rPr>
              <a:t>PASS </a:t>
            </a:r>
            <a:r>
              <a:rPr lang="en-US" sz="2000" b="1" i="1" smtClean="0">
                <a:latin typeface="Courier New" pitchFamily="49" charset="0"/>
              </a:rPr>
              <a:t>password</a:t>
            </a:r>
            <a:endParaRPr lang="en-US" sz="2400" i="1" smtClean="0"/>
          </a:p>
          <a:p>
            <a:r>
              <a:rPr lang="en-US" sz="2000" b="1" smtClean="0">
                <a:latin typeface="Courier New" pitchFamily="49" charset="0"/>
              </a:rPr>
              <a:t>LIST</a:t>
            </a:r>
            <a:r>
              <a:rPr lang="en-US" sz="2400" smtClean="0"/>
              <a:t> </a:t>
            </a:r>
            <a:r>
              <a:rPr lang="en-US" sz="2000" smtClean="0"/>
              <a:t>trả về danh sách tệp trong thư mục hiện tại</a:t>
            </a:r>
            <a:endParaRPr lang="en-US" sz="2400" smtClean="0"/>
          </a:p>
          <a:p>
            <a:r>
              <a:rPr lang="en-US" sz="2000" b="1" smtClean="0">
                <a:latin typeface="Courier New" pitchFamily="49" charset="0"/>
              </a:rPr>
              <a:t>RETR filename</a:t>
            </a:r>
            <a:r>
              <a:rPr lang="en-US" sz="2400" smtClean="0"/>
              <a:t> </a:t>
            </a:r>
            <a:r>
              <a:rPr lang="en-US" sz="2000" smtClean="0"/>
              <a:t>nhận tệp</a:t>
            </a:r>
            <a:endParaRPr lang="en-US" sz="2400" smtClean="0"/>
          </a:p>
          <a:p>
            <a:r>
              <a:rPr lang="en-US" sz="2000" b="1" smtClean="0">
                <a:latin typeface="Courier New" pitchFamily="49" charset="0"/>
              </a:rPr>
              <a:t>STOR filename</a:t>
            </a:r>
            <a:r>
              <a:rPr lang="en-US" sz="2400" smtClean="0"/>
              <a:t> </a:t>
            </a:r>
            <a:r>
              <a:rPr lang="en-US" sz="2000" smtClean="0"/>
              <a:t>lưu (đẩy) tệp lên máy ở xa</a:t>
            </a:r>
          </a:p>
        </p:txBody>
      </p:sp>
      <p:sp>
        <p:nvSpPr>
          <p:cNvPr id="614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Ví dụ mã trả về</a:t>
            </a:r>
            <a:endParaRPr lang="en-US" sz="2400" smtClean="0"/>
          </a:p>
          <a:p>
            <a:r>
              <a:rPr lang="en-US" sz="2000" smtClean="0"/>
              <a:t>Mã trạng thái và diễn giải         </a:t>
            </a:r>
          </a:p>
          <a:p>
            <a:r>
              <a:rPr lang="en-US" sz="2000" b="1" smtClean="0">
                <a:latin typeface="Courier New" pitchFamily="49" charset="0"/>
              </a:rPr>
              <a:t>331 Username OK, password required</a:t>
            </a:r>
          </a:p>
          <a:p>
            <a:r>
              <a:rPr lang="en-US" sz="2000" b="1" smtClean="0">
                <a:latin typeface="Courier New" pitchFamily="49" charset="0"/>
              </a:rPr>
              <a:t>125 data connection already open; transfer starting</a:t>
            </a:r>
          </a:p>
          <a:p>
            <a:r>
              <a:rPr lang="en-US" sz="2000" b="1" smtClean="0">
                <a:latin typeface="Courier New" pitchFamily="49" charset="0"/>
              </a:rPr>
              <a:t>425 Can’t open data connection</a:t>
            </a:r>
          </a:p>
          <a:p>
            <a:r>
              <a:rPr lang="en-US" sz="2000" b="1" smtClean="0">
                <a:latin typeface="Courier New" pitchFamily="49" charset="0"/>
              </a:rPr>
              <a:t>452 Error writing file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563" y="6400800"/>
            <a:ext cx="32972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42668-4A05-4ADD-956D-ACC51EAE320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2.1 Các nguyên lý của ứng dụng mạng</a:t>
            </a:r>
          </a:p>
          <a:p>
            <a:r>
              <a:rPr lang="en-US" sz="2400" smtClean="0"/>
              <a:t>2.2 Web và HTTP</a:t>
            </a:r>
          </a:p>
          <a:p>
            <a:r>
              <a:rPr lang="en-US" sz="2400" smtClean="0"/>
              <a:t>2.3 FTP 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2.4 Thư điện tử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SMTP, POP3, IMAP</a:t>
            </a:r>
          </a:p>
          <a:p>
            <a:r>
              <a:rPr lang="en-US" sz="2400" smtClean="0"/>
              <a:t>2.5 DNS</a:t>
            </a:r>
          </a:p>
          <a:p>
            <a:endParaRPr lang="en-US" sz="2400" smtClean="0"/>
          </a:p>
        </p:txBody>
      </p:sp>
      <p:sp>
        <p:nvSpPr>
          <p:cNvPr id="624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2.6 Chia sẻ tệp ngang hàng</a:t>
            </a:r>
          </a:p>
          <a:p>
            <a:r>
              <a:rPr lang="en-US" sz="2400" smtClean="0"/>
              <a:t>2.7 Lập trình socket với  TCP</a:t>
            </a:r>
          </a:p>
          <a:p>
            <a:r>
              <a:rPr lang="en-US" sz="2400" smtClean="0"/>
              <a:t>2.8 Lập trình socket với  UDP</a:t>
            </a:r>
          </a:p>
          <a:p>
            <a:r>
              <a:rPr lang="en-US" sz="2400" smtClean="0"/>
              <a:t>2.9 Phát triển một Web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98950" y="6400800"/>
            <a:ext cx="40068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33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1D864A-9968-48DA-A87B-4D98572B88B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Thư điện tử</a:t>
            </a:r>
            <a:endParaRPr lang="en-US" smtClean="0"/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338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Ba thành phần chính:</a:t>
            </a:r>
            <a:r>
              <a:rPr lang="en-US" sz="2400" smtClean="0"/>
              <a:t> </a:t>
            </a:r>
          </a:p>
          <a:p>
            <a:r>
              <a:rPr lang="en-US" sz="2000" smtClean="0"/>
              <a:t>user agents </a:t>
            </a:r>
          </a:p>
          <a:p>
            <a:r>
              <a:rPr lang="en-US" sz="2000" smtClean="0"/>
              <a:t>mail servers </a:t>
            </a:r>
          </a:p>
          <a:p>
            <a:pPr>
              <a:spcAft>
                <a:spcPct val="75000"/>
              </a:spcAft>
            </a:pPr>
            <a:r>
              <a:rPr lang="en-US" sz="2000" smtClean="0"/>
              <a:t>simple mail transfer protocol: SMTP</a:t>
            </a:r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User Agent</a:t>
            </a:r>
          </a:p>
          <a:p>
            <a:r>
              <a:rPr lang="en-US" sz="2000" smtClean="0"/>
              <a:t> “mail reader”</a:t>
            </a:r>
          </a:p>
          <a:p>
            <a:r>
              <a:rPr lang="en-US" sz="2000" smtClean="0"/>
              <a:t>Biên soạn, gửi, nhận và đọc mail</a:t>
            </a:r>
          </a:p>
          <a:p>
            <a:r>
              <a:rPr lang="en-US" sz="2000" smtClean="0"/>
              <a:t>vd., Eudora, Outlook, elm, Netscape Messenger</a:t>
            </a:r>
          </a:p>
          <a:p>
            <a:r>
              <a:rPr lang="en-US" sz="2000" smtClean="0"/>
              <a:t>Thư được lưu trên server </a:t>
            </a:r>
          </a:p>
        </p:txBody>
      </p:sp>
      <p:sp>
        <p:nvSpPr>
          <p:cNvPr id="13324" name="Rectangle 280"/>
          <p:cNvSpPr>
            <a:spLocks noChangeArrowheads="1"/>
          </p:cNvSpPr>
          <p:nvPr/>
        </p:nvSpPr>
        <p:spPr bwMode="auto">
          <a:xfrm>
            <a:off x="6877050" y="600075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9"/>
          <p:cNvGrpSpPr>
            <a:grpSpLocks/>
          </p:cNvGrpSpPr>
          <p:nvPr/>
        </p:nvGrpSpPr>
        <p:grpSpPr bwMode="auto">
          <a:xfrm>
            <a:off x="6953250" y="569913"/>
            <a:ext cx="1736725" cy="955675"/>
            <a:chOff x="4458" y="3335"/>
            <a:chExt cx="1094" cy="602"/>
          </a:xfrm>
        </p:grpSpPr>
        <p:sp>
          <p:nvSpPr>
            <p:cNvPr id="13439" name="Text Box 263"/>
            <p:cNvSpPr txBox="1">
              <a:spLocks noChangeArrowheads="1"/>
            </p:cNvSpPr>
            <p:nvPr/>
          </p:nvSpPr>
          <p:spPr bwMode="auto">
            <a:xfrm>
              <a:off x="4666" y="3725"/>
              <a:ext cx="8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 mailbox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3443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4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5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6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7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8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9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0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41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2" name="Text Box 277"/>
            <p:cNvSpPr txBox="1">
              <a:spLocks noChangeArrowheads="1"/>
            </p:cNvSpPr>
            <p:nvPr/>
          </p:nvSpPr>
          <p:spPr bwMode="auto">
            <a:xfrm>
              <a:off x="4560" y="3335"/>
              <a:ext cx="9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message queue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3326" name="Line 417"/>
          <p:cNvSpPr>
            <a:spLocks noChangeShapeType="1"/>
          </p:cNvSpPr>
          <p:nvPr/>
        </p:nvSpPr>
        <p:spPr bwMode="auto">
          <a:xfrm>
            <a:off x="5724525" y="25527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13431" name="AutoShape 4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2" name="Rectangle 4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3" name="Rectangle 4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4" name="AutoShape 4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5" name="Line 4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6" name="Line 4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7" name="Rectangle 4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8" name="Rectangle 4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7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13416" name="Rectangle 428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" name="Text Box 429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3418" name="Rectangle 430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" name="Line 431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0" name="Line 432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1" name="Line 433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2" name="Line 434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3" name="Line 435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4" name="Line 436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5" name="Line 437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6" name="Rectangle 438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7" name="Rectangle 439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8" name="Rectangle 440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9" name="Rectangle 441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0" name="Rectangle 442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3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3319" name="Object 1029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44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414" name="Rectangle 44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" name="Text Box 44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48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3318" name="Object 1028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450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411" name="Rectangle 451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Text Box 452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453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3317" name="Object 102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45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408" name="Rectangle 45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9" name="Text Box 45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" name="Group 458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3" name="Group 45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3399" name="AutoShape 46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0" name="Rectangle 46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1" name="Rectangle 46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2" name="AutoShape 46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3" name="Line 46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4" name="Line 46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5" name="Rectangle 46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6" name="Rectangle 46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46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3384" name="Rectangle 46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5" name="Text Box 47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86" name="Rectangle 47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7" name="Line 47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8" name="Line 47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9" name="Line 47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0" name="Line 47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1" name="Line 47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2" name="Line 47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3" name="Line 47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4" name="Rectangle 47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5" name="Rectangle 48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6" name="Rectangle 48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7" name="Rectangle 48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8" name="Rectangle 48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484"/>
          <p:cNvGrpSpPr>
            <a:grpSpLocks/>
          </p:cNvGrpSpPr>
          <p:nvPr/>
        </p:nvGrpSpPr>
        <p:grpSpPr bwMode="auto">
          <a:xfrm>
            <a:off x="5827713" y="4994275"/>
            <a:ext cx="709612" cy="703263"/>
            <a:chOff x="4337" y="290"/>
            <a:chExt cx="447" cy="443"/>
          </a:xfrm>
        </p:grpSpPr>
        <p:graphicFrame>
          <p:nvGraphicFramePr>
            <p:cNvPr id="13316" name="Object 102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Group 48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380" name="Rectangle 48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1" name="Text Box 48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7" name="Group 489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3315" name="Object 102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49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377" name="Rectangle 49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8" name="Text Box 49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9" name="Group 494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20" name="Group 495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3368" name="AutoShape 49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9" name="Rectangle 49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Rectangle 49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1" name="AutoShape 49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2" name="Line 50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3" name="Line 50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4" name="Rectangle 50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5" name="Rectangle 50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504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3353" name="Rectangle 505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4" name="Text Box 506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55" name="Rectangle 507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6" name="Line 508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7" name="Line 509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510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511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512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Line 513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Line 514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Rectangle 515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Rectangle 516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Rectangle 517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6" name="Rectangle 518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7" name="Rectangle 519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520"/>
          <p:cNvGrpSpPr>
            <a:grpSpLocks/>
          </p:cNvGrpSpPr>
          <p:nvPr/>
        </p:nvGrpSpPr>
        <p:grpSpPr bwMode="auto">
          <a:xfrm>
            <a:off x="5618163" y="1374775"/>
            <a:ext cx="709612" cy="703263"/>
            <a:chOff x="4337" y="290"/>
            <a:chExt cx="447" cy="443"/>
          </a:xfrm>
        </p:grpSpPr>
        <p:graphicFrame>
          <p:nvGraphicFramePr>
            <p:cNvPr id="13314" name="Object 102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52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349" name="Rectangle 52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0" name="Text Box 52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3337" name="Line 525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526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527"/>
          <p:cNvGrpSpPr>
            <a:grpSpLocks/>
          </p:cNvGrpSpPr>
          <p:nvPr/>
        </p:nvGrpSpPr>
        <p:grpSpPr bwMode="auto">
          <a:xfrm>
            <a:off x="5821363" y="3970338"/>
            <a:ext cx="1031875" cy="457200"/>
            <a:chOff x="3745" y="2537"/>
            <a:chExt cx="650" cy="288"/>
          </a:xfrm>
        </p:grpSpPr>
        <p:sp>
          <p:nvSpPr>
            <p:cNvPr id="13346" name="Rectangle 528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Text Box 529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5" name="Group 530"/>
          <p:cNvGrpSpPr>
            <a:grpSpLocks/>
          </p:cNvGrpSpPr>
          <p:nvPr/>
        </p:nvGrpSpPr>
        <p:grpSpPr bwMode="auto">
          <a:xfrm>
            <a:off x="5783263" y="2713038"/>
            <a:ext cx="1031875" cy="457200"/>
            <a:chOff x="3745" y="2537"/>
            <a:chExt cx="650" cy="288"/>
          </a:xfrm>
        </p:grpSpPr>
        <p:sp>
          <p:nvSpPr>
            <p:cNvPr id="13344" name="Rectangle 531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Text Box 532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6" name="Group 533"/>
          <p:cNvGrpSpPr>
            <a:grpSpLocks/>
          </p:cNvGrpSpPr>
          <p:nvPr/>
        </p:nvGrpSpPr>
        <p:grpSpPr bwMode="auto">
          <a:xfrm>
            <a:off x="4459288" y="3427413"/>
            <a:ext cx="1031875" cy="457200"/>
            <a:chOff x="3745" y="2537"/>
            <a:chExt cx="650" cy="288"/>
          </a:xfrm>
        </p:grpSpPr>
        <p:sp>
          <p:nvSpPr>
            <p:cNvPr id="13342" name="Rectangle 534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Text Box 535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7250" y="6400800"/>
            <a:ext cx="36385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CD5945-B954-4496-A2CA-4C6FF8981D5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600" smtClean="0"/>
              <a:t>Tạo một ứng dụng mạng</a:t>
            </a:r>
          </a:p>
        </p:txBody>
      </p:sp>
      <p:sp>
        <p:nvSpPr>
          <p:cNvPr id="1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191000" cy="51149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Viết chương trình</a:t>
            </a:r>
          </a:p>
          <a:p>
            <a:pPr lvl="1"/>
            <a:r>
              <a:rPr lang="en-US" sz="2000" smtClean="0"/>
              <a:t>Chạy ở các hệ thống cuối khác nhau</a:t>
            </a:r>
          </a:p>
          <a:p>
            <a:pPr lvl="1"/>
            <a:r>
              <a:rPr lang="en-US" sz="2000" smtClean="0"/>
              <a:t>Giao tiếp qua mạng.</a:t>
            </a:r>
          </a:p>
          <a:p>
            <a:pPr lvl="2"/>
            <a:r>
              <a:rPr lang="en-US" sz="1600" smtClean="0"/>
              <a:t>Sử dụng dịch vụ tầng giao vận</a:t>
            </a:r>
          </a:p>
          <a:p>
            <a:pPr lvl="3"/>
            <a:r>
              <a:rPr lang="en-US" sz="1400" smtClean="0"/>
              <a:t>TCP, UDP</a:t>
            </a:r>
          </a:p>
          <a:p>
            <a:pPr lvl="1"/>
            <a:r>
              <a:rPr lang="en-US" sz="2000" smtClean="0"/>
              <a:t>vd., Web: Phần mềm Web server giao tiếp với các trình duyệt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Không có phần mềm được viết cho thiết bị trong lõi mạng</a:t>
            </a:r>
          </a:p>
          <a:p>
            <a:pPr lvl="1"/>
            <a:r>
              <a:rPr lang="en-US" sz="2000" smtClean="0"/>
              <a:t>Thiết bị lõi mạng không hoạt động ở tầng ứng dụng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08550" y="1876425"/>
            <a:ext cx="3678238" cy="3670300"/>
            <a:chOff x="3092" y="1182"/>
            <a:chExt cx="2317" cy="2312"/>
          </a:xfrm>
        </p:grpSpPr>
        <p:sp>
          <p:nvSpPr>
            <p:cNvPr id="1073" name="Freeform 5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20 w 1292"/>
                <a:gd name="T1" fmla="*/ 3 h 1255"/>
                <a:gd name="T2" fmla="*/ 4 w 1292"/>
                <a:gd name="T3" fmla="*/ 6 h 1255"/>
                <a:gd name="T4" fmla="*/ 4 w 1292"/>
                <a:gd name="T5" fmla="*/ 20 h 1255"/>
                <a:gd name="T6" fmla="*/ 4 w 1292"/>
                <a:gd name="T7" fmla="*/ 30 h 1255"/>
                <a:gd name="T8" fmla="*/ 20 w 1292"/>
                <a:gd name="T9" fmla="*/ 32 h 1255"/>
                <a:gd name="T10" fmla="*/ 53 w 1292"/>
                <a:gd name="T11" fmla="*/ 42 h 1255"/>
                <a:gd name="T12" fmla="*/ 82 w 1292"/>
                <a:gd name="T13" fmla="*/ 46 h 1255"/>
                <a:gd name="T14" fmla="*/ 98 w 1292"/>
                <a:gd name="T15" fmla="*/ 38 h 1255"/>
                <a:gd name="T16" fmla="*/ 105 w 1292"/>
                <a:gd name="T17" fmla="*/ 17 h 1255"/>
                <a:gd name="T18" fmla="*/ 98 w 1292"/>
                <a:gd name="T19" fmla="*/ 8 h 1255"/>
                <a:gd name="T20" fmla="*/ 61 w 1292"/>
                <a:gd name="T21" fmla="*/ 4 h 1255"/>
                <a:gd name="T22" fmla="*/ 20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Freeform 6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47 w 1340"/>
                <a:gd name="T1" fmla="*/ 3 h 1191"/>
                <a:gd name="T2" fmla="*/ 7 w 1340"/>
                <a:gd name="T3" fmla="*/ 3 h 1191"/>
                <a:gd name="T4" fmla="*/ 5 w 1340"/>
                <a:gd name="T5" fmla="*/ 14 h 1191"/>
                <a:gd name="T6" fmla="*/ 4 w 1340"/>
                <a:gd name="T7" fmla="*/ 27 h 1191"/>
                <a:gd name="T8" fmla="*/ 10 w 1340"/>
                <a:gd name="T9" fmla="*/ 32 h 1191"/>
                <a:gd name="T10" fmla="*/ 46 w 1340"/>
                <a:gd name="T11" fmla="*/ 32 h 1191"/>
                <a:gd name="T12" fmla="*/ 54 w 1340"/>
                <a:gd name="T13" fmla="*/ 42 h 1191"/>
                <a:gd name="T14" fmla="*/ 104 w 1340"/>
                <a:gd name="T15" fmla="*/ 40 h 1191"/>
                <a:gd name="T16" fmla="*/ 107 w 1340"/>
                <a:gd name="T17" fmla="*/ 20 h 1191"/>
                <a:gd name="T18" fmla="*/ 100 w 1340"/>
                <a:gd name="T19" fmla="*/ 13 h 1191"/>
                <a:gd name="T20" fmla="*/ 64 w 1340"/>
                <a:gd name="T21" fmla="*/ 11 h 1191"/>
                <a:gd name="T22" fmla="*/ 47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Freeform 7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24 h 1662"/>
                <a:gd name="T2" fmla="*/ 9 w 2135"/>
                <a:gd name="T3" fmla="*/ 3 h 1662"/>
                <a:gd name="T4" fmla="*/ 54 w 2135"/>
                <a:gd name="T5" fmla="*/ 7 h 1662"/>
                <a:gd name="T6" fmla="*/ 102 w 2135"/>
                <a:gd name="T7" fmla="*/ 3 h 1662"/>
                <a:gd name="T8" fmla="*/ 169 w 2135"/>
                <a:gd name="T9" fmla="*/ 15 h 1662"/>
                <a:gd name="T10" fmla="*/ 169 w 2135"/>
                <a:gd name="T11" fmla="*/ 43 h 1662"/>
                <a:gd name="T12" fmla="*/ 133 w 2135"/>
                <a:gd name="T13" fmla="*/ 60 h 1662"/>
                <a:gd name="T14" fmla="*/ 68 w 2135"/>
                <a:gd name="T15" fmla="*/ 57 h 1662"/>
                <a:gd name="T16" fmla="*/ 41 w 2135"/>
                <a:gd name="T17" fmla="*/ 47 h 1662"/>
                <a:gd name="T18" fmla="*/ 16 w 2135"/>
                <a:gd name="T19" fmla="*/ 40 h 1662"/>
                <a:gd name="T20" fmla="*/ 4 w 2135"/>
                <a:gd name="T21" fmla="*/ 2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039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Clip" r:id="rId3" imgW="1305000" imgH="1085760" progId="MS_ClipArt_Gallery.2">
                      <p:embed/>
                    </p:oleObj>
                  </mc:Choice>
                  <mc:Fallback>
                    <p:oleObj name="Clip" r:id="rId3" imgW="1305000" imgH="1085760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0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" name="Clip" r:id="rId5" imgW="676440" imgH="485640" progId="MS_ClipArt_Gallery.2">
                      <p:embed/>
                    </p:oleObj>
                  </mc:Choice>
                  <mc:Fallback>
                    <p:oleObj name="Clip" r:id="rId5" imgW="676440" imgH="485640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037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8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name="Clip" r:id="rId8" imgW="676440" imgH="485640" progId="MS_ClipArt_Gallery.2">
                      <p:embed/>
                    </p:oleObj>
                  </mc:Choice>
                  <mc:Fallback>
                    <p:oleObj name="Clip" r:id="rId8" imgW="676440" imgH="485640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6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3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5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6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7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2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3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1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4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1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035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" name="Clip" r:id="rId9" imgW="1305000" imgH="1085760" progId="MS_ClipArt_Gallery.2">
                      <p:embed/>
                    </p:oleObj>
                  </mc:Choice>
                  <mc:Fallback>
                    <p:oleObj name="Clip" r:id="rId9" imgW="1305000" imgH="1085760" progId="MS_ClipArt_Gallery.2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36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" name="Clip" r:id="rId10" imgW="1305000" imgH="1085760" progId="MS_ClipArt_Gallery.2">
                      <p:embed/>
                    </p:oleObj>
                  </mc:Choice>
                  <mc:Fallback>
                    <p:oleObj name="Clip" r:id="rId10" imgW="1305000" imgH="1085760" progId="MS_ClipArt_Gallery.2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1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2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50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6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9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8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Clip" r:id="rId13" imgW="981000" imgH="1209600" progId="MS_ClipArt_Gallery.2">
                    <p:embed/>
                  </p:oleObj>
                </mc:Choice>
                <mc:Fallback>
                  <p:oleObj name="Clip" r:id="rId13" imgW="981000" imgH="1209600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Clip" r:id="rId15" imgW="981000" imgH="1209600" progId="MS_ClipArt_Gallery.2">
                    <p:embed/>
                  </p:oleObj>
                </mc:Choice>
                <mc:Fallback>
                  <p:oleObj name="Clip" r:id="rId15" imgW="981000" imgH="1209600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8" name="Freeform 71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8 h 228"/>
                <a:gd name="T2" fmla="*/ 36 w 972"/>
                <a:gd name="T3" fmla="*/ 3 h 228"/>
                <a:gd name="T4" fmla="*/ 81 w 972"/>
                <a:gd name="T5" fmla="*/ 7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033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name="Clip" r:id="rId16" imgW="819000" imgH="847800" progId="MS_ClipArt_Gallery.2">
                      <p:embed/>
                    </p:oleObj>
                  </mc:Choice>
                  <mc:Fallback>
                    <p:oleObj name="Clip" r:id="rId16" imgW="819000" imgH="847800" progId="MS_ClipArt_Gallery.2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3" name="Clip" r:id="rId18" imgW="1266840" imgH="1200240" progId="MS_ClipArt_Gallery.2">
                      <p:embed/>
                    </p:oleObj>
                  </mc:Choice>
                  <mc:Fallback>
                    <p:oleObj name="Clip" r:id="rId18" imgW="1266840" imgH="1200240" progId="MS_ClipArt_Gallery.2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75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031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" name="Clip" r:id="rId20" imgW="819000" imgH="847800" progId="MS_ClipArt_Gallery.2">
                      <p:embed/>
                    </p:oleObj>
                  </mc:Choice>
                  <mc:Fallback>
                    <p:oleObj name="Clip" r:id="rId20" imgW="819000" imgH="847800" progId="MS_ClipArt_Gallery.2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" name="Clip" r:id="rId21" imgW="1266840" imgH="1200240" progId="MS_ClipArt_Gallery.2">
                      <p:embed/>
                    </p:oleObj>
                  </mc:Choice>
                  <mc:Fallback>
                    <p:oleObj name="Clip" r:id="rId21" imgW="1266840" imgH="1200240" progId="MS_ClipArt_Gallery.2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030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Clip" r:id="rId22" imgW="819000" imgH="847800" progId="MS_ClipArt_Gallery.2">
                      <p:embed/>
                    </p:oleObj>
                  </mc:Choice>
                  <mc:Fallback>
                    <p:oleObj name="Clip" r:id="rId22" imgW="819000" imgH="847800" progId="MS_ClipArt_Gallery.2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6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2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82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8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4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0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5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12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7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221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7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4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4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6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7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208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4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5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6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140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1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3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4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95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1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54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8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1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82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9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168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5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9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5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182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2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4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56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0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2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3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1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5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22" name="Group 196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39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43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3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49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0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1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4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1" name="Group 210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6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30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2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6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8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44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5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5" name="Group 225"/>
          <p:cNvGrpSpPr>
            <a:grpSpLocks/>
          </p:cNvGrpSpPr>
          <p:nvPr/>
        </p:nvGrpSpPr>
        <p:grpSpPr bwMode="auto">
          <a:xfrm>
            <a:off x="4740275" y="1500188"/>
            <a:ext cx="3738563" cy="3830637"/>
            <a:chOff x="2986" y="945"/>
            <a:chExt cx="2355" cy="2413"/>
          </a:xfrm>
        </p:grpSpPr>
        <p:grpSp>
          <p:nvGrpSpPr>
            <p:cNvPr id="1157" name="Group 226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6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7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8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9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chemeClr val="bg1"/>
                    </a:solidFill>
                  </a:rPr>
                  <a:t>application</a:t>
                </a:r>
                <a:endParaRPr lang="en-US" sz="10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physical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70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8" name="Group 234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59" name="Rectangle 235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Rectangle 236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Rectangle 237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2" name="Text Box 238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chemeClr val="bg1"/>
                    </a:solidFill>
                  </a:rPr>
                  <a:t>application</a:t>
                </a:r>
                <a:endParaRPr lang="en-US" sz="10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physical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63" name="Line 23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4" name="Line 24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" name="Line 24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70" name="Group 242"/>
            <p:cNvGrpSpPr>
              <a:grpSpLocks/>
            </p:cNvGrpSpPr>
            <p:nvPr/>
          </p:nvGrpSpPr>
          <p:grpSpPr bwMode="auto">
            <a:xfrm>
              <a:off x="3352" y="2817"/>
              <a:ext cx="513" cy="541"/>
              <a:chOff x="2938" y="2925"/>
              <a:chExt cx="513" cy="541"/>
            </a:xfrm>
          </p:grpSpPr>
          <p:sp>
            <p:nvSpPr>
              <p:cNvPr id="1052" name="Rectangle 243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" name="Rectangle 24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Rectangle 24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Text Box 246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chemeClr val="bg1"/>
                    </a:solidFill>
                  </a:rPr>
                  <a:t>application</a:t>
                </a:r>
                <a:endParaRPr lang="en-US" sz="10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physical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56" name="Line 247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" name="Line 248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Line 249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0" name="Line 250"/>
            <p:cNvSpPr>
              <a:spLocks noChangeShapeType="1"/>
            </p:cNvSpPr>
            <p:nvPr/>
          </p:nvSpPr>
          <p:spPr bwMode="auto">
            <a:xfrm>
              <a:off x="3480" y="1020"/>
              <a:ext cx="1380" cy="17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51"/>
            <p:cNvSpPr>
              <a:spLocks noChangeShapeType="1"/>
            </p:cNvSpPr>
            <p:nvPr/>
          </p:nvSpPr>
          <p:spPr bwMode="auto">
            <a:xfrm flipV="1">
              <a:off x="3846" y="2850"/>
              <a:ext cx="1002" cy="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9800" y="6400800"/>
            <a:ext cx="35560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43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7A115-6F42-4003-8212-D62A8FEB63FC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28600"/>
            <a:ext cx="7772400" cy="1143000"/>
          </a:xfrm>
        </p:spPr>
        <p:txBody>
          <a:bodyPr/>
          <a:lstStyle/>
          <a:p>
            <a:r>
              <a:rPr lang="en-US" sz="3600" smtClean="0"/>
              <a:t>Mail servers</a:t>
            </a:r>
            <a:endParaRPr lang="en-US" smtClean="0"/>
          </a:p>
        </p:txBody>
      </p:sp>
      <p:sp>
        <p:nvSpPr>
          <p:cNvPr id="14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338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Mail Servers</a:t>
            </a:r>
            <a:r>
              <a:rPr lang="en-US" sz="2400" smtClean="0"/>
              <a:t> 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mailbox</a:t>
            </a:r>
            <a:r>
              <a:rPr lang="en-US" sz="2000" smtClean="0"/>
              <a:t> chứa thư của người dùng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message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queue</a:t>
            </a:r>
            <a:r>
              <a:rPr lang="en-US" sz="2000" smtClean="0"/>
              <a:t> chứa các thư chuẩn bị gửi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Giao thức SMTP </a:t>
            </a:r>
            <a:r>
              <a:rPr lang="en-US" sz="2000" smtClean="0"/>
              <a:t>giữa các mail servers để chuyển thư</a:t>
            </a:r>
          </a:p>
          <a:p>
            <a:pPr lvl="1"/>
            <a:r>
              <a:rPr lang="en-US" sz="2000" smtClean="0"/>
              <a:t>client: mail server gửi</a:t>
            </a:r>
          </a:p>
          <a:p>
            <a:pPr lvl="1"/>
            <a:r>
              <a:rPr lang="en-US" sz="2000" smtClean="0"/>
              <a:t>“server”: mail server nhận</a:t>
            </a:r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6038850" y="26289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31088" y="2555875"/>
            <a:ext cx="355600" cy="933450"/>
            <a:chOff x="4180" y="783"/>
            <a:chExt cx="150" cy="307"/>
          </a:xfrm>
        </p:grpSpPr>
        <p:sp>
          <p:nvSpPr>
            <p:cNvPr id="14453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4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5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6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7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8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9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0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188200" y="3008313"/>
            <a:ext cx="822325" cy="1049337"/>
            <a:chOff x="4288" y="2627"/>
            <a:chExt cx="518" cy="661"/>
          </a:xfrm>
        </p:grpSpPr>
        <p:sp>
          <p:nvSpPr>
            <p:cNvPr id="14438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" name="Text Box 21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4440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1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913688" y="2146300"/>
            <a:ext cx="709612" cy="703263"/>
            <a:chOff x="4337" y="290"/>
            <a:chExt cx="447" cy="443"/>
          </a:xfrm>
        </p:grpSpPr>
        <p:graphicFrame>
          <p:nvGraphicFramePr>
            <p:cNvPr id="14343" name="Object 1029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36" name="Rectangle 3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7" name="Text Box 3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8142288" y="3155950"/>
            <a:ext cx="709612" cy="703263"/>
            <a:chOff x="4337" y="290"/>
            <a:chExt cx="447" cy="443"/>
          </a:xfrm>
        </p:grpSpPr>
        <p:graphicFrame>
          <p:nvGraphicFramePr>
            <p:cNvPr id="14342" name="Object 1028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33" name="Rectangle 4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4" name="Text Box 4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913688" y="4203700"/>
            <a:ext cx="709612" cy="703263"/>
            <a:chOff x="4337" y="290"/>
            <a:chExt cx="447" cy="443"/>
          </a:xfrm>
        </p:grpSpPr>
        <p:graphicFrame>
          <p:nvGraphicFramePr>
            <p:cNvPr id="14341" name="Object 102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30" name="Rectangle 4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1" name="Text Box 4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187950" y="3965575"/>
            <a:ext cx="822325" cy="1501775"/>
            <a:chOff x="3484" y="2522"/>
            <a:chExt cx="518" cy="946"/>
          </a:xfrm>
        </p:grpSpPr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4421" name="AutoShape 5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2" name="Rectangle 5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3" name="Rectangle 5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4" name="AutoShape 5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5" name="Line 5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6" name="Line 5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7" name="Rectangle 5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8" name="Rectangle 5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4406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7" name="Text Box 6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408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9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0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2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3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4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5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7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8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9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0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6142038" y="5070475"/>
            <a:ext cx="709612" cy="703263"/>
            <a:chOff x="4337" y="290"/>
            <a:chExt cx="447" cy="443"/>
          </a:xfrm>
        </p:grpSpPr>
        <p:graphicFrame>
          <p:nvGraphicFramePr>
            <p:cNvPr id="14340" name="Object 102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7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02" name="Rectangle 7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3" name="Text Box 8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5303838" y="5575300"/>
            <a:ext cx="709612" cy="703263"/>
            <a:chOff x="4337" y="290"/>
            <a:chExt cx="447" cy="443"/>
          </a:xfrm>
        </p:grpSpPr>
        <p:graphicFrame>
          <p:nvGraphicFramePr>
            <p:cNvPr id="14339" name="Object 102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Group 8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399" name="Rectangle 8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0" name="Text Box 8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187950" y="1708150"/>
            <a:ext cx="822325" cy="1501775"/>
            <a:chOff x="3484" y="2522"/>
            <a:chExt cx="518" cy="946"/>
          </a:xfrm>
        </p:grpSpPr>
        <p:grpSp>
          <p:nvGrpSpPr>
            <p:cNvPr id="18" name="Group 87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4390" name="AutoShape 8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8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9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AutoShape 9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Line 9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Line 9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9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9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4375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Text Box 98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377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8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1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2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3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5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7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12"/>
          <p:cNvGrpSpPr>
            <a:grpSpLocks/>
          </p:cNvGrpSpPr>
          <p:nvPr/>
        </p:nvGrpSpPr>
        <p:grpSpPr bwMode="auto">
          <a:xfrm>
            <a:off x="5932488" y="1450975"/>
            <a:ext cx="709612" cy="703263"/>
            <a:chOff x="4337" y="290"/>
            <a:chExt cx="447" cy="443"/>
          </a:xfrm>
        </p:grpSpPr>
        <p:graphicFrame>
          <p:nvGraphicFramePr>
            <p:cNvPr id="14338" name="Object 102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Group 11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371" name="Rectangle 11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Text Box 11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4359" name="Line 117"/>
          <p:cNvSpPr>
            <a:spLocks noChangeShapeType="1"/>
          </p:cNvSpPr>
          <p:nvPr/>
        </p:nvSpPr>
        <p:spPr bwMode="auto">
          <a:xfrm flipV="1">
            <a:off x="6038850" y="37528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118"/>
          <p:cNvSpPr>
            <a:spLocks noChangeShapeType="1"/>
          </p:cNvSpPr>
          <p:nvPr/>
        </p:nvSpPr>
        <p:spPr bwMode="auto">
          <a:xfrm flipH="1" flipV="1">
            <a:off x="5295900" y="32289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119"/>
          <p:cNvGrpSpPr>
            <a:grpSpLocks/>
          </p:cNvGrpSpPr>
          <p:nvPr/>
        </p:nvGrpSpPr>
        <p:grpSpPr bwMode="auto">
          <a:xfrm>
            <a:off x="6135688" y="4046538"/>
            <a:ext cx="1031875" cy="457200"/>
            <a:chOff x="3745" y="2537"/>
            <a:chExt cx="650" cy="288"/>
          </a:xfrm>
        </p:grpSpPr>
        <p:sp>
          <p:nvSpPr>
            <p:cNvPr id="14368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3" name="Group 122"/>
          <p:cNvGrpSpPr>
            <a:grpSpLocks/>
          </p:cNvGrpSpPr>
          <p:nvPr/>
        </p:nvGrpSpPr>
        <p:grpSpPr bwMode="auto">
          <a:xfrm>
            <a:off x="6097588" y="2789238"/>
            <a:ext cx="1031875" cy="457200"/>
            <a:chOff x="3745" y="2537"/>
            <a:chExt cx="650" cy="288"/>
          </a:xfrm>
        </p:grpSpPr>
        <p:sp>
          <p:nvSpPr>
            <p:cNvPr id="14366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4" name="Group 125"/>
          <p:cNvGrpSpPr>
            <a:grpSpLocks/>
          </p:cNvGrpSpPr>
          <p:nvPr/>
        </p:nvGrpSpPr>
        <p:grpSpPr bwMode="auto">
          <a:xfrm>
            <a:off x="4773613" y="3503613"/>
            <a:ext cx="1031875" cy="457200"/>
            <a:chOff x="3745" y="2537"/>
            <a:chExt cx="650" cy="288"/>
          </a:xfrm>
        </p:grpSpPr>
        <p:sp>
          <p:nvSpPr>
            <p:cNvPr id="14364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088" y="6400800"/>
            <a:ext cx="31607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EF440B-39C4-4AFB-9B9C-38756F1C69A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E-Mail: SMTP </a:t>
            </a:r>
            <a:r>
              <a:rPr lang="en-US" sz="3200" smtClean="0"/>
              <a:t>[RFC 2821]</a:t>
            </a:r>
            <a:endParaRPr lang="en-US" smtClean="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324725" cy="4648200"/>
          </a:xfrm>
        </p:spPr>
        <p:txBody>
          <a:bodyPr/>
          <a:lstStyle/>
          <a:p>
            <a:r>
              <a:rPr lang="en-US" sz="2000" smtClean="0"/>
              <a:t>Sử dụng TCP để truyền email tin cậy từ client đến server, cổng 25</a:t>
            </a:r>
          </a:p>
          <a:p>
            <a:r>
              <a:rPr lang="en-US" sz="2000" smtClean="0"/>
              <a:t>Truyền trực tiếp: từ server gửi đến server nhận</a:t>
            </a:r>
          </a:p>
          <a:p>
            <a:r>
              <a:rPr lang="en-US" sz="2000" smtClean="0"/>
              <a:t>ba pha truyền</a:t>
            </a:r>
          </a:p>
          <a:p>
            <a:pPr lvl="1"/>
            <a:r>
              <a:rPr lang="en-US" sz="2000" smtClean="0"/>
              <a:t>Bắt tay (chào hỏi)</a:t>
            </a:r>
          </a:p>
          <a:p>
            <a:pPr lvl="1"/>
            <a:r>
              <a:rPr lang="en-US" sz="2000" smtClean="0"/>
              <a:t>Truyền thư</a:t>
            </a:r>
          </a:p>
          <a:p>
            <a:pPr lvl="1"/>
            <a:r>
              <a:rPr lang="en-US" sz="2000" smtClean="0"/>
              <a:t>Đóng </a:t>
            </a:r>
          </a:p>
          <a:p>
            <a:r>
              <a:rPr lang="en-US" sz="2000" smtClean="0"/>
              <a:t>Tương tác command/response </a:t>
            </a:r>
            <a:endParaRPr lang="en-US" sz="2000" smtClean="0">
              <a:solidFill>
                <a:schemeClr val="accent2"/>
              </a:solidFill>
            </a:endParaRPr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commands:</a:t>
            </a:r>
            <a:r>
              <a:rPr lang="en-US" sz="2000" smtClean="0"/>
              <a:t> ASCII text</a:t>
            </a:r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response:</a:t>
            </a:r>
            <a:r>
              <a:rPr lang="en-US" sz="2000" smtClean="0"/>
              <a:t> mã và miêu tả trạng thái </a:t>
            </a:r>
          </a:p>
          <a:p>
            <a:r>
              <a:rPr lang="en-US" sz="2400" smtClean="0"/>
              <a:t>Thư phải ở dạng 7-bit ASCII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6788" y="6400800"/>
            <a:ext cx="35290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53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760105-1A1C-4F5C-8A1C-106764B2DE6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8235950" cy="1143000"/>
          </a:xfrm>
        </p:spPr>
        <p:txBody>
          <a:bodyPr/>
          <a:lstStyle/>
          <a:p>
            <a:r>
              <a:rPr lang="en-US" sz="3600" smtClean="0"/>
              <a:t>Kịch bản: Alice gửi thư cho Bob</a:t>
            </a:r>
            <a:endParaRPr lang="en-US" smtClean="0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0463"/>
            <a:ext cx="3810000" cy="32194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/>
              <a:t>1) Alice sử dụng UA để soạn thư với “to” </a:t>
            </a:r>
            <a:r>
              <a:rPr lang="en-US" sz="2000" smtClean="0">
                <a:latin typeface="Courier New" pitchFamily="49" charset="0"/>
              </a:rPr>
              <a:t>bob@someschool.edu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2) UA của Alice gửi thư đến mail server của  cô ta; thư được lưu ở message queue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3) SMTP client của trên mail server của Alice mở kết nối TCP với mail server của Bob</a:t>
            </a:r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135063"/>
            <a:ext cx="3810000" cy="326866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/>
              <a:t>4) SMTP client gửi thư của Alice’s  qua kết nối TCP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5) Mail server của Bob lưu thư trong mailbox của Bob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6) Bob chạy UA của anh ta và đọc thư</a:t>
            </a:r>
            <a:endParaRPr lang="en-US" sz="2400" smtClean="0"/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70000" y="5062538"/>
            <a:ext cx="709613" cy="703262"/>
            <a:chOff x="4337" y="290"/>
            <a:chExt cx="447" cy="443"/>
          </a:xfrm>
        </p:grpSpPr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5438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9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95588" y="4503738"/>
            <a:ext cx="822325" cy="1501775"/>
            <a:chOff x="3484" y="2522"/>
            <a:chExt cx="518" cy="946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5429" name="AutoShape 1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0" name="Rectangle 1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Rectangle 1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2" name="AutoShape 1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3" name="Line 1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4" name="Line 1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5" name="Rectangle 1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6" name="Rectangle 1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5414" name="Rectangle 2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5" name="Text Box 2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16" name="Rectangle 2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7" name="Line 2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Line 2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9" name="Line 2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0" name="Line 2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1" name="Line 2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2" name="Line 2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3" name="Line 3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4" name="Rectangle 3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5" name="Rectangle 3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6" name="Rectangle 3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Rectangle 3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8" name="Rectangle 3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5371" name="Picture 36" descr="Al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37" descr="Bo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986338" y="4449763"/>
            <a:ext cx="822325" cy="1501775"/>
            <a:chOff x="3484" y="2522"/>
            <a:chExt cx="518" cy="946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5404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5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6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8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9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0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1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5389" name="Rectangle 4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Text Box 5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1" name="Rectangle 5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5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5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Line 5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Line 5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5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5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5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9" name="Rectangle 5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Rectangle 6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1" name="Rectangle 6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Rectangle 6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3" name="Rectangle 6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6819900" y="4946650"/>
            <a:ext cx="709613" cy="703263"/>
            <a:chOff x="4337" y="290"/>
            <a:chExt cx="447" cy="443"/>
          </a:xfrm>
        </p:grpSpPr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5385" name="Rectangle 6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Text Box 6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5375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71"/>
          <p:cNvSpPr>
            <a:spLocks noChangeShapeType="1"/>
          </p:cNvSpPr>
          <p:nvPr/>
        </p:nvSpPr>
        <p:spPr bwMode="auto">
          <a:xfrm flipV="1">
            <a:off x="5811838" y="5408613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Oval 72"/>
          <p:cNvSpPr>
            <a:spLocks noChangeArrowheads="1"/>
          </p:cNvSpPr>
          <p:nvPr/>
        </p:nvSpPr>
        <p:spPr bwMode="auto">
          <a:xfrm>
            <a:off x="1441450" y="4870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en-US"/>
          </a:p>
        </p:txBody>
      </p:sp>
      <p:sp>
        <p:nvSpPr>
          <p:cNvPr id="15379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en-US"/>
          </a:p>
        </p:txBody>
      </p:sp>
      <p:sp>
        <p:nvSpPr>
          <p:cNvPr id="15380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en-US"/>
          </a:p>
        </p:txBody>
      </p:sp>
      <p:sp>
        <p:nvSpPr>
          <p:cNvPr id="15381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en-US"/>
          </a:p>
        </p:txBody>
      </p:sp>
      <p:sp>
        <p:nvSpPr>
          <p:cNvPr id="15382" name="Oval 77"/>
          <p:cNvSpPr>
            <a:spLocks noChangeArrowheads="1"/>
          </p:cNvSpPr>
          <p:nvPr/>
        </p:nvSpPr>
        <p:spPr bwMode="auto">
          <a:xfrm>
            <a:off x="5300663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en-US"/>
          </a:p>
        </p:txBody>
      </p:sp>
      <p:sp>
        <p:nvSpPr>
          <p:cNvPr id="15383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8063" y="6400800"/>
            <a:ext cx="34877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42B1FF-FF5C-4F3C-9532-394C19706D7A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 tương tác SMTP</a:t>
            </a:r>
            <a:endParaRPr lang="en-US" smtClean="0"/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0" y="1273175"/>
            <a:ext cx="88709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220 hamburger.edu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HELO crepes.fr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 Hello crepes.fr, pleased to meet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MAIL FROM: &lt;alice@crepes.fr&gt;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alice@crepes.fr... Sender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RCPT TO: &lt;bob@hamburger.edu&gt;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bob@hamburger.edu ... Recipient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354 Enter mail, end with "." on a line by itself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Do you like ketchup?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How about pickles?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Message accepted for delivery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221 hamburger.edu closing connection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khác </a:t>
            </a:r>
          </a:p>
        </p:txBody>
      </p:sp>
      <p:sp>
        <p:nvSpPr>
          <p:cNvPr id="655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62500" y="6400800"/>
            <a:ext cx="35433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C9F395-197B-4AE9-BE61-27D15ACD415E}" type="slidenum">
              <a:rPr lang="en-US" smtClean="0"/>
              <a:pPr/>
              <a:t>54</a:t>
            </a:fld>
            <a:endParaRPr lang="en-US" smtClean="0"/>
          </a:p>
        </p:txBody>
      </p:sp>
      <p:pic>
        <p:nvPicPr>
          <p:cNvPr id="65541" name="Picture 2" descr="C:\thanh\MMT\practice\smt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071563"/>
            <a:ext cx="73374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3775" y="6400800"/>
            <a:ext cx="35020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6EBE1A-F1ED-40FA-A327-0E30AE4DD01E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414338"/>
            <a:ext cx="7772400" cy="884237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Tự thử tương tác SMTP:</a:t>
            </a:r>
            <a:endParaRPr lang="en-US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>
                <a:latin typeface="Courier New" pitchFamily="49" charset="0"/>
              </a:rPr>
              <a:t>telnet servername 25</a:t>
            </a:r>
            <a:endParaRPr lang="en-US" sz="2400" smtClean="0"/>
          </a:p>
          <a:p>
            <a:r>
              <a:rPr lang="en-US" sz="2400" smtClean="0"/>
              <a:t>Xem trả lời 220 từ server</a:t>
            </a:r>
          </a:p>
          <a:p>
            <a:r>
              <a:rPr lang="en-US" sz="2400" smtClean="0"/>
              <a:t>Nhập các lệnh HELO, MAIL FROM, RCPT TO, DATA, QUIT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2813" y="6400800"/>
            <a:ext cx="358298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75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85C05-39F1-4CA7-9352-0596B808F8A1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SMTP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SMTP sử dụng kết nối bền vững </a:t>
            </a:r>
          </a:p>
          <a:p>
            <a:r>
              <a:rPr lang="en-US" sz="2000" smtClean="0"/>
              <a:t>SMTP yêu cầu thư  (header &amp; body) ở dạng 7-bit ASCII</a:t>
            </a:r>
          </a:p>
          <a:p>
            <a:r>
              <a:rPr lang="en-US" sz="2000" smtClean="0"/>
              <a:t>SMTP server sử dụng </a:t>
            </a:r>
            <a:r>
              <a:rPr lang="en-US" sz="2000" smtClean="0">
                <a:latin typeface="Courier New" pitchFamily="49" charset="0"/>
              </a:rPr>
              <a:t>CRLF.CRLF</a:t>
            </a:r>
            <a:r>
              <a:rPr lang="en-US" sz="2000" smtClean="0"/>
              <a:t> để xác định kết thúc thư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So sánh với HTTP:</a:t>
            </a:r>
          </a:p>
          <a:p>
            <a:pPr>
              <a:spcBef>
                <a:spcPct val="50000"/>
              </a:spcBef>
            </a:pPr>
            <a:r>
              <a:rPr lang="en-US" sz="2000" smtClean="0"/>
              <a:t>HTTP: kéo (pull)</a:t>
            </a:r>
          </a:p>
          <a:p>
            <a:pPr>
              <a:spcAft>
                <a:spcPct val="50000"/>
              </a:spcAft>
            </a:pPr>
            <a:r>
              <a:rPr lang="en-US" sz="2000" smtClean="0"/>
              <a:t>SMTP: đẩy (push)</a:t>
            </a:r>
          </a:p>
          <a:p>
            <a:pPr>
              <a:spcAft>
                <a:spcPct val="50000"/>
              </a:spcAft>
            </a:pPr>
            <a:r>
              <a:rPr lang="en-US" sz="2000" smtClean="0"/>
              <a:t>Cả hai đều có tương tác  command/response với mã ASCII, các mã trạng thái</a:t>
            </a:r>
          </a:p>
          <a:p>
            <a:r>
              <a:rPr lang="en-US" sz="2000" smtClean="0"/>
              <a:t>HTTP: mỗi đối tượng được chứa bên trong một thông báo trả lời</a:t>
            </a:r>
          </a:p>
          <a:p>
            <a:r>
              <a:rPr lang="en-US" sz="2000" smtClean="0"/>
              <a:t>SMTP: nhiều đối tượng được gửi trong thông báo có nhiều phần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7250" y="6400800"/>
            <a:ext cx="36385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26F59-D8EA-4ADE-B8A0-67F551686DD1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Định dạng thư</a:t>
            </a:r>
            <a:endParaRPr lang="en-US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/>
              <a:t>SMTP: giao thức dùng cho trao đổi email 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RFC 822: chuẩn cho format thông báo bằng văn bản:</a:t>
            </a:r>
          </a:p>
          <a:p>
            <a:r>
              <a:rPr lang="en-US" sz="2000" smtClean="0"/>
              <a:t>Các dòng tiêu đề, vd.</a:t>
            </a:r>
          </a:p>
          <a:p>
            <a:pPr lvl="1"/>
            <a:r>
              <a:rPr lang="en-US" sz="1800" smtClean="0"/>
              <a:t>To:</a:t>
            </a:r>
          </a:p>
          <a:p>
            <a:pPr lvl="1"/>
            <a:r>
              <a:rPr lang="en-US" sz="1800" smtClean="0"/>
              <a:t>From:</a:t>
            </a:r>
          </a:p>
          <a:p>
            <a:pPr lvl="1"/>
            <a:r>
              <a:rPr lang="en-US" sz="1800" smtClean="0"/>
              <a:t>Subject:</a:t>
            </a:r>
          </a:p>
          <a:p>
            <a:pPr lvl="1">
              <a:buFont typeface="ZapfDingbats" pitchFamily="82" charset="2"/>
              <a:buNone/>
            </a:pPr>
            <a:r>
              <a:rPr lang="en-US" sz="1800" i="1" smtClean="0">
                <a:solidFill>
                  <a:srgbClr val="FF0000"/>
                </a:solidFill>
              </a:rPr>
              <a:t>khác </a:t>
            </a:r>
            <a:r>
              <a:rPr lang="en-US" sz="1800" i="1" smtClean="0"/>
              <a:t>các lệnh SMTP</a:t>
            </a:r>
            <a:r>
              <a:rPr lang="en-US" sz="1800" smtClean="0"/>
              <a:t>!</a:t>
            </a:r>
          </a:p>
          <a:p>
            <a:r>
              <a:rPr lang="en-US" sz="2000" smtClean="0"/>
              <a:t>Thân</a:t>
            </a:r>
          </a:p>
          <a:p>
            <a:pPr lvl="1"/>
            <a:r>
              <a:rPr lang="en-US" sz="1800" smtClean="0"/>
              <a:t>“thông báo”, chỉ bao gồm các ký tự ASCII </a:t>
            </a: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68616" name="Rectangle 9"/>
          <p:cNvSpPr>
            <a:spLocks noChangeArrowheads="1"/>
          </p:cNvSpPr>
          <p:nvPr/>
        </p:nvSpPr>
        <p:spPr bwMode="auto">
          <a:xfrm>
            <a:off x="4775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 flipV="1">
            <a:off x="3009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Text Box 13"/>
          <p:cNvSpPr txBox="1">
            <a:spLocks noChangeArrowheads="1"/>
          </p:cNvSpPr>
          <p:nvPr/>
        </p:nvSpPr>
        <p:spPr bwMode="auto">
          <a:xfrm>
            <a:off x="8132763" y="2112963"/>
            <a:ext cx="81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dòng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trắng</a:t>
            </a:r>
          </a:p>
        </p:txBody>
      </p:sp>
      <p:sp>
        <p:nvSpPr>
          <p:cNvPr id="68620" name="Line 14"/>
          <p:cNvSpPr>
            <a:spLocks noChangeShapeType="1"/>
          </p:cNvSpPr>
          <p:nvPr/>
        </p:nvSpPr>
        <p:spPr bwMode="auto">
          <a:xfrm flipH="1">
            <a:off x="7251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6783F-1A7D-4410-8EE3-A4DF21922FD8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sz="3200" smtClean="0"/>
              <a:t>Định dạng thư: các mở rộng multimedia </a:t>
            </a:r>
            <a:endParaRPr lang="en-US" smtClean="0"/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384300"/>
            <a:ext cx="7327900" cy="4648200"/>
          </a:xfrm>
        </p:spPr>
        <p:txBody>
          <a:bodyPr/>
          <a:lstStyle/>
          <a:p>
            <a:r>
              <a:rPr lang="en-US" sz="2000" smtClean="0"/>
              <a:t>MIME: multimedia mail extension, RFC 2045, 2056</a:t>
            </a:r>
          </a:p>
          <a:p>
            <a:r>
              <a:rPr lang="en-US" sz="2000" smtClean="0"/>
              <a:t>Các dòng được thêm vào tiêu đề thư khai báo các dạng nội dung MIME </a:t>
            </a:r>
            <a:endParaRPr lang="en-US" sz="240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43350" y="2851150"/>
            <a:ext cx="5003800" cy="3113088"/>
            <a:chOff x="1424" y="1808"/>
            <a:chExt cx="3152" cy="2152"/>
          </a:xfrm>
        </p:grpSpPr>
        <p:sp>
          <p:nvSpPr>
            <p:cNvPr id="69648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From: alice@crepes.fr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To: bob@hamburger.edu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Subject: Picture of yummy crepe.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MIME-Version: 1.0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Content-Transfer-Encoding: base64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Content-Type: image/jpeg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1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base64 encoded data 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.........................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......base64 encoded data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  <p:sp>
          <p:nvSpPr>
            <p:cNvPr id="69649" name="Rectangle 9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69639" name="Text Box 11"/>
          <p:cNvSpPr txBox="1">
            <a:spLocks noChangeArrowheads="1"/>
          </p:cNvSpPr>
          <p:nvPr/>
        </p:nvSpPr>
        <p:spPr bwMode="auto">
          <a:xfrm>
            <a:off x="209550" y="4348163"/>
            <a:ext cx="27305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Khai báo các dạng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dữ liệu đa phương tiện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69640" name="Text Box 12"/>
          <p:cNvSpPr txBox="1">
            <a:spLocks noChangeArrowheads="1"/>
          </p:cNvSpPr>
          <p:nvPr/>
        </p:nvSpPr>
        <p:spPr bwMode="auto">
          <a:xfrm>
            <a:off x="-122238" y="3560763"/>
            <a:ext cx="2965451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Phương thức được dùng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để mã hóa dữ liệu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9641" name="Text Box 13"/>
          <p:cNvSpPr txBox="1">
            <a:spLocks noChangeArrowheads="1"/>
          </p:cNvSpPr>
          <p:nvPr/>
        </p:nvSpPr>
        <p:spPr bwMode="auto">
          <a:xfrm>
            <a:off x="973138" y="3001963"/>
            <a:ext cx="187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MIME version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9642" name="Text Box 14"/>
          <p:cNvSpPr txBox="1">
            <a:spLocks noChangeArrowheads="1"/>
          </p:cNvSpPr>
          <p:nvPr/>
        </p:nvSpPr>
        <p:spPr bwMode="auto">
          <a:xfrm>
            <a:off x="1106488" y="5529263"/>
            <a:ext cx="2509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Dữ liệu được mã hóa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9643" name="Line 15"/>
          <p:cNvSpPr>
            <a:spLocks noChangeShapeType="1"/>
          </p:cNvSpPr>
          <p:nvPr/>
        </p:nvSpPr>
        <p:spPr bwMode="auto">
          <a:xfrm>
            <a:off x="2857500" y="3276600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6"/>
          <p:cNvSpPr>
            <a:spLocks noChangeShapeType="1"/>
          </p:cNvSpPr>
          <p:nvPr/>
        </p:nvSpPr>
        <p:spPr bwMode="auto">
          <a:xfrm>
            <a:off x="2832100" y="3911600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7"/>
          <p:cNvSpPr>
            <a:spLocks noChangeShapeType="1"/>
          </p:cNvSpPr>
          <p:nvPr/>
        </p:nvSpPr>
        <p:spPr bwMode="auto">
          <a:xfrm flipV="1">
            <a:off x="2806700" y="4419600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8"/>
          <p:cNvSpPr>
            <a:spLocks noChangeShapeType="1"/>
          </p:cNvSpPr>
          <p:nvPr/>
        </p:nvSpPr>
        <p:spPr bwMode="auto">
          <a:xfrm flipV="1">
            <a:off x="2844800" y="5168900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Freeform 19"/>
          <p:cNvSpPr>
            <a:spLocks/>
          </p:cNvSpPr>
          <p:nvPr/>
        </p:nvSpPr>
        <p:spPr bwMode="auto">
          <a:xfrm>
            <a:off x="3871913" y="4810125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563" y="6400800"/>
            <a:ext cx="32972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EFB63C-50BC-457C-A60D-0761265EE1F6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giao thức truy cập email</a:t>
            </a:r>
          </a:p>
        </p:txBody>
      </p:sp>
      <p:sp>
        <p:nvSpPr>
          <p:cNvPr id="163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19450"/>
            <a:ext cx="7381875" cy="2209800"/>
          </a:xfrm>
        </p:spPr>
        <p:txBody>
          <a:bodyPr/>
          <a:lstStyle/>
          <a:p>
            <a:r>
              <a:rPr lang="en-US" sz="2000" smtClean="0"/>
              <a:t>SMTP: truyền email đến server nhận</a:t>
            </a:r>
          </a:p>
          <a:p>
            <a:r>
              <a:rPr lang="en-US" sz="2000" smtClean="0"/>
              <a:t>Giao thức truy cập email: nhận email từ server</a:t>
            </a:r>
          </a:p>
          <a:p>
            <a:pPr lvl="1"/>
            <a:r>
              <a:rPr lang="en-US" sz="2000" smtClean="0"/>
              <a:t>POP: Post Office Protocol [RFC 1939]</a:t>
            </a:r>
          </a:p>
          <a:p>
            <a:pPr lvl="2"/>
            <a:r>
              <a:rPr lang="en-US" smtClean="0"/>
              <a:t>Xác thực (agent &lt;--&gt;server) và download </a:t>
            </a:r>
          </a:p>
          <a:p>
            <a:pPr lvl="1"/>
            <a:r>
              <a:rPr lang="en-US" sz="2000" smtClean="0"/>
              <a:t>IMAP: Internet Mail Access Protocol [RFC 1730]</a:t>
            </a:r>
          </a:p>
          <a:p>
            <a:pPr lvl="2"/>
            <a:r>
              <a:rPr lang="en-US" smtClean="0"/>
              <a:t>Nhiều tính năng hơn (phức tạp hơn)</a:t>
            </a:r>
          </a:p>
          <a:p>
            <a:pPr lvl="2"/>
            <a:r>
              <a:rPr lang="en-US" smtClean="0"/>
              <a:t>Quản lý các thư được lưu trên server</a:t>
            </a:r>
          </a:p>
          <a:p>
            <a:pPr lvl="1"/>
            <a:r>
              <a:rPr lang="en-US" sz="2000" smtClean="0"/>
              <a:t>HTTP: Hotmail , Yahoo! Mail, Gmail, …</a:t>
            </a:r>
            <a:endParaRPr lang="en-US" smtClean="0"/>
          </a:p>
          <a:p>
            <a:pPr lvl="1"/>
            <a:endParaRPr lang="en-US" sz="2000" smtClean="0"/>
          </a:p>
        </p:txBody>
      </p:sp>
      <p:sp>
        <p:nvSpPr>
          <p:cNvPr id="16394" name="Line 6"/>
          <p:cNvSpPr>
            <a:spLocks noChangeShapeType="1"/>
          </p:cNvSpPr>
          <p:nvPr/>
        </p:nvSpPr>
        <p:spPr bwMode="auto">
          <a:xfrm>
            <a:off x="2238375" y="1847850"/>
            <a:ext cx="8477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018338" y="1536700"/>
            <a:ext cx="709612" cy="703263"/>
            <a:chOff x="4337" y="290"/>
            <a:chExt cx="447" cy="443"/>
          </a:xfrm>
        </p:grpSpPr>
        <p:graphicFrame>
          <p:nvGraphicFramePr>
            <p:cNvPr id="16389" name="Object 3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6462" name="Rectangle 3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3" name="Text Box 3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135313" y="1631950"/>
            <a:ext cx="355600" cy="933450"/>
            <a:chOff x="4180" y="783"/>
            <a:chExt cx="150" cy="307"/>
          </a:xfrm>
        </p:grpSpPr>
        <p:sp>
          <p:nvSpPr>
            <p:cNvPr id="16453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6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7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9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0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8"/>
          <p:cNvGrpSpPr>
            <a:grpSpLocks/>
          </p:cNvGrpSpPr>
          <p:nvPr/>
        </p:nvGrpSpPr>
        <p:grpSpPr bwMode="auto">
          <a:xfrm>
            <a:off x="2563813" y="2009775"/>
            <a:ext cx="1458912" cy="1179513"/>
            <a:chOff x="1789" y="1206"/>
            <a:chExt cx="919" cy="743"/>
          </a:xfrm>
        </p:grpSpPr>
        <p:sp>
          <p:nvSpPr>
            <p:cNvPr id="16437" name="Text Box 95"/>
            <p:cNvSpPr txBox="1">
              <a:spLocks noChangeArrowheads="1"/>
            </p:cNvSpPr>
            <p:nvPr/>
          </p:nvSpPr>
          <p:spPr bwMode="auto">
            <a:xfrm>
              <a:off x="1789" y="1583"/>
              <a:ext cx="91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6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16439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1570038" y="1641475"/>
            <a:ext cx="709612" cy="703263"/>
            <a:chOff x="4337" y="290"/>
            <a:chExt cx="447" cy="443"/>
          </a:xfrm>
        </p:grpSpPr>
        <p:graphicFrame>
          <p:nvGraphicFramePr>
            <p:cNvPr id="16388" name="Object 11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11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6435" name="Rectangle 11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Text Box 11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119"/>
          <p:cNvGrpSpPr>
            <a:grpSpLocks/>
          </p:cNvGrpSpPr>
          <p:nvPr/>
        </p:nvGrpSpPr>
        <p:grpSpPr bwMode="auto">
          <a:xfrm>
            <a:off x="2173288" y="1389063"/>
            <a:ext cx="1031875" cy="457200"/>
            <a:chOff x="3745" y="2537"/>
            <a:chExt cx="650" cy="288"/>
          </a:xfrm>
        </p:grpSpPr>
        <p:sp>
          <p:nvSpPr>
            <p:cNvPr id="16432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10" name="Group 126"/>
          <p:cNvGrpSpPr>
            <a:grpSpLocks/>
          </p:cNvGrpSpPr>
          <p:nvPr/>
        </p:nvGrpSpPr>
        <p:grpSpPr bwMode="auto">
          <a:xfrm>
            <a:off x="5002213" y="1631950"/>
            <a:ext cx="355600" cy="933450"/>
            <a:chOff x="4180" y="783"/>
            <a:chExt cx="150" cy="307"/>
          </a:xfrm>
        </p:grpSpPr>
        <p:sp>
          <p:nvSpPr>
            <p:cNvPr id="16424" name="AutoShape 1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Rectangle 1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Rectangle 1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AutoShape 1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Line 1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1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Rectangle 1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Rectangle 1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1" name="Line 151"/>
          <p:cNvSpPr>
            <a:spLocks noChangeShapeType="1"/>
          </p:cNvSpPr>
          <p:nvPr/>
        </p:nvSpPr>
        <p:spPr bwMode="auto">
          <a:xfrm>
            <a:off x="3524250" y="1866900"/>
            <a:ext cx="13906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154"/>
          <p:cNvSpPr txBox="1">
            <a:spLocks noChangeArrowheads="1"/>
          </p:cNvSpPr>
          <p:nvPr/>
        </p:nvSpPr>
        <p:spPr bwMode="auto">
          <a:xfrm>
            <a:off x="3697288" y="1389063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SMTP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04" name="Line 155"/>
          <p:cNvSpPr>
            <a:spLocks noChangeShapeType="1"/>
          </p:cNvSpPr>
          <p:nvPr/>
        </p:nvSpPr>
        <p:spPr bwMode="auto">
          <a:xfrm>
            <a:off x="5400675" y="1857375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Text Box 156"/>
          <p:cNvSpPr txBox="1">
            <a:spLocks noChangeArrowheads="1"/>
          </p:cNvSpPr>
          <p:nvPr/>
        </p:nvSpPr>
        <p:spPr bwMode="auto">
          <a:xfrm>
            <a:off x="5610225" y="1474788"/>
            <a:ext cx="1358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protocol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06" name="Text Box 160"/>
          <p:cNvSpPr txBox="1">
            <a:spLocks noChangeArrowheads="1"/>
          </p:cNvSpPr>
          <p:nvPr/>
        </p:nvSpPr>
        <p:spPr bwMode="auto">
          <a:xfrm>
            <a:off x="4338638" y="2598738"/>
            <a:ext cx="16049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11" name="Group 161"/>
          <p:cNvGrpSpPr>
            <a:grpSpLocks/>
          </p:cNvGrpSpPr>
          <p:nvPr/>
        </p:nvGrpSpPr>
        <p:grpSpPr bwMode="auto"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16410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408" name="Picture 176" descr="Alic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288" y="163353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6" name="Rectangle 17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Clip" r:id="rId7" imgW="0" imgH="0" progId="MS_ClipArt_Gallery.2">
                  <p:embed/>
                </p:oleObj>
              </mc:Choice>
              <mc:Fallback>
                <p:oleObj name="Clip" r:id="rId7" imgW="0" imgH="0" progId="MS_ClipArt_Gallery.2">
                  <p:embed/>
                  <p:pic>
                    <p:nvPicPr>
                      <p:cNvPr id="0" name="Rectangle 17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Rectangle 17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Clip" r:id="rId8" imgW="0" imgH="0" progId="MS_ClipArt_Gallery.2">
                  <p:embed/>
                </p:oleObj>
              </mc:Choice>
              <mc:Fallback>
                <p:oleObj name="Clip" r:id="rId8" imgW="0" imgH="0" progId="MS_ClipArt_Gallery.2">
                  <p:embed/>
                  <p:pic>
                    <p:nvPicPr>
                      <p:cNvPr id="0" name="Rectangle 17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9" name="Picture 179" descr="Bob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91463" y="15716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6788" y="6400800"/>
            <a:ext cx="35290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BCAC6D-17C8-4822-AAE1-B4F7E305422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2.1 Các nguyên lý của ứng dụng mạng</a:t>
            </a:r>
          </a:p>
          <a:p>
            <a:r>
              <a:rPr lang="en-US" sz="2400" smtClean="0"/>
              <a:t>2.2 Web và HTTP</a:t>
            </a:r>
          </a:p>
          <a:p>
            <a:r>
              <a:rPr lang="en-US" sz="2400" smtClean="0"/>
              <a:t>2.3 FTP 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2.4 Thư điện tử</a:t>
            </a:r>
          </a:p>
          <a:p>
            <a:pPr lvl="1"/>
            <a:r>
              <a:rPr lang="en-US" sz="2000" smtClean="0"/>
              <a:t>SMTP, POP3, IMAP</a:t>
            </a:r>
          </a:p>
          <a:p>
            <a:r>
              <a:rPr lang="en-US" sz="2400" smtClean="0"/>
              <a:t>2.5 DNS</a:t>
            </a:r>
          </a:p>
          <a:p>
            <a:endParaRPr lang="en-US" sz="2400" smtClean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2.6 Chia sẻ tệp ngang hàng</a:t>
            </a:r>
          </a:p>
          <a:p>
            <a:r>
              <a:rPr lang="en-US" sz="2400" smtClean="0"/>
              <a:t>2.7 Lập trình socket với  TCP</a:t>
            </a:r>
          </a:p>
          <a:p>
            <a:r>
              <a:rPr lang="en-US" sz="2400" smtClean="0"/>
              <a:t>2.8 Lập trình socket với  UDP</a:t>
            </a:r>
          </a:p>
          <a:p>
            <a:r>
              <a:rPr lang="en-US" sz="2400" smtClean="0"/>
              <a:t>2.9 Phát triển một Web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18100" y="6400800"/>
            <a:ext cx="31877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4F472-16FB-409B-B0FF-201BC938FF1E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POP3 protocol</a:t>
            </a:r>
            <a:endParaRPr lang="en-US" smtClean="0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Pha xác thực</a:t>
            </a:r>
            <a:endParaRPr lang="en-US" sz="2000" smtClean="0"/>
          </a:p>
          <a:p>
            <a:r>
              <a:rPr lang="en-US" sz="2000" smtClean="0"/>
              <a:t>Lệnh từ client: 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user:</a:t>
            </a:r>
            <a:r>
              <a:rPr lang="en-US" sz="2000" smtClean="0"/>
              <a:t> username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pass:</a:t>
            </a:r>
            <a:r>
              <a:rPr lang="en-US" sz="2000" smtClean="0"/>
              <a:t> password</a:t>
            </a:r>
          </a:p>
          <a:p>
            <a:r>
              <a:rPr lang="en-US" sz="2000" smtClean="0"/>
              <a:t>Đáp ứng của server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+OK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-ERR</a:t>
            </a:r>
            <a:endParaRPr lang="en-US" sz="1800" smtClean="0"/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Pha giao dịch, </a:t>
            </a:r>
            <a:r>
              <a:rPr lang="en-US" sz="2000" smtClean="0">
                <a:solidFill>
                  <a:schemeClr val="tx2"/>
                </a:solidFill>
              </a:rPr>
              <a:t>client:</a:t>
            </a:r>
            <a:endParaRPr lang="en-US" sz="2000" smtClean="0"/>
          </a:p>
          <a:p>
            <a:r>
              <a:rPr lang="en-US" sz="2000" b="1" smtClean="0">
                <a:latin typeface="Courier New" pitchFamily="49" charset="0"/>
              </a:rPr>
              <a:t>list:</a:t>
            </a:r>
            <a:r>
              <a:rPr lang="en-US" sz="2000" smtClean="0"/>
              <a:t> liệt kê các số hiệu thư</a:t>
            </a:r>
          </a:p>
          <a:p>
            <a:r>
              <a:rPr lang="en-US" sz="2000" b="1" smtClean="0">
                <a:latin typeface="Courier New" pitchFamily="49" charset="0"/>
              </a:rPr>
              <a:t>retr:</a:t>
            </a:r>
            <a:r>
              <a:rPr lang="en-US" sz="2000" smtClean="0"/>
              <a:t> nhận thư theo số hiệu</a:t>
            </a:r>
          </a:p>
          <a:p>
            <a:r>
              <a:rPr lang="en-US" sz="2000" b="1" smtClean="0">
                <a:latin typeface="Courier New" pitchFamily="49" charset="0"/>
              </a:rPr>
              <a:t>dele:</a:t>
            </a:r>
            <a:r>
              <a:rPr lang="en-US" sz="2000" smtClean="0"/>
              <a:t> delete</a:t>
            </a:r>
          </a:p>
          <a:p>
            <a:r>
              <a:rPr lang="en-US" sz="2000" b="1" smtClean="0">
                <a:latin typeface="Courier New" pitchFamily="49" charset="0"/>
              </a:rPr>
              <a:t>quit</a:t>
            </a:r>
            <a:endParaRPr lang="en-US" sz="2000" smtClean="0"/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4340225" y="2309813"/>
            <a:ext cx="4268788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imes New Roman" pitchFamily="18" charset="0"/>
              </a:rPr>
              <a:t>         </a:t>
            </a:r>
            <a:r>
              <a:rPr lang="en-US" sz="1800" b="1">
                <a:latin typeface="Courier New" pitchFamily="49" charset="0"/>
              </a:rPr>
              <a:t>C: list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1 498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2 912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+OK </a:t>
            </a:r>
            <a:r>
              <a:rPr lang="en-US" sz="1400" b="1">
                <a:latin typeface="Courier New" pitchFamily="49" charset="0"/>
              </a:rPr>
              <a:t>POP3 server signing off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4989513" y="590550"/>
            <a:ext cx="39814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POP3 server ready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user bob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pass hungry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</a:t>
            </a:r>
            <a:r>
              <a:rPr lang="en-US" sz="1400" b="1">
                <a:latin typeface="Courier New" pitchFamily="49" charset="0"/>
              </a:rPr>
              <a:t> user successfully logged 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0664" name="Freeform 11"/>
          <p:cNvSpPr>
            <a:spLocks/>
          </p:cNvSpPr>
          <p:nvPr/>
        </p:nvSpPr>
        <p:spPr bwMode="auto">
          <a:xfrm>
            <a:off x="4972050" y="847725"/>
            <a:ext cx="371475" cy="14573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13"/>
          <p:cNvSpPr>
            <a:spLocks noChangeShapeType="1"/>
          </p:cNvSpPr>
          <p:nvPr/>
        </p:nvSpPr>
        <p:spPr bwMode="auto">
          <a:xfrm flipV="1">
            <a:off x="3486150" y="1438275"/>
            <a:ext cx="1400175" cy="238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Freeform 14"/>
          <p:cNvSpPr>
            <a:spLocks/>
          </p:cNvSpPr>
          <p:nvPr/>
        </p:nvSpPr>
        <p:spPr bwMode="auto">
          <a:xfrm>
            <a:off x="4962525" y="2428875"/>
            <a:ext cx="371475" cy="38957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5"/>
          <p:cNvSpPr>
            <a:spLocks noChangeShapeType="1"/>
          </p:cNvSpPr>
          <p:nvPr/>
        </p:nvSpPr>
        <p:spPr bwMode="auto">
          <a:xfrm flipV="1">
            <a:off x="3152775" y="3952875"/>
            <a:ext cx="173355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25975" y="6400800"/>
            <a:ext cx="36798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16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8C499-80D7-4926-A750-818D7AAAF323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16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POP3 (tiếp) và IMAP</a:t>
            </a:r>
          </a:p>
        </p:txBody>
      </p:sp>
      <p:sp>
        <p:nvSpPr>
          <p:cNvPr id="7168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43025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Tiếp về POP3</a:t>
            </a:r>
            <a:endParaRPr lang="en-US" sz="2400" smtClean="0"/>
          </a:p>
          <a:p>
            <a:r>
              <a:rPr lang="en-US" sz="2400" smtClean="0"/>
              <a:t>Ví dụ trước sử dụng chế độ “download and delete”.</a:t>
            </a:r>
          </a:p>
          <a:p>
            <a:r>
              <a:rPr lang="en-US" sz="2400" smtClean="0"/>
              <a:t>Bob không thể đọc lại  e-mail nếu anh ta thay đổi client</a:t>
            </a:r>
          </a:p>
          <a:p>
            <a:r>
              <a:rPr lang="en-US" sz="2400" smtClean="0"/>
              <a:t>“Download-and-keep”: bản sao của thư được lưu ở các client khác nhau</a:t>
            </a:r>
          </a:p>
          <a:p>
            <a:r>
              <a:rPr lang="en-US" sz="2400" smtClean="0"/>
              <a:t>POP3 phi trạng thái</a:t>
            </a:r>
          </a:p>
        </p:txBody>
      </p:sp>
      <p:sp>
        <p:nvSpPr>
          <p:cNvPr id="71686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83100" y="1381125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IMAP</a:t>
            </a:r>
            <a:endParaRPr lang="en-US" sz="2400" smtClean="0"/>
          </a:p>
          <a:p>
            <a:r>
              <a:rPr lang="en-US" sz="2400" smtClean="0"/>
              <a:t>Giữ mọi thư trên  server</a:t>
            </a:r>
          </a:p>
          <a:p>
            <a:r>
              <a:rPr lang="en-US" sz="2400" smtClean="0"/>
              <a:t>Cho phép người dùng sắp xếp thư theo thư mục </a:t>
            </a:r>
          </a:p>
          <a:p>
            <a:r>
              <a:rPr lang="en-US" sz="2400" smtClean="0"/>
              <a:t>IMAP giữ trạng thái người dùng qua các phiên:</a:t>
            </a:r>
          </a:p>
          <a:p>
            <a:pPr lvl="1"/>
            <a:r>
              <a:rPr lang="en-US" sz="2000" smtClean="0"/>
              <a:t>Tên của các thư mục và ánh xạ giữa định danh thư và tên thư mục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5050" y="6400800"/>
            <a:ext cx="34607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31EDA7-75F3-4F50-A392-4B8944F4EE5E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2.1 Các nguyên lý của ứng dụng mạng</a:t>
            </a:r>
          </a:p>
          <a:p>
            <a:r>
              <a:rPr lang="en-US" sz="2400" smtClean="0"/>
              <a:t>2.2 Web và HTTP</a:t>
            </a:r>
          </a:p>
          <a:p>
            <a:r>
              <a:rPr lang="en-US" sz="2400" smtClean="0"/>
              <a:t>2.3 FTP 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2.4 Thư điện tử</a:t>
            </a:r>
          </a:p>
          <a:p>
            <a:pPr lvl="1"/>
            <a:r>
              <a:rPr lang="en-US" sz="2000" smtClean="0"/>
              <a:t>SMTP, POP3, IMAP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2.5 DNS</a:t>
            </a:r>
          </a:p>
          <a:p>
            <a:endParaRPr lang="en-US" sz="2400" smtClean="0"/>
          </a:p>
        </p:txBody>
      </p:sp>
      <p:sp>
        <p:nvSpPr>
          <p:cNvPr id="727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2.6 Chia sẻ tệp ngang hàng</a:t>
            </a:r>
          </a:p>
          <a:p>
            <a:r>
              <a:rPr lang="en-US" sz="2400" smtClean="0"/>
              <a:t>2.7 Lập trình socket với  TCP</a:t>
            </a:r>
          </a:p>
          <a:p>
            <a:r>
              <a:rPr lang="en-US" sz="2400" smtClean="0"/>
              <a:t>2.8 Lập trình socket với  UDP</a:t>
            </a:r>
          </a:p>
          <a:p>
            <a:r>
              <a:rPr lang="en-US" sz="2400" smtClean="0"/>
              <a:t>2.9 Phát triển một Web server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5863" y="6400800"/>
            <a:ext cx="33099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37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5494AB-6EAD-47C5-9E74-E51BFF9509F1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Hệ thống tên miền</a:t>
            </a:r>
            <a:endParaRPr lang="en-US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Người:</a:t>
            </a:r>
            <a:r>
              <a:rPr lang="en-US" sz="2400" smtClean="0"/>
              <a:t> có nhiều định danh:</a:t>
            </a:r>
          </a:p>
          <a:p>
            <a:pPr lvl="1"/>
            <a:r>
              <a:rPr lang="en-US" sz="2000" smtClean="0"/>
              <a:t>CMT, tên, passport #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Internet hosts, routers:</a:t>
            </a:r>
            <a:endParaRPr lang="en-US" sz="2400" smtClean="0"/>
          </a:p>
          <a:p>
            <a:pPr lvl="1"/>
            <a:r>
              <a:rPr lang="en-US" sz="2000" smtClean="0"/>
              <a:t>Địa chỉ IP (32 bit) – sử dụng để xác định nguồn, đích các datagrams</a:t>
            </a:r>
          </a:p>
          <a:p>
            <a:pPr lvl="1"/>
            <a:r>
              <a:rPr lang="en-US" sz="2000" smtClean="0"/>
              <a:t>“tên”, vd., ww.yahoo.com – được sử dụng bởi con người</a:t>
            </a:r>
          </a:p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H:</a:t>
            </a:r>
            <a:r>
              <a:rPr lang="en-US" sz="2400" smtClean="0"/>
              <a:t>  ánh xạ giữa IP và tên như thế nào?</a:t>
            </a: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29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Domain Name System:</a:t>
            </a:r>
            <a:endParaRPr lang="en-US" sz="2400" smtClean="0"/>
          </a:p>
          <a:p>
            <a:r>
              <a:rPr lang="en-US" sz="2000" i="1" smtClean="0">
                <a:solidFill>
                  <a:schemeClr val="accent2"/>
                </a:solidFill>
              </a:rPr>
              <a:t>Cơ sở dữ liệu phân tán</a:t>
            </a:r>
            <a:r>
              <a:rPr lang="en-US" sz="2000" smtClean="0"/>
              <a:t> được cài đặt theo kiến trúc phân cấp các </a:t>
            </a:r>
            <a:r>
              <a:rPr lang="en-US" sz="2000" i="1" smtClean="0">
                <a:solidFill>
                  <a:schemeClr val="accent2"/>
                </a:solidFill>
              </a:rPr>
              <a:t>name servers</a:t>
            </a:r>
            <a:endParaRPr lang="en-US" sz="2000" smtClean="0"/>
          </a:p>
          <a:p>
            <a:r>
              <a:rPr lang="en-US" sz="2000" i="1" smtClean="0">
                <a:solidFill>
                  <a:schemeClr val="accent2"/>
                </a:solidFill>
              </a:rPr>
              <a:t>Giao thức tầng ứng dụng</a:t>
            </a:r>
            <a:r>
              <a:rPr lang="en-US" sz="2000" smtClean="0"/>
              <a:t> host, routers, name servers giao tiếp để </a:t>
            </a:r>
            <a:r>
              <a:rPr lang="en-US" sz="2000" i="1" smtClean="0">
                <a:solidFill>
                  <a:schemeClr val="accent2"/>
                </a:solidFill>
              </a:rPr>
              <a:t>phân giải </a:t>
            </a:r>
            <a:r>
              <a:rPr lang="en-US" sz="2000" smtClean="0"/>
              <a:t>tên (dịch địa chỉ/tên)</a:t>
            </a:r>
          </a:p>
          <a:p>
            <a:pPr lvl="1"/>
            <a:r>
              <a:rPr lang="en-US" sz="2000" smtClean="0"/>
              <a:t>Ghi chú: chức năng lõi Internet, được cài đặt như giao thức tầng ứng dụng</a:t>
            </a:r>
          </a:p>
          <a:p>
            <a:pPr lvl="1"/>
            <a:r>
              <a:rPr lang="en-US" sz="2000" smtClean="0"/>
              <a:t>Phức tạp ở biên mạng</a:t>
            </a:r>
            <a:endParaRPr lang="en-US" sz="180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27600" y="6400800"/>
            <a:ext cx="33782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CB5AE-51CD-4586-8F35-1C7AE00D718B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</a:t>
            </a:r>
            <a:endParaRPr lang="en-US" smtClean="0"/>
          </a:p>
        </p:txBody>
      </p:sp>
      <p:sp>
        <p:nvSpPr>
          <p:cNvPr id="747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05313" y="1427163"/>
            <a:ext cx="4191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Tại sao không tập trung  DNS?</a:t>
            </a:r>
          </a:p>
          <a:p>
            <a:r>
              <a:rPr lang="en-US" sz="2400" smtClean="0"/>
              <a:t>Một điểm lỗi</a:t>
            </a:r>
          </a:p>
          <a:p>
            <a:r>
              <a:rPr lang="en-US" sz="2400" smtClean="0"/>
              <a:t>Lưu lượng</a:t>
            </a:r>
          </a:p>
          <a:p>
            <a:r>
              <a:rPr lang="en-US" sz="2400" smtClean="0"/>
              <a:t>CSDL tập trung ở xa</a:t>
            </a:r>
          </a:p>
          <a:p>
            <a:r>
              <a:rPr lang="en-US" sz="2400" smtClean="0"/>
              <a:t>Bảo trì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Không khả mở rộng</a:t>
            </a:r>
            <a:r>
              <a:rPr lang="en-US" sz="2400" i="1" smtClean="0"/>
              <a:t>!</a:t>
            </a:r>
            <a:endParaRPr lang="en-US" sz="2400" smtClean="0"/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65125" y="1500188"/>
            <a:ext cx="3810000" cy="4876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Các dịch vụ DNS </a:t>
            </a:r>
          </a:p>
          <a:p>
            <a:r>
              <a:rPr lang="en-US" sz="2400" smtClean="0"/>
              <a:t>Dịch từ Hostname sang IP </a:t>
            </a:r>
          </a:p>
          <a:p>
            <a:r>
              <a:rPr lang="en-US" sz="2400" smtClean="0"/>
              <a:t>Đặt bí danh cho Host</a:t>
            </a:r>
          </a:p>
          <a:p>
            <a:pPr lvl="1"/>
            <a:r>
              <a:rPr lang="en-US" sz="2000" smtClean="0"/>
              <a:t>Tên gốc và các bí danh</a:t>
            </a:r>
          </a:p>
          <a:p>
            <a:r>
              <a:rPr lang="en-US" sz="2400" smtClean="0"/>
              <a:t>Đặt bí danh cho Mail server</a:t>
            </a:r>
          </a:p>
          <a:p>
            <a:r>
              <a:rPr lang="en-US" sz="2400" smtClean="0"/>
              <a:t>Phân tải</a:t>
            </a:r>
          </a:p>
          <a:p>
            <a:pPr lvl="1"/>
            <a:r>
              <a:rPr lang="en-US" sz="2000" smtClean="0"/>
              <a:t>Các Web servers nhân bản: tập địa chỉ IP cho một tên gốc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59338" y="6400800"/>
            <a:ext cx="34464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57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08C58-9DD5-4ED3-B3DF-3CEF772E9E2C}" type="slidenum">
              <a:rPr lang="en-US" smtClean="0"/>
              <a:pPr/>
              <a:t>65</a:t>
            </a:fld>
            <a:endParaRPr lang="en-US" smtClean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8150" y="1093788"/>
            <a:ext cx="8205788" cy="2444750"/>
            <a:chOff x="230" y="576"/>
            <a:chExt cx="5504" cy="1757"/>
          </a:xfrm>
        </p:grpSpPr>
        <p:sp>
          <p:nvSpPr>
            <p:cNvPr id="75783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Root DNS Servers</a:t>
              </a:r>
            </a:p>
          </p:txBody>
        </p:sp>
        <p:sp>
          <p:nvSpPr>
            <p:cNvPr id="75784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com DNS servers</a:t>
              </a:r>
            </a:p>
          </p:txBody>
        </p:sp>
        <p:sp>
          <p:nvSpPr>
            <p:cNvPr id="75785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org DNS servers</a:t>
              </a:r>
            </a:p>
          </p:txBody>
        </p:sp>
        <p:sp>
          <p:nvSpPr>
            <p:cNvPr id="75786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edu DNS servers</a:t>
              </a:r>
            </a:p>
          </p:txBody>
        </p:sp>
        <p:sp>
          <p:nvSpPr>
            <p:cNvPr id="75787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1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2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5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6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9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1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1143000"/>
          </a:xfrm>
        </p:spPr>
        <p:txBody>
          <a:bodyPr/>
          <a:lstStyle/>
          <a:p>
            <a:r>
              <a:rPr lang="en-US" sz="3600" smtClean="0"/>
              <a:t>CSDL phân cấp, phân tán</a:t>
            </a:r>
          </a:p>
        </p:txBody>
      </p:sp>
      <p:sp>
        <p:nvSpPr>
          <p:cNvPr id="75782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08000" y="3667125"/>
            <a:ext cx="7772400" cy="28130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Client muốn biết địa chỉ IP của www.amazon.com: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Client yêu cầu root server tìm com DNS server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Client truy vấn com DNS server để biết  amazon.com DNS server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Client truy vấn amazon.com DNS server để lấy địa chỉ IP của www.amazon.com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5050" y="6400800"/>
            <a:ext cx="34607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0C4679-3D15-428B-BF12-0A37D7FBC8F6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Root name servers</a:t>
            </a:r>
            <a:endParaRPr lang="en-US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sz="2000" smtClean="0"/>
              <a:t>Được liên lạc bởi  name server địa phương nếu name server không biết địa chỉ IP tương ứng tên</a:t>
            </a:r>
          </a:p>
          <a:p>
            <a:r>
              <a:rPr lang="en-US" sz="2000" smtClean="0"/>
              <a:t>root name server:</a:t>
            </a:r>
          </a:p>
          <a:p>
            <a:pPr lvl="1"/>
            <a:r>
              <a:rPr lang="en-US" sz="2000" smtClean="0"/>
              <a:t>Liên lạc name server có thẩm quyền nếu không biết ánh xạ tên</a:t>
            </a:r>
          </a:p>
          <a:p>
            <a:pPr lvl="1"/>
            <a:r>
              <a:rPr lang="en-US" sz="2000" smtClean="0"/>
              <a:t>Lấy ánh xạ tên</a:t>
            </a:r>
          </a:p>
          <a:p>
            <a:pPr lvl="1"/>
            <a:r>
              <a:rPr lang="en-US" sz="2000" smtClean="0"/>
              <a:t>Trả ánh xạ tên cho name server địa phương</a:t>
            </a:r>
          </a:p>
        </p:txBody>
      </p:sp>
      <p:sp>
        <p:nvSpPr>
          <p:cNvPr id="76806" name="Rectangle 20"/>
          <p:cNvSpPr>
            <a:spLocks noChangeArrowheads="1"/>
          </p:cNvSpPr>
          <p:nvPr/>
        </p:nvSpPr>
        <p:spPr bwMode="auto">
          <a:xfrm>
            <a:off x="6186488" y="5032375"/>
            <a:ext cx="26812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/>
              <a:t>    13 root name servers worldwide</a:t>
            </a: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1013" y="3508375"/>
            <a:ext cx="6359525" cy="3189288"/>
            <a:chOff x="960" y="480"/>
            <a:chExt cx="4176" cy="2147"/>
          </a:xfrm>
        </p:grpSpPr>
        <p:sp>
          <p:nvSpPr>
            <p:cNvPr id="76808" name="AutoShape 22"/>
            <p:cNvSpPr>
              <a:spLocks noChangeAspect="1" noChangeArrowheads="1"/>
            </p:cNvSpPr>
            <p:nvPr/>
          </p:nvSpPr>
          <p:spPr bwMode="auto">
            <a:xfrm>
              <a:off x="960" y="624"/>
              <a:ext cx="3799" cy="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809" name="Picture 23" descr="world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7" y="1161"/>
              <a:ext cx="2837" cy="1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0" name="Freeform 24"/>
            <p:cNvSpPr>
              <a:spLocks/>
            </p:cNvSpPr>
            <p:nvPr/>
          </p:nvSpPr>
          <p:spPr bwMode="auto">
            <a:xfrm>
              <a:off x="2075" y="721"/>
              <a:ext cx="423" cy="832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0 h 1893"/>
                <a:gd name="T4" fmla="*/ 0 w 963"/>
                <a:gd name="T5" fmla="*/ 0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Text Box 25"/>
            <p:cNvSpPr txBox="1">
              <a:spLocks noChangeArrowheads="1"/>
            </p:cNvSpPr>
            <p:nvPr/>
          </p:nvSpPr>
          <p:spPr bwMode="auto">
            <a:xfrm>
              <a:off x="1105" y="2020"/>
              <a:ext cx="132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 USC-ISI Marina del Rey, CA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  ICANN Los Angeles, CA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2" name="Freeform 26"/>
            <p:cNvSpPr>
              <a:spLocks/>
            </p:cNvSpPr>
            <p:nvPr/>
          </p:nvSpPr>
          <p:spPr bwMode="auto">
            <a:xfrm>
              <a:off x="1647" y="1656"/>
              <a:ext cx="500" cy="367"/>
            </a:xfrm>
            <a:custGeom>
              <a:avLst/>
              <a:gdLst>
                <a:gd name="T0" fmla="*/ 0 w 582"/>
                <a:gd name="T1" fmla="*/ 25 h 426"/>
                <a:gd name="T2" fmla="*/ 34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Text Box 27"/>
            <p:cNvSpPr txBox="1">
              <a:spLocks noChangeArrowheads="1"/>
            </p:cNvSpPr>
            <p:nvPr/>
          </p:nvSpPr>
          <p:spPr bwMode="auto">
            <a:xfrm>
              <a:off x="960" y="1265"/>
              <a:ext cx="12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 NASA Mt View, CA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  Internet Software C. Palo</a:t>
              </a: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Alto, CA (and 17 other locations)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4" name="Freeform 28"/>
            <p:cNvSpPr>
              <a:spLocks/>
            </p:cNvSpPr>
            <p:nvPr/>
          </p:nvSpPr>
          <p:spPr bwMode="auto">
            <a:xfrm flipV="1">
              <a:off x="1579" y="1491"/>
              <a:ext cx="537" cy="124"/>
            </a:xfrm>
            <a:custGeom>
              <a:avLst/>
              <a:gdLst>
                <a:gd name="T0" fmla="*/ 0 w 582"/>
                <a:gd name="T1" fmla="*/ 0 h 426"/>
                <a:gd name="T2" fmla="*/ 126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Text Box 29"/>
            <p:cNvSpPr txBox="1">
              <a:spLocks noChangeArrowheads="1"/>
            </p:cNvSpPr>
            <p:nvPr/>
          </p:nvSpPr>
          <p:spPr bwMode="auto">
            <a:xfrm>
              <a:off x="3408" y="864"/>
              <a:ext cx="13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 </a:t>
              </a:r>
              <a:r>
                <a:rPr lang="en-US" sz="1000">
                  <a:latin typeface="Arial" charset="0"/>
                </a:rPr>
                <a:t>Autonomica,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Stockholm (plus 3 other locations)</a:t>
              </a:r>
            </a:p>
          </p:txBody>
        </p:sp>
        <p:sp>
          <p:nvSpPr>
            <p:cNvPr id="76816" name="Freeform 30"/>
            <p:cNvSpPr>
              <a:spLocks/>
            </p:cNvSpPr>
            <p:nvPr/>
          </p:nvSpPr>
          <p:spPr bwMode="auto">
            <a:xfrm>
              <a:off x="3226" y="952"/>
              <a:ext cx="293" cy="441"/>
            </a:xfrm>
            <a:custGeom>
              <a:avLst/>
              <a:gdLst>
                <a:gd name="T0" fmla="*/ 0 w 666"/>
                <a:gd name="T1" fmla="*/ 0 h 1005"/>
                <a:gd name="T2" fmla="*/ 0 w 666"/>
                <a:gd name="T3" fmla="*/ 0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7" name="Text Box 31"/>
            <p:cNvSpPr txBox="1">
              <a:spLocks noChangeArrowheads="1"/>
            </p:cNvSpPr>
            <p:nvPr/>
          </p:nvSpPr>
          <p:spPr bwMode="auto">
            <a:xfrm>
              <a:off x="3482" y="728"/>
              <a:ext cx="16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k RIPE London (also Amsterdam, Frankfurt)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8" name="Freeform 32"/>
            <p:cNvSpPr>
              <a:spLocks/>
            </p:cNvSpPr>
            <p:nvPr/>
          </p:nvSpPr>
          <p:spPr bwMode="auto">
            <a:xfrm>
              <a:off x="3107" y="813"/>
              <a:ext cx="405" cy="637"/>
            </a:xfrm>
            <a:custGeom>
              <a:avLst/>
              <a:gdLst>
                <a:gd name="T0" fmla="*/ 0 w 922"/>
                <a:gd name="T1" fmla="*/ 0 h 1448"/>
                <a:gd name="T2" fmla="*/ 0 w 922"/>
                <a:gd name="T3" fmla="*/ 0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Text Box 33"/>
            <p:cNvSpPr txBox="1">
              <a:spLocks noChangeArrowheads="1"/>
            </p:cNvSpPr>
            <p:nvPr/>
          </p:nvSpPr>
          <p:spPr bwMode="auto">
            <a:xfrm>
              <a:off x="4224" y="1152"/>
              <a:ext cx="82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 WIDE Tokyo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0" name="Freeform 34"/>
            <p:cNvSpPr>
              <a:spLocks/>
            </p:cNvSpPr>
            <p:nvPr/>
          </p:nvSpPr>
          <p:spPr bwMode="auto">
            <a:xfrm>
              <a:off x="4305" y="1296"/>
              <a:ext cx="207" cy="304"/>
            </a:xfrm>
            <a:custGeom>
              <a:avLst/>
              <a:gdLst>
                <a:gd name="T0" fmla="*/ 6 w 252"/>
                <a:gd name="T1" fmla="*/ 0 h 462"/>
                <a:gd name="T2" fmla="*/ 0 w 252"/>
                <a:gd name="T3" fmla="*/ 1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Text Box 35"/>
            <p:cNvSpPr txBox="1">
              <a:spLocks noChangeArrowheads="1"/>
            </p:cNvSpPr>
            <p:nvPr/>
          </p:nvSpPr>
          <p:spPr bwMode="auto">
            <a:xfrm>
              <a:off x="2064" y="480"/>
              <a:ext cx="1706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 Verisign, Dulles, VA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 Cogent, Herndon, VA (also Los Angeles)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 U Maryland College Park, MD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 US DoD Vienna, VA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 ARL Aberdeen, MD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j  Verisign, ( 11 locations)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0" y="6400800"/>
            <a:ext cx="36385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45A2C-704F-440F-8EDF-30F5900E5F94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TLD Server và Servers thẩm quyền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Top-level domain (TLD) servers:</a:t>
            </a:r>
            <a:r>
              <a:rPr lang="en-US" smtClean="0"/>
              <a:t> chịu trách nhiệm cho com, org, net, edu, …, và tất cả các tên miền cấp một các quốc gia như uk, fr, ca, jp.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Network solutions duy trì các servers cho com TLD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Educause duy trì các servers cho edu TLD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DNS servers thẩm quyền:</a:t>
            </a:r>
            <a:r>
              <a:rPr lang="en-US" smtClean="0"/>
              <a:t> là DNS servers của các tổ chức, cung cấp ánh xạ tên miền sang địa chỉ IP cho các servers của tổ chức (vd., Web mail).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Có thể được bảo trì bởi tổ chức hoặc nhà cung cấp dịch vụ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8988" y="6400800"/>
            <a:ext cx="37068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CACB66-F5E9-489B-B635-92D27C1EABFC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Name Server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Không nhất thiết phải thuộc hệ thống phân cấp</a:t>
            </a:r>
          </a:p>
          <a:p>
            <a:r>
              <a:rPr lang="en-US" smtClean="0"/>
              <a:t>Mỗi ISP (ISP địa phương, công ty, trường học) có một LNS.</a:t>
            </a:r>
          </a:p>
          <a:p>
            <a:pPr lvl="1"/>
            <a:r>
              <a:rPr lang="en-US" smtClean="0"/>
              <a:t>Còn được gọi là “default name server”</a:t>
            </a:r>
          </a:p>
          <a:p>
            <a:r>
              <a:rPr lang="en-US" smtClean="0"/>
              <a:t>Khi một host tạo một truy vấn DNS, truy vấn được gửi đến DNS địa phương</a:t>
            </a:r>
          </a:p>
          <a:p>
            <a:pPr lvl="1"/>
            <a:r>
              <a:rPr lang="en-US" smtClean="0"/>
              <a:t>Hoạt động như một proxy, chuyển truy vấn đến hệ thống phân cấp.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0263" y="6400800"/>
            <a:ext cx="36655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74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8A645D-EEFE-479C-818A-61ED40E6C4FC}" type="slidenum">
              <a:rPr lang="en-US" smtClean="0"/>
              <a:pPr/>
              <a:t>69</a:t>
            </a:fld>
            <a:endParaRPr lang="en-US" smtClean="0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4989513" y="43037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3037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157663" y="4881563"/>
            <a:ext cx="18446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requesting host</a:t>
            </a:r>
            <a:endParaRPr lang="en-US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49" charset="0"/>
              </a:rPr>
              <a:t>cis.poly.edu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483350" y="5670550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49" charset="0"/>
              </a:rPr>
              <a:t>gaia.cs.umass.edu</a:t>
            </a: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7113588" y="51038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51038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37163" y="2228850"/>
            <a:ext cx="369887" cy="657225"/>
            <a:chOff x="4180" y="783"/>
            <a:chExt cx="150" cy="307"/>
          </a:xfrm>
        </p:grpSpPr>
        <p:sp>
          <p:nvSpPr>
            <p:cNvPr id="17468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7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root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130675" y="3062288"/>
            <a:ext cx="1998663" cy="611187"/>
            <a:chOff x="2800" y="2132"/>
            <a:chExt cx="1259" cy="385"/>
          </a:xfrm>
        </p:grpSpPr>
        <p:sp>
          <p:nvSpPr>
            <p:cNvPr id="17466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Text Box 26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local DNS server</a:t>
              </a:r>
              <a:endParaRPr lang="en-US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dns.poly.edu</a:t>
              </a:r>
              <a:endParaRPr lang="en-US" sz="1600">
                <a:latin typeface="Times New Roman" pitchFamily="18" charset="0"/>
              </a:endParaRP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351588" y="809625"/>
            <a:ext cx="369887" cy="657225"/>
            <a:chOff x="4180" y="783"/>
            <a:chExt cx="150" cy="307"/>
          </a:xfrm>
        </p:grpSpPr>
        <p:sp>
          <p:nvSpPr>
            <p:cNvPr id="17458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180263" y="2238375"/>
            <a:ext cx="369887" cy="657225"/>
            <a:chOff x="4180" y="783"/>
            <a:chExt cx="150" cy="307"/>
          </a:xfrm>
        </p:grpSpPr>
        <p:sp>
          <p:nvSpPr>
            <p:cNvPr id="17450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161213" y="3857625"/>
            <a:ext cx="369887" cy="657225"/>
            <a:chOff x="4180" y="783"/>
            <a:chExt cx="150" cy="307"/>
          </a:xfrm>
        </p:grpSpPr>
        <p:sp>
          <p:nvSpPr>
            <p:cNvPr id="17442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34" name="Text Box 60"/>
          <p:cNvSpPr txBox="1">
            <a:spLocks noChangeArrowheads="1"/>
          </p:cNvSpPr>
          <p:nvPr/>
        </p:nvSpPr>
        <p:spPr bwMode="auto">
          <a:xfrm>
            <a:off x="6243638" y="4429125"/>
            <a:ext cx="2617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authoritative DNS server</a:t>
            </a:r>
            <a:endParaRPr lang="en-US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49" charset="0"/>
              </a:rPr>
              <a:t>dns.cs.umass.edu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TLD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7440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</a:p>
        </p:txBody>
      </p:sp>
      <p:sp>
        <p:nvSpPr>
          <p:cNvPr id="17441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1587500"/>
            <a:ext cx="3565525" cy="4648200"/>
          </a:xfrm>
        </p:spPr>
        <p:txBody>
          <a:bodyPr/>
          <a:lstStyle/>
          <a:p>
            <a:r>
              <a:rPr lang="en-US" sz="2400" smtClean="0"/>
              <a:t>Host ở cis.poly.edu cần địa chỉ IP của gaia.cs.umass.edu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063" y="6400800"/>
            <a:ext cx="34877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72341-E02E-4463-9E3B-7677610DDE6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kiến trúc ứng dụng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Khách-phục vụ (Client-server)</a:t>
            </a:r>
          </a:p>
          <a:p>
            <a:r>
              <a:rPr lang="en-US" smtClean="0"/>
              <a:t>Ngang hàng (Peer-to-peer)</a:t>
            </a:r>
          </a:p>
          <a:p>
            <a:r>
              <a:rPr lang="en-US" smtClean="0"/>
              <a:t>Lai (client-server và P2P)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</a:p>
        </p:txBody>
      </p:sp>
      <p:pic>
        <p:nvPicPr>
          <p:cNvPr id="79875" name="Picture 4" descr="C:\thanh\MMT\practice\400px-An_example_of_theoretical_DNS_recursion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828800"/>
            <a:ext cx="8786812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92732F-B8ED-4050-A663-F2CCDC075B89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49800" y="6400800"/>
            <a:ext cx="35560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8025" y="6400800"/>
            <a:ext cx="37877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5B401A-F6F9-4374-87A2-CC2A5A302754}" type="slidenum">
              <a:rPr lang="en-US" smtClean="0"/>
              <a:pPr/>
              <a:t>71</a:t>
            </a:fld>
            <a:endParaRPr lang="en-US" smtClean="0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725863" y="790575"/>
            <a:ext cx="5727700" cy="5526088"/>
            <a:chOff x="1499" y="384"/>
            <a:chExt cx="3608" cy="3481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2040" y="2792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792"/>
                          <a:ext cx="525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3"/>
            <p:cNvSpPr txBox="1">
              <a:spLocks noChangeArrowheads="1"/>
            </p:cNvSpPr>
            <p:nvPr/>
          </p:nvSpPr>
          <p:spPr bwMode="auto">
            <a:xfrm>
              <a:off x="1516" y="3156"/>
              <a:ext cx="116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requesting host</a:t>
              </a:r>
              <a:endParaRPr lang="en-US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cis.poly.edu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42" name="Text Box 4"/>
            <p:cNvSpPr txBox="1">
              <a:spLocks noChangeArrowheads="1"/>
            </p:cNvSpPr>
            <p:nvPr/>
          </p:nvSpPr>
          <p:spPr bwMode="auto">
            <a:xfrm>
              <a:off x="2981" y="3653"/>
              <a:ext cx="14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gaia.cs.umass.edu</a:t>
              </a:r>
              <a:endParaRPr lang="en-US" sz="1600">
                <a:latin typeface="Times New Roman" pitchFamily="18" charset="0"/>
              </a:endParaRPr>
            </a:p>
          </p:txBody>
        </p:sp>
        <p:graphicFrame>
          <p:nvGraphicFramePr>
            <p:cNvPr id="18435" name="Object 5"/>
            <p:cNvGraphicFramePr>
              <a:graphicFrameLocks noChangeAspect="1"/>
            </p:cNvGraphicFramePr>
            <p:nvPr/>
          </p:nvGraphicFramePr>
          <p:xfrm>
            <a:off x="3378" y="3296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3296"/>
                          <a:ext cx="525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96" y="1485"/>
              <a:ext cx="233" cy="414"/>
              <a:chOff x="4180" y="783"/>
              <a:chExt cx="150" cy="307"/>
            </a:xfrm>
          </p:grpSpPr>
          <p:sp>
            <p:nvSpPr>
              <p:cNvPr id="18493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5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6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7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4" name="Text Box 15"/>
            <p:cNvSpPr txBox="1">
              <a:spLocks noChangeArrowheads="1"/>
            </p:cNvSpPr>
            <p:nvPr/>
          </p:nvSpPr>
          <p:spPr bwMode="auto">
            <a:xfrm>
              <a:off x="2545" y="384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root DNS server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H="1" flipV="1">
              <a:off x="2227" y="1918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2299" y="850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2347" y="1936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499" y="2010"/>
              <a:ext cx="1259" cy="385"/>
              <a:chOff x="2800" y="2132"/>
              <a:chExt cx="1259" cy="385"/>
            </a:xfrm>
          </p:grpSpPr>
          <p:sp>
            <p:nvSpPr>
              <p:cNvPr id="18491" name="Rectangle 20"/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Text Box 21"/>
              <p:cNvSpPr txBox="1">
                <a:spLocks noChangeArrowheads="1"/>
              </p:cNvSpPr>
              <p:nvPr/>
            </p:nvSpPr>
            <p:spPr bwMode="auto">
              <a:xfrm>
                <a:off x="2800" y="2132"/>
                <a:ext cx="1259" cy="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 DNS server</a:t>
                </a:r>
                <a:endParaRPr lang="en-US">
                  <a:latin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latin typeface="Courier New" pitchFamily="49" charset="0"/>
                  </a:rPr>
                  <a:t>dns.poly.edu</a:t>
                </a:r>
                <a:endParaRPr lang="en-US" sz="1600">
                  <a:latin typeface="Times New Roman" pitchFamily="18" charset="0"/>
                </a:endParaRPr>
              </a:p>
            </p:txBody>
          </p:sp>
        </p:grp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2045" y="24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0" name="Text Box 23"/>
            <p:cNvSpPr txBox="1">
              <a:spLocks noChangeArrowheads="1"/>
            </p:cNvSpPr>
            <p:nvPr/>
          </p:nvSpPr>
          <p:spPr bwMode="auto">
            <a:xfrm>
              <a:off x="2387" y="9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1" name="Text Box 24"/>
            <p:cNvSpPr txBox="1">
              <a:spLocks noChangeArrowheads="1"/>
            </p:cNvSpPr>
            <p:nvPr/>
          </p:nvSpPr>
          <p:spPr bwMode="auto">
            <a:xfrm>
              <a:off x="3600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2" name="Text Box 25"/>
            <p:cNvSpPr txBox="1">
              <a:spLocks noChangeArrowheads="1"/>
            </p:cNvSpPr>
            <p:nvPr/>
          </p:nvSpPr>
          <p:spPr bwMode="auto">
            <a:xfrm>
              <a:off x="3312" y="21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3" name="Text Box 26"/>
            <p:cNvSpPr txBox="1">
              <a:spLocks noChangeArrowheads="1"/>
            </p:cNvSpPr>
            <p:nvPr/>
          </p:nvSpPr>
          <p:spPr bwMode="auto">
            <a:xfrm>
              <a:off x="3120" y="129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898" y="591"/>
              <a:ext cx="233" cy="414"/>
              <a:chOff x="4180" y="783"/>
              <a:chExt cx="150" cy="307"/>
            </a:xfrm>
          </p:grpSpPr>
          <p:sp>
            <p:nvSpPr>
              <p:cNvPr id="18483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420" y="1491"/>
              <a:ext cx="233" cy="414"/>
              <a:chOff x="4180" y="783"/>
              <a:chExt cx="150" cy="307"/>
            </a:xfrm>
          </p:grpSpPr>
          <p:sp>
            <p:nvSpPr>
              <p:cNvPr id="18475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6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7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8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9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1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2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3408" y="2511"/>
              <a:ext cx="233" cy="414"/>
              <a:chOff x="4180" y="783"/>
              <a:chExt cx="150" cy="307"/>
            </a:xfrm>
          </p:grpSpPr>
          <p:sp>
            <p:nvSpPr>
              <p:cNvPr id="18467" name="AutoShape 4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8" name="Rectangle 4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9" name="Rectangle 4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0" name="AutoShape 4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Line 5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5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" name="Rectangle 5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Rectangle 5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7" name="Text Box 54"/>
            <p:cNvSpPr txBox="1">
              <a:spLocks noChangeArrowheads="1"/>
            </p:cNvSpPr>
            <p:nvPr/>
          </p:nvSpPr>
          <p:spPr bwMode="auto">
            <a:xfrm>
              <a:off x="2830" y="2871"/>
              <a:ext cx="164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authoritative DNS server</a:t>
              </a:r>
              <a:endParaRPr lang="en-US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dns.cs.umass.edu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58" name="Text Box 55"/>
            <p:cNvSpPr txBox="1">
              <a:spLocks noChangeArrowheads="1"/>
            </p:cNvSpPr>
            <p:nvPr/>
          </p:nvSpPr>
          <p:spPr bwMode="auto">
            <a:xfrm>
              <a:off x="2592" y="13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9" name="Text Box 56"/>
            <p:cNvSpPr txBox="1">
              <a:spLocks noChangeArrowheads="1"/>
            </p:cNvSpPr>
            <p:nvPr/>
          </p:nvSpPr>
          <p:spPr bwMode="auto">
            <a:xfrm>
              <a:off x="2393" y="24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60" name="Line 57"/>
            <p:cNvSpPr>
              <a:spLocks noChangeShapeType="1"/>
            </p:cNvSpPr>
            <p:nvPr/>
          </p:nvSpPr>
          <p:spPr bwMode="auto">
            <a:xfrm>
              <a:off x="3120" y="768"/>
              <a:ext cx="432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Text Box 59"/>
            <p:cNvSpPr txBox="1">
              <a:spLocks noChangeArrowheads="1"/>
            </p:cNvSpPr>
            <p:nvPr/>
          </p:nvSpPr>
          <p:spPr bwMode="auto">
            <a:xfrm>
              <a:off x="3840" y="1536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TLD DNS server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62" name="Line 60"/>
            <p:cNvSpPr>
              <a:spLocks noChangeShapeType="1"/>
            </p:cNvSpPr>
            <p:nvPr/>
          </p:nvSpPr>
          <p:spPr bwMode="auto">
            <a:xfrm>
              <a:off x="3600" y="1872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61"/>
            <p:cNvSpPr>
              <a:spLocks noChangeShapeType="1"/>
            </p:cNvSpPr>
            <p:nvPr/>
          </p:nvSpPr>
          <p:spPr bwMode="auto">
            <a:xfrm flipH="1" flipV="1">
              <a:off x="3504" y="1920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62"/>
            <p:cNvSpPr>
              <a:spLocks noChangeShapeType="1"/>
            </p:cNvSpPr>
            <p:nvPr/>
          </p:nvSpPr>
          <p:spPr bwMode="auto">
            <a:xfrm flipH="1" flipV="1">
              <a:off x="3072" y="1008"/>
              <a:ext cx="33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63"/>
            <p:cNvSpPr txBox="1">
              <a:spLocks noChangeArrowheads="1"/>
            </p:cNvSpPr>
            <p:nvPr/>
          </p:nvSpPr>
          <p:spPr bwMode="auto">
            <a:xfrm>
              <a:off x="3408" y="1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66" name="Line 64"/>
            <p:cNvSpPr>
              <a:spLocks noChangeShapeType="1"/>
            </p:cNvSpPr>
            <p:nvPr/>
          </p:nvSpPr>
          <p:spPr bwMode="auto">
            <a:xfrm flipH="1">
              <a:off x="2448" y="1008"/>
              <a:ext cx="48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vấn đệ quy</a:t>
            </a:r>
          </a:p>
        </p:txBody>
      </p:sp>
      <p:sp>
        <p:nvSpPr>
          <p:cNvPr id="18440" name="Rectangle 67"/>
          <p:cNvSpPr>
            <a:spLocks noChangeArrowheads="1"/>
          </p:cNvSpPr>
          <p:nvPr/>
        </p:nvSpPr>
        <p:spPr bwMode="auto">
          <a:xfrm>
            <a:off x="619125" y="1438275"/>
            <a:ext cx="31623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Truy vấn đệ quy:</a:t>
            </a:r>
            <a:endParaRPr lang="en-US" sz="2000"/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Đặt quá tải lên name server được hỏi</a:t>
            </a:r>
          </a:p>
          <a:p>
            <a:pPr marL="342900" indent="-342900"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Truy vấn lặp: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Server được hỏi trả lời với tên của server cần liên hệ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“Tôi không biết, anh có thể hỏi server này”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8025" y="6400800"/>
            <a:ext cx="37877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ACF3D-BA30-4D5F-B65A-35FFD72AC05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lưu đệm và cập nhật bản ghi</a:t>
            </a:r>
            <a:endParaRPr lang="en-US" smtClean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515225" cy="4733925"/>
          </a:xfrm>
        </p:spPr>
        <p:txBody>
          <a:bodyPr/>
          <a:lstStyle/>
          <a:p>
            <a:r>
              <a:rPr lang="en-US" sz="2400" smtClean="0"/>
              <a:t>Một khi name server học được ánh xạ, nó </a:t>
            </a:r>
            <a:r>
              <a:rPr lang="en-US" sz="2400" i="1" smtClean="0">
                <a:solidFill>
                  <a:schemeClr val="accent2"/>
                </a:solidFill>
              </a:rPr>
              <a:t>lưu đệm</a:t>
            </a:r>
            <a:r>
              <a:rPr lang="en-US" sz="2400" smtClean="0"/>
              <a:t> ánh xạ</a:t>
            </a:r>
          </a:p>
          <a:p>
            <a:pPr lvl="1"/>
            <a:r>
              <a:rPr lang="en-US" smtClean="0"/>
              <a:t>Các phần tử trong cache được đặt timeout </a:t>
            </a:r>
          </a:p>
          <a:p>
            <a:pPr lvl="1"/>
            <a:r>
              <a:rPr lang="en-US" smtClean="0"/>
              <a:t>TLD servers thường được lưu đệm tại các local name servers</a:t>
            </a:r>
          </a:p>
          <a:p>
            <a:pPr lvl="2"/>
            <a:r>
              <a:rPr lang="en-US" smtClean="0"/>
              <a:t>Do vậy root name servers không thường xuyên được thăm</a:t>
            </a:r>
          </a:p>
          <a:p>
            <a:r>
              <a:rPr lang="en-US" sz="2400" smtClean="0"/>
              <a:t>Cơ chế cập nhật/thông báo được thiết kế bởi IETF</a:t>
            </a:r>
          </a:p>
          <a:p>
            <a:pPr lvl="1"/>
            <a:r>
              <a:rPr lang="en-US" sz="2000" smtClean="0"/>
              <a:t>RFC 2136</a:t>
            </a:r>
            <a:endParaRPr lang="en-US" sz="1800" smtClean="0"/>
          </a:p>
          <a:p>
            <a:pPr lvl="1"/>
            <a:r>
              <a:rPr lang="en-US" sz="1800" smtClean="0"/>
              <a:t>http://www.ietf.org/html.charters/dnsind-charter.html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08525" y="6400800"/>
            <a:ext cx="35972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11F967-17FA-4D61-B3E1-7B0AE9654288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Các bản ghi DNS</a:t>
            </a:r>
            <a:endParaRPr lang="en-US" smtClean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8135938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chemeClr val="accent2"/>
                </a:solidFill>
              </a:rPr>
              <a:t>DNS:</a:t>
            </a:r>
            <a:r>
              <a:rPr lang="en-US" sz="2400" smtClean="0"/>
              <a:t> CSDL phân tán lưu trữ các bản ghi tài nguyên </a:t>
            </a:r>
            <a:r>
              <a:rPr lang="en-US" sz="2400" smtClean="0">
                <a:solidFill>
                  <a:srgbClr val="FF0000"/>
                </a:solidFill>
              </a:rPr>
              <a:t>(RR)</a:t>
            </a:r>
            <a:endParaRPr lang="en-US" sz="2400" smtClean="0"/>
          </a:p>
        </p:txBody>
      </p:sp>
      <p:sp>
        <p:nvSpPr>
          <p:cNvPr id="819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895725"/>
            <a:ext cx="4000500" cy="1866900"/>
          </a:xfrm>
        </p:spPr>
        <p:txBody>
          <a:bodyPr/>
          <a:lstStyle/>
          <a:p>
            <a:r>
              <a:rPr lang="en-US" sz="2400" smtClean="0"/>
              <a:t>Type=NS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name</a:t>
            </a:r>
            <a:r>
              <a:rPr lang="en-US" sz="2000" smtClean="0"/>
              <a:t> là domain (vd. foo.com)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value</a:t>
            </a:r>
            <a:r>
              <a:rPr lang="en-US" sz="2000" smtClean="0"/>
              <a:t> là IP address của  name server thẩm quyền cho domain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5463" y="1895475"/>
            <a:ext cx="5364162" cy="571500"/>
            <a:chOff x="1407" y="1206"/>
            <a:chExt cx="3379" cy="360"/>
          </a:xfrm>
        </p:grpSpPr>
        <p:sp>
          <p:nvSpPr>
            <p:cNvPr id="81931" name="Text Box 6"/>
            <p:cNvSpPr txBox="1">
              <a:spLocks noChangeArrowheads="1"/>
            </p:cNvSpPr>
            <p:nvPr/>
          </p:nvSpPr>
          <p:spPr bwMode="auto">
            <a:xfrm>
              <a:off x="1407" y="1214"/>
              <a:ext cx="3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RR format: </a:t>
              </a:r>
              <a:r>
                <a:rPr lang="en-US" sz="1800" b="1">
                  <a:latin typeface="Courier New" pitchFamily="49" charset="0"/>
                </a:rPr>
                <a:t>(name, value, type, ttl)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1932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/>
              <a:t>Type=A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 b="1">
                <a:latin typeface="Courier New" pitchFamily="49" charset="0"/>
              </a:rPr>
              <a:t>name</a:t>
            </a:r>
            <a:r>
              <a:rPr lang="en-US" sz="2000"/>
              <a:t> là hostname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là IP address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4217988" y="2697163"/>
            <a:ext cx="4514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/>
              <a:t>Type=CNAME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 b="1">
                <a:latin typeface="Courier New" pitchFamily="49" charset="0"/>
              </a:rPr>
              <a:t>name</a:t>
            </a:r>
            <a:r>
              <a:rPr lang="en-US" sz="2000"/>
              <a:t> là bí danh cho tên thực</a:t>
            </a:r>
          </a:p>
          <a:p>
            <a:pPr marL="742950" lvl="1" indent="-285750">
              <a:buSzPct val="75000"/>
            </a:pPr>
            <a:r>
              <a:rPr lang="en-US" sz="1800">
                <a:latin typeface="Courier New" pitchFamily="49" charset="0"/>
              </a:rPr>
              <a:t>  www.ibm.com </a:t>
            </a:r>
            <a:r>
              <a:rPr lang="en-US" sz="2000"/>
              <a:t>thực tế là </a:t>
            </a:r>
            <a:endParaRPr lang="en-US" sz="1800">
              <a:latin typeface="Courier New" pitchFamily="49" charset="0"/>
            </a:endParaRPr>
          </a:p>
          <a:p>
            <a:pPr marL="742950" lvl="1" indent="-285750">
              <a:buSzPct val="75000"/>
            </a:pPr>
            <a:r>
              <a:rPr lang="en-US" sz="1800">
                <a:latin typeface="Courier New" pitchFamily="49" charset="0"/>
              </a:rPr>
              <a:t>  servereast.backup2.ibm.com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là tên thực 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252913" y="5032375"/>
            <a:ext cx="4408487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/>
              <a:t>Type=MX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là tên mailserver tương ứng với </a:t>
            </a:r>
            <a:r>
              <a:rPr lang="en-US" sz="2000" b="1">
                <a:latin typeface="Courier New" pitchFamily="49" charset="0"/>
              </a:rPr>
              <a:t>name</a:t>
            </a:r>
            <a:endParaRPr lang="en-US"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1500" y="6400800"/>
            <a:ext cx="39243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4BA0FD-E0BB-4777-B9F0-AEC7A0B82196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Giao thức DNS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chemeClr val="accent2"/>
                </a:solidFill>
              </a:rPr>
              <a:t>DNS protocol :</a:t>
            </a:r>
            <a:r>
              <a:rPr lang="en-US" sz="2400" smtClean="0"/>
              <a:t> </a:t>
            </a:r>
            <a:r>
              <a:rPr lang="en-US" sz="2400" i="1" smtClean="0">
                <a:solidFill>
                  <a:srgbClr val="FF0000"/>
                </a:solidFill>
              </a:rPr>
              <a:t>query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và </a:t>
            </a:r>
            <a:r>
              <a:rPr lang="en-US" sz="2400" i="1" smtClean="0">
                <a:solidFill>
                  <a:srgbClr val="FF0000"/>
                </a:solidFill>
              </a:rPr>
              <a:t>reply</a:t>
            </a:r>
            <a:r>
              <a:rPr lang="en-US" sz="2400" smtClean="0"/>
              <a:t> có cùng format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82950" name="Rectangle 4"/>
          <p:cNvSpPr>
            <a:spLocks noChangeArrowheads="1"/>
          </p:cNvSpPr>
          <p:nvPr/>
        </p:nvSpPr>
        <p:spPr bwMode="auto">
          <a:xfrm>
            <a:off x="533400" y="2352675"/>
            <a:ext cx="3575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Tiêu đề thông báo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>
                <a:solidFill>
                  <a:schemeClr val="accent2"/>
                </a:solidFill>
              </a:rPr>
              <a:t>identification:</a:t>
            </a:r>
            <a:r>
              <a:rPr lang="en-US" sz="2000"/>
              <a:t> số thứ tự (16 bit) của query, reply cho query có cùng số thứ tự 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>
                <a:solidFill>
                  <a:schemeClr val="accent2"/>
                </a:solidFill>
              </a:rPr>
              <a:t>flags:</a:t>
            </a:r>
            <a:endParaRPr lang="en-US" sz="2000"/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/>
              <a:t>query hay reply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/>
              <a:t>Có mong đệ quy hay không 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/>
              <a:t>Có thể thực hiện đệ quy không</a:t>
            </a:r>
          </a:p>
          <a:p>
            <a:pPr marL="742950" lvl="1" indent="-285750">
              <a:buSzPct val="75000"/>
              <a:buFont typeface="ZapfDingbats" pitchFamily="82" charset="2"/>
              <a:buChar char="m"/>
            </a:pPr>
            <a:r>
              <a:rPr lang="en-US" sz="2000"/>
              <a:t>reply có thẩm quyền hay không</a:t>
            </a:r>
          </a:p>
        </p:txBody>
      </p:sp>
      <p:pic>
        <p:nvPicPr>
          <p:cNvPr id="82951" name="Picture 5" descr="DNSmess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1475" y="2090738"/>
            <a:ext cx="5132388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1575" y="6400800"/>
            <a:ext cx="33242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E0146-B3B2-465E-8CEE-E82E4F87C161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Giao thức DNS</a:t>
            </a:r>
            <a:endParaRPr lang="en-US" smtClean="0"/>
          </a:p>
        </p:txBody>
      </p:sp>
      <p:pic>
        <p:nvPicPr>
          <p:cNvPr id="83973" name="Picture 3" descr="DNSmess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3725" y="1509713"/>
            <a:ext cx="43878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1046163" y="1830388"/>
            <a:ext cx="21828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Tên, kiểu trường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cho try vấn</a:t>
            </a:r>
          </a:p>
        </p:txBody>
      </p:sp>
      <p:sp>
        <p:nvSpPr>
          <p:cNvPr id="83975" name="Text Box 5"/>
          <p:cNvSpPr txBox="1">
            <a:spLocks noChangeArrowheads="1"/>
          </p:cNvSpPr>
          <p:nvPr/>
        </p:nvSpPr>
        <p:spPr bwMode="auto">
          <a:xfrm>
            <a:off x="1082675" y="2830513"/>
            <a:ext cx="2149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RRs trong trả lời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truy vấn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3976" name="Text Box 6"/>
          <p:cNvSpPr txBox="1">
            <a:spLocks noChangeArrowheads="1"/>
          </p:cNvSpPr>
          <p:nvPr/>
        </p:nvSpPr>
        <p:spPr bwMode="auto">
          <a:xfrm>
            <a:off x="765175" y="3716338"/>
            <a:ext cx="24701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Các bản ghi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servers thẩm quyền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3977" name="Text Box 7"/>
          <p:cNvSpPr txBox="1">
            <a:spLocks noChangeArrowheads="1"/>
          </p:cNvSpPr>
          <p:nvPr/>
        </p:nvSpPr>
        <p:spPr bwMode="auto">
          <a:xfrm>
            <a:off x="377825" y="4668838"/>
            <a:ext cx="2844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Các thông tin mở rộng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có thể được dùng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3978" name="Line 8"/>
          <p:cNvSpPr>
            <a:spLocks noChangeShapeType="1"/>
          </p:cNvSpPr>
          <p:nvPr/>
        </p:nvSpPr>
        <p:spPr bwMode="auto">
          <a:xfrm>
            <a:off x="3152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9"/>
          <p:cNvSpPr>
            <a:spLocks noChangeShapeType="1"/>
          </p:cNvSpPr>
          <p:nvPr/>
        </p:nvSpPr>
        <p:spPr bwMode="auto">
          <a:xfrm>
            <a:off x="3152775" y="3200400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0"/>
          <p:cNvSpPr>
            <a:spLocks noChangeShapeType="1"/>
          </p:cNvSpPr>
          <p:nvPr/>
        </p:nvSpPr>
        <p:spPr bwMode="auto">
          <a:xfrm>
            <a:off x="3181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1"/>
          <p:cNvSpPr>
            <a:spLocks noChangeShapeType="1"/>
          </p:cNvSpPr>
          <p:nvPr/>
        </p:nvSpPr>
        <p:spPr bwMode="auto">
          <a:xfrm flipV="1">
            <a:off x="3190875" y="4743450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6325" y="6400800"/>
            <a:ext cx="34194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19FCC-CDE7-4B30-996E-773C1A04B8D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Chèn bản ghi vào DNS</a:t>
            </a:r>
          </a:p>
        </p:txBody>
      </p:sp>
      <p:sp>
        <p:nvSpPr>
          <p:cNvPr id="849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7363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Ví dụ: Khởi động “Network Utopia”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Đăng ký tên networkuptopia.com tại </a:t>
            </a:r>
            <a:r>
              <a:rPr lang="en-US" sz="2400" smtClean="0">
                <a:solidFill>
                  <a:srgbClr val="FF0000"/>
                </a:solidFill>
              </a:rPr>
              <a:t>registrar</a:t>
            </a:r>
            <a:r>
              <a:rPr lang="en-US" sz="2400" smtClean="0"/>
              <a:t> (vd., Network Solutions)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Cần cung cấp cho registrar tên và địa chỉ IP addresses của name server thẩm quyền (chính và thứ cấp)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Registrar chèn hai RRs vào com TLD server:</a:t>
            </a:r>
            <a:br>
              <a:rPr lang="en-US" sz="2000" smtClean="0"/>
            </a:br>
            <a:endParaRPr lang="en-US" sz="2000" smtClean="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(networkutopia.com, dns1.networkutopia.com, NS)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(dns1.networkutopia.com, 212.212.212.1, A)</a:t>
            </a:r>
            <a:b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</a:br>
            <a:endParaRPr lang="en-US" sz="200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smtClean="0"/>
              <a:t>Đưa vào server thẩm quyền bản ghi Type A  cho www.networkuptopia.com và Type MX cho networkutopia.com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5050" y="6400800"/>
            <a:ext cx="34607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60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B9E6D-EB08-45A4-8052-23FFFC465437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2.1 Các nguyên lý của ứng dụng mạng</a:t>
            </a:r>
          </a:p>
          <a:p>
            <a:r>
              <a:rPr lang="en-US" sz="2400" smtClean="0"/>
              <a:t>2.2 Web và HTTP</a:t>
            </a:r>
          </a:p>
          <a:p>
            <a:r>
              <a:rPr lang="en-US" sz="2400" smtClean="0"/>
              <a:t>2.3 FTP 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2.4 Thư điện tử</a:t>
            </a:r>
          </a:p>
          <a:p>
            <a:pPr lvl="1"/>
            <a:r>
              <a:rPr lang="en-US" sz="2000" smtClean="0"/>
              <a:t>SMTP, POP3, IMAP</a:t>
            </a:r>
          </a:p>
          <a:p>
            <a:r>
              <a:rPr lang="en-US" sz="2400" smtClean="0"/>
              <a:t>2.5 DNS</a:t>
            </a:r>
          </a:p>
          <a:p>
            <a:endParaRPr lang="en-US" sz="2400" smtClean="0"/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2.6 Chia sẻ tệp ngang hàng</a:t>
            </a:r>
          </a:p>
          <a:p>
            <a:r>
              <a:rPr lang="en-US" sz="2400" smtClean="0"/>
              <a:t>2.7 Lập trình socket với  TCP</a:t>
            </a:r>
          </a:p>
          <a:p>
            <a:r>
              <a:rPr lang="en-US" sz="2400" smtClean="0"/>
              <a:t>2.8 Lập trình socket với  UDP</a:t>
            </a:r>
          </a:p>
          <a:p>
            <a:r>
              <a:rPr lang="en-US" sz="2400" smtClean="0"/>
              <a:t>2.9 Phát triển một Web server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9450" y="6400800"/>
            <a:ext cx="38163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1B50C-6620-421D-A41A-11538DC22D7F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Chia sẻ tệp ngang hàng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Ví dụ</a:t>
            </a:r>
            <a:endParaRPr lang="en-US" sz="2400" smtClean="0"/>
          </a:p>
          <a:p>
            <a:r>
              <a:rPr lang="en-US" sz="2400" smtClean="0"/>
              <a:t>Alice chạy ứng dụng P2P client trên  notebook của cô</a:t>
            </a:r>
          </a:p>
          <a:p>
            <a:r>
              <a:rPr lang="en-US" sz="2400" smtClean="0"/>
              <a:t>Kết nối Internet không liên tục; nhận địa chỉ IP mới với mỗi kết nối</a:t>
            </a:r>
          </a:p>
          <a:p>
            <a:r>
              <a:rPr lang="en-US" sz="2400" smtClean="0"/>
              <a:t>Yêu cầu “Hey Jude”</a:t>
            </a:r>
          </a:p>
          <a:p>
            <a:r>
              <a:rPr lang="en-US" sz="2400" smtClean="0"/>
              <a:t>Ứng dụng hiển thị các peers có bản sao của  Hey Jude.</a:t>
            </a:r>
          </a:p>
          <a:p>
            <a:endParaRPr lang="en-US" sz="2400" smtClean="0"/>
          </a:p>
        </p:txBody>
      </p:sp>
      <p:sp>
        <p:nvSpPr>
          <p:cNvPr id="870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45013" y="1111250"/>
            <a:ext cx="3810000" cy="5087938"/>
          </a:xfrm>
        </p:spPr>
        <p:txBody>
          <a:bodyPr/>
          <a:lstStyle/>
          <a:p>
            <a:r>
              <a:rPr lang="en-US" sz="2400" smtClean="0"/>
              <a:t>Alice chọn một trong các peers, Bob.</a:t>
            </a:r>
          </a:p>
          <a:p>
            <a:r>
              <a:rPr lang="en-US" sz="2400" smtClean="0"/>
              <a:t>Tệp được copy từ máy của Bob đến notebook của Alice: HTTP</a:t>
            </a:r>
          </a:p>
          <a:p>
            <a:r>
              <a:rPr lang="en-US" sz="2400" smtClean="0"/>
              <a:t>Trong khi Alice downloads, người dùng khác upload từ máy của Alice.</a:t>
            </a:r>
          </a:p>
          <a:p>
            <a:r>
              <a:rPr lang="en-US" sz="2400" smtClean="0"/>
              <a:t>Máy của Alice vừa là HTTP client vừa là HTTP server.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Mọi peers là servers = khả mở rộng cao!</a:t>
            </a:r>
            <a:endParaRPr lang="en-US" sz="240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5013" y="6400800"/>
            <a:ext cx="376078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94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B0E38-7517-47A4-84A1-32CAE49BB0C2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P2P: thư mục tập trung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290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Thiết kế “Napster” ban đầu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1) Khi peer kết nối, nó thông báo server trung tâm:</a:t>
            </a:r>
          </a:p>
          <a:p>
            <a:pPr lvl="1"/>
            <a:r>
              <a:rPr lang="en-US" sz="2000" smtClean="0"/>
              <a:t>Địa chỉ IP </a:t>
            </a:r>
          </a:p>
          <a:p>
            <a:pPr lvl="1"/>
            <a:r>
              <a:rPr lang="en-US" sz="2000" smtClean="0"/>
              <a:t>Nội dung (thư mục và tệp)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2) Alice truy vấn để tìm “Hey Jude”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3) Alice yêu cầu tệp từ  Bob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71988" y="838200"/>
            <a:ext cx="4368800" cy="5164138"/>
            <a:chOff x="2724" y="620"/>
            <a:chExt cx="2752" cy="3253"/>
          </a:xfrm>
        </p:grpSpPr>
        <p:graphicFrame>
          <p:nvGraphicFramePr>
            <p:cNvPr id="19458" name="Object 5"/>
            <p:cNvGraphicFramePr>
              <a:graphicFrameLocks noChangeAspect="1"/>
            </p:cNvGraphicFramePr>
            <p:nvPr/>
          </p:nvGraphicFramePr>
          <p:xfrm>
            <a:off x="3903" y="3058"/>
            <a:ext cx="525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3058"/>
                          <a:ext cx="525" cy="4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087" y="1679"/>
              <a:ext cx="234" cy="472"/>
              <a:chOff x="4180" y="783"/>
              <a:chExt cx="150" cy="307"/>
            </a:xfrm>
          </p:grpSpPr>
          <p:sp>
            <p:nvSpPr>
              <p:cNvPr id="19492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4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6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7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8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9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8" name="Text Box 15"/>
            <p:cNvSpPr txBox="1">
              <a:spLocks noChangeArrowheads="1"/>
            </p:cNvSpPr>
            <p:nvPr/>
          </p:nvSpPr>
          <p:spPr bwMode="auto">
            <a:xfrm>
              <a:off x="3010" y="305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9459" name="Object 16"/>
            <p:cNvGraphicFramePr>
              <a:graphicFrameLocks noChangeAspect="1"/>
            </p:cNvGraphicFramePr>
            <p:nvPr/>
          </p:nvGraphicFramePr>
          <p:xfrm>
            <a:off x="5055" y="1963"/>
            <a:ext cx="42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963"/>
                          <a:ext cx="421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17"/>
            <p:cNvGraphicFramePr>
              <a:graphicFrameLocks noChangeAspect="1"/>
            </p:cNvGraphicFramePr>
            <p:nvPr/>
          </p:nvGraphicFramePr>
          <p:xfrm>
            <a:off x="4665" y="2534"/>
            <a:ext cx="42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2534"/>
                          <a:ext cx="429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18"/>
            <p:cNvGraphicFramePr>
              <a:graphicFrameLocks noChangeAspect="1"/>
            </p:cNvGraphicFramePr>
            <p:nvPr/>
          </p:nvGraphicFramePr>
          <p:xfrm>
            <a:off x="4594" y="1214"/>
            <a:ext cx="43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6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1214"/>
                          <a:ext cx="437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Text Box 19"/>
            <p:cNvSpPr txBox="1">
              <a:spLocks noChangeArrowheads="1"/>
            </p:cNvSpPr>
            <p:nvPr/>
          </p:nvSpPr>
          <p:spPr bwMode="auto">
            <a:xfrm>
              <a:off x="2724" y="1236"/>
              <a:ext cx="98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centralized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directory server</a:t>
              </a:r>
              <a:endParaRPr 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70" name="Text Box 20"/>
            <p:cNvSpPr txBox="1">
              <a:spLocks noChangeArrowheads="1"/>
            </p:cNvSpPr>
            <p:nvPr/>
          </p:nvSpPr>
          <p:spPr bwMode="auto">
            <a:xfrm>
              <a:off x="4865" y="1675"/>
              <a:ext cx="4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peers</a:t>
              </a:r>
              <a:endParaRPr 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71" name="Line 21"/>
            <p:cNvSpPr>
              <a:spLocks noChangeShapeType="1"/>
            </p:cNvSpPr>
            <p:nvPr/>
          </p:nvSpPr>
          <p:spPr bwMode="auto">
            <a:xfrm flipH="1">
              <a:off x="3442" y="1732"/>
              <a:ext cx="634" cy="173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22"/>
            <p:cNvSpPr>
              <a:spLocks noChangeShapeType="1"/>
            </p:cNvSpPr>
            <p:nvPr/>
          </p:nvSpPr>
          <p:spPr bwMode="auto">
            <a:xfrm flipH="1" flipV="1">
              <a:off x="3385" y="1905"/>
              <a:ext cx="1612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23"/>
            <p:cNvSpPr>
              <a:spLocks noChangeShapeType="1"/>
            </p:cNvSpPr>
            <p:nvPr/>
          </p:nvSpPr>
          <p:spPr bwMode="auto">
            <a:xfrm flipH="1">
              <a:off x="3442" y="1675"/>
              <a:ext cx="576" cy="115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24"/>
            <p:cNvSpPr>
              <a:spLocks noChangeShapeType="1"/>
            </p:cNvSpPr>
            <p:nvPr/>
          </p:nvSpPr>
          <p:spPr bwMode="auto">
            <a:xfrm flipH="1">
              <a:off x="3442" y="1675"/>
              <a:ext cx="634" cy="115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25"/>
            <p:cNvSpPr>
              <a:spLocks noChangeShapeType="1"/>
            </p:cNvSpPr>
            <p:nvPr/>
          </p:nvSpPr>
          <p:spPr bwMode="auto">
            <a:xfrm flipH="1" flipV="1">
              <a:off x="3385" y="2078"/>
              <a:ext cx="1267" cy="6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26"/>
            <p:cNvSpPr>
              <a:spLocks noChangeShapeType="1"/>
            </p:cNvSpPr>
            <p:nvPr/>
          </p:nvSpPr>
          <p:spPr bwMode="auto">
            <a:xfrm flipH="1">
              <a:off x="3385" y="1387"/>
              <a:ext cx="1152" cy="4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27"/>
            <p:cNvSpPr txBox="1">
              <a:spLocks noChangeArrowheads="1"/>
            </p:cNvSpPr>
            <p:nvPr/>
          </p:nvSpPr>
          <p:spPr bwMode="auto">
            <a:xfrm>
              <a:off x="3673" y="1675"/>
              <a:ext cx="979" cy="230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400"/>
            </a:p>
          </p:txBody>
        </p:sp>
        <p:sp>
          <p:nvSpPr>
            <p:cNvPr id="19478" name="Line 28"/>
            <p:cNvSpPr>
              <a:spLocks noChangeShapeType="1"/>
            </p:cNvSpPr>
            <p:nvPr/>
          </p:nvSpPr>
          <p:spPr bwMode="auto">
            <a:xfrm flipH="1" flipV="1">
              <a:off x="3327" y="2136"/>
              <a:ext cx="749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9"/>
            <p:cNvSpPr>
              <a:spLocks noChangeShapeType="1"/>
            </p:cNvSpPr>
            <p:nvPr/>
          </p:nvSpPr>
          <p:spPr bwMode="auto">
            <a:xfrm>
              <a:off x="3212" y="2193"/>
              <a:ext cx="749" cy="9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30"/>
            <p:cNvSpPr>
              <a:spLocks noChangeShapeType="1"/>
            </p:cNvSpPr>
            <p:nvPr/>
          </p:nvSpPr>
          <p:spPr bwMode="auto">
            <a:xfrm flipH="1">
              <a:off x="4421" y="1617"/>
              <a:ext cx="346" cy="149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Text Box 31"/>
            <p:cNvSpPr txBox="1">
              <a:spLocks noChangeArrowheads="1"/>
            </p:cNvSpPr>
            <p:nvPr/>
          </p:nvSpPr>
          <p:spPr bwMode="auto">
            <a:xfrm>
              <a:off x="4537" y="3000"/>
              <a:ext cx="575" cy="34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482" name="Text Box 32"/>
            <p:cNvSpPr txBox="1">
              <a:spLocks noChangeArrowheads="1"/>
            </p:cNvSpPr>
            <p:nvPr/>
          </p:nvSpPr>
          <p:spPr bwMode="auto">
            <a:xfrm>
              <a:off x="4057" y="3526"/>
              <a:ext cx="403" cy="230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/>
                <a:t>Alice</a:t>
              </a:r>
            </a:p>
          </p:txBody>
        </p:sp>
        <p:sp>
          <p:nvSpPr>
            <p:cNvPr id="19483" name="Text Box 33"/>
            <p:cNvSpPr txBox="1">
              <a:spLocks noChangeArrowheads="1"/>
            </p:cNvSpPr>
            <p:nvPr/>
          </p:nvSpPr>
          <p:spPr bwMode="auto">
            <a:xfrm>
              <a:off x="4912" y="1041"/>
              <a:ext cx="403" cy="230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/>
                <a:t>Bob</a:t>
              </a:r>
            </a:p>
          </p:txBody>
        </p:sp>
        <p:sp>
          <p:nvSpPr>
            <p:cNvPr id="19484" name="Oval 34"/>
            <p:cNvSpPr>
              <a:spLocks noChangeArrowheads="1"/>
            </p:cNvSpPr>
            <p:nvPr/>
          </p:nvSpPr>
          <p:spPr bwMode="auto">
            <a:xfrm>
              <a:off x="3893" y="1524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9485" name="Oval 35"/>
            <p:cNvSpPr>
              <a:spLocks noChangeArrowheads="1"/>
            </p:cNvSpPr>
            <p:nvPr/>
          </p:nvSpPr>
          <p:spPr bwMode="auto">
            <a:xfrm>
              <a:off x="3920" y="1897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9486" name="Oval 36"/>
            <p:cNvSpPr>
              <a:spLocks noChangeArrowheads="1"/>
            </p:cNvSpPr>
            <p:nvPr/>
          </p:nvSpPr>
          <p:spPr bwMode="auto">
            <a:xfrm>
              <a:off x="3923" y="2325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9487" name="Oval 37"/>
            <p:cNvSpPr>
              <a:spLocks noChangeArrowheads="1"/>
            </p:cNvSpPr>
            <p:nvPr/>
          </p:nvSpPr>
          <p:spPr bwMode="auto">
            <a:xfrm>
              <a:off x="3724" y="2601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9488" name="Oval 38"/>
            <p:cNvSpPr>
              <a:spLocks noChangeArrowheads="1"/>
            </p:cNvSpPr>
            <p:nvPr/>
          </p:nvSpPr>
          <p:spPr bwMode="auto">
            <a:xfrm>
              <a:off x="3477" y="2562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2</a:t>
              </a:r>
            </a:p>
          </p:txBody>
        </p:sp>
        <p:sp>
          <p:nvSpPr>
            <p:cNvPr id="19489" name="Oval 39"/>
            <p:cNvSpPr>
              <a:spLocks noChangeArrowheads="1"/>
            </p:cNvSpPr>
            <p:nvPr/>
          </p:nvSpPr>
          <p:spPr bwMode="auto">
            <a:xfrm>
              <a:off x="4531" y="2278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3</a:t>
              </a:r>
            </a:p>
          </p:txBody>
        </p:sp>
        <p:pic>
          <p:nvPicPr>
            <p:cNvPr id="19490" name="Picture 40" descr="Bob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25" y="620"/>
              <a:ext cx="42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1" name="Picture 41" descr="Alice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489" y="3436"/>
              <a:ext cx="354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62500" y="6400800"/>
            <a:ext cx="35433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0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6EB4B-E6DB-4AAE-89CC-B1D7C9C344E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Client-server </a:t>
            </a:r>
          </a:p>
        </p:txBody>
      </p:sp>
      <p:graphicFrame>
        <p:nvGraphicFramePr>
          <p:cNvPr id="2050" name="Object 59"/>
          <p:cNvGraphicFramePr>
            <a:graphicFrameLocks noGrp="1" noChangeAspect="1"/>
          </p:cNvGraphicFramePr>
          <p:nvPr>
            <p:ph sz="half" idx="1"/>
          </p:nvPr>
        </p:nvGraphicFramePr>
        <p:xfrm>
          <a:off x="1785938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664075" y="1416050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server:</a:t>
            </a:r>
            <a:r>
              <a:rPr lang="en-US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Đầu cuối luôn chạy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Địa chỉ IP cố định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server farms cho tính khả mở rộng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Giao tiếp với server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Lúc kết nối, lúc không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Có thể có địa chỉ IP động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Không giao tiếp với client khác </a:t>
            </a:r>
          </a:p>
        </p:txBody>
      </p:sp>
      <p:sp>
        <p:nvSpPr>
          <p:cNvPr id="2069" name="Freeform 6"/>
          <p:cNvSpPr>
            <a:spLocks/>
          </p:cNvSpPr>
          <p:nvPr/>
        </p:nvSpPr>
        <p:spPr bwMode="auto">
          <a:xfrm>
            <a:off x="2641600" y="17430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Freeform 7"/>
          <p:cNvSpPr>
            <a:spLocks/>
          </p:cNvSpPr>
          <p:nvPr/>
        </p:nvSpPr>
        <p:spPr bwMode="auto">
          <a:xfrm>
            <a:off x="762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Freeform 8"/>
          <p:cNvSpPr>
            <a:spLocks/>
          </p:cNvSpPr>
          <p:nvPr/>
        </p:nvSpPr>
        <p:spPr bwMode="auto">
          <a:xfrm>
            <a:off x="1130300" y="30511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79475" y="1735138"/>
            <a:ext cx="733425" cy="319087"/>
            <a:chOff x="3552" y="246"/>
            <a:chExt cx="527" cy="248"/>
          </a:xfrm>
        </p:grpSpPr>
        <p:graphicFrame>
          <p:nvGraphicFramePr>
            <p:cNvPr id="2063" name="Object 1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1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Clip" r:id="rId6" imgW="676440" imgH="485640" progId="MS_ClipArt_Gallery.2">
                    <p:embed/>
                  </p:oleObj>
                </mc:Choice>
                <mc:Fallback>
                  <p:oleObj name="Clip" r:id="rId6" imgW="676440" imgH="48564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7" name="Line 1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79475" y="2330450"/>
            <a:ext cx="733425" cy="319088"/>
            <a:chOff x="3552" y="246"/>
            <a:chExt cx="527" cy="248"/>
          </a:xfrm>
        </p:grpSpPr>
        <p:graphicFrame>
          <p:nvGraphicFramePr>
            <p:cNvPr id="2061" name="Object 14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15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Clip" r:id="rId9" imgW="676440" imgH="485640" progId="MS_ClipArt_Gallery.2">
                    <p:embed/>
                  </p:oleObj>
                </mc:Choice>
                <mc:Fallback>
                  <p:oleObj name="Clip" r:id="rId9" imgW="676440" imgH="48564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6" name="Line 16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255713" y="2117725"/>
            <a:ext cx="69850" cy="214313"/>
            <a:chOff x="3842" y="406"/>
            <a:chExt cx="51" cy="167"/>
          </a:xfrm>
        </p:grpSpPr>
        <p:sp>
          <p:nvSpPr>
            <p:cNvPr id="2273" name="Oval 1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" name="Oval 1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5" name="Oval 2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725613" y="2620963"/>
            <a:ext cx="209550" cy="395287"/>
            <a:chOff x="4180" y="783"/>
            <a:chExt cx="150" cy="307"/>
          </a:xfrm>
        </p:grpSpPr>
        <p:sp>
          <p:nvSpPr>
            <p:cNvPr id="2265" name="AutoShape 2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" name="Rectangle 2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" name="Rectangle 2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" name="AutoShape 2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" name="Line 2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0" name="Line 2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Rectangle 2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2" name="Rectangle 2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 rot="-5400000">
            <a:off x="2038350" y="2698750"/>
            <a:ext cx="80963" cy="233363"/>
            <a:chOff x="3842" y="406"/>
            <a:chExt cx="51" cy="167"/>
          </a:xfrm>
        </p:grpSpPr>
        <p:sp>
          <p:nvSpPr>
            <p:cNvPr id="2262" name="Oval 31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" name="Oval 32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Oval 33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7" name="Line 34"/>
          <p:cNvSpPr>
            <a:spLocks noChangeShapeType="1"/>
          </p:cNvSpPr>
          <p:nvPr/>
        </p:nvSpPr>
        <p:spPr bwMode="auto">
          <a:xfrm>
            <a:off x="1862138" y="25288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Line 35"/>
          <p:cNvSpPr>
            <a:spLocks noChangeShapeType="1"/>
          </p:cNvSpPr>
          <p:nvPr/>
        </p:nvSpPr>
        <p:spPr bwMode="auto">
          <a:xfrm>
            <a:off x="1865313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36"/>
          <p:cNvSpPr>
            <a:spLocks noChangeShapeType="1"/>
          </p:cNvSpPr>
          <p:nvPr/>
        </p:nvSpPr>
        <p:spPr bwMode="auto">
          <a:xfrm>
            <a:off x="2360613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37"/>
          <p:cNvSpPr>
            <a:spLocks noChangeShapeType="1"/>
          </p:cNvSpPr>
          <p:nvPr/>
        </p:nvSpPr>
        <p:spPr bwMode="auto">
          <a:xfrm>
            <a:off x="1562100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38"/>
          <p:cNvSpPr>
            <a:spLocks noChangeShapeType="1"/>
          </p:cNvSpPr>
          <p:nvPr/>
        </p:nvSpPr>
        <p:spPr bwMode="auto">
          <a:xfrm flipV="1">
            <a:off x="1574800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Line 39"/>
          <p:cNvSpPr>
            <a:spLocks noChangeShapeType="1"/>
          </p:cNvSpPr>
          <p:nvPr/>
        </p:nvSpPr>
        <p:spPr bwMode="auto">
          <a:xfrm flipV="1">
            <a:off x="2101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220913" y="2598738"/>
            <a:ext cx="209550" cy="395287"/>
            <a:chOff x="4180" y="783"/>
            <a:chExt cx="150" cy="307"/>
          </a:xfrm>
        </p:grpSpPr>
        <p:sp>
          <p:nvSpPr>
            <p:cNvPr id="2254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1263650" y="3217863"/>
            <a:ext cx="479425" cy="925512"/>
            <a:chOff x="3314" y="1248"/>
            <a:chExt cx="344" cy="694"/>
          </a:xfrm>
        </p:grpSpPr>
        <p:graphicFrame>
          <p:nvGraphicFramePr>
            <p:cNvPr id="2059" name="Object 50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7" name="Line 51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60" name="Object 5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8" name="Line 53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251" name="Oval 55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" name="Oval 56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" name="Oval 57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0" name="Line 58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51" name="Object 60"/>
          <p:cNvGraphicFramePr>
            <a:graphicFrameLocks noChangeAspect="1"/>
          </p:cNvGraphicFramePr>
          <p:nvPr/>
        </p:nvGraphicFramePr>
        <p:xfrm>
          <a:off x="1517650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5" name="Oval 61"/>
          <p:cNvSpPr>
            <a:spLocks noChangeArrowheads="1"/>
          </p:cNvSpPr>
          <p:nvPr/>
        </p:nvSpPr>
        <p:spPr bwMode="auto">
          <a:xfrm rot="-5400000">
            <a:off x="1934369" y="43203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6" name="Oval 62"/>
          <p:cNvSpPr>
            <a:spLocks noChangeArrowheads="1"/>
          </p:cNvSpPr>
          <p:nvPr/>
        </p:nvSpPr>
        <p:spPr bwMode="auto">
          <a:xfrm rot="-5400000">
            <a:off x="2019301" y="43180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Oval 63"/>
          <p:cNvSpPr>
            <a:spLocks noChangeArrowheads="1"/>
          </p:cNvSpPr>
          <p:nvPr/>
        </p:nvSpPr>
        <p:spPr bwMode="auto">
          <a:xfrm rot="-5400000">
            <a:off x="2097087" y="43227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Line 64"/>
          <p:cNvSpPr>
            <a:spLocks noChangeShapeType="1"/>
          </p:cNvSpPr>
          <p:nvPr/>
        </p:nvSpPr>
        <p:spPr bwMode="auto">
          <a:xfrm rot="-5400000">
            <a:off x="2356644" y="42029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 rot="5400000" flipH="1">
            <a:off x="1730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 rot="16200000" flipV="1">
            <a:off x="2077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V="1">
            <a:off x="1743075" y="37941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>
            <a:off x="2344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3" name="Line 69"/>
          <p:cNvSpPr>
            <a:spLocks noChangeShapeType="1"/>
          </p:cNvSpPr>
          <p:nvPr/>
        </p:nvSpPr>
        <p:spPr bwMode="auto">
          <a:xfrm flipH="1">
            <a:off x="3140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2" name="Object 70"/>
          <p:cNvGraphicFramePr>
            <a:graphicFrameLocks noChangeAspect="1"/>
          </p:cNvGraphicFramePr>
          <p:nvPr/>
        </p:nvGraphicFramePr>
        <p:xfrm>
          <a:off x="3317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1"/>
          <p:cNvGraphicFramePr>
            <a:graphicFrameLocks noChangeAspect="1"/>
          </p:cNvGraphicFramePr>
          <p:nvPr/>
        </p:nvGraphicFramePr>
        <p:xfrm>
          <a:off x="1981200" y="34702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70275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4" name="Freeform 72"/>
          <p:cNvSpPr>
            <a:spLocks/>
          </p:cNvSpPr>
          <p:nvPr/>
        </p:nvSpPr>
        <p:spPr bwMode="auto">
          <a:xfrm>
            <a:off x="2062163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2328863" y="4667250"/>
            <a:ext cx="406400" cy="427038"/>
            <a:chOff x="2870" y="1518"/>
            <a:chExt cx="292" cy="320"/>
          </a:xfrm>
        </p:grpSpPr>
        <p:graphicFrame>
          <p:nvGraphicFramePr>
            <p:cNvPr id="2057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3106738" y="4699000"/>
            <a:ext cx="406400" cy="427038"/>
            <a:chOff x="2870" y="1518"/>
            <a:chExt cx="292" cy="320"/>
          </a:xfrm>
        </p:grpSpPr>
        <p:graphicFrame>
          <p:nvGraphicFramePr>
            <p:cNvPr id="2055" name="Object 7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7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2692400" y="4414838"/>
            <a:ext cx="379413" cy="376237"/>
            <a:chOff x="4733" y="2082"/>
            <a:chExt cx="272" cy="282"/>
          </a:xfrm>
        </p:grpSpPr>
        <p:graphicFrame>
          <p:nvGraphicFramePr>
            <p:cNvPr id="2054" name="Object 80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6" name="Rectangle 81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8" name="Line 82"/>
          <p:cNvSpPr>
            <a:spLocks noChangeShapeType="1"/>
          </p:cNvSpPr>
          <p:nvPr/>
        </p:nvSpPr>
        <p:spPr bwMode="auto">
          <a:xfrm>
            <a:off x="2998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3719513" y="3741738"/>
            <a:ext cx="207962" cy="409575"/>
            <a:chOff x="4180" y="783"/>
            <a:chExt cx="150" cy="307"/>
          </a:xfrm>
        </p:grpSpPr>
        <p:sp>
          <p:nvSpPr>
            <p:cNvPr id="2238" name="AutoShape 8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Rectangle 8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0" name="Rectangle 8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AutoShape 8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" name="Line 8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" name="Line 8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4" name="Rectangle 9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5" name="Rectangle 9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3706813" y="4186238"/>
            <a:ext cx="207962" cy="409575"/>
            <a:chOff x="4180" y="783"/>
            <a:chExt cx="150" cy="307"/>
          </a:xfrm>
        </p:grpSpPr>
        <p:sp>
          <p:nvSpPr>
            <p:cNvPr id="2230" name="AutoShape 9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1" name="Rectangle 9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Rectangle 9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AutoShape 9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4" name="Line 9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" name="Line 9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" name="Rectangle 9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7" name="Rectangle 10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1" name="Line 101"/>
          <p:cNvSpPr>
            <a:spLocks noChangeShapeType="1"/>
          </p:cNvSpPr>
          <p:nvPr/>
        </p:nvSpPr>
        <p:spPr bwMode="auto">
          <a:xfrm rot="5400000" flipH="1">
            <a:off x="3332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Line 102"/>
          <p:cNvSpPr>
            <a:spLocks noChangeShapeType="1"/>
          </p:cNvSpPr>
          <p:nvPr/>
        </p:nvSpPr>
        <p:spPr bwMode="auto">
          <a:xfrm rot="-5400000">
            <a:off x="3686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Line 103"/>
          <p:cNvSpPr>
            <a:spLocks noChangeShapeType="1"/>
          </p:cNvSpPr>
          <p:nvPr/>
        </p:nvSpPr>
        <p:spPr bwMode="auto">
          <a:xfrm rot="-5400000">
            <a:off x="3676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4" name="Line 104"/>
          <p:cNvSpPr>
            <a:spLocks noChangeShapeType="1"/>
          </p:cNvSpPr>
          <p:nvPr/>
        </p:nvSpPr>
        <p:spPr bwMode="auto">
          <a:xfrm flipV="1">
            <a:off x="2355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5" name="Line 105"/>
          <p:cNvSpPr>
            <a:spLocks noChangeShapeType="1"/>
          </p:cNvSpPr>
          <p:nvPr/>
        </p:nvSpPr>
        <p:spPr bwMode="auto">
          <a:xfrm>
            <a:off x="3290888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6" name="Line 106"/>
          <p:cNvSpPr>
            <a:spLocks noChangeShapeType="1"/>
          </p:cNvSpPr>
          <p:nvPr/>
        </p:nvSpPr>
        <p:spPr bwMode="auto">
          <a:xfrm flipH="1">
            <a:off x="3810000" y="23606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7" name="Line 107"/>
          <p:cNvSpPr>
            <a:spLocks noChangeShapeType="1"/>
          </p:cNvSpPr>
          <p:nvPr/>
        </p:nvSpPr>
        <p:spPr bwMode="auto">
          <a:xfrm>
            <a:off x="3040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108"/>
          <p:cNvSpPr>
            <a:spLocks noChangeShapeType="1"/>
          </p:cNvSpPr>
          <p:nvPr/>
        </p:nvSpPr>
        <p:spPr bwMode="auto">
          <a:xfrm>
            <a:off x="3065463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Line 109"/>
          <p:cNvSpPr>
            <a:spLocks noChangeShapeType="1"/>
          </p:cNvSpPr>
          <p:nvPr/>
        </p:nvSpPr>
        <p:spPr bwMode="auto">
          <a:xfrm flipH="1">
            <a:off x="3525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0" name="Line 110"/>
          <p:cNvSpPr>
            <a:spLocks noChangeShapeType="1"/>
          </p:cNvSpPr>
          <p:nvPr/>
        </p:nvSpPr>
        <p:spPr bwMode="auto">
          <a:xfrm flipH="1">
            <a:off x="3298825" y="23288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1" name="Line 111"/>
          <p:cNvSpPr>
            <a:spLocks noChangeShapeType="1"/>
          </p:cNvSpPr>
          <p:nvPr/>
        </p:nvSpPr>
        <p:spPr bwMode="auto">
          <a:xfrm flipH="1">
            <a:off x="3308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2" name="Line 112"/>
          <p:cNvSpPr>
            <a:spLocks noChangeShapeType="1"/>
          </p:cNvSpPr>
          <p:nvPr/>
        </p:nvSpPr>
        <p:spPr bwMode="auto">
          <a:xfrm flipH="1">
            <a:off x="4025900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1836738" y="2136775"/>
            <a:ext cx="501650" cy="233363"/>
            <a:chOff x="3600" y="219"/>
            <a:chExt cx="360" cy="175"/>
          </a:xfrm>
        </p:grpSpPr>
        <p:sp>
          <p:nvSpPr>
            <p:cNvPr id="2217" name="Oval 1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Line 1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Line 1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0" name="Rectangle 1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21" name="Oval 1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27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8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9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24" name="Line 1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5" name="Line 1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6" name="Line 1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27"/>
          <p:cNvGrpSpPr>
            <a:grpSpLocks/>
          </p:cNvGrpSpPr>
          <p:nvPr/>
        </p:nvGrpSpPr>
        <p:grpSpPr bwMode="auto">
          <a:xfrm>
            <a:off x="2789238" y="1908175"/>
            <a:ext cx="501650" cy="233363"/>
            <a:chOff x="3600" y="219"/>
            <a:chExt cx="360" cy="175"/>
          </a:xfrm>
        </p:grpSpPr>
        <p:sp>
          <p:nvSpPr>
            <p:cNvPr id="2204" name="Oval 12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5" name="Line 12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6" name="Line 13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7" name="Rectangle 13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08" name="Oval 13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3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14" name="Line 1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5" name="Line 1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6" name="Line 1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3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11" name="Line 1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" name="Line 1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" name="Line 1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806700" y="2565400"/>
            <a:ext cx="501650" cy="233363"/>
            <a:chOff x="3600" y="219"/>
            <a:chExt cx="360" cy="175"/>
          </a:xfrm>
        </p:grpSpPr>
        <p:sp>
          <p:nvSpPr>
            <p:cNvPr id="2191" name="Oval 1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" name="Line 1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" name="Line 1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" name="Rectangle 1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195" name="Oval 1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01" name="Line 1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2" name="Line 1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3" name="Line 1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8" name="Line 1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9" name="Line 1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0" name="Line 1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155"/>
          <p:cNvGrpSpPr>
            <a:grpSpLocks/>
          </p:cNvGrpSpPr>
          <p:nvPr/>
        </p:nvGrpSpPr>
        <p:grpSpPr bwMode="auto">
          <a:xfrm>
            <a:off x="3776663" y="2116138"/>
            <a:ext cx="500062" cy="233362"/>
            <a:chOff x="3600" y="219"/>
            <a:chExt cx="360" cy="175"/>
          </a:xfrm>
        </p:grpSpPr>
        <p:sp>
          <p:nvSpPr>
            <p:cNvPr id="2178" name="Oval 1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9" name="Line 1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0" name="Line 1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" name="Rectangle 1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182" name="Oval 1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1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88" name="Line 1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9" name="Line 1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0" name="Line 1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85" name="Line 1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6" name="Line 1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7" name="Line 1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169"/>
          <p:cNvGrpSpPr>
            <a:grpSpLocks/>
          </p:cNvGrpSpPr>
          <p:nvPr/>
        </p:nvGrpSpPr>
        <p:grpSpPr bwMode="auto">
          <a:xfrm>
            <a:off x="3582988" y="3013075"/>
            <a:ext cx="501650" cy="233363"/>
            <a:chOff x="3600" y="219"/>
            <a:chExt cx="360" cy="175"/>
          </a:xfrm>
        </p:grpSpPr>
        <p:sp>
          <p:nvSpPr>
            <p:cNvPr id="2165" name="Oval 17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" name="Line 17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" name="Line 17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" name="Rectangle 17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169" name="Oval 17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7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75" name="Line 1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6" name="Line 1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7" name="Line 1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17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2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3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4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183"/>
          <p:cNvGrpSpPr>
            <a:grpSpLocks/>
          </p:cNvGrpSpPr>
          <p:nvPr/>
        </p:nvGrpSpPr>
        <p:grpSpPr bwMode="auto">
          <a:xfrm>
            <a:off x="3249613" y="3597275"/>
            <a:ext cx="501650" cy="234950"/>
            <a:chOff x="3600" y="219"/>
            <a:chExt cx="360" cy="175"/>
          </a:xfrm>
        </p:grpSpPr>
        <p:sp>
          <p:nvSpPr>
            <p:cNvPr id="2152" name="Oval 18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" name="Line 18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" name="Line 18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" name="Rectangle 18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156" name="Oval 18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8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62" name="Line 19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3" name="Line 19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" name="Line 19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9" name="Group 19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9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0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48" name="Group 197"/>
          <p:cNvGrpSpPr>
            <a:grpSpLocks/>
          </p:cNvGrpSpPr>
          <p:nvPr/>
        </p:nvGrpSpPr>
        <p:grpSpPr bwMode="auto">
          <a:xfrm>
            <a:off x="2640013" y="4086225"/>
            <a:ext cx="500062" cy="233363"/>
            <a:chOff x="3600" y="219"/>
            <a:chExt cx="360" cy="175"/>
          </a:xfrm>
        </p:grpSpPr>
        <p:sp>
          <p:nvSpPr>
            <p:cNvPr id="2139" name="Oval 19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" name="Line 19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" name="Line 20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2" name="Rectangle 20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143" name="Oval 20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9" name="Group 20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49" name="Line 2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0" name="Line 2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" name="Line 2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72" name="Group 20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46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7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8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73" name="Group 211"/>
          <p:cNvGrpSpPr>
            <a:grpSpLocks/>
          </p:cNvGrpSpPr>
          <p:nvPr/>
        </p:nvGrpSpPr>
        <p:grpSpPr bwMode="auto">
          <a:xfrm>
            <a:off x="1836738" y="3709988"/>
            <a:ext cx="501650" cy="233362"/>
            <a:chOff x="3600" y="219"/>
            <a:chExt cx="360" cy="175"/>
          </a:xfrm>
        </p:grpSpPr>
        <p:sp>
          <p:nvSpPr>
            <p:cNvPr id="2126" name="Oval 21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7" name="Line 2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8" name="Line 2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9" name="Rectangle 21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130" name="Oval 2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4" name="Group 2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36" name="Line 2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7" name="Line 2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8" name="Line 2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75" name="Group 2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33" name="Line 2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4" name="Line 2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5" name="Line 2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21" name="Line 225"/>
          <p:cNvSpPr>
            <a:spLocks noChangeShapeType="1"/>
          </p:cNvSpPr>
          <p:nvPr/>
        </p:nvSpPr>
        <p:spPr bwMode="auto">
          <a:xfrm flipV="1">
            <a:off x="2092325" y="3922713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2" name="Line 226"/>
          <p:cNvSpPr>
            <a:spLocks noChangeShapeType="1"/>
          </p:cNvSpPr>
          <p:nvPr/>
        </p:nvSpPr>
        <p:spPr bwMode="auto">
          <a:xfrm>
            <a:off x="1219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3" name="Line 227"/>
          <p:cNvSpPr>
            <a:spLocks noChangeShapeType="1"/>
          </p:cNvSpPr>
          <p:nvPr/>
        </p:nvSpPr>
        <p:spPr bwMode="auto">
          <a:xfrm>
            <a:off x="1219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4" name="Line 454"/>
          <p:cNvSpPr>
            <a:spLocks noChangeShapeType="1"/>
          </p:cNvSpPr>
          <p:nvPr/>
        </p:nvSpPr>
        <p:spPr bwMode="auto">
          <a:xfrm flipV="1">
            <a:off x="2590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5" name="Line 455"/>
          <p:cNvSpPr>
            <a:spLocks noChangeShapeType="1"/>
          </p:cNvSpPr>
          <p:nvPr/>
        </p:nvSpPr>
        <p:spPr bwMode="auto">
          <a:xfrm flipV="1">
            <a:off x="2667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2813" y="6400800"/>
            <a:ext cx="358298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80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F4924-2BC0-4AE0-8D64-3F2055A85B0D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1813" cy="1143000"/>
          </a:xfrm>
        </p:spPr>
        <p:txBody>
          <a:bodyPr/>
          <a:lstStyle/>
          <a:p>
            <a:r>
              <a:rPr lang="en-US" sz="3200" smtClean="0"/>
              <a:t>P2P: vấn đề với thư mục tập trung</a:t>
            </a:r>
            <a:endParaRPr lang="en-US" smtClean="0"/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Một điểm lỗi làm tê liệt hệ thống</a:t>
            </a:r>
          </a:p>
          <a:p>
            <a:r>
              <a:rPr lang="en-US" sz="2400" smtClean="0"/>
              <a:t>Tắc nghẽn nút cổ chai</a:t>
            </a:r>
          </a:p>
          <a:p>
            <a:r>
              <a:rPr lang="en-US" sz="2400" smtClean="0"/>
              <a:t>Vi phạm bản quyền</a:t>
            </a:r>
          </a:p>
        </p:txBody>
      </p:sp>
      <p:sp>
        <p:nvSpPr>
          <p:cNvPr id="880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13300" y="1600200"/>
            <a:ext cx="3614738" cy="1646238"/>
          </a:xfrm>
          <a:ln w="25400">
            <a:solidFill>
              <a:schemeClr val="accent2"/>
            </a:solidFill>
          </a:ln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    truyền tệp được thực hiện phân tán, nhưng định vị nội dung tập trung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08525" y="6400800"/>
            <a:ext cx="35972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90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A4105-FE17-499D-A6A8-64D868CA95F9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Phát tràn truy vấn: Gnutella</a:t>
            </a:r>
          </a:p>
        </p:txBody>
      </p:sp>
      <p:sp>
        <p:nvSpPr>
          <p:cNvPr id="8909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Hoàn toàn phân tán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Không có server trung tâm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Giao thức được công bố công cộng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Nhiều Gnutella clients cài đặt giao thức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89094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Mạng chồng: đồ thị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Cạnh giữa X và Y nếu có kết nối TCP giữa hai peers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Tất cả peers đang hoạt động và các cạnh tạo thành mạng overlay net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Cạnh không phải là một liên kết vật lý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Một peer thường kết nối với &lt; 10 láng giềng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86288" y="6400800"/>
            <a:ext cx="37195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0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B77B83-D50D-49B6-BAF0-3746FB8A54DF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20490" name="Rectangle 4"/>
          <p:cNvSpPr>
            <a:spLocks noGrp="1" noChangeArrowheads="1"/>
          </p:cNvSpPr>
          <p:nvPr>
            <p:ph type="title"/>
          </p:nvPr>
        </p:nvSpPr>
        <p:spPr>
          <a:xfrm>
            <a:off x="560388" y="0"/>
            <a:ext cx="7772400" cy="1143000"/>
          </a:xfrm>
        </p:spPr>
        <p:txBody>
          <a:bodyPr/>
          <a:lstStyle/>
          <a:p>
            <a:r>
              <a:rPr lang="en-US" smtClean="0"/>
              <a:t>Gnutella: giao thức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39975" y="1449388"/>
            <a:ext cx="6248400" cy="5129212"/>
            <a:chOff x="768" y="280"/>
            <a:chExt cx="3936" cy="3231"/>
          </a:xfrm>
        </p:grpSpPr>
        <p:graphicFrame>
          <p:nvGraphicFramePr>
            <p:cNvPr id="20482" name="Object 8"/>
            <p:cNvGraphicFramePr>
              <a:graphicFrameLocks noChangeAspect="1"/>
            </p:cNvGraphicFramePr>
            <p:nvPr/>
          </p:nvGraphicFramePr>
          <p:xfrm>
            <a:off x="768" y="2016"/>
            <a:ext cx="43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16"/>
                          <a:ext cx="432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9"/>
            <p:cNvGraphicFramePr>
              <a:graphicFrameLocks noChangeAspect="1"/>
            </p:cNvGraphicFramePr>
            <p:nvPr/>
          </p:nvGraphicFramePr>
          <p:xfrm>
            <a:off x="2160" y="3168"/>
            <a:ext cx="43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168"/>
                          <a:ext cx="432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10"/>
            <p:cNvGraphicFramePr>
              <a:graphicFrameLocks noChangeAspect="1"/>
            </p:cNvGraphicFramePr>
            <p:nvPr/>
          </p:nvGraphicFramePr>
          <p:xfrm>
            <a:off x="2160" y="2016"/>
            <a:ext cx="43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016"/>
                          <a:ext cx="432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11"/>
            <p:cNvGraphicFramePr>
              <a:graphicFrameLocks noChangeAspect="1"/>
            </p:cNvGraphicFramePr>
            <p:nvPr/>
          </p:nvGraphicFramePr>
          <p:xfrm>
            <a:off x="2160" y="816"/>
            <a:ext cx="43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816"/>
                          <a:ext cx="432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12"/>
            <p:cNvGraphicFramePr>
              <a:graphicFrameLocks noChangeAspect="1"/>
            </p:cNvGraphicFramePr>
            <p:nvPr/>
          </p:nvGraphicFramePr>
          <p:xfrm>
            <a:off x="4272" y="1968"/>
            <a:ext cx="43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3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968"/>
                          <a:ext cx="432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13"/>
            <p:cNvGraphicFramePr>
              <a:graphicFrameLocks noChangeAspect="1"/>
            </p:cNvGraphicFramePr>
            <p:nvPr/>
          </p:nvGraphicFramePr>
          <p:xfrm>
            <a:off x="4272" y="768"/>
            <a:ext cx="43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768"/>
                          <a:ext cx="432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flipV="1">
              <a:off x="1104" y="1104"/>
              <a:ext cx="110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>
              <a:off x="2544" y="91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>
              <a:off x="2592" y="1056"/>
              <a:ext cx="172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7"/>
            <p:cNvSpPr>
              <a:spLocks noChangeShapeType="1"/>
            </p:cNvSpPr>
            <p:nvPr/>
          </p:nvSpPr>
          <p:spPr bwMode="auto">
            <a:xfrm>
              <a:off x="1152" y="225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 flipH="1">
              <a:off x="1200" y="216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1152" y="2304"/>
              <a:ext cx="115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Text Box 20"/>
            <p:cNvSpPr txBox="1">
              <a:spLocks noChangeArrowheads="1"/>
            </p:cNvSpPr>
            <p:nvPr/>
          </p:nvSpPr>
          <p:spPr bwMode="auto">
            <a:xfrm>
              <a:off x="1536" y="1968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Query</a:t>
              </a:r>
            </a:p>
          </p:txBody>
        </p:sp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1392" y="2208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QueryHit</a:t>
              </a:r>
            </a:p>
          </p:txBody>
        </p:sp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3216" y="72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Query</a:t>
              </a:r>
            </a:p>
          </p:txBody>
        </p:sp>
        <p:sp>
          <p:nvSpPr>
            <p:cNvPr id="20504" name="Text Box 23"/>
            <p:cNvSpPr txBox="1">
              <a:spLocks noChangeArrowheads="1"/>
            </p:cNvSpPr>
            <p:nvPr/>
          </p:nvSpPr>
          <p:spPr bwMode="auto">
            <a:xfrm rot="1838329">
              <a:off x="3287" y="1385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Query</a:t>
              </a:r>
            </a:p>
          </p:txBody>
        </p:sp>
        <p:sp>
          <p:nvSpPr>
            <p:cNvPr id="20505" name="Text Box 24"/>
            <p:cNvSpPr txBox="1">
              <a:spLocks noChangeArrowheads="1"/>
            </p:cNvSpPr>
            <p:nvPr/>
          </p:nvSpPr>
          <p:spPr bwMode="auto">
            <a:xfrm>
              <a:off x="3216" y="96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QueryHit</a:t>
              </a:r>
            </a:p>
          </p:txBody>
        </p:sp>
        <p:sp>
          <p:nvSpPr>
            <p:cNvPr id="20506" name="Text Box 25"/>
            <p:cNvSpPr txBox="1">
              <a:spLocks noChangeArrowheads="1"/>
            </p:cNvSpPr>
            <p:nvPr/>
          </p:nvSpPr>
          <p:spPr bwMode="auto">
            <a:xfrm rot="-2282823">
              <a:off x="1344" y="1344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Query</a:t>
              </a:r>
            </a:p>
          </p:txBody>
        </p:sp>
        <p:sp>
          <p:nvSpPr>
            <p:cNvPr id="20507" name="Text Box 26"/>
            <p:cNvSpPr txBox="1">
              <a:spLocks noChangeArrowheads="1"/>
            </p:cNvSpPr>
            <p:nvPr/>
          </p:nvSpPr>
          <p:spPr bwMode="auto">
            <a:xfrm rot="2175888">
              <a:off x="1488" y="2736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Query</a:t>
              </a:r>
            </a:p>
          </p:txBody>
        </p:sp>
        <p:sp>
          <p:nvSpPr>
            <p:cNvPr id="20508" name="Line 27"/>
            <p:cNvSpPr>
              <a:spLocks noChangeShapeType="1"/>
            </p:cNvSpPr>
            <p:nvPr/>
          </p:nvSpPr>
          <p:spPr bwMode="auto">
            <a:xfrm flipH="1">
              <a:off x="1152" y="1104"/>
              <a:ext cx="115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Text Box 28"/>
            <p:cNvSpPr txBox="1">
              <a:spLocks noChangeArrowheads="1"/>
            </p:cNvSpPr>
            <p:nvPr/>
          </p:nvSpPr>
          <p:spPr bwMode="auto">
            <a:xfrm rot="-2200461">
              <a:off x="1486" y="1583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QueryHit</a:t>
              </a:r>
            </a:p>
          </p:txBody>
        </p:sp>
        <p:sp>
          <p:nvSpPr>
            <p:cNvPr id="20510" name="Freeform 29"/>
            <p:cNvSpPr>
              <a:spLocks/>
            </p:cNvSpPr>
            <p:nvPr/>
          </p:nvSpPr>
          <p:spPr bwMode="auto">
            <a:xfrm>
              <a:off x="888" y="280"/>
              <a:ext cx="3528" cy="1736"/>
            </a:xfrm>
            <a:custGeom>
              <a:avLst/>
              <a:gdLst>
                <a:gd name="T0" fmla="*/ 3528 w 3528"/>
                <a:gd name="T1" fmla="*/ 536 h 1736"/>
                <a:gd name="T2" fmla="*/ 2856 w 3528"/>
                <a:gd name="T3" fmla="*/ 248 h 1736"/>
                <a:gd name="T4" fmla="*/ 1608 w 3528"/>
                <a:gd name="T5" fmla="*/ 152 h 1736"/>
                <a:gd name="T6" fmla="*/ 264 w 3528"/>
                <a:gd name="T7" fmla="*/ 1160 h 1736"/>
                <a:gd name="T8" fmla="*/ 24 w 3528"/>
                <a:gd name="T9" fmla="*/ 1736 h 1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8"/>
                <a:gd name="T16" fmla="*/ 0 h 1736"/>
                <a:gd name="T17" fmla="*/ 3528 w 3528"/>
                <a:gd name="T18" fmla="*/ 1736 h 1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8" h="1736">
                  <a:moveTo>
                    <a:pt x="3528" y="536"/>
                  </a:moveTo>
                  <a:cubicBezTo>
                    <a:pt x="3352" y="424"/>
                    <a:pt x="3176" y="312"/>
                    <a:pt x="2856" y="248"/>
                  </a:cubicBezTo>
                  <a:cubicBezTo>
                    <a:pt x="2536" y="184"/>
                    <a:pt x="2040" y="0"/>
                    <a:pt x="1608" y="152"/>
                  </a:cubicBezTo>
                  <a:cubicBezTo>
                    <a:pt x="1176" y="304"/>
                    <a:pt x="528" y="896"/>
                    <a:pt x="264" y="1160"/>
                  </a:cubicBezTo>
                  <a:cubicBezTo>
                    <a:pt x="0" y="1424"/>
                    <a:pt x="64" y="1640"/>
                    <a:pt x="24" y="173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30"/>
            <p:cNvSpPr>
              <a:spLocks noChangeShapeType="1"/>
            </p:cNvSpPr>
            <p:nvPr/>
          </p:nvSpPr>
          <p:spPr bwMode="auto">
            <a:xfrm flipH="1">
              <a:off x="2592" y="100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2" name="Text Box 31"/>
          <p:cNvSpPr txBox="1">
            <a:spLocks noChangeArrowheads="1"/>
          </p:cNvSpPr>
          <p:nvPr/>
        </p:nvSpPr>
        <p:spPr bwMode="auto">
          <a:xfrm>
            <a:off x="6270625" y="1014413"/>
            <a:ext cx="1982788" cy="696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File transfer:</a:t>
            </a:r>
          </a:p>
          <a:p>
            <a:r>
              <a:rPr lang="en-US" sz="1800"/>
              <a:t>HTTP</a:t>
            </a:r>
          </a:p>
        </p:txBody>
      </p:sp>
      <p:sp>
        <p:nvSpPr>
          <p:cNvPr id="20493" name="Text Box 32"/>
          <p:cNvSpPr txBox="1">
            <a:spLocks noChangeArrowheads="1"/>
          </p:cNvSpPr>
          <p:nvPr/>
        </p:nvSpPr>
        <p:spPr bwMode="auto">
          <a:xfrm>
            <a:off x="501650" y="1146175"/>
            <a:ext cx="2998788" cy="422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ZapfDingbats" pitchFamily="82" charset="2"/>
              <a:buChar char="r"/>
            </a:pPr>
            <a:r>
              <a:rPr lang="en-US"/>
              <a:t>Truy vấn được gửi </a:t>
            </a:r>
          </a:p>
          <a:p>
            <a:r>
              <a:rPr lang="en-US"/>
              <a:t>qua các kết nối </a:t>
            </a:r>
          </a:p>
          <a:p>
            <a:r>
              <a:rPr lang="en-US"/>
              <a:t>TCP hiện tại</a:t>
            </a:r>
          </a:p>
          <a:p>
            <a:pPr>
              <a:buFont typeface="ZapfDingbats" pitchFamily="82" charset="2"/>
              <a:buChar char="r"/>
            </a:pPr>
            <a:r>
              <a:rPr lang="en-US"/>
              <a:t> peers chuyển tiếp</a:t>
            </a:r>
            <a:br>
              <a:rPr lang="en-US"/>
            </a:br>
            <a:r>
              <a:rPr lang="en-US"/>
              <a:t>truy vấn</a:t>
            </a:r>
          </a:p>
          <a:p>
            <a:pPr>
              <a:buFont typeface="ZapfDingbats" pitchFamily="82" charset="2"/>
              <a:buChar char="r"/>
            </a:pPr>
            <a:r>
              <a:rPr lang="en-US"/>
              <a:t> QueryHit </a:t>
            </a:r>
            <a:br>
              <a:rPr lang="en-US"/>
            </a:br>
            <a:r>
              <a:rPr lang="en-US"/>
              <a:t>được gửi ngược</a:t>
            </a:r>
          </a:p>
          <a:p>
            <a:r>
              <a:rPr lang="en-US"/>
              <a:t>trên đường </a:t>
            </a:r>
          </a:p>
          <a:p>
            <a:r>
              <a:rPr lang="en-US"/>
              <a:t>đi </a:t>
            </a:r>
            <a:br>
              <a:rPr lang="en-US"/>
            </a:br>
            <a:endParaRPr lang="en-US"/>
          </a:p>
        </p:txBody>
      </p:sp>
      <p:sp>
        <p:nvSpPr>
          <p:cNvPr id="20494" name="Text Box 33"/>
          <p:cNvSpPr txBox="1">
            <a:spLocks noChangeArrowheads="1"/>
          </p:cNvSpPr>
          <p:nvPr/>
        </p:nvSpPr>
        <p:spPr bwMode="auto">
          <a:xfrm>
            <a:off x="474663" y="5189538"/>
            <a:ext cx="3097212" cy="9048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Tính khả mở rộng:</a:t>
            </a:r>
          </a:p>
          <a:p>
            <a:r>
              <a:rPr lang="en-US"/>
              <a:t>Phát tràn có giới hạn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7600" y="6400800"/>
            <a:ext cx="33782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4ABAB-F07B-4216-B0BF-ECB4BDA6FB5A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Gnutella: Peer tham gia mạng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ZapfDingbats" pitchFamily="82" charset="2"/>
              <a:buAutoNum type="arabicPeriod"/>
            </a:pPr>
            <a:r>
              <a:rPr lang="en-US" sz="2400" smtClean="0"/>
              <a:t>Peer X muốn tham gia mạng phải tìm được peer khác trong mạng Gnutella: sử dụng danh sách các peer ứng viên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sz="2400" smtClean="0"/>
              <a:t>X lần lượt thử kết nối TCP với các peers trong danh sách cho đến khi tìm được peer Y kết nối được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sz="2400" smtClean="0"/>
              <a:t>X gửi thông báo Ping đến Y; Y chuyển tiếp Ping. 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sz="2400" smtClean="0"/>
              <a:t>Tất cả các peers nhận được Ping trả lời bằng thông báo Pong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sz="2400" smtClean="0"/>
              <a:t>X nhận được nhiều thông báo trả lời Pong. Sau đó, nó có thể tìm kết nối TCP khác</a:t>
            </a:r>
          </a:p>
          <a:p>
            <a:pPr marL="533400" indent="-533400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Peer rời mạng: bài tập</a:t>
            </a:r>
            <a:endParaRPr lang="en-US" sz="240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9800" y="6400800"/>
            <a:ext cx="35560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9898D-F95A-4E27-9665-C6FE7ED4997A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Khai thác sự hỗn tạp: KaZaA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03675" cy="4648200"/>
          </a:xfrm>
        </p:spPr>
        <p:txBody>
          <a:bodyPr/>
          <a:lstStyle/>
          <a:p>
            <a:r>
              <a:rPr lang="en-US" sz="2400" smtClean="0"/>
              <a:t>Mỗi peer hoặc là một  trưởng nhóm hoặc một thành viên nhóm.</a:t>
            </a:r>
          </a:p>
          <a:p>
            <a:pPr lvl="1"/>
            <a:r>
              <a:rPr lang="en-US" sz="2000" smtClean="0"/>
              <a:t>Kết nối TCP giữa thành viên nhóm và trưởng nhóm.</a:t>
            </a:r>
          </a:p>
          <a:p>
            <a:pPr lvl="1"/>
            <a:r>
              <a:rPr lang="en-US" sz="2000" smtClean="0"/>
              <a:t>Kết nối TCP giữa các trưởng nhóm.</a:t>
            </a:r>
          </a:p>
          <a:p>
            <a:r>
              <a:rPr lang="en-US" sz="2400" smtClean="0"/>
              <a:t>Trưởng nhóm theo dõi nội dung của các thành viên thuộc nhóm.</a:t>
            </a:r>
          </a:p>
          <a:p>
            <a:endParaRPr lang="en-US" sz="2400" smtClean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918075" y="1173163"/>
          <a:ext cx="3494088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3" imgW="4208760" imgH="5924520" progId="Visio.Drawing.5">
                  <p:embed/>
                </p:oleObj>
              </mc:Choice>
              <mc:Fallback>
                <p:oleObj name="VISIO" r:id="rId3" imgW="4208760" imgH="592452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1173163"/>
                        <a:ext cx="3494088" cy="491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8025" y="6400800"/>
            <a:ext cx="37877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D7B397-CA60-46D9-8721-B065A07990DE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KaZaA: Truy vấn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Mỗi tệp có một giá trị băm và một miêu tả</a:t>
            </a:r>
          </a:p>
          <a:p>
            <a:pPr>
              <a:lnSpc>
                <a:spcPct val="90000"/>
              </a:lnSpc>
            </a:pPr>
            <a:r>
              <a:rPr lang="en-US" smtClean="0"/>
              <a:t>Client gửi từ khóa truy vấn đến trưởng nhóm của nó</a:t>
            </a:r>
          </a:p>
          <a:p>
            <a:pPr>
              <a:lnSpc>
                <a:spcPct val="90000"/>
              </a:lnSpc>
            </a:pPr>
            <a:r>
              <a:rPr lang="en-US" smtClean="0"/>
              <a:t>Trưởng nhóm trả lời bằng các bộ: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Mỗi bộ: metadata, hash, IP address</a:t>
            </a:r>
          </a:p>
          <a:p>
            <a:pPr>
              <a:lnSpc>
                <a:spcPct val="90000"/>
              </a:lnSpc>
            </a:pPr>
            <a:r>
              <a:rPr lang="en-US" smtClean="0"/>
              <a:t>Nếu trưởng nhóm chuyến tiếp truy vấn đến các trưởng nhóm khác, các trưởng nhóm khác trả lời bằng các bộ</a:t>
            </a:r>
          </a:p>
          <a:p>
            <a:pPr>
              <a:lnSpc>
                <a:spcPct val="90000"/>
              </a:lnSpc>
            </a:pPr>
            <a:r>
              <a:rPr lang="en-US" smtClean="0"/>
              <a:t>Client chọn tệp download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HTTP requests sử dụng hash làm định danh được gửi đến peer có tệp cần download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6788" y="6400800"/>
            <a:ext cx="35290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F421A9-CF8F-4542-BBB7-29DDEB485A31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Thủ thuật cho KazaA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Hạn chế trong các upload đồng thời</a:t>
            </a:r>
          </a:p>
          <a:p>
            <a:r>
              <a:rPr lang="en-US" smtClean="0"/>
              <a:t>Xếp hàng request</a:t>
            </a:r>
          </a:p>
          <a:p>
            <a:r>
              <a:rPr lang="en-US" smtClean="0"/>
              <a:t>Sử dụng ưu tiên</a:t>
            </a:r>
          </a:p>
          <a:p>
            <a:r>
              <a:rPr lang="en-US" smtClean="0"/>
              <a:t>Download song song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30763" y="6400800"/>
            <a:ext cx="34750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31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C54662-8222-424F-BAD7-F00C796F2B4D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2.1 Các nguyên lý của ứng dụng mạng</a:t>
            </a:r>
          </a:p>
          <a:p>
            <a:r>
              <a:rPr lang="en-US" sz="2400" smtClean="0"/>
              <a:t>2.2 Web và HTTP</a:t>
            </a:r>
          </a:p>
          <a:p>
            <a:r>
              <a:rPr lang="en-US" sz="2400" smtClean="0"/>
              <a:t>2.3 FTP 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2.4 Thư điện tử</a:t>
            </a:r>
          </a:p>
          <a:p>
            <a:pPr lvl="1"/>
            <a:r>
              <a:rPr lang="en-US" sz="2000" smtClean="0"/>
              <a:t>SMTP, POP3, IMAP</a:t>
            </a:r>
          </a:p>
          <a:p>
            <a:r>
              <a:rPr lang="en-US" sz="2400" smtClean="0"/>
              <a:t>2.5 DNS</a:t>
            </a:r>
          </a:p>
          <a:p>
            <a:endParaRPr lang="en-US" sz="2400" smtClean="0"/>
          </a:p>
        </p:txBody>
      </p:sp>
      <p:sp>
        <p:nvSpPr>
          <p:cNvPr id="931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2.6 Chia sẻ tệp ngang hàng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2.7 Lập trình socket với  TCP</a:t>
            </a:r>
          </a:p>
          <a:p>
            <a:r>
              <a:rPr lang="en-US" sz="2400" smtClean="0"/>
              <a:t>2.8 Lập trình socket với  UDP</a:t>
            </a:r>
          </a:p>
          <a:p>
            <a:r>
              <a:rPr lang="en-US" sz="2400" smtClean="0"/>
              <a:t>2.9 Phát triển một Web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888" y="6400800"/>
            <a:ext cx="42529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3CEA8-D95A-4409-BC12-C967BE584B9F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smtClean="0"/>
              <a:t>Lập trình Socket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295525"/>
            <a:ext cx="3962400" cy="36957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Socket API</a:t>
            </a:r>
            <a:endParaRPr lang="en-US" sz="2400" smtClean="0"/>
          </a:p>
          <a:p>
            <a:r>
              <a:rPr lang="en-US" sz="2000" smtClean="0"/>
              <a:t>Được giới thiệu trong BSD4.1 UNIX, 1981</a:t>
            </a:r>
          </a:p>
          <a:p>
            <a:r>
              <a:rPr lang="en-US" sz="2000" smtClean="0"/>
              <a:t>Được tạo, sử dụng và giải phóng rõ ràng bởi các ứng dụng </a:t>
            </a:r>
          </a:p>
          <a:p>
            <a:r>
              <a:rPr lang="en-US" sz="2000" smtClean="0"/>
              <a:t>Mô hình client/server</a:t>
            </a:r>
          </a:p>
          <a:p>
            <a:r>
              <a:rPr lang="en-US" sz="2000" smtClean="0"/>
              <a:t>Hai dịch vụ giao vận qua  socket API: </a:t>
            </a:r>
          </a:p>
          <a:p>
            <a:pPr lvl="1"/>
            <a:r>
              <a:rPr lang="en-US" sz="2000" smtClean="0"/>
              <a:t>datagram không tin cậy</a:t>
            </a:r>
          </a:p>
          <a:p>
            <a:pPr lvl="1"/>
            <a:r>
              <a:rPr lang="en-US" sz="2000" smtClean="0"/>
              <a:t>Dòng byte tin cậy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94216" name="Text Box 5"/>
            <p:cNvSpPr txBox="1">
              <a:spLocks noChangeArrowheads="1"/>
            </p:cNvSpPr>
            <p:nvPr/>
          </p:nvSpPr>
          <p:spPr bwMode="auto">
            <a:xfrm>
              <a:off x="3223" y="1575"/>
              <a:ext cx="2078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Một giao diện </a:t>
              </a:r>
              <a:r>
                <a:rPr lang="en-US" sz="2000">
                  <a:solidFill>
                    <a:srgbClr val="FF0000"/>
                  </a:solidFill>
                </a:rPr>
                <a:t>ở host, được tạo bởi ứng dụng và quản lý bởi HĐH</a:t>
              </a:r>
              <a:r>
                <a:rPr lang="en-US" sz="2000"/>
                <a:t> (một “cửa”) qua đó tiến trình có thể </a:t>
              </a:r>
              <a:r>
                <a:rPr lang="en-US" sz="2000">
                  <a:solidFill>
                    <a:srgbClr val="FF0000"/>
                  </a:solidFill>
                </a:rPr>
                <a:t>gửi và nhận</a:t>
              </a:r>
              <a:r>
                <a:rPr lang="en-US" sz="2000"/>
                <a:t> thông báo đến/từ tiến trình khác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4217" name="Rectangle 6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94219" name="Rectangle 8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0" name="Text Box 9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accent2"/>
                    </a:solidFill>
                  </a:rPr>
                  <a:t>socket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94215" name="Rectangle 10"/>
          <p:cNvSpPr>
            <a:spLocks noChangeArrowheads="1"/>
          </p:cNvSpPr>
          <p:nvPr/>
        </p:nvSpPr>
        <p:spPr bwMode="auto">
          <a:xfrm>
            <a:off x="619125" y="1276350"/>
            <a:ext cx="8162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Mục đích:</a:t>
            </a:r>
            <a:r>
              <a:rPr lang="en-US"/>
              <a:t> học cách phát triển ứng dụng client/server sử dụng sockets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5050" y="6400800"/>
            <a:ext cx="34607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E018F6-24DE-42B2-9433-53EB8E581055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LT Socket sử dụng TCP</a:t>
            </a:r>
            <a:endParaRPr lang="en-US" smtClean="0"/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419225"/>
            <a:ext cx="77724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Socket:</a:t>
            </a:r>
            <a:r>
              <a:rPr lang="en-US" sz="2400" smtClean="0"/>
              <a:t> Một cửa giữa tiến trình ứng dụng và giao thức giao thức giao vận (UCP hoặc TCP)</a:t>
            </a:r>
          </a:p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Dịch vụ TCP :</a:t>
            </a:r>
            <a:r>
              <a:rPr lang="en-US" sz="2400" smtClean="0"/>
              <a:t> truyền tin cậy dãy các </a:t>
            </a:r>
            <a:r>
              <a:rPr lang="en-US" sz="2400" b="1" smtClean="0">
                <a:solidFill>
                  <a:schemeClr val="accent2"/>
                </a:solidFill>
              </a:rPr>
              <a:t>bytes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smtClean="0"/>
              <a:t>từ một tiến trình đến tiến trình khác</a:t>
            </a:r>
            <a:endParaRPr lang="en-US" smtClean="0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2073275" y="351313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513138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16138" y="3854450"/>
            <a:ext cx="1074737" cy="1584325"/>
            <a:chOff x="649" y="2260"/>
            <a:chExt cx="677" cy="998"/>
          </a:xfrm>
        </p:grpSpPr>
        <p:sp>
          <p:nvSpPr>
            <p:cNvPr id="22559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2560" name="Text Box 7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process</a:t>
              </a:r>
              <a:endParaRPr lang="en-US" sz="1800">
                <a:latin typeface="Times New Roman" pitchFamily="18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49" y="2628"/>
              <a:ext cx="677" cy="630"/>
              <a:chOff x="637" y="2610"/>
              <a:chExt cx="677" cy="630"/>
            </a:xfrm>
          </p:grpSpPr>
          <p:sp>
            <p:nvSpPr>
              <p:cNvPr id="22565" name="Text Box 9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61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TCP với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đệm,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biến</a:t>
                </a:r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22566" name="Rectangle 10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22563" name="Rectangle 12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3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chemeClr val="bg1"/>
                    </a:solidFill>
                  </a:rPr>
                  <a:t>socket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22537" name="Text Box 14"/>
          <p:cNvSpPr txBox="1">
            <a:spLocks noChangeArrowheads="1"/>
          </p:cNvSpPr>
          <p:nvPr/>
        </p:nvSpPr>
        <p:spPr bwMode="auto">
          <a:xfrm>
            <a:off x="303213" y="3681413"/>
            <a:ext cx="16446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Được điều khiển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bởi người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phát triển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242888" y="4616450"/>
            <a:ext cx="1676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Được điều khiển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bởi HĐH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 flipV="1">
            <a:off x="1943100" y="389572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7"/>
          <p:cNvSpPr>
            <a:spLocks noChangeShapeType="1"/>
          </p:cNvSpPr>
          <p:nvPr/>
        </p:nvSpPr>
        <p:spPr bwMode="auto">
          <a:xfrm flipH="1" flipV="1">
            <a:off x="1933575" y="447675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8"/>
          <p:cNvSpPr txBox="1">
            <a:spLocks noChangeArrowheads="1"/>
          </p:cNvSpPr>
          <p:nvPr/>
        </p:nvSpPr>
        <p:spPr bwMode="auto">
          <a:xfrm>
            <a:off x="2157413" y="5600700"/>
            <a:ext cx="963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Host/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server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22531" name="Object 19"/>
          <p:cNvGraphicFramePr>
            <a:graphicFrameLocks noChangeAspect="1"/>
          </p:cNvGraphicFramePr>
          <p:nvPr/>
        </p:nvGraphicFramePr>
        <p:xfrm>
          <a:off x="5730875" y="3408363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408363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773738" y="3749675"/>
            <a:ext cx="1074737" cy="1584325"/>
            <a:chOff x="649" y="2260"/>
            <a:chExt cx="677" cy="998"/>
          </a:xfrm>
        </p:grpSpPr>
        <p:sp>
          <p:nvSpPr>
            <p:cNvPr id="22551" name="Rectangle 21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2552" name="Text Box 22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process</a:t>
              </a:r>
              <a:endParaRPr lang="en-US" sz="1800">
                <a:latin typeface="Times New Roman" pitchFamily="18" charset="0"/>
              </a:endParaRP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649" y="2628"/>
              <a:ext cx="677" cy="630"/>
              <a:chOff x="637" y="2610"/>
              <a:chExt cx="677" cy="630"/>
            </a:xfrm>
          </p:grpSpPr>
          <p:sp>
            <p:nvSpPr>
              <p:cNvPr id="22557" name="Text Box 24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61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TCP với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đệm,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biến</a:t>
                </a:r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22558" name="Rectangle 25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22555" name="Rectangle 27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Text Box 28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chemeClr val="bg1"/>
                    </a:solidFill>
                  </a:rPr>
                  <a:t>socket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22543" name="Text Box 29"/>
          <p:cNvSpPr txBox="1">
            <a:spLocks noChangeArrowheads="1"/>
          </p:cNvSpPr>
          <p:nvPr/>
        </p:nvSpPr>
        <p:spPr bwMode="auto">
          <a:xfrm>
            <a:off x="7077075" y="3519488"/>
            <a:ext cx="16621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Được điều khiển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bởi người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phát triển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2544" name="Text Box 30"/>
          <p:cNvSpPr txBox="1">
            <a:spLocks noChangeArrowheads="1"/>
          </p:cNvSpPr>
          <p:nvPr/>
        </p:nvSpPr>
        <p:spPr bwMode="auto">
          <a:xfrm>
            <a:off x="7056438" y="4459288"/>
            <a:ext cx="16605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Được điều khiển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bởi HĐH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2545" name="Line 31"/>
          <p:cNvSpPr>
            <a:spLocks noChangeShapeType="1"/>
          </p:cNvSpPr>
          <p:nvPr/>
        </p:nvSpPr>
        <p:spPr bwMode="auto">
          <a:xfrm flipV="1">
            <a:off x="7029450" y="376237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32"/>
          <p:cNvSpPr>
            <a:spLocks noChangeShapeType="1"/>
          </p:cNvSpPr>
          <p:nvPr/>
        </p:nvSpPr>
        <p:spPr bwMode="auto">
          <a:xfrm flipH="1" flipV="1">
            <a:off x="7019925" y="434340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33"/>
          <p:cNvSpPr txBox="1">
            <a:spLocks noChangeArrowheads="1"/>
          </p:cNvSpPr>
          <p:nvPr/>
        </p:nvSpPr>
        <p:spPr bwMode="auto">
          <a:xfrm>
            <a:off x="5815013" y="5495925"/>
            <a:ext cx="963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Host/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server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548" name="Freeform 34"/>
          <p:cNvSpPr>
            <a:spLocks/>
          </p:cNvSpPr>
          <p:nvPr/>
        </p:nvSpPr>
        <p:spPr bwMode="auto">
          <a:xfrm>
            <a:off x="3597275" y="42291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Text Box 35"/>
          <p:cNvSpPr txBox="1">
            <a:spLocks noChangeArrowheads="1"/>
          </p:cNvSpPr>
          <p:nvPr/>
        </p:nvSpPr>
        <p:spPr bwMode="auto">
          <a:xfrm>
            <a:off x="3935413" y="4838700"/>
            <a:ext cx="1162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internet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550" name="Line 36"/>
          <p:cNvSpPr>
            <a:spLocks noChangeShapeType="1"/>
          </p:cNvSpPr>
          <p:nvPr/>
        </p:nvSpPr>
        <p:spPr bwMode="auto">
          <a:xfrm flipH="1">
            <a:off x="3228975" y="4733925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1075" y="6400800"/>
            <a:ext cx="35147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0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815D6-6570-416A-96F6-CA3C0C327D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thuần ngang hàng</a:t>
            </a:r>
          </a:p>
        </p:txBody>
      </p:sp>
      <p:sp>
        <p:nvSpPr>
          <p:cNvPr id="309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49713" cy="4648200"/>
          </a:xfrm>
        </p:spPr>
        <p:txBody>
          <a:bodyPr/>
          <a:lstStyle/>
          <a:p>
            <a:r>
              <a:rPr lang="en-US" sz="2400" smtClean="0"/>
              <a:t>Không có server luôn chạy</a:t>
            </a:r>
          </a:p>
          <a:p>
            <a:r>
              <a:rPr lang="en-US" sz="2400" smtClean="0"/>
              <a:t>Các hệ thống cuối bất kỳ giao tiếp trực tiếp với nhau</a:t>
            </a:r>
          </a:p>
          <a:p>
            <a:r>
              <a:rPr lang="en-US" sz="2400" smtClean="0"/>
              <a:t>Các đầu cuối ngang hàng (peers) kết nối theo thời điểm và thay đổi địa chỉ IP giữa các lần kết nối</a:t>
            </a:r>
          </a:p>
          <a:p>
            <a:r>
              <a:rPr lang="en-US" sz="2400" smtClean="0"/>
              <a:t>vd: Gnutella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Tính khả mở rộng rất cao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Nhưng khó quản trị</a:t>
            </a:r>
          </a:p>
        </p:txBody>
      </p:sp>
      <p:grpSp>
        <p:nvGrpSpPr>
          <p:cNvPr id="2" name="Group 463"/>
          <p:cNvGrpSpPr>
            <a:grpSpLocks/>
          </p:cNvGrpSpPr>
          <p:nvPr/>
        </p:nvGrpSpPr>
        <p:grpSpPr bwMode="auto">
          <a:xfrm>
            <a:off x="4703763" y="1871663"/>
            <a:ext cx="3678237" cy="4130675"/>
            <a:chOff x="3220" y="1179"/>
            <a:chExt cx="2317" cy="2602"/>
          </a:xfrm>
        </p:grpSpPr>
        <p:sp>
          <p:nvSpPr>
            <p:cNvPr id="3094" name="Freeform 464"/>
            <p:cNvSpPr>
              <a:spLocks/>
            </p:cNvSpPr>
            <p:nvPr/>
          </p:nvSpPr>
          <p:spPr bwMode="auto">
            <a:xfrm>
              <a:off x="4404" y="1269"/>
              <a:ext cx="1133" cy="1055"/>
            </a:xfrm>
            <a:custGeom>
              <a:avLst/>
              <a:gdLst>
                <a:gd name="T0" fmla="*/ 20 w 1292"/>
                <a:gd name="T1" fmla="*/ 3 h 1255"/>
                <a:gd name="T2" fmla="*/ 4 w 1292"/>
                <a:gd name="T3" fmla="*/ 6 h 1255"/>
                <a:gd name="T4" fmla="*/ 4 w 1292"/>
                <a:gd name="T5" fmla="*/ 20 h 1255"/>
                <a:gd name="T6" fmla="*/ 4 w 1292"/>
                <a:gd name="T7" fmla="*/ 30 h 1255"/>
                <a:gd name="T8" fmla="*/ 20 w 1292"/>
                <a:gd name="T9" fmla="*/ 32 h 1255"/>
                <a:gd name="T10" fmla="*/ 53 w 1292"/>
                <a:gd name="T11" fmla="*/ 42 h 1255"/>
                <a:gd name="T12" fmla="*/ 82 w 1292"/>
                <a:gd name="T13" fmla="*/ 46 h 1255"/>
                <a:gd name="T14" fmla="*/ 98 w 1292"/>
                <a:gd name="T15" fmla="*/ 38 h 1255"/>
                <a:gd name="T16" fmla="*/ 105 w 1292"/>
                <a:gd name="T17" fmla="*/ 17 h 1255"/>
                <a:gd name="T18" fmla="*/ 98 w 1292"/>
                <a:gd name="T19" fmla="*/ 8 h 1255"/>
                <a:gd name="T20" fmla="*/ 61 w 1292"/>
                <a:gd name="T21" fmla="*/ 4 h 1255"/>
                <a:gd name="T22" fmla="*/ 20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Freeform 465"/>
            <p:cNvSpPr>
              <a:spLocks/>
            </p:cNvSpPr>
            <p:nvPr/>
          </p:nvSpPr>
          <p:spPr bwMode="auto">
            <a:xfrm>
              <a:off x="3220" y="1179"/>
              <a:ext cx="1176" cy="1001"/>
            </a:xfrm>
            <a:custGeom>
              <a:avLst/>
              <a:gdLst>
                <a:gd name="T0" fmla="*/ 47 w 1340"/>
                <a:gd name="T1" fmla="*/ 3 h 1191"/>
                <a:gd name="T2" fmla="*/ 7 w 1340"/>
                <a:gd name="T3" fmla="*/ 3 h 1191"/>
                <a:gd name="T4" fmla="*/ 5 w 1340"/>
                <a:gd name="T5" fmla="*/ 14 h 1191"/>
                <a:gd name="T6" fmla="*/ 4 w 1340"/>
                <a:gd name="T7" fmla="*/ 27 h 1191"/>
                <a:gd name="T8" fmla="*/ 10 w 1340"/>
                <a:gd name="T9" fmla="*/ 32 h 1191"/>
                <a:gd name="T10" fmla="*/ 46 w 1340"/>
                <a:gd name="T11" fmla="*/ 32 h 1191"/>
                <a:gd name="T12" fmla="*/ 54 w 1340"/>
                <a:gd name="T13" fmla="*/ 42 h 1191"/>
                <a:gd name="T14" fmla="*/ 104 w 1340"/>
                <a:gd name="T15" fmla="*/ 40 h 1191"/>
                <a:gd name="T16" fmla="*/ 107 w 1340"/>
                <a:gd name="T17" fmla="*/ 20 h 1191"/>
                <a:gd name="T18" fmla="*/ 100 w 1340"/>
                <a:gd name="T19" fmla="*/ 13 h 1191"/>
                <a:gd name="T20" fmla="*/ 64 w 1340"/>
                <a:gd name="T21" fmla="*/ 11 h 1191"/>
                <a:gd name="T22" fmla="*/ 47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466"/>
            <p:cNvSpPr>
              <a:spLocks/>
            </p:cNvSpPr>
            <p:nvPr/>
          </p:nvSpPr>
          <p:spPr bwMode="auto">
            <a:xfrm>
              <a:off x="3456" y="2064"/>
              <a:ext cx="1874" cy="1398"/>
            </a:xfrm>
            <a:custGeom>
              <a:avLst/>
              <a:gdLst>
                <a:gd name="T0" fmla="*/ 4 w 2135"/>
                <a:gd name="T1" fmla="*/ 24 h 1662"/>
                <a:gd name="T2" fmla="*/ 9 w 2135"/>
                <a:gd name="T3" fmla="*/ 3 h 1662"/>
                <a:gd name="T4" fmla="*/ 54 w 2135"/>
                <a:gd name="T5" fmla="*/ 7 h 1662"/>
                <a:gd name="T6" fmla="*/ 102 w 2135"/>
                <a:gd name="T7" fmla="*/ 3 h 1662"/>
                <a:gd name="T8" fmla="*/ 169 w 2135"/>
                <a:gd name="T9" fmla="*/ 15 h 1662"/>
                <a:gd name="T10" fmla="*/ 169 w 2135"/>
                <a:gd name="T11" fmla="*/ 43 h 1662"/>
                <a:gd name="T12" fmla="*/ 133 w 2135"/>
                <a:gd name="T13" fmla="*/ 60 h 1662"/>
                <a:gd name="T14" fmla="*/ 68 w 2135"/>
                <a:gd name="T15" fmla="*/ 57 h 1662"/>
                <a:gd name="T16" fmla="*/ 41 w 2135"/>
                <a:gd name="T17" fmla="*/ 47 h 1662"/>
                <a:gd name="T18" fmla="*/ 16 w 2135"/>
                <a:gd name="T19" fmla="*/ 40 h 1662"/>
                <a:gd name="T20" fmla="*/ 4 w 2135"/>
                <a:gd name="T21" fmla="*/ 2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67"/>
            <p:cNvGrpSpPr>
              <a:grpSpLocks/>
            </p:cNvGrpSpPr>
            <p:nvPr/>
          </p:nvGrpSpPr>
          <p:grpSpPr bwMode="auto">
            <a:xfrm>
              <a:off x="3294" y="1264"/>
              <a:ext cx="462" cy="201"/>
              <a:chOff x="3552" y="246"/>
              <a:chExt cx="527" cy="248"/>
            </a:xfrm>
          </p:grpSpPr>
          <p:graphicFrame>
            <p:nvGraphicFramePr>
              <p:cNvPr id="3087" name="Object 468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Clip" r:id="rId3" imgW="1305000" imgH="1085760" progId="MS_ClipArt_Gallery.2">
                      <p:embed/>
                    </p:oleObj>
                  </mc:Choice>
                  <mc:Fallback>
                    <p:oleObj name="Clip" r:id="rId3" imgW="1305000" imgH="1085760" progId="MS_ClipArt_Gallery.2">
                      <p:embed/>
                      <p:pic>
                        <p:nvPicPr>
                          <p:cNvPr id="0" name="Object 4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8" name="Object 469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Clip" r:id="rId5" imgW="676440" imgH="485640" progId="MS_ClipArt_Gallery.2">
                      <p:embed/>
                    </p:oleObj>
                  </mc:Choice>
                  <mc:Fallback>
                    <p:oleObj name="Clip" r:id="rId5" imgW="676440" imgH="485640" progId="MS_ClipArt_Gallery.2">
                      <p:embed/>
                      <p:pic>
                        <p:nvPicPr>
                          <p:cNvPr id="0" name="Object 4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05" name="Line 470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471"/>
            <p:cNvGrpSpPr>
              <a:grpSpLocks/>
            </p:cNvGrpSpPr>
            <p:nvPr/>
          </p:nvGrpSpPr>
          <p:grpSpPr bwMode="auto">
            <a:xfrm>
              <a:off x="3294" y="1639"/>
              <a:ext cx="462" cy="201"/>
              <a:chOff x="3552" y="246"/>
              <a:chExt cx="527" cy="248"/>
            </a:xfrm>
          </p:grpSpPr>
          <p:graphicFrame>
            <p:nvGraphicFramePr>
              <p:cNvPr id="3085" name="Object 472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Object 4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6" name="Object 473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Clip" r:id="rId8" imgW="676440" imgH="485640" progId="MS_ClipArt_Gallery.2">
                      <p:embed/>
                    </p:oleObj>
                  </mc:Choice>
                  <mc:Fallback>
                    <p:oleObj name="Clip" r:id="rId8" imgW="676440" imgH="485640" progId="MS_ClipArt_Gallery.2">
                      <p:embed/>
                      <p:pic>
                        <p:nvPicPr>
                          <p:cNvPr id="0" name="Object 4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04" name="Line 474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475"/>
            <p:cNvGrpSpPr>
              <a:grpSpLocks/>
            </p:cNvGrpSpPr>
            <p:nvPr/>
          </p:nvGrpSpPr>
          <p:grpSpPr bwMode="auto">
            <a:xfrm>
              <a:off x="3531" y="1505"/>
              <a:ext cx="44" cy="135"/>
              <a:chOff x="3842" y="406"/>
              <a:chExt cx="51" cy="167"/>
            </a:xfrm>
          </p:grpSpPr>
          <p:sp>
            <p:nvSpPr>
              <p:cNvPr id="3301" name="Oval 476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2" name="Oval 477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3" name="Oval 478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79"/>
            <p:cNvGrpSpPr>
              <a:grpSpLocks/>
            </p:cNvGrpSpPr>
            <p:nvPr/>
          </p:nvGrpSpPr>
          <p:grpSpPr bwMode="auto">
            <a:xfrm>
              <a:off x="3840" y="1824"/>
              <a:ext cx="132" cy="249"/>
              <a:chOff x="4180" y="783"/>
              <a:chExt cx="150" cy="307"/>
            </a:xfrm>
          </p:grpSpPr>
          <p:sp>
            <p:nvSpPr>
              <p:cNvPr id="3293" name="AutoShape 48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4" name="Rectangle 48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5" name="Rectangle 48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6" name="AutoShape 48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7" name="Line 48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8" name="Line 48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9" name="Rectangle 48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0" name="Rectangle 48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88"/>
            <p:cNvGrpSpPr>
              <a:grpSpLocks/>
            </p:cNvGrpSpPr>
            <p:nvPr/>
          </p:nvGrpSpPr>
          <p:grpSpPr bwMode="auto">
            <a:xfrm rot="-5400000">
              <a:off x="4024" y="1871"/>
              <a:ext cx="51" cy="147"/>
              <a:chOff x="3842" y="406"/>
              <a:chExt cx="51" cy="167"/>
            </a:xfrm>
          </p:grpSpPr>
          <p:sp>
            <p:nvSpPr>
              <p:cNvPr id="3290" name="Oval 48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1" name="Oval 49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2" name="Oval 49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2" name="Line 492"/>
            <p:cNvSpPr>
              <a:spLocks noChangeShapeType="1"/>
            </p:cNvSpPr>
            <p:nvPr/>
          </p:nvSpPr>
          <p:spPr bwMode="auto">
            <a:xfrm>
              <a:off x="3913" y="1764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493"/>
            <p:cNvSpPr>
              <a:spLocks noChangeShapeType="1"/>
            </p:cNvSpPr>
            <p:nvPr/>
          </p:nvSpPr>
          <p:spPr bwMode="auto">
            <a:xfrm>
              <a:off x="3915" y="1762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494"/>
            <p:cNvSpPr>
              <a:spLocks noChangeShapeType="1"/>
            </p:cNvSpPr>
            <p:nvPr/>
          </p:nvSpPr>
          <p:spPr bwMode="auto">
            <a:xfrm>
              <a:off x="4227" y="1761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495"/>
            <p:cNvSpPr>
              <a:spLocks noChangeShapeType="1"/>
            </p:cNvSpPr>
            <p:nvPr/>
          </p:nvSpPr>
          <p:spPr bwMode="auto">
            <a:xfrm>
              <a:off x="3724" y="1424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496"/>
            <p:cNvSpPr>
              <a:spLocks noChangeShapeType="1"/>
            </p:cNvSpPr>
            <p:nvPr/>
          </p:nvSpPr>
          <p:spPr bwMode="auto">
            <a:xfrm flipV="1">
              <a:off x="3732" y="1604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497"/>
            <p:cNvSpPr>
              <a:spLocks noChangeShapeType="1"/>
            </p:cNvSpPr>
            <p:nvPr/>
          </p:nvSpPr>
          <p:spPr bwMode="auto">
            <a:xfrm flipV="1">
              <a:off x="4064" y="1658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498"/>
            <p:cNvGrpSpPr>
              <a:grpSpLocks/>
            </p:cNvGrpSpPr>
            <p:nvPr/>
          </p:nvGrpSpPr>
          <p:grpSpPr bwMode="auto">
            <a:xfrm>
              <a:off x="4139" y="1808"/>
              <a:ext cx="132" cy="249"/>
              <a:chOff x="4180" y="783"/>
              <a:chExt cx="150" cy="307"/>
            </a:xfrm>
          </p:grpSpPr>
          <p:sp>
            <p:nvSpPr>
              <p:cNvPr id="3282" name="AutoShape 49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" name="Rectangle 50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" name="Rectangle 50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" name="AutoShape 50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6" name="Line 50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7" name="Line 50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" name="Rectangle 50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" name="Rectangle 50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507"/>
            <p:cNvGrpSpPr>
              <a:grpSpLocks/>
            </p:cNvGrpSpPr>
            <p:nvPr/>
          </p:nvGrpSpPr>
          <p:grpSpPr bwMode="auto">
            <a:xfrm>
              <a:off x="3552" y="2208"/>
              <a:ext cx="302" cy="583"/>
              <a:chOff x="3314" y="1248"/>
              <a:chExt cx="344" cy="694"/>
            </a:xfrm>
          </p:grpSpPr>
          <p:graphicFrame>
            <p:nvGraphicFramePr>
              <p:cNvPr id="3083" name="Object 508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Clip" r:id="rId9" imgW="1305000" imgH="1085760" progId="MS_ClipArt_Gallery.2">
                      <p:embed/>
                    </p:oleObj>
                  </mc:Choice>
                  <mc:Fallback>
                    <p:oleObj name="Clip" r:id="rId9" imgW="1305000" imgH="1085760" progId="MS_ClipArt_Gallery.2">
                      <p:embed/>
                      <p:pic>
                        <p:nvPicPr>
                          <p:cNvPr id="0" name="Object 5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5" name="Line 509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084" name="Object 510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Clip" r:id="rId10" imgW="1305000" imgH="1085760" progId="MS_ClipArt_Gallery.2">
                      <p:embed/>
                    </p:oleObj>
                  </mc:Choice>
                  <mc:Fallback>
                    <p:oleObj name="Clip" r:id="rId10" imgW="1305000" imgH="1085760" progId="MS_ClipArt_Gallery.2">
                      <p:embed/>
                      <p:pic>
                        <p:nvPicPr>
                          <p:cNvPr id="0" name="Object 5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6" name="Line 511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512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3279" name="Oval 513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" name="Oval 514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" name="Oval 515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78" name="Line 516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074" name="Object 517"/>
            <p:cNvGraphicFramePr>
              <a:graphicFrameLocks noChangeAspect="1"/>
            </p:cNvGraphicFramePr>
            <p:nvPr/>
          </p:nvGraphicFramePr>
          <p:xfrm>
            <a:off x="4083" y="2834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2834"/>
                          <a:ext cx="263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518"/>
            <p:cNvGraphicFramePr>
              <a:graphicFrameLocks noChangeAspect="1"/>
            </p:cNvGraphicFramePr>
            <p:nvPr/>
          </p:nvGraphicFramePr>
          <p:xfrm>
            <a:off x="3696" y="2827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Object 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827"/>
                          <a:ext cx="26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0" name="Oval 519"/>
            <p:cNvSpPr>
              <a:spLocks noChangeArrowheads="1"/>
            </p:cNvSpPr>
            <p:nvPr/>
          </p:nvSpPr>
          <p:spPr bwMode="auto">
            <a:xfrm rot="-5400000">
              <a:off x="3959" y="2892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520"/>
            <p:cNvSpPr>
              <a:spLocks noChangeArrowheads="1"/>
            </p:cNvSpPr>
            <p:nvPr/>
          </p:nvSpPr>
          <p:spPr bwMode="auto">
            <a:xfrm rot="-5400000">
              <a:off x="4012" y="2891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Oval 521"/>
            <p:cNvSpPr>
              <a:spLocks noChangeArrowheads="1"/>
            </p:cNvSpPr>
            <p:nvPr/>
          </p:nvSpPr>
          <p:spPr bwMode="auto">
            <a:xfrm rot="-5400000">
              <a:off x="4061" y="2894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522"/>
            <p:cNvSpPr>
              <a:spLocks noChangeShapeType="1"/>
            </p:cNvSpPr>
            <p:nvPr/>
          </p:nvSpPr>
          <p:spPr bwMode="auto">
            <a:xfrm rot="-5400000">
              <a:off x="4225" y="2818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523"/>
            <p:cNvSpPr>
              <a:spLocks noChangeShapeType="1"/>
            </p:cNvSpPr>
            <p:nvPr/>
          </p:nvSpPr>
          <p:spPr bwMode="auto">
            <a:xfrm rot="5400000" flipH="1">
              <a:off x="3830" y="2813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524"/>
            <p:cNvSpPr>
              <a:spLocks noChangeShapeType="1"/>
            </p:cNvSpPr>
            <p:nvPr/>
          </p:nvSpPr>
          <p:spPr bwMode="auto">
            <a:xfrm rot="16200000" flipV="1">
              <a:off x="4049" y="2599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525"/>
            <p:cNvSpPr>
              <a:spLocks noChangeShapeType="1"/>
            </p:cNvSpPr>
            <p:nvPr/>
          </p:nvSpPr>
          <p:spPr bwMode="auto">
            <a:xfrm flipV="1">
              <a:off x="3838" y="2561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526"/>
            <p:cNvSpPr>
              <a:spLocks noChangeShapeType="1"/>
            </p:cNvSpPr>
            <p:nvPr/>
          </p:nvSpPr>
          <p:spPr bwMode="auto">
            <a:xfrm>
              <a:off x="4217" y="2590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527"/>
            <p:cNvSpPr>
              <a:spLocks noChangeShapeType="1"/>
            </p:cNvSpPr>
            <p:nvPr/>
          </p:nvSpPr>
          <p:spPr bwMode="auto">
            <a:xfrm flipH="1">
              <a:off x="4718" y="2588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6" name="Object 528"/>
            <p:cNvGraphicFramePr>
              <a:graphicFrameLocks noChangeAspect="1"/>
            </p:cNvGraphicFramePr>
            <p:nvPr/>
          </p:nvGraphicFramePr>
          <p:xfrm>
            <a:off x="4830" y="230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Clip" r:id="rId13" imgW="981000" imgH="1209600" progId="MS_ClipArt_Gallery.2">
                    <p:embed/>
                  </p:oleObj>
                </mc:Choice>
                <mc:Fallback>
                  <p:oleObj name="Clip" r:id="rId13" imgW="981000" imgH="1209600" progId="MS_ClipArt_Gallery.2">
                    <p:embed/>
                    <p:pic>
                      <p:nvPicPr>
                        <p:cNvPr id="0" name="Object 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306"/>
                          <a:ext cx="1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29"/>
            <p:cNvGraphicFramePr>
              <a:graphicFrameLocks noChangeAspect="1"/>
            </p:cNvGraphicFramePr>
            <p:nvPr/>
          </p:nvGraphicFramePr>
          <p:xfrm>
            <a:off x="3988" y="2357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Clip" r:id="rId15" imgW="981000" imgH="1209600" progId="MS_ClipArt_Gallery.2">
                    <p:embed/>
                  </p:oleObj>
                </mc:Choice>
                <mc:Fallback>
                  <p:oleObj name="Clip" r:id="rId15" imgW="981000" imgH="1209600" progId="MS_ClipArt_Gallery.2">
                    <p:embed/>
                    <p:pic>
                      <p:nvPicPr>
                        <p:cNvPr id="0" name="Object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2357"/>
                          <a:ext cx="12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9" name="Freeform 530"/>
            <p:cNvSpPr>
              <a:spLocks/>
            </p:cNvSpPr>
            <p:nvPr/>
          </p:nvSpPr>
          <p:spPr bwMode="auto">
            <a:xfrm>
              <a:off x="4039" y="2215"/>
              <a:ext cx="853" cy="192"/>
            </a:xfrm>
            <a:custGeom>
              <a:avLst/>
              <a:gdLst>
                <a:gd name="T0" fmla="*/ 0 w 972"/>
                <a:gd name="T1" fmla="*/ 8 h 228"/>
                <a:gd name="T2" fmla="*/ 36 w 972"/>
                <a:gd name="T3" fmla="*/ 3 h 228"/>
                <a:gd name="T4" fmla="*/ 81 w 972"/>
                <a:gd name="T5" fmla="*/ 7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531"/>
            <p:cNvGrpSpPr>
              <a:grpSpLocks/>
            </p:cNvGrpSpPr>
            <p:nvPr/>
          </p:nvGrpSpPr>
          <p:grpSpPr bwMode="auto">
            <a:xfrm>
              <a:off x="4207" y="3111"/>
              <a:ext cx="256" cy="269"/>
              <a:chOff x="2870" y="1518"/>
              <a:chExt cx="292" cy="320"/>
            </a:xfrm>
          </p:grpSpPr>
          <p:graphicFrame>
            <p:nvGraphicFramePr>
              <p:cNvPr id="3081" name="Object 53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Clip" r:id="rId16" imgW="819000" imgH="847800" progId="MS_ClipArt_Gallery.2">
                      <p:embed/>
                    </p:oleObj>
                  </mc:Choice>
                  <mc:Fallback>
                    <p:oleObj name="Clip" r:id="rId16" imgW="819000" imgH="847800" progId="MS_ClipArt_Gallery.2">
                      <p:embed/>
                      <p:pic>
                        <p:nvPicPr>
                          <p:cNvPr id="0" name="Object 5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2" name="Object 53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Clip" r:id="rId18" imgW="1266840" imgH="1200240" progId="MS_ClipArt_Gallery.2">
                      <p:embed/>
                    </p:oleObj>
                  </mc:Choice>
                  <mc:Fallback>
                    <p:oleObj name="Clip" r:id="rId18" imgW="1266840" imgH="1200240" progId="MS_ClipArt_Gallery.2">
                      <p:embed/>
                      <p:pic>
                        <p:nvPicPr>
                          <p:cNvPr id="0" name="Object 5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534"/>
            <p:cNvGrpSpPr>
              <a:grpSpLocks/>
            </p:cNvGrpSpPr>
            <p:nvPr/>
          </p:nvGrpSpPr>
          <p:grpSpPr bwMode="auto">
            <a:xfrm>
              <a:off x="4697" y="3131"/>
              <a:ext cx="256" cy="269"/>
              <a:chOff x="2870" y="1518"/>
              <a:chExt cx="292" cy="320"/>
            </a:xfrm>
          </p:grpSpPr>
          <p:graphicFrame>
            <p:nvGraphicFramePr>
              <p:cNvPr id="3079" name="Object 53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Clip" r:id="rId20" imgW="819000" imgH="847800" progId="MS_ClipArt_Gallery.2">
                      <p:embed/>
                    </p:oleObj>
                  </mc:Choice>
                  <mc:Fallback>
                    <p:oleObj name="Clip" r:id="rId20" imgW="819000" imgH="847800" progId="MS_ClipArt_Gallery.2">
                      <p:embed/>
                      <p:pic>
                        <p:nvPicPr>
                          <p:cNvPr id="0" name="Object 5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" name="Object 53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Clip" r:id="rId21" imgW="1266840" imgH="1200240" progId="MS_ClipArt_Gallery.2">
                      <p:embed/>
                    </p:oleObj>
                  </mc:Choice>
                  <mc:Fallback>
                    <p:oleObj name="Clip" r:id="rId21" imgW="1266840" imgH="1200240" progId="MS_ClipArt_Gallery.2">
                      <p:embed/>
                      <p:pic>
                        <p:nvPicPr>
                          <p:cNvPr id="0" name="Object 5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537"/>
            <p:cNvGrpSpPr>
              <a:grpSpLocks/>
            </p:cNvGrpSpPr>
            <p:nvPr/>
          </p:nvGrpSpPr>
          <p:grpSpPr bwMode="auto">
            <a:xfrm>
              <a:off x="4436" y="2952"/>
              <a:ext cx="239" cy="237"/>
              <a:chOff x="4733" y="2082"/>
              <a:chExt cx="272" cy="282"/>
            </a:xfrm>
          </p:grpSpPr>
          <p:graphicFrame>
            <p:nvGraphicFramePr>
              <p:cNvPr id="3078" name="Object 538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Clip" r:id="rId22" imgW="819000" imgH="847800" progId="MS_ClipArt_Gallery.2">
                      <p:embed/>
                    </p:oleObj>
                  </mc:Choice>
                  <mc:Fallback>
                    <p:oleObj name="Clip" r:id="rId22" imgW="819000" imgH="847800" progId="MS_ClipArt_Gallery.2">
                      <p:embed/>
                      <p:pic>
                        <p:nvPicPr>
                          <p:cNvPr id="0" name="Object 5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4" name="Rectangle 539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23" name="Line 540"/>
            <p:cNvSpPr>
              <a:spLocks noChangeShapeType="1"/>
            </p:cNvSpPr>
            <p:nvPr/>
          </p:nvSpPr>
          <p:spPr bwMode="auto">
            <a:xfrm>
              <a:off x="4629" y="289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541"/>
            <p:cNvGrpSpPr>
              <a:grpSpLocks/>
            </p:cNvGrpSpPr>
            <p:nvPr/>
          </p:nvGrpSpPr>
          <p:grpSpPr bwMode="auto">
            <a:xfrm>
              <a:off x="5083" y="2528"/>
              <a:ext cx="131" cy="258"/>
              <a:chOff x="4180" y="783"/>
              <a:chExt cx="150" cy="307"/>
            </a:xfrm>
          </p:grpSpPr>
          <p:sp>
            <p:nvSpPr>
              <p:cNvPr id="3266" name="AutoShape 5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7" name="Rectangle 5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8" name="Rectangle 5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9" name="AutoShape 5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0" name="Line 5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1" name="Line 5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2" name="Rectangle 5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3" name="Rectangle 5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550"/>
            <p:cNvGrpSpPr>
              <a:grpSpLocks/>
            </p:cNvGrpSpPr>
            <p:nvPr/>
          </p:nvGrpSpPr>
          <p:grpSpPr bwMode="auto">
            <a:xfrm>
              <a:off x="5075" y="2808"/>
              <a:ext cx="131" cy="258"/>
              <a:chOff x="4180" y="783"/>
              <a:chExt cx="150" cy="307"/>
            </a:xfrm>
          </p:grpSpPr>
          <p:sp>
            <p:nvSpPr>
              <p:cNvPr id="3258" name="AutoShape 55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9" name="Rectangle 55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0" name="Rectangle 55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1" name="AutoShape 55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2" name="Line 55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3" name="Line 55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4" name="Rectangle 55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5" name="Rectangle 55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26" name="Line 559"/>
            <p:cNvSpPr>
              <a:spLocks noChangeShapeType="1"/>
            </p:cNvSpPr>
            <p:nvPr/>
          </p:nvSpPr>
          <p:spPr bwMode="auto">
            <a:xfrm rot="5400000" flipH="1">
              <a:off x="4839" y="2764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560"/>
            <p:cNvSpPr>
              <a:spLocks noChangeShapeType="1"/>
            </p:cNvSpPr>
            <p:nvPr/>
          </p:nvSpPr>
          <p:spPr bwMode="auto">
            <a:xfrm rot="-5400000">
              <a:off x="5063" y="2922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561"/>
            <p:cNvSpPr>
              <a:spLocks noChangeShapeType="1"/>
            </p:cNvSpPr>
            <p:nvPr/>
          </p:nvSpPr>
          <p:spPr bwMode="auto">
            <a:xfrm rot="-5400000">
              <a:off x="5056" y="2627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562"/>
            <p:cNvSpPr>
              <a:spLocks noChangeShapeType="1"/>
            </p:cNvSpPr>
            <p:nvPr/>
          </p:nvSpPr>
          <p:spPr bwMode="auto">
            <a:xfrm flipV="1">
              <a:off x="4224" y="1456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563"/>
            <p:cNvSpPr>
              <a:spLocks noChangeShapeType="1"/>
            </p:cNvSpPr>
            <p:nvPr/>
          </p:nvSpPr>
          <p:spPr bwMode="auto">
            <a:xfrm>
              <a:off x="4813" y="1446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Line 564"/>
            <p:cNvSpPr>
              <a:spLocks noChangeShapeType="1"/>
            </p:cNvSpPr>
            <p:nvPr/>
          </p:nvSpPr>
          <p:spPr bwMode="auto">
            <a:xfrm flipH="1">
              <a:off x="5140" y="1658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Line 565"/>
            <p:cNvSpPr>
              <a:spLocks noChangeShapeType="1"/>
            </p:cNvSpPr>
            <p:nvPr/>
          </p:nvSpPr>
          <p:spPr bwMode="auto">
            <a:xfrm>
              <a:off x="4655" y="151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566"/>
            <p:cNvSpPr>
              <a:spLocks noChangeShapeType="1"/>
            </p:cNvSpPr>
            <p:nvPr/>
          </p:nvSpPr>
          <p:spPr bwMode="auto">
            <a:xfrm>
              <a:off x="4671" y="1925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567"/>
            <p:cNvSpPr>
              <a:spLocks noChangeShapeType="1"/>
            </p:cNvSpPr>
            <p:nvPr/>
          </p:nvSpPr>
          <p:spPr bwMode="auto">
            <a:xfrm flipH="1">
              <a:off x="4961" y="2218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568"/>
            <p:cNvSpPr>
              <a:spLocks noChangeShapeType="1"/>
            </p:cNvSpPr>
            <p:nvPr/>
          </p:nvSpPr>
          <p:spPr bwMode="auto">
            <a:xfrm flipH="1">
              <a:off x="4818" y="1638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569"/>
            <p:cNvSpPr>
              <a:spLocks noChangeShapeType="1"/>
            </p:cNvSpPr>
            <p:nvPr/>
          </p:nvSpPr>
          <p:spPr bwMode="auto">
            <a:xfrm flipH="1">
              <a:off x="4824" y="1285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570"/>
            <p:cNvSpPr>
              <a:spLocks noChangeShapeType="1"/>
            </p:cNvSpPr>
            <p:nvPr/>
          </p:nvSpPr>
          <p:spPr bwMode="auto">
            <a:xfrm flipH="1">
              <a:off x="5276" y="1396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571"/>
            <p:cNvGrpSpPr>
              <a:grpSpLocks/>
            </p:cNvGrpSpPr>
            <p:nvPr/>
          </p:nvGrpSpPr>
          <p:grpSpPr bwMode="auto">
            <a:xfrm>
              <a:off x="3897" y="1517"/>
              <a:ext cx="316" cy="147"/>
              <a:chOff x="3600" y="219"/>
              <a:chExt cx="360" cy="175"/>
            </a:xfrm>
          </p:grpSpPr>
          <p:sp>
            <p:nvSpPr>
              <p:cNvPr id="3245" name="Oval 57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6" name="Line 57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7" name="Line 57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8" name="Rectangle 57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249" name="Oval 57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57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55" name="Line 57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6" name="Line 57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7" name="Line 58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8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52" name="Line 58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3" name="Line 58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4" name="Line 58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585"/>
            <p:cNvGrpSpPr>
              <a:grpSpLocks/>
            </p:cNvGrpSpPr>
            <p:nvPr/>
          </p:nvGrpSpPr>
          <p:grpSpPr bwMode="auto">
            <a:xfrm>
              <a:off x="4497" y="1373"/>
              <a:ext cx="316" cy="147"/>
              <a:chOff x="3600" y="219"/>
              <a:chExt cx="360" cy="175"/>
            </a:xfrm>
          </p:grpSpPr>
          <p:sp>
            <p:nvSpPr>
              <p:cNvPr id="3232" name="Oval 58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3" name="Line 58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4" name="Line 58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5" name="Rectangle 58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236" name="Oval 59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59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42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3" name="Line 59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4" name="Line 59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59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39" name="Line 5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0" name="Line 5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1" name="Line 5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599"/>
            <p:cNvGrpSpPr>
              <a:grpSpLocks/>
            </p:cNvGrpSpPr>
            <p:nvPr/>
          </p:nvGrpSpPr>
          <p:grpSpPr bwMode="auto">
            <a:xfrm>
              <a:off x="4508" y="1787"/>
              <a:ext cx="316" cy="147"/>
              <a:chOff x="3600" y="219"/>
              <a:chExt cx="360" cy="175"/>
            </a:xfrm>
          </p:grpSpPr>
          <p:sp>
            <p:nvSpPr>
              <p:cNvPr id="3219" name="Oval 60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0" name="Line 60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1" name="Line 60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2" name="Rectangle 60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223" name="Oval 60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60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29" name="Line 60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0" name="Line 60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1" name="Line 60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0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26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7" name="Line 61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" name="Line 61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613"/>
            <p:cNvGrpSpPr>
              <a:grpSpLocks/>
            </p:cNvGrpSpPr>
            <p:nvPr/>
          </p:nvGrpSpPr>
          <p:grpSpPr bwMode="auto">
            <a:xfrm>
              <a:off x="5119" y="1504"/>
              <a:ext cx="315" cy="147"/>
              <a:chOff x="3600" y="219"/>
              <a:chExt cx="360" cy="175"/>
            </a:xfrm>
          </p:grpSpPr>
          <p:sp>
            <p:nvSpPr>
              <p:cNvPr id="3206" name="Oval 61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7" name="Line 61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8" name="Line 61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9" name="Rectangle 61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210" name="Oval 61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61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16" name="Line 6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7" name="Line 6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8" name="Line 6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62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13" name="Line 6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4" name="Line 6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5" name="Line 6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627"/>
            <p:cNvGrpSpPr>
              <a:grpSpLocks/>
            </p:cNvGrpSpPr>
            <p:nvPr/>
          </p:nvGrpSpPr>
          <p:grpSpPr bwMode="auto">
            <a:xfrm>
              <a:off x="4997" y="2069"/>
              <a:ext cx="316" cy="147"/>
              <a:chOff x="3600" y="219"/>
              <a:chExt cx="360" cy="175"/>
            </a:xfrm>
          </p:grpSpPr>
          <p:sp>
            <p:nvSpPr>
              <p:cNvPr id="3193" name="Oval 62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4" name="Line 62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5" name="Line 63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6" name="Rectangle 63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197" name="Oval 63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63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03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4" name="Line 6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5" name="Line 6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63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00" name="Line 6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1" name="Line 6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2" name="Line 6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641"/>
            <p:cNvGrpSpPr>
              <a:grpSpLocks/>
            </p:cNvGrpSpPr>
            <p:nvPr/>
          </p:nvGrpSpPr>
          <p:grpSpPr bwMode="auto">
            <a:xfrm>
              <a:off x="4787" y="2437"/>
              <a:ext cx="316" cy="148"/>
              <a:chOff x="3600" y="219"/>
              <a:chExt cx="360" cy="175"/>
            </a:xfrm>
          </p:grpSpPr>
          <p:sp>
            <p:nvSpPr>
              <p:cNvPr id="3180" name="Oval 64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" name="Line 64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" name="Line 64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" name="Rectangle 64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184" name="Oval 64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38" name="Group 64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90" name="Line 64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1" name="Line 64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2" name="Line 65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39" name="Group 65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87" name="Line 65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8" name="Line 65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9" name="Line 65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40" name="Group 655"/>
            <p:cNvGrpSpPr>
              <a:grpSpLocks/>
            </p:cNvGrpSpPr>
            <p:nvPr/>
          </p:nvGrpSpPr>
          <p:grpSpPr bwMode="auto">
            <a:xfrm>
              <a:off x="4403" y="2745"/>
              <a:ext cx="315" cy="147"/>
              <a:chOff x="3600" y="219"/>
              <a:chExt cx="360" cy="175"/>
            </a:xfrm>
          </p:grpSpPr>
          <p:sp>
            <p:nvSpPr>
              <p:cNvPr id="3167" name="Oval 65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8" name="Line 65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9" name="Line 65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0" name="Rectangle 65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171" name="Oval 66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41" name="Group 66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77" name="Line 6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" name="Line 6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" name="Line 6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42" name="Group 66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74" name="Line 66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5" name="Line 66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" name="Line 66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43" name="Group 669"/>
            <p:cNvGrpSpPr>
              <a:grpSpLocks/>
            </p:cNvGrpSpPr>
            <p:nvPr/>
          </p:nvGrpSpPr>
          <p:grpSpPr bwMode="auto">
            <a:xfrm>
              <a:off x="3897" y="2508"/>
              <a:ext cx="316" cy="147"/>
              <a:chOff x="3600" y="219"/>
              <a:chExt cx="360" cy="175"/>
            </a:xfrm>
          </p:grpSpPr>
          <p:sp>
            <p:nvSpPr>
              <p:cNvPr id="3154" name="Oval 67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5" name="Line 67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6" name="Line 67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7" name="Rectangle 67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158" name="Oval 67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44" name="Group 67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64" name="Line 6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5" name="Line 6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6" name="Line 6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45" name="Group 67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61" name="Line 68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2" name="Line 68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3" name="Line 68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46" name="Line 683"/>
            <p:cNvSpPr>
              <a:spLocks noChangeShapeType="1"/>
            </p:cNvSpPr>
            <p:nvPr/>
          </p:nvSpPr>
          <p:spPr bwMode="auto">
            <a:xfrm flipV="1">
              <a:off x="4058" y="2642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684"/>
            <p:cNvSpPr>
              <a:spLocks noChangeShapeType="1"/>
            </p:cNvSpPr>
            <p:nvPr/>
          </p:nvSpPr>
          <p:spPr bwMode="auto">
            <a:xfrm>
              <a:off x="3504" y="1728"/>
              <a:ext cx="14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685"/>
            <p:cNvSpPr>
              <a:spLocks noChangeShapeType="1"/>
            </p:cNvSpPr>
            <p:nvPr/>
          </p:nvSpPr>
          <p:spPr bwMode="auto">
            <a:xfrm>
              <a:off x="3456" y="1776"/>
              <a:ext cx="14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686"/>
            <p:cNvSpPr>
              <a:spLocks noChangeShapeType="1"/>
            </p:cNvSpPr>
            <p:nvPr/>
          </p:nvSpPr>
          <p:spPr bwMode="auto">
            <a:xfrm>
              <a:off x="3456" y="1392"/>
              <a:ext cx="672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0" name="Line 687"/>
            <p:cNvSpPr>
              <a:spLocks noChangeShapeType="1"/>
            </p:cNvSpPr>
            <p:nvPr/>
          </p:nvSpPr>
          <p:spPr bwMode="auto">
            <a:xfrm>
              <a:off x="3552" y="1440"/>
              <a:ext cx="672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Line 688"/>
            <p:cNvSpPr>
              <a:spLocks noChangeShapeType="1"/>
            </p:cNvSpPr>
            <p:nvPr/>
          </p:nvSpPr>
          <p:spPr bwMode="auto">
            <a:xfrm>
              <a:off x="3840" y="2976"/>
              <a:ext cx="100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Line 689"/>
            <p:cNvSpPr>
              <a:spLocks noChangeShapeType="1"/>
            </p:cNvSpPr>
            <p:nvPr/>
          </p:nvSpPr>
          <p:spPr bwMode="auto">
            <a:xfrm>
              <a:off x="3888" y="2928"/>
              <a:ext cx="912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Text Box 690"/>
            <p:cNvSpPr txBox="1">
              <a:spLocks noChangeArrowheads="1"/>
            </p:cNvSpPr>
            <p:nvPr/>
          </p:nvSpPr>
          <p:spPr bwMode="auto">
            <a:xfrm>
              <a:off x="3673" y="3493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3775" y="6400800"/>
            <a:ext cx="350202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52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5DFB27-0F19-44C1-B3F7-A7DFEE096B5F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LT Socket với </a:t>
            </a:r>
            <a:r>
              <a:rPr lang="en-US" sz="3600" i="1" smtClean="0">
                <a:solidFill>
                  <a:srgbClr val="FF0000"/>
                </a:solidFill>
              </a:rPr>
              <a:t>TCP</a:t>
            </a:r>
            <a:endParaRPr lang="en-US" smtClean="0"/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5255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Client phải liên lạc server</a:t>
            </a:r>
            <a:endParaRPr lang="en-US" sz="2400" smtClean="0"/>
          </a:p>
          <a:p>
            <a:r>
              <a:rPr lang="en-US" sz="2000" smtClean="0"/>
              <a:t>Tiến trình server phải chạy trước</a:t>
            </a:r>
          </a:p>
          <a:p>
            <a:r>
              <a:rPr lang="en-US" sz="2000" smtClean="0"/>
              <a:t>Server phải tạo một socket (cửa) chào đón client kết nối tới</a:t>
            </a:r>
            <a:endParaRPr lang="en-US" sz="2400" smtClean="0"/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Client kết nối server bằng:</a:t>
            </a:r>
            <a:endParaRPr lang="en-US" sz="2400" smtClean="0"/>
          </a:p>
          <a:p>
            <a:r>
              <a:rPr lang="en-US" sz="2000" smtClean="0"/>
              <a:t>Tạo TCP socket trên client</a:t>
            </a:r>
          </a:p>
          <a:p>
            <a:r>
              <a:rPr lang="en-US" sz="2000" smtClean="0"/>
              <a:t>Xác định socket của server </a:t>
            </a:r>
          </a:p>
          <a:p>
            <a:r>
              <a:rPr lang="en-US" sz="2000" smtClean="0"/>
              <a:t>Khi </a:t>
            </a:r>
            <a:r>
              <a:rPr lang="en-US" sz="2000" smtClean="0">
                <a:solidFill>
                  <a:srgbClr val="FF0000"/>
                </a:solidFill>
              </a:rPr>
              <a:t>client tạo socket</a:t>
            </a:r>
            <a:r>
              <a:rPr lang="en-US" sz="2000" smtClean="0"/>
              <a:t>: client TCP thiết lập kết nối đến  server TCP</a:t>
            </a:r>
          </a:p>
          <a:p>
            <a:endParaRPr lang="en-US" sz="2000" smtClean="0"/>
          </a:p>
        </p:txBody>
      </p:sp>
      <p:sp>
        <p:nvSpPr>
          <p:cNvPr id="952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90650"/>
            <a:ext cx="3962400" cy="3000375"/>
          </a:xfrm>
        </p:spPr>
        <p:txBody>
          <a:bodyPr/>
          <a:lstStyle/>
          <a:p>
            <a:r>
              <a:rPr lang="en-US" sz="2000" smtClean="0"/>
              <a:t>Khi được kết nối bởi client, </a:t>
            </a:r>
            <a:r>
              <a:rPr lang="en-US" sz="2000" smtClean="0">
                <a:solidFill>
                  <a:srgbClr val="FF0000"/>
                </a:solidFill>
              </a:rPr>
              <a:t>server TCP tạo socket mới</a:t>
            </a:r>
            <a:r>
              <a:rPr lang="en-US" sz="2000" smtClean="0"/>
              <a:t> để server giao tiếp với client</a:t>
            </a:r>
          </a:p>
          <a:p>
            <a:pPr lvl="1"/>
            <a:r>
              <a:rPr lang="en-US" sz="2000" smtClean="0"/>
              <a:t>Cho phép server có thể nói chuyện với nhiều clients</a:t>
            </a:r>
          </a:p>
          <a:p>
            <a:pPr lvl="1"/>
            <a:r>
              <a:rPr lang="en-US" sz="2000" smtClean="0"/>
              <a:t>source port được sử dụng để phân biệt </a:t>
            </a:r>
            <a:r>
              <a:rPr lang="en-US" sz="2000" smtClean="0">
                <a:solidFill>
                  <a:schemeClr val="accent2"/>
                </a:solidFill>
              </a:rPr>
              <a:t>(chi tiết ở  Chương 3)</a:t>
            </a:r>
            <a:endParaRPr lang="en-US" sz="1800" i="1" smtClean="0">
              <a:solidFill>
                <a:schemeClr val="accent2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67250" y="4584700"/>
            <a:ext cx="4133850" cy="1635125"/>
            <a:chOff x="2940" y="2888"/>
            <a:chExt cx="2604" cy="1030"/>
          </a:xfrm>
        </p:grpSpPr>
        <p:sp>
          <p:nvSpPr>
            <p:cNvPr id="95240" name="Text Box 6"/>
            <p:cNvSpPr txBox="1">
              <a:spLocks noChangeArrowheads="1"/>
            </p:cNvSpPr>
            <p:nvPr/>
          </p:nvSpPr>
          <p:spPr bwMode="auto">
            <a:xfrm>
              <a:off x="3020" y="3140"/>
              <a:ext cx="2189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chemeClr val="accent2"/>
                  </a:solidFill>
                </a:rPr>
                <a:t>TCP cung cấp dịch vụ truyền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chemeClr val="accent2"/>
                  </a:solidFill>
                </a:rPr>
                <a:t>dãy bytes đến đích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chemeClr val="accent2"/>
                  </a:solidFill>
                </a:rPr>
                <a:t>đúng thứ tự và tin cậy</a:t>
              </a:r>
            </a:p>
          </p:txBody>
        </p:sp>
        <p:sp>
          <p:nvSpPr>
            <p:cNvPr id="95241" name="Rectangle 7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976" y="2888"/>
              <a:ext cx="1614" cy="252"/>
              <a:chOff x="66" y="3842"/>
              <a:chExt cx="1614" cy="252"/>
            </a:xfrm>
          </p:grpSpPr>
          <p:sp>
            <p:nvSpPr>
              <p:cNvPr id="95243" name="Rectangle 9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44" name="Text Box 10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47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góc nhìn ứng dụng</a:t>
                </a:r>
                <a:endParaRPr lang="en-US" sz="180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0263" y="6400800"/>
            <a:ext cx="366553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62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3D8A02-A34E-42DB-BE3C-812C58B741A7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962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ngữ Stream</a:t>
            </a:r>
          </a:p>
        </p:txBody>
      </p:sp>
      <p:sp>
        <p:nvSpPr>
          <p:cNvPr id="96261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Một </a:t>
            </a:r>
            <a:r>
              <a:rPr lang="en-US" sz="2000" smtClean="0">
                <a:solidFill>
                  <a:srgbClr val="FF0000"/>
                </a:solidFill>
              </a:rPr>
              <a:t>dòng</a:t>
            </a:r>
            <a:r>
              <a:rPr lang="en-US" sz="2000" smtClean="0"/>
              <a:t> là một dãy ký tự  chạy ra/vào một tiến trình.</a:t>
            </a:r>
          </a:p>
          <a:p>
            <a:r>
              <a:rPr lang="en-US" sz="2000" smtClean="0"/>
              <a:t>Một </a:t>
            </a:r>
            <a:r>
              <a:rPr lang="en-US" sz="2000" smtClean="0">
                <a:solidFill>
                  <a:srgbClr val="FF0000"/>
                </a:solidFill>
              </a:rPr>
              <a:t>dòng vào </a:t>
            </a:r>
            <a:r>
              <a:rPr lang="en-US" sz="2000" smtClean="0"/>
              <a:t>được đính vào một nguồn vào của tiến trình như bàn phím, tệp hoặc socket.</a:t>
            </a:r>
          </a:p>
          <a:p>
            <a:r>
              <a:rPr lang="en-US" sz="2000" smtClean="0"/>
              <a:t>Một </a:t>
            </a:r>
            <a:r>
              <a:rPr lang="en-US" sz="2000" smtClean="0">
                <a:solidFill>
                  <a:srgbClr val="FF0000"/>
                </a:solidFill>
              </a:rPr>
              <a:t>dòng ra</a:t>
            </a:r>
            <a:r>
              <a:rPr lang="en-US" sz="2000" smtClean="0"/>
              <a:t> được gắn vào một đích ra như màn hình, tệp, socket.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86288" y="6400800"/>
            <a:ext cx="371951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70905B-B3F6-46BF-8279-FC6B2FDF1DED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LT Socket với TCP</a:t>
            </a:r>
            <a:endParaRPr lang="en-US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2125" y="1474788"/>
            <a:ext cx="4114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Ví dụ ứng dụng client-server:</a:t>
            </a:r>
            <a:endParaRPr lang="en-US" sz="2400" smtClean="0"/>
          </a:p>
          <a:p>
            <a:pPr>
              <a:buFont typeface="ZapfDingbats" pitchFamily="82" charset="2"/>
              <a:buNone/>
            </a:pPr>
            <a:r>
              <a:rPr lang="en-US" sz="2000" smtClean="0"/>
              <a:t>1) client đọc các dòng từ bộ đệm bàn phím (</a:t>
            </a:r>
            <a:r>
              <a:rPr lang="en-US" sz="2000" b="1" smtClean="0">
                <a:latin typeface="Courier New" pitchFamily="49" charset="0"/>
              </a:rPr>
              <a:t>inFromUser</a:t>
            </a:r>
            <a:r>
              <a:rPr lang="en-US" sz="2000" smtClean="0"/>
              <a:t> stream) , gửi cho server qua socket (</a:t>
            </a:r>
            <a:r>
              <a:rPr lang="en-US" sz="2000" b="1" smtClean="0">
                <a:latin typeface="Courier New" pitchFamily="49" charset="0"/>
              </a:rPr>
              <a:t>outToServer</a:t>
            </a:r>
            <a:r>
              <a:rPr lang="en-US" sz="2000" smtClean="0"/>
              <a:t> stream)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2) server đọc các dòng từ socket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3) server chuyển các dòng sang chữ hoa, gửi cho client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4) client đọc và in nội dung được server sửa đổi và trả về (</a:t>
            </a:r>
            <a:r>
              <a:rPr lang="en-US" sz="2000" b="1" smtClean="0">
                <a:latin typeface="Courier New" pitchFamily="49" charset="0"/>
              </a:rPr>
              <a:t>inFromServer</a:t>
            </a:r>
            <a:r>
              <a:rPr lang="en-US" sz="2000" smtClean="0"/>
              <a:t> stream)</a:t>
            </a:r>
          </a:p>
        </p:txBody>
      </p:sp>
      <p:sp>
        <p:nvSpPr>
          <p:cNvPr id="23559" name="Rectangle 16"/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4" name="Object 0"/>
          <p:cNvGraphicFramePr>
            <a:graphicFrameLocks noChangeAspect="1"/>
          </p:cNvGraphicFramePr>
          <p:nvPr/>
        </p:nvGraphicFramePr>
        <p:xfrm>
          <a:off x="5059363" y="1397000"/>
          <a:ext cx="36703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3" imgW="4992624" imgH="5675376" progId="Visio.Drawing.5">
                  <p:embed/>
                </p:oleObj>
              </mc:Choice>
              <mc:Fallback>
                <p:oleObj name="VISIO" r:id="rId3" imgW="4992624" imgH="5675376" progId="Visio.Drawing.5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397000"/>
                        <a:ext cx="3670300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24"/>
          <p:cNvSpPr txBox="1">
            <a:spLocks noChangeArrowheads="1"/>
          </p:cNvSpPr>
          <p:nvPr/>
        </p:nvSpPr>
        <p:spPr bwMode="auto">
          <a:xfrm>
            <a:off x="5305425" y="2608263"/>
            <a:ext cx="12065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Tiến trình client</a:t>
            </a:r>
          </a:p>
        </p:txBody>
      </p:sp>
      <p:sp>
        <p:nvSpPr>
          <p:cNvPr id="23561" name="Rectangle 33"/>
          <p:cNvSpPr>
            <a:spLocks noChangeArrowheads="1"/>
          </p:cNvSpPr>
          <p:nvPr/>
        </p:nvSpPr>
        <p:spPr bwMode="auto">
          <a:xfrm>
            <a:off x="6418263" y="5132388"/>
            <a:ext cx="1450975" cy="5476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34"/>
          <p:cNvSpPr txBox="1">
            <a:spLocks noChangeArrowheads="1"/>
          </p:cNvSpPr>
          <p:nvPr/>
        </p:nvSpPr>
        <p:spPr bwMode="auto">
          <a:xfrm>
            <a:off x="6342063" y="5076825"/>
            <a:ext cx="1541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bg1"/>
                </a:solidFill>
              </a:rPr>
              <a:t>client TCP socket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3563" name="Line 36"/>
          <p:cNvSpPr>
            <a:spLocks noChangeShapeType="1"/>
          </p:cNvSpPr>
          <p:nvPr/>
        </p:nvSpPr>
        <p:spPr bwMode="auto">
          <a:xfrm flipV="1">
            <a:off x="7427913" y="562451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35550" y="6400800"/>
            <a:ext cx="32702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B94E4-0C22-437F-A3CD-EFAD48BA4872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Tương tác client/server qua socket</a:t>
            </a:r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12863" y="3217863"/>
            <a:ext cx="2117725" cy="927100"/>
            <a:chOff x="827" y="2027"/>
            <a:chExt cx="1334" cy="584"/>
          </a:xfrm>
        </p:grpSpPr>
        <p:sp>
          <p:nvSpPr>
            <p:cNvPr id="97319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75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Đợi yêu cầu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kết nối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0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connectionSocket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welcomeSocket.accept()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03338" y="1881188"/>
            <a:ext cx="1638300" cy="1414462"/>
            <a:chOff x="821" y="1185"/>
            <a:chExt cx="1032" cy="891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821" y="1185"/>
              <a:ext cx="1032" cy="712"/>
              <a:chOff x="329" y="1209"/>
              <a:chExt cx="1032" cy="712"/>
            </a:xfrm>
          </p:grpSpPr>
          <p:sp>
            <p:nvSpPr>
              <p:cNvPr id="97317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32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Tạo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port=</a:t>
                </a:r>
                <a:r>
                  <a:rPr lang="en-US" sz="1400" b="1">
                    <a:latin typeface="Courier New" pitchFamily="49" charset="0"/>
                  </a:rPr>
                  <a:t>x</a:t>
                </a:r>
                <a:r>
                  <a:rPr lang="en-US" sz="1400">
                    <a:latin typeface="Arial" charset="0"/>
                  </a:rPr>
                  <a:t>, lắng nghe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yêu cầu: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7318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welcomeSocket = 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ServerSocket()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97316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091113" y="3149600"/>
            <a:ext cx="2376487" cy="909638"/>
            <a:chOff x="3333" y="1156"/>
            <a:chExt cx="1497" cy="573"/>
          </a:xfrm>
        </p:grpSpPr>
        <p:sp>
          <p:nvSpPr>
            <p:cNvPr id="97313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Tạo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kết nối đến </a:t>
              </a:r>
              <a:r>
                <a:rPr lang="en-US" sz="1400" b="1">
                  <a:latin typeface="Courier New" pitchFamily="49" charset="0"/>
                </a:rPr>
                <a:t>hostid</a:t>
              </a:r>
              <a:r>
                <a:rPr lang="en-US" sz="1400">
                  <a:latin typeface="Arial" charset="0"/>
                </a:rPr>
                <a:t>, port=</a:t>
              </a:r>
              <a:r>
                <a:rPr lang="en-US" sz="1400" b="1">
                  <a:latin typeface="Courier New" pitchFamily="49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4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276350" y="3124200"/>
            <a:ext cx="5294313" cy="3352800"/>
            <a:chOff x="804" y="1968"/>
            <a:chExt cx="3335" cy="2112"/>
          </a:xfrm>
        </p:grpSpPr>
        <p:sp>
          <p:nvSpPr>
            <p:cNvPr id="97306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10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Đóng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7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8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365" y="3377"/>
              <a:ext cx="774" cy="696"/>
              <a:chOff x="3365" y="3377"/>
              <a:chExt cx="774" cy="696"/>
            </a:xfrm>
          </p:grpSpPr>
          <p:sp>
            <p:nvSpPr>
              <p:cNvPr id="97310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77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Đọc trả lời từ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7311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2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Đóng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7312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7289" name="Text Box 22"/>
          <p:cNvSpPr txBox="1">
            <a:spLocks noChangeArrowheads="1"/>
          </p:cNvSpPr>
          <p:nvPr/>
        </p:nvSpPr>
        <p:spPr bwMode="auto">
          <a:xfrm>
            <a:off x="585788" y="1314450"/>
            <a:ext cx="3414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Server </a:t>
            </a:r>
            <a:r>
              <a:rPr lang="en-US" sz="1800"/>
              <a:t>(chạy trên </a:t>
            </a:r>
            <a:r>
              <a:rPr lang="en-US" sz="1800" b="1">
                <a:latin typeface="Courier New" pitchFamily="49" charset="0"/>
              </a:rPr>
              <a:t>hostid</a:t>
            </a:r>
            <a:r>
              <a:rPr lang="en-US" sz="1800"/>
              <a:t>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7290" name="Text Box 23"/>
          <p:cNvSpPr txBox="1">
            <a:spLocks noChangeArrowheads="1"/>
          </p:cNvSpPr>
          <p:nvPr/>
        </p:nvSpPr>
        <p:spPr bwMode="auto">
          <a:xfrm>
            <a:off x="5256213" y="1333500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Client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933700" y="4010025"/>
            <a:ext cx="4805363" cy="1371600"/>
            <a:chOff x="1848" y="2526"/>
            <a:chExt cx="3027" cy="864"/>
          </a:xfrm>
        </p:grpSpPr>
        <p:sp>
          <p:nvSpPr>
            <p:cNvPr id="97301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848" y="2526"/>
              <a:ext cx="3027" cy="516"/>
              <a:chOff x="1848" y="2526"/>
              <a:chExt cx="3027" cy="516"/>
            </a:xfrm>
          </p:grpSpPr>
          <p:sp>
            <p:nvSpPr>
              <p:cNvPr id="97303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54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latin typeface="Arial" charset="0"/>
                  </a:rPr>
                  <a:t>Gửi yêu cầu kết nối sử dụng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7304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305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1303338" y="4105275"/>
            <a:ext cx="4097337" cy="1493838"/>
            <a:chOff x="821" y="2586"/>
            <a:chExt cx="2581" cy="941"/>
          </a:xfrm>
        </p:grpSpPr>
        <p:sp>
          <p:nvSpPr>
            <p:cNvPr id="97296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10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Đọc yêu cầu từ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7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104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Ghi trả lời tới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8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299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0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97294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295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</a:rPr>
                <a:t>TCP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</a:rPr>
                <a:t>connection setup</a:t>
              </a:r>
              <a:endParaRPr 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13313" y="6400800"/>
            <a:ext cx="3392487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8C1CA-EC13-42BE-A078-4A20E76ADE39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Java client (TCP)</a:t>
            </a:r>
            <a:endParaRPr lang="en-US" smtClean="0"/>
          </a:p>
        </p:txBody>
      </p:sp>
      <p:sp>
        <p:nvSpPr>
          <p:cNvPr id="98309" name="Rectangle 3"/>
          <p:cNvSpPr>
            <a:spLocks noChangeArrowheads="1"/>
          </p:cNvSpPr>
          <p:nvPr/>
        </p:nvSpPr>
        <p:spPr bwMode="auto">
          <a:xfrm>
            <a:off x="2185988" y="1508125"/>
            <a:ext cx="6826250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import java.io.*;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import java.net.*;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class TCPClient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public static void main(String argv[]) throws Exception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String sentence;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String modifiedSentence;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BufferedReader inFromUser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new BufferedReader(new InputStreamReader(System.in));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Socket clientSocket = new Socket("hostname", 6789);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DataOutputStream outToServer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new DataOutputStream(clientSocket.getOutputStream());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itchFamily="18" charset="0"/>
              </a:rPr>
              <a:t>        </a:t>
            </a:r>
          </a:p>
        </p:txBody>
      </p:sp>
      <p:sp>
        <p:nvSpPr>
          <p:cNvPr id="98310" name="Text Box 4"/>
          <p:cNvSpPr txBox="1">
            <a:spLocks noChangeArrowheads="1"/>
          </p:cNvSpPr>
          <p:nvPr/>
        </p:nvSpPr>
        <p:spPr bwMode="auto">
          <a:xfrm>
            <a:off x="676275" y="3810000"/>
            <a:ext cx="1557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 dòng vào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từ bàn phím</a:t>
            </a:r>
            <a:endParaRPr lang="en-US" sz="1800"/>
          </a:p>
        </p:txBody>
      </p:sp>
      <p:sp>
        <p:nvSpPr>
          <p:cNvPr id="98311" name="Text Box 5"/>
          <p:cNvSpPr txBox="1">
            <a:spLocks noChangeArrowheads="1"/>
          </p:cNvSpPr>
          <p:nvPr/>
        </p:nvSpPr>
        <p:spPr bwMode="auto">
          <a:xfrm>
            <a:off x="146050" y="4505325"/>
            <a:ext cx="2089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client socket,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kết nối đến server</a:t>
            </a:r>
            <a:endParaRPr lang="en-US" sz="1800"/>
          </a:p>
        </p:txBody>
      </p:sp>
      <p:sp>
        <p:nvSpPr>
          <p:cNvPr id="98312" name="Text Box 6"/>
          <p:cNvSpPr txBox="1">
            <a:spLocks noChangeArrowheads="1"/>
          </p:cNvSpPr>
          <p:nvPr/>
        </p:nvSpPr>
        <p:spPr bwMode="auto">
          <a:xfrm>
            <a:off x="371475" y="5421313"/>
            <a:ext cx="1844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dòng ra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đính vào scoket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98313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4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15" name="Freeform 9"/>
          <p:cNvSpPr>
            <a:spLocks/>
          </p:cNvSpPr>
          <p:nvPr/>
        </p:nvSpPr>
        <p:spPr bwMode="auto">
          <a:xfrm>
            <a:off x="2081213" y="4605338"/>
            <a:ext cx="123825" cy="7667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16" name="Line 10"/>
          <p:cNvSpPr>
            <a:spLocks noChangeShapeType="1"/>
          </p:cNvSpPr>
          <p:nvPr/>
        </p:nvSpPr>
        <p:spPr bwMode="auto">
          <a:xfrm>
            <a:off x="2209800" y="4987925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17" name="Freeform 11"/>
          <p:cNvSpPr>
            <a:spLocks/>
          </p:cNvSpPr>
          <p:nvPr/>
        </p:nvSpPr>
        <p:spPr bwMode="auto">
          <a:xfrm>
            <a:off x="2109788" y="5519738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18" name="Line 12"/>
          <p:cNvSpPr>
            <a:spLocks noChangeShapeType="1"/>
          </p:cNvSpPr>
          <p:nvPr/>
        </p:nvSpPr>
        <p:spPr bwMode="auto">
          <a:xfrm flipV="1">
            <a:off x="2238375" y="561975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94200" y="6400800"/>
            <a:ext cx="391160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A51133-655A-48E6-A42D-76713B679A2F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Java client (TCP), cont.</a:t>
            </a:r>
          </a:p>
        </p:txBody>
      </p:sp>
      <p:sp>
        <p:nvSpPr>
          <p:cNvPr id="99333" name="Rectangle 3"/>
          <p:cNvSpPr>
            <a:spLocks noChangeArrowheads="1"/>
          </p:cNvSpPr>
          <p:nvPr/>
        </p:nvSpPr>
        <p:spPr bwMode="auto">
          <a:xfrm>
            <a:off x="2490788" y="1865313"/>
            <a:ext cx="63944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itchFamily="18" charset="0"/>
              </a:rPr>
              <a:t>        </a:t>
            </a:r>
            <a:r>
              <a:rPr lang="en-US" sz="1800">
                <a:latin typeface="Arial" charset="0"/>
              </a:rPr>
              <a:t>BufferedReader inFromServer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new BufferedReader(new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InputStreamReader(clientSocket.getInputStream()));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sentence = inFromUser.readLine();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outToServer.writeBytes(sentence + '\n');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modifiedSentence = inFromServer.readLine();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System.out.println</a:t>
            </a:r>
            <a:r>
              <a:rPr lang="en-US" sz="1600">
                <a:latin typeface="Arial" charset="0"/>
              </a:rPr>
              <a:t>("FROM SERVER: " + modifiedSentence</a:t>
            </a:r>
            <a:r>
              <a:rPr lang="en-US" sz="1800">
                <a:latin typeface="Arial" charset="0"/>
              </a:rPr>
              <a:t>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clientSocket.close();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}</a:t>
            </a:r>
            <a:r>
              <a:rPr lang="en-US" sz="1600">
                <a:latin typeface="Arial" charset="0"/>
              </a:rPr>
              <a:t> </a:t>
            </a: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14300" y="1849438"/>
            <a:ext cx="2392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dòng vào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gắn vào socket</a:t>
            </a:r>
            <a:endParaRPr lang="en-US" sz="1800"/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087438" y="3321050"/>
            <a:ext cx="1573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Gửi một dòng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đến server</a:t>
            </a:r>
            <a:endParaRPr lang="en-US" sz="1800"/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1463675" y="4110038"/>
            <a:ext cx="11858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Đọc dòng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từ server</a:t>
            </a:r>
            <a:endParaRPr lang="en-US" sz="1800"/>
          </a:p>
        </p:txBody>
      </p:sp>
      <p:sp>
        <p:nvSpPr>
          <p:cNvPr id="99337" name="Freeform 7"/>
          <p:cNvSpPr>
            <a:spLocks/>
          </p:cNvSpPr>
          <p:nvPr/>
        </p:nvSpPr>
        <p:spPr bwMode="auto">
          <a:xfrm>
            <a:off x="2466975" y="1919288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38" name="Line 8"/>
          <p:cNvSpPr>
            <a:spLocks noChangeShapeType="1"/>
          </p:cNvSpPr>
          <p:nvPr/>
        </p:nvSpPr>
        <p:spPr bwMode="auto">
          <a:xfrm flipV="1">
            <a:off x="2581275" y="2324100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39" name="Freeform 9"/>
          <p:cNvSpPr>
            <a:spLocks/>
          </p:cNvSpPr>
          <p:nvPr/>
        </p:nvSpPr>
        <p:spPr bwMode="auto">
          <a:xfrm>
            <a:off x="2505075" y="3357563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40" name="Line 10"/>
          <p:cNvSpPr>
            <a:spLocks noChangeShapeType="1"/>
          </p:cNvSpPr>
          <p:nvPr/>
        </p:nvSpPr>
        <p:spPr bwMode="auto">
          <a:xfrm flipV="1">
            <a:off x="2633663" y="3667125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41" name="Freeform 11"/>
          <p:cNvSpPr>
            <a:spLocks/>
          </p:cNvSpPr>
          <p:nvPr/>
        </p:nvSpPr>
        <p:spPr bwMode="auto">
          <a:xfrm>
            <a:off x="2524125" y="418623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42" name="Line 12"/>
          <p:cNvSpPr>
            <a:spLocks noChangeShapeType="1"/>
          </p:cNvSpPr>
          <p:nvPr/>
        </p:nvSpPr>
        <p:spPr bwMode="auto">
          <a:xfrm flipV="1">
            <a:off x="2662238" y="42957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2850" y="6400800"/>
            <a:ext cx="32829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27CA8-38BD-48C7-880B-DDD2E56A9E82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Java server (TCP)</a:t>
            </a:r>
          </a:p>
        </p:txBody>
      </p:sp>
      <p:sp>
        <p:nvSpPr>
          <p:cNvPr id="100357" name="Rectangle 3"/>
          <p:cNvSpPr>
            <a:spLocks noChangeArrowheads="1"/>
          </p:cNvSpPr>
          <p:nvPr/>
        </p:nvSpPr>
        <p:spPr bwMode="auto">
          <a:xfrm>
            <a:off x="2565400" y="1235075"/>
            <a:ext cx="626268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import java.io.*;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import java.net.*;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class TCPServer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public static void main(String argv[]) throws Exception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String clientSentence;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String capitalizedSentence;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ServerSocket welcomeSocket = new ServerSocket(6789);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while(true)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 Socket connectionSocket = welcomeSocket.accept();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BufferedReader inFromClient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   new BufferedReader(new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   InputStreamReader(connectionSocket.getInputStream()));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          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0358" name="Text Box 4"/>
          <p:cNvSpPr txBox="1">
            <a:spLocks noChangeArrowheads="1"/>
          </p:cNvSpPr>
          <p:nvPr/>
        </p:nvSpPr>
        <p:spPr bwMode="auto">
          <a:xfrm>
            <a:off x="493713" y="3249613"/>
            <a:ext cx="187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server socket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đợi ở cổng 6789</a:t>
            </a:r>
            <a:endParaRPr lang="en-US" sz="1800"/>
          </a:p>
        </p:txBody>
      </p:sp>
      <p:sp>
        <p:nvSpPr>
          <p:cNvPr id="100359" name="Text Box 5"/>
          <p:cNvSpPr txBox="1">
            <a:spLocks noChangeArrowheads="1"/>
          </p:cNvSpPr>
          <p:nvPr/>
        </p:nvSpPr>
        <p:spPr bwMode="auto">
          <a:xfrm>
            <a:off x="1265238" y="4260850"/>
            <a:ext cx="11572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Đợi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liên lạc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từ  client</a:t>
            </a:r>
            <a:endParaRPr lang="en-US" sz="1800"/>
          </a:p>
        </p:txBody>
      </p:sp>
      <p:sp>
        <p:nvSpPr>
          <p:cNvPr id="100360" name="Text Box 6"/>
          <p:cNvSpPr txBox="1">
            <a:spLocks noChangeArrowheads="1"/>
          </p:cNvSpPr>
          <p:nvPr/>
        </p:nvSpPr>
        <p:spPr bwMode="auto">
          <a:xfrm>
            <a:off x="668338" y="5278438"/>
            <a:ext cx="17335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dòng vào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gắn vào socket</a:t>
            </a:r>
            <a:endParaRPr lang="en-US" sz="1800"/>
          </a:p>
        </p:txBody>
      </p:sp>
      <p:sp>
        <p:nvSpPr>
          <p:cNvPr id="100361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62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63" name="Freeform 9"/>
          <p:cNvSpPr>
            <a:spLocks/>
          </p:cNvSpPr>
          <p:nvPr/>
        </p:nvSpPr>
        <p:spPr bwMode="auto">
          <a:xfrm>
            <a:off x="2314575" y="4348163"/>
            <a:ext cx="123825" cy="7667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64" name="Line 10"/>
          <p:cNvSpPr>
            <a:spLocks noChangeShapeType="1"/>
          </p:cNvSpPr>
          <p:nvPr/>
        </p:nvSpPr>
        <p:spPr bwMode="auto">
          <a:xfrm>
            <a:off x="2452688" y="47879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65" name="Freeform 11"/>
          <p:cNvSpPr>
            <a:spLocks/>
          </p:cNvSpPr>
          <p:nvPr/>
        </p:nvSpPr>
        <p:spPr bwMode="auto">
          <a:xfrm>
            <a:off x="2286000" y="5386388"/>
            <a:ext cx="152400" cy="7381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66" name="Line 12"/>
          <p:cNvSpPr>
            <a:spLocks noChangeShapeType="1"/>
          </p:cNvSpPr>
          <p:nvPr/>
        </p:nvSpPr>
        <p:spPr bwMode="auto">
          <a:xfrm flipV="1">
            <a:off x="2443163" y="558165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08525" y="6400800"/>
            <a:ext cx="3597275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F6B82A-02C1-4447-9AF0-22D74D9C759D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Java server (TCP), cont</a:t>
            </a:r>
          </a:p>
        </p:txBody>
      </p:sp>
      <p:sp>
        <p:nvSpPr>
          <p:cNvPr id="101381" name="Rectangle 3"/>
          <p:cNvSpPr>
            <a:spLocks noChangeArrowheads="1"/>
          </p:cNvSpPr>
          <p:nvPr/>
        </p:nvSpPr>
        <p:spPr bwMode="auto">
          <a:xfrm>
            <a:off x="1851025" y="1617663"/>
            <a:ext cx="6999288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 DataOutputStream  outToClient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   new DataOutputStream</a:t>
            </a:r>
            <a:r>
              <a:rPr lang="en-US" sz="1600">
                <a:latin typeface="Arial" charset="0"/>
              </a:rPr>
              <a:t>(connectionSocket.getOutputStream());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 clientSentence = inFromClient.readLine();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 capitalizedSentence = clientSentence.toUpperCase() + '\n';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   outToClient.writeBytes(capitalizedSentence);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}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1019175" y="2759075"/>
            <a:ext cx="1201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Đọc dòng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từ socket</a:t>
            </a:r>
            <a:endParaRPr lang="en-US" sz="1800"/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127000" y="1735138"/>
            <a:ext cx="20939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Tạo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dòng ra, gắn vào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socket</a:t>
            </a:r>
            <a:endParaRPr lang="en-US" sz="1800"/>
          </a:p>
        </p:txBody>
      </p:sp>
      <p:sp>
        <p:nvSpPr>
          <p:cNvPr id="101384" name="Freeform 6"/>
          <p:cNvSpPr>
            <a:spLocks/>
          </p:cNvSpPr>
          <p:nvPr/>
        </p:nvSpPr>
        <p:spPr bwMode="auto">
          <a:xfrm>
            <a:off x="2028825" y="2814638"/>
            <a:ext cx="161925" cy="5334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Line 7"/>
          <p:cNvSpPr>
            <a:spLocks noChangeShapeType="1"/>
          </p:cNvSpPr>
          <p:nvPr/>
        </p:nvSpPr>
        <p:spPr bwMode="auto">
          <a:xfrm flipV="1">
            <a:off x="2209800" y="31146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6" name="Freeform 8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Line 9"/>
          <p:cNvSpPr>
            <a:spLocks noChangeShapeType="1"/>
          </p:cNvSpPr>
          <p:nvPr/>
        </p:nvSpPr>
        <p:spPr bwMode="auto">
          <a:xfrm flipV="1">
            <a:off x="2214563" y="2486025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977900" y="3902075"/>
            <a:ext cx="1195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Ghi dòng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ra socket</a:t>
            </a:r>
            <a:endParaRPr lang="en-US" sz="1800"/>
          </a:p>
        </p:txBody>
      </p:sp>
      <p:sp>
        <p:nvSpPr>
          <p:cNvPr id="101389" name="Freeform 11"/>
          <p:cNvSpPr>
            <a:spLocks/>
          </p:cNvSpPr>
          <p:nvPr/>
        </p:nvSpPr>
        <p:spPr bwMode="auto">
          <a:xfrm>
            <a:off x="2009775" y="3957638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Line 12"/>
          <p:cNvSpPr>
            <a:spLocks noChangeShapeType="1"/>
          </p:cNvSpPr>
          <p:nvPr/>
        </p:nvSpPr>
        <p:spPr bwMode="auto">
          <a:xfrm flipV="1">
            <a:off x="2190750" y="42195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1" name="Text Box 13"/>
          <p:cNvSpPr txBox="1">
            <a:spLocks noChangeArrowheads="1"/>
          </p:cNvSpPr>
          <p:nvPr/>
        </p:nvSpPr>
        <p:spPr bwMode="auto">
          <a:xfrm>
            <a:off x="3209925" y="4889500"/>
            <a:ext cx="21240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Kết thúc vòng lặp,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quay lại và đợi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client khác kết nối</a:t>
            </a:r>
            <a:endParaRPr lang="en-US" sz="1800"/>
          </a:p>
        </p:txBody>
      </p:sp>
      <p:sp>
        <p:nvSpPr>
          <p:cNvPr id="101392" name="Freeform 14"/>
          <p:cNvSpPr>
            <a:spLocks/>
          </p:cNvSpPr>
          <p:nvPr/>
        </p:nvSpPr>
        <p:spPr bwMode="auto">
          <a:xfrm rot="10784139">
            <a:off x="3190875" y="487997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 flipH="1" flipV="1">
            <a:off x="2543175" y="455295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81538" y="6400800"/>
            <a:ext cx="3624262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24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1CD3CD-0712-4A2F-8C21-A72CFEBB9DBD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Tầng ứng dụng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2.1 Các nguyên lý của ứng dụng mạng</a:t>
            </a:r>
          </a:p>
          <a:p>
            <a:r>
              <a:rPr lang="en-US" sz="2400" smtClean="0"/>
              <a:t>2.2 Web và HTTP</a:t>
            </a:r>
          </a:p>
          <a:p>
            <a:r>
              <a:rPr lang="en-US" sz="2400" smtClean="0"/>
              <a:t>2.3 FTP 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2.4 Thư điện tử</a:t>
            </a:r>
          </a:p>
          <a:p>
            <a:pPr lvl="1"/>
            <a:r>
              <a:rPr lang="en-US" sz="2000" smtClean="0"/>
              <a:t>SMTP, POP3, IMAP</a:t>
            </a:r>
          </a:p>
          <a:p>
            <a:r>
              <a:rPr lang="en-US" sz="2400" smtClean="0"/>
              <a:t>2.5 DNS</a:t>
            </a:r>
          </a:p>
          <a:p>
            <a:endParaRPr lang="en-US" sz="2400" smtClean="0"/>
          </a:p>
        </p:txBody>
      </p:sp>
      <p:sp>
        <p:nvSpPr>
          <p:cNvPr id="1024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2.6 Chia sẻ tệp ngang hàng</a:t>
            </a:r>
          </a:p>
          <a:p>
            <a:r>
              <a:rPr lang="en-US" sz="2400" smtClean="0"/>
              <a:t>2.7 Lập trình socket với  TCP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2.8 Lập trình socket với  UDP</a:t>
            </a:r>
          </a:p>
          <a:p>
            <a:r>
              <a:rPr lang="en-US" sz="2400" smtClean="0"/>
              <a:t>2.9 Phát triển một Web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7250" y="6400800"/>
            <a:ext cx="3638550" cy="457200"/>
          </a:xfrm>
          <a:noFill/>
        </p:spPr>
        <p:txBody>
          <a:bodyPr/>
          <a:lstStyle/>
          <a:p>
            <a:r>
              <a:rPr lang="en-US" smtClean="0"/>
              <a:t>Lê Đình Thanh, MMT-Tầng ứng dụng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1AEE8-F189-4CEA-872B-9DE54DCF6DAA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LT Socket với </a:t>
            </a:r>
            <a:r>
              <a:rPr lang="en-US" sz="3600" i="1" smtClean="0">
                <a:solidFill>
                  <a:srgbClr val="FF0000"/>
                </a:solidFill>
              </a:rPr>
              <a:t>UDP</a:t>
            </a:r>
            <a:endParaRPr lang="en-US" smtClean="0"/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UDP: không có “kết nối” giữa client và server</a:t>
            </a:r>
            <a:endParaRPr lang="en-US" sz="2000" smtClean="0"/>
          </a:p>
          <a:p>
            <a:r>
              <a:rPr lang="en-US" sz="2000" smtClean="0"/>
              <a:t>Không bắt tay</a:t>
            </a:r>
          </a:p>
          <a:p>
            <a:r>
              <a:rPr lang="en-US" sz="2000" smtClean="0"/>
              <a:t>Bên gửi chủ động ghi địa chỉ IP và port của đích vào mỗi gói tin</a:t>
            </a:r>
          </a:p>
          <a:p>
            <a:r>
              <a:rPr lang="en-US" sz="2000" smtClean="0"/>
              <a:t>Bên nhận phải đọc địa chỉ IP, port của bên gửi từ gói nhận được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UDP: dữ liệu được truyền có thể nhận được không đúng thứ tự, có thể mất</a:t>
            </a:r>
            <a:endParaRPr lang="en-US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16450" y="2679700"/>
            <a:ext cx="4175125" cy="1635125"/>
            <a:chOff x="2914" y="2888"/>
            <a:chExt cx="2630" cy="1030"/>
          </a:xfrm>
        </p:grpSpPr>
        <p:sp>
          <p:nvSpPr>
            <p:cNvPr id="103431" name="Rectangle 5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76" y="2888"/>
              <a:ext cx="1614" cy="252"/>
              <a:chOff x="66" y="3842"/>
              <a:chExt cx="1614" cy="252"/>
            </a:xfrm>
          </p:grpSpPr>
          <p:sp>
            <p:nvSpPr>
              <p:cNvPr id="103434" name="Rectangle 7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435" name="Text Box 8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45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Góc nhìn ứng dụng</a:t>
                </a:r>
                <a:endParaRPr lang="en-US" sz="1800"/>
              </a:p>
            </p:txBody>
          </p:sp>
        </p:grpSp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2914" y="3179"/>
              <a:ext cx="2307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chemeClr val="accent2"/>
                  </a:solidFill>
                </a:rPr>
                <a:t>UDP cung cấp dịch vụtruyền 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chemeClr val="accent2"/>
                  </a:solidFill>
                </a:rPr>
                <a:t>không tin cậy các nhóm bytes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i="1">
                  <a:solidFill>
                    <a:schemeClr val="accent2"/>
                  </a:solidFill>
                </a:rPr>
                <a:t>từ nút gửi đến nút nhận</a:t>
              </a:r>
              <a:endParaRPr lang="en-US" sz="18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9874</Words>
  <Application>Microsoft Macintosh PowerPoint</Application>
  <PresentationFormat>On-screen Show (4:3)</PresentationFormat>
  <Paragraphs>1838</Paragraphs>
  <Slides>109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2" baseType="lpstr">
      <vt:lpstr>Office Theme</vt:lpstr>
      <vt:lpstr>Clip</vt:lpstr>
      <vt:lpstr>VISIO</vt:lpstr>
      <vt:lpstr>PowerPoint Presentation</vt:lpstr>
      <vt:lpstr>Chương 2: Tầng ứng dụng</vt:lpstr>
      <vt:lpstr>Chương 2: Tầng ứng dụng</vt:lpstr>
      <vt:lpstr>Một số ứng dụng mạng</vt:lpstr>
      <vt:lpstr>Tạo một ứng dụng mạng</vt:lpstr>
      <vt:lpstr>Chương 2: Tầng ứng dụng</vt:lpstr>
      <vt:lpstr>Các kiến trúc ứng dụng</vt:lpstr>
      <vt:lpstr>Kiến trúc Client-server </vt:lpstr>
      <vt:lpstr>Kiến trúc thuần ngang hàng</vt:lpstr>
      <vt:lpstr>Lai giữa client-server và P2P</vt:lpstr>
      <vt:lpstr>Truyền thông tiến trình</vt:lpstr>
      <vt:lpstr>Sockets</vt:lpstr>
      <vt:lpstr>Địa chỉ của tiến trình</vt:lpstr>
      <vt:lpstr>Giao thức tầng ứng dụng định nghĩa</vt:lpstr>
      <vt:lpstr>Một ứng dụng cần dịch vụ giao vận nào?</vt:lpstr>
      <vt:lpstr>Yêu cầu dịch vụ giao vận của một số ứng dụng phổ biến</vt:lpstr>
      <vt:lpstr>Các dịch vụ giao vận Internet</vt:lpstr>
      <vt:lpstr>Các ứng dụng Internet:  giao thức tầng ứng dụng và giao thức giao vận được sử dụng</vt:lpstr>
      <vt:lpstr>Chương 2: Tầng ứng dụng</vt:lpstr>
      <vt:lpstr>Web và HTTP</vt:lpstr>
      <vt:lpstr>Tổng quan HTTP</vt:lpstr>
      <vt:lpstr>Tổng quan HTTP (tiếp)</vt:lpstr>
      <vt:lpstr>Kết nối HTTP</vt:lpstr>
      <vt:lpstr>HTTP không liên tục</vt:lpstr>
      <vt:lpstr>HTTP không liên tục (tiếp)</vt:lpstr>
      <vt:lpstr>Mô hình hóa thời gian đáp ứng</vt:lpstr>
      <vt:lpstr>HTTP liên tục</vt:lpstr>
      <vt:lpstr>HTTP request</vt:lpstr>
      <vt:lpstr>HTTP request: cấu trúc</vt:lpstr>
      <vt:lpstr>Upload dữ liệu form</vt:lpstr>
      <vt:lpstr>Phương thức</vt:lpstr>
      <vt:lpstr>HTTP response</vt:lpstr>
      <vt:lpstr>Các mã trạng thái HTTP response </vt:lpstr>
      <vt:lpstr>Thử HTTP phía client</vt:lpstr>
      <vt:lpstr>Trạng thái người dùng-server: cookies</vt:lpstr>
      <vt:lpstr>Cookies: lưu “trạng thái” (tiếp)</vt:lpstr>
      <vt:lpstr>Cookies (tiếp)</vt:lpstr>
      <vt:lpstr>Web caches (proxy server)</vt:lpstr>
      <vt:lpstr>Web caching (tiếp)</vt:lpstr>
      <vt:lpstr>Ví dụ Caching</vt:lpstr>
      <vt:lpstr>Ví dụ Caching (tiếp)</vt:lpstr>
      <vt:lpstr>Ví dụ Caching (tiếp)</vt:lpstr>
      <vt:lpstr>GET có điều kiện</vt:lpstr>
      <vt:lpstr>Chương 2: Tầng ứng dụng</vt:lpstr>
      <vt:lpstr>FTP: file transfer protocol</vt:lpstr>
      <vt:lpstr>FTP: phân biệt hai kết nối điều khiển/dữ liệu</vt:lpstr>
      <vt:lpstr>Lệnh FTP, đáp ứng</vt:lpstr>
      <vt:lpstr>Chương 2: Tầng ứng dụng</vt:lpstr>
      <vt:lpstr>Thư điện tử</vt:lpstr>
      <vt:lpstr>Mail servers</vt:lpstr>
      <vt:lpstr>E-Mail: SMTP [RFC 2821]</vt:lpstr>
      <vt:lpstr>Kịch bản: Alice gửi thư cho Bob</vt:lpstr>
      <vt:lpstr>Ví dụ tương tác SMTP</vt:lpstr>
      <vt:lpstr>Ví dụ khác </vt:lpstr>
      <vt:lpstr>Tự thử tương tác SMTP:</vt:lpstr>
      <vt:lpstr>SMTP</vt:lpstr>
      <vt:lpstr>Định dạng thư</vt:lpstr>
      <vt:lpstr>Định dạng thư: các mở rộng multimedia </vt:lpstr>
      <vt:lpstr>Các giao thức truy cập email</vt:lpstr>
      <vt:lpstr>POP3 protocol</vt:lpstr>
      <vt:lpstr>POP3 (tiếp) và IMAP</vt:lpstr>
      <vt:lpstr>Chương 2: Tầng ứng dụng</vt:lpstr>
      <vt:lpstr>DNS: Hệ thống tên miền</vt:lpstr>
      <vt:lpstr>DNS </vt:lpstr>
      <vt:lpstr>CSDL phân cấp, phân tán</vt:lpstr>
      <vt:lpstr>DNS: Root name servers</vt:lpstr>
      <vt:lpstr>TLD Server và Servers thẩm quyền</vt:lpstr>
      <vt:lpstr>Local Name Server</vt:lpstr>
      <vt:lpstr>Ví dụ</vt:lpstr>
      <vt:lpstr>Ví dụ</vt:lpstr>
      <vt:lpstr>Truy vấn đệ quy</vt:lpstr>
      <vt:lpstr>DNS: lưu đệm và cập nhật bản ghi</vt:lpstr>
      <vt:lpstr>Các bản ghi DNS</vt:lpstr>
      <vt:lpstr>Giao thức DNS</vt:lpstr>
      <vt:lpstr>Giao thức DNS</vt:lpstr>
      <vt:lpstr>Chèn bản ghi vào DNS</vt:lpstr>
      <vt:lpstr>Chương 2: Tầng ứng dụng</vt:lpstr>
      <vt:lpstr>Chia sẻ tệp ngang hàng</vt:lpstr>
      <vt:lpstr>P2P: thư mục tập trung</vt:lpstr>
      <vt:lpstr>P2P: vấn đề với thư mục tập trung</vt:lpstr>
      <vt:lpstr>Phát tràn truy vấn: Gnutella</vt:lpstr>
      <vt:lpstr>Gnutella: giao thức</vt:lpstr>
      <vt:lpstr>Gnutella: Peer tham gia mạng</vt:lpstr>
      <vt:lpstr>Khai thác sự hỗn tạp: KaZaA</vt:lpstr>
      <vt:lpstr>KaZaA: Truy vấn</vt:lpstr>
      <vt:lpstr>Thủ thuật cho KazaA</vt:lpstr>
      <vt:lpstr>Chương 2: Tầng ứng dụng</vt:lpstr>
      <vt:lpstr>Lập trình Socket</vt:lpstr>
      <vt:lpstr>LT Socket sử dụng TCP</vt:lpstr>
      <vt:lpstr>LT Socket với TCP</vt:lpstr>
      <vt:lpstr>Thuật ngữ Stream</vt:lpstr>
      <vt:lpstr>LT Socket với TCP</vt:lpstr>
      <vt:lpstr>Tương tác client/server qua socket</vt:lpstr>
      <vt:lpstr>Ví dụ: Java client (TCP)</vt:lpstr>
      <vt:lpstr>Ví dụ: Java client (TCP), cont.</vt:lpstr>
      <vt:lpstr>Ví dụ: Java server (TCP)</vt:lpstr>
      <vt:lpstr>Ví dụ: Java server (TCP), cont</vt:lpstr>
      <vt:lpstr>Chương 2: Tầng ứng dụng</vt:lpstr>
      <vt:lpstr>LT Socket với UDP</vt:lpstr>
      <vt:lpstr>Tương tác client/server: UDP</vt:lpstr>
      <vt:lpstr>Ví dụ: Java client (UDP)</vt:lpstr>
      <vt:lpstr>Ví dụ: Java client (UDP)</vt:lpstr>
      <vt:lpstr>Ví dụ: Java client (UDP), cont.</vt:lpstr>
      <vt:lpstr>Ví dụ: Java server (UDP)</vt:lpstr>
      <vt:lpstr>Ví dụ: Java server (UDP), cont</vt:lpstr>
      <vt:lpstr>Chương 2: Tầng ứng dụng</vt:lpstr>
      <vt:lpstr>Xây dựng Web server đơn giản</vt:lpstr>
      <vt:lpstr>Chương 2: Tóm tắt</vt:lpstr>
      <vt:lpstr>Chương 2: 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bmm</dc:creator>
  <cp:lastModifiedBy>Đoàn Minh Phương</cp:lastModifiedBy>
  <cp:revision>2</cp:revision>
  <dcterms:created xsi:type="dcterms:W3CDTF">2012-03-10T08:47:55Z</dcterms:created>
  <dcterms:modified xsi:type="dcterms:W3CDTF">2015-01-26T16:43:14Z</dcterms:modified>
</cp:coreProperties>
</file>