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4.emf"/><Relationship Id="rId4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A1486-0B5B-4B5A-9A01-955A5B56F3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04343-575E-4F7C-9C69-48D3356BEE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E3427-A985-4007-B8DE-8263701A860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40B1A-3086-415D-9080-72F38E1C73D4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01BB-A856-4612-A055-9077744D6BBC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1E1F-F24F-4663-8AA1-43C34CDFB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53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64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2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9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51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CD1DD06-8DA4-474B-B905-5BAB44A5587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382588" y="493713"/>
            <a:ext cx="576421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4000">
                <a:solidFill>
                  <a:schemeClr val="accent2"/>
                </a:solidFill>
              </a:rPr>
              <a:t>Chương 3</a:t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>Tầng giao vận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6229350" y="3486150"/>
            <a:ext cx="2730500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1800" b="1" i="1" dirty="0">
                <a:solidFill>
                  <a:schemeClr val="accent2"/>
                </a:solidFill>
              </a:rPr>
              <a:t>Computer Networking: A Top Down Approach Featuring the Internet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/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Jim Kurose, Keith Ross</a:t>
            </a:r>
            <a:br>
              <a:rPr lang="en-US" sz="1800" dirty="0">
                <a:solidFill>
                  <a:schemeClr val="accent2"/>
                </a:solidFill>
              </a:rPr>
            </a:b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393700" y="3392488"/>
            <a:ext cx="5378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1">
                <a:latin typeface="Arial" pitchFamily="34" charset="0"/>
              </a:rPr>
              <a:t>Ghi chú</a:t>
            </a:r>
          </a:p>
          <a:p>
            <a:pPr algn="l"/>
            <a:r>
              <a:rPr lang="en-US" sz="1200">
                <a:latin typeface="Arial" pitchFamily="34" charset="0"/>
              </a:rPr>
              <a:t>Slides này dựa trên sildes của J.F Kurose and K.W. Ross .</a:t>
            </a:r>
          </a:p>
        </p:txBody>
      </p:sp>
      <p:pic>
        <p:nvPicPr>
          <p:cNvPr id="22535" name="Picture 6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33400"/>
            <a:ext cx="2468563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F76DB285-2597-4D90-9B98-2565C2426BE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Tách kênh phi kết nối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572000" cy="4648200"/>
          </a:xfrm>
        </p:spPr>
        <p:txBody>
          <a:bodyPr/>
          <a:lstStyle/>
          <a:p>
            <a:r>
              <a:rPr lang="en-US" sz="2400" smtClean="0"/>
              <a:t>Tạo socket với số hiệu cổng:</a:t>
            </a:r>
          </a:p>
          <a:p>
            <a:pPr>
              <a:buFont typeface="ZapfDingbats" pitchFamily="82" charset="2"/>
              <a:buNone/>
            </a:pPr>
            <a:r>
              <a:rPr lang="en-US" sz="1800" smtClean="0">
                <a:latin typeface="Courier New" pitchFamily="49" charset="0"/>
              </a:rPr>
              <a:t>DatagramSocket mySocket1 = new DatagramSocket(99111);</a:t>
            </a:r>
          </a:p>
          <a:p>
            <a:pPr>
              <a:buFont typeface="ZapfDingbats" pitchFamily="82" charset="2"/>
              <a:buNone/>
            </a:pPr>
            <a:r>
              <a:rPr lang="en-US" sz="1800" smtClean="0">
                <a:latin typeface="Courier New" pitchFamily="49" charset="0"/>
              </a:rPr>
              <a:t>DatagramSocket mySocket2 = new DatagramSocket(99222);</a:t>
            </a:r>
          </a:p>
          <a:p>
            <a:r>
              <a:rPr lang="en-US" sz="2400" smtClean="0"/>
              <a:t>UDP socket được xác định bằng bộ đôi: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(</a:t>
            </a:r>
            <a:r>
              <a:rPr lang="en-US" sz="1800" smtClean="0">
                <a:solidFill>
                  <a:srgbClr val="FF0000"/>
                </a:solidFill>
              </a:rPr>
              <a:t>dest IP address, dest port number)</a:t>
            </a:r>
            <a:endParaRPr lang="en-US" sz="2400" smtClean="0"/>
          </a:p>
        </p:txBody>
      </p:sp>
      <p:sp>
        <p:nvSpPr>
          <p:cNvPr id="29702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447800"/>
            <a:ext cx="4114800" cy="4648200"/>
          </a:xfrm>
        </p:spPr>
        <p:txBody>
          <a:bodyPr/>
          <a:lstStyle/>
          <a:p>
            <a:r>
              <a:rPr lang="en-US" sz="2400" smtClean="0"/>
              <a:t>Khi host nhận UDP segment:</a:t>
            </a:r>
          </a:p>
          <a:p>
            <a:pPr lvl="1"/>
            <a:r>
              <a:rPr lang="en-US" sz="2000" smtClean="0"/>
              <a:t>Kiểm tra số hiệu cổng đích trong segment</a:t>
            </a:r>
          </a:p>
          <a:p>
            <a:pPr lvl="1"/>
            <a:r>
              <a:rPr lang="en-US" sz="2000" smtClean="0"/>
              <a:t>Chuyển UDP segment đến socket có số hiệu cổng đích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95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4F575DB3-3A8D-41E2-918F-2BE032AEC687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/>
              <a:t>Tính công bằng (tiếp)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Công bằng và UDP</a:t>
            </a:r>
            <a:endParaRPr lang="en-US" sz="2400" smtClean="0"/>
          </a:p>
          <a:p>
            <a:r>
              <a:rPr lang="en-US" sz="2400" smtClean="0"/>
              <a:t>Các ứng dụng đa phương tiện thường không sử dụng TCP</a:t>
            </a:r>
          </a:p>
          <a:p>
            <a:pPr lvl="1"/>
            <a:r>
              <a:rPr lang="en-US" sz="2000" smtClean="0"/>
              <a:t>do not want rate throttled bởi điều khiển tắc nghẽn</a:t>
            </a:r>
          </a:p>
          <a:p>
            <a:r>
              <a:rPr lang="en-US" sz="2400" smtClean="0"/>
              <a:t>Mà dùng UDP:</a:t>
            </a:r>
          </a:p>
          <a:p>
            <a:pPr lvl="1"/>
            <a:r>
              <a:rPr lang="en-US" sz="2000" smtClean="0"/>
              <a:t>Bơm dữ liệu audio/video ở tốc độ cố định, khứ gói mất</a:t>
            </a:r>
          </a:p>
          <a:p>
            <a:r>
              <a:rPr lang="en-US" sz="2400" smtClean="0"/>
              <a:t>Lĩnh vực nghiên cứu: TCP friendly</a:t>
            </a:r>
          </a:p>
          <a:p>
            <a:endParaRPr lang="en-US" sz="2400" smtClean="0"/>
          </a:p>
        </p:txBody>
      </p:sp>
      <p:sp>
        <p:nvSpPr>
          <p:cNvPr id="1095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43000"/>
            <a:ext cx="4343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Công bằng và các kết nối TCP song song</a:t>
            </a:r>
            <a:endParaRPr lang="en-US" sz="2400" smtClean="0"/>
          </a:p>
          <a:p>
            <a:r>
              <a:rPr lang="en-US" sz="2400" smtClean="0"/>
              <a:t>Hai hosts có thể mở hai kết nối song song, vd. Web browsers  </a:t>
            </a:r>
          </a:p>
          <a:p>
            <a:r>
              <a:rPr lang="en-US" sz="2400" smtClean="0"/>
              <a:t>Ví dụ: liên kết có bằng thông R hỗ trợ 9 kết nối; </a:t>
            </a:r>
          </a:p>
          <a:p>
            <a:pPr lvl="1"/>
            <a:r>
              <a:rPr lang="en-US" sz="2000" smtClean="0"/>
              <a:t>ứng dụng mới yêu cầu 1 kết nối TCP, nhận tốc độ R/10</a:t>
            </a:r>
          </a:p>
          <a:p>
            <a:pPr lvl="1"/>
            <a:r>
              <a:rPr lang="en-US" sz="2000" smtClean="0"/>
              <a:t>ứng dụng mới yêu cầu 11 kết nối, nhận R/2 !</a:t>
            </a:r>
          </a:p>
          <a:p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05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9F866145-2DB6-4908-B5C4-B1DB14949CC8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Mô hình hóa trễ</a:t>
            </a:r>
            <a:endParaRPr lang="en-US" smtClean="0"/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481138"/>
            <a:ext cx="42608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H: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Sau bao lâu sẽ nhận được đối tượng từ Web server kể từ khi gửi request? 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Bỏ qua tắc nghẽn, trễ chịu tác dụng bởi:</a:t>
            </a:r>
            <a:endParaRPr lang="en-US" sz="2400" smtClean="0"/>
          </a:p>
          <a:p>
            <a:r>
              <a:rPr lang="en-US" sz="2000" smtClean="0"/>
              <a:t>Thiết lập kết nối TCP </a:t>
            </a:r>
          </a:p>
          <a:p>
            <a:r>
              <a:rPr lang="en-US" sz="2000" smtClean="0"/>
              <a:t>Trễ truyền dữ liệu</a:t>
            </a:r>
          </a:p>
          <a:p>
            <a:r>
              <a:rPr lang="en-US" sz="2000" smtClean="0"/>
              <a:t>slow start</a:t>
            </a:r>
            <a:endParaRPr lang="en-US" sz="2400" smtClean="0"/>
          </a:p>
        </p:txBody>
      </p:sp>
      <p:sp>
        <p:nvSpPr>
          <p:cNvPr id="1105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219200"/>
            <a:ext cx="3810000" cy="36576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Ký hiệu, giả thiết:</a:t>
            </a:r>
          </a:p>
          <a:p>
            <a:r>
              <a:rPr lang="en-US" sz="2000" smtClean="0"/>
              <a:t>Giả sử một liên kết giữa  client và server có tốc độ  R</a:t>
            </a:r>
          </a:p>
          <a:p>
            <a:r>
              <a:rPr lang="en-US" sz="2000" smtClean="0"/>
              <a:t>S: MSS (bits)</a:t>
            </a:r>
          </a:p>
          <a:p>
            <a:r>
              <a:rPr lang="en-US" sz="2000" smtClean="0"/>
              <a:t>O: object size (bits)</a:t>
            </a:r>
          </a:p>
          <a:p>
            <a:r>
              <a:rPr lang="en-US" sz="2000" smtClean="0"/>
              <a:t>Không phát lại (không mất, không hỏng)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Kích thước cửa sổ:</a:t>
            </a:r>
            <a:endParaRPr lang="en-US" sz="2000" smtClean="0">
              <a:solidFill>
                <a:srgbClr val="FF0000"/>
              </a:solidFill>
            </a:endParaRPr>
          </a:p>
          <a:p>
            <a:r>
              <a:rPr lang="en-US" sz="2000" smtClean="0"/>
              <a:t>Ban đầu giả sử: K.th. cửa sổ cố định, W đoạn</a:t>
            </a:r>
          </a:p>
          <a:p>
            <a:r>
              <a:rPr lang="en-US" sz="2000" smtClean="0"/>
              <a:t>Sau đó động, theo slow start</a:t>
            </a:r>
          </a:p>
          <a:p>
            <a:pPr>
              <a:buFont typeface="ZapfDingbats" pitchFamily="8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16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AA095C8C-74A0-485F-86BA-2512811CC5A7}" type="slidenum">
              <a:rPr lang="en-US" smtClean="0"/>
              <a:pPr/>
              <a:t>102</a:t>
            </a:fld>
            <a:endParaRPr lang="en-US" smtClean="0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r>
              <a:rPr lang="en-US" smtClean="0"/>
              <a:t>Cửa sổ tắc nghẽn cố định (1)</a:t>
            </a:r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365760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Trường hợp thứ nhất:</a:t>
            </a:r>
            <a:endParaRPr lang="en-US" sz="2400" smtClean="0"/>
          </a:p>
          <a:p>
            <a:pPr>
              <a:buFont typeface="ZapfDingbats" pitchFamily="82" charset="2"/>
              <a:buNone/>
            </a:pPr>
            <a:r>
              <a:rPr lang="en-US" sz="2000" smtClean="0"/>
              <a:t>WS/R &gt; RTT + S/R: ACK cho đoạn đầu tiên trong cửa sổ trước khi window’s worth of data sent</a:t>
            </a:r>
          </a:p>
          <a:p>
            <a:endParaRPr lang="en-US" sz="2000" smtClean="0"/>
          </a:p>
        </p:txBody>
      </p:sp>
      <p:pic>
        <p:nvPicPr>
          <p:cNvPr id="111622" name="Picture 5" descr="fig1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733800" y="1579563"/>
            <a:ext cx="5029200" cy="4376737"/>
          </a:xfrm>
        </p:spPr>
      </p:pic>
      <p:sp>
        <p:nvSpPr>
          <p:cNvPr id="111623" name="Text Box 6"/>
          <p:cNvSpPr txBox="1">
            <a:spLocks noChangeArrowheads="1"/>
          </p:cNvSpPr>
          <p:nvPr/>
        </p:nvSpPr>
        <p:spPr bwMode="auto">
          <a:xfrm>
            <a:off x="457200" y="4495800"/>
            <a:ext cx="2971800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delay = 2RTT + O/R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26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6CB4B95A-D863-4078-B3DE-A6A71188498D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r>
              <a:rPr lang="en-US" smtClean="0"/>
              <a:t>Cửa sổ tắc nghẽn cố định (2)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358140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Trường hợp thứ hai:</a:t>
            </a:r>
            <a:endParaRPr lang="en-US" sz="2400" smtClean="0"/>
          </a:p>
          <a:p>
            <a:r>
              <a:rPr lang="en-US" sz="2000" smtClean="0"/>
              <a:t>WS/R &lt; RTT + S/R: đợi  ACK sau khi gửi window’s worth of data sent</a:t>
            </a:r>
          </a:p>
        </p:txBody>
      </p:sp>
      <p:pic>
        <p:nvPicPr>
          <p:cNvPr id="112646" name="Picture 6" descr="figure2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733800" y="1447800"/>
            <a:ext cx="5257800" cy="3784600"/>
          </a:xfrm>
        </p:spPr>
      </p:pic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81000" y="3810000"/>
            <a:ext cx="3386138" cy="7143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delay = 2RTT + O/R</a:t>
            </a:r>
          </a:p>
          <a:p>
            <a:r>
              <a:rPr lang="en-US" sz="2000">
                <a:solidFill>
                  <a:schemeClr val="accent2"/>
                </a:solidFill>
              </a:rPr>
              <a:t>+ (K-1)[S/R + RTT - WS/R]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F50AE19A-6964-4E2C-B2D4-C591F940D914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0"/>
            <a:ext cx="7772400" cy="804863"/>
          </a:xfrm>
        </p:spPr>
        <p:txBody>
          <a:bodyPr/>
          <a:lstStyle/>
          <a:p>
            <a:r>
              <a:rPr lang="en-US" sz="2800" smtClean="0"/>
              <a:t>Mô hình hóa trễ TCP: Slow Start (1)</a:t>
            </a:r>
            <a:endParaRPr lang="en-US" smtClean="0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881063"/>
            <a:ext cx="7772400" cy="519906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Giả sử cửa sổ tăng theo slow start</a:t>
            </a:r>
            <a:r>
              <a:rPr lang="en-US" sz="2000" smtClean="0"/>
              <a:t> </a:t>
            </a:r>
            <a:br>
              <a:rPr lang="en-US" sz="2000" smtClean="0"/>
            </a:br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000" smtClean="0"/>
              <a:t>Trễ cho một đối tượng là:</a:t>
            </a:r>
            <a:r>
              <a:rPr lang="en-US" sz="1600" smtClean="0"/>
              <a:t> </a:t>
            </a:r>
            <a:endParaRPr lang="en-US" smtClean="0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219200" y="2057400"/>
          <a:ext cx="5375275" cy="768350"/>
        </p:xfrm>
        <a:graphic>
          <a:graphicData uri="http://schemas.openxmlformats.org/presentationml/2006/ole">
            <p:oleObj spid="_x0000_s15362" name="Equation" r:id="rId3" imgW="3009600" imgH="431640" progId="Equation.3">
              <p:embed/>
            </p:oleObj>
          </a:graphicData>
        </a:graphic>
      </p:graphicFrame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762000" y="2971800"/>
            <a:ext cx="465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trong đó </a:t>
            </a:r>
            <a:r>
              <a:rPr lang="en-US" sz="2000" i="1"/>
              <a:t>P</a:t>
            </a:r>
            <a:r>
              <a:rPr lang="en-US" sz="2000"/>
              <a:t>  là số lần TCP rỗi ở server: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771525" y="50022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2133600" y="3581400"/>
          <a:ext cx="1970088" cy="377825"/>
        </p:xfrm>
        <a:graphic>
          <a:graphicData uri="http://schemas.openxmlformats.org/presentationml/2006/ole">
            <p:oleObj spid="_x0000_s15363" name="Equation" r:id="rId4" imgW="1143000" imgH="203040" progId="Equation.3">
              <p:embed/>
            </p:oleObj>
          </a:graphicData>
        </a:graphic>
      </p:graphicFrame>
      <p:sp>
        <p:nvSpPr>
          <p:cNvPr id="15370" name="Text Box 8"/>
          <p:cNvSpPr txBox="1">
            <a:spLocks noChangeArrowheads="1"/>
          </p:cNvSpPr>
          <p:nvPr/>
        </p:nvSpPr>
        <p:spPr bwMode="auto">
          <a:xfrm>
            <a:off x="407988" y="4284663"/>
            <a:ext cx="8486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Times New Roman" pitchFamily="18" charset="0"/>
              </a:rPr>
              <a:t>- </a:t>
            </a:r>
            <a:r>
              <a:rPr lang="en-US" sz="1800"/>
              <a:t> trong đó Q là số lần server rỗi nếu đối tượng có kích thước không giới hạn.</a:t>
            </a:r>
          </a:p>
          <a:p>
            <a:pPr algn="l"/>
            <a:endParaRPr lang="en-US" sz="1800">
              <a:latin typeface="Times New Roman" pitchFamily="18" charset="0"/>
            </a:endParaRPr>
          </a:p>
          <a:p>
            <a:pPr algn="l"/>
            <a:r>
              <a:rPr lang="en-US" sz="1800">
                <a:latin typeface="Times New Roman" pitchFamily="18" charset="0"/>
              </a:rPr>
              <a:t>- </a:t>
            </a:r>
            <a:r>
              <a:rPr lang="en-US" sz="1800"/>
              <a:t>và K là số cửa sổ phủ kín đối tượng.</a:t>
            </a:r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2C860E7F-B0DC-40A1-8829-32F67C504249}" type="slidenum">
              <a:rPr lang="en-US" smtClean="0"/>
              <a:pPr/>
              <a:t>105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0"/>
            <a:ext cx="7770813" cy="990600"/>
          </a:xfrm>
        </p:spPr>
        <p:txBody>
          <a:bodyPr/>
          <a:lstStyle/>
          <a:p>
            <a:r>
              <a:rPr lang="en-US" sz="2800" smtClean="0"/>
              <a:t>Mô hình hóa trễ TCP: Slow Start (2)</a:t>
            </a:r>
            <a:endParaRPr lang="en-US" smtClean="0"/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2895600" y="990600"/>
          <a:ext cx="6248400" cy="5314950"/>
        </p:xfrm>
        <a:graphic>
          <a:graphicData uri="http://schemas.openxmlformats.org/presentationml/2006/ole">
            <p:oleObj spid="_x0000_s16386" name="VISIO" r:id="rId3" imgW="8265960" imgH="7030440" progId="">
              <p:embed/>
            </p:oleObj>
          </a:graphicData>
        </a:graphic>
      </p:graphicFrame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2667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u="sng">
                <a:solidFill>
                  <a:srgbClr val="FF0000"/>
                </a:solidFill>
              </a:rPr>
              <a:t>Ví dụ:</a:t>
            </a:r>
            <a:endParaRPr lang="en-US" sz="1800">
              <a:solidFill>
                <a:srgbClr val="FF0000"/>
              </a:solidFill>
            </a:endParaRPr>
          </a:p>
          <a:p>
            <a:pPr algn="l">
              <a:buFontTx/>
              <a:buChar char="•"/>
            </a:pPr>
            <a:r>
              <a:rPr lang="en-US" sz="1800"/>
              <a:t> O/S  = 15 đoạn</a:t>
            </a:r>
          </a:p>
          <a:p>
            <a:pPr algn="l">
              <a:buFontTx/>
              <a:buChar char="•"/>
            </a:pPr>
            <a:r>
              <a:rPr lang="en-US" sz="1800"/>
              <a:t> K = 4 cửa sổ</a:t>
            </a:r>
          </a:p>
          <a:p>
            <a:pPr algn="l">
              <a:buFontTx/>
              <a:buChar char="•"/>
            </a:pPr>
            <a:r>
              <a:rPr lang="en-US" sz="1800"/>
              <a:t> Q = 2</a:t>
            </a:r>
          </a:p>
          <a:p>
            <a:pPr algn="l">
              <a:buFontTx/>
              <a:buChar char="•"/>
            </a:pPr>
            <a:r>
              <a:rPr lang="en-US" sz="1800"/>
              <a:t> P = min{K-1,Q} = 2</a:t>
            </a:r>
          </a:p>
          <a:p>
            <a:pPr algn="l"/>
            <a:endParaRPr lang="en-US" sz="1800"/>
          </a:p>
          <a:p>
            <a:pPr algn="l"/>
            <a:r>
              <a:rPr lang="en-US" sz="1800">
                <a:solidFill>
                  <a:schemeClr val="accent2"/>
                </a:solidFill>
              </a:rPr>
              <a:t>Server rỗi P=2 lần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27432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u="sng">
                <a:solidFill>
                  <a:srgbClr val="FF0000"/>
                </a:solidFill>
              </a:rPr>
              <a:t>Các thành phần trễ:</a:t>
            </a:r>
            <a:endParaRPr lang="en-US" sz="2000"/>
          </a:p>
          <a:p>
            <a:pPr algn="l">
              <a:buFontTx/>
              <a:buChar char="•"/>
            </a:pPr>
            <a:r>
              <a:rPr lang="en-US" sz="2000"/>
              <a:t> </a:t>
            </a:r>
            <a:r>
              <a:rPr lang="en-US" sz="1800"/>
              <a:t>2 RTT thiết lập kết nối và yêu cầu</a:t>
            </a:r>
          </a:p>
          <a:p>
            <a:pPr algn="l">
              <a:buFontTx/>
              <a:buChar char="•"/>
            </a:pPr>
            <a:r>
              <a:rPr lang="en-US" sz="1800"/>
              <a:t> O/R để truyền đối tượng</a:t>
            </a:r>
          </a:p>
          <a:p>
            <a:pPr algn="l">
              <a:buFontTx/>
              <a:buChar char="•"/>
            </a:pPr>
            <a:r>
              <a:rPr lang="en-US" sz="1800"/>
              <a:t> thời gian server rỗi do  slow start</a:t>
            </a:r>
          </a:p>
          <a:p>
            <a:pPr algn="l">
              <a:buFontTx/>
              <a:buChar char="•"/>
            </a:pPr>
            <a:endParaRPr lang="en-US" sz="1800"/>
          </a:p>
          <a:p>
            <a:pPr algn="l"/>
            <a:r>
              <a:rPr lang="en-US" sz="1800">
                <a:solidFill>
                  <a:schemeClr val="accent2"/>
                </a:solidFill>
              </a:rPr>
              <a:t>Server rỗi: </a:t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>
                <a:solidFill>
                  <a:schemeClr val="accent2"/>
                </a:solidFill>
              </a:rPr>
              <a:t> P =</a:t>
            </a:r>
            <a:r>
              <a:rPr lang="en-US" sz="1800"/>
              <a:t> </a:t>
            </a:r>
            <a:r>
              <a:rPr lang="en-US" sz="1800">
                <a:solidFill>
                  <a:schemeClr val="accent2"/>
                </a:solidFill>
              </a:rPr>
              <a:t>min{K-1,Q} times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74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48B2E6F9-D731-44ED-87EB-DF2234EFB10E}" type="slidenum">
              <a:rPr lang="en-US" smtClean="0"/>
              <a:pPr/>
              <a:t>106</a:t>
            </a:fld>
            <a:endParaRPr lang="en-US" smtClean="0"/>
          </a:p>
        </p:txBody>
      </p:sp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r>
              <a:rPr lang="en-US" sz="2800" smtClean="0"/>
              <a:t>Mô hình hóa trễ TCP (3)</a:t>
            </a:r>
            <a:endParaRPr lang="en-US" smtClean="0"/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219075" y="4419600"/>
          <a:ext cx="4116388" cy="1944688"/>
        </p:xfrm>
        <a:graphic>
          <a:graphicData uri="http://schemas.openxmlformats.org/presentationml/2006/ole">
            <p:oleObj spid="_x0000_s17410" name="Equation" r:id="rId3" imgW="2768400" imgH="1307880" progId="Equation.3">
              <p:embed/>
            </p:oleObj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134938" y="3048000"/>
          <a:ext cx="4638675" cy="665163"/>
        </p:xfrm>
        <a:graphic>
          <a:graphicData uri="http://schemas.openxmlformats.org/presentationml/2006/ole">
            <p:oleObj spid="_x0000_s17411" name="Equation" r:id="rId4" imgW="3276360" imgH="469800" progId="Equation.3">
              <p:embed/>
            </p:oleObj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214313" y="989013"/>
          <a:ext cx="5035550" cy="876300"/>
        </p:xfrm>
        <a:graphic>
          <a:graphicData uri="http://schemas.openxmlformats.org/presentationml/2006/ole">
            <p:oleObj spid="_x0000_s17412" name="Equation" r:id="rId5" imgW="3492360" imgH="609480" progId="Equation.3">
              <p:embed/>
            </p:oleObj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274638" y="2224088"/>
          <a:ext cx="3651250" cy="563562"/>
        </p:xfrm>
        <a:graphic>
          <a:graphicData uri="http://schemas.openxmlformats.org/presentationml/2006/ole">
            <p:oleObj spid="_x0000_s17413" name="Equation" r:id="rId6" imgW="2539800" imgH="393480" progId="Equation.3">
              <p:embed/>
            </p:oleObj>
          </a:graphicData>
        </a:graphic>
      </p:graphicFrame>
      <p:graphicFrame>
        <p:nvGraphicFramePr>
          <p:cNvPr id="17414" name="Object 7"/>
          <p:cNvGraphicFramePr>
            <a:graphicFrameLocks noChangeAspect="1"/>
          </p:cNvGraphicFramePr>
          <p:nvPr/>
        </p:nvGraphicFramePr>
        <p:xfrm>
          <a:off x="4114800" y="1981200"/>
          <a:ext cx="5214938" cy="4435475"/>
        </p:xfrm>
        <a:graphic>
          <a:graphicData uri="http://schemas.openxmlformats.org/presentationml/2006/ole">
            <p:oleObj spid="_x0000_s17414" name="VISIO" r:id="rId7" imgW="8265960" imgH="7030440" progId="">
              <p:embed/>
            </p:oleObj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E0F09B82-D125-484F-B0A8-3CC4D24342A0}" type="slidenum">
              <a:rPr lang="en-US" smtClean="0"/>
              <a:pPr/>
              <a:t>107</a:t>
            </a:fld>
            <a:endParaRPr 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669213" cy="838200"/>
          </a:xfrm>
        </p:spPr>
        <p:txBody>
          <a:bodyPr/>
          <a:lstStyle/>
          <a:p>
            <a:r>
              <a:rPr lang="en-US" sz="3600" smtClean="0"/>
              <a:t>Mô hình hóa trễ (4)</a:t>
            </a:r>
            <a:endParaRPr lang="en-US" smtClean="0"/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000250" y="2274888"/>
          <a:ext cx="4230688" cy="3055937"/>
        </p:xfrm>
        <a:graphic>
          <a:graphicData uri="http://schemas.openxmlformats.org/presentationml/2006/ole">
            <p:oleObj spid="_x0000_s18434" name="Equation" r:id="rId3" imgW="2425680" imgH="1752480" progId="Equation.3">
              <p:embed/>
            </p:oleObj>
          </a:graphicData>
        </a:graphic>
      </p:graphicFrame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57200" y="5486400"/>
            <a:ext cx="8120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Tính Q, số lần server rỗi với đối tượng có kích thước không giới hạn,</a:t>
            </a:r>
          </a:p>
          <a:p>
            <a:pPr algn="l"/>
            <a:r>
              <a:rPr lang="en-US" sz="2000">
                <a:solidFill>
                  <a:schemeClr val="accent2"/>
                </a:solidFill>
              </a:rPr>
              <a:t>tương tự (see HW).</a:t>
            </a:r>
            <a:endParaRPr lang="en-US" sz="20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09600" y="1066800"/>
            <a:ext cx="47847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Nhắc lại K = số cửa sổ phủ kín đối tượng</a:t>
            </a:r>
          </a:p>
          <a:p>
            <a:pPr algn="l"/>
            <a:endParaRPr lang="en-US" sz="2000">
              <a:solidFill>
                <a:schemeClr val="accent2"/>
              </a:solidFill>
            </a:endParaRPr>
          </a:p>
          <a:p>
            <a:pPr algn="l"/>
            <a:r>
              <a:rPr lang="en-US" sz="2000">
                <a:solidFill>
                  <a:schemeClr val="accent2"/>
                </a:solidFill>
              </a:rPr>
              <a:t>Tính K như thế nào ?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36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94E4EEB1-EACE-4506-848B-10ECEEE1DFDA}" type="slidenum">
              <a:rPr lang="en-US" smtClean="0"/>
              <a:pPr/>
              <a:t>108</a:t>
            </a:fld>
            <a:endParaRPr lang="en-US" smtClean="0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66700"/>
            <a:ext cx="7772400" cy="828675"/>
          </a:xfrm>
        </p:spPr>
        <p:txBody>
          <a:bodyPr/>
          <a:lstStyle/>
          <a:p>
            <a:r>
              <a:rPr lang="en-US" sz="3600" smtClean="0"/>
              <a:t>Mô hình hóa HTTP</a:t>
            </a:r>
            <a:endParaRPr lang="en-US" smtClean="0"/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112838"/>
            <a:ext cx="7773988" cy="5487987"/>
          </a:xfrm>
        </p:spPr>
        <p:txBody>
          <a:bodyPr/>
          <a:lstStyle/>
          <a:p>
            <a:r>
              <a:rPr lang="en-US" sz="1800" smtClean="0">
                <a:solidFill>
                  <a:srgbClr val="FF0000"/>
                </a:solidFill>
              </a:rPr>
              <a:t>Giửa sử trang Web bao gồm:</a:t>
            </a:r>
          </a:p>
          <a:p>
            <a:pPr lvl="1"/>
            <a:r>
              <a:rPr lang="en-US" sz="1800" i="1" smtClean="0"/>
              <a:t>1</a:t>
            </a:r>
            <a:r>
              <a:rPr lang="en-US" sz="1800" smtClean="0"/>
              <a:t>  trang HTML (k.th. </a:t>
            </a:r>
            <a:r>
              <a:rPr lang="en-US" sz="1800" i="1" smtClean="0"/>
              <a:t>O</a:t>
            </a:r>
            <a:r>
              <a:rPr lang="en-US" sz="1800" smtClean="0"/>
              <a:t> bits)</a:t>
            </a:r>
          </a:p>
          <a:p>
            <a:pPr lvl="1"/>
            <a:r>
              <a:rPr lang="en-US" sz="1800" i="1" smtClean="0"/>
              <a:t>M</a:t>
            </a:r>
            <a:r>
              <a:rPr lang="en-US" sz="1800" smtClean="0"/>
              <a:t> tệp ảnh (k.th. </a:t>
            </a:r>
            <a:r>
              <a:rPr lang="en-US" sz="1800" i="1" smtClean="0"/>
              <a:t>O</a:t>
            </a:r>
            <a:r>
              <a:rPr lang="en-US" sz="1800" smtClean="0"/>
              <a:t> bits)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Non-persistent HTTP: </a:t>
            </a:r>
          </a:p>
          <a:p>
            <a:pPr lvl="1"/>
            <a:r>
              <a:rPr lang="en-US" sz="1800" i="1" smtClean="0"/>
              <a:t>M+1</a:t>
            </a:r>
            <a:r>
              <a:rPr lang="en-US" sz="1800" smtClean="0"/>
              <a:t> TCP kết nối liên tiếp</a:t>
            </a:r>
          </a:p>
          <a:p>
            <a:pPr lvl="1"/>
            <a:r>
              <a:rPr lang="en-US" sz="1800" i="1" smtClean="0"/>
              <a:t>Response time = (M+1)O/R + (M+1)2RTT + sum of idle times</a:t>
            </a:r>
            <a:endParaRPr lang="en-US" sz="1800" smtClean="0"/>
          </a:p>
          <a:p>
            <a:r>
              <a:rPr lang="en-US" sz="1800" smtClean="0">
                <a:solidFill>
                  <a:srgbClr val="FF0000"/>
                </a:solidFill>
              </a:rPr>
              <a:t>Persistent HTTP:</a:t>
            </a:r>
          </a:p>
          <a:p>
            <a:pPr lvl="1"/>
            <a:r>
              <a:rPr lang="en-US" sz="1800" i="1" smtClean="0"/>
              <a:t>2 RTT</a:t>
            </a:r>
            <a:r>
              <a:rPr lang="en-US" sz="1800" smtClean="0"/>
              <a:t> để yêu cầu và nhận trang HTML </a:t>
            </a:r>
          </a:p>
          <a:p>
            <a:pPr lvl="1"/>
            <a:r>
              <a:rPr lang="en-US" sz="1800" i="1" smtClean="0"/>
              <a:t>1 RTT</a:t>
            </a:r>
            <a:r>
              <a:rPr lang="en-US" sz="1800" smtClean="0"/>
              <a:t>  để yêu cầu và nhận  M tệp ảnh</a:t>
            </a:r>
          </a:p>
          <a:p>
            <a:pPr lvl="1"/>
            <a:r>
              <a:rPr lang="en-US" sz="1800" i="1" smtClean="0"/>
              <a:t>Response time = (M+1)O/R + 3RTT + sum of idle times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Non-persistent HTTP với X kết nối song song</a:t>
            </a:r>
          </a:p>
          <a:p>
            <a:pPr lvl="1"/>
            <a:r>
              <a:rPr lang="en-US" sz="1800" smtClean="0"/>
              <a:t>Giử sử M/X nguyên</a:t>
            </a:r>
          </a:p>
          <a:p>
            <a:pPr lvl="1"/>
            <a:r>
              <a:rPr lang="en-US" sz="1800" smtClean="0"/>
              <a:t>1 kết nối TCP cho tệp HTML</a:t>
            </a:r>
          </a:p>
          <a:p>
            <a:pPr lvl="1"/>
            <a:r>
              <a:rPr lang="en-US" sz="1800" smtClean="0"/>
              <a:t>M/X tập kết nối song song cho các tệp ảnh.</a:t>
            </a:r>
          </a:p>
          <a:p>
            <a:pPr lvl="1"/>
            <a:r>
              <a:rPr lang="en-US" sz="1800" i="1" smtClean="0"/>
              <a:t>Response time = (M+1)O/R +  (M/X + 1)2RTT + sum of idle times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94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25790BDA-BBCE-4323-9085-63A2ECCE7CC6}" type="slidenum">
              <a:rPr lang="en-US" smtClean="0"/>
              <a:pPr/>
              <a:t>109</a:t>
            </a:fld>
            <a:endParaRPr lang="en-US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524000" y="1397000"/>
          <a:ext cx="6097588" cy="4064000"/>
        </p:xfrm>
        <a:graphic>
          <a:graphicData uri="http://schemas.openxmlformats.org/presentationml/2006/ole">
            <p:oleObj spid="_x0000_s19458" name="Hypertext" r:id="rId3" imgW="6095880" imgH="4064040" progId="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524000" y="1295400"/>
          <a:ext cx="6097588" cy="4062413"/>
        </p:xfrm>
        <a:graphic>
          <a:graphicData uri="http://schemas.openxmlformats.org/presentationml/2006/ole">
            <p:oleObj spid="_x0000_s19459" name="Chart" r:id="rId4" imgW="6096000" imgH="4057785" progId="MSGraph.Chart.8">
              <p:embed followColorScheme="full"/>
            </p:oleObj>
          </a:graphicData>
        </a:graphic>
      </p:graphicFrame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457200" y="152400"/>
            <a:ext cx="5945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u="sng">
                <a:solidFill>
                  <a:schemeClr val="accent2"/>
                </a:solidFill>
              </a:rPr>
              <a:t>HTTP Response time (giây)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990600" y="9144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RTT = 100 msec, O = 5 Kbytes, M=10 and X=5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33400" y="5137150"/>
            <a:ext cx="7589838" cy="9239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1800"/>
              <a:t>Với băng thông thấp, thời gian kết nối và thời gian đáp ứng chiếm phần lớn thời gian truyền.</a:t>
            </a:r>
          </a:p>
          <a:p>
            <a:pPr algn="l"/>
            <a:endParaRPr lang="en-US" sz="1800">
              <a:latin typeface="Times New Roman" pitchFamily="18" charset="0"/>
            </a:endParaRP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533400" y="5807075"/>
            <a:ext cx="7412038" cy="3698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1800"/>
              <a:t>Kết nối bền vững chỉ cho cải thiện nhỏ so với nhiều kết nối song song.</a:t>
            </a:r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7FC89987-B81E-4FDC-B1D0-601C8A8278E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Tách kênh phi kết nối (tiếp)</a:t>
            </a:r>
          </a:p>
        </p:txBody>
      </p:sp>
      <p:sp>
        <p:nvSpPr>
          <p:cNvPr id="30725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6096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DatagramSocket serverSocket = new DatagramSocket(6428);</a:t>
            </a:r>
          </a:p>
          <a:p>
            <a:endParaRPr lang="en-US" smtClean="0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381000" y="2286000"/>
            <a:ext cx="8151813" cy="3213100"/>
            <a:chOff x="432" y="1920"/>
            <a:chExt cx="5135" cy="2024"/>
          </a:xfrm>
        </p:grpSpPr>
        <p:sp>
          <p:nvSpPr>
            <p:cNvPr id="30728" name="Text Box 14"/>
            <p:cNvSpPr txBox="1">
              <a:spLocks noChangeArrowheads="1"/>
            </p:cNvSpPr>
            <p:nvPr/>
          </p:nvSpPr>
          <p:spPr bwMode="auto">
            <a:xfrm>
              <a:off x="5019" y="3456"/>
              <a:ext cx="5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Client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IP:B</a:t>
              </a:r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432" y="1920"/>
              <a:ext cx="637" cy="1976"/>
              <a:chOff x="1008" y="1922"/>
              <a:chExt cx="637" cy="1976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008" y="1922"/>
                <a:ext cx="637" cy="1500"/>
                <a:chOff x="608" y="2454"/>
                <a:chExt cx="1261" cy="1500"/>
              </a:xfrm>
            </p:grpSpPr>
            <p:sp>
              <p:nvSpPr>
                <p:cNvPr id="30785" name="Rectangle 5"/>
                <p:cNvSpPr>
                  <a:spLocks noChangeArrowheads="1"/>
                </p:cNvSpPr>
                <p:nvPr/>
              </p:nvSpPr>
              <p:spPr bwMode="auto">
                <a:xfrm>
                  <a:off x="608" y="24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0786" name="Rectangle 6"/>
                <p:cNvSpPr>
                  <a:spLocks noChangeArrowheads="1"/>
                </p:cNvSpPr>
                <p:nvPr/>
              </p:nvSpPr>
              <p:spPr bwMode="auto">
                <a:xfrm>
                  <a:off x="608" y="27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0787" name="Rectangle 7"/>
                <p:cNvSpPr>
                  <a:spLocks noChangeArrowheads="1"/>
                </p:cNvSpPr>
                <p:nvPr/>
              </p:nvSpPr>
              <p:spPr bwMode="auto">
                <a:xfrm>
                  <a:off x="608" y="30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0788" name="Rectangle 8"/>
                <p:cNvSpPr>
                  <a:spLocks noChangeArrowheads="1"/>
                </p:cNvSpPr>
                <p:nvPr/>
              </p:nvSpPr>
              <p:spPr bwMode="auto">
                <a:xfrm>
                  <a:off x="608" y="33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0789" name="Rectangle 9"/>
                <p:cNvSpPr>
                  <a:spLocks noChangeArrowheads="1"/>
                </p:cNvSpPr>
                <p:nvPr/>
              </p:nvSpPr>
              <p:spPr bwMode="auto">
                <a:xfrm>
                  <a:off x="608" y="36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177" y="1966"/>
                <a:ext cx="377" cy="315"/>
                <a:chOff x="2614" y="2862"/>
                <a:chExt cx="377" cy="315"/>
              </a:xfrm>
            </p:grpSpPr>
            <p:sp>
              <p:nvSpPr>
                <p:cNvPr id="30783" name="Rectangle 11"/>
                <p:cNvSpPr>
                  <a:spLocks noChangeArrowheads="1"/>
                </p:cNvSpPr>
                <p:nvPr/>
              </p:nvSpPr>
              <p:spPr bwMode="auto">
                <a:xfrm>
                  <a:off x="2614" y="3054"/>
                  <a:ext cx="377" cy="12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4" name="Oval 12"/>
                <p:cNvSpPr>
                  <a:spLocks noChangeArrowheads="1"/>
                </p:cNvSpPr>
                <p:nvPr/>
              </p:nvSpPr>
              <p:spPr bwMode="auto">
                <a:xfrm>
                  <a:off x="2614" y="2862"/>
                  <a:ext cx="377" cy="192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P2</a:t>
                  </a:r>
                </a:p>
              </p:txBody>
            </p:sp>
          </p:grpSp>
          <p:sp>
            <p:nvSpPr>
              <p:cNvPr id="30780" name="Text Box 13"/>
              <p:cNvSpPr txBox="1">
                <a:spLocks noChangeArrowheads="1"/>
              </p:cNvSpPr>
              <p:nvPr/>
            </p:nvSpPr>
            <p:spPr bwMode="auto">
              <a:xfrm>
                <a:off x="1061" y="3456"/>
                <a:ext cx="54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accent2"/>
                    </a:solidFill>
                  </a:rPr>
                  <a:t>client</a:t>
                </a:r>
              </a:p>
              <a:p>
                <a:r>
                  <a:rPr lang="en-US" sz="2000">
                    <a:solidFill>
                      <a:schemeClr val="accent2"/>
                    </a:solidFill>
                  </a:rPr>
                  <a:t> IP: A</a:t>
                </a:r>
              </a:p>
            </p:txBody>
          </p:sp>
          <p:sp>
            <p:nvSpPr>
              <p:cNvPr id="30781" name="Line 1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2" name="Line 33"/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964" y="1945"/>
              <a:ext cx="377" cy="315"/>
              <a:chOff x="2614" y="2862"/>
              <a:chExt cx="377" cy="315"/>
            </a:xfrm>
          </p:grpSpPr>
          <p:sp>
            <p:nvSpPr>
              <p:cNvPr id="30776" name="Rectangle 17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7" name="Oval 18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944" y="1920"/>
              <a:ext cx="576" cy="1500"/>
              <a:chOff x="608" y="2454"/>
              <a:chExt cx="1261" cy="1500"/>
            </a:xfrm>
          </p:grpSpPr>
          <p:sp>
            <p:nvSpPr>
              <p:cNvPr id="30771" name="Rectangle 20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2" name="Rectangle 21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3" name="Rectangle 22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4" name="Rectangle 23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5" name="Rectangle 24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5003" y="1968"/>
              <a:ext cx="377" cy="315"/>
              <a:chOff x="2614" y="2862"/>
              <a:chExt cx="377" cy="315"/>
            </a:xfrm>
          </p:grpSpPr>
          <p:sp>
            <p:nvSpPr>
              <p:cNvPr id="30769" name="Rectangle 29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0" name="Oval 30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sp>
          <p:nvSpPr>
            <p:cNvPr id="30733" name="Line 31"/>
            <p:cNvSpPr>
              <a:spLocks noChangeShapeType="1"/>
            </p:cNvSpPr>
            <p:nvPr/>
          </p:nvSpPr>
          <p:spPr bwMode="auto">
            <a:xfrm flipV="1">
              <a:off x="5136" y="2208"/>
              <a:ext cx="0" cy="10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34"/>
            <p:cNvSpPr>
              <a:spLocks noChangeShapeType="1"/>
            </p:cNvSpPr>
            <p:nvPr/>
          </p:nvSpPr>
          <p:spPr bwMode="auto">
            <a:xfrm>
              <a:off x="5280" y="2208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Rectangle 49"/>
            <p:cNvSpPr>
              <a:spLocks noChangeArrowheads="1"/>
            </p:cNvSpPr>
            <p:nvPr/>
          </p:nvSpPr>
          <p:spPr bwMode="auto">
            <a:xfrm>
              <a:off x="2544" y="19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0736" name="Rectangle 50"/>
            <p:cNvSpPr>
              <a:spLocks noChangeArrowheads="1"/>
            </p:cNvSpPr>
            <p:nvPr/>
          </p:nvSpPr>
          <p:spPr bwMode="auto">
            <a:xfrm>
              <a:off x="2544" y="22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0737" name="Rectangle 51"/>
            <p:cNvSpPr>
              <a:spLocks noChangeArrowheads="1"/>
            </p:cNvSpPr>
            <p:nvPr/>
          </p:nvSpPr>
          <p:spPr bwMode="auto">
            <a:xfrm>
              <a:off x="2544" y="25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0738" name="Rectangle 52"/>
            <p:cNvSpPr>
              <a:spLocks noChangeArrowheads="1"/>
            </p:cNvSpPr>
            <p:nvPr/>
          </p:nvSpPr>
          <p:spPr bwMode="auto">
            <a:xfrm>
              <a:off x="2544" y="28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0739" name="Rectangle 53"/>
            <p:cNvSpPr>
              <a:spLocks noChangeArrowheads="1"/>
            </p:cNvSpPr>
            <p:nvPr/>
          </p:nvSpPr>
          <p:spPr bwMode="auto">
            <a:xfrm>
              <a:off x="2544" y="31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2760" y="2012"/>
              <a:ext cx="483" cy="315"/>
              <a:chOff x="2614" y="2862"/>
              <a:chExt cx="377" cy="315"/>
            </a:xfrm>
          </p:grpSpPr>
          <p:sp>
            <p:nvSpPr>
              <p:cNvPr id="30767" name="Rectangle 55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8" name="Oval 56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P3</a:t>
                </a:r>
              </a:p>
            </p:txBody>
          </p:sp>
        </p:grpSp>
        <p:sp>
          <p:nvSpPr>
            <p:cNvPr id="30741" name="Text Box 57"/>
            <p:cNvSpPr txBox="1">
              <a:spLocks noChangeArrowheads="1"/>
            </p:cNvSpPr>
            <p:nvPr/>
          </p:nvSpPr>
          <p:spPr bwMode="auto">
            <a:xfrm>
              <a:off x="2661" y="3502"/>
              <a:ext cx="60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server</a:t>
              </a:r>
            </a:p>
            <a:p>
              <a:r>
                <a:rPr lang="en-US" sz="2000">
                  <a:solidFill>
                    <a:schemeClr val="accent2"/>
                  </a:solidFill>
                </a:rPr>
                <a:t>IP: C</a:t>
              </a:r>
            </a:p>
          </p:txBody>
        </p:sp>
        <p:sp>
          <p:nvSpPr>
            <p:cNvPr id="30742" name="Line 58"/>
            <p:cNvSpPr>
              <a:spLocks noChangeShapeType="1"/>
            </p:cNvSpPr>
            <p:nvPr/>
          </p:nvSpPr>
          <p:spPr bwMode="auto">
            <a:xfrm>
              <a:off x="2832" y="2256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59"/>
            <p:cNvSpPr>
              <a:spLocks noChangeShapeType="1"/>
            </p:cNvSpPr>
            <p:nvPr/>
          </p:nvSpPr>
          <p:spPr bwMode="auto">
            <a:xfrm flipV="1">
              <a:off x="2928" y="2256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67"/>
            <p:cNvSpPr>
              <a:spLocks noChangeShapeType="1"/>
            </p:cNvSpPr>
            <p:nvPr/>
          </p:nvSpPr>
          <p:spPr bwMode="auto">
            <a:xfrm>
              <a:off x="864" y="3216"/>
              <a:ext cx="19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68"/>
            <p:cNvSpPr>
              <a:spLocks noChangeShapeType="1"/>
            </p:cNvSpPr>
            <p:nvPr/>
          </p:nvSpPr>
          <p:spPr bwMode="auto">
            <a:xfrm>
              <a:off x="720" y="3312"/>
              <a:ext cx="22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872" y="2688"/>
              <a:ext cx="624" cy="576"/>
              <a:chOff x="2160" y="3504"/>
              <a:chExt cx="624" cy="576"/>
            </a:xfrm>
          </p:grpSpPr>
          <p:sp>
            <p:nvSpPr>
              <p:cNvPr id="30764" name="Rectangle 41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SP: 6428</a:t>
                </a:r>
              </a:p>
            </p:txBody>
          </p:sp>
          <p:sp>
            <p:nvSpPr>
              <p:cNvPr id="30765" name="Rectangle 42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DP: 9157</a:t>
                </a:r>
              </a:p>
            </p:txBody>
          </p:sp>
          <p:sp>
            <p:nvSpPr>
              <p:cNvPr id="30766" name="Rectangle 43"/>
              <p:cNvSpPr>
                <a:spLocks noChangeArrowheads="1"/>
              </p:cNvSpPr>
              <p:nvPr/>
            </p:nvSpPr>
            <p:spPr bwMode="auto">
              <a:xfrm>
                <a:off x="2160" y="388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47" name="Line 70"/>
            <p:cNvSpPr>
              <a:spLocks noChangeShapeType="1"/>
            </p:cNvSpPr>
            <p:nvPr/>
          </p:nvSpPr>
          <p:spPr bwMode="auto">
            <a:xfrm flipV="1">
              <a:off x="3072" y="2256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71"/>
            <p:cNvSpPr>
              <a:spLocks noChangeShapeType="1"/>
            </p:cNvSpPr>
            <p:nvPr/>
          </p:nvSpPr>
          <p:spPr bwMode="auto">
            <a:xfrm>
              <a:off x="3072" y="3312"/>
              <a:ext cx="22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72"/>
            <p:cNvSpPr>
              <a:spLocks noChangeShapeType="1"/>
            </p:cNvSpPr>
            <p:nvPr/>
          </p:nvSpPr>
          <p:spPr bwMode="auto">
            <a:xfrm>
              <a:off x="2928" y="2352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73"/>
            <p:cNvSpPr>
              <a:spLocks noChangeShapeType="1"/>
            </p:cNvSpPr>
            <p:nvPr/>
          </p:nvSpPr>
          <p:spPr bwMode="auto">
            <a:xfrm>
              <a:off x="3168" y="2256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74"/>
            <p:cNvSpPr>
              <a:spLocks noChangeShapeType="1"/>
            </p:cNvSpPr>
            <p:nvPr/>
          </p:nvSpPr>
          <p:spPr bwMode="auto">
            <a:xfrm>
              <a:off x="960" y="3312"/>
              <a:ext cx="19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Line 75"/>
            <p:cNvSpPr>
              <a:spLocks noChangeShapeType="1"/>
            </p:cNvSpPr>
            <p:nvPr/>
          </p:nvSpPr>
          <p:spPr bwMode="auto">
            <a:xfrm>
              <a:off x="3168" y="3216"/>
              <a:ext cx="19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Rectangle 37"/>
            <p:cNvSpPr>
              <a:spLocks noChangeArrowheads="1"/>
            </p:cNvSpPr>
            <p:nvPr/>
          </p:nvSpPr>
          <p:spPr bwMode="auto">
            <a:xfrm>
              <a:off x="1200" y="3264"/>
              <a:ext cx="62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9157</a:t>
              </a:r>
            </a:p>
          </p:txBody>
        </p:sp>
        <p:sp>
          <p:nvSpPr>
            <p:cNvPr id="30754" name="Rectangle 38"/>
            <p:cNvSpPr>
              <a:spLocks noChangeArrowheads="1"/>
            </p:cNvSpPr>
            <p:nvPr/>
          </p:nvSpPr>
          <p:spPr bwMode="auto">
            <a:xfrm>
              <a:off x="1200" y="3456"/>
              <a:ext cx="62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6428</a:t>
              </a:r>
            </a:p>
          </p:txBody>
        </p:sp>
        <p:sp>
          <p:nvSpPr>
            <p:cNvPr id="30755" name="Rectangle 39"/>
            <p:cNvSpPr>
              <a:spLocks noChangeArrowheads="1"/>
            </p:cNvSpPr>
            <p:nvPr/>
          </p:nvSpPr>
          <p:spPr bwMode="auto">
            <a:xfrm>
              <a:off x="1200" y="3648"/>
              <a:ext cx="62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3408" y="2688"/>
              <a:ext cx="624" cy="576"/>
              <a:chOff x="2160" y="3504"/>
              <a:chExt cx="624" cy="576"/>
            </a:xfrm>
          </p:grpSpPr>
          <p:sp>
            <p:nvSpPr>
              <p:cNvPr id="30761" name="Rectangle 79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SP: 6428</a:t>
                </a:r>
              </a:p>
            </p:txBody>
          </p:sp>
          <p:sp>
            <p:nvSpPr>
              <p:cNvPr id="30762" name="Rectangle 80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DP: 5775</a:t>
                </a:r>
              </a:p>
            </p:txBody>
          </p:sp>
          <p:sp>
            <p:nvSpPr>
              <p:cNvPr id="30763" name="Rectangle 81"/>
              <p:cNvSpPr>
                <a:spLocks noChangeArrowheads="1"/>
              </p:cNvSpPr>
              <p:nvPr/>
            </p:nvSpPr>
            <p:spPr bwMode="auto">
              <a:xfrm>
                <a:off x="2160" y="388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82"/>
            <p:cNvGrpSpPr>
              <a:grpSpLocks/>
            </p:cNvGrpSpPr>
            <p:nvPr/>
          </p:nvGrpSpPr>
          <p:grpSpPr bwMode="auto">
            <a:xfrm>
              <a:off x="4128" y="3264"/>
              <a:ext cx="624" cy="576"/>
              <a:chOff x="2160" y="3504"/>
              <a:chExt cx="624" cy="576"/>
            </a:xfrm>
          </p:grpSpPr>
          <p:sp>
            <p:nvSpPr>
              <p:cNvPr id="30758" name="Rectangle 83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SP: 5775</a:t>
                </a:r>
              </a:p>
            </p:txBody>
          </p:sp>
          <p:sp>
            <p:nvSpPr>
              <p:cNvPr id="30759" name="Rectangle 84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DP: 6428</a:t>
                </a:r>
              </a:p>
            </p:txBody>
          </p:sp>
          <p:sp>
            <p:nvSpPr>
              <p:cNvPr id="30760" name="Rectangle 85"/>
              <p:cNvSpPr>
                <a:spLocks noChangeArrowheads="1"/>
              </p:cNvSpPr>
              <p:nvPr/>
            </p:nvSpPr>
            <p:spPr bwMode="auto">
              <a:xfrm>
                <a:off x="2160" y="388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727" name="Text Box 87"/>
          <p:cNvSpPr txBox="1">
            <a:spLocks noChangeArrowheads="1"/>
          </p:cNvSpPr>
          <p:nvPr/>
        </p:nvSpPr>
        <p:spPr bwMode="auto">
          <a:xfrm>
            <a:off x="381000" y="5715000"/>
            <a:ext cx="3678238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SP cung cấp “địa chỉ quay về”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9ABDAD12-3AA3-44DE-B119-0FC29018E074}" type="slidenum">
              <a:rPr lang="en-US" smtClean="0"/>
              <a:pPr/>
              <a:t>110</a:t>
            </a:fld>
            <a:endParaRPr lang="en-US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524000" y="1397000"/>
          <a:ext cx="6097588" cy="4064000"/>
        </p:xfrm>
        <a:graphic>
          <a:graphicData uri="http://schemas.openxmlformats.org/presentationml/2006/ole">
            <p:oleObj spid="_x0000_s20482" name="Hypertext" r:id="rId3" imgW="6095880" imgH="4064040" progId="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595438" y="1447800"/>
          <a:ext cx="6097587" cy="4062413"/>
        </p:xfrm>
        <a:graphic>
          <a:graphicData uri="http://schemas.openxmlformats.org/presentationml/2006/ole">
            <p:oleObj spid="_x0000_s20483" name="Chart" r:id="rId4" imgW="6096000" imgH="4057785" progId="MSGraph.Chart.8">
              <p:embed followColorScheme="full"/>
            </p:oleObj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6170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u="sng">
                <a:solidFill>
                  <a:schemeClr val="accent2"/>
                </a:solidFill>
              </a:rPr>
              <a:t>HTTP Response time (giây)</a:t>
            </a:r>
            <a:endParaRPr lang="en-US" sz="3600" u="sng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1295400" y="990600"/>
            <a:ext cx="635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RTT =1 sec, O = 5 Kbytes, M=10 and X=5</a:t>
            </a:r>
            <a:endParaRPr 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381000" y="5410200"/>
            <a:ext cx="6037263" cy="9239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1800"/>
              <a:t>Với RTT lớn, thời gian đáp ứng chủ yếu do thiết lập TCP </a:t>
            </a:r>
          </a:p>
          <a:p>
            <a:pPr algn="l"/>
            <a:r>
              <a:rPr lang="en-US" sz="1800"/>
              <a:t>&amp; slow start. Kết nối bền vững cho cải thiện đáng kể </a:t>
            </a:r>
          </a:p>
          <a:p>
            <a:pPr algn="l"/>
            <a:r>
              <a:rPr lang="en-US" sz="1800"/>
              <a:t>improvement: đặc biệt khi tích trễ*thông lớn.</a:t>
            </a:r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46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FD5C02F9-D6A5-4785-A62E-68D150CE59E7}" type="slidenum">
              <a:rPr lang="en-US" smtClean="0"/>
              <a:pPr/>
              <a:t>111</a:t>
            </a:fld>
            <a:endParaRPr lang="en-US" smtClean="0"/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3: Tóm tắt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3413" y="1360488"/>
            <a:ext cx="4398962" cy="3952875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Các nguyên lý đằng sau các dịch vụ tầng giao vận:</a:t>
            </a:r>
          </a:p>
          <a:p>
            <a:pPr lvl="1"/>
            <a:r>
              <a:rPr lang="en-US" smtClean="0"/>
              <a:t>ghép, tách kênh</a:t>
            </a:r>
          </a:p>
          <a:p>
            <a:pPr lvl="1"/>
            <a:r>
              <a:rPr lang="en-US" smtClean="0"/>
              <a:t>Truyền tin cậy</a:t>
            </a:r>
          </a:p>
          <a:p>
            <a:pPr lvl="1"/>
            <a:r>
              <a:rPr lang="en-US" smtClean="0"/>
              <a:t>Điều khiển luồng</a:t>
            </a:r>
          </a:p>
          <a:p>
            <a:pPr lvl="1"/>
            <a:r>
              <a:rPr lang="en-US" smtClean="0"/>
              <a:t>Điều khiển tắc nghẽn</a:t>
            </a:r>
          </a:p>
          <a:p>
            <a:r>
              <a:rPr lang="en-US" sz="2400" smtClean="0"/>
              <a:t>Thể hiện và cài đặt trong  Internet</a:t>
            </a:r>
          </a:p>
          <a:p>
            <a:pPr lvl="1"/>
            <a:r>
              <a:rPr lang="en-US" smtClean="0"/>
              <a:t>UDP</a:t>
            </a:r>
          </a:p>
          <a:p>
            <a:pPr lvl="1"/>
            <a:r>
              <a:rPr lang="en-US" smtClean="0"/>
              <a:t>TCP</a:t>
            </a:r>
          </a:p>
        </p:txBody>
      </p:sp>
      <p:sp>
        <p:nvSpPr>
          <p:cNvPr id="1146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19713" y="3465513"/>
            <a:ext cx="3333750" cy="24574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Tiếp theo:</a:t>
            </a:r>
            <a:endParaRPr lang="en-US" sz="2400" smtClean="0"/>
          </a:p>
          <a:p>
            <a:r>
              <a:rPr lang="en-US" sz="2400" smtClean="0"/>
              <a:t>Rời biên mạng  (tầng ứng dụng và giao vận)</a:t>
            </a:r>
          </a:p>
          <a:p>
            <a:r>
              <a:rPr lang="en-US" sz="2400" smtClean="0"/>
              <a:t>Đi vào lõi mạng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E76619D9-BFD3-4465-9515-380BD0D17B9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Tách kênh hướng kết nối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r>
              <a:rPr lang="en-US" sz="2400" smtClean="0"/>
              <a:t>TCP socket được xác định bằng bộ tứ: 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IP nguồn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port nguồn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IP đích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port đích</a:t>
            </a:r>
          </a:p>
          <a:p>
            <a:r>
              <a:rPr lang="en-US" sz="2400" smtClean="0"/>
              <a:t>Host nhận sử dụng cả 4 giá trị để chuyển đoạn socket tương ứng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4800" cy="4648200"/>
          </a:xfrm>
        </p:spPr>
        <p:txBody>
          <a:bodyPr/>
          <a:lstStyle/>
          <a:p>
            <a:r>
              <a:rPr lang="en-US" sz="2400" smtClean="0"/>
              <a:t>Server có thể hỗ trợ nhiều TCP sockets đồng thời:</a:t>
            </a:r>
          </a:p>
          <a:p>
            <a:pPr lvl="1"/>
            <a:r>
              <a:rPr lang="en-US" sz="2000" smtClean="0"/>
              <a:t>Mỗi socket được xác định bởi bộ 4 của nó</a:t>
            </a:r>
          </a:p>
          <a:p>
            <a:pPr lvl="1"/>
            <a:r>
              <a:rPr lang="en-US" sz="2000" smtClean="0"/>
              <a:t>Web server có nhiều  socket cho mỗi client đang kết nối</a:t>
            </a:r>
          </a:p>
          <a:p>
            <a:pPr lvl="2"/>
            <a:r>
              <a:rPr lang="en-US" sz="1600" smtClean="0"/>
              <a:t>non-persistent HTTP sẽ có socket khác nhau cho các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6400800"/>
            <a:ext cx="34290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8E8276E-582F-430C-B3C9-21D4D78083C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Tách kênh hướng kết nối (tiếp)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662863" y="4724400"/>
            <a:ext cx="86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Client</a:t>
            </a:r>
          </a:p>
          <a:p>
            <a:r>
              <a:rPr lang="en-US">
                <a:solidFill>
                  <a:schemeClr val="accent2"/>
                </a:solidFill>
              </a:rPr>
              <a:t>IP:B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81000" y="2286000"/>
            <a:ext cx="1011238" cy="3136900"/>
            <a:chOff x="240" y="1440"/>
            <a:chExt cx="637" cy="197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32841" name="Rectangle 7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42" name="Rectangle 8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43" name="Rectangle 9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44" name="Rectangle 10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45" name="Rectangle 11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32839" name="Rectangle 13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0" name="Oval 14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sp>
          <p:nvSpPr>
            <p:cNvPr id="32837" name="Text Box 15"/>
            <p:cNvSpPr txBox="1">
              <a:spLocks noChangeArrowheads="1"/>
            </p:cNvSpPr>
            <p:nvPr/>
          </p:nvSpPr>
          <p:spPr bwMode="auto">
            <a:xfrm>
              <a:off x="293" y="2974"/>
              <a:ext cx="54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client</a:t>
              </a:r>
            </a:p>
            <a:p>
              <a:r>
                <a:rPr lang="en-US" sz="2000">
                  <a:solidFill>
                    <a:schemeClr val="accent2"/>
                  </a:solidFill>
                </a:rPr>
                <a:t> IP: A</a:t>
              </a:r>
            </a:p>
          </p:txBody>
        </p:sp>
        <p:sp>
          <p:nvSpPr>
            <p:cNvPr id="32838" name="Line 16"/>
            <p:cNvSpPr>
              <a:spLocks noChangeShapeType="1"/>
            </p:cNvSpPr>
            <p:nvPr/>
          </p:nvSpPr>
          <p:spPr bwMode="auto">
            <a:xfrm>
              <a:off x="528" y="1726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575550" y="2325688"/>
            <a:ext cx="598488" cy="500062"/>
            <a:chOff x="2614" y="2862"/>
            <a:chExt cx="377" cy="315"/>
          </a:xfrm>
        </p:grpSpPr>
        <p:sp>
          <p:nvSpPr>
            <p:cNvPr id="32833" name="Rectangle 19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4" name="Oval 20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934200" y="2286000"/>
            <a:ext cx="1503363" cy="2381250"/>
            <a:chOff x="608" y="2454"/>
            <a:chExt cx="1261" cy="1500"/>
          </a:xfrm>
        </p:grpSpPr>
        <p:sp>
          <p:nvSpPr>
            <p:cNvPr id="32828" name="Rectangle 22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9" name="Rectangle 23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0" name="Rectangle 24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1" name="Rectangle 25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2" name="Rectangle 26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035800" y="2349500"/>
            <a:ext cx="598488" cy="500063"/>
            <a:chOff x="2614" y="2862"/>
            <a:chExt cx="377" cy="315"/>
          </a:xfrm>
        </p:grpSpPr>
        <p:sp>
          <p:nvSpPr>
            <p:cNvPr id="32826" name="Rectangle 2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7" name="Oval 2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P2</a:t>
              </a:r>
            </a:p>
          </p:txBody>
        </p:sp>
      </p:grpSp>
      <p:sp>
        <p:nvSpPr>
          <p:cNvPr id="32778" name="Line 31"/>
          <p:cNvSpPr>
            <a:spLocks noChangeShapeType="1"/>
          </p:cNvSpPr>
          <p:nvPr/>
        </p:nvSpPr>
        <p:spPr bwMode="auto">
          <a:xfrm>
            <a:off x="8077200" y="2743200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32"/>
          <p:cNvSpPr>
            <a:spLocks noChangeArrowheads="1"/>
          </p:cNvSpPr>
          <p:nvPr/>
        </p:nvSpPr>
        <p:spPr bwMode="auto">
          <a:xfrm>
            <a:off x="3733800" y="2286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2780" name="Rectangle 33"/>
          <p:cNvSpPr>
            <a:spLocks noChangeArrowheads="1"/>
          </p:cNvSpPr>
          <p:nvPr/>
        </p:nvSpPr>
        <p:spPr bwMode="auto">
          <a:xfrm>
            <a:off x="3733800" y="27432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2781" name="Rectangle 34"/>
          <p:cNvSpPr>
            <a:spLocks noChangeArrowheads="1"/>
          </p:cNvSpPr>
          <p:nvPr/>
        </p:nvSpPr>
        <p:spPr bwMode="auto">
          <a:xfrm>
            <a:off x="3733800" y="32385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2782" name="Rectangle 35"/>
          <p:cNvSpPr>
            <a:spLocks noChangeArrowheads="1"/>
          </p:cNvSpPr>
          <p:nvPr/>
        </p:nvSpPr>
        <p:spPr bwMode="auto">
          <a:xfrm>
            <a:off x="3733800" y="371475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2783" name="Rectangle 36"/>
          <p:cNvSpPr>
            <a:spLocks noChangeArrowheads="1"/>
          </p:cNvSpPr>
          <p:nvPr/>
        </p:nvSpPr>
        <p:spPr bwMode="auto">
          <a:xfrm>
            <a:off x="3733800" y="4191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3810000" y="2362200"/>
            <a:ext cx="571500" cy="500063"/>
            <a:chOff x="2614" y="2862"/>
            <a:chExt cx="377" cy="315"/>
          </a:xfrm>
        </p:grpSpPr>
        <p:sp>
          <p:nvSpPr>
            <p:cNvPr id="32824" name="Rectangle 3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Oval 3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P4</a:t>
              </a:r>
            </a:p>
          </p:txBody>
        </p:sp>
      </p:grpSp>
      <p:sp>
        <p:nvSpPr>
          <p:cNvPr id="32785" name="Text Box 40"/>
          <p:cNvSpPr txBox="1">
            <a:spLocks noChangeArrowheads="1"/>
          </p:cNvSpPr>
          <p:nvPr/>
        </p:nvSpPr>
        <p:spPr bwMode="auto">
          <a:xfrm>
            <a:off x="3919538" y="4797425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server</a:t>
            </a:r>
          </a:p>
          <a:p>
            <a:r>
              <a:rPr lang="en-US" sz="2000">
                <a:solidFill>
                  <a:schemeClr val="accent2"/>
                </a:solidFill>
              </a:rPr>
              <a:t>IP: C</a:t>
            </a:r>
          </a:p>
        </p:txBody>
      </p:sp>
      <p:sp>
        <p:nvSpPr>
          <p:cNvPr id="32786" name="Line 42"/>
          <p:cNvSpPr>
            <a:spLocks noChangeShapeType="1"/>
          </p:cNvSpPr>
          <p:nvPr/>
        </p:nvSpPr>
        <p:spPr bwMode="auto">
          <a:xfrm flipV="1">
            <a:off x="43434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44"/>
          <p:cNvSpPr>
            <a:spLocks noChangeShapeType="1"/>
          </p:cNvSpPr>
          <p:nvPr/>
        </p:nvSpPr>
        <p:spPr bwMode="auto">
          <a:xfrm>
            <a:off x="8382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49"/>
          <p:cNvSpPr>
            <a:spLocks noChangeShapeType="1"/>
          </p:cNvSpPr>
          <p:nvPr/>
        </p:nvSpPr>
        <p:spPr bwMode="auto">
          <a:xfrm flipV="1">
            <a:off x="45720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50"/>
          <p:cNvSpPr>
            <a:spLocks noChangeShapeType="1"/>
          </p:cNvSpPr>
          <p:nvPr/>
        </p:nvSpPr>
        <p:spPr bwMode="auto">
          <a:xfrm>
            <a:off x="45720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51"/>
          <p:cNvSpPr>
            <a:spLocks noChangeShapeType="1"/>
          </p:cNvSpPr>
          <p:nvPr/>
        </p:nvSpPr>
        <p:spPr bwMode="auto">
          <a:xfrm>
            <a:off x="4343400" y="29718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53"/>
          <p:cNvSpPr>
            <a:spLocks noChangeShapeType="1"/>
          </p:cNvSpPr>
          <p:nvPr/>
        </p:nvSpPr>
        <p:spPr bwMode="auto">
          <a:xfrm>
            <a:off x="1219200" y="4495800"/>
            <a:ext cx="3124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55"/>
          <p:cNvSpPr>
            <a:spLocks noChangeArrowheads="1"/>
          </p:cNvSpPr>
          <p:nvPr/>
        </p:nvSpPr>
        <p:spPr bwMode="auto">
          <a:xfrm>
            <a:off x="1600200" y="44196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SP: 9157</a:t>
            </a:r>
          </a:p>
        </p:txBody>
      </p:sp>
      <p:sp>
        <p:nvSpPr>
          <p:cNvPr id="32793" name="Rectangle 56"/>
          <p:cNvSpPr>
            <a:spLocks noChangeArrowheads="1"/>
          </p:cNvSpPr>
          <p:nvPr/>
        </p:nvSpPr>
        <p:spPr bwMode="auto">
          <a:xfrm>
            <a:off x="1600200" y="47244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DP: 80</a:t>
            </a:r>
          </a:p>
        </p:txBody>
      </p:sp>
      <p:sp>
        <p:nvSpPr>
          <p:cNvPr id="32794" name="Rectangle 57"/>
          <p:cNvSpPr>
            <a:spLocks noChangeArrowheads="1"/>
          </p:cNvSpPr>
          <p:nvPr/>
        </p:nvSpPr>
        <p:spPr bwMode="auto">
          <a:xfrm>
            <a:off x="1600200" y="50292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6248400" y="4419600"/>
            <a:ext cx="990600" cy="914400"/>
            <a:chOff x="3936" y="2784"/>
            <a:chExt cx="624" cy="576"/>
          </a:xfrm>
        </p:grpSpPr>
        <p:sp>
          <p:nvSpPr>
            <p:cNvPr id="32821" name="Rectangle 63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9157</a:t>
              </a:r>
            </a:p>
          </p:txBody>
        </p:sp>
        <p:sp>
          <p:nvSpPr>
            <p:cNvPr id="32822" name="Rectangle 64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80</a:t>
              </a:r>
            </a:p>
          </p:txBody>
        </p:sp>
        <p:sp>
          <p:nvSpPr>
            <p:cNvPr id="32823" name="Rectangle 65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4419600" y="2362200"/>
            <a:ext cx="571500" cy="500063"/>
            <a:chOff x="2614" y="2862"/>
            <a:chExt cx="377" cy="315"/>
          </a:xfrm>
        </p:grpSpPr>
        <p:sp>
          <p:nvSpPr>
            <p:cNvPr id="32819" name="Rectangle 67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0" name="Oval 68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P5</a:t>
              </a:r>
            </a:p>
          </p:txBody>
        </p: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5022850" y="2351088"/>
            <a:ext cx="571500" cy="500062"/>
            <a:chOff x="2614" y="2862"/>
            <a:chExt cx="377" cy="315"/>
          </a:xfrm>
        </p:grpSpPr>
        <p:sp>
          <p:nvSpPr>
            <p:cNvPr id="32817" name="Rectangle 70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Oval 71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P6</a:t>
              </a:r>
            </a:p>
          </p:txBody>
        </p:sp>
      </p:grpSp>
      <p:grpSp>
        <p:nvGrpSpPr>
          <p:cNvPr id="12" name="Group 72"/>
          <p:cNvGrpSpPr>
            <a:grpSpLocks/>
          </p:cNvGrpSpPr>
          <p:nvPr/>
        </p:nvGrpSpPr>
        <p:grpSpPr bwMode="auto">
          <a:xfrm>
            <a:off x="7740650" y="2363788"/>
            <a:ext cx="598488" cy="500062"/>
            <a:chOff x="2614" y="2862"/>
            <a:chExt cx="377" cy="315"/>
          </a:xfrm>
        </p:grpSpPr>
        <p:sp>
          <p:nvSpPr>
            <p:cNvPr id="32815" name="Rectangle 73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Oval 74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P3</a:t>
              </a:r>
            </a:p>
          </p:txBody>
        </p:sp>
      </p:grpSp>
      <p:sp>
        <p:nvSpPr>
          <p:cNvPr id="32799" name="Line 75"/>
          <p:cNvSpPr>
            <a:spLocks noChangeShapeType="1"/>
          </p:cNvSpPr>
          <p:nvPr/>
        </p:nvSpPr>
        <p:spPr bwMode="auto">
          <a:xfrm>
            <a:off x="73914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76"/>
          <p:cNvSpPr>
            <a:spLocks noChangeShapeType="1"/>
          </p:cNvSpPr>
          <p:nvPr/>
        </p:nvSpPr>
        <p:spPr bwMode="auto">
          <a:xfrm>
            <a:off x="5334000" y="4343400"/>
            <a:ext cx="2057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Line 78"/>
          <p:cNvSpPr>
            <a:spLocks noChangeShapeType="1"/>
          </p:cNvSpPr>
          <p:nvPr/>
        </p:nvSpPr>
        <p:spPr bwMode="auto">
          <a:xfrm flipV="1">
            <a:off x="53340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Rectangle 79"/>
          <p:cNvSpPr>
            <a:spLocks noChangeArrowheads="1"/>
          </p:cNvSpPr>
          <p:nvPr/>
        </p:nvSpPr>
        <p:spPr bwMode="auto">
          <a:xfrm>
            <a:off x="16002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Rectangle 80"/>
          <p:cNvSpPr>
            <a:spLocks noChangeArrowheads="1"/>
          </p:cNvSpPr>
          <p:nvPr/>
        </p:nvSpPr>
        <p:spPr bwMode="auto">
          <a:xfrm>
            <a:off x="62484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D-IP:C</a:t>
            </a:r>
          </a:p>
        </p:txBody>
      </p:sp>
      <p:sp>
        <p:nvSpPr>
          <p:cNvPr id="32804" name="Text Box 81"/>
          <p:cNvSpPr txBox="1">
            <a:spLocks noChangeArrowheads="1"/>
          </p:cNvSpPr>
          <p:nvPr/>
        </p:nvSpPr>
        <p:spPr bwMode="auto">
          <a:xfrm>
            <a:off x="1736725" y="49418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805" name="Text Box 82"/>
          <p:cNvSpPr txBox="1">
            <a:spLocks noChangeArrowheads="1"/>
          </p:cNvSpPr>
          <p:nvPr/>
        </p:nvSpPr>
        <p:spPr bwMode="auto">
          <a:xfrm>
            <a:off x="1676400" y="5029200"/>
            <a:ext cx="896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S-IP: A</a:t>
            </a:r>
          </a:p>
        </p:txBody>
      </p:sp>
      <p:sp>
        <p:nvSpPr>
          <p:cNvPr id="32806" name="Text Box 84"/>
          <p:cNvSpPr txBox="1">
            <a:spLocks noChangeArrowheads="1"/>
          </p:cNvSpPr>
          <p:nvPr/>
        </p:nvSpPr>
        <p:spPr bwMode="auto">
          <a:xfrm>
            <a:off x="1676400" y="5334000"/>
            <a:ext cx="81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D-IP:C</a:t>
            </a:r>
          </a:p>
        </p:txBody>
      </p:sp>
      <p:sp>
        <p:nvSpPr>
          <p:cNvPr id="32807" name="Text Box 86"/>
          <p:cNvSpPr txBox="1">
            <a:spLocks noChangeArrowheads="1"/>
          </p:cNvSpPr>
          <p:nvPr/>
        </p:nvSpPr>
        <p:spPr bwMode="auto">
          <a:xfrm>
            <a:off x="6335713" y="5029200"/>
            <a:ext cx="87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S-IP: B</a:t>
            </a:r>
          </a:p>
        </p:txBody>
      </p: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5791200" y="2895600"/>
            <a:ext cx="990600" cy="914400"/>
            <a:chOff x="3936" y="2784"/>
            <a:chExt cx="624" cy="576"/>
          </a:xfrm>
        </p:grpSpPr>
        <p:sp>
          <p:nvSpPr>
            <p:cNvPr id="32812" name="Rectangle 91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5775</a:t>
              </a:r>
            </a:p>
          </p:txBody>
        </p:sp>
        <p:sp>
          <p:nvSpPr>
            <p:cNvPr id="32813" name="Rectangle 92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80</a:t>
              </a:r>
            </a:p>
          </p:txBody>
        </p:sp>
        <p:sp>
          <p:nvSpPr>
            <p:cNvPr id="32814" name="Rectangle 93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09" name="Rectangle 94"/>
          <p:cNvSpPr>
            <a:spLocks noChangeArrowheads="1"/>
          </p:cNvSpPr>
          <p:nvPr/>
        </p:nvSpPr>
        <p:spPr bwMode="auto">
          <a:xfrm>
            <a:off x="5791200" y="3810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D-IP:C</a:t>
            </a:r>
          </a:p>
        </p:txBody>
      </p:sp>
      <p:sp>
        <p:nvSpPr>
          <p:cNvPr id="32810" name="Rectangle 95"/>
          <p:cNvSpPr>
            <a:spLocks noChangeArrowheads="1"/>
          </p:cNvSpPr>
          <p:nvPr/>
        </p:nvSpPr>
        <p:spPr bwMode="auto">
          <a:xfrm>
            <a:off x="5867400" y="3505200"/>
            <a:ext cx="87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S-IP: B</a:t>
            </a:r>
          </a:p>
        </p:txBody>
      </p:sp>
      <p:sp>
        <p:nvSpPr>
          <p:cNvPr id="32811" name="Line 97"/>
          <p:cNvSpPr>
            <a:spLocks noChangeShapeType="1"/>
          </p:cNvSpPr>
          <p:nvPr/>
        </p:nvSpPr>
        <p:spPr bwMode="auto">
          <a:xfrm flipH="1">
            <a:off x="61722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0F4F7847-9A8B-4B66-9879-5CC28EB04A0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Tách kênh hướng kết nối: Web Server đa luồng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7662863" y="4724400"/>
            <a:ext cx="86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Client</a:t>
            </a:r>
          </a:p>
          <a:p>
            <a:r>
              <a:rPr lang="en-US">
                <a:solidFill>
                  <a:schemeClr val="accent2"/>
                </a:solidFill>
              </a:rPr>
              <a:t>IP:B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2286000"/>
            <a:ext cx="1011238" cy="3136900"/>
            <a:chOff x="240" y="1440"/>
            <a:chExt cx="637" cy="197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3386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386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386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386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386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3385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sp>
          <p:nvSpPr>
            <p:cNvPr id="33856" name="Text Box 14"/>
            <p:cNvSpPr txBox="1">
              <a:spLocks noChangeArrowheads="1"/>
            </p:cNvSpPr>
            <p:nvPr/>
          </p:nvSpPr>
          <p:spPr bwMode="auto">
            <a:xfrm>
              <a:off x="293" y="2974"/>
              <a:ext cx="54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client</a:t>
              </a:r>
            </a:p>
            <a:p>
              <a:r>
                <a:rPr lang="en-US" sz="2000">
                  <a:solidFill>
                    <a:schemeClr val="accent2"/>
                  </a:solidFill>
                </a:rPr>
                <a:t> IP: A</a:t>
              </a:r>
            </a:p>
          </p:txBody>
        </p:sp>
        <p:sp>
          <p:nvSpPr>
            <p:cNvPr id="33857" name="Line 15"/>
            <p:cNvSpPr>
              <a:spLocks noChangeShapeType="1"/>
            </p:cNvSpPr>
            <p:nvPr/>
          </p:nvSpPr>
          <p:spPr bwMode="auto">
            <a:xfrm>
              <a:off x="528" y="1726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75550" y="2325688"/>
            <a:ext cx="598488" cy="500062"/>
            <a:chOff x="2614" y="2862"/>
            <a:chExt cx="377" cy="315"/>
          </a:xfrm>
        </p:grpSpPr>
        <p:sp>
          <p:nvSpPr>
            <p:cNvPr id="33852" name="Rectangle 17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Oval 18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P1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934200" y="2286000"/>
            <a:ext cx="1503363" cy="2381250"/>
            <a:chOff x="608" y="2454"/>
            <a:chExt cx="1261" cy="1500"/>
          </a:xfrm>
        </p:grpSpPr>
        <p:sp>
          <p:nvSpPr>
            <p:cNvPr id="33847" name="Rectangle 20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Rectangle 21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Rectangle 22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23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Rectangle 24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7035800" y="2349500"/>
            <a:ext cx="598488" cy="500063"/>
            <a:chOff x="2614" y="2862"/>
            <a:chExt cx="377" cy="315"/>
          </a:xfrm>
        </p:grpSpPr>
        <p:sp>
          <p:nvSpPr>
            <p:cNvPr id="33845" name="Rectangle 26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Oval 27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P2</a:t>
              </a:r>
            </a:p>
          </p:txBody>
        </p:sp>
      </p:grpSp>
      <p:sp>
        <p:nvSpPr>
          <p:cNvPr id="33802" name="Line 28"/>
          <p:cNvSpPr>
            <a:spLocks noChangeShapeType="1"/>
          </p:cNvSpPr>
          <p:nvPr/>
        </p:nvSpPr>
        <p:spPr bwMode="auto">
          <a:xfrm>
            <a:off x="8077200" y="2743200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29"/>
          <p:cNvSpPr>
            <a:spLocks noChangeArrowheads="1"/>
          </p:cNvSpPr>
          <p:nvPr/>
        </p:nvSpPr>
        <p:spPr bwMode="auto">
          <a:xfrm>
            <a:off x="3733800" y="2286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3804" name="Rectangle 30"/>
          <p:cNvSpPr>
            <a:spLocks noChangeArrowheads="1"/>
          </p:cNvSpPr>
          <p:nvPr/>
        </p:nvSpPr>
        <p:spPr bwMode="auto">
          <a:xfrm>
            <a:off x="3733800" y="27432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3805" name="Rectangle 31"/>
          <p:cNvSpPr>
            <a:spLocks noChangeArrowheads="1"/>
          </p:cNvSpPr>
          <p:nvPr/>
        </p:nvSpPr>
        <p:spPr bwMode="auto">
          <a:xfrm>
            <a:off x="3733800" y="32385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3806" name="Rectangle 32"/>
          <p:cNvSpPr>
            <a:spLocks noChangeArrowheads="1"/>
          </p:cNvSpPr>
          <p:nvPr/>
        </p:nvSpPr>
        <p:spPr bwMode="auto">
          <a:xfrm>
            <a:off x="3733800" y="371475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3807" name="Rectangle 33"/>
          <p:cNvSpPr>
            <a:spLocks noChangeArrowheads="1"/>
          </p:cNvSpPr>
          <p:nvPr/>
        </p:nvSpPr>
        <p:spPr bwMode="auto">
          <a:xfrm>
            <a:off x="3733800" y="4191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3808" name="Rectangle 35"/>
          <p:cNvSpPr>
            <a:spLocks noChangeArrowheads="1"/>
          </p:cNvSpPr>
          <p:nvPr/>
        </p:nvSpPr>
        <p:spPr bwMode="auto">
          <a:xfrm>
            <a:off x="3810000" y="2667000"/>
            <a:ext cx="571500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37"/>
          <p:cNvSpPr txBox="1">
            <a:spLocks noChangeArrowheads="1"/>
          </p:cNvSpPr>
          <p:nvPr/>
        </p:nvSpPr>
        <p:spPr bwMode="auto">
          <a:xfrm>
            <a:off x="3919538" y="4797425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server</a:t>
            </a:r>
          </a:p>
          <a:p>
            <a:r>
              <a:rPr lang="en-US" sz="2000">
                <a:solidFill>
                  <a:schemeClr val="accent2"/>
                </a:solidFill>
              </a:rPr>
              <a:t>IP: C</a:t>
            </a:r>
          </a:p>
        </p:txBody>
      </p:sp>
      <p:sp>
        <p:nvSpPr>
          <p:cNvPr id="33810" name="Line 38"/>
          <p:cNvSpPr>
            <a:spLocks noChangeShapeType="1"/>
          </p:cNvSpPr>
          <p:nvPr/>
        </p:nvSpPr>
        <p:spPr bwMode="auto">
          <a:xfrm flipV="1">
            <a:off x="43434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39"/>
          <p:cNvSpPr>
            <a:spLocks noChangeShapeType="1"/>
          </p:cNvSpPr>
          <p:nvPr/>
        </p:nvSpPr>
        <p:spPr bwMode="auto">
          <a:xfrm>
            <a:off x="8382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40"/>
          <p:cNvSpPr>
            <a:spLocks noChangeShapeType="1"/>
          </p:cNvSpPr>
          <p:nvPr/>
        </p:nvSpPr>
        <p:spPr bwMode="auto">
          <a:xfrm flipV="1">
            <a:off x="45720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41"/>
          <p:cNvSpPr>
            <a:spLocks noChangeShapeType="1"/>
          </p:cNvSpPr>
          <p:nvPr/>
        </p:nvSpPr>
        <p:spPr bwMode="auto">
          <a:xfrm>
            <a:off x="45720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42"/>
          <p:cNvSpPr>
            <a:spLocks noChangeShapeType="1"/>
          </p:cNvSpPr>
          <p:nvPr/>
        </p:nvSpPr>
        <p:spPr bwMode="auto">
          <a:xfrm>
            <a:off x="4343400" y="29718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43"/>
          <p:cNvSpPr>
            <a:spLocks noChangeShapeType="1"/>
          </p:cNvSpPr>
          <p:nvPr/>
        </p:nvSpPr>
        <p:spPr bwMode="auto">
          <a:xfrm>
            <a:off x="1219200" y="4495800"/>
            <a:ext cx="3124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44"/>
          <p:cNvSpPr>
            <a:spLocks noChangeArrowheads="1"/>
          </p:cNvSpPr>
          <p:nvPr/>
        </p:nvSpPr>
        <p:spPr bwMode="auto">
          <a:xfrm>
            <a:off x="1600200" y="44196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SP: 9157</a:t>
            </a:r>
          </a:p>
        </p:txBody>
      </p:sp>
      <p:sp>
        <p:nvSpPr>
          <p:cNvPr id="33817" name="Rectangle 45"/>
          <p:cNvSpPr>
            <a:spLocks noChangeArrowheads="1"/>
          </p:cNvSpPr>
          <p:nvPr/>
        </p:nvSpPr>
        <p:spPr bwMode="auto">
          <a:xfrm>
            <a:off x="1600200" y="47244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DP: 80</a:t>
            </a:r>
          </a:p>
        </p:txBody>
      </p:sp>
      <p:sp>
        <p:nvSpPr>
          <p:cNvPr id="33818" name="Rectangle 46"/>
          <p:cNvSpPr>
            <a:spLocks noChangeArrowheads="1"/>
          </p:cNvSpPr>
          <p:nvPr/>
        </p:nvSpPr>
        <p:spPr bwMode="auto">
          <a:xfrm>
            <a:off x="1600200" y="50292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248400" y="4419600"/>
            <a:ext cx="990600" cy="914400"/>
            <a:chOff x="3936" y="2784"/>
            <a:chExt cx="624" cy="576"/>
          </a:xfrm>
        </p:grpSpPr>
        <p:sp>
          <p:nvSpPr>
            <p:cNvPr id="33842" name="Rectangle 48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9157</a:t>
              </a:r>
            </a:p>
          </p:txBody>
        </p:sp>
        <p:sp>
          <p:nvSpPr>
            <p:cNvPr id="33843" name="Rectangle 49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80</a:t>
              </a:r>
            </a:p>
          </p:txBody>
        </p:sp>
        <p:sp>
          <p:nvSpPr>
            <p:cNvPr id="33844" name="Rectangle 50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20" name="Rectangle 52"/>
          <p:cNvSpPr>
            <a:spLocks noChangeArrowheads="1"/>
          </p:cNvSpPr>
          <p:nvPr/>
        </p:nvSpPr>
        <p:spPr bwMode="auto">
          <a:xfrm>
            <a:off x="4419600" y="2667000"/>
            <a:ext cx="571500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Oval 53"/>
          <p:cNvSpPr>
            <a:spLocks noChangeArrowheads="1"/>
          </p:cNvSpPr>
          <p:nvPr/>
        </p:nvSpPr>
        <p:spPr bwMode="auto">
          <a:xfrm>
            <a:off x="3733800" y="2362200"/>
            <a:ext cx="19050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P4</a:t>
            </a:r>
          </a:p>
        </p:txBody>
      </p:sp>
      <p:sp>
        <p:nvSpPr>
          <p:cNvPr id="33822" name="Rectangle 55"/>
          <p:cNvSpPr>
            <a:spLocks noChangeArrowheads="1"/>
          </p:cNvSpPr>
          <p:nvPr/>
        </p:nvSpPr>
        <p:spPr bwMode="auto">
          <a:xfrm>
            <a:off x="5022850" y="2655888"/>
            <a:ext cx="571500" cy="195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7740650" y="2363788"/>
            <a:ext cx="598488" cy="500062"/>
            <a:chOff x="2614" y="2862"/>
            <a:chExt cx="377" cy="315"/>
          </a:xfrm>
        </p:grpSpPr>
        <p:sp>
          <p:nvSpPr>
            <p:cNvPr id="33840" name="Rectangle 5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Oval 5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P3</a:t>
              </a:r>
            </a:p>
          </p:txBody>
        </p:sp>
      </p:grpSp>
      <p:sp>
        <p:nvSpPr>
          <p:cNvPr id="33824" name="Line 60"/>
          <p:cNvSpPr>
            <a:spLocks noChangeShapeType="1"/>
          </p:cNvSpPr>
          <p:nvPr/>
        </p:nvSpPr>
        <p:spPr bwMode="auto">
          <a:xfrm>
            <a:off x="73914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61"/>
          <p:cNvSpPr>
            <a:spLocks noChangeShapeType="1"/>
          </p:cNvSpPr>
          <p:nvPr/>
        </p:nvSpPr>
        <p:spPr bwMode="auto">
          <a:xfrm>
            <a:off x="5334000" y="4343400"/>
            <a:ext cx="2057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62"/>
          <p:cNvSpPr>
            <a:spLocks noChangeShapeType="1"/>
          </p:cNvSpPr>
          <p:nvPr/>
        </p:nvSpPr>
        <p:spPr bwMode="auto">
          <a:xfrm flipV="1">
            <a:off x="53340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Rectangle 63"/>
          <p:cNvSpPr>
            <a:spLocks noChangeArrowheads="1"/>
          </p:cNvSpPr>
          <p:nvPr/>
        </p:nvSpPr>
        <p:spPr bwMode="auto">
          <a:xfrm>
            <a:off x="16002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64"/>
          <p:cNvSpPr>
            <a:spLocks noChangeArrowheads="1"/>
          </p:cNvSpPr>
          <p:nvPr/>
        </p:nvSpPr>
        <p:spPr bwMode="auto">
          <a:xfrm>
            <a:off x="62484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D-IP:C</a:t>
            </a:r>
          </a:p>
        </p:txBody>
      </p:sp>
      <p:sp>
        <p:nvSpPr>
          <p:cNvPr id="33829" name="Text Box 65"/>
          <p:cNvSpPr txBox="1">
            <a:spLocks noChangeArrowheads="1"/>
          </p:cNvSpPr>
          <p:nvPr/>
        </p:nvSpPr>
        <p:spPr bwMode="auto">
          <a:xfrm>
            <a:off x="1736725" y="49418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30" name="Text Box 66"/>
          <p:cNvSpPr txBox="1">
            <a:spLocks noChangeArrowheads="1"/>
          </p:cNvSpPr>
          <p:nvPr/>
        </p:nvSpPr>
        <p:spPr bwMode="auto">
          <a:xfrm>
            <a:off x="1676400" y="5029200"/>
            <a:ext cx="896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S-IP: A</a:t>
            </a:r>
          </a:p>
        </p:txBody>
      </p:sp>
      <p:sp>
        <p:nvSpPr>
          <p:cNvPr id="33831" name="Text Box 67"/>
          <p:cNvSpPr txBox="1">
            <a:spLocks noChangeArrowheads="1"/>
          </p:cNvSpPr>
          <p:nvPr/>
        </p:nvSpPr>
        <p:spPr bwMode="auto">
          <a:xfrm>
            <a:off x="1676400" y="5334000"/>
            <a:ext cx="81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D-IP:C</a:t>
            </a:r>
          </a:p>
        </p:txBody>
      </p:sp>
      <p:sp>
        <p:nvSpPr>
          <p:cNvPr id="33832" name="Text Box 68"/>
          <p:cNvSpPr txBox="1">
            <a:spLocks noChangeArrowheads="1"/>
          </p:cNvSpPr>
          <p:nvPr/>
        </p:nvSpPr>
        <p:spPr bwMode="auto">
          <a:xfrm>
            <a:off x="6335713" y="5029200"/>
            <a:ext cx="87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S-IP: B</a:t>
            </a: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5791200" y="2895600"/>
            <a:ext cx="990600" cy="914400"/>
            <a:chOff x="3936" y="2784"/>
            <a:chExt cx="624" cy="576"/>
          </a:xfrm>
        </p:grpSpPr>
        <p:sp>
          <p:nvSpPr>
            <p:cNvPr id="33837" name="Rectangle 70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5775</a:t>
              </a:r>
            </a:p>
          </p:txBody>
        </p:sp>
        <p:sp>
          <p:nvSpPr>
            <p:cNvPr id="33838" name="Rectangle 71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80</a:t>
              </a:r>
            </a:p>
          </p:txBody>
        </p:sp>
        <p:sp>
          <p:nvSpPr>
            <p:cNvPr id="33839" name="Rectangle 72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34" name="Rectangle 73"/>
          <p:cNvSpPr>
            <a:spLocks noChangeArrowheads="1"/>
          </p:cNvSpPr>
          <p:nvPr/>
        </p:nvSpPr>
        <p:spPr bwMode="auto">
          <a:xfrm>
            <a:off x="5791200" y="3810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D-IP:C</a:t>
            </a:r>
          </a:p>
        </p:txBody>
      </p:sp>
      <p:sp>
        <p:nvSpPr>
          <p:cNvPr id="33835" name="Rectangle 74"/>
          <p:cNvSpPr>
            <a:spLocks noChangeArrowheads="1"/>
          </p:cNvSpPr>
          <p:nvPr/>
        </p:nvSpPr>
        <p:spPr bwMode="auto">
          <a:xfrm>
            <a:off x="5867400" y="3505200"/>
            <a:ext cx="87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S-IP: B</a:t>
            </a:r>
          </a:p>
        </p:txBody>
      </p:sp>
      <p:sp>
        <p:nvSpPr>
          <p:cNvPr id="33836" name="Line 75"/>
          <p:cNvSpPr>
            <a:spLocks noChangeShapeType="1"/>
          </p:cNvSpPr>
          <p:nvPr/>
        </p:nvSpPr>
        <p:spPr bwMode="auto">
          <a:xfrm flipH="1">
            <a:off x="61722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438C9EE7-15AA-4F88-B38D-287A84AB93E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3. Nội dung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3.1 Các dịch vụ tầng giao vận</a:t>
            </a:r>
          </a:p>
          <a:p>
            <a:r>
              <a:rPr lang="en-US" sz="2400" smtClean="0"/>
              <a:t>3.2 Ghép và tách kênh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3.3 Truyền phi kết nối: UDP</a:t>
            </a:r>
          </a:p>
          <a:p>
            <a:r>
              <a:rPr lang="en-US" sz="2400" smtClean="0"/>
              <a:t>3.4 Các nguyên lý truyền tin cậy</a:t>
            </a:r>
          </a:p>
        </p:txBody>
      </p:sp>
      <p:sp>
        <p:nvSpPr>
          <p:cNvPr id="348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3.5 Truyền hướng kết nối: TCP</a:t>
            </a:r>
          </a:p>
          <a:p>
            <a:pPr lvl="1"/>
            <a:r>
              <a:rPr lang="en-US" sz="2000" smtClean="0"/>
              <a:t>Cấu trúc đoạn</a:t>
            </a:r>
          </a:p>
          <a:p>
            <a:pPr lvl="1"/>
            <a:r>
              <a:rPr lang="en-US" sz="2000" smtClean="0"/>
              <a:t>Truyền tin cậy</a:t>
            </a:r>
          </a:p>
          <a:p>
            <a:pPr lvl="1"/>
            <a:r>
              <a:rPr lang="en-US" sz="2000" smtClean="0"/>
              <a:t>Kiểm soát luồng</a:t>
            </a:r>
          </a:p>
          <a:p>
            <a:pPr lvl="1"/>
            <a:r>
              <a:rPr lang="en-US" sz="2000" smtClean="0"/>
              <a:t>Quản trị kết nối</a:t>
            </a:r>
          </a:p>
          <a:p>
            <a:r>
              <a:rPr lang="en-US" sz="2400" smtClean="0"/>
              <a:t>3.6 Các nguyên lý kiểm soát tắc nghẽn</a:t>
            </a:r>
          </a:p>
          <a:p>
            <a:r>
              <a:rPr lang="en-US" sz="2400" smtClean="0"/>
              <a:t>3.7 Kiểm soát tắc nghẽn trong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12AE501B-6088-4D2A-B991-5A267F8CCF3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sz="3600" smtClean="0"/>
              <a:t>UDP: User Datagram Protocol </a:t>
            </a:r>
            <a:r>
              <a:rPr lang="en-US" sz="2800" smtClean="0"/>
              <a:t>[RFC 768]</a:t>
            </a:r>
            <a:endParaRPr lang="en-US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r>
              <a:rPr lang="en-US" sz="2000" smtClean="0"/>
              <a:t>Dịch vụ “nỗ lực tối đa”, các đoạn UDP có thể:</a:t>
            </a:r>
          </a:p>
          <a:p>
            <a:pPr lvl="1"/>
            <a:r>
              <a:rPr lang="en-US" sz="2000" smtClean="0"/>
              <a:t>Mất</a:t>
            </a:r>
          </a:p>
          <a:p>
            <a:pPr lvl="1"/>
            <a:r>
              <a:rPr lang="en-US" sz="2000" smtClean="0"/>
              <a:t>Đến sai thứ tự</a:t>
            </a:r>
          </a:p>
          <a:p>
            <a:r>
              <a:rPr lang="en-US" sz="2000" i="1" smtClean="0">
                <a:solidFill>
                  <a:srgbClr val="FF0000"/>
                </a:solidFill>
              </a:rPr>
              <a:t>Phi kết nối:</a:t>
            </a:r>
            <a:endParaRPr lang="en-US" sz="2400" smtClean="0"/>
          </a:p>
          <a:p>
            <a:pPr lvl="1"/>
            <a:r>
              <a:rPr lang="en-US" sz="2000" smtClean="0"/>
              <a:t>Không bắt tay giữa bên gửi và bên nhận</a:t>
            </a:r>
          </a:p>
          <a:p>
            <a:pPr lvl="1"/>
            <a:r>
              <a:rPr lang="en-US" sz="2000" smtClean="0"/>
              <a:t>Mỗi đoạn được xử lý độc lập với các đoạn khác</a:t>
            </a:r>
          </a:p>
          <a:p>
            <a:endParaRPr lang="en-US" sz="240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781175"/>
            <a:ext cx="3810000" cy="3819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Tại sao lại dùng UDP?</a:t>
            </a:r>
            <a:endParaRPr lang="en-US" sz="2400" smtClean="0"/>
          </a:p>
          <a:p>
            <a:r>
              <a:rPr lang="en-US" sz="2000" smtClean="0"/>
              <a:t>Không thiết lập kết nối (trễ)</a:t>
            </a:r>
          </a:p>
          <a:p>
            <a:r>
              <a:rPr lang="en-US" sz="2000" smtClean="0"/>
              <a:t>Đơn giản: không trạng thái kết nối ở cả bên gửi và bên nhận</a:t>
            </a:r>
          </a:p>
          <a:p>
            <a:r>
              <a:rPr lang="en-US" sz="2000" smtClean="0"/>
              <a:t>Tiêu đề đoạn nhỏ </a:t>
            </a:r>
          </a:p>
          <a:p>
            <a:r>
              <a:rPr lang="en-US" sz="2000" smtClean="0"/>
              <a:t>Không kiểm soát tắc nghẽn: UDP có thể truyền nhanh như mong muốn</a:t>
            </a:r>
            <a:endParaRPr lang="en-US" sz="2400" smtClean="0"/>
          </a:p>
          <a:p>
            <a:endParaRPr lang="en-US" sz="2400" smtClean="0"/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4591050" y="1638300"/>
            <a:ext cx="4048125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CB948970-5649-4114-8A1B-3F116F5580E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sz="3600" smtClean="0"/>
              <a:t>UDP</a:t>
            </a:r>
            <a:endParaRPr lang="en-US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r>
              <a:rPr lang="en-US" sz="2000" smtClean="0"/>
              <a:t>Thường được sử dụng cho  streaming multimedia</a:t>
            </a:r>
          </a:p>
          <a:p>
            <a:pPr lvl="1"/>
            <a:r>
              <a:rPr lang="en-US" sz="2000" smtClean="0"/>
              <a:t>Chấp nhận lỗi</a:t>
            </a:r>
          </a:p>
          <a:p>
            <a:pPr lvl="1"/>
            <a:r>
              <a:rPr lang="en-US" sz="2000" smtClean="0"/>
              <a:t>Cảm tốc độ</a:t>
            </a:r>
          </a:p>
          <a:p>
            <a:r>
              <a:rPr lang="en-US" sz="2400" smtClean="0"/>
              <a:t>Các ud khác dùng UDP</a:t>
            </a:r>
          </a:p>
          <a:p>
            <a:pPr lvl="1"/>
            <a:r>
              <a:rPr lang="en-US" sz="2000" smtClean="0"/>
              <a:t>DNS</a:t>
            </a:r>
          </a:p>
          <a:p>
            <a:pPr lvl="1"/>
            <a:r>
              <a:rPr lang="en-US" sz="2000" smtClean="0"/>
              <a:t>SNMP</a:t>
            </a:r>
            <a:endParaRPr lang="en-US" sz="1800" smtClean="0"/>
          </a:p>
          <a:p>
            <a:r>
              <a:rPr lang="en-US" sz="2000" smtClean="0"/>
              <a:t>Truyền tin cậy trên UDP: thêm tính tin cậy ở tầng ứng dụng</a:t>
            </a:r>
          </a:p>
          <a:p>
            <a:pPr lvl="1"/>
            <a:r>
              <a:rPr lang="en-US" sz="2000" smtClean="0"/>
              <a:t>Khắc phục lỗi theo ứng dụng cụ thể!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dest port #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V="1">
            <a:off x="52482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78" name="Line 15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6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6124575" y="3951288"/>
            <a:ext cx="1501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81" name="Text Box 19"/>
          <p:cNvSpPr txBox="1">
            <a:spLocks noChangeArrowheads="1"/>
          </p:cNvSpPr>
          <p:nvPr/>
        </p:nvSpPr>
        <p:spPr bwMode="auto">
          <a:xfrm>
            <a:off x="5695950" y="5518150"/>
            <a:ext cx="2655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UDP segment format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82" name="Line 20"/>
          <p:cNvSpPr>
            <a:spLocks noChangeShapeType="1"/>
          </p:cNvSpPr>
          <p:nvPr/>
        </p:nvSpPr>
        <p:spPr bwMode="auto">
          <a:xfrm flipV="1">
            <a:off x="6905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22"/>
          <p:cNvSpPr txBox="1">
            <a:spLocks noChangeArrowheads="1"/>
          </p:cNvSpPr>
          <p:nvPr/>
        </p:nvSpPr>
        <p:spPr bwMode="auto">
          <a:xfrm>
            <a:off x="5632450" y="2508250"/>
            <a:ext cx="850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length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84" name="Text Box 23"/>
          <p:cNvSpPr txBox="1">
            <a:spLocks noChangeArrowheads="1"/>
          </p:cNvSpPr>
          <p:nvPr/>
        </p:nvSpPr>
        <p:spPr bwMode="auto">
          <a:xfrm>
            <a:off x="7180263" y="2498725"/>
            <a:ext cx="1208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checksum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85" name="Text Box 24"/>
          <p:cNvSpPr txBox="1">
            <a:spLocks noChangeArrowheads="1"/>
          </p:cNvSpPr>
          <p:nvPr/>
        </p:nvSpPr>
        <p:spPr bwMode="auto">
          <a:xfrm>
            <a:off x="3425825" y="2212975"/>
            <a:ext cx="16795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Số bytes </a:t>
            </a:r>
          </a:p>
          <a:p>
            <a:pPr algn="r"/>
            <a:r>
              <a:rPr lang="en-US" sz="1800"/>
              <a:t>của đoạn UDP,</a:t>
            </a:r>
          </a:p>
          <a:p>
            <a:pPr algn="r"/>
            <a:r>
              <a:rPr lang="en-US" sz="1800"/>
              <a:t>bao gồm </a:t>
            </a:r>
          </a:p>
          <a:p>
            <a:pPr algn="r"/>
            <a:r>
              <a:rPr lang="en-US" sz="1800"/>
              <a:t>cả tiêu đề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86" name="Line 25"/>
          <p:cNvSpPr>
            <a:spLocks noChangeShapeType="1"/>
          </p:cNvSpPr>
          <p:nvPr/>
        </p:nvSpPr>
        <p:spPr bwMode="auto">
          <a:xfrm>
            <a:off x="4981575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00800"/>
            <a:ext cx="3505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6EB7E6BE-C8C2-4DC4-ADDC-CD62FA9FAE6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UDP checksum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Bên gửi:</a:t>
            </a:r>
            <a:endParaRPr lang="en-US" sz="2400" smtClean="0"/>
          </a:p>
          <a:p>
            <a:r>
              <a:rPr lang="en-US" sz="2000" smtClean="0"/>
              <a:t>Xem đoạn cần gửi như dãy các số nguyên 16-bit</a:t>
            </a:r>
          </a:p>
          <a:p>
            <a:r>
              <a:rPr lang="en-US" sz="2000" smtClean="0"/>
              <a:t>checksum: tổng các số nguyên trong dãy</a:t>
            </a:r>
          </a:p>
          <a:p>
            <a:r>
              <a:rPr lang="en-US" sz="2000" smtClean="0"/>
              <a:t>Đưa checksum vào trường  UDP checksum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  <a:p>
            <a:endParaRPr lang="en-US" sz="2400" smtClean="0"/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Bên nhận:</a:t>
            </a:r>
            <a:endParaRPr lang="en-US" sz="2400" smtClean="0"/>
          </a:p>
          <a:p>
            <a:r>
              <a:rPr lang="en-US" sz="2000" smtClean="0"/>
              <a:t>Tính checksum của đoạn nhận được</a:t>
            </a:r>
          </a:p>
          <a:p>
            <a:r>
              <a:rPr lang="en-US" sz="2000" smtClean="0"/>
              <a:t>Kiểm tra checksum tính được có bằng giá trị trường checksum:</a:t>
            </a:r>
          </a:p>
          <a:p>
            <a:pPr lvl="1"/>
            <a:r>
              <a:rPr lang="en-US" sz="2000" smtClean="0"/>
              <a:t>NO – có lỗi được phát hiện</a:t>
            </a:r>
          </a:p>
          <a:p>
            <a:pPr lvl="1"/>
            <a:r>
              <a:rPr lang="en-US" sz="2000" smtClean="0"/>
              <a:t>YES – không phát hiện lỗi. </a:t>
            </a:r>
            <a:r>
              <a:rPr lang="en-US" sz="2000" i="1" smtClean="0"/>
              <a:t>Nhưng có thể có lỗi.</a:t>
            </a:r>
            <a:endParaRPr lang="en-US" smtClean="0"/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Mục đích:</a:t>
            </a:r>
            <a:r>
              <a:rPr lang="en-US" sz="2400"/>
              <a:t> phát hiện “lỗi” (vd., lộn bit) trong đoạn được truyền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92E7918F-A892-442F-8C8E-3DFC14AFC75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Ví dụ Internet Checksum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2743200"/>
          </a:xfrm>
        </p:spPr>
        <p:txBody>
          <a:bodyPr/>
          <a:lstStyle/>
          <a:p>
            <a:r>
              <a:rPr lang="en-US" altLang="en-US" sz="2400" smtClean="0"/>
              <a:t>Ghi chú</a:t>
            </a:r>
          </a:p>
          <a:p>
            <a:pPr lvl="1"/>
            <a:r>
              <a:rPr lang="en-US" altLang="en-US" smtClean="0"/>
              <a:t>Khi cộng các số, nhớ ở bít quan trọng nhất phải được cộng vào kết quả</a:t>
            </a:r>
          </a:p>
          <a:p>
            <a:pPr>
              <a:lnSpc>
                <a:spcPct val="130000"/>
              </a:lnSpc>
            </a:pPr>
            <a:r>
              <a:rPr lang="en-US" altLang="en-US" sz="2400" smtClean="0"/>
              <a:t>Ví dụ: cộng hai số nguyên 16-bit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905000" y="3981450"/>
            <a:ext cx="6400800" cy="234632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1  1  1  0  0  1  1  0  0  1  1  0  0  1  1  0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altLang="en-US" sz="2000" b="1"/>
          </a:p>
          <a:p>
            <a:pPr algn="l"/>
            <a:r>
              <a:rPr lang="en-US" altLang="en-US" sz="2000" b="1"/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altLang="en-US" sz="2000" b="1"/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1  0  1  1  1  0  1  1  1  0  1  1  1  1  0  0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0  1  0  0  0  1  0  0  0  1  0  0  0  0  1  1</a:t>
            </a:r>
            <a:endParaRPr lang="en-US" altLang="en-US" sz="2400" b="1"/>
          </a:p>
        </p:txBody>
      </p:sp>
      <p:sp>
        <p:nvSpPr>
          <p:cNvPr id="38919" name="Line 5"/>
          <p:cNvSpPr>
            <a:spLocks noChangeShapeType="1"/>
          </p:cNvSpPr>
          <p:nvPr/>
        </p:nvSpPr>
        <p:spPr bwMode="auto">
          <a:xfrm flipH="1">
            <a:off x="1828800" y="48085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6"/>
          <p:cNvSpPr>
            <a:spLocks noChangeArrowheads="1"/>
          </p:cNvSpPr>
          <p:nvPr/>
        </p:nvSpPr>
        <p:spPr bwMode="auto">
          <a:xfrm>
            <a:off x="1905000" y="49847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7"/>
          <p:cNvSpPr txBox="1">
            <a:spLocks noChangeArrowheads="1"/>
          </p:cNvSpPr>
          <p:nvPr/>
        </p:nvSpPr>
        <p:spPr bwMode="auto">
          <a:xfrm>
            <a:off x="304800" y="49403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2000"/>
              <a:t>wraparound</a:t>
            </a: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214438" y="55483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2000"/>
              <a:t>sum</a:t>
            </a:r>
          </a:p>
        </p:txBody>
      </p:sp>
      <p:sp>
        <p:nvSpPr>
          <p:cNvPr id="38923" name="Text Box 9"/>
          <p:cNvSpPr txBox="1">
            <a:spLocks noChangeArrowheads="1"/>
          </p:cNvSpPr>
          <p:nvPr/>
        </p:nvSpPr>
        <p:spPr bwMode="auto">
          <a:xfrm>
            <a:off x="531813" y="59007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2000"/>
              <a:t>checksum</a:t>
            </a: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 flipH="1">
            <a:off x="1828800" y="55276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Freeform 11"/>
          <p:cNvSpPr>
            <a:spLocks/>
          </p:cNvSpPr>
          <p:nvPr/>
        </p:nvSpPr>
        <p:spPr bwMode="auto">
          <a:xfrm>
            <a:off x="2066925" y="52911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1343F8CA-95E9-4AEB-BF31-7202DB2C15D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3: Tầng giao vận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Mục đích:</a:t>
            </a:r>
            <a:r>
              <a:rPr lang="en-US" sz="2400" smtClean="0"/>
              <a:t> </a:t>
            </a:r>
          </a:p>
          <a:p>
            <a:r>
              <a:rPr lang="en-US" sz="2400" smtClean="0"/>
              <a:t>Hiểu được các nguyên lý của các dịch vụ tầng giao vận:</a:t>
            </a:r>
          </a:p>
          <a:p>
            <a:pPr lvl="1"/>
            <a:r>
              <a:rPr lang="en-US" sz="2000" smtClean="0"/>
              <a:t>Ghép/tách kênh</a:t>
            </a:r>
          </a:p>
          <a:p>
            <a:pPr lvl="1"/>
            <a:r>
              <a:rPr lang="en-US" sz="2000" smtClean="0"/>
              <a:t>Truyền tin cậy</a:t>
            </a:r>
          </a:p>
          <a:p>
            <a:pPr lvl="1"/>
            <a:r>
              <a:rPr lang="en-US" sz="2000" smtClean="0"/>
              <a:t>Kiểm soát luồng</a:t>
            </a:r>
          </a:p>
          <a:p>
            <a:pPr lvl="1"/>
            <a:r>
              <a:rPr lang="en-US" sz="2000" smtClean="0"/>
              <a:t>Kiểm soát tắc nghẽn</a:t>
            </a:r>
            <a:endParaRPr lang="en-US" smtClean="0"/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346200"/>
            <a:ext cx="4267200" cy="4648200"/>
          </a:xfrm>
        </p:spPr>
        <p:txBody>
          <a:bodyPr/>
          <a:lstStyle/>
          <a:p>
            <a:endParaRPr lang="en-US" sz="2400" smtClean="0"/>
          </a:p>
          <a:p>
            <a:r>
              <a:rPr lang="en-US" sz="2400" smtClean="0"/>
              <a:t>Học về các giao thức giao vận trong Internet:</a:t>
            </a:r>
          </a:p>
          <a:p>
            <a:pPr lvl="1"/>
            <a:r>
              <a:rPr lang="en-US" sz="2000" smtClean="0"/>
              <a:t>UDP: phi kết nối</a:t>
            </a:r>
          </a:p>
          <a:p>
            <a:pPr lvl="1"/>
            <a:r>
              <a:rPr lang="en-US" sz="2000" smtClean="0"/>
              <a:t>TCP: hướng kết nối</a:t>
            </a:r>
          </a:p>
          <a:p>
            <a:pPr lvl="1"/>
            <a:r>
              <a:rPr lang="en-US" sz="2000" smtClean="0"/>
              <a:t>Kiểm soát tắc nghẽn TCP </a:t>
            </a:r>
            <a:endParaRPr lang="en-US" sz="1800" smtClean="0"/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748407BA-D741-4DE6-8CE7-991DA962623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3. Nội dung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3.1 Các dịch vụ tầng giao vận</a:t>
            </a:r>
          </a:p>
          <a:p>
            <a:r>
              <a:rPr lang="en-US" sz="2400" smtClean="0"/>
              <a:t>3.2 Ghép và tách kênh</a:t>
            </a:r>
          </a:p>
          <a:p>
            <a:r>
              <a:rPr lang="en-US" sz="2400" smtClean="0"/>
              <a:t>3.3 Truyền phi kết nối: UDP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3.4 Các nguyên lý truyền tin cậy</a:t>
            </a:r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3.5 Truyền hướng kết nối: TCP</a:t>
            </a:r>
          </a:p>
          <a:p>
            <a:pPr lvl="1"/>
            <a:r>
              <a:rPr lang="en-US" sz="2000" smtClean="0"/>
              <a:t>Cấu trúc đoạn</a:t>
            </a:r>
          </a:p>
          <a:p>
            <a:pPr lvl="1"/>
            <a:r>
              <a:rPr lang="en-US" sz="2000" smtClean="0"/>
              <a:t>Truyền tin cậy</a:t>
            </a:r>
          </a:p>
          <a:p>
            <a:pPr lvl="1"/>
            <a:r>
              <a:rPr lang="en-US" sz="2000" smtClean="0"/>
              <a:t>Kiểm soát luồng</a:t>
            </a:r>
          </a:p>
          <a:p>
            <a:pPr lvl="1"/>
            <a:r>
              <a:rPr lang="en-US" sz="2000" smtClean="0"/>
              <a:t>Quản trị kết nối</a:t>
            </a:r>
          </a:p>
          <a:p>
            <a:r>
              <a:rPr lang="en-US" sz="2400" smtClean="0"/>
              <a:t>3.6 Các nguyên lý kiểm soát tắc nghẽn</a:t>
            </a:r>
          </a:p>
          <a:p>
            <a:r>
              <a:rPr lang="en-US" sz="2400" smtClean="0"/>
              <a:t>3.7 Kiểm soát tắc nghẽn trong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A62D3FFC-8921-47EF-89F9-01A7E76E774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Các nguyên lý truyền tin cậy</a:t>
            </a:r>
            <a:endParaRPr lang="en-US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 smtClean="0"/>
              <a:t>Quan trọng trong các tầng ứng dụng, giao vận, liên kết</a:t>
            </a:r>
          </a:p>
          <a:p>
            <a:r>
              <a:rPr lang="en-US" sz="2000" smtClean="0"/>
              <a:t>top-10 các chủ đề quan trọng của networking!</a:t>
            </a:r>
          </a:p>
          <a:p>
            <a:endParaRPr lang="en-US" sz="2400" smtClean="0"/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>
            <a:normAutofit fontScale="70000" lnSpcReduction="20000"/>
          </a:bodyPr>
          <a:lstStyle/>
          <a:p>
            <a:r>
              <a:rPr lang="en-US" sz="2000" smtClean="0"/>
              <a:t>Các đặc tính của kênh truyền không tin cậy sẽ quyết định độ phức tạp của giao thức truyền tin cậy (rdt)</a:t>
            </a:r>
            <a:endParaRPr lang="en-US" sz="2400" smtClean="0"/>
          </a:p>
        </p:txBody>
      </p:sp>
      <p:pic>
        <p:nvPicPr>
          <p:cNvPr id="40967" name="Picture 5" descr="rdt_serv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52F6BC84-34DA-4626-89D7-ADA7585FD6A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Truyền tin cậy: bắt đầu</a:t>
            </a:r>
            <a:endParaRPr lang="en-US" smtClean="0"/>
          </a:p>
        </p:txBody>
      </p:sp>
      <p:pic>
        <p:nvPicPr>
          <p:cNvPr id="41989" name="Picture 3" descr="rdt_part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send</a:t>
            </a:r>
          </a:p>
          <a:p>
            <a:r>
              <a:rPr lang="en-US" sz="2400">
                <a:solidFill>
                  <a:schemeClr val="accent2"/>
                </a:solidFill>
              </a:rPr>
              <a:t>side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receive</a:t>
            </a:r>
          </a:p>
          <a:p>
            <a:r>
              <a:rPr lang="en-US" sz="2400">
                <a:solidFill>
                  <a:schemeClr val="accent2"/>
                </a:solidFill>
              </a:rPr>
              <a:t>side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42008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được gọi từ tầng trên.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42010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1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70075"/>
            <a:chOff x="174" y="2760"/>
            <a:chExt cx="2370" cy="1178"/>
          </a:xfrm>
        </p:grpSpPr>
        <p:sp>
          <p:nvSpPr>
            <p:cNvPr id="42004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udt_send():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được gọi bởi rdt, để truyền gói qua kênh không tin cậy đến bên nhận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42006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42000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rdt_rcv():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được gọi khi gói đến đầu bên nhận của kênh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42002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41996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deliver_data():</a:t>
              </a:r>
              <a:r>
                <a:rPr lang="en-US" sz="1800">
                  <a:latin typeface="Times New Roman" pitchFamily="18" charset="0"/>
                </a:rPr>
                <a:t> được </a:t>
              </a:r>
              <a:r>
                <a:rPr lang="en-US" sz="1800"/>
                <a:t>gọi bởi </a:t>
              </a:r>
              <a:r>
                <a:rPr lang="en-US" sz="1800" b="1">
                  <a:latin typeface="Courier New" pitchFamily="49" charset="0"/>
                </a:rPr>
                <a:t>rdt</a:t>
              </a:r>
              <a:r>
                <a:rPr lang="en-US" sz="1800"/>
                <a:t> để chuyển dữ liệu lên tầng trên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41998" name="Line 24"/>
              <p:cNvSpPr>
                <a:spLocks noChangeShapeType="1"/>
              </p:cNvSpPr>
              <p:nvPr/>
            </p:nvSpPr>
            <p:spPr bwMode="auto">
              <a:xfrm flipH="1">
                <a:off x="4560" y="1488"/>
                <a:ext cx="96" cy="28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54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30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FA493B4A-A504-4740-A78B-5C4C1108434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Truyền tin cậy: bắt đầu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04925"/>
            <a:ext cx="7258050" cy="3352800"/>
          </a:xfrm>
          <a:noFill/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Chúng ta sẽ:</a:t>
            </a:r>
            <a:endParaRPr lang="en-US" sz="2400" smtClean="0"/>
          </a:p>
          <a:p>
            <a:r>
              <a:rPr lang="en-US" sz="2400" smtClean="0"/>
              <a:t>Phát triển tăng trưởng các bên gửi, nhận trong giao thức truyền tin cậy (rdt)</a:t>
            </a:r>
          </a:p>
          <a:p>
            <a:r>
              <a:rPr lang="en-US" sz="2400" smtClean="0"/>
              <a:t>Chỉ xem xét truyền một chiều</a:t>
            </a:r>
          </a:p>
          <a:p>
            <a:pPr lvl="1"/>
            <a:r>
              <a:rPr lang="en-US" sz="2000" smtClean="0"/>
              <a:t>Nhưng thông tin điều khiển sẽ được truyền theo cả hai chiều!</a:t>
            </a:r>
          </a:p>
          <a:p>
            <a:r>
              <a:rPr lang="en-US" sz="2400" smtClean="0"/>
              <a:t>Sử dụng máy hữu hạn trạng thái (FSM)  để đặc tả bên gửi, bên nhận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63875" y="4619625"/>
            <a:ext cx="917575" cy="942975"/>
            <a:chOff x="670" y="3294"/>
            <a:chExt cx="578" cy="594"/>
          </a:xfrm>
        </p:grpSpPr>
        <p:sp>
          <p:nvSpPr>
            <p:cNvPr id="43031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state</a:t>
              </a:r>
            </a:p>
            <a:p>
              <a:r>
                <a:rPr lang="en-US" sz="2000"/>
                <a:t>1</a:t>
              </a:r>
            </a:p>
          </p:txBody>
        </p:sp>
      </p:grpSp>
      <p:sp>
        <p:nvSpPr>
          <p:cNvPr id="43015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816850" y="4724400"/>
            <a:ext cx="917575" cy="942975"/>
            <a:chOff x="670" y="3294"/>
            <a:chExt cx="578" cy="594"/>
          </a:xfrm>
        </p:grpSpPr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state</a:t>
              </a:r>
            </a:p>
            <a:p>
              <a:r>
                <a:rPr lang="en-US" sz="2000"/>
                <a:t>2</a:t>
              </a:r>
            </a:p>
          </p:txBody>
        </p:sp>
      </p:grpSp>
      <p:sp>
        <p:nvSpPr>
          <p:cNvPr id="43017" name="Text Box 13"/>
          <p:cNvSpPr txBox="1">
            <a:spLocks noChangeArrowheads="1"/>
          </p:cNvSpPr>
          <p:nvPr/>
        </p:nvSpPr>
        <p:spPr bwMode="auto">
          <a:xfrm>
            <a:off x="4110038" y="4013200"/>
            <a:ext cx="3355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event causing state transition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018" name="Text Box 14"/>
          <p:cNvSpPr txBox="1">
            <a:spLocks noChangeArrowheads="1"/>
          </p:cNvSpPr>
          <p:nvPr/>
        </p:nvSpPr>
        <p:spPr bwMode="auto">
          <a:xfrm>
            <a:off x="4021138" y="4308475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actions taken on state transition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3019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800">
                <a:solidFill>
                  <a:srgbClr val="FF0000"/>
                </a:solidFill>
              </a:rPr>
              <a:t>state:</a:t>
            </a:r>
            <a:r>
              <a:rPr lang="en-US" sz="1800"/>
              <a:t> when in this “state” next state uniquely determined by next event</a:t>
            </a:r>
          </a:p>
        </p:txBody>
      </p:sp>
      <p:sp>
        <p:nvSpPr>
          <p:cNvPr id="43021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81525" y="5108575"/>
            <a:ext cx="966788" cy="671513"/>
            <a:chOff x="3516" y="3260"/>
            <a:chExt cx="609" cy="423"/>
          </a:xfrm>
        </p:grpSpPr>
        <p:sp>
          <p:nvSpPr>
            <p:cNvPr id="43025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event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026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actions</a:t>
              </a:r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3027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01A6B950-31F6-4A98-A5DC-FEDF2DC0689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u="none" smtClean="0"/>
              <a:t>Rdt1.0: </a:t>
            </a:r>
            <a:r>
              <a:rPr lang="en-US" sz="2400" smtClean="0"/>
              <a:t>truyền tin cậy trên kênh tin cậy</a:t>
            </a:r>
            <a:endParaRPr lang="en-US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r>
              <a:rPr lang="en-US" sz="2400" smtClean="0"/>
              <a:t>Kênh truyền ở dưới hoàn toàn tin cậy</a:t>
            </a:r>
          </a:p>
          <a:p>
            <a:pPr lvl="1"/>
            <a:r>
              <a:rPr lang="en-US" sz="2000" smtClean="0"/>
              <a:t>Không lỗi bít</a:t>
            </a:r>
          </a:p>
          <a:p>
            <a:pPr lvl="1"/>
            <a:r>
              <a:rPr lang="en-US" sz="2000" smtClean="0"/>
              <a:t>Không mất gói</a:t>
            </a:r>
          </a:p>
          <a:p>
            <a:r>
              <a:rPr lang="en-US" sz="2400" smtClean="0"/>
              <a:t>FSMs của bên gửi, bên nhận:</a:t>
            </a:r>
          </a:p>
          <a:p>
            <a:pPr lvl="1"/>
            <a:r>
              <a:rPr lang="en-US" sz="2000" smtClean="0"/>
              <a:t>Bên gửi gửi dữ liệu xuống kênh bên dưới</a:t>
            </a:r>
          </a:p>
          <a:p>
            <a:pPr lvl="1"/>
            <a:r>
              <a:rPr lang="en-US" sz="2000" smtClean="0"/>
              <a:t>Bên nhận nhận dữ liệu từ kênh bên dưới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4040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packet = make_pkt(data)</a:t>
            </a:r>
          </a:p>
          <a:p>
            <a:pPr algn="l"/>
            <a:r>
              <a:rPr lang="en-US">
                <a:latin typeface="Arial" pitchFamily="34" charset="0"/>
              </a:rPr>
              <a:t>udt_send(packet)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4042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5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extract (packet,data)</a:t>
            </a:r>
          </a:p>
          <a:p>
            <a:pPr algn="l"/>
            <a:r>
              <a:rPr lang="en-US">
                <a:latin typeface="Arial" pitchFamily="34" charset="0"/>
              </a:rPr>
              <a:t>deliver_data(data)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4046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7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4048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9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>
              <a:latin typeface="Times New Roman" pitchFamily="18" charset="0"/>
            </a:endParaRPr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2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rdt_rcv(packet)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2085975" y="5553075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6069013" y="5594350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7EAB9837-3127-4D82-9255-92356266F00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u="none" smtClean="0"/>
              <a:t>Rdt2.0: </a:t>
            </a:r>
            <a:r>
              <a:rPr lang="en-US" sz="3200" smtClean="0"/>
              <a:t>kênh truyền có lỗi bit</a:t>
            </a:r>
            <a:endParaRPr lang="en-US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2975" y="1333500"/>
            <a:ext cx="7896225" cy="4448175"/>
          </a:xfrm>
        </p:spPr>
        <p:txBody>
          <a:bodyPr/>
          <a:lstStyle/>
          <a:p>
            <a:r>
              <a:rPr lang="en-US" sz="2400" smtClean="0"/>
              <a:t>Kênh truyền bên dưới có thể làm đảo một số bít trong gói</a:t>
            </a:r>
          </a:p>
          <a:p>
            <a:pPr lvl="1"/>
            <a:r>
              <a:rPr lang="en-US" sz="2000" smtClean="0"/>
              <a:t>checksum để phát hiện lỗi</a:t>
            </a:r>
          </a:p>
          <a:p>
            <a:r>
              <a:rPr lang="en-US" sz="2400" i="1" smtClean="0"/>
              <a:t>Câu hỏi</a:t>
            </a:r>
            <a:r>
              <a:rPr lang="en-US" sz="2400" smtClean="0"/>
              <a:t>: khắc phục lỗi như thế nào: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acknowledgements (ACKs):</a:t>
            </a:r>
            <a:r>
              <a:rPr lang="en-US" sz="2000" smtClean="0"/>
              <a:t> bên nhận thông báo cho bên gửi rằng đã nhận được gói không phát hiện lỗi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negative acknowledgements (NAKs):</a:t>
            </a:r>
            <a:r>
              <a:rPr lang="en-US" sz="2000" smtClean="0"/>
              <a:t> bên nhận thông báo cho bên gửi rằng đã nhận được gói CÓ lỗi</a:t>
            </a:r>
          </a:p>
          <a:p>
            <a:pPr lvl="1"/>
            <a:r>
              <a:rPr lang="en-US" sz="2000" smtClean="0"/>
              <a:t>Bên gửi phát lại gói khi nhận được NAK</a:t>
            </a:r>
          </a:p>
          <a:p>
            <a:r>
              <a:rPr lang="en-US" sz="2400" smtClean="0"/>
              <a:t>Các cơ chế trong </a:t>
            </a:r>
            <a:r>
              <a:rPr lang="en-US" sz="2400" b="1" smtClean="0">
                <a:latin typeface="Courier New" pitchFamily="49" charset="0"/>
              </a:rPr>
              <a:t>rdt2.0</a:t>
            </a:r>
            <a:r>
              <a:rPr lang="en-US" sz="2400" smtClean="0"/>
              <a:t> (ngoài </a:t>
            </a:r>
            <a:r>
              <a:rPr lang="en-US" sz="2400" b="1" smtClean="0">
                <a:latin typeface="Courier New" pitchFamily="49" charset="0"/>
              </a:rPr>
              <a:t>rdt1.0</a:t>
            </a:r>
            <a:r>
              <a:rPr lang="en-US" sz="2400" smtClean="0"/>
              <a:t>):</a:t>
            </a:r>
          </a:p>
          <a:p>
            <a:pPr lvl="1"/>
            <a:r>
              <a:rPr lang="en-US" sz="2000" smtClean="0"/>
              <a:t>Phát hiện lỗi</a:t>
            </a:r>
          </a:p>
          <a:p>
            <a:pPr lvl="1"/>
            <a:r>
              <a:rPr lang="en-US" sz="2000" smtClean="0"/>
              <a:t>Phản hồi từ bên nhận: các thông báo điều khiển (ACK,NAK) từ bên nhận sang bên gửi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6400800"/>
            <a:ext cx="34290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71A94809-ACDA-4CBC-8099-88C5D2FE908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rdt2.0: FSM</a:t>
            </a:r>
            <a:endParaRPr lang="en-US" smtClean="0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snkpkt = make_pkt(data, checksum)</a:t>
            </a:r>
          </a:p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extract(rcvpkt,data)</a:t>
            </a:r>
          </a:p>
          <a:p>
            <a:pPr algn="l"/>
            <a:r>
              <a:rPr lang="en-US">
                <a:latin typeface="Arial" pitchFamily="34" charset="0"/>
              </a:rPr>
              <a:t>deliver_data(data)</a:t>
            </a:r>
          </a:p>
          <a:p>
            <a:pPr algn="l"/>
            <a:r>
              <a:rPr lang="en-US">
                <a:latin typeface="Arial" pitchFamily="34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</a:t>
            </a:r>
          </a:p>
          <a:p>
            <a:pPr algn="l"/>
            <a:r>
              <a:rPr lang="en-US">
                <a:latin typeface="Arial" pitchFamily="34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6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7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98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</a:t>
            </a:r>
          </a:p>
          <a:p>
            <a:pPr algn="l"/>
            <a:r>
              <a:rPr lang="en-US">
                <a:latin typeface="Arial" pitchFamily="34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6115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pitchFamily="34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6116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pitchFamily="34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pitchFamily="34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6117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6113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Arial" pitchFamily="34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46102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46111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Arial" pitchFamily="34" charset="0"/>
                </a:rPr>
                <a:t>Wait for call from below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46105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6" name="Text Box 31"/>
          <p:cNvSpPr txBox="1">
            <a:spLocks noChangeArrowheads="1"/>
          </p:cNvSpPr>
          <p:nvPr/>
        </p:nvSpPr>
        <p:spPr bwMode="auto">
          <a:xfrm>
            <a:off x="866775" y="4167188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46107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46108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9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110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DC504CF-C518-49DC-91D5-D4609885D46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rdt2.0: hoạt động khi không có lỗi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11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snkpkt = make_pkt(data, checksum)</a:t>
            </a:r>
          </a:p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12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extract(rcvpkt,data)</a:t>
            </a:r>
          </a:p>
          <a:p>
            <a:pPr algn="l"/>
            <a:r>
              <a:rPr lang="en-US">
                <a:latin typeface="Arial" pitchFamily="34" charset="0"/>
              </a:rPr>
              <a:t>deliver_data(data)</a:t>
            </a:r>
          </a:p>
          <a:p>
            <a:pPr algn="l"/>
            <a:r>
              <a:rPr lang="en-US">
                <a:latin typeface="Arial" pitchFamily="34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14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</a:t>
            </a:r>
          </a:p>
          <a:p>
            <a:pPr algn="l"/>
            <a:r>
              <a:rPr lang="en-US">
                <a:latin typeface="Arial" pitchFamily="34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6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0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1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22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</a:t>
            </a:r>
          </a:p>
          <a:p>
            <a:pPr algn="l"/>
            <a:r>
              <a:rPr lang="en-US">
                <a:latin typeface="Arial" pitchFamily="34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7152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pitchFamily="34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7153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pitchFamily="34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pitchFamily="34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7154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7150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Arial" pitchFamily="34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47126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7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8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29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7148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7146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7144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7142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1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4" grpId="0" animBg="1"/>
      <p:bldP spid="288805" grpId="0" animBg="1"/>
      <p:bldP spid="288809" grpId="0" animBg="1"/>
      <p:bldP spid="288810" grpId="0" animBg="1"/>
      <p:bldP spid="288811" grpId="0" animBg="1"/>
      <p:bldP spid="288815" grpId="0" animBg="1"/>
      <p:bldP spid="28881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5B3C5E70-0FBA-42D3-BAC1-CC6BD55CB5E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rdt2.0: hoạt động khi có lỗi</a:t>
            </a:r>
            <a:endParaRPr lang="en-US" smtClean="0"/>
          </a:p>
        </p:txBody>
      </p:sp>
      <p:sp>
        <p:nvSpPr>
          <p:cNvPr id="48133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snkpkt = make_pkt(data, checksum)</a:t>
            </a:r>
          </a:p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6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7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extract(rcvpkt,data)</a:t>
            </a:r>
          </a:p>
          <a:p>
            <a:pPr algn="l"/>
            <a:r>
              <a:rPr lang="en-US">
                <a:latin typeface="Arial" pitchFamily="34" charset="0"/>
              </a:rPr>
              <a:t>deliver_data(data)</a:t>
            </a:r>
          </a:p>
          <a:p>
            <a:pPr algn="l"/>
            <a:r>
              <a:rPr lang="en-US">
                <a:latin typeface="Arial" pitchFamily="34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8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</a:t>
            </a:r>
          </a:p>
          <a:p>
            <a:pPr algn="l"/>
            <a:r>
              <a:rPr lang="en-US">
                <a:latin typeface="Arial" pitchFamily="34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9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43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5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46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</a:t>
            </a:r>
          </a:p>
          <a:p>
            <a:pPr algn="l"/>
            <a:r>
              <a:rPr lang="en-US">
                <a:latin typeface="Arial" pitchFamily="34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47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818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pitchFamily="34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818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>
                  <a:latin typeface="Arial" pitchFamily="34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pitchFamily="34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818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8178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Arial" pitchFamily="34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48150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51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2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53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8176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8174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56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8172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8170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69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8" grpId="0" animBg="1"/>
      <p:bldP spid="289829" grpId="0" animBg="1"/>
      <p:bldP spid="289833" grpId="0" animBg="1"/>
      <p:bldP spid="289834" grpId="0" animBg="1"/>
      <p:bldP spid="289835" grpId="0" animBg="1"/>
      <p:bldP spid="289839" grpId="0" animBg="1"/>
      <p:bldP spid="289839" grpId="1" animBg="1"/>
      <p:bldP spid="289840" grpId="0" animBg="1"/>
      <p:bldP spid="289841" grpId="0" animBg="1"/>
      <p:bldP spid="289842" grpId="0" animBg="1"/>
      <p:bldP spid="2898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9D59BF12-F692-496B-A244-90B651ABD2C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rdt2.0 có lỗ hổng không tránh khỏi!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Điều gì xảy ra nếu  ACK/NAK hỏng?</a:t>
            </a:r>
            <a:endParaRPr lang="en-US" sz="2400" smtClean="0"/>
          </a:p>
          <a:p>
            <a:r>
              <a:rPr lang="en-US" sz="2000" smtClean="0"/>
              <a:t>Bên gửi không biết việc gì đã xảy ra ở bên nhận!</a:t>
            </a:r>
          </a:p>
          <a:p>
            <a:r>
              <a:rPr lang="en-US" sz="2000" smtClean="0"/>
              <a:t>Không đơn giản chỉ phát lại: có thể tạo nhận lặp</a:t>
            </a:r>
            <a:endParaRPr lang="en-US" sz="2400" smtClean="0"/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endParaRPr lang="en-US" sz="2000" smtClean="0"/>
          </a:p>
          <a:p>
            <a:pPr>
              <a:buFont typeface="ZapfDingbats" pitchFamily="82" charset="2"/>
              <a:buNone/>
            </a:pPr>
            <a:endParaRPr lang="en-US" sz="2400" smtClean="0"/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Xử lý nhận lặp: </a:t>
            </a:r>
          </a:p>
          <a:p>
            <a:r>
              <a:rPr lang="en-US" sz="2000" smtClean="0"/>
              <a:t>Bên gửi thêm </a:t>
            </a:r>
            <a:r>
              <a:rPr lang="en-US" sz="2000" i="1" smtClean="0">
                <a:solidFill>
                  <a:schemeClr val="accent2"/>
                </a:solidFill>
              </a:rPr>
              <a:t>số thứ tự</a:t>
            </a:r>
            <a:r>
              <a:rPr lang="en-US" sz="2000" smtClean="0"/>
              <a:t> vào mỗi gói</a:t>
            </a:r>
          </a:p>
          <a:p>
            <a:r>
              <a:rPr lang="en-US" sz="2000" smtClean="0"/>
              <a:t>Bên gửi phát lại nếu không nhận được ACK/NAK</a:t>
            </a:r>
          </a:p>
          <a:p>
            <a:r>
              <a:rPr lang="en-US" sz="2000" smtClean="0"/>
              <a:t>Bên nhận bỏ (không chuyển lên trên) gói lặp</a:t>
            </a: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4983163" y="4818063"/>
            <a:ext cx="2714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Bên gửi gửi một gói, </a:t>
            </a:r>
          </a:p>
          <a:p>
            <a:pPr algn="l"/>
            <a:r>
              <a:rPr lang="en-US" sz="2000"/>
              <a:t>sau đó đợi trả lời của </a:t>
            </a:r>
          </a:p>
          <a:p>
            <a:pPr algn="l"/>
            <a:r>
              <a:rPr lang="en-US" sz="2000"/>
              <a:t>bên nhận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4895850" y="4686300"/>
            <a:ext cx="3467100" cy="1238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86338" y="4522788"/>
            <a:ext cx="1755775" cy="396875"/>
            <a:chOff x="2943" y="2669"/>
            <a:chExt cx="1106" cy="250"/>
          </a:xfrm>
        </p:grpSpPr>
        <p:sp>
          <p:nvSpPr>
            <p:cNvPr id="49162" name="Rectangle 8"/>
            <p:cNvSpPr>
              <a:spLocks noChangeArrowheads="1"/>
            </p:cNvSpPr>
            <p:nvPr/>
          </p:nvSpPr>
          <p:spPr bwMode="auto">
            <a:xfrm>
              <a:off x="2976" y="2712"/>
              <a:ext cx="1038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Text Box 9"/>
            <p:cNvSpPr txBox="1">
              <a:spLocks noChangeArrowheads="1"/>
            </p:cNvSpPr>
            <p:nvPr/>
          </p:nvSpPr>
          <p:spPr bwMode="auto">
            <a:xfrm>
              <a:off x="2943" y="2669"/>
              <a:ext cx="11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stop and wait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EF535EB-8F18-44BE-B04C-D9D4AB13A6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3. Nội dung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3.1 Các dịch vụ tầng giao vận</a:t>
            </a:r>
          </a:p>
          <a:p>
            <a:r>
              <a:rPr lang="en-US" sz="2400" smtClean="0"/>
              <a:t>3.2 Ghép và tách kênh</a:t>
            </a:r>
          </a:p>
          <a:p>
            <a:r>
              <a:rPr lang="en-US" sz="2400" smtClean="0"/>
              <a:t>3.3 Truyền phi kết nối: UDP</a:t>
            </a:r>
          </a:p>
          <a:p>
            <a:r>
              <a:rPr lang="en-US" sz="2400" smtClean="0"/>
              <a:t>3.4 Các nguyên lý truyền tin cậy</a:t>
            </a: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3.5 Truyền hướng kết nối: TCP</a:t>
            </a:r>
          </a:p>
          <a:p>
            <a:pPr lvl="1"/>
            <a:r>
              <a:rPr lang="en-US" sz="2000" smtClean="0"/>
              <a:t>Cấu trúc đoạn</a:t>
            </a:r>
          </a:p>
          <a:p>
            <a:pPr lvl="1"/>
            <a:r>
              <a:rPr lang="en-US" sz="2000" smtClean="0"/>
              <a:t>Truyền tin cậy</a:t>
            </a:r>
          </a:p>
          <a:p>
            <a:pPr lvl="1"/>
            <a:r>
              <a:rPr lang="en-US" sz="2000" smtClean="0"/>
              <a:t>Kiểm soát luồng</a:t>
            </a:r>
          </a:p>
          <a:p>
            <a:pPr lvl="1"/>
            <a:r>
              <a:rPr lang="en-US" sz="2000" smtClean="0"/>
              <a:t>Quản trị kết nối</a:t>
            </a:r>
          </a:p>
          <a:p>
            <a:r>
              <a:rPr lang="en-US" sz="2400" smtClean="0"/>
              <a:t>3.6 Các nguyên lý kiểm soát tắc nghẽn</a:t>
            </a:r>
          </a:p>
          <a:p>
            <a:r>
              <a:rPr lang="en-US" sz="2400" smtClean="0"/>
              <a:t>3.7 Kiểm soát tắc nghẽn trong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387D40B0-42A4-4486-A1EE-52C8F69CFB5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8125"/>
            <a:ext cx="8277225" cy="1143000"/>
          </a:xfrm>
        </p:spPr>
        <p:txBody>
          <a:bodyPr/>
          <a:lstStyle/>
          <a:p>
            <a:r>
              <a:rPr lang="en-US" sz="3200" smtClean="0"/>
              <a:t>rdt2.1: bên gửi, xử lý mất ACK/NAKs</a:t>
            </a:r>
            <a:endParaRPr lang="en-US" smtClean="0"/>
          </a:p>
        </p:txBody>
      </p:sp>
      <p:sp>
        <p:nvSpPr>
          <p:cNvPr id="50181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latin typeface="Arial" pitchFamily="34" charset="0"/>
              </a:rPr>
              <a:t>Wait for call 0 from above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sndpkt = make_pkt(0, data, checksum)</a:t>
            </a:r>
          </a:p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85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50215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6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ACK or NAK 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0189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 </a:t>
            </a:r>
          </a:p>
          <a:p>
            <a:pPr algn="l"/>
            <a:r>
              <a:rPr lang="en-US">
                <a:latin typeface="Arial" pitchFamily="34" charset="0"/>
              </a:rPr>
              <a:t>( corrupt(rcvpkt) ||</a:t>
            </a:r>
          </a:p>
          <a:p>
            <a:pPr algn="l"/>
            <a:r>
              <a:rPr lang="en-US">
                <a:latin typeface="Arial" pitchFamily="34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sndpkt = make_pkt(1, data, checksum)</a:t>
            </a:r>
          </a:p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  </a:t>
            </a:r>
          </a:p>
          <a:p>
            <a:pPr algn="l"/>
            <a:r>
              <a:rPr lang="en-US">
                <a:latin typeface="Arial" pitchFamily="34" charset="0"/>
              </a:rPr>
              <a:t>&amp;&amp; notcorrupt(rcvpkt) </a:t>
            </a:r>
          </a:p>
          <a:p>
            <a:pPr algn="l"/>
            <a:r>
              <a:rPr lang="en-US">
                <a:latin typeface="Arial" pitchFamily="34" charset="0"/>
              </a:rPr>
              <a:t>&amp;&amp; isACK(rcvpkt) </a:t>
            </a: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 </a:t>
            </a:r>
          </a:p>
          <a:p>
            <a:pPr algn="l"/>
            <a:r>
              <a:rPr lang="en-US">
                <a:latin typeface="Arial" pitchFamily="34" charset="0"/>
              </a:rPr>
              <a:t>( corrupt(rcvpkt) ||</a:t>
            </a:r>
          </a:p>
          <a:p>
            <a:pPr algn="l"/>
            <a:r>
              <a:rPr lang="en-US">
                <a:latin typeface="Arial" pitchFamily="34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  </a:t>
            </a:r>
          </a:p>
          <a:p>
            <a:pPr algn="l"/>
            <a:r>
              <a:rPr lang="en-US">
                <a:latin typeface="Arial" pitchFamily="34" charset="0"/>
              </a:rPr>
              <a:t>&amp;&amp; notcorrupt(rcvpkt) </a:t>
            </a:r>
          </a:p>
          <a:p>
            <a:pPr algn="l"/>
            <a:r>
              <a:rPr lang="en-US">
                <a:latin typeface="Arial" pitchFamily="34" charset="0"/>
              </a:rPr>
              <a:t>&amp;&amp; isACK(rcvpkt)</a:t>
            </a:r>
            <a:r>
              <a:rPr lang="en-US" sz="1000">
                <a:latin typeface="Arial" pitchFamily="34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50213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4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</a:t>
              </a:r>
            </a:p>
            <a:p>
              <a:r>
                <a:rPr lang="en-US" sz="1400">
                  <a:latin typeface="Arial" pitchFamily="34" charset="0"/>
                </a:rPr>
                <a:t> 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50211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2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ACK or NAK 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0209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0210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0D98702E-71E5-4365-80FC-275D7ADFB29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en-US" sz="3200" smtClean="0"/>
              <a:t>rdt2.1: bên nhận, xử lý mất </a:t>
            </a:r>
            <a:r>
              <a:rPr lang="en-US" sz="2800" smtClean="0"/>
              <a:t>ACK/NAKs</a:t>
            </a:r>
            <a:endParaRPr lang="en-US" sz="32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51234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</a:t>
              </a:r>
            </a:p>
            <a:p>
              <a:r>
                <a:rPr lang="en-US" sz="1400">
                  <a:latin typeface="Arial" pitchFamily="34" charset="0"/>
                </a:rPr>
                <a:t>0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</a:t>
            </a:r>
          </a:p>
          <a:p>
            <a:pPr algn="l"/>
            <a:r>
              <a:rPr lang="en-US" sz="1400">
                <a:latin typeface="Arial" pitchFamily="34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pitchFamily="34" charset="0"/>
              </a:rPr>
              <a:t>   has_seq0(rcvpkt)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pitchFamily="34" charset="0"/>
              </a:rPr>
              <a:t>  &amp;&amp; has_seq1(rcvpkt)</a:t>
            </a:r>
            <a:r>
              <a:rPr lang="en-US">
                <a:latin typeface="Arial" pitchFamily="34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extract(rcvpkt,data)</a:t>
            </a:r>
          </a:p>
          <a:p>
            <a:pPr algn="l"/>
            <a:r>
              <a:rPr lang="en-US" sz="1400">
                <a:latin typeface="Arial" pitchFamily="34" charset="0"/>
              </a:rPr>
              <a:t>deliver_data(data)</a:t>
            </a:r>
          </a:p>
          <a:p>
            <a:pPr algn="l"/>
            <a:r>
              <a:rPr lang="en-US" sz="1400">
                <a:latin typeface="Arial" pitchFamily="34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51232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</a:t>
              </a:r>
            </a:p>
            <a:p>
              <a:r>
                <a:rPr lang="en-US" sz="1400">
                  <a:latin typeface="Arial" pitchFamily="34" charset="0"/>
                </a:rPr>
                <a:t>1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1216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7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pitchFamily="34" charset="0"/>
              </a:rPr>
              <a:t>  &amp;&amp; has_seq0(rcvpkt)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18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extract(rcvpkt,data)</a:t>
            </a:r>
          </a:p>
          <a:p>
            <a:pPr algn="l"/>
            <a:r>
              <a:rPr lang="en-US" sz="1400">
                <a:latin typeface="Arial" pitchFamily="34" charset="0"/>
              </a:rPr>
              <a:t>deliver_data(data)</a:t>
            </a:r>
          </a:p>
          <a:p>
            <a:pPr algn="l"/>
            <a:r>
              <a:rPr lang="en-US" sz="1400">
                <a:latin typeface="Arial" pitchFamily="34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20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3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24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</a:t>
            </a:r>
          </a:p>
          <a:p>
            <a:pPr algn="l"/>
            <a:r>
              <a:rPr lang="en-US" sz="1400">
                <a:latin typeface="Arial" pitchFamily="34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pitchFamily="34" charset="0"/>
              </a:rPr>
              <a:t>   has_seq1(rcvpkt)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51225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6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27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8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29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30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31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D69372F5-387D-468B-A632-F660BD77B25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rdt2.1: thảo luận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Bên gửi:</a:t>
            </a:r>
            <a:endParaRPr lang="en-US" sz="2400" smtClean="0"/>
          </a:p>
          <a:p>
            <a:r>
              <a:rPr lang="en-US" sz="2400" smtClean="0"/>
              <a:t>seq # được thêm vào pkt</a:t>
            </a:r>
          </a:p>
          <a:p>
            <a:pPr lvl="1"/>
            <a:r>
              <a:rPr lang="en-US" sz="2000" smtClean="0"/>
              <a:t>two seq. #’s (0,1) là đủ. Tại sao?</a:t>
            </a:r>
          </a:p>
          <a:p>
            <a:r>
              <a:rPr lang="en-US" sz="2400" smtClean="0"/>
              <a:t>Phải kiểm tra nếu  nhận được ACK/NAK hỏng </a:t>
            </a:r>
          </a:p>
          <a:p>
            <a:r>
              <a:rPr lang="en-US" sz="2400" smtClean="0"/>
              <a:t>Trạng thái</a:t>
            </a:r>
          </a:p>
          <a:p>
            <a:pPr lvl="1"/>
            <a:r>
              <a:rPr lang="en-US" sz="2000" smtClean="0"/>
              <a:t>Trạng thái phải  “nhớ” xem gói “hiện tại” có seq.# là 0 hay 1.</a:t>
            </a:r>
          </a:p>
          <a:p>
            <a:endParaRPr lang="en-US" sz="2400" smtClean="0"/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Bên nhận:</a:t>
            </a:r>
            <a:endParaRPr lang="en-US" sz="2400" smtClean="0"/>
          </a:p>
          <a:p>
            <a:r>
              <a:rPr lang="en-US" sz="2400" smtClean="0"/>
              <a:t>Phải kiểm tra nếu gói nhận được lặp</a:t>
            </a:r>
          </a:p>
          <a:p>
            <a:pPr lvl="1"/>
            <a:r>
              <a:rPr lang="en-US" sz="2000" smtClean="0"/>
              <a:t>Trạng thái biểu thị gói đang đợi có seq.# là 0 hay 1</a:t>
            </a:r>
          </a:p>
          <a:p>
            <a:r>
              <a:rPr lang="en-US" sz="2400" smtClean="0"/>
              <a:t>Ghi chú: bên nhận không thể biết  ACK/NAK được nhận như thế nào ở bên gửi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32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F2F25C31-5247-4C4D-8A0B-EAE55C1ADEC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rdt2.2: giao thức không NAK</a:t>
            </a:r>
            <a:endParaRPr lang="en-US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r>
              <a:rPr lang="en-US" sz="2400" smtClean="0"/>
              <a:t>Có chức năng như rdt2.1, chỉ sử dụng ACK</a:t>
            </a:r>
          </a:p>
          <a:p>
            <a:r>
              <a:rPr lang="en-US" sz="2400" smtClean="0"/>
              <a:t>Thay vì gửi NAK, bên nhận gửi ACK cho gói cuối cùng nhận được OK</a:t>
            </a:r>
          </a:p>
          <a:p>
            <a:pPr lvl="1"/>
            <a:r>
              <a:rPr lang="en-US" sz="2000" smtClean="0"/>
              <a:t>Bên nhận phải bao gồm seq. #  của gói được ACKed </a:t>
            </a:r>
          </a:p>
          <a:p>
            <a:r>
              <a:rPr lang="en-US" sz="2400" smtClean="0"/>
              <a:t>ACK lặp tương đương NAK: </a:t>
            </a:r>
            <a:r>
              <a:rPr lang="en-US" sz="2400" i="1" smtClean="0"/>
              <a:t>bên gửi phát lại gói hiện tại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D331CDF6-60CD-4C0E-816B-3FC161972D3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3038"/>
            <a:ext cx="7772400" cy="1143000"/>
          </a:xfrm>
        </p:spPr>
        <p:txBody>
          <a:bodyPr/>
          <a:lstStyle/>
          <a:p>
            <a:r>
              <a:rPr lang="en-US" sz="3200" smtClean="0"/>
              <a:t>rdt2.2: vỡ bên gửi, bên nhận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20963" y="2220913"/>
            <a:ext cx="1062037" cy="838200"/>
            <a:chOff x="1441" y="2062"/>
            <a:chExt cx="669" cy="528"/>
          </a:xfrm>
        </p:grpSpPr>
        <p:sp>
          <p:nvSpPr>
            <p:cNvPr id="54309" name="Oval 4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Text Box 5"/>
            <p:cNvSpPr txBox="1">
              <a:spLocks noChangeArrowheads="1"/>
            </p:cNvSpPr>
            <p:nvPr/>
          </p:nvSpPr>
          <p:spPr bwMode="auto">
            <a:xfrm>
              <a:off x="1441" y="2110"/>
              <a:ext cx="66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call 0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957513" y="1519238"/>
            <a:ext cx="372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sndpkt = make_pkt(0, data, checksum)</a:t>
            </a:r>
          </a:p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970213" y="1238250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3032125" y="1574800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427288" y="2084388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2" name="Freeform 10"/>
          <p:cNvSpPr>
            <a:spLocks/>
          </p:cNvSpPr>
          <p:nvPr/>
        </p:nvSpPr>
        <p:spPr bwMode="auto">
          <a:xfrm flipV="1">
            <a:off x="3327400" y="2019300"/>
            <a:ext cx="1897063" cy="2063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3" name="Freeform 11"/>
          <p:cNvSpPr>
            <a:spLocks/>
          </p:cNvSpPr>
          <p:nvPr/>
        </p:nvSpPr>
        <p:spPr bwMode="auto">
          <a:xfrm rot="-1357180">
            <a:off x="5802313" y="1944688"/>
            <a:ext cx="452437" cy="860425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315075" y="2651125"/>
            <a:ext cx="2124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1">
                <a:solidFill>
                  <a:srgbClr val="FF0000"/>
                </a:solidFill>
                <a:latin typeface="Arial" pitchFamily="34" charset="0"/>
              </a:rPr>
              <a:t>udt_send(sndpkt)</a:t>
            </a:r>
            <a:endParaRPr 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6218238" y="1863725"/>
            <a:ext cx="2717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 </a:t>
            </a:r>
          </a:p>
          <a:p>
            <a:pPr algn="l"/>
            <a:r>
              <a:rPr lang="en-US">
                <a:latin typeface="Arial" pitchFamily="34" charset="0"/>
              </a:rPr>
              <a:t>( corrupt(rcvpkt) ||</a:t>
            </a:r>
          </a:p>
          <a:p>
            <a:pPr algn="l"/>
            <a:r>
              <a:rPr lang="en-US">
                <a:latin typeface="Arial" pitchFamily="34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Arial" pitchFamily="34" charset="0"/>
              </a:rPr>
              <a:t>isACK(rcvpkt,1)</a:t>
            </a:r>
            <a:r>
              <a:rPr lang="en-US">
                <a:latin typeface="Arial" pitchFamily="34" charset="0"/>
              </a:rPr>
              <a:t>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V="1">
            <a:off x="6418263" y="2644775"/>
            <a:ext cx="142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7" name="Freeform 15"/>
          <p:cNvSpPr>
            <a:spLocks/>
          </p:cNvSpPr>
          <p:nvPr/>
        </p:nvSpPr>
        <p:spPr bwMode="auto">
          <a:xfrm>
            <a:off x="5948363" y="2844800"/>
            <a:ext cx="203200" cy="1228725"/>
          </a:xfrm>
          <a:custGeom>
            <a:avLst/>
            <a:gdLst>
              <a:gd name="T0" fmla="*/ 2147483647 w 128"/>
              <a:gd name="T1" fmla="*/ 2147483647 h 774"/>
              <a:gd name="T2" fmla="*/ 0 w 128"/>
              <a:gd name="T3" fmla="*/ 0 h 774"/>
              <a:gd name="T4" fmla="*/ 0 60000 65536"/>
              <a:gd name="T5" fmla="*/ 0 60000 65536"/>
              <a:gd name="T6" fmla="*/ 0 w 128"/>
              <a:gd name="T7" fmla="*/ 0 h 774"/>
              <a:gd name="T8" fmla="*/ 128 w 128"/>
              <a:gd name="T9" fmla="*/ 774 h 7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6092825" y="3255963"/>
            <a:ext cx="2413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  </a:t>
            </a:r>
          </a:p>
          <a:p>
            <a:pPr algn="l"/>
            <a:r>
              <a:rPr lang="en-US">
                <a:latin typeface="Arial" pitchFamily="34" charset="0"/>
              </a:rPr>
              <a:t>&amp;&amp; notcorrupt(rcvpkt) </a:t>
            </a:r>
          </a:p>
          <a:p>
            <a:pPr algn="l"/>
            <a:r>
              <a:rPr lang="en-US">
                <a:latin typeface="Arial" pitchFamily="34" charset="0"/>
              </a:rPr>
              <a:t>&amp;&amp; </a:t>
            </a:r>
            <a:r>
              <a:rPr lang="en-US" b="1">
                <a:solidFill>
                  <a:srgbClr val="FF0000"/>
                </a:solidFill>
                <a:latin typeface="Arial" pitchFamily="34" charset="0"/>
              </a:rPr>
              <a:t>isACK(rcvpkt,0)</a:t>
            </a:r>
            <a:r>
              <a:rPr lang="en-US" sz="1000">
                <a:latin typeface="Arial" pitchFamily="34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181725" y="4079875"/>
            <a:ext cx="1863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976813" y="2166938"/>
            <a:ext cx="1062037" cy="838200"/>
            <a:chOff x="1441" y="2062"/>
            <a:chExt cx="669" cy="528"/>
          </a:xfrm>
        </p:grpSpPr>
        <p:sp>
          <p:nvSpPr>
            <p:cNvPr id="54307" name="Oval 19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Text Box 20"/>
            <p:cNvSpPr txBox="1">
              <a:spLocks noChangeArrowheads="1"/>
            </p:cNvSpPr>
            <p:nvPr/>
          </p:nvSpPr>
          <p:spPr bwMode="auto">
            <a:xfrm>
              <a:off x="1441" y="2110"/>
              <a:ext cx="66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ACK</a:t>
              </a:r>
            </a:p>
            <a:p>
              <a:r>
                <a:rPr lang="en-US" sz="1400">
                  <a:latin typeface="Arial" pitchFamily="34" charset="0"/>
                </a:rPr>
                <a:t>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4291" name="Text Box 21"/>
          <p:cNvSpPr txBox="1">
            <a:spLocks noChangeArrowheads="1"/>
          </p:cNvSpPr>
          <p:nvPr/>
        </p:nvSpPr>
        <p:spPr bwMode="auto">
          <a:xfrm>
            <a:off x="3683000" y="2884488"/>
            <a:ext cx="1622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sender FSM</a:t>
            </a:r>
          </a:p>
          <a:p>
            <a:r>
              <a:rPr lang="en-US" sz="2000">
                <a:solidFill>
                  <a:schemeClr val="accent2"/>
                </a:solidFill>
              </a:rPr>
              <a:t>fragment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427288" y="4265613"/>
            <a:ext cx="847725" cy="795337"/>
            <a:chOff x="3570" y="3063"/>
            <a:chExt cx="534" cy="501"/>
          </a:xfrm>
        </p:grpSpPr>
        <p:sp>
          <p:nvSpPr>
            <p:cNvPr id="54305" name="Oval 23"/>
            <p:cNvSpPr>
              <a:spLocks noChangeArrowheads="1"/>
            </p:cNvSpPr>
            <p:nvPr/>
          </p:nvSpPr>
          <p:spPr bwMode="auto">
            <a:xfrm>
              <a:off x="3570" y="3063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Text Box 24"/>
            <p:cNvSpPr txBox="1">
              <a:spLocks noChangeArrowheads="1"/>
            </p:cNvSpPr>
            <p:nvPr/>
          </p:nvSpPr>
          <p:spPr bwMode="auto">
            <a:xfrm>
              <a:off x="3597" y="3085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</a:t>
              </a:r>
            </a:p>
            <a:p>
              <a:r>
                <a:rPr lang="en-US" sz="1400">
                  <a:latin typeface="Arial" pitchFamily="34" charset="0"/>
                </a:rPr>
                <a:t>0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4293" name="Freeform 25"/>
          <p:cNvSpPr>
            <a:spLocks/>
          </p:cNvSpPr>
          <p:nvPr/>
        </p:nvSpPr>
        <p:spPr bwMode="auto">
          <a:xfrm>
            <a:off x="3055938" y="4156075"/>
            <a:ext cx="825500" cy="185738"/>
          </a:xfrm>
          <a:custGeom>
            <a:avLst/>
            <a:gdLst>
              <a:gd name="T0" fmla="*/ 0 w 520"/>
              <a:gd name="T1" fmla="*/ 2147483647 h 117"/>
              <a:gd name="T2" fmla="*/ 2147483647 w 520"/>
              <a:gd name="T3" fmla="*/ 2147483647 h 117"/>
              <a:gd name="T4" fmla="*/ 0 60000 65536"/>
              <a:gd name="T5" fmla="*/ 0 60000 65536"/>
              <a:gd name="T6" fmla="*/ 0 w 520"/>
              <a:gd name="T7" fmla="*/ 0 h 117"/>
              <a:gd name="T8" fmla="*/ 520 w 520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0" h="117">
                <a:moveTo>
                  <a:pt x="0" y="117"/>
                </a:moveTo>
                <a:cubicBezTo>
                  <a:pt x="136" y="17"/>
                  <a:pt x="276" y="0"/>
                  <a:pt x="520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Freeform 26"/>
          <p:cNvSpPr>
            <a:spLocks/>
          </p:cNvSpPr>
          <p:nvPr/>
        </p:nvSpPr>
        <p:spPr bwMode="auto">
          <a:xfrm>
            <a:off x="3168650" y="4960938"/>
            <a:ext cx="2403475" cy="206375"/>
          </a:xfrm>
          <a:custGeom>
            <a:avLst/>
            <a:gdLst>
              <a:gd name="T0" fmla="*/ 0 w 1514"/>
              <a:gd name="T1" fmla="*/ 0 h 130"/>
              <a:gd name="T2" fmla="*/ 2147483647 w 1514"/>
              <a:gd name="T3" fmla="*/ 2147483647 h 130"/>
              <a:gd name="T4" fmla="*/ 0 60000 65536"/>
              <a:gd name="T5" fmla="*/ 0 60000 65536"/>
              <a:gd name="T6" fmla="*/ 0 w 1514"/>
              <a:gd name="T7" fmla="*/ 0 h 130"/>
              <a:gd name="T8" fmla="*/ 1514 w 1514"/>
              <a:gd name="T9" fmla="*/ 130 h 1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Text Box 27"/>
          <p:cNvSpPr txBox="1">
            <a:spLocks noChangeArrowheads="1"/>
          </p:cNvSpPr>
          <p:nvPr/>
        </p:nvSpPr>
        <p:spPr bwMode="auto">
          <a:xfrm>
            <a:off x="2935288" y="5106988"/>
            <a:ext cx="3940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notcorrupt(rcvpkt) </a:t>
            </a:r>
          </a:p>
          <a:p>
            <a:pPr algn="l"/>
            <a:r>
              <a:rPr lang="en-US">
                <a:latin typeface="Arial" pitchFamily="34" charset="0"/>
              </a:rPr>
              <a:t>  &amp;&amp; has_seq1(rcvpkt)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96" name="Line 28"/>
          <p:cNvSpPr>
            <a:spLocks noChangeShapeType="1"/>
          </p:cNvSpPr>
          <p:nvPr/>
        </p:nvSpPr>
        <p:spPr bwMode="auto">
          <a:xfrm>
            <a:off x="3046413" y="5678488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7" name="Text Box 29"/>
          <p:cNvSpPr txBox="1">
            <a:spLocks noChangeArrowheads="1"/>
          </p:cNvSpPr>
          <p:nvPr/>
        </p:nvSpPr>
        <p:spPr bwMode="auto">
          <a:xfrm>
            <a:off x="2903538" y="5664200"/>
            <a:ext cx="4175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extract(rcvpkt,data)</a:t>
            </a:r>
          </a:p>
          <a:p>
            <a:pPr algn="l"/>
            <a:r>
              <a:rPr lang="en-US">
                <a:latin typeface="Arial" pitchFamily="34" charset="0"/>
              </a:rPr>
              <a:t>deliver_data(data)</a:t>
            </a:r>
          </a:p>
          <a:p>
            <a:pPr algn="l"/>
            <a:r>
              <a:rPr lang="en-US" b="1">
                <a:solidFill>
                  <a:srgbClr val="FF0000"/>
                </a:solidFill>
                <a:latin typeface="Arial" pitchFamily="34" charset="0"/>
              </a:rPr>
              <a:t>sndpkt = make_pkt(ACK1, chksum)</a:t>
            </a:r>
          </a:p>
          <a:p>
            <a:pPr algn="l"/>
            <a:r>
              <a:rPr lang="en-US">
                <a:latin typeface="Arial" pitchFamily="34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98" name="Freeform 30"/>
          <p:cNvSpPr>
            <a:spLocks/>
          </p:cNvSpPr>
          <p:nvPr/>
        </p:nvSpPr>
        <p:spPr bwMode="auto">
          <a:xfrm flipH="1">
            <a:off x="1963738" y="3917950"/>
            <a:ext cx="490537" cy="13589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9" name="Line 31"/>
          <p:cNvSpPr>
            <a:spLocks noChangeShapeType="1"/>
          </p:cNvSpPr>
          <p:nvPr/>
        </p:nvSpPr>
        <p:spPr bwMode="auto">
          <a:xfrm>
            <a:off x="90488" y="466090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32"/>
          <p:cNvSpPr txBox="1">
            <a:spLocks noChangeArrowheads="1"/>
          </p:cNvSpPr>
          <p:nvPr/>
        </p:nvSpPr>
        <p:spPr bwMode="auto">
          <a:xfrm>
            <a:off x="9525" y="3824288"/>
            <a:ext cx="23606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</a:t>
            </a:r>
          </a:p>
          <a:p>
            <a:pPr algn="l"/>
            <a:r>
              <a:rPr lang="en-US">
                <a:latin typeface="Arial" pitchFamily="34" charset="0"/>
              </a:rPr>
              <a:t>   (corrupt(rcvpkt) ||</a:t>
            </a:r>
          </a:p>
          <a:p>
            <a:pPr algn="l"/>
            <a:r>
              <a:rPr lang="en-US">
                <a:latin typeface="Arial" pitchFamily="34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Arial" pitchFamily="34" charset="0"/>
              </a:rPr>
              <a:t>has_seq1(rcvpkt))</a:t>
            </a:r>
            <a:endParaRPr 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301" name="Text Box 33"/>
          <p:cNvSpPr txBox="1">
            <a:spLocks noChangeArrowheads="1"/>
          </p:cNvSpPr>
          <p:nvPr/>
        </p:nvSpPr>
        <p:spPr bwMode="auto">
          <a:xfrm>
            <a:off x="0" y="4689475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1">
                <a:solidFill>
                  <a:srgbClr val="FF0000"/>
                </a:solidFill>
                <a:latin typeface="Arial" pitchFamily="34" charset="0"/>
              </a:rPr>
              <a:t>udt_send(sndpkt)</a:t>
            </a:r>
            <a:endParaRPr 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302" name="Text Box 34"/>
          <p:cNvSpPr txBox="1">
            <a:spLocks noChangeArrowheads="1"/>
          </p:cNvSpPr>
          <p:nvPr/>
        </p:nvSpPr>
        <p:spPr bwMode="auto">
          <a:xfrm>
            <a:off x="3346450" y="4311650"/>
            <a:ext cx="1803400" cy="7016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receiver FSM</a:t>
            </a:r>
          </a:p>
          <a:p>
            <a:r>
              <a:rPr lang="en-US" sz="2000">
                <a:solidFill>
                  <a:schemeClr val="accent2"/>
                </a:solidFill>
              </a:rPr>
              <a:t>fragment</a:t>
            </a:r>
          </a:p>
        </p:txBody>
      </p:sp>
      <p:sp>
        <p:nvSpPr>
          <p:cNvPr id="54303" name="Line 35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4" name="Text Box 36"/>
          <p:cNvSpPr txBox="1">
            <a:spLocks noChangeArrowheads="1"/>
          </p:cNvSpPr>
          <p:nvPr/>
        </p:nvSpPr>
        <p:spPr bwMode="auto">
          <a:xfrm>
            <a:off x="6854825" y="4103688"/>
            <a:ext cx="379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515E073-48FF-4A61-B857-00F73346C58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rdt3.0: kênh truyền có lỗi và mất gói</a:t>
            </a:r>
            <a:endParaRPr lang="en-US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Giả thiết mới:</a:t>
            </a:r>
            <a:r>
              <a:rPr lang="en-US" sz="2400" smtClean="0"/>
              <a:t> kênh truyền bên dưới có thể làm mất gói (data or ACKs)</a:t>
            </a:r>
          </a:p>
          <a:p>
            <a:pPr lvl="1"/>
            <a:r>
              <a:rPr lang="en-US" sz="2000" smtClean="0"/>
              <a:t>checksum, seq. #, ACKs, phát lại có ích, nhưng chưa đủ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Tiếp cận:</a:t>
            </a:r>
            <a:r>
              <a:rPr lang="en-US" sz="2400" smtClean="0"/>
              <a:t> bên gửi đợi ACK trong  khoảng thời gian  “hợp lý”  </a:t>
            </a:r>
          </a:p>
          <a:p>
            <a:r>
              <a:rPr lang="en-US" sz="2000" smtClean="0"/>
              <a:t>Phát lại nếu không nhận được ACK sau thời gian đợi</a:t>
            </a:r>
          </a:p>
          <a:p>
            <a:r>
              <a:rPr lang="en-US" sz="2000" smtClean="0"/>
              <a:t>Nếu pkt (hoặc ACK) trễ (không mất):</a:t>
            </a:r>
          </a:p>
          <a:p>
            <a:pPr lvl="1"/>
            <a:r>
              <a:rPr lang="en-US" sz="2000" smtClean="0"/>
              <a:t>Phát lại sẽ gây lặp, nhưng sử dụng seq. # đã xử lý được lặp</a:t>
            </a:r>
            <a:endParaRPr lang="en-US" sz="1800" smtClean="0"/>
          </a:p>
          <a:p>
            <a:pPr lvl="1"/>
            <a:r>
              <a:rPr lang="en-US" sz="2000" smtClean="0"/>
              <a:t>Bên nhận phải xác định  seq. # của gói được ACKed</a:t>
            </a:r>
            <a:endParaRPr lang="en-US" sz="1800" smtClean="0"/>
          </a:p>
          <a:p>
            <a:r>
              <a:rPr lang="en-US" sz="2000" smtClean="0"/>
              <a:t>Yêu cầu đồng hồ đếm lùi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7882371-3E4F-44D3-A371-E1634470707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sz="3600" smtClean="0"/>
              <a:t>rdt3.0 sender</a:t>
            </a:r>
            <a:endParaRPr lang="en-US" smtClean="0"/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make_pkt(0, data, checksum)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</a:p>
          <a:p>
            <a:pPr algn="l"/>
            <a:r>
              <a:rPr lang="en-US" sz="1400">
                <a:latin typeface="Arial" pitchFamily="34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56376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7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ACK0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6330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31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pitchFamily="34" charset="0"/>
              </a:rPr>
              <a:t>( corrupt(rcvpkt) ||</a:t>
            </a:r>
          </a:p>
          <a:p>
            <a:pPr algn="l"/>
            <a:r>
              <a:rPr lang="en-US" sz="1400">
                <a:latin typeface="Arial" pitchFamily="34" charset="0"/>
              </a:rPr>
              <a:t>isACK(rcvpkt,1)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56374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5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</a:t>
              </a:r>
            </a:p>
            <a:p>
              <a:r>
                <a:rPr lang="en-US" sz="1400">
                  <a:latin typeface="Arial" pitchFamily="34" charset="0"/>
                </a:rPr>
                <a:t>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6335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36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7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8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make_pkt(1, data, checksum)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</a:p>
          <a:p>
            <a:pPr algn="l"/>
            <a:r>
              <a:rPr lang="en-US" sz="1400">
                <a:latin typeface="Arial" pitchFamily="34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39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40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1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  </a:t>
            </a:r>
          </a:p>
          <a:p>
            <a:pPr algn="l"/>
            <a:r>
              <a:rPr lang="en-US" sz="1400">
                <a:latin typeface="Arial" pitchFamily="34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pitchFamily="34" charset="0"/>
              </a:rPr>
              <a:t>&amp;&amp; isACK(rcvpkt,0)</a:t>
            </a:r>
            <a:r>
              <a:rPr lang="en-US" sz="1000">
                <a:latin typeface="Arial" pitchFamily="34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342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3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pitchFamily="34" charset="0"/>
              </a:rPr>
              <a:t>( corrupt(rcvpkt) ||</a:t>
            </a:r>
          </a:p>
          <a:p>
            <a:pPr algn="l"/>
            <a:r>
              <a:rPr lang="en-US" sz="1400">
                <a:latin typeface="Arial" pitchFamily="34" charset="0"/>
              </a:rPr>
              <a:t>isACK(rcvpkt,0)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44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5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  </a:t>
            </a:r>
          </a:p>
          <a:p>
            <a:pPr algn="l"/>
            <a:r>
              <a:rPr lang="en-US" sz="1400">
                <a:latin typeface="Arial" pitchFamily="34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pitchFamily="34" charset="0"/>
              </a:rPr>
              <a:t>&amp;&amp; isACK(rcvpkt,1)</a:t>
            </a:r>
            <a:r>
              <a:rPr lang="en-US" sz="1000">
                <a:latin typeface="Arial" pitchFamily="34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346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7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48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49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50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udt_send(sndpkt)</a:t>
            </a:r>
          </a:p>
          <a:p>
            <a:pPr algn="l"/>
            <a:r>
              <a:rPr lang="en-US" sz="1400">
                <a:latin typeface="Arial" pitchFamily="34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51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52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3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54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55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udt_send(sndpkt)</a:t>
            </a:r>
          </a:p>
          <a:p>
            <a:pPr algn="l"/>
            <a:r>
              <a:rPr lang="en-US" sz="1400">
                <a:latin typeface="Arial" pitchFamily="34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56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57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8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59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56372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3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</a:t>
              </a:r>
            </a:p>
            <a:p>
              <a:r>
                <a:rPr lang="en-US" sz="1400">
                  <a:latin typeface="Arial" pitchFamily="34" charset="0"/>
                </a:rPr>
                <a:t>call 0from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6361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56370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1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ACK1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6363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64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6365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6366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67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6368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6369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6400800"/>
            <a:ext cx="34290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DC4B737F-7A57-4B3C-9372-B36EF9B84E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rdt3.0 – hoạt động</a:t>
            </a:r>
            <a:endParaRPr lang="en-US" smtClean="0"/>
          </a:p>
        </p:txBody>
      </p:sp>
      <p:pic>
        <p:nvPicPr>
          <p:cNvPr id="57349" name="Picture 3" descr="rdt30_example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75EDEED4-4BA3-4010-B971-25F1A064C2D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rdt3.0 – hoạt động</a:t>
            </a:r>
            <a:endParaRPr lang="en-US" smtClean="0"/>
          </a:p>
        </p:txBody>
      </p:sp>
      <p:pic>
        <p:nvPicPr>
          <p:cNvPr id="58373" name="Picture 3" descr="rdt30_examples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524000"/>
            <a:ext cx="8218488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A33281AE-E5E3-4D82-B8B3-6329ED91229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Hiệu năng của rdt3.0</a:t>
            </a:r>
            <a:endParaRPr lang="en-US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72475" cy="990600"/>
          </a:xfrm>
        </p:spPr>
        <p:txBody>
          <a:bodyPr/>
          <a:lstStyle/>
          <a:p>
            <a:r>
              <a:rPr lang="en-US" sz="2400" smtClean="0"/>
              <a:t>rdt3.0 tin cậy, nhưng hiệu năng thấp</a:t>
            </a:r>
          </a:p>
          <a:p>
            <a:r>
              <a:rPr lang="en-US" sz="2400" smtClean="0"/>
              <a:t>Ví dụ:  liên kết 1 Gbps, trễ lan truyền end-end 15 ms,  gói 1KB:</a:t>
            </a:r>
          </a:p>
          <a:p>
            <a:endParaRPr lang="en-US" sz="2400" smtClean="0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411163" y="2881313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557213" y="302895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transmit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1519238" y="2900363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82" name="Text Box 7"/>
          <p:cNvSpPr txBox="1">
            <a:spLocks noChangeArrowheads="1"/>
          </p:cNvSpPr>
          <p:nvPr/>
        </p:nvSpPr>
        <p:spPr bwMode="auto">
          <a:xfrm>
            <a:off x="5521325" y="2797175"/>
            <a:ext cx="114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8kb/pkt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83" name="Text Box 8"/>
          <p:cNvSpPr txBox="1">
            <a:spLocks noChangeArrowheads="1"/>
          </p:cNvSpPr>
          <p:nvPr/>
        </p:nvSpPr>
        <p:spPr bwMode="auto">
          <a:xfrm>
            <a:off x="5464175" y="3121025"/>
            <a:ext cx="163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10**9 b/sec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84" name="Text Box 9"/>
          <p:cNvSpPr txBox="1">
            <a:spLocks noChangeArrowheads="1"/>
          </p:cNvSpPr>
          <p:nvPr/>
        </p:nvSpPr>
        <p:spPr bwMode="auto">
          <a:xfrm>
            <a:off x="7070725" y="2959100"/>
            <a:ext cx="1670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= 8 microsec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85" name="Line 10"/>
          <p:cNvSpPr>
            <a:spLocks noChangeShapeType="1"/>
          </p:cNvSpPr>
          <p:nvPr/>
        </p:nvSpPr>
        <p:spPr bwMode="auto">
          <a:xfrm>
            <a:off x="5568950" y="314166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1"/>
          <p:cNvSpPr>
            <a:spLocks noChangeArrowheads="1"/>
          </p:cNvSpPr>
          <p:nvPr/>
        </p:nvSpPr>
        <p:spPr bwMode="auto">
          <a:xfrm>
            <a:off x="496888" y="4786313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U </a:t>
            </a:r>
            <a:r>
              <a:rPr lang="en-US" sz="2000" baseline="-25000"/>
              <a:t>sender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sử dụng </a:t>
            </a:r>
            <a:r>
              <a:rPr lang="en-US" sz="2000"/>
              <a:t>– tỉ lệ thời gian bên gửi bận gửi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1KB pkt / 30 msec -&gt; thông lượng 33kB/sec / 1 Gbps link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Giao thức mạng khai thác tài nguyên vật lý hạn chế!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1281113" y="3597275"/>
          <a:ext cx="5994400" cy="933450"/>
        </p:xfrm>
        <a:graphic>
          <a:graphicData uri="http://schemas.openxmlformats.org/presentationml/2006/ole">
            <p:oleObj spid="_x0000_s3074" name="Picture" r:id="rId3" imgW="3181320" imgH="495360" progId="Word.Picture.8">
              <p:embed/>
            </p:oleObj>
          </a:graphicData>
        </a:graphic>
      </p:graphicFrame>
      <p:sp>
        <p:nvSpPr>
          <p:cNvPr id="3087" name="Text Box 13"/>
          <p:cNvSpPr txBox="1">
            <a:spLocks noChangeArrowheads="1"/>
          </p:cNvSpPr>
          <p:nvPr/>
        </p:nvSpPr>
        <p:spPr bwMode="auto">
          <a:xfrm>
            <a:off x="1936750" y="2774950"/>
            <a:ext cx="3021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 (packet length in bits)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88" name="Text Box 14"/>
          <p:cNvSpPr txBox="1">
            <a:spLocks noChangeArrowheads="1"/>
          </p:cNvSpPr>
          <p:nvPr/>
        </p:nvSpPr>
        <p:spPr bwMode="auto">
          <a:xfrm>
            <a:off x="1914525" y="3098800"/>
            <a:ext cx="323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 (transmission rate, bps)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89" name="Line 15"/>
          <p:cNvSpPr>
            <a:spLocks noChangeShapeType="1"/>
          </p:cNvSpPr>
          <p:nvPr/>
        </p:nvSpPr>
        <p:spPr bwMode="auto">
          <a:xfrm>
            <a:off x="1987550" y="3141663"/>
            <a:ext cx="2938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Text Box 16"/>
          <p:cNvSpPr txBox="1">
            <a:spLocks noChangeArrowheads="1"/>
          </p:cNvSpPr>
          <p:nvPr/>
        </p:nvSpPr>
        <p:spPr bwMode="auto">
          <a:xfrm>
            <a:off x="5141913" y="2927350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=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CB22B68B-7F96-4A6D-BB73-121EE458987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mtClean="0"/>
              <a:t>Các dịch vụ và giao thức giao vận</a:t>
            </a:r>
          </a:p>
        </p:txBody>
      </p:sp>
      <p:sp>
        <p:nvSpPr>
          <p:cNvPr id="1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086225" cy="5114925"/>
          </a:xfrm>
        </p:spPr>
        <p:txBody>
          <a:bodyPr/>
          <a:lstStyle/>
          <a:p>
            <a:r>
              <a:rPr lang="en-US" sz="2000" smtClean="0"/>
              <a:t>Cung cấp </a:t>
            </a:r>
            <a:r>
              <a:rPr lang="en-US" sz="2000" i="1" smtClean="0">
                <a:solidFill>
                  <a:srgbClr val="FF0000"/>
                </a:solidFill>
              </a:rPr>
              <a:t>truyền thông logic </a:t>
            </a:r>
            <a:r>
              <a:rPr lang="en-US" sz="2000" smtClean="0"/>
              <a:t>giữa các tiến trình chạy trên các hosts khác nhau</a:t>
            </a:r>
          </a:p>
          <a:p>
            <a:r>
              <a:rPr lang="en-US" sz="2000" smtClean="0"/>
              <a:t>Các giao thức giao vận chạy trên các hệ thống cuối </a:t>
            </a:r>
          </a:p>
          <a:p>
            <a:pPr lvl="1"/>
            <a:r>
              <a:rPr lang="en-US" sz="2000" smtClean="0"/>
              <a:t>Bên gửi: cắt thông báo từ ứng dụng gửi xuống thành nhiều </a:t>
            </a:r>
            <a:r>
              <a:rPr lang="en-US" sz="2000" smtClean="0">
                <a:solidFill>
                  <a:srgbClr val="FF0000"/>
                </a:solidFill>
              </a:rPr>
              <a:t>đoạn</a:t>
            </a:r>
            <a:r>
              <a:rPr lang="en-US" sz="2000" smtClean="0"/>
              <a:t>, chuyển từng đoạn xuống tầng mạng</a:t>
            </a:r>
          </a:p>
          <a:p>
            <a:pPr lvl="1"/>
            <a:r>
              <a:rPr lang="en-US" sz="2000" smtClean="0"/>
              <a:t>Bên nhận: lắp ghép các đoạn thành thông báo, chuyển thông báo cho tầng ứng dụng</a:t>
            </a:r>
          </a:p>
          <a:p>
            <a:r>
              <a:rPr lang="en-US" sz="2000" smtClean="0"/>
              <a:t>Nhiều giao thức</a:t>
            </a:r>
          </a:p>
          <a:p>
            <a:pPr lvl="1"/>
            <a:r>
              <a:rPr lang="en-US" sz="2000" smtClean="0"/>
              <a:t>Internet: TCP and UDP</a:t>
            </a:r>
          </a:p>
        </p:txBody>
      </p:sp>
      <p:sp>
        <p:nvSpPr>
          <p:cNvPr id="1045" name="Freeform 5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Freeform 6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Freeform 7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1039" name="Object 9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039" name="Clip" r:id="rId3" imgW="1305000" imgH="1085760" progId="">
                <p:embed/>
              </p:oleObj>
            </a:graphicData>
          </a:graphic>
        </p:graphicFrame>
        <p:graphicFrame>
          <p:nvGraphicFramePr>
            <p:cNvPr id="1040" name="Object 10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040" name="Clip" r:id="rId4" imgW="676440" imgH="485640" progId="">
                <p:embed/>
              </p:oleObj>
            </a:graphicData>
          </a:graphic>
        </p:graphicFrame>
        <p:sp>
          <p:nvSpPr>
            <p:cNvPr id="1299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037" name="Clip" r:id="rId5" imgW="1305000" imgH="1085760" progId="">
                <p:embed/>
              </p:oleObj>
            </a:graphicData>
          </a:graphic>
        </p:graphicFrame>
        <p:graphicFrame>
          <p:nvGraphicFramePr>
            <p:cNvPr id="1038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038" name="Clip" r:id="rId6" imgW="676440" imgH="485640" progId="">
                <p:embed/>
              </p:oleObj>
            </a:graphicData>
          </a:graphic>
        </p:graphicFrame>
        <p:sp>
          <p:nvSpPr>
            <p:cNvPr id="1298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1295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6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7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1287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9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3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4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1284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5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6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3" name="Line 33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Line 34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35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6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37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Line 38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1276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7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8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1035" name="Object 49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1035" name="Clip" r:id="rId7" imgW="1305000" imgH="1085760" progId="">
                <p:embed/>
              </p:oleObj>
            </a:graphicData>
          </a:graphic>
        </p:graphicFrame>
        <p:sp>
          <p:nvSpPr>
            <p:cNvPr id="1269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6" name="Object 51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1036" name="Clip" r:id="rId8" imgW="1305000" imgH="1085760" progId="">
                <p:embed/>
              </p:oleObj>
            </a:graphicData>
          </a:graphic>
        </p:graphicFrame>
        <p:sp>
          <p:nvSpPr>
            <p:cNvPr id="1270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273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4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5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2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26" name="Object 58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p:oleObj spid="_x0000_s1026" name="Clip" r:id="rId9" imgW="1305000" imgH="1085760" progId="">
              <p:embed/>
            </p:oleObj>
          </a:graphicData>
        </a:graphic>
      </p:graphicFrame>
      <p:graphicFrame>
        <p:nvGraphicFramePr>
          <p:cNvPr id="1027" name="Object 59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p:oleObj spid="_x0000_s1027" name="Clip" r:id="rId10" imgW="1305000" imgH="1085760" progId="">
              <p:embed/>
            </p:oleObj>
          </a:graphicData>
        </a:graphic>
      </p:graphicFrame>
      <p:sp>
        <p:nvSpPr>
          <p:cNvPr id="1061" name="Oval 60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Oval 61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Oval 62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Line 63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Line 64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Line 65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Line 66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Line 67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Line 68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8" name="Object 69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p:oleObj spid="_x0000_s1028" name="Clip" r:id="rId11" imgW="981000" imgH="1209600" progId="">
              <p:embed/>
            </p:oleObj>
          </a:graphicData>
        </a:graphic>
      </p:graphicFrame>
      <p:graphicFrame>
        <p:nvGraphicFramePr>
          <p:cNvPr id="1029" name="Object 70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p:oleObj spid="_x0000_s1029" name="Clip" r:id="rId12" imgW="981000" imgH="1209600" progId="">
              <p:embed/>
            </p:oleObj>
          </a:graphicData>
        </a:graphic>
      </p:graphicFrame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1033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033" name="Clip" r:id="rId13" imgW="819000" imgH="847800" progId="">
                <p:embed/>
              </p:oleObj>
            </a:graphicData>
          </a:graphic>
        </p:graphicFrame>
        <p:graphicFrame>
          <p:nvGraphicFramePr>
            <p:cNvPr id="1034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034" name="Clip" r:id="rId14" imgW="1266840" imgH="1200240" progId="">
                <p:embed/>
              </p:oleObj>
            </a:graphicData>
          </a:graphic>
        </p:graphicFrame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1031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031" name="Clip" r:id="rId15" imgW="819000" imgH="847800" progId="">
                <p:embed/>
              </p:oleObj>
            </a:graphicData>
          </a:graphic>
        </p:graphicFrame>
        <p:graphicFrame>
          <p:nvGraphicFramePr>
            <p:cNvPr id="1032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032" name="Clip" r:id="rId16" imgW="1266840" imgH="1200240" progId="">
                <p:embed/>
              </p:oleObj>
            </a:graphicData>
          </a:graphic>
        </p:graphicFrame>
      </p:grp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1030" name="Object 79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1030" name="Clip" r:id="rId17" imgW="819000" imgH="847800" progId="">
                <p:embed/>
              </p:oleObj>
            </a:graphicData>
          </a:graphic>
        </p:graphicFrame>
        <p:sp>
          <p:nvSpPr>
            <p:cNvPr id="1268" name="Rectangle 80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3" name="Line 81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1260" name="AutoShape 8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" name="Rectangle 8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" name="Rectangle 8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3" name="AutoShape 8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" name="Line 8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5" name="Line 8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" name="Rectangle 8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" name="Rectangle 9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1252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5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6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7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6" name="Line 100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7" name="Line 101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8" name="Line 102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9" name="Line 103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0" name="Line 104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1" name="Line 105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Line 106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3" name="Line 107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Line 108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" name="Line 109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6" name="Line 110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7" name="Line 111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12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1239" name="Oval 1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" name="Line 1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" name="Line 1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" name="Rectangle 1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43" name="Oval 1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49" name="Line 1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Line 1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Line 1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46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26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1226" name="Oval 12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" name="Line 12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" name="Line 12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" name="Rectangle 13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0" name="Oval 13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3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36" name="Line 1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" name="Line 1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" name="Line 1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3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33" name="Line 1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Line 1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" name="Line 1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40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1213" name="Oval 1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4" name="Line 1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5" name="Line 1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6" name="Rectangle 1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17" name="Oval 1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3" name="Line 1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Line 1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" name="Line 1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20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154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1200" name="Oval 1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" name="Line 1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2" name="Line 1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" name="Rectangle 1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04" name="Oval 1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1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10" name="Line 1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1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Line 1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7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168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1187" name="Oval 1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" name="Line 1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" name="Line 1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" name="Rectangle 1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91" name="Oval 1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97" name="Line 1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" name="Line 1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" name="Line 1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1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94" name="Line 1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" name="Line 1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6" name="Line 1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182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1174" name="Oval 18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5" name="Line 18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" name="Line 18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" name="Rectangle 18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78" name="Oval 18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8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84" name="Line 1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5" name="Line 1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6" name="Line 1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3" name="Group 19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81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2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3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4" name="Group 196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1161" name="Oval 19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" name="Line 19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" name="Line 19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" name="Rectangle 20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65" name="Oval 20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6" name="Group 20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71" name="Line 2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Line 2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3" name="Line 2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7" name="Group 20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8" name="Line 2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" name="Line 2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Line 2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79" name="Group 210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1148" name="Oval 2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" name="Line 2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" name="Line 2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" name="Rectangle 2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52" name="Oval 2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2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58" name="Line 2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9" name="Line 2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0" name="Line 2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92" name="Group 2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55" name="Line 2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" name="Line 2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" name="Line 2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96" name="Line 224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3" name="Group 254"/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1141" name="Rectangle 227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" name="Rectangle 228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3" name="Rectangle 229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" name="Text Box 230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45" name="Line 231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" name="Line 232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" name="Line 233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5" name="Group 255"/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1134" name="Rectangle 256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" name="Rectangle 257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" name="Rectangle 258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" name="Text Box 259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8" name="Line 260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Line 261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" name="Line 262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6" name="Group 263"/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1129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2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18" name="Group 269"/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1124" name="Rectangle 27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Rectangle 27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Text Box 27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7" name="Line 27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" name="Line 27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19" name="Group 275"/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1119" name="Rectangle 27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Rectangle 27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1" name="Text Box 27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2" name="Line 27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" name="Line 28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1" name="Group 281"/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1114" name="Rectangle 28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Rectangle 28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Text Box 28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17" name="Line 28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Line 28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2" name="Group 287"/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1109" name="Rectangle 28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Rectangle 28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Text Box 29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12" name="Line 29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Line 29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4" name="Group 298"/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1105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107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0B2F66DC-A578-4DC1-930F-AE5DFFECFF2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rdt3.0: stop-and-wait</a:t>
            </a:r>
          </a:p>
        </p:txBody>
      </p:sp>
      <p:sp>
        <p:nvSpPr>
          <p:cNvPr id="4102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Bít đầu tiên được truyền, t = 0</a:t>
            </a:r>
          </a:p>
        </p:txBody>
      </p:sp>
      <p:sp>
        <p:nvSpPr>
          <p:cNvPr id="4104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5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7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8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0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2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4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solidFill>
                  <a:srgbClr val="FF0000"/>
                </a:solidFill>
                <a:latin typeface="Arial" pitchFamily="34" charset="0"/>
              </a:rPr>
              <a:t>RTT</a:t>
            </a:r>
            <a:r>
              <a:rPr lang="en-US" sz="1000">
                <a:latin typeface="Arial" pitchFamily="34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16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7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8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Bít cuối cùng được truyền,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t = L / R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19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0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Bít đầu tiên đến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21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2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Bít cuối cùng đến, gửi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23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ACK đến, gửi gói tiếp theo</a:t>
            </a:r>
          </a:p>
          <a:p>
            <a:pPr algn="r"/>
            <a:r>
              <a:rPr lang="en-US">
                <a:latin typeface="Arial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t = RTT + L / R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24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4128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6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7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098" name="Object 31"/>
          <p:cNvGraphicFramePr>
            <a:graphicFrameLocks noChangeAspect="1"/>
          </p:cNvGraphicFramePr>
          <p:nvPr/>
        </p:nvGraphicFramePr>
        <p:xfrm>
          <a:off x="1711325" y="5065713"/>
          <a:ext cx="5994400" cy="933450"/>
        </p:xfrm>
        <a:graphic>
          <a:graphicData uri="http://schemas.openxmlformats.org/presentationml/2006/ole">
            <p:oleObj spid="_x0000_s4098" name="Picture" r:id="rId3" imgW="3181320" imgH="4953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6EE4442-6F48-429E-A398-F98FCE3CA3C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Các giao thức Pipelined </a:t>
            </a:r>
            <a:endParaRPr lang="en-US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Pipelining:</a:t>
            </a:r>
            <a:r>
              <a:rPr lang="en-US" sz="2400" smtClean="0"/>
              <a:t> bên gửi gửi nhiều gói liên tiếp</a:t>
            </a:r>
          </a:p>
          <a:p>
            <a:pPr lvl="1"/>
            <a:r>
              <a:rPr lang="en-US" sz="2000" smtClean="0"/>
              <a:t>Phạm vi seq.# phải được tăng lên</a:t>
            </a:r>
          </a:p>
          <a:p>
            <a:pPr lvl="1"/>
            <a:r>
              <a:rPr lang="en-US" sz="2000" smtClean="0"/>
              <a:t>Sử dụng đệm ở bên gửi và bên nhận</a:t>
            </a:r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r>
              <a:rPr lang="en-US" sz="2400" smtClean="0"/>
              <a:t>Hai dạng chung của các giao thức pipelined: </a:t>
            </a:r>
            <a:r>
              <a:rPr lang="en-US" sz="2400" i="1" smtClean="0">
                <a:solidFill>
                  <a:srgbClr val="FF0000"/>
                </a:solidFill>
              </a:rPr>
              <a:t>go-Back-N, selective repeat</a:t>
            </a:r>
          </a:p>
        </p:txBody>
      </p:sp>
      <p:pic>
        <p:nvPicPr>
          <p:cNvPr id="59399" name="Picture 5" descr="rdt_pipeline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2890838"/>
            <a:ext cx="6105525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0BD64DE7-3517-442D-AFFB-64E34B886640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Pipelining: tăng hiệu quả khai thác mạng</a:t>
            </a:r>
          </a:p>
        </p:txBody>
      </p:sp>
      <p:sp>
        <p:nvSpPr>
          <p:cNvPr id="5126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first packet bit transmitted, t = 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RTT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8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last bit transmitted, t = L / 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41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43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4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45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latin typeface="Arial" pitchFamily="34" charset="0"/>
              </a:rPr>
              <a:t>ACK arrives, send next </a:t>
            </a:r>
          </a:p>
          <a:p>
            <a:pPr algn="r"/>
            <a:r>
              <a:rPr lang="en-US">
                <a:latin typeface="Arial" pitchFamily="34" charset="0"/>
              </a:rPr>
              <a:t>packet, t = RTT + L / 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5174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3088 w 1845"/>
                <a:gd name="T3" fmla="*/ 58940 h 592"/>
                <a:gd name="T4" fmla="*/ 108667 w 1845"/>
                <a:gd name="T5" fmla="*/ 58940 h 592"/>
                <a:gd name="T6" fmla="*/ 0 w 1845"/>
                <a:gd name="T7" fmla="*/ 24595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179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0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77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9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0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5167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3088 w 1845"/>
                <a:gd name="T3" fmla="*/ 58940 h 592"/>
                <a:gd name="T4" fmla="*/ 108667 w 1845"/>
                <a:gd name="T5" fmla="*/ 58940 h 592"/>
                <a:gd name="T6" fmla="*/ 0 w 1845"/>
                <a:gd name="T7" fmla="*/ 24595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172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3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70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5160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3088 w 1845"/>
                <a:gd name="T3" fmla="*/ 58940 h 592"/>
                <a:gd name="T4" fmla="*/ 108667 w 1845"/>
                <a:gd name="T5" fmla="*/ 58940 h 592"/>
                <a:gd name="T6" fmla="*/ 0 w 1845"/>
                <a:gd name="T7" fmla="*/ 24595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165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6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3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53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4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last bit of 2</a:t>
            </a:r>
            <a:r>
              <a:rPr lang="en-US" baseline="30000">
                <a:latin typeface="Arial" pitchFamily="34" charset="0"/>
              </a:rPr>
              <a:t>nd</a:t>
            </a:r>
            <a:r>
              <a:rPr lang="en-US">
                <a:latin typeface="Arial" pitchFamily="34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55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6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7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last bit of 3</a:t>
            </a:r>
            <a:r>
              <a:rPr lang="en-US" baseline="30000">
                <a:latin typeface="Arial" pitchFamily="34" charset="0"/>
              </a:rPr>
              <a:t>rd</a:t>
            </a:r>
            <a:r>
              <a:rPr lang="en-US">
                <a:latin typeface="Arial" pitchFamily="34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122" name="Object 56"/>
          <p:cNvGraphicFramePr>
            <a:graphicFrameLocks noChangeAspect="1"/>
          </p:cNvGraphicFramePr>
          <p:nvPr/>
        </p:nvGraphicFramePr>
        <p:xfrm>
          <a:off x="1462088" y="5135563"/>
          <a:ext cx="5994400" cy="933450"/>
        </p:xfrm>
        <a:graphic>
          <a:graphicData uri="http://schemas.openxmlformats.org/presentationml/2006/ole">
            <p:oleObj spid="_x0000_s5122" name="Picture" r:id="rId3" imgW="3181320" imgH="495360" progId="Word.Picture.8">
              <p:embed/>
            </p:oleObj>
          </a:graphicData>
        </a:graphic>
      </p:graphicFrame>
      <p:sp>
        <p:nvSpPr>
          <p:cNvPr id="5158" name="Text Box 57"/>
          <p:cNvSpPr txBox="1">
            <a:spLocks noChangeArrowheads="1"/>
          </p:cNvSpPr>
          <p:nvPr/>
        </p:nvSpPr>
        <p:spPr bwMode="auto">
          <a:xfrm>
            <a:off x="6310313" y="4437063"/>
            <a:ext cx="2517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Hiệu quả tăng gấp 3!</a:t>
            </a:r>
          </a:p>
        </p:txBody>
      </p:sp>
      <p:sp>
        <p:nvSpPr>
          <p:cNvPr id="515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AF63493D-D13A-493D-A135-33B80081BF5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Bên gửi:</a:t>
            </a:r>
            <a:endParaRPr lang="en-US" sz="2400" smtClean="0"/>
          </a:p>
          <a:p>
            <a:r>
              <a:rPr lang="en-US" sz="2000" smtClean="0"/>
              <a:t>k-bit seq # trong tiêu đề gói tin</a:t>
            </a:r>
          </a:p>
          <a:p>
            <a:r>
              <a:rPr lang="en-US" sz="2000" smtClean="0"/>
              <a:t>“cửa sổ” của N gói liên tiếp chưa được ack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60422" name="Picture 4" descr="gbn_seqn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2752725"/>
            <a:ext cx="80994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5"/>
          <p:cNvSpPr>
            <a:spLocks noChangeArrowheads="1"/>
          </p:cNvSpPr>
          <p:nvPr/>
        </p:nvSpPr>
        <p:spPr bwMode="auto">
          <a:xfrm>
            <a:off x="476250" y="4638675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ACK(n): ACKs mọi gói đến gói có seq # n – “ACK tích kũy”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/>
              <a:t>có thể làm giả ACK lặp (xem bên nhận)</a:t>
            </a:r>
            <a:endParaRPr lang="en-US" sz="180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Đồng hồ cho mỗi gói đang gửi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i="1"/>
              <a:t>timeout(n):</a:t>
            </a:r>
            <a:r>
              <a:rPr lang="en-US" sz="2000"/>
              <a:t> phát lại các gói trong cửa sổ có seq.# từ n trở lên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45F279DC-41F3-4182-962F-0337DEB2B0C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96863"/>
            <a:ext cx="7772400" cy="700087"/>
          </a:xfrm>
        </p:spPr>
        <p:txBody>
          <a:bodyPr/>
          <a:lstStyle/>
          <a:p>
            <a:r>
              <a:rPr lang="en-US" sz="3200" smtClean="0"/>
              <a:t>GBN: FSM của bên gửi </a:t>
            </a:r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61465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Arial" pitchFamily="34" charset="0"/>
                </a:rPr>
                <a:t>Wait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start_timer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udt_send(sndpkt[base])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udt_send(sndpkt[base+1])</a:t>
            </a:r>
          </a:p>
          <a:p>
            <a:pPr algn="l"/>
            <a:r>
              <a:rPr lang="en-US" sz="1400">
                <a:latin typeface="Arial" pitchFamily="34" charset="0"/>
              </a:rPr>
              <a:t>…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udt_send(sndpkt[nextseqnum-1])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timeout</a:t>
            </a:r>
            <a:endParaRPr lang="en-US" sz="1400">
              <a:latin typeface="Times New Roman" pitchFamily="18" charset="0"/>
            </a:endParaRP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rdt_send(data)</a:t>
            </a:r>
            <a:r>
              <a:rPr lang="en-US" sz="1000">
                <a:latin typeface="Arial" pitchFamily="34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if (nextseqnum &lt; base+N) {</a:t>
            </a:r>
          </a:p>
          <a:p>
            <a:pPr algn="l"/>
            <a:r>
              <a:rPr lang="en-US" sz="1400">
                <a:latin typeface="Arial" pitchFamily="34" charset="0"/>
              </a:rPr>
              <a:t>    sndpkt[nextseqnum] = make_pkt(nextseqnum,data,chksum)</a:t>
            </a:r>
          </a:p>
          <a:p>
            <a:pPr algn="l"/>
            <a:r>
              <a:rPr lang="en-US" sz="1400">
                <a:latin typeface="Arial" pitchFamily="34" charset="0"/>
              </a:rPr>
              <a:t>    udt_send(sndpkt[nextseqnum])</a:t>
            </a:r>
          </a:p>
          <a:p>
            <a:pPr algn="l"/>
            <a:r>
              <a:rPr lang="en-US" sz="1400">
                <a:latin typeface="Arial" pitchFamily="34" charset="0"/>
              </a:rPr>
              <a:t>    if (base == nextseqnum)</a:t>
            </a:r>
          </a:p>
          <a:p>
            <a:pPr algn="l"/>
            <a:r>
              <a:rPr lang="en-US" sz="1400">
                <a:latin typeface="Arial" pitchFamily="34" charset="0"/>
              </a:rPr>
              <a:t>       start_timer</a:t>
            </a:r>
          </a:p>
          <a:p>
            <a:pPr algn="l"/>
            <a:r>
              <a:rPr lang="en-US" sz="1400">
                <a:latin typeface="Arial" pitchFamily="34" charset="0"/>
              </a:rPr>
              <a:t>    nextseqnum++</a:t>
            </a:r>
          </a:p>
          <a:p>
            <a:pPr algn="l"/>
            <a:r>
              <a:rPr lang="en-US" sz="1400">
                <a:latin typeface="Arial" pitchFamily="34" charset="0"/>
              </a:rPr>
              <a:t>    }</a:t>
            </a:r>
          </a:p>
          <a:p>
            <a:pPr algn="l"/>
            <a:r>
              <a:rPr lang="en-US" sz="1400">
                <a:latin typeface="Arial" pitchFamily="34" charset="0"/>
              </a:rPr>
              <a:t>else</a:t>
            </a:r>
          </a:p>
          <a:p>
            <a:pPr algn="l"/>
            <a:r>
              <a:rPr lang="en-US" sz="1400">
                <a:latin typeface="Arial" pitchFamily="34" charset="0"/>
              </a:rPr>
              <a:t>  refuse_data(data)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1454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base = getacknum(rcvpkt)+1</a:t>
            </a:r>
          </a:p>
          <a:p>
            <a:pPr algn="l"/>
            <a:r>
              <a:rPr lang="en-US" sz="1400">
                <a:latin typeface="Arial" pitchFamily="34" charset="0"/>
              </a:rPr>
              <a:t>If (base == nextseqnum)</a:t>
            </a:r>
          </a:p>
          <a:p>
            <a:pPr algn="l"/>
            <a:r>
              <a:rPr lang="en-US" sz="1400">
                <a:latin typeface="Arial" pitchFamily="34" charset="0"/>
              </a:rPr>
              <a:t>    stop_timer</a:t>
            </a:r>
          </a:p>
          <a:p>
            <a:pPr algn="l"/>
            <a:r>
              <a:rPr lang="en-US" sz="1400">
                <a:latin typeface="Arial" pitchFamily="34" charset="0"/>
              </a:rPr>
              <a:t>  else</a:t>
            </a:r>
          </a:p>
          <a:p>
            <a:pPr algn="l"/>
            <a:r>
              <a:rPr lang="en-US" sz="1400">
                <a:latin typeface="Arial" pitchFamily="34" charset="0"/>
              </a:rPr>
              <a:t>    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</a:t>
            </a:r>
          </a:p>
          <a:p>
            <a:pPr algn="l"/>
            <a:r>
              <a:rPr lang="en-US" sz="1400">
                <a:latin typeface="Arial" pitchFamily="34" charset="0"/>
              </a:rPr>
              <a:t>   notcorrupt(rcvpkt) 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base=1</a:t>
            </a:r>
          </a:p>
          <a:p>
            <a:pPr algn="l"/>
            <a:r>
              <a:rPr lang="en-US" sz="1400">
                <a:latin typeface="Arial" pitchFamily="34" charset="0"/>
              </a:rPr>
              <a:t>nextseqnum=1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</a:t>
            </a:r>
          </a:p>
          <a:p>
            <a:pPr algn="l"/>
            <a:r>
              <a:rPr lang="en-US" sz="1400">
                <a:latin typeface="Arial" pitchFamily="34" charset="0"/>
              </a:rPr>
              <a:t>   &amp;&amp; corrupt(rcvpkt)</a:t>
            </a:r>
            <a:r>
              <a:rPr lang="en-US" sz="1000">
                <a:latin typeface="Arial" pitchFamily="34" charset="0"/>
              </a:rPr>
              <a:t> </a:t>
            </a: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3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400800"/>
            <a:ext cx="34290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B4E7A184-2D4A-47B3-BBAD-F19E5A02BF29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GBN: FSM của bên gửi </a:t>
            </a:r>
            <a:endParaRPr lang="en-US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Chỉ ACK: luôn gửi ACK cho gói nhận đúng và đúng thứ tự có seq. # lớn nhất</a:t>
            </a:r>
          </a:p>
          <a:p>
            <a:pPr lvl="1"/>
            <a:r>
              <a:rPr lang="en-US" sz="2000" smtClean="0"/>
              <a:t>Có thể sinh lặp ACKs</a:t>
            </a:r>
          </a:p>
          <a:p>
            <a:pPr lvl="1"/>
            <a:r>
              <a:rPr lang="en-US" sz="2000" smtClean="0"/>
              <a:t>Chỉ cần nhớ seq.# mong đợi </a:t>
            </a:r>
            <a:r>
              <a:rPr lang="en-US" sz="2000" b="1" smtClean="0">
                <a:latin typeface="Courier New" pitchFamily="49" charset="0"/>
              </a:rPr>
              <a:t>expectedseqnum</a:t>
            </a:r>
          </a:p>
          <a:p>
            <a:r>
              <a:rPr lang="en-US" sz="2400" smtClean="0"/>
              <a:t>Gói đến không đúng thứ tự: </a:t>
            </a:r>
          </a:p>
          <a:p>
            <a:pPr lvl="1"/>
            <a:r>
              <a:rPr lang="en-US" sz="2000" smtClean="0"/>
              <a:t>Loại bỏ  -&gt; </a:t>
            </a:r>
            <a:r>
              <a:rPr lang="en-US" sz="2000" smtClean="0">
                <a:solidFill>
                  <a:srgbClr val="FF0000"/>
                </a:solidFill>
              </a:rPr>
              <a:t>không đệm bên nhận</a:t>
            </a:r>
            <a:r>
              <a:rPr lang="en-US" sz="2000" smtClean="0"/>
              <a:t>!</a:t>
            </a:r>
          </a:p>
          <a:p>
            <a:pPr lvl="1"/>
            <a:r>
              <a:rPr lang="en-US" sz="2000" smtClean="0"/>
              <a:t>ACK lại với seq.# lớn nhất đúng thứ tự</a:t>
            </a:r>
          </a:p>
        </p:txBody>
      </p:sp>
      <p:sp>
        <p:nvSpPr>
          <p:cNvPr id="62470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</a:rPr>
              <a:t>Wait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2472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3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2474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default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2475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7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</a:t>
            </a:r>
          </a:p>
          <a:p>
            <a:pPr algn="l"/>
            <a:r>
              <a:rPr lang="en-US" sz="1400">
                <a:latin typeface="Arial" pitchFamily="34" charset="0"/>
              </a:rPr>
              <a:t>  &amp;&amp; notcurrupt(rcvpkt)</a:t>
            </a:r>
          </a:p>
          <a:p>
            <a:pPr algn="l"/>
            <a:r>
              <a:rPr lang="en-US" sz="1400">
                <a:latin typeface="Arial" pitchFamily="34" charset="0"/>
              </a:rPr>
              <a:t>  &amp;&amp; hasseqnum(rcvpkt,expectedseqnum)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2478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extract(rcvpkt,data)</a:t>
            </a:r>
          </a:p>
          <a:p>
            <a:pPr algn="l"/>
            <a:r>
              <a:rPr lang="en-US" sz="1400">
                <a:latin typeface="Arial" pitchFamily="34" charset="0"/>
              </a:rPr>
              <a:t>deliver_data(data)</a:t>
            </a:r>
          </a:p>
          <a:p>
            <a:pPr algn="l"/>
            <a:r>
              <a:rPr lang="en-US" sz="1400">
                <a:latin typeface="Arial" pitchFamily="34" charset="0"/>
              </a:rPr>
              <a:t>sndpkt = make_pkt(expectedseqnum,ACK,chksum)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</a:p>
          <a:p>
            <a:pPr algn="l"/>
            <a:r>
              <a:rPr lang="en-US" sz="1400">
                <a:latin typeface="Arial" pitchFamily="34" charset="0"/>
              </a:rPr>
              <a:t>expectedseqnum++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2480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1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2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expectedseqnum=1</a:t>
            </a:r>
          </a:p>
          <a:p>
            <a:pPr algn="l"/>
            <a:r>
              <a:rPr lang="en-US" sz="1400">
                <a:latin typeface="Arial" pitchFamily="34" charset="0"/>
              </a:rPr>
              <a:t>sndpkt =    </a:t>
            </a:r>
          </a:p>
          <a:p>
            <a:pPr algn="l"/>
            <a:r>
              <a:rPr lang="en-US" sz="1400">
                <a:latin typeface="Arial" pitchFamily="34" charset="0"/>
              </a:rPr>
              <a:t>  make_pkt(expectedseqnum,ACK,chksum)</a:t>
            </a:r>
          </a:p>
          <a:p>
            <a:pPr algn="l"/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2483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D63978EF-8FEE-4445-B148-A45F7067CE6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38150"/>
            <a:ext cx="7772400" cy="1143000"/>
          </a:xfrm>
        </p:spPr>
        <p:txBody>
          <a:bodyPr/>
          <a:lstStyle/>
          <a:p>
            <a:r>
              <a:rPr lang="en-US" sz="3600" smtClean="0"/>
              <a:t>GBN </a:t>
            </a:r>
            <a:endParaRPr lang="en-US" smtClean="0"/>
          </a:p>
        </p:txBody>
      </p:sp>
      <p:pic>
        <p:nvPicPr>
          <p:cNvPr id="308227" name="Picture 3" descr="gbn_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482600"/>
            <a:ext cx="5972175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865204B-06EE-45F5-A607-99808F85C36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Lặp lại có lựa chọn (Selective Repeat)</a:t>
            </a:r>
            <a:endParaRPr lang="en-US" smtClean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sz="2400" smtClean="0"/>
              <a:t>Bên nhận biên nhận từng gói nhận đúng </a:t>
            </a:r>
          </a:p>
          <a:p>
            <a:pPr lvl="1"/>
            <a:r>
              <a:rPr lang="en-US" sz="2000" smtClean="0"/>
              <a:t>Lưu đệm các gói, nếu cần, để chuyển lên tầng trên đúng thứ tự</a:t>
            </a:r>
          </a:p>
          <a:p>
            <a:r>
              <a:rPr lang="en-US" sz="2400" smtClean="0"/>
              <a:t>Bên gửi chỉ gửi lại các gói không nhận được ACK</a:t>
            </a:r>
          </a:p>
          <a:p>
            <a:pPr lvl="1"/>
            <a:r>
              <a:rPr lang="en-US" sz="2000" smtClean="0"/>
              <a:t>Mỗi gói chưa ack có một đồng hồ</a:t>
            </a:r>
          </a:p>
          <a:p>
            <a:r>
              <a:rPr lang="en-US" sz="2400" smtClean="0"/>
              <a:t>Cửa sổ gửi</a:t>
            </a:r>
          </a:p>
          <a:p>
            <a:pPr lvl="1"/>
            <a:r>
              <a:rPr lang="en-US" sz="2000" smtClean="0"/>
              <a:t>N gói liên tiếp</a:t>
            </a:r>
          </a:p>
          <a:p>
            <a:pPr lvl="1"/>
            <a:r>
              <a:rPr lang="en-US" sz="2000" smtClean="0"/>
              <a:t>Giới hạn các gói được gửi, chưa 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C86DBAED-4D13-461B-BFB5-0E227532351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04800"/>
            <a:ext cx="8486775" cy="1143000"/>
          </a:xfrm>
        </p:spPr>
        <p:txBody>
          <a:bodyPr/>
          <a:lstStyle/>
          <a:p>
            <a:r>
              <a:rPr lang="en-US" sz="3200" smtClean="0"/>
              <a:t>Selective repeat: cửa sổ gửi/nhận</a:t>
            </a:r>
            <a:endParaRPr lang="en-US" smtClean="0"/>
          </a:p>
        </p:txBody>
      </p:sp>
      <p:pic>
        <p:nvPicPr>
          <p:cNvPr id="65541" name="Picture 3" descr="sr_seqn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F24114EB-B518-4D53-8349-4EF58ED3BE1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smtClean="0"/>
              <a:t>Selective repeat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data từ trên:</a:t>
            </a:r>
            <a:endParaRPr lang="en-US" sz="2400" smtClean="0"/>
          </a:p>
          <a:p>
            <a:r>
              <a:rPr lang="en-US" sz="2000" smtClean="0"/>
              <a:t>Nếu có seq # tiếp theo trong cửa sổ, gửi pkt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timeout(n):</a:t>
            </a:r>
            <a:endParaRPr lang="en-US" sz="2400" smtClean="0"/>
          </a:p>
          <a:p>
            <a:r>
              <a:rPr lang="en-US" sz="2000" smtClean="0"/>
              <a:t>gửi lại pkt n, đặt lại timer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ACK(n) </a:t>
            </a:r>
            <a:r>
              <a:rPr lang="en-US" sz="2000" smtClean="0"/>
              <a:t>trong </a:t>
            </a:r>
            <a:r>
              <a:rPr lang="en-US" sz="1600" smtClean="0"/>
              <a:t>[sendbase,sendbase+N]:</a:t>
            </a:r>
            <a:endParaRPr lang="en-US" sz="2000" smtClean="0"/>
          </a:p>
          <a:p>
            <a:r>
              <a:rPr lang="en-US" sz="2000" smtClean="0"/>
              <a:t>Đánh dấu đã nhận pkt n </a:t>
            </a:r>
          </a:p>
          <a:p>
            <a:r>
              <a:rPr lang="en-US" sz="2000" smtClean="0"/>
              <a:t>Nếu n là gói chưa ack bé nhất, chuyển cửa sổ sendbase đến gói chưa ack tiếp theo </a:t>
            </a:r>
            <a:endParaRPr lang="en-US" sz="2400" smtClean="0"/>
          </a:p>
          <a:p>
            <a:endParaRPr lang="en-US" sz="2400" smtClean="0"/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3263" y="1208088"/>
            <a:ext cx="1217612" cy="461962"/>
            <a:chOff x="1103" y="3929"/>
            <a:chExt cx="767" cy="291"/>
          </a:xfrm>
        </p:grpSpPr>
        <p:sp>
          <p:nvSpPr>
            <p:cNvPr id="66573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Text Box 7"/>
            <p:cNvSpPr txBox="1">
              <a:spLocks noChangeArrowheads="1"/>
            </p:cNvSpPr>
            <p:nvPr/>
          </p:nvSpPr>
          <p:spPr bwMode="auto">
            <a:xfrm>
              <a:off x="1103" y="3929"/>
              <a:ext cx="7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Bên gửi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pkt n trong </a:t>
            </a:r>
            <a:r>
              <a:rPr lang="en-US">
                <a:solidFill>
                  <a:srgbClr val="FF0000"/>
                </a:solidFill>
              </a:rPr>
              <a:t>[rcvbase, rcvbase+N-1]</a:t>
            </a:r>
            <a:endParaRPr lang="en-US" sz="240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Gửi ACK(n)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Không đúng thứ tự: lưu đệm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Đúng thứ tự: chuyển (cả các gói trong đệm trở thành đúng thứ tự), dịch cửa sổ đến gói chưa nhận tiếp theo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pkt n trong </a:t>
            </a:r>
            <a:r>
              <a:rPr lang="en-US">
                <a:solidFill>
                  <a:srgbClr val="FF0000"/>
                </a:solidFill>
              </a:rPr>
              <a:t>[rcvbase-N,rcvbase-1]</a:t>
            </a:r>
            <a:endParaRPr lang="en-US" sz="240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ACK(n)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Ngược lại:</a:t>
            </a:r>
            <a:r>
              <a:rPr lang="en-US" sz="200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Bỏ qua</a:t>
            </a:r>
            <a:endParaRPr lang="en-US" sz="240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186363" y="1179513"/>
            <a:ext cx="1438275" cy="461962"/>
            <a:chOff x="3339" y="191"/>
            <a:chExt cx="906" cy="291"/>
          </a:xfrm>
        </p:grpSpPr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Text Box 12"/>
            <p:cNvSpPr txBox="1">
              <a:spLocks noChangeArrowheads="1"/>
            </p:cNvSpPr>
            <p:nvPr/>
          </p:nvSpPr>
          <p:spPr bwMode="auto">
            <a:xfrm>
              <a:off x="3339" y="191"/>
              <a:ext cx="9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Bên nhận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E308E784-BE97-4F63-BFC1-DC6E47C91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Tầng giao vận &lt;&gt; Tầng mạng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i="1" smtClean="0">
                <a:solidFill>
                  <a:schemeClr val="accent2"/>
                </a:solidFill>
              </a:rPr>
              <a:t>Tầng mạng:</a:t>
            </a:r>
            <a:r>
              <a:rPr lang="en-US" sz="2400" smtClean="0"/>
              <a:t> truyền thông logic giữa các  hosts</a:t>
            </a:r>
          </a:p>
          <a:p>
            <a:r>
              <a:rPr lang="en-US" sz="2400" i="1" smtClean="0">
                <a:solidFill>
                  <a:schemeClr val="accent2"/>
                </a:solidFill>
              </a:rPr>
              <a:t>transport layer:</a:t>
            </a:r>
            <a:r>
              <a:rPr lang="en-US" sz="2400" smtClean="0"/>
              <a:t> truyền thông logic giữa các tiến trình </a:t>
            </a:r>
          </a:p>
          <a:p>
            <a:pPr lvl="1"/>
            <a:r>
              <a:rPr lang="en-US" sz="2000" smtClean="0"/>
              <a:t>Dựa vào các dịch vụ tầng mạng</a:t>
            </a:r>
            <a:endParaRPr lang="en-US" sz="1800" smtClean="0"/>
          </a:p>
        </p:txBody>
      </p:sp>
      <p:sp>
        <p:nvSpPr>
          <p:cNvPr id="2560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BC1B14E6-D074-4DDE-BFAB-5D3D1FC4630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55588"/>
            <a:ext cx="7772400" cy="838200"/>
          </a:xfrm>
        </p:spPr>
        <p:txBody>
          <a:bodyPr/>
          <a:lstStyle/>
          <a:p>
            <a:r>
              <a:rPr lang="en-US" sz="3200" smtClean="0"/>
              <a:t>Selective repeat – hoạt động</a:t>
            </a:r>
          </a:p>
        </p:txBody>
      </p:sp>
      <p:pic>
        <p:nvPicPr>
          <p:cNvPr id="67589" name="Picture 3" descr="03-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028700"/>
            <a:ext cx="6856412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B5BD6D3D-6185-4955-8BD1-63D20C01D7E3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Selective repeat:</a:t>
            </a:r>
            <a:br>
              <a:rPr lang="en-US" sz="3200" smtClean="0"/>
            </a:br>
            <a:r>
              <a:rPr lang="en-US" sz="3200" smtClean="0"/>
              <a:t> dilemma</a:t>
            </a:r>
            <a:endParaRPr lang="en-US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Ví dụ: </a:t>
            </a:r>
          </a:p>
          <a:p>
            <a:r>
              <a:rPr lang="en-US" sz="2000" smtClean="0"/>
              <a:t>seq #’s: 0, 1, 2, 3</a:t>
            </a:r>
          </a:p>
          <a:p>
            <a:r>
              <a:rPr lang="en-US" sz="2000" smtClean="0"/>
              <a:t>window size=3</a:t>
            </a:r>
            <a:endParaRPr lang="en-US" sz="2400" smtClean="0"/>
          </a:p>
          <a:p>
            <a:endParaRPr lang="en-US" sz="2400" smtClean="0"/>
          </a:p>
          <a:p>
            <a:r>
              <a:rPr lang="en-US" sz="2000" smtClean="0"/>
              <a:t>Bên nhận không thấy sự khác nhau trong hai kịch bản!</a:t>
            </a:r>
          </a:p>
          <a:p>
            <a:r>
              <a:rPr lang="en-US" sz="2000" smtClean="0"/>
              <a:t>Gửi lặp trong (a)</a:t>
            </a:r>
          </a:p>
          <a:p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H:</a:t>
            </a:r>
            <a:r>
              <a:rPr lang="en-US" sz="2000" smtClean="0"/>
              <a:t> quan hệ giữa kích thước seq.# và kích thước cửa sổ?</a:t>
            </a:r>
          </a:p>
        </p:txBody>
      </p:sp>
      <p:pic>
        <p:nvPicPr>
          <p:cNvPr id="68614" name="Picture 4" descr="sr_dilem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4363" y="323850"/>
            <a:ext cx="42259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96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C958C4B2-AD72-4406-95E4-FB7A4D584C99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3. Nội dung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3.1 Các dịch vụ tầng giao vận</a:t>
            </a:r>
          </a:p>
          <a:p>
            <a:r>
              <a:rPr lang="en-US" sz="2400" smtClean="0"/>
              <a:t>3.2 Ghép và tách kênh</a:t>
            </a:r>
          </a:p>
          <a:p>
            <a:r>
              <a:rPr lang="en-US" sz="2400" smtClean="0"/>
              <a:t>3.3 Truyền phi kết nối: UDP</a:t>
            </a:r>
          </a:p>
          <a:p>
            <a:r>
              <a:rPr lang="en-US" sz="2400" smtClean="0"/>
              <a:t>3.4 Các nguyên lý truyền tin cậy</a:t>
            </a:r>
          </a:p>
        </p:txBody>
      </p:sp>
      <p:sp>
        <p:nvSpPr>
          <p:cNvPr id="696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3.5 Truyền hướng kết nối: TCP</a:t>
            </a:r>
          </a:p>
          <a:p>
            <a:pPr lvl="1"/>
            <a:r>
              <a:rPr lang="en-US" sz="2000" smtClean="0"/>
              <a:t>Cấu trúc đoạn</a:t>
            </a:r>
          </a:p>
          <a:p>
            <a:pPr lvl="1"/>
            <a:r>
              <a:rPr lang="en-US" sz="2000" smtClean="0"/>
              <a:t>Truyền tin cậy</a:t>
            </a:r>
          </a:p>
          <a:p>
            <a:pPr lvl="1"/>
            <a:r>
              <a:rPr lang="en-US" sz="2000" smtClean="0"/>
              <a:t>Kiểm soát luồng</a:t>
            </a:r>
          </a:p>
          <a:p>
            <a:pPr lvl="1"/>
            <a:r>
              <a:rPr lang="en-US" sz="2000" smtClean="0"/>
              <a:t>Quản trị kết nối</a:t>
            </a:r>
          </a:p>
          <a:p>
            <a:r>
              <a:rPr lang="en-US" sz="2400" smtClean="0"/>
              <a:t>3.6 Các nguyên lý kiểm soát tắc nghẽn</a:t>
            </a:r>
          </a:p>
          <a:p>
            <a:r>
              <a:rPr lang="en-US" sz="2400" smtClean="0"/>
              <a:t>3.7 Kiểm soát tắc nghẽn trong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3F56C6D8-1FA1-4373-B39D-5C57F0EA8D80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3875" cy="1143000"/>
          </a:xfrm>
        </p:spPr>
        <p:txBody>
          <a:bodyPr/>
          <a:lstStyle/>
          <a:p>
            <a:r>
              <a:rPr lang="en-US" smtClean="0"/>
              <a:t>TCP: Tổng quan </a:t>
            </a:r>
            <a:r>
              <a:rPr lang="en-US" sz="2000" u="none" smtClean="0"/>
              <a:t>RFCs: 793, 1122, 1323, 2018, 2581</a:t>
            </a:r>
            <a:endParaRPr lang="en-US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Song </a:t>
            </a:r>
            <a:r>
              <a:rPr lang="en-US" sz="2400" dirty="0" err="1" smtClean="0">
                <a:solidFill>
                  <a:srgbClr val="FF0000"/>
                </a:solidFill>
              </a:rPr>
              <a:t>công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endParaRPr lang="en-US" sz="2400" dirty="0" smtClean="0"/>
          </a:p>
          <a:p>
            <a:pPr lvl="1"/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luồng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endParaRPr lang="en-US" sz="2000" dirty="0" smtClean="0"/>
          </a:p>
          <a:p>
            <a:pPr lvl="1"/>
            <a:r>
              <a:rPr lang="en-US" sz="2000" dirty="0" smtClean="0"/>
              <a:t>MSS (maximum </a:t>
            </a:r>
            <a:r>
              <a:rPr lang="en-US" sz="2000" dirty="0" smtClean="0"/>
              <a:t>segment </a:t>
            </a:r>
            <a:r>
              <a:rPr lang="en-US" sz="2000" dirty="0" smtClean="0"/>
              <a:t>size):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endParaRPr lang="en-US" sz="20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Hướng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kết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nối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tay</a:t>
            </a:r>
            <a:r>
              <a:rPr lang="en-US" sz="2000" dirty="0" smtClean="0"/>
              <a:t> (</a:t>
            </a:r>
            <a:r>
              <a:rPr lang="en-US" sz="2000" dirty="0" err="1" smtClean="0"/>
              <a:t>trao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) </a:t>
            </a:r>
            <a:r>
              <a:rPr lang="en-US" sz="2000" dirty="0" err="1" smtClean="0"/>
              <a:t>khởi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/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trao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Luồng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được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điều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khiển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endParaRPr lang="en-US" sz="2000" dirty="0" smtClean="0"/>
          </a:p>
        </p:txBody>
      </p:sp>
      <p:sp>
        <p:nvSpPr>
          <p:cNvPr id="615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Điểm-điểm:</a:t>
            </a:r>
            <a:endParaRPr lang="en-US" sz="2400" smtClean="0"/>
          </a:p>
          <a:p>
            <a:pPr lvl="1"/>
            <a:r>
              <a:rPr lang="en-US" sz="2000" smtClean="0"/>
              <a:t>Một gửi, một nhận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Tin cậy, đúng thứ tự:</a:t>
            </a:r>
            <a:endParaRPr lang="en-US" sz="2400" i="1" smtClean="0"/>
          </a:p>
          <a:p>
            <a:pPr lvl="1"/>
            <a:r>
              <a:rPr lang="en-US" sz="2000" smtClean="0"/>
              <a:t>Không “thông báo biên”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pipelined:</a:t>
            </a:r>
            <a:endParaRPr lang="en-US" sz="2400" smtClean="0"/>
          </a:p>
          <a:p>
            <a:pPr lvl="1"/>
            <a:r>
              <a:rPr lang="en-US" sz="2000" smtClean="0"/>
              <a:t>TCP kiểm soát tắc nghẽn và điều khiển luồng đặt kích thước cửa sổ</a:t>
            </a:r>
          </a:p>
          <a:p>
            <a:r>
              <a:rPr lang="en-US" sz="2400" i="1" smtClean="0">
                <a:solidFill>
                  <a:srgbClr val="FF0000"/>
                </a:solidFill>
              </a:rPr>
              <a:t>Đệm gửi/nhận</a:t>
            </a:r>
            <a:endParaRPr lang="en-US" sz="2400" i="1" smtClean="0"/>
          </a:p>
          <a:p>
            <a:endParaRPr lang="en-US" sz="2400" smtClean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-490538" y="5421313"/>
          <a:ext cx="6026151" cy="1023937"/>
        </p:xfrm>
        <a:graphic>
          <a:graphicData uri="http://schemas.openxmlformats.org/presentationml/2006/ole">
            <p:oleObj spid="_x0000_s6146" name="VISIO" r:id="rId3" imgW="6602400" imgH="1122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FC043E58-E2D2-4CB6-B54F-EE1AF2E0B24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sz="3600" smtClean="0"/>
              <a:t>Cấu trúc đoạn TCP </a:t>
            </a:r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59075" y="1103313"/>
            <a:ext cx="4089400" cy="5330825"/>
            <a:chOff x="2818" y="659"/>
            <a:chExt cx="2576" cy="3358"/>
          </a:xfrm>
        </p:grpSpPr>
        <p:sp>
          <p:nvSpPr>
            <p:cNvPr id="70677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8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679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source port #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680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dest port #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70681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2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3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4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32 bits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685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6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7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34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application</a:t>
              </a:r>
            </a:p>
            <a:p>
              <a:r>
                <a:rPr lang="en-US" sz="2000"/>
                <a:t>data </a:t>
              </a:r>
            </a:p>
            <a:p>
              <a:r>
                <a:rPr lang="en-US" sz="2000"/>
                <a:t>(variable length)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688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sequence number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689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0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acknowledgement number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70691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2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3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4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5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1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Receive window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70696" name="Text Box 23"/>
            <p:cNvSpPr txBox="1">
              <a:spLocks noChangeArrowheads="1"/>
            </p:cNvSpPr>
            <p:nvPr/>
          </p:nvSpPr>
          <p:spPr bwMode="auto">
            <a:xfrm>
              <a:off x="4177" y="1961"/>
              <a:ext cx="11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Urg data pnter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70697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checksum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70698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699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0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1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2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3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4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5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706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707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708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709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710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6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head</a:t>
              </a:r>
            </a:p>
            <a:p>
              <a:r>
                <a:rPr lang="en-US" sz="1400"/>
                <a:t>len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70711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5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not</a:t>
              </a:r>
            </a:p>
            <a:p>
              <a:r>
                <a:rPr lang="en-US" sz="1400"/>
                <a:t>used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70712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3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Options (variable length)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0662" name="Text Box 41"/>
          <p:cNvSpPr txBox="1">
            <a:spLocks noChangeArrowheads="1"/>
          </p:cNvSpPr>
          <p:nvPr/>
        </p:nvSpPr>
        <p:spPr bwMode="auto">
          <a:xfrm>
            <a:off x="-452438" y="1431925"/>
            <a:ext cx="2917826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URG: khẩn</a:t>
            </a:r>
          </a:p>
          <a:p>
            <a:pPr algn="r"/>
            <a:r>
              <a:rPr lang="en-US" sz="1800"/>
              <a:t>(thường không được dùng)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0663" name="Text Box 42"/>
          <p:cNvSpPr txBox="1">
            <a:spLocks noChangeArrowheads="1"/>
          </p:cNvSpPr>
          <p:nvPr/>
        </p:nvSpPr>
        <p:spPr bwMode="auto">
          <a:xfrm>
            <a:off x="947738" y="2155825"/>
            <a:ext cx="1470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ACK: ACK #</a:t>
            </a:r>
          </a:p>
          <a:p>
            <a:pPr algn="r"/>
            <a:r>
              <a:rPr lang="en-US" sz="1800"/>
              <a:t>valid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0664" name="Text Box 43"/>
          <p:cNvSpPr txBox="1">
            <a:spLocks noChangeArrowheads="1"/>
          </p:cNvSpPr>
          <p:nvPr/>
        </p:nvSpPr>
        <p:spPr bwMode="auto">
          <a:xfrm>
            <a:off x="-481013" y="2832100"/>
            <a:ext cx="2917826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PSH: push data now</a:t>
            </a:r>
          </a:p>
          <a:p>
            <a:pPr algn="r"/>
            <a:r>
              <a:rPr lang="en-US" sz="1800"/>
              <a:t>(thường không được dùng)</a:t>
            </a:r>
          </a:p>
        </p:txBody>
      </p:sp>
      <p:sp>
        <p:nvSpPr>
          <p:cNvPr id="70665" name="Text Box 44"/>
          <p:cNvSpPr txBox="1">
            <a:spLocks noChangeArrowheads="1"/>
          </p:cNvSpPr>
          <p:nvPr/>
        </p:nvSpPr>
        <p:spPr bwMode="auto">
          <a:xfrm>
            <a:off x="438150" y="3632200"/>
            <a:ext cx="2017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RST, SYN, FIN:</a:t>
            </a:r>
          </a:p>
          <a:p>
            <a:pPr algn="r"/>
            <a:r>
              <a:rPr lang="en-US" sz="1800"/>
              <a:t>Thiết lập kết nối</a:t>
            </a:r>
          </a:p>
          <a:p>
            <a:pPr algn="r"/>
            <a:r>
              <a:rPr lang="en-US" sz="1800"/>
              <a:t>(setup, teardown</a:t>
            </a:r>
          </a:p>
          <a:p>
            <a:pPr algn="r"/>
            <a:r>
              <a:rPr lang="en-US" sz="1800"/>
              <a:t>commands)</a:t>
            </a:r>
          </a:p>
        </p:txBody>
      </p:sp>
      <p:sp>
        <p:nvSpPr>
          <p:cNvPr id="70666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46"/>
          <p:cNvSpPr>
            <a:spLocks noChangeShapeType="1"/>
          </p:cNvSpPr>
          <p:nvPr/>
        </p:nvSpPr>
        <p:spPr bwMode="auto">
          <a:xfrm>
            <a:off x="2343150" y="2476500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47"/>
          <p:cNvSpPr>
            <a:spLocks noChangeShapeType="1"/>
          </p:cNvSpPr>
          <p:nvPr/>
        </p:nvSpPr>
        <p:spPr bwMode="auto">
          <a:xfrm flipV="1">
            <a:off x="2352675" y="282892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49"/>
          <p:cNvSpPr txBox="1">
            <a:spLocks noChangeArrowheads="1"/>
          </p:cNvSpPr>
          <p:nvPr/>
        </p:nvSpPr>
        <p:spPr bwMode="auto">
          <a:xfrm>
            <a:off x="7439025" y="3013075"/>
            <a:ext cx="14906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/>
              <a:t># bytes </a:t>
            </a:r>
          </a:p>
          <a:p>
            <a:pPr algn="l"/>
            <a:r>
              <a:rPr lang="en-US" sz="1800"/>
              <a:t>bên nhận</a:t>
            </a:r>
          </a:p>
          <a:p>
            <a:pPr algn="l"/>
            <a:r>
              <a:rPr lang="en-US" sz="1800"/>
              <a:t>sẽ chấp nhận</a:t>
            </a:r>
          </a:p>
        </p:txBody>
      </p:sp>
      <p:sp>
        <p:nvSpPr>
          <p:cNvPr id="70671" name="Text Box 50"/>
          <p:cNvSpPr txBox="1">
            <a:spLocks noChangeArrowheads="1"/>
          </p:cNvSpPr>
          <p:nvPr/>
        </p:nvSpPr>
        <p:spPr bwMode="auto">
          <a:xfrm>
            <a:off x="7132638" y="1527175"/>
            <a:ext cx="19256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/>
              <a:t>Đếm theo bytes</a:t>
            </a:r>
          </a:p>
          <a:p>
            <a:pPr algn="l"/>
            <a:r>
              <a:rPr lang="en-US" sz="1800"/>
              <a:t>dữ liệu </a:t>
            </a:r>
          </a:p>
          <a:p>
            <a:pPr algn="l"/>
            <a:r>
              <a:rPr lang="en-US" sz="1800"/>
              <a:t>(không đoạn!)</a:t>
            </a:r>
          </a:p>
        </p:txBody>
      </p:sp>
      <p:sp>
        <p:nvSpPr>
          <p:cNvPr id="70672" name="Text Box 51"/>
          <p:cNvSpPr txBox="1">
            <a:spLocks noChangeArrowheads="1"/>
          </p:cNvSpPr>
          <p:nvPr/>
        </p:nvSpPr>
        <p:spPr bwMode="auto">
          <a:xfrm>
            <a:off x="995363" y="4965700"/>
            <a:ext cx="1352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Internet</a:t>
            </a:r>
          </a:p>
          <a:p>
            <a:pPr algn="r"/>
            <a:r>
              <a:rPr lang="en-US" sz="1800"/>
              <a:t>checksum</a:t>
            </a:r>
          </a:p>
          <a:p>
            <a:pPr algn="r"/>
            <a:r>
              <a:rPr lang="en-US" sz="1800"/>
              <a:t>(as in UDP)</a:t>
            </a:r>
          </a:p>
        </p:txBody>
      </p:sp>
      <p:sp>
        <p:nvSpPr>
          <p:cNvPr id="70673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smtClean="0"/>
              <a:t>Thiết lập kết nối: Bắt tay ba bước</a:t>
            </a:r>
          </a:p>
        </p:txBody>
      </p:sp>
      <p:sp>
        <p:nvSpPr>
          <p:cNvPr id="7168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4ED79B2-2C97-489F-BDAE-0B7B6EB62638}" type="slidenum">
              <a:rPr lang="en-US" smtClean="0"/>
              <a:pPr/>
              <a:t>55</a:t>
            </a:fld>
            <a:endParaRPr lang="en-US" smtClean="0"/>
          </a:p>
        </p:txBody>
      </p:sp>
      <p:pic>
        <p:nvPicPr>
          <p:cNvPr id="71685" name="Picture 2" descr="C:\thanh\MMT\practice\TCP_Handshak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58900"/>
            <a:ext cx="6437313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48E8C71C-12C6-4E2C-927A-430ACBA7BDE8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174" name="Line 2"/>
          <p:cNvSpPr>
            <a:spLocks noChangeShapeType="1"/>
          </p:cNvSpPr>
          <p:nvPr/>
        </p:nvSpPr>
        <p:spPr bwMode="auto">
          <a:xfrm>
            <a:off x="4972050" y="4686300"/>
            <a:ext cx="2790825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3"/>
          <p:cNvSpPr>
            <a:spLocks noChangeShapeType="1"/>
          </p:cNvSpPr>
          <p:nvPr/>
        </p:nvSpPr>
        <p:spPr bwMode="auto">
          <a:xfrm>
            <a:off x="4895850" y="2238375"/>
            <a:ext cx="261937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seq. #’s và ACKs</a:t>
            </a:r>
          </a:p>
        </p:txBody>
      </p:sp>
      <p:sp>
        <p:nvSpPr>
          <p:cNvPr id="71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95400"/>
            <a:ext cx="3257550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Seq. #’s:</a:t>
            </a:r>
            <a:endParaRPr lang="en-US" sz="2000" smtClean="0"/>
          </a:p>
          <a:p>
            <a:pPr lvl="1"/>
            <a:r>
              <a:rPr lang="en-US" sz="2000" smtClean="0"/>
              <a:t>Số thứ tự trong dòng của byte đầu tiên của đoạn</a:t>
            </a:r>
            <a:endParaRPr lang="en-US" sz="1800" smtClean="0"/>
          </a:p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ACKs:</a:t>
            </a:r>
            <a:endParaRPr lang="en-US" sz="2000" smtClean="0"/>
          </a:p>
          <a:p>
            <a:pPr lvl="1"/>
            <a:r>
              <a:rPr lang="en-US" sz="2000" smtClean="0"/>
              <a:t>seq # của byte kế tiếp đợi nhận </a:t>
            </a:r>
          </a:p>
          <a:p>
            <a:pPr lvl="1"/>
            <a:r>
              <a:rPr lang="en-US" sz="2000" smtClean="0"/>
              <a:t>ACK tích lũy</a:t>
            </a:r>
          </a:p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H:</a:t>
            </a:r>
            <a:r>
              <a:rPr lang="en-US" sz="2000" smtClean="0"/>
              <a:t> Bên nhận xử lý đoạn đến không đúng thứ tự như thế nào</a:t>
            </a:r>
          </a:p>
          <a:p>
            <a:pPr lvl="1"/>
            <a:r>
              <a:rPr lang="en-US" sz="2000" smtClean="0"/>
              <a:t>TL: Đặc tả TCP không đề cập, - tùy thuộc người cài đặt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4133850" y="1408113"/>
          <a:ext cx="606425" cy="481012"/>
        </p:xfrm>
        <a:graphic>
          <a:graphicData uri="http://schemas.openxmlformats.org/presentationml/2006/ole">
            <p:oleObj spid="_x0000_s7170" name="Clip" r:id="rId3" imgW="1305000" imgH="1085760" progId="">
              <p:embed/>
            </p:oleObj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7658100" y="1322388"/>
          <a:ext cx="606425" cy="481012"/>
        </p:xfrm>
        <a:graphic>
          <a:graphicData uri="http://schemas.openxmlformats.org/presentationml/2006/ole">
            <p:oleObj spid="_x0000_s7171" name="Clip" r:id="rId4" imgW="1305000" imgH="1085760" progId="">
              <p:embed/>
            </p:oleObj>
          </a:graphicData>
        </a:graphic>
      </p:graphicFrame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4783138" y="1460500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179" name="Text Box 9"/>
          <p:cNvSpPr txBox="1">
            <a:spLocks noChangeArrowheads="1"/>
          </p:cNvSpPr>
          <p:nvPr/>
        </p:nvSpPr>
        <p:spPr bwMode="auto">
          <a:xfrm>
            <a:off x="6775450" y="1450975"/>
            <a:ext cx="912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180" name="Text Box 10"/>
          <p:cNvSpPr txBox="1">
            <a:spLocks noChangeArrowheads="1"/>
          </p:cNvSpPr>
          <p:nvPr/>
        </p:nvSpPr>
        <p:spPr bwMode="auto">
          <a:xfrm rot="706751">
            <a:off x="4981575" y="2220913"/>
            <a:ext cx="2417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Seq=42, ACK=79, data = ‘C’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181" name="Text Box 11"/>
          <p:cNvSpPr txBox="1">
            <a:spLocks noChangeArrowheads="1"/>
          </p:cNvSpPr>
          <p:nvPr/>
        </p:nvSpPr>
        <p:spPr bwMode="auto">
          <a:xfrm rot="-844223">
            <a:off x="5037138" y="3278188"/>
            <a:ext cx="2417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Seq=79, ACK=43, data = ‘C’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182" name="Text Box 12"/>
          <p:cNvSpPr txBox="1">
            <a:spLocks noChangeArrowheads="1"/>
          </p:cNvSpPr>
          <p:nvPr/>
        </p:nvSpPr>
        <p:spPr bwMode="auto">
          <a:xfrm rot="683987">
            <a:off x="5099050" y="4519613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latin typeface="Arial" pitchFamily="34" charset="0"/>
              </a:rPr>
              <a:t>Seq=43, ACK=80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183" name="Text Box 13"/>
          <p:cNvSpPr txBox="1">
            <a:spLocks noChangeArrowheads="1"/>
          </p:cNvSpPr>
          <p:nvPr/>
        </p:nvSpPr>
        <p:spPr bwMode="auto">
          <a:xfrm>
            <a:off x="4022725" y="1931988"/>
            <a:ext cx="7032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User</a:t>
            </a:r>
          </a:p>
          <a:p>
            <a:r>
              <a:rPr lang="en-US"/>
              <a:t>types</a:t>
            </a:r>
          </a:p>
          <a:p>
            <a:r>
              <a:rPr lang="en-US"/>
              <a:t>‘C’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184" name="Text Box 14"/>
          <p:cNvSpPr txBox="1">
            <a:spLocks noChangeArrowheads="1"/>
          </p:cNvSpPr>
          <p:nvPr/>
        </p:nvSpPr>
        <p:spPr bwMode="auto">
          <a:xfrm>
            <a:off x="3800475" y="4046538"/>
            <a:ext cx="11557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ACKs</a:t>
            </a:r>
          </a:p>
          <a:p>
            <a:r>
              <a:rPr lang="en-US"/>
              <a:t>receipt </a:t>
            </a:r>
          </a:p>
          <a:p>
            <a:r>
              <a:rPr lang="en-US"/>
              <a:t>of echoed</a:t>
            </a:r>
          </a:p>
          <a:p>
            <a:r>
              <a:rPr lang="en-US"/>
              <a:t>‘C’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185" name="Text Box 15"/>
          <p:cNvSpPr txBox="1">
            <a:spLocks noChangeArrowheads="1"/>
          </p:cNvSpPr>
          <p:nvPr/>
        </p:nvSpPr>
        <p:spPr bwMode="auto">
          <a:xfrm>
            <a:off x="7496175" y="2589213"/>
            <a:ext cx="11557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ACKs</a:t>
            </a:r>
          </a:p>
          <a:p>
            <a:r>
              <a:rPr lang="en-US"/>
              <a:t>receipt of</a:t>
            </a:r>
          </a:p>
          <a:p>
            <a:r>
              <a:rPr lang="en-US"/>
              <a:t>‘C’, echoes</a:t>
            </a:r>
          </a:p>
          <a:p>
            <a:r>
              <a:rPr lang="en-US"/>
              <a:t>back ‘C’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186" name="Line 16"/>
          <p:cNvSpPr>
            <a:spLocks noChangeShapeType="1"/>
          </p:cNvSpPr>
          <p:nvPr/>
        </p:nvSpPr>
        <p:spPr bwMode="auto">
          <a:xfrm flipH="1">
            <a:off x="4886325" y="3200400"/>
            <a:ext cx="260985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7"/>
          <p:cNvSpPr>
            <a:spLocks noChangeShapeType="1"/>
          </p:cNvSpPr>
          <p:nvPr/>
        </p:nvSpPr>
        <p:spPr bwMode="auto">
          <a:xfrm flipH="1">
            <a:off x="8620125" y="1714500"/>
            <a:ext cx="0" cy="451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293100" y="5527675"/>
            <a:ext cx="658813" cy="366713"/>
            <a:chOff x="3304" y="3530"/>
            <a:chExt cx="415" cy="231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5392738" y="5794375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simple telnet scenario</a:t>
            </a:r>
            <a:endParaRPr lang="en-US" sz="1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CCC52549-1C17-4C28-9772-9E6047497DE9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27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 smtClean="0"/>
              <a:t>TCP Round Trip Time vàTimeout</a:t>
            </a:r>
            <a:endParaRPr lang="en-US" smtClean="0"/>
          </a:p>
        </p:txBody>
      </p:sp>
      <p:sp>
        <p:nvSpPr>
          <p:cNvPr id="7270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81125"/>
            <a:ext cx="33813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H:</a:t>
            </a:r>
            <a:r>
              <a:rPr lang="en-US" sz="2400" smtClean="0"/>
              <a:t> Thiết lập giá trị TCP timeout như thế nào?</a:t>
            </a:r>
          </a:p>
          <a:p>
            <a:r>
              <a:rPr lang="en-US" sz="2000" smtClean="0"/>
              <a:t>Lớn hơn  RTT</a:t>
            </a:r>
          </a:p>
          <a:p>
            <a:pPr lvl="1"/>
            <a:r>
              <a:rPr lang="en-US" sz="1800" smtClean="0"/>
              <a:t>Nhưng RTT thay đổi</a:t>
            </a:r>
          </a:p>
          <a:p>
            <a:r>
              <a:rPr lang="en-US" sz="2000" smtClean="0"/>
              <a:t>Quá ngắn: timeout sớm</a:t>
            </a:r>
          </a:p>
          <a:p>
            <a:pPr lvl="1"/>
            <a:r>
              <a:rPr lang="en-US" sz="2000" smtClean="0"/>
              <a:t>Phát lại không cần thiết</a:t>
            </a:r>
          </a:p>
          <a:p>
            <a:r>
              <a:rPr lang="en-US" sz="2000" smtClean="0"/>
              <a:t>Quá dài: phản ứng chậm với mất đoạn</a:t>
            </a:r>
          </a:p>
        </p:txBody>
      </p:sp>
      <p:sp>
        <p:nvSpPr>
          <p:cNvPr id="7271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200525" y="1352550"/>
            <a:ext cx="4505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H:</a:t>
            </a:r>
            <a:r>
              <a:rPr lang="en-US" sz="2400" dirty="0" smtClean="0"/>
              <a:t> </a:t>
            </a:r>
            <a:r>
              <a:rPr lang="en-US" sz="2400" dirty="0" err="1" smtClean="0"/>
              <a:t>Ư</a:t>
            </a:r>
            <a:r>
              <a:rPr lang="en-US" sz="2400" dirty="0" err="1" smtClean="0"/>
              <a:t>ớc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RTT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</a:t>
            </a:r>
          </a:p>
          <a:p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SampleRTT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ACK</a:t>
            </a:r>
            <a:endParaRPr lang="en-US" sz="2000" dirty="0" smtClean="0"/>
          </a:p>
          <a:p>
            <a:pPr lvl="1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endParaRPr lang="en-US" sz="2000" dirty="0" smtClean="0"/>
          </a:p>
          <a:p>
            <a:r>
              <a:rPr lang="en-US" sz="2000" b="1" dirty="0" err="1" smtClean="0">
                <a:latin typeface="Courier New" pitchFamily="49" charset="0"/>
              </a:rPr>
              <a:t>SampleRTT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,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RTT</a:t>
            </a:r>
            <a:r>
              <a:rPr lang="en-US" sz="2000" dirty="0" smtClean="0"/>
              <a:t> “</a:t>
            </a:r>
            <a:r>
              <a:rPr lang="en-US" sz="2000" dirty="0" err="1" smtClean="0"/>
              <a:t>trơn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”</a:t>
            </a:r>
            <a:endParaRPr lang="en-US" sz="2400" dirty="0" smtClean="0"/>
          </a:p>
          <a:p>
            <a:pPr lvl="1"/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SampleRTT</a:t>
            </a:r>
            <a:r>
              <a:rPr lang="en-US" sz="2000" dirty="0" smtClean="0"/>
              <a:t> </a:t>
            </a:r>
            <a:r>
              <a:rPr lang="en-US" sz="2000" dirty="0" err="1" smtClean="0"/>
              <a:t>gần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37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5471238D-B710-4F88-A8FD-0333A7BD4908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 smtClean="0"/>
              <a:t>TCP Round Trip Time vàTimeout</a:t>
            </a:r>
            <a:endParaRPr lang="en-US" smtClean="0"/>
          </a:p>
        </p:txBody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EstimatedRTT = (1-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)*EstimatedRTT +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*SampleRTT</a:t>
            </a:r>
          </a:p>
        </p:txBody>
      </p:sp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1219200" y="2133600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Trung bình trọng số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Tác động của các mẫu quá khứ giảm nhanh theo cấp số nhân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Thường đặt: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 =</a:t>
            </a:r>
            <a:r>
              <a:rPr lang="en-US" sz="2000"/>
              <a:t> 0.125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9A1EE51A-6BE8-4F4A-947C-92552D84FFA6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Ví dụ ước lượng RTT:</a:t>
            </a:r>
          </a:p>
        </p:txBody>
      </p:sp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049338"/>
            <a:ext cx="7739062" cy="529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0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DB63F5FF-B6DD-479C-9977-5545AA52B54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8566150" cy="1143000"/>
          </a:xfrm>
        </p:spPr>
        <p:txBody>
          <a:bodyPr/>
          <a:lstStyle/>
          <a:p>
            <a:r>
              <a:rPr lang="en-US" smtClean="0"/>
              <a:t>Các giao thức giao vận Internet</a:t>
            </a:r>
          </a:p>
        </p:txBody>
      </p:sp>
      <p:sp>
        <p:nvSpPr>
          <p:cNvPr id="20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sz="2400" smtClean="0"/>
              <a:t>Tin cậy, đúng thứ tự (TCP)</a:t>
            </a:r>
          </a:p>
          <a:p>
            <a:pPr lvl="1"/>
            <a:r>
              <a:rPr lang="en-US" sz="2000" smtClean="0"/>
              <a:t>Kiểm soát tắc nghẽn </a:t>
            </a:r>
          </a:p>
          <a:p>
            <a:pPr lvl="1"/>
            <a:r>
              <a:rPr lang="en-US" sz="2000" smtClean="0"/>
              <a:t>Kiểm soát luồng</a:t>
            </a:r>
          </a:p>
          <a:p>
            <a:pPr lvl="1"/>
            <a:r>
              <a:rPr lang="en-US" sz="2000" smtClean="0"/>
              <a:t>Thiết lập kết nối</a:t>
            </a:r>
            <a:endParaRPr lang="en-US" smtClean="0"/>
          </a:p>
          <a:p>
            <a:r>
              <a:rPr lang="en-US" sz="2400" smtClean="0"/>
              <a:t>Không tin cậy, không đúng thứ tự: UDP</a:t>
            </a:r>
          </a:p>
          <a:p>
            <a:pPr lvl="1"/>
            <a:r>
              <a:rPr lang="en-US" sz="2000" smtClean="0"/>
              <a:t>no-frills extension of “best-effort” IP</a:t>
            </a:r>
          </a:p>
          <a:p>
            <a:r>
              <a:rPr lang="en-US" sz="2400" smtClean="0"/>
              <a:t>Dịch vụ: </a:t>
            </a:r>
          </a:p>
          <a:p>
            <a:pPr lvl="1"/>
            <a:r>
              <a:rPr lang="en-US" sz="2000" smtClean="0"/>
              <a:t>Đảm bảo giới hạn trễ</a:t>
            </a:r>
          </a:p>
          <a:p>
            <a:pPr lvl="1"/>
            <a:r>
              <a:rPr lang="en-US" sz="2000" smtClean="0"/>
              <a:t>Đảm bảo băng thông</a:t>
            </a:r>
          </a:p>
        </p:txBody>
      </p:sp>
      <p:sp>
        <p:nvSpPr>
          <p:cNvPr id="2069" name="Freeform 4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Freeform 5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Freeform 6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2063" name="Object 8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2063" name="Clip" r:id="rId3" imgW="1305000" imgH="1085760" progId="">
                <p:embed/>
              </p:oleObj>
            </a:graphicData>
          </a:graphic>
        </p:graphicFrame>
        <p:graphicFrame>
          <p:nvGraphicFramePr>
            <p:cNvPr id="2064" name="Object 9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2064" name="Clip" r:id="rId4" imgW="676440" imgH="485640" progId="">
                <p:embed/>
              </p:oleObj>
            </a:graphicData>
          </a:graphic>
        </p:graphicFrame>
        <p:sp>
          <p:nvSpPr>
            <p:cNvPr id="2323" name="Line 10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2061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2061" name="Clip" r:id="rId5" imgW="1305000" imgH="1085760" progId="">
                <p:embed/>
              </p:oleObj>
            </a:graphicData>
          </a:graphic>
        </p:graphicFrame>
        <p:graphicFrame>
          <p:nvGraphicFramePr>
            <p:cNvPr id="2062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2062" name="Clip" r:id="rId6" imgW="676440" imgH="485640" progId="">
                <p:embed/>
              </p:oleObj>
            </a:graphicData>
          </a:graphic>
        </p:graphicFrame>
        <p:sp>
          <p:nvSpPr>
            <p:cNvPr id="2322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2319" name="Oval 1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" name="Oval 1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" name="Oval 1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2311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2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3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5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2308" name="Oval 2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9" name="Oval 3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0" name="Oval 3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7" name="Line 32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Line 33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34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35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36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Line 37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2300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1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2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3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5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6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7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2059" name="Object 48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2059" name="Clip" r:id="rId7" imgW="1305000" imgH="1085760" progId="">
                <p:embed/>
              </p:oleObj>
            </a:graphicData>
          </a:graphic>
        </p:graphicFrame>
        <p:sp>
          <p:nvSpPr>
            <p:cNvPr id="2293" name="Line 49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60" name="Object 50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2060" name="Clip" r:id="rId8" imgW="1305000" imgH="1085760" progId="">
                <p:embed/>
              </p:oleObj>
            </a:graphicData>
          </a:graphic>
        </p:graphicFrame>
        <p:sp>
          <p:nvSpPr>
            <p:cNvPr id="2294" name="Line 51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297" name="Oval 5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8" name="Oval 5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9" name="Oval 5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6" name="Line 56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50" name="Object 57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p:oleObj spid="_x0000_s2050" name="Clip" r:id="rId9" imgW="1305000" imgH="1085760" progId="">
              <p:embed/>
            </p:oleObj>
          </a:graphicData>
        </a:graphic>
      </p:graphicFrame>
      <p:graphicFrame>
        <p:nvGraphicFramePr>
          <p:cNvPr id="2051" name="Object 58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p:oleObj spid="_x0000_s2051" name="Clip" r:id="rId10" imgW="1305000" imgH="1085760" progId="">
              <p:embed/>
            </p:oleObj>
          </a:graphicData>
        </a:graphic>
      </p:graphicFrame>
      <p:sp>
        <p:nvSpPr>
          <p:cNvPr id="2085" name="Oval 59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6" name="Oval 60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Oval 61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Line 62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Line 63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Line 64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1" name="Line 65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2" name="Line 66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3" name="Line 67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2" name="Object 68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p:oleObj spid="_x0000_s2052" name="Clip" r:id="rId11" imgW="981000" imgH="1209600" progId="">
              <p:embed/>
            </p:oleObj>
          </a:graphicData>
        </a:graphic>
      </p:graphicFrame>
      <p:graphicFrame>
        <p:nvGraphicFramePr>
          <p:cNvPr id="2053" name="Object 69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p:oleObj spid="_x0000_s2053" name="Clip" r:id="rId12" imgW="981000" imgH="1209600" progId="">
              <p:embed/>
            </p:oleObj>
          </a:graphicData>
        </a:graphic>
      </p:graphicFrame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2057" name="Object 7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2057" name="Clip" r:id="rId13" imgW="819000" imgH="847800" progId="">
                <p:embed/>
              </p:oleObj>
            </a:graphicData>
          </a:graphic>
        </p:graphicFrame>
        <p:graphicFrame>
          <p:nvGraphicFramePr>
            <p:cNvPr id="2058" name="Object 7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2058" name="Clip" r:id="rId14" imgW="1266840" imgH="1200240" progId="">
                <p:embed/>
              </p:oleObj>
            </a:graphicData>
          </a:graphic>
        </p:graphicFrame>
      </p:grpSp>
      <p:grpSp>
        <p:nvGrpSpPr>
          <p:cNvPr id="11" name="Group 73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2055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2055" name="Clip" r:id="rId15" imgW="819000" imgH="847800" progId="">
                <p:embed/>
              </p:oleObj>
            </a:graphicData>
          </a:graphic>
        </p:graphicFrame>
        <p:graphicFrame>
          <p:nvGraphicFramePr>
            <p:cNvPr id="2056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2056" name="Clip" r:id="rId16" imgW="1266840" imgH="1200240" progId="">
                <p:embed/>
              </p:oleObj>
            </a:graphicData>
          </a:graphic>
        </p:graphicFrame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2054" name="Object 77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2054" name="Clip" r:id="rId17" imgW="819000" imgH="847800" progId="">
                <p:embed/>
              </p:oleObj>
            </a:graphicData>
          </a:graphic>
        </p:graphicFrame>
        <p:sp>
          <p:nvSpPr>
            <p:cNvPr id="2292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7" name="Line 79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2284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5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6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7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8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0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2276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7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8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9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0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1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0" name="Line 98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Line 99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Line 100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3" name="Line 101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4" name="Line 102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5" name="Line 103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6" name="Line 104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7" name="Line 105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106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" name="Line 107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0" name="Line 108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1" name="Line 109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2263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7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3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4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5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0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2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24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2250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54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0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7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38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2237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8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9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0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41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7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8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9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4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6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152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2224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6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7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28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34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5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6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31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2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3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166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2211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15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21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3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18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9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0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180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2198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0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02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08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9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0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2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05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6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7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3" name="Group 194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2185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6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8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9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5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5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6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7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6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2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4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68" name="Group 208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2172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3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4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76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9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82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3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4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8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79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0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20" name="Line 222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9" name="Group 223"/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2165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69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2" name="Group 231"/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2158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62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3" name="Group 239"/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2153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4" name="Group 245"/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2148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9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1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5" name="Group 251"/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2143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4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5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46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7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6" name="Group 257"/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2138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9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41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2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95" name="Group 263"/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2133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4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5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36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7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3" name="Group 269"/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2129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0" name="Text Box 271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2131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2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57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36DE8E12-AEDD-4D82-A898-D9A1BD270CAB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 smtClean="0"/>
              <a:t>TCP Round Trip Time vàTimeout</a:t>
            </a:r>
            <a:endParaRPr lang="en-US" smtClean="0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39050" cy="1495425"/>
          </a:xfrm>
        </p:spPr>
        <p:txBody>
          <a:bodyPr>
            <a:normAutofit fontScale="850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Đặt timeout</a:t>
            </a:r>
            <a:endParaRPr lang="en-US" sz="2400" smtClean="0"/>
          </a:p>
          <a:p>
            <a:pPr>
              <a:spcBef>
                <a:spcPct val="50000"/>
              </a:spcBef>
            </a:pPr>
            <a:r>
              <a:rPr lang="en-US" sz="2000" b="1" smtClean="0">
                <a:latin typeface="Courier New" pitchFamily="49" charset="0"/>
              </a:rPr>
              <a:t>EstimtedRTT</a:t>
            </a:r>
            <a:r>
              <a:rPr lang="en-US" sz="2000" smtClean="0"/>
              <a:t> cộng “biên an toàn”</a:t>
            </a:r>
          </a:p>
          <a:p>
            <a:pPr lvl="1"/>
            <a:r>
              <a:rPr lang="en-US" sz="1800" smtClean="0"/>
              <a:t>Biến đổi </a:t>
            </a:r>
            <a:r>
              <a:rPr lang="en-US" sz="1800" b="1" smtClean="0">
                <a:latin typeface="Courier New" pitchFamily="49" charset="0"/>
              </a:rPr>
              <a:t>EstimatedRTT càng lớn -&gt;</a:t>
            </a:r>
            <a:r>
              <a:rPr lang="en-US" sz="1800" smtClean="0"/>
              <a:t> biên an toàn càng cao</a:t>
            </a:r>
          </a:p>
          <a:p>
            <a:r>
              <a:rPr lang="en-US" sz="2000" smtClean="0"/>
              <a:t>Đầu tiên ước lượng lượng chênh lệch của SampleRTT so với EstimatedRTT: 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533400" y="5486400"/>
            <a:ext cx="643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TimeoutInterval = EstimatedRTT + 4*DevRTT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914400" y="3429000"/>
            <a:ext cx="6975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DevRTT = (1-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)*DevRTT +</a:t>
            </a:r>
          </a:p>
          <a:p>
            <a:pPr algn="l"/>
            <a:r>
              <a:rPr lang="en-US" sz="2000" b="1">
                <a:latin typeface="Courier New" pitchFamily="49" charset="0"/>
              </a:rPr>
              <a:t>            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*|SampleRTT-EstimatedRTT|</a:t>
            </a:r>
          </a:p>
          <a:p>
            <a:pPr algn="l"/>
            <a:endParaRPr lang="en-US" sz="2000" b="1">
              <a:latin typeface="Courier New" pitchFamily="49" charset="0"/>
            </a:endParaRPr>
          </a:p>
          <a:p>
            <a:pPr algn="l"/>
            <a:r>
              <a:rPr lang="en-US" sz="2000" b="1">
                <a:latin typeface="Courier New" pitchFamily="49" charset="0"/>
              </a:rPr>
              <a:t>(thường đặt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81000" y="4953000"/>
            <a:ext cx="271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  <a:r>
              <a:rPr lang="en-US" sz="2000">
                <a:solidFill>
                  <a:srgbClr val="FF0000"/>
                </a:solidFill>
              </a:rPr>
              <a:t>Tiếp đó đặt timeout: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F822863E-CE28-4549-A2F2-846E83FAD68E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3. Nội dung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3.1 Các dịch vụ tầng giao vận</a:t>
            </a:r>
          </a:p>
          <a:p>
            <a:r>
              <a:rPr lang="en-US" sz="2400" smtClean="0"/>
              <a:t>3.2 Ghép và tách kênh</a:t>
            </a:r>
          </a:p>
          <a:p>
            <a:r>
              <a:rPr lang="en-US" sz="2400" smtClean="0"/>
              <a:t>3.3 Truyền phi kết nối: UDP</a:t>
            </a:r>
          </a:p>
          <a:p>
            <a:r>
              <a:rPr lang="en-US" sz="2400" smtClean="0"/>
              <a:t>3.4 Các nguyên lý truyền tin cậy</a:t>
            </a:r>
          </a:p>
        </p:txBody>
      </p:sp>
      <p:sp>
        <p:nvSpPr>
          <p:cNvPr id="7680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3.5 Truyền hướng kết nối: TCP</a:t>
            </a:r>
          </a:p>
          <a:p>
            <a:pPr lvl="1"/>
            <a:r>
              <a:rPr lang="en-US" sz="2000" smtClean="0"/>
              <a:t>Cấu trúc đoạn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Truyền tin cậy</a:t>
            </a:r>
          </a:p>
          <a:p>
            <a:pPr lvl="1"/>
            <a:r>
              <a:rPr lang="en-US" sz="2000" smtClean="0"/>
              <a:t>Kiểm soát luồng</a:t>
            </a:r>
          </a:p>
          <a:p>
            <a:pPr lvl="1"/>
            <a:r>
              <a:rPr lang="en-US" sz="2000" smtClean="0"/>
              <a:t>Quản trị kết nối</a:t>
            </a:r>
          </a:p>
          <a:p>
            <a:r>
              <a:rPr lang="en-US" sz="2400" smtClean="0"/>
              <a:t>3.6 Các nguyên lý kiểm soát tắc nghẽn</a:t>
            </a:r>
          </a:p>
          <a:p>
            <a:r>
              <a:rPr lang="en-US" sz="2400" smtClean="0"/>
              <a:t>3.7 Kiểm soát tắc nghẽn trong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A838A52B-16BE-4A76-A595-600FB0FBC779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- Truyền tin cậy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/>
              <a:t>TCP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rdt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IP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cậy</a:t>
            </a:r>
            <a:endParaRPr lang="en-US" sz="2400" dirty="0" smtClean="0"/>
          </a:p>
          <a:p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endParaRPr lang="en-US" sz="2400" dirty="0" smtClean="0"/>
          </a:p>
          <a:p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lũy</a:t>
            </a:r>
            <a:endParaRPr lang="en-US" sz="2400" dirty="0" smtClean="0"/>
          </a:p>
          <a:p>
            <a:r>
              <a:rPr lang="en-US" sz="2400" dirty="0" smtClean="0"/>
              <a:t>TCP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hồ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smtClean="0"/>
              <a:t>Phát lại được kích hoạt bởi:</a:t>
            </a:r>
          </a:p>
          <a:p>
            <a:pPr lvl="1"/>
            <a:r>
              <a:rPr lang="en-US" sz="2000" smtClean="0"/>
              <a:t>Sự kiện timeout</a:t>
            </a:r>
          </a:p>
          <a:p>
            <a:pPr lvl="1"/>
            <a:r>
              <a:rPr lang="en-US" sz="2000" smtClean="0"/>
              <a:t>Biên nhận lặp</a:t>
            </a:r>
          </a:p>
          <a:p>
            <a:r>
              <a:rPr lang="en-US" sz="2400" smtClean="0"/>
              <a:t>Đầu tiên xem xét bên gửi TCP được đơn giản hóa:</a:t>
            </a:r>
          </a:p>
          <a:p>
            <a:pPr lvl="1"/>
            <a:r>
              <a:rPr lang="en-US" sz="2000" smtClean="0"/>
              <a:t>Bỏ qua biên nhận lặp</a:t>
            </a:r>
          </a:p>
          <a:p>
            <a:pPr lvl="1"/>
            <a:r>
              <a:rPr lang="en-US" sz="2000" smtClean="0"/>
              <a:t>Bỏ qua điều khiển luồng và tắc nghẽn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00800"/>
            <a:ext cx="32004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DAE226C2-81B9-4FC6-ACCA-E10D0B039565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r>
              <a:rPr lang="en-US" smtClean="0"/>
              <a:t>Các sự kiện bên gửi TCP: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Nhận dữ liệu từ ứng dụng:</a:t>
            </a:r>
            <a:endParaRPr lang="en-US" sz="2400" smtClean="0"/>
          </a:p>
          <a:p>
            <a:r>
              <a:rPr lang="en-US" sz="2400" smtClean="0"/>
              <a:t>Tạo đoạn với seq #</a:t>
            </a:r>
          </a:p>
          <a:p>
            <a:r>
              <a:rPr lang="en-US" sz="2400" smtClean="0"/>
              <a:t>seq # là số thứ tự trong dòng của byte đầu tiên của đoạn</a:t>
            </a:r>
          </a:p>
          <a:p>
            <a:r>
              <a:rPr lang="en-US" sz="2400" smtClean="0"/>
              <a:t>Khởi động đồng hồ nếu chưa chạy (xem đồng hồ là đoạn cũ nhất chưa được biên nhận)</a:t>
            </a:r>
          </a:p>
          <a:p>
            <a:r>
              <a:rPr lang="en-US" sz="2400" smtClean="0"/>
              <a:t>Thời gian hết hạn: </a:t>
            </a:r>
            <a:r>
              <a:rPr lang="en-US" sz="2400" smtClean="0">
                <a:latin typeface="Courier New" pitchFamily="49" charset="0"/>
              </a:rPr>
              <a:t>TimeOutInterval </a:t>
            </a:r>
            <a:endParaRPr lang="en-US" sz="2400" smtClean="0"/>
          </a:p>
        </p:txBody>
      </p:sp>
      <p:sp>
        <p:nvSpPr>
          <p:cNvPr id="788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0668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timeout:</a:t>
            </a:r>
          </a:p>
          <a:p>
            <a:r>
              <a:rPr lang="en-US" sz="2400" smtClean="0"/>
              <a:t>Phát lại đoạn gây  timeout</a:t>
            </a:r>
          </a:p>
          <a:p>
            <a:r>
              <a:rPr lang="en-US" sz="2400" smtClean="0"/>
              <a:t>Đặt lại đồng hồ</a:t>
            </a:r>
          </a:p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Nhận ack:</a:t>
            </a:r>
            <a:endParaRPr lang="en-US" sz="2400" smtClean="0"/>
          </a:p>
          <a:p>
            <a:r>
              <a:rPr lang="en-US" sz="2400" smtClean="0"/>
              <a:t>Nếu biên nhận các đoạn chưa được biên nhận trước đó</a:t>
            </a:r>
          </a:p>
          <a:p>
            <a:pPr lvl="1"/>
            <a:r>
              <a:rPr lang="en-US" sz="2000" smtClean="0"/>
              <a:t>Cập nhật thông tin các đoạn đã được biên nhận</a:t>
            </a:r>
          </a:p>
          <a:p>
            <a:pPr lvl="1"/>
            <a:r>
              <a:rPr lang="en-US" sz="2000" smtClean="0"/>
              <a:t>Bắt đầu đồng hồ nếu có đoạn dôi ra</a:t>
            </a:r>
          </a:p>
          <a:p>
            <a:pPr lvl="1">
              <a:buFont typeface="ZapfDingbats" pitchFamily="8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E3A894E8-A64D-47A1-9B27-0070A9B8EBB2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838200"/>
            <a:ext cx="2133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TCP </a:t>
            </a:r>
            <a:br>
              <a:rPr lang="en-US" smtClean="0"/>
            </a:br>
            <a:r>
              <a:rPr lang="en-US" smtClean="0"/>
              <a:t>sender</a:t>
            </a:r>
            <a:br>
              <a:rPr lang="en-US" smtClean="0"/>
            </a:br>
            <a:r>
              <a:rPr lang="en-US" sz="2800" smtClean="0"/>
              <a:t>(simplified)</a:t>
            </a:r>
            <a:endParaRPr lang="en-US" smtClean="0"/>
          </a:p>
        </p:txBody>
      </p:sp>
      <p:sp>
        <p:nvSpPr>
          <p:cNvPr id="79877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6450013" cy="6457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latin typeface="Arial" pitchFamily="34" charset="0"/>
              </a:rPr>
              <a:t>        </a:t>
            </a:r>
            <a:r>
              <a:rPr lang="en-US">
                <a:latin typeface="Arial" pitchFamily="34" charset="0"/>
              </a:rPr>
              <a:t>NextSeqNum = InitialSeqNum</a:t>
            </a:r>
          </a:p>
          <a:p>
            <a:pPr algn="l"/>
            <a:r>
              <a:rPr lang="en-US">
                <a:latin typeface="Arial" pitchFamily="34" charset="0"/>
              </a:rPr>
              <a:t>       SendBase = InitialSeqNum</a:t>
            </a:r>
          </a:p>
          <a:p>
            <a:pPr algn="l"/>
            <a:endParaRPr lang="en-US">
              <a:latin typeface="Arial" pitchFamily="34" charset="0"/>
            </a:endParaRPr>
          </a:p>
          <a:p>
            <a:pPr algn="l"/>
            <a:r>
              <a:rPr lang="en-US">
                <a:latin typeface="Arial" pitchFamily="34" charset="0"/>
              </a:rPr>
              <a:t>        </a:t>
            </a:r>
            <a:r>
              <a:rPr lang="en-US">
                <a:solidFill>
                  <a:schemeClr val="accent2"/>
                </a:solidFill>
                <a:latin typeface="Arial" pitchFamily="34" charset="0"/>
              </a:rPr>
              <a:t>loop (forever) {</a:t>
            </a:r>
            <a:r>
              <a:rPr lang="en-US">
                <a:latin typeface="Arial" pitchFamily="34" charset="0"/>
              </a:rPr>
              <a:t> </a:t>
            </a:r>
          </a:p>
          <a:p>
            <a:pPr algn="l"/>
            <a:r>
              <a:rPr lang="en-US">
                <a:latin typeface="Arial" pitchFamily="34" charset="0"/>
              </a:rPr>
              <a:t>          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switch(event)</a:t>
            </a:r>
            <a:r>
              <a:rPr lang="en-US">
                <a:latin typeface="Arial" pitchFamily="34" charset="0"/>
              </a:rPr>
              <a:t> </a:t>
            </a:r>
          </a:p>
          <a:p>
            <a:pPr algn="l"/>
            <a:endParaRPr lang="en-US">
              <a:latin typeface="Arial" pitchFamily="34" charset="0"/>
            </a:endParaRPr>
          </a:p>
          <a:p>
            <a:pPr algn="l"/>
            <a:r>
              <a:rPr lang="en-US">
                <a:latin typeface="Arial" pitchFamily="34" charset="0"/>
              </a:rPr>
              <a:t>          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event:</a:t>
            </a:r>
            <a:r>
              <a:rPr lang="en-US">
                <a:latin typeface="Arial" pitchFamily="34" charset="0"/>
              </a:rPr>
              <a:t> data received from application above </a:t>
            </a:r>
          </a:p>
          <a:p>
            <a:pPr algn="l"/>
            <a:r>
              <a:rPr lang="en-US">
                <a:latin typeface="Arial" pitchFamily="34" charset="0"/>
              </a:rPr>
              <a:t>                 create TCP segment with sequence number NextSeqNum </a:t>
            </a:r>
          </a:p>
          <a:p>
            <a:pPr algn="l"/>
            <a:r>
              <a:rPr lang="en-US">
                <a:latin typeface="Arial" pitchFamily="34" charset="0"/>
              </a:rPr>
              <a:t>                 if (timer currently not running)</a:t>
            </a:r>
          </a:p>
          <a:p>
            <a:pPr algn="l"/>
            <a:r>
              <a:rPr lang="en-US">
                <a:latin typeface="Arial" pitchFamily="34" charset="0"/>
              </a:rPr>
              <a:t>                       start timer</a:t>
            </a:r>
          </a:p>
          <a:p>
            <a:pPr algn="l"/>
            <a:r>
              <a:rPr lang="en-US">
                <a:latin typeface="Arial" pitchFamily="34" charset="0"/>
              </a:rPr>
              <a:t>                 pass segment to IP </a:t>
            </a:r>
          </a:p>
          <a:p>
            <a:pPr algn="l"/>
            <a:r>
              <a:rPr lang="en-US">
                <a:latin typeface="Arial" pitchFamily="34" charset="0"/>
              </a:rPr>
              <a:t>                 NextSeqNum = NextSeqNum + length(data) </a:t>
            </a:r>
          </a:p>
          <a:p>
            <a:pPr algn="l"/>
            <a:endParaRPr lang="en-US">
              <a:latin typeface="Arial" pitchFamily="34" charset="0"/>
            </a:endParaRPr>
          </a:p>
          <a:p>
            <a:pPr algn="l"/>
            <a:r>
              <a:rPr lang="en-US">
                <a:latin typeface="Arial" pitchFamily="34" charset="0"/>
              </a:rPr>
              <a:t>           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event:</a:t>
            </a:r>
            <a:r>
              <a:rPr lang="en-US">
                <a:latin typeface="Arial" pitchFamily="34" charset="0"/>
              </a:rPr>
              <a:t> timer timeout</a:t>
            </a:r>
          </a:p>
          <a:p>
            <a:pPr algn="l"/>
            <a:r>
              <a:rPr lang="en-US">
                <a:latin typeface="Arial" pitchFamily="34" charset="0"/>
              </a:rPr>
              <a:t>                 retransmit not-yet-acknowledged segment with </a:t>
            </a:r>
          </a:p>
          <a:p>
            <a:pPr algn="l"/>
            <a:r>
              <a:rPr lang="en-US">
                <a:latin typeface="Arial" pitchFamily="34" charset="0"/>
              </a:rPr>
              <a:t>                         smallest sequence number</a:t>
            </a:r>
          </a:p>
          <a:p>
            <a:pPr algn="l"/>
            <a:r>
              <a:rPr lang="en-US">
                <a:latin typeface="Arial" pitchFamily="34" charset="0"/>
              </a:rPr>
              <a:t>                 start timer</a:t>
            </a:r>
          </a:p>
          <a:p>
            <a:pPr algn="l"/>
            <a:endParaRPr lang="en-US">
              <a:latin typeface="Arial" pitchFamily="34" charset="0"/>
            </a:endParaRPr>
          </a:p>
          <a:p>
            <a:pPr algn="l"/>
            <a:r>
              <a:rPr lang="en-US">
                <a:latin typeface="Arial" pitchFamily="34" charset="0"/>
              </a:rPr>
              <a:t>           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event:</a:t>
            </a:r>
            <a:r>
              <a:rPr lang="en-US">
                <a:latin typeface="Arial" pitchFamily="34" charset="0"/>
              </a:rPr>
              <a:t> ACK received, with ACK field value of y </a:t>
            </a:r>
          </a:p>
          <a:p>
            <a:pPr algn="l"/>
            <a:r>
              <a:rPr lang="en-US">
                <a:latin typeface="Arial" pitchFamily="34" charset="0"/>
              </a:rPr>
              <a:t>                 if (y &gt; SendBase) { </a:t>
            </a:r>
          </a:p>
          <a:p>
            <a:pPr algn="l"/>
            <a:r>
              <a:rPr lang="en-US">
                <a:latin typeface="Arial" pitchFamily="34" charset="0"/>
              </a:rPr>
              <a:t>                       SendBase = y</a:t>
            </a:r>
          </a:p>
          <a:p>
            <a:pPr algn="l"/>
            <a:r>
              <a:rPr lang="en-US">
                <a:latin typeface="Arial" pitchFamily="34" charset="0"/>
              </a:rPr>
              <a:t>                      if (there are currently not-yet-acknowledged segments)</a:t>
            </a:r>
          </a:p>
          <a:p>
            <a:pPr algn="l"/>
            <a:r>
              <a:rPr lang="en-US">
                <a:latin typeface="Arial" pitchFamily="34" charset="0"/>
              </a:rPr>
              <a:t>                               start timer </a:t>
            </a:r>
          </a:p>
          <a:p>
            <a:pPr algn="l"/>
            <a:r>
              <a:rPr lang="en-US">
                <a:latin typeface="Arial" pitchFamily="34" charset="0"/>
              </a:rPr>
              <a:t>                      } </a:t>
            </a:r>
          </a:p>
          <a:p>
            <a:pPr algn="l"/>
            <a:endParaRPr lang="en-US">
              <a:latin typeface="Arial" pitchFamily="34" charset="0"/>
            </a:endParaRPr>
          </a:p>
          <a:p>
            <a:pPr algn="l"/>
            <a:r>
              <a:rPr lang="en-US">
                <a:latin typeface="Arial" pitchFamily="34" charset="0"/>
              </a:rPr>
              <a:t>         </a:t>
            </a:r>
            <a:r>
              <a:rPr lang="en-US">
                <a:solidFill>
                  <a:schemeClr val="accent2"/>
                </a:solidFill>
                <a:latin typeface="Arial" pitchFamily="34" charset="0"/>
              </a:rPr>
              <a:t>}  /* end of loop forever */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6935788" y="2667000"/>
            <a:ext cx="2179637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u="sng"/>
              <a:t>Comment:</a:t>
            </a:r>
            <a:endParaRPr lang="en-US" sz="1800"/>
          </a:p>
          <a:p>
            <a:pPr algn="l">
              <a:buFontTx/>
              <a:buChar char="•"/>
            </a:pPr>
            <a:r>
              <a:rPr lang="en-US" sz="1800"/>
              <a:t> SendBase-1: last </a:t>
            </a:r>
          </a:p>
          <a:p>
            <a:pPr algn="l"/>
            <a:r>
              <a:rPr lang="en-US" sz="1800"/>
              <a:t>cumulatively </a:t>
            </a:r>
            <a:br>
              <a:rPr lang="en-US" sz="1800"/>
            </a:br>
            <a:r>
              <a:rPr lang="en-US" sz="1800"/>
              <a:t>ack’ed byte</a:t>
            </a:r>
          </a:p>
          <a:p>
            <a:pPr algn="l"/>
            <a:r>
              <a:rPr lang="en-US" sz="1800" u="sng"/>
              <a:t>Example:</a:t>
            </a:r>
            <a:endParaRPr lang="en-US" sz="1800"/>
          </a:p>
          <a:p>
            <a:pPr algn="l">
              <a:buFontTx/>
              <a:buChar char="•"/>
            </a:pPr>
            <a:r>
              <a:rPr lang="en-US" sz="1800"/>
              <a:t> SendBase-1 = 71;</a:t>
            </a:r>
            <a:br>
              <a:rPr lang="en-US" sz="1800"/>
            </a:br>
            <a:r>
              <a:rPr lang="en-US" sz="1800"/>
              <a:t>y= 73, so the rcvr</a:t>
            </a:r>
            <a:br>
              <a:rPr lang="en-US" sz="1800"/>
            </a:br>
            <a:r>
              <a:rPr lang="en-US" sz="1800"/>
              <a:t>wants 73+ ;</a:t>
            </a:r>
            <a:br>
              <a:rPr lang="en-US" sz="1800"/>
            </a:br>
            <a:r>
              <a:rPr lang="en-US" sz="1800"/>
              <a:t>y &gt; SendBase, so</a:t>
            </a:r>
            <a:br>
              <a:rPr lang="en-US" sz="1800"/>
            </a:br>
            <a:r>
              <a:rPr lang="en-US" sz="1800"/>
              <a:t>that new data is </a:t>
            </a:r>
            <a:br>
              <a:rPr lang="en-US" sz="1800"/>
            </a:br>
            <a:r>
              <a:rPr lang="en-US" sz="1800"/>
              <a:t>acked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1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437729A8-9CA3-47B8-909A-43D1E8C4B686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8200" name="Line 2"/>
          <p:cNvSpPr>
            <a:spLocks noChangeShapeType="1"/>
          </p:cNvSpPr>
          <p:nvPr/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5"/>
          <p:cNvSpPr>
            <a:spLocks noChangeShapeType="1"/>
          </p:cNvSpPr>
          <p:nvPr/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6"/>
          <p:cNvSpPr>
            <a:spLocks noChangeArrowheads="1"/>
          </p:cNvSpPr>
          <p:nvPr/>
        </p:nvSpPr>
        <p:spPr bwMode="auto">
          <a:xfrm rot="728579">
            <a:off x="6075363" y="3814763"/>
            <a:ext cx="1817687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3600" smtClean="0"/>
              <a:t>TCP: kịch bản phát lại</a:t>
            </a:r>
            <a:endParaRPr lang="en-US" smtClean="0"/>
          </a:p>
        </p:txBody>
      </p:sp>
      <p:sp>
        <p:nvSpPr>
          <p:cNvPr id="8204" name="Line 33"/>
          <p:cNvSpPr>
            <a:spLocks noChangeShapeType="1"/>
          </p:cNvSpPr>
          <p:nvPr/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34"/>
          <p:cNvGraphicFramePr>
            <a:graphicFrameLocks noChangeAspect="1"/>
          </p:cNvGraphicFramePr>
          <p:nvPr/>
        </p:nvGraphicFramePr>
        <p:xfrm>
          <a:off x="5387975" y="1341438"/>
          <a:ext cx="485775" cy="385762"/>
        </p:xfrm>
        <a:graphic>
          <a:graphicData uri="http://schemas.openxmlformats.org/presentationml/2006/ole">
            <p:oleObj spid="_x0000_s8194" name="Clip" r:id="rId4" imgW="1305000" imgH="1085760" progId="">
              <p:embed/>
            </p:oleObj>
          </a:graphicData>
        </a:graphic>
      </p:graphicFrame>
      <p:sp>
        <p:nvSpPr>
          <p:cNvPr id="8205" name="Text Box 35"/>
          <p:cNvSpPr txBox="1">
            <a:spLocks noChangeArrowheads="1"/>
          </p:cNvSpPr>
          <p:nvPr/>
        </p:nvSpPr>
        <p:spPr bwMode="auto">
          <a:xfrm>
            <a:off x="5797550" y="1341438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206" name="Text Box 36"/>
          <p:cNvSpPr txBox="1">
            <a:spLocks noChangeArrowheads="1"/>
          </p:cNvSpPr>
          <p:nvPr/>
        </p:nvSpPr>
        <p:spPr bwMode="auto">
          <a:xfrm rot="808459">
            <a:off x="5986463" y="2420938"/>
            <a:ext cx="2060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Seq=100, 20 bytes data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207" name="Text Box 37"/>
          <p:cNvSpPr txBox="1">
            <a:spLocks noChangeArrowheads="1"/>
          </p:cNvSpPr>
          <p:nvPr/>
        </p:nvSpPr>
        <p:spPr bwMode="auto">
          <a:xfrm rot="-1770084">
            <a:off x="6743700" y="306863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410200" y="5943600"/>
            <a:ext cx="658813" cy="366713"/>
            <a:chOff x="3304" y="3530"/>
            <a:chExt cx="415" cy="231"/>
          </a:xfrm>
        </p:grpSpPr>
        <p:sp>
          <p:nvSpPr>
            <p:cNvPr id="8257" name="Rectangle 40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Text Box 41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8209" name="Text Box 42"/>
          <p:cNvSpPr txBox="1">
            <a:spLocks noChangeArrowheads="1"/>
          </p:cNvSpPr>
          <p:nvPr/>
        </p:nvSpPr>
        <p:spPr bwMode="auto">
          <a:xfrm>
            <a:off x="6432550" y="5715000"/>
            <a:ext cx="143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Timeout </a:t>
            </a:r>
            <a:r>
              <a:rPr lang="en-US" sz="1800" dirty="0" err="1" smtClean="0"/>
              <a:t>sớm</a:t>
            </a:r>
            <a:endParaRPr lang="en-US" sz="1000" dirty="0">
              <a:latin typeface="Times New Roman" pitchFamily="18" charset="0"/>
            </a:endParaRPr>
          </a:p>
        </p:txBody>
      </p:sp>
      <p:graphicFrame>
        <p:nvGraphicFramePr>
          <p:cNvPr id="8195" name="Object 43"/>
          <p:cNvGraphicFramePr>
            <a:graphicFrameLocks noChangeAspect="1"/>
          </p:cNvGraphicFramePr>
          <p:nvPr/>
        </p:nvGraphicFramePr>
        <p:xfrm>
          <a:off x="8045450" y="1350963"/>
          <a:ext cx="485775" cy="385762"/>
        </p:xfrm>
        <a:graphic>
          <a:graphicData uri="http://schemas.openxmlformats.org/presentationml/2006/ole">
            <p:oleObj spid="_x0000_s8195" name="Clip" r:id="rId5" imgW="1305000" imgH="1085760" progId="">
              <p:embed/>
            </p:oleObj>
          </a:graphicData>
        </a:graphic>
      </p:graphicFrame>
      <p:sp>
        <p:nvSpPr>
          <p:cNvPr id="8210" name="Text Box 44"/>
          <p:cNvSpPr txBox="1">
            <a:spLocks noChangeArrowheads="1"/>
          </p:cNvSpPr>
          <p:nvPr/>
        </p:nvSpPr>
        <p:spPr bwMode="auto">
          <a:xfrm>
            <a:off x="7321550" y="1360488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211" name="Line 45"/>
          <p:cNvSpPr>
            <a:spLocks noChangeShapeType="1"/>
          </p:cNvSpPr>
          <p:nvPr/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46"/>
          <p:cNvSpPr txBox="1">
            <a:spLocks noChangeArrowheads="1"/>
          </p:cNvSpPr>
          <p:nvPr/>
        </p:nvSpPr>
        <p:spPr bwMode="auto">
          <a:xfrm rot="706751">
            <a:off x="6069013" y="3792538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Seq=92, 8 bytes data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213" name="Line 47"/>
          <p:cNvSpPr>
            <a:spLocks noChangeShapeType="1"/>
          </p:cNvSpPr>
          <p:nvPr/>
        </p:nvSpPr>
        <p:spPr bwMode="auto">
          <a:xfrm>
            <a:off x="5791200" y="1905000"/>
            <a:ext cx="0" cy="407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48"/>
          <p:cNvSpPr>
            <a:spLocks noChangeShapeType="1"/>
          </p:cNvSpPr>
          <p:nvPr/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Text Box 49"/>
          <p:cNvSpPr txBox="1">
            <a:spLocks noChangeArrowheads="1"/>
          </p:cNvSpPr>
          <p:nvPr/>
        </p:nvSpPr>
        <p:spPr bwMode="auto">
          <a:xfrm rot="-1338105">
            <a:off x="7105650" y="317976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" pitchFamily="34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216" name="Line 52"/>
          <p:cNvSpPr>
            <a:spLocks noChangeShapeType="1"/>
          </p:cNvSpPr>
          <p:nvPr/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Text Box 53"/>
          <p:cNvSpPr txBox="1">
            <a:spLocks noChangeArrowheads="1"/>
          </p:cNvSpPr>
          <p:nvPr/>
        </p:nvSpPr>
        <p:spPr bwMode="auto">
          <a:xfrm rot="706751">
            <a:off x="6097588" y="2011363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Seq=92, 8 bytes data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468938" y="2016125"/>
            <a:ext cx="325437" cy="1860550"/>
            <a:chOff x="3445" y="1270"/>
            <a:chExt cx="205" cy="1172"/>
          </a:xfrm>
        </p:grpSpPr>
        <p:sp>
          <p:nvSpPr>
            <p:cNvPr id="8251" name="Rectangle 4"/>
            <p:cNvSpPr>
              <a:spLocks noChangeArrowheads="1"/>
            </p:cNvSpPr>
            <p:nvPr/>
          </p:nvSpPr>
          <p:spPr bwMode="auto">
            <a:xfrm>
              <a:off x="3494" y="1432"/>
              <a:ext cx="128" cy="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2" name="Text Box 38"/>
            <p:cNvSpPr txBox="1">
              <a:spLocks noChangeArrowheads="1"/>
            </p:cNvSpPr>
            <p:nvPr/>
          </p:nvSpPr>
          <p:spPr bwMode="auto">
            <a:xfrm rot="-5400000">
              <a:off x="3070" y="1755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Seq=92 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8253" name="Line 50"/>
            <p:cNvSpPr>
              <a:spLocks noChangeShapeType="1"/>
            </p:cNvSpPr>
            <p:nvPr/>
          </p:nvSpPr>
          <p:spPr bwMode="auto">
            <a:xfrm flipV="1">
              <a:off x="3552" y="1270"/>
              <a:ext cx="4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" name="Line 51"/>
            <p:cNvSpPr>
              <a:spLocks noChangeShapeType="1"/>
            </p:cNvSpPr>
            <p:nvPr/>
          </p:nvSpPr>
          <p:spPr bwMode="auto">
            <a:xfrm flipH="1">
              <a:off x="3546" y="2296"/>
              <a:ext cx="0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Line 54"/>
            <p:cNvSpPr>
              <a:spLocks noChangeShapeType="1"/>
            </p:cNvSpPr>
            <p:nvPr/>
          </p:nvSpPr>
          <p:spPr bwMode="auto">
            <a:xfrm flipH="1">
              <a:off x="3536" y="244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Line 55"/>
            <p:cNvSpPr>
              <a:spLocks noChangeShapeType="1"/>
            </p:cNvSpPr>
            <p:nvPr/>
          </p:nvSpPr>
          <p:spPr bwMode="auto">
            <a:xfrm flipH="1">
              <a:off x="3524" y="127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9" name="Line 60"/>
          <p:cNvSpPr>
            <a:spLocks noChangeShapeType="1"/>
          </p:cNvSpPr>
          <p:nvPr/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Text Box 61"/>
          <p:cNvSpPr txBox="1">
            <a:spLocks noChangeArrowheads="1"/>
          </p:cNvSpPr>
          <p:nvPr/>
        </p:nvSpPr>
        <p:spPr bwMode="auto">
          <a:xfrm rot="-1338105">
            <a:off x="6921500" y="460851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" pitchFamily="34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838200" y="1371600"/>
            <a:ext cx="3143250" cy="5229225"/>
            <a:chOff x="316" y="875"/>
            <a:chExt cx="1980" cy="3294"/>
          </a:xfrm>
        </p:grpSpPr>
        <p:sp>
          <p:nvSpPr>
            <p:cNvPr id="8232" name="Line 9"/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Line 10"/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196" name="Object 11"/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p:oleObj spid="_x0000_s8196" name="Clip" r:id="rId6" imgW="1305000" imgH="1085760" progId="">
                <p:embed/>
              </p:oleObj>
            </a:graphicData>
          </a:graphic>
        </p:graphicFrame>
        <p:sp>
          <p:nvSpPr>
            <p:cNvPr id="8234" name="Text Box 12"/>
            <p:cNvSpPr txBox="1">
              <a:spLocks noChangeArrowheads="1"/>
            </p:cNvSpPr>
            <p:nvPr/>
          </p:nvSpPr>
          <p:spPr bwMode="auto">
            <a:xfrm>
              <a:off x="574" y="875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Host 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8235" name="Text Box 13"/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8236" name="Text Box 14"/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8237" name="Text Box 15"/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loss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8238" name="Text Box 16"/>
            <p:cNvSpPr txBox="1">
              <a:spLocks noChangeArrowheads="1"/>
            </p:cNvSpPr>
            <p:nvPr/>
          </p:nvSpPr>
          <p:spPr bwMode="auto">
            <a:xfrm rot="-5400000">
              <a:off x="162" y="1805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8239" name="Text Box 21"/>
            <p:cNvSpPr txBox="1">
              <a:spLocks noChangeArrowheads="1"/>
            </p:cNvSpPr>
            <p:nvPr/>
          </p:nvSpPr>
          <p:spPr bwMode="auto">
            <a:xfrm>
              <a:off x="768" y="3936"/>
              <a:ext cx="6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Mất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ACK</a:t>
              </a:r>
              <a:r>
                <a:rPr lang="en-US" sz="1800" dirty="0" smtClean="0"/>
                <a:t> </a:t>
              </a:r>
              <a:endParaRPr lang="en-US" sz="1000" dirty="0">
                <a:latin typeface="Times New Roman" pitchFamily="18" charset="0"/>
              </a:endParaRPr>
            </a:p>
          </p:txBody>
        </p:sp>
        <p:graphicFrame>
          <p:nvGraphicFramePr>
            <p:cNvPr id="8197" name="Object 22"/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p:oleObj spid="_x0000_s8197" name="Clip" r:id="rId7" imgW="1305000" imgH="1085760" progId="">
                <p:embed/>
              </p:oleObj>
            </a:graphicData>
          </a:graphic>
        </p:graphicFrame>
        <p:sp>
          <p:nvSpPr>
            <p:cNvPr id="8240" name="Text Box 23"/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Host B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8241" name="Text Box 24"/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Arial" pitchFamily="34" charset="0"/>
                </a:rPr>
                <a:t>X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8242" name="Line 25"/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Text Box 26"/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8244" name="Line 27"/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Line 28"/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Line 29"/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Text Box 30"/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8248" name="Line 31"/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9" name="Line 32"/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Text Box 62"/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8222" name="Rectangle 65"/>
          <p:cNvSpPr>
            <a:spLocks noChangeArrowheads="1"/>
          </p:cNvSpPr>
          <p:nvPr/>
        </p:nvSpPr>
        <p:spPr bwMode="auto">
          <a:xfrm>
            <a:off x="5564188" y="4143375"/>
            <a:ext cx="203200" cy="132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Text Box 66"/>
          <p:cNvSpPr txBox="1">
            <a:spLocks noChangeArrowheads="1"/>
          </p:cNvSpPr>
          <p:nvPr/>
        </p:nvSpPr>
        <p:spPr bwMode="auto">
          <a:xfrm rot="-5400000">
            <a:off x="4891881" y="4655344"/>
            <a:ext cx="1493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Seq=92 timeout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224" name="Line 67"/>
          <p:cNvSpPr>
            <a:spLocks noChangeShapeType="1"/>
          </p:cNvSpPr>
          <p:nvPr/>
        </p:nvSpPr>
        <p:spPr bwMode="auto">
          <a:xfrm flipV="1">
            <a:off x="5656263" y="3886200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68"/>
          <p:cNvSpPr>
            <a:spLocks noChangeShapeType="1"/>
          </p:cNvSpPr>
          <p:nvPr/>
        </p:nvSpPr>
        <p:spPr bwMode="auto">
          <a:xfrm flipH="1">
            <a:off x="5638800" y="55626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69"/>
          <p:cNvSpPr>
            <a:spLocks noChangeShapeType="1"/>
          </p:cNvSpPr>
          <p:nvPr/>
        </p:nvSpPr>
        <p:spPr bwMode="auto">
          <a:xfrm flipH="1">
            <a:off x="5562600" y="5791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70"/>
          <p:cNvSpPr>
            <a:spLocks noChangeShapeType="1"/>
          </p:cNvSpPr>
          <p:nvPr/>
        </p:nvSpPr>
        <p:spPr bwMode="auto">
          <a:xfrm flipH="1">
            <a:off x="5611813" y="3886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Text Box 71"/>
          <p:cNvSpPr txBox="1">
            <a:spLocks noChangeArrowheads="1"/>
          </p:cNvSpPr>
          <p:nvPr/>
        </p:nvSpPr>
        <p:spPr bwMode="auto">
          <a:xfrm>
            <a:off x="152400" y="52578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100</a:t>
            </a:r>
          </a:p>
        </p:txBody>
      </p:sp>
      <p:sp>
        <p:nvSpPr>
          <p:cNvPr id="8229" name="Text Box 73"/>
          <p:cNvSpPr txBox="1">
            <a:spLocks noChangeArrowheads="1"/>
          </p:cNvSpPr>
          <p:nvPr/>
        </p:nvSpPr>
        <p:spPr bwMode="auto">
          <a:xfrm>
            <a:off x="4416425" y="42672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120</a:t>
            </a:r>
          </a:p>
        </p:txBody>
      </p:sp>
      <p:sp>
        <p:nvSpPr>
          <p:cNvPr id="8230" name="Text Box 74"/>
          <p:cNvSpPr txBox="1">
            <a:spLocks noChangeArrowheads="1"/>
          </p:cNvSpPr>
          <p:nvPr/>
        </p:nvSpPr>
        <p:spPr bwMode="auto">
          <a:xfrm>
            <a:off x="4416425" y="54102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120</a:t>
            </a:r>
          </a:p>
        </p:txBody>
      </p:sp>
      <p:sp>
        <p:nvSpPr>
          <p:cNvPr id="8231" name="Text Box 75"/>
          <p:cNvSpPr txBox="1">
            <a:spLocks noChangeArrowheads="1"/>
          </p:cNvSpPr>
          <p:nvPr/>
        </p:nvSpPr>
        <p:spPr bwMode="auto">
          <a:xfrm>
            <a:off x="4343400" y="3810000"/>
            <a:ext cx="1096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0F8394DF-934F-40E8-804D-6E9E39C3612A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sz="3600" smtClean="0"/>
              <a:t>TCP: kịch bản phát lại (tiếp)</a:t>
            </a:r>
            <a:endParaRPr lang="en-US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066800" y="1295400"/>
            <a:ext cx="3609975" cy="4789488"/>
            <a:chOff x="432" y="816"/>
            <a:chExt cx="2274" cy="3017"/>
          </a:xfrm>
        </p:grpSpPr>
        <p:sp>
          <p:nvSpPr>
            <p:cNvPr id="9225" name="Line 4"/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5"/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218" name="Object 6"/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p:oleObj spid="_x0000_s9218" name="Clip" r:id="rId3" imgW="1305000" imgH="1085760" progId="">
                <p:embed/>
              </p:oleObj>
            </a:graphicData>
          </a:graphic>
        </p:graphicFrame>
        <p:sp>
          <p:nvSpPr>
            <p:cNvPr id="9227" name="Text Box 7"/>
            <p:cNvSpPr txBox="1">
              <a:spLocks noChangeArrowheads="1"/>
            </p:cNvSpPr>
            <p:nvPr/>
          </p:nvSpPr>
          <p:spPr bwMode="auto">
            <a:xfrm>
              <a:off x="786" y="864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Host 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9228" name="Text Box 8"/>
            <p:cNvSpPr txBox="1">
              <a:spLocks noChangeArrowheads="1"/>
            </p:cNvSpPr>
            <p:nvPr/>
          </p:nvSpPr>
          <p:spPr bwMode="auto">
            <a:xfrm rot="706751">
              <a:off x="1029" y="1292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9229" name="Text Box 9"/>
            <p:cNvSpPr txBox="1">
              <a:spLocks noChangeArrowheads="1"/>
            </p:cNvSpPr>
            <p:nvPr/>
          </p:nvSpPr>
          <p:spPr bwMode="auto">
            <a:xfrm rot="-982672">
              <a:off x="1728" y="1632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9230" name="Text Box 10"/>
            <p:cNvSpPr txBox="1">
              <a:spLocks noChangeArrowheads="1"/>
            </p:cNvSpPr>
            <p:nvPr/>
          </p:nvSpPr>
          <p:spPr bwMode="auto">
            <a:xfrm>
              <a:off x="1157" y="2079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loss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 rot="-5400000">
              <a:off x="374" y="1794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9232" name="Text Box 12"/>
            <p:cNvSpPr txBox="1">
              <a:spLocks noChangeArrowheads="1"/>
            </p:cNvSpPr>
            <p:nvPr/>
          </p:nvSpPr>
          <p:spPr bwMode="auto">
            <a:xfrm>
              <a:off x="872" y="3600"/>
              <a:ext cx="8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ACK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tích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lũy</a:t>
              </a:r>
              <a:endParaRPr lang="en-US" sz="1000" dirty="0">
                <a:latin typeface="Times New Roman" pitchFamily="18" charset="0"/>
              </a:endParaRPr>
            </a:p>
          </p:txBody>
        </p:sp>
        <p:graphicFrame>
          <p:nvGraphicFramePr>
            <p:cNvPr id="9219" name="Object 13"/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p:oleObj spid="_x0000_s9219" name="Clip" r:id="rId4" imgW="1305000" imgH="1085760" progId="">
                <p:embed/>
              </p:oleObj>
            </a:graphicData>
          </a:graphic>
        </p:graphicFrame>
        <p:sp>
          <p:nvSpPr>
            <p:cNvPr id="9233" name="Text Box 14"/>
            <p:cNvSpPr txBox="1">
              <a:spLocks noChangeArrowheads="1"/>
            </p:cNvSpPr>
            <p:nvPr/>
          </p:nvSpPr>
          <p:spPr bwMode="auto">
            <a:xfrm>
              <a:off x="1824" y="864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Host B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9234" name="Text Box 15"/>
            <p:cNvSpPr txBox="1">
              <a:spLocks noChangeArrowheads="1"/>
            </p:cNvSpPr>
            <p:nvPr/>
          </p:nvSpPr>
          <p:spPr bwMode="auto">
            <a:xfrm>
              <a:off x="1224" y="190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Arial" pitchFamily="34" charset="0"/>
                </a:rPr>
                <a:t>X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9235" name="Line 16"/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17"/>
            <p:cNvSpPr txBox="1">
              <a:spLocks noChangeArrowheads="1"/>
            </p:cNvSpPr>
            <p:nvPr/>
          </p:nvSpPr>
          <p:spPr bwMode="auto">
            <a:xfrm rot="706751">
              <a:off x="946" y="1776"/>
              <a:ext cx="12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Seq=100, 20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9237" name="Line 18"/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0"/>
            <p:cNvSpPr>
              <a:spLocks noChangeShapeType="1"/>
            </p:cNvSpPr>
            <p:nvPr/>
          </p:nvSpPr>
          <p:spPr bwMode="auto">
            <a:xfrm flipH="1">
              <a:off x="768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Text Box 21"/>
            <p:cNvSpPr txBox="1">
              <a:spLocks noChangeArrowheads="1"/>
            </p:cNvSpPr>
            <p:nvPr/>
          </p:nvSpPr>
          <p:spPr bwMode="auto">
            <a:xfrm rot="-926867">
              <a:off x="1200" y="2496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9241" name="Line 22"/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23"/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Text Box 24"/>
            <p:cNvSpPr txBox="1">
              <a:spLocks noChangeArrowheads="1"/>
            </p:cNvSpPr>
            <p:nvPr/>
          </p:nvSpPr>
          <p:spPr bwMode="auto">
            <a:xfrm>
              <a:off x="576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9224" name="Text Box 26"/>
          <p:cNvSpPr txBox="1">
            <a:spLocks noChangeArrowheads="1"/>
          </p:cNvSpPr>
          <p:nvPr/>
        </p:nvSpPr>
        <p:spPr bwMode="auto">
          <a:xfrm>
            <a:off x="152400" y="39624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DF994182-4C0C-47D6-BFDA-AB6CF9682995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Sinh TCP ACK </a:t>
            </a:r>
            <a:r>
              <a:rPr lang="en-US" sz="2400" u="none" smtClean="0"/>
              <a:t>[RFC 1122, RFC 2581]</a:t>
            </a:r>
            <a:endParaRPr lang="en-US" smtClean="0"/>
          </a:p>
        </p:txBody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948113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Arial" pitchFamily="34" charset="0"/>
              </a:rPr>
              <a:t>Sự kiện bên Nhận</a:t>
            </a:r>
            <a:endParaRPr lang="en-US" sz="1800">
              <a:latin typeface="Arial" pitchFamily="34" charset="0"/>
            </a:endParaRP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r>
              <a:rPr lang="en-US" sz="1800">
                <a:latin typeface="Arial" pitchFamily="34" charset="0"/>
              </a:rPr>
              <a:t>Đoạn đến đúng thứ tự với </a:t>
            </a:r>
          </a:p>
          <a:p>
            <a:pPr algn="l"/>
            <a:r>
              <a:rPr lang="en-US" sz="1800">
                <a:latin typeface="Arial" pitchFamily="34" charset="0"/>
              </a:rPr>
              <a:t>seq # mong đợi. Tất cả  bytes</a:t>
            </a:r>
          </a:p>
          <a:p>
            <a:pPr algn="l"/>
            <a:r>
              <a:rPr lang="en-US" sz="1800">
                <a:latin typeface="Arial" pitchFamily="34" charset="0"/>
              </a:rPr>
              <a:t>đến seq # mong đợi đã được ACKed</a:t>
            </a: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r>
              <a:rPr lang="en-US" sz="1800">
                <a:latin typeface="Arial" pitchFamily="34" charset="0"/>
              </a:rPr>
              <a:t>Đoạn đến đúng thứ tự với</a:t>
            </a:r>
          </a:p>
          <a:p>
            <a:pPr algn="l"/>
            <a:r>
              <a:rPr lang="en-US" sz="1800">
                <a:latin typeface="Arial" pitchFamily="34" charset="0"/>
              </a:rPr>
              <a:t>seq # mong đợi. Một đoạn khác  </a:t>
            </a:r>
          </a:p>
          <a:p>
            <a:pPr algn="l"/>
            <a:r>
              <a:rPr lang="en-US" sz="1800">
                <a:latin typeface="Arial" pitchFamily="34" charset="0"/>
              </a:rPr>
              <a:t>Có  ACK đang chờ</a:t>
            </a: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r>
              <a:rPr lang="en-US" sz="1800">
                <a:latin typeface="Arial" pitchFamily="34" charset="0"/>
              </a:rPr>
              <a:t>Đoạn đến sai thứ tự với seq.# lớn</a:t>
            </a:r>
          </a:p>
          <a:p>
            <a:pPr algn="l"/>
            <a:r>
              <a:rPr lang="en-US" sz="1800">
                <a:latin typeface="Arial" pitchFamily="34" charset="0"/>
              </a:rPr>
              <a:t>hơn seq. #  mong đợi</a:t>
            </a:r>
          </a:p>
          <a:p>
            <a:pPr algn="l"/>
            <a:r>
              <a:rPr lang="en-US" sz="1800">
                <a:latin typeface="Arial" pitchFamily="34" charset="0"/>
              </a:rPr>
              <a:t>Phát hiện đoạn trống</a:t>
            </a: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r>
              <a:rPr lang="en-US" sz="1800">
                <a:latin typeface="Arial" pitchFamily="34" charset="0"/>
              </a:rPr>
              <a:t>Đoạn đến nằm trong/lấp</a:t>
            </a:r>
          </a:p>
          <a:p>
            <a:pPr algn="l"/>
            <a:r>
              <a:rPr lang="en-US" sz="1800">
                <a:latin typeface="Arial" pitchFamily="34" charset="0"/>
              </a:rPr>
              <a:t> đoạn trống</a:t>
            </a: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endParaRPr lang="en-US" sz="1000">
              <a:latin typeface="Times New Roman" pitchFamily="18" charset="0"/>
            </a:endParaRPr>
          </a:p>
        </p:txBody>
      </p:sp>
      <p:sp>
        <p:nvSpPr>
          <p:cNvPr id="80902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6577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Arial" pitchFamily="34" charset="0"/>
              </a:rPr>
              <a:t>Hành động bên Nhận</a:t>
            </a:r>
            <a:endParaRPr lang="en-US" sz="1800">
              <a:latin typeface="Arial" pitchFamily="34" charset="0"/>
            </a:endParaRP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r>
              <a:rPr lang="en-US" sz="1800">
                <a:latin typeface="Arial" pitchFamily="34" charset="0"/>
              </a:rPr>
              <a:t>ACK trễ. Đợi 500ms để nhận đoạn tiếp</a:t>
            </a:r>
          </a:p>
          <a:p>
            <a:pPr algn="l"/>
            <a:r>
              <a:rPr lang="en-US" sz="1800">
                <a:latin typeface="Arial" pitchFamily="34" charset="0"/>
              </a:rPr>
              <a:t>theo. Nếu không nhận được đoạn tiếp theo,</a:t>
            </a:r>
          </a:p>
          <a:p>
            <a:pPr algn="l"/>
            <a:r>
              <a:rPr lang="en-US" sz="1800">
                <a:latin typeface="Arial" pitchFamily="34" charset="0"/>
              </a:rPr>
              <a:t>gửi ACK</a:t>
            </a: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r>
              <a:rPr lang="en-US" sz="1800">
                <a:latin typeface="Arial" pitchFamily="34" charset="0"/>
              </a:rPr>
              <a:t>Ngay lập tức gửi ACK tích lũy, </a:t>
            </a:r>
          </a:p>
          <a:p>
            <a:pPr algn="l"/>
            <a:r>
              <a:rPr lang="en-US" sz="1800">
                <a:latin typeface="Arial" pitchFamily="34" charset="0"/>
              </a:rPr>
              <a:t>biên nhận cả hai đoạn đến đúng thứ tự </a:t>
            </a: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r>
              <a:rPr lang="en-US" sz="1800">
                <a:latin typeface="Arial" pitchFamily="34" charset="0"/>
              </a:rPr>
              <a:t>Ngay lập tức gửi  ACK lặp, </a:t>
            </a:r>
          </a:p>
          <a:p>
            <a:pPr algn="l"/>
            <a:r>
              <a:rPr lang="en-US" sz="1800">
                <a:latin typeface="Arial" pitchFamily="34" charset="0"/>
              </a:rPr>
              <a:t>chứa seq. # mong đợi</a:t>
            </a: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r>
              <a:rPr lang="en-US" sz="1800">
                <a:latin typeface="Arial" pitchFamily="34" charset="0"/>
              </a:rPr>
              <a:t>Ngay lập tức gửi ACK, chỉ đoạn nằm </a:t>
            </a:r>
          </a:p>
          <a:p>
            <a:pPr algn="l"/>
            <a:r>
              <a:rPr lang="en-US" sz="1800">
                <a:latin typeface="Arial" pitchFamily="34" charset="0"/>
              </a:rPr>
              <a:t>đầu đoạn trống</a:t>
            </a: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endParaRPr lang="en-US" sz="1000">
              <a:latin typeface="Times New Roman" pitchFamily="18" charset="0"/>
            </a:endParaRPr>
          </a:p>
        </p:txBody>
      </p:sp>
      <p:sp>
        <p:nvSpPr>
          <p:cNvPr id="80903" name="Line 5"/>
          <p:cNvSpPr>
            <a:spLocks noChangeShapeType="1"/>
          </p:cNvSpPr>
          <p:nvPr/>
        </p:nvSpPr>
        <p:spPr bwMode="auto">
          <a:xfrm>
            <a:off x="876300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6"/>
          <p:cNvSpPr>
            <a:spLocks noChangeShapeType="1"/>
          </p:cNvSpPr>
          <p:nvPr/>
        </p:nvSpPr>
        <p:spPr bwMode="auto">
          <a:xfrm flipV="1">
            <a:off x="847725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7"/>
          <p:cNvSpPr>
            <a:spLocks noChangeShapeType="1"/>
          </p:cNvSpPr>
          <p:nvPr/>
        </p:nvSpPr>
        <p:spPr bwMode="auto">
          <a:xfrm>
            <a:off x="857250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Line 8"/>
          <p:cNvSpPr>
            <a:spLocks noChangeShapeType="1"/>
          </p:cNvSpPr>
          <p:nvPr/>
        </p:nvSpPr>
        <p:spPr bwMode="auto">
          <a:xfrm>
            <a:off x="866775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4BCFEF99-407B-4902-B060-3C32D682B87A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Phát lại sớm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Khoảng time-out thường tương đối dài:</a:t>
            </a:r>
          </a:p>
          <a:p>
            <a:pPr lvl="1"/>
            <a:r>
              <a:rPr lang="en-US" sz="2000" smtClean="0"/>
              <a:t>Trễ lớn trước khi phát lại đoạn bị mất</a:t>
            </a:r>
          </a:p>
          <a:p>
            <a:r>
              <a:rPr lang="en-US" sz="2400" smtClean="0"/>
              <a:t>Phát hiện các đoạn mất qua ACKs lặp.</a:t>
            </a:r>
          </a:p>
          <a:p>
            <a:pPr lvl="1"/>
            <a:r>
              <a:rPr lang="en-US" sz="2000" smtClean="0"/>
              <a:t>Bên gửi thường gửi nhiều đoạn lặp đi lặp lại</a:t>
            </a:r>
          </a:p>
          <a:p>
            <a:pPr lvl="1"/>
            <a:r>
              <a:rPr lang="en-US" sz="2000" smtClean="0"/>
              <a:t>Nếu đoạn mất, có thể có nhiều ACKs lặp.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</p:txBody>
      </p:sp>
      <p:sp>
        <p:nvSpPr>
          <p:cNvPr id="819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962400" cy="4648200"/>
          </a:xfrm>
        </p:spPr>
        <p:txBody>
          <a:bodyPr/>
          <a:lstStyle/>
          <a:p>
            <a:r>
              <a:rPr lang="en-US" sz="2400" smtClean="0"/>
              <a:t>Nếu bên gửi nhận được  3 ACKs lặp, nó cho rằng đoạn sau dữ liệu đã biên nhận đã bị mất:</a:t>
            </a:r>
          </a:p>
          <a:p>
            <a:pPr lvl="1"/>
            <a:r>
              <a:rPr lang="en-US" sz="2000" u="sng" smtClean="0">
                <a:solidFill>
                  <a:srgbClr val="FF0000"/>
                </a:solidFill>
              </a:rPr>
              <a:t>Phát lại sớm: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gửi lại đoạn trước khi đồng hồ hết hạn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BB203464-A806-407A-AFD8-70D6728478D2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191375" cy="35798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latin typeface="Arial" pitchFamily="34" charset="0"/>
              </a:rPr>
              <a:t> </a:t>
            </a:r>
          </a:p>
          <a:p>
            <a:pPr algn="l"/>
            <a:r>
              <a:rPr lang="en-US" sz="1400">
                <a:latin typeface="Arial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event:</a:t>
            </a:r>
            <a:r>
              <a:rPr lang="en-US" sz="1800">
                <a:latin typeface="Arial" pitchFamily="34" charset="0"/>
              </a:rPr>
              <a:t> ACK received, with ACK field value of y </a:t>
            </a:r>
          </a:p>
          <a:p>
            <a:pPr algn="l"/>
            <a:r>
              <a:rPr lang="en-US" sz="1800">
                <a:latin typeface="Arial" pitchFamily="34" charset="0"/>
              </a:rPr>
              <a:t>                 if (y &gt; SendBase) { </a:t>
            </a:r>
          </a:p>
          <a:p>
            <a:pPr algn="l"/>
            <a:r>
              <a:rPr lang="en-US" sz="1800">
                <a:latin typeface="Arial" pitchFamily="34" charset="0"/>
              </a:rPr>
              <a:t>                       SendBase = y</a:t>
            </a:r>
          </a:p>
          <a:p>
            <a:pPr algn="l"/>
            <a:r>
              <a:rPr lang="en-US" sz="1800">
                <a:latin typeface="Arial" pitchFamily="34" charset="0"/>
              </a:rPr>
              <a:t>                       if (there are currently not-yet-acknowledged segments)</a:t>
            </a:r>
          </a:p>
          <a:p>
            <a:pPr algn="l"/>
            <a:r>
              <a:rPr lang="en-US" sz="1800">
                <a:latin typeface="Arial" pitchFamily="34" charset="0"/>
              </a:rPr>
              <a:t>                             start timer </a:t>
            </a:r>
          </a:p>
          <a:p>
            <a:pPr algn="l"/>
            <a:r>
              <a:rPr lang="en-US" sz="1800">
                <a:latin typeface="Arial" pitchFamily="34" charset="0"/>
              </a:rPr>
              <a:t>                     } </a:t>
            </a:r>
          </a:p>
          <a:p>
            <a:pPr algn="l"/>
            <a:r>
              <a:rPr lang="en-US" sz="1800">
                <a:latin typeface="Arial" pitchFamily="34" charset="0"/>
              </a:rPr>
              <a:t>                 else { </a:t>
            </a:r>
          </a:p>
          <a:p>
            <a:pPr algn="l"/>
            <a:r>
              <a:rPr lang="en-US" sz="1800">
                <a:latin typeface="Arial" pitchFamily="34" charset="0"/>
              </a:rPr>
              <a:t>                         increment count of dup ACKs received for y</a:t>
            </a:r>
          </a:p>
          <a:p>
            <a:pPr algn="l"/>
            <a:r>
              <a:rPr lang="en-US" sz="1800">
                <a:latin typeface="Arial" pitchFamily="34" charset="0"/>
              </a:rPr>
              <a:t>                         if (count of dup ACKs received for y = 3) {</a:t>
            </a:r>
          </a:p>
          <a:p>
            <a:pPr algn="l"/>
            <a:r>
              <a:rPr lang="en-US" sz="1800">
                <a:latin typeface="Arial" pitchFamily="34" charset="0"/>
              </a:rPr>
              <a:t>                               resend segment with sequence number y</a:t>
            </a:r>
          </a:p>
          <a:p>
            <a:pPr algn="l"/>
            <a:r>
              <a:rPr lang="en-US" sz="1800">
                <a:latin typeface="Arial" pitchFamily="34" charset="0"/>
              </a:rPr>
              <a:t>                          }</a:t>
            </a:r>
          </a:p>
          <a:p>
            <a:pPr algn="l"/>
            <a:r>
              <a:rPr lang="en-US">
                <a:latin typeface="Arial" pitchFamily="34" charset="0"/>
              </a:rPr>
              <a:t>        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 thuật phát lại sớm: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28600" y="5386388"/>
            <a:ext cx="24945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FF0000"/>
                </a:solidFill>
              </a:rPr>
              <a:t>Một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ACK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lặp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cho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dirty="0" err="1" smtClean="0">
                <a:solidFill>
                  <a:srgbClr val="FF0000"/>
                </a:solidFill>
              </a:rPr>
              <a:t>đ</a:t>
            </a:r>
            <a:r>
              <a:rPr lang="en-US" dirty="0" err="1" smtClean="0">
                <a:solidFill>
                  <a:srgbClr val="FF0000"/>
                </a:solidFill>
              </a:rPr>
              <a:t>oạn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nhận</a:t>
            </a:r>
            <a:endParaRPr lang="en-US" dirty="0"/>
          </a:p>
        </p:txBody>
      </p:sp>
      <p:sp>
        <p:nvSpPr>
          <p:cNvPr id="82951" name="Line 8"/>
          <p:cNvSpPr>
            <a:spLocks noChangeShapeType="1"/>
          </p:cNvSpPr>
          <p:nvPr/>
        </p:nvSpPr>
        <p:spPr bwMode="auto">
          <a:xfrm flipV="1">
            <a:off x="1143000" y="3810000"/>
            <a:ext cx="7620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Text Box 9"/>
          <p:cNvSpPr txBox="1">
            <a:spLocks noChangeArrowheads="1"/>
          </p:cNvSpPr>
          <p:nvPr/>
        </p:nvSpPr>
        <p:spPr bwMode="auto">
          <a:xfrm>
            <a:off x="3649663" y="5451475"/>
            <a:ext cx="13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Phát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lại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sớm</a:t>
            </a:r>
            <a:endParaRPr lang="en-US" dirty="0"/>
          </a:p>
        </p:txBody>
      </p:sp>
      <p:sp>
        <p:nvSpPr>
          <p:cNvPr id="82953" name="Line 10"/>
          <p:cNvSpPr>
            <a:spLocks noChangeShapeType="1"/>
          </p:cNvSpPr>
          <p:nvPr/>
        </p:nvSpPr>
        <p:spPr bwMode="auto">
          <a:xfrm flipH="1" flipV="1">
            <a:off x="4343400" y="4572000"/>
            <a:ext cx="457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2E5DEE29-27FE-4D2D-B1BA-FACC244F49F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3. Nội dung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3.1 Các dịch vụ tầng giao vận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3.2 Ghép và tách kênh</a:t>
            </a:r>
          </a:p>
          <a:p>
            <a:r>
              <a:rPr lang="en-US" sz="2400" smtClean="0"/>
              <a:t>3.3 Truyền phi kết nối: UDP</a:t>
            </a:r>
          </a:p>
          <a:p>
            <a:r>
              <a:rPr lang="en-US" sz="2400" smtClean="0"/>
              <a:t>3.4 Các nguyên lý truyền tin cậy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3.5 Truyền hướng kết nối: TCP</a:t>
            </a:r>
          </a:p>
          <a:p>
            <a:pPr lvl="1"/>
            <a:r>
              <a:rPr lang="en-US" sz="2000" smtClean="0"/>
              <a:t>Cấu trúc đoạn</a:t>
            </a:r>
          </a:p>
          <a:p>
            <a:pPr lvl="1"/>
            <a:r>
              <a:rPr lang="en-US" sz="2000" smtClean="0"/>
              <a:t>Truyền tin cậy</a:t>
            </a:r>
          </a:p>
          <a:p>
            <a:pPr lvl="1"/>
            <a:r>
              <a:rPr lang="en-US" sz="2000" smtClean="0"/>
              <a:t>Kiểm soát luồng</a:t>
            </a:r>
          </a:p>
          <a:p>
            <a:pPr lvl="1"/>
            <a:r>
              <a:rPr lang="en-US" sz="2000" smtClean="0"/>
              <a:t>Quản trị kết nối</a:t>
            </a:r>
          </a:p>
          <a:p>
            <a:r>
              <a:rPr lang="en-US" sz="2400" smtClean="0"/>
              <a:t>3.6 Các nguyên lý kiểm soát tắc nghẽn</a:t>
            </a:r>
          </a:p>
          <a:p>
            <a:r>
              <a:rPr lang="en-US" sz="2400" smtClean="0"/>
              <a:t>3.7 Kiểm soát tắc nghẽn trong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00800"/>
            <a:ext cx="32766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13DE38C0-56B4-4EC2-B0A2-9B0054664A66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3. Nội dung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3.1 Các dịch vụ tầng giao vận</a:t>
            </a:r>
          </a:p>
          <a:p>
            <a:r>
              <a:rPr lang="en-US" sz="2400" smtClean="0"/>
              <a:t>3.2 Ghép và tách kênh</a:t>
            </a:r>
          </a:p>
          <a:p>
            <a:r>
              <a:rPr lang="en-US" sz="2400" smtClean="0"/>
              <a:t>3.3 Truyền phi kết nối: UDP</a:t>
            </a:r>
          </a:p>
          <a:p>
            <a:r>
              <a:rPr lang="en-US" sz="2400" smtClean="0"/>
              <a:t>3.4 Các nguyên lý truyền tin cậy</a:t>
            </a:r>
          </a:p>
        </p:txBody>
      </p:sp>
      <p:sp>
        <p:nvSpPr>
          <p:cNvPr id="839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3.5 Truyền hướng kết nối: TCP</a:t>
            </a:r>
          </a:p>
          <a:p>
            <a:pPr lvl="1"/>
            <a:r>
              <a:rPr lang="en-US" sz="2000" smtClean="0"/>
              <a:t>Cấu trúc đoạn</a:t>
            </a:r>
          </a:p>
          <a:p>
            <a:pPr lvl="1"/>
            <a:r>
              <a:rPr lang="en-US" sz="2000" smtClean="0"/>
              <a:t>Truyền tin cậy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Điều khiển luồng</a:t>
            </a:r>
          </a:p>
          <a:p>
            <a:pPr lvl="1"/>
            <a:r>
              <a:rPr lang="en-US" sz="2000" smtClean="0"/>
              <a:t>Quản trị kết nối</a:t>
            </a:r>
          </a:p>
          <a:p>
            <a:r>
              <a:rPr lang="en-US" sz="2400" smtClean="0"/>
              <a:t>3.6 Các nguyên lý kiểm soát tắc nghẽn</a:t>
            </a:r>
          </a:p>
          <a:p>
            <a:r>
              <a:rPr lang="en-US" sz="2400" smtClean="0"/>
              <a:t>3.7 Kiểm soát tắc nghẽn trong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1242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49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26B72ED4-8D60-46AF-8C92-5A854E6592B1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– Điều khiên luồng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1295400"/>
          </a:xfrm>
        </p:spPr>
        <p:txBody>
          <a:bodyPr/>
          <a:lstStyle/>
          <a:p>
            <a:r>
              <a:rPr lang="en-US" sz="2400" smtClean="0"/>
              <a:t>Bên nhận có đệm nhận: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3276600"/>
            <a:ext cx="3810000" cy="2895600"/>
          </a:xfrm>
        </p:spPr>
        <p:txBody>
          <a:bodyPr/>
          <a:lstStyle/>
          <a:p>
            <a:r>
              <a:rPr lang="en-US" sz="2400" smtClean="0"/>
              <a:t>Dịch vụ đối sánh tốc độ: đối sánh tốc độ gửi với tốc độ tiêu thụ của ứng dụng bên nhận</a:t>
            </a:r>
          </a:p>
        </p:txBody>
      </p:sp>
      <p:pic>
        <p:nvPicPr>
          <p:cNvPr id="84999" name="Picture 5" descr="rcvw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971800"/>
            <a:ext cx="480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457200" y="4953000"/>
            <a:ext cx="381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Tiến trình ứng dụng có thể chậm trong việc đọc dữ liệu từ đệm TCP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81600" y="1066800"/>
            <a:ext cx="3057525" cy="1704975"/>
            <a:chOff x="564" y="803"/>
            <a:chExt cx="1926" cy="1074"/>
          </a:xfrm>
        </p:grpSpPr>
        <p:sp>
          <p:nvSpPr>
            <p:cNvPr id="85002" name="Rectangle 9"/>
            <p:cNvSpPr>
              <a:spLocks noChangeArrowheads="1"/>
            </p:cNvSpPr>
            <p:nvPr/>
          </p:nvSpPr>
          <p:spPr bwMode="auto">
            <a:xfrm>
              <a:off x="564" y="948"/>
              <a:ext cx="1926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Text Box 10"/>
            <p:cNvSpPr txBox="1">
              <a:spLocks noChangeArrowheads="1"/>
            </p:cNvSpPr>
            <p:nvPr/>
          </p:nvSpPr>
          <p:spPr bwMode="auto">
            <a:xfrm>
              <a:off x="618" y="1043"/>
              <a:ext cx="1809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Biên gửi không làm tràn đệm bên nhận do gửi quá nhanh, quá nhiều</a:t>
              </a:r>
              <a:endParaRPr lang="en-US" sz="1000">
                <a:latin typeface="Times New Roman" pitchFamily="18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04" y="803"/>
              <a:ext cx="1583" cy="291"/>
              <a:chOff x="3448" y="305"/>
              <a:chExt cx="1583" cy="291"/>
            </a:xfrm>
          </p:grpSpPr>
          <p:sp>
            <p:nvSpPr>
              <p:cNvPr id="85005" name="Rectangle 12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6" name="Text Box 13"/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58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Điều khiển luồng</a:t>
                </a:r>
                <a:endParaRPr lang="en-US" sz="10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60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69C66BA1-91A5-43D4-801C-47E9445A04D2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60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TCP- Điều khiển luồng</a:t>
            </a:r>
          </a:p>
        </p:txBody>
      </p:sp>
      <p:sp>
        <p:nvSpPr>
          <p:cNvPr id="8602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276600"/>
            <a:ext cx="4343400" cy="2971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(Giả sử bên nhận bỏ các đoạn đến sai thứ tự)</a:t>
            </a:r>
          </a:p>
          <a:p>
            <a:r>
              <a:rPr lang="en-US" sz="2400" smtClean="0"/>
              <a:t>Vùng đệm rỗi</a:t>
            </a:r>
            <a:endParaRPr lang="en-US" sz="2400" smtClean="0">
              <a:latin typeface="Courier New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sz="2000" b="1" smtClean="0">
                <a:latin typeface="Courier New" pitchFamily="49" charset="0"/>
              </a:rPr>
              <a:t>= RcvWindow</a:t>
            </a:r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000" b="1" smtClean="0">
                <a:latin typeface="Courier New" pitchFamily="49" charset="0"/>
              </a:rPr>
              <a:t>= RcvBuffer-[LastByteRcvd - LastByteRead]</a:t>
            </a:r>
          </a:p>
        </p:txBody>
      </p:sp>
      <p:sp>
        <p:nvSpPr>
          <p:cNvPr id="86022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447800"/>
            <a:ext cx="3886200" cy="4648200"/>
          </a:xfrm>
        </p:spPr>
        <p:txBody>
          <a:bodyPr/>
          <a:lstStyle/>
          <a:p>
            <a:r>
              <a:rPr lang="en-US" sz="2400" smtClean="0"/>
              <a:t>Bên nhận thông báo cho bên nhận giá trị của  </a:t>
            </a:r>
            <a:r>
              <a:rPr lang="en-US" sz="2400" b="1" smtClean="0">
                <a:latin typeface="Courier New" pitchFamily="49" charset="0"/>
              </a:rPr>
              <a:t>RcvWindow</a:t>
            </a:r>
            <a:r>
              <a:rPr lang="en-US" sz="2400" smtClean="0"/>
              <a:t> </a:t>
            </a:r>
          </a:p>
          <a:p>
            <a:r>
              <a:rPr lang="en-US" sz="2400" smtClean="0"/>
              <a:t>Bên gửi giới hạn dữ liệu đã gửi nhưng chưa biên nhận trong </a:t>
            </a:r>
            <a:r>
              <a:rPr lang="en-US" sz="2400" b="1" smtClean="0">
                <a:latin typeface="Courier New" pitchFamily="49" charset="0"/>
              </a:rPr>
              <a:t>RcvWindow</a:t>
            </a:r>
            <a:endParaRPr lang="en-US" sz="2400" smtClean="0">
              <a:latin typeface="Courier New" pitchFamily="49" charset="0"/>
            </a:endParaRPr>
          </a:p>
          <a:p>
            <a:pPr lvl="1"/>
            <a:r>
              <a:rPr lang="en-US" sz="2000" smtClean="0"/>
              <a:t>Đảm bảo không tràn đệm nhận </a:t>
            </a:r>
            <a:endParaRPr lang="en-US" sz="2000" smtClean="0">
              <a:latin typeface="Courier New" pitchFamily="49" charset="0"/>
            </a:endParaRPr>
          </a:p>
        </p:txBody>
      </p:sp>
      <p:pic>
        <p:nvPicPr>
          <p:cNvPr id="86023" name="Picture 1029" descr="rcvw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80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235DC3F9-91F0-4CE5-AC21-AEB3E491F189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3. Nội dung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3.1 Các dịch vụ tầng giao vận</a:t>
            </a:r>
          </a:p>
          <a:p>
            <a:r>
              <a:rPr lang="en-US" sz="2400" smtClean="0"/>
              <a:t>3.2 Ghép và tách kênh</a:t>
            </a:r>
          </a:p>
          <a:p>
            <a:r>
              <a:rPr lang="en-US" sz="2400" smtClean="0"/>
              <a:t>3.3 Truyền phi kết nối: UDP</a:t>
            </a:r>
          </a:p>
          <a:p>
            <a:r>
              <a:rPr lang="en-US" sz="2400" smtClean="0"/>
              <a:t>3.4 Các nguyên lý truyền tin cậy</a:t>
            </a:r>
          </a:p>
        </p:txBody>
      </p:sp>
      <p:sp>
        <p:nvSpPr>
          <p:cNvPr id="870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3.5 Truyền hướng kết nối: TCP</a:t>
            </a:r>
          </a:p>
          <a:p>
            <a:pPr lvl="1"/>
            <a:r>
              <a:rPr lang="en-US" sz="2000" smtClean="0"/>
              <a:t>Cấu trúc đoạn</a:t>
            </a:r>
          </a:p>
          <a:p>
            <a:pPr lvl="1"/>
            <a:r>
              <a:rPr lang="en-US" sz="2000" smtClean="0"/>
              <a:t>Truyền tin cậy</a:t>
            </a:r>
          </a:p>
          <a:p>
            <a:pPr lvl="1"/>
            <a:r>
              <a:rPr lang="en-US" sz="2000" smtClean="0"/>
              <a:t>Điều khiển luồng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Quản trị kết nối</a:t>
            </a:r>
          </a:p>
          <a:p>
            <a:r>
              <a:rPr lang="en-US" sz="2400" smtClean="0"/>
              <a:t>3.6 Các nguyên lý kiểm soát tắc nghẽn</a:t>
            </a:r>
          </a:p>
          <a:p>
            <a:r>
              <a:rPr lang="en-US" sz="2400" smtClean="0"/>
              <a:t>3.7 Kiểm soát tắc nghẽn trong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80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2C1C0D87-072F-45E4-9104-F4212205BEC7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895350"/>
          </a:xfrm>
        </p:spPr>
        <p:txBody>
          <a:bodyPr/>
          <a:lstStyle/>
          <a:p>
            <a:r>
              <a:rPr lang="en-US" sz="3200" smtClean="0"/>
              <a:t>Quản lý kết nối TCP</a:t>
            </a:r>
            <a:endParaRPr lang="en-US" smtClean="0"/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Nhắc lại:</a:t>
            </a:r>
            <a:r>
              <a:rPr lang="en-US" sz="2400" smtClean="0"/>
              <a:t> Bên gửi và bên nhận </a:t>
            </a:r>
            <a:r>
              <a:rPr lang="en-US" sz="2000" smtClean="0"/>
              <a:t>TCP thiết lập kết nối trước khi trao đổi dữ liệu</a:t>
            </a:r>
          </a:p>
          <a:p>
            <a:r>
              <a:rPr lang="en-US" sz="2000" smtClean="0"/>
              <a:t>Khởi tạo các biến TCP:</a:t>
            </a:r>
            <a:endParaRPr lang="en-US" sz="2400" smtClean="0"/>
          </a:p>
          <a:p>
            <a:pPr lvl="1"/>
            <a:r>
              <a:rPr lang="en-US" sz="2000" smtClean="0"/>
              <a:t>seq. # </a:t>
            </a:r>
          </a:p>
          <a:p>
            <a:pPr lvl="1"/>
            <a:r>
              <a:rPr lang="en-US" sz="2000" smtClean="0"/>
              <a:t>Đệm, thông tin điều khiển luồng (vd. </a:t>
            </a:r>
            <a:r>
              <a:rPr lang="en-US" sz="2000" b="1" smtClean="0">
                <a:latin typeface="Courier New" pitchFamily="49" charset="0"/>
              </a:rPr>
              <a:t>RcvWindow</a:t>
            </a:r>
            <a:r>
              <a:rPr lang="en-US" sz="2000" smtClean="0"/>
              <a:t>)</a:t>
            </a:r>
          </a:p>
          <a:p>
            <a:r>
              <a:rPr lang="en-US" sz="2000" i="1" smtClean="0"/>
              <a:t>client:</a:t>
            </a:r>
            <a:r>
              <a:rPr lang="en-US" sz="2000" smtClean="0"/>
              <a:t>  bên khởi tạo kết nối</a:t>
            </a:r>
          </a:p>
          <a:p>
            <a:pPr>
              <a:buFont typeface="ZapfDingbats" pitchFamily="82" charset="2"/>
              <a:buNone/>
            </a:pPr>
            <a:r>
              <a:rPr lang="en-US" sz="1600" b="1" smtClean="0">
                <a:latin typeface="Courier New" pitchFamily="49" charset="0"/>
              </a:rPr>
              <a:t>  Socket clientSocket = new   Socket("hostname","port number");</a:t>
            </a:r>
            <a:r>
              <a:rPr lang="en-US" sz="2400" smtClean="0"/>
              <a:t> </a:t>
            </a:r>
          </a:p>
          <a:p>
            <a:r>
              <a:rPr lang="en-US" sz="2000" i="1" smtClean="0"/>
              <a:t>server:</a:t>
            </a:r>
            <a:r>
              <a:rPr lang="en-US" sz="2000" smtClean="0"/>
              <a:t>  đáp ứng client</a:t>
            </a:r>
          </a:p>
          <a:p>
            <a:pPr>
              <a:buFont typeface="ZapfDingbats" pitchFamily="82" charset="2"/>
              <a:buNone/>
            </a:pPr>
            <a:r>
              <a:rPr lang="en-US" sz="1600" b="1" smtClean="0">
                <a:latin typeface="Courier New" pitchFamily="49" charset="0"/>
              </a:rPr>
              <a:t>  Socket connectionSocket = welcomeSocket.accept();</a:t>
            </a:r>
            <a:endParaRPr lang="en-US" sz="1600" smtClean="0">
              <a:latin typeface="Arial" pitchFamily="34" charset="0"/>
            </a:endParaRPr>
          </a:p>
        </p:txBody>
      </p:sp>
      <p:sp>
        <p:nvSpPr>
          <p:cNvPr id="880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838200"/>
            <a:ext cx="4114800" cy="50482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Bắt tay ba bước:</a:t>
            </a:r>
            <a:endParaRPr lang="en-US" sz="2400" smtClean="0"/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B1:</a:t>
            </a:r>
            <a:r>
              <a:rPr lang="en-US" sz="2400" smtClean="0"/>
              <a:t> </a:t>
            </a:r>
            <a:r>
              <a:rPr lang="en-US" sz="2000" smtClean="0"/>
              <a:t>client gửi TCP SYN đến  server</a:t>
            </a:r>
          </a:p>
          <a:p>
            <a:pPr lvl="1"/>
            <a:r>
              <a:rPr lang="en-US" sz="2000" smtClean="0"/>
              <a:t>Xác định seq # xuất phát</a:t>
            </a:r>
          </a:p>
          <a:p>
            <a:pPr lvl="1"/>
            <a:r>
              <a:rPr lang="en-US" sz="2000" smtClean="0"/>
              <a:t>Không có dữ liệu</a:t>
            </a:r>
          </a:p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B2:</a:t>
            </a:r>
            <a:r>
              <a:rPr lang="en-US" sz="2400" smtClean="0"/>
              <a:t> </a:t>
            </a:r>
            <a:r>
              <a:rPr lang="en-US" sz="2000" smtClean="0"/>
              <a:t>server nhận SYN, trả lời bằng SYNACK</a:t>
            </a:r>
          </a:p>
          <a:p>
            <a:pPr lvl="1">
              <a:spcBef>
                <a:spcPct val="40000"/>
              </a:spcBef>
            </a:pPr>
            <a:r>
              <a:rPr lang="en-US" sz="2000" smtClean="0"/>
              <a:t>server cấp phát đệm</a:t>
            </a:r>
          </a:p>
          <a:p>
            <a:pPr lvl="1"/>
            <a:r>
              <a:rPr lang="en-US" sz="2000" smtClean="0"/>
              <a:t>Xác định server seq. # xuất phát</a:t>
            </a:r>
          </a:p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B3:</a:t>
            </a:r>
            <a:r>
              <a:rPr lang="en-US" sz="2000" smtClean="0"/>
              <a:t> client nhận SYNACK, trả lời bằng ACK, có thể chứa dữ liệu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6CE370F7-26A2-460E-8D16-3112E7C93206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r>
              <a:rPr lang="en-US" sz="3200" smtClean="0"/>
              <a:t>Quản lý kết nối TCP (tiếp)</a:t>
            </a:r>
            <a:endParaRPr lang="en-US" smtClean="0"/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1695450"/>
            <a:ext cx="3762375" cy="3457575"/>
          </a:xfrm>
        </p:spPr>
        <p:txBody>
          <a:bodyPr/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Đóng kết nối: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000" smtClean="0"/>
              <a:t>client đóng kết nối:</a:t>
            </a:r>
            <a:r>
              <a:rPr lang="en-US" sz="2400" u="sng" smtClean="0">
                <a:solidFill>
                  <a:srgbClr val="FF0000"/>
                </a:solidFill>
              </a:rPr>
              <a:t> </a:t>
            </a:r>
            <a:r>
              <a:rPr lang="en-US" sz="2000" b="1" smtClean="0">
                <a:latin typeface="Courier New" pitchFamily="49" charset="0"/>
              </a:rPr>
              <a:t>clientSocket.close();</a:t>
            </a:r>
            <a:r>
              <a:rPr lang="en-US" sz="1800" smtClean="0">
                <a:latin typeface="Arial" pitchFamily="34" charset="0"/>
              </a:rPr>
              <a:t> </a:t>
            </a:r>
            <a:endParaRPr lang="en-US" sz="2400" u="sng" smtClean="0">
              <a:solidFill>
                <a:srgbClr val="FF0000"/>
              </a:solidFill>
            </a:endParaRP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b1:</a:t>
            </a:r>
            <a:r>
              <a:rPr lang="en-US" sz="24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client</a:t>
            </a:r>
            <a:r>
              <a:rPr lang="en-US" sz="2000" smtClean="0"/>
              <a:t> gửi TCP FIN đến  server</a:t>
            </a:r>
            <a:r>
              <a:rPr lang="en-US" sz="2400" u="sng" smtClean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b2:</a:t>
            </a:r>
            <a:r>
              <a:rPr lang="en-US" sz="24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server</a:t>
            </a:r>
            <a:r>
              <a:rPr lang="en-US" sz="2000" smtClean="0"/>
              <a:t> nhận FIN, trả lời bằng ACK. Đóng kết nối, gửi FIN.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18000" y="1731963"/>
            <a:ext cx="4254500" cy="4186237"/>
            <a:chOff x="2720" y="1091"/>
            <a:chExt cx="2680" cy="2637"/>
          </a:xfrm>
        </p:grpSpPr>
        <p:sp>
          <p:nvSpPr>
            <p:cNvPr id="10249" name="Line 5"/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2" name="Object 6"/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p:oleObj spid="_x0000_s10242" name="Clip" r:id="rId3" imgW="1305000" imgH="1085760" progId="">
                <p:embed/>
              </p:oleObj>
            </a:graphicData>
          </a:graphic>
        </p:graphicFrame>
        <p:sp>
          <p:nvSpPr>
            <p:cNvPr id="10250" name="Text Box 7"/>
            <p:cNvSpPr txBox="1">
              <a:spLocks noChangeArrowheads="1"/>
            </p:cNvSpPr>
            <p:nvPr/>
          </p:nvSpPr>
          <p:spPr bwMode="auto">
            <a:xfrm>
              <a:off x="3437" y="1091"/>
              <a:ext cx="4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client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FIN</a:t>
              </a:r>
              <a:endParaRPr lang="en-US" sz="1000">
                <a:latin typeface="Times New Roman" pitchFamily="18" charset="0"/>
              </a:endParaRPr>
            </a:p>
          </p:txBody>
        </p:sp>
        <p:graphicFrame>
          <p:nvGraphicFramePr>
            <p:cNvPr id="10243" name="Object 9"/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p:oleObj spid="_x0000_s10243" name="Clip" r:id="rId4" imgW="1305000" imgH="1085760" progId="">
                <p:embed/>
              </p:oleObj>
            </a:graphicData>
          </a:graphic>
        </p:graphicFrame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4363" y="1103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server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ACK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 rot="706751">
              <a:off x="4010" y="2799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ACK</a:t>
              </a:r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18"/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FIN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Text Box 20"/>
            <p:cNvSpPr txBox="1">
              <a:spLocks noChangeArrowheads="1"/>
            </p:cNvSpPr>
            <p:nvPr/>
          </p:nvSpPr>
          <p:spPr bwMode="auto">
            <a:xfrm>
              <a:off x="2930" y="138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close</a:t>
              </a:r>
            </a:p>
          </p:txBody>
        </p:sp>
        <p:sp>
          <p:nvSpPr>
            <p:cNvPr id="10263" name="Text Box 21"/>
            <p:cNvSpPr txBox="1">
              <a:spLocks noChangeArrowheads="1"/>
            </p:cNvSpPr>
            <p:nvPr/>
          </p:nvSpPr>
          <p:spPr bwMode="auto">
            <a:xfrm>
              <a:off x="4946" y="210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close</a:t>
              </a:r>
            </a:p>
          </p:txBody>
        </p:sp>
        <p:sp>
          <p:nvSpPr>
            <p:cNvPr id="10264" name="Text Box 22"/>
            <p:cNvSpPr txBox="1">
              <a:spLocks noChangeArrowheads="1"/>
            </p:cNvSpPr>
            <p:nvPr/>
          </p:nvSpPr>
          <p:spPr bwMode="auto">
            <a:xfrm>
              <a:off x="2720" y="3497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closed</a:t>
              </a:r>
            </a:p>
          </p:txBody>
        </p:sp>
        <p:sp>
          <p:nvSpPr>
            <p:cNvPr id="10265" name="Line 23"/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Line 24"/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25"/>
            <p:cNvSpPr txBox="1">
              <a:spLocks noChangeArrowheads="1"/>
            </p:cNvSpPr>
            <p:nvPr/>
          </p:nvSpPr>
          <p:spPr bwMode="auto">
            <a:xfrm rot="-5400000">
              <a:off x="2759" y="3026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timed wait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22FD60A6-EB28-413D-8FA0-97D2627223FD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r>
              <a:rPr lang="en-US" sz="3200" smtClean="0"/>
              <a:t>Quản lý kết nối TCP (tiếp)</a:t>
            </a:r>
            <a:endParaRPr lang="en-US" smtClean="0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1695450"/>
            <a:ext cx="3762375" cy="3457575"/>
          </a:xfrm>
        </p:spPr>
        <p:txBody>
          <a:bodyPr/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b3:</a:t>
            </a:r>
            <a:r>
              <a:rPr lang="en-US" sz="24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client</a:t>
            </a:r>
            <a:r>
              <a:rPr lang="en-US" sz="2000" smtClean="0"/>
              <a:t> nhận FIN, trả lời bằng ACK. </a:t>
            </a:r>
          </a:p>
          <a:p>
            <a:pPr lvl="1">
              <a:spcBef>
                <a:spcPct val="60000"/>
              </a:spcBef>
            </a:pPr>
            <a:r>
              <a:rPr lang="en-US" sz="2000" smtClean="0"/>
              <a:t>Vào trạng thái “timed wait”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Step 4:</a:t>
            </a:r>
            <a:r>
              <a:rPr lang="en-US" sz="24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server</a:t>
            </a:r>
            <a:r>
              <a:rPr lang="en-US" sz="2000" smtClean="0"/>
              <a:t>, nhận ACK.  Kết nối đã đóng.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Ghi chú:</a:t>
            </a:r>
            <a:r>
              <a:rPr lang="en-US" sz="2400" smtClean="0"/>
              <a:t> </a:t>
            </a:r>
            <a:r>
              <a:rPr lang="en-US" sz="2000" smtClean="0"/>
              <a:t>có thể sửa đổi nhỏ để xử lý các FINs đồng thời</a:t>
            </a:r>
          </a:p>
        </p:txBody>
      </p:sp>
      <p:sp>
        <p:nvSpPr>
          <p:cNvPr id="11272" name="Line 4"/>
          <p:cNvSpPr>
            <a:spLocks noChangeShapeType="1"/>
          </p:cNvSpPr>
          <p:nvPr/>
        </p:nvSpPr>
        <p:spPr bwMode="auto">
          <a:xfrm>
            <a:off x="5391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4978400" y="1731963"/>
          <a:ext cx="485775" cy="385762"/>
        </p:xfrm>
        <a:graphic>
          <a:graphicData uri="http://schemas.openxmlformats.org/presentationml/2006/ole">
            <p:oleObj spid="_x0000_s11266" name="Clip" r:id="rId3" imgW="1305000" imgH="1085760" progId="">
              <p:embed/>
            </p:oleObj>
          </a:graphicData>
        </a:graphic>
      </p:graphicFrame>
      <p:sp>
        <p:nvSpPr>
          <p:cNvPr id="11273" name="Text Box 6"/>
          <p:cNvSpPr txBox="1">
            <a:spLocks noChangeArrowheads="1"/>
          </p:cNvSpPr>
          <p:nvPr/>
        </p:nvSpPr>
        <p:spPr bwMode="auto">
          <a:xfrm>
            <a:off x="5456238" y="1731963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 rot="706751">
            <a:off x="6481763" y="244157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FIN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7635875" y="1741488"/>
          <a:ext cx="485775" cy="385762"/>
        </p:xfrm>
        <a:graphic>
          <a:graphicData uri="http://schemas.openxmlformats.org/presentationml/2006/ole">
            <p:oleObj spid="_x0000_s11267" name="Clip" r:id="rId4" imgW="1305000" imgH="1085760" progId="">
              <p:embed/>
            </p:oleObj>
          </a:graphicData>
        </a:graphic>
      </p:graphicFrame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6926263" y="1751013"/>
            <a:ext cx="800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server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5400675" y="443865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1"/>
          <p:cNvSpPr>
            <a:spLocks noChangeShapeType="1"/>
          </p:cNvSpPr>
          <p:nvPr/>
        </p:nvSpPr>
        <p:spPr bwMode="auto">
          <a:xfrm flipH="1">
            <a:off x="5229225" y="4295775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2"/>
          <p:cNvSpPr>
            <a:spLocks noChangeShapeType="1"/>
          </p:cNvSpPr>
          <p:nvPr/>
        </p:nvSpPr>
        <p:spPr bwMode="auto">
          <a:xfrm flipH="1">
            <a:off x="7924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3"/>
          <p:cNvSpPr>
            <a:spLocks noChangeShapeType="1"/>
          </p:cNvSpPr>
          <p:nvPr/>
        </p:nvSpPr>
        <p:spPr bwMode="auto">
          <a:xfrm flipH="1">
            <a:off x="5362575" y="313372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 rot="-926867">
            <a:off x="5241925" y="3228975"/>
            <a:ext cx="2732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" pitchFamily="34" charset="0"/>
              </a:rPr>
              <a:t>ACK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1281" name="Text Box 15"/>
          <p:cNvSpPr txBox="1">
            <a:spLocks noChangeArrowheads="1"/>
          </p:cNvSpPr>
          <p:nvPr/>
        </p:nvSpPr>
        <p:spPr bwMode="auto">
          <a:xfrm rot="706751">
            <a:off x="6365875" y="4443413"/>
            <a:ext cx="550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ACK</a:t>
            </a:r>
          </a:p>
        </p:txBody>
      </p:sp>
      <p:sp>
        <p:nvSpPr>
          <p:cNvPr id="11282" name="Line 16"/>
          <p:cNvSpPr>
            <a:spLocks noChangeShapeType="1"/>
          </p:cNvSpPr>
          <p:nvPr/>
        </p:nvSpPr>
        <p:spPr bwMode="auto">
          <a:xfrm flipH="1">
            <a:off x="5410200" y="35433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Text Box 17"/>
          <p:cNvSpPr txBox="1">
            <a:spLocks noChangeArrowheads="1"/>
          </p:cNvSpPr>
          <p:nvPr/>
        </p:nvSpPr>
        <p:spPr bwMode="auto">
          <a:xfrm rot="-926867">
            <a:off x="5289550" y="3638550"/>
            <a:ext cx="2732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" pitchFamily="34" charset="0"/>
              </a:rPr>
              <a:t>FIN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1284" name="Line 18"/>
          <p:cNvSpPr>
            <a:spLocks noChangeShapeType="1"/>
          </p:cNvSpPr>
          <p:nvPr/>
        </p:nvSpPr>
        <p:spPr bwMode="auto">
          <a:xfrm>
            <a:off x="5381625" y="2324100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Text Box 19"/>
          <p:cNvSpPr txBox="1">
            <a:spLocks noChangeArrowheads="1"/>
          </p:cNvSpPr>
          <p:nvPr/>
        </p:nvSpPr>
        <p:spPr bwMode="auto">
          <a:xfrm>
            <a:off x="4505325" y="2203450"/>
            <a:ext cx="898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closing</a:t>
            </a:r>
          </a:p>
        </p:txBody>
      </p:sp>
      <p:sp>
        <p:nvSpPr>
          <p:cNvPr id="11286" name="Text Box 20"/>
          <p:cNvSpPr txBox="1">
            <a:spLocks noChangeArrowheads="1"/>
          </p:cNvSpPr>
          <p:nvPr/>
        </p:nvSpPr>
        <p:spPr bwMode="auto">
          <a:xfrm>
            <a:off x="7877175" y="3327400"/>
            <a:ext cx="898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closing</a:t>
            </a:r>
          </a:p>
        </p:txBody>
      </p:sp>
      <p:sp>
        <p:nvSpPr>
          <p:cNvPr id="11287" name="Text Box 21"/>
          <p:cNvSpPr txBox="1">
            <a:spLocks noChangeArrowheads="1"/>
          </p:cNvSpPr>
          <p:nvPr/>
        </p:nvSpPr>
        <p:spPr bwMode="auto">
          <a:xfrm>
            <a:off x="4318000" y="5551488"/>
            <a:ext cx="855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closed</a:t>
            </a:r>
          </a:p>
        </p:txBody>
      </p:sp>
      <p:sp>
        <p:nvSpPr>
          <p:cNvPr id="11288" name="Line 22"/>
          <p:cNvSpPr>
            <a:spLocks noChangeShapeType="1"/>
          </p:cNvSpPr>
          <p:nvPr/>
        </p:nvSpPr>
        <p:spPr bwMode="auto">
          <a:xfrm>
            <a:off x="5124450" y="42767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3"/>
          <p:cNvSpPr>
            <a:spLocks noChangeShapeType="1"/>
          </p:cNvSpPr>
          <p:nvPr/>
        </p:nvSpPr>
        <p:spPr bwMode="auto">
          <a:xfrm>
            <a:off x="5138738" y="565785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Text Box 24"/>
          <p:cNvSpPr txBox="1">
            <a:spLocks noChangeArrowheads="1"/>
          </p:cNvSpPr>
          <p:nvPr/>
        </p:nvSpPr>
        <p:spPr bwMode="auto">
          <a:xfrm rot="-5400000">
            <a:off x="4379119" y="4804569"/>
            <a:ext cx="1308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timed wait</a:t>
            </a:r>
          </a:p>
        </p:txBody>
      </p:sp>
      <p:sp>
        <p:nvSpPr>
          <p:cNvPr id="11291" name="Text Box 25"/>
          <p:cNvSpPr txBox="1">
            <a:spLocks noChangeArrowheads="1"/>
          </p:cNvSpPr>
          <p:nvPr/>
        </p:nvSpPr>
        <p:spPr bwMode="auto">
          <a:xfrm>
            <a:off x="7880350" y="4808538"/>
            <a:ext cx="855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closed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AFDA872F-4196-4A8B-9E3F-5F50114603E2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33350"/>
            <a:ext cx="7772400" cy="1143000"/>
          </a:xfrm>
        </p:spPr>
        <p:txBody>
          <a:bodyPr/>
          <a:lstStyle/>
          <a:p>
            <a:r>
              <a:rPr lang="en-US" sz="3600" smtClean="0"/>
              <a:t>Quản lý kết nối TCP (tiếp)</a:t>
            </a:r>
            <a:endParaRPr lang="en-US" smtClean="0"/>
          </a:p>
        </p:txBody>
      </p:sp>
      <p:pic>
        <p:nvPicPr>
          <p:cNvPr id="89093" name="Picture 3" descr="transCl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82688"/>
            <a:ext cx="4848225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4" name="Picture 4" descr="transServ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2225" y="3551238"/>
            <a:ext cx="470217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5" name="Text Box 5"/>
          <p:cNvSpPr txBox="1">
            <a:spLocks noChangeArrowheads="1"/>
          </p:cNvSpPr>
          <p:nvPr/>
        </p:nvSpPr>
        <p:spPr bwMode="auto">
          <a:xfrm>
            <a:off x="474663" y="3808413"/>
            <a:ext cx="1381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TCP client</a:t>
            </a:r>
          </a:p>
          <a:p>
            <a:pPr algn="l"/>
            <a:r>
              <a:rPr lang="en-US" sz="2000"/>
              <a:t>lifecycle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9096" name="Text Box 6"/>
          <p:cNvSpPr txBox="1">
            <a:spLocks noChangeArrowheads="1"/>
          </p:cNvSpPr>
          <p:nvPr/>
        </p:nvSpPr>
        <p:spPr bwMode="auto">
          <a:xfrm>
            <a:off x="6799263" y="2722563"/>
            <a:ext cx="1489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TCP server</a:t>
            </a:r>
          </a:p>
          <a:p>
            <a:pPr algn="l"/>
            <a:r>
              <a:rPr lang="en-US" sz="2000"/>
              <a:t>lifecycle</a:t>
            </a:r>
            <a:endParaRPr lang="en-US" sz="1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01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B597F81B-7A7C-4FF5-82FA-451B0E697910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3. Nội dung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3.1 Các dịch vụ tầng giao vận</a:t>
            </a:r>
          </a:p>
          <a:p>
            <a:r>
              <a:rPr lang="en-US" sz="2400" smtClean="0"/>
              <a:t>3.2 Ghép và tách kênh</a:t>
            </a:r>
          </a:p>
          <a:p>
            <a:r>
              <a:rPr lang="en-US" sz="2400" smtClean="0"/>
              <a:t>3.3 Truyền phi kết nối: UDP</a:t>
            </a:r>
          </a:p>
          <a:p>
            <a:r>
              <a:rPr lang="en-US" sz="2400" smtClean="0"/>
              <a:t>3.4 Các nguyên lý truyền tin cậy</a:t>
            </a:r>
          </a:p>
        </p:txBody>
      </p:sp>
      <p:sp>
        <p:nvSpPr>
          <p:cNvPr id="901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3.5 Truyền hướng kết nối: TCP</a:t>
            </a:r>
          </a:p>
          <a:p>
            <a:pPr lvl="1"/>
            <a:r>
              <a:rPr lang="en-US" sz="2000" smtClean="0"/>
              <a:t>Cấu trúc đoạn</a:t>
            </a:r>
          </a:p>
          <a:p>
            <a:pPr lvl="1"/>
            <a:r>
              <a:rPr lang="en-US" sz="2000" smtClean="0"/>
              <a:t>Truyền tin cậy</a:t>
            </a:r>
          </a:p>
          <a:p>
            <a:pPr lvl="1"/>
            <a:r>
              <a:rPr lang="en-US" sz="2000" smtClean="0"/>
              <a:t>Điều khiển luồng</a:t>
            </a:r>
          </a:p>
          <a:p>
            <a:pPr lvl="1"/>
            <a:r>
              <a:rPr lang="en-US" sz="2000" smtClean="0"/>
              <a:t>Quản trị kết nối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3.6 Các nguyên lý kiểm soát tắc nghẽn</a:t>
            </a:r>
          </a:p>
          <a:p>
            <a:r>
              <a:rPr lang="en-US" sz="2400" smtClean="0"/>
              <a:t>3.7 Kiểm soát tắc nghẽn trong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11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966A14A4-E778-4174-BB41-511D6ED4985E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Các nguyên lý điều khiển tắc nghẽn</a:t>
            </a:r>
            <a:endParaRPr lang="en-US" smtClean="0"/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Tắc nghẽn:</a:t>
            </a:r>
            <a:endParaRPr lang="en-US" sz="2400" smtClean="0"/>
          </a:p>
          <a:p>
            <a:r>
              <a:rPr lang="en-US" sz="2400" smtClean="0"/>
              <a:t>Không hình thức: “quá nhiều nguồn gửi quá nhiều dữ liệu quá nhanh để mạng xử lý”</a:t>
            </a:r>
          </a:p>
          <a:p>
            <a:r>
              <a:rPr lang="en-US" sz="2400" smtClean="0"/>
              <a:t>Khác điều khiển lưu lượng!</a:t>
            </a:r>
          </a:p>
          <a:p>
            <a:r>
              <a:rPr lang="en-US" sz="2400" smtClean="0"/>
              <a:t>Biểu hiện:</a:t>
            </a:r>
          </a:p>
          <a:p>
            <a:pPr lvl="1"/>
            <a:r>
              <a:rPr lang="en-US" smtClean="0"/>
              <a:t>Mất gói (tràn đệm ở các routers)</a:t>
            </a:r>
          </a:p>
          <a:p>
            <a:pPr lvl="1"/>
            <a:r>
              <a:rPr lang="en-US" smtClean="0"/>
              <a:t>Trễ lớn (xếp hàng ở các routers)</a:t>
            </a:r>
          </a:p>
          <a:p>
            <a:r>
              <a:rPr lang="en-US" sz="2400" smtClean="0"/>
              <a:t>Một trong top-10 vấn đề!</a:t>
            </a:r>
          </a:p>
          <a:p>
            <a:endParaRPr 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B86377D0-B0F8-46C4-8CF9-388235C2A6D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Ghép/tách kênh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685800" y="3429000"/>
            <a:ext cx="7931150" cy="2935288"/>
            <a:chOff x="355" y="2243"/>
            <a:chExt cx="4996" cy="1849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55" y="2293"/>
              <a:ext cx="1261" cy="1500"/>
              <a:chOff x="608" y="2454"/>
              <a:chExt cx="1261" cy="1500"/>
            </a:xfrm>
          </p:grpSpPr>
          <p:sp>
            <p:nvSpPr>
              <p:cNvPr id="27706" name="Rectangle 11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application</a:t>
                </a:r>
              </a:p>
            </p:txBody>
          </p:sp>
          <p:sp>
            <p:nvSpPr>
              <p:cNvPr id="27707" name="Rectangle 12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transport</a:t>
                </a:r>
              </a:p>
            </p:txBody>
          </p:sp>
          <p:sp>
            <p:nvSpPr>
              <p:cNvPr id="27708" name="Rectangle 13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network</a:t>
                </a:r>
              </a:p>
            </p:txBody>
          </p:sp>
          <p:sp>
            <p:nvSpPr>
              <p:cNvPr id="27709" name="Rectangle 14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link</a:t>
                </a:r>
              </a:p>
            </p:txBody>
          </p:sp>
          <p:sp>
            <p:nvSpPr>
              <p:cNvPr id="27710" name="Rectangle 15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/>
                  <a:t>physical</a:t>
                </a: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2014" y="2318"/>
              <a:ext cx="377" cy="315"/>
              <a:chOff x="2614" y="2862"/>
              <a:chExt cx="377" cy="315"/>
            </a:xfrm>
          </p:grpSpPr>
          <p:sp>
            <p:nvSpPr>
              <p:cNvPr id="27704" name="Rectangle 18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Oval 19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4090" y="2243"/>
              <a:ext cx="1261" cy="1500"/>
              <a:chOff x="608" y="2454"/>
              <a:chExt cx="1261" cy="1500"/>
            </a:xfrm>
          </p:grpSpPr>
          <p:sp>
            <p:nvSpPr>
              <p:cNvPr id="27699" name="Rectangle 24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/>
                  <a:t>application</a:t>
                </a:r>
              </a:p>
            </p:txBody>
          </p:sp>
          <p:sp>
            <p:nvSpPr>
              <p:cNvPr id="27700" name="Rectangle 25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/>
                  <a:t>transport</a:t>
                </a:r>
              </a:p>
            </p:txBody>
          </p:sp>
          <p:sp>
            <p:nvSpPr>
              <p:cNvPr id="27701" name="Rectangle 26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/>
                  <a:t>network</a:t>
                </a:r>
              </a:p>
            </p:txBody>
          </p:sp>
          <p:sp>
            <p:nvSpPr>
              <p:cNvPr id="27702" name="Rectangle 27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/>
                  <a:t>link</a:t>
                </a:r>
              </a:p>
            </p:txBody>
          </p:sp>
          <p:sp>
            <p:nvSpPr>
              <p:cNvPr id="27703" name="Rectangle 28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/>
                  <a:t>physical</a:t>
                </a:r>
              </a:p>
            </p:txBody>
          </p:sp>
        </p:grp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994" y="2293"/>
              <a:ext cx="1723" cy="1500"/>
              <a:chOff x="608" y="2454"/>
              <a:chExt cx="1261" cy="1500"/>
            </a:xfrm>
          </p:grpSpPr>
          <p:sp>
            <p:nvSpPr>
              <p:cNvPr id="27694" name="Rectangle 30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application</a:t>
                </a:r>
              </a:p>
            </p:txBody>
          </p:sp>
          <p:sp>
            <p:nvSpPr>
              <p:cNvPr id="27695" name="Rectangle 31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transport</a:t>
                </a:r>
              </a:p>
            </p:txBody>
          </p:sp>
          <p:sp>
            <p:nvSpPr>
              <p:cNvPr id="27696" name="Rectangle 32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network</a:t>
                </a:r>
              </a:p>
            </p:txBody>
          </p:sp>
          <p:sp>
            <p:nvSpPr>
              <p:cNvPr id="27697" name="Rectangle 33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link</a:t>
                </a:r>
              </a:p>
            </p:txBody>
          </p:sp>
          <p:sp>
            <p:nvSpPr>
              <p:cNvPr id="27698" name="Rectangle 34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physical</a:t>
                </a:r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271" y="2322"/>
              <a:ext cx="377" cy="315"/>
              <a:chOff x="2614" y="2862"/>
              <a:chExt cx="377" cy="315"/>
            </a:xfrm>
          </p:grpSpPr>
          <p:sp>
            <p:nvSpPr>
              <p:cNvPr id="27692" name="Rectangle 36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3" name="Oval 37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P2</a:t>
                </a:r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148" y="2337"/>
              <a:ext cx="377" cy="315"/>
              <a:chOff x="2614" y="2862"/>
              <a:chExt cx="377" cy="315"/>
            </a:xfrm>
          </p:grpSpPr>
          <p:sp>
            <p:nvSpPr>
              <p:cNvPr id="27690" name="Rectangle 39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1" name="Oval 40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P3</a:t>
                </a:r>
              </a:p>
            </p:txBody>
          </p:sp>
        </p:grp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4155" y="2283"/>
              <a:ext cx="377" cy="315"/>
              <a:chOff x="2614" y="2862"/>
              <a:chExt cx="377" cy="315"/>
            </a:xfrm>
          </p:grpSpPr>
          <p:sp>
            <p:nvSpPr>
              <p:cNvPr id="27688" name="Rectangle 4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9" name="Oval 4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P4</a:t>
                </a:r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2053" y="2341"/>
              <a:ext cx="377" cy="315"/>
              <a:chOff x="2614" y="2862"/>
              <a:chExt cx="377" cy="315"/>
            </a:xfrm>
          </p:grpSpPr>
          <p:sp>
            <p:nvSpPr>
              <p:cNvPr id="27686" name="Rectangle 45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Oval 46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sp>
          <p:nvSpPr>
            <p:cNvPr id="27677" name="Text Box 47"/>
            <p:cNvSpPr txBox="1">
              <a:spLocks noChangeArrowheads="1"/>
            </p:cNvSpPr>
            <p:nvPr/>
          </p:nvSpPr>
          <p:spPr bwMode="auto">
            <a:xfrm>
              <a:off x="672" y="3842"/>
              <a:ext cx="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host 1</a:t>
              </a:r>
              <a:endParaRPr lang="en-US"/>
            </a:p>
          </p:txBody>
        </p:sp>
        <p:sp>
          <p:nvSpPr>
            <p:cNvPr id="27678" name="Text Box 48"/>
            <p:cNvSpPr txBox="1">
              <a:spLocks noChangeArrowheads="1"/>
            </p:cNvSpPr>
            <p:nvPr/>
          </p:nvSpPr>
          <p:spPr bwMode="auto">
            <a:xfrm>
              <a:off x="2566" y="3834"/>
              <a:ext cx="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host 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679" name="Text Box 49"/>
            <p:cNvSpPr txBox="1">
              <a:spLocks noChangeArrowheads="1"/>
            </p:cNvSpPr>
            <p:nvPr/>
          </p:nvSpPr>
          <p:spPr bwMode="auto">
            <a:xfrm>
              <a:off x="4474" y="3757"/>
              <a:ext cx="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host 3</a:t>
              </a:r>
            </a:p>
          </p:txBody>
        </p:sp>
        <p:sp>
          <p:nvSpPr>
            <p:cNvPr id="27680" name="Line 57"/>
            <p:cNvSpPr>
              <a:spLocks noChangeShapeType="1"/>
            </p:cNvSpPr>
            <p:nvPr/>
          </p:nvSpPr>
          <p:spPr bwMode="auto">
            <a:xfrm>
              <a:off x="1344" y="2592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58"/>
            <p:cNvSpPr>
              <a:spLocks noChangeShapeType="1"/>
            </p:cNvSpPr>
            <p:nvPr/>
          </p:nvSpPr>
          <p:spPr bwMode="auto">
            <a:xfrm flipV="1">
              <a:off x="2208" y="2544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59"/>
            <p:cNvSpPr>
              <a:spLocks noChangeShapeType="1"/>
            </p:cNvSpPr>
            <p:nvPr/>
          </p:nvSpPr>
          <p:spPr bwMode="auto">
            <a:xfrm>
              <a:off x="1344" y="3648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60"/>
            <p:cNvSpPr>
              <a:spLocks noChangeShapeType="1"/>
            </p:cNvSpPr>
            <p:nvPr/>
          </p:nvSpPr>
          <p:spPr bwMode="auto">
            <a:xfrm>
              <a:off x="4320" y="2496"/>
              <a:ext cx="0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Line 61"/>
            <p:cNvSpPr>
              <a:spLocks noChangeShapeType="1"/>
            </p:cNvSpPr>
            <p:nvPr/>
          </p:nvSpPr>
          <p:spPr bwMode="auto">
            <a:xfrm flipV="1">
              <a:off x="3456" y="2544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62"/>
            <p:cNvSpPr>
              <a:spLocks noChangeShapeType="1"/>
            </p:cNvSpPr>
            <p:nvPr/>
          </p:nvSpPr>
          <p:spPr bwMode="auto">
            <a:xfrm>
              <a:off x="3456" y="3648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Rectangle 64"/>
          <p:cNvSpPr>
            <a:spLocks noChangeArrowheads="1"/>
          </p:cNvSpPr>
          <p:nvPr/>
        </p:nvSpPr>
        <p:spPr bwMode="auto">
          <a:xfrm>
            <a:off x="457200" y="2895600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Oval 65"/>
          <p:cNvSpPr>
            <a:spLocks noChangeArrowheads="1"/>
          </p:cNvSpPr>
          <p:nvPr/>
        </p:nvSpPr>
        <p:spPr bwMode="auto">
          <a:xfrm>
            <a:off x="2590800" y="28194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67"/>
          <p:cNvSpPr txBox="1">
            <a:spLocks noChangeArrowheads="1"/>
          </p:cNvSpPr>
          <p:nvPr/>
        </p:nvSpPr>
        <p:spPr bwMode="auto">
          <a:xfrm>
            <a:off x="3276600" y="2819400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 process</a:t>
            </a:r>
          </a:p>
        </p:txBody>
      </p:sp>
      <p:sp>
        <p:nvSpPr>
          <p:cNvPr id="27657" name="Text Box 68"/>
          <p:cNvSpPr txBox="1">
            <a:spLocks noChangeArrowheads="1"/>
          </p:cNvSpPr>
          <p:nvPr/>
        </p:nvSpPr>
        <p:spPr bwMode="auto">
          <a:xfrm>
            <a:off x="1143000" y="2819400"/>
            <a:ext cx="97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 socket</a:t>
            </a:r>
          </a:p>
        </p:txBody>
      </p:sp>
      <p:sp>
        <p:nvSpPr>
          <p:cNvPr id="27658" name="Text Box 72"/>
          <p:cNvSpPr txBox="1">
            <a:spLocks noChangeArrowheads="1"/>
          </p:cNvSpPr>
          <p:nvPr/>
        </p:nvSpPr>
        <p:spPr bwMode="auto">
          <a:xfrm>
            <a:off x="444500" y="1589088"/>
            <a:ext cx="176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sp>
        <p:nvSpPr>
          <p:cNvPr id="27659" name="Text Box 75"/>
          <p:cNvSpPr txBox="1">
            <a:spLocks noChangeArrowheads="1"/>
          </p:cNvSpPr>
          <p:nvPr/>
        </p:nvSpPr>
        <p:spPr bwMode="auto">
          <a:xfrm>
            <a:off x="468313" y="1366838"/>
            <a:ext cx="17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7660" name="Rectangle 76"/>
          <p:cNvSpPr>
            <a:spLocks noChangeArrowheads="1"/>
          </p:cNvSpPr>
          <p:nvPr/>
        </p:nvSpPr>
        <p:spPr bwMode="auto">
          <a:xfrm>
            <a:off x="444500" y="1524000"/>
            <a:ext cx="3808413" cy="1066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/>
              <a:t>Chuyển các gói vào đúng socket</a:t>
            </a:r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533400" y="1295400"/>
            <a:ext cx="2770188" cy="400050"/>
            <a:chOff x="1080" y="3713"/>
            <a:chExt cx="1402" cy="252"/>
          </a:xfrm>
        </p:grpSpPr>
        <p:sp>
          <p:nvSpPr>
            <p:cNvPr id="27667" name="Rectangle 78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Text Box 79"/>
            <p:cNvSpPr txBox="1">
              <a:spLocks noChangeArrowheads="1"/>
            </p:cNvSpPr>
            <p:nvPr/>
          </p:nvSpPr>
          <p:spPr bwMode="auto">
            <a:xfrm>
              <a:off x="1080" y="3713"/>
              <a:ext cx="1402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FF0000"/>
                  </a:solidFill>
                </a:rPr>
                <a:t>Tách kênh ở nút nhận:</a:t>
              </a:r>
            </a:p>
          </p:txBody>
        </p:sp>
      </p:grpSp>
      <p:sp>
        <p:nvSpPr>
          <p:cNvPr id="27662" name="Text Box 82"/>
          <p:cNvSpPr txBox="1">
            <a:spLocks noChangeArrowheads="1"/>
          </p:cNvSpPr>
          <p:nvPr/>
        </p:nvSpPr>
        <p:spPr bwMode="auto">
          <a:xfrm>
            <a:off x="5130800" y="1571625"/>
            <a:ext cx="37734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Nhận dữ liệu từ nhiều sockets, </a:t>
            </a:r>
          </a:p>
          <a:p>
            <a:pPr algn="l"/>
            <a:r>
              <a:rPr lang="en-US" sz="2000"/>
              <a:t>Đóng gói bằng tiêu đề </a:t>
            </a:r>
          </a:p>
          <a:p>
            <a:pPr algn="l"/>
            <a:r>
              <a:rPr lang="en-US" sz="2000"/>
              <a:t>(để sau sử dụng cho tách </a:t>
            </a:r>
          </a:p>
          <a:p>
            <a:pPr algn="l"/>
            <a:r>
              <a:rPr lang="en-US" sz="2000"/>
              <a:t>kênh)</a:t>
            </a:r>
          </a:p>
        </p:txBody>
      </p:sp>
      <p:sp>
        <p:nvSpPr>
          <p:cNvPr id="27663" name="Rectangle 83"/>
          <p:cNvSpPr>
            <a:spLocks noChangeArrowheads="1"/>
          </p:cNvSpPr>
          <p:nvPr/>
        </p:nvSpPr>
        <p:spPr bwMode="auto">
          <a:xfrm>
            <a:off x="5105400" y="1506538"/>
            <a:ext cx="3609975" cy="14192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5257800" y="1219200"/>
            <a:ext cx="2603500" cy="400050"/>
            <a:chOff x="913" y="3713"/>
            <a:chExt cx="1640" cy="252"/>
          </a:xfrm>
        </p:grpSpPr>
        <p:sp>
          <p:nvSpPr>
            <p:cNvPr id="27665" name="Rectangle 85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Text Box 86"/>
            <p:cNvSpPr txBox="1">
              <a:spLocks noChangeArrowheads="1"/>
            </p:cNvSpPr>
            <p:nvPr/>
          </p:nvSpPr>
          <p:spPr bwMode="auto">
            <a:xfrm>
              <a:off x="913" y="3713"/>
              <a:ext cx="1640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FF0000"/>
                  </a:solidFill>
                </a:rPr>
                <a:t>Ghép kênh ở nút gửi: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21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0151016E-5D32-424F-9E63-BA4628361FBD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Nguyên nhân/cái giá của tắc nghẽn: k.bản 1</a:t>
            </a:r>
            <a:r>
              <a:rPr lang="en-US" smtClean="0"/>
              <a:t> 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447800"/>
            <a:ext cx="3152775" cy="4648200"/>
          </a:xfrm>
        </p:spPr>
        <p:txBody>
          <a:bodyPr/>
          <a:lstStyle/>
          <a:p>
            <a:r>
              <a:rPr lang="en-US" sz="2400" smtClean="0"/>
              <a:t>Hai nút gửi, hai nút  nhận</a:t>
            </a:r>
          </a:p>
          <a:p>
            <a:r>
              <a:rPr lang="en-US" sz="2400" smtClean="0"/>
              <a:t>Một router, đệm không có gới hạn </a:t>
            </a:r>
          </a:p>
          <a:p>
            <a:r>
              <a:rPr lang="en-US" sz="2400" smtClean="0"/>
              <a:t>Không phát lại</a:t>
            </a:r>
          </a:p>
          <a:p>
            <a:endParaRPr lang="en-US" sz="2400" smtClean="0"/>
          </a:p>
        </p:txBody>
      </p:sp>
      <p:sp>
        <p:nvSpPr>
          <p:cNvPr id="921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8850" y="4171950"/>
            <a:ext cx="2790825" cy="2038350"/>
          </a:xfrm>
        </p:spPr>
        <p:txBody>
          <a:bodyPr/>
          <a:lstStyle/>
          <a:p>
            <a:r>
              <a:rPr lang="en-US" sz="2400" smtClean="0"/>
              <a:t>Trễ lớn khi có tắc nghẽn</a:t>
            </a:r>
          </a:p>
          <a:p>
            <a:r>
              <a:rPr lang="en-US" sz="2400" smtClean="0"/>
              <a:t>Thông lượng đạt được cao nhất</a:t>
            </a:r>
          </a:p>
        </p:txBody>
      </p:sp>
      <p:pic>
        <p:nvPicPr>
          <p:cNvPr id="92167" name="Picture 6" descr="congestion_perf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4210050"/>
            <a:ext cx="5883275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3"/>
          <p:cNvGrpSpPr>
            <a:grpSpLocks/>
          </p:cNvGrpSpPr>
          <p:nvPr/>
        </p:nvGrpSpPr>
        <p:grpSpPr bwMode="auto">
          <a:xfrm>
            <a:off x="3376613" y="1322388"/>
            <a:ext cx="5332412" cy="2559050"/>
            <a:chOff x="1448" y="2704"/>
            <a:chExt cx="3359" cy="1612"/>
          </a:xfrm>
        </p:grpSpPr>
        <p:sp>
          <p:nvSpPr>
            <p:cNvPr id="92169" name="Oval 7"/>
            <p:cNvSpPr>
              <a:spLocks noChangeArrowheads="1"/>
            </p:cNvSpPr>
            <p:nvPr/>
          </p:nvSpPr>
          <p:spPr bwMode="auto">
            <a:xfrm>
              <a:off x="2871" y="3774"/>
              <a:ext cx="670" cy="14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0" name="Line 8"/>
            <p:cNvSpPr>
              <a:spLocks noChangeShapeType="1"/>
            </p:cNvSpPr>
            <p:nvPr/>
          </p:nvSpPr>
          <p:spPr bwMode="auto">
            <a:xfrm>
              <a:off x="2871" y="3762"/>
              <a:ext cx="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1" name="Line 9"/>
            <p:cNvSpPr>
              <a:spLocks noChangeShapeType="1"/>
            </p:cNvSpPr>
            <p:nvPr/>
          </p:nvSpPr>
          <p:spPr bwMode="auto">
            <a:xfrm>
              <a:off x="3541" y="3762"/>
              <a:ext cx="0" cy="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2" name="Rectangle 10"/>
            <p:cNvSpPr>
              <a:spLocks noChangeArrowheads="1"/>
            </p:cNvSpPr>
            <p:nvPr/>
          </p:nvSpPr>
          <p:spPr bwMode="auto">
            <a:xfrm>
              <a:off x="2871" y="3762"/>
              <a:ext cx="159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92173" name="Rectangle 11"/>
            <p:cNvSpPr>
              <a:spLocks noChangeArrowheads="1"/>
            </p:cNvSpPr>
            <p:nvPr/>
          </p:nvSpPr>
          <p:spPr bwMode="auto">
            <a:xfrm>
              <a:off x="3338" y="3756"/>
              <a:ext cx="203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92174" name="Oval 12"/>
            <p:cNvSpPr>
              <a:spLocks noChangeArrowheads="1"/>
            </p:cNvSpPr>
            <p:nvPr/>
          </p:nvSpPr>
          <p:spPr bwMode="auto">
            <a:xfrm>
              <a:off x="2864" y="3656"/>
              <a:ext cx="670" cy="17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026" y="3693"/>
              <a:ext cx="332" cy="101"/>
              <a:chOff x="2848" y="848"/>
              <a:chExt cx="140" cy="98"/>
            </a:xfrm>
          </p:grpSpPr>
          <p:sp>
            <p:nvSpPr>
              <p:cNvPr id="9240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3026" y="3692"/>
              <a:ext cx="332" cy="100"/>
              <a:chOff x="2848" y="848"/>
              <a:chExt cx="140" cy="98"/>
            </a:xfrm>
          </p:grpSpPr>
          <p:sp>
            <p:nvSpPr>
              <p:cNvPr id="92399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1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177" name="Text Box 21"/>
            <p:cNvSpPr txBox="1">
              <a:spLocks noChangeArrowheads="1"/>
            </p:cNvSpPr>
            <p:nvPr/>
          </p:nvSpPr>
          <p:spPr bwMode="auto">
            <a:xfrm>
              <a:off x="3026" y="3250"/>
              <a:ext cx="89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1" hangingPunct="1"/>
              <a:r>
                <a:rPr lang="en-US" sz="1000">
                  <a:solidFill>
                    <a:schemeClr val="tx2"/>
                  </a:solidFill>
                  <a:latin typeface="Arial" pitchFamily="34" charset="0"/>
                </a:rPr>
                <a:t>unlimited shared output link buffers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92178" name="Line 22"/>
            <p:cNvSpPr>
              <a:spLocks noChangeShapeType="1"/>
            </p:cNvSpPr>
            <p:nvPr/>
          </p:nvSpPr>
          <p:spPr bwMode="auto">
            <a:xfrm flipH="1">
              <a:off x="2168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9" name="Line 23"/>
            <p:cNvSpPr>
              <a:spLocks noChangeShapeType="1"/>
            </p:cNvSpPr>
            <p:nvPr/>
          </p:nvSpPr>
          <p:spPr bwMode="auto">
            <a:xfrm flipH="1">
              <a:off x="2474" y="354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988" y="2704"/>
              <a:ext cx="617" cy="947"/>
              <a:chOff x="12464" y="10193"/>
              <a:chExt cx="1481" cy="2272"/>
            </a:xfrm>
          </p:grpSpPr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92360" name="Freeform 26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61" name="Freeform 27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62" name="Freeform 28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63" name="Freeform 29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64" name="Freeform 30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65" name="Freeform 31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66" name="Freeform 32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67" name="Freeform 33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68" name="Freeform 34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69" name="Freeform 35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70" name="Freeform 36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71" name="Freeform 37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72" name="Freeform 38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73" name="Freeform 39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74" name="Freeform 40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75" name="Freeform 41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76" name="Freeform 42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77" name="Freeform 43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78" name="Freeform 44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79" name="Freeform 45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80" name="Freeform 46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81" name="Freeform 47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82" name="Freeform 48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83" name="Freeform 49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84" name="Freeform 50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85" name="Freeform 51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86" name="Freeform 52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87" name="Freeform 53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88" name="Freeform 54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89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90" name="Freeform 56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91" name="Freeform 57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92" name="Freeform 58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93" name="Freeform 59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94" name="Freeform 60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95" name="Freeform 61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96" name="Freeform 62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97" name="Freeform 63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98" name="Freeform 64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65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92354" name="Rectangle 66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55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56" name="Line 68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57" name="Line 69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58" name="Line 70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59" name="Line 71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53" name="Text Box 72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sz="1000">
                    <a:solidFill>
                      <a:schemeClr val="tx2"/>
                    </a:solidFill>
                    <a:latin typeface="Arial" pitchFamily="34" charset="0"/>
                  </a:rPr>
                  <a:t>Host A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2181" name="Text Box 73"/>
            <p:cNvSpPr txBox="1">
              <a:spLocks noChangeArrowheads="1"/>
            </p:cNvSpPr>
            <p:nvPr/>
          </p:nvSpPr>
          <p:spPr bwMode="auto">
            <a:xfrm>
              <a:off x="2540" y="2764"/>
              <a:ext cx="7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  <a:latin typeface="Arial" pitchFamily="34" charset="0"/>
                </a:rPr>
                <a:t>in </a:t>
              </a:r>
              <a:r>
                <a:rPr lang="en-US" sz="1200">
                  <a:solidFill>
                    <a:srgbClr val="FF0000"/>
                  </a:solidFill>
                  <a:latin typeface="Arial" pitchFamily="34" charset="0"/>
                </a:rPr>
                <a:t>: </a:t>
              </a:r>
              <a:r>
                <a:rPr lang="en-US" sz="1000">
                  <a:solidFill>
                    <a:srgbClr val="FF0000"/>
                  </a:solidFill>
                  <a:latin typeface="Arial" pitchFamily="34" charset="0"/>
                </a:rPr>
                <a:t>original data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92182" name="Line 74"/>
            <p:cNvSpPr>
              <a:spLocks noChangeShapeType="1"/>
            </p:cNvSpPr>
            <p:nvPr/>
          </p:nvSpPr>
          <p:spPr bwMode="auto">
            <a:xfrm flipH="1">
              <a:off x="1892" y="408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448" y="3268"/>
              <a:ext cx="617" cy="947"/>
              <a:chOff x="12464" y="10193"/>
              <a:chExt cx="1481" cy="2272"/>
            </a:xfrm>
          </p:grpSpPr>
          <p:grpSp>
            <p:nvGrpSpPr>
              <p:cNvPr id="9" name="Group 76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92312" name="Freeform 77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3" name="Freeform 78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4" name="Freeform 79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5" name="Freeform 80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6" name="Freeform 81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7" name="Freeform 82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8" name="Freeform 83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9" name="Freeform 84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0" name="Freeform 85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1" name="Freeform 86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2" name="Freeform 87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3" name="Freeform 88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4" name="Freeform 89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5" name="Freeform 90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6" name="Freeform 91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7" name="Freeform 92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8" name="Freeform 93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9" name="Freeform 94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0" name="Freeform 95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1" name="Freeform 96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2" name="Freeform 97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3" name="Freeform 98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4" name="Freeform 99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5" name="Freeform 100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6" name="Freeform 101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7" name="Freeform 102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8" name="Freeform 103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9" name="Freeform 104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0" name="Freeform 105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1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2" name="Freeform 107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3" name="Freeform 108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4" name="Freeform 109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5" name="Freeform 110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6" name="Freeform 111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7" name="Freeform 112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8" name="Freeform 113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9" name="Freeform 114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50" name="Freeform 115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16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92306" name="Rectangle 117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07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08" name="Line 119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09" name="Line 120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0" name="Line 121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1" name="Line 122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5" name="Text Box 123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sz="1000">
                    <a:solidFill>
                      <a:schemeClr val="tx2"/>
                    </a:solidFill>
                    <a:latin typeface="Arial" pitchFamily="34" charset="0"/>
                  </a:rPr>
                  <a:t>Host B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2184" name="Line 124"/>
            <p:cNvSpPr>
              <a:spLocks noChangeShapeType="1"/>
            </p:cNvSpPr>
            <p:nvPr/>
          </p:nvSpPr>
          <p:spPr bwMode="auto">
            <a:xfrm flipH="1">
              <a:off x="247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Line 125"/>
            <p:cNvSpPr>
              <a:spLocks noChangeShapeType="1"/>
            </p:cNvSpPr>
            <p:nvPr/>
          </p:nvSpPr>
          <p:spPr bwMode="auto">
            <a:xfrm flipH="1">
              <a:off x="349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6" name="Line 126"/>
            <p:cNvSpPr>
              <a:spLocks noChangeShapeType="1"/>
            </p:cNvSpPr>
            <p:nvPr/>
          </p:nvSpPr>
          <p:spPr bwMode="auto">
            <a:xfrm flipH="1">
              <a:off x="3572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7" name="Line 127"/>
            <p:cNvSpPr>
              <a:spLocks noChangeShapeType="1"/>
            </p:cNvSpPr>
            <p:nvPr/>
          </p:nvSpPr>
          <p:spPr bwMode="auto">
            <a:xfrm flipH="1">
              <a:off x="3566" y="4090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8" name="Line 128"/>
            <p:cNvSpPr>
              <a:spLocks noChangeShapeType="1"/>
            </p:cNvSpPr>
            <p:nvPr/>
          </p:nvSpPr>
          <p:spPr bwMode="auto">
            <a:xfrm flipH="1">
              <a:off x="4135" y="355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29"/>
            <p:cNvGrpSpPr>
              <a:grpSpLocks/>
            </p:cNvGrpSpPr>
            <p:nvPr/>
          </p:nvGrpSpPr>
          <p:grpSpPr bwMode="auto">
            <a:xfrm>
              <a:off x="4190" y="3149"/>
              <a:ext cx="617" cy="568"/>
              <a:chOff x="5850" y="13487"/>
              <a:chExt cx="2023" cy="1840"/>
            </a:xfrm>
          </p:grpSpPr>
          <p:sp>
            <p:nvSpPr>
              <p:cNvPr id="92264" name="Freeform 13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5" name="Freeform 13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6" name="Freeform 13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7" name="Freeform 13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8" name="Freeform 13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9" name="Freeform 13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0" name="Freeform 13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1" name="Freeform 13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2" name="Freeform 13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3" name="Freeform 13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4" name="Freeform 14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5" name="Freeform 14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6" name="Freeform 14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7" name="Freeform 14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8" name="Freeform 14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9" name="Freeform 14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0" name="Freeform 14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1" name="Freeform 14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2" name="Freeform 14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3" name="Freeform 14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4" name="Freeform 15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5" name="Freeform 15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" name="Freeform 15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7" name="Freeform 15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" name="Freeform 15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9" name="Freeform 15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" name="Freeform 15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1" name="Freeform 15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" name="Freeform 15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3" name="Rectangle 15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" name="Freeform 16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5" name="Freeform 16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" name="Freeform 16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7" name="Freeform 16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" name="Freeform 16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9" name="Freeform 16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0" name="Freeform 16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1" name="Freeform 16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2" name="Freeform 16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69"/>
            <p:cNvGrpSpPr>
              <a:grpSpLocks/>
            </p:cNvGrpSpPr>
            <p:nvPr/>
          </p:nvGrpSpPr>
          <p:grpSpPr bwMode="auto">
            <a:xfrm>
              <a:off x="4332" y="2968"/>
              <a:ext cx="410" cy="570"/>
              <a:chOff x="12762" y="10336"/>
              <a:chExt cx="1027" cy="1700"/>
            </a:xfrm>
          </p:grpSpPr>
          <p:sp>
            <p:nvSpPr>
              <p:cNvPr id="92258" name="Rectangle 17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9" name="Rectangle 17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0" name="Line 17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1" name="Line 17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2" name="Line 17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3" name="Line 17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76"/>
            <p:cNvGrpSpPr>
              <a:grpSpLocks/>
            </p:cNvGrpSpPr>
            <p:nvPr/>
          </p:nvGrpSpPr>
          <p:grpSpPr bwMode="auto">
            <a:xfrm>
              <a:off x="3811" y="3748"/>
              <a:ext cx="618" cy="568"/>
              <a:chOff x="5850" y="13487"/>
              <a:chExt cx="2023" cy="1840"/>
            </a:xfrm>
          </p:grpSpPr>
          <p:sp>
            <p:nvSpPr>
              <p:cNvPr id="92219" name="Freeform 177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0" name="Freeform 178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1" name="Freeform 179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2" name="Freeform 180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3" name="Freeform 181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4" name="Freeform 182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5" name="Freeform 183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6" name="Freeform 184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7" name="Freeform 185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8" name="Freeform 186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9" name="Freeform 187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0" name="Freeform 188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1" name="Freeform 189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2" name="Freeform 190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3" name="Freeform 191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4" name="Freeform 192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5" name="Freeform 193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6" name="Freeform 194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7" name="Freeform 195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8" name="Freeform 196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9" name="Freeform 197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0" name="Freeform 198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1" name="Freeform 199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2" name="Freeform 200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3" name="Freeform 201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4" name="Freeform 202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5" name="Freeform 203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6" name="Freeform 204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7" name="Freeform 205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8" name="Rectangle 206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9" name="Freeform 207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0" name="Freeform 208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1" name="Freeform 209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2" name="Freeform 210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3" name="Freeform 211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4" name="Freeform 212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5" name="Freeform 213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6" name="Freeform 214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7" name="Freeform 215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216"/>
            <p:cNvGrpSpPr>
              <a:grpSpLocks/>
            </p:cNvGrpSpPr>
            <p:nvPr/>
          </p:nvGrpSpPr>
          <p:grpSpPr bwMode="auto">
            <a:xfrm>
              <a:off x="4092" y="3609"/>
              <a:ext cx="410" cy="571"/>
              <a:chOff x="12762" y="10336"/>
              <a:chExt cx="1027" cy="1700"/>
            </a:xfrm>
          </p:grpSpPr>
          <p:sp>
            <p:nvSpPr>
              <p:cNvPr id="92213" name="Rectangle 217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4" name="Rectangle 218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5" name="Line 219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6" name="Line 220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7" name="Line 221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8" name="Line 222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193" name="Oval 223"/>
            <p:cNvSpPr>
              <a:spLocks noChangeArrowheads="1"/>
            </p:cNvSpPr>
            <p:nvPr/>
          </p:nvSpPr>
          <p:spPr bwMode="auto">
            <a:xfrm>
              <a:off x="2342" y="2938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4" name="Oval 224"/>
            <p:cNvSpPr>
              <a:spLocks noChangeArrowheads="1"/>
            </p:cNvSpPr>
            <p:nvPr/>
          </p:nvSpPr>
          <p:spPr bwMode="auto">
            <a:xfrm>
              <a:off x="1748" y="3490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5" name="Line 225"/>
            <p:cNvSpPr>
              <a:spLocks noChangeShapeType="1"/>
            </p:cNvSpPr>
            <p:nvPr/>
          </p:nvSpPr>
          <p:spPr bwMode="auto">
            <a:xfrm flipH="1">
              <a:off x="2414" y="2878"/>
              <a:ext cx="186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6" name="Text Box 226"/>
            <p:cNvSpPr txBox="1">
              <a:spLocks noChangeArrowheads="1"/>
            </p:cNvSpPr>
            <p:nvPr/>
          </p:nvSpPr>
          <p:spPr bwMode="auto">
            <a:xfrm>
              <a:off x="4220" y="2710"/>
              <a:ext cx="3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  <a:latin typeface="Arial" pitchFamily="34" charset="0"/>
                </a:rPr>
                <a:t>out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92197" name="Line 227"/>
            <p:cNvSpPr>
              <a:spLocks noChangeShapeType="1"/>
            </p:cNvSpPr>
            <p:nvPr/>
          </p:nvSpPr>
          <p:spPr bwMode="auto">
            <a:xfrm>
              <a:off x="4340" y="2890"/>
              <a:ext cx="126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8" name="Line 228"/>
            <p:cNvSpPr>
              <a:spLocks noChangeShapeType="1"/>
            </p:cNvSpPr>
            <p:nvPr/>
          </p:nvSpPr>
          <p:spPr bwMode="auto">
            <a:xfrm flipH="1">
              <a:off x="3368" y="3466"/>
              <a:ext cx="21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229"/>
            <p:cNvGrpSpPr>
              <a:grpSpLocks/>
            </p:cNvGrpSpPr>
            <p:nvPr/>
          </p:nvGrpSpPr>
          <p:grpSpPr bwMode="auto">
            <a:xfrm>
              <a:off x="3098" y="3712"/>
              <a:ext cx="424" cy="168"/>
              <a:chOff x="10808" y="10250"/>
              <a:chExt cx="1018" cy="403"/>
            </a:xfrm>
          </p:grpSpPr>
          <p:sp>
            <p:nvSpPr>
              <p:cNvPr id="92202" name="Rectangle 230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3" name="Freeform 231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>
                  <a:gd name="T0" fmla="*/ 0 w 855"/>
                  <a:gd name="T1" fmla="*/ 0 h 390"/>
                  <a:gd name="T2" fmla="*/ 41 w 855"/>
                  <a:gd name="T3" fmla="*/ 0 h 390"/>
                  <a:gd name="T4" fmla="*/ 41 w 855"/>
                  <a:gd name="T5" fmla="*/ 268 h 390"/>
                  <a:gd name="T6" fmla="*/ 2 w 855"/>
                  <a:gd name="T7" fmla="*/ 268 h 3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5"/>
                  <a:gd name="T13" fmla="*/ 0 h 390"/>
                  <a:gd name="T14" fmla="*/ 855 w 855"/>
                  <a:gd name="T15" fmla="*/ 390 h 3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4" name="Line 232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5" name="Line 233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6" name="Line 234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7" name="Line 235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8" name="Line 236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9" name="Line 237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0" name="Line 238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1" name="Line 239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2" name="Line 240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00" name="Freeform 241"/>
            <p:cNvSpPr>
              <a:spLocks/>
            </p:cNvSpPr>
            <p:nvPr/>
          </p:nvSpPr>
          <p:spPr bwMode="auto">
            <a:xfrm>
              <a:off x="1778" y="3538"/>
              <a:ext cx="2490" cy="6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0 h 1501"/>
                <a:gd name="T4" fmla="*/ 0 w 6225"/>
                <a:gd name="T5" fmla="*/ 0 h 1501"/>
                <a:gd name="T6" fmla="*/ 0 w 6225"/>
                <a:gd name="T7" fmla="*/ 0 h 1501"/>
                <a:gd name="T8" fmla="*/ 1 w 6225"/>
                <a:gd name="T9" fmla="*/ 0 h 1501"/>
                <a:gd name="T10" fmla="*/ 1 w 6225"/>
                <a:gd name="T11" fmla="*/ 0 h 1501"/>
                <a:gd name="T12" fmla="*/ 2 w 6225"/>
                <a:gd name="T13" fmla="*/ 0 h 1501"/>
                <a:gd name="T14" fmla="*/ 2 w 6225"/>
                <a:gd name="T15" fmla="*/ 0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25"/>
                <a:gd name="T25" fmla="*/ 0 h 1501"/>
                <a:gd name="T26" fmla="*/ 6225 w 6225"/>
                <a:gd name="T27" fmla="*/ 1501 h 15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1" name="Freeform 242"/>
            <p:cNvSpPr>
              <a:spLocks/>
            </p:cNvSpPr>
            <p:nvPr/>
          </p:nvSpPr>
          <p:spPr bwMode="auto">
            <a:xfrm>
              <a:off x="2372" y="2968"/>
              <a:ext cx="2160" cy="804"/>
            </a:xfrm>
            <a:custGeom>
              <a:avLst/>
              <a:gdLst>
                <a:gd name="T0" fmla="*/ 0 w 5400"/>
                <a:gd name="T1" fmla="*/ 0 h 2010"/>
                <a:gd name="T2" fmla="*/ 0 w 5400"/>
                <a:gd name="T3" fmla="*/ 0 h 2010"/>
                <a:gd name="T4" fmla="*/ 0 w 5400"/>
                <a:gd name="T5" fmla="*/ 0 h 2010"/>
                <a:gd name="T6" fmla="*/ 0 w 5400"/>
                <a:gd name="T7" fmla="*/ 0 h 2010"/>
                <a:gd name="T8" fmla="*/ 1 w 5400"/>
                <a:gd name="T9" fmla="*/ 0 h 2010"/>
                <a:gd name="T10" fmla="*/ 1 w 5400"/>
                <a:gd name="T11" fmla="*/ 0 h 2010"/>
                <a:gd name="T12" fmla="*/ 2 w 5400"/>
                <a:gd name="T13" fmla="*/ 0 h 2010"/>
                <a:gd name="T14" fmla="*/ 2 w 5400"/>
                <a:gd name="T15" fmla="*/ 0 h 2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00"/>
                <a:gd name="T25" fmla="*/ 0 h 2010"/>
                <a:gd name="T26" fmla="*/ 5400 w 5400"/>
                <a:gd name="T27" fmla="*/ 2010 h 2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31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6A3E3557-3A16-4D16-84F2-093785A2A8AC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Nguyên nhân/cái giá của tắc nghẽn: k.bản 2</a:t>
            </a:r>
            <a:endParaRPr lang="en-US" smtClean="0"/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95425"/>
            <a:ext cx="6391275" cy="4648200"/>
          </a:xfrm>
        </p:spPr>
        <p:txBody>
          <a:bodyPr/>
          <a:lstStyle/>
          <a:p>
            <a:r>
              <a:rPr lang="en-US" sz="2400" smtClean="0"/>
              <a:t>Một router, đệm có hạn</a:t>
            </a:r>
          </a:p>
          <a:p>
            <a:r>
              <a:rPr lang="en-US" sz="2400" smtClean="0"/>
              <a:t>Bên gửi phát lại các gói mất</a:t>
            </a:r>
          </a:p>
          <a:p>
            <a:endParaRPr lang="en-US" sz="2400" smtClean="0"/>
          </a:p>
        </p:txBody>
      </p:sp>
      <p:sp>
        <p:nvSpPr>
          <p:cNvPr id="93190" name="Oval 5"/>
          <p:cNvSpPr>
            <a:spLocks noChangeArrowheads="1"/>
          </p:cNvSpPr>
          <p:nvPr/>
        </p:nvSpPr>
        <p:spPr bwMode="auto">
          <a:xfrm>
            <a:off x="3795713" y="5014913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Line 6"/>
          <p:cNvSpPr>
            <a:spLocks noChangeShapeType="1"/>
          </p:cNvSpPr>
          <p:nvPr/>
        </p:nvSpPr>
        <p:spPr bwMode="auto">
          <a:xfrm>
            <a:off x="3795713" y="499110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Line 7"/>
          <p:cNvSpPr>
            <a:spLocks noChangeShapeType="1"/>
          </p:cNvSpPr>
          <p:nvPr/>
        </p:nvSpPr>
        <p:spPr bwMode="auto">
          <a:xfrm>
            <a:off x="5100638" y="499110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Rectangle 8"/>
          <p:cNvSpPr>
            <a:spLocks noChangeArrowheads="1"/>
          </p:cNvSpPr>
          <p:nvPr/>
        </p:nvSpPr>
        <p:spPr bwMode="auto">
          <a:xfrm>
            <a:off x="3795713" y="4991100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3194" name="Rectangle 9"/>
          <p:cNvSpPr>
            <a:spLocks noChangeArrowheads="1"/>
          </p:cNvSpPr>
          <p:nvPr/>
        </p:nvSpPr>
        <p:spPr bwMode="auto">
          <a:xfrm>
            <a:off x="4705350" y="4978400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3195" name="Oval 10"/>
          <p:cNvSpPr>
            <a:spLocks noChangeArrowheads="1"/>
          </p:cNvSpPr>
          <p:nvPr/>
        </p:nvSpPr>
        <p:spPr bwMode="auto">
          <a:xfrm>
            <a:off x="3781425" y="4773613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097338" y="4849813"/>
            <a:ext cx="647700" cy="206375"/>
            <a:chOff x="2848" y="848"/>
            <a:chExt cx="140" cy="98"/>
          </a:xfrm>
        </p:grpSpPr>
        <p:sp>
          <p:nvSpPr>
            <p:cNvPr id="93421" name="Line 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22" name="Line 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23" name="Line 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flipV="1">
            <a:off x="4097338" y="4848225"/>
            <a:ext cx="647700" cy="204788"/>
            <a:chOff x="2848" y="848"/>
            <a:chExt cx="140" cy="98"/>
          </a:xfrm>
        </p:grpSpPr>
        <p:sp>
          <p:nvSpPr>
            <p:cNvPr id="93418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19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20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198" name="Text Box 19"/>
          <p:cNvSpPr txBox="1">
            <a:spLocks noChangeArrowheads="1"/>
          </p:cNvSpPr>
          <p:nvPr/>
        </p:nvSpPr>
        <p:spPr bwMode="auto">
          <a:xfrm>
            <a:off x="3746500" y="3989388"/>
            <a:ext cx="21367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>
                <a:solidFill>
                  <a:schemeClr val="tx2"/>
                </a:solidFill>
                <a:latin typeface="Arial" pitchFamily="34" charset="0"/>
              </a:rPr>
              <a:t>finite shared output link buffers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93199" name="Line 20"/>
          <p:cNvSpPr>
            <a:spLocks noChangeShapeType="1"/>
          </p:cNvSpPr>
          <p:nvPr/>
        </p:nvSpPr>
        <p:spPr bwMode="auto">
          <a:xfrm flipH="1">
            <a:off x="242411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00" name="Line 21"/>
          <p:cNvSpPr>
            <a:spLocks noChangeShapeType="1"/>
          </p:cNvSpPr>
          <p:nvPr/>
        </p:nvSpPr>
        <p:spPr bwMode="auto">
          <a:xfrm flipH="1">
            <a:off x="3021013" y="454501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073275" y="3602038"/>
            <a:ext cx="1203325" cy="1162050"/>
            <a:chOff x="5850" y="13487"/>
            <a:chExt cx="2023" cy="1840"/>
          </a:xfrm>
        </p:grpSpPr>
        <p:sp>
          <p:nvSpPr>
            <p:cNvPr id="93379" name="Freeform 24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0" name="Freeform 25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1" name="Freeform 26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2" name="Freeform 27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3" name="Freeform 28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4" name="Freeform 29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5" name="Freeform 30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6" name="Freeform 31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7" name="Freeform 32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8" name="Freeform 33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9" name="Freeform 34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0" name="Freeform 35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1" name="Freeform 36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2" name="Freeform 37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3" name="Freeform 38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4" name="Freeform 39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5" name="Freeform 40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6" name="Freeform 41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7" name="Freeform 42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8" name="Freeform 43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9" name="Freeform 44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0" name="Freeform 45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1" name="Freeform 46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2" name="Freeform 47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3" name="Freeform 48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4" name="Freeform 49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5" name="Freeform 50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6" name="Freeform 51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7" name="Freeform 52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8" name="Rectangle 53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9" name="Freeform 54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0" name="Freeform 55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1" name="Freeform 56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2" name="Freeform 57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3" name="Freeform 58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4" name="Freeform 59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5" name="Freeform 60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6" name="Freeform 61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7" name="Freeform 62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351088" y="3230563"/>
            <a:ext cx="798512" cy="1166812"/>
            <a:chOff x="12762" y="10336"/>
            <a:chExt cx="1027" cy="1700"/>
          </a:xfrm>
        </p:grpSpPr>
        <p:sp>
          <p:nvSpPr>
            <p:cNvPr id="93373" name="Rectangle 64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4" name="Rectangle 65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5" name="Line 66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6" name="Line 67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7" name="Line 68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8" name="Line 69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3" name="Text Box 70"/>
          <p:cNvSpPr txBox="1">
            <a:spLocks noChangeArrowheads="1"/>
          </p:cNvSpPr>
          <p:nvPr/>
        </p:nvSpPr>
        <p:spPr bwMode="auto">
          <a:xfrm>
            <a:off x="2354263" y="2825750"/>
            <a:ext cx="852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pitchFamily="34" charset="0"/>
              </a:rPr>
              <a:t>Host 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93204" name="Text Box 71"/>
          <p:cNvSpPr txBox="1">
            <a:spLocks noChangeArrowheads="1"/>
          </p:cNvSpPr>
          <p:nvPr/>
        </p:nvSpPr>
        <p:spPr bwMode="auto">
          <a:xfrm>
            <a:off x="3362325" y="2922588"/>
            <a:ext cx="14684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original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3205" name="Line 72"/>
          <p:cNvSpPr>
            <a:spLocks noChangeShapeType="1"/>
          </p:cNvSpPr>
          <p:nvPr/>
        </p:nvSpPr>
        <p:spPr bwMode="auto">
          <a:xfrm flipH="1">
            <a:off x="1885950" y="564991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1020763" y="4756150"/>
            <a:ext cx="1203325" cy="1162050"/>
            <a:chOff x="5850" y="13487"/>
            <a:chExt cx="2023" cy="1840"/>
          </a:xfrm>
        </p:grpSpPr>
        <p:sp>
          <p:nvSpPr>
            <p:cNvPr id="93334" name="Freeform 7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5" name="Freeform 7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6" name="Freeform 7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7" name="Freeform 7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8" name="Freeform 7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9" name="Freeform 8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0" name="Freeform 8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1" name="Freeform 8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2" name="Freeform 8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3" name="Freeform 8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4" name="Freeform 8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5" name="Freeform 8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6" name="Freeform 8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7" name="Freeform 8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8" name="Freeform 8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9" name="Freeform 9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0" name="Freeform 9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1" name="Freeform 9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2" name="Freeform 9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3" name="Freeform 9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4" name="Freeform 9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5" name="Freeform 9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6" name="Freeform 9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7" name="Freeform 9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8" name="Freeform 9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9" name="Freeform 10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0" name="Freeform 10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1" name="Freeform 10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2" name="Freeform 10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3" name="Rectangle 10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4" name="Freeform 10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5" name="Freeform 10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6" name="Freeform 10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7" name="Freeform 10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8" name="Freeform 10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9" name="Freeform 11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0" name="Freeform 11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1" name="Freeform 11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2" name="Freeform 11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14"/>
          <p:cNvGrpSpPr>
            <a:grpSpLocks/>
          </p:cNvGrpSpPr>
          <p:nvPr/>
        </p:nvGrpSpPr>
        <p:grpSpPr bwMode="auto">
          <a:xfrm>
            <a:off x="1298575" y="4384675"/>
            <a:ext cx="798513" cy="1166813"/>
            <a:chOff x="12762" y="10336"/>
            <a:chExt cx="1027" cy="1700"/>
          </a:xfrm>
        </p:grpSpPr>
        <p:sp>
          <p:nvSpPr>
            <p:cNvPr id="93328" name="Rectangle 11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9" name="Rectangle 11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0" name="Line 11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1" name="Line 11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2" name="Line 11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3" name="Line 12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8" name="Text Box 121"/>
          <p:cNvSpPr txBox="1">
            <a:spLocks noChangeArrowheads="1"/>
          </p:cNvSpPr>
          <p:nvPr/>
        </p:nvSpPr>
        <p:spPr bwMode="auto">
          <a:xfrm>
            <a:off x="1250950" y="3967163"/>
            <a:ext cx="8778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pitchFamily="34" charset="0"/>
              </a:rPr>
              <a:t>Host 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93209" name="Line 122"/>
          <p:cNvSpPr>
            <a:spLocks noChangeShapeType="1"/>
          </p:cNvSpPr>
          <p:nvPr/>
        </p:nvSpPr>
        <p:spPr bwMode="auto">
          <a:xfrm flipH="1">
            <a:off x="3021013" y="506095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10" name="Line 123"/>
          <p:cNvSpPr>
            <a:spLocks noChangeShapeType="1"/>
          </p:cNvSpPr>
          <p:nvPr/>
        </p:nvSpPr>
        <p:spPr bwMode="auto">
          <a:xfrm flipH="1">
            <a:off x="5010150" y="506095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11" name="Line 124"/>
          <p:cNvSpPr>
            <a:spLocks noChangeShapeType="1"/>
          </p:cNvSpPr>
          <p:nvPr/>
        </p:nvSpPr>
        <p:spPr bwMode="auto">
          <a:xfrm flipH="1">
            <a:off x="516096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12" name="Line 125"/>
          <p:cNvSpPr>
            <a:spLocks noChangeShapeType="1"/>
          </p:cNvSpPr>
          <p:nvPr/>
        </p:nvSpPr>
        <p:spPr bwMode="auto">
          <a:xfrm flipH="1">
            <a:off x="5149850" y="566261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13" name="Line 126"/>
          <p:cNvSpPr>
            <a:spLocks noChangeShapeType="1"/>
          </p:cNvSpPr>
          <p:nvPr/>
        </p:nvSpPr>
        <p:spPr bwMode="auto">
          <a:xfrm flipH="1">
            <a:off x="6259513" y="455771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27"/>
          <p:cNvGrpSpPr>
            <a:grpSpLocks/>
          </p:cNvGrpSpPr>
          <p:nvPr/>
        </p:nvGrpSpPr>
        <p:grpSpPr bwMode="auto">
          <a:xfrm>
            <a:off x="6365875" y="3736975"/>
            <a:ext cx="1203325" cy="1162050"/>
            <a:chOff x="5850" y="13487"/>
            <a:chExt cx="2023" cy="1840"/>
          </a:xfrm>
        </p:grpSpPr>
        <p:sp>
          <p:nvSpPr>
            <p:cNvPr id="93289" name="Freeform 128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0" name="Freeform 129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1" name="Freeform 130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2" name="Freeform 131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3" name="Freeform 132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4" name="Freeform 133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5" name="Freeform 134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6" name="Freeform 135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7" name="Freeform 136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8" name="Freeform 137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9" name="Freeform 138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0" name="Freeform 139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1" name="Freeform 140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2" name="Freeform 141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3" name="Freeform 142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4" name="Freeform 143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5" name="Freeform 144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6" name="Freeform 145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7" name="Freeform 146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8" name="Freeform 147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9" name="Freeform 148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0" name="Freeform 149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1" name="Freeform 150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2" name="Freeform 151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3" name="Freeform 152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4" name="Freeform 153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5" name="Freeform 154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6" name="Freeform 155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7" name="Freeform 156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8" name="Rectangle 157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9" name="Freeform 158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0" name="Freeform 159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1" name="Freeform 160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2" name="Freeform 161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3" name="Freeform 162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4" name="Freeform 163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5" name="Freeform 164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6" name="Freeform 165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7" name="Freeform 166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7"/>
          <p:cNvGrpSpPr>
            <a:grpSpLocks/>
          </p:cNvGrpSpPr>
          <p:nvPr/>
        </p:nvGrpSpPr>
        <p:grpSpPr bwMode="auto">
          <a:xfrm>
            <a:off x="6643688" y="3365500"/>
            <a:ext cx="798512" cy="1166813"/>
            <a:chOff x="12762" y="10336"/>
            <a:chExt cx="1027" cy="1700"/>
          </a:xfrm>
        </p:grpSpPr>
        <p:sp>
          <p:nvSpPr>
            <p:cNvPr id="93283" name="Rectangle 168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4" name="Rectangle 169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5" name="Line 170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6" name="Line 171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" name="Line 172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" name="Line 173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74"/>
          <p:cNvGrpSpPr>
            <a:grpSpLocks/>
          </p:cNvGrpSpPr>
          <p:nvPr/>
        </p:nvGrpSpPr>
        <p:grpSpPr bwMode="auto">
          <a:xfrm>
            <a:off x="5627688" y="4962525"/>
            <a:ext cx="1204912" cy="1162050"/>
            <a:chOff x="5850" y="13487"/>
            <a:chExt cx="2023" cy="1840"/>
          </a:xfrm>
        </p:grpSpPr>
        <p:sp>
          <p:nvSpPr>
            <p:cNvPr id="93244" name="Freeform 17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5" name="Freeform 17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6" name="Freeform 17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7" name="Freeform 17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8" name="Freeform 17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9" name="Freeform 18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0" name="Freeform 18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1" name="Freeform 18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2" name="Freeform 18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3" name="Freeform 18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Freeform 18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5" name="Freeform 18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6" name="Freeform 18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7" name="Freeform 18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8" name="Freeform 18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9" name="Freeform 19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0" name="Freeform 19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1" name="Freeform 19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2" name="Freeform 19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3" name="Freeform 19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4" name="Freeform 19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5" name="Freeform 19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6" name="Freeform 19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7" name="Freeform 19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8" name="Freeform 19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9" name="Freeform 20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0" name="Freeform 20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1" name="Freeform 20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2" name="Freeform 20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3" name="Rectangle 20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4" name="Freeform 20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5" name="Freeform 20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6" name="Freeform 20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7" name="Freeform 20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8" name="Freeform 20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9" name="Freeform 21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0" name="Freeform 21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1" name="Freeform 21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2" name="Freeform 21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14"/>
          <p:cNvGrpSpPr>
            <a:grpSpLocks/>
          </p:cNvGrpSpPr>
          <p:nvPr/>
        </p:nvGrpSpPr>
        <p:grpSpPr bwMode="auto">
          <a:xfrm>
            <a:off x="6175375" y="4678363"/>
            <a:ext cx="798513" cy="1168400"/>
            <a:chOff x="12762" y="10336"/>
            <a:chExt cx="1027" cy="1700"/>
          </a:xfrm>
        </p:grpSpPr>
        <p:sp>
          <p:nvSpPr>
            <p:cNvPr id="93238" name="Rectangle 21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9" name="Rectangle 21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0" name="Line 21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1" name="Line 21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2" name="Line 21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3" name="Line 22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18" name="Oval 221"/>
          <p:cNvSpPr>
            <a:spLocks noChangeArrowheads="1"/>
          </p:cNvSpPr>
          <p:nvPr/>
        </p:nvSpPr>
        <p:spPr bwMode="auto">
          <a:xfrm>
            <a:off x="2763838" y="330517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19" name="Oval 222"/>
          <p:cNvSpPr>
            <a:spLocks noChangeArrowheads="1"/>
          </p:cNvSpPr>
          <p:nvPr/>
        </p:nvSpPr>
        <p:spPr bwMode="auto">
          <a:xfrm>
            <a:off x="1604963" y="4433888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20" name="Line 223"/>
          <p:cNvSpPr>
            <a:spLocks noChangeShapeType="1"/>
          </p:cNvSpPr>
          <p:nvPr/>
        </p:nvSpPr>
        <p:spPr bwMode="auto">
          <a:xfrm flipH="1">
            <a:off x="2903538" y="3181350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21" name="Text Box 224"/>
          <p:cNvSpPr txBox="1">
            <a:spLocks noChangeArrowheads="1"/>
          </p:cNvSpPr>
          <p:nvPr/>
        </p:nvSpPr>
        <p:spPr bwMode="auto">
          <a:xfrm>
            <a:off x="6424613" y="2838450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baseline="-25000">
                <a:solidFill>
                  <a:srgbClr val="FF0000"/>
                </a:solidFill>
                <a:latin typeface="Arial" pitchFamily="34" charset="0"/>
              </a:rPr>
              <a:t>out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93222" name="Line 225"/>
          <p:cNvSpPr>
            <a:spLocks noChangeShapeType="1"/>
          </p:cNvSpPr>
          <p:nvPr/>
        </p:nvSpPr>
        <p:spPr bwMode="auto">
          <a:xfrm>
            <a:off x="6659563" y="3206750"/>
            <a:ext cx="244475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23" name="Line 226"/>
          <p:cNvSpPr>
            <a:spLocks noChangeShapeType="1"/>
          </p:cNvSpPr>
          <p:nvPr/>
        </p:nvSpPr>
        <p:spPr bwMode="auto">
          <a:xfrm flipH="1">
            <a:off x="4764088" y="4495800"/>
            <a:ext cx="303212" cy="306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27"/>
          <p:cNvGrpSpPr>
            <a:grpSpLocks/>
          </p:cNvGrpSpPr>
          <p:nvPr/>
        </p:nvGrpSpPr>
        <p:grpSpPr bwMode="auto">
          <a:xfrm>
            <a:off x="4587875" y="4900613"/>
            <a:ext cx="385763" cy="319087"/>
            <a:chOff x="11283" y="10423"/>
            <a:chExt cx="475" cy="374"/>
          </a:xfrm>
        </p:grpSpPr>
        <p:sp>
          <p:nvSpPr>
            <p:cNvPr id="93231" name="Rectangle 22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2" name="Line 22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3" name="Line 23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4" name="Line 23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5" name="Line 23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6" name="Line 23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7" name="Line 23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25" name="Line 235"/>
          <p:cNvSpPr>
            <a:spLocks noChangeShapeType="1"/>
          </p:cNvSpPr>
          <p:nvPr/>
        </p:nvSpPr>
        <p:spPr bwMode="auto">
          <a:xfrm>
            <a:off x="4845050" y="368458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26" name="Freeform 236"/>
          <p:cNvSpPr>
            <a:spLocks/>
          </p:cNvSpPr>
          <p:nvPr/>
        </p:nvSpPr>
        <p:spPr bwMode="auto">
          <a:xfrm>
            <a:off x="1663700" y="453231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27" name="Freeform 237"/>
          <p:cNvSpPr>
            <a:spLocks/>
          </p:cNvSpPr>
          <p:nvPr/>
        </p:nvSpPr>
        <p:spPr bwMode="auto">
          <a:xfrm>
            <a:off x="2822575" y="336550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28" name="Oval 238"/>
          <p:cNvSpPr>
            <a:spLocks noChangeArrowheads="1"/>
          </p:cNvSpPr>
          <p:nvPr/>
        </p:nvSpPr>
        <p:spPr bwMode="auto">
          <a:xfrm>
            <a:off x="2763838" y="353853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29" name="Text Box 239"/>
          <p:cNvSpPr txBox="1">
            <a:spLocks noChangeArrowheads="1"/>
          </p:cNvSpPr>
          <p:nvPr/>
        </p:nvSpPr>
        <p:spPr bwMode="auto">
          <a:xfrm>
            <a:off x="3041650" y="3341688"/>
            <a:ext cx="22367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original data, plus retransmitted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3230" name="Line 240"/>
          <p:cNvSpPr>
            <a:spLocks noChangeShapeType="1"/>
          </p:cNvSpPr>
          <p:nvPr/>
        </p:nvSpPr>
        <p:spPr bwMode="auto">
          <a:xfrm flipH="1">
            <a:off x="2916238" y="3524250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42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1EA326DB-228D-429A-AF1B-3F8BBCE09A52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z="3200" smtClean="0"/>
              <a:t>Nguyên nhân/cái giá của tắc nghẽn: k.bản 2</a:t>
            </a:r>
            <a:endParaRPr lang="en-US" smtClean="0"/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334375" cy="1924050"/>
          </a:xfrm>
        </p:spPr>
        <p:txBody>
          <a:bodyPr/>
          <a:lstStyle/>
          <a:p>
            <a:r>
              <a:rPr lang="en-US" sz="2000" smtClean="0"/>
              <a:t>Luôn :                   (tốt)</a:t>
            </a:r>
          </a:p>
          <a:p>
            <a:pPr>
              <a:lnSpc>
                <a:spcPct val="130000"/>
              </a:lnSpc>
            </a:pPr>
            <a:r>
              <a:rPr lang="en-US" sz="2000" smtClean="0"/>
              <a:t>Phát lại “hoàn hảo” chỉ khi mất gói:</a:t>
            </a:r>
          </a:p>
          <a:p>
            <a:pPr>
              <a:lnSpc>
                <a:spcPct val="130000"/>
              </a:lnSpc>
            </a:pPr>
            <a:r>
              <a:rPr lang="en-US" sz="2000" smtClean="0"/>
              <a:t>Phát lại gói trễ (không mất) làm       lớn hơn (trường hợp hoàn hảo) với cùng</a:t>
            </a:r>
          </a:p>
          <a:p>
            <a:endParaRPr 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914400"/>
            <a:ext cx="1385888" cy="687388"/>
            <a:chOff x="1129" y="700"/>
            <a:chExt cx="873" cy="43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29" y="704"/>
              <a:ext cx="364" cy="429"/>
              <a:chOff x="1129" y="704"/>
              <a:chExt cx="364" cy="429"/>
            </a:xfrm>
          </p:grpSpPr>
          <p:sp>
            <p:nvSpPr>
              <p:cNvPr id="94281" name="Text Box 6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94282" name="Text Box 7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pitchFamily="34" charset="0"/>
                  </a:rPr>
                  <a:t>in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41" y="700"/>
              <a:ext cx="461" cy="413"/>
              <a:chOff x="1645" y="788"/>
              <a:chExt cx="461" cy="413"/>
            </a:xfrm>
          </p:grpSpPr>
          <p:sp>
            <p:nvSpPr>
              <p:cNvPr id="94279" name="Text Box 9"/>
              <p:cNvSpPr txBox="1">
                <a:spLocks noChangeArrowheads="1"/>
              </p:cNvSpPr>
              <p:nvPr/>
            </p:nvSpPr>
            <p:spPr bwMode="auto">
              <a:xfrm>
                <a:off x="1645" y="788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94280" name="Text Box 10"/>
              <p:cNvSpPr txBox="1">
                <a:spLocks noChangeArrowheads="1"/>
              </p:cNvSpPr>
              <p:nvPr/>
            </p:nvSpPr>
            <p:spPr bwMode="auto">
              <a:xfrm>
                <a:off x="1768" y="951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pitchFamily="34" charset="0"/>
                  </a:rPr>
                  <a:t>out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94278" name="Text Box 11"/>
            <p:cNvSpPr txBox="1">
              <a:spLocks noChangeArrowheads="1"/>
            </p:cNvSpPr>
            <p:nvPr/>
          </p:nvSpPr>
          <p:spPr bwMode="auto">
            <a:xfrm>
              <a:off x="1360" y="759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=</a:t>
              </a:r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715000" y="1371600"/>
            <a:ext cx="1385888" cy="687388"/>
            <a:chOff x="2461" y="1256"/>
            <a:chExt cx="873" cy="433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461" y="1256"/>
              <a:ext cx="873" cy="433"/>
              <a:chOff x="1129" y="700"/>
              <a:chExt cx="873" cy="43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129" y="704"/>
                <a:ext cx="364" cy="429"/>
                <a:chOff x="1129" y="704"/>
                <a:chExt cx="364" cy="429"/>
              </a:xfrm>
            </p:grpSpPr>
            <p:sp>
              <p:nvSpPr>
                <p:cNvPr id="9427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29" y="704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>
                      <a:latin typeface="Symbol" pitchFamily="18" charset="2"/>
                    </a:rPr>
                    <a:t>l</a:t>
                  </a:r>
                  <a:endParaRPr lang="en-US" sz="2000">
                    <a:latin typeface="Symbol" pitchFamily="18" charset="2"/>
                  </a:endParaRPr>
                </a:p>
              </p:txBody>
            </p:sp>
            <p:sp>
              <p:nvSpPr>
                <p:cNvPr id="9427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52" y="883"/>
                  <a:ext cx="24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Arial" pitchFamily="34" charset="0"/>
                    </a:rPr>
                    <a:t>in</a:t>
                  </a:r>
                  <a:endParaRPr lang="en-US" sz="2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541" y="700"/>
                <a:ext cx="461" cy="413"/>
                <a:chOff x="1645" y="788"/>
                <a:chExt cx="461" cy="413"/>
              </a:xfrm>
            </p:grpSpPr>
            <p:sp>
              <p:nvSpPr>
                <p:cNvPr id="9427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45" y="788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>
                      <a:latin typeface="Symbol" pitchFamily="18" charset="2"/>
                    </a:rPr>
                    <a:t>l</a:t>
                  </a:r>
                  <a:endParaRPr lang="en-US" sz="2000">
                    <a:latin typeface="Symbol" pitchFamily="18" charset="2"/>
                  </a:endParaRPr>
                </a:p>
              </p:txBody>
            </p:sp>
            <p:sp>
              <p:nvSpPr>
                <p:cNvPr id="9427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68" y="951"/>
                  <a:ext cx="3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Arial" pitchFamily="34" charset="0"/>
                    </a:rPr>
                    <a:t>out</a:t>
                  </a:r>
                  <a:endParaRPr lang="en-US" sz="2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4271" name="Text Box 20"/>
              <p:cNvSpPr txBox="1">
                <a:spLocks noChangeArrowheads="1"/>
              </p:cNvSpPr>
              <p:nvPr/>
            </p:nvSpPr>
            <p:spPr bwMode="auto">
              <a:xfrm>
                <a:off x="1352" y="7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  <a:latin typeface="Arial" pitchFamily="34" charset="0"/>
                  </a:rPr>
                  <a:t>&gt;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94268" name="Line 21"/>
            <p:cNvSpPr>
              <a:spLocks noChangeShapeType="1"/>
            </p:cNvSpPr>
            <p:nvPr/>
          </p:nvSpPr>
          <p:spPr bwMode="auto">
            <a:xfrm flipV="1">
              <a:off x="2660" y="1332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4572000" y="1752600"/>
            <a:ext cx="577850" cy="681038"/>
            <a:chOff x="3663" y="2092"/>
            <a:chExt cx="364" cy="429"/>
          </a:xfrm>
        </p:grpSpPr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663" y="2092"/>
              <a:ext cx="364" cy="429"/>
              <a:chOff x="1129" y="704"/>
              <a:chExt cx="364" cy="429"/>
            </a:xfrm>
          </p:grpSpPr>
          <p:sp>
            <p:nvSpPr>
              <p:cNvPr id="94265" name="Text Box 24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94266" name="Text Box 25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pitchFamily="34" charset="0"/>
                  </a:rPr>
                  <a:t>in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94264" name="Line 26"/>
            <p:cNvSpPr>
              <a:spLocks noChangeShapeType="1"/>
            </p:cNvSpPr>
            <p:nvPr/>
          </p:nvSpPr>
          <p:spPr bwMode="auto">
            <a:xfrm flipV="1">
              <a:off x="3862" y="2164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2057400" y="2209800"/>
            <a:ext cx="731838" cy="655638"/>
            <a:chOff x="1645" y="788"/>
            <a:chExt cx="461" cy="413"/>
          </a:xfrm>
        </p:grpSpPr>
        <p:sp>
          <p:nvSpPr>
            <p:cNvPr id="94261" name="Text Box 28"/>
            <p:cNvSpPr txBox="1">
              <a:spLocks noChangeArrowheads="1"/>
            </p:cNvSpPr>
            <p:nvPr/>
          </p:nvSpPr>
          <p:spPr bwMode="auto">
            <a:xfrm>
              <a:off x="1645" y="788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l</a:t>
              </a:r>
              <a:endParaRPr lang="en-US" sz="2000">
                <a:latin typeface="Symbol" pitchFamily="18" charset="2"/>
              </a:endParaRPr>
            </a:p>
          </p:txBody>
        </p:sp>
        <p:sp>
          <p:nvSpPr>
            <p:cNvPr id="94262" name="Text Box 29"/>
            <p:cNvSpPr txBox="1">
              <a:spLocks noChangeArrowheads="1"/>
            </p:cNvSpPr>
            <p:nvPr/>
          </p:nvSpPr>
          <p:spPr bwMode="auto">
            <a:xfrm>
              <a:off x="1768" y="951"/>
              <a:ext cx="3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out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94218" name="Rectangle 31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Rectangle 32"/>
          <p:cNvSpPr>
            <a:spLocks noChangeArrowheads="1"/>
          </p:cNvSpPr>
          <p:nvPr/>
        </p:nvSpPr>
        <p:spPr bwMode="auto">
          <a:xfrm>
            <a:off x="615950" y="5276850"/>
            <a:ext cx="81438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“cái giá” của tắc nghẽn:</a:t>
            </a:r>
            <a:r>
              <a:rPr lang="en-US" sz="20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Nhiều việc hơn (phát lại)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Phát lại không cần thiết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228600" y="2819400"/>
            <a:ext cx="7783513" cy="2514600"/>
            <a:chOff x="257" y="874"/>
            <a:chExt cx="4903" cy="1584"/>
          </a:xfrm>
        </p:grpSpPr>
        <p:sp>
          <p:nvSpPr>
            <p:cNvPr id="94221" name="Line 34"/>
            <p:cNvSpPr>
              <a:spLocks noChangeShapeType="1"/>
            </p:cNvSpPr>
            <p:nvPr/>
          </p:nvSpPr>
          <p:spPr bwMode="auto">
            <a:xfrm>
              <a:off x="2339" y="87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2" name="Line 35"/>
            <p:cNvSpPr>
              <a:spLocks noChangeShapeType="1"/>
            </p:cNvSpPr>
            <p:nvPr/>
          </p:nvSpPr>
          <p:spPr bwMode="auto">
            <a:xfrm rot="5400000">
              <a:off x="2902" y="1392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3" name="Text Box 36"/>
            <p:cNvSpPr txBox="1">
              <a:spLocks noChangeArrowheads="1"/>
            </p:cNvSpPr>
            <p:nvPr/>
          </p:nvSpPr>
          <p:spPr bwMode="auto">
            <a:xfrm>
              <a:off x="2118" y="934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pitchFamily="34" charset="0"/>
                  <a:cs typeface="Arial" pitchFamily="34" charset="0"/>
                </a:rPr>
                <a:t>R/2</a:t>
              </a:r>
            </a:p>
          </p:txBody>
        </p:sp>
        <p:sp>
          <p:nvSpPr>
            <p:cNvPr id="94224" name="Line 37"/>
            <p:cNvSpPr>
              <a:spLocks noChangeShapeType="1"/>
            </p:cNvSpPr>
            <p:nvPr/>
          </p:nvSpPr>
          <p:spPr bwMode="auto">
            <a:xfrm rot="5400000">
              <a:off x="2824" y="523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5" name="Line 38"/>
            <p:cNvSpPr>
              <a:spLocks noChangeShapeType="1"/>
            </p:cNvSpPr>
            <p:nvPr/>
          </p:nvSpPr>
          <p:spPr bwMode="auto">
            <a:xfrm rot="10800000">
              <a:off x="3327" y="102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6" name="Text Box 39"/>
            <p:cNvSpPr txBox="1">
              <a:spLocks noChangeArrowheads="1"/>
            </p:cNvSpPr>
            <p:nvPr/>
          </p:nvSpPr>
          <p:spPr bwMode="auto">
            <a:xfrm>
              <a:off x="3194" y="193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pitchFamily="34" charset="0"/>
                  <a:cs typeface="Arial" pitchFamily="34" charset="0"/>
                </a:rPr>
                <a:t>R/2</a:t>
              </a:r>
            </a:p>
          </p:txBody>
        </p:sp>
        <p:sp>
          <p:nvSpPr>
            <p:cNvPr id="94227" name="Freeform 40"/>
            <p:cNvSpPr>
              <a:spLocks/>
            </p:cNvSpPr>
            <p:nvPr/>
          </p:nvSpPr>
          <p:spPr bwMode="auto">
            <a:xfrm>
              <a:off x="2339" y="1320"/>
              <a:ext cx="969" cy="634"/>
            </a:xfrm>
            <a:custGeom>
              <a:avLst/>
              <a:gdLst>
                <a:gd name="T0" fmla="*/ 0 w 969"/>
                <a:gd name="T1" fmla="*/ 634 h 634"/>
                <a:gd name="T2" fmla="*/ 573 w 969"/>
                <a:gd name="T3" fmla="*/ 144 h 634"/>
                <a:gd name="T4" fmla="*/ 969 w 969"/>
                <a:gd name="T5" fmla="*/ 0 h 634"/>
                <a:gd name="T6" fmla="*/ 0 60000 65536"/>
                <a:gd name="T7" fmla="*/ 0 60000 65536"/>
                <a:gd name="T8" fmla="*/ 0 60000 65536"/>
                <a:gd name="T9" fmla="*/ 0 w 969"/>
                <a:gd name="T10" fmla="*/ 0 h 634"/>
                <a:gd name="T11" fmla="*/ 969 w 969"/>
                <a:gd name="T12" fmla="*/ 634 h 6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9" h="634">
                  <a:moveTo>
                    <a:pt x="0" y="634"/>
                  </a:moveTo>
                  <a:cubicBezTo>
                    <a:pt x="95" y="552"/>
                    <a:pt x="412" y="250"/>
                    <a:pt x="573" y="144"/>
                  </a:cubicBezTo>
                  <a:cubicBezTo>
                    <a:pt x="734" y="38"/>
                    <a:pt x="887" y="30"/>
                    <a:pt x="969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2742" y="1984"/>
              <a:ext cx="219" cy="173"/>
              <a:chOff x="806" y="2056"/>
              <a:chExt cx="219" cy="173"/>
            </a:xfrm>
          </p:grpSpPr>
          <p:sp>
            <p:nvSpPr>
              <p:cNvPr id="94259" name="Text Box 42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200">
                    <a:latin typeface="Symbol" pitchFamily="18" charset="2"/>
                    <a:cs typeface="Arial" pitchFamily="34" charset="0"/>
                  </a:rPr>
                  <a:t>l</a:t>
                </a:r>
                <a:r>
                  <a:rPr lang="en-US" sz="1200" baseline="-25000">
                    <a:latin typeface="Arial" pitchFamily="34" charset="0"/>
                    <a:cs typeface="Arial" pitchFamily="34" charset="0"/>
                  </a:rPr>
                  <a:t>in</a:t>
                </a:r>
              </a:p>
            </p:txBody>
          </p:sp>
          <p:sp>
            <p:nvSpPr>
              <p:cNvPr id="94260" name="Line 43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29" name="Text Box 44"/>
            <p:cNvSpPr txBox="1">
              <a:spLocks noChangeArrowheads="1"/>
            </p:cNvSpPr>
            <p:nvPr/>
          </p:nvSpPr>
          <p:spPr bwMode="auto">
            <a:xfrm rot="-5400000">
              <a:off x="1930" y="136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>
                  <a:latin typeface="Symbol" pitchFamily="18" charset="2"/>
                  <a:cs typeface="Arial" pitchFamily="34" charset="0"/>
                </a:rPr>
                <a:t>l</a:t>
              </a:r>
              <a:r>
                <a:rPr lang="en-US" sz="1200" baseline="-25000">
                  <a:latin typeface="Arial" pitchFamily="34" charset="0"/>
                  <a:cs typeface="Arial" pitchFamily="34" charset="0"/>
                </a:rPr>
                <a:t>out</a:t>
              </a:r>
            </a:p>
          </p:txBody>
        </p:sp>
        <p:sp>
          <p:nvSpPr>
            <p:cNvPr id="94230" name="Text Box 45"/>
            <p:cNvSpPr txBox="1">
              <a:spLocks noChangeArrowheads="1"/>
            </p:cNvSpPr>
            <p:nvPr/>
          </p:nvSpPr>
          <p:spPr bwMode="auto">
            <a:xfrm>
              <a:off x="2746" y="2227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800">
                  <a:latin typeface="Arial" pitchFamily="34" charset="0"/>
                  <a:cs typeface="Arial" pitchFamily="34" charset="0"/>
                </a:rPr>
                <a:t>b.</a:t>
              </a:r>
            </a:p>
          </p:txBody>
        </p: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257" y="874"/>
              <a:ext cx="1495" cy="1584"/>
              <a:chOff x="161" y="778"/>
              <a:chExt cx="1495" cy="1584"/>
            </a:xfrm>
          </p:grpSpPr>
          <p:sp>
            <p:nvSpPr>
              <p:cNvPr id="94247" name="Line 47"/>
              <p:cNvSpPr>
                <a:spLocks noChangeShapeType="1"/>
              </p:cNvSpPr>
              <p:nvPr/>
            </p:nvSpPr>
            <p:spPr bwMode="auto">
              <a:xfrm>
                <a:off x="527" y="778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8" name="Line 48"/>
              <p:cNvSpPr>
                <a:spLocks noChangeShapeType="1"/>
              </p:cNvSpPr>
              <p:nvPr/>
            </p:nvSpPr>
            <p:spPr bwMode="auto">
              <a:xfrm rot="5400000">
                <a:off x="1090" y="1296"/>
                <a:ext cx="0" cy="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9" name="Text Box 49"/>
              <p:cNvSpPr txBox="1">
                <a:spLocks noChangeArrowheads="1"/>
              </p:cNvSpPr>
              <p:nvPr/>
            </p:nvSpPr>
            <p:spPr bwMode="auto">
              <a:xfrm>
                <a:off x="306" y="838"/>
                <a:ext cx="240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pitchFamily="34" charset="0"/>
                    <a:cs typeface="Arial" pitchFamily="34" charset="0"/>
                  </a:rPr>
                  <a:t>R/2</a:t>
                </a:r>
              </a:p>
            </p:txBody>
          </p:sp>
          <p:sp>
            <p:nvSpPr>
              <p:cNvPr id="94250" name="Line 50"/>
              <p:cNvSpPr>
                <a:spLocks noChangeShapeType="1"/>
              </p:cNvSpPr>
              <p:nvPr/>
            </p:nvSpPr>
            <p:spPr bwMode="auto">
              <a:xfrm rot="5400000">
                <a:off x="1012" y="427"/>
                <a:ext cx="0" cy="9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1" name="Line 51"/>
              <p:cNvSpPr>
                <a:spLocks noChangeShapeType="1"/>
              </p:cNvSpPr>
              <p:nvPr/>
            </p:nvSpPr>
            <p:spPr bwMode="auto">
              <a:xfrm rot="10800000">
                <a:off x="1515" y="926"/>
                <a:ext cx="0" cy="9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2" name="Text Box 52"/>
              <p:cNvSpPr txBox="1">
                <a:spLocks noChangeArrowheads="1"/>
              </p:cNvSpPr>
              <p:nvPr/>
            </p:nvSpPr>
            <p:spPr bwMode="auto">
              <a:xfrm>
                <a:off x="1382" y="1842"/>
                <a:ext cx="24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pitchFamily="34" charset="0"/>
                    <a:cs typeface="Arial" pitchFamily="34" charset="0"/>
                  </a:rPr>
                  <a:t>R/2</a:t>
                </a:r>
              </a:p>
            </p:txBody>
          </p:sp>
          <p:sp>
            <p:nvSpPr>
              <p:cNvPr id="94253" name="Line 53"/>
              <p:cNvSpPr>
                <a:spLocks noChangeShapeType="1"/>
              </p:cNvSpPr>
              <p:nvPr/>
            </p:nvSpPr>
            <p:spPr bwMode="auto">
              <a:xfrm flipV="1">
                <a:off x="523" y="920"/>
                <a:ext cx="992" cy="94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930" y="1888"/>
                <a:ext cx="219" cy="173"/>
                <a:chOff x="806" y="2056"/>
                <a:chExt cx="219" cy="173"/>
              </a:xfrm>
            </p:grpSpPr>
            <p:sp>
              <p:nvSpPr>
                <p:cNvPr id="9425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806" y="2056"/>
                  <a:ext cx="219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sz="1200">
                      <a:latin typeface="Symbol" pitchFamily="18" charset="2"/>
                      <a:cs typeface="Arial" pitchFamily="34" charset="0"/>
                    </a:rPr>
                    <a:t>l</a:t>
                  </a:r>
                  <a:r>
                    <a:rPr lang="en-US" sz="1200" baseline="-25000">
                      <a:latin typeface="Arial" pitchFamily="34" charset="0"/>
                      <a:cs typeface="Arial" pitchFamily="34" charset="0"/>
                    </a:rPr>
                    <a:t>in</a:t>
                  </a:r>
                </a:p>
              </p:txBody>
            </p:sp>
            <p:sp>
              <p:nvSpPr>
                <p:cNvPr id="9425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912" y="2092"/>
                  <a:ext cx="24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55" name="Text Box 57"/>
              <p:cNvSpPr txBox="1">
                <a:spLocks noChangeArrowheads="1"/>
              </p:cNvSpPr>
              <p:nvPr/>
            </p:nvSpPr>
            <p:spPr bwMode="auto">
              <a:xfrm rot="-5400000">
                <a:off x="118" y="1272"/>
                <a:ext cx="2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sz="1200">
                    <a:latin typeface="Symbol" pitchFamily="18" charset="2"/>
                    <a:cs typeface="Arial" pitchFamily="34" charset="0"/>
                  </a:rPr>
                  <a:t>l</a:t>
                </a:r>
                <a:r>
                  <a:rPr lang="en-US" sz="1200" baseline="-25000">
                    <a:latin typeface="Arial" pitchFamily="34" charset="0"/>
                    <a:cs typeface="Arial" pitchFamily="34" charset="0"/>
                  </a:rPr>
                  <a:t>out</a:t>
                </a:r>
              </a:p>
            </p:txBody>
          </p:sp>
          <p:sp>
            <p:nvSpPr>
              <p:cNvPr id="94256" name="Text Box 58"/>
              <p:cNvSpPr txBox="1">
                <a:spLocks noChangeArrowheads="1"/>
              </p:cNvSpPr>
              <p:nvPr/>
            </p:nvSpPr>
            <p:spPr bwMode="auto">
              <a:xfrm>
                <a:off x="934" y="2131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800">
                    <a:latin typeface="Arial" pitchFamily="34" charset="0"/>
                    <a:cs typeface="Arial" pitchFamily="34" charset="0"/>
                  </a:rPr>
                  <a:t>a.</a:t>
                </a:r>
              </a:p>
            </p:txBody>
          </p:sp>
        </p:grpSp>
        <p:sp>
          <p:nvSpPr>
            <p:cNvPr id="94232" name="Line 59"/>
            <p:cNvSpPr>
              <a:spLocks noChangeShapeType="1"/>
            </p:cNvSpPr>
            <p:nvPr/>
          </p:nvSpPr>
          <p:spPr bwMode="auto">
            <a:xfrm>
              <a:off x="4031" y="87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33" name="Line 60"/>
            <p:cNvSpPr>
              <a:spLocks noChangeShapeType="1"/>
            </p:cNvSpPr>
            <p:nvPr/>
          </p:nvSpPr>
          <p:spPr bwMode="auto">
            <a:xfrm rot="5400000">
              <a:off x="4594" y="1392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34" name="Text Box 61"/>
            <p:cNvSpPr txBox="1">
              <a:spLocks noChangeArrowheads="1"/>
            </p:cNvSpPr>
            <p:nvPr/>
          </p:nvSpPr>
          <p:spPr bwMode="auto">
            <a:xfrm>
              <a:off x="3810" y="934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pitchFamily="34" charset="0"/>
                  <a:cs typeface="Arial" pitchFamily="34" charset="0"/>
                </a:rPr>
                <a:t>R/2</a:t>
              </a:r>
            </a:p>
          </p:txBody>
        </p:sp>
        <p:sp>
          <p:nvSpPr>
            <p:cNvPr id="94235" name="Line 62"/>
            <p:cNvSpPr>
              <a:spLocks noChangeShapeType="1"/>
            </p:cNvSpPr>
            <p:nvPr/>
          </p:nvSpPr>
          <p:spPr bwMode="auto">
            <a:xfrm rot="5400000">
              <a:off x="4508" y="975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36" name="Line 63"/>
            <p:cNvSpPr>
              <a:spLocks noChangeShapeType="1"/>
            </p:cNvSpPr>
            <p:nvPr/>
          </p:nvSpPr>
          <p:spPr bwMode="auto">
            <a:xfrm rot="10800000">
              <a:off x="5015" y="1470"/>
              <a:ext cx="4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37" name="Text Box 64"/>
            <p:cNvSpPr txBox="1">
              <a:spLocks noChangeArrowheads="1"/>
            </p:cNvSpPr>
            <p:nvPr/>
          </p:nvSpPr>
          <p:spPr bwMode="auto">
            <a:xfrm>
              <a:off x="4886" y="193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pitchFamily="34" charset="0"/>
                  <a:cs typeface="Arial" pitchFamily="34" charset="0"/>
                </a:rPr>
                <a:t>R/2</a:t>
              </a:r>
            </a:p>
          </p:txBody>
        </p:sp>
        <p:sp>
          <p:nvSpPr>
            <p:cNvPr id="94238" name="Line 65"/>
            <p:cNvSpPr>
              <a:spLocks noChangeShapeType="1"/>
            </p:cNvSpPr>
            <p:nvPr/>
          </p:nvSpPr>
          <p:spPr bwMode="auto">
            <a:xfrm flipV="1">
              <a:off x="4027" y="1468"/>
              <a:ext cx="992" cy="48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4434" y="1984"/>
              <a:ext cx="219" cy="173"/>
              <a:chOff x="806" y="2056"/>
              <a:chExt cx="219" cy="173"/>
            </a:xfrm>
          </p:grpSpPr>
          <p:sp>
            <p:nvSpPr>
              <p:cNvPr id="94245" name="Text Box 67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200">
                    <a:latin typeface="Symbol" pitchFamily="18" charset="2"/>
                    <a:cs typeface="Arial" pitchFamily="34" charset="0"/>
                  </a:rPr>
                  <a:t>l</a:t>
                </a:r>
                <a:r>
                  <a:rPr lang="en-US" sz="1200" baseline="-25000">
                    <a:latin typeface="Arial" pitchFamily="34" charset="0"/>
                    <a:cs typeface="Arial" pitchFamily="34" charset="0"/>
                  </a:rPr>
                  <a:t>in</a:t>
                </a:r>
              </a:p>
            </p:txBody>
          </p:sp>
          <p:sp>
            <p:nvSpPr>
              <p:cNvPr id="94246" name="Line 68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40" name="Text Box 69"/>
            <p:cNvSpPr txBox="1">
              <a:spLocks noChangeArrowheads="1"/>
            </p:cNvSpPr>
            <p:nvPr/>
          </p:nvSpPr>
          <p:spPr bwMode="auto">
            <a:xfrm rot="-5400000">
              <a:off x="3622" y="136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>
                  <a:latin typeface="Symbol" pitchFamily="18" charset="2"/>
                  <a:cs typeface="Arial" pitchFamily="34" charset="0"/>
                </a:rPr>
                <a:t>l</a:t>
              </a:r>
              <a:r>
                <a:rPr lang="en-US" sz="1200" baseline="-25000">
                  <a:latin typeface="Arial" pitchFamily="34" charset="0"/>
                  <a:cs typeface="Arial" pitchFamily="34" charset="0"/>
                </a:rPr>
                <a:t>out</a:t>
              </a:r>
            </a:p>
          </p:txBody>
        </p:sp>
        <p:sp>
          <p:nvSpPr>
            <p:cNvPr id="94241" name="Text Box 70"/>
            <p:cNvSpPr txBox="1">
              <a:spLocks noChangeArrowheads="1"/>
            </p:cNvSpPr>
            <p:nvPr/>
          </p:nvSpPr>
          <p:spPr bwMode="auto">
            <a:xfrm>
              <a:off x="4438" y="222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800">
                  <a:latin typeface="Arial" pitchFamily="34" charset="0"/>
                  <a:cs typeface="Arial" pitchFamily="34" charset="0"/>
                </a:rPr>
                <a:t>c.</a:t>
              </a:r>
            </a:p>
          </p:txBody>
        </p:sp>
        <p:sp>
          <p:nvSpPr>
            <p:cNvPr id="94242" name="Text Box 71"/>
            <p:cNvSpPr txBox="1">
              <a:spLocks noChangeArrowheads="1"/>
            </p:cNvSpPr>
            <p:nvPr/>
          </p:nvSpPr>
          <p:spPr bwMode="auto">
            <a:xfrm>
              <a:off x="3822" y="1398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pitchFamily="34" charset="0"/>
                  <a:cs typeface="Arial" pitchFamily="34" charset="0"/>
                </a:rPr>
                <a:t>R/4</a:t>
              </a:r>
            </a:p>
          </p:txBody>
        </p:sp>
        <p:sp>
          <p:nvSpPr>
            <p:cNvPr id="94243" name="Text Box 72"/>
            <p:cNvSpPr txBox="1">
              <a:spLocks noChangeArrowheads="1"/>
            </p:cNvSpPr>
            <p:nvPr/>
          </p:nvSpPr>
          <p:spPr bwMode="auto">
            <a:xfrm>
              <a:off x="2122" y="1242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pitchFamily="34" charset="0"/>
                  <a:cs typeface="Arial" pitchFamily="34" charset="0"/>
                </a:rPr>
                <a:t>R/3</a:t>
              </a:r>
            </a:p>
          </p:txBody>
        </p:sp>
        <p:sp>
          <p:nvSpPr>
            <p:cNvPr id="94244" name="Line 73"/>
            <p:cNvSpPr>
              <a:spLocks noChangeShapeType="1"/>
            </p:cNvSpPr>
            <p:nvPr/>
          </p:nvSpPr>
          <p:spPr bwMode="auto">
            <a:xfrm rot="5400000">
              <a:off x="2824" y="823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52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B081165C-294E-4217-A766-79B600658A88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Nguyên nhân/cái giá của tắc nghẽn: k.bản 3</a:t>
            </a:r>
            <a:endParaRPr lang="en-US" smtClean="0"/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3175"/>
            <a:ext cx="8334375" cy="1247775"/>
          </a:xfrm>
        </p:spPr>
        <p:txBody>
          <a:bodyPr/>
          <a:lstStyle/>
          <a:p>
            <a:r>
              <a:rPr lang="en-US" sz="2000" smtClean="0"/>
              <a:t>Bốn nút gửi</a:t>
            </a:r>
          </a:p>
          <a:p>
            <a:r>
              <a:rPr lang="en-US" sz="2000" smtClean="0"/>
              <a:t>Đường đi nhiều chặng</a:t>
            </a:r>
          </a:p>
          <a:p>
            <a:r>
              <a:rPr lang="en-US" sz="2000" smtClean="0"/>
              <a:t>timeout/phát lại</a:t>
            </a:r>
          </a:p>
          <a:p>
            <a:endParaRPr 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51750" y="1271588"/>
            <a:ext cx="577850" cy="681037"/>
            <a:chOff x="1129" y="704"/>
            <a:chExt cx="364" cy="429"/>
          </a:xfrm>
        </p:grpSpPr>
        <p:sp>
          <p:nvSpPr>
            <p:cNvPr id="95561" name="Text Box 5"/>
            <p:cNvSpPr txBox="1">
              <a:spLocks noChangeArrowheads="1"/>
            </p:cNvSpPr>
            <p:nvPr/>
          </p:nvSpPr>
          <p:spPr bwMode="auto">
            <a:xfrm>
              <a:off x="1129" y="704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l</a:t>
              </a:r>
              <a:endParaRPr lang="en-US" sz="2000">
                <a:latin typeface="Symbol" pitchFamily="18" charset="2"/>
              </a:endParaRPr>
            </a:p>
          </p:txBody>
        </p:sp>
        <p:sp>
          <p:nvSpPr>
            <p:cNvPr id="95562" name="Text Box 6"/>
            <p:cNvSpPr txBox="1">
              <a:spLocks noChangeArrowheads="1"/>
            </p:cNvSpPr>
            <p:nvPr/>
          </p:nvSpPr>
          <p:spPr bwMode="auto">
            <a:xfrm>
              <a:off x="1252" y="883"/>
              <a:ext cx="2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in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578350" y="1333500"/>
            <a:ext cx="3390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H: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400"/>
              <a:t>Điều gì xảy ra khi    và         tăng</a:t>
            </a:r>
            <a:r>
              <a:rPr lang="en-US" sz="2400">
                <a:solidFill>
                  <a:srgbClr val="FF0000"/>
                </a:solidFill>
              </a:rPr>
              <a:t>?</a:t>
            </a:r>
            <a:endParaRPr lang="en-US" sz="240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02263" y="1643063"/>
            <a:ext cx="693737" cy="681037"/>
            <a:chOff x="4500" y="1575"/>
            <a:chExt cx="437" cy="429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500" y="1575"/>
              <a:ext cx="437" cy="429"/>
              <a:chOff x="1056" y="704"/>
              <a:chExt cx="437" cy="429"/>
            </a:xfrm>
          </p:grpSpPr>
          <p:sp>
            <p:nvSpPr>
              <p:cNvPr id="95559" name="Text Box 11"/>
              <p:cNvSpPr txBox="1">
                <a:spLocks noChangeArrowheads="1"/>
              </p:cNvSpPr>
              <p:nvPr/>
            </p:nvSpPr>
            <p:spPr bwMode="auto">
              <a:xfrm>
                <a:off x="1056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95560" name="Text Box 12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pitchFamily="34" charset="0"/>
                  </a:rPr>
                  <a:t>in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95558" name="Line 13"/>
            <p:cNvSpPr>
              <a:spLocks noChangeShapeType="1"/>
            </p:cNvSpPr>
            <p:nvPr/>
          </p:nvSpPr>
          <p:spPr bwMode="auto">
            <a:xfrm flipV="1">
              <a:off x="4764" y="1674"/>
              <a:ext cx="18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41" name="Text Box 14"/>
          <p:cNvSpPr txBox="1">
            <a:spLocks noChangeArrowheads="1"/>
          </p:cNvSpPr>
          <p:nvPr/>
        </p:nvSpPr>
        <p:spPr bwMode="auto">
          <a:xfrm>
            <a:off x="4672013" y="3511550"/>
            <a:ext cx="191293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>
                <a:solidFill>
                  <a:schemeClr val="tx2"/>
                </a:solidFill>
                <a:latin typeface="Arial" pitchFamily="34" charset="0"/>
              </a:rPr>
              <a:t>finite shared output link buffers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95242" name="Line 15"/>
          <p:cNvSpPr>
            <a:spLocks noChangeShapeType="1"/>
          </p:cNvSpPr>
          <p:nvPr/>
        </p:nvSpPr>
        <p:spPr bwMode="auto">
          <a:xfrm flipH="1">
            <a:off x="3359150" y="389255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3" name="Line 16"/>
          <p:cNvSpPr>
            <a:spLocks noChangeShapeType="1"/>
          </p:cNvSpPr>
          <p:nvPr/>
        </p:nvSpPr>
        <p:spPr bwMode="auto">
          <a:xfrm flipH="1">
            <a:off x="3844925" y="389255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073400" y="2559050"/>
            <a:ext cx="979488" cy="1503363"/>
            <a:chOff x="12464" y="10193"/>
            <a:chExt cx="1481" cy="2272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95518" name="Freeform 19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9" name="Freeform 20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0" name="Freeform 21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1" name="Freeform 22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2" name="Freeform 23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3" name="Freeform 24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4" name="Freeform 25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5" name="Freeform 26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6" name="Freeform 27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7" name="Freeform 28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8" name="Freeform 29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9" name="Freeform 30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0" name="Freeform 31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1" name="Freeform 32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2" name="Freeform 33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3" name="Freeform 34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4" name="Freeform 35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5" name="Freeform 36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6" name="Freeform 37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7" name="Freeform 38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8" name="Freeform 39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9" name="Freeform 40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0" name="Freeform 41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1" name="Freeform 42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2" name="Freeform 43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3" name="Freeform 44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4" name="Freeform 45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5" name="Freeform 46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6" name="Freeform 47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7" name="Rectangle 48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8" name="Freeform 49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9" name="Freeform 50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0" name="Freeform 51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1" name="Freeform 52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2" name="Freeform 53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3" name="Freeform 54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4" name="Freeform 55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5" name="Freeform 56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6" name="Freeform 57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95512" name="Rectangle 59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3" name="Rectangle 60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4" name="Line 61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5" name="Line 62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6" name="Line 63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7" name="Line 64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511" name="Text Box 65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pitchFamily="34" charset="0"/>
                </a:rPr>
                <a:t>Host A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95245" name="Text Box 66"/>
          <p:cNvSpPr txBox="1">
            <a:spLocks noChangeArrowheads="1"/>
          </p:cNvSpPr>
          <p:nvPr/>
        </p:nvSpPr>
        <p:spPr bwMode="auto">
          <a:xfrm>
            <a:off x="3978275" y="2635250"/>
            <a:ext cx="189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original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5246" name="Line 67"/>
          <p:cNvSpPr>
            <a:spLocks noChangeShapeType="1"/>
          </p:cNvSpPr>
          <p:nvPr/>
        </p:nvSpPr>
        <p:spPr bwMode="auto">
          <a:xfrm flipH="1">
            <a:off x="2005013" y="5873750"/>
            <a:ext cx="1458912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063625" y="4530725"/>
            <a:ext cx="979488" cy="1503363"/>
            <a:chOff x="12464" y="10193"/>
            <a:chExt cx="1481" cy="2272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95470" name="Freeform 7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1" name="Freeform 7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2" name="Freeform 7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3" name="Freeform 7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4" name="Freeform 7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5" name="Freeform 7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6" name="Freeform 7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7" name="Freeform 7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8" name="Freeform 7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9" name="Freeform 7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0" name="Freeform 8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1" name="Freeform 8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2" name="Freeform 8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3" name="Freeform 8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4" name="Freeform 8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5" name="Freeform 8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6" name="Freeform 8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7" name="Freeform 8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8" name="Freeform 8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9" name="Freeform 8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0" name="Freeform 9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1" name="Freeform 9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2" name="Freeform 9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3" name="Freeform 9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4" name="Freeform 9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5" name="Freeform 9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6" name="Freeform 9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7" name="Freeform 9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8" name="Freeform 9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9" name="Rectangle 9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0" name="Freeform 10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1" name="Freeform 10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2" name="Freeform 10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3" name="Freeform 10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4" name="Freeform 10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5" name="Freeform 10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6" name="Freeform 10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7" name="Freeform 10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8" name="Freeform 10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9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95464" name="Rectangle 11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5" name="Rectangle 11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6" name="Line 11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7" name="Line 11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8" name="Line 11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9" name="Line 11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463" name="Text Box 116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pitchFamily="34" charset="0"/>
                </a:rPr>
                <a:t>Host B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95248" name="Line 117"/>
          <p:cNvSpPr>
            <a:spLocks noChangeShapeType="1"/>
          </p:cNvSpPr>
          <p:nvPr/>
        </p:nvSpPr>
        <p:spPr bwMode="auto">
          <a:xfrm flipH="1">
            <a:off x="3844925" y="432117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9" name="Line 118"/>
          <p:cNvSpPr>
            <a:spLocks noChangeShapeType="1"/>
          </p:cNvSpPr>
          <p:nvPr/>
        </p:nvSpPr>
        <p:spPr bwMode="auto">
          <a:xfrm flipH="1" flipV="1">
            <a:off x="5626100" y="4340225"/>
            <a:ext cx="7794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50" name="Line 119"/>
          <p:cNvSpPr>
            <a:spLocks noChangeShapeType="1"/>
          </p:cNvSpPr>
          <p:nvPr/>
        </p:nvSpPr>
        <p:spPr bwMode="auto">
          <a:xfrm flipH="1">
            <a:off x="5568950" y="3911600"/>
            <a:ext cx="1296988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51" name="Line 120"/>
          <p:cNvSpPr>
            <a:spLocks noChangeShapeType="1"/>
          </p:cNvSpPr>
          <p:nvPr/>
        </p:nvSpPr>
        <p:spPr bwMode="auto">
          <a:xfrm flipH="1">
            <a:off x="6824663" y="3930650"/>
            <a:ext cx="439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1"/>
          <p:cNvGrpSpPr>
            <a:grpSpLocks/>
          </p:cNvGrpSpPr>
          <p:nvPr/>
        </p:nvGrpSpPr>
        <p:grpSpPr bwMode="auto">
          <a:xfrm>
            <a:off x="6910388" y="3294063"/>
            <a:ext cx="981075" cy="901700"/>
            <a:chOff x="5850" y="13487"/>
            <a:chExt cx="2023" cy="1840"/>
          </a:xfrm>
        </p:grpSpPr>
        <p:sp>
          <p:nvSpPr>
            <p:cNvPr id="95422" name="Freeform 122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3" name="Freeform 123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4" name="Freeform 124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5" name="Freeform 125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6" name="Freeform 126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7" name="Freeform 127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8" name="Freeform 128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9" name="Freeform 129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0" name="Freeform 130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1" name="Freeform 131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2" name="Freeform 132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3" name="Freeform 133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4" name="Freeform 134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5" name="Freeform 135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6" name="Freeform 136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7" name="Freeform 137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8" name="Freeform 138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39" name="Freeform 139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0" name="Freeform 140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1" name="Freeform 141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2" name="Freeform 142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3" name="Freeform 143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4" name="Freeform 144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5" name="Freeform 145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6" name="Freeform 146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7" name="Freeform 147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8" name="Freeform 148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49" name="Freeform 149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0" name="Freeform 150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1" name="Rectangle 15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2" name="Freeform 152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3" name="Freeform 153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4" name="Freeform 154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5" name="Freeform 155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6" name="Freeform 156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7" name="Freeform 157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8" name="Freeform 158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59" name="Freeform 159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60" name="Freeform 160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7138988" y="3006725"/>
            <a:ext cx="649287" cy="904875"/>
            <a:chOff x="12762" y="10336"/>
            <a:chExt cx="1027" cy="1700"/>
          </a:xfrm>
        </p:grpSpPr>
        <p:sp>
          <p:nvSpPr>
            <p:cNvPr id="95416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17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18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19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0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1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68"/>
          <p:cNvGrpSpPr>
            <a:grpSpLocks/>
          </p:cNvGrpSpPr>
          <p:nvPr/>
        </p:nvGrpSpPr>
        <p:grpSpPr bwMode="auto">
          <a:xfrm>
            <a:off x="6196013" y="5273675"/>
            <a:ext cx="981075" cy="901700"/>
            <a:chOff x="5850" y="13487"/>
            <a:chExt cx="2023" cy="1840"/>
          </a:xfrm>
        </p:grpSpPr>
        <p:sp>
          <p:nvSpPr>
            <p:cNvPr id="95377" name="Freeform 169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78" name="Freeform 170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79" name="Freeform 171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0" name="Freeform 172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1" name="Freeform 173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2" name="Freeform 174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3" name="Freeform 175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4" name="Freeform 176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5" name="Freeform 177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6" name="Freeform 178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7" name="Freeform 179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8" name="Freeform 180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89" name="Freeform 181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0" name="Freeform 182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1" name="Freeform 183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2" name="Freeform 184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3" name="Freeform 185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4" name="Freeform 186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5" name="Freeform 187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6" name="Freeform 188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7" name="Freeform 189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8" name="Freeform 190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99" name="Freeform 191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0" name="Freeform 192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1" name="Freeform 193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2" name="Freeform 194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3" name="Freeform 195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4" name="Freeform 196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5" name="Freeform 197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6" name="Rectangle 198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7" name="Freeform 199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8" name="Freeform 200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09" name="Freeform 201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10" name="Freeform 202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11" name="Freeform 203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12" name="Freeform 204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13" name="Freeform 205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14" name="Freeform 206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15" name="Freeform 207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08"/>
          <p:cNvGrpSpPr>
            <a:grpSpLocks/>
          </p:cNvGrpSpPr>
          <p:nvPr/>
        </p:nvGrpSpPr>
        <p:grpSpPr bwMode="auto">
          <a:xfrm>
            <a:off x="6653213" y="5081588"/>
            <a:ext cx="647700" cy="906462"/>
            <a:chOff x="12762" y="10336"/>
            <a:chExt cx="1027" cy="1700"/>
          </a:xfrm>
        </p:grpSpPr>
        <p:sp>
          <p:nvSpPr>
            <p:cNvPr id="95371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72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73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74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75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76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56" name="Line 215"/>
          <p:cNvSpPr>
            <a:spLocks noChangeShapeType="1"/>
          </p:cNvSpPr>
          <p:nvPr/>
        </p:nvSpPr>
        <p:spPr bwMode="auto">
          <a:xfrm flipH="1">
            <a:off x="3749675" y="283527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7" name="Text Box 216"/>
          <p:cNvSpPr txBox="1">
            <a:spLocks noChangeArrowheads="1"/>
          </p:cNvSpPr>
          <p:nvPr/>
        </p:nvSpPr>
        <p:spPr bwMode="auto">
          <a:xfrm>
            <a:off x="6781800" y="2535238"/>
            <a:ext cx="481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out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5258" name="Line 217"/>
          <p:cNvSpPr>
            <a:spLocks noChangeShapeType="1"/>
          </p:cNvSpPr>
          <p:nvPr/>
        </p:nvSpPr>
        <p:spPr bwMode="auto">
          <a:xfrm>
            <a:off x="7150100" y="288290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9" name="Line 218"/>
          <p:cNvSpPr>
            <a:spLocks noChangeShapeType="1"/>
          </p:cNvSpPr>
          <p:nvPr/>
        </p:nvSpPr>
        <p:spPr bwMode="auto">
          <a:xfrm flipH="1">
            <a:off x="5457825" y="394652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219"/>
          <p:cNvGrpSpPr>
            <a:grpSpLocks/>
          </p:cNvGrpSpPr>
          <p:nvPr/>
        </p:nvGrpSpPr>
        <p:grpSpPr bwMode="auto">
          <a:xfrm>
            <a:off x="4541838" y="4089400"/>
            <a:ext cx="1073150" cy="422275"/>
            <a:chOff x="9542" y="11900"/>
            <a:chExt cx="1624" cy="640"/>
          </a:xfrm>
        </p:grpSpPr>
        <p:sp>
          <p:nvSpPr>
            <p:cNvPr id="95349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0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1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52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95353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95354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95368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9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0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95365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6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7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95358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9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0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1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2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3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4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5261" name="Line 242"/>
          <p:cNvSpPr>
            <a:spLocks noChangeShapeType="1"/>
          </p:cNvSpPr>
          <p:nvPr/>
        </p:nvSpPr>
        <p:spPr bwMode="auto">
          <a:xfrm>
            <a:off x="5673725" y="325437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243"/>
          <p:cNvGrpSpPr>
            <a:grpSpLocks/>
          </p:cNvGrpSpPr>
          <p:nvPr/>
        </p:nvGrpSpPr>
        <p:grpSpPr bwMode="auto">
          <a:xfrm>
            <a:off x="3625850" y="2930525"/>
            <a:ext cx="90488" cy="271463"/>
            <a:chOff x="10104" y="10005"/>
            <a:chExt cx="137" cy="411"/>
          </a:xfrm>
        </p:grpSpPr>
        <p:sp>
          <p:nvSpPr>
            <p:cNvPr id="95347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48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63" name="Text Box 246"/>
          <p:cNvSpPr txBox="1">
            <a:spLocks noChangeArrowheads="1"/>
          </p:cNvSpPr>
          <p:nvPr/>
        </p:nvSpPr>
        <p:spPr bwMode="auto">
          <a:xfrm>
            <a:off x="3884613" y="2949575"/>
            <a:ext cx="2057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original data, plus retransmitted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5264" name="Line 247"/>
          <p:cNvSpPr>
            <a:spLocks noChangeShapeType="1"/>
          </p:cNvSpPr>
          <p:nvPr/>
        </p:nvSpPr>
        <p:spPr bwMode="auto">
          <a:xfrm flipH="1">
            <a:off x="3759200" y="310197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65" name="Oval 248"/>
          <p:cNvSpPr>
            <a:spLocks noChangeArrowheads="1"/>
          </p:cNvSpPr>
          <p:nvPr/>
        </p:nvSpPr>
        <p:spPr bwMode="auto">
          <a:xfrm>
            <a:off x="5235575" y="5000625"/>
            <a:ext cx="1065213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66" name="Line 249"/>
          <p:cNvSpPr>
            <a:spLocks noChangeShapeType="1"/>
          </p:cNvSpPr>
          <p:nvPr/>
        </p:nvSpPr>
        <p:spPr bwMode="auto">
          <a:xfrm>
            <a:off x="5235575" y="4981575"/>
            <a:ext cx="1588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67" name="Line 250"/>
          <p:cNvSpPr>
            <a:spLocks noChangeShapeType="1"/>
          </p:cNvSpPr>
          <p:nvPr/>
        </p:nvSpPr>
        <p:spPr bwMode="auto">
          <a:xfrm>
            <a:off x="6300788" y="498157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68" name="Rectangle 251"/>
          <p:cNvSpPr>
            <a:spLocks noChangeArrowheads="1"/>
          </p:cNvSpPr>
          <p:nvPr/>
        </p:nvSpPr>
        <p:spPr bwMode="auto">
          <a:xfrm>
            <a:off x="5235575" y="4981575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5269" name="Rectangle 252"/>
          <p:cNvSpPr>
            <a:spLocks noChangeArrowheads="1"/>
          </p:cNvSpPr>
          <p:nvPr/>
        </p:nvSpPr>
        <p:spPr bwMode="auto">
          <a:xfrm>
            <a:off x="5978525" y="4972050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5270" name="Oval 253"/>
          <p:cNvSpPr>
            <a:spLocks noChangeArrowheads="1"/>
          </p:cNvSpPr>
          <p:nvPr/>
        </p:nvSpPr>
        <p:spPr bwMode="auto">
          <a:xfrm>
            <a:off x="5216525" y="48133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54"/>
          <p:cNvGrpSpPr>
            <a:grpSpLocks/>
          </p:cNvGrpSpPr>
          <p:nvPr/>
        </p:nvGrpSpPr>
        <p:grpSpPr bwMode="auto">
          <a:xfrm>
            <a:off x="5483225" y="4873625"/>
            <a:ext cx="527050" cy="158750"/>
            <a:chOff x="2848" y="848"/>
            <a:chExt cx="140" cy="98"/>
          </a:xfrm>
        </p:grpSpPr>
        <p:sp>
          <p:nvSpPr>
            <p:cNvPr id="95344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5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6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58"/>
          <p:cNvGrpSpPr>
            <a:grpSpLocks/>
          </p:cNvGrpSpPr>
          <p:nvPr/>
        </p:nvGrpSpPr>
        <p:grpSpPr bwMode="auto">
          <a:xfrm flipV="1">
            <a:off x="5483225" y="4870450"/>
            <a:ext cx="527050" cy="160338"/>
            <a:chOff x="2848" y="848"/>
            <a:chExt cx="140" cy="98"/>
          </a:xfrm>
        </p:grpSpPr>
        <p:sp>
          <p:nvSpPr>
            <p:cNvPr id="95341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2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3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62"/>
          <p:cNvGrpSpPr>
            <a:grpSpLocks/>
          </p:cNvGrpSpPr>
          <p:nvPr/>
        </p:nvGrpSpPr>
        <p:grpSpPr bwMode="auto">
          <a:xfrm rot="7844936">
            <a:off x="5483226" y="5002212"/>
            <a:ext cx="322262" cy="239713"/>
            <a:chOff x="11283" y="10423"/>
            <a:chExt cx="475" cy="374"/>
          </a:xfrm>
        </p:grpSpPr>
        <p:sp>
          <p:nvSpPr>
            <p:cNvPr id="95334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35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36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37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38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39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40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74" name="Line 270"/>
          <p:cNvSpPr>
            <a:spLocks noChangeShapeType="1"/>
          </p:cNvSpPr>
          <p:nvPr/>
        </p:nvSpPr>
        <p:spPr bwMode="auto">
          <a:xfrm flipH="1" flipV="1">
            <a:off x="4300538" y="586422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75" name="Line 271"/>
          <p:cNvSpPr>
            <a:spLocks noChangeShapeType="1"/>
          </p:cNvSpPr>
          <p:nvPr/>
        </p:nvSpPr>
        <p:spPr bwMode="auto">
          <a:xfrm flipH="1">
            <a:off x="4919663" y="5216525"/>
            <a:ext cx="620712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76" name="Freeform 272"/>
          <p:cNvSpPr>
            <a:spLocks/>
          </p:cNvSpPr>
          <p:nvPr/>
        </p:nvSpPr>
        <p:spPr bwMode="auto">
          <a:xfrm>
            <a:off x="3671888" y="296862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05"/>
              <a:gd name="T25" fmla="*/ 0 h 4500"/>
              <a:gd name="T26" fmla="*/ 5205 w 5205"/>
              <a:gd name="T27" fmla="*/ 4500 h 4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77" name="Oval 273"/>
          <p:cNvSpPr>
            <a:spLocks noChangeArrowheads="1"/>
          </p:cNvSpPr>
          <p:nvPr/>
        </p:nvSpPr>
        <p:spPr bwMode="auto">
          <a:xfrm>
            <a:off x="3475038" y="5800725"/>
            <a:ext cx="1062037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78" name="Line 274"/>
          <p:cNvSpPr>
            <a:spLocks noChangeShapeType="1"/>
          </p:cNvSpPr>
          <p:nvPr/>
        </p:nvSpPr>
        <p:spPr bwMode="auto">
          <a:xfrm>
            <a:off x="3475038" y="578167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79" name="Line 275"/>
          <p:cNvSpPr>
            <a:spLocks noChangeShapeType="1"/>
          </p:cNvSpPr>
          <p:nvPr/>
        </p:nvSpPr>
        <p:spPr bwMode="auto">
          <a:xfrm>
            <a:off x="4537075" y="5781675"/>
            <a:ext cx="1588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80" name="Rectangle 276"/>
          <p:cNvSpPr>
            <a:spLocks noChangeArrowheads="1"/>
          </p:cNvSpPr>
          <p:nvPr/>
        </p:nvSpPr>
        <p:spPr bwMode="auto">
          <a:xfrm>
            <a:off x="3475038" y="5781675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5281" name="Rectangle 277"/>
          <p:cNvSpPr>
            <a:spLocks noChangeArrowheads="1"/>
          </p:cNvSpPr>
          <p:nvPr/>
        </p:nvSpPr>
        <p:spPr bwMode="auto">
          <a:xfrm>
            <a:off x="4214813" y="5772150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5282" name="Oval 278"/>
          <p:cNvSpPr>
            <a:spLocks noChangeArrowheads="1"/>
          </p:cNvSpPr>
          <p:nvPr/>
        </p:nvSpPr>
        <p:spPr bwMode="auto">
          <a:xfrm>
            <a:off x="3463925" y="56134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79"/>
          <p:cNvGrpSpPr>
            <a:grpSpLocks/>
          </p:cNvGrpSpPr>
          <p:nvPr/>
        </p:nvGrpSpPr>
        <p:grpSpPr bwMode="auto">
          <a:xfrm>
            <a:off x="3721100" y="5673725"/>
            <a:ext cx="525463" cy="158750"/>
            <a:chOff x="2848" y="848"/>
            <a:chExt cx="140" cy="98"/>
          </a:xfrm>
        </p:grpSpPr>
        <p:sp>
          <p:nvSpPr>
            <p:cNvPr id="95331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32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33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83"/>
          <p:cNvGrpSpPr>
            <a:grpSpLocks/>
          </p:cNvGrpSpPr>
          <p:nvPr/>
        </p:nvGrpSpPr>
        <p:grpSpPr bwMode="auto">
          <a:xfrm flipV="1">
            <a:off x="3721100" y="5670550"/>
            <a:ext cx="525463" cy="158750"/>
            <a:chOff x="2848" y="848"/>
            <a:chExt cx="140" cy="98"/>
          </a:xfrm>
        </p:grpSpPr>
        <p:sp>
          <p:nvSpPr>
            <p:cNvPr id="95328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29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30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87"/>
          <p:cNvGrpSpPr>
            <a:grpSpLocks/>
          </p:cNvGrpSpPr>
          <p:nvPr/>
        </p:nvGrpSpPr>
        <p:grpSpPr bwMode="auto">
          <a:xfrm>
            <a:off x="3538538" y="5740400"/>
            <a:ext cx="315912" cy="247650"/>
            <a:chOff x="11283" y="10423"/>
            <a:chExt cx="475" cy="374"/>
          </a:xfrm>
        </p:grpSpPr>
        <p:sp>
          <p:nvSpPr>
            <p:cNvPr id="95321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22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23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24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25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26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27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86" name="Oval 295"/>
          <p:cNvSpPr>
            <a:spLocks noChangeArrowheads="1"/>
          </p:cNvSpPr>
          <p:nvPr/>
        </p:nvSpPr>
        <p:spPr bwMode="auto">
          <a:xfrm>
            <a:off x="2835275" y="486727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87" name="Line 296"/>
          <p:cNvSpPr>
            <a:spLocks noChangeShapeType="1"/>
          </p:cNvSpPr>
          <p:nvPr/>
        </p:nvSpPr>
        <p:spPr bwMode="auto">
          <a:xfrm>
            <a:off x="2835275" y="4848225"/>
            <a:ext cx="1588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88" name="Line 297"/>
          <p:cNvSpPr>
            <a:spLocks noChangeShapeType="1"/>
          </p:cNvSpPr>
          <p:nvPr/>
        </p:nvSpPr>
        <p:spPr bwMode="auto">
          <a:xfrm>
            <a:off x="3898900" y="484822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89" name="Rectangle 298"/>
          <p:cNvSpPr>
            <a:spLocks noChangeArrowheads="1"/>
          </p:cNvSpPr>
          <p:nvPr/>
        </p:nvSpPr>
        <p:spPr bwMode="auto">
          <a:xfrm>
            <a:off x="2835275" y="4848225"/>
            <a:ext cx="252413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5290" name="Rectangle 299"/>
          <p:cNvSpPr>
            <a:spLocks noChangeArrowheads="1"/>
          </p:cNvSpPr>
          <p:nvPr/>
        </p:nvSpPr>
        <p:spPr bwMode="auto">
          <a:xfrm>
            <a:off x="3576638" y="4838700"/>
            <a:ext cx="322262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5291" name="Oval 300"/>
          <p:cNvSpPr>
            <a:spLocks noChangeArrowheads="1"/>
          </p:cNvSpPr>
          <p:nvPr/>
        </p:nvSpPr>
        <p:spPr bwMode="auto">
          <a:xfrm>
            <a:off x="2825750" y="46799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01"/>
          <p:cNvGrpSpPr>
            <a:grpSpLocks/>
          </p:cNvGrpSpPr>
          <p:nvPr/>
        </p:nvGrpSpPr>
        <p:grpSpPr bwMode="auto">
          <a:xfrm>
            <a:off x="3082925" y="4740275"/>
            <a:ext cx="525463" cy="158750"/>
            <a:chOff x="2848" y="848"/>
            <a:chExt cx="140" cy="98"/>
          </a:xfrm>
        </p:grpSpPr>
        <p:sp>
          <p:nvSpPr>
            <p:cNvPr id="95318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19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20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305"/>
          <p:cNvGrpSpPr>
            <a:grpSpLocks/>
          </p:cNvGrpSpPr>
          <p:nvPr/>
        </p:nvGrpSpPr>
        <p:grpSpPr bwMode="auto">
          <a:xfrm flipV="1">
            <a:off x="3082925" y="4737100"/>
            <a:ext cx="525463" cy="158750"/>
            <a:chOff x="2848" y="848"/>
            <a:chExt cx="140" cy="98"/>
          </a:xfrm>
        </p:grpSpPr>
        <p:sp>
          <p:nvSpPr>
            <p:cNvPr id="95315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16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17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94" name="Line 309"/>
          <p:cNvSpPr>
            <a:spLocks noChangeShapeType="1"/>
          </p:cNvSpPr>
          <p:nvPr/>
        </p:nvSpPr>
        <p:spPr bwMode="auto">
          <a:xfrm flipH="1">
            <a:off x="2195513" y="5064125"/>
            <a:ext cx="868362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310"/>
          <p:cNvGrpSpPr>
            <a:grpSpLocks/>
          </p:cNvGrpSpPr>
          <p:nvPr/>
        </p:nvGrpSpPr>
        <p:grpSpPr bwMode="auto">
          <a:xfrm rot="8027572">
            <a:off x="3178176" y="4668837"/>
            <a:ext cx="322262" cy="239713"/>
            <a:chOff x="11283" y="10423"/>
            <a:chExt cx="475" cy="374"/>
          </a:xfrm>
        </p:grpSpPr>
        <p:sp>
          <p:nvSpPr>
            <p:cNvPr id="95308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09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10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11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12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13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14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96" name="Freeform 318"/>
          <p:cNvSpPr>
            <a:spLocks/>
          </p:cNvSpPr>
          <p:nvPr/>
        </p:nvSpPr>
        <p:spPr bwMode="auto">
          <a:xfrm>
            <a:off x="2033588" y="3006725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80"/>
              <a:gd name="T19" fmla="*/ 0 h 4620"/>
              <a:gd name="T20" fmla="*/ 7980 w 7980"/>
              <a:gd name="T21" fmla="*/ 4620 h 46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97" name="Freeform 319"/>
          <p:cNvSpPr>
            <a:spLocks/>
          </p:cNvSpPr>
          <p:nvPr/>
        </p:nvSpPr>
        <p:spPr bwMode="auto">
          <a:xfrm>
            <a:off x="1633538" y="3101975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45"/>
              <a:gd name="T25" fmla="*/ 0 h 4545"/>
              <a:gd name="T26" fmla="*/ 9045 w 9045"/>
              <a:gd name="T27" fmla="*/ 4545 h 4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98" name="Freeform 320"/>
          <p:cNvSpPr>
            <a:spLocks/>
          </p:cNvSpPr>
          <p:nvPr/>
        </p:nvSpPr>
        <p:spPr bwMode="auto">
          <a:xfrm>
            <a:off x="1757363" y="3149600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0"/>
              <a:gd name="T19" fmla="*/ 0 h 4201"/>
              <a:gd name="T20" fmla="*/ 9120 w 9120"/>
              <a:gd name="T21" fmla="*/ 4201 h 4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321"/>
          <p:cNvGrpSpPr>
            <a:grpSpLocks/>
          </p:cNvGrpSpPr>
          <p:nvPr/>
        </p:nvGrpSpPr>
        <p:grpSpPr bwMode="auto">
          <a:xfrm>
            <a:off x="1587500" y="4902200"/>
            <a:ext cx="90488" cy="271463"/>
            <a:chOff x="10104" y="10005"/>
            <a:chExt cx="137" cy="411"/>
          </a:xfrm>
        </p:grpSpPr>
        <p:sp>
          <p:nvSpPr>
            <p:cNvPr id="95306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07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24"/>
          <p:cNvGrpSpPr>
            <a:grpSpLocks/>
          </p:cNvGrpSpPr>
          <p:nvPr/>
        </p:nvGrpSpPr>
        <p:grpSpPr bwMode="auto">
          <a:xfrm>
            <a:off x="7043738" y="5138738"/>
            <a:ext cx="92075" cy="271462"/>
            <a:chOff x="10104" y="10005"/>
            <a:chExt cx="137" cy="411"/>
          </a:xfrm>
        </p:grpSpPr>
        <p:sp>
          <p:nvSpPr>
            <p:cNvPr id="95304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05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27"/>
          <p:cNvGrpSpPr>
            <a:grpSpLocks/>
          </p:cNvGrpSpPr>
          <p:nvPr/>
        </p:nvGrpSpPr>
        <p:grpSpPr bwMode="auto">
          <a:xfrm>
            <a:off x="7491413" y="3081338"/>
            <a:ext cx="90487" cy="271462"/>
            <a:chOff x="10104" y="10005"/>
            <a:chExt cx="137" cy="411"/>
          </a:xfrm>
        </p:grpSpPr>
        <p:sp>
          <p:nvSpPr>
            <p:cNvPr id="95302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03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62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262A5B4E-13EA-41AD-9628-C5F9BB2FE7B5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Nguyên nhân/cái giá của tắc nghẽn: k.bản 3</a:t>
            </a:r>
            <a:endParaRPr lang="en-US" smtClean="0"/>
          </a:p>
        </p:txBody>
      </p:sp>
      <p:sp>
        <p:nvSpPr>
          <p:cNvPr id="96261" name="Rectangle 3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Rectangle 4"/>
          <p:cNvSpPr>
            <a:spLocks noChangeArrowheads="1"/>
          </p:cNvSpPr>
          <p:nvPr/>
        </p:nvSpPr>
        <p:spPr bwMode="auto">
          <a:xfrm>
            <a:off x="654050" y="4581525"/>
            <a:ext cx="7781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“Cái giá” khác của tắc nghẽn:</a:t>
            </a:r>
            <a:r>
              <a:rPr lang="en-US" sz="240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Khi gói bị loại bỏ, mọi năng lực truyền upstream được sử dụng cho gói đó đều lãng phí!</a:t>
            </a:r>
          </a:p>
        </p:txBody>
      </p:sp>
      <p:pic>
        <p:nvPicPr>
          <p:cNvPr id="96263" name="Picture 5" descr="congestion_perf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25" y="1562100"/>
            <a:ext cx="44211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86450" y="1446213"/>
            <a:ext cx="428625" cy="784225"/>
            <a:chOff x="12464" y="10193"/>
            <a:chExt cx="1481" cy="2272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96535" name="Freeform 12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6" name="Freeform 13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7" name="Freeform 14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8" name="Freeform 15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9" name="Freeform 16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0" name="Freeform 17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1" name="Freeform 18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2" name="Freeform 19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3" name="Freeform 20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4" name="Freeform 21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5" name="Freeform 22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6" name="Freeform 23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7" name="Freeform 24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8" name="Freeform 25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9" name="Freeform 26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0" name="Freeform 27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1" name="Freeform 28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2" name="Freeform 29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3" name="Freeform 30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4" name="Freeform 31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5" name="Freeform 32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6" name="Freeform 33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7" name="Freeform 34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8" name="Freeform 35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9" name="Freeform 36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0" name="Freeform 37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1" name="Freeform 38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2" name="Freeform 39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3" name="Freeform 40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" name="Rectangle 41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5" name="Freeform 42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6" name="Freeform 43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7" name="Freeform 44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8" name="Freeform 45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9" name="Freeform 46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0" name="Freeform 47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1" name="Freeform 48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2" name="Freeform 49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3" name="Freeform 50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96529" name="Rectangle 52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0" name="Rectangle 53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1" name="Line 54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2" name="Line 55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3" name="Line 56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4" name="Line 57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528" name="Text Box 58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pitchFamily="34" charset="0"/>
                </a:rPr>
                <a:t>Host A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96267" name="Line 60"/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5008563" y="2474913"/>
            <a:ext cx="428625" cy="784225"/>
            <a:chOff x="12464" y="10193"/>
            <a:chExt cx="1481" cy="2272"/>
          </a:xfrm>
        </p:grpSpPr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96487" name="Freeform 63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88" name="Freeform 64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89" name="Freeform 65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0" name="Freeform 66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1" name="Freeform 67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2" name="Freeform 68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3" name="Freeform 69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4" name="Freeform 70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5" name="Freeform 71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6" name="Freeform 72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7" name="Freeform 73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8" name="Freeform 74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9" name="Freeform 75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0" name="Freeform 76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1" name="Freeform 77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2" name="Freeform 78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3" name="Freeform 79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4" name="Freeform 80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5" name="Freeform 81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6" name="Freeform 82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7" name="Freeform 83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8" name="Freeform 84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9" name="Freeform 85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0" name="Freeform 86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1" name="Freeform 87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2" name="Freeform 88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3" name="Freeform 89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4" name="Freeform 90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5" name="Freeform 91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6" name="Rectangle 92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7" name="Freeform 93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8" name="Freeform 94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9" name="Freeform 95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20" name="Freeform 96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21" name="Freeform 97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22" name="Freeform 98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23" name="Freeform 99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24" name="Freeform 100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25" name="Freeform 101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96481" name="Rectangle 103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82" name="Rectangle 104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83" name="Line 105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84" name="Line 106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85" name="Line 107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86" name="Line 108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480" name="Text Box 109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pitchFamily="34" charset="0"/>
                </a:rPr>
                <a:t>Host B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96269" name="Line 110"/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0" name="Line 111"/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1" name="Line 112"/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2" name="Line 113"/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14"/>
          <p:cNvGrpSpPr>
            <a:grpSpLocks/>
          </p:cNvGrpSpPr>
          <p:nvPr/>
        </p:nvGrpSpPr>
        <p:grpSpPr bwMode="auto">
          <a:xfrm>
            <a:off x="7562850" y="1828800"/>
            <a:ext cx="428625" cy="471488"/>
            <a:chOff x="5850" y="13487"/>
            <a:chExt cx="2023" cy="1840"/>
          </a:xfrm>
        </p:grpSpPr>
        <p:sp>
          <p:nvSpPr>
            <p:cNvPr id="96439" name="Freeform 11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0" name="Freeform 11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1" name="Freeform 11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2" name="Freeform 11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3" name="Freeform 11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4" name="Freeform 12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5" name="Freeform 12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6" name="Freeform 12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7" name="Freeform 12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8" name="Freeform 12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49" name="Freeform 12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0" name="Freeform 12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1" name="Freeform 12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2" name="Freeform 12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3" name="Freeform 12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4" name="Freeform 13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5" name="Freeform 13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6" name="Freeform 13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7" name="Freeform 13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8" name="Freeform 13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59" name="Freeform 13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0" name="Freeform 13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1" name="Freeform 13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2" name="Freeform 13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3" name="Freeform 13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4" name="Freeform 14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5" name="Freeform 14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6" name="Freeform 14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7" name="Freeform 14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8" name="Rectangle 14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69" name="Freeform 14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70" name="Freeform 14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71" name="Freeform 14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72" name="Freeform 14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73" name="Freeform 14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74" name="Freeform 15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75" name="Freeform 15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76" name="Freeform 15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77" name="Freeform 15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96433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4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5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6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7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8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61"/>
          <p:cNvGrpSpPr>
            <a:grpSpLocks/>
          </p:cNvGrpSpPr>
          <p:nvPr/>
        </p:nvGrpSpPr>
        <p:grpSpPr bwMode="auto">
          <a:xfrm>
            <a:off x="7250113" y="2862263"/>
            <a:ext cx="428625" cy="469900"/>
            <a:chOff x="5850" y="13487"/>
            <a:chExt cx="2023" cy="1840"/>
          </a:xfrm>
        </p:grpSpPr>
        <p:sp>
          <p:nvSpPr>
            <p:cNvPr id="96394" name="Freeform 162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5" name="Freeform 163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6" name="Freeform 164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7" name="Freeform 165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8" name="Freeform 166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9" name="Freeform 167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0" name="Freeform 168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1" name="Freeform 169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2" name="Freeform 170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3" name="Freeform 171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4" name="Freeform 172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5" name="Freeform 173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6" name="Freeform 174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7" name="Freeform 175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8" name="Freeform 176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09" name="Freeform 177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0" name="Freeform 178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1" name="Freeform 179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2" name="Freeform 180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3" name="Freeform 181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4" name="Freeform 182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5" name="Freeform 183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6" name="Freeform 184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7" name="Freeform 185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8" name="Freeform 186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19" name="Freeform 187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0" name="Freeform 188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1" name="Freeform 189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2" name="Freeform 190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3" name="Rectangle 19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4" name="Freeform 192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5" name="Freeform 193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6" name="Freeform 194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7" name="Freeform 195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8" name="Freeform 196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29" name="Freeform 197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0" name="Freeform 198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1" name="Freeform 199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32" name="Freeform 200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01"/>
          <p:cNvGrpSpPr>
            <a:grpSpLocks/>
          </p:cNvGrpSpPr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96388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89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0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1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2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93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77" name="Text Box 209"/>
          <p:cNvSpPr txBox="1">
            <a:spLocks noChangeArrowheads="1"/>
          </p:cNvSpPr>
          <p:nvPr/>
        </p:nvSpPr>
        <p:spPr bwMode="auto">
          <a:xfrm>
            <a:off x="7507288" y="1433513"/>
            <a:ext cx="209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out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6278" name="Line 210"/>
          <p:cNvSpPr>
            <a:spLocks noChangeShapeType="1"/>
          </p:cNvSpPr>
          <p:nvPr/>
        </p:nvSpPr>
        <p:spPr bwMode="auto">
          <a:xfrm>
            <a:off x="7667625" y="1614488"/>
            <a:ext cx="87313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12"/>
          <p:cNvGrpSpPr>
            <a:grpSpLocks/>
          </p:cNvGrpSpPr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96366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67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68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69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96370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96371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96385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86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87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96382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83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84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96375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76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77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78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79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80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81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6280" name="Line 235"/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236"/>
          <p:cNvGrpSpPr>
            <a:grpSpLocks/>
          </p:cNvGrpSpPr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96364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65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82" name="Oval 241"/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Line 242"/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Line 243"/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Rectangle 244"/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6286" name="Rectangle 245"/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6287" name="Oval 246"/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96361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62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63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51"/>
          <p:cNvGrpSpPr>
            <a:grpSpLocks/>
          </p:cNvGrpSpPr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96358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9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60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255"/>
          <p:cNvGrpSpPr>
            <a:grpSpLocks/>
          </p:cNvGrpSpPr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96351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52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53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54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55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56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57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91" name="Line 263"/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92" name="Line 264"/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93" name="Freeform 265"/>
          <p:cNvSpPr>
            <a:spLocks/>
          </p:cNvSpPr>
          <p:nvPr/>
        </p:nvSpPr>
        <p:spPr bwMode="auto">
          <a:xfrm>
            <a:off x="6148388" y="1658938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05"/>
              <a:gd name="T25" fmla="*/ 0 h 4500"/>
              <a:gd name="T26" fmla="*/ 5205 w 5205"/>
              <a:gd name="T27" fmla="*/ 4500 h 4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94" name="Oval 266"/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5" name="Line 267"/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6" name="Line 268"/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7" name="Rectangle 269"/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6298" name="Rectangle 270"/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6299" name="Oval 271"/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72"/>
          <p:cNvGrpSpPr>
            <a:grpSpLocks/>
          </p:cNvGrpSpPr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96348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9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50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76"/>
          <p:cNvGrpSpPr>
            <a:grpSpLocks/>
          </p:cNvGrpSpPr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96345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6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47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80"/>
          <p:cNvGrpSpPr>
            <a:grpSpLocks/>
          </p:cNvGrpSpPr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96338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39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40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41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42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43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44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303" name="Oval 288"/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304" name="Line 289"/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305" name="Line 290"/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306" name="Rectangle 291"/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6307" name="Rectangle 292"/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6308" name="Oval 293"/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94"/>
          <p:cNvGrpSpPr>
            <a:grpSpLocks/>
          </p:cNvGrpSpPr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96335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6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7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98"/>
          <p:cNvGrpSpPr>
            <a:grpSpLocks/>
          </p:cNvGrpSpPr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96332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3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34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311" name="Line 302"/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303"/>
          <p:cNvGrpSpPr>
            <a:grpSpLocks/>
          </p:cNvGrpSpPr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96325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26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27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28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29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30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31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313" name="Freeform 311"/>
          <p:cNvSpPr>
            <a:spLocks/>
          </p:cNvSpPr>
          <p:nvPr/>
        </p:nvSpPr>
        <p:spPr bwMode="auto">
          <a:xfrm>
            <a:off x="5432425" y="1679575"/>
            <a:ext cx="2212975" cy="153035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80"/>
              <a:gd name="T19" fmla="*/ 0 h 4620"/>
              <a:gd name="T20" fmla="*/ 7980 w 7980"/>
              <a:gd name="T21" fmla="*/ 4620 h 46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314" name="Freeform 312"/>
          <p:cNvSpPr>
            <a:spLocks/>
          </p:cNvSpPr>
          <p:nvPr/>
        </p:nvSpPr>
        <p:spPr bwMode="auto">
          <a:xfrm>
            <a:off x="5257800" y="1728788"/>
            <a:ext cx="2508250" cy="1504950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45"/>
              <a:gd name="T25" fmla="*/ 0 h 4545"/>
              <a:gd name="T26" fmla="*/ 9045 w 9045"/>
              <a:gd name="T27" fmla="*/ 4545 h 4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315" name="Freeform 313"/>
          <p:cNvSpPr>
            <a:spLocks/>
          </p:cNvSpPr>
          <p:nvPr/>
        </p:nvSpPr>
        <p:spPr bwMode="auto">
          <a:xfrm>
            <a:off x="5311775" y="1754188"/>
            <a:ext cx="2530475" cy="139065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0"/>
              <a:gd name="T19" fmla="*/ 0 h 4201"/>
              <a:gd name="T20" fmla="*/ 9120 w 9120"/>
              <a:gd name="T21" fmla="*/ 4201 h 4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314"/>
          <p:cNvGrpSpPr>
            <a:grpSpLocks/>
          </p:cNvGrpSpPr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96323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24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317"/>
          <p:cNvGrpSpPr>
            <a:grpSpLocks/>
          </p:cNvGrpSpPr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96321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22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320"/>
          <p:cNvGrpSpPr>
            <a:grpSpLocks/>
          </p:cNvGrpSpPr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96319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20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72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934999A4-EE7A-46E8-8D03-8E4E071FA4FB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Các tiếp cận điều khiển tắc nghẽn</a:t>
            </a:r>
            <a:endParaRPr lang="en-US" smtClean="0"/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2152650"/>
            <a:ext cx="3781425" cy="3810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End-end:</a:t>
            </a:r>
            <a:endParaRPr lang="en-US" sz="2400" smtClean="0"/>
          </a:p>
          <a:p>
            <a:r>
              <a:rPr lang="en-US" sz="2000" smtClean="0"/>
              <a:t>Không có phản hồi rõ ràng từ mạng</a:t>
            </a:r>
          </a:p>
          <a:p>
            <a:r>
              <a:rPr lang="en-US" sz="2000" smtClean="0"/>
              <a:t>Tắc nghẽn được suy luận từ mất và trễ do end-system quan sát</a:t>
            </a:r>
          </a:p>
          <a:p>
            <a:r>
              <a:rPr lang="en-US" sz="2000" smtClean="0"/>
              <a:t>Vd. TCP</a:t>
            </a:r>
            <a:endParaRPr lang="en-US" sz="2400" smtClean="0"/>
          </a:p>
        </p:txBody>
      </p:sp>
      <p:sp>
        <p:nvSpPr>
          <p:cNvPr id="972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4850" y="2133600"/>
            <a:ext cx="3810000" cy="39052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Network-assisted:</a:t>
            </a:r>
            <a:endParaRPr lang="en-US" sz="2400" smtClean="0"/>
          </a:p>
          <a:p>
            <a:r>
              <a:rPr lang="en-US" sz="2000" smtClean="0"/>
              <a:t>Các routers cung cấp phản hồi về end-systems</a:t>
            </a:r>
          </a:p>
          <a:p>
            <a:pPr lvl="1"/>
            <a:r>
              <a:rPr lang="en-US" sz="2000" smtClean="0"/>
              <a:t>Một bit biểu thị tắc nghẽn (SNA, DECbit, TCP/IP ECN, ATM)</a:t>
            </a:r>
          </a:p>
          <a:p>
            <a:pPr lvl="1"/>
            <a:r>
              <a:rPr lang="en-US" sz="2000" smtClean="0"/>
              <a:t>Tốc độ gửi bên gửi nên áp dụng</a:t>
            </a:r>
            <a:endParaRPr lang="en-US" sz="1800" smtClean="0"/>
          </a:p>
        </p:txBody>
      </p:sp>
      <p:sp>
        <p:nvSpPr>
          <p:cNvPr id="97287" name="Rectangle 5"/>
          <p:cNvSpPr>
            <a:spLocks noChangeArrowheads="1"/>
          </p:cNvSpPr>
          <p:nvPr/>
        </p:nvSpPr>
        <p:spPr bwMode="auto">
          <a:xfrm>
            <a:off x="542925" y="1381125"/>
            <a:ext cx="7477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chemeClr val="accent2"/>
                </a:solidFill>
              </a:rPr>
              <a:t>Hai cách tiếp cận tổng quát: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83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6CDB2C56-9610-4A88-97A2-781D95A84F68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91500" cy="1143000"/>
          </a:xfrm>
        </p:spPr>
        <p:txBody>
          <a:bodyPr/>
          <a:lstStyle/>
          <a:p>
            <a:r>
              <a:rPr lang="en-US" sz="3200" smtClean="0"/>
              <a:t>Case study: ATM ABR </a:t>
            </a:r>
            <a:endParaRPr lang="en-US" smtClean="0"/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6195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ABR: available bit rate:</a:t>
            </a:r>
            <a:endParaRPr lang="en-US" sz="2400" smtClean="0"/>
          </a:p>
          <a:p>
            <a:r>
              <a:rPr lang="en-US" sz="2000" smtClean="0"/>
              <a:t>“dịch vụ đàn hồi” </a:t>
            </a:r>
          </a:p>
          <a:p>
            <a:r>
              <a:rPr lang="en-US" sz="2000" smtClean="0"/>
              <a:t>Nếu đường đi “chưa đạt tải”: </a:t>
            </a:r>
          </a:p>
          <a:p>
            <a:pPr lvl="1"/>
            <a:r>
              <a:rPr lang="en-US" sz="2000" smtClean="0"/>
              <a:t>Bên gửi nên sử dụng băng thông sẵn sàng</a:t>
            </a:r>
          </a:p>
          <a:p>
            <a:r>
              <a:rPr lang="en-US" sz="2000" smtClean="0"/>
              <a:t>Nếu đường đi tắc nghẽn: </a:t>
            </a:r>
          </a:p>
          <a:p>
            <a:pPr lvl="1"/>
            <a:r>
              <a:rPr lang="en-US" sz="2000" smtClean="0"/>
              <a:t>Bên gửi giảm xuống tốc độ đảm bảo</a:t>
            </a:r>
          </a:p>
        </p:txBody>
      </p:sp>
      <p:sp>
        <p:nvSpPr>
          <p:cNvPr id="983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38625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RM (resource management) cells:</a:t>
            </a:r>
            <a:endParaRPr lang="en-US" sz="2400" smtClean="0"/>
          </a:p>
          <a:p>
            <a:r>
              <a:rPr lang="en-US" sz="2000" smtClean="0"/>
              <a:t>Được gửi bởi bên gửi, xen kẽ với các cell dữ liệu</a:t>
            </a:r>
          </a:p>
          <a:p>
            <a:r>
              <a:rPr lang="en-US" sz="2000" smtClean="0"/>
              <a:t>bits trong RM cell được thiết lập bởi các switches (“</a:t>
            </a:r>
            <a:r>
              <a:rPr lang="en-US" sz="2000" i="1" smtClean="0"/>
              <a:t>network-assisted”</a:t>
            </a:r>
            <a:r>
              <a:rPr lang="en-US" sz="2000" smtClean="0"/>
              <a:t>) </a:t>
            </a:r>
          </a:p>
          <a:p>
            <a:pPr lvl="1"/>
            <a:r>
              <a:rPr lang="en-US" sz="2000" smtClean="0">
                <a:solidFill>
                  <a:schemeClr val="accent2"/>
                </a:solidFill>
              </a:rPr>
              <a:t>NI bit:</a:t>
            </a:r>
            <a:r>
              <a:rPr lang="en-US" sz="2000" smtClean="0"/>
              <a:t> không tăng tốc độ  (nghẽn nhẹ)</a:t>
            </a:r>
          </a:p>
          <a:p>
            <a:pPr lvl="1"/>
            <a:r>
              <a:rPr lang="en-US" sz="2000" smtClean="0">
                <a:solidFill>
                  <a:schemeClr val="accent2"/>
                </a:solidFill>
              </a:rPr>
              <a:t>CI bit:</a:t>
            </a:r>
            <a:r>
              <a:rPr lang="en-US" sz="2000" smtClean="0"/>
              <a:t> biểu thị tắc nghẽn</a:t>
            </a:r>
          </a:p>
          <a:p>
            <a:r>
              <a:rPr lang="en-US" sz="2000" smtClean="0"/>
              <a:t>RM cells được trả về bên gửi, với các bits không thay đổi</a:t>
            </a:r>
            <a:endParaRPr lang="en-US" sz="2400" smtClean="0"/>
          </a:p>
          <a:p>
            <a:pPr lvl="1"/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400" smtClean="0"/>
              <a:t>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993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72A120E6-430A-4E0D-9645-BC8E9B1B3F95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52400"/>
            <a:ext cx="7991475" cy="1143000"/>
          </a:xfrm>
        </p:spPr>
        <p:txBody>
          <a:bodyPr/>
          <a:lstStyle/>
          <a:p>
            <a:r>
              <a:rPr lang="en-US" sz="3200" smtClean="0"/>
              <a:t>Case study: ATM ABR 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3876675"/>
            <a:ext cx="8048625" cy="2495550"/>
          </a:xfrm>
        </p:spPr>
        <p:txBody>
          <a:bodyPr/>
          <a:lstStyle/>
          <a:p>
            <a:r>
              <a:rPr lang="en-US" sz="2400" smtClean="0"/>
              <a:t>Trường ER (explicit rate) dài 2 bytes trong RM cell</a:t>
            </a:r>
          </a:p>
          <a:p>
            <a:pPr lvl="1"/>
            <a:r>
              <a:rPr lang="en-US" sz="2000" smtClean="0"/>
              <a:t>Switch bị tắc nghẽn có thể giảm giá trị ER value trong cell</a:t>
            </a:r>
          </a:p>
          <a:p>
            <a:pPr lvl="1"/>
            <a:r>
              <a:rPr lang="en-US" sz="2000" smtClean="0"/>
              <a:t>Bên gửi gửi với tốc độ hỗ trợ nhỏ nhất trên đường đi</a:t>
            </a:r>
          </a:p>
          <a:p>
            <a:r>
              <a:rPr lang="en-US" sz="2400" smtClean="0"/>
              <a:t>EFCI bit trong data cells: được đặt về 1 tại switch tắc nghẽn</a:t>
            </a:r>
          </a:p>
          <a:p>
            <a:pPr lvl="1"/>
            <a:r>
              <a:rPr lang="en-US" sz="2000" smtClean="0"/>
              <a:t>Nếu data cell trước RM cell có EFCI bật, bên gửi bật CI bit trong RM cell được trả về</a:t>
            </a:r>
          </a:p>
        </p:txBody>
      </p:sp>
      <p:pic>
        <p:nvPicPr>
          <p:cNvPr id="99334" name="Picture 4" descr="congestion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5763" y="1279525"/>
            <a:ext cx="5943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03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CE77E994-1EFB-4770-9ACA-075BFEF751C2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3. Nội dung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3.1 Các dịch vụ tầng giao vận</a:t>
            </a:r>
          </a:p>
          <a:p>
            <a:r>
              <a:rPr lang="en-US" sz="2400" smtClean="0"/>
              <a:t>3.2 Ghép và tách kênh</a:t>
            </a:r>
          </a:p>
          <a:p>
            <a:r>
              <a:rPr lang="en-US" sz="2400" smtClean="0"/>
              <a:t>3.3 Truyền phi kết nối: UDP</a:t>
            </a:r>
          </a:p>
          <a:p>
            <a:r>
              <a:rPr lang="en-US" sz="2400" smtClean="0"/>
              <a:t>3.4 Các nguyên lý truyền tin cậy</a:t>
            </a:r>
          </a:p>
        </p:txBody>
      </p:sp>
      <p:sp>
        <p:nvSpPr>
          <p:cNvPr id="1003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 smtClean="0"/>
              <a:t>3.5 Truyền hướng kết nối: TCP</a:t>
            </a:r>
          </a:p>
          <a:p>
            <a:pPr lvl="1"/>
            <a:r>
              <a:rPr lang="en-US" sz="2000" smtClean="0"/>
              <a:t>Cấu trúc đoạn</a:t>
            </a:r>
          </a:p>
          <a:p>
            <a:pPr lvl="1"/>
            <a:r>
              <a:rPr lang="en-US" sz="2000" smtClean="0"/>
              <a:t>Truyền tin cậy</a:t>
            </a:r>
          </a:p>
          <a:p>
            <a:pPr lvl="1"/>
            <a:r>
              <a:rPr lang="en-US" sz="2000" smtClean="0"/>
              <a:t>Điều khiển luồng</a:t>
            </a:r>
          </a:p>
          <a:p>
            <a:pPr lvl="1"/>
            <a:r>
              <a:rPr lang="en-US" sz="2000" smtClean="0"/>
              <a:t>Quản trị kết nối</a:t>
            </a:r>
          </a:p>
          <a:p>
            <a:r>
              <a:rPr lang="en-US" sz="2400" smtClean="0"/>
              <a:t>3.6 Các nguyên lý kiểm soát tắc nghẽn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3.7 Kiểm soát tắc nghẽn trong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13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771CDB7-417D-4531-A2B1-0D6ED60ED0A9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soát tắc nghẽn trong TCP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5029200" cy="3581400"/>
          </a:xfrm>
        </p:spPr>
        <p:txBody>
          <a:bodyPr>
            <a:normAutofit fontScale="92500"/>
          </a:bodyPr>
          <a:lstStyle/>
          <a:p>
            <a:r>
              <a:rPr lang="en-US" sz="2400" smtClean="0"/>
              <a:t>end-end (không có hỗ trợ của mạng)</a:t>
            </a:r>
          </a:p>
          <a:p>
            <a:r>
              <a:rPr lang="en-US" sz="2400" smtClean="0"/>
              <a:t>Bên gửi giới hạn phát:</a:t>
            </a:r>
          </a:p>
          <a:p>
            <a:pPr>
              <a:buFont typeface="ZapfDingbats" pitchFamily="8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LastByteSent-LastByteAcked</a:t>
            </a:r>
          </a:p>
          <a:p>
            <a:pPr>
              <a:buFont typeface="ZapfDingbats" pitchFamily="8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 CongWin</a:t>
            </a:r>
          </a:p>
          <a:p>
            <a:r>
              <a:rPr lang="en-US" sz="2400" smtClean="0"/>
              <a:t>Thô,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động, hàm của nghẽn mạng cảm nhận được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6002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Bên gửi cảm nhận tắc nghẽn như thế nào?</a:t>
            </a:r>
            <a:endParaRPr lang="en-US" sz="2400" smtClean="0"/>
          </a:p>
          <a:p>
            <a:r>
              <a:rPr lang="en-US" sz="2400" smtClean="0"/>
              <a:t>Mất đoạn = timeout hoặc 3 acks lặp</a:t>
            </a:r>
          </a:p>
          <a:p>
            <a:r>
              <a:rPr lang="en-US" sz="2400" smtClean="0"/>
              <a:t>Bên gửi giảm tốc độ gửi khi phát hiện mất</a:t>
            </a:r>
          </a:p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Ba cơ chế:</a:t>
            </a:r>
            <a:endParaRPr lang="en-US" sz="2400" smtClean="0"/>
          </a:p>
          <a:p>
            <a:pPr lvl="1"/>
            <a:r>
              <a:rPr lang="en-US" sz="2000" smtClean="0"/>
              <a:t>AIMD</a:t>
            </a:r>
          </a:p>
          <a:p>
            <a:pPr lvl="1"/>
            <a:r>
              <a:rPr lang="en-US" sz="2000" smtClean="0"/>
              <a:t>Bắt đầu chậm</a:t>
            </a:r>
          </a:p>
          <a:p>
            <a:pPr lvl="1"/>
            <a:r>
              <a:rPr lang="en-US" sz="2000" smtClean="0"/>
              <a:t>Thận trọng sau timeout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063" y="4079875"/>
            <a:ext cx="4410075" cy="762000"/>
            <a:chOff x="1104" y="3564"/>
            <a:chExt cx="2778" cy="510"/>
          </a:xfrm>
        </p:grpSpPr>
        <p:sp>
          <p:nvSpPr>
            <p:cNvPr id="101384" name="Text Box 6"/>
            <p:cNvSpPr txBox="1">
              <a:spLocks noChangeArrowheads="1"/>
            </p:cNvSpPr>
            <p:nvPr/>
          </p:nvSpPr>
          <p:spPr bwMode="auto">
            <a:xfrm>
              <a:off x="1362" y="3671"/>
              <a:ext cx="58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rate =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2216" y="3575"/>
              <a:ext cx="78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CongWin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01386" name="Text Box 8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RTT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2953" y="3695"/>
              <a:ext cx="87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Bytes/sec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01388" name="Line 10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9" name="Rectangle 11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6400800"/>
            <a:ext cx="3352800" cy="457200"/>
          </a:xfrm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A4D07EE0-032A-4534-BCF4-742F984BE87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8676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Tách kênh như thế nào</a:t>
            </a:r>
            <a:endParaRPr lang="en-US" smtClean="0"/>
          </a:p>
        </p:txBody>
      </p:sp>
      <p:sp>
        <p:nvSpPr>
          <p:cNvPr id="28679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4114800" cy="2790825"/>
          </a:xfrm>
        </p:spPr>
        <p:txBody>
          <a:bodyPr>
            <a:normAutofit fontScale="92500" lnSpcReduction="20000"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host nhận IP datagrams</a:t>
            </a:r>
            <a:endParaRPr lang="en-US" sz="2000" smtClean="0"/>
          </a:p>
          <a:p>
            <a:pPr lvl="1"/>
            <a:r>
              <a:rPr lang="en-US" sz="2000" smtClean="0"/>
              <a:t>Mỗi datagram có địa chỉ IP nguồn, IP đích</a:t>
            </a:r>
          </a:p>
          <a:p>
            <a:pPr lvl="1"/>
            <a:r>
              <a:rPr lang="en-US" sz="2000" smtClean="0"/>
              <a:t>Mỗi datagram mang một đoạn dữ liệu từ tầng giao vận</a:t>
            </a:r>
            <a:endParaRPr lang="en-US" sz="1800" smtClean="0"/>
          </a:p>
          <a:p>
            <a:pPr lvl="1"/>
            <a:r>
              <a:rPr lang="en-US" sz="2000" smtClean="0"/>
              <a:t>Mỗi đoạn có số hiệu cổng nguồn, đích 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host sử dụng địa chỉ IP và số hiệu cổng để chuyển đoạn đến cổng thích hợp</a:t>
            </a:r>
            <a:endParaRPr lang="en-US" sz="2000" smtClean="0"/>
          </a:p>
        </p:txBody>
      </p:sp>
      <p:sp>
        <p:nvSpPr>
          <p:cNvPr id="28680" name="Text Box 63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8681" name="Text Box 64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dest port #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8682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70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8686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73"/>
          <p:cNvSpPr txBox="1">
            <a:spLocks noChangeArrowheads="1"/>
          </p:cNvSpPr>
          <p:nvPr/>
        </p:nvSpPr>
        <p:spPr bwMode="auto">
          <a:xfrm>
            <a:off x="6151563" y="3951288"/>
            <a:ext cx="14462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8689" name="Text Box 74"/>
          <p:cNvSpPr txBox="1">
            <a:spLocks noChangeArrowheads="1"/>
          </p:cNvSpPr>
          <p:nvPr/>
        </p:nvSpPr>
        <p:spPr bwMode="auto">
          <a:xfrm>
            <a:off x="5668963" y="2860675"/>
            <a:ext cx="2506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other header fields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8690" name="Text Box 76"/>
          <p:cNvSpPr txBox="1">
            <a:spLocks noChangeArrowheads="1"/>
          </p:cNvSpPr>
          <p:nvPr/>
        </p:nvSpPr>
        <p:spPr bwMode="auto">
          <a:xfrm>
            <a:off x="5402263" y="5518150"/>
            <a:ext cx="3243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TCP/UDP segment format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EEBAF698-ED0B-4D60-BE0C-3CD7546579F1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/>
              <a:t>TCP AIMD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ph type="body" sz="half" idx="2"/>
          </p:nvPr>
        </p:nvGraphicFramePr>
        <p:xfrm>
          <a:off x="1066800" y="2667000"/>
          <a:ext cx="6858000" cy="3113088"/>
        </p:xfrm>
        <a:graphic>
          <a:graphicData uri="http://schemas.openxmlformats.org/presentationml/2006/ole">
            <p:oleObj spid="_x0000_s12290" name="VISIO" r:id="rId3" imgW="7802280" imgH="3540960" progId="">
              <p:embed/>
            </p:oleObj>
          </a:graphicData>
        </a:graphic>
      </p:graphicFrame>
      <p:sp>
        <p:nvSpPr>
          <p:cNvPr id="12294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828675" y="1085850"/>
            <a:ext cx="3810000" cy="1447800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Giảm cấp số nhân</a:t>
            </a:r>
          </a:p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multiplicative decrease:</a:t>
            </a:r>
            <a:r>
              <a:rPr lang="en-US" sz="2400" smtClean="0"/>
              <a:t> giảm </a:t>
            </a:r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một nửa sau phát hiện mất đoạn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4800600" y="1066800"/>
            <a:ext cx="3810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Tăng cấp số cộng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additive increase:</a:t>
            </a:r>
            <a:r>
              <a:rPr lang="en-US" sz="2400"/>
              <a:t> tăng </a:t>
            </a:r>
            <a:r>
              <a:rPr lang="en-US" sz="2400" b="1">
                <a:latin typeface="Courier New" pitchFamily="49" charset="0"/>
              </a:rPr>
              <a:t>CongWin</a:t>
            </a:r>
            <a:r>
              <a:rPr lang="en-US" sz="2400"/>
              <a:t> 1 MSS / RTT khi không phát hiện mất: </a:t>
            </a:r>
            <a:r>
              <a:rPr lang="en-US" sz="2400" i="1"/>
              <a:t>thăm dò</a:t>
            </a:r>
            <a:endParaRPr lang="en-US" sz="2400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2819400" y="5867400"/>
            <a:ext cx="3252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Long-lived TCP connection</a:t>
            </a:r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24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B3266F5-CFC5-4F82-812D-D09F1F6704F7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Bắt đầu chậm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038600" cy="4648200"/>
          </a:xfrm>
        </p:spPr>
        <p:txBody>
          <a:bodyPr/>
          <a:lstStyle/>
          <a:p>
            <a:r>
              <a:rPr lang="en-US" sz="2400" smtClean="0"/>
              <a:t>Khi mới kết nối, </a:t>
            </a:r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= 1 MSS</a:t>
            </a:r>
          </a:p>
          <a:p>
            <a:pPr lvl="1"/>
            <a:r>
              <a:rPr lang="en-US" sz="2000" smtClean="0"/>
              <a:t>Ví dụ: MSS = 500 bytes &amp; RTT = 200 msec</a:t>
            </a:r>
          </a:p>
          <a:p>
            <a:pPr lvl="1"/>
            <a:r>
              <a:rPr lang="en-US" sz="2000" smtClean="0"/>
              <a:t>Tốc độ xuất phát rate = 20 kbps</a:t>
            </a:r>
          </a:p>
          <a:p>
            <a:r>
              <a:rPr lang="en-US" sz="2400" smtClean="0"/>
              <a:t>Băng thông sẵn sàng có thể &gt;&gt; MSS/RTT</a:t>
            </a:r>
          </a:p>
          <a:p>
            <a:pPr lvl="1"/>
            <a:r>
              <a:rPr lang="en-US" sz="2000" smtClean="0"/>
              <a:t>Mong muốn tăng tốc nhanh đến tốc độ tối đa</a:t>
            </a:r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48768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</p:txBody>
      </p:sp>
      <p:sp>
        <p:nvSpPr>
          <p:cNvPr id="102407" name="Rectangle 6"/>
          <p:cNvSpPr>
            <a:spLocks noChangeArrowheads="1"/>
          </p:cNvSpPr>
          <p:nvPr/>
        </p:nvSpPr>
        <p:spPr bwMode="auto">
          <a:xfrm>
            <a:off x="4419600" y="14478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Tăng nhanh tốc độ phát theo cấp số nhân cho đến khi phát hiện mất gói đầu tiên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33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FE20B873-5311-4A68-B8CF-DCF3E7C007DC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Bắt đầu chậm (tiếp)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Tăng nhanh tốc độ phát theo cấp số nhân cho đến khi phát hiện mất gói đầu tiên:</a:t>
            </a:r>
          </a:p>
          <a:p>
            <a:pPr lvl="1"/>
            <a:r>
              <a:rPr lang="en-US" sz="2000" smtClean="0"/>
              <a:t>Gấp đối </a:t>
            </a:r>
            <a:r>
              <a:rPr lang="en-US" sz="2000" b="1" smtClean="0">
                <a:latin typeface="Courier New" pitchFamily="49" charset="0"/>
              </a:rPr>
              <a:t>CongWin</a:t>
            </a:r>
            <a:r>
              <a:rPr lang="en-US" sz="2000" smtClean="0"/>
              <a:t> sau mỗi RTT</a:t>
            </a:r>
          </a:p>
          <a:p>
            <a:pPr lvl="1"/>
            <a:r>
              <a:rPr lang="en-US" sz="2000" smtClean="0"/>
              <a:t>Tăng </a:t>
            </a:r>
            <a:r>
              <a:rPr lang="en-US" sz="2000" b="1" smtClean="0">
                <a:latin typeface="Courier New" pitchFamily="49" charset="0"/>
              </a:rPr>
              <a:t>CongWin</a:t>
            </a:r>
            <a:r>
              <a:rPr lang="en-US" sz="2000" smtClean="0"/>
              <a:t> sau mỗi  ACK nhận được</a:t>
            </a:r>
          </a:p>
          <a:p>
            <a:r>
              <a:rPr lang="en-US" sz="2400" u="sng" smtClean="0">
                <a:solidFill>
                  <a:srgbClr val="FF0000"/>
                </a:solidFill>
              </a:rPr>
              <a:t>Tóm tắt:</a:t>
            </a:r>
            <a:r>
              <a:rPr lang="en-US" sz="2400" smtClean="0"/>
              <a:t> tốc độ xuất phát chậm và tăng nhanh theo cấp số nhân</a:t>
            </a:r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5360988" y="23876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4953000" y="1752600"/>
          <a:ext cx="485775" cy="385763"/>
        </p:xfrm>
        <a:graphic>
          <a:graphicData uri="http://schemas.openxmlformats.org/presentationml/2006/ole">
            <p:oleObj spid="_x0000_s13314" name="Clip" r:id="rId3" imgW="1305000" imgH="1085760" progId="">
              <p:embed/>
            </p:oleObj>
          </a:graphicData>
        </a:graphic>
      </p:graphicFrame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5362575" y="1752600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 rot="408567">
            <a:off x="6367463" y="2354263"/>
            <a:ext cx="1208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one segment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 rot="-5400000">
            <a:off x="4918075" y="2592388"/>
            <a:ext cx="536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RTT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13315" name="Object 11"/>
          <p:cNvGraphicFramePr>
            <a:graphicFrameLocks noChangeAspect="1"/>
          </p:cNvGraphicFramePr>
          <p:nvPr/>
        </p:nvGraphicFramePr>
        <p:xfrm>
          <a:off x="7610475" y="1762125"/>
          <a:ext cx="485775" cy="385763"/>
        </p:xfrm>
        <a:graphic>
          <a:graphicData uri="http://schemas.openxmlformats.org/presentationml/2006/ole">
            <p:oleObj spid="_x0000_s13315" name="Clip" r:id="rId4" imgW="1305000" imgH="1085760" progId="">
              <p:embed/>
            </p:oleObj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886575" y="1771650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5356225" y="22018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7870825" y="22399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 flipV="1">
            <a:off x="5175250" y="2373313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184775" y="2935288"/>
            <a:ext cx="4763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V="1">
            <a:off x="5337175" y="27924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564438" y="5538788"/>
            <a:ext cx="658812" cy="366712"/>
            <a:chOff x="3304" y="3530"/>
            <a:chExt cx="415" cy="231"/>
          </a:xfrm>
        </p:grpSpPr>
        <p:sp>
          <p:nvSpPr>
            <p:cNvPr id="13347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Text Box 20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13331" name="Line 21"/>
          <p:cNvSpPr>
            <a:spLocks noChangeShapeType="1"/>
          </p:cNvSpPr>
          <p:nvPr/>
        </p:nvSpPr>
        <p:spPr bwMode="auto">
          <a:xfrm>
            <a:off x="5365750" y="316865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2"/>
          <p:cNvSpPr>
            <a:spLocks noChangeShapeType="1"/>
          </p:cNvSpPr>
          <p:nvPr/>
        </p:nvSpPr>
        <p:spPr bwMode="auto">
          <a:xfrm>
            <a:off x="5360988" y="325437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3"/>
          <p:cNvSpPr>
            <a:spLocks noChangeShapeType="1"/>
          </p:cNvSpPr>
          <p:nvPr/>
        </p:nvSpPr>
        <p:spPr bwMode="auto">
          <a:xfrm flipV="1">
            <a:off x="5360988" y="3778250"/>
            <a:ext cx="2528887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4"/>
          <p:cNvSpPr>
            <a:spLocks noChangeShapeType="1"/>
          </p:cNvSpPr>
          <p:nvPr/>
        </p:nvSpPr>
        <p:spPr bwMode="auto">
          <a:xfrm flipV="1">
            <a:off x="5334000" y="40386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 rot="408567">
            <a:off x="6365875" y="3140075"/>
            <a:ext cx="1277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two segments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 rot="408567">
            <a:off x="6457950" y="4154488"/>
            <a:ext cx="1306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four segments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356225" y="4173538"/>
            <a:ext cx="2519363" cy="652462"/>
            <a:chOff x="3954" y="2214"/>
            <a:chExt cx="1587" cy="411"/>
          </a:xfrm>
        </p:grpSpPr>
        <p:sp>
          <p:nvSpPr>
            <p:cNvPr id="13343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 flipV="1">
            <a:off x="5641975" y="4554538"/>
            <a:ext cx="2228850" cy="604837"/>
            <a:chOff x="3954" y="2214"/>
            <a:chExt cx="1587" cy="411"/>
          </a:xfrm>
        </p:grpSpPr>
        <p:sp>
          <p:nvSpPr>
            <p:cNvPr id="13339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A4F3E7D7-C905-4E16-9F87-840FC1D5D8AC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Mịn hơn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43434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sz="2400" smtClean="0"/>
              <a:t>Sau 3 ACKs lặp:</a:t>
            </a:r>
          </a:p>
          <a:p>
            <a:pPr lvl="1"/>
            <a:r>
              <a:rPr lang="en-US" b="1" smtClean="0">
                <a:latin typeface="Courier New" pitchFamily="49" charset="0"/>
              </a:rPr>
              <a:t>CongWin</a:t>
            </a:r>
            <a:r>
              <a:rPr lang="en-US" smtClean="0"/>
              <a:t> được giảm một nửa</a:t>
            </a:r>
          </a:p>
          <a:p>
            <a:pPr lvl="1"/>
            <a:r>
              <a:rPr lang="en-US" smtClean="0"/>
              <a:t>Sau đó được tăng tuyến tính</a:t>
            </a:r>
            <a:endParaRPr lang="en-US" sz="2000" smtClean="0"/>
          </a:p>
          <a:p>
            <a:r>
              <a:rPr lang="en-US" sz="2400" u="sng" smtClean="0"/>
              <a:t>Nhưng </a:t>
            </a:r>
            <a:r>
              <a:rPr lang="en-US" sz="2400" smtClean="0"/>
              <a:t>sau timeout:</a:t>
            </a:r>
          </a:p>
          <a:p>
            <a:pPr lvl="1"/>
            <a:r>
              <a:rPr lang="en-US" b="1" smtClean="0">
                <a:latin typeface="Courier New" pitchFamily="49" charset="0"/>
              </a:rPr>
              <a:t>CongWin</a:t>
            </a:r>
            <a:r>
              <a:rPr lang="en-US" smtClean="0"/>
              <a:t> được đặt về 1 MSS; </a:t>
            </a:r>
          </a:p>
          <a:p>
            <a:pPr lvl="1"/>
            <a:r>
              <a:rPr lang="en-US" smtClean="0"/>
              <a:t>Sau đó được tăng theo cấp số nhân đến một ngưỡng, rồi tăng tuyến tính</a:t>
            </a:r>
            <a:endParaRPr lang="en-US" sz="2000" smtClean="0"/>
          </a:p>
        </p:txBody>
      </p:sp>
      <p:sp>
        <p:nvSpPr>
          <p:cNvPr id="103430" name="Text Box 8"/>
          <p:cNvSpPr txBox="1">
            <a:spLocks noChangeArrowheads="1"/>
          </p:cNvSpPr>
          <p:nvPr/>
        </p:nvSpPr>
        <p:spPr bwMode="auto">
          <a:xfrm>
            <a:off x="4800600" y="1371600"/>
            <a:ext cx="3803650" cy="21859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algn="l">
              <a:buFontTx/>
              <a:buChar char="•"/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/>
              <a:t>3 ACKs lặp biểu thị mạng có thể truyền một số đoạn</a:t>
            </a:r>
          </a:p>
          <a:p>
            <a:pPr algn="l">
              <a:buFontTx/>
              <a:buChar char="•"/>
            </a:pPr>
            <a:r>
              <a:rPr lang="en-US" sz="2400"/>
              <a:t> timeout trước 3 </a:t>
            </a:r>
            <a:br>
              <a:rPr lang="en-US" sz="2400"/>
            </a:br>
            <a:r>
              <a:rPr lang="en-US" sz="2400"/>
              <a:t>ACKs lặp “cảnh báo hơn”</a:t>
            </a:r>
          </a:p>
          <a:p>
            <a:pPr algn="l"/>
            <a:endParaRPr lang="en-US"/>
          </a:p>
        </p:txBody>
      </p:sp>
      <p:sp>
        <p:nvSpPr>
          <p:cNvPr id="103431" name="Text Box 10"/>
          <p:cNvSpPr txBox="1">
            <a:spLocks noChangeArrowheads="1"/>
          </p:cNvSpPr>
          <p:nvPr/>
        </p:nvSpPr>
        <p:spPr bwMode="auto">
          <a:xfrm>
            <a:off x="5181600" y="1143000"/>
            <a:ext cx="1146175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Triết lý:</a:t>
            </a:r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44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6A82F928-184E-4C00-97CE-3E9EC586A190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/>
              <a:t>Mịn hơn (tiếp)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H:</a:t>
            </a:r>
            <a:r>
              <a:rPr lang="en-US" sz="2000" smtClean="0"/>
              <a:t> Khi nào chuyển từ tăng theo cấp số nhân sang tăng tuyến tính? </a:t>
            </a:r>
          </a:p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TL:</a:t>
            </a:r>
            <a:r>
              <a:rPr lang="en-US" sz="2000" smtClean="0"/>
              <a:t> Khi </a:t>
            </a:r>
            <a:r>
              <a:rPr lang="en-US" sz="2000" b="1" smtClean="0">
                <a:latin typeface="Courier New" pitchFamily="49" charset="0"/>
              </a:rPr>
              <a:t>CongWin</a:t>
            </a:r>
            <a:r>
              <a:rPr lang="en-US" sz="2000" smtClean="0"/>
              <a:t> đạt 1/2 giá trị của nó trước timeout.</a:t>
            </a:r>
          </a:p>
          <a:p>
            <a:pPr>
              <a:buFont typeface="ZapfDingbats" pitchFamily="82" charset="2"/>
              <a:buNone/>
            </a:pPr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400" smtClean="0"/>
              <a:t> </a:t>
            </a:r>
          </a:p>
        </p:txBody>
      </p:sp>
      <p:sp>
        <p:nvSpPr>
          <p:cNvPr id="1044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Cài đặt:</a:t>
            </a:r>
            <a:endParaRPr lang="en-US" sz="2400" smtClean="0"/>
          </a:p>
          <a:p>
            <a:r>
              <a:rPr lang="en-US" sz="2000" smtClean="0"/>
              <a:t>BiếnThreshold </a:t>
            </a:r>
          </a:p>
          <a:p>
            <a:r>
              <a:rPr lang="en-US" sz="2000" smtClean="0"/>
              <a:t>Khi mất đoạn, Threshold được đặt bằng 1/2 CongWin trước khi mất</a:t>
            </a:r>
          </a:p>
        </p:txBody>
      </p:sp>
      <p:pic>
        <p:nvPicPr>
          <p:cNvPr id="10445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8950" y="1524000"/>
            <a:ext cx="61150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54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7DF26635-D4CB-4ABC-928F-E45DA67A7DE9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98475"/>
            <a:ext cx="7772400" cy="1143000"/>
          </a:xfrm>
        </p:spPr>
        <p:txBody>
          <a:bodyPr/>
          <a:lstStyle/>
          <a:p>
            <a:r>
              <a:rPr lang="en-US" sz="3200" smtClean="0"/>
              <a:t>Tóm tắt: Điều khiển tắc nghẽn TCP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1013"/>
            <a:ext cx="77724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sz="2400" smtClean="0"/>
              <a:t>Khi </a:t>
            </a:r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dưới </a:t>
            </a:r>
            <a:r>
              <a:rPr lang="en-US" sz="2400" b="1" smtClean="0">
                <a:latin typeface="Courier New" pitchFamily="49" charset="0"/>
              </a:rPr>
              <a:t>Threshold</a:t>
            </a:r>
            <a:r>
              <a:rPr lang="en-US" sz="2400" smtClean="0"/>
              <a:t>, bên gửi ở pha </a:t>
            </a:r>
            <a:r>
              <a:rPr lang="en-US" sz="2400" smtClean="0">
                <a:solidFill>
                  <a:srgbClr val="FF0000"/>
                </a:solidFill>
              </a:rPr>
              <a:t>slow-start</a:t>
            </a:r>
            <a:r>
              <a:rPr lang="en-US" sz="2400" smtClean="0"/>
              <a:t>, cửa sổ tăng theo cấp số nhân.</a:t>
            </a:r>
          </a:p>
          <a:p>
            <a:pPr>
              <a:spcBef>
                <a:spcPct val="70000"/>
              </a:spcBef>
            </a:pPr>
            <a:r>
              <a:rPr lang="en-US" sz="2400" smtClean="0"/>
              <a:t>Khi </a:t>
            </a:r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vượt </a:t>
            </a:r>
            <a:r>
              <a:rPr lang="en-US" sz="2400" b="1" smtClean="0">
                <a:latin typeface="Courier New" pitchFamily="49" charset="0"/>
              </a:rPr>
              <a:t>Threshold</a:t>
            </a:r>
            <a:r>
              <a:rPr lang="en-US" sz="2400" smtClean="0"/>
              <a:t>, bên gửi ở pha </a:t>
            </a:r>
            <a:r>
              <a:rPr lang="en-US" sz="2400" smtClean="0">
                <a:solidFill>
                  <a:srgbClr val="FF0000"/>
                </a:solidFill>
              </a:rPr>
              <a:t>congestion-avoidance</a:t>
            </a:r>
            <a:r>
              <a:rPr lang="en-US" sz="2400" smtClean="0"/>
              <a:t>, cửa sổ tăng tuyến tính.</a:t>
            </a:r>
          </a:p>
          <a:p>
            <a:pPr>
              <a:spcBef>
                <a:spcPct val="70000"/>
              </a:spcBef>
            </a:pPr>
            <a:r>
              <a:rPr lang="en-US" sz="2400" smtClean="0"/>
              <a:t>Khi </a:t>
            </a:r>
            <a:r>
              <a:rPr lang="en-US" sz="2400" smtClean="0">
                <a:solidFill>
                  <a:srgbClr val="FF0000"/>
                </a:solidFill>
              </a:rPr>
              <a:t>3 ACK lặp</a:t>
            </a:r>
            <a:r>
              <a:rPr lang="en-US" sz="2400" smtClean="0"/>
              <a:t> xuất hiện, </a:t>
            </a:r>
            <a:r>
              <a:rPr lang="en-US" sz="2400" b="1" smtClean="0">
                <a:latin typeface="Courier New" pitchFamily="49" charset="0"/>
              </a:rPr>
              <a:t>Threshold</a:t>
            </a:r>
            <a:r>
              <a:rPr lang="en-US" sz="2400" smtClean="0"/>
              <a:t> được đặt bằng </a:t>
            </a:r>
            <a:r>
              <a:rPr lang="en-US" sz="2400" b="1" smtClean="0">
                <a:latin typeface="Courier New" pitchFamily="49" charset="0"/>
              </a:rPr>
              <a:t>CongWin/2</a:t>
            </a:r>
            <a:r>
              <a:rPr lang="en-US" sz="2400" smtClean="0"/>
              <a:t> và </a:t>
            </a:r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được đặt về </a:t>
            </a:r>
            <a:r>
              <a:rPr lang="en-US" sz="2400" b="1" smtClean="0">
                <a:latin typeface="Courier New" pitchFamily="49" charset="0"/>
              </a:rPr>
              <a:t>Threshold</a:t>
            </a:r>
            <a:r>
              <a:rPr lang="en-US" sz="2400" smtClean="0"/>
              <a:t>.</a:t>
            </a:r>
          </a:p>
          <a:p>
            <a:pPr>
              <a:spcBef>
                <a:spcPct val="70000"/>
              </a:spcBef>
            </a:pPr>
            <a:r>
              <a:rPr lang="en-US" sz="2400" smtClean="0"/>
              <a:t>Khi </a:t>
            </a:r>
            <a:r>
              <a:rPr lang="en-US" sz="2400" smtClean="0">
                <a:solidFill>
                  <a:srgbClr val="FF0000"/>
                </a:solidFill>
              </a:rPr>
              <a:t>timeout</a:t>
            </a:r>
            <a:r>
              <a:rPr lang="en-US" sz="2400" smtClean="0"/>
              <a:t> xuất hiện, </a:t>
            </a:r>
            <a:r>
              <a:rPr lang="en-US" sz="2400" b="1" smtClean="0">
                <a:latin typeface="Courier New" pitchFamily="49" charset="0"/>
              </a:rPr>
              <a:t>Threshold</a:t>
            </a:r>
            <a:r>
              <a:rPr lang="en-US" sz="2400" smtClean="0"/>
              <a:t> được đặt về </a:t>
            </a:r>
            <a:r>
              <a:rPr lang="en-US" sz="2400" b="1" smtClean="0">
                <a:latin typeface="Courier New" pitchFamily="49" charset="0"/>
              </a:rPr>
              <a:t>CongWin/2</a:t>
            </a:r>
            <a:r>
              <a:rPr lang="en-US" sz="2400" smtClean="0"/>
              <a:t> và </a:t>
            </a:r>
            <a:r>
              <a:rPr lang="en-US" sz="2400" b="1" smtClean="0">
                <a:latin typeface="Courier New" pitchFamily="49" charset="0"/>
              </a:rPr>
              <a:t>CongWin </a:t>
            </a:r>
            <a:r>
              <a:rPr lang="en-US" sz="2400" smtClean="0"/>
              <a:t>được đặt về 1 MSS.</a:t>
            </a:r>
            <a:r>
              <a:rPr lang="en-US" sz="2000" smtClean="0"/>
              <a:t> </a:t>
            </a:r>
            <a:endParaRPr lang="en-US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64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AC4874A0-CED1-4CD5-BCF1-4BDA7D89B383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Điều khiển tắc nghẽn bên gửi TCP</a:t>
            </a:r>
          </a:p>
        </p:txBody>
      </p:sp>
      <p:graphicFrame>
        <p:nvGraphicFramePr>
          <p:cNvPr id="320834" name="Group 322"/>
          <p:cNvGraphicFramePr>
            <a:graphicFrameLocks noGrp="1"/>
          </p:cNvGraphicFramePr>
          <p:nvPr/>
        </p:nvGraphicFramePr>
        <p:xfrm>
          <a:off x="609600" y="1295400"/>
          <a:ext cx="7472363" cy="4391660"/>
        </p:xfrm>
        <a:graphic>
          <a:graphicData uri="http://schemas.openxmlformats.org/drawingml/2006/table">
            <a:tbl>
              <a:tblPr/>
              <a:tblGrid>
                <a:gridCol w="1244600"/>
                <a:gridCol w="1117600"/>
                <a:gridCol w="2714625"/>
                <a:gridCol w="239553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Sự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kiện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Trạng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thái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Hành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động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bên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gửi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TCP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Ghi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chú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Nhận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ACK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dữ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liệu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chưa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biên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nhận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Slow Start (SS)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+ MSS,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If 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&gt; Threshold)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     set state to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Congestion             Avoidance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”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Gấp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đôi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sau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mỗi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RTT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Nhận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ACK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dữ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liệu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chưa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biên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nhận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Congestion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Avoidance (CA)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 = CongWin+MSS * (MSS/CongWin)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Tăng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 1 MSS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sau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mỗi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Phát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hiện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mất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khi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nhận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3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ACK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lặp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SS or CA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Threshold = CongWin/2,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 = Threshold,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Set state to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Congestion Avoidance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”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Khôi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phục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nhanh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giảm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theo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cấp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số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nhân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sẽ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không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nhỏ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hơn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1 MSS.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Timeout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SS or CA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Threshold = CongWin/2,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 = 1 MSS,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Set state to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Slow Start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”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Vào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slow start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Duplicate ACK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SS or CA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Tăng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bộ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đếm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lặp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ACK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đoạn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được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biên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nhận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CongWin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và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Threshold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không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thay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đổi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75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66912D7C-8268-4515-AC40-3B88C0502697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Thông lượng TCP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Thông lượng trung bình là hàm của kích thước cửa sổ và RTT?</a:t>
            </a:r>
          </a:p>
          <a:p>
            <a:pPr lvl="1"/>
            <a:r>
              <a:rPr lang="en-US" smtClean="0"/>
              <a:t>Bỏ qua slow start</a:t>
            </a:r>
          </a:p>
          <a:p>
            <a:r>
              <a:rPr lang="en-US" smtClean="0"/>
              <a:t>Đặt W là kích thước cửa sổ khi phát hiện mất đoạn.</a:t>
            </a:r>
          </a:p>
          <a:p>
            <a:r>
              <a:rPr lang="en-US" smtClean="0"/>
              <a:t>Khi k.th. cửa sổ là W, thông lượng là  W/RTT</a:t>
            </a:r>
          </a:p>
          <a:p>
            <a:r>
              <a:rPr lang="en-US" smtClean="0"/>
              <a:t>Sau khi phát hiện mất đoạn, k.th. cửa sổ còn W/2, thông lượng còn W/2RTT. </a:t>
            </a:r>
          </a:p>
          <a:p>
            <a:r>
              <a:rPr lang="en-US" smtClean="0"/>
              <a:t>Thông lượng trung bình: .75 W/RTT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43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11262D33-91AE-43B3-B9E2-B253D986CC43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Mục đích của tính công bằng:</a:t>
            </a:r>
            <a:r>
              <a:rPr lang="en-US" sz="2400" smtClean="0"/>
              <a:t> Nếu K phiên TCP chia sẻ cùng một liên kết cổ chai có băng thông R, mỗi phiên có tốc độ trung bình là R/K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676400" y="3048000"/>
            <a:ext cx="5016500" cy="2344738"/>
            <a:chOff x="2510" y="2444"/>
            <a:chExt cx="3160" cy="1477"/>
          </a:xfrm>
        </p:grpSpPr>
        <p:sp>
          <p:nvSpPr>
            <p:cNvPr id="14345" name="Line 2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38" name="Object 7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p:oleObj spid="_x0000_s14338" name="Clip" r:id="rId3" imgW="1305000" imgH="1085760" progId="">
                <p:embed/>
              </p:oleObj>
            </a:graphicData>
          </a:graphic>
        </p:graphicFrame>
        <p:sp>
          <p:nvSpPr>
            <p:cNvPr id="14346" name="Oval 8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Rectangle 9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48" name="Oval 10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437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8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9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437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5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6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350" name="Oval 20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21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22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53" name="Oval 23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39" name="Object 24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p:oleObj spid="_x0000_s14339" name="Clip" r:id="rId4" imgW="1305000" imgH="1085760" progId="">
                <p:embed/>
              </p:oleObj>
            </a:graphicData>
          </a:graphic>
        </p:graphicFrame>
        <p:sp>
          <p:nvSpPr>
            <p:cNvPr id="14354" name="Rectangle 25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Rectangle 26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27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28"/>
            <p:cNvSpPr txBox="1">
              <a:spLocks noChangeArrowheads="1"/>
            </p:cNvSpPr>
            <p:nvPr/>
          </p:nvSpPr>
          <p:spPr bwMode="auto">
            <a:xfrm>
              <a:off x="2798" y="2444"/>
              <a:ext cx="12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TCP connection 1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358" name="Text Box 29"/>
            <p:cNvSpPr txBox="1">
              <a:spLocks noChangeArrowheads="1"/>
            </p:cNvSpPr>
            <p:nvPr/>
          </p:nvSpPr>
          <p:spPr bwMode="auto">
            <a:xfrm>
              <a:off x="3653" y="3344"/>
              <a:ext cx="83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bottleneck</a:t>
              </a:r>
            </a:p>
            <a:p>
              <a:r>
                <a:rPr lang="en-US" sz="1800"/>
                <a:t>router</a:t>
              </a:r>
            </a:p>
            <a:p>
              <a:r>
                <a:rPr lang="en-US" sz="1800"/>
                <a:t>capacity R</a:t>
              </a:r>
              <a:endParaRPr lang="en-US" sz="1800">
                <a:latin typeface="Times New Roman" pitchFamily="18" charset="0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436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0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71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436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67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68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360" name="Text Box 39"/>
            <p:cNvSpPr txBox="1">
              <a:spLocks noChangeArrowheads="1"/>
            </p:cNvSpPr>
            <p:nvPr/>
          </p:nvSpPr>
          <p:spPr bwMode="auto">
            <a:xfrm>
              <a:off x="2510" y="3422"/>
              <a:ext cx="9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TCP </a:t>
              </a:r>
            </a:p>
            <a:p>
              <a:pPr algn="l"/>
              <a:r>
                <a:rPr lang="en-US" sz="1800"/>
                <a:t>connection 2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361" name="Freeform 40"/>
            <p:cNvSpPr>
              <a:spLocks/>
            </p:cNvSpPr>
            <p:nvPr/>
          </p:nvSpPr>
          <p:spPr bwMode="auto">
            <a:xfrm>
              <a:off x="3258" y="2730"/>
              <a:ext cx="2412" cy="453"/>
            </a:xfrm>
            <a:custGeom>
              <a:avLst/>
              <a:gdLst>
                <a:gd name="T0" fmla="*/ 0 w 2412"/>
                <a:gd name="T1" fmla="*/ 0 h 453"/>
                <a:gd name="T2" fmla="*/ 558 w 2412"/>
                <a:gd name="T3" fmla="*/ 390 h 453"/>
                <a:gd name="T4" fmla="*/ 2412 w 2412"/>
                <a:gd name="T5" fmla="*/ 432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41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Freeform 42"/>
            <p:cNvSpPr>
              <a:spLocks/>
            </p:cNvSpPr>
            <p:nvPr/>
          </p:nvSpPr>
          <p:spPr bwMode="auto">
            <a:xfrm>
              <a:off x="3222" y="3193"/>
              <a:ext cx="2412" cy="453"/>
            </a:xfrm>
            <a:custGeom>
              <a:avLst/>
              <a:gdLst>
                <a:gd name="T0" fmla="*/ 0 w 2412"/>
                <a:gd name="T1" fmla="*/ 453 h 453"/>
                <a:gd name="T2" fmla="*/ 558 w 2412"/>
                <a:gd name="T3" fmla="*/ 63 h 453"/>
                <a:gd name="T4" fmla="*/ 2412 w 2412"/>
                <a:gd name="T5" fmla="*/ 29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smtClean="0"/>
              <a:t>TCP - Tính công bằng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Lê Đình Thanh, MMT-Tầng giao vận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085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8FAA8F1D-05D1-4A8B-97F0-98ACA345C762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TCP có tính công bằng?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Hai phiên cạnh tranh nhau:</a:t>
            </a:r>
          </a:p>
          <a:p>
            <a:r>
              <a:rPr lang="en-US" sz="2000" smtClean="0"/>
              <a:t>Tăng theo cấp số cộng tạo dốc nghiêng 1, khi thông lượng tăng</a:t>
            </a:r>
          </a:p>
          <a:p>
            <a:r>
              <a:rPr lang="en-US" sz="2000" smtClean="0"/>
              <a:t>Giảm theo cấp số nhân giảm thông lượng theo tỉ lệ</a:t>
            </a:r>
          </a:p>
        </p:txBody>
      </p:sp>
      <p:sp>
        <p:nvSpPr>
          <p:cNvPr id="108550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3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08555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08556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equal bandwidth share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08557" name="Text Box 11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Connection 1 throughput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08558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Connection 2 throughput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congestion avoidance: additive increase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603750" y="4437063"/>
            <a:ext cx="3665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loss: decrease window by factor of 2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congestion avoidance: additive increase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203700" y="3989388"/>
            <a:ext cx="3665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loss: decrease window by factor of 2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nimBg="1"/>
      <p:bldP spid="215054" grpId="0" autoUpdateAnimBg="0"/>
      <p:bldP spid="215055" grpId="0" animBg="1"/>
      <p:bldP spid="215056" grpId="0" autoUpdateAnimBg="0"/>
      <p:bldP spid="215057" grpId="0" animBg="1"/>
      <p:bldP spid="215058" grpId="0" autoUpdateAnimBg="0"/>
      <p:bldP spid="215059" grpId="0" animBg="1"/>
      <p:bldP spid="215060" grpId="0" autoUpdateAnimBg="0"/>
      <p:bldP spid="215061" grpId="0" animBg="1"/>
      <p:bldP spid="215062" grpId="0" animBg="1"/>
      <p:bldP spid="2150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8838</Words>
  <Application>Microsoft Office PowerPoint</Application>
  <PresentationFormat>On-screen Show (4:3)</PresentationFormat>
  <Paragraphs>1759</Paragraphs>
  <Slides>111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111</vt:i4>
      </vt:variant>
    </vt:vector>
  </HeadingPairs>
  <TitlesOfParts>
    <vt:vector size="118" baseType="lpstr">
      <vt:lpstr>Office Theme</vt:lpstr>
      <vt:lpstr>Clip</vt:lpstr>
      <vt:lpstr>Picture</vt:lpstr>
      <vt:lpstr>VISIO</vt:lpstr>
      <vt:lpstr>Equation</vt:lpstr>
      <vt:lpstr>Hypertext</vt:lpstr>
      <vt:lpstr>Chart</vt:lpstr>
      <vt:lpstr>Slide 1</vt:lpstr>
      <vt:lpstr>Chương 3: Tầng giao vận</vt:lpstr>
      <vt:lpstr>Chương 3. Nội dung</vt:lpstr>
      <vt:lpstr>Các dịch vụ và giao thức giao vận</vt:lpstr>
      <vt:lpstr>Tầng giao vận &lt;&gt; Tầng mạng</vt:lpstr>
      <vt:lpstr>Các giao thức giao vận Internet</vt:lpstr>
      <vt:lpstr>Chương 3. Nội dung</vt:lpstr>
      <vt:lpstr>Ghép/tách kênh</vt:lpstr>
      <vt:lpstr>Tách kênh như thế nào</vt:lpstr>
      <vt:lpstr>Tách kênh phi kết nối</vt:lpstr>
      <vt:lpstr>Tách kênh phi kết nối (tiếp)</vt:lpstr>
      <vt:lpstr>Tách kênh hướng kết nối</vt:lpstr>
      <vt:lpstr>Tách kênh hướng kết nối (tiếp)</vt:lpstr>
      <vt:lpstr>Tách kênh hướng kết nối: Web Server đa luồng</vt:lpstr>
      <vt:lpstr>Chương 3. Nội dung</vt:lpstr>
      <vt:lpstr>UDP: User Datagram Protocol [RFC 768]</vt:lpstr>
      <vt:lpstr>UDP</vt:lpstr>
      <vt:lpstr>UDP checksum</vt:lpstr>
      <vt:lpstr>Ví dụ Internet Checksum</vt:lpstr>
      <vt:lpstr>Chương 3. Nội dung</vt:lpstr>
      <vt:lpstr>Các nguyên lý truyền tin cậy</vt:lpstr>
      <vt:lpstr>Truyền tin cậy: bắt đầu</vt:lpstr>
      <vt:lpstr>Truyền tin cậy: bắt đầu</vt:lpstr>
      <vt:lpstr>Rdt1.0: truyền tin cậy trên kênh tin cậy</vt:lpstr>
      <vt:lpstr>Rdt2.0: kênh truyền có lỗi bit</vt:lpstr>
      <vt:lpstr>rdt2.0: FSM</vt:lpstr>
      <vt:lpstr>rdt2.0: hoạt động khi không có lỗi</vt:lpstr>
      <vt:lpstr>rdt2.0: hoạt động khi có lỗi</vt:lpstr>
      <vt:lpstr>rdt2.0 có lỗ hổng không tránh khỏi!</vt:lpstr>
      <vt:lpstr>rdt2.1: bên gửi, xử lý mất ACK/NAKs</vt:lpstr>
      <vt:lpstr>rdt2.1: bên nhận, xử lý mất ACK/NAKs</vt:lpstr>
      <vt:lpstr>rdt2.1: thảo luận</vt:lpstr>
      <vt:lpstr>rdt2.2: giao thức không NAK</vt:lpstr>
      <vt:lpstr>rdt2.2: vỡ bên gửi, bên nhận</vt:lpstr>
      <vt:lpstr>rdt3.0: kênh truyền có lỗi và mất gói</vt:lpstr>
      <vt:lpstr>rdt3.0 sender</vt:lpstr>
      <vt:lpstr>rdt3.0 – hoạt động</vt:lpstr>
      <vt:lpstr>rdt3.0 – hoạt động</vt:lpstr>
      <vt:lpstr>Hiệu năng của rdt3.0</vt:lpstr>
      <vt:lpstr>rdt3.0: stop-and-wait</vt:lpstr>
      <vt:lpstr>Các giao thức Pipelined </vt:lpstr>
      <vt:lpstr>Pipelining: tăng hiệu quả khai thác mạng</vt:lpstr>
      <vt:lpstr>Go-Back-N</vt:lpstr>
      <vt:lpstr>GBN: FSM của bên gửi </vt:lpstr>
      <vt:lpstr>GBN: FSM của bên gửi </vt:lpstr>
      <vt:lpstr>GBN </vt:lpstr>
      <vt:lpstr>Lặp lại có lựa chọn (Selective Repeat)</vt:lpstr>
      <vt:lpstr>Selective repeat: cửa sổ gửi/nhận</vt:lpstr>
      <vt:lpstr>Selective repeat</vt:lpstr>
      <vt:lpstr>Selective repeat – hoạt động</vt:lpstr>
      <vt:lpstr>Selective repeat:  dilemma</vt:lpstr>
      <vt:lpstr>Chương 3. Nội dung</vt:lpstr>
      <vt:lpstr>TCP: Tổng quan RFCs: 793, 1122, 1323, 2018, 2581</vt:lpstr>
      <vt:lpstr>Cấu trúc đoạn TCP </vt:lpstr>
      <vt:lpstr>Thiết lập kết nối: Bắt tay ba bước</vt:lpstr>
      <vt:lpstr>TCP seq. #’s và ACKs</vt:lpstr>
      <vt:lpstr>TCP Round Trip Time vàTimeout</vt:lpstr>
      <vt:lpstr>TCP Round Trip Time vàTimeout</vt:lpstr>
      <vt:lpstr>Ví dụ ước lượng RTT:</vt:lpstr>
      <vt:lpstr>TCP Round Trip Time vàTimeout</vt:lpstr>
      <vt:lpstr>Chương 3. Nội dung</vt:lpstr>
      <vt:lpstr>TCP - Truyền tin cậy</vt:lpstr>
      <vt:lpstr>Các sự kiện bên gửi TCP:</vt:lpstr>
      <vt:lpstr>TCP  sender (simplified)</vt:lpstr>
      <vt:lpstr>TCP: kịch bản phát lại</vt:lpstr>
      <vt:lpstr>TCP: kịch bản phát lại (tiếp)</vt:lpstr>
      <vt:lpstr>Sinh TCP ACK [RFC 1122, RFC 2581]</vt:lpstr>
      <vt:lpstr>Phát lại sớm</vt:lpstr>
      <vt:lpstr>Giải thuật phát lại sớm:</vt:lpstr>
      <vt:lpstr>Chương 3. Nội dung</vt:lpstr>
      <vt:lpstr>TCP – Điều khiên luồng</vt:lpstr>
      <vt:lpstr>TCP- Điều khiển luồng</vt:lpstr>
      <vt:lpstr>Chương 3. Nội dung</vt:lpstr>
      <vt:lpstr>Quản lý kết nối TCP</vt:lpstr>
      <vt:lpstr>Quản lý kết nối TCP (tiếp)</vt:lpstr>
      <vt:lpstr>Quản lý kết nối TCP (tiếp)</vt:lpstr>
      <vt:lpstr>Quản lý kết nối TCP (tiếp)</vt:lpstr>
      <vt:lpstr>Chương 3. Nội dung</vt:lpstr>
      <vt:lpstr>Các nguyên lý điều khiển tắc nghẽn</vt:lpstr>
      <vt:lpstr>Nguyên nhân/cái giá của tắc nghẽn: k.bản 1 </vt:lpstr>
      <vt:lpstr>Nguyên nhân/cái giá của tắc nghẽn: k.bản 2</vt:lpstr>
      <vt:lpstr>Nguyên nhân/cái giá của tắc nghẽn: k.bản 2</vt:lpstr>
      <vt:lpstr>Nguyên nhân/cái giá của tắc nghẽn: k.bản 3</vt:lpstr>
      <vt:lpstr>Nguyên nhân/cái giá của tắc nghẽn: k.bản 3</vt:lpstr>
      <vt:lpstr>Các tiếp cận điều khiển tắc nghẽn</vt:lpstr>
      <vt:lpstr>Case study: ATM ABR </vt:lpstr>
      <vt:lpstr>Case study: ATM ABR </vt:lpstr>
      <vt:lpstr>Chương 3. Nội dung</vt:lpstr>
      <vt:lpstr>Kiểm soát tắc nghẽn trong TCP</vt:lpstr>
      <vt:lpstr>TCP AIMD</vt:lpstr>
      <vt:lpstr>TCP Bắt đầu chậm</vt:lpstr>
      <vt:lpstr>TCP Bắt đầu chậm (tiếp)</vt:lpstr>
      <vt:lpstr>Mịn hơn</vt:lpstr>
      <vt:lpstr>Mịn hơn (tiếp)</vt:lpstr>
      <vt:lpstr>Tóm tắt: Điều khiển tắc nghẽn TCP</vt:lpstr>
      <vt:lpstr>Điều khiển tắc nghẽn bên gửi TCP</vt:lpstr>
      <vt:lpstr>Thông lượng TCP</vt:lpstr>
      <vt:lpstr>TCP - Tính công bằng </vt:lpstr>
      <vt:lpstr>Tại sao TCP có tính công bằng?</vt:lpstr>
      <vt:lpstr>Tính công bằng (tiếp)</vt:lpstr>
      <vt:lpstr>Mô hình hóa trễ</vt:lpstr>
      <vt:lpstr>Cửa sổ tắc nghẽn cố định (1)</vt:lpstr>
      <vt:lpstr>Cửa sổ tắc nghẽn cố định (2)</vt:lpstr>
      <vt:lpstr>Mô hình hóa trễ TCP: Slow Start (1)</vt:lpstr>
      <vt:lpstr>Mô hình hóa trễ TCP: Slow Start (2)</vt:lpstr>
      <vt:lpstr>Mô hình hóa trễ TCP (3)</vt:lpstr>
      <vt:lpstr>Mô hình hóa trễ (4)</vt:lpstr>
      <vt:lpstr>Mô hình hóa HTTP</vt:lpstr>
      <vt:lpstr>Slide 109</vt:lpstr>
      <vt:lpstr>Slide 110</vt:lpstr>
      <vt:lpstr>Chương 3: Tóm tắt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bmm</dc:creator>
  <cp:lastModifiedBy>bmm</cp:lastModifiedBy>
  <cp:revision>5</cp:revision>
  <dcterms:created xsi:type="dcterms:W3CDTF">2012-03-10T08:36:18Z</dcterms:created>
  <dcterms:modified xsi:type="dcterms:W3CDTF">2012-04-05T05:18:45Z</dcterms:modified>
</cp:coreProperties>
</file>