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E0-1596-4348-AC5E-BEE75C27A47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1710-38F4-40EB-9A12-13413E38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E0-1596-4348-AC5E-BEE75C27A47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1710-38F4-40EB-9A12-13413E38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E0-1596-4348-AC5E-BEE75C27A47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1710-38F4-40EB-9A12-13413E38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Lê Đình Thanh, MMT-Tầng liên kết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521BB944-360C-424E-B731-B358A522D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E0-1596-4348-AC5E-BEE75C27A47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1710-38F4-40EB-9A12-13413E38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E0-1596-4348-AC5E-BEE75C27A47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1710-38F4-40EB-9A12-13413E38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E0-1596-4348-AC5E-BEE75C27A47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1710-38F4-40EB-9A12-13413E38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E0-1596-4348-AC5E-BEE75C27A47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1710-38F4-40EB-9A12-13413E38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E0-1596-4348-AC5E-BEE75C27A47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1710-38F4-40EB-9A12-13413E38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E0-1596-4348-AC5E-BEE75C27A47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1710-38F4-40EB-9A12-13413E38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E0-1596-4348-AC5E-BEE75C27A47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1710-38F4-40EB-9A12-13413E38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E0-1596-4348-AC5E-BEE75C27A47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1710-38F4-40EB-9A12-13413E38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0DE0-1596-4348-AC5E-BEE75C27A47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1710-38F4-40EB-9A12-13413E38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0.bin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0.bin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0.bin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99.bin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11.bin"/><Relationship Id="rId12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0.bin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09.bin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08.bin"/><Relationship Id="rId9" Type="http://schemas.openxmlformats.org/officeDocument/2006/relationships/oleObject" Target="../embeddings/oleObject113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6.bin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5.bin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4.bin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2E26B579-515A-4810-9300-59605C151B8E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382588" y="493713"/>
            <a:ext cx="576421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</a:rPr>
              <a:t>Chương 5</a:t>
            </a:r>
            <a:br>
              <a:rPr lang="en-US" sz="4000">
                <a:solidFill>
                  <a:schemeClr val="accent2"/>
                </a:solidFill>
              </a:rPr>
            </a:br>
            <a:r>
              <a:rPr lang="en-US" sz="4000">
                <a:solidFill>
                  <a:schemeClr val="accent2"/>
                </a:solidFill>
              </a:rPr>
              <a:t>Tầng liên kết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229350" y="3486150"/>
            <a:ext cx="2730500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i="1">
                <a:solidFill>
                  <a:schemeClr val="accent2"/>
                </a:solidFill>
              </a:rPr>
              <a:t>Computer Networking: A Top Down Approach Featuring the Internet</a:t>
            </a:r>
            <a:r>
              <a:rPr lang="en-US">
                <a:solidFill>
                  <a:schemeClr val="accent2"/>
                </a:solidFill>
              </a:rPr>
              <a:t>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3</a:t>
            </a:r>
            <a:r>
              <a:rPr lang="en-US" baseline="30000">
                <a:solidFill>
                  <a:schemeClr val="accent2"/>
                </a:solidFill>
              </a:rPr>
              <a:t>rd</a:t>
            </a:r>
            <a:r>
              <a:rPr lang="en-US">
                <a:solidFill>
                  <a:schemeClr val="accent2"/>
                </a:solidFill>
              </a:rPr>
              <a:t> edition.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Jim Kurose, Keith Ross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Addison-Wesley, July 2004. </a:t>
            </a:r>
            <a:br>
              <a:rPr lang="en-US">
                <a:solidFill>
                  <a:schemeClr val="accent2"/>
                </a:solidFill>
              </a:rPr>
            </a:b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393700" y="3392488"/>
            <a:ext cx="5378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Ghi chú</a:t>
            </a:r>
          </a:p>
          <a:p>
            <a:r>
              <a:rPr lang="en-US" sz="1200">
                <a:latin typeface="Arial" charset="0"/>
              </a:rPr>
              <a:t>Slides này dựa trên sildes của J.F Kurose and K.W. Ross .</a:t>
            </a:r>
          </a:p>
        </p:txBody>
      </p:sp>
      <p:pic>
        <p:nvPicPr>
          <p:cNvPr id="23559" name="Picture 6" descr="Pict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1263" y="565150"/>
            <a:ext cx="246856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F01F3AB4-A532-498D-8A05-424D22835216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Phát hiện lỗi</a:t>
            </a:r>
          </a:p>
        </p:txBody>
      </p:sp>
      <p:pic>
        <p:nvPicPr>
          <p:cNvPr id="31749" name="Picture 3" descr="521 Error Dete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EDC= Các bít phát hiện và sửa lỗi (dư thừa)</a:t>
            </a:r>
          </a:p>
          <a:p>
            <a:r>
              <a:rPr lang="en-US" sz="2000"/>
              <a:t>D    = Dữ liệu được bảo vệ bởi kiểm tra lỗi, có thể bao gồm các trường tiêu đề </a:t>
            </a:r>
            <a:br>
              <a:rPr lang="en-US" sz="2000"/>
            </a:br>
            <a:endParaRPr lang="en-US" sz="2000"/>
          </a:p>
          <a:p>
            <a:pPr>
              <a:buFontTx/>
              <a:buChar char="•"/>
            </a:pPr>
            <a:r>
              <a:rPr lang="en-US" sz="2000"/>
              <a:t> Không tin cậy 100%!</a:t>
            </a:r>
          </a:p>
          <a:p>
            <a:pPr lvl="1">
              <a:buFontTx/>
              <a:buChar char="•"/>
            </a:pPr>
            <a:r>
              <a:rPr lang="en-US" sz="2000"/>
              <a:t> giao thức có thể không phát hiện được một số lỗi, nhưng hiếm khi</a:t>
            </a:r>
          </a:p>
          <a:p>
            <a:pPr lvl="1">
              <a:buFontTx/>
              <a:buChar char="•"/>
            </a:pPr>
            <a:r>
              <a:rPr lang="en-US" sz="2000"/>
              <a:t> trường EDC lớn hơn cho phát hiện và sửa lỗi tốt hơn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204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F626F385-8860-4D73-93A3-30BF3BAF07FE}" type="slidenum">
              <a:rPr lang="en-US" smtClean="0">
                <a:latin typeface="Arial" charset="0"/>
                <a:cs typeface="Arial" charset="0"/>
              </a:rPr>
              <a:pPr/>
              <a:t>100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0"/>
            <a:ext cx="7772400" cy="1143000"/>
          </a:xfrm>
        </p:spPr>
        <p:txBody>
          <a:bodyPr/>
          <a:lstStyle/>
          <a:p>
            <a:r>
              <a:rPr lang="en-US" smtClean="0"/>
              <a:t>IP-qua-ATM</a:t>
            </a:r>
          </a:p>
        </p:txBody>
      </p:sp>
      <p:sp>
        <p:nvSpPr>
          <p:cNvPr id="20490" name="Freeform 3"/>
          <p:cNvSpPr>
            <a:spLocks/>
          </p:cNvSpPr>
          <p:nvPr/>
        </p:nvSpPr>
        <p:spPr bwMode="auto">
          <a:xfrm>
            <a:off x="4976813" y="5456238"/>
            <a:ext cx="1624012" cy="403225"/>
          </a:xfrm>
          <a:custGeom>
            <a:avLst/>
            <a:gdLst>
              <a:gd name="T0" fmla="*/ 2147483647 w 824"/>
              <a:gd name="T1" fmla="*/ 2147483647 h 187"/>
              <a:gd name="T2" fmla="*/ 2147483647 w 824"/>
              <a:gd name="T3" fmla="*/ 2147483647 h 187"/>
              <a:gd name="T4" fmla="*/ 2147483647 w 824"/>
              <a:gd name="T5" fmla="*/ 2147483647 h 187"/>
              <a:gd name="T6" fmla="*/ 2147483647 w 824"/>
              <a:gd name="T7" fmla="*/ 2147483647 h 187"/>
              <a:gd name="T8" fmla="*/ 2147483647 w 824"/>
              <a:gd name="T9" fmla="*/ 2147483647 h 187"/>
              <a:gd name="T10" fmla="*/ 2147483647 w 824"/>
              <a:gd name="T11" fmla="*/ 2147483647 h 187"/>
              <a:gd name="T12" fmla="*/ 2147483647 w 824"/>
              <a:gd name="T13" fmla="*/ 2147483647 h 187"/>
              <a:gd name="T14" fmla="*/ 2147483647 w 824"/>
              <a:gd name="T15" fmla="*/ 2147483647 h 187"/>
              <a:gd name="T16" fmla="*/ 2147483647 w 824"/>
              <a:gd name="T17" fmla="*/ 2147483647 h 187"/>
              <a:gd name="T18" fmla="*/ 2147483647 w 824"/>
              <a:gd name="T19" fmla="*/ 2147483647 h 187"/>
              <a:gd name="T20" fmla="*/ 2147483647 w 824"/>
              <a:gd name="T21" fmla="*/ 2147483647 h 18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24"/>
              <a:gd name="T34" fmla="*/ 0 h 187"/>
              <a:gd name="T35" fmla="*/ 824 w 824"/>
              <a:gd name="T36" fmla="*/ 187 h 18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24" h="187">
                <a:moveTo>
                  <a:pt x="333" y="184"/>
                </a:moveTo>
                <a:cubicBezTo>
                  <a:pt x="189" y="187"/>
                  <a:pt x="84" y="183"/>
                  <a:pt x="42" y="164"/>
                </a:cubicBezTo>
                <a:cubicBezTo>
                  <a:pt x="0" y="144"/>
                  <a:pt x="40" y="79"/>
                  <a:pt x="80" y="64"/>
                </a:cubicBezTo>
                <a:cubicBezTo>
                  <a:pt x="119" y="50"/>
                  <a:pt x="217" y="74"/>
                  <a:pt x="281" y="76"/>
                </a:cubicBezTo>
                <a:cubicBezTo>
                  <a:pt x="345" y="78"/>
                  <a:pt x="431" y="85"/>
                  <a:pt x="466" y="74"/>
                </a:cubicBezTo>
                <a:cubicBezTo>
                  <a:pt x="501" y="63"/>
                  <a:pt x="476" y="16"/>
                  <a:pt x="493" y="8"/>
                </a:cubicBezTo>
                <a:cubicBezTo>
                  <a:pt x="510" y="0"/>
                  <a:pt x="557" y="12"/>
                  <a:pt x="568" y="23"/>
                </a:cubicBezTo>
                <a:cubicBezTo>
                  <a:pt x="579" y="34"/>
                  <a:pt x="529" y="63"/>
                  <a:pt x="559" y="74"/>
                </a:cubicBezTo>
                <a:cubicBezTo>
                  <a:pt x="589" y="85"/>
                  <a:pt x="719" y="70"/>
                  <a:pt x="751" y="86"/>
                </a:cubicBezTo>
                <a:cubicBezTo>
                  <a:pt x="783" y="102"/>
                  <a:pt x="824" y="154"/>
                  <a:pt x="754" y="170"/>
                </a:cubicBezTo>
                <a:cubicBezTo>
                  <a:pt x="684" y="186"/>
                  <a:pt x="421" y="181"/>
                  <a:pt x="333" y="18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Freeform 4"/>
          <p:cNvSpPr>
            <a:spLocks/>
          </p:cNvSpPr>
          <p:nvPr/>
        </p:nvSpPr>
        <p:spPr bwMode="auto">
          <a:xfrm>
            <a:off x="3878263" y="3333750"/>
            <a:ext cx="3073400" cy="1897063"/>
          </a:xfrm>
          <a:custGeom>
            <a:avLst/>
            <a:gdLst>
              <a:gd name="T0" fmla="*/ 2147483647 w 1936"/>
              <a:gd name="T1" fmla="*/ 2147483647 h 1195"/>
              <a:gd name="T2" fmla="*/ 2147483647 w 1936"/>
              <a:gd name="T3" fmla="*/ 2147483647 h 1195"/>
              <a:gd name="T4" fmla="*/ 2147483647 w 1936"/>
              <a:gd name="T5" fmla="*/ 2147483647 h 1195"/>
              <a:gd name="T6" fmla="*/ 2147483647 w 1936"/>
              <a:gd name="T7" fmla="*/ 2147483647 h 1195"/>
              <a:gd name="T8" fmla="*/ 2147483647 w 1936"/>
              <a:gd name="T9" fmla="*/ 2147483647 h 1195"/>
              <a:gd name="T10" fmla="*/ 2147483647 w 1936"/>
              <a:gd name="T11" fmla="*/ 2147483647 h 1195"/>
              <a:gd name="T12" fmla="*/ 2147483647 w 1936"/>
              <a:gd name="T13" fmla="*/ 2147483647 h 1195"/>
              <a:gd name="T14" fmla="*/ 2147483647 w 1936"/>
              <a:gd name="T15" fmla="*/ 2147483647 h 1195"/>
              <a:gd name="T16" fmla="*/ 2147483647 w 1936"/>
              <a:gd name="T17" fmla="*/ 2147483647 h 1195"/>
              <a:gd name="T18" fmla="*/ 2147483647 w 1936"/>
              <a:gd name="T19" fmla="*/ 2147483647 h 1195"/>
              <a:gd name="T20" fmla="*/ 2147483647 w 1936"/>
              <a:gd name="T21" fmla="*/ 2147483647 h 1195"/>
              <a:gd name="T22" fmla="*/ 2147483647 w 1936"/>
              <a:gd name="T23" fmla="*/ 2147483647 h 1195"/>
              <a:gd name="T24" fmla="*/ 2147483647 w 1936"/>
              <a:gd name="T25" fmla="*/ 2147483647 h 1195"/>
              <a:gd name="T26" fmla="*/ 2147483647 w 1936"/>
              <a:gd name="T27" fmla="*/ 2147483647 h 1195"/>
              <a:gd name="T28" fmla="*/ 2147483647 w 1936"/>
              <a:gd name="T29" fmla="*/ 2147483647 h 1195"/>
              <a:gd name="T30" fmla="*/ 2147483647 w 1936"/>
              <a:gd name="T31" fmla="*/ 2147483647 h 1195"/>
              <a:gd name="T32" fmla="*/ 2147483647 w 1936"/>
              <a:gd name="T33" fmla="*/ 2147483647 h 1195"/>
              <a:gd name="T34" fmla="*/ 2147483647 w 1936"/>
              <a:gd name="T35" fmla="*/ 2147483647 h 1195"/>
              <a:gd name="T36" fmla="*/ 2147483647 w 1936"/>
              <a:gd name="T37" fmla="*/ 2147483647 h 11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36"/>
              <a:gd name="T58" fmla="*/ 0 h 1195"/>
              <a:gd name="T59" fmla="*/ 1936 w 1936"/>
              <a:gd name="T60" fmla="*/ 1195 h 119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36" h="1195">
                <a:moveTo>
                  <a:pt x="80" y="567"/>
                </a:moveTo>
                <a:cubicBezTo>
                  <a:pt x="190" y="538"/>
                  <a:pt x="972" y="542"/>
                  <a:pt x="1183" y="486"/>
                </a:cubicBezTo>
                <a:cubicBezTo>
                  <a:pt x="1394" y="430"/>
                  <a:pt x="1262" y="307"/>
                  <a:pt x="1348" y="231"/>
                </a:cubicBezTo>
                <a:cubicBezTo>
                  <a:pt x="1434" y="155"/>
                  <a:pt x="1617" y="56"/>
                  <a:pt x="1697" y="28"/>
                </a:cubicBezTo>
                <a:cubicBezTo>
                  <a:pt x="1777" y="0"/>
                  <a:pt x="1828" y="39"/>
                  <a:pt x="1830" y="65"/>
                </a:cubicBezTo>
                <a:cubicBezTo>
                  <a:pt x="1832" y="91"/>
                  <a:pt x="1706" y="160"/>
                  <a:pt x="1712" y="183"/>
                </a:cubicBezTo>
                <a:cubicBezTo>
                  <a:pt x="1718" y="206"/>
                  <a:pt x="1832" y="140"/>
                  <a:pt x="1867" y="201"/>
                </a:cubicBezTo>
                <a:cubicBezTo>
                  <a:pt x="1902" y="262"/>
                  <a:pt x="1917" y="423"/>
                  <a:pt x="1921" y="552"/>
                </a:cubicBezTo>
                <a:cubicBezTo>
                  <a:pt x="1925" y="681"/>
                  <a:pt x="1936" y="887"/>
                  <a:pt x="1894" y="978"/>
                </a:cubicBezTo>
                <a:cubicBezTo>
                  <a:pt x="1852" y="1069"/>
                  <a:pt x="1720" y="1064"/>
                  <a:pt x="1669" y="1098"/>
                </a:cubicBezTo>
                <a:cubicBezTo>
                  <a:pt x="1618" y="1132"/>
                  <a:pt x="1612" y="1175"/>
                  <a:pt x="1585" y="1185"/>
                </a:cubicBezTo>
                <a:cubicBezTo>
                  <a:pt x="1558" y="1195"/>
                  <a:pt x="1513" y="1172"/>
                  <a:pt x="1504" y="1158"/>
                </a:cubicBezTo>
                <a:cubicBezTo>
                  <a:pt x="1495" y="1144"/>
                  <a:pt x="1536" y="1112"/>
                  <a:pt x="1528" y="1098"/>
                </a:cubicBezTo>
                <a:cubicBezTo>
                  <a:pt x="1520" y="1084"/>
                  <a:pt x="1486" y="1083"/>
                  <a:pt x="1453" y="1071"/>
                </a:cubicBezTo>
                <a:cubicBezTo>
                  <a:pt x="1420" y="1059"/>
                  <a:pt x="1407" y="1023"/>
                  <a:pt x="1328" y="1025"/>
                </a:cubicBezTo>
                <a:cubicBezTo>
                  <a:pt x="1249" y="1027"/>
                  <a:pt x="1094" y="1107"/>
                  <a:pt x="980" y="1084"/>
                </a:cubicBezTo>
                <a:cubicBezTo>
                  <a:pt x="866" y="1061"/>
                  <a:pt x="789" y="956"/>
                  <a:pt x="641" y="885"/>
                </a:cubicBezTo>
                <a:cubicBezTo>
                  <a:pt x="493" y="814"/>
                  <a:pt x="188" y="709"/>
                  <a:pt x="94" y="656"/>
                </a:cubicBezTo>
                <a:cubicBezTo>
                  <a:pt x="0" y="603"/>
                  <a:pt x="83" y="586"/>
                  <a:pt x="80" y="56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Freeform 5"/>
          <p:cNvSpPr>
            <a:spLocks/>
          </p:cNvSpPr>
          <p:nvPr/>
        </p:nvSpPr>
        <p:spPr bwMode="auto">
          <a:xfrm>
            <a:off x="3084513" y="3609975"/>
            <a:ext cx="287337" cy="1868488"/>
          </a:xfrm>
          <a:custGeom>
            <a:avLst/>
            <a:gdLst>
              <a:gd name="T0" fmla="*/ 2147483647 w 146"/>
              <a:gd name="T1" fmla="*/ 2147483647 h 867"/>
              <a:gd name="T2" fmla="*/ 2147483647 w 146"/>
              <a:gd name="T3" fmla="*/ 2147483647 h 867"/>
              <a:gd name="T4" fmla="*/ 2147483647 w 146"/>
              <a:gd name="T5" fmla="*/ 2147483647 h 867"/>
              <a:gd name="T6" fmla="*/ 2147483647 w 146"/>
              <a:gd name="T7" fmla="*/ 2147483647 h 867"/>
              <a:gd name="T8" fmla="*/ 2147483647 w 146"/>
              <a:gd name="T9" fmla="*/ 2147483647 h 867"/>
              <a:gd name="T10" fmla="*/ 2147483647 w 146"/>
              <a:gd name="T11" fmla="*/ 2147483647 h 867"/>
              <a:gd name="T12" fmla="*/ 2147483647 w 146"/>
              <a:gd name="T13" fmla="*/ 2147483647 h 867"/>
              <a:gd name="T14" fmla="*/ 2147483647 w 146"/>
              <a:gd name="T15" fmla="*/ 2147483647 h 8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6"/>
              <a:gd name="T25" fmla="*/ 0 h 867"/>
              <a:gd name="T26" fmla="*/ 146 w 146"/>
              <a:gd name="T27" fmla="*/ 867 h 86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6" h="867">
                <a:moveTo>
                  <a:pt x="2" y="333"/>
                </a:moveTo>
                <a:cubicBezTo>
                  <a:pt x="0" y="208"/>
                  <a:pt x="6" y="84"/>
                  <a:pt x="26" y="42"/>
                </a:cubicBezTo>
                <a:cubicBezTo>
                  <a:pt x="46" y="0"/>
                  <a:pt x="106" y="23"/>
                  <a:pt x="125" y="81"/>
                </a:cubicBezTo>
                <a:cubicBezTo>
                  <a:pt x="144" y="139"/>
                  <a:pt x="140" y="306"/>
                  <a:pt x="143" y="393"/>
                </a:cubicBezTo>
                <a:cubicBezTo>
                  <a:pt x="146" y="480"/>
                  <a:pt x="145" y="538"/>
                  <a:pt x="140" y="603"/>
                </a:cubicBezTo>
                <a:cubicBezTo>
                  <a:pt x="135" y="668"/>
                  <a:pt x="127" y="755"/>
                  <a:pt x="110" y="786"/>
                </a:cubicBezTo>
                <a:cubicBezTo>
                  <a:pt x="93" y="817"/>
                  <a:pt x="56" y="867"/>
                  <a:pt x="38" y="792"/>
                </a:cubicBezTo>
                <a:cubicBezTo>
                  <a:pt x="20" y="717"/>
                  <a:pt x="4" y="458"/>
                  <a:pt x="2" y="33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03900" y="5165725"/>
            <a:ext cx="623888" cy="317500"/>
            <a:chOff x="3600" y="219"/>
            <a:chExt cx="360" cy="175"/>
          </a:xfrm>
        </p:grpSpPr>
        <p:sp>
          <p:nvSpPr>
            <p:cNvPr id="20603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5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6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607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0613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4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5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0610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1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2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0482" name="Object 20"/>
          <p:cNvGraphicFramePr>
            <a:graphicFrameLocks noChangeAspect="1"/>
          </p:cNvGraphicFramePr>
          <p:nvPr/>
        </p:nvGraphicFramePr>
        <p:xfrm>
          <a:off x="2600325" y="4876800"/>
          <a:ext cx="525463" cy="455613"/>
        </p:xfrm>
        <a:graphic>
          <a:graphicData uri="http://schemas.openxmlformats.org/presentationml/2006/ole">
            <p:oleObj spid="_x0000_s20482" name="Clip" r:id="rId3" imgW="1305000" imgH="1085760" progId="">
              <p:embed/>
            </p:oleObj>
          </a:graphicData>
        </a:graphic>
      </p:graphicFrame>
      <p:graphicFrame>
        <p:nvGraphicFramePr>
          <p:cNvPr id="20483" name="Object 21"/>
          <p:cNvGraphicFramePr>
            <a:graphicFrameLocks noChangeAspect="1"/>
          </p:cNvGraphicFramePr>
          <p:nvPr/>
        </p:nvGraphicFramePr>
        <p:xfrm>
          <a:off x="6445250" y="2974975"/>
          <a:ext cx="523875" cy="454025"/>
        </p:xfrm>
        <a:graphic>
          <a:graphicData uri="http://schemas.openxmlformats.org/presentationml/2006/ole">
            <p:oleObj spid="_x0000_s20483" name="Clip" r:id="rId4" imgW="1305000" imgH="1085760" progId="">
              <p:embed/>
            </p:oleObj>
          </a:graphicData>
        </a:graphic>
      </p:graphicFrame>
      <p:graphicFrame>
        <p:nvGraphicFramePr>
          <p:cNvPr id="20484" name="Object 22"/>
          <p:cNvGraphicFramePr>
            <a:graphicFrameLocks noChangeAspect="1"/>
          </p:cNvGraphicFramePr>
          <p:nvPr/>
        </p:nvGraphicFramePr>
        <p:xfrm>
          <a:off x="4870450" y="5862638"/>
          <a:ext cx="523875" cy="454025"/>
        </p:xfrm>
        <a:graphic>
          <a:graphicData uri="http://schemas.openxmlformats.org/presentationml/2006/ole">
            <p:oleObj spid="_x0000_s20484" name="Clip" r:id="rId5" imgW="1305000" imgH="1085760" progId="">
              <p:embed/>
            </p:oleObj>
          </a:graphicData>
        </a:graphic>
      </p:graphicFrame>
      <p:sp>
        <p:nvSpPr>
          <p:cNvPr id="20494" name="Freeform 23"/>
          <p:cNvSpPr>
            <a:spLocks/>
          </p:cNvSpPr>
          <p:nvPr/>
        </p:nvSpPr>
        <p:spPr bwMode="auto">
          <a:xfrm>
            <a:off x="3081338" y="3759200"/>
            <a:ext cx="153987" cy="1447800"/>
          </a:xfrm>
          <a:custGeom>
            <a:avLst/>
            <a:gdLst>
              <a:gd name="T0" fmla="*/ 0 w 51"/>
              <a:gd name="T1" fmla="*/ 2147483647 h 672"/>
              <a:gd name="T2" fmla="*/ 2147483647 w 51"/>
              <a:gd name="T3" fmla="*/ 0 h 672"/>
              <a:gd name="T4" fmla="*/ 2147483647 w 51"/>
              <a:gd name="T5" fmla="*/ 2147483647 h 672"/>
              <a:gd name="T6" fmla="*/ 2147483647 w 51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672"/>
              <a:gd name="T14" fmla="*/ 51 w 51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672">
                <a:moveTo>
                  <a:pt x="0" y="3"/>
                </a:moveTo>
                <a:lnTo>
                  <a:pt x="51" y="0"/>
                </a:lnTo>
                <a:lnTo>
                  <a:pt x="51" y="672"/>
                </a:lnTo>
                <a:lnTo>
                  <a:pt x="15" y="67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24"/>
          <p:cNvSpPr>
            <a:spLocks noChangeShapeType="1"/>
          </p:cNvSpPr>
          <p:nvPr/>
        </p:nvSpPr>
        <p:spPr bwMode="auto">
          <a:xfrm>
            <a:off x="3235325" y="4295775"/>
            <a:ext cx="130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25"/>
          <p:cNvSpPr>
            <a:spLocks noChangeArrowheads="1"/>
          </p:cNvSpPr>
          <p:nvPr/>
        </p:nvSpPr>
        <p:spPr bwMode="auto">
          <a:xfrm>
            <a:off x="2886075" y="4121150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26"/>
          <p:cNvSpPr>
            <a:spLocks noChangeArrowheads="1"/>
          </p:cNvSpPr>
          <p:nvPr/>
        </p:nvSpPr>
        <p:spPr bwMode="auto">
          <a:xfrm>
            <a:off x="2886075" y="4333875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27"/>
          <p:cNvSpPr>
            <a:spLocks noChangeArrowheads="1"/>
          </p:cNvSpPr>
          <p:nvPr/>
        </p:nvSpPr>
        <p:spPr bwMode="auto">
          <a:xfrm>
            <a:off x="2886075" y="4521200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354388" y="4127500"/>
            <a:ext cx="622300" cy="315913"/>
            <a:chOff x="3600" y="219"/>
            <a:chExt cx="360" cy="175"/>
          </a:xfrm>
        </p:grpSpPr>
        <p:sp>
          <p:nvSpPr>
            <p:cNvPr id="20590" name="Oval 2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1" name="Line 3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" name="Line 3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3" name="Rectangle 3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94" name="Oval 3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0600" name="Line 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1" name="Line 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2" name="Line 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0597" name="Line 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8" name="Line 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9" name="Line 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500" name="Freeform 42"/>
          <p:cNvSpPr>
            <a:spLocks/>
          </p:cNvSpPr>
          <p:nvPr/>
        </p:nvSpPr>
        <p:spPr bwMode="auto">
          <a:xfrm>
            <a:off x="5446713" y="4206875"/>
            <a:ext cx="495300" cy="203200"/>
          </a:xfrm>
          <a:custGeom>
            <a:avLst/>
            <a:gdLst>
              <a:gd name="T0" fmla="*/ 2147483647 w 1235"/>
              <a:gd name="T1" fmla="*/ 0 h 69"/>
              <a:gd name="T2" fmla="*/ 0 w 1235"/>
              <a:gd name="T3" fmla="*/ 2147483647 h 69"/>
              <a:gd name="T4" fmla="*/ 0 60000 65536"/>
              <a:gd name="T5" fmla="*/ 0 60000 65536"/>
              <a:gd name="T6" fmla="*/ 0 w 1235"/>
              <a:gd name="T7" fmla="*/ 0 h 69"/>
              <a:gd name="T8" fmla="*/ 1235 w 1235"/>
              <a:gd name="T9" fmla="*/ 69 h 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5" h="69">
                <a:moveTo>
                  <a:pt x="1235" y="0"/>
                </a:moveTo>
                <a:lnTo>
                  <a:pt x="0" y="6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5" name="Object 43"/>
          <p:cNvGraphicFramePr>
            <a:graphicFrameLocks noChangeAspect="1"/>
          </p:cNvGraphicFramePr>
          <p:nvPr/>
        </p:nvGraphicFramePr>
        <p:xfrm>
          <a:off x="6059488" y="5824538"/>
          <a:ext cx="523875" cy="455612"/>
        </p:xfrm>
        <a:graphic>
          <a:graphicData uri="http://schemas.openxmlformats.org/presentationml/2006/ole">
            <p:oleObj spid="_x0000_s20485" name="Clip" r:id="rId6" imgW="1305000" imgH="1085760" progId="">
              <p:embed/>
            </p:oleObj>
          </a:graphicData>
        </a:graphic>
      </p:graphicFrame>
      <p:sp>
        <p:nvSpPr>
          <p:cNvPr id="20501" name="Freeform 44"/>
          <p:cNvSpPr>
            <a:spLocks/>
          </p:cNvSpPr>
          <p:nvPr/>
        </p:nvSpPr>
        <p:spPr bwMode="auto">
          <a:xfrm rot="-5389902">
            <a:off x="5675313" y="5129213"/>
            <a:ext cx="168275" cy="1323975"/>
          </a:xfrm>
          <a:custGeom>
            <a:avLst/>
            <a:gdLst>
              <a:gd name="T0" fmla="*/ 0 w 51"/>
              <a:gd name="T1" fmla="*/ 2147483647 h 672"/>
              <a:gd name="T2" fmla="*/ 2147483647 w 51"/>
              <a:gd name="T3" fmla="*/ 0 h 672"/>
              <a:gd name="T4" fmla="*/ 2147483647 w 51"/>
              <a:gd name="T5" fmla="*/ 2147483647 h 672"/>
              <a:gd name="T6" fmla="*/ 2147483647 w 51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672"/>
              <a:gd name="T14" fmla="*/ 51 w 51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672">
                <a:moveTo>
                  <a:pt x="0" y="3"/>
                </a:moveTo>
                <a:lnTo>
                  <a:pt x="51" y="0"/>
                </a:lnTo>
                <a:lnTo>
                  <a:pt x="51" y="672"/>
                </a:lnTo>
                <a:lnTo>
                  <a:pt x="15" y="67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45"/>
          <p:cNvSpPr>
            <a:spLocks noChangeShapeType="1"/>
          </p:cNvSpPr>
          <p:nvPr/>
        </p:nvSpPr>
        <p:spPr bwMode="auto">
          <a:xfrm rot="5292605">
            <a:off x="5898357" y="5590381"/>
            <a:ext cx="215900" cy="7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5937250" y="3749675"/>
            <a:ext cx="554038" cy="468313"/>
            <a:chOff x="4238" y="2709"/>
            <a:chExt cx="349" cy="295"/>
          </a:xfrm>
        </p:grpSpPr>
        <p:sp>
          <p:nvSpPr>
            <p:cNvPr id="20578" name="Rectangle 47"/>
            <p:cNvSpPr>
              <a:spLocks noChangeArrowheads="1"/>
            </p:cNvSpPr>
            <p:nvPr/>
          </p:nvSpPr>
          <p:spPr bwMode="auto">
            <a:xfrm>
              <a:off x="4314" y="2712"/>
              <a:ext cx="273" cy="25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9" name="Rectangle 48"/>
            <p:cNvSpPr>
              <a:spLocks noChangeArrowheads="1"/>
            </p:cNvSpPr>
            <p:nvPr/>
          </p:nvSpPr>
          <p:spPr bwMode="auto">
            <a:xfrm>
              <a:off x="4239" y="2754"/>
              <a:ext cx="269" cy="25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49"/>
            <p:cNvGrpSpPr>
              <a:grpSpLocks/>
            </p:cNvGrpSpPr>
            <p:nvPr/>
          </p:nvGrpSpPr>
          <p:grpSpPr bwMode="auto">
            <a:xfrm flipV="1">
              <a:off x="4281" y="2836"/>
              <a:ext cx="192" cy="75"/>
              <a:chOff x="2848" y="848"/>
              <a:chExt cx="140" cy="98"/>
            </a:xfrm>
          </p:grpSpPr>
          <p:sp>
            <p:nvSpPr>
              <p:cNvPr id="20587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8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9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4278" y="2831"/>
              <a:ext cx="192" cy="75"/>
              <a:chOff x="2848" y="848"/>
              <a:chExt cx="140" cy="98"/>
            </a:xfrm>
          </p:grpSpPr>
          <p:sp>
            <p:nvSpPr>
              <p:cNvPr id="20584" name="Line 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5" name="Line 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6" name="Line 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82" name="Freeform 57"/>
            <p:cNvSpPr>
              <a:spLocks/>
            </p:cNvSpPr>
            <p:nvPr/>
          </p:nvSpPr>
          <p:spPr bwMode="auto">
            <a:xfrm>
              <a:off x="4238" y="2709"/>
              <a:ext cx="348" cy="44"/>
            </a:xfrm>
            <a:custGeom>
              <a:avLst/>
              <a:gdLst>
                <a:gd name="T0" fmla="*/ 0 w 348"/>
                <a:gd name="T1" fmla="*/ 44 h 44"/>
                <a:gd name="T2" fmla="*/ 76 w 348"/>
                <a:gd name="T3" fmla="*/ 0 h 44"/>
                <a:gd name="T4" fmla="*/ 348 w 348"/>
                <a:gd name="T5" fmla="*/ 0 h 44"/>
                <a:gd name="T6" fmla="*/ 276 w 348"/>
                <a:gd name="T7" fmla="*/ 44 h 44"/>
                <a:gd name="T8" fmla="*/ 0 w 348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8"/>
                <a:gd name="T16" fmla="*/ 0 h 44"/>
                <a:gd name="T17" fmla="*/ 348 w 348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8" h="44">
                  <a:moveTo>
                    <a:pt x="0" y="44"/>
                  </a:moveTo>
                  <a:lnTo>
                    <a:pt x="76" y="0"/>
                  </a:lnTo>
                  <a:lnTo>
                    <a:pt x="348" y="0"/>
                  </a:lnTo>
                  <a:lnTo>
                    <a:pt x="276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" name="Freeform 58"/>
            <p:cNvSpPr>
              <a:spLocks/>
            </p:cNvSpPr>
            <p:nvPr/>
          </p:nvSpPr>
          <p:spPr bwMode="auto">
            <a:xfrm>
              <a:off x="4505" y="2709"/>
              <a:ext cx="82" cy="294"/>
            </a:xfrm>
            <a:custGeom>
              <a:avLst/>
              <a:gdLst>
                <a:gd name="T0" fmla="*/ 0 w 82"/>
                <a:gd name="T1" fmla="*/ 47 h 294"/>
                <a:gd name="T2" fmla="*/ 82 w 82"/>
                <a:gd name="T3" fmla="*/ 0 h 294"/>
                <a:gd name="T4" fmla="*/ 82 w 82"/>
                <a:gd name="T5" fmla="*/ 254 h 294"/>
                <a:gd name="T6" fmla="*/ 0 w 82"/>
                <a:gd name="T7" fmla="*/ 294 h 294"/>
                <a:gd name="T8" fmla="*/ 0 w 82"/>
                <a:gd name="T9" fmla="*/ 4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94"/>
                <a:gd name="T17" fmla="*/ 82 w 82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94">
                  <a:moveTo>
                    <a:pt x="0" y="47"/>
                  </a:moveTo>
                  <a:lnTo>
                    <a:pt x="82" y="0"/>
                  </a:lnTo>
                  <a:lnTo>
                    <a:pt x="82" y="254"/>
                  </a:lnTo>
                  <a:lnTo>
                    <a:pt x="0" y="29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6215063" y="4562475"/>
            <a:ext cx="554037" cy="468313"/>
            <a:chOff x="4238" y="2709"/>
            <a:chExt cx="349" cy="295"/>
          </a:xfrm>
        </p:grpSpPr>
        <p:sp>
          <p:nvSpPr>
            <p:cNvPr id="20566" name="Rectangle 60"/>
            <p:cNvSpPr>
              <a:spLocks noChangeArrowheads="1"/>
            </p:cNvSpPr>
            <p:nvPr/>
          </p:nvSpPr>
          <p:spPr bwMode="auto">
            <a:xfrm>
              <a:off x="4314" y="2712"/>
              <a:ext cx="273" cy="25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Rectangle 61"/>
            <p:cNvSpPr>
              <a:spLocks noChangeArrowheads="1"/>
            </p:cNvSpPr>
            <p:nvPr/>
          </p:nvSpPr>
          <p:spPr bwMode="auto">
            <a:xfrm>
              <a:off x="4239" y="2754"/>
              <a:ext cx="269" cy="25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 flipV="1">
              <a:off x="4281" y="2836"/>
              <a:ext cx="192" cy="75"/>
              <a:chOff x="2848" y="848"/>
              <a:chExt cx="140" cy="98"/>
            </a:xfrm>
          </p:grpSpPr>
          <p:sp>
            <p:nvSpPr>
              <p:cNvPr id="20575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6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7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4278" y="2831"/>
              <a:ext cx="192" cy="75"/>
              <a:chOff x="2848" y="848"/>
              <a:chExt cx="140" cy="98"/>
            </a:xfrm>
          </p:grpSpPr>
          <p:sp>
            <p:nvSpPr>
              <p:cNvPr id="20572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3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4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70" name="Freeform 70"/>
            <p:cNvSpPr>
              <a:spLocks/>
            </p:cNvSpPr>
            <p:nvPr/>
          </p:nvSpPr>
          <p:spPr bwMode="auto">
            <a:xfrm>
              <a:off x="4238" y="2709"/>
              <a:ext cx="348" cy="44"/>
            </a:xfrm>
            <a:custGeom>
              <a:avLst/>
              <a:gdLst>
                <a:gd name="T0" fmla="*/ 0 w 348"/>
                <a:gd name="T1" fmla="*/ 44 h 44"/>
                <a:gd name="T2" fmla="*/ 76 w 348"/>
                <a:gd name="T3" fmla="*/ 0 h 44"/>
                <a:gd name="T4" fmla="*/ 348 w 348"/>
                <a:gd name="T5" fmla="*/ 0 h 44"/>
                <a:gd name="T6" fmla="*/ 276 w 348"/>
                <a:gd name="T7" fmla="*/ 44 h 44"/>
                <a:gd name="T8" fmla="*/ 0 w 348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8"/>
                <a:gd name="T16" fmla="*/ 0 h 44"/>
                <a:gd name="T17" fmla="*/ 348 w 348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8" h="44">
                  <a:moveTo>
                    <a:pt x="0" y="44"/>
                  </a:moveTo>
                  <a:lnTo>
                    <a:pt x="76" y="0"/>
                  </a:lnTo>
                  <a:lnTo>
                    <a:pt x="348" y="0"/>
                  </a:lnTo>
                  <a:lnTo>
                    <a:pt x="276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1" name="Freeform 71"/>
            <p:cNvSpPr>
              <a:spLocks/>
            </p:cNvSpPr>
            <p:nvPr/>
          </p:nvSpPr>
          <p:spPr bwMode="auto">
            <a:xfrm>
              <a:off x="4505" y="2709"/>
              <a:ext cx="82" cy="294"/>
            </a:xfrm>
            <a:custGeom>
              <a:avLst/>
              <a:gdLst>
                <a:gd name="T0" fmla="*/ 0 w 82"/>
                <a:gd name="T1" fmla="*/ 47 h 294"/>
                <a:gd name="T2" fmla="*/ 82 w 82"/>
                <a:gd name="T3" fmla="*/ 0 h 294"/>
                <a:gd name="T4" fmla="*/ 82 w 82"/>
                <a:gd name="T5" fmla="*/ 254 h 294"/>
                <a:gd name="T6" fmla="*/ 0 w 82"/>
                <a:gd name="T7" fmla="*/ 294 h 294"/>
                <a:gd name="T8" fmla="*/ 0 w 82"/>
                <a:gd name="T9" fmla="*/ 4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94"/>
                <a:gd name="T17" fmla="*/ 82 w 82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94">
                  <a:moveTo>
                    <a:pt x="0" y="47"/>
                  </a:moveTo>
                  <a:lnTo>
                    <a:pt x="82" y="0"/>
                  </a:lnTo>
                  <a:lnTo>
                    <a:pt x="82" y="254"/>
                  </a:lnTo>
                  <a:lnTo>
                    <a:pt x="0" y="29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05" name="Freeform 72"/>
          <p:cNvSpPr>
            <a:spLocks/>
          </p:cNvSpPr>
          <p:nvPr/>
        </p:nvSpPr>
        <p:spPr bwMode="auto">
          <a:xfrm>
            <a:off x="6232525" y="3365500"/>
            <a:ext cx="463550" cy="373063"/>
          </a:xfrm>
          <a:custGeom>
            <a:avLst/>
            <a:gdLst>
              <a:gd name="T0" fmla="*/ 2147483647 w 273"/>
              <a:gd name="T1" fmla="*/ 0 h 117"/>
              <a:gd name="T2" fmla="*/ 0 w 273"/>
              <a:gd name="T3" fmla="*/ 2147483647 h 117"/>
              <a:gd name="T4" fmla="*/ 0 60000 65536"/>
              <a:gd name="T5" fmla="*/ 0 60000 65536"/>
              <a:gd name="T6" fmla="*/ 0 w 273"/>
              <a:gd name="T7" fmla="*/ 0 h 117"/>
              <a:gd name="T8" fmla="*/ 273 w 273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" h="117">
                <a:moveTo>
                  <a:pt x="273" y="0"/>
                </a:moveTo>
                <a:lnTo>
                  <a:pt x="0" y="11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Freeform 73"/>
          <p:cNvSpPr>
            <a:spLocks/>
          </p:cNvSpPr>
          <p:nvPr/>
        </p:nvSpPr>
        <p:spPr bwMode="auto">
          <a:xfrm>
            <a:off x="6299200" y="5029200"/>
            <a:ext cx="123825" cy="166688"/>
          </a:xfrm>
          <a:custGeom>
            <a:avLst/>
            <a:gdLst>
              <a:gd name="T0" fmla="*/ 2147483647 w 273"/>
              <a:gd name="T1" fmla="*/ 0 h 117"/>
              <a:gd name="T2" fmla="*/ 0 w 273"/>
              <a:gd name="T3" fmla="*/ 2147483647 h 117"/>
              <a:gd name="T4" fmla="*/ 0 60000 65536"/>
              <a:gd name="T5" fmla="*/ 0 60000 65536"/>
              <a:gd name="T6" fmla="*/ 0 w 273"/>
              <a:gd name="T7" fmla="*/ 0 h 117"/>
              <a:gd name="T8" fmla="*/ 273 w 273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" h="117">
                <a:moveTo>
                  <a:pt x="273" y="0"/>
                </a:moveTo>
                <a:lnTo>
                  <a:pt x="0" y="11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Freeform 74"/>
          <p:cNvSpPr>
            <a:spLocks/>
          </p:cNvSpPr>
          <p:nvPr/>
        </p:nvSpPr>
        <p:spPr bwMode="auto">
          <a:xfrm flipH="1">
            <a:off x="6265863" y="4224338"/>
            <a:ext cx="271462" cy="338137"/>
          </a:xfrm>
          <a:custGeom>
            <a:avLst/>
            <a:gdLst>
              <a:gd name="T0" fmla="*/ 2147483647 w 273"/>
              <a:gd name="T1" fmla="*/ 0 h 117"/>
              <a:gd name="T2" fmla="*/ 0 w 273"/>
              <a:gd name="T3" fmla="*/ 2147483647 h 117"/>
              <a:gd name="T4" fmla="*/ 0 60000 65536"/>
              <a:gd name="T5" fmla="*/ 0 60000 65536"/>
              <a:gd name="T6" fmla="*/ 0 w 273"/>
              <a:gd name="T7" fmla="*/ 0 h 117"/>
              <a:gd name="T8" fmla="*/ 273 w 273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" h="117">
                <a:moveTo>
                  <a:pt x="273" y="0"/>
                </a:moveTo>
                <a:lnTo>
                  <a:pt x="0" y="11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4927600" y="4230688"/>
            <a:ext cx="554038" cy="468312"/>
            <a:chOff x="4238" y="2709"/>
            <a:chExt cx="349" cy="295"/>
          </a:xfrm>
        </p:grpSpPr>
        <p:sp>
          <p:nvSpPr>
            <p:cNvPr id="20554" name="Rectangle 76"/>
            <p:cNvSpPr>
              <a:spLocks noChangeArrowheads="1"/>
            </p:cNvSpPr>
            <p:nvPr/>
          </p:nvSpPr>
          <p:spPr bwMode="auto">
            <a:xfrm>
              <a:off x="4314" y="2712"/>
              <a:ext cx="273" cy="25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Rectangle 77"/>
            <p:cNvSpPr>
              <a:spLocks noChangeArrowheads="1"/>
            </p:cNvSpPr>
            <p:nvPr/>
          </p:nvSpPr>
          <p:spPr bwMode="auto">
            <a:xfrm>
              <a:off x="4239" y="2754"/>
              <a:ext cx="269" cy="25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78"/>
            <p:cNvGrpSpPr>
              <a:grpSpLocks/>
            </p:cNvGrpSpPr>
            <p:nvPr/>
          </p:nvGrpSpPr>
          <p:grpSpPr bwMode="auto">
            <a:xfrm flipV="1">
              <a:off x="4281" y="2836"/>
              <a:ext cx="192" cy="75"/>
              <a:chOff x="2848" y="848"/>
              <a:chExt cx="140" cy="98"/>
            </a:xfrm>
          </p:grpSpPr>
          <p:sp>
            <p:nvSpPr>
              <p:cNvPr id="2056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5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82"/>
            <p:cNvGrpSpPr>
              <a:grpSpLocks/>
            </p:cNvGrpSpPr>
            <p:nvPr/>
          </p:nvGrpSpPr>
          <p:grpSpPr bwMode="auto">
            <a:xfrm>
              <a:off x="4278" y="2831"/>
              <a:ext cx="192" cy="75"/>
              <a:chOff x="2848" y="848"/>
              <a:chExt cx="140" cy="98"/>
            </a:xfrm>
          </p:grpSpPr>
          <p:sp>
            <p:nvSpPr>
              <p:cNvPr id="20560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1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2" name="Line 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58" name="Freeform 86"/>
            <p:cNvSpPr>
              <a:spLocks/>
            </p:cNvSpPr>
            <p:nvPr/>
          </p:nvSpPr>
          <p:spPr bwMode="auto">
            <a:xfrm>
              <a:off x="4238" y="2709"/>
              <a:ext cx="348" cy="44"/>
            </a:xfrm>
            <a:custGeom>
              <a:avLst/>
              <a:gdLst>
                <a:gd name="T0" fmla="*/ 0 w 348"/>
                <a:gd name="T1" fmla="*/ 44 h 44"/>
                <a:gd name="T2" fmla="*/ 76 w 348"/>
                <a:gd name="T3" fmla="*/ 0 h 44"/>
                <a:gd name="T4" fmla="*/ 348 w 348"/>
                <a:gd name="T5" fmla="*/ 0 h 44"/>
                <a:gd name="T6" fmla="*/ 276 w 348"/>
                <a:gd name="T7" fmla="*/ 44 h 44"/>
                <a:gd name="T8" fmla="*/ 0 w 348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8"/>
                <a:gd name="T16" fmla="*/ 0 h 44"/>
                <a:gd name="T17" fmla="*/ 348 w 348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8" h="44">
                  <a:moveTo>
                    <a:pt x="0" y="44"/>
                  </a:moveTo>
                  <a:lnTo>
                    <a:pt x="76" y="0"/>
                  </a:lnTo>
                  <a:lnTo>
                    <a:pt x="348" y="0"/>
                  </a:lnTo>
                  <a:lnTo>
                    <a:pt x="276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9" name="Freeform 87"/>
            <p:cNvSpPr>
              <a:spLocks/>
            </p:cNvSpPr>
            <p:nvPr/>
          </p:nvSpPr>
          <p:spPr bwMode="auto">
            <a:xfrm>
              <a:off x="4505" y="2709"/>
              <a:ext cx="82" cy="294"/>
            </a:xfrm>
            <a:custGeom>
              <a:avLst/>
              <a:gdLst>
                <a:gd name="T0" fmla="*/ 0 w 82"/>
                <a:gd name="T1" fmla="*/ 47 h 294"/>
                <a:gd name="T2" fmla="*/ 82 w 82"/>
                <a:gd name="T3" fmla="*/ 0 h 294"/>
                <a:gd name="T4" fmla="*/ 82 w 82"/>
                <a:gd name="T5" fmla="*/ 254 h 294"/>
                <a:gd name="T6" fmla="*/ 0 w 82"/>
                <a:gd name="T7" fmla="*/ 294 h 294"/>
                <a:gd name="T8" fmla="*/ 0 w 82"/>
                <a:gd name="T9" fmla="*/ 4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94"/>
                <a:gd name="T17" fmla="*/ 82 w 82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94">
                  <a:moveTo>
                    <a:pt x="0" y="47"/>
                  </a:moveTo>
                  <a:lnTo>
                    <a:pt x="82" y="0"/>
                  </a:lnTo>
                  <a:lnTo>
                    <a:pt x="82" y="254"/>
                  </a:lnTo>
                  <a:lnTo>
                    <a:pt x="0" y="29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09" name="Freeform 88"/>
          <p:cNvSpPr>
            <a:spLocks/>
          </p:cNvSpPr>
          <p:nvPr/>
        </p:nvSpPr>
        <p:spPr bwMode="auto">
          <a:xfrm flipV="1">
            <a:off x="5457825" y="4503738"/>
            <a:ext cx="754063" cy="323850"/>
          </a:xfrm>
          <a:custGeom>
            <a:avLst/>
            <a:gdLst>
              <a:gd name="T0" fmla="*/ 2147483647 w 1235"/>
              <a:gd name="T1" fmla="*/ 0 h 69"/>
              <a:gd name="T2" fmla="*/ 0 w 1235"/>
              <a:gd name="T3" fmla="*/ 2147483647 h 69"/>
              <a:gd name="T4" fmla="*/ 0 60000 65536"/>
              <a:gd name="T5" fmla="*/ 0 60000 65536"/>
              <a:gd name="T6" fmla="*/ 0 w 1235"/>
              <a:gd name="T7" fmla="*/ 0 h 69"/>
              <a:gd name="T8" fmla="*/ 1235 w 1235"/>
              <a:gd name="T9" fmla="*/ 69 h 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5" h="69">
                <a:moveTo>
                  <a:pt x="1235" y="0"/>
                </a:moveTo>
                <a:lnTo>
                  <a:pt x="0" y="6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Freeform 89"/>
          <p:cNvSpPr>
            <a:spLocks/>
          </p:cNvSpPr>
          <p:nvPr/>
        </p:nvSpPr>
        <p:spPr bwMode="auto">
          <a:xfrm flipV="1">
            <a:off x="3968750" y="4295775"/>
            <a:ext cx="954088" cy="147638"/>
          </a:xfrm>
          <a:custGeom>
            <a:avLst/>
            <a:gdLst>
              <a:gd name="T0" fmla="*/ 2147483647 w 1235"/>
              <a:gd name="T1" fmla="*/ 0 h 69"/>
              <a:gd name="T2" fmla="*/ 0 w 1235"/>
              <a:gd name="T3" fmla="*/ 2147483647 h 69"/>
              <a:gd name="T4" fmla="*/ 0 60000 65536"/>
              <a:gd name="T5" fmla="*/ 0 60000 65536"/>
              <a:gd name="T6" fmla="*/ 0 w 1235"/>
              <a:gd name="T7" fmla="*/ 0 h 69"/>
              <a:gd name="T8" fmla="*/ 1235 w 1235"/>
              <a:gd name="T9" fmla="*/ 69 h 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5" h="69">
                <a:moveTo>
                  <a:pt x="1235" y="0"/>
                </a:moveTo>
                <a:lnTo>
                  <a:pt x="0" y="6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90"/>
          <p:cNvGrpSpPr>
            <a:grpSpLocks/>
          </p:cNvGrpSpPr>
          <p:nvPr/>
        </p:nvGrpSpPr>
        <p:grpSpPr bwMode="auto">
          <a:xfrm>
            <a:off x="1619250" y="1203325"/>
            <a:ext cx="6781800" cy="3036888"/>
            <a:chOff x="63" y="572"/>
            <a:chExt cx="4272" cy="1913"/>
          </a:xfrm>
        </p:grpSpPr>
        <p:sp>
          <p:nvSpPr>
            <p:cNvPr id="20512" name="Freeform 91"/>
            <p:cNvSpPr>
              <a:spLocks/>
            </p:cNvSpPr>
            <p:nvPr/>
          </p:nvSpPr>
          <p:spPr bwMode="auto">
            <a:xfrm>
              <a:off x="960" y="1831"/>
              <a:ext cx="834" cy="591"/>
            </a:xfrm>
            <a:custGeom>
              <a:avLst/>
              <a:gdLst>
                <a:gd name="T0" fmla="*/ 303 w 834"/>
                <a:gd name="T1" fmla="*/ 584 h 591"/>
                <a:gd name="T2" fmla="*/ 0 w 834"/>
                <a:gd name="T3" fmla="*/ 0 h 591"/>
                <a:gd name="T4" fmla="*/ 834 w 834"/>
                <a:gd name="T5" fmla="*/ 0 h 591"/>
                <a:gd name="T6" fmla="*/ 532 w 834"/>
                <a:gd name="T7" fmla="*/ 591 h 591"/>
                <a:gd name="T8" fmla="*/ 303 w 834"/>
                <a:gd name="T9" fmla="*/ 584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4"/>
                <a:gd name="T16" fmla="*/ 0 h 591"/>
                <a:gd name="T17" fmla="*/ 834 w 834"/>
                <a:gd name="T18" fmla="*/ 591 h 5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4" h="591">
                  <a:moveTo>
                    <a:pt x="303" y="584"/>
                  </a:moveTo>
                  <a:cubicBezTo>
                    <a:pt x="236" y="185"/>
                    <a:pt x="0" y="0"/>
                    <a:pt x="0" y="0"/>
                  </a:cubicBezTo>
                  <a:lnTo>
                    <a:pt x="834" y="0"/>
                  </a:lnTo>
                  <a:cubicBezTo>
                    <a:pt x="834" y="0"/>
                    <a:pt x="569" y="215"/>
                    <a:pt x="532" y="591"/>
                  </a:cubicBezTo>
                  <a:cubicBezTo>
                    <a:pt x="532" y="591"/>
                    <a:pt x="417" y="587"/>
                    <a:pt x="303" y="584"/>
                  </a:cubicBez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8" name="Group 92"/>
            <p:cNvGrpSpPr>
              <a:grpSpLocks/>
            </p:cNvGrpSpPr>
            <p:nvPr/>
          </p:nvGrpSpPr>
          <p:grpSpPr bwMode="auto">
            <a:xfrm>
              <a:off x="915" y="1025"/>
              <a:ext cx="890" cy="810"/>
              <a:chOff x="4032" y="2693"/>
              <a:chExt cx="890" cy="810"/>
            </a:xfrm>
          </p:grpSpPr>
          <p:sp>
            <p:nvSpPr>
              <p:cNvPr id="20544" name="Rectangle 93"/>
              <p:cNvSpPr>
                <a:spLocks noChangeArrowheads="1"/>
              </p:cNvSpPr>
              <p:nvPr/>
            </p:nvSpPr>
            <p:spPr bwMode="auto">
              <a:xfrm>
                <a:off x="4474" y="2902"/>
                <a:ext cx="436" cy="598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5" name="Rectangle 94"/>
              <p:cNvSpPr>
                <a:spLocks noChangeArrowheads="1"/>
              </p:cNvSpPr>
              <p:nvPr/>
            </p:nvSpPr>
            <p:spPr bwMode="auto">
              <a:xfrm>
                <a:off x="4077" y="2702"/>
                <a:ext cx="827" cy="7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6" name="Text Box 95"/>
              <p:cNvSpPr txBox="1">
                <a:spLocks noChangeArrowheads="1"/>
              </p:cNvSpPr>
              <p:nvPr/>
            </p:nvSpPr>
            <p:spPr bwMode="auto">
              <a:xfrm>
                <a:off x="4439" y="2869"/>
                <a:ext cx="483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AAL</a:t>
                </a:r>
              </a:p>
              <a:p>
                <a:pPr algn="ctr"/>
                <a:r>
                  <a:rPr lang="en-US" sz="2000"/>
                  <a:t>ATM</a:t>
                </a:r>
              </a:p>
              <a:p>
                <a:pPr algn="ctr"/>
                <a:r>
                  <a:rPr lang="en-US" sz="2000"/>
                  <a:t>phy</a:t>
                </a:r>
              </a:p>
            </p:txBody>
          </p:sp>
          <p:sp>
            <p:nvSpPr>
              <p:cNvPr id="20547" name="Line 96"/>
              <p:cNvSpPr>
                <a:spLocks noChangeShapeType="1"/>
              </p:cNvSpPr>
              <p:nvPr/>
            </p:nvSpPr>
            <p:spPr bwMode="auto">
              <a:xfrm>
                <a:off x="4083" y="2902"/>
                <a:ext cx="83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48" name="Line 97"/>
              <p:cNvSpPr>
                <a:spLocks noChangeShapeType="1"/>
              </p:cNvSpPr>
              <p:nvPr/>
            </p:nvSpPr>
            <p:spPr bwMode="auto">
              <a:xfrm>
                <a:off x="4460" y="3080"/>
                <a:ext cx="4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49" name="Line 98"/>
              <p:cNvSpPr>
                <a:spLocks noChangeShapeType="1"/>
              </p:cNvSpPr>
              <p:nvPr/>
            </p:nvSpPr>
            <p:spPr bwMode="auto">
              <a:xfrm>
                <a:off x="4076" y="3273"/>
                <a:ext cx="83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50" name="Line 99"/>
              <p:cNvSpPr>
                <a:spLocks noChangeShapeType="1"/>
              </p:cNvSpPr>
              <p:nvPr/>
            </p:nvSpPr>
            <p:spPr bwMode="auto">
              <a:xfrm flipH="1" flipV="1">
                <a:off x="4459" y="2911"/>
                <a:ext cx="9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51" name="Text Box 100"/>
              <p:cNvSpPr txBox="1">
                <a:spLocks noChangeArrowheads="1"/>
              </p:cNvSpPr>
              <p:nvPr/>
            </p:nvSpPr>
            <p:spPr bwMode="auto">
              <a:xfrm>
                <a:off x="4032" y="3246"/>
                <a:ext cx="48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phy</a:t>
                </a:r>
              </a:p>
            </p:txBody>
          </p:sp>
          <p:sp>
            <p:nvSpPr>
              <p:cNvPr id="20552" name="Text Box 101"/>
              <p:cNvSpPr txBox="1">
                <a:spLocks noChangeArrowheads="1"/>
              </p:cNvSpPr>
              <p:nvPr/>
            </p:nvSpPr>
            <p:spPr bwMode="auto">
              <a:xfrm>
                <a:off x="4032" y="2966"/>
                <a:ext cx="48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Eth</a:t>
                </a:r>
              </a:p>
            </p:txBody>
          </p:sp>
          <p:sp>
            <p:nvSpPr>
              <p:cNvPr id="20553" name="Text Box 102"/>
              <p:cNvSpPr txBox="1">
                <a:spLocks noChangeArrowheads="1"/>
              </p:cNvSpPr>
              <p:nvPr/>
            </p:nvSpPr>
            <p:spPr bwMode="auto">
              <a:xfrm>
                <a:off x="4260" y="2693"/>
                <a:ext cx="48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IP</a:t>
                </a:r>
              </a:p>
            </p:txBody>
          </p:sp>
        </p:grpSp>
        <p:sp>
          <p:nvSpPr>
            <p:cNvPr id="20514" name="Freeform 103"/>
            <p:cNvSpPr>
              <a:spLocks/>
            </p:cNvSpPr>
            <p:nvPr/>
          </p:nvSpPr>
          <p:spPr bwMode="auto">
            <a:xfrm>
              <a:off x="1876" y="2302"/>
              <a:ext cx="551" cy="183"/>
            </a:xfrm>
            <a:custGeom>
              <a:avLst/>
              <a:gdLst>
                <a:gd name="T0" fmla="*/ 310 w 551"/>
                <a:gd name="T1" fmla="*/ 180 h 183"/>
                <a:gd name="T2" fmla="*/ 0 w 551"/>
                <a:gd name="T3" fmla="*/ 32 h 183"/>
                <a:gd name="T4" fmla="*/ 480 w 551"/>
                <a:gd name="T5" fmla="*/ 24 h 183"/>
                <a:gd name="T6" fmla="*/ 428 w 551"/>
                <a:gd name="T7" fmla="*/ 179 h 183"/>
                <a:gd name="T8" fmla="*/ 310 w 551"/>
                <a:gd name="T9" fmla="*/ 18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1"/>
                <a:gd name="T16" fmla="*/ 0 h 183"/>
                <a:gd name="T17" fmla="*/ 551 w 5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1" h="183">
                  <a:moveTo>
                    <a:pt x="310" y="180"/>
                  </a:moveTo>
                  <a:cubicBezTo>
                    <a:pt x="125" y="113"/>
                    <a:pt x="215" y="91"/>
                    <a:pt x="0" y="32"/>
                  </a:cubicBezTo>
                  <a:cubicBezTo>
                    <a:pt x="311" y="3"/>
                    <a:pt x="409" y="0"/>
                    <a:pt x="480" y="24"/>
                  </a:cubicBezTo>
                  <a:cubicBezTo>
                    <a:pt x="551" y="48"/>
                    <a:pt x="443" y="76"/>
                    <a:pt x="428" y="179"/>
                  </a:cubicBezTo>
                  <a:cubicBezTo>
                    <a:pt x="428" y="179"/>
                    <a:pt x="424" y="183"/>
                    <a:pt x="310" y="180"/>
                  </a:cubicBez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" name="Group 104"/>
            <p:cNvGrpSpPr>
              <a:grpSpLocks/>
            </p:cNvGrpSpPr>
            <p:nvPr/>
          </p:nvGrpSpPr>
          <p:grpSpPr bwMode="auto">
            <a:xfrm>
              <a:off x="1875" y="1702"/>
              <a:ext cx="509" cy="639"/>
              <a:chOff x="4232" y="2566"/>
              <a:chExt cx="834" cy="639"/>
            </a:xfrm>
          </p:grpSpPr>
          <p:sp>
            <p:nvSpPr>
              <p:cNvPr id="20540" name="Rectangle 105"/>
              <p:cNvSpPr>
                <a:spLocks noChangeArrowheads="1"/>
              </p:cNvSpPr>
              <p:nvPr/>
            </p:nvSpPr>
            <p:spPr bwMode="auto">
              <a:xfrm>
                <a:off x="4239" y="2762"/>
                <a:ext cx="827" cy="443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1" name="Rectangle 106"/>
              <p:cNvSpPr>
                <a:spLocks noChangeArrowheads="1"/>
              </p:cNvSpPr>
              <p:nvPr/>
            </p:nvSpPr>
            <p:spPr bwMode="auto">
              <a:xfrm>
                <a:off x="4233" y="2763"/>
                <a:ext cx="827" cy="4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2" name="Text Box 107"/>
              <p:cNvSpPr txBox="1">
                <a:spLocks noChangeArrowheads="1"/>
              </p:cNvSpPr>
              <p:nvPr/>
            </p:nvSpPr>
            <p:spPr bwMode="auto">
              <a:xfrm>
                <a:off x="4271" y="2566"/>
                <a:ext cx="792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en-US" sz="2000"/>
              </a:p>
              <a:p>
                <a:pPr algn="ctr"/>
                <a:r>
                  <a:rPr lang="en-US" sz="2000"/>
                  <a:t>ATM</a:t>
                </a:r>
              </a:p>
              <a:p>
                <a:pPr algn="ctr"/>
                <a:r>
                  <a:rPr lang="en-US" sz="2000"/>
                  <a:t>phy</a:t>
                </a:r>
              </a:p>
            </p:txBody>
          </p:sp>
          <p:sp>
            <p:nvSpPr>
              <p:cNvPr id="20543" name="Line 108"/>
              <p:cNvSpPr>
                <a:spLocks noChangeShapeType="1"/>
              </p:cNvSpPr>
              <p:nvPr/>
            </p:nvSpPr>
            <p:spPr bwMode="auto">
              <a:xfrm>
                <a:off x="4232" y="2978"/>
                <a:ext cx="83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516" name="Freeform 109"/>
            <p:cNvSpPr>
              <a:spLocks/>
            </p:cNvSpPr>
            <p:nvPr/>
          </p:nvSpPr>
          <p:spPr bwMode="auto">
            <a:xfrm>
              <a:off x="2438" y="2009"/>
              <a:ext cx="568" cy="180"/>
            </a:xfrm>
            <a:custGeom>
              <a:avLst/>
              <a:gdLst>
                <a:gd name="T0" fmla="*/ 310 w 568"/>
                <a:gd name="T1" fmla="*/ 177 h 180"/>
                <a:gd name="T2" fmla="*/ 0 w 568"/>
                <a:gd name="T3" fmla="*/ 29 h 180"/>
                <a:gd name="T4" fmla="*/ 480 w 568"/>
                <a:gd name="T5" fmla="*/ 21 h 180"/>
                <a:gd name="T6" fmla="*/ 531 w 568"/>
                <a:gd name="T7" fmla="*/ 162 h 180"/>
                <a:gd name="T8" fmla="*/ 310 w 568"/>
                <a:gd name="T9" fmla="*/ 177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180"/>
                <a:gd name="T17" fmla="*/ 568 w 568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180">
                  <a:moveTo>
                    <a:pt x="310" y="177"/>
                  </a:moveTo>
                  <a:cubicBezTo>
                    <a:pt x="280" y="103"/>
                    <a:pt x="215" y="88"/>
                    <a:pt x="0" y="29"/>
                  </a:cubicBezTo>
                  <a:cubicBezTo>
                    <a:pt x="311" y="0"/>
                    <a:pt x="398" y="29"/>
                    <a:pt x="480" y="21"/>
                  </a:cubicBezTo>
                  <a:cubicBezTo>
                    <a:pt x="568" y="43"/>
                    <a:pt x="412" y="66"/>
                    <a:pt x="531" y="162"/>
                  </a:cubicBezTo>
                  <a:cubicBezTo>
                    <a:pt x="531" y="162"/>
                    <a:pt x="424" y="180"/>
                    <a:pt x="310" y="177"/>
                  </a:cubicBez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0" name="Group 110"/>
            <p:cNvGrpSpPr>
              <a:grpSpLocks/>
            </p:cNvGrpSpPr>
            <p:nvPr/>
          </p:nvGrpSpPr>
          <p:grpSpPr bwMode="auto">
            <a:xfrm>
              <a:off x="2437" y="1392"/>
              <a:ext cx="509" cy="639"/>
              <a:chOff x="4232" y="2566"/>
              <a:chExt cx="834" cy="639"/>
            </a:xfrm>
          </p:grpSpPr>
          <p:sp>
            <p:nvSpPr>
              <p:cNvPr id="20536" name="Rectangle 111"/>
              <p:cNvSpPr>
                <a:spLocks noChangeArrowheads="1"/>
              </p:cNvSpPr>
              <p:nvPr/>
            </p:nvSpPr>
            <p:spPr bwMode="auto">
              <a:xfrm>
                <a:off x="4239" y="2762"/>
                <a:ext cx="827" cy="443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7" name="Rectangle 112"/>
              <p:cNvSpPr>
                <a:spLocks noChangeArrowheads="1"/>
              </p:cNvSpPr>
              <p:nvPr/>
            </p:nvSpPr>
            <p:spPr bwMode="auto">
              <a:xfrm>
                <a:off x="4233" y="2763"/>
                <a:ext cx="827" cy="4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8" name="Text Box 113"/>
              <p:cNvSpPr txBox="1">
                <a:spLocks noChangeArrowheads="1"/>
              </p:cNvSpPr>
              <p:nvPr/>
            </p:nvSpPr>
            <p:spPr bwMode="auto">
              <a:xfrm>
                <a:off x="4271" y="2566"/>
                <a:ext cx="792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en-US" sz="2000"/>
              </a:p>
              <a:p>
                <a:pPr algn="ctr"/>
                <a:r>
                  <a:rPr lang="en-US" sz="2000"/>
                  <a:t>ATM</a:t>
                </a:r>
              </a:p>
              <a:p>
                <a:pPr algn="ctr"/>
                <a:r>
                  <a:rPr lang="en-US" sz="2000"/>
                  <a:t>phy</a:t>
                </a:r>
              </a:p>
            </p:txBody>
          </p:sp>
          <p:sp>
            <p:nvSpPr>
              <p:cNvPr id="20539" name="Line 114"/>
              <p:cNvSpPr>
                <a:spLocks noChangeShapeType="1"/>
              </p:cNvSpPr>
              <p:nvPr/>
            </p:nvSpPr>
            <p:spPr bwMode="auto">
              <a:xfrm>
                <a:off x="4232" y="2978"/>
                <a:ext cx="83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518" name="Freeform 115"/>
            <p:cNvSpPr>
              <a:spLocks/>
            </p:cNvSpPr>
            <p:nvPr/>
          </p:nvSpPr>
          <p:spPr bwMode="auto">
            <a:xfrm>
              <a:off x="3272" y="1735"/>
              <a:ext cx="1063" cy="192"/>
            </a:xfrm>
            <a:custGeom>
              <a:avLst/>
              <a:gdLst>
                <a:gd name="T0" fmla="*/ 0 w 1063"/>
                <a:gd name="T1" fmla="*/ 185 h 192"/>
                <a:gd name="T2" fmla="*/ 243 w 1063"/>
                <a:gd name="T3" fmla="*/ 0 h 192"/>
                <a:gd name="T4" fmla="*/ 1063 w 1063"/>
                <a:gd name="T5" fmla="*/ 15 h 192"/>
                <a:gd name="T6" fmla="*/ 229 w 1063"/>
                <a:gd name="T7" fmla="*/ 192 h 192"/>
                <a:gd name="T8" fmla="*/ 0 w 1063"/>
                <a:gd name="T9" fmla="*/ 185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3"/>
                <a:gd name="T16" fmla="*/ 0 h 192"/>
                <a:gd name="T17" fmla="*/ 1063 w 1063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3" h="192">
                  <a:moveTo>
                    <a:pt x="0" y="185"/>
                  </a:moveTo>
                  <a:cubicBezTo>
                    <a:pt x="398" y="45"/>
                    <a:pt x="66" y="28"/>
                    <a:pt x="243" y="0"/>
                  </a:cubicBezTo>
                  <a:lnTo>
                    <a:pt x="1063" y="15"/>
                  </a:lnTo>
                  <a:cubicBezTo>
                    <a:pt x="1061" y="47"/>
                    <a:pt x="612" y="89"/>
                    <a:pt x="229" y="192"/>
                  </a:cubicBezTo>
                  <a:cubicBezTo>
                    <a:pt x="229" y="192"/>
                    <a:pt x="132" y="178"/>
                    <a:pt x="0" y="185"/>
                  </a:cubicBez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" name="Group 116"/>
            <p:cNvGrpSpPr>
              <a:grpSpLocks/>
            </p:cNvGrpSpPr>
            <p:nvPr/>
          </p:nvGrpSpPr>
          <p:grpSpPr bwMode="auto">
            <a:xfrm>
              <a:off x="3474" y="572"/>
              <a:ext cx="861" cy="1210"/>
              <a:chOff x="3917" y="1813"/>
              <a:chExt cx="861" cy="1210"/>
            </a:xfrm>
          </p:grpSpPr>
          <p:sp>
            <p:nvSpPr>
              <p:cNvPr id="20528" name="Rectangle 117"/>
              <p:cNvSpPr>
                <a:spLocks noChangeArrowheads="1"/>
              </p:cNvSpPr>
              <p:nvPr/>
            </p:nvSpPr>
            <p:spPr bwMode="auto">
              <a:xfrm>
                <a:off x="3943" y="2415"/>
                <a:ext cx="827" cy="598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9" name="Rectangle 118"/>
              <p:cNvSpPr>
                <a:spLocks noChangeArrowheads="1"/>
              </p:cNvSpPr>
              <p:nvPr/>
            </p:nvSpPr>
            <p:spPr bwMode="auto">
              <a:xfrm>
                <a:off x="3937" y="1861"/>
                <a:ext cx="827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0" name="Text Box 119"/>
              <p:cNvSpPr txBox="1">
                <a:spLocks noChangeArrowheads="1"/>
              </p:cNvSpPr>
              <p:nvPr/>
            </p:nvSpPr>
            <p:spPr bwMode="auto">
              <a:xfrm>
                <a:off x="3917" y="1813"/>
                <a:ext cx="834" cy="1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app</a:t>
                </a:r>
              </a:p>
              <a:p>
                <a:pPr algn="ctr"/>
                <a:r>
                  <a:rPr lang="en-US" sz="2000"/>
                  <a:t>transport</a:t>
                </a:r>
              </a:p>
              <a:p>
                <a:pPr algn="ctr"/>
                <a:r>
                  <a:rPr lang="en-US" sz="2000"/>
                  <a:t>IP</a:t>
                </a:r>
              </a:p>
              <a:p>
                <a:pPr algn="ctr"/>
                <a:r>
                  <a:rPr lang="en-US" sz="2000"/>
                  <a:t>AAL</a:t>
                </a:r>
              </a:p>
              <a:p>
                <a:pPr algn="ctr"/>
                <a:r>
                  <a:rPr lang="en-US" sz="2000"/>
                  <a:t>ATM</a:t>
                </a:r>
              </a:p>
              <a:p>
                <a:pPr algn="ctr"/>
                <a:r>
                  <a:rPr lang="en-US" sz="2000"/>
                  <a:t>phy</a:t>
                </a:r>
              </a:p>
            </p:txBody>
          </p:sp>
          <p:sp>
            <p:nvSpPr>
              <p:cNvPr id="20531" name="Line 120"/>
              <p:cNvSpPr>
                <a:spLocks noChangeShapeType="1"/>
              </p:cNvSpPr>
              <p:nvPr/>
            </p:nvSpPr>
            <p:spPr bwMode="auto">
              <a:xfrm>
                <a:off x="3936" y="2230"/>
                <a:ext cx="8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32" name="Line 121"/>
              <p:cNvSpPr>
                <a:spLocks noChangeShapeType="1"/>
              </p:cNvSpPr>
              <p:nvPr/>
            </p:nvSpPr>
            <p:spPr bwMode="auto">
              <a:xfrm>
                <a:off x="3943" y="2415"/>
                <a:ext cx="83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33" name="Line 122"/>
              <p:cNvSpPr>
                <a:spLocks noChangeShapeType="1"/>
              </p:cNvSpPr>
              <p:nvPr/>
            </p:nvSpPr>
            <p:spPr bwMode="auto">
              <a:xfrm>
                <a:off x="3928" y="2593"/>
                <a:ext cx="8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34" name="Line 123"/>
              <p:cNvSpPr>
                <a:spLocks noChangeShapeType="1"/>
              </p:cNvSpPr>
              <p:nvPr/>
            </p:nvSpPr>
            <p:spPr bwMode="auto">
              <a:xfrm>
                <a:off x="3936" y="2786"/>
                <a:ext cx="83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35" name="Line 124"/>
              <p:cNvSpPr>
                <a:spLocks noChangeShapeType="1"/>
              </p:cNvSpPr>
              <p:nvPr/>
            </p:nvSpPr>
            <p:spPr bwMode="auto">
              <a:xfrm>
                <a:off x="3950" y="2049"/>
                <a:ext cx="8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520" name="Freeform 125"/>
            <p:cNvSpPr>
              <a:spLocks/>
            </p:cNvSpPr>
            <p:nvPr/>
          </p:nvSpPr>
          <p:spPr bwMode="auto">
            <a:xfrm>
              <a:off x="74" y="1706"/>
              <a:ext cx="920" cy="409"/>
            </a:xfrm>
            <a:custGeom>
              <a:avLst/>
              <a:gdLst>
                <a:gd name="T0" fmla="*/ 635 w 920"/>
                <a:gd name="T1" fmla="*/ 406 h 409"/>
                <a:gd name="T2" fmla="*/ 0 w 920"/>
                <a:gd name="T3" fmla="*/ 58 h 409"/>
                <a:gd name="T4" fmla="*/ 797 w 920"/>
                <a:gd name="T5" fmla="*/ 52 h 409"/>
                <a:gd name="T6" fmla="*/ 738 w 920"/>
                <a:gd name="T7" fmla="*/ 251 h 409"/>
                <a:gd name="T8" fmla="*/ 635 w 920"/>
                <a:gd name="T9" fmla="*/ 406 h 4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0"/>
                <a:gd name="T16" fmla="*/ 0 h 409"/>
                <a:gd name="T17" fmla="*/ 920 w 920"/>
                <a:gd name="T18" fmla="*/ 409 h 4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0" h="409">
                  <a:moveTo>
                    <a:pt x="635" y="406"/>
                  </a:moveTo>
                  <a:cubicBezTo>
                    <a:pt x="310" y="125"/>
                    <a:pt x="0" y="58"/>
                    <a:pt x="0" y="58"/>
                  </a:cubicBezTo>
                  <a:lnTo>
                    <a:pt x="797" y="52"/>
                  </a:lnTo>
                  <a:cubicBezTo>
                    <a:pt x="920" y="84"/>
                    <a:pt x="790" y="0"/>
                    <a:pt x="738" y="251"/>
                  </a:cubicBezTo>
                  <a:cubicBezTo>
                    <a:pt x="738" y="251"/>
                    <a:pt x="749" y="409"/>
                    <a:pt x="635" y="406"/>
                  </a:cubicBez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" name="Group 126"/>
            <p:cNvGrpSpPr>
              <a:grpSpLocks/>
            </p:cNvGrpSpPr>
            <p:nvPr/>
          </p:nvGrpSpPr>
          <p:grpSpPr bwMode="auto">
            <a:xfrm>
              <a:off x="63" y="773"/>
              <a:ext cx="861" cy="1018"/>
              <a:chOff x="4035" y="1968"/>
              <a:chExt cx="861" cy="1018"/>
            </a:xfrm>
          </p:grpSpPr>
          <p:sp>
            <p:nvSpPr>
              <p:cNvPr id="20522" name="Rectangle 127"/>
              <p:cNvSpPr>
                <a:spLocks noChangeArrowheads="1"/>
              </p:cNvSpPr>
              <p:nvPr/>
            </p:nvSpPr>
            <p:spPr bwMode="auto">
              <a:xfrm>
                <a:off x="4055" y="2016"/>
                <a:ext cx="827" cy="9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Text Box 128"/>
              <p:cNvSpPr txBox="1">
                <a:spLocks noChangeArrowheads="1"/>
              </p:cNvSpPr>
              <p:nvPr/>
            </p:nvSpPr>
            <p:spPr bwMode="auto">
              <a:xfrm>
                <a:off x="4035" y="1968"/>
                <a:ext cx="834" cy="10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app</a:t>
                </a:r>
              </a:p>
              <a:p>
                <a:pPr algn="ctr"/>
                <a:r>
                  <a:rPr lang="en-US" sz="2000"/>
                  <a:t>transport</a:t>
                </a:r>
              </a:p>
              <a:p>
                <a:pPr algn="ctr"/>
                <a:r>
                  <a:rPr lang="en-US" sz="2000"/>
                  <a:t>IP</a:t>
                </a:r>
              </a:p>
              <a:p>
                <a:pPr algn="ctr"/>
                <a:r>
                  <a:rPr lang="en-US" sz="2000"/>
                  <a:t>Eth</a:t>
                </a:r>
              </a:p>
              <a:p>
                <a:pPr algn="ctr"/>
                <a:r>
                  <a:rPr lang="en-US" sz="2000"/>
                  <a:t>phy</a:t>
                </a:r>
              </a:p>
            </p:txBody>
          </p:sp>
          <p:sp>
            <p:nvSpPr>
              <p:cNvPr id="20524" name="Line 129"/>
              <p:cNvSpPr>
                <a:spLocks noChangeShapeType="1"/>
              </p:cNvSpPr>
              <p:nvPr/>
            </p:nvSpPr>
            <p:spPr bwMode="auto">
              <a:xfrm>
                <a:off x="4054" y="2385"/>
                <a:ext cx="8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25" name="Line 130"/>
              <p:cNvSpPr>
                <a:spLocks noChangeShapeType="1"/>
              </p:cNvSpPr>
              <p:nvPr/>
            </p:nvSpPr>
            <p:spPr bwMode="auto">
              <a:xfrm>
                <a:off x="4061" y="2570"/>
                <a:ext cx="83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26" name="Line 131"/>
              <p:cNvSpPr>
                <a:spLocks noChangeShapeType="1"/>
              </p:cNvSpPr>
              <p:nvPr/>
            </p:nvSpPr>
            <p:spPr bwMode="auto">
              <a:xfrm>
                <a:off x="4046" y="2748"/>
                <a:ext cx="8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27" name="Line 132"/>
              <p:cNvSpPr>
                <a:spLocks noChangeShapeType="1"/>
              </p:cNvSpPr>
              <p:nvPr/>
            </p:nvSpPr>
            <p:spPr bwMode="auto">
              <a:xfrm>
                <a:off x="4068" y="2204"/>
                <a:ext cx="8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aphicFrame>
        <p:nvGraphicFramePr>
          <p:cNvPr id="20486" name="Object 133"/>
          <p:cNvGraphicFramePr>
            <a:graphicFrameLocks noChangeAspect="1"/>
          </p:cNvGraphicFramePr>
          <p:nvPr/>
        </p:nvGraphicFramePr>
        <p:xfrm>
          <a:off x="2573338" y="3403600"/>
          <a:ext cx="523875" cy="454025"/>
        </p:xfrm>
        <a:graphic>
          <a:graphicData uri="http://schemas.openxmlformats.org/presentationml/2006/ole">
            <p:oleObj spid="_x0000_s20486" name="Clip" r:id="rId7" imgW="1305000" imgH="1085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054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CC26E7D6-CE00-4CA3-9F0E-B5253134F1DC}" type="slidenum">
              <a:rPr lang="en-US" smtClean="0">
                <a:latin typeface="Arial" charset="0"/>
                <a:cs typeface="Arial" charset="0"/>
              </a:rPr>
              <a:pPr/>
              <a:t>101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15900"/>
            <a:ext cx="8866187" cy="1143000"/>
          </a:xfrm>
        </p:spPr>
        <p:txBody>
          <a:bodyPr/>
          <a:lstStyle/>
          <a:p>
            <a:r>
              <a:rPr lang="en-US" sz="3200" smtClean="0"/>
              <a:t>Đường đi của datagram trong mạng IP-qua-ATM</a:t>
            </a:r>
            <a:endParaRPr lang="en-US" smtClean="0"/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8900"/>
            <a:ext cx="8610600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Ở nguồn:</a:t>
            </a:r>
            <a:endParaRPr lang="en-US" sz="2400" smtClean="0"/>
          </a:p>
          <a:p>
            <a:pPr lvl="1"/>
            <a:r>
              <a:rPr lang="en-US" sz="2000" smtClean="0"/>
              <a:t>Tầng IP ánh xạ giữa địa chỉ IP đích và địa chỉ ATM đích (sử dụng ARP)</a:t>
            </a:r>
          </a:p>
          <a:p>
            <a:pPr lvl="1"/>
            <a:r>
              <a:rPr lang="en-US" sz="2000" smtClean="0"/>
              <a:t>Chuyển datagram cho AAL5</a:t>
            </a:r>
          </a:p>
          <a:p>
            <a:pPr lvl="1"/>
            <a:r>
              <a:rPr lang="en-US" sz="2000" smtClean="0"/>
              <a:t>AAL5 gói dữ liệu, cắt thành các cells, chuyển cho tầng ATM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Mạng ATM:</a:t>
            </a:r>
            <a:r>
              <a:rPr lang="en-US" sz="2400" b="1" smtClean="0"/>
              <a:t> </a:t>
            </a:r>
            <a:r>
              <a:rPr lang="en-US" sz="2400" smtClean="0"/>
              <a:t>chuyển cell theo VC đến đích</a:t>
            </a:r>
            <a:endParaRPr lang="en-US" sz="2400" b="1" smtClean="0"/>
          </a:p>
          <a:p>
            <a:r>
              <a:rPr lang="en-US" sz="2400" smtClean="0">
                <a:solidFill>
                  <a:srgbClr val="FF0000"/>
                </a:solidFill>
              </a:rPr>
              <a:t>Ở đích:</a:t>
            </a:r>
            <a:endParaRPr lang="en-US" sz="2400" b="1" smtClean="0"/>
          </a:p>
          <a:p>
            <a:pPr lvl="1"/>
            <a:r>
              <a:rPr lang="en-US" smtClean="0"/>
              <a:t>AAL5  ghép các cells thành datagram ban đầu</a:t>
            </a:r>
          </a:p>
          <a:p>
            <a:pPr lvl="1"/>
            <a:r>
              <a:rPr lang="en-US" smtClean="0"/>
              <a:t>Nếu CRC OK, datagram được chuyển cho 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215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B3619670-02B1-4934-ACF5-61AE5CBCD373}" type="slidenum">
              <a:rPr lang="en-US" smtClean="0">
                <a:latin typeface="Arial" charset="0"/>
                <a:cs typeface="Arial" charset="0"/>
              </a:rPr>
              <a:pPr/>
              <a:t>102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1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IP-qua-ATM</a:t>
            </a:r>
          </a:p>
        </p:txBody>
      </p:sp>
      <p:sp>
        <p:nvSpPr>
          <p:cNvPr id="21514" name="Rectangle 3"/>
          <p:cNvSpPr>
            <a:spLocks noChangeArrowheads="1"/>
          </p:cNvSpPr>
          <p:nvPr/>
        </p:nvSpPr>
        <p:spPr bwMode="auto">
          <a:xfrm>
            <a:off x="638175" y="1704975"/>
            <a:ext cx="3554413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Vấn đề:</a:t>
            </a: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IP datagrams thành ATM AAL5 PDUs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Từ địa chỉ IP thành địa chỉ ATM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400"/>
              <a:t>Chỉ như địa chỉ IP sang địc chỉ MAC!</a:t>
            </a:r>
          </a:p>
        </p:txBody>
      </p:sp>
      <p:sp>
        <p:nvSpPr>
          <p:cNvPr id="21515" name="Freeform 4"/>
          <p:cNvSpPr>
            <a:spLocks/>
          </p:cNvSpPr>
          <p:nvPr/>
        </p:nvSpPr>
        <p:spPr bwMode="auto">
          <a:xfrm>
            <a:off x="5653088" y="4144963"/>
            <a:ext cx="1624012" cy="403225"/>
          </a:xfrm>
          <a:custGeom>
            <a:avLst/>
            <a:gdLst>
              <a:gd name="T0" fmla="*/ 2147483647 w 824"/>
              <a:gd name="T1" fmla="*/ 2147483647 h 187"/>
              <a:gd name="T2" fmla="*/ 2147483647 w 824"/>
              <a:gd name="T3" fmla="*/ 2147483647 h 187"/>
              <a:gd name="T4" fmla="*/ 2147483647 w 824"/>
              <a:gd name="T5" fmla="*/ 2147483647 h 187"/>
              <a:gd name="T6" fmla="*/ 2147483647 w 824"/>
              <a:gd name="T7" fmla="*/ 2147483647 h 187"/>
              <a:gd name="T8" fmla="*/ 2147483647 w 824"/>
              <a:gd name="T9" fmla="*/ 2147483647 h 187"/>
              <a:gd name="T10" fmla="*/ 2147483647 w 824"/>
              <a:gd name="T11" fmla="*/ 2147483647 h 187"/>
              <a:gd name="T12" fmla="*/ 2147483647 w 824"/>
              <a:gd name="T13" fmla="*/ 2147483647 h 187"/>
              <a:gd name="T14" fmla="*/ 2147483647 w 824"/>
              <a:gd name="T15" fmla="*/ 2147483647 h 187"/>
              <a:gd name="T16" fmla="*/ 2147483647 w 824"/>
              <a:gd name="T17" fmla="*/ 2147483647 h 187"/>
              <a:gd name="T18" fmla="*/ 2147483647 w 824"/>
              <a:gd name="T19" fmla="*/ 2147483647 h 187"/>
              <a:gd name="T20" fmla="*/ 2147483647 w 824"/>
              <a:gd name="T21" fmla="*/ 2147483647 h 18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24"/>
              <a:gd name="T34" fmla="*/ 0 h 187"/>
              <a:gd name="T35" fmla="*/ 824 w 824"/>
              <a:gd name="T36" fmla="*/ 187 h 18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24" h="187">
                <a:moveTo>
                  <a:pt x="333" y="184"/>
                </a:moveTo>
                <a:cubicBezTo>
                  <a:pt x="189" y="187"/>
                  <a:pt x="84" y="183"/>
                  <a:pt x="42" y="164"/>
                </a:cubicBezTo>
                <a:cubicBezTo>
                  <a:pt x="0" y="144"/>
                  <a:pt x="40" y="79"/>
                  <a:pt x="80" y="64"/>
                </a:cubicBezTo>
                <a:cubicBezTo>
                  <a:pt x="119" y="50"/>
                  <a:pt x="217" y="74"/>
                  <a:pt x="281" y="76"/>
                </a:cubicBezTo>
                <a:cubicBezTo>
                  <a:pt x="345" y="78"/>
                  <a:pt x="431" y="85"/>
                  <a:pt x="466" y="74"/>
                </a:cubicBezTo>
                <a:cubicBezTo>
                  <a:pt x="501" y="63"/>
                  <a:pt x="476" y="16"/>
                  <a:pt x="493" y="8"/>
                </a:cubicBezTo>
                <a:cubicBezTo>
                  <a:pt x="510" y="0"/>
                  <a:pt x="557" y="12"/>
                  <a:pt x="568" y="23"/>
                </a:cubicBezTo>
                <a:cubicBezTo>
                  <a:pt x="579" y="34"/>
                  <a:pt x="529" y="63"/>
                  <a:pt x="559" y="74"/>
                </a:cubicBezTo>
                <a:cubicBezTo>
                  <a:pt x="589" y="85"/>
                  <a:pt x="719" y="70"/>
                  <a:pt x="751" y="86"/>
                </a:cubicBezTo>
                <a:cubicBezTo>
                  <a:pt x="783" y="102"/>
                  <a:pt x="824" y="154"/>
                  <a:pt x="754" y="170"/>
                </a:cubicBezTo>
                <a:cubicBezTo>
                  <a:pt x="684" y="186"/>
                  <a:pt x="421" y="181"/>
                  <a:pt x="333" y="18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Freeform 5"/>
          <p:cNvSpPr>
            <a:spLocks/>
          </p:cNvSpPr>
          <p:nvPr/>
        </p:nvSpPr>
        <p:spPr bwMode="auto">
          <a:xfrm>
            <a:off x="6127750" y="2112963"/>
            <a:ext cx="1500188" cy="1806575"/>
          </a:xfrm>
          <a:custGeom>
            <a:avLst/>
            <a:gdLst>
              <a:gd name="T0" fmla="*/ 2147483647 w 945"/>
              <a:gd name="T1" fmla="*/ 2147483647 h 1138"/>
              <a:gd name="T2" fmla="*/ 2147483647 w 945"/>
              <a:gd name="T3" fmla="*/ 2147483647 h 1138"/>
              <a:gd name="T4" fmla="*/ 2147483647 w 945"/>
              <a:gd name="T5" fmla="*/ 2147483647 h 1138"/>
              <a:gd name="T6" fmla="*/ 2147483647 w 945"/>
              <a:gd name="T7" fmla="*/ 2147483647 h 1138"/>
              <a:gd name="T8" fmla="*/ 2147483647 w 945"/>
              <a:gd name="T9" fmla="*/ 2147483647 h 1138"/>
              <a:gd name="T10" fmla="*/ 2147483647 w 945"/>
              <a:gd name="T11" fmla="*/ 2147483647 h 1138"/>
              <a:gd name="T12" fmla="*/ 2147483647 w 945"/>
              <a:gd name="T13" fmla="*/ 2147483647 h 1138"/>
              <a:gd name="T14" fmla="*/ 2147483647 w 945"/>
              <a:gd name="T15" fmla="*/ 2147483647 h 1138"/>
              <a:gd name="T16" fmla="*/ 2147483647 w 945"/>
              <a:gd name="T17" fmla="*/ 2147483647 h 1138"/>
              <a:gd name="T18" fmla="*/ 2147483647 w 945"/>
              <a:gd name="T19" fmla="*/ 2147483647 h 1138"/>
              <a:gd name="T20" fmla="*/ 2147483647 w 945"/>
              <a:gd name="T21" fmla="*/ 2147483647 h 1138"/>
              <a:gd name="T22" fmla="*/ 2147483647 w 945"/>
              <a:gd name="T23" fmla="*/ 2147483647 h 1138"/>
              <a:gd name="T24" fmla="*/ 2147483647 w 945"/>
              <a:gd name="T25" fmla="*/ 2147483647 h 1138"/>
              <a:gd name="T26" fmla="*/ 2147483647 w 945"/>
              <a:gd name="T27" fmla="*/ 2147483647 h 1138"/>
              <a:gd name="T28" fmla="*/ 2147483647 w 945"/>
              <a:gd name="T29" fmla="*/ 2147483647 h 1138"/>
              <a:gd name="T30" fmla="*/ 2147483647 w 945"/>
              <a:gd name="T31" fmla="*/ 2147483647 h 1138"/>
              <a:gd name="T32" fmla="*/ 2147483647 w 945"/>
              <a:gd name="T33" fmla="*/ 2147483647 h 1138"/>
              <a:gd name="T34" fmla="*/ 2147483647 w 945"/>
              <a:gd name="T35" fmla="*/ 2147483647 h 1138"/>
              <a:gd name="T36" fmla="*/ 2147483647 w 945"/>
              <a:gd name="T37" fmla="*/ 2147483647 h 11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45"/>
              <a:gd name="T58" fmla="*/ 0 h 1138"/>
              <a:gd name="T59" fmla="*/ 945 w 945"/>
              <a:gd name="T60" fmla="*/ 1138 h 113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45" h="1138">
                <a:moveTo>
                  <a:pt x="18" y="525"/>
                </a:moveTo>
                <a:cubicBezTo>
                  <a:pt x="44" y="497"/>
                  <a:pt x="135" y="488"/>
                  <a:pt x="192" y="429"/>
                </a:cubicBezTo>
                <a:cubicBezTo>
                  <a:pt x="249" y="370"/>
                  <a:pt x="306" y="239"/>
                  <a:pt x="357" y="174"/>
                </a:cubicBezTo>
                <a:cubicBezTo>
                  <a:pt x="408" y="109"/>
                  <a:pt x="457" y="64"/>
                  <a:pt x="498" y="39"/>
                </a:cubicBezTo>
                <a:cubicBezTo>
                  <a:pt x="539" y="14"/>
                  <a:pt x="589" y="0"/>
                  <a:pt x="600" y="27"/>
                </a:cubicBezTo>
                <a:cubicBezTo>
                  <a:pt x="611" y="54"/>
                  <a:pt x="521" y="182"/>
                  <a:pt x="567" y="201"/>
                </a:cubicBezTo>
                <a:cubicBezTo>
                  <a:pt x="613" y="220"/>
                  <a:pt x="815" y="95"/>
                  <a:pt x="876" y="144"/>
                </a:cubicBezTo>
                <a:cubicBezTo>
                  <a:pt x="937" y="193"/>
                  <a:pt x="926" y="366"/>
                  <a:pt x="930" y="495"/>
                </a:cubicBezTo>
                <a:cubicBezTo>
                  <a:pt x="934" y="624"/>
                  <a:pt x="945" y="830"/>
                  <a:pt x="903" y="921"/>
                </a:cubicBezTo>
                <a:cubicBezTo>
                  <a:pt x="861" y="1012"/>
                  <a:pt x="729" y="1007"/>
                  <a:pt x="678" y="1041"/>
                </a:cubicBezTo>
                <a:cubicBezTo>
                  <a:pt x="627" y="1075"/>
                  <a:pt x="621" y="1118"/>
                  <a:pt x="594" y="1128"/>
                </a:cubicBezTo>
                <a:cubicBezTo>
                  <a:pt x="567" y="1138"/>
                  <a:pt x="522" y="1115"/>
                  <a:pt x="513" y="1101"/>
                </a:cubicBezTo>
                <a:cubicBezTo>
                  <a:pt x="504" y="1087"/>
                  <a:pt x="545" y="1055"/>
                  <a:pt x="537" y="1041"/>
                </a:cubicBezTo>
                <a:cubicBezTo>
                  <a:pt x="529" y="1027"/>
                  <a:pt x="491" y="1038"/>
                  <a:pt x="462" y="1014"/>
                </a:cubicBezTo>
                <a:cubicBezTo>
                  <a:pt x="433" y="990"/>
                  <a:pt x="383" y="944"/>
                  <a:pt x="360" y="897"/>
                </a:cubicBezTo>
                <a:cubicBezTo>
                  <a:pt x="337" y="850"/>
                  <a:pt x="341" y="776"/>
                  <a:pt x="321" y="729"/>
                </a:cubicBezTo>
                <a:cubicBezTo>
                  <a:pt x="301" y="682"/>
                  <a:pt x="284" y="633"/>
                  <a:pt x="237" y="612"/>
                </a:cubicBezTo>
                <a:cubicBezTo>
                  <a:pt x="190" y="591"/>
                  <a:pt x="72" y="614"/>
                  <a:pt x="36" y="600"/>
                </a:cubicBezTo>
                <a:cubicBezTo>
                  <a:pt x="0" y="586"/>
                  <a:pt x="3" y="549"/>
                  <a:pt x="18" y="525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Freeform 6"/>
          <p:cNvSpPr>
            <a:spLocks/>
          </p:cNvSpPr>
          <p:nvPr/>
        </p:nvSpPr>
        <p:spPr bwMode="auto">
          <a:xfrm>
            <a:off x="5308600" y="2287588"/>
            <a:ext cx="287338" cy="1868487"/>
          </a:xfrm>
          <a:custGeom>
            <a:avLst/>
            <a:gdLst>
              <a:gd name="T0" fmla="*/ 2147483647 w 146"/>
              <a:gd name="T1" fmla="*/ 2147483647 h 867"/>
              <a:gd name="T2" fmla="*/ 2147483647 w 146"/>
              <a:gd name="T3" fmla="*/ 2147483647 h 867"/>
              <a:gd name="T4" fmla="*/ 2147483647 w 146"/>
              <a:gd name="T5" fmla="*/ 2147483647 h 867"/>
              <a:gd name="T6" fmla="*/ 2147483647 w 146"/>
              <a:gd name="T7" fmla="*/ 2147483647 h 867"/>
              <a:gd name="T8" fmla="*/ 2147483647 w 146"/>
              <a:gd name="T9" fmla="*/ 2147483647 h 867"/>
              <a:gd name="T10" fmla="*/ 2147483647 w 146"/>
              <a:gd name="T11" fmla="*/ 2147483647 h 867"/>
              <a:gd name="T12" fmla="*/ 2147483647 w 146"/>
              <a:gd name="T13" fmla="*/ 2147483647 h 867"/>
              <a:gd name="T14" fmla="*/ 2147483647 w 146"/>
              <a:gd name="T15" fmla="*/ 2147483647 h 8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6"/>
              <a:gd name="T25" fmla="*/ 0 h 867"/>
              <a:gd name="T26" fmla="*/ 146 w 146"/>
              <a:gd name="T27" fmla="*/ 867 h 86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6" h="867">
                <a:moveTo>
                  <a:pt x="2" y="333"/>
                </a:moveTo>
                <a:cubicBezTo>
                  <a:pt x="0" y="208"/>
                  <a:pt x="6" y="84"/>
                  <a:pt x="26" y="42"/>
                </a:cubicBezTo>
                <a:cubicBezTo>
                  <a:pt x="46" y="0"/>
                  <a:pt x="106" y="23"/>
                  <a:pt x="125" y="81"/>
                </a:cubicBezTo>
                <a:cubicBezTo>
                  <a:pt x="144" y="139"/>
                  <a:pt x="140" y="306"/>
                  <a:pt x="143" y="393"/>
                </a:cubicBezTo>
                <a:cubicBezTo>
                  <a:pt x="146" y="480"/>
                  <a:pt x="145" y="538"/>
                  <a:pt x="140" y="603"/>
                </a:cubicBezTo>
                <a:cubicBezTo>
                  <a:pt x="135" y="668"/>
                  <a:pt x="127" y="755"/>
                  <a:pt x="110" y="786"/>
                </a:cubicBezTo>
                <a:cubicBezTo>
                  <a:pt x="93" y="817"/>
                  <a:pt x="56" y="867"/>
                  <a:pt x="38" y="792"/>
                </a:cubicBezTo>
                <a:cubicBezTo>
                  <a:pt x="20" y="717"/>
                  <a:pt x="4" y="458"/>
                  <a:pt x="2" y="33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80175" y="3854450"/>
            <a:ext cx="623888" cy="317500"/>
            <a:chOff x="3600" y="219"/>
            <a:chExt cx="360" cy="175"/>
          </a:xfrm>
        </p:grpSpPr>
        <p:sp>
          <p:nvSpPr>
            <p:cNvPr id="21575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6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7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8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79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8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82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3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1506" name="Object 21"/>
          <p:cNvGraphicFramePr>
            <a:graphicFrameLocks noChangeAspect="1"/>
          </p:cNvGraphicFramePr>
          <p:nvPr/>
        </p:nvGraphicFramePr>
        <p:xfrm>
          <a:off x="4797425" y="2081213"/>
          <a:ext cx="523875" cy="454025"/>
        </p:xfrm>
        <a:graphic>
          <a:graphicData uri="http://schemas.openxmlformats.org/presentationml/2006/ole">
            <p:oleObj spid="_x0000_s21506" name="Clip" r:id="rId3" imgW="1305000" imgH="1085760" progId="">
              <p:embed/>
            </p:oleObj>
          </a:graphicData>
        </a:graphic>
      </p:graphicFrame>
      <p:graphicFrame>
        <p:nvGraphicFramePr>
          <p:cNvPr id="21507" name="Object 22"/>
          <p:cNvGraphicFramePr>
            <a:graphicFrameLocks noChangeAspect="1"/>
          </p:cNvGraphicFramePr>
          <p:nvPr/>
        </p:nvGraphicFramePr>
        <p:xfrm>
          <a:off x="4824413" y="3554413"/>
          <a:ext cx="525462" cy="455612"/>
        </p:xfrm>
        <a:graphic>
          <a:graphicData uri="http://schemas.openxmlformats.org/presentationml/2006/ole">
            <p:oleObj spid="_x0000_s21507" name="Clip" r:id="rId4" imgW="1305000" imgH="1085760" progId="">
              <p:embed/>
            </p:oleObj>
          </a:graphicData>
        </a:graphic>
      </p:graphicFrame>
      <p:graphicFrame>
        <p:nvGraphicFramePr>
          <p:cNvPr id="21508" name="Object 23"/>
          <p:cNvGraphicFramePr>
            <a:graphicFrameLocks noChangeAspect="1"/>
          </p:cNvGraphicFramePr>
          <p:nvPr/>
        </p:nvGraphicFramePr>
        <p:xfrm>
          <a:off x="6699250" y="1744663"/>
          <a:ext cx="523875" cy="454025"/>
        </p:xfrm>
        <a:graphic>
          <a:graphicData uri="http://schemas.openxmlformats.org/presentationml/2006/ole">
            <p:oleObj spid="_x0000_s21508" name="Clip" r:id="rId5" imgW="1305000" imgH="1085760" progId="">
              <p:embed/>
            </p:oleObj>
          </a:graphicData>
        </a:graphic>
      </p:graphicFrame>
      <p:graphicFrame>
        <p:nvGraphicFramePr>
          <p:cNvPr id="21509" name="Object 24"/>
          <p:cNvGraphicFramePr>
            <a:graphicFrameLocks noChangeAspect="1"/>
          </p:cNvGraphicFramePr>
          <p:nvPr/>
        </p:nvGraphicFramePr>
        <p:xfrm>
          <a:off x="5546725" y="4551363"/>
          <a:ext cx="523875" cy="454025"/>
        </p:xfrm>
        <a:graphic>
          <a:graphicData uri="http://schemas.openxmlformats.org/presentationml/2006/ole">
            <p:oleObj spid="_x0000_s21509" name="Clip" r:id="rId6" imgW="1305000" imgH="1085760" progId="">
              <p:embed/>
            </p:oleObj>
          </a:graphicData>
        </a:graphic>
      </p:graphicFrame>
      <p:sp>
        <p:nvSpPr>
          <p:cNvPr id="21519" name="Freeform 25"/>
          <p:cNvSpPr>
            <a:spLocks/>
          </p:cNvSpPr>
          <p:nvPr/>
        </p:nvSpPr>
        <p:spPr bwMode="auto">
          <a:xfrm>
            <a:off x="5305425" y="2436813"/>
            <a:ext cx="153988" cy="1447800"/>
          </a:xfrm>
          <a:custGeom>
            <a:avLst/>
            <a:gdLst>
              <a:gd name="T0" fmla="*/ 0 w 51"/>
              <a:gd name="T1" fmla="*/ 2147483647 h 672"/>
              <a:gd name="T2" fmla="*/ 2147483647 w 51"/>
              <a:gd name="T3" fmla="*/ 0 h 672"/>
              <a:gd name="T4" fmla="*/ 2147483647 w 51"/>
              <a:gd name="T5" fmla="*/ 2147483647 h 672"/>
              <a:gd name="T6" fmla="*/ 2147483647 w 51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672"/>
              <a:gd name="T14" fmla="*/ 51 w 51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672">
                <a:moveTo>
                  <a:pt x="0" y="3"/>
                </a:moveTo>
                <a:lnTo>
                  <a:pt x="51" y="0"/>
                </a:lnTo>
                <a:lnTo>
                  <a:pt x="51" y="672"/>
                </a:lnTo>
                <a:lnTo>
                  <a:pt x="15" y="67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26"/>
          <p:cNvSpPr>
            <a:spLocks noChangeShapeType="1"/>
          </p:cNvSpPr>
          <p:nvPr/>
        </p:nvSpPr>
        <p:spPr bwMode="auto">
          <a:xfrm>
            <a:off x="5459413" y="2973388"/>
            <a:ext cx="130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Oval 27"/>
          <p:cNvSpPr>
            <a:spLocks noChangeArrowheads="1"/>
          </p:cNvSpPr>
          <p:nvPr/>
        </p:nvSpPr>
        <p:spPr bwMode="auto">
          <a:xfrm>
            <a:off x="5110163" y="2798763"/>
            <a:ext cx="9366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Oval 28"/>
          <p:cNvSpPr>
            <a:spLocks noChangeArrowheads="1"/>
          </p:cNvSpPr>
          <p:nvPr/>
        </p:nvSpPr>
        <p:spPr bwMode="auto">
          <a:xfrm>
            <a:off x="5110163" y="3011488"/>
            <a:ext cx="9366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Oval 29"/>
          <p:cNvSpPr>
            <a:spLocks noChangeArrowheads="1"/>
          </p:cNvSpPr>
          <p:nvPr/>
        </p:nvSpPr>
        <p:spPr bwMode="auto">
          <a:xfrm>
            <a:off x="5110163" y="3198813"/>
            <a:ext cx="9366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578475" y="2805113"/>
            <a:ext cx="622300" cy="315912"/>
            <a:chOff x="3600" y="219"/>
            <a:chExt cx="360" cy="175"/>
          </a:xfrm>
        </p:grpSpPr>
        <p:sp>
          <p:nvSpPr>
            <p:cNvPr id="21562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4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66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72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4" name="Line 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9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1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525" name="Freeform 44"/>
          <p:cNvSpPr>
            <a:spLocks/>
          </p:cNvSpPr>
          <p:nvPr/>
        </p:nvSpPr>
        <p:spPr bwMode="auto">
          <a:xfrm>
            <a:off x="6184900" y="2813050"/>
            <a:ext cx="433388" cy="185738"/>
          </a:xfrm>
          <a:custGeom>
            <a:avLst/>
            <a:gdLst>
              <a:gd name="T0" fmla="*/ 2147483647 w 273"/>
              <a:gd name="T1" fmla="*/ 0 h 117"/>
              <a:gd name="T2" fmla="*/ 0 w 273"/>
              <a:gd name="T3" fmla="*/ 2147483647 h 117"/>
              <a:gd name="T4" fmla="*/ 0 60000 65536"/>
              <a:gd name="T5" fmla="*/ 0 60000 65536"/>
              <a:gd name="T6" fmla="*/ 0 w 273"/>
              <a:gd name="T7" fmla="*/ 0 h 117"/>
              <a:gd name="T8" fmla="*/ 273 w 273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" h="117">
                <a:moveTo>
                  <a:pt x="273" y="0"/>
                </a:moveTo>
                <a:lnTo>
                  <a:pt x="0" y="11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10" name="Object 45"/>
          <p:cNvGraphicFramePr>
            <a:graphicFrameLocks noChangeAspect="1"/>
          </p:cNvGraphicFramePr>
          <p:nvPr/>
        </p:nvGraphicFramePr>
        <p:xfrm>
          <a:off x="6735763" y="4513263"/>
          <a:ext cx="523875" cy="455612"/>
        </p:xfrm>
        <a:graphic>
          <a:graphicData uri="http://schemas.openxmlformats.org/presentationml/2006/ole">
            <p:oleObj spid="_x0000_s21510" name="Clip" r:id="rId7" imgW="1305000" imgH="1085760" progId="">
              <p:embed/>
            </p:oleObj>
          </a:graphicData>
        </a:graphic>
      </p:graphicFrame>
      <p:sp>
        <p:nvSpPr>
          <p:cNvPr id="21526" name="Freeform 46"/>
          <p:cNvSpPr>
            <a:spLocks/>
          </p:cNvSpPr>
          <p:nvPr/>
        </p:nvSpPr>
        <p:spPr bwMode="auto">
          <a:xfrm rot="-5389902">
            <a:off x="6351588" y="3817938"/>
            <a:ext cx="168275" cy="1323975"/>
          </a:xfrm>
          <a:custGeom>
            <a:avLst/>
            <a:gdLst>
              <a:gd name="T0" fmla="*/ 0 w 51"/>
              <a:gd name="T1" fmla="*/ 2147483647 h 672"/>
              <a:gd name="T2" fmla="*/ 2147483647 w 51"/>
              <a:gd name="T3" fmla="*/ 0 h 672"/>
              <a:gd name="T4" fmla="*/ 2147483647 w 51"/>
              <a:gd name="T5" fmla="*/ 2147483647 h 672"/>
              <a:gd name="T6" fmla="*/ 2147483647 w 51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672"/>
              <a:gd name="T14" fmla="*/ 51 w 51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672">
                <a:moveTo>
                  <a:pt x="0" y="3"/>
                </a:moveTo>
                <a:lnTo>
                  <a:pt x="51" y="0"/>
                </a:lnTo>
                <a:lnTo>
                  <a:pt x="51" y="672"/>
                </a:lnTo>
                <a:lnTo>
                  <a:pt x="15" y="67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47"/>
          <p:cNvSpPr>
            <a:spLocks noChangeShapeType="1"/>
          </p:cNvSpPr>
          <p:nvPr/>
        </p:nvSpPr>
        <p:spPr bwMode="auto">
          <a:xfrm rot="5292605">
            <a:off x="6574632" y="4279106"/>
            <a:ext cx="215900" cy="7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6613525" y="2438400"/>
            <a:ext cx="554038" cy="468313"/>
            <a:chOff x="4238" y="2709"/>
            <a:chExt cx="349" cy="295"/>
          </a:xfrm>
        </p:grpSpPr>
        <p:sp>
          <p:nvSpPr>
            <p:cNvPr id="21550" name="Rectangle 49"/>
            <p:cNvSpPr>
              <a:spLocks noChangeArrowheads="1"/>
            </p:cNvSpPr>
            <p:nvPr/>
          </p:nvSpPr>
          <p:spPr bwMode="auto">
            <a:xfrm>
              <a:off x="4314" y="2712"/>
              <a:ext cx="273" cy="25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Rectangle 50"/>
            <p:cNvSpPr>
              <a:spLocks noChangeArrowheads="1"/>
            </p:cNvSpPr>
            <p:nvPr/>
          </p:nvSpPr>
          <p:spPr bwMode="auto">
            <a:xfrm>
              <a:off x="4239" y="2754"/>
              <a:ext cx="269" cy="25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1"/>
            <p:cNvGrpSpPr>
              <a:grpSpLocks/>
            </p:cNvGrpSpPr>
            <p:nvPr/>
          </p:nvGrpSpPr>
          <p:grpSpPr bwMode="auto">
            <a:xfrm flipV="1">
              <a:off x="4281" y="2836"/>
              <a:ext cx="192" cy="75"/>
              <a:chOff x="2848" y="848"/>
              <a:chExt cx="140" cy="98"/>
            </a:xfrm>
          </p:grpSpPr>
          <p:sp>
            <p:nvSpPr>
              <p:cNvPr id="21559" name="Line 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Line 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Line 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55"/>
            <p:cNvGrpSpPr>
              <a:grpSpLocks/>
            </p:cNvGrpSpPr>
            <p:nvPr/>
          </p:nvGrpSpPr>
          <p:grpSpPr bwMode="auto">
            <a:xfrm>
              <a:off x="4278" y="2831"/>
              <a:ext cx="192" cy="75"/>
              <a:chOff x="2848" y="848"/>
              <a:chExt cx="140" cy="98"/>
            </a:xfrm>
          </p:grpSpPr>
          <p:sp>
            <p:nvSpPr>
              <p:cNvPr id="21556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54" name="Freeform 59"/>
            <p:cNvSpPr>
              <a:spLocks/>
            </p:cNvSpPr>
            <p:nvPr/>
          </p:nvSpPr>
          <p:spPr bwMode="auto">
            <a:xfrm>
              <a:off x="4238" y="2709"/>
              <a:ext cx="348" cy="44"/>
            </a:xfrm>
            <a:custGeom>
              <a:avLst/>
              <a:gdLst>
                <a:gd name="T0" fmla="*/ 0 w 348"/>
                <a:gd name="T1" fmla="*/ 44 h 44"/>
                <a:gd name="T2" fmla="*/ 76 w 348"/>
                <a:gd name="T3" fmla="*/ 0 h 44"/>
                <a:gd name="T4" fmla="*/ 348 w 348"/>
                <a:gd name="T5" fmla="*/ 0 h 44"/>
                <a:gd name="T6" fmla="*/ 276 w 348"/>
                <a:gd name="T7" fmla="*/ 44 h 44"/>
                <a:gd name="T8" fmla="*/ 0 w 348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8"/>
                <a:gd name="T16" fmla="*/ 0 h 44"/>
                <a:gd name="T17" fmla="*/ 348 w 348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8" h="44">
                  <a:moveTo>
                    <a:pt x="0" y="44"/>
                  </a:moveTo>
                  <a:lnTo>
                    <a:pt x="76" y="0"/>
                  </a:lnTo>
                  <a:lnTo>
                    <a:pt x="348" y="0"/>
                  </a:lnTo>
                  <a:lnTo>
                    <a:pt x="276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Freeform 60"/>
            <p:cNvSpPr>
              <a:spLocks/>
            </p:cNvSpPr>
            <p:nvPr/>
          </p:nvSpPr>
          <p:spPr bwMode="auto">
            <a:xfrm>
              <a:off x="4505" y="2709"/>
              <a:ext cx="82" cy="294"/>
            </a:xfrm>
            <a:custGeom>
              <a:avLst/>
              <a:gdLst>
                <a:gd name="T0" fmla="*/ 0 w 82"/>
                <a:gd name="T1" fmla="*/ 47 h 294"/>
                <a:gd name="T2" fmla="*/ 82 w 82"/>
                <a:gd name="T3" fmla="*/ 0 h 294"/>
                <a:gd name="T4" fmla="*/ 82 w 82"/>
                <a:gd name="T5" fmla="*/ 254 h 294"/>
                <a:gd name="T6" fmla="*/ 0 w 82"/>
                <a:gd name="T7" fmla="*/ 294 h 294"/>
                <a:gd name="T8" fmla="*/ 0 w 82"/>
                <a:gd name="T9" fmla="*/ 4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94"/>
                <a:gd name="T17" fmla="*/ 82 w 82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94">
                  <a:moveTo>
                    <a:pt x="0" y="47"/>
                  </a:moveTo>
                  <a:lnTo>
                    <a:pt x="82" y="0"/>
                  </a:lnTo>
                  <a:lnTo>
                    <a:pt x="82" y="254"/>
                  </a:lnTo>
                  <a:lnTo>
                    <a:pt x="0" y="29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6891338" y="3251200"/>
            <a:ext cx="554037" cy="468313"/>
            <a:chOff x="4238" y="2709"/>
            <a:chExt cx="349" cy="295"/>
          </a:xfrm>
        </p:grpSpPr>
        <p:sp>
          <p:nvSpPr>
            <p:cNvPr id="21538" name="Rectangle 62"/>
            <p:cNvSpPr>
              <a:spLocks noChangeArrowheads="1"/>
            </p:cNvSpPr>
            <p:nvPr/>
          </p:nvSpPr>
          <p:spPr bwMode="auto">
            <a:xfrm>
              <a:off x="4314" y="2712"/>
              <a:ext cx="273" cy="25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Rectangle 63"/>
            <p:cNvSpPr>
              <a:spLocks noChangeArrowheads="1"/>
            </p:cNvSpPr>
            <p:nvPr/>
          </p:nvSpPr>
          <p:spPr bwMode="auto">
            <a:xfrm>
              <a:off x="4239" y="2754"/>
              <a:ext cx="269" cy="25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64"/>
            <p:cNvGrpSpPr>
              <a:grpSpLocks/>
            </p:cNvGrpSpPr>
            <p:nvPr/>
          </p:nvGrpSpPr>
          <p:grpSpPr bwMode="auto">
            <a:xfrm flipV="1">
              <a:off x="4281" y="2836"/>
              <a:ext cx="192" cy="75"/>
              <a:chOff x="2848" y="848"/>
              <a:chExt cx="140" cy="98"/>
            </a:xfrm>
          </p:grpSpPr>
          <p:sp>
            <p:nvSpPr>
              <p:cNvPr id="21547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Line 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68"/>
            <p:cNvGrpSpPr>
              <a:grpSpLocks/>
            </p:cNvGrpSpPr>
            <p:nvPr/>
          </p:nvGrpSpPr>
          <p:grpSpPr bwMode="auto">
            <a:xfrm>
              <a:off x="4278" y="2831"/>
              <a:ext cx="192" cy="75"/>
              <a:chOff x="2848" y="848"/>
              <a:chExt cx="140" cy="98"/>
            </a:xfrm>
          </p:grpSpPr>
          <p:sp>
            <p:nvSpPr>
              <p:cNvPr id="2154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42" name="Freeform 72"/>
            <p:cNvSpPr>
              <a:spLocks/>
            </p:cNvSpPr>
            <p:nvPr/>
          </p:nvSpPr>
          <p:spPr bwMode="auto">
            <a:xfrm>
              <a:off x="4238" y="2709"/>
              <a:ext cx="348" cy="44"/>
            </a:xfrm>
            <a:custGeom>
              <a:avLst/>
              <a:gdLst>
                <a:gd name="T0" fmla="*/ 0 w 348"/>
                <a:gd name="T1" fmla="*/ 44 h 44"/>
                <a:gd name="T2" fmla="*/ 76 w 348"/>
                <a:gd name="T3" fmla="*/ 0 h 44"/>
                <a:gd name="T4" fmla="*/ 348 w 348"/>
                <a:gd name="T5" fmla="*/ 0 h 44"/>
                <a:gd name="T6" fmla="*/ 276 w 348"/>
                <a:gd name="T7" fmla="*/ 44 h 44"/>
                <a:gd name="T8" fmla="*/ 0 w 348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8"/>
                <a:gd name="T16" fmla="*/ 0 h 44"/>
                <a:gd name="T17" fmla="*/ 348 w 348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8" h="44">
                  <a:moveTo>
                    <a:pt x="0" y="44"/>
                  </a:moveTo>
                  <a:lnTo>
                    <a:pt x="76" y="0"/>
                  </a:lnTo>
                  <a:lnTo>
                    <a:pt x="348" y="0"/>
                  </a:lnTo>
                  <a:lnTo>
                    <a:pt x="276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Freeform 73"/>
            <p:cNvSpPr>
              <a:spLocks/>
            </p:cNvSpPr>
            <p:nvPr/>
          </p:nvSpPr>
          <p:spPr bwMode="auto">
            <a:xfrm>
              <a:off x="4505" y="2709"/>
              <a:ext cx="82" cy="294"/>
            </a:xfrm>
            <a:custGeom>
              <a:avLst/>
              <a:gdLst>
                <a:gd name="T0" fmla="*/ 0 w 82"/>
                <a:gd name="T1" fmla="*/ 47 h 294"/>
                <a:gd name="T2" fmla="*/ 82 w 82"/>
                <a:gd name="T3" fmla="*/ 0 h 294"/>
                <a:gd name="T4" fmla="*/ 82 w 82"/>
                <a:gd name="T5" fmla="*/ 254 h 294"/>
                <a:gd name="T6" fmla="*/ 0 w 82"/>
                <a:gd name="T7" fmla="*/ 294 h 294"/>
                <a:gd name="T8" fmla="*/ 0 w 82"/>
                <a:gd name="T9" fmla="*/ 4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94"/>
                <a:gd name="T17" fmla="*/ 82 w 82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94">
                  <a:moveTo>
                    <a:pt x="0" y="47"/>
                  </a:moveTo>
                  <a:lnTo>
                    <a:pt x="82" y="0"/>
                  </a:lnTo>
                  <a:lnTo>
                    <a:pt x="82" y="254"/>
                  </a:lnTo>
                  <a:lnTo>
                    <a:pt x="0" y="29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30" name="Freeform 74"/>
          <p:cNvSpPr>
            <a:spLocks/>
          </p:cNvSpPr>
          <p:nvPr/>
        </p:nvSpPr>
        <p:spPr bwMode="auto">
          <a:xfrm>
            <a:off x="6908800" y="2184400"/>
            <a:ext cx="100013" cy="242888"/>
          </a:xfrm>
          <a:custGeom>
            <a:avLst/>
            <a:gdLst>
              <a:gd name="T0" fmla="*/ 2147483647 w 273"/>
              <a:gd name="T1" fmla="*/ 0 h 117"/>
              <a:gd name="T2" fmla="*/ 0 w 273"/>
              <a:gd name="T3" fmla="*/ 2147483647 h 117"/>
              <a:gd name="T4" fmla="*/ 0 60000 65536"/>
              <a:gd name="T5" fmla="*/ 0 60000 65536"/>
              <a:gd name="T6" fmla="*/ 0 w 273"/>
              <a:gd name="T7" fmla="*/ 0 h 117"/>
              <a:gd name="T8" fmla="*/ 273 w 273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" h="117">
                <a:moveTo>
                  <a:pt x="273" y="0"/>
                </a:moveTo>
                <a:lnTo>
                  <a:pt x="0" y="11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Freeform 75"/>
          <p:cNvSpPr>
            <a:spLocks/>
          </p:cNvSpPr>
          <p:nvPr/>
        </p:nvSpPr>
        <p:spPr bwMode="auto">
          <a:xfrm>
            <a:off x="6975475" y="3717925"/>
            <a:ext cx="123825" cy="166688"/>
          </a:xfrm>
          <a:custGeom>
            <a:avLst/>
            <a:gdLst>
              <a:gd name="T0" fmla="*/ 2147483647 w 273"/>
              <a:gd name="T1" fmla="*/ 0 h 117"/>
              <a:gd name="T2" fmla="*/ 0 w 273"/>
              <a:gd name="T3" fmla="*/ 2147483647 h 117"/>
              <a:gd name="T4" fmla="*/ 0 60000 65536"/>
              <a:gd name="T5" fmla="*/ 0 60000 65536"/>
              <a:gd name="T6" fmla="*/ 0 w 273"/>
              <a:gd name="T7" fmla="*/ 0 h 117"/>
              <a:gd name="T8" fmla="*/ 273 w 273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" h="117">
                <a:moveTo>
                  <a:pt x="273" y="0"/>
                </a:moveTo>
                <a:lnTo>
                  <a:pt x="0" y="11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Freeform 76"/>
          <p:cNvSpPr>
            <a:spLocks/>
          </p:cNvSpPr>
          <p:nvPr/>
        </p:nvSpPr>
        <p:spPr bwMode="auto">
          <a:xfrm flipH="1">
            <a:off x="6942138" y="2913063"/>
            <a:ext cx="271462" cy="338137"/>
          </a:xfrm>
          <a:custGeom>
            <a:avLst/>
            <a:gdLst>
              <a:gd name="T0" fmla="*/ 2147483647 w 273"/>
              <a:gd name="T1" fmla="*/ 0 h 117"/>
              <a:gd name="T2" fmla="*/ 0 w 273"/>
              <a:gd name="T3" fmla="*/ 2147483647 h 117"/>
              <a:gd name="T4" fmla="*/ 0 60000 65536"/>
              <a:gd name="T5" fmla="*/ 0 60000 65536"/>
              <a:gd name="T6" fmla="*/ 0 w 273"/>
              <a:gd name="T7" fmla="*/ 0 h 117"/>
              <a:gd name="T8" fmla="*/ 273 w 273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" h="117">
                <a:moveTo>
                  <a:pt x="273" y="0"/>
                </a:moveTo>
                <a:lnTo>
                  <a:pt x="0" y="11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Text Box 77"/>
          <p:cNvSpPr txBox="1">
            <a:spLocks noChangeArrowheads="1"/>
          </p:cNvSpPr>
          <p:nvPr/>
        </p:nvSpPr>
        <p:spPr bwMode="auto">
          <a:xfrm>
            <a:off x="7778750" y="1860550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ATM</a:t>
            </a:r>
          </a:p>
          <a:p>
            <a:r>
              <a:rPr lang="en-US">
                <a:solidFill>
                  <a:srgbClr val="FF0000"/>
                </a:solidFill>
              </a:rPr>
              <a:t>network</a:t>
            </a:r>
            <a:endParaRPr lang="en-US"/>
          </a:p>
        </p:txBody>
      </p:sp>
      <p:sp>
        <p:nvSpPr>
          <p:cNvPr id="21534" name="Line 78"/>
          <p:cNvSpPr>
            <a:spLocks noChangeShapeType="1"/>
          </p:cNvSpPr>
          <p:nvPr/>
        </p:nvSpPr>
        <p:spPr bwMode="auto">
          <a:xfrm flipH="1">
            <a:off x="7451725" y="2219325"/>
            <a:ext cx="398463" cy="439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Text Box 79"/>
          <p:cNvSpPr txBox="1">
            <a:spLocks noChangeArrowheads="1"/>
          </p:cNvSpPr>
          <p:nvPr/>
        </p:nvSpPr>
        <p:spPr bwMode="auto">
          <a:xfrm>
            <a:off x="4246563" y="4429125"/>
            <a:ext cx="11541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Ethernet</a:t>
            </a:r>
          </a:p>
          <a:p>
            <a:r>
              <a:rPr lang="en-US">
                <a:solidFill>
                  <a:srgbClr val="FF0000"/>
                </a:solidFill>
              </a:rPr>
              <a:t>LANs</a:t>
            </a:r>
            <a:endParaRPr lang="en-US"/>
          </a:p>
        </p:txBody>
      </p:sp>
      <p:sp>
        <p:nvSpPr>
          <p:cNvPr id="21536" name="Line 80"/>
          <p:cNvSpPr>
            <a:spLocks noChangeShapeType="1"/>
          </p:cNvSpPr>
          <p:nvPr/>
        </p:nvSpPr>
        <p:spPr bwMode="auto">
          <a:xfrm flipV="1">
            <a:off x="5243513" y="4022725"/>
            <a:ext cx="141287" cy="452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81"/>
          <p:cNvSpPr>
            <a:spLocks noChangeShapeType="1"/>
          </p:cNvSpPr>
          <p:nvPr/>
        </p:nvSpPr>
        <p:spPr bwMode="auto">
          <a:xfrm flipV="1">
            <a:off x="5237163" y="4365625"/>
            <a:ext cx="449262" cy="120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064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004F751A-12E2-41D8-A824-AE6AE889221E}" type="slidenum">
              <a:rPr lang="en-US" smtClean="0">
                <a:latin typeface="Arial" charset="0"/>
                <a:cs typeface="Arial" charset="0"/>
              </a:rPr>
              <a:pPr/>
              <a:t>103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Chuyển nhãn đa giao thức (MPLS)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Mục đích ban đầu: tăng tốc chuyển tiếp IP bằng việc sử dụng nhãn có độ dài cố định (thay cho địa chỉ IP) trong việc chuyển tiếp</a:t>
            </a:r>
          </a:p>
          <a:p>
            <a:pPr lvl="1"/>
            <a:r>
              <a:rPr lang="en-US" sz="2000" smtClean="0"/>
              <a:t>Mượn các ý tưởng từ tiếp cận Virtual Circuit (VC)</a:t>
            </a:r>
          </a:p>
          <a:p>
            <a:pPr lvl="1"/>
            <a:r>
              <a:rPr lang="en-US" sz="2000" smtClean="0"/>
              <a:t>Nhưng IP datagram vẫn giữ địa chỉ IP!</a:t>
            </a:r>
          </a:p>
          <a:p>
            <a:pPr lvl="1"/>
            <a:endParaRPr lang="en-US" sz="2000" smtClean="0"/>
          </a:p>
        </p:txBody>
      </p:sp>
      <p:sp>
        <p:nvSpPr>
          <p:cNvPr id="106502" name="Freeform 4"/>
          <p:cNvSpPr>
            <a:spLocks/>
          </p:cNvSpPr>
          <p:nvPr/>
        </p:nvSpPr>
        <p:spPr bwMode="auto">
          <a:xfrm>
            <a:off x="2052638" y="4695825"/>
            <a:ext cx="3108325" cy="1084263"/>
          </a:xfrm>
          <a:custGeom>
            <a:avLst/>
            <a:gdLst>
              <a:gd name="T0" fmla="*/ 2147483647 w 1958"/>
              <a:gd name="T1" fmla="*/ 0 h 683"/>
              <a:gd name="T2" fmla="*/ 0 w 1958"/>
              <a:gd name="T3" fmla="*/ 2147483647 h 683"/>
              <a:gd name="T4" fmla="*/ 2147483647 w 1958"/>
              <a:gd name="T5" fmla="*/ 2147483647 h 683"/>
              <a:gd name="T6" fmla="*/ 2147483647 w 1958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683"/>
              <a:gd name="T14" fmla="*/ 1958 w 1958"/>
              <a:gd name="T15" fmla="*/ 683 h 6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3" name="Rectangle 5"/>
          <p:cNvSpPr>
            <a:spLocks noChangeArrowheads="1"/>
          </p:cNvSpPr>
          <p:nvPr/>
        </p:nvSpPr>
        <p:spPr bwMode="auto">
          <a:xfrm>
            <a:off x="706438" y="4068763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Text Box 6"/>
          <p:cNvSpPr txBox="1">
            <a:spLocks noChangeArrowheads="1"/>
          </p:cNvSpPr>
          <p:nvPr/>
        </p:nvSpPr>
        <p:spPr bwMode="auto">
          <a:xfrm>
            <a:off x="719138" y="4073525"/>
            <a:ext cx="189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PPP or Ethernet </a:t>
            </a:r>
          </a:p>
          <a:p>
            <a:pPr algn="ctr" eaLnBrk="1" hangingPunct="1"/>
            <a:r>
              <a:rPr lang="en-US">
                <a:latin typeface="Arial" charset="0"/>
              </a:rPr>
              <a:t>header</a:t>
            </a:r>
          </a:p>
        </p:txBody>
      </p:sp>
      <p:sp>
        <p:nvSpPr>
          <p:cNvPr id="106505" name="Text Box 8"/>
          <p:cNvSpPr txBox="1">
            <a:spLocks noChangeArrowheads="1"/>
          </p:cNvSpPr>
          <p:nvPr/>
        </p:nvSpPr>
        <p:spPr bwMode="auto">
          <a:xfrm>
            <a:off x="4376738" y="419576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IP header</a:t>
            </a:r>
          </a:p>
        </p:txBody>
      </p:sp>
      <p:sp>
        <p:nvSpPr>
          <p:cNvPr id="106506" name="Line 9"/>
          <p:cNvSpPr>
            <a:spLocks noChangeShapeType="1"/>
          </p:cNvSpPr>
          <p:nvPr/>
        </p:nvSpPr>
        <p:spPr bwMode="auto">
          <a:xfrm>
            <a:off x="2587625" y="40560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7" name="Line 10"/>
          <p:cNvSpPr>
            <a:spLocks noChangeShapeType="1"/>
          </p:cNvSpPr>
          <p:nvPr/>
        </p:nvSpPr>
        <p:spPr bwMode="auto">
          <a:xfrm>
            <a:off x="4241800" y="405130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8" name="Line 11"/>
          <p:cNvSpPr>
            <a:spLocks noChangeShapeType="1"/>
          </p:cNvSpPr>
          <p:nvPr/>
        </p:nvSpPr>
        <p:spPr bwMode="auto">
          <a:xfrm>
            <a:off x="5588000" y="4052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9" name="Text Box 12"/>
          <p:cNvSpPr txBox="1">
            <a:spLocks noChangeArrowheads="1"/>
          </p:cNvSpPr>
          <p:nvPr/>
        </p:nvSpPr>
        <p:spPr bwMode="auto">
          <a:xfrm>
            <a:off x="5618163" y="4205288"/>
            <a:ext cx="309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remainder of link-layer frame</a:t>
            </a:r>
          </a:p>
        </p:txBody>
      </p:sp>
      <p:sp>
        <p:nvSpPr>
          <p:cNvPr id="106510" name="Rectangle 25"/>
          <p:cNvSpPr>
            <a:spLocks noChangeArrowheads="1"/>
          </p:cNvSpPr>
          <p:nvPr/>
        </p:nvSpPr>
        <p:spPr bwMode="auto">
          <a:xfrm>
            <a:off x="2576513" y="4054475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Text Box 7"/>
          <p:cNvSpPr txBox="1">
            <a:spLocks noChangeArrowheads="1"/>
          </p:cNvSpPr>
          <p:nvPr/>
        </p:nvSpPr>
        <p:spPr bwMode="auto">
          <a:xfrm>
            <a:off x="2611438" y="4213225"/>
            <a:ext cx="163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>
                <a:solidFill>
                  <a:schemeClr val="bg1"/>
                </a:solidFill>
                <a:latin typeface="Arial" charset="0"/>
              </a:rPr>
              <a:t>MPLS header</a:t>
            </a:r>
          </a:p>
        </p:txBody>
      </p:sp>
      <p:sp>
        <p:nvSpPr>
          <p:cNvPr id="106512" name="Rectangle 27"/>
          <p:cNvSpPr>
            <a:spLocks noChangeArrowheads="1"/>
          </p:cNvSpPr>
          <p:nvPr/>
        </p:nvSpPr>
        <p:spPr bwMode="auto">
          <a:xfrm>
            <a:off x="2155825" y="5440363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Arial" charset="0"/>
            </a:endParaRPr>
          </a:p>
        </p:txBody>
      </p:sp>
      <p:sp>
        <p:nvSpPr>
          <p:cNvPr id="106513" name="Text Box 28"/>
          <p:cNvSpPr txBox="1">
            <a:spLocks noChangeArrowheads="1"/>
          </p:cNvSpPr>
          <p:nvPr/>
        </p:nvSpPr>
        <p:spPr bwMode="auto">
          <a:xfrm>
            <a:off x="2668588" y="5608638"/>
            <a:ext cx="666750" cy="3667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1"/>
                </a:solidFill>
                <a:latin typeface="Arial" charset="0"/>
              </a:rPr>
              <a:t>label</a:t>
            </a:r>
          </a:p>
        </p:txBody>
      </p:sp>
      <p:sp>
        <p:nvSpPr>
          <p:cNvPr id="106514" name="Text Box 29"/>
          <p:cNvSpPr txBox="1">
            <a:spLocks noChangeArrowheads="1"/>
          </p:cNvSpPr>
          <p:nvPr/>
        </p:nvSpPr>
        <p:spPr bwMode="auto">
          <a:xfrm>
            <a:off x="3851275" y="5616575"/>
            <a:ext cx="577850" cy="36671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1"/>
                </a:solidFill>
                <a:latin typeface="Arial" charset="0"/>
              </a:rPr>
              <a:t>Exp</a:t>
            </a:r>
          </a:p>
        </p:txBody>
      </p:sp>
      <p:sp>
        <p:nvSpPr>
          <p:cNvPr id="106515" name="Text Box 30"/>
          <p:cNvSpPr txBox="1">
            <a:spLocks noChangeArrowheads="1"/>
          </p:cNvSpPr>
          <p:nvPr/>
        </p:nvSpPr>
        <p:spPr bwMode="auto">
          <a:xfrm>
            <a:off x="4408488" y="5624513"/>
            <a:ext cx="336550" cy="3667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1"/>
                </a:solidFill>
                <a:latin typeface="Arial" charset="0"/>
              </a:rPr>
              <a:t>S</a:t>
            </a:r>
          </a:p>
        </p:txBody>
      </p:sp>
      <p:sp>
        <p:nvSpPr>
          <p:cNvPr id="106516" name="Text Box 31"/>
          <p:cNvSpPr txBox="1">
            <a:spLocks noChangeArrowheads="1"/>
          </p:cNvSpPr>
          <p:nvPr/>
        </p:nvSpPr>
        <p:spPr bwMode="auto">
          <a:xfrm>
            <a:off x="4678363" y="5621338"/>
            <a:ext cx="590550" cy="3667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1"/>
                </a:solidFill>
                <a:latin typeface="Arial" charset="0"/>
              </a:rPr>
              <a:t>TTL</a:t>
            </a:r>
          </a:p>
        </p:txBody>
      </p:sp>
      <p:sp>
        <p:nvSpPr>
          <p:cNvPr id="106517" name="Line 32"/>
          <p:cNvSpPr>
            <a:spLocks noChangeShapeType="1"/>
          </p:cNvSpPr>
          <p:nvPr/>
        </p:nvSpPr>
        <p:spPr bwMode="auto">
          <a:xfrm>
            <a:off x="3887788" y="5449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18" name="Line 33"/>
          <p:cNvSpPr>
            <a:spLocks noChangeShapeType="1"/>
          </p:cNvSpPr>
          <p:nvPr/>
        </p:nvSpPr>
        <p:spPr bwMode="auto">
          <a:xfrm>
            <a:off x="4457700" y="54705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19" name="Line 34"/>
          <p:cNvSpPr>
            <a:spLocks noChangeShapeType="1"/>
          </p:cNvSpPr>
          <p:nvPr/>
        </p:nvSpPr>
        <p:spPr bwMode="auto">
          <a:xfrm>
            <a:off x="4727575" y="54657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20" name="Text Box 35"/>
          <p:cNvSpPr txBox="1">
            <a:spLocks noChangeArrowheads="1"/>
          </p:cNvSpPr>
          <p:nvPr/>
        </p:nvSpPr>
        <p:spPr bwMode="auto">
          <a:xfrm>
            <a:off x="2827338" y="61166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20</a:t>
            </a:r>
          </a:p>
        </p:txBody>
      </p:sp>
      <p:sp>
        <p:nvSpPr>
          <p:cNvPr id="106521" name="Text Box 36"/>
          <p:cNvSpPr txBox="1">
            <a:spLocks noChangeArrowheads="1"/>
          </p:cNvSpPr>
          <p:nvPr/>
        </p:nvSpPr>
        <p:spPr bwMode="auto">
          <a:xfrm>
            <a:off x="3998913" y="61118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3</a:t>
            </a:r>
          </a:p>
        </p:txBody>
      </p:sp>
      <p:sp>
        <p:nvSpPr>
          <p:cNvPr id="106522" name="Text Box 37"/>
          <p:cNvSpPr txBox="1">
            <a:spLocks noChangeArrowheads="1"/>
          </p:cNvSpPr>
          <p:nvPr/>
        </p:nvSpPr>
        <p:spPr bwMode="auto">
          <a:xfrm>
            <a:off x="4425950" y="61087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1</a:t>
            </a:r>
          </a:p>
        </p:txBody>
      </p:sp>
      <p:sp>
        <p:nvSpPr>
          <p:cNvPr id="106523" name="Text Box 38"/>
          <p:cNvSpPr txBox="1">
            <a:spLocks noChangeArrowheads="1"/>
          </p:cNvSpPr>
          <p:nvPr/>
        </p:nvSpPr>
        <p:spPr bwMode="auto">
          <a:xfrm>
            <a:off x="4865688" y="61039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075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8A691708-9539-4A09-A715-0077F8359D15}" type="slidenum">
              <a:rPr lang="en-US" smtClean="0">
                <a:latin typeface="Arial" charset="0"/>
                <a:cs typeface="Arial" charset="0"/>
              </a:rPr>
              <a:pPr/>
              <a:t>104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 có khả năng MPLS 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35963" cy="46482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Là router chuyển nhãn</a:t>
            </a:r>
          </a:p>
          <a:p>
            <a:pPr>
              <a:lnSpc>
                <a:spcPct val="90000"/>
              </a:lnSpc>
            </a:pPr>
            <a:r>
              <a:rPr lang="en-US" smtClean="0"/>
              <a:t>Chuyển tiếp gói đến giao diện ra chỉ dựa vào giá trị nhãn (không xét địa chỉ IP)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Bảng chuyển tiếp MPLS khác bảng chuyển tiếp IP</a:t>
            </a:r>
          </a:p>
          <a:p>
            <a:pPr>
              <a:lnSpc>
                <a:spcPct val="90000"/>
              </a:lnSpc>
            </a:pPr>
            <a:r>
              <a:rPr lang="en-US" smtClean="0"/>
              <a:t>Cần giao thức báo hiệu để thiết lập chuyển tiếp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RSVP-TE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Có thể chuyển tiếp theo các đường mà IP không thể!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Dùng MPLS cho phân tích lưu lượng </a:t>
            </a:r>
          </a:p>
          <a:p>
            <a:pPr>
              <a:lnSpc>
                <a:spcPct val="90000"/>
              </a:lnSpc>
            </a:pPr>
            <a:r>
              <a:rPr lang="en-US" smtClean="0"/>
              <a:t>Phải cùng tồn tại với các IP routers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085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74BEE628-992E-4521-87E3-B4C2AD243CB4}" type="slidenum">
              <a:rPr lang="en-US" smtClean="0">
                <a:latin typeface="Arial" charset="0"/>
                <a:cs typeface="Arial" charset="0"/>
              </a:rPr>
              <a:pPr/>
              <a:t>105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8548" name="Freeform 2"/>
          <p:cNvSpPr>
            <a:spLocks/>
          </p:cNvSpPr>
          <p:nvPr/>
        </p:nvSpPr>
        <p:spPr bwMode="auto">
          <a:xfrm>
            <a:off x="1754188" y="5278438"/>
            <a:ext cx="2462212" cy="419100"/>
          </a:xfrm>
          <a:custGeom>
            <a:avLst/>
            <a:gdLst>
              <a:gd name="T0" fmla="*/ 2147483647 w 1551"/>
              <a:gd name="T1" fmla="*/ 2147483647 h 264"/>
              <a:gd name="T2" fmla="*/ 0 w 1551"/>
              <a:gd name="T3" fmla="*/ 2147483647 h 264"/>
              <a:gd name="T4" fmla="*/ 2147483647 w 1551"/>
              <a:gd name="T5" fmla="*/ 2147483647 h 264"/>
              <a:gd name="T6" fmla="*/ 2147483647 w 1551"/>
              <a:gd name="T7" fmla="*/ 0 h 264"/>
              <a:gd name="T8" fmla="*/ 2147483647 w 1551"/>
              <a:gd name="T9" fmla="*/ 2147483647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51"/>
              <a:gd name="T16" fmla="*/ 0 h 264"/>
              <a:gd name="T17" fmla="*/ 1551 w 1551"/>
              <a:gd name="T18" fmla="*/ 264 h 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51" h="264">
                <a:moveTo>
                  <a:pt x="1263" y="8"/>
                </a:moveTo>
                <a:lnTo>
                  <a:pt x="0" y="264"/>
                </a:lnTo>
                <a:lnTo>
                  <a:pt x="1536" y="264"/>
                </a:lnTo>
                <a:lnTo>
                  <a:pt x="1551" y="0"/>
                </a:lnTo>
                <a:lnTo>
                  <a:pt x="1263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49" name="Freeform 3"/>
          <p:cNvSpPr>
            <a:spLocks/>
          </p:cNvSpPr>
          <p:nvPr/>
        </p:nvSpPr>
        <p:spPr bwMode="auto">
          <a:xfrm>
            <a:off x="4492625" y="5326063"/>
            <a:ext cx="2447925" cy="577850"/>
          </a:xfrm>
          <a:custGeom>
            <a:avLst/>
            <a:gdLst>
              <a:gd name="T0" fmla="*/ 2147483647 w 1542"/>
              <a:gd name="T1" fmla="*/ 2147483647 h 364"/>
              <a:gd name="T2" fmla="*/ 0 w 1542"/>
              <a:gd name="T3" fmla="*/ 2147483647 h 364"/>
              <a:gd name="T4" fmla="*/ 2147483647 w 1542"/>
              <a:gd name="T5" fmla="*/ 2147483647 h 364"/>
              <a:gd name="T6" fmla="*/ 2147483647 w 1542"/>
              <a:gd name="T7" fmla="*/ 0 h 364"/>
              <a:gd name="T8" fmla="*/ 2147483647 w 1542"/>
              <a:gd name="T9" fmla="*/ 2147483647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2"/>
              <a:gd name="T16" fmla="*/ 0 h 364"/>
              <a:gd name="T17" fmla="*/ 1542 w 1542"/>
              <a:gd name="T18" fmla="*/ 364 h 3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2" h="364">
                <a:moveTo>
                  <a:pt x="839" y="8"/>
                </a:moveTo>
                <a:lnTo>
                  <a:pt x="0" y="364"/>
                </a:lnTo>
                <a:lnTo>
                  <a:pt x="1542" y="364"/>
                </a:lnTo>
                <a:lnTo>
                  <a:pt x="1127" y="0"/>
                </a:lnTo>
                <a:lnTo>
                  <a:pt x="839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0" name="Freeform 4"/>
          <p:cNvSpPr>
            <a:spLocks/>
          </p:cNvSpPr>
          <p:nvPr/>
        </p:nvSpPr>
        <p:spPr bwMode="auto">
          <a:xfrm>
            <a:off x="1884363" y="3106738"/>
            <a:ext cx="2433637" cy="798512"/>
          </a:xfrm>
          <a:custGeom>
            <a:avLst/>
            <a:gdLst>
              <a:gd name="T0" fmla="*/ 2147483647 w 1533"/>
              <a:gd name="T1" fmla="*/ 2147483647 h 503"/>
              <a:gd name="T2" fmla="*/ 2147483647 w 1533"/>
              <a:gd name="T3" fmla="*/ 0 h 503"/>
              <a:gd name="T4" fmla="*/ 0 w 1533"/>
              <a:gd name="T5" fmla="*/ 0 h 503"/>
              <a:gd name="T6" fmla="*/ 2147483647 w 1533"/>
              <a:gd name="T7" fmla="*/ 2147483647 h 503"/>
              <a:gd name="T8" fmla="*/ 2147483647 w 1533"/>
              <a:gd name="T9" fmla="*/ 2147483647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3"/>
              <a:gd name="T16" fmla="*/ 0 h 503"/>
              <a:gd name="T17" fmla="*/ 1533 w 1533"/>
              <a:gd name="T18" fmla="*/ 503 h 5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3" h="503">
                <a:moveTo>
                  <a:pt x="808" y="503"/>
                </a:moveTo>
                <a:lnTo>
                  <a:pt x="1533" y="0"/>
                </a:lnTo>
                <a:lnTo>
                  <a:pt x="0" y="0"/>
                </a:lnTo>
                <a:lnTo>
                  <a:pt x="685" y="481"/>
                </a:lnTo>
                <a:lnTo>
                  <a:pt x="808" y="5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1" name="Freeform 5"/>
          <p:cNvSpPr>
            <a:spLocks/>
          </p:cNvSpPr>
          <p:nvPr/>
        </p:nvSpPr>
        <p:spPr bwMode="auto">
          <a:xfrm>
            <a:off x="4552950" y="3416300"/>
            <a:ext cx="2589213" cy="511175"/>
          </a:xfrm>
          <a:custGeom>
            <a:avLst/>
            <a:gdLst>
              <a:gd name="T0" fmla="*/ 2147483647 w 1631"/>
              <a:gd name="T1" fmla="*/ 2147483647 h 322"/>
              <a:gd name="T2" fmla="*/ 2147483647 w 1631"/>
              <a:gd name="T3" fmla="*/ 0 h 322"/>
              <a:gd name="T4" fmla="*/ 2147483647 w 1631"/>
              <a:gd name="T5" fmla="*/ 0 h 322"/>
              <a:gd name="T6" fmla="*/ 0 w 1631"/>
              <a:gd name="T7" fmla="*/ 2147483647 h 322"/>
              <a:gd name="T8" fmla="*/ 2147483647 w 1631"/>
              <a:gd name="T9" fmla="*/ 2147483647 h 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1"/>
              <a:gd name="T16" fmla="*/ 0 h 322"/>
              <a:gd name="T17" fmla="*/ 1631 w 1631"/>
              <a:gd name="T18" fmla="*/ 322 h 3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1" h="322">
                <a:moveTo>
                  <a:pt x="123" y="322"/>
                </a:moveTo>
                <a:lnTo>
                  <a:pt x="1631" y="0"/>
                </a:lnTo>
                <a:lnTo>
                  <a:pt x="89" y="0"/>
                </a:lnTo>
                <a:lnTo>
                  <a:pt x="0" y="300"/>
                </a:lnTo>
                <a:lnTo>
                  <a:pt x="123" y="32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3238" y="4924425"/>
            <a:ext cx="766762" cy="433388"/>
            <a:chOff x="3600" y="219"/>
            <a:chExt cx="360" cy="175"/>
          </a:xfrm>
        </p:grpSpPr>
        <p:sp>
          <p:nvSpPr>
            <p:cNvPr id="108680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81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82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83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8684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8690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91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92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8687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88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89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757613" y="4919663"/>
            <a:ext cx="766762" cy="433387"/>
            <a:chOff x="3600" y="219"/>
            <a:chExt cx="360" cy="175"/>
          </a:xfrm>
        </p:grpSpPr>
        <p:sp>
          <p:nvSpPr>
            <p:cNvPr id="108667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68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69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70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8671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8677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78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79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8674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75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76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4111625" y="3902075"/>
            <a:ext cx="766763" cy="433388"/>
            <a:chOff x="3600" y="219"/>
            <a:chExt cx="360" cy="175"/>
          </a:xfrm>
        </p:grpSpPr>
        <p:sp>
          <p:nvSpPr>
            <p:cNvPr id="108654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55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56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57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8658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8664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65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66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8661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62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63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2684463" y="3897313"/>
            <a:ext cx="766762" cy="433387"/>
            <a:chOff x="3600" y="219"/>
            <a:chExt cx="360" cy="175"/>
          </a:xfrm>
        </p:grpSpPr>
        <p:sp>
          <p:nvSpPr>
            <p:cNvPr id="108641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42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43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44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8645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8651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52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53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8648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49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50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1165225" y="3190875"/>
            <a:ext cx="766763" cy="433388"/>
            <a:chOff x="589" y="1281"/>
            <a:chExt cx="483" cy="273"/>
          </a:xfrm>
        </p:grpSpPr>
        <p:sp>
          <p:nvSpPr>
            <p:cNvPr id="108628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29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30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31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8632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108638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39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40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108635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36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37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557" name="Line 76"/>
          <p:cNvSpPr>
            <a:spLocks noChangeShapeType="1"/>
          </p:cNvSpPr>
          <p:nvPr/>
        </p:nvSpPr>
        <p:spPr bwMode="auto">
          <a:xfrm>
            <a:off x="1935163" y="3433763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8" name="Line 77"/>
          <p:cNvSpPr>
            <a:spLocks noChangeShapeType="1"/>
          </p:cNvSpPr>
          <p:nvPr/>
        </p:nvSpPr>
        <p:spPr bwMode="auto">
          <a:xfrm flipV="1">
            <a:off x="1982788" y="4138613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9" name="Line 78"/>
          <p:cNvSpPr>
            <a:spLocks noChangeShapeType="1"/>
          </p:cNvSpPr>
          <p:nvPr/>
        </p:nvSpPr>
        <p:spPr bwMode="auto">
          <a:xfrm flipV="1">
            <a:off x="3449638" y="4138613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60" name="Line 79"/>
          <p:cNvSpPr>
            <a:spLocks noChangeShapeType="1"/>
          </p:cNvSpPr>
          <p:nvPr/>
        </p:nvSpPr>
        <p:spPr bwMode="auto">
          <a:xfrm>
            <a:off x="3297238" y="4300538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61" name="Line 80"/>
          <p:cNvSpPr>
            <a:spLocks noChangeShapeType="1"/>
          </p:cNvSpPr>
          <p:nvPr/>
        </p:nvSpPr>
        <p:spPr bwMode="auto">
          <a:xfrm>
            <a:off x="4554538" y="51768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62" name="Line 81"/>
          <p:cNvSpPr>
            <a:spLocks noChangeShapeType="1"/>
          </p:cNvSpPr>
          <p:nvPr/>
        </p:nvSpPr>
        <p:spPr bwMode="auto">
          <a:xfrm>
            <a:off x="4840288" y="4252913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63" name="Line 82"/>
          <p:cNvSpPr>
            <a:spLocks noChangeShapeType="1"/>
          </p:cNvSpPr>
          <p:nvPr/>
        </p:nvSpPr>
        <p:spPr bwMode="auto">
          <a:xfrm>
            <a:off x="6354763" y="5157788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64" name="Text Box 83"/>
          <p:cNvSpPr txBox="1">
            <a:spLocks noChangeArrowheads="1"/>
          </p:cNvSpPr>
          <p:nvPr/>
        </p:nvSpPr>
        <p:spPr bwMode="auto">
          <a:xfrm>
            <a:off x="5803900" y="53578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R1</a:t>
            </a:r>
          </a:p>
        </p:txBody>
      </p:sp>
      <p:sp>
        <p:nvSpPr>
          <p:cNvPr id="108565" name="Text Box 84"/>
          <p:cNvSpPr txBox="1">
            <a:spLocks noChangeArrowheads="1"/>
          </p:cNvSpPr>
          <p:nvPr/>
        </p:nvSpPr>
        <p:spPr bwMode="auto">
          <a:xfrm>
            <a:off x="3940175" y="53355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R2</a:t>
            </a:r>
          </a:p>
        </p:txBody>
      </p:sp>
      <p:sp>
        <p:nvSpPr>
          <p:cNvPr id="108566" name="Text Box 85"/>
          <p:cNvSpPr txBox="1">
            <a:spLocks noChangeArrowheads="1"/>
          </p:cNvSpPr>
          <p:nvPr/>
        </p:nvSpPr>
        <p:spPr bwMode="auto">
          <a:xfrm>
            <a:off x="5862638" y="39560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108567" name="Text Box 86"/>
          <p:cNvSpPr txBox="1">
            <a:spLocks noChangeArrowheads="1"/>
          </p:cNvSpPr>
          <p:nvPr/>
        </p:nvSpPr>
        <p:spPr bwMode="auto">
          <a:xfrm>
            <a:off x="4325938" y="43338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R3</a:t>
            </a:r>
          </a:p>
        </p:txBody>
      </p:sp>
      <p:sp>
        <p:nvSpPr>
          <p:cNvPr id="108568" name="Text Box 87"/>
          <p:cNvSpPr txBox="1">
            <a:spLocks noChangeArrowheads="1"/>
          </p:cNvSpPr>
          <p:nvPr/>
        </p:nvSpPr>
        <p:spPr bwMode="auto">
          <a:xfrm>
            <a:off x="2851150" y="43513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R4</a:t>
            </a:r>
          </a:p>
        </p:txBody>
      </p:sp>
      <p:grpSp>
        <p:nvGrpSpPr>
          <p:cNvPr id="17" name="Group 88"/>
          <p:cNvGrpSpPr>
            <a:grpSpLocks/>
          </p:cNvGrpSpPr>
          <p:nvPr/>
        </p:nvGrpSpPr>
        <p:grpSpPr bwMode="auto">
          <a:xfrm>
            <a:off x="1211263" y="4137025"/>
            <a:ext cx="766762" cy="433388"/>
            <a:chOff x="589" y="1281"/>
            <a:chExt cx="483" cy="273"/>
          </a:xfrm>
        </p:grpSpPr>
        <p:sp>
          <p:nvSpPr>
            <p:cNvPr id="108615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6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7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8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8619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108625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26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27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108622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23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24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570" name="Text Box 102"/>
          <p:cNvSpPr txBox="1">
            <a:spLocks noChangeArrowheads="1"/>
          </p:cNvSpPr>
          <p:nvPr/>
        </p:nvSpPr>
        <p:spPr bwMode="auto">
          <a:xfrm>
            <a:off x="1403350" y="45704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R5</a:t>
            </a:r>
          </a:p>
        </p:txBody>
      </p:sp>
      <p:sp>
        <p:nvSpPr>
          <p:cNvPr id="108571" name="Text Box 103"/>
          <p:cNvSpPr txBox="1">
            <a:spLocks noChangeArrowheads="1"/>
          </p:cNvSpPr>
          <p:nvPr/>
        </p:nvSpPr>
        <p:spPr bwMode="auto">
          <a:xfrm>
            <a:off x="6283325" y="48974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108572" name="Text Box 104"/>
          <p:cNvSpPr txBox="1">
            <a:spLocks noChangeArrowheads="1"/>
          </p:cNvSpPr>
          <p:nvPr/>
        </p:nvSpPr>
        <p:spPr bwMode="auto">
          <a:xfrm>
            <a:off x="4924425" y="41640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08573" name="Text Box 105"/>
          <p:cNvSpPr txBox="1">
            <a:spLocks noChangeArrowheads="1"/>
          </p:cNvSpPr>
          <p:nvPr/>
        </p:nvSpPr>
        <p:spPr bwMode="auto">
          <a:xfrm>
            <a:off x="4849813" y="38893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108574" name="Line 106"/>
          <p:cNvSpPr>
            <a:spLocks noChangeShapeType="1"/>
          </p:cNvSpPr>
          <p:nvPr/>
        </p:nvSpPr>
        <p:spPr bwMode="auto">
          <a:xfrm>
            <a:off x="4883150" y="4129088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75" name="Text Box 107"/>
          <p:cNvSpPr txBox="1">
            <a:spLocks noChangeArrowheads="1"/>
          </p:cNvSpPr>
          <p:nvPr/>
        </p:nvSpPr>
        <p:spPr bwMode="auto">
          <a:xfrm>
            <a:off x="3411538" y="38766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108576" name="Text Box 108"/>
          <p:cNvSpPr txBox="1">
            <a:spLocks noChangeArrowheads="1"/>
          </p:cNvSpPr>
          <p:nvPr/>
        </p:nvSpPr>
        <p:spPr bwMode="auto">
          <a:xfrm>
            <a:off x="7016750" y="49752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108577" name="Text Box 109"/>
          <p:cNvSpPr txBox="1">
            <a:spLocks noChangeArrowheads="1"/>
          </p:cNvSpPr>
          <p:nvPr/>
        </p:nvSpPr>
        <p:spPr bwMode="auto">
          <a:xfrm>
            <a:off x="1366838" y="36210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R6</a:t>
            </a:r>
          </a:p>
        </p:txBody>
      </p:sp>
      <p:grpSp>
        <p:nvGrpSpPr>
          <p:cNvPr id="20" name="Group 110"/>
          <p:cNvGrpSpPr>
            <a:grpSpLocks/>
          </p:cNvGrpSpPr>
          <p:nvPr/>
        </p:nvGrpSpPr>
        <p:grpSpPr bwMode="auto">
          <a:xfrm>
            <a:off x="4895850" y="5343525"/>
            <a:ext cx="2546350" cy="922338"/>
            <a:chOff x="679" y="3270"/>
            <a:chExt cx="1604" cy="581"/>
          </a:xfrm>
        </p:grpSpPr>
        <p:sp>
          <p:nvSpPr>
            <p:cNvPr id="108608" name="Rectangle 111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9" name="Text Box 112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>
                  <a:latin typeface="Arial" charset="0"/>
                </a:rPr>
                <a:t>  in         out                 out</a:t>
              </a:r>
            </a:p>
            <a:p>
              <a:pPr eaLnBrk="1" hangingPunct="1"/>
              <a:r>
                <a:rPr lang="en-US" sz="1400"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108610" name="Line 113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11" name="Text Box 114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 6        -      A       0</a:t>
              </a:r>
            </a:p>
          </p:txBody>
        </p:sp>
        <p:sp>
          <p:nvSpPr>
            <p:cNvPr id="108612" name="Line 115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13" name="Line 116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14" name="Line 117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18"/>
          <p:cNvGrpSpPr>
            <a:grpSpLocks/>
          </p:cNvGrpSpPr>
          <p:nvPr/>
        </p:nvGrpSpPr>
        <p:grpSpPr bwMode="auto">
          <a:xfrm>
            <a:off x="4629150" y="2212975"/>
            <a:ext cx="2546350" cy="1239838"/>
            <a:chOff x="3494" y="291"/>
            <a:chExt cx="1604" cy="781"/>
          </a:xfrm>
        </p:grpSpPr>
        <p:sp>
          <p:nvSpPr>
            <p:cNvPr id="108600" name="Rectangle 119"/>
            <p:cNvSpPr>
              <a:spLocks noChangeArrowheads="1"/>
            </p:cNvSpPr>
            <p:nvPr/>
          </p:nvSpPr>
          <p:spPr bwMode="auto">
            <a:xfrm>
              <a:off x="3525" y="317"/>
              <a:ext cx="1533" cy="7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1" name="Text Box 120"/>
            <p:cNvSpPr txBox="1">
              <a:spLocks noChangeArrowheads="1"/>
            </p:cNvSpPr>
            <p:nvPr/>
          </p:nvSpPr>
          <p:spPr bwMode="auto">
            <a:xfrm>
              <a:off x="3494" y="291"/>
              <a:ext cx="16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>
                  <a:latin typeface="Arial" charset="0"/>
                </a:rPr>
                <a:t>  in         out                 out</a:t>
              </a:r>
            </a:p>
            <a:p>
              <a:pPr eaLnBrk="1" hangingPunct="1"/>
              <a:r>
                <a:rPr lang="en-US" sz="1400"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108602" name="Line 121"/>
            <p:cNvSpPr>
              <a:spLocks noChangeShapeType="1"/>
            </p:cNvSpPr>
            <p:nvPr/>
          </p:nvSpPr>
          <p:spPr bwMode="auto">
            <a:xfrm>
              <a:off x="3534" y="605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03" name="Text Box 122"/>
            <p:cNvSpPr txBox="1">
              <a:spLocks noChangeArrowheads="1"/>
            </p:cNvSpPr>
            <p:nvPr/>
          </p:nvSpPr>
          <p:spPr bwMode="auto">
            <a:xfrm>
              <a:off x="3545" y="609"/>
              <a:ext cx="1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10      6      A       1</a:t>
              </a:r>
            </a:p>
          </p:txBody>
        </p:sp>
        <p:sp>
          <p:nvSpPr>
            <p:cNvPr id="108604" name="Line 123"/>
            <p:cNvSpPr>
              <a:spLocks noChangeShapeType="1"/>
            </p:cNvSpPr>
            <p:nvPr/>
          </p:nvSpPr>
          <p:spPr bwMode="auto">
            <a:xfrm>
              <a:off x="3857" y="324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05" name="Text Box 124"/>
            <p:cNvSpPr txBox="1">
              <a:spLocks noChangeArrowheads="1"/>
            </p:cNvSpPr>
            <p:nvPr/>
          </p:nvSpPr>
          <p:spPr bwMode="auto">
            <a:xfrm>
              <a:off x="3540" y="830"/>
              <a:ext cx="1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12      9      D       0</a:t>
              </a:r>
            </a:p>
          </p:txBody>
        </p:sp>
        <p:sp>
          <p:nvSpPr>
            <p:cNvPr id="108606" name="Line 125"/>
            <p:cNvSpPr>
              <a:spLocks noChangeShapeType="1"/>
            </p:cNvSpPr>
            <p:nvPr/>
          </p:nvSpPr>
          <p:spPr bwMode="auto">
            <a:xfrm>
              <a:off x="4215" y="335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07" name="Line 126"/>
            <p:cNvSpPr>
              <a:spLocks noChangeShapeType="1"/>
            </p:cNvSpPr>
            <p:nvPr/>
          </p:nvSpPr>
          <p:spPr bwMode="auto">
            <a:xfrm>
              <a:off x="4573" y="329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80" name="Rectangle 127"/>
          <p:cNvSpPr>
            <a:spLocks noChangeArrowheads="1"/>
          </p:cNvSpPr>
          <p:nvPr/>
        </p:nvSpPr>
        <p:spPr bwMode="auto">
          <a:xfrm>
            <a:off x="1843088" y="1651000"/>
            <a:ext cx="2433637" cy="1435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81" name="Text Box 128"/>
          <p:cNvSpPr txBox="1">
            <a:spLocks noChangeArrowheads="1"/>
          </p:cNvSpPr>
          <p:nvPr/>
        </p:nvSpPr>
        <p:spPr bwMode="auto">
          <a:xfrm>
            <a:off x="1793875" y="1609725"/>
            <a:ext cx="2546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  in         out                 out</a:t>
            </a:r>
          </a:p>
          <a:p>
            <a:pPr eaLnBrk="1" hangingPunct="1"/>
            <a:r>
              <a:rPr lang="en-US" sz="1400">
                <a:latin typeface="Arial" charset="0"/>
              </a:rPr>
              <a:t>label     label   dest    interface</a:t>
            </a:r>
          </a:p>
        </p:txBody>
      </p:sp>
      <p:sp>
        <p:nvSpPr>
          <p:cNvPr id="108582" name="Line 129"/>
          <p:cNvSpPr>
            <a:spLocks noChangeShapeType="1"/>
          </p:cNvSpPr>
          <p:nvPr/>
        </p:nvSpPr>
        <p:spPr bwMode="auto">
          <a:xfrm>
            <a:off x="1857375" y="2108200"/>
            <a:ext cx="239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83" name="Text Box 130"/>
          <p:cNvSpPr txBox="1">
            <a:spLocks noChangeArrowheads="1"/>
          </p:cNvSpPr>
          <p:nvPr/>
        </p:nvSpPr>
        <p:spPr bwMode="auto">
          <a:xfrm>
            <a:off x="1874838" y="2114550"/>
            <a:ext cx="238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        10      A       0</a:t>
            </a:r>
          </a:p>
        </p:txBody>
      </p:sp>
      <p:sp>
        <p:nvSpPr>
          <p:cNvPr id="108584" name="Line 131"/>
          <p:cNvSpPr>
            <a:spLocks noChangeShapeType="1"/>
          </p:cNvSpPr>
          <p:nvPr/>
        </p:nvSpPr>
        <p:spPr bwMode="auto">
          <a:xfrm>
            <a:off x="2370138" y="1662113"/>
            <a:ext cx="1587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85" name="Text Box 132"/>
          <p:cNvSpPr txBox="1">
            <a:spLocks noChangeArrowheads="1"/>
          </p:cNvSpPr>
          <p:nvPr/>
        </p:nvSpPr>
        <p:spPr bwMode="auto">
          <a:xfrm>
            <a:off x="1865313" y="2455863"/>
            <a:ext cx="238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        12      D       0</a:t>
            </a:r>
          </a:p>
        </p:txBody>
      </p:sp>
      <p:sp>
        <p:nvSpPr>
          <p:cNvPr id="108586" name="Line 133"/>
          <p:cNvSpPr>
            <a:spLocks noChangeShapeType="1"/>
          </p:cNvSpPr>
          <p:nvPr/>
        </p:nvSpPr>
        <p:spPr bwMode="auto">
          <a:xfrm>
            <a:off x="2938463" y="1658938"/>
            <a:ext cx="158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87" name="Line 134"/>
          <p:cNvSpPr>
            <a:spLocks noChangeShapeType="1"/>
          </p:cNvSpPr>
          <p:nvPr/>
        </p:nvSpPr>
        <p:spPr bwMode="auto">
          <a:xfrm>
            <a:off x="3506788" y="1670050"/>
            <a:ext cx="15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88" name="Text Box 135"/>
          <p:cNvSpPr txBox="1">
            <a:spLocks noChangeArrowheads="1"/>
          </p:cNvSpPr>
          <p:nvPr/>
        </p:nvSpPr>
        <p:spPr bwMode="auto">
          <a:xfrm>
            <a:off x="3335338" y="41989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1</a:t>
            </a:r>
          </a:p>
        </p:txBody>
      </p:sp>
      <p:grpSp>
        <p:nvGrpSpPr>
          <p:cNvPr id="22" name="Group 137"/>
          <p:cNvGrpSpPr>
            <a:grpSpLocks/>
          </p:cNvGrpSpPr>
          <p:nvPr/>
        </p:nvGrpSpPr>
        <p:grpSpPr bwMode="auto">
          <a:xfrm>
            <a:off x="1716088" y="5661025"/>
            <a:ext cx="2546350" cy="922338"/>
            <a:chOff x="679" y="3270"/>
            <a:chExt cx="1604" cy="581"/>
          </a:xfrm>
        </p:grpSpPr>
        <p:sp>
          <p:nvSpPr>
            <p:cNvPr id="108593" name="Rectangle 138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4" name="Text Box 139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>
                  <a:latin typeface="Arial" charset="0"/>
                </a:rPr>
                <a:t>  in         out                 out</a:t>
              </a:r>
            </a:p>
            <a:p>
              <a:pPr eaLnBrk="1" hangingPunct="1"/>
              <a:r>
                <a:rPr lang="en-US" sz="1400"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108595" name="Line 140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96" name="Text Box 141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 8        6      A       0</a:t>
              </a:r>
            </a:p>
          </p:txBody>
        </p:sp>
        <p:sp>
          <p:nvSpPr>
            <p:cNvPr id="108597" name="Line 142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98" name="Line 143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99" name="Line 144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90" name="Text Box 145"/>
          <p:cNvSpPr txBox="1">
            <a:spLocks noChangeArrowheads="1"/>
          </p:cNvSpPr>
          <p:nvPr/>
        </p:nvSpPr>
        <p:spPr bwMode="auto">
          <a:xfrm>
            <a:off x="4487863" y="49149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108591" name="Text Box 146"/>
          <p:cNvSpPr txBox="1">
            <a:spLocks noChangeArrowheads="1"/>
          </p:cNvSpPr>
          <p:nvPr/>
        </p:nvSpPr>
        <p:spPr bwMode="auto">
          <a:xfrm>
            <a:off x="1847850" y="2757488"/>
            <a:ext cx="238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          8      A       1</a:t>
            </a:r>
          </a:p>
        </p:txBody>
      </p:sp>
      <p:sp>
        <p:nvSpPr>
          <p:cNvPr id="108592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Bảng chuyển tiếp MPLS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095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24CFD8A5-769C-4C3F-9ED7-CC2D475E4135}" type="slidenum">
              <a:rPr lang="en-US" smtClean="0">
                <a:latin typeface="Arial" charset="0"/>
                <a:cs typeface="Arial" charset="0"/>
              </a:rPr>
              <a:pPr/>
              <a:t>106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5: Tóm tắt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r>
              <a:rPr lang="en-US" sz="2400" smtClean="0"/>
              <a:t> Các nguyên lý dịch vụ tầng liên kết dữ liệu:</a:t>
            </a:r>
          </a:p>
          <a:p>
            <a:pPr lvl="1"/>
            <a:r>
              <a:rPr lang="en-US" sz="2000" smtClean="0"/>
              <a:t>Phát hiện/sửa lỗi</a:t>
            </a:r>
          </a:p>
          <a:p>
            <a:pPr lvl="1"/>
            <a:r>
              <a:rPr lang="en-US" sz="2000" smtClean="0"/>
              <a:t>Chia sẻ kênh phát tỏa: đa truy cập</a:t>
            </a:r>
          </a:p>
          <a:p>
            <a:pPr lvl="1"/>
            <a:r>
              <a:rPr lang="en-US" sz="2000" smtClean="0"/>
              <a:t>Địa chỉ tầng liên kết: MAC</a:t>
            </a:r>
          </a:p>
          <a:p>
            <a:r>
              <a:rPr lang="en-US" sz="2400" smtClean="0"/>
              <a:t>Các công nghệ tầng liên kết</a:t>
            </a:r>
          </a:p>
          <a:p>
            <a:pPr lvl="1"/>
            <a:r>
              <a:rPr lang="en-US" smtClean="0"/>
              <a:t>Ethernet</a:t>
            </a:r>
          </a:p>
          <a:p>
            <a:pPr lvl="1"/>
            <a:r>
              <a:rPr lang="en-US" smtClean="0"/>
              <a:t>LAN chuyển mạch</a:t>
            </a:r>
          </a:p>
          <a:p>
            <a:pPr lvl="1"/>
            <a:r>
              <a:rPr lang="en-US" smtClean="0"/>
              <a:t>PPP</a:t>
            </a:r>
          </a:p>
          <a:p>
            <a:pPr lvl="1"/>
            <a:r>
              <a:rPr lang="en-US" smtClean="0"/>
              <a:t>Mạng ảo như tầng liên kết: ATM, MPLS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FF842BC7-AB99-4C1E-8A19-ED40D298B157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363538"/>
            <a:ext cx="5334000" cy="838200"/>
          </a:xfrm>
        </p:spPr>
        <p:txBody>
          <a:bodyPr/>
          <a:lstStyle/>
          <a:p>
            <a:r>
              <a:rPr lang="en-US" smtClean="0"/>
              <a:t>Kiểm tra chẵn lẻ</a:t>
            </a:r>
          </a:p>
        </p:txBody>
      </p:sp>
      <p:pic>
        <p:nvPicPr>
          <p:cNvPr id="32773" name="Picture 3" descr="522 Single Bit Par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2482850"/>
            <a:ext cx="260985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361950" y="1460500"/>
            <a:ext cx="2819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u="sng">
                <a:solidFill>
                  <a:srgbClr val="FF0000"/>
                </a:solidFill>
              </a:rPr>
              <a:t>Một bít chẵn lẻ:</a:t>
            </a:r>
            <a:endParaRPr lang="en-US" sz="2400" b="1"/>
          </a:p>
          <a:p>
            <a:r>
              <a:rPr lang="en-US" sz="1600" b="1"/>
              <a:t>Phát hiện các lỗi bit đơn</a:t>
            </a:r>
            <a:endParaRPr lang="en-US" sz="3200" b="1"/>
          </a:p>
        </p:txBody>
      </p:sp>
      <p:pic>
        <p:nvPicPr>
          <p:cNvPr id="32775" name="Picture 5" descr="523 Double Bit Par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0663" y="2220913"/>
            <a:ext cx="37512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Text Box 6"/>
          <p:cNvSpPr txBox="1">
            <a:spLocks noChangeArrowheads="1"/>
          </p:cNvSpPr>
          <p:nvPr/>
        </p:nvSpPr>
        <p:spPr bwMode="auto">
          <a:xfrm>
            <a:off x="3643313" y="1408113"/>
            <a:ext cx="3335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>
                <a:solidFill>
                  <a:srgbClr val="FF0000"/>
                </a:solidFill>
              </a:rPr>
              <a:t>Hai chiều Bit Parity</a:t>
            </a:r>
            <a:r>
              <a:rPr lang="en-US" sz="2400" b="1" u="sng">
                <a:solidFill>
                  <a:srgbClr val="FF0000"/>
                </a:solidFill>
              </a:rPr>
              <a:t>:</a:t>
            </a:r>
            <a:endParaRPr lang="en-US" sz="2400" b="1"/>
          </a:p>
          <a:p>
            <a:r>
              <a:rPr lang="en-US" sz="1600" b="1"/>
              <a:t>Phát hiện và sửa các lỗi bít đơn</a:t>
            </a:r>
            <a:endParaRPr lang="en-US" sz="3200" b="1"/>
          </a:p>
        </p:txBody>
      </p:sp>
      <p:sp>
        <p:nvSpPr>
          <p:cNvPr id="32777" name="Oval 7"/>
          <p:cNvSpPr>
            <a:spLocks noChangeArrowheads="1"/>
          </p:cNvSpPr>
          <p:nvPr/>
        </p:nvSpPr>
        <p:spPr bwMode="auto">
          <a:xfrm>
            <a:off x="4354513" y="5222875"/>
            <a:ext cx="146050" cy="1682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4279900" y="5129213"/>
            <a:ext cx="261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</a:rPr>
              <a:t>0</a:t>
            </a:r>
            <a:endParaRPr lang="en-US"/>
          </a:p>
        </p:txBody>
      </p:sp>
      <p:sp>
        <p:nvSpPr>
          <p:cNvPr id="32779" name="Oval 9"/>
          <p:cNvSpPr>
            <a:spLocks noChangeArrowheads="1"/>
          </p:cNvSpPr>
          <p:nvPr/>
        </p:nvSpPr>
        <p:spPr bwMode="auto">
          <a:xfrm>
            <a:off x="6015038" y="5218113"/>
            <a:ext cx="146050" cy="1682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Text Box 10"/>
          <p:cNvSpPr txBox="1">
            <a:spLocks noChangeArrowheads="1"/>
          </p:cNvSpPr>
          <p:nvPr/>
        </p:nvSpPr>
        <p:spPr bwMode="auto">
          <a:xfrm>
            <a:off x="5940425" y="5124450"/>
            <a:ext cx="261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</a:rPr>
              <a:t>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2ECC2373-04B4-45A2-B95A-4B30907535CF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tra tổng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8175" y="2619375"/>
            <a:ext cx="3657600" cy="34956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Bên gửi:</a:t>
            </a:r>
            <a:endParaRPr lang="en-US" sz="2400" smtClean="0"/>
          </a:p>
          <a:p>
            <a:r>
              <a:rPr lang="en-US" sz="2000" smtClean="0"/>
              <a:t>Xem nội dung đoạn như một dãy các số nguyên  16-bit</a:t>
            </a:r>
          </a:p>
          <a:p>
            <a:r>
              <a:rPr lang="en-US" sz="2000" smtClean="0"/>
              <a:t>checksum: tổng (bù 1) của các số</a:t>
            </a:r>
          </a:p>
          <a:p>
            <a:r>
              <a:rPr lang="en-US" sz="2000" smtClean="0"/>
              <a:t>Nút gửi đưa giá trị checksum vào trường UDP checksum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  <a:p>
            <a:endParaRPr lang="en-US" sz="2400" smtClean="0"/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Bên nhận:</a:t>
            </a:r>
            <a:endParaRPr lang="en-US" sz="2000" smtClean="0"/>
          </a:p>
          <a:p>
            <a:r>
              <a:rPr lang="en-US" sz="1800" smtClean="0"/>
              <a:t>Tính checksum của đoạn nhận được</a:t>
            </a:r>
          </a:p>
          <a:p>
            <a:r>
              <a:rPr lang="en-US" sz="1800" smtClean="0"/>
              <a:t>Kiểm tra xem checksum tính được có bằng giá trị trường checksum không:</a:t>
            </a:r>
          </a:p>
          <a:p>
            <a:pPr lvl="1"/>
            <a:r>
              <a:rPr lang="en-US" sz="1800" smtClean="0"/>
              <a:t>NO – có lỗi được phát hiện</a:t>
            </a:r>
          </a:p>
          <a:p>
            <a:pPr lvl="1"/>
            <a:r>
              <a:rPr lang="en-US" sz="1800" smtClean="0"/>
              <a:t>YES – không phát hiện được lỗi. </a:t>
            </a:r>
            <a:r>
              <a:rPr lang="en-US" sz="1800" i="1" smtClean="0"/>
              <a:t>Nhưng có thể có</a:t>
            </a:r>
            <a:r>
              <a:rPr lang="en-US" sz="1800" smtClean="0"/>
              <a:t>.</a:t>
            </a:r>
          </a:p>
          <a:p>
            <a:endParaRPr lang="en-US" sz="2000" smtClean="0"/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Mục đích:</a:t>
            </a:r>
            <a:r>
              <a:rPr lang="en-US" sz="2400"/>
              <a:t> phát hiện “lỗi” ở đoạn được truyền (ghi chú: chỉ được sử dụng ở tầng giao vận)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0CD29F05-7548-431C-AEF9-C581CD3C00BC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sz="3200" smtClean="0"/>
              <a:t>Kiểm tra dư vòng - Cyclic Redundancy Check</a:t>
            </a:r>
            <a:endParaRPr lang="en-US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3360738"/>
          </a:xfrm>
        </p:spPr>
        <p:txBody>
          <a:bodyPr/>
          <a:lstStyle/>
          <a:p>
            <a:r>
              <a:rPr lang="en-US" sz="2000" smtClean="0"/>
              <a:t>Xem các bít dữ liệu, </a:t>
            </a:r>
            <a:r>
              <a:rPr lang="en-US" sz="2000" smtClean="0">
                <a:solidFill>
                  <a:srgbClr val="FF0000"/>
                </a:solidFill>
              </a:rPr>
              <a:t>D</a:t>
            </a:r>
            <a:r>
              <a:rPr lang="en-US" sz="2000" smtClean="0"/>
              <a:t>, như một số nhị phân</a:t>
            </a:r>
          </a:p>
          <a:p>
            <a:r>
              <a:rPr lang="en-US" sz="2000" smtClean="0"/>
              <a:t>Chọn mẫu r+1 bit (generator), </a:t>
            </a:r>
            <a:r>
              <a:rPr lang="en-US" sz="2000" smtClean="0">
                <a:solidFill>
                  <a:srgbClr val="FF0000"/>
                </a:solidFill>
              </a:rPr>
              <a:t>G</a:t>
            </a:r>
            <a:r>
              <a:rPr lang="en-US" sz="2000" smtClean="0"/>
              <a:t> </a:t>
            </a:r>
          </a:p>
          <a:p>
            <a:r>
              <a:rPr lang="en-US" sz="2000" smtClean="0"/>
              <a:t>Mục đích: chọn r CRC bits, </a:t>
            </a:r>
            <a:r>
              <a:rPr lang="en-US" sz="2000" smtClean="0">
                <a:solidFill>
                  <a:srgbClr val="FF0000"/>
                </a:solidFill>
              </a:rPr>
              <a:t>R</a:t>
            </a:r>
            <a:r>
              <a:rPr lang="en-US" sz="2000" smtClean="0"/>
              <a:t>, sao cho </a:t>
            </a:r>
          </a:p>
          <a:p>
            <a:pPr lvl="1"/>
            <a:r>
              <a:rPr lang="en-US" sz="1800" smtClean="0"/>
              <a:t> &lt;D,R&gt; chia hết cho G (mod 2) </a:t>
            </a:r>
          </a:p>
          <a:p>
            <a:pPr lvl="1"/>
            <a:r>
              <a:rPr lang="en-US" sz="1800" smtClean="0"/>
              <a:t>Bên nhận biết G, chia &lt;D,R&gt; cho G.  Nếu dư khác 0, có lỗi được phát hiện!</a:t>
            </a:r>
          </a:p>
          <a:p>
            <a:pPr lvl="1"/>
            <a:r>
              <a:rPr lang="en-US" sz="1800" smtClean="0"/>
              <a:t>Có thể phát hiện các lỗi burst nhỏ hơn r+1 bits</a:t>
            </a:r>
          </a:p>
          <a:p>
            <a:r>
              <a:rPr lang="en-US" sz="2000" smtClean="0"/>
              <a:t>Được sử dụng rộng rãi trong thực tế (ATM, HDCL)</a:t>
            </a:r>
          </a:p>
        </p:txBody>
      </p:sp>
      <p:pic>
        <p:nvPicPr>
          <p:cNvPr id="34822" name="Picture 4" descr="524 CRC co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4543425"/>
            <a:ext cx="5738813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38EFD9D7-3E8E-4F3A-AFE7-2B688AF93708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5844" name="Picture 2" descr="525 CRC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2150" y="1770063"/>
            <a:ext cx="35861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 CRC</a:t>
            </a:r>
            <a:endParaRPr lang="en-US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2125" y="1281113"/>
            <a:ext cx="3478213" cy="32448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Mong muốn:</a:t>
            </a:r>
            <a:endParaRPr lang="en-US" smtClean="0"/>
          </a:p>
          <a:p>
            <a:pPr lvl="1">
              <a:buFont typeface="ZapfDingbats" pitchFamily="82" charset="2"/>
              <a:buNone/>
            </a:pPr>
            <a:r>
              <a:rPr lang="en-US" smtClean="0"/>
              <a:t>D</a:t>
            </a:r>
            <a:r>
              <a:rPr lang="en-US" baseline="26000" smtClean="0"/>
              <a:t>.</a:t>
            </a:r>
            <a:r>
              <a:rPr lang="en-US" smtClean="0"/>
              <a:t>2</a:t>
            </a:r>
            <a:r>
              <a:rPr lang="en-US" baseline="30000" smtClean="0"/>
              <a:t>r</a:t>
            </a:r>
            <a:r>
              <a:rPr lang="en-US" smtClean="0"/>
              <a:t> XOR R = nG</a:t>
            </a:r>
          </a:p>
          <a:p>
            <a:pPr>
              <a:buFont typeface="ZapfDingbats" pitchFamily="82" charset="2"/>
              <a:buNone/>
            </a:pPr>
            <a:r>
              <a:rPr lang="en-US" sz="2400" i="1" smtClean="0">
                <a:solidFill>
                  <a:schemeClr val="accent2"/>
                </a:solidFill>
              </a:rPr>
              <a:t>Tương đương:</a:t>
            </a:r>
            <a:endParaRPr lang="en-US" smtClean="0"/>
          </a:p>
          <a:p>
            <a:pPr lvl="1">
              <a:buFont typeface="ZapfDingbats" pitchFamily="82" charset="2"/>
              <a:buNone/>
            </a:pPr>
            <a:r>
              <a:rPr lang="en-US" smtClean="0"/>
              <a:t>D</a:t>
            </a:r>
            <a:r>
              <a:rPr lang="en-US" baseline="26000" smtClean="0"/>
              <a:t>.</a:t>
            </a:r>
            <a:r>
              <a:rPr lang="en-US" smtClean="0"/>
              <a:t>2</a:t>
            </a:r>
            <a:r>
              <a:rPr lang="en-US" baseline="30000" smtClean="0"/>
              <a:t>r</a:t>
            </a:r>
            <a:r>
              <a:rPr lang="en-US" smtClean="0"/>
              <a:t> = nG XOR R </a:t>
            </a:r>
          </a:p>
          <a:p>
            <a:pPr>
              <a:buFont typeface="ZapfDingbats" pitchFamily="82" charset="2"/>
              <a:buNone/>
            </a:pPr>
            <a:r>
              <a:rPr lang="en-US" sz="2400" i="1" smtClean="0">
                <a:solidFill>
                  <a:schemeClr val="accent2"/>
                </a:solidFill>
              </a:rPr>
              <a:t>Tương đương:</a:t>
            </a:r>
            <a:r>
              <a:rPr lang="en-US" sz="2400" smtClean="0"/>
              <a:t>  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    nếu chia D</a:t>
            </a:r>
            <a:r>
              <a:rPr lang="en-US" sz="2400" baseline="26000" smtClean="0"/>
              <a:t>.</a:t>
            </a:r>
            <a:r>
              <a:rPr lang="en-US" sz="2400" smtClean="0"/>
              <a:t>2</a:t>
            </a:r>
            <a:r>
              <a:rPr lang="en-US" sz="2400" baseline="30000" smtClean="0"/>
              <a:t>r</a:t>
            </a:r>
            <a:r>
              <a:rPr lang="en-US" sz="2400" smtClean="0"/>
              <a:t> cho G, mong muốn dư là R</a:t>
            </a:r>
            <a:endParaRPr lang="en-US" smtClean="0"/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1082675" y="5213350"/>
            <a:ext cx="3767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R</a:t>
            </a:r>
            <a:r>
              <a:rPr lang="en-US"/>
              <a:t> = remainder[           ]</a:t>
            </a: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2497138" y="5053013"/>
            <a:ext cx="1336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D</a:t>
            </a:r>
            <a:r>
              <a:rPr lang="en-US" sz="2400" baseline="26000"/>
              <a:t>.</a:t>
            </a:r>
            <a:r>
              <a:rPr lang="en-US" sz="2400"/>
              <a:t>2</a:t>
            </a:r>
            <a:r>
              <a:rPr lang="en-US" sz="2400" baseline="30000"/>
              <a:t>r</a:t>
            </a:r>
          </a:p>
          <a:p>
            <a:pPr algn="ctr"/>
            <a:r>
              <a:rPr lang="en-US" sz="2400"/>
              <a:t>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2840038" y="5468938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8"/>
          <p:cNvSpPr>
            <a:spLocks noChangeArrowheads="1"/>
          </p:cNvSpPr>
          <p:nvPr/>
        </p:nvSpPr>
        <p:spPr bwMode="auto">
          <a:xfrm>
            <a:off x="911225" y="4878388"/>
            <a:ext cx="3201988" cy="1190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03ABDAA1-4914-4A10-B855-7848AA18E6FF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68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liên kết</a:t>
            </a:r>
          </a:p>
        </p:txBody>
      </p:sp>
      <p:sp>
        <p:nvSpPr>
          <p:cNvPr id="3686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5.1 Giới thiệu</a:t>
            </a:r>
          </a:p>
          <a:p>
            <a:r>
              <a:rPr lang="en-US" sz="2400" smtClean="0"/>
              <a:t>5.2 Phát hiện và sửa lỗi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5.3 Các giao thức đa truy cập</a:t>
            </a:r>
          </a:p>
          <a:p>
            <a:r>
              <a:rPr lang="en-US" sz="2400" smtClean="0"/>
              <a:t>5.4 Địa chỉ tầng liên kết</a:t>
            </a:r>
          </a:p>
          <a:p>
            <a:r>
              <a:rPr lang="en-US" sz="2400" smtClean="0"/>
              <a:t>5.5 Ethernet</a:t>
            </a:r>
          </a:p>
        </p:txBody>
      </p:sp>
      <p:sp>
        <p:nvSpPr>
          <p:cNvPr id="3687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5.6 Hubs và switches</a:t>
            </a:r>
          </a:p>
          <a:p>
            <a:r>
              <a:rPr lang="en-US" sz="2400" smtClean="0"/>
              <a:t>5.7 PPP</a:t>
            </a:r>
          </a:p>
          <a:p>
            <a:r>
              <a:rPr lang="en-US" sz="2400" smtClean="0"/>
              <a:t>5.8 Ảo hóa liên kết: ATM và MPLS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DCAC978C-4B9A-4382-8C12-3F23024718F9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r>
              <a:rPr lang="en-US" sz="3200" smtClean="0"/>
              <a:t>Liên kết và giao thức đa truy cập</a:t>
            </a:r>
            <a:endParaRPr lang="en-US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54100"/>
            <a:ext cx="7772400" cy="32924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mtClean="0"/>
              <a:t>Hai loại liên kết:</a:t>
            </a:r>
          </a:p>
          <a:p>
            <a:r>
              <a:rPr lang="en-US" sz="2400" smtClean="0"/>
              <a:t>Điểm-điểm</a:t>
            </a:r>
          </a:p>
          <a:p>
            <a:pPr lvl="1"/>
            <a:r>
              <a:rPr lang="en-US" sz="2000" smtClean="0"/>
              <a:t>PPP cho truy cập dial-up</a:t>
            </a:r>
          </a:p>
          <a:p>
            <a:pPr lvl="1"/>
            <a:r>
              <a:rPr lang="en-US" sz="2000" smtClean="0"/>
              <a:t>Liên kết điểm-điểm giữa Ethernet switch và host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Phát tỏa </a:t>
            </a:r>
            <a:r>
              <a:rPr lang="en-US" sz="2400" smtClean="0"/>
              <a:t>(dây và môi trường truyền dùng chung)</a:t>
            </a:r>
          </a:p>
          <a:p>
            <a:pPr lvl="1"/>
            <a:r>
              <a:rPr lang="en-US" sz="2000" smtClean="0"/>
              <a:t>Ethernet truyền thống</a:t>
            </a:r>
          </a:p>
          <a:p>
            <a:pPr lvl="1"/>
            <a:r>
              <a:rPr lang="en-US" sz="2000" smtClean="0"/>
              <a:t>upstream HFC</a:t>
            </a:r>
          </a:p>
          <a:p>
            <a:pPr lvl="1"/>
            <a:r>
              <a:rPr lang="en-US" sz="2000" smtClean="0"/>
              <a:t>802.11 wireless LAN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</p:txBody>
      </p:sp>
      <p:pic>
        <p:nvPicPr>
          <p:cNvPr id="37894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75" y="4541838"/>
            <a:ext cx="5800725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1857275F-593F-4F38-A2BB-E857509D69AB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thức đa truy cập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r>
              <a:rPr lang="en-US" sz="2400" smtClean="0"/>
              <a:t>Một kênh phát tỏa dùng chung </a:t>
            </a:r>
          </a:p>
          <a:p>
            <a:r>
              <a:rPr lang="en-US" sz="2400" smtClean="0"/>
              <a:t>Nhiều nút phát đồng thời: nhiễu (interference)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Đụng độ </a:t>
            </a:r>
            <a:r>
              <a:rPr lang="en-US" sz="2000" smtClean="0"/>
              <a:t>nếu nút nhận nhiều tín hiệu cùng lúc</a:t>
            </a:r>
          </a:p>
          <a:p>
            <a:pPr>
              <a:buFont typeface="ZapfDingbats" pitchFamily="82" charset="2"/>
              <a:buNone/>
            </a:pPr>
            <a:r>
              <a:rPr lang="en-US" sz="2400" i="1" u="sng" smtClean="0">
                <a:solidFill>
                  <a:srgbClr val="FF0000"/>
                </a:solidFill>
              </a:rPr>
              <a:t>Giao thức đa truy cập</a:t>
            </a:r>
            <a:endParaRPr lang="en-US" sz="2400" smtClean="0"/>
          </a:p>
          <a:p>
            <a:r>
              <a:rPr lang="en-US" sz="2400" smtClean="0"/>
              <a:t>Giải thuật phân tán xác định cách thức các nút chia sẻ kênh truyền, nghĩa là xác định khi nào nút có thể phát</a:t>
            </a:r>
          </a:p>
          <a:p>
            <a:r>
              <a:rPr lang="en-US" sz="2400" smtClean="0"/>
              <a:t>Truyền thông về chia sẻ kênh sử dụng chính kênh! </a:t>
            </a:r>
          </a:p>
          <a:p>
            <a:pPr lvl="1"/>
            <a:r>
              <a:rPr lang="en-US" sz="2000" smtClean="0"/>
              <a:t>Không có kênh bên ngoài cho việc điều phối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AF0B7C43-1AF6-4C8A-8367-ABE8B07874B1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thức đa truy cập lý tưởng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Kênh phát tỏa với tốc độ R bps</a:t>
            </a:r>
            <a:endParaRPr lang="en-US" sz="2400" smtClean="0"/>
          </a:p>
          <a:p>
            <a:pPr>
              <a:buFont typeface="ZapfDingbats" pitchFamily="82" charset="2"/>
              <a:buNone/>
            </a:pPr>
            <a:r>
              <a:rPr lang="en-US" sz="2400" smtClean="0"/>
              <a:t>1. Khi một nút muốn phát, nó có thể phát với tốc độ R.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2. Khi M nút muốn phát, mỗi nút có thể gửi ở tốc độ trung bình R/M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3. Hoàn toàn phi tập trung:</a:t>
            </a:r>
          </a:p>
          <a:p>
            <a:pPr lvl="1"/>
            <a:r>
              <a:rPr lang="en-US" sz="2000" smtClean="0"/>
              <a:t>Không có nút đặc biệt cho việc điều phối phát</a:t>
            </a:r>
          </a:p>
          <a:p>
            <a:pPr lvl="1"/>
            <a:r>
              <a:rPr lang="en-US" sz="2000" smtClean="0"/>
              <a:t>Không có sự đồng bộ đồng hồ, khe thời gian</a:t>
            </a:r>
            <a:endParaRPr lang="en-US" smtClean="0"/>
          </a:p>
          <a:p>
            <a:pPr>
              <a:buFont typeface="ZapfDingbats" pitchFamily="82" charset="2"/>
              <a:buNone/>
            </a:pPr>
            <a:r>
              <a:rPr lang="en-US" sz="2400" smtClean="0"/>
              <a:t>4. Đơn giản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0B80DC69-BDC6-40BE-A21E-31A026BADFE3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01013" cy="1143000"/>
          </a:xfrm>
        </p:spPr>
        <p:txBody>
          <a:bodyPr/>
          <a:lstStyle/>
          <a:p>
            <a:r>
              <a:rPr lang="en-US" sz="3200" smtClean="0"/>
              <a:t>Các giao thức MAC: phân loại</a:t>
            </a:r>
            <a:endParaRPr lang="en-US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1588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 err="1" smtClean="0"/>
              <a:t>Ba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rộng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Phân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hoạch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kênh</a:t>
            </a:r>
            <a:endParaRPr lang="en-US" dirty="0" smtClean="0"/>
          </a:p>
          <a:p>
            <a:pPr lvl="1"/>
            <a:r>
              <a:rPr lang="en-US" sz="2000" dirty="0" err="1" smtClean="0"/>
              <a:t>Chia</a:t>
            </a:r>
            <a:r>
              <a:rPr lang="en-US" sz="2000" dirty="0" smtClean="0"/>
              <a:t> </a:t>
            </a:r>
            <a:r>
              <a:rPr lang="en-US" sz="2000" dirty="0" err="1" smtClean="0"/>
              <a:t>kênh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“</a:t>
            </a:r>
            <a:r>
              <a:rPr lang="en-US" sz="2000" dirty="0" err="1" smtClean="0"/>
              <a:t>phần</a:t>
            </a:r>
            <a:r>
              <a:rPr lang="en-US" sz="2000" dirty="0" smtClean="0"/>
              <a:t>”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 (</a:t>
            </a:r>
            <a:r>
              <a:rPr lang="en-US" sz="2000" dirty="0" err="1" smtClean="0"/>
              <a:t>khe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, </a:t>
            </a:r>
            <a:r>
              <a:rPr lang="en-US" sz="2000" dirty="0" err="1" smtClean="0"/>
              <a:t>dải</a:t>
            </a:r>
            <a:r>
              <a:rPr lang="en-US" sz="2000" dirty="0" smtClean="0"/>
              <a:t> </a:t>
            </a:r>
            <a:r>
              <a:rPr lang="en-US" sz="2000" dirty="0" err="1" smtClean="0"/>
              <a:t>tần</a:t>
            </a:r>
            <a:r>
              <a:rPr lang="en-US" sz="2000" dirty="0" smtClean="0"/>
              <a:t>, </a:t>
            </a:r>
            <a:r>
              <a:rPr lang="en-US" sz="2000" dirty="0" err="1" smtClean="0"/>
              <a:t>mã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“</a:t>
            </a:r>
            <a:r>
              <a:rPr lang="en-US" sz="2000" dirty="0" err="1" smtClean="0"/>
              <a:t>phần</a:t>
            </a:r>
            <a:r>
              <a:rPr lang="en-US" sz="2000" dirty="0" smtClean="0"/>
              <a:t>”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nút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riêng</a:t>
            </a:r>
            <a:endParaRPr lang="en-US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Truy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cập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ngẫu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nhiên</a:t>
            </a:r>
            <a:endParaRPr lang="en-US" dirty="0" smtClean="0"/>
          </a:p>
          <a:p>
            <a:pPr lvl="1"/>
            <a:r>
              <a:rPr lang="en-US" sz="2000" dirty="0" err="1" smtClean="0"/>
              <a:t>Kênh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chia</a:t>
            </a:r>
            <a:r>
              <a:rPr lang="en-US" sz="2000" dirty="0" smtClean="0"/>
              <a:t>,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đụng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endParaRPr lang="en-US" sz="2000" dirty="0" smtClean="0"/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khôi</a:t>
            </a:r>
            <a:r>
              <a:rPr lang="en-US" sz="2000" dirty="0" smtClean="0"/>
              <a:t> </a:t>
            </a:r>
            <a:r>
              <a:rPr lang="en-US" sz="2000" dirty="0" err="1" smtClean="0"/>
              <a:t>phục</a:t>
            </a:r>
            <a:r>
              <a:rPr lang="en-US" sz="2000" dirty="0" smtClean="0"/>
              <a:t>”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đụng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endParaRPr lang="en-US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Luân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phiên</a:t>
            </a:r>
            <a:endParaRPr lang="en-US" dirty="0" smtClean="0"/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nút</a:t>
            </a:r>
            <a:r>
              <a:rPr lang="en-US" sz="2000" dirty="0" smtClean="0"/>
              <a:t> </a:t>
            </a:r>
            <a:r>
              <a:rPr lang="en-US" sz="2000" dirty="0" err="1" smtClean="0"/>
              <a:t>luân</a:t>
            </a:r>
            <a:r>
              <a:rPr lang="en-US" sz="2000" dirty="0" smtClean="0"/>
              <a:t> </a:t>
            </a:r>
            <a:r>
              <a:rPr lang="en-US" sz="2000" dirty="0" err="1" smtClean="0"/>
              <a:t>phiên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quyền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, </a:t>
            </a:r>
            <a:r>
              <a:rPr lang="en-US" sz="2000" dirty="0" err="1" smtClean="0"/>
              <a:t>nút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phiên</a:t>
            </a:r>
            <a:r>
              <a:rPr lang="en-US" sz="2000" dirty="0" smtClean="0"/>
              <a:t> </a:t>
            </a:r>
            <a:r>
              <a:rPr lang="en-US" sz="2000" dirty="0" err="1" smtClean="0"/>
              <a:t>dài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E8664E2C-6352-4834-BBE7-AE350CA80E3D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5: Tầng liên kết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Mục đích:</a:t>
            </a:r>
            <a:r>
              <a:rPr lang="en-US" sz="2400" smtClean="0"/>
              <a:t> </a:t>
            </a:r>
          </a:p>
          <a:p>
            <a:r>
              <a:rPr lang="en-US" sz="2400" smtClean="0"/>
              <a:t>Hiểu các nguyên lý đằng sau dịch vụ tầng liên kết:</a:t>
            </a:r>
          </a:p>
          <a:p>
            <a:pPr lvl="1"/>
            <a:r>
              <a:rPr lang="en-US" sz="2000" smtClean="0"/>
              <a:t>Phát hiện lỗi, sửa lỗi</a:t>
            </a:r>
          </a:p>
          <a:p>
            <a:pPr lvl="1"/>
            <a:r>
              <a:rPr lang="en-US" sz="2000" smtClean="0"/>
              <a:t>Chia sẻ kênh phát: đa truy cập</a:t>
            </a:r>
          </a:p>
          <a:p>
            <a:pPr lvl="1"/>
            <a:r>
              <a:rPr lang="en-US" sz="2000" smtClean="0"/>
              <a:t>Địa chỉ tầng liên kết</a:t>
            </a:r>
          </a:p>
          <a:p>
            <a:pPr lvl="1"/>
            <a:r>
              <a:rPr lang="en-US" sz="2000" smtClean="0"/>
              <a:t>Truyền tin cậy, kiểm soát luồng: </a:t>
            </a:r>
            <a:r>
              <a:rPr lang="en-US" sz="2000" i="1" smtClean="0">
                <a:solidFill>
                  <a:schemeClr val="accent2"/>
                </a:solidFill>
              </a:rPr>
              <a:t>done!</a:t>
            </a:r>
            <a:endParaRPr lang="en-US" sz="2000" smtClean="0"/>
          </a:p>
          <a:p>
            <a:r>
              <a:rPr lang="en-US" sz="2400" smtClean="0"/>
              <a:t>Thể hiện và cài đặt nhiều công nghệ tầng liên kết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002B5FF3-1503-46C8-81FE-6F5FBAAE62D0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28600"/>
            <a:ext cx="8629650" cy="1143000"/>
          </a:xfrm>
        </p:spPr>
        <p:txBody>
          <a:bodyPr/>
          <a:lstStyle/>
          <a:p>
            <a:r>
              <a:rPr lang="en-US" sz="3200" smtClean="0"/>
              <a:t>Các giao thức MAC phân hoạch kênh</a:t>
            </a:r>
            <a:endParaRPr lang="en-US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22400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mtClean="0">
                <a:solidFill>
                  <a:srgbClr val="FF0000"/>
                </a:solidFill>
              </a:rPr>
              <a:t>TDMA: đa truy cập phân chia thời gian</a:t>
            </a:r>
            <a:r>
              <a:rPr lang="en-US" smtClean="0"/>
              <a:t> </a:t>
            </a:r>
          </a:p>
          <a:p>
            <a:r>
              <a:rPr lang="en-US" sz="2400" smtClean="0"/>
              <a:t>Truy cập kênh theo “vòng" </a:t>
            </a:r>
          </a:p>
          <a:p>
            <a:r>
              <a:rPr lang="en-US" sz="2400" smtClean="0"/>
              <a:t>Mỗi trạm nhận được một khe có độ dài cố định (= thời gian phát gói) trong mỗi vòng </a:t>
            </a:r>
          </a:p>
          <a:p>
            <a:r>
              <a:rPr lang="en-US" sz="2400" smtClean="0"/>
              <a:t>Khe không được dùng trở thành khe rỗi </a:t>
            </a:r>
          </a:p>
          <a:p>
            <a:r>
              <a:rPr lang="en-US" sz="2400" smtClean="0"/>
              <a:t>VD: 6-trạm LAN, 1,3,4 có gói, các 2,5,6 rỗi</a:t>
            </a:r>
          </a:p>
          <a:p>
            <a:endParaRPr lang="en-US" smtClean="0"/>
          </a:p>
        </p:txBody>
      </p:sp>
      <p:pic>
        <p:nvPicPr>
          <p:cNvPr id="41990" name="Picture 4" descr="IMG0008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6050" y="4618038"/>
            <a:ext cx="54387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79BFC029-D90B-49B8-A078-942CFBFCC238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28600"/>
            <a:ext cx="8629650" cy="1143000"/>
          </a:xfrm>
        </p:spPr>
        <p:txBody>
          <a:bodyPr/>
          <a:lstStyle/>
          <a:p>
            <a:r>
              <a:rPr lang="en-US" sz="3200" smtClean="0"/>
              <a:t>Các giao thức MAC phân hoạch kênh</a:t>
            </a:r>
            <a:endParaRPr lang="en-US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mtClean="0">
                <a:solidFill>
                  <a:srgbClr val="FF0000"/>
                </a:solidFill>
              </a:rPr>
              <a:t>FDMA: Đa truy cập phân chia tần số</a:t>
            </a:r>
            <a:r>
              <a:rPr lang="en-US" smtClean="0"/>
              <a:t> </a:t>
            </a:r>
          </a:p>
          <a:p>
            <a:r>
              <a:rPr lang="en-US" sz="2400" smtClean="0"/>
              <a:t>Phổ tần của kênh được chia thành các dải tần</a:t>
            </a:r>
          </a:p>
          <a:p>
            <a:r>
              <a:rPr lang="en-US" sz="2400" smtClean="0"/>
              <a:t>Mỗi trạm được sử dụng một dải tần cố định</a:t>
            </a:r>
          </a:p>
          <a:p>
            <a:r>
              <a:rPr lang="en-US" sz="2400" smtClean="0"/>
              <a:t>Khi nút không phát, dải tần dành cho nó rỗi </a:t>
            </a:r>
          </a:p>
          <a:p>
            <a:r>
              <a:rPr lang="en-US" sz="2400" smtClean="0"/>
              <a:t>vd: 6-trạm LAN, 1,3,4 có gói, các dải tần 2,5,6 rỗi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3370263" y="4186238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5"/>
          <p:cNvSpPr>
            <a:spLocks noChangeShapeType="1"/>
          </p:cNvSpPr>
          <p:nvPr/>
        </p:nvSpPr>
        <p:spPr bwMode="auto">
          <a:xfrm flipV="1">
            <a:off x="3368675" y="5291138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6"/>
          <p:cNvSpPr>
            <a:spLocks noChangeShapeType="1"/>
          </p:cNvSpPr>
          <p:nvPr/>
        </p:nvSpPr>
        <p:spPr bwMode="auto">
          <a:xfrm flipV="1">
            <a:off x="3363913" y="56832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7"/>
          <p:cNvSpPr>
            <a:spLocks noChangeShapeType="1"/>
          </p:cNvSpPr>
          <p:nvPr/>
        </p:nvSpPr>
        <p:spPr bwMode="auto">
          <a:xfrm flipV="1">
            <a:off x="3368675" y="6069013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3363913" y="490537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 flipV="1">
            <a:off x="3368675" y="4519613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089400" y="4340225"/>
            <a:ext cx="2228850" cy="119063"/>
            <a:chOff x="1884" y="2826"/>
            <a:chExt cx="1404" cy="75"/>
          </a:xfrm>
        </p:grpSpPr>
        <p:sp>
          <p:nvSpPr>
            <p:cNvPr id="43032" name="Line 11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Freeform 12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72"/>
                <a:gd name="T14" fmla="*/ 1089 w 1089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4137025" y="486251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37025" y="5141913"/>
            <a:ext cx="2228850" cy="119062"/>
            <a:chOff x="1884" y="2826"/>
            <a:chExt cx="1404" cy="75"/>
          </a:xfrm>
        </p:grpSpPr>
        <p:sp>
          <p:nvSpPr>
            <p:cNvPr id="43030" name="Line 15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Freeform 16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72"/>
                <a:gd name="T14" fmla="*/ 1089 w 1089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154488" y="5546725"/>
            <a:ext cx="2228850" cy="119063"/>
            <a:chOff x="1884" y="2826"/>
            <a:chExt cx="1404" cy="75"/>
          </a:xfrm>
        </p:grpSpPr>
        <p:sp>
          <p:nvSpPr>
            <p:cNvPr id="43028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72"/>
                <a:gd name="T14" fmla="*/ 1089 w 1089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4" name="Line 20"/>
          <p:cNvSpPr>
            <a:spLocks noChangeShapeType="1"/>
          </p:cNvSpPr>
          <p:nvPr/>
        </p:nvSpPr>
        <p:spPr bwMode="auto">
          <a:xfrm>
            <a:off x="4184650" y="60721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21"/>
          <p:cNvSpPr>
            <a:spLocks noChangeShapeType="1"/>
          </p:cNvSpPr>
          <p:nvPr/>
        </p:nvSpPr>
        <p:spPr bwMode="auto">
          <a:xfrm>
            <a:off x="4191000" y="64023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Text Box 22"/>
          <p:cNvSpPr txBox="1">
            <a:spLocks noChangeArrowheads="1"/>
          </p:cNvSpPr>
          <p:nvPr/>
        </p:nvSpPr>
        <p:spPr bwMode="auto">
          <a:xfrm rot="-5400000">
            <a:off x="2135981" y="5034757"/>
            <a:ext cx="1939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frequency bands</a:t>
            </a:r>
          </a:p>
        </p:txBody>
      </p:sp>
      <p:sp>
        <p:nvSpPr>
          <p:cNvPr id="43027" name="Text Box 23"/>
          <p:cNvSpPr txBox="1">
            <a:spLocks noChangeArrowheads="1"/>
          </p:cNvSpPr>
          <p:nvPr/>
        </p:nvSpPr>
        <p:spPr bwMode="auto">
          <a:xfrm rot="67766">
            <a:off x="6075363" y="4013200"/>
            <a:ext cx="658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8348F1DE-DA06-4A58-AA05-00407724D96C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Khi nút có gói cần gửi</a:t>
            </a:r>
          </a:p>
          <a:p>
            <a:pPr lvl="1"/>
            <a:r>
              <a:rPr lang="en-US" sz="2000" smtClean="0"/>
              <a:t>Phát ở tốc độ kênh R.</a:t>
            </a:r>
          </a:p>
          <a:p>
            <a:pPr lvl="1"/>
            <a:r>
              <a:rPr lang="en-US" sz="2000" smtClean="0"/>
              <a:t>Không có sự điều phối trước giữa các nút</a:t>
            </a:r>
          </a:p>
          <a:p>
            <a:r>
              <a:rPr lang="en-US" sz="2400" smtClean="0"/>
              <a:t>Nhiều nút cùng phát </a:t>
            </a:r>
            <a:r>
              <a:rPr lang="en-US" sz="2400" smtClean="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z="2400" smtClean="0"/>
              <a:t> “đụng độ”,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Giao thức truy cập ngẫu nhiên MAC</a:t>
            </a:r>
            <a:r>
              <a:rPr lang="en-US" sz="2400" smtClean="0"/>
              <a:t> xác định: </a:t>
            </a:r>
          </a:p>
          <a:p>
            <a:pPr lvl="1"/>
            <a:r>
              <a:rPr lang="en-US" sz="2000" smtClean="0"/>
              <a:t>Cách thức phát hiện đụng độ</a:t>
            </a:r>
          </a:p>
          <a:p>
            <a:pPr lvl="1"/>
            <a:r>
              <a:rPr lang="en-US" sz="2000" smtClean="0"/>
              <a:t>Cách thức khôi phục sau đụng độ (vd., hoãn rồi phát lại)</a:t>
            </a:r>
          </a:p>
          <a:p>
            <a:r>
              <a:rPr lang="en-US" sz="2400" smtClean="0"/>
              <a:t>Một số giao thức:</a:t>
            </a:r>
          </a:p>
          <a:p>
            <a:pPr lvl="1"/>
            <a:r>
              <a:rPr lang="en-US" sz="2000" smtClean="0"/>
              <a:t>slotted ALOHA</a:t>
            </a:r>
          </a:p>
          <a:p>
            <a:pPr lvl="1"/>
            <a:r>
              <a:rPr lang="en-US" sz="2000" smtClean="0"/>
              <a:t>ALOHA</a:t>
            </a:r>
          </a:p>
          <a:p>
            <a:pPr lvl="1"/>
            <a:r>
              <a:rPr lang="en-US" sz="2000" smtClean="0"/>
              <a:t>CSMA, CSMA/CD, CSMA/CA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CBE56C3D-C203-4268-84DC-EAC6616CDA27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Slotted ALOHA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013" y="1600200"/>
            <a:ext cx="3989387" cy="4648200"/>
          </a:xfrm>
        </p:spPr>
        <p:txBody>
          <a:bodyPr>
            <a:normAutofit fontScale="925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Giả thiết</a:t>
            </a:r>
            <a:endParaRPr lang="en-US" sz="2400" smtClean="0"/>
          </a:p>
          <a:p>
            <a:r>
              <a:rPr lang="en-US" sz="2400" smtClean="0"/>
              <a:t>Các frames có cùng kích thước</a:t>
            </a:r>
          </a:p>
          <a:p>
            <a:r>
              <a:rPr lang="en-US" sz="2400" smtClean="0"/>
              <a:t>Thời gian được chia thành các khe bằng nhau, bằng thời gian phát 1 frame</a:t>
            </a:r>
          </a:p>
          <a:p>
            <a:r>
              <a:rPr lang="en-US" sz="2400" smtClean="0"/>
              <a:t>Nút chỉ bắt đầu phát tại đầu khe</a:t>
            </a:r>
          </a:p>
          <a:p>
            <a:r>
              <a:rPr lang="en-US" sz="2400" smtClean="0"/>
              <a:t>Các nút được đồng bộ</a:t>
            </a:r>
          </a:p>
          <a:p>
            <a:r>
              <a:rPr lang="en-US" sz="2400" smtClean="0"/>
              <a:t>Nếu 2 hoặc nhiều nút phát trong cùng khe, tất cả các nút phát hiện được đụng độ</a:t>
            </a:r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332288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Hoạt động</a:t>
            </a:r>
            <a:endParaRPr lang="en-US" sz="2400" smtClean="0"/>
          </a:p>
          <a:p>
            <a:r>
              <a:rPr lang="en-US" sz="2400" smtClean="0"/>
              <a:t>Khi nút nhận frame mới, nó phát trong khe tiếp theo</a:t>
            </a:r>
          </a:p>
          <a:p>
            <a:r>
              <a:rPr lang="en-US" sz="2400" smtClean="0"/>
              <a:t>Nếu đụng độ, nút phát lại frame trong các khe tiếp theo với xác suất </a:t>
            </a:r>
            <a:r>
              <a:rPr lang="en-US" sz="2400" i="1" smtClean="0"/>
              <a:t>p</a:t>
            </a:r>
            <a:r>
              <a:rPr lang="en-US" sz="2400" smtClean="0"/>
              <a:t> cho đến khi thành công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460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711EB261-1A53-4022-BDBF-921400EFD684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7772400" cy="1143000"/>
          </a:xfrm>
        </p:spPr>
        <p:txBody>
          <a:bodyPr/>
          <a:lstStyle/>
          <a:p>
            <a:r>
              <a:rPr lang="en-US" smtClean="0"/>
              <a:t>Slotted ALOHA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255963"/>
            <a:ext cx="3810000" cy="3203575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Pros</a:t>
            </a:r>
            <a:endParaRPr lang="en-US" sz="2400" smtClean="0"/>
          </a:p>
          <a:p>
            <a:r>
              <a:rPr lang="en-US" sz="2400" smtClean="0"/>
              <a:t>Một nút hoạt động có thể phát liên tục ở toàn bộ tốc độ kênh</a:t>
            </a:r>
          </a:p>
          <a:p>
            <a:r>
              <a:rPr lang="en-US" sz="2400" smtClean="0"/>
              <a:t>Phi tập trung cao: chỉ các khe cần phải đồng bộ giữa các nút</a:t>
            </a:r>
          </a:p>
          <a:p>
            <a:r>
              <a:rPr lang="en-US" sz="2400" smtClean="0"/>
              <a:t>Đơn giản</a:t>
            </a:r>
          </a:p>
          <a:p>
            <a:endParaRPr lang="en-US" sz="2400" smtClean="0"/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25596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Cons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Đụng độ, lãng phí khe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Khe rỗi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Nút có thể phát hiện đụng độ ít hơn thời gian phát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Đồng bộ đồng hồ</a:t>
            </a:r>
          </a:p>
        </p:txBody>
      </p:sp>
      <p:pic>
        <p:nvPicPr>
          <p:cNvPr id="46087" name="Picture 8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089900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D3C05026-C96D-46FB-8D65-EA3734FF9AAD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smtClean="0"/>
              <a:t>Slotted Aloha – tính hiệu quả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2986088"/>
            <a:ext cx="3810000" cy="3128962"/>
          </a:xfrm>
        </p:spPr>
        <p:txBody>
          <a:bodyPr>
            <a:normAutofit fontScale="92500" lnSpcReduction="20000"/>
          </a:bodyPr>
          <a:lstStyle/>
          <a:p>
            <a:r>
              <a:rPr lang="en-US" sz="2400" smtClean="0"/>
              <a:t>Giả sử N nút có nhiều  frames cần gửi, mỗi nút phát trong khe với xác suất </a:t>
            </a:r>
            <a:r>
              <a:rPr lang="en-US" sz="2400" i="1" smtClean="0"/>
              <a:t>p</a:t>
            </a:r>
          </a:p>
          <a:p>
            <a:r>
              <a:rPr lang="en-US" sz="2400" smtClean="0"/>
              <a:t>Xác suất nút 1 thành công ở một khe là </a:t>
            </a:r>
            <a:r>
              <a:rPr lang="en-US" sz="2000" smtClean="0"/>
              <a:t>            = p(1-p)</a:t>
            </a:r>
            <a:r>
              <a:rPr lang="en-US" sz="2000" b="1" baseline="30000" smtClean="0"/>
              <a:t>N-1</a:t>
            </a:r>
          </a:p>
          <a:p>
            <a:r>
              <a:rPr lang="en-US" sz="2400" smtClean="0"/>
              <a:t>Xác suất có nút thành công ở một khe là </a:t>
            </a:r>
            <a:r>
              <a:rPr lang="en-US" sz="2000" smtClean="0"/>
              <a:t>= Np(1-p)</a:t>
            </a:r>
            <a:r>
              <a:rPr lang="en-US" sz="2000" b="1" baseline="30000" smtClean="0"/>
              <a:t>N-1</a:t>
            </a:r>
          </a:p>
          <a:p>
            <a:endParaRPr lang="en-US" sz="2000" b="1" baseline="30000" smtClean="0"/>
          </a:p>
          <a:p>
            <a:endParaRPr lang="en-US" sz="2000" smtClean="0"/>
          </a:p>
          <a:p>
            <a:pPr>
              <a:buFont typeface="ZapfDingbats" pitchFamily="82" charset="2"/>
              <a:buNone/>
            </a:pPr>
            <a:r>
              <a:rPr lang="en-US" sz="2000" smtClean="0"/>
              <a:t>          </a:t>
            </a:r>
            <a:endParaRPr lang="en-US" sz="2000" b="1" i="1" smtClean="0"/>
          </a:p>
          <a:p>
            <a:pPr>
              <a:buFont typeface="ZapfDingbats" pitchFamily="82" charset="2"/>
              <a:buNone/>
            </a:pPr>
            <a:endParaRPr lang="en-US" sz="2000" i="1" smtClean="0"/>
          </a:p>
        </p:txBody>
      </p:sp>
      <p:sp>
        <p:nvSpPr>
          <p:cNvPr id="47110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5148263" y="1108075"/>
            <a:ext cx="3810000" cy="3163888"/>
          </a:xfrm>
        </p:spPr>
        <p:txBody>
          <a:bodyPr/>
          <a:lstStyle/>
          <a:p>
            <a:r>
              <a:rPr lang="en-US" sz="2400" smtClean="0"/>
              <a:t>Để có hiệu quả cao nhất với N nút, tìm p* sao cho Np(1-p)</a:t>
            </a:r>
            <a:r>
              <a:rPr lang="en-US" sz="2400" b="1" baseline="30000" smtClean="0"/>
              <a:t>N-1  </a:t>
            </a:r>
            <a:r>
              <a:rPr lang="en-US" sz="2400" smtClean="0"/>
              <a:t>lớn nhất</a:t>
            </a:r>
            <a:endParaRPr lang="en-US" sz="2000" b="1" baseline="30000" smtClean="0"/>
          </a:p>
          <a:p>
            <a:r>
              <a:rPr lang="en-US" sz="2400" smtClean="0"/>
              <a:t>Với nhiều nút, lấy giới hạn của Np*(1-p*)</a:t>
            </a:r>
            <a:r>
              <a:rPr lang="en-US" sz="2400" b="1" baseline="30000" smtClean="0"/>
              <a:t>N-1 </a:t>
            </a:r>
            <a:r>
              <a:rPr lang="en-US" sz="2400" smtClean="0"/>
              <a:t>khi N tiến đến vô cùng, với 1/e = .37</a:t>
            </a:r>
            <a:endParaRPr lang="en-US" sz="2400" b="1" baseline="30000" smtClean="0"/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361950" y="1143000"/>
            <a:ext cx="4614863" cy="15700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Hiệu quả </a:t>
            </a:r>
            <a:r>
              <a:rPr lang="en-US" sz="2400"/>
              <a:t>là tỉ lệ các khe thành công trong thời gian chạy dài khi có nhiều nút, mỗi nút có nhiều khung để gửi</a:t>
            </a:r>
            <a:endParaRPr lang="en-US"/>
          </a:p>
        </p:txBody>
      </p:sp>
      <p:sp>
        <p:nvSpPr>
          <p:cNvPr id="47112" name="Text Box 10"/>
          <p:cNvSpPr txBox="1">
            <a:spLocks noChangeArrowheads="1"/>
          </p:cNvSpPr>
          <p:nvPr/>
        </p:nvSpPr>
        <p:spPr bwMode="auto">
          <a:xfrm>
            <a:off x="5403850" y="4529138"/>
            <a:ext cx="3544888" cy="12001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Tốt nhất:</a:t>
            </a:r>
            <a:r>
              <a:rPr lang="en-US" sz="2400"/>
              <a:t> kênh được sử </a:t>
            </a:r>
          </a:p>
          <a:p>
            <a:r>
              <a:rPr lang="en-US" sz="2400"/>
              <a:t>dụng với phát hữu ích</a:t>
            </a:r>
          </a:p>
          <a:p>
            <a:r>
              <a:rPr lang="en-US" sz="2400"/>
              <a:t>37% thời gian!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3E325463-CA59-4C3B-9F0D-2533FACD0DEC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Thuần (unslotted) ALOHA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r>
              <a:rPr lang="en-US" sz="2400" smtClean="0"/>
              <a:t>Aloha không khe: đơn giản hơn, không đồng bộ</a:t>
            </a:r>
          </a:p>
          <a:p>
            <a:r>
              <a:rPr lang="en-US" sz="2400" smtClean="0"/>
              <a:t>Khi frame đến đầu tiên</a:t>
            </a:r>
          </a:p>
          <a:p>
            <a:pPr lvl="1"/>
            <a:r>
              <a:rPr lang="en-US" sz="2000" smtClean="0"/>
              <a:t> phát ngay lập tức </a:t>
            </a:r>
          </a:p>
          <a:p>
            <a:r>
              <a:rPr lang="en-US" sz="2400" smtClean="0"/>
              <a:t>Xác suất đụng độ tăng:</a:t>
            </a:r>
          </a:p>
          <a:p>
            <a:pPr lvl="1"/>
            <a:r>
              <a:rPr lang="en-US" sz="2000" smtClean="0"/>
              <a:t>frame được gửi tại thời điểm t</a:t>
            </a:r>
            <a:r>
              <a:rPr lang="en-US" sz="2000" baseline="-25000" smtClean="0"/>
              <a:t>0</a:t>
            </a:r>
            <a:r>
              <a:rPr lang="en-US" sz="2000" smtClean="0"/>
              <a:t> đụng độ với các frames khác được gửi ở [t</a:t>
            </a:r>
            <a:r>
              <a:rPr lang="en-US" sz="2000" baseline="-25000" smtClean="0"/>
              <a:t>0</a:t>
            </a:r>
            <a:r>
              <a:rPr lang="en-US" sz="2000" smtClean="0"/>
              <a:t>-1,t</a:t>
            </a:r>
            <a:r>
              <a:rPr lang="en-US" sz="2000" baseline="-25000" smtClean="0"/>
              <a:t>0</a:t>
            </a:r>
            <a:r>
              <a:rPr lang="en-US" sz="2000" smtClean="0"/>
              <a:t>+1]</a:t>
            </a:r>
          </a:p>
        </p:txBody>
      </p:sp>
      <p:pic>
        <p:nvPicPr>
          <p:cNvPr id="48134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38575"/>
            <a:ext cx="62801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A6E58F95-1A73-4E85-A037-964A5B10E0ED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Hiệu quả của Pure Aloha</a:t>
            </a:r>
            <a:endParaRPr lang="en-US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8738"/>
            <a:ext cx="82645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smtClean="0"/>
              <a:t>P(nút thành công) = P(nút phát) </a:t>
            </a:r>
            <a:r>
              <a:rPr lang="en-US" baseline="16000" smtClean="0"/>
              <a:t>.</a:t>
            </a:r>
            <a:endParaRPr lang="en-US" sz="2000" smtClean="0"/>
          </a:p>
          <a:p>
            <a:pPr>
              <a:buFont typeface="ZapfDingbats" pitchFamily="82" charset="2"/>
              <a:buNone/>
            </a:pPr>
            <a:r>
              <a:rPr lang="en-US" sz="2000" smtClean="0"/>
              <a:t>                                         P(không có nút phát trong [p</a:t>
            </a:r>
            <a:r>
              <a:rPr lang="en-US" sz="2000" baseline="-25000" smtClean="0"/>
              <a:t>0</a:t>
            </a:r>
            <a:r>
              <a:rPr lang="en-US" sz="2000" smtClean="0"/>
              <a:t>-1,p</a:t>
            </a:r>
            <a:r>
              <a:rPr lang="en-US" sz="2000" baseline="-25000" smtClean="0"/>
              <a:t>0</a:t>
            </a:r>
            <a:r>
              <a:rPr lang="en-US" sz="2000" smtClean="0"/>
              <a:t>] </a:t>
            </a:r>
            <a:r>
              <a:rPr lang="en-US" baseline="16000" smtClean="0"/>
              <a:t>.</a:t>
            </a:r>
            <a:endParaRPr lang="en-US" sz="2000" smtClean="0"/>
          </a:p>
          <a:p>
            <a:pPr>
              <a:buFont typeface="ZapfDingbats" pitchFamily="82" charset="2"/>
              <a:buNone/>
            </a:pPr>
            <a:r>
              <a:rPr lang="en-US" sz="2000" smtClean="0"/>
              <a:t>                                         P(không có nút phát trong [p</a:t>
            </a:r>
            <a:r>
              <a:rPr lang="en-US" sz="2000" baseline="-25000" smtClean="0"/>
              <a:t>0</a:t>
            </a:r>
            <a:r>
              <a:rPr lang="en-US" sz="2000" smtClean="0"/>
              <a:t>,p</a:t>
            </a:r>
            <a:r>
              <a:rPr lang="en-US" sz="2000" baseline="-25000" smtClean="0"/>
              <a:t>0</a:t>
            </a:r>
            <a:r>
              <a:rPr lang="en-US" sz="2000" smtClean="0"/>
              <a:t>+1] </a:t>
            </a:r>
          </a:p>
          <a:p>
            <a:pPr>
              <a:buFont typeface="ZapfDingbats" pitchFamily="82" charset="2"/>
              <a:buNone/>
            </a:pPr>
            <a:r>
              <a:rPr lang="en-US" sz="2000" smtClean="0"/>
              <a:t>                                      = p </a:t>
            </a:r>
            <a:r>
              <a:rPr lang="en-US" baseline="16000" smtClean="0"/>
              <a:t>. </a:t>
            </a:r>
            <a:r>
              <a:rPr lang="en-US" sz="2000" smtClean="0"/>
              <a:t>(1-p)</a:t>
            </a:r>
            <a:r>
              <a:rPr lang="en-US" sz="2000" b="1" baseline="30000" smtClean="0"/>
              <a:t>N-1</a:t>
            </a:r>
            <a:r>
              <a:rPr lang="en-US" baseline="16000" smtClean="0"/>
              <a:t> . </a:t>
            </a:r>
            <a:r>
              <a:rPr lang="en-US" sz="2000" smtClean="0"/>
              <a:t>(1-p)</a:t>
            </a:r>
            <a:r>
              <a:rPr lang="en-US" sz="2000" b="1" baseline="30000" smtClean="0"/>
              <a:t>N-1</a:t>
            </a:r>
          </a:p>
          <a:p>
            <a:pPr>
              <a:buFont typeface="ZapfDingbats" pitchFamily="82" charset="2"/>
              <a:buNone/>
            </a:pPr>
            <a:r>
              <a:rPr lang="en-US" sz="2000" b="1" baseline="30000" smtClean="0"/>
              <a:t>                                        </a:t>
            </a:r>
            <a:r>
              <a:rPr lang="en-US" sz="2000" b="1" smtClean="0"/>
              <a:t>= </a:t>
            </a:r>
            <a:r>
              <a:rPr lang="en-US" sz="2000" smtClean="0"/>
              <a:t>p </a:t>
            </a:r>
            <a:r>
              <a:rPr lang="en-US" baseline="16000" smtClean="0"/>
              <a:t>. </a:t>
            </a:r>
            <a:r>
              <a:rPr lang="en-US" sz="2000" smtClean="0"/>
              <a:t>(1-p)</a:t>
            </a:r>
            <a:r>
              <a:rPr lang="en-US" sz="2000" b="1" baseline="30000" smtClean="0"/>
              <a:t>2(N-1)</a:t>
            </a:r>
            <a:r>
              <a:rPr lang="en-US" baseline="16000" smtClean="0"/>
              <a:t> </a:t>
            </a:r>
            <a:endParaRPr lang="en-US" sz="2000" smtClean="0"/>
          </a:p>
          <a:p>
            <a:pPr>
              <a:buFont typeface="ZapfDingbats" pitchFamily="82" charset="2"/>
              <a:buNone/>
            </a:pPr>
            <a:endParaRPr lang="en-US" baseline="16000" smtClean="0"/>
          </a:p>
          <a:p>
            <a:pPr>
              <a:buFont typeface="ZapfDingbats" pitchFamily="82" charset="2"/>
              <a:buNone/>
            </a:pPr>
            <a:r>
              <a:rPr lang="en-US" baseline="16000" smtClean="0"/>
              <a:t>                              … </a:t>
            </a:r>
            <a:r>
              <a:rPr lang="en-US" sz="2000" baseline="16000" smtClean="0"/>
              <a:t>chọn</a:t>
            </a:r>
            <a:r>
              <a:rPr lang="en-US" sz="2000" smtClean="0"/>
              <a:t> </a:t>
            </a:r>
            <a:r>
              <a:rPr lang="en-US" sz="2000" baseline="16000" smtClean="0"/>
              <a:t>p tối</a:t>
            </a:r>
            <a:r>
              <a:rPr lang="en-US" sz="2000" smtClean="0"/>
              <a:t> ưu và cho n </a:t>
            </a:r>
            <a:r>
              <a:rPr lang="en-US" sz="2000" baseline="16000" smtClean="0"/>
              <a:t>-&gt; </a:t>
            </a:r>
            <a:r>
              <a:rPr lang="en-US" sz="2000" smtClean="0"/>
              <a:t>vô cùng</a:t>
            </a:r>
            <a:endParaRPr lang="en-US" sz="2000" baseline="16000" smtClean="0"/>
          </a:p>
          <a:p>
            <a:pPr>
              <a:buFont typeface="ZapfDingbats" pitchFamily="82" charset="2"/>
              <a:buNone/>
            </a:pPr>
            <a:r>
              <a:rPr lang="en-US" baseline="16000" smtClean="0"/>
              <a:t>                                        </a:t>
            </a:r>
            <a:br>
              <a:rPr lang="en-US" baseline="16000" smtClean="0"/>
            </a:br>
            <a:r>
              <a:rPr lang="en-US" baseline="16000" smtClean="0"/>
              <a:t>                                    = 1/(2e) = .18 </a:t>
            </a:r>
            <a:r>
              <a:rPr lang="en-US" sz="2000" smtClean="0"/>
              <a:t>	</a:t>
            </a:r>
            <a:endParaRPr lang="en-US" sz="2400" b="1" i="1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B766A6F7-E604-4F55-911F-492F83ED1862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r>
              <a:rPr lang="en-US" sz="3600" smtClean="0"/>
              <a:t>CSMA (Carrier Sense Multiple Access)</a:t>
            </a:r>
            <a:endParaRPr lang="en-US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9113"/>
            <a:ext cx="8296275" cy="3246437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b="1" u="sng" smtClean="0">
                <a:solidFill>
                  <a:srgbClr val="FF0000"/>
                </a:solidFill>
              </a:rPr>
              <a:t>CSMA</a:t>
            </a:r>
            <a:r>
              <a:rPr lang="en-US" sz="2400" u="sng" smtClean="0">
                <a:solidFill>
                  <a:srgbClr val="FF0000"/>
                </a:solidFill>
              </a:rPr>
              <a:t>:</a:t>
            </a:r>
            <a:r>
              <a:rPr lang="en-US" sz="2400" smtClean="0"/>
              <a:t> nghe trước khi phát: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Nếu kênh rỗi: phát toàn bộ frame</a:t>
            </a:r>
          </a:p>
          <a:p>
            <a:r>
              <a:rPr lang="en-US" sz="2400" smtClean="0"/>
              <a:t>Nếu kênh bận, không phát 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r>
              <a:rPr lang="en-US" sz="2400" smtClean="0"/>
              <a:t>Tương tự con người: không làm gián đoạn người khác!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5B67FC28-FCA3-49DA-B9D7-D683AC5B3960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0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Đụng độ CSMA</a:t>
            </a:r>
          </a:p>
        </p:txBody>
      </p:sp>
      <p:pic>
        <p:nvPicPr>
          <p:cNvPr id="51205" name="Picture 1027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1028"/>
          <p:cNvSpPr>
            <a:spLocks noChangeArrowheads="1"/>
          </p:cNvSpPr>
          <p:nvPr/>
        </p:nvSpPr>
        <p:spPr bwMode="auto">
          <a:xfrm>
            <a:off x="307975" y="1536700"/>
            <a:ext cx="37941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Đụng độ có thể xảy ra</a:t>
            </a:r>
            <a:r>
              <a:rPr lang="en-US" sz="2400">
                <a:solidFill>
                  <a:schemeClr val="accent2"/>
                </a:solidFill>
              </a:rPr>
              <a:t>:</a:t>
            </a:r>
            <a:endParaRPr lang="en-US" sz="2400"/>
          </a:p>
          <a:p>
            <a:r>
              <a:rPr lang="en-US" sz="2000"/>
              <a:t>Trễ lan truyền -&gt; nút này không nghe phát của nút kia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07" name="Rectangle 1029"/>
          <p:cNvSpPr>
            <a:spLocks noChangeArrowheads="1"/>
          </p:cNvSpPr>
          <p:nvPr/>
        </p:nvSpPr>
        <p:spPr bwMode="auto">
          <a:xfrm>
            <a:off x="307975" y="3059113"/>
            <a:ext cx="34988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Đụng độ:</a:t>
            </a:r>
            <a:endParaRPr lang="en-US" sz="2400"/>
          </a:p>
          <a:p>
            <a:r>
              <a:rPr lang="en-US" sz="2000"/>
              <a:t>Thời gian phát toàn bộ gói bị lãng phí 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51208" name="Rectangle 1030"/>
          <p:cNvSpPr>
            <a:spLocks noChangeArrowheads="1"/>
          </p:cNvSpPr>
          <p:nvPr/>
        </p:nvSpPr>
        <p:spPr bwMode="auto">
          <a:xfrm>
            <a:off x="4759325" y="874713"/>
            <a:ext cx="3546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Bố trí không gian các nút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51209" name="Rectangle 1031"/>
          <p:cNvSpPr>
            <a:spLocks noChangeArrowheads="1"/>
          </p:cNvSpPr>
          <p:nvPr/>
        </p:nvSpPr>
        <p:spPr bwMode="auto">
          <a:xfrm>
            <a:off x="307975" y="4125913"/>
            <a:ext cx="41354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Lưu ý:</a:t>
            </a:r>
            <a:endParaRPr lang="en-US" sz="2400"/>
          </a:p>
          <a:p>
            <a:r>
              <a:rPr lang="en-US" sz="2000"/>
              <a:t>Vai trò của khoảng cách &amp; trễ lan truyền trong xác định xác suất đụng độ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0A9DAB1B-1AE2-49F2-A762-90EA59407818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60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liên kết</a:t>
            </a:r>
          </a:p>
        </p:txBody>
      </p:sp>
      <p:sp>
        <p:nvSpPr>
          <p:cNvPr id="25605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5.1 </a:t>
            </a:r>
            <a:r>
              <a:rPr lang="en-US" sz="2400" dirty="0" err="1" smtClean="0">
                <a:solidFill>
                  <a:srgbClr val="FF0000"/>
                </a:solidFill>
              </a:rPr>
              <a:t>Giới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thiệu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5.2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5.3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endParaRPr lang="en-US" sz="2400" dirty="0" smtClean="0"/>
          </a:p>
          <a:p>
            <a:r>
              <a:rPr lang="en-US" sz="2400" dirty="0" smtClean="0"/>
              <a:t>5.4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tầng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endParaRPr lang="en-US" sz="2400" dirty="0" smtClean="0"/>
          </a:p>
          <a:p>
            <a:r>
              <a:rPr lang="en-US" sz="2400" smtClean="0"/>
              <a:t>5.5 Ethernet</a:t>
            </a:r>
          </a:p>
        </p:txBody>
      </p:sp>
      <p:sp>
        <p:nvSpPr>
          <p:cNvPr id="25606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5.6 Hubs và switches</a:t>
            </a:r>
          </a:p>
          <a:p>
            <a:r>
              <a:rPr lang="en-US" sz="2400" smtClean="0"/>
              <a:t>5.7 PPP</a:t>
            </a:r>
          </a:p>
          <a:p>
            <a:r>
              <a:rPr lang="en-US" sz="2400" smtClean="0"/>
              <a:t>5.8 Ảo hóa liên kết: ATM và MPLS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088E3903-432C-43C0-A251-2EBC9D3C0C1B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CSMA/CD (Collision Detection)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mtClean="0">
                <a:solidFill>
                  <a:srgbClr val="FF0000"/>
                </a:solidFill>
              </a:rPr>
              <a:t>CSMA/CD:</a:t>
            </a:r>
            <a:r>
              <a:rPr lang="en-US" smtClean="0"/>
              <a:t> cảm nhận kênh, trì hoãn như CSMA</a:t>
            </a:r>
          </a:p>
          <a:p>
            <a:pPr lvl="1"/>
            <a:r>
              <a:rPr lang="en-US" i="1" smtClean="0"/>
              <a:t>Đụng độ được phát hiện</a:t>
            </a:r>
            <a:r>
              <a:rPr lang="en-US" smtClean="0"/>
              <a:t> trong thời gian ngắn</a:t>
            </a:r>
          </a:p>
          <a:p>
            <a:pPr lvl="1"/>
            <a:r>
              <a:rPr lang="en-US" smtClean="0"/>
              <a:t>Hủy phát gây đụng độ, giảm lãng phí kênh </a:t>
            </a:r>
          </a:p>
          <a:p>
            <a:r>
              <a:rPr lang="en-US" smtClean="0"/>
              <a:t>Phát hiện đụng độ:</a:t>
            </a:r>
            <a:r>
              <a:rPr lang="en-US" sz="2400" smtClean="0"/>
              <a:t> </a:t>
            </a:r>
          </a:p>
          <a:p>
            <a:pPr lvl="1"/>
            <a:r>
              <a:rPr lang="en-US" smtClean="0"/>
              <a:t>Dễ trong LAN có dây: đo mức tín hiệu, so sánh tín hiệu phát và tín hiệu nhận</a:t>
            </a:r>
          </a:p>
          <a:p>
            <a:pPr lvl="1"/>
            <a:r>
              <a:rPr lang="en-US" smtClean="0"/>
              <a:t>Khó trong LAN không dây: nút nhận tắt khi nút phát đang phát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FE36C756-BAE6-4C56-91F4-ADCAA37F814C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CSMA/CD phát hiện đụng độ</a:t>
            </a:r>
          </a:p>
        </p:txBody>
      </p:sp>
      <p:pic>
        <p:nvPicPr>
          <p:cNvPr id="53253" name="Picture 3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4B3EF35E-9EDF-4109-A5B9-5000DF0101D5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giao thức MAC “Luân phiên”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Các giao thức MAC phân hoạch:</a:t>
            </a:r>
            <a:endParaRPr lang="en-US" smtClean="0"/>
          </a:p>
          <a:p>
            <a:pPr lvl="1"/>
            <a:r>
              <a:rPr lang="en-US" smtClean="0"/>
              <a:t>Chia sẻ kênh hiệu quả và công bằng ở tải cao</a:t>
            </a:r>
          </a:p>
          <a:p>
            <a:pPr lvl="1"/>
            <a:r>
              <a:rPr lang="en-US" smtClean="0"/>
              <a:t>Không hiệu quả ở tải thấp: trễ trong truy cập kênh, 1/N băng thông được cấp phát dù chỉ có 1 nút hoạt động! 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Các giao thức MAC truy cập ngẫu nhiên</a:t>
            </a:r>
            <a:endParaRPr lang="en-US" smtClean="0"/>
          </a:p>
          <a:p>
            <a:pPr lvl="1"/>
            <a:r>
              <a:rPr lang="en-US" smtClean="0"/>
              <a:t>Hiệu quả ở tải thấp: một nút có thể dùng toàn bộ kênh</a:t>
            </a:r>
          </a:p>
          <a:p>
            <a:pPr lvl="1"/>
            <a:r>
              <a:rPr lang="en-US" smtClean="0"/>
              <a:t>ở tải cao: đụng độ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Các giao thức MAC “luân phiên” </a:t>
            </a:r>
            <a:endParaRPr lang="en-US" smtClean="0"/>
          </a:p>
          <a:p>
            <a:pPr lvl="1">
              <a:buFont typeface="ZapfDingbats" pitchFamily="82" charset="2"/>
              <a:buNone/>
            </a:pPr>
            <a:r>
              <a:rPr lang="en-US" smtClean="0"/>
              <a:t>Kết hợp ưu điểm của cả hai!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8E62FFF2-957A-4458-871A-54FD823BF3B6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giao thức MAC “Luân phiên”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Bỏ phiếu (Polling):</a:t>
            </a:r>
            <a:r>
              <a:rPr lang="en-US" sz="2400" b="1" smtClean="0"/>
              <a:t> </a:t>
            </a:r>
            <a:endParaRPr lang="en-US" sz="2400" smtClean="0"/>
          </a:p>
          <a:p>
            <a:r>
              <a:rPr lang="en-US" sz="2400" smtClean="0"/>
              <a:t>Nút chủ “mời” nút phụ phát theo lượt</a:t>
            </a:r>
          </a:p>
          <a:p>
            <a:r>
              <a:rPr lang="en-US" sz="2400" smtClean="0"/>
              <a:t>Quan tâm:</a:t>
            </a:r>
          </a:p>
          <a:p>
            <a:pPr lvl="1"/>
            <a:r>
              <a:rPr lang="en-US" sz="2000" smtClean="0"/>
              <a:t>Chi phí bỏ phiếu </a:t>
            </a:r>
          </a:p>
          <a:p>
            <a:pPr lvl="1"/>
            <a:r>
              <a:rPr lang="en-US" sz="2000" smtClean="0"/>
              <a:t>Trễ</a:t>
            </a:r>
          </a:p>
          <a:p>
            <a:pPr lvl="1"/>
            <a:r>
              <a:rPr lang="en-US" sz="2000" smtClean="0"/>
              <a:t>Một điểm lỗi (nút chủ)</a:t>
            </a:r>
            <a:endParaRPr lang="en-US" smtClean="0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4200525" y="1376363"/>
            <a:ext cx="461168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Chuyển thẻ bài (token passing):</a:t>
            </a:r>
            <a:endParaRPr lang="en-US" sz="2800" b="1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Thẻ điều khiển được chuyển từ nút này sang nút khác theo trình tự.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Thông báo thẻ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Quan tâm: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Chi phí thẻ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Trễ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Một điểm lỗi (thẻ)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800"/>
              <a:t> </a:t>
            </a:r>
          </a:p>
        </p:txBody>
      </p:sp>
      <p:pic>
        <p:nvPicPr>
          <p:cNvPr id="55303" name="Picture 5" descr="IMG0007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6175" y="5002213"/>
            <a:ext cx="280828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63679A57-EE73-46F5-8529-12B819FD927C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Tóm tắt các giao thức MAC 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Làm gì với kênh dùng chung?</a:t>
            </a:r>
          </a:p>
          <a:p>
            <a:pPr lvl="1"/>
            <a:r>
              <a:rPr lang="en-US" smtClean="0"/>
              <a:t>Phân hoạch kênh theo thời gian, tần số hoặc mã</a:t>
            </a:r>
          </a:p>
          <a:p>
            <a:pPr lvl="2"/>
            <a:r>
              <a:rPr lang="en-US" smtClean="0"/>
              <a:t>Time Division, Frequency Division</a:t>
            </a:r>
          </a:p>
          <a:p>
            <a:pPr lvl="1"/>
            <a:r>
              <a:rPr lang="en-US" smtClean="0"/>
              <a:t>Truy cập ngẫu nhiên, </a:t>
            </a:r>
          </a:p>
          <a:p>
            <a:pPr lvl="2"/>
            <a:r>
              <a:rPr lang="en-US" smtClean="0"/>
              <a:t>ALOHA, S-ALOHA, CSMA, CSMA/CD</a:t>
            </a:r>
          </a:p>
          <a:p>
            <a:pPr lvl="2"/>
            <a:r>
              <a:rPr lang="en-US" smtClean="0"/>
              <a:t>Cảm nhận kênh: dễ ở một số công nghệ (có dây), khó ở những công nghệ khác (không dây)</a:t>
            </a:r>
          </a:p>
          <a:p>
            <a:pPr lvl="2"/>
            <a:r>
              <a:rPr lang="en-US" smtClean="0"/>
              <a:t>CSMA/CD được sử dụng trong Ethernet</a:t>
            </a:r>
          </a:p>
          <a:p>
            <a:pPr lvl="2"/>
            <a:r>
              <a:rPr lang="en-US" smtClean="0"/>
              <a:t>CSMA/CA được sử dụng trong 802.11</a:t>
            </a:r>
          </a:p>
          <a:p>
            <a:pPr lvl="1"/>
            <a:r>
              <a:rPr lang="en-US" smtClean="0"/>
              <a:t>Luân phiên</a:t>
            </a:r>
          </a:p>
          <a:p>
            <a:pPr lvl="2"/>
            <a:r>
              <a:rPr lang="en-US" smtClean="0"/>
              <a:t>Bỏ phiếu, chuyển thẻ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2E091C12-6CE9-40D6-92CE-2273B9A2AEC2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công nghệ LAN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9263" y="134937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mtClean="0"/>
              <a:t>Các vấn đề đã được đề cập ở tầng liên kết:</a:t>
            </a:r>
          </a:p>
          <a:p>
            <a:pPr lvl="1"/>
            <a:r>
              <a:rPr lang="en-US" smtClean="0"/>
              <a:t>Dịch vụ, phát hiện/sửa lỗi, đa truy cập </a:t>
            </a:r>
          </a:p>
          <a:p>
            <a:pPr>
              <a:buFont typeface="ZapfDingbats" pitchFamily="82" charset="2"/>
              <a:buNone/>
            </a:pPr>
            <a:r>
              <a:rPr lang="en-US" smtClean="0"/>
              <a:t>Tiếp theo: Công nghệ LAN </a:t>
            </a:r>
          </a:p>
          <a:p>
            <a:pPr lvl="1"/>
            <a:r>
              <a:rPr lang="en-US" smtClean="0"/>
              <a:t>Địa chỉ</a:t>
            </a:r>
          </a:p>
          <a:p>
            <a:pPr lvl="1"/>
            <a:r>
              <a:rPr lang="en-US" smtClean="0"/>
              <a:t>Ethernet</a:t>
            </a:r>
          </a:p>
          <a:p>
            <a:pPr lvl="1"/>
            <a:r>
              <a:rPr lang="en-US" smtClean="0"/>
              <a:t>hubs, switches</a:t>
            </a:r>
          </a:p>
          <a:p>
            <a:pPr lvl="1"/>
            <a:r>
              <a:rPr lang="en-US" smtClean="0"/>
              <a:t>PPP</a:t>
            </a:r>
          </a:p>
          <a:p>
            <a:pPr lvl="1">
              <a:buFont typeface="ZapfDingbats" pitchFamily="8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E521D227-13CF-4677-8A41-703F3FBEC9D3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83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liên kết</a:t>
            </a:r>
          </a:p>
        </p:txBody>
      </p:sp>
      <p:sp>
        <p:nvSpPr>
          <p:cNvPr id="58373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5.1 Giới thiệu</a:t>
            </a:r>
          </a:p>
          <a:p>
            <a:r>
              <a:rPr lang="en-US" sz="2400" smtClean="0"/>
              <a:t>5.2 Phát hiện và sửa lỗi </a:t>
            </a:r>
          </a:p>
          <a:p>
            <a:r>
              <a:rPr lang="en-US" sz="2400" smtClean="0"/>
              <a:t>5.3 Các giao thức đa truy cập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5.4 Địa chỉ tầng liên kết</a:t>
            </a:r>
          </a:p>
          <a:p>
            <a:r>
              <a:rPr lang="en-US" sz="2400" smtClean="0"/>
              <a:t>5.5 Ethernet</a:t>
            </a:r>
          </a:p>
        </p:txBody>
      </p:sp>
      <p:sp>
        <p:nvSpPr>
          <p:cNvPr id="5837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5.6 Hubs và switches</a:t>
            </a:r>
          </a:p>
          <a:p>
            <a:r>
              <a:rPr lang="en-US" sz="2400" smtClean="0"/>
              <a:t>5.7 PPP</a:t>
            </a:r>
          </a:p>
          <a:p>
            <a:r>
              <a:rPr lang="en-US" sz="2400" smtClean="0"/>
              <a:t>5.8 Ảo hóa liên kết: ATM và MPLS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ABC3A1EE-2091-48BF-8DF6-6DB6B9A3897A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Địa chỉ MAC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>
            <a:normAutofit lnSpcReduction="10000"/>
          </a:bodyPr>
          <a:lstStyle/>
          <a:p>
            <a:r>
              <a:rPr lang="en-US" sz="3200" smtClean="0"/>
              <a:t>Địa chỉ IP: 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Địa chỉ </a:t>
            </a:r>
            <a:r>
              <a:rPr lang="en-US" i="1" smtClean="0">
                <a:solidFill>
                  <a:schemeClr val="accent2"/>
                </a:solidFill>
              </a:rPr>
              <a:t>tầng mạng</a:t>
            </a:r>
            <a:endParaRPr lang="en-US" smtClean="0">
              <a:solidFill>
                <a:schemeClr val="accent2"/>
              </a:solidFill>
            </a:endParaRP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Được sử dụng để chuyển datagram đến mạng IP đích</a:t>
            </a:r>
            <a:endParaRPr lang="en-US" smtClean="0"/>
          </a:p>
          <a:p>
            <a:r>
              <a:rPr lang="en-US" sz="3200" smtClean="0"/>
              <a:t>Địa chỉ MAC (địa chỉ LAN/vật lý/Ethernet):</a:t>
            </a:r>
            <a:r>
              <a:rPr lang="en-US" sz="320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Được sử dụng để chuyển datagram từ một giao diện đến giao diện khác được kết nối vật lý với nhau (cùng mạng)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Địa chỉ MAC dài 48 bit (hầu hết các LANs) </a:t>
            </a:r>
            <a:br>
              <a:rPr lang="en-US" smtClean="0">
                <a:solidFill>
                  <a:schemeClr val="accent2"/>
                </a:solidFill>
              </a:rPr>
            </a:br>
            <a:r>
              <a:rPr lang="en-US" smtClean="0">
                <a:solidFill>
                  <a:schemeClr val="accent2"/>
                </a:solidFill>
              </a:rPr>
              <a:t>được ghi cứng trong  adapter ROM</a:t>
            </a:r>
            <a:endParaRPr lang="en-US" smtClean="0"/>
          </a:p>
          <a:p>
            <a:pPr>
              <a:buFont typeface="ZapfDingbats" pitchFamily="8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20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68E70A34-71DA-47C4-9AFB-00AA5701C481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– Giao thức phân giải địa chỉ</a:t>
            </a:r>
          </a:p>
        </p:txBody>
      </p:sp>
      <p:sp>
        <p:nvSpPr>
          <p:cNvPr id="2057" name="Text Box 4"/>
          <p:cNvSpPr txBox="1">
            <a:spLocks noChangeArrowheads="1"/>
          </p:cNvSpPr>
          <p:nvPr/>
        </p:nvSpPr>
        <p:spPr bwMode="auto">
          <a:xfrm>
            <a:off x="766763" y="1314450"/>
            <a:ext cx="6684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Mỗi adapter trong LAN có địa chỉ LAN/MAC duy nhất</a:t>
            </a:r>
          </a:p>
        </p:txBody>
      </p:sp>
      <p:sp>
        <p:nvSpPr>
          <p:cNvPr id="2058" name="Text Box 5"/>
          <p:cNvSpPr txBox="1">
            <a:spLocks noChangeArrowheads="1"/>
          </p:cNvSpPr>
          <p:nvPr/>
        </p:nvSpPr>
        <p:spPr bwMode="auto">
          <a:xfrm>
            <a:off x="6230938" y="2490788"/>
            <a:ext cx="2420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Địa chỉ phát tỏa =</a:t>
            </a:r>
          </a:p>
          <a:p>
            <a:r>
              <a:rPr lang="en-US">
                <a:solidFill>
                  <a:srgbClr val="FF0000"/>
                </a:solidFill>
              </a:rPr>
              <a:t>FF-FF-FF-FF-FF-FF</a:t>
            </a:r>
          </a:p>
        </p:txBody>
      </p:sp>
      <p:sp>
        <p:nvSpPr>
          <p:cNvPr id="2059" name="Rectangle 17"/>
          <p:cNvSpPr>
            <a:spLocks noChangeArrowheads="1"/>
          </p:cNvSpPr>
          <p:nvPr/>
        </p:nvSpPr>
        <p:spPr bwMode="auto">
          <a:xfrm>
            <a:off x="6642100" y="3989388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6862763" y="3895725"/>
            <a:ext cx="1203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= adapter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19088" y="2052638"/>
            <a:ext cx="6061075" cy="4279900"/>
            <a:chOff x="201" y="1293"/>
            <a:chExt cx="3818" cy="2696"/>
          </a:xfrm>
        </p:grpSpPr>
        <p:graphicFrame>
          <p:nvGraphicFramePr>
            <p:cNvPr id="2050" name="Object 7"/>
            <p:cNvGraphicFramePr>
              <a:graphicFrameLocks noChangeAspect="1"/>
            </p:cNvGraphicFramePr>
            <p:nvPr/>
          </p:nvGraphicFramePr>
          <p:xfrm>
            <a:off x="1869" y="1293"/>
            <a:ext cx="385" cy="328"/>
          </p:xfrm>
          <a:graphic>
            <a:graphicData uri="http://schemas.openxmlformats.org/presentationml/2006/ole">
              <p:oleObj spid="_x0000_s2050" name="Clip" r:id="rId3" imgW="1305000" imgH="1085760" progId="">
                <p:embed/>
              </p:oleObj>
            </a:graphicData>
          </a:graphic>
        </p:graphicFrame>
        <p:sp>
          <p:nvSpPr>
            <p:cNvPr id="2062" name="Freeform 8"/>
            <p:cNvSpPr>
              <a:spLocks/>
            </p:cNvSpPr>
            <p:nvPr/>
          </p:nvSpPr>
          <p:spPr bwMode="auto">
            <a:xfrm>
              <a:off x="1356" y="2055"/>
              <a:ext cx="1289" cy="1291"/>
            </a:xfrm>
            <a:custGeom>
              <a:avLst/>
              <a:gdLst>
                <a:gd name="T0" fmla="*/ 230 w 1292"/>
                <a:gd name="T1" fmla="*/ 7 h 1255"/>
                <a:gd name="T2" fmla="*/ 35 w 1292"/>
                <a:gd name="T3" fmla="*/ 204 h 1255"/>
                <a:gd name="T4" fmla="*/ 29 w 1292"/>
                <a:gd name="T5" fmla="*/ 674 h 1255"/>
                <a:gd name="T6" fmla="*/ 53 w 1292"/>
                <a:gd name="T7" fmla="*/ 1069 h 1255"/>
                <a:gd name="T8" fmla="*/ 236 w 1292"/>
                <a:gd name="T9" fmla="*/ 1123 h 1255"/>
                <a:gd name="T10" fmla="*/ 637 w 1292"/>
                <a:gd name="T11" fmla="*/ 1454 h 1255"/>
                <a:gd name="T12" fmla="*/ 977 w 1292"/>
                <a:gd name="T13" fmla="*/ 1595 h 1255"/>
                <a:gd name="T14" fmla="*/ 1172 w 1292"/>
                <a:gd name="T15" fmla="*/ 1318 h 1255"/>
                <a:gd name="T16" fmla="*/ 1244 w 1292"/>
                <a:gd name="T17" fmla="*/ 575 h 1255"/>
                <a:gd name="T18" fmla="*/ 1178 w 1292"/>
                <a:gd name="T19" fmla="*/ 272 h 1255"/>
                <a:gd name="T20" fmla="*/ 731 w 1292"/>
                <a:gd name="T21" fmla="*/ 148 h 1255"/>
                <a:gd name="T22" fmla="*/ 230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1" name="Object 9"/>
            <p:cNvGraphicFramePr>
              <a:graphicFrameLocks noChangeAspect="1"/>
            </p:cNvGraphicFramePr>
            <p:nvPr/>
          </p:nvGraphicFramePr>
          <p:xfrm>
            <a:off x="3255" y="2437"/>
            <a:ext cx="385" cy="328"/>
          </p:xfrm>
          <a:graphic>
            <a:graphicData uri="http://schemas.openxmlformats.org/presentationml/2006/ole">
              <p:oleObj spid="_x0000_s2051" name="Clip" r:id="rId4" imgW="1305000" imgH="1085760" progId="">
                <p:embed/>
              </p:oleObj>
            </a:graphicData>
          </a:graphic>
        </p:graphicFrame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1860" y="3661"/>
            <a:ext cx="385" cy="328"/>
          </p:xfrm>
          <a:graphic>
            <a:graphicData uri="http://schemas.openxmlformats.org/presentationml/2006/ole">
              <p:oleObj spid="_x0000_s2052" name="Clip" r:id="rId5" imgW="1305000" imgH="1085760" progId="">
                <p:embed/>
              </p:oleObj>
            </a:graphicData>
          </a:graphic>
        </p:graphicFrame>
        <p:graphicFrame>
          <p:nvGraphicFramePr>
            <p:cNvPr id="2053" name="Object 11"/>
            <p:cNvGraphicFramePr>
              <a:graphicFrameLocks noChangeAspect="1"/>
            </p:cNvGraphicFramePr>
            <p:nvPr/>
          </p:nvGraphicFramePr>
          <p:xfrm>
            <a:off x="310" y="2338"/>
            <a:ext cx="385" cy="328"/>
          </p:xfrm>
          <a:graphic>
            <a:graphicData uri="http://schemas.openxmlformats.org/presentationml/2006/ole">
              <p:oleObj spid="_x0000_s2053" name="Clip" r:id="rId6" imgW="1305000" imgH="1085760" progId="">
                <p:embed/>
              </p:oleObj>
            </a:graphicData>
          </a:graphic>
        </p:graphicFrame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3130" y="2531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654" y="2416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Rectangle 14"/>
            <p:cNvSpPr>
              <a:spLocks noChangeArrowheads="1"/>
            </p:cNvSpPr>
            <p:nvPr/>
          </p:nvSpPr>
          <p:spPr bwMode="auto">
            <a:xfrm>
              <a:off x="2040" y="1604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" name="Rectangle 16"/>
            <p:cNvSpPr>
              <a:spLocks noChangeArrowheads="1"/>
            </p:cNvSpPr>
            <p:nvPr/>
          </p:nvSpPr>
          <p:spPr bwMode="auto">
            <a:xfrm>
              <a:off x="1998" y="3501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819" y="248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>
              <a:off x="2085" y="1769"/>
              <a:ext cx="0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H="1">
              <a:off x="2629" y="2588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V="1">
              <a:off x="2061" y="3221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1" name="Text Box 24"/>
            <p:cNvSpPr txBox="1">
              <a:spLocks noChangeArrowheads="1"/>
            </p:cNvSpPr>
            <p:nvPr/>
          </p:nvSpPr>
          <p:spPr bwMode="auto">
            <a:xfrm>
              <a:off x="2287" y="1585"/>
              <a:ext cx="11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1A-2F-BB-76-09-AD</a:t>
              </a:r>
            </a:p>
          </p:txBody>
        </p:sp>
        <p:sp>
          <p:nvSpPr>
            <p:cNvPr id="2072" name="Line 25"/>
            <p:cNvSpPr>
              <a:spLocks noChangeShapeType="1"/>
            </p:cNvSpPr>
            <p:nvPr/>
          </p:nvSpPr>
          <p:spPr bwMode="auto">
            <a:xfrm flipH="1" flipV="1">
              <a:off x="2166" y="1671"/>
              <a:ext cx="162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3" name="Line 26"/>
            <p:cNvSpPr>
              <a:spLocks noChangeShapeType="1"/>
            </p:cNvSpPr>
            <p:nvPr/>
          </p:nvSpPr>
          <p:spPr bwMode="auto">
            <a:xfrm flipV="1">
              <a:off x="3205" y="2653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4" name="Text Box 27"/>
            <p:cNvSpPr txBox="1">
              <a:spLocks noChangeArrowheads="1"/>
            </p:cNvSpPr>
            <p:nvPr/>
          </p:nvSpPr>
          <p:spPr bwMode="auto">
            <a:xfrm>
              <a:off x="2822" y="2899"/>
              <a:ext cx="1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58-23-D7-FA-20-B0</a:t>
              </a:r>
            </a:p>
          </p:txBody>
        </p:sp>
        <p:sp>
          <p:nvSpPr>
            <p:cNvPr id="2075" name="Line 28"/>
            <p:cNvSpPr>
              <a:spLocks noChangeShapeType="1"/>
            </p:cNvSpPr>
            <p:nvPr/>
          </p:nvSpPr>
          <p:spPr bwMode="auto">
            <a:xfrm flipH="1">
              <a:off x="2126" y="357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6" name="Text Box 29"/>
            <p:cNvSpPr txBox="1">
              <a:spLocks noChangeArrowheads="1"/>
            </p:cNvSpPr>
            <p:nvPr/>
          </p:nvSpPr>
          <p:spPr bwMode="auto">
            <a:xfrm>
              <a:off x="2392" y="3499"/>
              <a:ext cx="11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0C-C4-11-6F-E3-98</a:t>
              </a:r>
            </a:p>
          </p:txBody>
        </p:sp>
        <p:sp>
          <p:nvSpPr>
            <p:cNvPr id="2077" name="Line 30"/>
            <p:cNvSpPr>
              <a:spLocks noChangeShapeType="1"/>
            </p:cNvSpPr>
            <p:nvPr/>
          </p:nvSpPr>
          <p:spPr bwMode="auto">
            <a:xfrm flipV="1">
              <a:off x="737" y="2545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8" name="Text Box 31"/>
            <p:cNvSpPr txBox="1">
              <a:spLocks noChangeArrowheads="1"/>
            </p:cNvSpPr>
            <p:nvPr/>
          </p:nvSpPr>
          <p:spPr bwMode="auto">
            <a:xfrm>
              <a:off x="201" y="2818"/>
              <a:ext cx="1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71-65-F7-2B-08-53</a:t>
              </a:r>
            </a:p>
          </p:txBody>
        </p:sp>
        <p:sp>
          <p:nvSpPr>
            <p:cNvPr id="2079" name="Text Box 32"/>
            <p:cNvSpPr txBox="1">
              <a:spLocks noChangeArrowheads="1"/>
            </p:cNvSpPr>
            <p:nvPr/>
          </p:nvSpPr>
          <p:spPr bwMode="auto">
            <a:xfrm>
              <a:off x="1661" y="2284"/>
              <a:ext cx="98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  LAN</a:t>
              </a:r>
            </a:p>
            <a:p>
              <a:r>
                <a:rPr lang="en-US"/>
                <a:t>(có dây hoặc </a:t>
              </a:r>
            </a:p>
            <a:p>
              <a:r>
                <a:rPr lang="en-US"/>
                <a:t>không dây)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D0600AC0-0B34-4045-992A-FECDAAB93370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Địa chỉ LAN (tiếp)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Cấp phát địa chỉ MAC được quản trị bởi IEEE</a:t>
            </a:r>
          </a:p>
          <a:p>
            <a:r>
              <a:rPr lang="en-US" sz="2400" smtClean="0"/>
              <a:t>Các nhà sản xuất mua các dải địa chỉ MAC (để đảm bảo tính duy nhất)</a:t>
            </a:r>
          </a:p>
          <a:p>
            <a:r>
              <a:rPr lang="en-US" sz="2400" smtClean="0"/>
              <a:t>Địa chỉ MAC phẳng  </a:t>
            </a:r>
            <a:r>
              <a:rPr lang="en-US" sz="2400" smtClean="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z="2400" smtClean="0"/>
              <a:t> di chuyển được</a:t>
            </a:r>
          </a:p>
          <a:p>
            <a:pPr lvl="1"/>
            <a:r>
              <a:rPr lang="en-US" sz="2000" smtClean="0"/>
              <a:t>Có thể chuyển card từ LAN này sang LAN khác</a:t>
            </a:r>
          </a:p>
          <a:p>
            <a:r>
              <a:rPr lang="en-US" sz="2400" smtClean="0"/>
              <a:t>Địa chỉ IP phân tầng KHÔNG THỂ di chuyển</a:t>
            </a:r>
          </a:p>
          <a:p>
            <a:pPr lvl="1"/>
            <a:r>
              <a:rPr lang="en-US" sz="2000" smtClean="0"/>
              <a:t> phụ thuộc mạng IP con chứa nút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0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575B5C44-B6FA-4976-90E6-F7B1361ACDBE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mtClean="0"/>
              <a:t>Tầng liên kết: Giới thiệu</a:t>
            </a:r>
          </a:p>
        </p:txBody>
      </p:sp>
      <p:sp>
        <p:nvSpPr>
          <p:cNvPr id="1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219200"/>
            <a:ext cx="4267200" cy="3802063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Một số thuật ngữ:</a:t>
            </a:r>
            <a:endParaRPr lang="en-US" sz="2400" smtClean="0"/>
          </a:p>
          <a:p>
            <a:r>
              <a:rPr lang="en-US" sz="2000" smtClean="0"/>
              <a:t>hosts và routers là </a:t>
            </a:r>
            <a:r>
              <a:rPr lang="en-US" sz="2000" b="1" smtClean="0">
                <a:solidFill>
                  <a:srgbClr val="FF0000"/>
                </a:solidFill>
              </a:rPr>
              <a:t>nút</a:t>
            </a:r>
          </a:p>
          <a:p>
            <a:r>
              <a:rPr lang="en-US" sz="2000" smtClean="0"/>
              <a:t>Kênh kết nối giữa hai nút liền kề được gọi là  </a:t>
            </a:r>
            <a:r>
              <a:rPr lang="en-US" sz="2000" b="1" smtClean="0">
                <a:solidFill>
                  <a:srgbClr val="FF0000"/>
                </a:solidFill>
              </a:rPr>
              <a:t>liên kết</a:t>
            </a:r>
          </a:p>
          <a:p>
            <a:pPr lvl="1"/>
            <a:r>
              <a:rPr lang="en-US" sz="1800" smtClean="0"/>
              <a:t>Liên kết có dây</a:t>
            </a:r>
          </a:p>
          <a:p>
            <a:pPr lvl="1"/>
            <a:r>
              <a:rPr lang="en-US" sz="1800" smtClean="0"/>
              <a:t>Liên kết không dây</a:t>
            </a:r>
          </a:p>
          <a:p>
            <a:pPr lvl="1"/>
            <a:r>
              <a:rPr lang="en-US" sz="1800" smtClean="0"/>
              <a:t>LANs</a:t>
            </a:r>
            <a:endParaRPr lang="en-US" sz="1800" b="1" smtClean="0">
              <a:solidFill>
                <a:srgbClr val="FF0000"/>
              </a:solidFill>
            </a:endParaRPr>
          </a:p>
          <a:p>
            <a:r>
              <a:rPr lang="en-US" sz="2000" smtClean="0"/>
              <a:t>Gói tin tầng liên kết được gọi là </a:t>
            </a:r>
            <a:r>
              <a:rPr lang="en-US" sz="2000" b="1" smtClean="0">
                <a:solidFill>
                  <a:srgbClr val="FF0000"/>
                </a:solidFill>
              </a:rPr>
              <a:t>frame</a:t>
            </a:r>
            <a:r>
              <a:rPr lang="en-US" sz="2000" b="1" smtClean="0"/>
              <a:t>,</a:t>
            </a:r>
            <a:r>
              <a:rPr lang="en-US" sz="2000" b="1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gói datagram ở bên trong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  <a:p>
            <a:endParaRPr lang="en-US" sz="2400" smtClean="0"/>
          </a:p>
        </p:txBody>
      </p:sp>
      <p:grpSp>
        <p:nvGrpSpPr>
          <p:cNvPr id="2" name="Group 468"/>
          <p:cNvGrpSpPr>
            <a:grpSpLocks/>
          </p:cNvGrpSpPr>
          <p:nvPr/>
        </p:nvGrpSpPr>
        <p:grpSpPr bwMode="auto">
          <a:xfrm>
            <a:off x="4745038" y="922338"/>
            <a:ext cx="4183062" cy="4878387"/>
            <a:chOff x="2882" y="727"/>
            <a:chExt cx="2635" cy="3073"/>
          </a:xfrm>
        </p:grpSpPr>
        <p:sp>
          <p:nvSpPr>
            <p:cNvPr id="1047" name="Freeform 227"/>
            <p:cNvSpPr>
              <a:spLocks/>
            </p:cNvSpPr>
            <p:nvPr/>
          </p:nvSpPr>
          <p:spPr bwMode="auto">
            <a:xfrm>
              <a:off x="4228" y="1082"/>
              <a:ext cx="1289" cy="1291"/>
            </a:xfrm>
            <a:custGeom>
              <a:avLst/>
              <a:gdLst>
                <a:gd name="T0" fmla="*/ 230 w 1292"/>
                <a:gd name="T1" fmla="*/ 7 h 1255"/>
                <a:gd name="T2" fmla="*/ 35 w 1292"/>
                <a:gd name="T3" fmla="*/ 204 h 1255"/>
                <a:gd name="T4" fmla="*/ 29 w 1292"/>
                <a:gd name="T5" fmla="*/ 674 h 1255"/>
                <a:gd name="T6" fmla="*/ 53 w 1292"/>
                <a:gd name="T7" fmla="*/ 1069 h 1255"/>
                <a:gd name="T8" fmla="*/ 236 w 1292"/>
                <a:gd name="T9" fmla="*/ 1123 h 1255"/>
                <a:gd name="T10" fmla="*/ 637 w 1292"/>
                <a:gd name="T11" fmla="*/ 1454 h 1255"/>
                <a:gd name="T12" fmla="*/ 977 w 1292"/>
                <a:gd name="T13" fmla="*/ 1595 h 1255"/>
                <a:gd name="T14" fmla="*/ 1172 w 1292"/>
                <a:gd name="T15" fmla="*/ 1318 h 1255"/>
                <a:gd name="T16" fmla="*/ 1244 w 1292"/>
                <a:gd name="T17" fmla="*/ 575 h 1255"/>
                <a:gd name="T18" fmla="*/ 1178 w 1292"/>
                <a:gd name="T19" fmla="*/ 272 h 1255"/>
                <a:gd name="T20" fmla="*/ 731 w 1292"/>
                <a:gd name="T21" fmla="*/ 148 h 1255"/>
                <a:gd name="T22" fmla="*/ 230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Freeform 228"/>
            <p:cNvSpPr>
              <a:spLocks/>
            </p:cNvSpPr>
            <p:nvPr/>
          </p:nvSpPr>
          <p:spPr bwMode="auto">
            <a:xfrm>
              <a:off x="2882" y="972"/>
              <a:ext cx="1337" cy="1224"/>
            </a:xfrm>
            <a:custGeom>
              <a:avLst/>
              <a:gdLst>
                <a:gd name="T0" fmla="*/ 541 w 1340"/>
                <a:gd name="T1" fmla="*/ 51 h 1191"/>
                <a:gd name="T2" fmla="*/ 82 w 1340"/>
                <a:gd name="T3" fmla="*/ 78 h 1191"/>
                <a:gd name="T4" fmla="*/ 58 w 1340"/>
                <a:gd name="T5" fmla="*/ 513 h 1191"/>
                <a:gd name="T6" fmla="*/ 28 w 1340"/>
                <a:gd name="T7" fmla="*/ 922 h 1191"/>
                <a:gd name="T8" fmla="*/ 112 w 1340"/>
                <a:gd name="T9" fmla="*/ 1112 h 1191"/>
                <a:gd name="T10" fmla="*/ 529 w 1340"/>
                <a:gd name="T11" fmla="*/ 1120 h 1191"/>
                <a:gd name="T12" fmla="*/ 631 w 1340"/>
                <a:gd name="T13" fmla="*/ 1443 h 1191"/>
                <a:gd name="T14" fmla="*/ 1207 w 1340"/>
                <a:gd name="T15" fmla="*/ 1404 h 1191"/>
                <a:gd name="T16" fmla="*/ 1249 w 1340"/>
                <a:gd name="T17" fmla="*/ 730 h 1191"/>
                <a:gd name="T18" fmla="*/ 1177 w 1340"/>
                <a:gd name="T19" fmla="*/ 437 h 1191"/>
                <a:gd name="T20" fmla="*/ 742 w 1340"/>
                <a:gd name="T21" fmla="*/ 368 h 1191"/>
                <a:gd name="T22" fmla="*/ 541 w 1340"/>
                <a:gd name="T23" fmla="*/ 51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229"/>
            <p:cNvSpPr>
              <a:spLocks/>
            </p:cNvSpPr>
            <p:nvPr/>
          </p:nvSpPr>
          <p:spPr bwMode="auto">
            <a:xfrm>
              <a:off x="3146" y="2090"/>
              <a:ext cx="2131" cy="1710"/>
            </a:xfrm>
            <a:custGeom>
              <a:avLst/>
              <a:gdLst>
                <a:gd name="T0" fmla="*/ 27 w 2135"/>
                <a:gd name="T1" fmla="*/ 843 h 1662"/>
                <a:gd name="T2" fmla="*/ 105 w 2135"/>
                <a:gd name="T3" fmla="*/ 97 h 1662"/>
                <a:gd name="T4" fmla="*/ 648 w 2135"/>
                <a:gd name="T5" fmla="*/ 254 h 1662"/>
                <a:gd name="T6" fmla="*/ 1191 w 2135"/>
                <a:gd name="T7" fmla="*/ 128 h 1662"/>
                <a:gd name="T8" fmla="*/ 1965 w 2135"/>
                <a:gd name="T9" fmla="*/ 525 h 1662"/>
                <a:gd name="T10" fmla="*/ 1977 w 2135"/>
                <a:gd name="T11" fmla="*/ 1477 h 1662"/>
                <a:gd name="T12" fmla="*/ 1554 w 2135"/>
                <a:gd name="T13" fmla="*/ 2067 h 1662"/>
                <a:gd name="T14" fmla="*/ 797 w 2135"/>
                <a:gd name="T15" fmla="*/ 1958 h 1662"/>
                <a:gd name="T16" fmla="*/ 492 w 2135"/>
                <a:gd name="T17" fmla="*/ 1642 h 1662"/>
                <a:gd name="T18" fmla="*/ 183 w 2135"/>
                <a:gd name="T19" fmla="*/ 1381 h 1662"/>
                <a:gd name="T20" fmla="*/ 27 w 2135"/>
                <a:gd name="T21" fmla="*/ 843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30"/>
            <p:cNvGrpSpPr>
              <a:grpSpLocks/>
            </p:cNvGrpSpPr>
            <p:nvPr/>
          </p:nvGrpSpPr>
          <p:grpSpPr bwMode="auto">
            <a:xfrm>
              <a:off x="2966" y="1076"/>
              <a:ext cx="526" cy="246"/>
              <a:chOff x="3552" y="246"/>
              <a:chExt cx="527" cy="248"/>
            </a:xfrm>
          </p:grpSpPr>
          <p:graphicFrame>
            <p:nvGraphicFramePr>
              <p:cNvPr id="1039" name="Object 23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1039" name="Clip" r:id="rId3" imgW="1305000" imgH="1085760" progId="">
                  <p:embed/>
                </p:oleObj>
              </a:graphicData>
            </a:graphic>
          </p:graphicFrame>
          <p:graphicFrame>
            <p:nvGraphicFramePr>
              <p:cNvPr id="1040" name="Object 23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1040" name="Clip" r:id="rId4" imgW="676440" imgH="485640" progId="">
                  <p:embed/>
                </p:oleObj>
              </a:graphicData>
            </a:graphic>
          </p:graphicFrame>
          <p:sp>
            <p:nvSpPr>
              <p:cNvPr id="1262" name="Line 23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34"/>
            <p:cNvGrpSpPr>
              <a:grpSpLocks/>
            </p:cNvGrpSpPr>
            <p:nvPr/>
          </p:nvGrpSpPr>
          <p:grpSpPr bwMode="auto">
            <a:xfrm>
              <a:off x="2966" y="1535"/>
              <a:ext cx="526" cy="246"/>
              <a:chOff x="3552" y="246"/>
              <a:chExt cx="527" cy="248"/>
            </a:xfrm>
          </p:grpSpPr>
          <p:graphicFrame>
            <p:nvGraphicFramePr>
              <p:cNvPr id="1037" name="Object 23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1037" name="Clip" r:id="rId5" imgW="1305000" imgH="1085760" progId="">
                  <p:embed/>
                </p:oleObj>
              </a:graphicData>
            </a:graphic>
          </p:graphicFrame>
          <p:graphicFrame>
            <p:nvGraphicFramePr>
              <p:cNvPr id="1038" name="Object 23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1038" name="Clip" r:id="rId6" imgW="676440" imgH="485640" progId="">
                  <p:embed/>
                </p:oleObj>
              </a:graphicData>
            </a:graphic>
          </p:graphicFrame>
          <p:sp>
            <p:nvSpPr>
              <p:cNvPr id="1261" name="Line 23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38"/>
            <p:cNvGrpSpPr>
              <a:grpSpLocks/>
            </p:cNvGrpSpPr>
            <p:nvPr/>
          </p:nvGrpSpPr>
          <p:grpSpPr bwMode="auto">
            <a:xfrm>
              <a:off x="3236" y="1371"/>
              <a:ext cx="50" cy="165"/>
              <a:chOff x="3842" y="406"/>
              <a:chExt cx="51" cy="167"/>
            </a:xfrm>
          </p:grpSpPr>
          <p:sp>
            <p:nvSpPr>
              <p:cNvPr id="1258" name="Oval 23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" name="Oval 24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" name="Oval 24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42"/>
            <p:cNvGrpSpPr>
              <a:grpSpLocks/>
            </p:cNvGrpSpPr>
            <p:nvPr/>
          </p:nvGrpSpPr>
          <p:grpSpPr bwMode="auto">
            <a:xfrm>
              <a:off x="3572" y="1759"/>
              <a:ext cx="150" cy="304"/>
              <a:chOff x="4180" y="783"/>
              <a:chExt cx="150" cy="307"/>
            </a:xfrm>
          </p:grpSpPr>
          <p:sp>
            <p:nvSpPr>
              <p:cNvPr id="1250" name="AutoShape 24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" name="Rectangle 24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2" name="Rectangle 24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3" name="AutoShape 24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4" name="Line 24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5" name="Line 24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6" name="Rectangle 24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7" name="Rectangle 25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51"/>
            <p:cNvGrpSpPr>
              <a:grpSpLocks/>
            </p:cNvGrpSpPr>
            <p:nvPr/>
          </p:nvGrpSpPr>
          <p:grpSpPr bwMode="auto">
            <a:xfrm rot="-5400000">
              <a:off x="3794" y="1825"/>
              <a:ext cx="63" cy="167"/>
              <a:chOff x="3842" y="406"/>
              <a:chExt cx="51" cy="167"/>
            </a:xfrm>
          </p:grpSpPr>
          <p:sp>
            <p:nvSpPr>
              <p:cNvPr id="1247" name="Oval 25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8" name="Oval 25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" name="Oval 25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5" name="Line 255"/>
            <p:cNvSpPr>
              <a:spLocks noChangeShapeType="1"/>
            </p:cNvSpPr>
            <p:nvPr/>
          </p:nvSpPr>
          <p:spPr bwMode="auto">
            <a:xfrm>
              <a:off x="3670" y="1688"/>
              <a:ext cx="35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Line 256"/>
            <p:cNvSpPr>
              <a:spLocks noChangeShapeType="1"/>
            </p:cNvSpPr>
            <p:nvPr/>
          </p:nvSpPr>
          <p:spPr bwMode="auto">
            <a:xfrm>
              <a:off x="3672" y="1685"/>
              <a:ext cx="2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Line 257"/>
            <p:cNvSpPr>
              <a:spLocks noChangeShapeType="1"/>
            </p:cNvSpPr>
            <p:nvPr/>
          </p:nvSpPr>
          <p:spPr bwMode="auto">
            <a:xfrm>
              <a:off x="4027" y="1684"/>
              <a:ext cx="1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Line 258"/>
            <p:cNvSpPr>
              <a:spLocks noChangeShapeType="1"/>
            </p:cNvSpPr>
            <p:nvPr/>
          </p:nvSpPr>
          <p:spPr bwMode="auto">
            <a:xfrm>
              <a:off x="3455" y="1272"/>
              <a:ext cx="207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Line 259"/>
            <p:cNvSpPr>
              <a:spLocks noChangeShapeType="1"/>
            </p:cNvSpPr>
            <p:nvPr/>
          </p:nvSpPr>
          <p:spPr bwMode="auto">
            <a:xfrm flipV="1">
              <a:off x="3464" y="1492"/>
              <a:ext cx="198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Line 260"/>
            <p:cNvSpPr>
              <a:spLocks noChangeShapeType="1"/>
            </p:cNvSpPr>
            <p:nvPr/>
          </p:nvSpPr>
          <p:spPr bwMode="auto">
            <a:xfrm flipV="1">
              <a:off x="3842" y="1558"/>
              <a:ext cx="1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261"/>
            <p:cNvGrpSpPr>
              <a:grpSpLocks/>
            </p:cNvGrpSpPr>
            <p:nvPr/>
          </p:nvGrpSpPr>
          <p:grpSpPr bwMode="auto">
            <a:xfrm>
              <a:off x="3927" y="1741"/>
              <a:ext cx="150" cy="305"/>
              <a:chOff x="4180" y="783"/>
              <a:chExt cx="150" cy="307"/>
            </a:xfrm>
          </p:grpSpPr>
          <p:sp>
            <p:nvSpPr>
              <p:cNvPr id="1239" name="AutoShape 26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" name="Rectangle 26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" name="Rectangle 26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" name="AutoShape 26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" name="Line 26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4" name="Line 26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5" name="Rectangle 26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" name="Rectangle 26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70"/>
            <p:cNvGrpSpPr>
              <a:grpSpLocks/>
            </p:cNvGrpSpPr>
            <p:nvPr/>
          </p:nvGrpSpPr>
          <p:grpSpPr bwMode="auto">
            <a:xfrm>
              <a:off x="3241" y="2218"/>
              <a:ext cx="344" cy="714"/>
              <a:chOff x="3314" y="1248"/>
              <a:chExt cx="344" cy="694"/>
            </a:xfrm>
          </p:grpSpPr>
          <p:graphicFrame>
            <p:nvGraphicFramePr>
              <p:cNvPr id="1035" name="Object 27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p:oleObj spid="_x0000_s1035" name="Clip" r:id="rId7" imgW="1305000" imgH="1085760" progId="">
                  <p:embed/>
                </p:oleObj>
              </a:graphicData>
            </a:graphic>
          </p:graphicFrame>
          <p:sp>
            <p:nvSpPr>
              <p:cNvPr id="1232" name="Line 27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036" name="Object 27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p:oleObj spid="_x0000_s1036" name="Clip" r:id="rId8" imgW="1305000" imgH="1085760" progId="">
                  <p:embed/>
                </p:oleObj>
              </a:graphicData>
            </a:graphic>
          </p:graphicFrame>
          <p:sp>
            <p:nvSpPr>
              <p:cNvPr id="1233" name="Line 27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27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36" name="Oval 27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" name="Oval 277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8" name="Oval 278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5" name="Line 279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26" name="Object 280"/>
            <p:cNvGraphicFramePr>
              <a:graphicFrameLocks noChangeAspect="1"/>
            </p:cNvGraphicFramePr>
            <p:nvPr/>
          </p:nvGraphicFramePr>
          <p:xfrm>
            <a:off x="3863" y="2996"/>
            <a:ext cx="300" cy="256"/>
          </p:xfrm>
          <a:graphic>
            <a:graphicData uri="http://schemas.openxmlformats.org/presentationml/2006/ole">
              <p:oleObj spid="_x0000_s1026" name="Clip" r:id="rId9" imgW="1305000" imgH="1085760" progId="">
                <p:embed/>
              </p:oleObj>
            </a:graphicData>
          </a:graphic>
        </p:graphicFrame>
        <p:graphicFrame>
          <p:nvGraphicFramePr>
            <p:cNvPr id="1027" name="Object 281"/>
            <p:cNvGraphicFramePr>
              <a:graphicFrameLocks noChangeAspect="1"/>
            </p:cNvGraphicFramePr>
            <p:nvPr/>
          </p:nvGraphicFramePr>
          <p:xfrm>
            <a:off x="3423" y="2988"/>
            <a:ext cx="298" cy="254"/>
          </p:xfrm>
          <a:graphic>
            <a:graphicData uri="http://schemas.openxmlformats.org/presentationml/2006/ole">
              <p:oleObj spid="_x0000_s1027" name="Clip" r:id="rId10" imgW="1305000" imgH="1085760" progId="">
                <p:embed/>
              </p:oleObj>
            </a:graphicData>
          </a:graphic>
        </p:graphicFrame>
        <p:sp>
          <p:nvSpPr>
            <p:cNvPr id="1063" name="Oval 282"/>
            <p:cNvSpPr>
              <a:spLocks noChangeArrowheads="1"/>
            </p:cNvSpPr>
            <p:nvPr/>
          </p:nvSpPr>
          <p:spPr bwMode="auto">
            <a:xfrm rot="-5400000">
              <a:off x="3721" y="3069"/>
              <a:ext cx="48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283"/>
            <p:cNvSpPr>
              <a:spLocks noChangeArrowheads="1"/>
            </p:cNvSpPr>
            <p:nvPr/>
          </p:nvSpPr>
          <p:spPr bwMode="auto">
            <a:xfrm rot="-5400000">
              <a:off x="3781" y="3068"/>
              <a:ext cx="49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Oval 284"/>
            <p:cNvSpPr>
              <a:spLocks noChangeArrowheads="1"/>
            </p:cNvSpPr>
            <p:nvPr/>
          </p:nvSpPr>
          <p:spPr bwMode="auto">
            <a:xfrm rot="-5400000">
              <a:off x="3837" y="3071"/>
              <a:ext cx="48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Line 285"/>
            <p:cNvSpPr>
              <a:spLocks noChangeShapeType="1"/>
            </p:cNvSpPr>
            <p:nvPr/>
          </p:nvSpPr>
          <p:spPr bwMode="auto">
            <a:xfrm rot="-5400000">
              <a:off x="4023" y="2977"/>
              <a:ext cx="4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Line 286"/>
            <p:cNvSpPr>
              <a:spLocks noChangeShapeType="1"/>
            </p:cNvSpPr>
            <p:nvPr/>
          </p:nvSpPr>
          <p:spPr bwMode="auto">
            <a:xfrm rot="5400000" flipH="1">
              <a:off x="3573" y="2971"/>
              <a:ext cx="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Line 287"/>
            <p:cNvSpPr>
              <a:spLocks noChangeShapeType="1"/>
            </p:cNvSpPr>
            <p:nvPr/>
          </p:nvSpPr>
          <p:spPr bwMode="auto">
            <a:xfrm rot="16200000" flipV="1">
              <a:off x="3825" y="2726"/>
              <a:ext cx="0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Line 288"/>
            <p:cNvSpPr>
              <a:spLocks noChangeShapeType="1"/>
            </p:cNvSpPr>
            <p:nvPr/>
          </p:nvSpPr>
          <p:spPr bwMode="auto">
            <a:xfrm flipV="1">
              <a:off x="3585" y="2662"/>
              <a:ext cx="67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Line 290"/>
            <p:cNvSpPr>
              <a:spLocks noChangeShapeType="1"/>
            </p:cNvSpPr>
            <p:nvPr/>
          </p:nvSpPr>
          <p:spPr bwMode="auto">
            <a:xfrm flipH="1">
              <a:off x="4586" y="2695"/>
              <a:ext cx="200" cy="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8" name="Object 291"/>
            <p:cNvGraphicFramePr>
              <a:graphicFrameLocks noChangeAspect="1"/>
            </p:cNvGraphicFramePr>
            <p:nvPr/>
          </p:nvGraphicFramePr>
          <p:xfrm>
            <a:off x="4713" y="2351"/>
            <a:ext cx="146" cy="185"/>
          </p:xfrm>
          <a:graphic>
            <a:graphicData uri="http://schemas.openxmlformats.org/presentationml/2006/ole">
              <p:oleObj spid="_x0000_s1028" name="Clip" r:id="rId11" imgW="981000" imgH="1209600" progId="">
                <p:embed/>
              </p:oleObj>
            </a:graphicData>
          </a:graphic>
        </p:graphicFrame>
        <p:graphicFrame>
          <p:nvGraphicFramePr>
            <p:cNvPr id="1029" name="Object 292"/>
            <p:cNvGraphicFramePr>
              <a:graphicFrameLocks noChangeAspect="1"/>
            </p:cNvGraphicFramePr>
            <p:nvPr/>
          </p:nvGraphicFramePr>
          <p:xfrm>
            <a:off x="3755" y="2413"/>
            <a:ext cx="146" cy="185"/>
          </p:xfrm>
          <a:graphic>
            <a:graphicData uri="http://schemas.openxmlformats.org/presentationml/2006/ole">
              <p:oleObj spid="_x0000_s1029" name="Clip" r:id="rId12" imgW="981000" imgH="1209600" progId="">
                <p:embed/>
              </p:oleObj>
            </a:graphicData>
          </a:graphic>
        </p:graphicFrame>
        <p:sp>
          <p:nvSpPr>
            <p:cNvPr id="1071" name="Freeform 293"/>
            <p:cNvSpPr>
              <a:spLocks/>
            </p:cNvSpPr>
            <p:nvPr/>
          </p:nvSpPr>
          <p:spPr bwMode="auto">
            <a:xfrm>
              <a:off x="3813" y="2239"/>
              <a:ext cx="970" cy="235"/>
            </a:xfrm>
            <a:custGeom>
              <a:avLst/>
              <a:gdLst>
                <a:gd name="T0" fmla="*/ 0 w 972"/>
                <a:gd name="T1" fmla="*/ 299 h 228"/>
                <a:gd name="T2" fmla="*/ 423 w 972"/>
                <a:gd name="T3" fmla="*/ 9 h 228"/>
                <a:gd name="T4" fmla="*/ 954 w 972"/>
                <a:gd name="T5" fmla="*/ 224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294"/>
            <p:cNvGrpSpPr>
              <a:grpSpLocks/>
            </p:cNvGrpSpPr>
            <p:nvPr/>
          </p:nvGrpSpPr>
          <p:grpSpPr bwMode="auto">
            <a:xfrm>
              <a:off x="4004" y="3335"/>
              <a:ext cx="292" cy="329"/>
              <a:chOff x="2870" y="1518"/>
              <a:chExt cx="292" cy="320"/>
            </a:xfrm>
          </p:grpSpPr>
          <p:graphicFrame>
            <p:nvGraphicFramePr>
              <p:cNvPr id="1033" name="Object 29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3" name="Clip" r:id="rId13" imgW="819000" imgH="847800" progId="">
                  <p:embed/>
                </p:oleObj>
              </a:graphicData>
            </a:graphic>
          </p:graphicFrame>
          <p:graphicFrame>
            <p:nvGraphicFramePr>
              <p:cNvPr id="1034" name="Object 29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4" name="Clip" r:id="rId14" imgW="1266840" imgH="1200240" progId="">
                  <p:embed/>
                </p:oleObj>
              </a:graphicData>
            </a:graphic>
          </p:graphicFrame>
        </p:grpSp>
        <p:grpSp>
          <p:nvGrpSpPr>
            <p:cNvPr id="12" name="Group 297"/>
            <p:cNvGrpSpPr>
              <a:grpSpLocks/>
            </p:cNvGrpSpPr>
            <p:nvPr/>
          </p:nvGrpSpPr>
          <p:grpSpPr bwMode="auto">
            <a:xfrm>
              <a:off x="4562" y="3360"/>
              <a:ext cx="291" cy="329"/>
              <a:chOff x="2870" y="1518"/>
              <a:chExt cx="292" cy="320"/>
            </a:xfrm>
          </p:grpSpPr>
          <p:graphicFrame>
            <p:nvGraphicFramePr>
              <p:cNvPr id="1031" name="Object 29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1" name="Clip" r:id="rId15" imgW="819000" imgH="847800" progId="">
                  <p:embed/>
                </p:oleObj>
              </a:graphicData>
            </a:graphic>
          </p:graphicFrame>
          <p:graphicFrame>
            <p:nvGraphicFramePr>
              <p:cNvPr id="1032" name="Object 29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2" name="Clip" r:id="rId16" imgW="1266840" imgH="1200240" progId="">
                  <p:embed/>
                </p:oleObj>
              </a:graphicData>
            </a:graphic>
          </p:graphicFrame>
        </p:grpSp>
        <p:grpSp>
          <p:nvGrpSpPr>
            <p:cNvPr id="13" name="Group 300"/>
            <p:cNvGrpSpPr>
              <a:grpSpLocks/>
            </p:cNvGrpSpPr>
            <p:nvPr/>
          </p:nvGrpSpPr>
          <p:grpSpPr bwMode="auto">
            <a:xfrm>
              <a:off x="4265" y="3141"/>
              <a:ext cx="272" cy="290"/>
              <a:chOff x="4733" y="2082"/>
              <a:chExt cx="272" cy="282"/>
            </a:xfrm>
          </p:grpSpPr>
          <p:graphicFrame>
            <p:nvGraphicFramePr>
              <p:cNvPr id="1030" name="Object 30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p:oleObj spid="_x0000_s1030" name="Clip" r:id="rId17" imgW="819000" imgH="847800" progId="">
                  <p:embed/>
                </p:oleObj>
              </a:graphicData>
            </a:graphic>
          </p:graphicFrame>
          <p:sp>
            <p:nvSpPr>
              <p:cNvPr id="1231" name="Rectangle 30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75" name="Line 303"/>
            <p:cNvSpPr>
              <a:spLocks noChangeShapeType="1"/>
            </p:cNvSpPr>
            <p:nvPr/>
          </p:nvSpPr>
          <p:spPr bwMode="auto">
            <a:xfrm>
              <a:off x="4484" y="3066"/>
              <a:ext cx="0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304"/>
            <p:cNvGrpSpPr>
              <a:grpSpLocks/>
            </p:cNvGrpSpPr>
            <p:nvPr/>
          </p:nvGrpSpPr>
          <p:grpSpPr bwMode="auto">
            <a:xfrm>
              <a:off x="5001" y="2622"/>
              <a:ext cx="149" cy="316"/>
              <a:chOff x="4180" y="783"/>
              <a:chExt cx="150" cy="307"/>
            </a:xfrm>
          </p:grpSpPr>
          <p:sp>
            <p:nvSpPr>
              <p:cNvPr id="1223" name="AutoShape 30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Rectangle 30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" name="Rectangle 30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" name="AutoShape 30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7" name="Line 30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8" name="Line 31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" name="Rectangle 31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" name="Rectangle 31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313"/>
            <p:cNvGrpSpPr>
              <a:grpSpLocks/>
            </p:cNvGrpSpPr>
            <p:nvPr/>
          </p:nvGrpSpPr>
          <p:grpSpPr bwMode="auto">
            <a:xfrm>
              <a:off x="4992" y="2965"/>
              <a:ext cx="149" cy="315"/>
              <a:chOff x="4180" y="783"/>
              <a:chExt cx="150" cy="307"/>
            </a:xfrm>
          </p:grpSpPr>
          <p:sp>
            <p:nvSpPr>
              <p:cNvPr id="1215" name="AutoShape 31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6" name="Rectangle 31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7" name="Rectangle 31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" name="AutoShape 31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" name="Line 31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" name="Line 31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" name="Rectangle 32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" name="Rectangle 32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78" name="Line 322"/>
            <p:cNvSpPr>
              <a:spLocks noChangeShapeType="1"/>
            </p:cNvSpPr>
            <p:nvPr/>
          </p:nvSpPr>
          <p:spPr bwMode="auto">
            <a:xfrm rot="5400000" flipH="1">
              <a:off x="4707" y="2911"/>
              <a:ext cx="4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323"/>
            <p:cNvSpPr>
              <a:spLocks noChangeShapeType="1"/>
            </p:cNvSpPr>
            <p:nvPr/>
          </p:nvSpPr>
          <p:spPr bwMode="auto">
            <a:xfrm rot="-5400000">
              <a:off x="4977" y="3107"/>
              <a:ext cx="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Line 324"/>
            <p:cNvSpPr>
              <a:spLocks noChangeShapeType="1"/>
            </p:cNvSpPr>
            <p:nvPr/>
          </p:nvSpPr>
          <p:spPr bwMode="auto">
            <a:xfrm rot="-5400000">
              <a:off x="4970" y="2745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1" name="Line 325"/>
            <p:cNvSpPr>
              <a:spLocks noChangeShapeType="1"/>
            </p:cNvSpPr>
            <p:nvPr/>
          </p:nvSpPr>
          <p:spPr bwMode="auto">
            <a:xfrm flipV="1">
              <a:off x="4024" y="1280"/>
              <a:ext cx="328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Line 326"/>
            <p:cNvSpPr>
              <a:spLocks noChangeShapeType="1"/>
            </p:cNvSpPr>
            <p:nvPr/>
          </p:nvSpPr>
          <p:spPr bwMode="auto">
            <a:xfrm>
              <a:off x="4694" y="1299"/>
              <a:ext cx="348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327"/>
            <p:cNvSpPr>
              <a:spLocks noChangeShapeType="1"/>
            </p:cNvSpPr>
            <p:nvPr/>
          </p:nvSpPr>
          <p:spPr bwMode="auto">
            <a:xfrm flipH="1">
              <a:off x="5066" y="1558"/>
              <a:ext cx="172" cy="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Line 328"/>
            <p:cNvSpPr>
              <a:spLocks noChangeShapeType="1"/>
            </p:cNvSpPr>
            <p:nvPr/>
          </p:nvSpPr>
          <p:spPr bwMode="auto">
            <a:xfrm>
              <a:off x="4514" y="1385"/>
              <a:ext cx="0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Line 329"/>
            <p:cNvSpPr>
              <a:spLocks noChangeShapeType="1"/>
            </p:cNvSpPr>
            <p:nvPr/>
          </p:nvSpPr>
          <p:spPr bwMode="auto">
            <a:xfrm>
              <a:off x="4532" y="1884"/>
              <a:ext cx="383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Line 330"/>
            <p:cNvSpPr>
              <a:spLocks noChangeShapeType="1"/>
            </p:cNvSpPr>
            <p:nvPr/>
          </p:nvSpPr>
          <p:spPr bwMode="auto">
            <a:xfrm flipH="1">
              <a:off x="4862" y="2243"/>
              <a:ext cx="191" cy="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Line 331"/>
            <p:cNvSpPr>
              <a:spLocks noChangeShapeType="1"/>
            </p:cNvSpPr>
            <p:nvPr/>
          </p:nvSpPr>
          <p:spPr bwMode="auto">
            <a:xfrm flipH="1">
              <a:off x="4699" y="1533"/>
              <a:ext cx="402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Line 332"/>
            <p:cNvSpPr>
              <a:spLocks noChangeShapeType="1"/>
            </p:cNvSpPr>
            <p:nvPr/>
          </p:nvSpPr>
          <p:spPr bwMode="auto">
            <a:xfrm flipH="1">
              <a:off x="4706" y="1102"/>
              <a:ext cx="251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Line 333"/>
            <p:cNvSpPr>
              <a:spLocks noChangeShapeType="1"/>
            </p:cNvSpPr>
            <p:nvPr/>
          </p:nvSpPr>
          <p:spPr bwMode="auto">
            <a:xfrm flipH="1">
              <a:off x="5220" y="1237"/>
              <a:ext cx="145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334"/>
            <p:cNvGrpSpPr>
              <a:grpSpLocks/>
            </p:cNvGrpSpPr>
            <p:nvPr/>
          </p:nvGrpSpPr>
          <p:grpSpPr bwMode="auto">
            <a:xfrm>
              <a:off x="3652" y="1385"/>
              <a:ext cx="359" cy="180"/>
              <a:chOff x="3600" y="219"/>
              <a:chExt cx="360" cy="175"/>
            </a:xfrm>
          </p:grpSpPr>
          <p:sp>
            <p:nvSpPr>
              <p:cNvPr id="1202" name="Oval 33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" name="Line 33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" name="Line 33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5" name="Rectangle 33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06" name="Oval 33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34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2" name="Line 3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3" name="Line 3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4" name="Line 3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4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09" name="Line 3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0" name="Line 3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1" name="Line 3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348"/>
            <p:cNvGrpSpPr>
              <a:grpSpLocks/>
            </p:cNvGrpSpPr>
            <p:nvPr/>
          </p:nvGrpSpPr>
          <p:grpSpPr bwMode="auto">
            <a:xfrm>
              <a:off x="4334" y="1209"/>
              <a:ext cx="360" cy="180"/>
              <a:chOff x="3600" y="219"/>
              <a:chExt cx="360" cy="175"/>
            </a:xfrm>
          </p:grpSpPr>
          <p:sp>
            <p:nvSpPr>
              <p:cNvPr id="1189" name="Oval 3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" name="Line 3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1" name="Line 3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" name="Rectangle 3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93" name="Oval 3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3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99" name="Line 3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0" name="Line 3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1" name="Line 3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6" name="Line 3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7" name="Line 3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" name="Line 3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362"/>
            <p:cNvGrpSpPr>
              <a:grpSpLocks/>
            </p:cNvGrpSpPr>
            <p:nvPr/>
          </p:nvGrpSpPr>
          <p:grpSpPr bwMode="auto">
            <a:xfrm>
              <a:off x="4347" y="1716"/>
              <a:ext cx="359" cy="180"/>
              <a:chOff x="3600" y="219"/>
              <a:chExt cx="360" cy="175"/>
            </a:xfrm>
          </p:grpSpPr>
          <p:sp>
            <p:nvSpPr>
              <p:cNvPr id="1176" name="Oval 36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" name="Line 36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" name="Line 36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9" name="Rectangle 36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80" name="Oval 36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" name="Group 36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6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7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37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3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5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376"/>
            <p:cNvGrpSpPr>
              <a:grpSpLocks/>
            </p:cNvGrpSpPr>
            <p:nvPr/>
          </p:nvGrpSpPr>
          <p:grpSpPr bwMode="auto">
            <a:xfrm>
              <a:off x="5042" y="1370"/>
              <a:ext cx="358" cy="179"/>
              <a:chOff x="3600" y="219"/>
              <a:chExt cx="360" cy="175"/>
            </a:xfrm>
          </p:grpSpPr>
          <p:sp>
            <p:nvSpPr>
              <p:cNvPr id="1163" name="Oval 3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4" name="Line 3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5" name="Line 3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6" name="Rectangle 3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7" name="Oval 3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3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3" name="Line 3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4" name="Line 3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5" name="Line 3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3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0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1" name="Line 3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2" name="Line 3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390"/>
            <p:cNvGrpSpPr>
              <a:grpSpLocks/>
            </p:cNvGrpSpPr>
            <p:nvPr/>
          </p:nvGrpSpPr>
          <p:grpSpPr bwMode="auto">
            <a:xfrm>
              <a:off x="4903" y="2061"/>
              <a:ext cx="359" cy="179"/>
              <a:chOff x="3600" y="219"/>
              <a:chExt cx="360" cy="175"/>
            </a:xfrm>
          </p:grpSpPr>
          <p:sp>
            <p:nvSpPr>
              <p:cNvPr id="1150" name="Oval 3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1" name="Line 3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" name="Line 3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3" name="Rectangle 3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54" name="Oval 3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0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1" name="Line 3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2" name="Line 3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4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57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8" name="Line 4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9" name="Line 4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404"/>
            <p:cNvGrpSpPr>
              <a:grpSpLocks/>
            </p:cNvGrpSpPr>
            <p:nvPr/>
          </p:nvGrpSpPr>
          <p:grpSpPr bwMode="auto">
            <a:xfrm>
              <a:off x="4664" y="2511"/>
              <a:ext cx="359" cy="181"/>
              <a:chOff x="3600" y="219"/>
              <a:chExt cx="360" cy="175"/>
            </a:xfrm>
          </p:grpSpPr>
          <p:sp>
            <p:nvSpPr>
              <p:cNvPr id="1137" name="Oval 4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Line 4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Line 4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" name="Rectangle 4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41" name="Oval 4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29" name="Group 4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47" name="Line 4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8" name="Line 4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9" name="Line 4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0" name="Group 4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4" name="Line 4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5" name="Line 4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6" name="Line 4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42" name="Group 418"/>
            <p:cNvGrpSpPr>
              <a:grpSpLocks/>
            </p:cNvGrpSpPr>
            <p:nvPr/>
          </p:nvGrpSpPr>
          <p:grpSpPr bwMode="auto">
            <a:xfrm>
              <a:off x="4227" y="2888"/>
              <a:ext cx="359" cy="179"/>
              <a:chOff x="3600" y="219"/>
              <a:chExt cx="360" cy="175"/>
            </a:xfrm>
          </p:grpSpPr>
          <p:sp>
            <p:nvSpPr>
              <p:cNvPr id="1124" name="Oval 41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5" name="Line 42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" name="Line 42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Rectangle 42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28" name="Oval 42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3" name="Group 42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4" name="Line 4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" name="Line 4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" name="Line 4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55" name="Group 42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1" name="Line 4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" name="Line 4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" name="Line 4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56" name="Group 432"/>
            <p:cNvGrpSpPr>
              <a:grpSpLocks/>
            </p:cNvGrpSpPr>
            <p:nvPr/>
          </p:nvGrpSpPr>
          <p:grpSpPr bwMode="auto">
            <a:xfrm>
              <a:off x="3652" y="2598"/>
              <a:ext cx="359" cy="179"/>
              <a:chOff x="3600" y="219"/>
              <a:chExt cx="360" cy="175"/>
            </a:xfrm>
          </p:grpSpPr>
          <p:sp>
            <p:nvSpPr>
              <p:cNvPr id="1111" name="Oval 43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2" name="Line 43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3" name="Line 43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4" name="Rectangle 43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15" name="Oval 43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8" name="Group 43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21" name="Line 4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2" name="Line 4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3" name="Line 4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69" name="Group 44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18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9" name="Line 4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0" name="Line 4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98" name="Line 448"/>
            <p:cNvSpPr>
              <a:spLocks noChangeShapeType="1"/>
            </p:cNvSpPr>
            <p:nvPr/>
          </p:nvSpPr>
          <p:spPr bwMode="auto">
            <a:xfrm>
              <a:off x="3830" y="2782"/>
              <a:ext cx="1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Line 449"/>
            <p:cNvSpPr>
              <a:spLocks noChangeShapeType="1"/>
            </p:cNvSpPr>
            <p:nvPr/>
          </p:nvSpPr>
          <p:spPr bwMode="auto">
            <a:xfrm flipV="1">
              <a:off x="4192" y="3361"/>
              <a:ext cx="208" cy="1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0" name="Line 450"/>
            <p:cNvSpPr>
              <a:spLocks noChangeShapeType="1"/>
            </p:cNvSpPr>
            <p:nvPr/>
          </p:nvSpPr>
          <p:spPr bwMode="auto">
            <a:xfrm flipV="1">
              <a:off x="4438" y="2977"/>
              <a:ext cx="0" cy="3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1" name="Line 453"/>
            <p:cNvSpPr>
              <a:spLocks noChangeShapeType="1"/>
            </p:cNvSpPr>
            <p:nvPr/>
          </p:nvSpPr>
          <p:spPr bwMode="auto">
            <a:xfrm>
              <a:off x="3969" y="2684"/>
              <a:ext cx="35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2" name="Line 455"/>
            <p:cNvSpPr>
              <a:spLocks noChangeShapeType="1"/>
            </p:cNvSpPr>
            <p:nvPr/>
          </p:nvSpPr>
          <p:spPr bwMode="auto">
            <a:xfrm>
              <a:off x="3915" y="2738"/>
              <a:ext cx="385" cy="2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" name="Line 456"/>
            <p:cNvSpPr>
              <a:spLocks noChangeShapeType="1"/>
            </p:cNvSpPr>
            <p:nvPr/>
          </p:nvSpPr>
          <p:spPr bwMode="auto">
            <a:xfrm flipV="1">
              <a:off x="3846" y="2584"/>
              <a:ext cx="885" cy="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" name="Line 458"/>
            <p:cNvSpPr>
              <a:spLocks noChangeShapeType="1"/>
            </p:cNvSpPr>
            <p:nvPr/>
          </p:nvSpPr>
          <p:spPr bwMode="auto">
            <a:xfrm flipV="1">
              <a:off x="4946" y="2177"/>
              <a:ext cx="246" cy="3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Line 459"/>
            <p:cNvSpPr>
              <a:spLocks noChangeShapeType="1"/>
            </p:cNvSpPr>
            <p:nvPr/>
          </p:nvSpPr>
          <p:spPr bwMode="auto">
            <a:xfrm flipH="1" flipV="1">
              <a:off x="4600" y="1861"/>
              <a:ext cx="361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Line 460"/>
            <p:cNvSpPr>
              <a:spLocks noChangeShapeType="1"/>
            </p:cNvSpPr>
            <p:nvPr/>
          </p:nvSpPr>
          <p:spPr bwMode="auto">
            <a:xfrm flipV="1">
              <a:off x="4592" y="1346"/>
              <a:ext cx="0" cy="3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Line 462"/>
            <p:cNvSpPr>
              <a:spLocks noChangeShapeType="1"/>
            </p:cNvSpPr>
            <p:nvPr/>
          </p:nvSpPr>
          <p:spPr bwMode="auto">
            <a:xfrm flipH="1">
              <a:off x="4000" y="1354"/>
              <a:ext cx="377" cy="1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Line 463"/>
            <p:cNvSpPr>
              <a:spLocks noChangeShapeType="1"/>
            </p:cNvSpPr>
            <p:nvPr/>
          </p:nvSpPr>
          <p:spPr bwMode="auto">
            <a:xfrm>
              <a:off x="3831" y="1531"/>
              <a:ext cx="161" cy="2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Freeform 465"/>
            <p:cNvSpPr>
              <a:spLocks/>
            </p:cNvSpPr>
            <p:nvPr/>
          </p:nvSpPr>
          <p:spPr bwMode="auto">
            <a:xfrm>
              <a:off x="4103" y="861"/>
              <a:ext cx="166" cy="562"/>
            </a:xfrm>
            <a:custGeom>
              <a:avLst/>
              <a:gdLst>
                <a:gd name="T0" fmla="*/ 166 w 166"/>
                <a:gd name="T1" fmla="*/ 0 h 562"/>
                <a:gd name="T2" fmla="*/ 43 w 166"/>
                <a:gd name="T3" fmla="*/ 123 h 562"/>
                <a:gd name="T4" fmla="*/ 5 w 166"/>
                <a:gd name="T5" fmla="*/ 323 h 562"/>
                <a:gd name="T6" fmla="*/ 74 w 166"/>
                <a:gd name="T7" fmla="*/ 562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562"/>
                <a:gd name="T14" fmla="*/ 166 w 166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562">
                  <a:moveTo>
                    <a:pt x="166" y="0"/>
                  </a:moveTo>
                  <a:cubicBezTo>
                    <a:pt x="118" y="34"/>
                    <a:pt x="70" y="69"/>
                    <a:pt x="43" y="123"/>
                  </a:cubicBezTo>
                  <a:cubicBezTo>
                    <a:pt x="16" y="177"/>
                    <a:pt x="0" y="250"/>
                    <a:pt x="5" y="323"/>
                  </a:cubicBezTo>
                  <a:cubicBezTo>
                    <a:pt x="10" y="396"/>
                    <a:pt x="63" y="522"/>
                    <a:pt x="74" y="56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Text Box 466"/>
            <p:cNvSpPr txBox="1">
              <a:spLocks noChangeArrowheads="1"/>
            </p:cNvSpPr>
            <p:nvPr/>
          </p:nvSpPr>
          <p:spPr bwMode="auto">
            <a:xfrm>
              <a:off x="4257" y="727"/>
              <a:ext cx="5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“link”</a:t>
              </a:r>
              <a:endParaRPr lang="en-US"/>
            </a:p>
          </p:txBody>
        </p:sp>
      </p:grpSp>
      <p:sp>
        <p:nvSpPr>
          <p:cNvPr id="1046" name="Text Box 467"/>
          <p:cNvSpPr txBox="1">
            <a:spLocks noChangeArrowheads="1"/>
          </p:cNvSpPr>
          <p:nvPr/>
        </p:nvSpPr>
        <p:spPr bwMode="auto">
          <a:xfrm>
            <a:off x="236538" y="5268913"/>
            <a:ext cx="5119687" cy="12001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Tầng liên kết dữ liệu </a:t>
            </a:r>
            <a:r>
              <a:rPr lang="en-US" sz="2400"/>
              <a:t> có nhiệm vụ </a:t>
            </a:r>
          </a:p>
          <a:p>
            <a:r>
              <a:rPr lang="en-US" sz="2400"/>
              <a:t>chuyển datagram từ một nút sang </a:t>
            </a:r>
          </a:p>
          <a:p>
            <a:r>
              <a:rPr lang="en-US" sz="2400"/>
              <a:t>nút liền kề đi qua liên kết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30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CB14134D-27D5-4DF3-9E20-D49CCAB0B908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r>
              <a:rPr lang="en-US" sz="3600" smtClean="0"/>
              <a:t>ARP: Address Resolution Protocol</a:t>
            </a:r>
            <a:endParaRPr lang="en-US" smtClean="0"/>
          </a:p>
        </p:txBody>
      </p:sp>
      <p:sp>
        <p:nvSpPr>
          <p:cNvPr id="30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08550" y="1474788"/>
            <a:ext cx="3990975" cy="4648200"/>
          </a:xfrm>
        </p:spPr>
        <p:txBody>
          <a:bodyPr/>
          <a:lstStyle/>
          <a:p>
            <a:r>
              <a:rPr lang="en-US" sz="2400" smtClean="0"/>
              <a:t>Mỗi nút IP (Host, Router) trong LAN có bảng </a:t>
            </a:r>
            <a:r>
              <a:rPr lang="en-US" sz="2400" smtClean="0">
                <a:solidFill>
                  <a:srgbClr val="FF0000"/>
                </a:solidFill>
              </a:rPr>
              <a:t>ARP </a:t>
            </a:r>
            <a:endParaRPr lang="en-US" sz="2400" smtClean="0"/>
          </a:p>
          <a:p>
            <a:r>
              <a:rPr lang="en-US" sz="2400" smtClean="0"/>
              <a:t>Bảng ARP: Các ánh xạ IP/MAC cho một số nút trong LAN </a:t>
            </a:r>
          </a:p>
          <a:p>
            <a:pPr>
              <a:buFont typeface="ZapfDingbats" pitchFamily="82" charset="2"/>
              <a:buNone/>
            </a:pPr>
            <a:r>
              <a:rPr lang="en-US" sz="1800" smtClean="0"/>
              <a:t>    </a:t>
            </a:r>
            <a:r>
              <a:rPr lang="en-US" sz="1800" smtClean="0">
                <a:solidFill>
                  <a:srgbClr val="FF0000"/>
                </a:solidFill>
              </a:rPr>
              <a:t>&lt; IP address; MAC address; TTL&gt;</a:t>
            </a:r>
          </a:p>
          <a:p>
            <a:pPr lvl="1"/>
            <a:r>
              <a:rPr lang="en-US" sz="1600" smtClean="0"/>
              <a:t> </a:t>
            </a:r>
            <a:r>
              <a:rPr lang="en-US" sz="2000" smtClean="0"/>
              <a:t>TTL (Time To Live): thời gian ánh xạ được dùng (thường 20 giây)</a:t>
            </a:r>
            <a:endParaRPr lang="en-US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0188" y="1487488"/>
            <a:ext cx="4343400" cy="1277937"/>
            <a:chOff x="297" y="3336"/>
            <a:chExt cx="2788" cy="805"/>
          </a:xfrm>
        </p:grpSpPr>
        <p:sp>
          <p:nvSpPr>
            <p:cNvPr id="3109" name="Text Box 6"/>
            <p:cNvSpPr txBox="1">
              <a:spLocks noChangeArrowheads="1"/>
            </p:cNvSpPr>
            <p:nvPr/>
          </p:nvSpPr>
          <p:spPr bwMode="auto">
            <a:xfrm>
              <a:off x="390" y="3350"/>
              <a:ext cx="2511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H: Xác định địa chỉ </a:t>
              </a:r>
            </a:p>
            <a:p>
              <a:r>
                <a:rPr lang="en-US" sz="2400"/>
                <a:t>MAC của B khi biết địa chỉ</a:t>
              </a:r>
            </a:p>
            <a:p>
              <a:r>
                <a:rPr lang="en-US" sz="2400"/>
                <a:t>IP của B?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10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p:oleObj spid="_x0000_s3074" name="Clip" r:id="rId3" imgW="1305000" imgH="1085760" progId="">
              <p:embed/>
            </p:oleObj>
          </a:graphicData>
        </a:graphic>
      </p:graphicFrame>
      <p:sp>
        <p:nvSpPr>
          <p:cNvPr id="3083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5" name="Object 11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p:oleObj spid="_x0000_s3075" name="Clip" r:id="rId4" imgW="1305000" imgH="1085760" progId="">
              <p:embed/>
            </p:oleObj>
          </a:graphicData>
        </a:graphic>
      </p:graphicFrame>
      <p:graphicFrame>
        <p:nvGraphicFramePr>
          <p:cNvPr id="3076" name="Object 12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p:oleObj spid="_x0000_s3076" name="Clip" r:id="rId5" imgW="1305000" imgH="1085760" progId="">
              <p:embed/>
            </p:oleObj>
          </a:graphicData>
        </a:graphic>
      </p:graphicFrame>
      <p:graphicFrame>
        <p:nvGraphicFramePr>
          <p:cNvPr id="3077" name="Object 13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p:oleObj spid="_x0000_s3077" name="Clip" r:id="rId6" imgW="1305000" imgH="1085760" progId="">
              <p:embed/>
            </p:oleObj>
          </a:graphicData>
        </a:graphic>
      </p:graphicFrame>
      <p:sp>
        <p:nvSpPr>
          <p:cNvPr id="3084" name="Rectangle 14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15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6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Rectangle 17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8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9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0" name="Line 20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1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2" name="Text Box 22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1A-2F-BB-76-09-AD</a:t>
            </a:r>
          </a:p>
        </p:txBody>
      </p:sp>
      <p:sp>
        <p:nvSpPr>
          <p:cNvPr id="3093" name="Line 23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4" name="Line 24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5" name="Text Box 25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58-23-D7-FA-20-B0</a:t>
            </a:r>
          </a:p>
        </p:txBody>
      </p:sp>
      <p:sp>
        <p:nvSpPr>
          <p:cNvPr id="3096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7" name="Text Box 27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0C-C4-11-6F-E3-98</a:t>
            </a:r>
          </a:p>
        </p:txBody>
      </p:sp>
      <p:sp>
        <p:nvSpPr>
          <p:cNvPr id="3098" name="Line 28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9" name="Text Box 29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71-65-F7-2B-08-53</a:t>
            </a:r>
          </a:p>
        </p:txBody>
      </p:sp>
      <p:sp>
        <p:nvSpPr>
          <p:cNvPr id="3100" name="Text Box 30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LAN</a:t>
            </a:r>
          </a:p>
        </p:txBody>
      </p:sp>
      <p:sp>
        <p:nvSpPr>
          <p:cNvPr id="3101" name="Text Box 31"/>
          <p:cNvSpPr txBox="1">
            <a:spLocks noChangeArrowheads="1"/>
          </p:cNvSpPr>
          <p:nvPr/>
        </p:nvSpPr>
        <p:spPr bwMode="auto">
          <a:xfrm>
            <a:off x="230188" y="3790950"/>
            <a:ext cx="1260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237.196.7.23</a:t>
            </a:r>
          </a:p>
        </p:txBody>
      </p:sp>
      <p:sp>
        <p:nvSpPr>
          <p:cNvPr id="3102" name="Line 32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3" name="Text Box 33"/>
          <p:cNvSpPr txBox="1">
            <a:spLocks noChangeArrowheads="1"/>
          </p:cNvSpPr>
          <p:nvPr/>
        </p:nvSpPr>
        <p:spPr bwMode="auto">
          <a:xfrm>
            <a:off x="2944813" y="2990850"/>
            <a:ext cx="1260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237.196.7.78</a:t>
            </a:r>
          </a:p>
        </p:txBody>
      </p:sp>
      <p:sp>
        <p:nvSpPr>
          <p:cNvPr id="3104" name="Line 34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5" name="Line 35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6" name="Text Box 36"/>
          <p:cNvSpPr txBox="1">
            <a:spLocks noChangeArrowheads="1"/>
          </p:cNvSpPr>
          <p:nvPr/>
        </p:nvSpPr>
        <p:spPr bwMode="auto">
          <a:xfrm>
            <a:off x="3444875" y="3890963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237.196.7.14</a:t>
            </a:r>
          </a:p>
        </p:txBody>
      </p:sp>
      <p:sp>
        <p:nvSpPr>
          <p:cNvPr id="3107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8" name="Text Box 39"/>
          <p:cNvSpPr txBox="1">
            <a:spLocks noChangeArrowheads="1"/>
          </p:cNvSpPr>
          <p:nvPr/>
        </p:nvSpPr>
        <p:spPr bwMode="auto">
          <a:xfrm>
            <a:off x="898525" y="5861050"/>
            <a:ext cx="1260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237.196.7.88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614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75FFD2FE-D328-4FFD-9CB2-CB3742095F99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smtClean="0"/>
              <a:t>ARP: Cùng LAN (mạng)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r>
              <a:rPr lang="en-US" sz="2000" smtClean="0"/>
              <a:t>A muốn gửi datagram cho B, và địa chỉ MAC của B không có trong bảng ARP của A.</a:t>
            </a:r>
          </a:p>
          <a:p>
            <a:r>
              <a:rPr lang="en-US" sz="2000" smtClean="0"/>
              <a:t>A </a:t>
            </a:r>
            <a:r>
              <a:rPr lang="en-US" sz="2000" smtClean="0">
                <a:solidFill>
                  <a:srgbClr val="FF0000"/>
                </a:solidFill>
              </a:rPr>
              <a:t>phát tỏa </a:t>
            </a:r>
            <a:r>
              <a:rPr lang="en-US" sz="2000" smtClean="0"/>
              <a:t>ARP query, chứa địa chỉ IP của B </a:t>
            </a:r>
          </a:p>
          <a:p>
            <a:pPr lvl="1"/>
            <a:r>
              <a:rPr lang="en-US" sz="2000" smtClean="0"/>
              <a:t>Địa chỉ MAC đích = FF-FF-FF-FF-FF-FF</a:t>
            </a:r>
          </a:p>
          <a:p>
            <a:pPr lvl="1"/>
            <a:r>
              <a:rPr lang="en-US" sz="2000" smtClean="0"/>
              <a:t>Mọi nút trong LAN nhận được ARP query</a:t>
            </a:r>
            <a:r>
              <a:rPr lang="en-US" sz="1800" smtClean="0"/>
              <a:t> </a:t>
            </a:r>
          </a:p>
          <a:p>
            <a:r>
              <a:rPr lang="en-US" sz="2000" smtClean="0"/>
              <a:t>B nhận ARP packet, trả lời A với địa chỉ MAC của B</a:t>
            </a:r>
          </a:p>
          <a:p>
            <a:pPr lvl="1"/>
            <a:r>
              <a:rPr lang="en-US" sz="1800" smtClean="0"/>
              <a:t>frame được gửi đến địa chỉ MAC của A (đơn phát)</a:t>
            </a:r>
          </a:p>
          <a:p>
            <a:endParaRPr lang="en-US" sz="2000" smtClean="0"/>
          </a:p>
        </p:txBody>
      </p:sp>
      <p:sp>
        <p:nvSpPr>
          <p:cNvPr id="614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smtClean="0"/>
              <a:t>A lưu ánh xạ IP-MAC trong bảng ARP với TTL </a:t>
            </a:r>
          </a:p>
          <a:p>
            <a:pPr lvl="1"/>
            <a:r>
              <a:rPr lang="en-US" sz="2000" smtClean="0"/>
              <a:t>Trạng thái mềm: thông tin hết hạn (biến mất) trừ khi được làm tươi</a:t>
            </a:r>
          </a:p>
          <a:p>
            <a:r>
              <a:rPr lang="en-US" sz="2400" smtClean="0"/>
              <a:t>ARP là “plug-and-play”:</a:t>
            </a:r>
          </a:p>
          <a:p>
            <a:pPr lvl="1"/>
            <a:r>
              <a:rPr lang="en-US" sz="2000" smtClean="0"/>
              <a:t>Nút tự tạo bảng ARP mà không cần sự can thiệp của người quản trị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EA96AFA1-3207-47B0-905E-02628503660A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2468" name="Picture 2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mtClean="0"/>
              <a:t>Định tuyến đến LAN khác</a:t>
            </a:r>
          </a:p>
        </p:txBody>
      </p:sp>
      <p:sp>
        <p:nvSpPr>
          <p:cNvPr id="624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Vấn đề: </a:t>
            </a:r>
            <a:r>
              <a:rPr lang="en-US" sz="2400" smtClean="0">
                <a:solidFill>
                  <a:srgbClr val="FF0000"/>
                </a:solidFill>
              </a:rPr>
              <a:t>gửi datagram từ A đến B qua R</a:t>
            </a:r>
            <a:endParaRPr lang="en-US" sz="2400" smtClean="0"/>
          </a:p>
          <a:p>
            <a:pPr>
              <a:buFont typeface="ZapfDingbats" pitchFamily="82" charset="2"/>
              <a:buNone/>
            </a:pPr>
            <a:r>
              <a:rPr lang="en-US" sz="2400" smtClean="0"/>
              <a:t>                     giả sử A biết địa chỉ IP của B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z="2400" smtClean="0"/>
          </a:p>
          <a:p>
            <a:r>
              <a:rPr lang="en-US" sz="2400" smtClean="0"/>
              <a:t>Hai bảng ARP ở R, mỗi bảng cho một LAN</a:t>
            </a:r>
            <a:endParaRPr lang="en-US" smtClean="0"/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A</a:t>
            </a:r>
            <a:endParaRPr lang="en-US"/>
          </a:p>
        </p:txBody>
      </p:sp>
      <p:sp>
        <p:nvSpPr>
          <p:cNvPr id="62472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R</a:t>
            </a:r>
            <a:endParaRPr lang="en-US"/>
          </a:p>
        </p:txBody>
      </p:sp>
      <p:sp>
        <p:nvSpPr>
          <p:cNvPr id="62473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4A2A90AB-4857-47B7-B2EF-5F0E5E857860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3492" name="Picture 2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0438" y="3970338"/>
            <a:ext cx="6964362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280988"/>
            <a:ext cx="7772400" cy="3476625"/>
          </a:xfrm>
        </p:spPr>
        <p:txBody>
          <a:bodyPr/>
          <a:lstStyle/>
          <a:p>
            <a:r>
              <a:rPr lang="en-US" sz="2000" smtClean="0"/>
              <a:t>A tạo datagram với nguồn A, đích B </a:t>
            </a:r>
          </a:p>
          <a:p>
            <a:r>
              <a:rPr lang="en-US" sz="2000" smtClean="0"/>
              <a:t>A sử dụng ARP để nhận địa chỉ MAC của R là </a:t>
            </a:r>
            <a:r>
              <a:rPr lang="en-US" sz="1800" smtClean="0"/>
              <a:t>111.111.111.110</a:t>
            </a:r>
            <a:endParaRPr lang="en-US" sz="2000" smtClean="0"/>
          </a:p>
          <a:p>
            <a:r>
              <a:rPr lang="en-US" sz="2000" smtClean="0"/>
              <a:t>A tạo frame tầng liên kết với địa chỉ MAC của R làm địa chỉ đích, frame chứa datagram</a:t>
            </a:r>
          </a:p>
          <a:p>
            <a:r>
              <a:rPr lang="en-US" sz="2000" smtClean="0"/>
              <a:t>A’s adapter gửi frame </a:t>
            </a:r>
          </a:p>
          <a:p>
            <a:r>
              <a:rPr lang="en-US" sz="2000" smtClean="0"/>
              <a:t>R’s adapter nhận frame </a:t>
            </a:r>
          </a:p>
          <a:p>
            <a:r>
              <a:rPr lang="en-US" sz="2000" smtClean="0"/>
              <a:t>R lấy IP datagram từ Ethernet frame, thấy đích của datagram là B</a:t>
            </a:r>
          </a:p>
          <a:p>
            <a:r>
              <a:rPr lang="en-US" sz="2000" smtClean="0"/>
              <a:t>R sử dụng ARP để nhận địa chỉ MAC của B </a:t>
            </a:r>
          </a:p>
          <a:p>
            <a:r>
              <a:rPr lang="en-US" sz="2000" smtClean="0"/>
              <a:t>R tạo frame chứa datagram gửi cho B</a:t>
            </a:r>
            <a:endParaRPr lang="en-US" smtClean="0"/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1222375" y="4281488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A</a:t>
            </a:r>
            <a:endParaRPr lang="en-US"/>
          </a:p>
        </p:txBody>
      </p:sp>
      <p:sp>
        <p:nvSpPr>
          <p:cNvPr id="63495" name="Text Box 5"/>
          <p:cNvSpPr txBox="1">
            <a:spLocks noChangeArrowheads="1"/>
          </p:cNvSpPr>
          <p:nvPr/>
        </p:nvSpPr>
        <p:spPr bwMode="auto">
          <a:xfrm>
            <a:off x="3968750" y="5386388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R</a:t>
            </a:r>
            <a:endParaRPr lang="en-US"/>
          </a:p>
        </p:txBody>
      </p:sp>
      <p:sp>
        <p:nvSpPr>
          <p:cNvPr id="63496" name="Text Box 6"/>
          <p:cNvSpPr txBox="1">
            <a:spLocks noChangeArrowheads="1"/>
          </p:cNvSpPr>
          <p:nvPr/>
        </p:nvSpPr>
        <p:spPr bwMode="auto">
          <a:xfrm>
            <a:off x="7240588" y="5634038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573307CF-13D7-480D-8C15-2029A7441050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liên kết</a:t>
            </a:r>
          </a:p>
        </p:txBody>
      </p:sp>
      <p:sp>
        <p:nvSpPr>
          <p:cNvPr id="64517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5.1 Giới thiệu</a:t>
            </a:r>
          </a:p>
          <a:p>
            <a:r>
              <a:rPr lang="en-US" sz="2400" smtClean="0"/>
              <a:t>5.2 Phát hiện và sửa lỗi </a:t>
            </a:r>
          </a:p>
          <a:p>
            <a:r>
              <a:rPr lang="en-US" sz="2400" smtClean="0"/>
              <a:t>5.3 Các giao thức đa truy cập</a:t>
            </a:r>
          </a:p>
          <a:p>
            <a:r>
              <a:rPr lang="en-US" sz="2400" smtClean="0"/>
              <a:t>5.4 Địa chỉ tầng liên kết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5.5 Ethernet</a:t>
            </a:r>
          </a:p>
        </p:txBody>
      </p:sp>
      <p:sp>
        <p:nvSpPr>
          <p:cNvPr id="64518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5.6 Hubs và switches</a:t>
            </a:r>
          </a:p>
          <a:p>
            <a:r>
              <a:rPr lang="en-US" sz="2400" smtClean="0"/>
              <a:t>5.7 PPP</a:t>
            </a:r>
          </a:p>
          <a:p>
            <a:r>
              <a:rPr lang="en-US" sz="2400" smtClean="0"/>
              <a:t>5.8 Ảo hóa liên kết: ATM và MPLS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BCC477B0-4B96-4D68-B69A-3E47A688C627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Ethernet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Công nghệ “thống trị” LAN có dây: </a:t>
            </a:r>
          </a:p>
          <a:p>
            <a:r>
              <a:rPr lang="en-US" sz="2400" smtClean="0"/>
              <a:t>Rẻ: $20 /100Mbs!</a:t>
            </a:r>
          </a:p>
          <a:p>
            <a:r>
              <a:rPr lang="en-US" sz="2400" smtClean="0"/>
              <a:t>Công nghệ LAN đầu tiên được sử dụng rộng rãi </a:t>
            </a:r>
          </a:p>
          <a:p>
            <a:r>
              <a:rPr lang="en-US" sz="2400" smtClean="0"/>
              <a:t>Đơn giản hơn, rẻ hơn token LANs và ATM</a:t>
            </a:r>
          </a:p>
          <a:p>
            <a:r>
              <a:rPr lang="en-US" sz="2400" smtClean="0"/>
              <a:t>Bắt kịp cuộc đua tốc độ: 10 Mbps – 10 Gbps </a:t>
            </a:r>
            <a:endParaRPr lang="en-US" smtClean="0"/>
          </a:p>
          <a:p>
            <a:endParaRPr lang="en-US" smtClean="0"/>
          </a:p>
        </p:txBody>
      </p:sp>
      <p:pic>
        <p:nvPicPr>
          <p:cNvPr id="65542" name="Picture 4" descr="551 metcalfe-en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263" y="3670300"/>
            <a:ext cx="5192712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3" name="Text Box 5"/>
          <p:cNvSpPr txBox="1">
            <a:spLocks noChangeArrowheads="1"/>
          </p:cNvSpPr>
          <p:nvPr/>
        </p:nvSpPr>
        <p:spPr bwMode="auto">
          <a:xfrm>
            <a:off x="6218238" y="4487863"/>
            <a:ext cx="2619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Metcalfe’s Ethernet</a:t>
            </a:r>
          </a:p>
          <a:p>
            <a:r>
              <a:rPr lang="en-US"/>
              <a:t>sketch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41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109E9E7B-920B-4B90-A9B0-A819EB240AA3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04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 smtClean="0"/>
              <a:t>Topo hình sao</a:t>
            </a:r>
          </a:p>
        </p:txBody>
      </p:sp>
      <p:sp>
        <p:nvSpPr>
          <p:cNvPr id="410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277938"/>
            <a:ext cx="7772400" cy="1738312"/>
          </a:xfrm>
        </p:spPr>
        <p:txBody>
          <a:bodyPr/>
          <a:lstStyle/>
          <a:p>
            <a:r>
              <a:rPr lang="en-US" sz="2400" smtClean="0"/>
              <a:t>Topo tuyến (bus) phổ biến ở những năm 90s</a:t>
            </a:r>
          </a:p>
          <a:p>
            <a:r>
              <a:rPr lang="en-US" sz="2400" smtClean="0"/>
              <a:t>Hiện nay topo hình sao chiếm ưu thế</a:t>
            </a:r>
          </a:p>
          <a:p>
            <a:r>
              <a:rPr lang="en-US" sz="2400" smtClean="0"/>
              <a:t>Các lựa chọn kết nối: hub hoặc switch </a:t>
            </a:r>
          </a:p>
        </p:txBody>
      </p:sp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3657600" y="4584700"/>
            <a:ext cx="423863" cy="1031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649663" y="3095625"/>
          <a:ext cx="611187" cy="520700"/>
        </p:xfrm>
        <a:graphic>
          <a:graphicData uri="http://schemas.openxmlformats.org/presentationml/2006/ole">
            <p:oleObj spid="_x0000_s4098" name="Clip" r:id="rId3" imgW="1305000" imgH="1085760" progId="">
              <p:embed/>
            </p:oleObj>
          </a:graphicData>
        </a:graphic>
      </p:graphicFrame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3686175" y="5721350"/>
          <a:ext cx="611188" cy="520700"/>
        </p:xfrm>
        <a:graphic>
          <a:graphicData uri="http://schemas.openxmlformats.org/presentationml/2006/ole">
            <p:oleObj spid="_x0000_s4099" name="Clip" r:id="rId4" imgW="1305000" imgH="1085760" progId="">
              <p:embed/>
            </p:oleObj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5335588" y="4291013"/>
          <a:ext cx="611187" cy="520700"/>
        </p:xfrm>
        <a:graphic>
          <a:graphicData uri="http://schemas.openxmlformats.org/presentationml/2006/ole">
            <p:oleObj spid="_x0000_s4100" name="Clip" r:id="rId5" imgW="1305000" imgH="1085760" progId="">
              <p:embed/>
            </p:oleObj>
          </a:graphicData>
        </a:graphic>
      </p:graphicFrame>
      <p:graphicFrame>
        <p:nvGraphicFramePr>
          <p:cNvPr id="4101" name="Object 12"/>
          <p:cNvGraphicFramePr>
            <a:graphicFrameLocks noChangeAspect="1"/>
          </p:cNvGraphicFramePr>
          <p:nvPr/>
        </p:nvGraphicFramePr>
        <p:xfrm>
          <a:off x="1958975" y="4303713"/>
          <a:ext cx="611188" cy="520700"/>
        </p:xfrm>
        <a:graphic>
          <a:graphicData uri="http://schemas.openxmlformats.org/presentationml/2006/ole">
            <p:oleObj spid="_x0000_s4101" name="Clip" r:id="rId6" imgW="1305000" imgH="1085760" progId="">
              <p:embed/>
            </p:oleObj>
          </a:graphicData>
        </a:graphic>
      </p:graphicFrame>
      <p:sp>
        <p:nvSpPr>
          <p:cNvPr id="4107" name="Rectangle 13"/>
          <p:cNvSpPr>
            <a:spLocks noChangeArrowheads="1"/>
          </p:cNvSpPr>
          <p:nvPr/>
        </p:nvSpPr>
        <p:spPr bwMode="auto">
          <a:xfrm>
            <a:off x="2533650" y="44704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4"/>
          <p:cNvSpPr>
            <a:spLocks noChangeArrowheads="1"/>
          </p:cNvSpPr>
          <p:nvPr/>
        </p:nvSpPr>
        <p:spPr bwMode="auto">
          <a:xfrm>
            <a:off x="5224463" y="44704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15"/>
          <p:cNvSpPr>
            <a:spLocks noChangeArrowheads="1"/>
          </p:cNvSpPr>
          <p:nvPr/>
        </p:nvSpPr>
        <p:spPr bwMode="auto">
          <a:xfrm>
            <a:off x="3937000" y="3606800"/>
            <a:ext cx="144463" cy="24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Rectangle 16"/>
          <p:cNvSpPr>
            <a:spLocks noChangeArrowheads="1"/>
          </p:cNvSpPr>
          <p:nvPr/>
        </p:nvSpPr>
        <p:spPr bwMode="auto">
          <a:xfrm>
            <a:off x="3946525" y="5497513"/>
            <a:ext cx="144463" cy="24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7"/>
          <p:cNvSpPr>
            <a:spLocks noChangeShapeType="1"/>
          </p:cNvSpPr>
          <p:nvPr/>
        </p:nvSpPr>
        <p:spPr bwMode="auto">
          <a:xfrm>
            <a:off x="2717800" y="4533900"/>
            <a:ext cx="1004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2" name="Line 18"/>
          <p:cNvSpPr>
            <a:spLocks noChangeShapeType="1"/>
          </p:cNvSpPr>
          <p:nvPr/>
        </p:nvSpPr>
        <p:spPr bwMode="auto">
          <a:xfrm>
            <a:off x="3992563" y="3851275"/>
            <a:ext cx="0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3" name="Line 19"/>
          <p:cNvSpPr>
            <a:spLocks noChangeShapeType="1"/>
          </p:cNvSpPr>
          <p:nvPr/>
        </p:nvSpPr>
        <p:spPr bwMode="auto">
          <a:xfrm flipH="1">
            <a:off x="4186238" y="4533900"/>
            <a:ext cx="1017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4" name="Line 20"/>
          <p:cNvSpPr>
            <a:spLocks noChangeShapeType="1"/>
          </p:cNvSpPr>
          <p:nvPr/>
        </p:nvSpPr>
        <p:spPr bwMode="auto">
          <a:xfrm flipV="1">
            <a:off x="3992563" y="4675188"/>
            <a:ext cx="1270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5" name="Text Box 23"/>
          <p:cNvSpPr txBox="1">
            <a:spLocks noChangeArrowheads="1"/>
          </p:cNvSpPr>
          <p:nvPr/>
        </p:nvSpPr>
        <p:spPr bwMode="auto">
          <a:xfrm>
            <a:off x="2884488" y="4938713"/>
            <a:ext cx="796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hub or</a:t>
            </a:r>
          </a:p>
          <a:p>
            <a:r>
              <a:rPr lang="en-US" sz="1600"/>
              <a:t>switch</a:t>
            </a:r>
          </a:p>
        </p:txBody>
      </p:sp>
      <p:sp>
        <p:nvSpPr>
          <p:cNvPr id="4116" name="Line 24"/>
          <p:cNvSpPr>
            <a:spLocks noChangeShapeType="1"/>
          </p:cNvSpPr>
          <p:nvPr/>
        </p:nvSpPr>
        <p:spPr bwMode="auto">
          <a:xfrm flipV="1">
            <a:off x="3259138" y="4702175"/>
            <a:ext cx="423862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BA9B907C-69BF-4F14-8151-A2A82D0F74D4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Cấu trúc Ethernet Frame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25563"/>
            <a:ext cx="7772400" cy="43434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Adapter gửi gói IP datagram (hoặc gói khác của giao thức tầng mạng) trong </a:t>
            </a:r>
            <a:r>
              <a:rPr lang="en-US" sz="2400" smtClean="0">
                <a:solidFill>
                  <a:srgbClr val="FF0000"/>
                </a:solidFill>
              </a:rPr>
              <a:t>Ethernet frame</a:t>
            </a:r>
            <a:endParaRPr lang="en-US" sz="2400" smtClean="0"/>
          </a:p>
          <a:p>
            <a:endParaRPr lang="en-US" sz="2400" b="1" smtClean="0"/>
          </a:p>
          <a:p>
            <a:endParaRPr lang="en-US" sz="2400" b="1" smtClean="0"/>
          </a:p>
          <a:p>
            <a:pPr>
              <a:buFont typeface="ZapfDingbats" pitchFamily="82" charset="2"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Phần đầu (preamble):</a:t>
            </a:r>
            <a:r>
              <a:rPr lang="en-US" sz="2400" smtClean="0"/>
              <a:t> </a:t>
            </a:r>
          </a:p>
          <a:p>
            <a:r>
              <a:rPr lang="en-US" sz="2400" smtClean="0"/>
              <a:t>7 bytes với giá trị 10101010 theo sau bởi 1 byte với giá trị 10101011</a:t>
            </a:r>
          </a:p>
          <a:p>
            <a:r>
              <a:rPr lang="en-US" sz="2400" smtClean="0"/>
              <a:t> được sử dụng để đồng bộ tốc độ đồng hồ của nút gửi và nút nhận </a:t>
            </a:r>
          </a:p>
        </p:txBody>
      </p:sp>
      <p:pic>
        <p:nvPicPr>
          <p:cNvPr id="66566" name="Picture 4" descr="552 Ethernet fr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25" y="2452688"/>
            <a:ext cx="54879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29716466-AB78-458A-BA54-FA2F3678878E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Ethernet Frame (tiếp)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Địa chỉ:</a:t>
            </a:r>
            <a:r>
              <a:rPr lang="en-US" sz="2400" smtClean="0"/>
              <a:t> 6 bytes</a:t>
            </a:r>
          </a:p>
          <a:p>
            <a:pPr lvl="1"/>
            <a:r>
              <a:rPr lang="en-US" sz="2000" smtClean="0"/>
              <a:t>Nếu adapter nhận được frame với địa chỉ đích của mình, hoặc địa chỉ phát tỏa (vd. ARP packet), nó chuyển dữ liệu trong frame cho giao thức tầng mạng</a:t>
            </a:r>
          </a:p>
          <a:p>
            <a:pPr lvl="1"/>
            <a:r>
              <a:rPr lang="en-US" sz="2000" smtClean="0"/>
              <a:t>Ngược lại, adapter bỏ frame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Type:</a:t>
            </a:r>
            <a:r>
              <a:rPr lang="en-US" sz="2400" smtClean="0"/>
              <a:t> chỉ giao thức tầng trên (IP, Novell IPX, AppleTalk)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CRC:</a:t>
            </a:r>
            <a:r>
              <a:rPr lang="en-US" sz="2400" smtClean="0"/>
              <a:t> được kiểm tra ở nút nhận, nếu lỗi được phát hiện, frame bị bỏ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7590" name="Picture 4" descr="552 Ethernet fr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5559425"/>
            <a:ext cx="7558088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B1C04763-E448-4A5F-B2D6-E5D8A74466D5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r>
              <a:rPr lang="en-US" smtClean="0"/>
              <a:t>Dịch vụ phi kết nối, không tin cậy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Phi kết nối:</a:t>
            </a:r>
            <a:r>
              <a:rPr lang="en-US" sz="2400" smtClean="0"/>
              <a:t> không bắt tay giữa adapter gửi và adapter nhận.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Không tin cậy:</a:t>
            </a:r>
            <a:r>
              <a:rPr lang="en-US" sz="2400" smtClean="0"/>
              <a:t> adapter nhận không  biên nhận (acks/nacks) tới adapter gửi</a:t>
            </a:r>
            <a:endParaRPr lang="en-US" smtClean="0"/>
          </a:p>
          <a:p>
            <a:pPr lvl="1"/>
            <a:r>
              <a:rPr lang="en-US" sz="2000" smtClean="0"/>
              <a:t>Dòng datagrams chuyển cho tầng mạng có thể có đoạn rỗng </a:t>
            </a:r>
          </a:p>
          <a:p>
            <a:pPr lvl="1"/>
            <a:r>
              <a:rPr lang="en-US" sz="2000" smtClean="0"/>
              <a:t>Đoạn rỗng sẽ được lấp nếu ứng dụng sử dụng TCP</a:t>
            </a:r>
          </a:p>
          <a:p>
            <a:pPr lvl="1"/>
            <a:r>
              <a:rPr lang="en-US" sz="2000" smtClean="0"/>
              <a:t>Ngược lại, ứng dụng sẽ nhìn thấy đoạn rỗng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F0E3AA0D-6BC5-49A3-827D-58910F349782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0"/>
            <a:ext cx="7772400" cy="1143000"/>
          </a:xfrm>
        </p:spPr>
        <p:txBody>
          <a:bodyPr/>
          <a:lstStyle/>
          <a:p>
            <a:r>
              <a:rPr lang="en-US" smtClean="0"/>
              <a:t>Tầng liên kết: ngữ cảnh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1258888"/>
            <a:ext cx="8118475" cy="4648200"/>
          </a:xfrm>
        </p:spPr>
        <p:txBody>
          <a:bodyPr/>
          <a:lstStyle/>
          <a:p>
            <a:r>
              <a:rPr lang="en-US" sz="2400" smtClean="0"/>
              <a:t>Datagram được truyền bởi nhiều giao thức tầng liên kết qua nhiều liên kết khác nhau:</a:t>
            </a:r>
          </a:p>
          <a:p>
            <a:pPr lvl="1"/>
            <a:r>
              <a:rPr lang="en-US" sz="2000" smtClean="0"/>
              <a:t>vd., Ethernet qua liên kết thứ nhất, frame relay ở các liên kết trung gian, 802.11 ở liên kết cuối</a:t>
            </a:r>
          </a:p>
          <a:p>
            <a:r>
              <a:rPr lang="en-US" sz="2400" smtClean="0"/>
              <a:t>Mỗi giao thức liên kết cung cấp các dịch vụ khác nhau</a:t>
            </a:r>
          </a:p>
          <a:p>
            <a:pPr lvl="1"/>
            <a:r>
              <a:rPr lang="en-US" sz="2000" smtClean="0"/>
              <a:t>vd., có thể cung cấp rdt qua liên kết hoặc không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696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4F642727-C0E7-4ADD-BE55-BC5522FABC89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sử dụng CSMA/CD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243388" cy="4648200"/>
          </a:xfrm>
        </p:spPr>
        <p:txBody>
          <a:bodyPr/>
          <a:lstStyle/>
          <a:p>
            <a:r>
              <a:rPr lang="en-US" sz="2400" smtClean="0"/>
              <a:t>Không khe</a:t>
            </a:r>
          </a:p>
          <a:p>
            <a:r>
              <a:rPr lang="en-US" sz="2400" smtClean="0"/>
              <a:t>adapter không phát nếu nó cảm nhận được adapter khác đang phát, tức là </a:t>
            </a:r>
            <a:r>
              <a:rPr lang="en-US" sz="2400" smtClean="0">
                <a:solidFill>
                  <a:srgbClr val="FF0000"/>
                </a:solidFill>
              </a:rPr>
              <a:t>cảm nhận kênh</a:t>
            </a:r>
            <a:endParaRPr lang="en-US" sz="2400" smtClean="0"/>
          </a:p>
          <a:p>
            <a:r>
              <a:rPr lang="en-US" sz="2400" smtClean="0"/>
              <a:t>Adapter phát hủy bỏ phát khi cảm nhận được adapter khác đang phát, tức là </a:t>
            </a:r>
            <a:r>
              <a:rPr lang="en-US" sz="2400" smtClean="0">
                <a:solidFill>
                  <a:srgbClr val="FF0000"/>
                </a:solidFill>
              </a:rPr>
              <a:t>phát hiện đụng độ</a:t>
            </a:r>
            <a:endParaRPr lang="en-US" sz="2400" smtClean="0"/>
          </a:p>
        </p:txBody>
      </p:sp>
      <p:sp>
        <p:nvSpPr>
          <p:cNvPr id="696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6663" y="1600200"/>
            <a:ext cx="3810000" cy="4648200"/>
          </a:xfrm>
        </p:spPr>
        <p:txBody>
          <a:bodyPr/>
          <a:lstStyle/>
          <a:p>
            <a:r>
              <a:rPr lang="en-US" sz="2400" smtClean="0"/>
              <a:t>Trước khi phát lại, adapter đợi một thời gian ngẫu nhiên, tức </a:t>
            </a:r>
            <a:r>
              <a:rPr lang="en-US" sz="2400" smtClean="0">
                <a:solidFill>
                  <a:srgbClr val="FF0000"/>
                </a:solidFill>
              </a:rPr>
              <a:t>truy cập ngẫu nhiên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706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193A0963-662E-4BB0-97D8-8A61C08279ED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mtClean="0"/>
              <a:t>Giải thuật Ethernet CSMA/CD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289050"/>
            <a:ext cx="4351338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1. Adaptor nhận datagram từ tầng mạng &amp; tạo frame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2. Nếu adapter cảm nhận kênh rỗi, nó bắt đầu phát frame. Nếu nó cảm nhận kênh bận, nó đợi cho đến khi kênh rỗi và phát 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3. Nếu adapter phát toàn bộ frame không phát hiện đụng độ, adapter đã hoàn thành nhiệm vụ với frame !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289050"/>
            <a:ext cx="4335462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 smtClean="0"/>
              <a:t>4. </a:t>
            </a:r>
            <a:r>
              <a:rPr lang="en-US" sz="2400" dirty="0" err="1" smtClean="0"/>
              <a:t>Nếu</a:t>
            </a:r>
            <a:r>
              <a:rPr lang="en-US" sz="2400" dirty="0" smtClean="0"/>
              <a:t> adapter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, 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bỏ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tín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nghẽn</a:t>
            </a:r>
            <a:r>
              <a:rPr lang="en-US" sz="2400" dirty="0" smtClean="0"/>
              <a:t> (jam signal)</a:t>
            </a:r>
          </a:p>
          <a:p>
            <a:pPr>
              <a:buFont typeface="ZapfDingbats" pitchFamily="82" charset="2"/>
              <a:buNone/>
            </a:pPr>
            <a:r>
              <a:rPr lang="en-US" sz="2400" dirty="0" smtClean="0"/>
              <a:t>5.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hủy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, adapter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exponential </a:t>
            </a:r>
            <a:r>
              <a:rPr lang="en-US" sz="2400" b="1" dirty="0" err="1" smtClean="0">
                <a:solidFill>
                  <a:srgbClr val="FF0000"/>
                </a:solidFill>
              </a:rPr>
              <a:t>backoff</a:t>
            </a:r>
            <a:r>
              <a:rPr lang="en-US" sz="2400" dirty="0" smtClean="0"/>
              <a:t>: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đụng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en-US" sz="2400" dirty="0" smtClean="0"/>
              <a:t>, adapter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</a:t>
            </a:r>
            <a:r>
              <a:rPr lang="en-US" sz="2400" i="1" dirty="0" smtClean="0"/>
              <a:t>K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{0,1,2,…,</a:t>
            </a:r>
            <a:r>
              <a:rPr lang="en-US" sz="2400" dirty="0" err="1" smtClean="0"/>
              <a:t>2</a:t>
            </a:r>
            <a:r>
              <a:rPr lang="en-US" sz="2400" b="1" baseline="30000" dirty="0" err="1" smtClean="0"/>
              <a:t>m</a:t>
            </a:r>
            <a:r>
              <a:rPr lang="en-US" sz="2400" dirty="0" smtClean="0"/>
              <a:t>-1}. Adapter </a:t>
            </a:r>
            <a:r>
              <a:rPr lang="en-US" sz="2400" dirty="0" err="1" smtClean="0"/>
              <a:t>đợi</a:t>
            </a:r>
            <a:r>
              <a:rPr lang="en-US" sz="2400" dirty="0" smtClean="0"/>
              <a:t> K</a:t>
            </a:r>
            <a:r>
              <a:rPr lang="el-GR" sz="2400" dirty="0" smtClean="0"/>
              <a:t>·</a:t>
            </a:r>
            <a:r>
              <a:rPr lang="en-US" sz="2400" dirty="0" smtClean="0"/>
              <a:t>512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bit </a:t>
            </a:r>
            <a:r>
              <a:rPr lang="en-US" sz="2400" dirty="0" err="1" smtClean="0"/>
              <a:t>và</a:t>
            </a:r>
            <a:r>
              <a:rPr lang="en-US" sz="2400" dirty="0" smtClean="0"/>
              <a:t> quay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2</a:t>
            </a:r>
          </a:p>
          <a:p>
            <a:pPr>
              <a:buFont typeface="ZapfDingbats" pitchFamily="82" charset="2"/>
              <a:buNone/>
            </a:pPr>
            <a:r>
              <a:rPr lang="en-US" sz="2000" dirty="0" smtClean="0"/>
              <a:t> 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716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40876604-A0D0-46B8-989B-A81F64047D71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Ethernet’s CSMA/CD (tiếp)</a:t>
            </a:r>
            <a:endParaRPr lang="en-US" smtClean="0"/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810000" cy="301148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Jam Signal:</a:t>
            </a:r>
            <a:r>
              <a:rPr lang="en-US" sz="2000" smtClean="0"/>
              <a:t> để đảm bảo tất cả các adapter khác biết về đụng độ; 48 bits</a:t>
            </a:r>
          </a:p>
          <a:p>
            <a:pPr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Bit time:</a:t>
            </a:r>
            <a:r>
              <a:rPr lang="en-US" sz="2000" smtClean="0"/>
              <a:t> .1 microsec đối với 10 Mbps Ethernet ;</a:t>
            </a:r>
            <a:br>
              <a:rPr lang="en-US" sz="2000" smtClean="0"/>
            </a:br>
            <a:r>
              <a:rPr lang="en-US" sz="2000" smtClean="0"/>
              <a:t>với K=1023, thời gian đợi khoảng 50 msec</a:t>
            </a:r>
          </a:p>
          <a:p>
            <a:pPr>
              <a:buFont typeface="ZapfDingbats" pitchFamily="82" charset="2"/>
              <a:buNone/>
            </a:pPr>
            <a:r>
              <a:rPr lang="en-US" sz="2000" smtClean="0"/>
              <a:t> </a:t>
            </a:r>
          </a:p>
          <a:p>
            <a:pPr>
              <a:buFont typeface="ZapfDingbats" pitchFamily="82" charset="2"/>
              <a:buNone/>
            </a:pPr>
            <a:endParaRPr lang="en-US" sz="2000" smtClean="0"/>
          </a:p>
        </p:txBody>
      </p:sp>
      <p:sp>
        <p:nvSpPr>
          <p:cNvPr id="716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3716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Exponential Backoff:</a:t>
            </a:r>
            <a:r>
              <a:rPr lang="en-US" sz="2000" smtClean="0"/>
              <a:t> </a:t>
            </a:r>
          </a:p>
          <a:p>
            <a:r>
              <a:rPr lang="en-US" sz="2000" i="1" smtClean="0">
                <a:solidFill>
                  <a:schemeClr val="accent2"/>
                </a:solidFill>
              </a:rPr>
              <a:t>Mục đích</a:t>
            </a:r>
            <a:r>
              <a:rPr lang="en-US" sz="2000" smtClean="0"/>
              <a:t>: điều chỉnh phát lại cho phù hợp với tải hiện tại </a:t>
            </a:r>
          </a:p>
          <a:p>
            <a:pPr lvl="1"/>
            <a:r>
              <a:rPr lang="en-US" sz="1800" smtClean="0"/>
              <a:t>Tải lớn: có thể đợi lâu hơn</a:t>
            </a:r>
          </a:p>
          <a:p>
            <a:r>
              <a:rPr lang="en-US" sz="2000" smtClean="0"/>
              <a:t>Đụng độ lần 1: chọn K trong {0,1}; trễ là K</a:t>
            </a:r>
            <a:r>
              <a:rPr lang="el-GR" sz="2000" smtClean="0"/>
              <a:t>·</a:t>
            </a:r>
            <a:r>
              <a:rPr lang="en-US" sz="2000" smtClean="0"/>
              <a:t> đợi 512 thời gian bit</a:t>
            </a:r>
          </a:p>
          <a:p>
            <a:r>
              <a:rPr lang="en-US" sz="2000" smtClean="0"/>
              <a:t>Sau đụng độ lần 2: chọn K trong {0,1,2,3}…</a:t>
            </a:r>
          </a:p>
          <a:p>
            <a:r>
              <a:rPr lang="en-US" sz="2000" smtClean="0"/>
              <a:t>Sau đụng độ lần 10, chọn K trong {0,1,2,3,4,…,1023}</a:t>
            </a:r>
          </a:p>
        </p:txBody>
      </p:sp>
      <p:sp>
        <p:nvSpPr>
          <p:cNvPr id="71687" name="Text Box 5"/>
          <p:cNvSpPr txBox="1">
            <a:spLocks noChangeArrowheads="1"/>
          </p:cNvSpPr>
          <p:nvPr/>
        </p:nvSpPr>
        <p:spPr bwMode="auto">
          <a:xfrm>
            <a:off x="641350" y="4498975"/>
            <a:ext cx="3179763" cy="10255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See/interact with Java</a:t>
            </a:r>
          </a:p>
          <a:p>
            <a:r>
              <a:rPr lang="en-US" sz="2000"/>
              <a:t>applet on AWL Web site:</a:t>
            </a:r>
          </a:p>
          <a:p>
            <a:r>
              <a:rPr lang="en-US" sz="2000"/>
              <a:t>highly recommended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249CDFC3-F91C-432C-A239-808BE4F34226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Hiệu quả của CSMA/CD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>
            <a:normAutofit fontScale="32500" lnSpcReduction="20000"/>
          </a:bodyPr>
          <a:lstStyle/>
          <a:p>
            <a:r>
              <a:rPr lang="en-US" sz="2400" smtClean="0"/>
              <a:t>T</a:t>
            </a:r>
            <a:r>
              <a:rPr lang="en-US" sz="2400" baseline="-25000" smtClean="0"/>
              <a:t>prop</a:t>
            </a:r>
            <a:r>
              <a:rPr lang="en-US" sz="2400" smtClean="0"/>
              <a:t> = thời gian tối đa lan truyền giữa hai nút trong LAN</a:t>
            </a:r>
          </a:p>
          <a:p>
            <a:r>
              <a:rPr lang="en-US" sz="2400" smtClean="0"/>
              <a:t>t</a:t>
            </a:r>
            <a:r>
              <a:rPr lang="en-US" sz="2400" baseline="-25000" smtClean="0"/>
              <a:t>trans</a:t>
            </a:r>
            <a:r>
              <a:rPr lang="en-US" sz="2400" smtClean="0"/>
              <a:t> = thời gian phát frame lớn nhất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z="2400" smtClean="0"/>
              <a:t>Hiệu quả tiến về 1 khi t</a:t>
            </a:r>
            <a:r>
              <a:rPr lang="en-US" sz="2400" baseline="-25000" smtClean="0"/>
              <a:t>prop</a:t>
            </a:r>
            <a:r>
              <a:rPr lang="en-US" sz="2400" smtClean="0"/>
              <a:t> tiến về 0</a:t>
            </a:r>
          </a:p>
          <a:p>
            <a:r>
              <a:rPr lang="en-US" sz="2400" smtClean="0"/>
              <a:t>Tiến về 1 khi t</a:t>
            </a:r>
            <a:r>
              <a:rPr lang="en-US" sz="2400" baseline="-25000" smtClean="0"/>
              <a:t>trans</a:t>
            </a:r>
            <a:r>
              <a:rPr lang="en-US" sz="2400" smtClean="0"/>
              <a:t> tiến về vô cùng</a:t>
            </a:r>
          </a:p>
          <a:p>
            <a:r>
              <a:rPr lang="en-US" sz="2400" smtClean="0"/>
              <a:t>Tốt hơn nhiều so với ALOHA, vẫn phi tập trung, đơn giản, và rẻ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493963" y="2795588"/>
          <a:ext cx="4176712" cy="1111250"/>
        </p:xfrm>
        <a:graphic>
          <a:graphicData uri="http://schemas.openxmlformats.org/presentationml/2006/ole">
            <p:oleObj spid="_x0000_s5122" name="Equation" r:id="rId3" imgW="16635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61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20F9FDB8-A389-4E68-AF26-1A9945848A40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mtClean="0"/>
              <a:t>10BaseT và 100BaseT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977900"/>
            <a:ext cx="7772400" cy="2100263"/>
          </a:xfrm>
        </p:spPr>
        <p:txBody>
          <a:bodyPr/>
          <a:lstStyle/>
          <a:p>
            <a:r>
              <a:rPr lang="en-US" sz="2400" smtClean="0"/>
              <a:t>Tốc độ 10/100 Mbps; được gọi “fast ethernet”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T</a:t>
            </a:r>
            <a:r>
              <a:rPr lang="en-US" sz="2400" smtClean="0"/>
              <a:t> ký hiệu Twisted Pair</a:t>
            </a:r>
          </a:p>
          <a:p>
            <a:r>
              <a:rPr lang="en-US" sz="2400" smtClean="0"/>
              <a:t>Các nút kết nối vào hub: “topo hình sao”; tối đa 100m từ nút đến hub</a:t>
            </a:r>
            <a:endParaRPr lang="en-US" smtClean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58975" y="3095625"/>
            <a:ext cx="3987800" cy="3146425"/>
            <a:chOff x="1234" y="2136"/>
            <a:chExt cx="2512" cy="1982"/>
          </a:xfrm>
        </p:grpSpPr>
        <p:sp>
          <p:nvSpPr>
            <p:cNvPr id="6155" name="Rectangle 21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6146" name="Object 22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p:oleObj spid="_x0000_s6146" name="Clip" r:id="rId3" imgW="1305000" imgH="1085760" progId="">
                <p:embed/>
              </p:oleObj>
            </a:graphicData>
          </a:graphic>
        </p:graphicFrame>
        <p:graphicFrame>
          <p:nvGraphicFramePr>
            <p:cNvPr id="6147" name="Object 23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p:oleObj spid="_x0000_s6147" name="Clip" r:id="rId4" imgW="1305000" imgH="1085760" progId="">
                <p:embed/>
              </p:oleObj>
            </a:graphicData>
          </a:graphic>
        </p:graphicFrame>
        <p:graphicFrame>
          <p:nvGraphicFramePr>
            <p:cNvPr id="6148" name="Object 24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p:oleObj spid="_x0000_s6148" name="Clip" r:id="rId5" imgW="1305000" imgH="1085760" progId="">
                <p:embed/>
              </p:oleObj>
            </a:graphicData>
          </a:graphic>
        </p:graphicFrame>
        <p:graphicFrame>
          <p:nvGraphicFramePr>
            <p:cNvPr id="6149" name="Object 25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p:oleObj spid="_x0000_s6149" name="Clip" r:id="rId6" imgW="1305000" imgH="1085760" progId="">
                <p:embed/>
              </p:oleObj>
            </a:graphicData>
          </a:graphic>
        </p:graphicFrame>
        <p:sp>
          <p:nvSpPr>
            <p:cNvPr id="6156" name="Rectangle 26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Rectangle 27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28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29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30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1" name="Line 31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2" name="Line 32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3" name="Line 33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4" name="Text Box 34"/>
            <p:cNvSpPr txBox="1">
              <a:spLocks noChangeArrowheads="1"/>
            </p:cNvSpPr>
            <p:nvPr/>
          </p:nvSpPr>
          <p:spPr bwMode="auto">
            <a:xfrm>
              <a:off x="2814" y="2665"/>
              <a:ext cx="8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twisted pair</a:t>
              </a:r>
            </a:p>
          </p:txBody>
        </p:sp>
        <p:sp>
          <p:nvSpPr>
            <p:cNvPr id="6165" name="Line 35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6" name="Text Box 36"/>
            <p:cNvSpPr txBox="1">
              <a:spLocks noChangeArrowheads="1"/>
            </p:cNvSpPr>
            <p:nvPr/>
          </p:nvSpPr>
          <p:spPr bwMode="auto">
            <a:xfrm>
              <a:off x="1817" y="3297"/>
              <a:ext cx="33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hub</a:t>
              </a:r>
            </a:p>
          </p:txBody>
        </p:sp>
        <p:sp>
          <p:nvSpPr>
            <p:cNvPr id="6167" name="Line 37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71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51213795-EF71-4FB8-A494-03123E266FAF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mtClean="0"/>
              <a:t>Hubs</a:t>
            </a:r>
          </a:p>
        </p:txBody>
      </p:sp>
      <p:sp>
        <p:nvSpPr>
          <p:cNvPr id="71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977900"/>
            <a:ext cx="8162925" cy="2319338"/>
          </a:xfrm>
        </p:spPr>
        <p:txBody>
          <a:bodyPr>
            <a:normAutofit fontScale="85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Hubs là repeaters tầng vật lý:</a:t>
            </a:r>
          </a:p>
          <a:p>
            <a:pPr lvl="1"/>
            <a:r>
              <a:rPr lang="en-US" smtClean="0"/>
              <a:t>bits đến từ một liên kết đi ra tất cả các liên kết còn lại</a:t>
            </a:r>
          </a:p>
          <a:p>
            <a:pPr lvl="1"/>
            <a:r>
              <a:rPr lang="en-US" smtClean="0"/>
              <a:t>ở cùng tốc độ</a:t>
            </a:r>
          </a:p>
          <a:p>
            <a:pPr lvl="1"/>
            <a:r>
              <a:rPr lang="en-US" smtClean="0"/>
              <a:t>Không đệm frame </a:t>
            </a:r>
          </a:p>
          <a:p>
            <a:pPr lvl="1"/>
            <a:r>
              <a:rPr lang="en-US" smtClean="0"/>
              <a:t>Không CSMA/CD ở hub: adapters phát hiện đụng độ</a:t>
            </a:r>
          </a:p>
          <a:p>
            <a:pPr lvl="1"/>
            <a:r>
              <a:rPr lang="en-US" smtClean="0"/>
              <a:t>Cung cấp các chức năng quản trị mạng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344738" y="3763963"/>
            <a:ext cx="3432175" cy="2708275"/>
            <a:chOff x="1234" y="2136"/>
            <a:chExt cx="2578" cy="1982"/>
          </a:xfrm>
        </p:grpSpPr>
        <p:sp>
          <p:nvSpPr>
            <p:cNvPr id="7179" name="Rectangle 22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7170" name="Object 23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p:oleObj spid="_x0000_s7170" name="Clip" r:id="rId3" imgW="1305000" imgH="1085760" progId="">
                <p:embed/>
              </p:oleObj>
            </a:graphicData>
          </a:graphic>
        </p:graphicFrame>
        <p:graphicFrame>
          <p:nvGraphicFramePr>
            <p:cNvPr id="7171" name="Object 24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p:oleObj spid="_x0000_s7171" name="Clip" r:id="rId4" imgW="1305000" imgH="1085760" progId="">
                <p:embed/>
              </p:oleObj>
            </a:graphicData>
          </a:graphic>
        </p:graphicFrame>
        <p:graphicFrame>
          <p:nvGraphicFramePr>
            <p:cNvPr id="7172" name="Object 25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p:oleObj spid="_x0000_s7172" name="Clip" r:id="rId5" imgW="1305000" imgH="1085760" progId="">
                <p:embed/>
              </p:oleObj>
            </a:graphicData>
          </a:graphic>
        </p:graphicFrame>
        <p:graphicFrame>
          <p:nvGraphicFramePr>
            <p:cNvPr id="7173" name="Object 26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p:oleObj spid="_x0000_s7173" name="Clip" r:id="rId6" imgW="1305000" imgH="1085760" progId="">
                <p:embed/>
              </p:oleObj>
            </a:graphicData>
          </a:graphic>
        </p:graphicFrame>
        <p:sp>
          <p:nvSpPr>
            <p:cNvPr id="7180" name="Rectangle 27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Rectangle 28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Rectangle 29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30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31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5" name="Line 32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6" name="Line 33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7" name="Line 34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8" name="Text Box 35"/>
            <p:cNvSpPr txBox="1">
              <a:spLocks noChangeArrowheads="1"/>
            </p:cNvSpPr>
            <p:nvPr/>
          </p:nvSpPr>
          <p:spPr bwMode="auto">
            <a:xfrm>
              <a:off x="2814" y="2665"/>
              <a:ext cx="998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twisted pair</a:t>
              </a:r>
            </a:p>
          </p:txBody>
        </p:sp>
        <p:sp>
          <p:nvSpPr>
            <p:cNvPr id="7189" name="Line 36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0" name="Text Box 37"/>
            <p:cNvSpPr txBox="1">
              <a:spLocks noChangeArrowheads="1"/>
            </p:cNvSpPr>
            <p:nvPr/>
          </p:nvSpPr>
          <p:spPr bwMode="auto">
            <a:xfrm>
              <a:off x="1817" y="3297"/>
              <a:ext cx="397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hub</a:t>
              </a:r>
            </a:p>
          </p:txBody>
        </p:sp>
        <p:sp>
          <p:nvSpPr>
            <p:cNvPr id="7191" name="Line 38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7FD2110A-BD38-4E3C-BC8C-1CEB9C83E886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19075"/>
            <a:ext cx="7772400" cy="1143000"/>
          </a:xfrm>
        </p:spPr>
        <p:txBody>
          <a:bodyPr/>
          <a:lstStyle/>
          <a:p>
            <a:r>
              <a:rPr lang="en-US" smtClean="0"/>
              <a:t>Mã hóa Manchester 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3883025"/>
            <a:ext cx="7772400" cy="2009775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Được sử dụng trong 10BaseT</a:t>
            </a:r>
          </a:p>
          <a:p>
            <a:r>
              <a:rPr lang="en-US" sz="2400" smtClean="0"/>
              <a:t>Mỗi bít có một chuyển dịch</a:t>
            </a:r>
          </a:p>
          <a:p>
            <a:r>
              <a:rPr lang="en-US" sz="2400" smtClean="0"/>
              <a:t>Cho phép các đồng hồ ở nút gửi và nút nhận đồng bộ với nhau</a:t>
            </a:r>
          </a:p>
          <a:p>
            <a:pPr lvl="1"/>
            <a:r>
              <a:rPr lang="en-US" sz="2000" smtClean="0"/>
              <a:t>Không cần đồng hồ tập trung, toàn cục giữa các nút.</a:t>
            </a:r>
          </a:p>
        </p:txBody>
      </p:sp>
      <p:pic>
        <p:nvPicPr>
          <p:cNvPr id="72710" name="Picture 4" descr="manches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408113"/>
            <a:ext cx="583565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CCE73240-1A5D-40F7-8337-7CB088DE755B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Gbit Ethernet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914775"/>
          </a:xfrm>
        </p:spPr>
        <p:txBody>
          <a:bodyPr/>
          <a:lstStyle/>
          <a:p>
            <a:r>
              <a:rPr lang="en-US" sz="2400" smtClean="0"/>
              <a:t>Sử dụng định dạng Ethernet frame chuẩn</a:t>
            </a:r>
          </a:p>
          <a:p>
            <a:r>
              <a:rPr lang="en-US" sz="2400" smtClean="0"/>
              <a:t>cho phép sử dụng ở liên kết điểm-điểm và kênh dùng chung</a:t>
            </a:r>
          </a:p>
          <a:p>
            <a:r>
              <a:rPr lang="en-US" sz="2400" smtClean="0"/>
              <a:t>ở chế độ dùng chung, CSMA/CD được sử dụng; yêu cầu khoảng cách gần giữa các nút để đảm bảo hiệu quả</a:t>
            </a:r>
          </a:p>
          <a:p>
            <a:r>
              <a:rPr lang="en-US" sz="2400" smtClean="0"/>
              <a:t>Sử dụng hubs, được gọi là  “Buffered Distributors”</a:t>
            </a:r>
          </a:p>
          <a:p>
            <a:r>
              <a:rPr lang="en-US" sz="2400" smtClean="0"/>
              <a:t>Full-Duplex ở tốc độ 1 Gbps trên liên kết điểm-điểm</a:t>
            </a:r>
          </a:p>
          <a:p>
            <a:r>
              <a:rPr lang="en-US" sz="2400" smtClean="0"/>
              <a:t>Bây giờ 10 Gbps!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747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BA95B98E-65A6-4ADB-8E82-29E3A29A7B45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47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liên kết</a:t>
            </a:r>
          </a:p>
        </p:txBody>
      </p:sp>
      <p:sp>
        <p:nvSpPr>
          <p:cNvPr id="74757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5.1 Giới thiệu</a:t>
            </a:r>
          </a:p>
          <a:p>
            <a:r>
              <a:rPr lang="en-US" sz="2400" smtClean="0"/>
              <a:t>5.2 Phát hiện và sửa lỗi </a:t>
            </a:r>
          </a:p>
          <a:p>
            <a:r>
              <a:rPr lang="en-US" sz="2400" smtClean="0"/>
              <a:t>5.3 Các giao thức đa truy cập</a:t>
            </a:r>
          </a:p>
          <a:p>
            <a:r>
              <a:rPr lang="en-US" sz="2400" smtClean="0"/>
              <a:t>5.4 Địa chỉ tầng liên kết</a:t>
            </a:r>
          </a:p>
          <a:p>
            <a:r>
              <a:rPr lang="en-US" sz="2400" smtClean="0"/>
              <a:t>5.5 Ethernet</a:t>
            </a:r>
          </a:p>
        </p:txBody>
      </p:sp>
      <p:sp>
        <p:nvSpPr>
          <p:cNvPr id="74758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5.6 Hubs và switches</a:t>
            </a:r>
          </a:p>
          <a:p>
            <a:r>
              <a:rPr lang="en-US" sz="2400" smtClean="0"/>
              <a:t>5.7 PPP</a:t>
            </a:r>
          </a:p>
          <a:p>
            <a:r>
              <a:rPr lang="en-US" sz="2400" smtClean="0"/>
              <a:t>5.8 Ảo hóa liên kết: ATM và MPLS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8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DBB33D84-9A8B-4C85-9F32-A878D411C6F6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2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7772400" cy="1143000"/>
          </a:xfrm>
        </p:spPr>
        <p:txBody>
          <a:bodyPr/>
          <a:lstStyle/>
          <a:p>
            <a:r>
              <a:rPr lang="en-US" smtClean="0"/>
              <a:t>Liên kết nối với hubs</a:t>
            </a:r>
          </a:p>
        </p:txBody>
      </p:sp>
      <p:sp>
        <p:nvSpPr>
          <p:cNvPr id="8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104900"/>
            <a:ext cx="8383587" cy="1828800"/>
          </a:xfrm>
        </p:spPr>
        <p:txBody>
          <a:bodyPr/>
          <a:lstStyle/>
          <a:p>
            <a:r>
              <a:rPr lang="en-US" sz="2400" smtClean="0"/>
              <a:t>Backbone hub liên kết nối đoạn LAN với nhau</a:t>
            </a:r>
          </a:p>
          <a:p>
            <a:r>
              <a:rPr lang="en-US" sz="2400" smtClean="0"/>
              <a:t>Mở rộng khoảng cách tối đa giữa các nút </a:t>
            </a:r>
          </a:p>
          <a:p>
            <a:r>
              <a:rPr lang="en-US" sz="2400" smtClean="0"/>
              <a:t>Nhưng đụng độ trên một đoạn trở thành đụng độ toàn LAN</a:t>
            </a:r>
          </a:p>
          <a:p>
            <a:r>
              <a:rPr lang="en-US" sz="2400" smtClean="0"/>
              <a:t>Không thể kết nối  10BaseT &amp; 100BaseT</a:t>
            </a:r>
            <a:endParaRPr lang="en-US" smtClean="0"/>
          </a:p>
        </p:txBody>
      </p:sp>
      <p:sp>
        <p:nvSpPr>
          <p:cNvPr id="8207" name="Rectangle 6"/>
          <p:cNvSpPr>
            <a:spLocks noChangeArrowheads="1"/>
          </p:cNvSpPr>
          <p:nvPr/>
        </p:nvSpPr>
        <p:spPr bwMode="auto">
          <a:xfrm>
            <a:off x="3692525" y="5334000"/>
            <a:ext cx="361950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1082675" y="5684838"/>
          <a:ext cx="520700" cy="376237"/>
        </p:xfrm>
        <a:graphic>
          <a:graphicData uri="http://schemas.openxmlformats.org/presentationml/2006/ole">
            <p:oleObj spid="_x0000_s8194" name="Clip" r:id="rId3" imgW="1305000" imgH="1085760" progId="">
              <p:embed/>
            </p:oleObj>
          </a:graphicData>
        </a:graphic>
      </p:graphicFrame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4168775" y="5699125"/>
          <a:ext cx="522288" cy="376238"/>
        </p:xfrm>
        <a:graphic>
          <a:graphicData uri="http://schemas.openxmlformats.org/presentationml/2006/ole">
            <p:oleObj spid="_x0000_s8195" name="Clip" r:id="rId4" imgW="1305000" imgH="1085760" progId="">
              <p:embed/>
            </p:oleObj>
          </a:graphicData>
        </a:graphic>
      </p:graphicFrame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5097463" y="5648325"/>
          <a:ext cx="520700" cy="376238"/>
        </p:xfrm>
        <a:graphic>
          <a:graphicData uri="http://schemas.openxmlformats.org/presentationml/2006/ole">
            <p:oleObj spid="_x0000_s8196" name="Clip" r:id="rId5" imgW="1305000" imgH="1085760" progId="">
              <p:embed/>
            </p:oleObj>
          </a:graphicData>
        </a:graphic>
      </p:graphicFrame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1835150" y="5711825"/>
          <a:ext cx="522288" cy="376238"/>
        </p:xfrm>
        <a:graphic>
          <a:graphicData uri="http://schemas.openxmlformats.org/presentationml/2006/ole">
            <p:oleObj spid="_x0000_s8197" name="Clip" r:id="rId6" imgW="1305000" imgH="1085760" progId="">
              <p:embed/>
            </p:oleObj>
          </a:graphicData>
        </a:graphic>
      </p:graphicFrame>
      <p:sp>
        <p:nvSpPr>
          <p:cNvPr id="8208" name="Rectangle 11"/>
          <p:cNvSpPr>
            <a:spLocks noChangeArrowheads="1"/>
          </p:cNvSpPr>
          <p:nvPr/>
        </p:nvSpPr>
        <p:spPr bwMode="auto">
          <a:xfrm>
            <a:off x="5794375" y="5343525"/>
            <a:ext cx="360363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209" name="Rectangle 12"/>
          <p:cNvSpPr>
            <a:spLocks noChangeArrowheads="1"/>
          </p:cNvSpPr>
          <p:nvPr/>
        </p:nvSpPr>
        <p:spPr bwMode="auto">
          <a:xfrm>
            <a:off x="1646238" y="5330825"/>
            <a:ext cx="361950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8198" name="Object 13"/>
          <p:cNvGraphicFramePr>
            <a:graphicFrameLocks noChangeAspect="1"/>
          </p:cNvGraphicFramePr>
          <p:nvPr/>
        </p:nvGraphicFramePr>
        <p:xfrm>
          <a:off x="2908300" y="5529263"/>
          <a:ext cx="522288" cy="376237"/>
        </p:xfrm>
        <a:graphic>
          <a:graphicData uri="http://schemas.openxmlformats.org/presentationml/2006/ole">
            <p:oleObj spid="_x0000_s8198" name="Clip" r:id="rId7" imgW="1305000" imgH="1085760" progId="">
              <p:embed/>
            </p:oleObj>
          </a:graphicData>
        </a:graphic>
      </p:graphicFrame>
      <p:graphicFrame>
        <p:nvGraphicFramePr>
          <p:cNvPr id="8199" name="Object 14"/>
          <p:cNvGraphicFramePr>
            <a:graphicFrameLocks noChangeAspect="1"/>
          </p:cNvGraphicFramePr>
          <p:nvPr/>
        </p:nvGraphicFramePr>
        <p:xfrm>
          <a:off x="3408363" y="6059488"/>
          <a:ext cx="522287" cy="376237"/>
        </p:xfrm>
        <a:graphic>
          <a:graphicData uri="http://schemas.openxmlformats.org/presentationml/2006/ole">
            <p:oleObj spid="_x0000_s8199" name="Clip" r:id="rId8" imgW="1305000" imgH="1085760" progId="">
              <p:embed/>
            </p:oleObj>
          </a:graphicData>
        </a:graphic>
      </p:graphicFrame>
      <p:graphicFrame>
        <p:nvGraphicFramePr>
          <p:cNvPr id="8200" name="Object 15"/>
          <p:cNvGraphicFramePr>
            <a:graphicFrameLocks noChangeAspect="1"/>
          </p:cNvGraphicFramePr>
          <p:nvPr/>
        </p:nvGraphicFramePr>
        <p:xfrm>
          <a:off x="6762750" y="5494338"/>
          <a:ext cx="522288" cy="376237"/>
        </p:xfrm>
        <a:graphic>
          <a:graphicData uri="http://schemas.openxmlformats.org/presentationml/2006/ole">
            <p:oleObj spid="_x0000_s8200" name="Clip" r:id="rId9" imgW="1305000" imgH="1085760" progId="">
              <p:embed/>
            </p:oleObj>
          </a:graphicData>
        </a:graphic>
      </p:graphicFrame>
      <p:graphicFrame>
        <p:nvGraphicFramePr>
          <p:cNvPr id="8201" name="Object 16"/>
          <p:cNvGraphicFramePr>
            <a:graphicFrameLocks noChangeAspect="1"/>
          </p:cNvGraphicFramePr>
          <p:nvPr/>
        </p:nvGraphicFramePr>
        <p:xfrm>
          <a:off x="5902325" y="5905500"/>
          <a:ext cx="522288" cy="376238"/>
        </p:xfrm>
        <a:graphic>
          <a:graphicData uri="http://schemas.openxmlformats.org/presentationml/2006/ole">
            <p:oleObj spid="_x0000_s8201" name="Clip" r:id="rId10" imgW="1305000" imgH="1085760" progId="">
              <p:embed/>
            </p:oleObj>
          </a:graphicData>
        </a:graphic>
      </p:graphicFrame>
      <p:graphicFrame>
        <p:nvGraphicFramePr>
          <p:cNvPr id="8202" name="Object 17"/>
          <p:cNvGraphicFramePr>
            <a:graphicFrameLocks noChangeAspect="1"/>
          </p:cNvGraphicFramePr>
          <p:nvPr/>
        </p:nvGraphicFramePr>
        <p:xfrm>
          <a:off x="581025" y="5153025"/>
          <a:ext cx="522288" cy="376238"/>
        </p:xfrm>
        <a:graphic>
          <a:graphicData uri="http://schemas.openxmlformats.org/presentationml/2006/ole">
            <p:oleObj spid="_x0000_s8202" name="Clip" r:id="rId11" imgW="1305000" imgH="1085760" progId="">
              <p:embed/>
            </p:oleObj>
          </a:graphicData>
        </a:graphic>
      </p:graphicFrame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1009650" y="5335588"/>
            <a:ext cx="6937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1450975" y="5387975"/>
            <a:ext cx="341313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1930400" y="5419725"/>
            <a:ext cx="90488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>
            <a:off x="3352800" y="5378450"/>
            <a:ext cx="4318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3709988" y="5399088"/>
            <a:ext cx="15875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4057650" y="5335588"/>
            <a:ext cx="287338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>
            <a:off x="5516563" y="5419725"/>
            <a:ext cx="5365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H="1">
            <a:off x="6089650" y="5387975"/>
            <a:ext cx="14288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6232525" y="5302250"/>
            <a:ext cx="6413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9" name="Line 33"/>
          <p:cNvSpPr>
            <a:spLocks noChangeShapeType="1"/>
          </p:cNvSpPr>
          <p:nvPr/>
        </p:nvSpPr>
        <p:spPr bwMode="auto">
          <a:xfrm flipH="1">
            <a:off x="1919288" y="3992563"/>
            <a:ext cx="208280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0" name="Line 34"/>
          <p:cNvSpPr>
            <a:spLocks noChangeShapeType="1"/>
          </p:cNvSpPr>
          <p:nvPr/>
        </p:nvSpPr>
        <p:spPr bwMode="auto">
          <a:xfrm>
            <a:off x="3997325" y="3981450"/>
            <a:ext cx="0" cy="123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1" name="Line 35"/>
          <p:cNvSpPr>
            <a:spLocks noChangeShapeType="1"/>
          </p:cNvSpPr>
          <p:nvPr/>
        </p:nvSpPr>
        <p:spPr bwMode="auto">
          <a:xfrm flipH="1" flipV="1">
            <a:off x="4176713" y="3927475"/>
            <a:ext cx="1873250" cy="136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2" name="Text Box 36"/>
          <p:cNvSpPr txBox="1">
            <a:spLocks noChangeArrowheads="1"/>
          </p:cNvSpPr>
          <p:nvPr/>
        </p:nvSpPr>
        <p:spPr bwMode="auto">
          <a:xfrm>
            <a:off x="2120900" y="5113338"/>
            <a:ext cx="579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8223" name="Text Box 37"/>
          <p:cNvSpPr txBox="1">
            <a:spLocks noChangeArrowheads="1"/>
          </p:cNvSpPr>
          <p:nvPr/>
        </p:nvSpPr>
        <p:spPr bwMode="auto">
          <a:xfrm>
            <a:off x="4176713" y="5122863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8224" name="Text Box 38"/>
          <p:cNvSpPr txBox="1">
            <a:spLocks noChangeArrowheads="1"/>
          </p:cNvSpPr>
          <p:nvPr/>
        </p:nvSpPr>
        <p:spPr bwMode="auto">
          <a:xfrm>
            <a:off x="6265863" y="4983163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8225" name="Text Box 39"/>
          <p:cNvSpPr txBox="1">
            <a:spLocks noChangeArrowheads="1"/>
          </p:cNvSpPr>
          <p:nvPr/>
        </p:nvSpPr>
        <p:spPr bwMode="auto">
          <a:xfrm>
            <a:off x="4330700" y="3651250"/>
            <a:ext cx="56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8226" name="Rectangle 40"/>
          <p:cNvSpPr>
            <a:spLocks noChangeArrowheads="1"/>
          </p:cNvSpPr>
          <p:nvPr/>
        </p:nvSpPr>
        <p:spPr bwMode="auto">
          <a:xfrm>
            <a:off x="3795713" y="3944938"/>
            <a:ext cx="361950" cy="746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696A8DF7-3355-47BA-9384-D1920D910A2D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dịch vụ tầng liên kết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Chia khung, truy cập liên kết:</a:t>
            </a:r>
            <a:r>
              <a:rPr lang="en-US" smtClean="0"/>
              <a:t> </a:t>
            </a:r>
          </a:p>
          <a:p>
            <a:pPr lvl="1"/>
            <a:r>
              <a:rPr lang="en-US" sz="2000" smtClean="0"/>
              <a:t>Gói datagram trong frame, thêm header, trailer</a:t>
            </a:r>
          </a:p>
          <a:p>
            <a:pPr lvl="1"/>
            <a:r>
              <a:rPr lang="en-US" sz="2000" smtClean="0"/>
              <a:t>Truy cập kênh nếu môi trường được dùng chung</a:t>
            </a:r>
          </a:p>
          <a:p>
            <a:pPr lvl="1"/>
            <a:r>
              <a:rPr lang="en-US" sz="2000" smtClean="0"/>
              <a:t>Địa chỉ  “MAC” được dùng trong frame headers để xác định nguồn, đích  </a:t>
            </a:r>
          </a:p>
          <a:p>
            <a:pPr lvl="2"/>
            <a:r>
              <a:rPr lang="en-US" smtClean="0"/>
              <a:t>Khác địa chỉ IP!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Chuyển tin cậy giữa hai nút liền kề</a:t>
            </a:r>
          </a:p>
          <a:p>
            <a:pPr lvl="1"/>
            <a:r>
              <a:rPr lang="en-US" sz="2000" smtClean="0"/>
              <a:t>Chúng ta đã học trong Chương 3!</a:t>
            </a:r>
          </a:p>
          <a:p>
            <a:pPr lvl="1"/>
            <a:r>
              <a:rPr lang="en-US" sz="2000" smtClean="0"/>
              <a:t>Ít được dùng trên liên kết có lỗi bit thấp (sợi quang, một số cáp soắn đôi)</a:t>
            </a:r>
          </a:p>
          <a:p>
            <a:pPr lvl="1"/>
            <a:r>
              <a:rPr lang="en-US" sz="2000" smtClean="0"/>
              <a:t>Liên kết không dây: tỉ suất lỗi cao</a:t>
            </a:r>
          </a:p>
          <a:p>
            <a:pPr lvl="2"/>
            <a:r>
              <a:rPr lang="en-US" smtClean="0"/>
              <a:t>H: tại sao tính tin cậy trên cả tầng liên kết và cả end-end?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C1328DCE-1568-4FE5-881C-2BBD1D834356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 smtClean="0"/>
              <a:t>Switch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1231900"/>
            <a:ext cx="7772400" cy="3803650"/>
          </a:xfrm>
        </p:spPr>
        <p:txBody>
          <a:bodyPr>
            <a:normAutofit fontScale="92500" lnSpcReduction="20000"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Thiết bị tầng liên kết</a:t>
            </a:r>
          </a:p>
          <a:p>
            <a:pPr lvl="1"/>
            <a:r>
              <a:rPr lang="en-US" smtClean="0"/>
              <a:t>Lưu và chuyển tiếp Ethernet frames</a:t>
            </a:r>
          </a:p>
          <a:p>
            <a:pPr lvl="1"/>
            <a:r>
              <a:rPr lang="en-US" smtClean="0"/>
              <a:t>Kiểm tra tiêu đề của frame và chuyển tiếp </a:t>
            </a:r>
            <a:r>
              <a:rPr lang="en-US" smtClean="0">
                <a:solidFill>
                  <a:srgbClr val="FF0000"/>
                </a:solidFill>
              </a:rPr>
              <a:t>có lựa chọn </a:t>
            </a:r>
            <a:r>
              <a:rPr lang="en-US" smtClean="0"/>
              <a:t>frame dựa vào địa chỉ MAC đích</a:t>
            </a:r>
          </a:p>
          <a:p>
            <a:pPr lvl="1"/>
            <a:r>
              <a:rPr lang="en-US" smtClean="0"/>
              <a:t>Khi frame sẽ được chuyển tiếp trong đoạn, sử dụng CSMA/CD để truy cập đoạn</a:t>
            </a:r>
            <a:endParaRPr lang="en-US" sz="2000" smtClean="0"/>
          </a:p>
          <a:p>
            <a:r>
              <a:rPr lang="en-US" sz="2400" smtClean="0"/>
              <a:t>Tính trong suốt</a:t>
            </a:r>
          </a:p>
          <a:p>
            <a:pPr lvl="1"/>
            <a:r>
              <a:rPr lang="en-US" smtClean="0"/>
              <a:t>Nút không biết sự có mặt của switches</a:t>
            </a:r>
            <a:endParaRPr lang="en-US" sz="2000" smtClean="0"/>
          </a:p>
          <a:p>
            <a:r>
              <a:rPr lang="en-US" sz="2400" smtClean="0"/>
              <a:t>Cắm-và-chạy, tự-học</a:t>
            </a:r>
          </a:p>
          <a:p>
            <a:pPr lvl="1"/>
            <a:r>
              <a:rPr lang="en-US" smtClean="0"/>
              <a:t>Không phải cấu hình switches</a:t>
            </a:r>
          </a:p>
          <a:p>
            <a:pPr>
              <a:buFont typeface="ZapfDingbats" pitchFamily="8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9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48B8D063-4D2C-490A-92C8-60C035EF458F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mtClean="0"/>
              <a:t>Chuyển tiếp</a:t>
            </a:r>
          </a:p>
        </p:txBody>
      </p:sp>
      <p:sp>
        <p:nvSpPr>
          <p:cNvPr id="9230" name="Text Box 3"/>
          <p:cNvSpPr txBox="1">
            <a:spLocks noChangeArrowheads="1"/>
          </p:cNvSpPr>
          <p:nvPr/>
        </p:nvSpPr>
        <p:spPr bwMode="auto">
          <a:xfrm>
            <a:off x="739775" y="5194300"/>
            <a:ext cx="77120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quyết định chuyển tiếp frame đến đoạn LAN nào?</a:t>
            </a:r>
          </a:p>
          <a:p>
            <a:pPr>
              <a:buFontTx/>
              <a:buChar char="•"/>
            </a:pPr>
            <a:r>
              <a:rPr lang="en-US" sz="2400"/>
              <a:t> như vấn đề định tuyến...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58813" y="1125538"/>
            <a:ext cx="7173912" cy="3313112"/>
            <a:chOff x="431" y="653"/>
            <a:chExt cx="4519" cy="2087"/>
          </a:xfrm>
        </p:grpSpPr>
        <p:sp>
          <p:nvSpPr>
            <p:cNvPr id="9235" name="Rectangle 7"/>
            <p:cNvSpPr>
              <a:spLocks noChangeArrowheads="1"/>
            </p:cNvSpPr>
            <p:nvPr/>
          </p:nvSpPr>
          <p:spPr bwMode="auto">
            <a:xfrm>
              <a:off x="2543" y="1914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9218" name="Object 8"/>
            <p:cNvGraphicFramePr>
              <a:graphicFrameLocks noChangeAspect="1"/>
            </p:cNvGraphicFramePr>
            <p:nvPr/>
          </p:nvGraphicFramePr>
          <p:xfrm>
            <a:off x="771" y="2177"/>
            <a:ext cx="323" cy="282"/>
          </p:xfrm>
          <a:graphic>
            <a:graphicData uri="http://schemas.openxmlformats.org/presentationml/2006/ole">
              <p:oleObj spid="_x0000_s9218" name="Clip" r:id="rId3" imgW="1305000" imgH="1085760" progId="">
                <p:embed/>
              </p:oleObj>
            </a:graphicData>
          </a:graphic>
        </p:graphicFrame>
        <p:graphicFrame>
          <p:nvGraphicFramePr>
            <p:cNvPr id="9219" name="Object 9"/>
            <p:cNvGraphicFramePr>
              <a:graphicFrameLocks noChangeAspect="1"/>
            </p:cNvGraphicFramePr>
            <p:nvPr/>
          </p:nvGraphicFramePr>
          <p:xfrm>
            <a:off x="2866" y="2188"/>
            <a:ext cx="323" cy="282"/>
          </p:xfrm>
          <a:graphic>
            <a:graphicData uri="http://schemas.openxmlformats.org/presentationml/2006/ole">
              <p:oleObj spid="_x0000_s9219" name="Clip" r:id="rId4" imgW="1305000" imgH="1085760" progId="">
                <p:embed/>
              </p:oleObj>
            </a:graphicData>
          </a:graphic>
        </p:graphicFrame>
        <p:graphicFrame>
          <p:nvGraphicFramePr>
            <p:cNvPr id="9220" name="Object 10"/>
            <p:cNvGraphicFramePr>
              <a:graphicFrameLocks noChangeAspect="1"/>
            </p:cNvGraphicFramePr>
            <p:nvPr/>
          </p:nvGraphicFramePr>
          <p:xfrm>
            <a:off x="3496" y="2150"/>
            <a:ext cx="323" cy="282"/>
          </p:xfrm>
          <a:graphic>
            <a:graphicData uri="http://schemas.openxmlformats.org/presentationml/2006/ole">
              <p:oleObj spid="_x0000_s9220" name="Clip" r:id="rId5" imgW="1305000" imgH="1085760" progId="">
                <p:embed/>
              </p:oleObj>
            </a:graphicData>
          </a:graphic>
        </p:graphicFrame>
        <p:graphicFrame>
          <p:nvGraphicFramePr>
            <p:cNvPr id="9221" name="Object 11"/>
            <p:cNvGraphicFramePr>
              <a:graphicFrameLocks noChangeAspect="1"/>
            </p:cNvGraphicFramePr>
            <p:nvPr/>
          </p:nvGraphicFramePr>
          <p:xfrm>
            <a:off x="1282" y="2198"/>
            <a:ext cx="323" cy="282"/>
          </p:xfrm>
          <a:graphic>
            <a:graphicData uri="http://schemas.openxmlformats.org/presentationml/2006/ole">
              <p:oleObj spid="_x0000_s9221" name="Clip" r:id="rId6" imgW="1305000" imgH="1085760" progId="">
                <p:embed/>
              </p:oleObj>
            </a:graphicData>
          </a:graphic>
        </p:graphicFrame>
        <p:sp>
          <p:nvSpPr>
            <p:cNvPr id="9236" name="Rectangle 24"/>
            <p:cNvSpPr>
              <a:spLocks noChangeArrowheads="1"/>
            </p:cNvSpPr>
            <p:nvPr/>
          </p:nvSpPr>
          <p:spPr bwMode="auto">
            <a:xfrm>
              <a:off x="3969" y="1921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9237" name="Rectangle 25"/>
            <p:cNvSpPr>
              <a:spLocks noChangeArrowheads="1"/>
            </p:cNvSpPr>
            <p:nvPr/>
          </p:nvSpPr>
          <p:spPr bwMode="auto">
            <a:xfrm>
              <a:off x="1154" y="1912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9222" name="Object 26"/>
            <p:cNvGraphicFramePr>
              <a:graphicFrameLocks noChangeAspect="1"/>
            </p:cNvGraphicFramePr>
            <p:nvPr/>
          </p:nvGraphicFramePr>
          <p:xfrm>
            <a:off x="2011" y="2061"/>
            <a:ext cx="323" cy="282"/>
          </p:xfrm>
          <a:graphic>
            <a:graphicData uri="http://schemas.openxmlformats.org/presentationml/2006/ole">
              <p:oleObj spid="_x0000_s9222" name="Clip" r:id="rId7" imgW="1305000" imgH="1085760" progId="">
                <p:embed/>
              </p:oleObj>
            </a:graphicData>
          </a:graphic>
        </p:graphicFrame>
        <p:graphicFrame>
          <p:nvGraphicFramePr>
            <p:cNvPr id="9223" name="Object 27"/>
            <p:cNvGraphicFramePr>
              <a:graphicFrameLocks noChangeAspect="1"/>
            </p:cNvGraphicFramePr>
            <p:nvPr/>
          </p:nvGraphicFramePr>
          <p:xfrm>
            <a:off x="2350" y="2458"/>
            <a:ext cx="323" cy="282"/>
          </p:xfrm>
          <a:graphic>
            <a:graphicData uri="http://schemas.openxmlformats.org/presentationml/2006/ole">
              <p:oleObj spid="_x0000_s9223" name="Clip" r:id="rId8" imgW="1305000" imgH="1085760" progId="">
                <p:embed/>
              </p:oleObj>
            </a:graphicData>
          </a:graphic>
        </p:graphicFrame>
        <p:graphicFrame>
          <p:nvGraphicFramePr>
            <p:cNvPr id="9224" name="Object 28"/>
            <p:cNvGraphicFramePr>
              <a:graphicFrameLocks noChangeAspect="1"/>
            </p:cNvGraphicFramePr>
            <p:nvPr/>
          </p:nvGraphicFramePr>
          <p:xfrm>
            <a:off x="4627" y="2035"/>
            <a:ext cx="323" cy="282"/>
          </p:xfrm>
          <a:graphic>
            <a:graphicData uri="http://schemas.openxmlformats.org/presentationml/2006/ole">
              <p:oleObj spid="_x0000_s9224" name="Clip" r:id="rId9" imgW="1305000" imgH="1085760" progId="">
                <p:embed/>
              </p:oleObj>
            </a:graphicData>
          </a:graphic>
        </p:graphicFrame>
        <p:graphicFrame>
          <p:nvGraphicFramePr>
            <p:cNvPr id="9225" name="Object 29"/>
            <p:cNvGraphicFramePr>
              <a:graphicFrameLocks noChangeAspect="1"/>
            </p:cNvGraphicFramePr>
            <p:nvPr/>
          </p:nvGraphicFramePr>
          <p:xfrm>
            <a:off x="4043" y="2342"/>
            <a:ext cx="323" cy="282"/>
          </p:xfrm>
          <a:graphic>
            <a:graphicData uri="http://schemas.openxmlformats.org/presentationml/2006/ole">
              <p:oleObj spid="_x0000_s9225" name="Clip" r:id="rId10" imgW="1305000" imgH="1085760" progId="">
                <p:embed/>
              </p:oleObj>
            </a:graphicData>
          </a:graphic>
        </p:graphicFrame>
        <p:graphicFrame>
          <p:nvGraphicFramePr>
            <p:cNvPr id="9226" name="Object 30"/>
            <p:cNvGraphicFramePr>
              <a:graphicFrameLocks noChangeAspect="1"/>
            </p:cNvGraphicFramePr>
            <p:nvPr/>
          </p:nvGraphicFramePr>
          <p:xfrm>
            <a:off x="431" y="1779"/>
            <a:ext cx="323" cy="282"/>
          </p:xfrm>
          <a:graphic>
            <a:graphicData uri="http://schemas.openxmlformats.org/presentationml/2006/ole">
              <p:oleObj spid="_x0000_s9226" name="Clip" r:id="rId11" imgW="1305000" imgH="1085760" progId="">
                <p:embed/>
              </p:oleObj>
            </a:graphicData>
          </a:graphic>
        </p:graphicFrame>
        <p:sp>
          <p:nvSpPr>
            <p:cNvPr id="9238" name="Line 31"/>
            <p:cNvSpPr>
              <a:spLocks noChangeShapeType="1"/>
            </p:cNvSpPr>
            <p:nvPr/>
          </p:nvSpPr>
          <p:spPr bwMode="auto">
            <a:xfrm flipH="1">
              <a:off x="722" y="191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9" name="Line 32"/>
            <p:cNvSpPr>
              <a:spLocks noChangeShapeType="1"/>
            </p:cNvSpPr>
            <p:nvPr/>
          </p:nvSpPr>
          <p:spPr bwMode="auto">
            <a:xfrm flipH="1">
              <a:off x="1022" y="1955"/>
              <a:ext cx="21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0" name="Line 33"/>
            <p:cNvSpPr>
              <a:spLocks noChangeShapeType="1"/>
            </p:cNvSpPr>
            <p:nvPr/>
          </p:nvSpPr>
          <p:spPr bwMode="auto">
            <a:xfrm>
              <a:off x="1347" y="1979"/>
              <a:ext cx="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1" name="Line 34"/>
            <p:cNvSpPr>
              <a:spLocks noChangeShapeType="1"/>
            </p:cNvSpPr>
            <p:nvPr/>
          </p:nvSpPr>
          <p:spPr bwMode="auto">
            <a:xfrm flipH="1">
              <a:off x="2312" y="1947"/>
              <a:ext cx="26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2" name="Line 36"/>
            <p:cNvSpPr>
              <a:spLocks noChangeShapeType="1"/>
            </p:cNvSpPr>
            <p:nvPr/>
          </p:nvSpPr>
          <p:spPr bwMode="auto">
            <a:xfrm flipH="1">
              <a:off x="2555" y="1963"/>
              <a:ext cx="98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3" name="Line 37"/>
            <p:cNvSpPr>
              <a:spLocks noChangeShapeType="1"/>
            </p:cNvSpPr>
            <p:nvPr/>
          </p:nvSpPr>
          <p:spPr bwMode="auto">
            <a:xfrm>
              <a:off x="2791" y="1915"/>
              <a:ext cx="17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4" name="Line 38"/>
            <p:cNvSpPr>
              <a:spLocks noChangeShapeType="1"/>
            </p:cNvSpPr>
            <p:nvPr/>
          </p:nvSpPr>
          <p:spPr bwMode="auto">
            <a:xfrm flipH="1">
              <a:off x="3781" y="1979"/>
              <a:ext cx="332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5" name="Line 39"/>
            <p:cNvSpPr>
              <a:spLocks noChangeShapeType="1"/>
            </p:cNvSpPr>
            <p:nvPr/>
          </p:nvSpPr>
          <p:spPr bwMode="auto">
            <a:xfrm flipH="1">
              <a:off x="4170" y="1955"/>
              <a:ext cx="8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6" name="Line 40"/>
            <p:cNvSpPr>
              <a:spLocks noChangeShapeType="1"/>
            </p:cNvSpPr>
            <p:nvPr/>
          </p:nvSpPr>
          <p:spPr bwMode="auto">
            <a:xfrm>
              <a:off x="4267" y="1890"/>
              <a:ext cx="39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2583" y="698"/>
              <a:ext cx="288" cy="209"/>
              <a:chOff x="620" y="1640"/>
              <a:chExt cx="288" cy="209"/>
            </a:xfrm>
          </p:grpSpPr>
          <p:sp>
            <p:nvSpPr>
              <p:cNvPr id="9255" name="Line 42"/>
              <p:cNvSpPr>
                <a:spLocks noChangeShapeType="1"/>
              </p:cNvSpPr>
              <p:nvPr/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56" name="Rectangle 43"/>
              <p:cNvSpPr>
                <a:spLocks noChangeArrowheads="1"/>
              </p:cNvSpPr>
              <p:nvPr/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9258" name="Line 45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5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9248" name="Line 47"/>
            <p:cNvSpPr>
              <a:spLocks noChangeShapeType="1"/>
            </p:cNvSpPr>
            <p:nvPr/>
          </p:nvSpPr>
          <p:spPr bwMode="auto">
            <a:xfrm flipH="1">
              <a:off x="1339" y="909"/>
              <a:ext cx="1290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9" name="Line 48"/>
            <p:cNvSpPr>
              <a:spLocks noChangeShapeType="1"/>
            </p:cNvSpPr>
            <p:nvPr/>
          </p:nvSpPr>
          <p:spPr bwMode="auto">
            <a:xfrm>
              <a:off x="2750" y="901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0" name="Line 50"/>
            <p:cNvSpPr>
              <a:spLocks noChangeShapeType="1"/>
            </p:cNvSpPr>
            <p:nvPr/>
          </p:nvSpPr>
          <p:spPr bwMode="auto">
            <a:xfrm flipH="1" flipV="1">
              <a:off x="2872" y="860"/>
              <a:ext cx="1160" cy="1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1" name="Text Box 51"/>
            <p:cNvSpPr txBox="1">
              <a:spLocks noChangeArrowheads="1"/>
            </p:cNvSpPr>
            <p:nvPr/>
          </p:nvSpPr>
          <p:spPr bwMode="auto">
            <a:xfrm>
              <a:off x="1476" y="1749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9252" name="Text Box 52"/>
            <p:cNvSpPr txBox="1">
              <a:spLocks noChangeArrowheads="1"/>
            </p:cNvSpPr>
            <p:nvPr/>
          </p:nvSpPr>
          <p:spPr bwMode="auto">
            <a:xfrm>
              <a:off x="2871" y="1756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9253" name="Text Box 53"/>
            <p:cNvSpPr txBox="1">
              <a:spLocks noChangeArrowheads="1"/>
            </p:cNvSpPr>
            <p:nvPr/>
          </p:nvSpPr>
          <p:spPr bwMode="auto">
            <a:xfrm>
              <a:off x="4290" y="1651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9254" name="Text Box 54"/>
            <p:cNvSpPr txBox="1">
              <a:spLocks noChangeArrowheads="1"/>
            </p:cNvSpPr>
            <p:nvPr/>
          </p:nvSpPr>
          <p:spPr bwMode="auto">
            <a:xfrm>
              <a:off x="2976" y="653"/>
              <a:ext cx="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switch</a:t>
              </a:r>
            </a:p>
          </p:txBody>
        </p:sp>
      </p:grpSp>
      <p:sp>
        <p:nvSpPr>
          <p:cNvPr id="9232" name="Text Box 56"/>
          <p:cNvSpPr txBox="1">
            <a:spLocks noChangeArrowheads="1"/>
          </p:cNvSpPr>
          <p:nvPr/>
        </p:nvSpPr>
        <p:spPr bwMode="auto">
          <a:xfrm>
            <a:off x="3746500" y="13589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233" name="Text Box 57"/>
          <p:cNvSpPr txBox="1">
            <a:spLocks noChangeArrowheads="1"/>
          </p:cNvSpPr>
          <p:nvPr/>
        </p:nvSpPr>
        <p:spPr bwMode="auto">
          <a:xfrm>
            <a:off x="4079875" y="16811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234" name="Text Box 58"/>
          <p:cNvSpPr txBox="1">
            <a:spLocks noChangeArrowheads="1"/>
          </p:cNvSpPr>
          <p:nvPr/>
        </p:nvSpPr>
        <p:spPr bwMode="auto">
          <a:xfrm>
            <a:off x="4545013" y="1617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6A466A9B-8072-4566-8D9A-386599D2A844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Tự học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547813"/>
            <a:ext cx="8420100" cy="4114800"/>
          </a:xfrm>
        </p:spPr>
        <p:txBody>
          <a:bodyPr/>
          <a:lstStyle/>
          <a:p>
            <a:r>
              <a:rPr lang="en-US" sz="2400" smtClean="0"/>
              <a:t>Switch có một </a:t>
            </a:r>
            <a:r>
              <a:rPr lang="en-US" sz="2400" smtClean="0">
                <a:solidFill>
                  <a:srgbClr val="FF0000"/>
                </a:solidFill>
              </a:rPr>
              <a:t>switch table</a:t>
            </a:r>
            <a:endParaRPr lang="en-US" sz="2400" smtClean="0"/>
          </a:p>
          <a:p>
            <a:r>
              <a:rPr lang="en-US" sz="2400" smtClean="0"/>
              <a:t>Phần tử trong switch table: </a:t>
            </a:r>
          </a:p>
          <a:p>
            <a:pPr lvl="1"/>
            <a:r>
              <a:rPr lang="en-US" smtClean="0"/>
              <a:t>(MAC Address, Interface, Time Stamp)</a:t>
            </a:r>
          </a:p>
          <a:p>
            <a:pPr lvl="1"/>
            <a:r>
              <a:rPr lang="en-US" smtClean="0"/>
              <a:t>Các phần tử cũ bị xóa (TTL có thể 60 min) </a:t>
            </a:r>
          </a:p>
          <a:p>
            <a:r>
              <a:rPr lang="en-US" sz="2400" smtClean="0"/>
              <a:t>switch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i="1" smtClean="0">
                <a:solidFill>
                  <a:srgbClr val="FF0000"/>
                </a:solidFill>
              </a:rPr>
              <a:t>học </a:t>
            </a:r>
            <a:r>
              <a:rPr lang="en-US" sz="2400" smtClean="0"/>
              <a:t> có thể đến hosts nào qua giao diện nào</a:t>
            </a:r>
          </a:p>
          <a:p>
            <a:pPr lvl="1"/>
            <a:r>
              <a:rPr lang="en-US" smtClean="0"/>
              <a:t>Khi nhận được frame, switch “học”  vị trí của nút gửi: đoạn LAN đến</a:t>
            </a:r>
          </a:p>
          <a:p>
            <a:pPr lvl="1"/>
            <a:r>
              <a:rPr lang="en-US" smtClean="0"/>
              <a:t>Ghi các cặp nút gửi/đoạn LAN trong switch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74694891-729C-4E9B-BE69-2F8287B4EA2D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r>
              <a:rPr lang="en-US" smtClean="0"/>
              <a:t>Lọc/chuyển tiếp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150938"/>
            <a:ext cx="8201025" cy="3748087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Khi switch nhận một frame:</a:t>
            </a:r>
            <a:br>
              <a:rPr lang="en-US" sz="2400" u="sng" smtClean="0">
                <a:solidFill>
                  <a:srgbClr val="FF0000"/>
                </a:solidFill>
              </a:rPr>
            </a:br>
            <a:endParaRPr lang="en-US" sz="2400" u="sng" smtClean="0">
              <a:solidFill>
                <a:srgbClr val="FF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smtClean="0"/>
              <a:t>Tìm trong switch table với địa chỉ MAC đích của frame</a:t>
            </a:r>
            <a:endParaRPr lang="en-US" sz="2400" b="1" smtClean="0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if </a:t>
            </a:r>
            <a:r>
              <a:rPr lang="en-US" sz="2400" smtClean="0"/>
              <a:t>tìm thấy phần tử cho đích</a:t>
            </a:r>
            <a:br>
              <a:rPr lang="en-US" sz="2400" smtClean="0"/>
            </a:br>
            <a:r>
              <a:rPr lang="en-US" sz="2400" b="1" smtClean="0">
                <a:solidFill>
                  <a:schemeClr val="accent2"/>
                </a:solidFill>
              </a:rPr>
              <a:t>then{</a:t>
            </a:r>
          </a:p>
          <a:p>
            <a:pPr>
              <a:buFont typeface="ZapfDingbats" pitchFamily="82" charset="2"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     if </a:t>
            </a:r>
            <a:r>
              <a:rPr lang="en-US" sz="2400" smtClean="0"/>
              <a:t>nút đích trong cùng đoạn nút gửi</a:t>
            </a:r>
            <a:br>
              <a:rPr lang="en-US" sz="2400" smtClean="0"/>
            </a:br>
            <a:r>
              <a:rPr lang="en-US" sz="2400" smtClean="0"/>
              <a:t>       </a:t>
            </a:r>
            <a:r>
              <a:rPr lang="en-US" sz="2400" b="1" smtClean="0">
                <a:solidFill>
                  <a:schemeClr val="accent2"/>
                </a:solidFill>
              </a:rPr>
              <a:t>then</a:t>
            </a:r>
            <a:r>
              <a:rPr lang="en-US" sz="2400" smtClean="0"/>
              <a:t> loại bỏ frame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           </a:t>
            </a:r>
            <a:r>
              <a:rPr lang="en-US" sz="2400" b="1" smtClean="0">
                <a:solidFill>
                  <a:schemeClr val="accent2"/>
                </a:solidFill>
              </a:rPr>
              <a:t>else</a:t>
            </a:r>
            <a:r>
              <a:rPr lang="en-US" sz="2400" smtClean="0"/>
              <a:t> chuyển tiếp giao diện được chỉ định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     </a:t>
            </a:r>
            <a:r>
              <a:rPr lang="en-US" sz="2400" b="1" smtClean="0">
                <a:solidFill>
                  <a:schemeClr val="accent2"/>
                </a:solidFill>
              </a:rPr>
              <a:t>  }</a:t>
            </a:r>
            <a:endParaRPr lang="en-US" sz="2400" smtClean="0"/>
          </a:p>
          <a:p>
            <a:pPr>
              <a:buFont typeface="ZapfDingbats" pitchFamily="82" charset="2"/>
              <a:buNone/>
            </a:pPr>
            <a:r>
              <a:rPr lang="en-US" sz="2400" smtClean="0"/>
              <a:t>    </a:t>
            </a:r>
            <a:r>
              <a:rPr lang="en-US" sz="2400" b="1" smtClean="0">
                <a:solidFill>
                  <a:schemeClr val="accent2"/>
                </a:solidFill>
              </a:rPr>
              <a:t>else</a:t>
            </a:r>
            <a:r>
              <a:rPr lang="en-US" sz="2400" smtClean="0"/>
              <a:t> phát tràn</a:t>
            </a:r>
            <a:endParaRPr lang="en-US" smtClean="0"/>
          </a:p>
          <a:p>
            <a:pPr lvl="3">
              <a:buFontTx/>
              <a:buNone/>
            </a:pPr>
            <a:r>
              <a:rPr lang="en-US" smtClean="0"/>
              <a:t>  </a:t>
            </a:r>
          </a:p>
        </p:txBody>
      </p:sp>
      <p:sp>
        <p:nvSpPr>
          <p:cNvPr id="77830" name="Text Box 4"/>
          <p:cNvSpPr txBox="1">
            <a:spLocks noChangeArrowheads="1"/>
          </p:cNvSpPr>
          <p:nvPr/>
        </p:nvSpPr>
        <p:spPr bwMode="auto">
          <a:xfrm>
            <a:off x="3082925" y="5110163"/>
            <a:ext cx="5938838" cy="8302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Chuyển tiếp đến tất cả các giao diện khác</a:t>
            </a:r>
          </a:p>
          <a:p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giao diện đến của frame</a:t>
            </a:r>
            <a:endParaRPr lang="en-US" sz="2000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7831" name="Line 5"/>
          <p:cNvSpPr>
            <a:spLocks noChangeShapeType="1"/>
          </p:cNvSpPr>
          <p:nvPr/>
        </p:nvSpPr>
        <p:spPr bwMode="auto">
          <a:xfrm flipH="1" flipV="1">
            <a:off x="2503488" y="5299075"/>
            <a:ext cx="525462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0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E894E2C6-6A85-4101-8CEE-D216857F11B5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53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smtClean="0"/>
              <a:t>Switch – ví dụ</a:t>
            </a:r>
            <a:endParaRPr lang="en-US" smtClean="0"/>
          </a:p>
        </p:txBody>
      </p:sp>
      <p:sp>
        <p:nvSpPr>
          <p:cNvPr id="10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Giả sử C gửi frame cho D</a:t>
            </a:r>
            <a:endParaRPr lang="en-US" smtClean="0"/>
          </a:p>
        </p:txBody>
      </p:sp>
      <p:sp>
        <p:nvSpPr>
          <p:cNvPr id="10255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Switch nhận frame từ C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Ghi vào bảng chuyển mạch là C ở giao diện 1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Vì không tìm thấy D trong bảng chuyển mạch, switch chuyển tiếp frame đến các giao diện 2  và 3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D nhận frame, các host khác bỏ qua frame</a:t>
            </a:r>
          </a:p>
        </p:txBody>
      </p:sp>
      <p:sp>
        <p:nvSpPr>
          <p:cNvPr id="10256" name="Rectangle 7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p:oleObj spid="_x0000_s10242" name="Clip" r:id="rId3" imgW="1305000" imgH="1085760" progId="">
              <p:embed/>
            </p:oleObj>
          </a:graphicData>
        </a:graphic>
      </p:graphicFrame>
      <p:graphicFrame>
        <p:nvGraphicFramePr>
          <p:cNvPr id="10243" name="Object 9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p:oleObj spid="_x0000_s10243" name="Clip" r:id="rId4" imgW="1305000" imgH="1085760" progId="">
              <p:embed/>
            </p:oleObj>
          </a:graphicData>
        </a:graphic>
      </p:graphicFrame>
      <p:graphicFrame>
        <p:nvGraphicFramePr>
          <p:cNvPr id="10244" name="Object 10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p:oleObj spid="_x0000_s10244" name="Clip" r:id="rId5" imgW="1305000" imgH="1085760" progId="">
              <p:embed/>
            </p:oleObj>
          </a:graphicData>
        </a:graphic>
      </p:graphicFrame>
      <p:graphicFrame>
        <p:nvGraphicFramePr>
          <p:cNvPr id="10245" name="Object 11"/>
          <p:cNvGraphicFramePr>
            <a:graphicFrameLocks noChangeAspect="1"/>
          </p:cNvGraphicFramePr>
          <p:nvPr/>
        </p:nvGraphicFramePr>
        <p:xfrm>
          <a:off x="2319338" y="3811588"/>
          <a:ext cx="395287" cy="306387"/>
        </p:xfrm>
        <a:graphic>
          <a:graphicData uri="http://schemas.openxmlformats.org/presentationml/2006/ole">
            <p:oleObj spid="_x0000_s10245" name="Clip" r:id="rId6" imgW="1305000" imgH="1085760" progId="">
              <p:embed/>
            </p:oleObj>
          </a:graphicData>
        </a:graphic>
      </p:graphicFrame>
      <p:sp>
        <p:nvSpPr>
          <p:cNvPr id="10257" name="Rectangle 12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0258" name="Rectangle 13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10246" name="Object 14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p:oleObj spid="_x0000_s10246" name="Clip" r:id="rId7" imgW="1305000" imgH="1085760" progId="">
              <p:embed/>
            </p:oleObj>
          </a:graphicData>
        </a:graphic>
      </p:graphicFrame>
      <p:graphicFrame>
        <p:nvGraphicFramePr>
          <p:cNvPr id="10247" name="Object 15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p:oleObj spid="_x0000_s10247" name="Clip" r:id="rId8" imgW="1305000" imgH="1085760" progId="">
              <p:embed/>
            </p:oleObj>
          </a:graphicData>
        </a:graphic>
      </p:graphicFrame>
      <p:graphicFrame>
        <p:nvGraphicFramePr>
          <p:cNvPr id="10248" name="Object 16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p:oleObj spid="_x0000_s10248" name="Clip" r:id="rId9" imgW="1305000" imgH="1085760" progId="">
              <p:embed/>
            </p:oleObj>
          </a:graphicData>
        </a:graphic>
      </p:graphicFrame>
      <p:graphicFrame>
        <p:nvGraphicFramePr>
          <p:cNvPr id="10249" name="Object 17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p:oleObj spid="_x0000_s10249" name="Clip" r:id="rId10" imgW="1305000" imgH="1085760" progId="">
              <p:embed/>
            </p:oleObj>
          </a:graphicData>
        </a:graphic>
      </p:graphicFrame>
      <p:graphicFrame>
        <p:nvGraphicFramePr>
          <p:cNvPr id="10250" name="Object 18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p:oleObj spid="_x0000_s10250" name="Clip" r:id="rId11" imgW="1305000" imgH="1085760" progId="">
              <p:embed/>
            </p:oleObj>
          </a:graphicData>
        </a:graphic>
      </p:graphicFrame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H="1">
            <a:off x="3878263" y="3556000"/>
            <a:ext cx="12065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4168775" y="3503613"/>
            <a:ext cx="217488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10294" name="Line 29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95" name="Rectangle 30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10297" name="Line 32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98" name="Line 3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0269" name="Line 34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70" name="Line 35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71" name="Line 36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72" name="Text Box 37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10273" name="Text Box 38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10274" name="Text Box 39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10275" name="Text Box 40"/>
          <p:cNvSpPr txBox="1">
            <a:spLocks noChangeArrowheads="1"/>
          </p:cNvSpPr>
          <p:nvPr/>
        </p:nvSpPr>
        <p:spPr bwMode="auto">
          <a:xfrm>
            <a:off x="4368800" y="2016125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10276" name="Text Box 42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0277" name="Text Box 43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0278" name="Text Box 44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279" name="Text Box 45"/>
          <p:cNvSpPr txBox="1">
            <a:spLocks noChangeArrowheads="1"/>
          </p:cNvSpPr>
          <p:nvPr/>
        </p:nvSpPr>
        <p:spPr bwMode="auto">
          <a:xfrm>
            <a:off x="3114675" y="39100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0280" name="Text Box 46"/>
          <p:cNvSpPr txBox="1">
            <a:spLocks noChangeArrowheads="1"/>
          </p:cNvSpPr>
          <p:nvPr/>
        </p:nvSpPr>
        <p:spPr bwMode="auto">
          <a:xfrm>
            <a:off x="3990975" y="4167188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0281" name="Text Box 47"/>
          <p:cNvSpPr txBox="1">
            <a:spLocks noChangeArrowheads="1"/>
          </p:cNvSpPr>
          <p:nvPr/>
        </p:nvSpPr>
        <p:spPr bwMode="auto">
          <a:xfrm>
            <a:off x="4633913" y="3883025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0282" name="Text Box 48"/>
          <p:cNvSpPr txBox="1">
            <a:spLocks noChangeArrowheads="1"/>
          </p:cNvSpPr>
          <p:nvPr/>
        </p:nvSpPr>
        <p:spPr bwMode="auto">
          <a:xfrm>
            <a:off x="5175250" y="40259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10283" name="Text Box 50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10284" name="Text Box 51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0285" name="Line 52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86" name="Line 53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87" name="Text Box 54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10288" name="Text Box 55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10289" name="Text Box 56"/>
          <p:cNvSpPr txBox="1">
            <a:spLocks noChangeArrowheads="1"/>
          </p:cNvSpPr>
          <p:nvPr/>
        </p:nvSpPr>
        <p:spPr bwMode="auto">
          <a:xfrm>
            <a:off x="7197725" y="2351088"/>
            <a:ext cx="3508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E</a:t>
            </a:r>
          </a:p>
          <a:p>
            <a:r>
              <a:rPr lang="en-US"/>
              <a:t>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290" name="Text Box 57"/>
          <p:cNvSpPr txBox="1">
            <a:spLocks noChangeArrowheads="1"/>
          </p:cNvSpPr>
          <p:nvPr/>
        </p:nvSpPr>
        <p:spPr bwMode="auto">
          <a:xfrm>
            <a:off x="7777163" y="2349500"/>
            <a:ext cx="323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</p:txBody>
      </p:sp>
      <p:sp>
        <p:nvSpPr>
          <p:cNvPr id="10291" name="Text Box 59"/>
          <p:cNvSpPr txBox="1">
            <a:spLocks noChangeArrowheads="1"/>
          </p:cNvSpPr>
          <p:nvPr/>
        </p:nvSpPr>
        <p:spPr bwMode="auto">
          <a:xfrm>
            <a:off x="3527425" y="22479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292" name="Text Box 60"/>
          <p:cNvSpPr txBox="1">
            <a:spLocks noChangeArrowheads="1"/>
          </p:cNvSpPr>
          <p:nvPr/>
        </p:nvSpPr>
        <p:spPr bwMode="auto">
          <a:xfrm>
            <a:off x="3848100" y="25320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293" name="Text Box 61"/>
          <p:cNvSpPr txBox="1">
            <a:spLocks noChangeArrowheads="1"/>
          </p:cNvSpPr>
          <p:nvPr/>
        </p:nvSpPr>
        <p:spPr bwMode="auto">
          <a:xfrm>
            <a:off x="4273550" y="24923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1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E2EFA731-6ADC-4BBF-97F4-67B23CA0CF79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smtClean="0"/>
              <a:t>Switch – ví dụ</a:t>
            </a:r>
            <a:endParaRPr lang="en-US" smtClean="0"/>
          </a:p>
        </p:txBody>
      </p:sp>
      <p:sp>
        <p:nvSpPr>
          <p:cNvPr id="11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Giả sử D trả lời C. </a:t>
            </a:r>
            <a:endParaRPr lang="en-US" smtClean="0"/>
          </a:p>
          <a:p>
            <a:endParaRPr lang="en-US" smtClean="0"/>
          </a:p>
        </p:txBody>
      </p:sp>
      <p:sp>
        <p:nvSpPr>
          <p:cNvPr id="11279" name="Rectangle 4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Switch nhận frame từ 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Ghi vào bảng chuyển mạch là D ở giao diện 2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Tìm thấy C trong bảng chuyển mạch, switch chuyển frame sang giao diện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C nhận frame </a:t>
            </a:r>
          </a:p>
        </p:txBody>
      </p:sp>
      <p:sp>
        <p:nvSpPr>
          <p:cNvPr id="11280" name="Rectangle 5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p:oleObj spid="_x0000_s11266" name="Clip" r:id="rId3" imgW="1305000" imgH="1085760" progId="">
              <p:embed/>
            </p:oleObj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p:oleObj spid="_x0000_s11267" name="Clip" r:id="rId4" imgW="1305000" imgH="1085760" progId="">
              <p:embed/>
            </p:oleObj>
          </a:graphicData>
        </a:graphic>
      </p:graphicFrame>
      <p:graphicFrame>
        <p:nvGraphicFramePr>
          <p:cNvPr id="11268" name="Object 8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p:oleObj spid="_x0000_s11268" name="Clip" r:id="rId5" imgW="1305000" imgH="1085760" progId="">
              <p:embed/>
            </p:oleObj>
          </a:graphicData>
        </a:graphic>
      </p:graphicFrame>
      <p:graphicFrame>
        <p:nvGraphicFramePr>
          <p:cNvPr id="11269" name="Object 9"/>
          <p:cNvGraphicFramePr>
            <a:graphicFrameLocks noChangeAspect="1"/>
          </p:cNvGraphicFramePr>
          <p:nvPr/>
        </p:nvGraphicFramePr>
        <p:xfrm>
          <a:off x="2319338" y="3811588"/>
          <a:ext cx="395287" cy="306387"/>
        </p:xfrm>
        <a:graphic>
          <a:graphicData uri="http://schemas.openxmlformats.org/presentationml/2006/ole">
            <p:oleObj spid="_x0000_s11269" name="Clip" r:id="rId6" imgW="1305000" imgH="1085760" progId="">
              <p:embed/>
            </p:oleObj>
          </a:graphicData>
        </a:graphic>
      </p:graphicFrame>
      <p:sp>
        <p:nvSpPr>
          <p:cNvPr id="11281" name="Rectangle 10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282" name="Rectangle 11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11270" name="Object 12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p:oleObj spid="_x0000_s11270" name="Clip" r:id="rId7" imgW="1305000" imgH="1085760" progId="">
              <p:embed/>
            </p:oleObj>
          </a:graphicData>
        </a:graphic>
      </p:graphicFrame>
      <p:graphicFrame>
        <p:nvGraphicFramePr>
          <p:cNvPr id="11271" name="Object 13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p:oleObj spid="_x0000_s11271" name="Clip" r:id="rId8" imgW="1305000" imgH="1085760" progId="">
              <p:embed/>
            </p:oleObj>
          </a:graphicData>
        </a:graphic>
      </p:graphicFrame>
      <p:graphicFrame>
        <p:nvGraphicFramePr>
          <p:cNvPr id="11272" name="Object 14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p:oleObj spid="_x0000_s11272" name="Clip" r:id="rId9" imgW="1305000" imgH="1085760" progId="">
              <p:embed/>
            </p:oleObj>
          </a:graphicData>
        </a:graphic>
      </p:graphicFrame>
      <p:graphicFrame>
        <p:nvGraphicFramePr>
          <p:cNvPr id="11273" name="Object 15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p:oleObj spid="_x0000_s11273" name="Clip" r:id="rId10" imgW="1305000" imgH="1085760" progId="">
              <p:embed/>
            </p:oleObj>
          </a:graphicData>
        </a:graphic>
      </p:graphicFrame>
      <p:graphicFrame>
        <p:nvGraphicFramePr>
          <p:cNvPr id="11274" name="Object 16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p:oleObj spid="_x0000_s11274" name="Clip" r:id="rId11" imgW="1305000" imgH="1085760" progId="">
              <p:embed/>
            </p:oleObj>
          </a:graphicData>
        </a:graphic>
      </p:graphicFrame>
      <p:sp>
        <p:nvSpPr>
          <p:cNvPr id="11283" name="Line 17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4" name="Line 18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5" name="Line 19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6" name="Line 20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7" name="Line 21"/>
          <p:cNvSpPr>
            <a:spLocks noChangeShapeType="1"/>
          </p:cNvSpPr>
          <p:nvPr/>
        </p:nvSpPr>
        <p:spPr bwMode="auto">
          <a:xfrm flipH="1">
            <a:off x="3878263" y="3556000"/>
            <a:ext cx="12065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8" name="Line 22"/>
          <p:cNvSpPr>
            <a:spLocks noChangeShapeType="1"/>
          </p:cNvSpPr>
          <p:nvPr/>
        </p:nvSpPr>
        <p:spPr bwMode="auto">
          <a:xfrm>
            <a:off x="4168775" y="3503613"/>
            <a:ext cx="217488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9" name="Line 23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90" name="Line 24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91" name="Line 25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11315" name="Line 27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16" name="Rectangle 28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11318" name="Line 30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19" name="Line 31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1293" name="Line 32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94" name="Line 33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95" name="Line 34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96" name="Text Box 35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11297" name="Text Box 36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11298" name="Text Box 37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11299" name="Text Box 38"/>
          <p:cNvSpPr txBox="1">
            <a:spLocks noChangeArrowheads="1"/>
          </p:cNvSpPr>
          <p:nvPr/>
        </p:nvSpPr>
        <p:spPr bwMode="auto">
          <a:xfrm>
            <a:off x="4394200" y="2132013"/>
            <a:ext cx="873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11300" name="Text Box 39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301" name="Text Box 40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1302" name="Text Box 41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1303" name="Text Box 42"/>
          <p:cNvSpPr txBox="1">
            <a:spLocks noChangeArrowheads="1"/>
          </p:cNvSpPr>
          <p:nvPr/>
        </p:nvSpPr>
        <p:spPr bwMode="auto">
          <a:xfrm>
            <a:off x="3114675" y="39100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1304" name="Text Box 43"/>
          <p:cNvSpPr txBox="1">
            <a:spLocks noChangeArrowheads="1"/>
          </p:cNvSpPr>
          <p:nvPr/>
        </p:nvSpPr>
        <p:spPr bwMode="auto">
          <a:xfrm>
            <a:off x="3990975" y="4167188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1305" name="Text Box 44"/>
          <p:cNvSpPr txBox="1">
            <a:spLocks noChangeArrowheads="1"/>
          </p:cNvSpPr>
          <p:nvPr/>
        </p:nvSpPr>
        <p:spPr bwMode="auto">
          <a:xfrm>
            <a:off x="4633913" y="3883025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1306" name="Text Box 45"/>
          <p:cNvSpPr txBox="1">
            <a:spLocks noChangeArrowheads="1"/>
          </p:cNvSpPr>
          <p:nvPr/>
        </p:nvSpPr>
        <p:spPr bwMode="auto">
          <a:xfrm>
            <a:off x="5175250" y="40259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11307" name="Text Box 46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11308" name="Text Box 48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1309" name="Line 49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10" name="Line 50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11" name="Text Box 51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11312" name="Text Box 52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11313" name="Text Box 53"/>
          <p:cNvSpPr txBox="1">
            <a:spLocks noChangeArrowheads="1"/>
          </p:cNvSpPr>
          <p:nvPr/>
        </p:nvSpPr>
        <p:spPr bwMode="auto">
          <a:xfrm>
            <a:off x="7197725" y="2351088"/>
            <a:ext cx="3508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E</a:t>
            </a:r>
          </a:p>
          <a:p>
            <a:r>
              <a:rPr lang="en-US"/>
              <a:t>G</a:t>
            </a:r>
          </a:p>
          <a:p>
            <a:r>
              <a:rPr lang="en-US"/>
              <a:t>C</a:t>
            </a:r>
          </a:p>
        </p:txBody>
      </p:sp>
      <p:sp>
        <p:nvSpPr>
          <p:cNvPr id="11314" name="Text Box 54"/>
          <p:cNvSpPr txBox="1">
            <a:spLocks noChangeArrowheads="1"/>
          </p:cNvSpPr>
          <p:nvPr/>
        </p:nvSpPr>
        <p:spPr bwMode="auto">
          <a:xfrm>
            <a:off x="7777163" y="2349500"/>
            <a:ext cx="323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2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F4123F84-D179-45BD-AA5D-3F338A84EFCC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301" name="Freeform 82"/>
          <p:cNvSpPr>
            <a:spLocks/>
          </p:cNvSpPr>
          <p:nvPr/>
        </p:nvSpPr>
        <p:spPr bwMode="auto">
          <a:xfrm>
            <a:off x="4211638" y="3992563"/>
            <a:ext cx="2781300" cy="2574925"/>
          </a:xfrm>
          <a:custGeom>
            <a:avLst/>
            <a:gdLst>
              <a:gd name="T0" fmla="*/ 0 w 1752"/>
              <a:gd name="T1" fmla="*/ 0 h 1622"/>
              <a:gd name="T2" fmla="*/ 2147483647 w 1752"/>
              <a:gd name="T3" fmla="*/ 2147483647 h 1622"/>
              <a:gd name="T4" fmla="*/ 2147483647 w 1752"/>
              <a:gd name="T5" fmla="*/ 2147483647 h 1622"/>
              <a:gd name="T6" fmla="*/ 2147483647 w 1752"/>
              <a:gd name="T7" fmla="*/ 2147483647 h 1622"/>
              <a:gd name="T8" fmla="*/ 2147483647 w 1752"/>
              <a:gd name="T9" fmla="*/ 2147483647 h 1622"/>
              <a:gd name="T10" fmla="*/ 2147483647 w 1752"/>
              <a:gd name="T11" fmla="*/ 2147483647 h 1622"/>
              <a:gd name="T12" fmla="*/ 2147483647 w 1752"/>
              <a:gd name="T13" fmla="*/ 2147483647 h 1622"/>
              <a:gd name="T14" fmla="*/ 2147483647 w 1752"/>
              <a:gd name="T15" fmla="*/ 2147483647 h 1622"/>
              <a:gd name="T16" fmla="*/ 2147483647 w 1752"/>
              <a:gd name="T17" fmla="*/ 2147483647 h 1622"/>
              <a:gd name="T18" fmla="*/ 2147483647 w 1752"/>
              <a:gd name="T19" fmla="*/ 2147483647 h 1622"/>
              <a:gd name="T20" fmla="*/ 2147483647 w 1752"/>
              <a:gd name="T21" fmla="*/ 2147483647 h 1622"/>
              <a:gd name="T22" fmla="*/ 2147483647 w 1752"/>
              <a:gd name="T23" fmla="*/ 2147483647 h 1622"/>
              <a:gd name="T24" fmla="*/ 2147483647 w 1752"/>
              <a:gd name="T25" fmla="*/ 2147483647 h 1622"/>
              <a:gd name="T26" fmla="*/ 2147483647 w 1752"/>
              <a:gd name="T27" fmla="*/ 2147483647 h 1622"/>
              <a:gd name="T28" fmla="*/ 2147483647 w 1752"/>
              <a:gd name="T29" fmla="*/ 2147483647 h 1622"/>
              <a:gd name="T30" fmla="*/ 2147483647 w 1752"/>
              <a:gd name="T31" fmla="*/ 2147483647 h 1622"/>
              <a:gd name="T32" fmla="*/ 2147483647 w 1752"/>
              <a:gd name="T33" fmla="*/ 2147483647 h 1622"/>
              <a:gd name="T34" fmla="*/ 2147483647 w 1752"/>
              <a:gd name="T35" fmla="*/ 2147483647 h 1622"/>
              <a:gd name="T36" fmla="*/ 2147483647 w 1752"/>
              <a:gd name="T37" fmla="*/ 2147483647 h 1622"/>
              <a:gd name="T38" fmla="*/ 2147483647 w 1752"/>
              <a:gd name="T39" fmla="*/ 2147483647 h 1622"/>
              <a:gd name="T40" fmla="*/ 2147483647 w 1752"/>
              <a:gd name="T41" fmla="*/ 2147483647 h 1622"/>
              <a:gd name="T42" fmla="*/ 2147483647 w 1752"/>
              <a:gd name="T43" fmla="*/ 2147483647 h 1622"/>
              <a:gd name="T44" fmla="*/ 2147483647 w 1752"/>
              <a:gd name="T45" fmla="*/ 2147483647 h 1622"/>
              <a:gd name="T46" fmla="*/ 2147483647 w 1752"/>
              <a:gd name="T47" fmla="*/ 2147483647 h 1622"/>
              <a:gd name="T48" fmla="*/ 2147483647 w 1752"/>
              <a:gd name="T49" fmla="*/ 2147483647 h 1622"/>
              <a:gd name="T50" fmla="*/ 2147483647 w 1752"/>
              <a:gd name="T51" fmla="*/ 2147483647 h 1622"/>
              <a:gd name="T52" fmla="*/ 2147483647 w 1752"/>
              <a:gd name="T53" fmla="*/ 2147483647 h 1622"/>
              <a:gd name="T54" fmla="*/ 2147483647 w 1752"/>
              <a:gd name="T55" fmla="*/ 2147483647 h 1622"/>
              <a:gd name="T56" fmla="*/ 2147483647 w 1752"/>
              <a:gd name="T57" fmla="*/ 2147483647 h 1622"/>
              <a:gd name="T58" fmla="*/ 2147483647 w 1752"/>
              <a:gd name="T59" fmla="*/ 2147483647 h 1622"/>
              <a:gd name="T60" fmla="*/ 2147483647 w 1752"/>
              <a:gd name="T61" fmla="*/ 2147483647 h 1622"/>
              <a:gd name="T62" fmla="*/ 0 w 1752"/>
              <a:gd name="T63" fmla="*/ 0 h 162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752"/>
              <a:gd name="T97" fmla="*/ 0 h 1622"/>
              <a:gd name="T98" fmla="*/ 1752 w 1752"/>
              <a:gd name="T99" fmla="*/ 1622 h 162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752" h="1622">
                <a:moveTo>
                  <a:pt x="0" y="0"/>
                </a:moveTo>
                <a:cubicBezTo>
                  <a:pt x="66" y="66"/>
                  <a:pt x="98" y="149"/>
                  <a:pt x="146" y="227"/>
                </a:cubicBezTo>
                <a:cubicBezTo>
                  <a:pt x="170" y="265"/>
                  <a:pt x="202" y="295"/>
                  <a:pt x="227" y="333"/>
                </a:cubicBezTo>
                <a:cubicBezTo>
                  <a:pt x="257" y="379"/>
                  <a:pt x="287" y="424"/>
                  <a:pt x="316" y="470"/>
                </a:cubicBezTo>
                <a:cubicBezTo>
                  <a:pt x="326" y="487"/>
                  <a:pt x="349" y="519"/>
                  <a:pt x="349" y="519"/>
                </a:cubicBezTo>
                <a:cubicBezTo>
                  <a:pt x="363" y="561"/>
                  <a:pt x="385" y="601"/>
                  <a:pt x="405" y="641"/>
                </a:cubicBezTo>
                <a:cubicBezTo>
                  <a:pt x="421" y="673"/>
                  <a:pt x="419" y="687"/>
                  <a:pt x="446" y="714"/>
                </a:cubicBezTo>
                <a:cubicBezTo>
                  <a:pt x="454" y="764"/>
                  <a:pt x="469" y="813"/>
                  <a:pt x="487" y="860"/>
                </a:cubicBezTo>
                <a:cubicBezTo>
                  <a:pt x="490" y="917"/>
                  <a:pt x="489" y="974"/>
                  <a:pt x="495" y="1030"/>
                </a:cubicBezTo>
                <a:cubicBezTo>
                  <a:pt x="500" y="1075"/>
                  <a:pt x="529" y="1134"/>
                  <a:pt x="543" y="1176"/>
                </a:cubicBezTo>
                <a:cubicBezTo>
                  <a:pt x="557" y="1219"/>
                  <a:pt x="563" y="1295"/>
                  <a:pt x="592" y="1330"/>
                </a:cubicBezTo>
                <a:cubicBezTo>
                  <a:pt x="619" y="1362"/>
                  <a:pt x="626" y="1349"/>
                  <a:pt x="657" y="1371"/>
                </a:cubicBezTo>
                <a:cubicBezTo>
                  <a:pt x="666" y="1378"/>
                  <a:pt x="671" y="1389"/>
                  <a:pt x="681" y="1395"/>
                </a:cubicBezTo>
                <a:cubicBezTo>
                  <a:pt x="745" y="1435"/>
                  <a:pt x="821" y="1458"/>
                  <a:pt x="892" y="1485"/>
                </a:cubicBezTo>
                <a:cubicBezTo>
                  <a:pt x="926" y="1519"/>
                  <a:pt x="966" y="1569"/>
                  <a:pt x="1014" y="1590"/>
                </a:cubicBezTo>
                <a:cubicBezTo>
                  <a:pt x="1045" y="1604"/>
                  <a:pt x="1111" y="1622"/>
                  <a:pt x="1111" y="1622"/>
                </a:cubicBezTo>
                <a:cubicBezTo>
                  <a:pt x="1144" y="1619"/>
                  <a:pt x="1177" y="1622"/>
                  <a:pt x="1209" y="1614"/>
                </a:cubicBezTo>
                <a:cubicBezTo>
                  <a:pt x="1220" y="1611"/>
                  <a:pt x="1224" y="1596"/>
                  <a:pt x="1233" y="1590"/>
                </a:cubicBezTo>
                <a:cubicBezTo>
                  <a:pt x="1263" y="1570"/>
                  <a:pt x="1291" y="1556"/>
                  <a:pt x="1322" y="1533"/>
                </a:cubicBezTo>
                <a:cubicBezTo>
                  <a:pt x="1422" y="1458"/>
                  <a:pt x="1496" y="1368"/>
                  <a:pt x="1566" y="1266"/>
                </a:cubicBezTo>
                <a:cubicBezTo>
                  <a:pt x="1631" y="1172"/>
                  <a:pt x="1715" y="1101"/>
                  <a:pt x="1752" y="990"/>
                </a:cubicBezTo>
                <a:cubicBezTo>
                  <a:pt x="1751" y="981"/>
                  <a:pt x="1744" y="897"/>
                  <a:pt x="1736" y="876"/>
                </a:cubicBezTo>
                <a:cubicBezTo>
                  <a:pt x="1723" y="842"/>
                  <a:pt x="1698" y="814"/>
                  <a:pt x="1687" y="779"/>
                </a:cubicBezTo>
                <a:cubicBezTo>
                  <a:pt x="1675" y="742"/>
                  <a:pt x="1667" y="709"/>
                  <a:pt x="1630" y="681"/>
                </a:cubicBezTo>
                <a:cubicBezTo>
                  <a:pt x="1594" y="654"/>
                  <a:pt x="1540" y="603"/>
                  <a:pt x="1517" y="568"/>
                </a:cubicBezTo>
                <a:cubicBezTo>
                  <a:pt x="1469" y="497"/>
                  <a:pt x="1420" y="413"/>
                  <a:pt x="1347" y="365"/>
                </a:cubicBezTo>
                <a:cubicBezTo>
                  <a:pt x="1325" y="324"/>
                  <a:pt x="1289" y="268"/>
                  <a:pt x="1249" y="243"/>
                </a:cubicBezTo>
                <a:cubicBezTo>
                  <a:pt x="1223" y="227"/>
                  <a:pt x="1190" y="226"/>
                  <a:pt x="1160" y="219"/>
                </a:cubicBezTo>
                <a:cubicBezTo>
                  <a:pt x="1098" y="204"/>
                  <a:pt x="1037" y="194"/>
                  <a:pt x="973" y="187"/>
                </a:cubicBezTo>
                <a:cubicBezTo>
                  <a:pt x="851" y="141"/>
                  <a:pt x="749" y="136"/>
                  <a:pt x="616" y="130"/>
                </a:cubicBezTo>
                <a:cubicBezTo>
                  <a:pt x="516" y="97"/>
                  <a:pt x="434" y="23"/>
                  <a:pt x="324" y="16"/>
                </a:cubicBezTo>
                <a:cubicBezTo>
                  <a:pt x="216" y="9"/>
                  <a:pt x="108" y="5"/>
                  <a:pt x="0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2" name="Freeform 81"/>
          <p:cNvSpPr>
            <a:spLocks/>
          </p:cNvSpPr>
          <p:nvPr/>
        </p:nvSpPr>
        <p:spPr bwMode="auto">
          <a:xfrm>
            <a:off x="2998788" y="4030663"/>
            <a:ext cx="1779587" cy="2370137"/>
          </a:xfrm>
          <a:custGeom>
            <a:avLst/>
            <a:gdLst>
              <a:gd name="T0" fmla="*/ 2147483647 w 1121"/>
              <a:gd name="T1" fmla="*/ 0 h 1493"/>
              <a:gd name="T2" fmla="*/ 2147483647 w 1121"/>
              <a:gd name="T3" fmla="*/ 2147483647 h 1493"/>
              <a:gd name="T4" fmla="*/ 2147483647 w 1121"/>
              <a:gd name="T5" fmla="*/ 2147483647 h 1493"/>
              <a:gd name="T6" fmla="*/ 2147483647 w 1121"/>
              <a:gd name="T7" fmla="*/ 2147483647 h 1493"/>
              <a:gd name="T8" fmla="*/ 2147483647 w 1121"/>
              <a:gd name="T9" fmla="*/ 2147483647 h 1493"/>
              <a:gd name="T10" fmla="*/ 2147483647 w 1121"/>
              <a:gd name="T11" fmla="*/ 2147483647 h 1493"/>
              <a:gd name="T12" fmla="*/ 2147483647 w 1121"/>
              <a:gd name="T13" fmla="*/ 2147483647 h 1493"/>
              <a:gd name="T14" fmla="*/ 2147483647 w 1121"/>
              <a:gd name="T15" fmla="*/ 2147483647 h 1493"/>
              <a:gd name="T16" fmla="*/ 2147483647 w 1121"/>
              <a:gd name="T17" fmla="*/ 2147483647 h 1493"/>
              <a:gd name="T18" fmla="*/ 2147483647 w 1121"/>
              <a:gd name="T19" fmla="*/ 2147483647 h 1493"/>
              <a:gd name="T20" fmla="*/ 2147483647 w 1121"/>
              <a:gd name="T21" fmla="*/ 2147483647 h 1493"/>
              <a:gd name="T22" fmla="*/ 2147483647 w 1121"/>
              <a:gd name="T23" fmla="*/ 2147483647 h 1493"/>
              <a:gd name="T24" fmla="*/ 2147483647 w 1121"/>
              <a:gd name="T25" fmla="*/ 2147483647 h 1493"/>
              <a:gd name="T26" fmla="*/ 2147483647 w 1121"/>
              <a:gd name="T27" fmla="*/ 2147483647 h 1493"/>
              <a:gd name="T28" fmla="*/ 2147483647 w 1121"/>
              <a:gd name="T29" fmla="*/ 2147483647 h 1493"/>
              <a:gd name="T30" fmla="*/ 2147483647 w 1121"/>
              <a:gd name="T31" fmla="*/ 2147483647 h 1493"/>
              <a:gd name="T32" fmla="*/ 2147483647 w 1121"/>
              <a:gd name="T33" fmla="*/ 2147483647 h 1493"/>
              <a:gd name="T34" fmla="*/ 2147483647 w 1121"/>
              <a:gd name="T35" fmla="*/ 2147483647 h 1493"/>
              <a:gd name="T36" fmla="*/ 2147483647 w 1121"/>
              <a:gd name="T37" fmla="*/ 2147483647 h 1493"/>
              <a:gd name="T38" fmla="*/ 2147483647 w 1121"/>
              <a:gd name="T39" fmla="*/ 2147483647 h 1493"/>
              <a:gd name="T40" fmla="*/ 2147483647 w 1121"/>
              <a:gd name="T41" fmla="*/ 2147483647 h 1493"/>
              <a:gd name="T42" fmla="*/ 2147483647 w 1121"/>
              <a:gd name="T43" fmla="*/ 2147483647 h 1493"/>
              <a:gd name="T44" fmla="*/ 2147483647 w 1121"/>
              <a:gd name="T45" fmla="*/ 2147483647 h 1493"/>
              <a:gd name="T46" fmla="*/ 2147483647 w 1121"/>
              <a:gd name="T47" fmla="*/ 2147483647 h 1493"/>
              <a:gd name="T48" fmla="*/ 2147483647 w 1121"/>
              <a:gd name="T49" fmla="*/ 2147483647 h 1493"/>
              <a:gd name="T50" fmla="*/ 2147483647 w 1121"/>
              <a:gd name="T51" fmla="*/ 2147483647 h 1493"/>
              <a:gd name="T52" fmla="*/ 2147483647 w 1121"/>
              <a:gd name="T53" fmla="*/ 2147483647 h 1493"/>
              <a:gd name="T54" fmla="*/ 2147483647 w 1121"/>
              <a:gd name="T55" fmla="*/ 2147483647 h 1493"/>
              <a:gd name="T56" fmla="*/ 2147483647 w 1121"/>
              <a:gd name="T57" fmla="*/ 2147483647 h 1493"/>
              <a:gd name="T58" fmla="*/ 2147483647 w 1121"/>
              <a:gd name="T59" fmla="*/ 2147483647 h 1493"/>
              <a:gd name="T60" fmla="*/ 2147483647 w 1121"/>
              <a:gd name="T61" fmla="*/ 2147483647 h 1493"/>
              <a:gd name="T62" fmla="*/ 2147483647 w 1121"/>
              <a:gd name="T63" fmla="*/ 2147483647 h 1493"/>
              <a:gd name="T64" fmla="*/ 2147483647 w 1121"/>
              <a:gd name="T65" fmla="*/ 0 h 149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21"/>
              <a:gd name="T100" fmla="*/ 0 h 1493"/>
              <a:gd name="T101" fmla="*/ 1121 w 1121"/>
              <a:gd name="T102" fmla="*/ 1493 h 149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21" h="1493">
                <a:moveTo>
                  <a:pt x="642" y="0"/>
                </a:moveTo>
                <a:cubicBezTo>
                  <a:pt x="632" y="30"/>
                  <a:pt x="628" y="55"/>
                  <a:pt x="610" y="81"/>
                </a:cubicBezTo>
                <a:cubicBezTo>
                  <a:pt x="601" y="118"/>
                  <a:pt x="582" y="155"/>
                  <a:pt x="561" y="187"/>
                </a:cubicBezTo>
                <a:cubicBezTo>
                  <a:pt x="543" y="261"/>
                  <a:pt x="522" y="330"/>
                  <a:pt x="488" y="398"/>
                </a:cubicBezTo>
                <a:cubicBezTo>
                  <a:pt x="483" y="408"/>
                  <a:pt x="466" y="445"/>
                  <a:pt x="456" y="455"/>
                </a:cubicBezTo>
                <a:cubicBezTo>
                  <a:pt x="446" y="465"/>
                  <a:pt x="433" y="470"/>
                  <a:pt x="423" y="479"/>
                </a:cubicBezTo>
                <a:cubicBezTo>
                  <a:pt x="394" y="504"/>
                  <a:pt x="372" y="539"/>
                  <a:pt x="350" y="568"/>
                </a:cubicBezTo>
                <a:cubicBezTo>
                  <a:pt x="319" y="609"/>
                  <a:pt x="298" y="661"/>
                  <a:pt x="261" y="698"/>
                </a:cubicBezTo>
                <a:cubicBezTo>
                  <a:pt x="249" y="710"/>
                  <a:pt x="233" y="718"/>
                  <a:pt x="220" y="730"/>
                </a:cubicBezTo>
                <a:cubicBezTo>
                  <a:pt x="201" y="788"/>
                  <a:pt x="151" y="801"/>
                  <a:pt x="115" y="844"/>
                </a:cubicBezTo>
                <a:cubicBezTo>
                  <a:pt x="109" y="851"/>
                  <a:pt x="106" y="862"/>
                  <a:pt x="99" y="868"/>
                </a:cubicBezTo>
                <a:cubicBezTo>
                  <a:pt x="84" y="881"/>
                  <a:pt x="50" y="901"/>
                  <a:pt x="50" y="901"/>
                </a:cubicBezTo>
                <a:cubicBezTo>
                  <a:pt x="34" y="926"/>
                  <a:pt x="18" y="938"/>
                  <a:pt x="9" y="966"/>
                </a:cubicBezTo>
                <a:cubicBezTo>
                  <a:pt x="6" y="985"/>
                  <a:pt x="0" y="1003"/>
                  <a:pt x="1" y="1022"/>
                </a:cubicBezTo>
                <a:cubicBezTo>
                  <a:pt x="3" y="1074"/>
                  <a:pt x="6" y="1126"/>
                  <a:pt x="17" y="1177"/>
                </a:cubicBezTo>
                <a:cubicBezTo>
                  <a:pt x="20" y="1192"/>
                  <a:pt x="34" y="1203"/>
                  <a:pt x="42" y="1217"/>
                </a:cubicBezTo>
                <a:cubicBezTo>
                  <a:pt x="77" y="1279"/>
                  <a:pt x="121" y="1320"/>
                  <a:pt x="172" y="1371"/>
                </a:cubicBezTo>
                <a:cubicBezTo>
                  <a:pt x="204" y="1403"/>
                  <a:pt x="242" y="1447"/>
                  <a:pt x="285" y="1461"/>
                </a:cubicBezTo>
                <a:cubicBezTo>
                  <a:pt x="328" y="1475"/>
                  <a:pt x="372" y="1479"/>
                  <a:pt x="415" y="1493"/>
                </a:cubicBezTo>
                <a:cubicBezTo>
                  <a:pt x="528" y="1482"/>
                  <a:pt x="644" y="1479"/>
                  <a:pt x="756" y="1461"/>
                </a:cubicBezTo>
                <a:cubicBezTo>
                  <a:pt x="803" y="1444"/>
                  <a:pt x="847" y="1422"/>
                  <a:pt x="894" y="1404"/>
                </a:cubicBezTo>
                <a:cubicBezTo>
                  <a:pt x="914" y="1388"/>
                  <a:pt x="939" y="1379"/>
                  <a:pt x="959" y="1363"/>
                </a:cubicBezTo>
                <a:cubicBezTo>
                  <a:pt x="978" y="1347"/>
                  <a:pt x="988" y="1322"/>
                  <a:pt x="1007" y="1306"/>
                </a:cubicBezTo>
                <a:cubicBezTo>
                  <a:pt x="1040" y="1277"/>
                  <a:pt x="1070" y="1253"/>
                  <a:pt x="1096" y="1217"/>
                </a:cubicBezTo>
                <a:cubicBezTo>
                  <a:pt x="1107" y="1057"/>
                  <a:pt x="1115" y="899"/>
                  <a:pt x="1121" y="739"/>
                </a:cubicBezTo>
                <a:cubicBezTo>
                  <a:pt x="1112" y="665"/>
                  <a:pt x="1093" y="588"/>
                  <a:pt x="1048" y="528"/>
                </a:cubicBezTo>
                <a:cubicBezTo>
                  <a:pt x="1028" y="468"/>
                  <a:pt x="1000" y="425"/>
                  <a:pt x="967" y="373"/>
                </a:cubicBezTo>
                <a:cubicBezTo>
                  <a:pt x="922" y="303"/>
                  <a:pt x="907" y="249"/>
                  <a:pt x="845" y="187"/>
                </a:cubicBezTo>
                <a:cubicBezTo>
                  <a:pt x="842" y="179"/>
                  <a:pt x="843" y="169"/>
                  <a:pt x="837" y="163"/>
                </a:cubicBezTo>
                <a:cubicBezTo>
                  <a:pt x="831" y="157"/>
                  <a:pt x="820" y="158"/>
                  <a:pt x="813" y="154"/>
                </a:cubicBezTo>
                <a:cubicBezTo>
                  <a:pt x="798" y="145"/>
                  <a:pt x="786" y="132"/>
                  <a:pt x="772" y="122"/>
                </a:cubicBezTo>
                <a:cubicBezTo>
                  <a:pt x="750" y="90"/>
                  <a:pt x="719" y="45"/>
                  <a:pt x="683" y="33"/>
                </a:cubicBezTo>
                <a:cubicBezTo>
                  <a:pt x="652" y="12"/>
                  <a:pt x="665" y="23"/>
                  <a:pt x="642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3" name="Freeform 80"/>
          <p:cNvSpPr>
            <a:spLocks/>
          </p:cNvSpPr>
          <p:nvPr/>
        </p:nvSpPr>
        <p:spPr bwMode="auto">
          <a:xfrm>
            <a:off x="785813" y="3789363"/>
            <a:ext cx="3128962" cy="2560637"/>
          </a:xfrm>
          <a:custGeom>
            <a:avLst/>
            <a:gdLst>
              <a:gd name="T0" fmla="*/ 2147483647 w 1971"/>
              <a:gd name="T1" fmla="*/ 2147483647 h 1613"/>
              <a:gd name="T2" fmla="*/ 2147483647 w 1971"/>
              <a:gd name="T3" fmla="*/ 2147483647 h 1613"/>
              <a:gd name="T4" fmla="*/ 2147483647 w 1971"/>
              <a:gd name="T5" fmla="*/ 2147483647 h 1613"/>
              <a:gd name="T6" fmla="*/ 2147483647 w 1971"/>
              <a:gd name="T7" fmla="*/ 2147483647 h 1613"/>
              <a:gd name="T8" fmla="*/ 2147483647 w 1971"/>
              <a:gd name="T9" fmla="*/ 2147483647 h 1613"/>
              <a:gd name="T10" fmla="*/ 2147483647 w 1971"/>
              <a:gd name="T11" fmla="*/ 2147483647 h 1613"/>
              <a:gd name="T12" fmla="*/ 2147483647 w 1971"/>
              <a:gd name="T13" fmla="*/ 2147483647 h 1613"/>
              <a:gd name="T14" fmla="*/ 2147483647 w 1971"/>
              <a:gd name="T15" fmla="*/ 2147483647 h 1613"/>
              <a:gd name="T16" fmla="*/ 2147483647 w 1971"/>
              <a:gd name="T17" fmla="*/ 2147483647 h 1613"/>
              <a:gd name="T18" fmla="*/ 2147483647 w 1971"/>
              <a:gd name="T19" fmla="*/ 2147483647 h 1613"/>
              <a:gd name="T20" fmla="*/ 2147483647 w 1971"/>
              <a:gd name="T21" fmla="*/ 2147483647 h 1613"/>
              <a:gd name="T22" fmla="*/ 2147483647 w 1971"/>
              <a:gd name="T23" fmla="*/ 2147483647 h 1613"/>
              <a:gd name="T24" fmla="*/ 2147483647 w 1971"/>
              <a:gd name="T25" fmla="*/ 2147483647 h 1613"/>
              <a:gd name="T26" fmla="*/ 2147483647 w 1971"/>
              <a:gd name="T27" fmla="*/ 2147483647 h 1613"/>
              <a:gd name="T28" fmla="*/ 2147483647 w 1971"/>
              <a:gd name="T29" fmla="*/ 2147483647 h 1613"/>
              <a:gd name="T30" fmla="*/ 2147483647 w 1971"/>
              <a:gd name="T31" fmla="*/ 2147483647 h 1613"/>
              <a:gd name="T32" fmla="*/ 2147483647 w 1971"/>
              <a:gd name="T33" fmla="*/ 2147483647 h 1613"/>
              <a:gd name="T34" fmla="*/ 2147483647 w 1971"/>
              <a:gd name="T35" fmla="*/ 2147483647 h 1613"/>
              <a:gd name="T36" fmla="*/ 2147483647 w 1971"/>
              <a:gd name="T37" fmla="*/ 2147483647 h 1613"/>
              <a:gd name="T38" fmla="*/ 2147483647 w 1971"/>
              <a:gd name="T39" fmla="*/ 2147483647 h 1613"/>
              <a:gd name="T40" fmla="*/ 0 w 1971"/>
              <a:gd name="T41" fmla="*/ 2147483647 h 1613"/>
              <a:gd name="T42" fmla="*/ 2147483647 w 1971"/>
              <a:gd name="T43" fmla="*/ 2147483647 h 1613"/>
              <a:gd name="T44" fmla="*/ 2147483647 w 1971"/>
              <a:gd name="T45" fmla="*/ 2147483647 h 1613"/>
              <a:gd name="T46" fmla="*/ 2147483647 w 1971"/>
              <a:gd name="T47" fmla="*/ 2147483647 h 1613"/>
              <a:gd name="T48" fmla="*/ 2147483647 w 1971"/>
              <a:gd name="T49" fmla="*/ 2147483647 h 1613"/>
              <a:gd name="T50" fmla="*/ 2147483647 w 1971"/>
              <a:gd name="T51" fmla="*/ 2147483647 h 1613"/>
              <a:gd name="T52" fmla="*/ 2147483647 w 1971"/>
              <a:gd name="T53" fmla="*/ 2147483647 h 1613"/>
              <a:gd name="T54" fmla="*/ 2147483647 w 1971"/>
              <a:gd name="T55" fmla="*/ 2147483647 h 1613"/>
              <a:gd name="T56" fmla="*/ 2147483647 w 1971"/>
              <a:gd name="T57" fmla="*/ 2147483647 h 1613"/>
              <a:gd name="T58" fmla="*/ 2147483647 w 1971"/>
              <a:gd name="T59" fmla="*/ 2147483647 h 1613"/>
              <a:gd name="T60" fmla="*/ 2147483647 w 1971"/>
              <a:gd name="T61" fmla="*/ 2147483647 h 1613"/>
              <a:gd name="T62" fmla="*/ 2147483647 w 1971"/>
              <a:gd name="T63" fmla="*/ 2147483647 h 1613"/>
              <a:gd name="T64" fmla="*/ 2147483647 w 1971"/>
              <a:gd name="T65" fmla="*/ 2147483647 h 1613"/>
              <a:gd name="T66" fmla="*/ 2147483647 w 1971"/>
              <a:gd name="T67" fmla="*/ 2147483647 h 1613"/>
              <a:gd name="T68" fmla="*/ 2147483647 w 1971"/>
              <a:gd name="T69" fmla="*/ 2147483647 h 1613"/>
              <a:gd name="T70" fmla="*/ 2147483647 w 1971"/>
              <a:gd name="T71" fmla="*/ 2147483647 h 1613"/>
              <a:gd name="T72" fmla="*/ 2147483647 w 1971"/>
              <a:gd name="T73" fmla="*/ 2147483647 h 1613"/>
              <a:gd name="T74" fmla="*/ 2147483647 w 1971"/>
              <a:gd name="T75" fmla="*/ 2147483647 h 1613"/>
              <a:gd name="T76" fmla="*/ 2147483647 w 1971"/>
              <a:gd name="T77" fmla="*/ 2147483647 h 1613"/>
              <a:gd name="T78" fmla="*/ 2147483647 w 1971"/>
              <a:gd name="T79" fmla="*/ 2147483647 h 1613"/>
              <a:gd name="T80" fmla="*/ 2147483647 w 1971"/>
              <a:gd name="T81" fmla="*/ 2147483647 h 1613"/>
              <a:gd name="T82" fmla="*/ 2147483647 w 1971"/>
              <a:gd name="T83" fmla="*/ 2147483647 h 1613"/>
              <a:gd name="T84" fmla="*/ 2147483647 w 1971"/>
              <a:gd name="T85" fmla="*/ 2147483647 h 1613"/>
              <a:gd name="T86" fmla="*/ 2147483647 w 1971"/>
              <a:gd name="T87" fmla="*/ 2147483647 h 1613"/>
              <a:gd name="T88" fmla="*/ 2147483647 w 1971"/>
              <a:gd name="T89" fmla="*/ 2147483647 h 1613"/>
              <a:gd name="T90" fmla="*/ 2147483647 w 1971"/>
              <a:gd name="T91" fmla="*/ 2147483647 h 161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971"/>
              <a:gd name="T139" fmla="*/ 0 h 1613"/>
              <a:gd name="T140" fmla="*/ 1971 w 1971"/>
              <a:gd name="T141" fmla="*/ 1613 h 161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971" h="1613">
                <a:moveTo>
                  <a:pt x="1947" y="71"/>
                </a:moveTo>
                <a:cubicBezTo>
                  <a:pt x="1826" y="47"/>
                  <a:pt x="1753" y="61"/>
                  <a:pt x="1614" y="71"/>
                </a:cubicBezTo>
                <a:cubicBezTo>
                  <a:pt x="1480" y="116"/>
                  <a:pt x="1622" y="71"/>
                  <a:pt x="1249" y="87"/>
                </a:cubicBezTo>
                <a:cubicBezTo>
                  <a:pt x="1195" y="89"/>
                  <a:pt x="1145" y="119"/>
                  <a:pt x="1095" y="136"/>
                </a:cubicBezTo>
                <a:cubicBezTo>
                  <a:pt x="1044" y="187"/>
                  <a:pt x="1097" y="144"/>
                  <a:pt x="982" y="168"/>
                </a:cubicBezTo>
                <a:cubicBezTo>
                  <a:pt x="970" y="170"/>
                  <a:pt x="960" y="180"/>
                  <a:pt x="949" y="185"/>
                </a:cubicBezTo>
                <a:cubicBezTo>
                  <a:pt x="933" y="191"/>
                  <a:pt x="900" y="201"/>
                  <a:pt x="900" y="201"/>
                </a:cubicBezTo>
                <a:cubicBezTo>
                  <a:pt x="880" y="215"/>
                  <a:pt x="850" y="233"/>
                  <a:pt x="835" y="250"/>
                </a:cubicBezTo>
                <a:cubicBezTo>
                  <a:pt x="822" y="264"/>
                  <a:pt x="821" y="291"/>
                  <a:pt x="803" y="298"/>
                </a:cubicBezTo>
                <a:cubicBezTo>
                  <a:pt x="765" y="312"/>
                  <a:pt x="722" y="303"/>
                  <a:pt x="681" y="306"/>
                </a:cubicBezTo>
                <a:cubicBezTo>
                  <a:pt x="654" y="316"/>
                  <a:pt x="627" y="322"/>
                  <a:pt x="600" y="331"/>
                </a:cubicBezTo>
                <a:cubicBezTo>
                  <a:pt x="572" y="350"/>
                  <a:pt x="538" y="358"/>
                  <a:pt x="511" y="379"/>
                </a:cubicBezTo>
                <a:cubicBezTo>
                  <a:pt x="500" y="387"/>
                  <a:pt x="492" y="399"/>
                  <a:pt x="479" y="404"/>
                </a:cubicBezTo>
                <a:cubicBezTo>
                  <a:pt x="456" y="413"/>
                  <a:pt x="430" y="414"/>
                  <a:pt x="406" y="420"/>
                </a:cubicBezTo>
                <a:cubicBezTo>
                  <a:pt x="389" y="424"/>
                  <a:pt x="373" y="431"/>
                  <a:pt x="357" y="436"/>
                </a:cubicBezTo>
                <a:cubicBezTo>
                  <a:pt x="349" y="439"/>
                  <a:pt x="332" y="444"/>
                  <a:pt x="332" y="444"/>
                </a:cubicBezTo>
                <a:cubicBezTo>
                  <a:pt x="262" y="519"/>
                  <a:pt x="376" y="403"/>
                  <a:pt x="292" y="469"/>
                </a:cubicBezTo>
                <a:cubicBezTo>
                  <a:pt x="251" y="501"/>
                  <a:pt x="212" y="550"/>
                  <a:pt x="178" y="590"/>
                </a:cubicBezTo>
                <a:cubicBezTo>
                  <a:pt x="143" y="632"/>
                  <a:pt x="98" y="685"/>
                  <a:pt x="73" y="736"/>
                </a:cubicBezTo>
                <a:cubicBezTo>
                  <a:pt x="54" y="776"/>
                  <a:pt x="66" y="761"/>
                  <a:pt x="40" y="785"/>
                </a:cubicBezTo>
                <a:cubicBezTo>
                  <a:pt x="25" y="831"/>
                  <a:pt x="8" y="867"/>
                  <a:pt x="0" y="915"/>
                </a:cubicBezTo>
                <a:cubicBezTo>
                  <a:pt x="3" y="996"/>
                  <a:pt x="1" y="1077"/>
                  <a:pt x="8" y="1158"/>
                </a:cubicBezTo>
                <a:cubicBezTo>
                  <a:pt x="13" y="1214"/>
                  <a:pt x="61" y="1252"/>
                  <a:pt x="97" y="1288"/>
                </a:cubicBezTo>
                <a:cubicBezTo>
                  <a:pt x="143" y="1334"/>
                  <a:pt x="107" y="1291"/>
                  <a:pt x="162" y="1369"/>
                </a:cubicBezTo>
                <a:cubicBezTo>
                  <a:pt x="179" y="1393"/>
                  <a:pt x="300" y="1455"/>
                  <a:pt x="332" y="1475"/>
                </a:cubicBezTo>
                <a:cubicBezTo>
                  <a:pt x="435" y="1540"/>
                  <a:pt x="310" y="1456"/>
                  <a:pt x="389" y="1499"/>
                </a:cubicBezTo>
                <a:cubicBezTo>
                  <a:pt x="434" y="1524"/>
                  <a:pt x="471" y="1559"/>
                  <a:pt x="519" y="1580"/>
                </a:cubicBezTo>
                <a:cubicBezTo>
                  <a:pt x="532" y="1586"/>
                  <a:pt x="546" y="1592"/>
                  <a:pt x="560" y="1596"/>
                </a:cubicBezTo>
                <a:cubicBezTo>
                  <a:pt x="587" y="1603"/>
                  <a:pt x="641" y="1613"/>
                  <a:pt x="641" y="1613"/>
                </a:cubicBezTo>
                <a:cubicBezTo>
                  <a:pt x="681" y="1610"/>
                  <a:pt x="722" y="1609"/>
                  <a:pt x="762" y="1604"/>
                </a:cubicBezTo>
                <a:cubicBezTo>
                  <a:pt x="784" y="1601"/>
                  <a:pt x="851" y="1565"/>
                  <a:pt x="852" y="1564"/>
                </a:cubicBezTo>
                <a:cubicBezTo>
                  <a:pt x="914" y="1534"/>
                  <a:pt x="982" y="1520"/>
                  <a:pt x="1046" y="1499"/>
                </a:cubicBezTo>
                <a:cubicBezTo>
                  <a:pt x="1078" y="1469"/>
                  <a:pt x="1109" y="1445"/>
                  <a:pt x="1136" y="1410"/>
                </a:cubicBezTo>
                <a:cubicBezTo>
                  <a:pt x="1172" y="1362"/>
                  <a:pt x="1190" y="1305"/>
                  <a:pt x="1225" y="1256"/>
                </a:cubicBezTo>
                <a:cubicBezTo>
                  <a:pt x="1268" y="1196"/>
                  <a:pt x="1312" y="1137"/>
                  <a:pt x="1355" y="1077"/>
                </a:cubicBezTo>
                <a:cubicBezTo>
                  <a:pt x="1380" y="1043"/>
                  <a:pt x="1398" y="1003"/>
                  <a:pt x="1428" y="972"/>
                </a:cubicBezTo>
                <a:cubicBezTo>
                  <a:pt x="1460" y="939"/>
                  <a:pt x="1473" y="901"/>
                  <a:pt x="1501" y="866"/>
                </a:cubicBezTo>
                <a:cubicBezTo>
                  <a:pt x="1513" y="851"/>
                  <a:pt x="1529" y="841"/>
                  <a:pt x="1541" y="826"/>
                </a:cubicBezTo>
                <a:cubicBezTo>
                  <a:pt x="1567" y="794"/>
                  <a:pt x="1614" y="728"/>
                  <a:pt x="1614" y="728"/>
                </a:cubicBezTo>
                <a:cubicBezTo>
                  <a:pt x="1636" y="641"/>
                  <a:pt x="1665" y="518"/>
                  <a:pt x="1728" y="452"/>
                </a:cubicBezTo>
                <a:cubicBezTo>
                  <a:pt x="1743" y="407"/>
                  <a:pt x="1768" y="356"/>
                  <a:pt x="1801" y="323"/>
                </a:cubicBezTo>
                <a:cubicBezTo>
                  <a:pt x="1813" y="273"/>
                  <a:pt x="1852" y="250"/>
                  <a:pt x="1882" y="209"/>
                </a:cubicBezTo>
                <a:cubicBezTo>
                  <a:pt x="1890" y="178"/>
                  <a:pt x="1893" y="150"/>
                  <a:pt x="1923" y="136"/>
                </a:cubicBezTo>
                <a:cubicBezTo>
                  <a:pt x="1915" y="139"/>
                  <a:pt x="1902" y="152"/>
                  <a:pt x="1898" y="144"/>
                </a:cubicBezTo>
                <a:cubicBezTo>
                  <a:pt x="1893" y="136"/>
                  <a:pt x="1910" y="129"/>
                  <a:pt x="1914" y="120"/>
                </a:cubicBezTo>
                <a:cubicBezTo>
                  <a:pt x="1923" y="103"/>
                  <a:pt x="1971" y="0"/>
                  <a:pt x="1947" y="71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 smtClean="0"/>
              <a:t>Switch: cô lập lưu lượng</a:t>
            </a:r>
          </a:p>
        </p:txBody>
      </p:sp>
      <p:sp>
        <p:nvSpPr>
          <p:cNvPr id="123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1090613"/>
            <a:ext cx="7881938" cy="2351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switch chia mạng con thành các đoạn LAN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switch </a:t>
            </a:r>
            <a:r>
              <a:rPr lang="en-US" sz="2400" smtClean="0">
                <a:solidFill>
                  <a:srgbClr val="FF0000"/>
                </a:solidFill>
              </a:rPr>
              <a:t>lọc </a:t>
            </a:r>
            <a:r>
              <a:rPr lang="en-US" sz="2400" smtClean="0"/>
              <a:t>gói:</a:t>
            </a:r>
            <a:r>
              <a:rPr lang="en-US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Frame cùng đoạn LAN thường không được chuyển tới các đoạn LAN khác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Các đoạn trở thành các </a:t>
            </a:r>
            <a:r>
              <a:rPr lang="en-US" smtClean="0">
                <a:solidFill>
                  <a:srgbClr val="FF0000"/>
                </a:solidFill>
              </a:rPr>
              <a:t>miền đụng độ </a:t>
            </a:r>
            <a:r>
              <a:rPr lang="en-US" smtClean="0"/>
              <a:t>riêng biệt</a:t>
            </a:r>
            <a:endParaRPr lang="en-US" sz="2000" smtClean="0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046163" y="3727450"/>
            <a:ext cx="5835650" cy="2514600"/>
            <a:chOff x="602" y="2283"/>
            <a:chExt cx="3676" cy="1584"/>
          </a:xfrm>
        </p:grpSpPr>
        <p:sp>
          <p:nvSpPr>
            <p:cNvPr id="12311" name="Rectangle 44"/>
            <p:cNvSpPr>
              <a:spLocks noChangeArrowheads="1"/>
            </p:cNvSpPr>
            <p:nvPr/>
          </p:nvSpPr>
          <p:spPr bwMode="auto">
            <a:xfrm>
              <a:off x="2320" y="3240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12290" name="Object 45"/>
            <p:cNvGraphicFramePr>
              <a:graphicFrameLocks noChangeAspect="1"/>
            </p:cNvGraphicFramePr>
            <p:nvPr/>
          </p:nvGraphicFramePr>
          <p:xfrm>
            <a:off x="879" y="3440"/>
            <a:ext cx="262" cy="214"/>
          </p:xfrm>
          <a:graphic>
            <a:graphicData uri="http://schemas.openxmlformats.org/presentationml/2006/ole">
              <p:oleObj spid="_x0000_s12290" name="Clip" r:id="rId3" imgW="1305000" imgH="1085760" progId="">
                <p:embed/>
              </p:oleObj>
            </a:graphicData>
          </a:graphic>
        </p:graphicFrame>
        <p:graphicFrame>
          <p:nvGraphicFramePr>
            <p:cNvPr id="12291" name="Object 46"/>
            <p:cNvGraphicFramePr>
              <a:graphicFrameLocks noChangeAspect="1"/>
            </p:cNvGraphicFramePr>
            <p:nvPr/>
          </p:nvGraphicFramePr>
          <p:xfrm>
            <a:off x="2583" y="3448"/>
            <a:ext cx="263" cy="214"/>
          </p:xfrm>
          <a:graphic>
            <a:graphicData uri="http://schemas.openxmlformats.org/presentationml/2006/ole">
              <p:oleObj spid="_x0000_s12291" name="Clip" r:id="rId4" imgW="1305000" imgH="1085760" progId="">
                <p:embed/>
              </p:oleObj>
            </a:graphicData>
          </a:graphic>
        </p:graphicFrame>
        <p:graphicFrame>
          <p:nvGraphicFramePr>
            <p:cNvPr id="12292" name="Object 47"/>
            <p:cNvGraphicFramePr>
              <a:graphicFrameLocks noChangeAspect="1"/>
            </p:cNvGraphicFramePr>
            <p:nvPr/>
          </p:nvGraphicFramePr>
          <p:xfrm>
            <a:off x="3095" y="3419"/>
            <a:ext cx="263" cy="214"/>
          </p:xfrm>
          <a:graphic>
            <a:graphicData uri="http://schemas.openxmlformats.org/presentationml/2006/ole">
              <p:oleObj spid="_x0000_s12292" name="Clip" r:id="rId5" imgW="1305000" imgH="1085760" progId="">
                <p:embed/>
              </p:oleObj>
            </a:graphicData>
          </a:graphic>
        </p:graphicFrame>
        <p:graphicFrame>
          <p:nvGraphicFramePr>
            <p:cNvPr id="12293" name="Object 48"/>
            <p:cNvGraphicFramePr>
              <a:graphicFrameLocks noChangeAspect="1"/>
            </p:cNvGraphicFramePr>
            <p:nvPr/>
          </p:nvGraphicFramePr>
          <p:xfrm>
            <a:off x="1294" y="3456"/>
            <a:ext cx="263" cy="214"/>
          </p:xfrm>
          <a:graphic>
            <a:graphicData uri="http://schemas.openxmlformats.org/presentationml/2006/ole">
              <p:oleObj spid="_x0000_s12293" name="Clip" r:id="rId6" imgW="1305000" imgH="1085760" progId="">
                <p:embed/>
              </p:oleObj>
            </a:graphicData>
          </a:graphic>
        </p:graphicFrame>
        <p:sp>
          <p:nvSpPr>
            <p:cNvPr id="12312" name="Rectangle 49"/>
            <p:cNvSpPr>
              <a:spLocks noChangeArrowheads="1"/>
            </p:cNvSpPr>
            <p:nvPr/>
          </p:nvSpPr>
          <p:spPr bwMode="auto">
            <a:xfrm>
              <a:off x="3480" y="3245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313" name="Rectangle 50"/>
            <p:cNvSpPr>
              <a:spLocks noChangeArrowheads="1"/>
            </p:cNvSpPr>
            <p:nvPr/>
          </p:nvSpPr>
          <p:spPr bwMode="auto">
            <a:xfrm>
              <a:off x="1190" y="3239"/>
              <a:ext cx="182" cy="42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12294" name="Object 51"/>
            <p:cNvGraphicFramePr>
              <a:graphicFrameLocks noChangeAspect="1"/>
            </p:cNvGraphicFramePr>
            <p:nvPr/>
          </p:nvGraphicFramePr>
          <p:xfrm>
            <a:off x="1887" y="3352"/>
            <a:ext cx="263" cy="214"/>
          </p:xfrm>
          <a:graphic>
            <a:graphicData uri="http://schemas.openxmlformats.org/presentationml/2006/ole">
              <p:oleObj spid="_x0000_s12294" name="Clip" r:id="rId7" imgW="1305000" imgH="1085760" progId="">
                <p:embed/>
              </p:oleObj>
            </a:graphicData>
          </a:graphic>
        </p:graphicFrame>
        <p:graphicFrame>
          <p:nvGraphicFramePr>
            <p:cNvPr id="12295" name="Object 52"/>
            <p:cNvGraphicFramePr>
              <a:graphicFrameLocks noChangeAspect="1"/>
            </p:cNvGraphicFramePr>
            <p:nvPr/>
          </p:nvGraphicFramePr>
          <p:xfrm>
            <a:off x="2163" y="3653"/>
            <a:ext cx="263" cy="214"/>
          </p:xfrm>
          <a:graphic>
            <a:graphicData uri="http://schemas.openxmlformats.org/presentationml/2006/ole">
              <p:oleObj spid="_x0000_s12295" name="Clip" r:id="rId8" imgW="1305000" imgH="1085760" progId="">
                <p:embed/>
              </p:oleObj>
            </a:graphicData>
          </a:graphic>
        </p:graphicFrame>
        <p:graphicFrame>
          <p:nvGraphicFramePr>
            <p:cNvPr id="12296" name="Object 53"/>
            <p:cNvGraphicFramePr>
              <a:graphicFrameLocks noChangeAspect="1"/>
            </p:cNvGraphicFramePr>
            <p:nvPr/>
          </p:nvGraphicFramePr>
          <p:xfrm>
            <a:off x="4015" y="3332"/>
            <a:ext cx="263" cy="214"/>
          </p:xfrm>
          <a:graphic>
            <a:graphicData uri="http://schemas.openxmlformats.org/presentationml/2006/ole">
              <p:oleObj spid="_x0000_s12296" name="Clip" r:id="rId9" imgW="1305000" imgH="1085760" progId="">
                <p:embed/>
              </p:oleObj>
            </a:graphicData>
          </a:graphic>
        </p:graphicFrame>
        <p:graphicFrame>
          <p:nvGraphicFramePr>
            <p:cNvPr id="12297" name="Object 54"/>
            <p:cNvGraphicFramePr>
              <a:graphicFrameLocks noChangeAspect="1"/>
            </p:cNvGraphicFramePr>
            <p:nvPr/>
          </p:nvGraphicFramePr>
          <p:xfrm>
            <a:off x="3540" y="3565"/>
            <a:ext cx="263" cy="214"/>
          </p:xfrm>
          <a:graphic>
            <a:graphicData uri="http://schemas.openxmlformats.org/presentationml/2006/ole">
              <p:oleObj spid="_x0000_s12297" name="Clip" r:id="rId10" imgW="1305000" imgH="1085760" progId="">
                <p:embed/>
              </p:oleObj>
            </a:graphicData>
          </a:graphic>
        </p:graphicFrame>
        <p:graphicFrame>
          <p:nvGraphicFramePr>
            <p:cNvPr id="12298" name="Object 55"/>
            <p:cNvGraphicFramePr>
              <a:graphicFrameLocks noChangeAspect="1"/>
            </p:cNvGraphicFramePr>
            <p:nvPr/>
          </p:nvGraphicFramePr>
          <p:xfrm>
            <a:off x="602" y="3138"/>
            <a:ext cx="263" cy="214"/>
          </p:xfrm>
          <a:graphic>
            <a:graphicData uri="http://schemas.openxmlformats.org/presentationml/2006/ole">
              <p:oleObj spid="_x0000_s12298" name="Clip" r:id="rId11" imgW="1305000" imgH="1085760" progId="">
                <p:embed/>
              </p:oleObj>
            </a:graphicData>
          </a:graphic>
        </p:graphicFrame>
        <p:sp>
          <p:nvSpPr>
            <p:cNvPr id="12314" name="Line 56"/>
            <p:cNvSpPr>
              <a:spLocks noChangeShapeType="1"/>
            </p:cNvSpPr>
            <p:nvPr/>
          </p:nvSpPr>
          <p:spPr bwMode="auto">
            <a:xfrm flipH="1">
              <a:off x="839" y="3241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5" name="Line 57"/>
            <p:cNvSpPr>
              <a:spLocks noChangeShapeType="1"/>
            </p:cNvSpPr>
            <p:nvPr/>
          </p:nvSpPr>
          <p:spPr bwMode="auto">
            <a:xfrm flipH="1">
              <a:off x="1083" y="3271"/>
              <a:ext cx="171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6" name="Line 58"/>
            <p:cNvSpPr>
              <a:spLocks noChangeShapeType="1"/>
            </p:cNvSpPr>
            <p:nvPr/>
          </p:nvSpPr>
          <p:spPr bwMode="auto">
            <a:xfrm>
              <a:off x="1347" y="3289"/>
              <a:ext cx="4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7" name="Line 59"/>
            <p:cNvSpPr>
              <a:spLocks noChangeShapeType="1"/>
            </p:cNvSpPr>
            <p:nvPr/>
          </p:nvSpPr>
          <p:spPr bwMode="auto">
            <a:xfrm flipH="1">
              <a:off x="2132" y="3265"/>
              <a:ext cx="2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8" name="Line 60"/>
            <p:cNvSpPr>
              <a:spLocks noChangeShapeType="1"/>
            </p:cNvSpPr>
            <p:nvPr/>
          </p:nvSpPr>
          <p:spPr bwMode="auto">
            <a:xfrm flipH="1">
              <a:off x="2330" y="3277"/>
              <a:ext cx="7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9" name="Line 61"/>
            <p:cNvSpPr>
              <a:spLocks noChangeShapeType="1"/>
            </p:cNvSpPr>
            <p:nvPr/>
          </p:nvSpPr>
          <p:spPr bwMode="auto">
            <a:xfrm>
              <a:off x="2522" y="3241"/>
              <a:ext cx="145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0" name="Line 62"/>
            <p:cNvSpPr>
              <a:spLocks noChangeShapeType="1"/>
            </p:cNvSpPr>
            <p:nvPr/>
          </p:nvSpPr>
          <p:spPr bwMode="auto">
            <a:xfrm flipH="1">
              <a:off x="3327" y="3289"/>
              <a:ext cx="27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1" name="Line 63"/>
            <p:cNvSpPr>
              <a:spLocks noChangeShapeType="1"/>
            </p:cNvSpPr>
            <p:nvPr/>
          </p:nvSpPr>
          <p:spPr bwMode="auto">
            <a:xfrm flipH="1">
              <a:off x="3644" y="3271"/>
              <a:ext cx="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2" name="Line 64"/>
            <p:cNvSpPr>
              <a:spLocks noChangeShapeType="1"/>
            </p:cNvSpPr>
            <p:nvPr/>
          </p:nvSpPr>
          <p:spPr bwMode="auto">
            <a:xfrm>
              <a:off x="3722" y="3222"/>
              <a:ext cx="324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65"/>
            <p:cNvGrpSpPr>
              <a:grpSpLocks/>
            </p:cNvGrpSpPr>
            <p:nvPr/>
          </p:nvGrpSpPr>
          <p:grpSpPr bwMode="auto">
            <a:xfrm>
              <a:off x="2353" y="2317"/>
              <a:ext cx="234" cy="159"/>
              <a:chOff x="620" y="1640"/>
              <a:chExt cx="288" cy="209"/>
            </a:xfrm>
          </p:grpSpPr>
          <p:sp>
            <p:nvSpPr>
              <p:cNvPr id="12331" name="Line 66"/>
              <p:cNvSpPr>
                <a:spLocks noChangeShapeType="1"/>
              </p:cNvSpPr>
              <p:nvPr/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32" name="Rectangle 67"/>
              <p:cNvSpPr>
                <a:spLocks noChangeArrowheads="1"/>
              </p:cNvSpPr>
              <p:nvPr/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grpSp>
            <p:nvGrpSpPr>
              <p:cNvPr id="4" name="Group 68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12334" name="Line 69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3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2324" name="Line 71"/>
            <p:cNvSpPr>
              <a:spLocks noChangeShapeType="1"/>
            </p:cNvSpPr>
            <p:nvPr/>
          </p:nvSpPr>
          <p:spPr bwMode="auto">
            <a:xfrm flipH="1">
              <a:off x="1341" y="2477"/>
              <a:ext cx="1049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5" name="Line 72"/>
            <p:cNvSpPr>
              <a:spLocks noChangeShapeType="1"/>
            </p:cNvSpPr>
            <p:nvPr/>
          </p:nvSpPr>
          <p:spPr bwMode="auto">
            <a:xfrm>
              <a:off x="2488" y="2471"/>
              <a:ext cx="0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6" name="Line 73"/>
            <p:cNvSpPr>
              <a:spLocks noChangeShapeType="1"/>
            </p:cNvSpPr>
            <p:nvPr/>
          </p:nvSpPr>
          <p:spPr bwMode="auto">
            <a:xfrm flipH="1" flipV="1">
              <a:off x="2588" y="2440"/>
              <a:ext cx="94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7" name="Text Box 74"/>
            <p:cNvSpPr txBox="1">
              <a:spLocks noChangeArrowheads="1"/>
            </p:cNvSpPr>
            <p:nvPr/>
          </p:nvSpPr>
          <p:spPr bwMode="auto">
            <a:xfrm>
              <a:off x="1452" y="3115"/>
              <a:ext cx="3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12328" name="Text Box 75"/>
            <p:cNvSpPr txBox="1">
              <a:spLocks noChangeArrowheads="1"/>
            </p:cNvSpPr>
            <p:nvPr/>
          </p:nvSpPr>
          <p:spPr bwMode="auto">
            <a:xfrm>
              <a:off x="2587" y="3120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12329" name="Text Box 76"/>
            <p:cNvSpPr txBox="1">
              <a:spLocks noChangeArrowheads="1"/>
            </p:cNvSpPr>
            <p:nvPr/>
          </p:nvSpPr>
          <p:spPr bwMode="auto">
            <a:xfrm>
              <a:off x="3741" y="3040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12330" name="Text Box 77"/>
            <p:cNvSpPr txBox="1">
              <a:spLocks noChangeArrowheads="1"/>
            </p:cNvSpPr>
            <p:nvPr/>
          </p:nvSpPr>
          <p:spPr bwMode="auto">
            <a:xfrm>
              <a:off x="2672" y="2283"/>
              <a:ext cx="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switch</a:t>
              </a:r>
            </a:p>
          </p:txBody>
        </p:sp>
      </p:grpSp>
      <p:sp>
        <p:nvSpPr>
          <p:cNvPr id="12307" name="Text Box 83"/>
          <p:cNvSpPr txBox="1">
            <a:spLocks noChangeArrowheads="1"/>
          </p:cNvSpPr>
          <p:nvPr/>
        </p:nvSpPr>
        <p:spPr bwMode="auto">
          <a:xfrm>
            <a:off x="720725" y="6291263"/>
            <a:ext cx="1825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collision domain</a:t>
            </a:r>
          </a:p>
        </p:txBody>
      </p:sp>
      <p:sp>
        <p:nvSpPr>
          <p:cNvPr id="12308" name="Text Box 84"/>
          <p:cNvSpPr txBox="1">
            <a:spLocks noChangeArrowheads="1"/>
          </p:cNvSpPr>
          <p:nvPr/>
        </p:nvSpPr>
        <p:spPr bwMode="auto">
          <a:xfrm>
            <a:off x="2779713" y="6365875"/>
            <a:ext cx="1825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collision domain</a:t>
            </a:r>
          </a:p>
        </p:txBody>
      </p:sp>
      <p:sp>
        <p:nvSpPr>
          <p:cNvPr id="12309" name="Text Box 85"/>
          <p:cNvSpPr txBox="1">
            <a:spLocks noChangeArrowheads="1"/>
          </p:cNvSpPr>
          <p:nvPr/>
        </p:nvSpPr>
        <p:spPr bwMode="auto">
          <a:xfrm>
            <a:off x="3295650" y="63563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310" name="Text Box 86"/>
          <p:cNvSpPr txBox="1">
            <a:spLocks noChangeArrowheads="1"/>
          </p:cNvSpPr>
          <p:nvPr/>
        </p:nvSpPr>
        <p:spPr bwMode="auto">
          <a:xfrm>
            <a:off x="6500813" y="4186238"/>
            <a:ext cx="109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collision </a:t>
            </a:r>
            <a:br>
              <a:rPr lang="en-US"/>
            </a:br>
            <a:r>
              <a:rPr lang="en-US"/>
              <a:t>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3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422F8037-37D6-404B-941A-2FE296201757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mtClean="0"/>
              <a:t>Switches: truy cập chuyên dụng</a:t>
            </a:r>
          </a:p>
        </p:txBody>
      </p:sp>
      <p:sp>
        <p:nvSpPr>
          <p:cNvPr id="13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147763"/>
            <a:ext cx="4503737" cy="4576762"/>
          </a:xfrm>
        </p:spPr>
        <p:txBody>
          <a:bodyPr/>
          <a:lstStyle/>
          <a:p>
            <a:r>
              <a:rPr lang="en-US" sz="2400" smtClean="0"/>
              <a:t>Switch có nhiều giao diện</a:t>
            </a:r>
          </a:p>
          <a:p>
            <a:r>
              <a:rPr lang="en-US" sz="2400" smtClean="0"/>
              <a:t>Hosts có kết nối trực tiếp đến  switch</a:t>
            </a:r>
          </a:p>
          <a:p>
            <a:r>
              <a:rPr lang="en-US" sz="2400" smtClean="0"/>
              <a:t>Không đụng độ; song công</a:t>
            </a:r>
          </a:p>
          <a:p>
            <a:pPr>
              <a:buFont typeface="ZapfDingbats" pitchFamily="82" charset="2"/>
              <a:buNone/>
            </a:pPr>
            <a:endParaRPr lang="en-US" sz="2400" smtClean="0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Chuyển mạch: </a:t>
            </a:r>
            <a:r>
              <a:rPr lang="en-US" sz="2400" smtClean="0"/>
              <a:t>A-đến-A’ và B-đến-B’ đồng thời, không đụng độ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49988" y="2865438"/>
            <a:ext cx="457200" cy="331787"/>
            <a:chOff x="620" y="1640"/>
            <a:chExt cx="288" cy="209"/>
          </a:xfrm>
        </p:grpSpPr>
        <p:sp>
          <p:nvSpPr>
            <p:cNvPr id="13338" name="Line 8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9" name="Rectangle 9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13341" name="Line 11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42" name="Line 12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495925" y="2913063"/>
            <a:ext cx="796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9933"/>
                </a:solidFill>
              </a:rPr>
              <a:t>switch</a:t>
            </a:r>
          </a:p>
        </p:txBody>
      </p:sp>
      <p:graphicFrame>
        <p:nvGraphicFramePr>
          <p:cNvPr id="13314" name="Object 17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p:oleObj spid="_x0000_s13314" name="Clip" r:id="rId3" imgW="1305000" imgH="1085760" progId="">
              <p:embed/>
            </p:oleObj>
          </a:graphicData>
        </a:graphic>
      </p:graphicFrame>
      <p:graphicFrame>
        <p:nvGraphicFramePr>
          <p:cNvPr id="13315" name="Object 18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p:oleObj spid="_x0000_s13315" name="Clip" r:id="rId4" imgW="1305000" imgH="1085760" progId="">
              <p:embed/>
            </p:oleObj>
          </a:graphicData>
        </a:graphic>
      </p:graphicFrame>
      <p:sp>
        <p:nvSpPr>
          <p:cNvPr id="13326" name="Line 29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Line 30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31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32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316" name="Object 33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p:oleObj spid="_x0000_s13316" name="Clip" r:id="rId5" imgW="1305000" imgH="1085760" progId="">
              <p:embed/>
            </p:oleObj>
          </a:graphicData>
        </a:graphic>
      </p:graphicFrame>
      <p:graphicFrame>
        <p:nvGraphicFramePr>
          <p:cNvPr id="13317" name="Object 34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p:oleObj spid="_x0000_s13317" name="Clip" r:id="rId6" imgW="1305000" imgH="1085760" progId="">
              <p:embed/>
            </p:oleObj>
          </a:graphicData>
        </a:graphic>
      </p:graphicFrame>
      <p:graphicFrame>
        <p:nvGraphicFramePr>
          <p:cNvPr id="13318" name="Object 35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p:oleObj spid="_x0000_s13318" name="Clip" r:id="rId7" imgW="1305000" imgH="1085760" progId="">
              <p:embed/>
            </p:oleObj>
          </a:graphicData>
        </a:graphic>
      </p:graphicFrame>
      <p:sp>
        <p:nvSpPr>
          <p:cNvPr id="13330" name="Line 36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319" name="Object 37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p:oleObj spid="_x0000_s13319" name="Clip" r:id="rId8" imgW="1305000" imgH="1085760" progId="">
              <p:embed/>
            </p:oleObj>
          </a:graphicData>
        </a:graphic>
      </p:graphicFrame>
      <p:sp>
        <p:nvSpPr>
          <p:cNvPr id="13331" name="Line 38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39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333" name="Text Box 40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A’</a:t>
            </a:r>
          </a:p>
        </p:txBody>
      </p:sp>
      <p:sp>
        <p:nvSpPr>
          <p:cNvPr id="13334" name="Text Box 41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335" name="Text Box 42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B’</a:t>
            </a:r>
          </a:p>
        </p:txBody>
      </p:sp>
      <p:sp>
        <p:nvSpPr>
          <p:cNvPr id="13336" name="Text Box 43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3337" name="Text Box 44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46B39B37-D2FD-4961-A0D2-A77F83F840DB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Nhiều hơn về Switches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Chuyển lập tức:</a:t>
            </a:r>
            <a:r>
              <a:rPr lang="en-US" smtClean="0"/>
              <a:t> frame được chuyển từ cổng vào sang cổng ra mà không cần chờ nhận toàn bộ frame</a:t>
            </a:r>
          </a:p>
          <a:p>
            <a:pPr lvl="1"/>
            <a:r>
              <a:rPr lang="en-US" sz="2800" smtClean="0"/>
              <a:t>Giảm trễ</a:t>
            </a:r>
          </a:p>
          <a:p>
            <a:r>
              <a:rPr lang="en-US" smtClean="0"/>
              <a:t>Kết hợp dùng chung/chuyên dụng, 10/100/1000 Mbps</a:t>
            </a:r>
          </a:p>
          <a:p>
            <a:pPr lvl="1"/>
            <a:endParaRPr lang="en-US" sz="2800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4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DA93FF68-F4B6-436A-81B3-1C8F3727D530}" type="slidenum">
              <a:rPr lang="en-US" smtClean="0">
                <a:latin typeface="Arial" charset="0"/>
                <a:cs typeface="Arial" charset="0"/>
              </a:rPr>
              <a:pPr/>
              <a:t>69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49" name="Freeform 81"/>
          <p:cNvSpPr>
            <a:spLocks/>
          </p:cNvSpPr>
          <p:nvPr/>
        </p:nvSpPr>
        <p:spPr bwMode="auto">
          <a:xfrm rot="5400000">
            <a:off x="2404269" y="-116681"/>
            <a:ext cx="4632325" cy="84343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Mạng ở đơn vị</a:t>
            </a:r>
          </a:p>
        </p:txBody>
      </p:sp>
      <p:sp>
        <p:nvSpPr>
          <p:cNvPr id="14351" name="Rectangle 6"/>
          <p:cNvSpPr>
            <a:spLocks noChangeArrowheads="1"/>
          </p:cNvSpPr>
          <p:nvPr/>
        </p:nvSpPr>
        <p:spPr bwMode="auto">
          <a:xfrm>
            <a:off x="4062413" y="4983163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14338" name="Object 7"/>
          <p:cNvGraphicFramePr>
            <a:graphicFrameLocks noChangeAspect="1"/>
          </p:cNvGraphicFramePr>
          <p:nvPr/>
        </p:nvGraphicFramePr>
        <p:xfrm>
          <a:off x="1249363" y="5400675"/>
          <a:ext cx="512762" cy="447675"/>
        </p:xfrm>
        <a:graphic>
          <a:graphicData uri="http://schemas.openxmlformats.org/presentationml/2006/ole">
            <p:oleObj spid="_x0000_s14338" name="Clip" r:id="rId3" imgW="1305000" imgH="1085760" progId="">
              <p:embed/>
            </p:oleObj>
          </a:graphicData>
        </a:graphic>
      </p:graphicFrame>
      <p:graphicFrame>
        <p:nvGraphicFramePr>
          <p:cNvPr id="14339" name="Object 8"/>
          <p:cNvGraphicFramePr>
            <a:graphicFrameLocks noChangeAspect="1"/>
          </p:cNvGraphicFramePr>
          <p:nvPr/>
        </p:nvGraphicFramePr>
        <p:xfrm>
          <a:off x="4575175" y="5418138"/>
          <a:ext cx="512763" cy="447675"/>
        </p:xfrm>
        <a:graphic>
          <a:graphicData uri="http://schemas.openxmlformats.org/presentationml/2006/ole">
            <p:oleObj spid="_x0000_s14339" name="Clip" r:id="rId4" imgW="1305000" imgH="1085760" progId="">
              <p:embed/>
            </p:oleObj>
          </a:graphicData>
        </a:graphic>
      </p:graphicFrame>
      <p:graphicFrame>
        <p:nvGraphicFramePr>
          <p:cNvPr id="14340" name="Object 9"/>
          <p:cNvGraphicFramePr>
            <a:graphicFrameLocks noChangeAspect="1"/>
          </p:cNvGraphicFramePr>
          <p:nvPr/>
        </p:nvGraphicFramePr>
        <p:xfrm>
          <a:off x="5575300" y="5357813"/>
          <a:ext cx="512763" cy="447675"/>
        </p:xfrm>
        <a:graphic>
          <a:graphicData uri="http://schemas.openxmlformats.org/presentationml/2006/ole">
            <p:oleObj spid="_x0000_s14340" name="Clip" r:id="rId5" imgW="1305000" imgH="1085760" progId="">
              <p:embed/>
            </p:oleObj>
          </a:graphicData>
        </a:graphic>
      </p:graphicFrame>
      <p:graphicFrame>
        <p:nvGraphicFramePr>
          <p:cNvPr id="14341" name="Object 10"/>
          <p:cNvGraphicFramePr>
            <a:graphicFrameLocks noChangeAspect="1"/>
          </p:cNvGraphicFramePr>
          <p:nvPr/>
        </p:nvGraphicFramePr>
        <p:xfrm>
          <a:off x="2060575" y="5434013"/>
          <a:ext cx="512763" cy="447675"/>
        </p:xfrm>
        <a:graphic>
          <a:graphicData uri="http://schemas.openxmlformats.org/presentationml/2006/ole">
            <p:oleObj spid="_x0000_s14341" name="Clip" r:id="rId6" imgW="1305000" imgH="1085760" progId="">
              <p:embed/>
            </p:oleObj>
          </a:graphicData>
        </a:graphic>
      </p:graphicFrame>
      <p:sp>
        <p:nvSpPr>
          <p:cNvPr id="14352" name="Rectangle 11"/>
          <p:cNvSpPr>
            <a:spLocks noChangeArrowheads="1"/>
          </p:cNvSpPr>
          <p:nvPr/>
        </p:nvSpPr>
        <p:spPr bwMode="auto">
          <a:xfrm>
            <a:off x="6326188" y="4994275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353" name="Rectangle 12"/>
          <p:cNvSpPr>
            <a:spLocks noChangeArrowheads="1"/>
          </p:cNvSpPr>
          <p:nvPr/>
        </p:nvSpPr>
        <p:spPr bwMode="auto">
          <a:xfrm>
            <a:off x="1857375" y="4979988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14342" name="Object 13"/>
          <p:cNvGraphicFramePr>
            <a:graphicFrameLocks noChangeAspect="1"/>
          </p:cNvGraphicFramePr>
          <p:nvPr/>
        </p:nvGraphicFramePr>
        <p:xfrm>
          <a:off x="3217863" y="5216525"/>
          <a:ext cx="512762" cy="447675"/>
        </p:xfrm>
        <a:graphic>
          <a:graphicData uri="http://schemas.openxmlformats.org/presentationml/2006/ole">
            <p:oleObj spid="_x0000_s14342" name="Clip" r:id="rId7" imgW="1305000" imgH="1085760" progId="">
              <p:embed/>
            </p:oleObj>
          </a:graphicData>
        </a:graphic>
      </p:graphicFrame>
      <p:graphicFrame>
        <p:nvGraphicFramePr>
          <p:cNvPr id="14343" name="Object 14"/>
          <p:cNvGraphicFramePr>
            <a:graphicFrameLocks noChangeAspect="1"/>
          </p:cNvGraphicFramePr>
          <p:nvPr/>
        </p:nvGraphicFramePr>
        <p:xfrm>
          <a:off x="3756025" y="5846763"/>
          <a:ext cx="512763" cy="447675"/>
        </p:xfrm>
        <a:graphic>
          <a:graphicData uri="http://schemas.openxmlformats.org/presentationml/2006/ole">
            <p:oleObj spid="_x0000_s14343" name="Clip" r:id="rId8" imgW="1305000" imgH="1085760" progId="">
              <p:embed/>
            </p:oleObj>
          </a:graphicData>
        </a:graphic>
      </p:graphicFrame>
      <p:graphicFrame>
        <p:nvGraphicFramePr>
          <p:cNvPr id="14344" name="Object 15"/>
          <p:cNvGraphicFramePr>
            <a:graphicFrameLocks noChangeAspect="1"/>
          </p:cNvGraphicFramePr>
          <p:nvPr/>
        </p:nvGraphicFramePr>
        <p:xfrm>
          <a:off x="7370763" y="5175250"/>
          <a:ext cx="512762" cy="447675"/>
        </p:xfrm>
        <a:graphic>
          <a:graphicData uri="http://schemas.openxmlformats.org/presentationml/2006/ole">
            <p:oleObj spid="_x0000_s14344" name="Clip" r:id="rId9" imgW="1305000" imgH="1085760" progId="">
              <p:embed/>
            </p:oleObj>
          </a:graphicData>
        </a:graphic>
      </p:graphicFrame>
      <p:graphicFrame>
        <p:nvGraphicFramePr>
          <p:cNvPr id="14345" name="Object 16"/>
          <p:cNvGraphicFramePr>
            <a:graphicFrameLocks noChangeAspect="1"/>
          </p:cNvGraphicFramePr>
          <p:nvPr/>
        </p:nvGraphicFramePr>
        <p:xfrm>
          <a:off x="6443663" y="5662613"/>
          <a:ext cx="512762" cy="447675"/>
        </p:xfrm>
        <a:graphic>
          <a:graphicData uri="http://schemas.openxmlformats.org/presentationml/2006/ole">
            <p:oleObj spid="_x0000_s14345" name="Clip" r:id="rId10" imgW="1305000" imgH="1085760" progId="">
              <p:embed/>
            </p:oleObj>
          </a:graphicData>
        </a:graphic>
      </p:graphicFrame>
      <p:graphicFrame>
        <p:nvGraphicFramePr>
          <p:cNvPr id="14346" name="Object 17"/>
          <p:cNvGraphicFramePr>
            <a:graphicFrameLocks noChangeAspect="1"/>
          </p:cNvGraphicFramePr>
          <p:nvPr/>
        </p:nvGraphicFramePr>
        <p:xfrm>
          <a:off x="709613" y="4768850"/>
          <a:ext cx="512762" cy="447675"/>
        </p:xfrm>
        <a:graphic>
          <a:graphicData uri="http://schemas.openxmlformats.org/presentationml/2006/ole">
            <p:oleObj spid="_x0000_s14346" name="Clip" r:id="rId11" imgW="1305000" imgH="1085760" progId="">
              <p:embed/>
            </p:oleObj>
          </a:graphicData>
        </a:graphic>
      </p:graphicFrame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1171575" y="498475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H="1">
            <a:off x="1647825" y="5048250"/>
            <a:ext cx="334963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2163763" y="5086350"/>
            <a:ext cx="8890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 flipH="1">
            <a:off x="3695700" y="5035550"/>
            <a:ext cx="42545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4081463" y="5060950"/>
            <a:ext cx="155575" cy="77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4456113" y="4984750"/>
            <a:ext cx="28257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H="1">
            <a:off x="6027738" y="5086350"/>
            <a:ext cx="52705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H="1">
            <a:off x="6645275" y="5048250"/>
            <a:ext cx="127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6799263" y="4945063"/>
            <a:ext cx="631825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125913" y="3052763"/>
            <a:ext cx="457200" cy="331787"/>
            <a:chOff x="620" y="1640"/>
            <a:chExt cx="288" cy="209"/>
          </a:xfrm>
        </p:grpSpPr>
        <p:sp>
          <p:nvSpPr>
            <p:cNvPr id="14414" name="Line 28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5" name="Rectangle 29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14417" name="Line 31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418" name="Line 32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4364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5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6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7" name="Text Box 36"/>
          <p:cNvSpPr txBox="1">
            <a:spLocks noChangeArrowheads="1"/>
          </p:cNvSpPr>
          <p:nvPr/>
        </p:nvSpPr>
        <p:spPr bwMode="auto">
          <a:xfrm>
            <a:off x="2368550" y="4721225"/>
            <a:ext cx="56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14368" name="Text Box 37"/>
          <p:cNvSpPr txBox="1">
            <a:spLocks noChangeArrowheads="1"/>
          </p:cNvSpPr>
          <p:nvPr/>
        </p:nvSpPr>
        <p:spPr bwMode="auto">
          <a:xfrm>
            <a:off x="4583113" y="473233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14369" name="Text Box 38"/>
          <p:cNvSpPr txBox="1">
            <a:spLocks noChangeArrowheads="1"/>
          </p:cNvSpPr>
          <p:nvPr/>
        </p:nvSpPr>
        <p:spPr bwMode="auto">
          <a:xfrm>
            <a:off x="6835775" y="4565650"/>
            <a:ext cx="56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14370" name="Text Box 39"/>
          <p:cNvSpPr txBox="1">
            <a:spLocks noChangeArrowheads="1"/>
          </p:cNvSpPr>
          <p:nvPr/>
        </p:nvSpPr>
        <p:spPr bwMode="auto">
          <a:xfrm>
            <a:off x="4697413" y="31750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switch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910263" y="2484438"/>
            <a:ext cx="238125" cy="484187"/>
            <a:chOff x="4180" y="783"/>
            <a:chExt cx="150" cy="307"/>
          </a:xfrm>
        </p:grpSpPr>
        <p:sp>
          <p:nvSpPr>
            <p:cNvPr id="14406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8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9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0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1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2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3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149850" y="1992313"/>
            <a:ext cx="238125" cy="484187"/>
            <a:chOff x="4180" y="783"/>
            <a:chExt cx="150" cy="307"/>
          </a:xfrm>
        </p:grpSpPr>
        <p:sp>
          <p:nvSpPr>
            <p:cNvPr id="14398" name="AutoShape 5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Rectangle 5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Rectangle 5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1" name="AutoShape 5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2" name="Line 5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3" name="Line 5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4" name="Rectangle 5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Rectangle 5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73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4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843213" y="2312988"/>
            <a:ext cx="569912" cy="285750"/>
            <a:chOff x="533" y="321"/>
            <a:chExt cx="359" cy="180"/>
          </a:xfrm>
        </p:grpSpPr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4385" name="Oval 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6" name="Line 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7" name="Line 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389" name="Oval 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439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96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97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4392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93" name="Line 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94" name="Line 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384" name="Line 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76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7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8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608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Đi ngoại mạng</a:t>
            </a:r>
          </a:p>
        </p:txBody>
      </p:sp>
      <p:sp>
        <p:nvSpPr>
          <p:cNvPr id="14379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87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router</a:t>
            </a:r>
          </a:p>
        </p:txBody>
      </p:sp>
      <p:sp>
        <p:nvSpPr>
          <p:cNvPr id="14380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5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IP subnet</a:t>
            </a:r>
          </a:p>
        </p:txBody>
      </p:sp>
      <p:sp>
        <p:nvSpPr>
          <p:cNvPr id="14381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mail server</a:t>
            </a:r>
          </a:p>
        </p:txBody>
      </p:sp>
      <p:sp>
        <p:nvSpPr>
          <p:cNvPr id="14382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964DCAB6-7A44-407D-8362-770FB1C4354B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dịch vụ tầng liên kết (tiếp)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smtClean="0">
                <a:solidFill>
                  <a:srgbClr val="FF0000"/>
                </a:solidFill>
              </a:rPr>
              <a:t>Điều khiển luồng:</a:t>
            </a:r>
            <a:r>
              <a:rPr lang="en-US" smtClean="0"/>
              <a:t> </a:t>
            </a:r>
          </a:p>
          <a:p>
            <a:pPr lvl="1"/>
            <a:r>
              <a:rPr lang="en-US" sz="2000" smtClean="0"/>
              <a:t>pacing giữa nút gửi và nút nhận liền kề</a:t>
            </a:r>
            <a:endParaRPr lang="en-US" smtClean="0"/>
          </a:p>
          <a:p>
            <a:r>
              <a:rPr lang="en-US" sz="2400" i="1" smtClean="0">
                <a:solidFill>
                  <a:srgbClr val="FF0000"/>
                </a:solidFill>
              </a:rPr>
              <a:t>Phát hiện lỗi</a:t>
            </a:r>
            <a:r>
              <a:rPr lang="en-US" sz="2400" smtClean="0">
                <a:solidFill>
                  <a:srgbClr val="FF0000"/>
                </a:solidFill>
              </a:rPr>
              <a:t>:</a:t>
            </a:r>
            <a:r>
              <a:rPr lang="en-US" smtClean="0"/>
              <a:t> </a:t>
            </a:r>
          </a:p>
          <a:p>
            <a:pPr lvl="1"/>
            <a:r>
              <a:rPr lang="en-US" sz="2000" smtClean="0"/>
              <a:t>Lỗi do méo tín hiệu, nhiễu. </a:t>
            </a:r>
          </a:p>
          <a:p>
            <a:pPr lvl="1"/>
            <a:r>
              <a:rPr lang="en-US" sz="2000" smtClean="0"/>
              <a:t>Nút nhận phát hiện lỗi: </a:t>
            </a:r>
          </a:p>
          <a:p>
            <a:pPr lvl="2"/>
            <a:r>
              <a:rPr lang="en-US" smtClean="0"/>
              <a:t>Báo cho nút gửi gửi lại hoặc bỏ frame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Sửa lỗi:</a:t>
            </a:r>
            <a:r>
              <a:rPr lang="en-US" smtClean="0"/>
              <a:t> </a:t>
            </a:r>
          </a:p>
          <a:p>
            <a:pPr lvl="1"/>
            <a:r>
              <a:rPr lang="en-US" sz="2000" smtClean="0"/>
              <a:t>Nút gửi xác định và </a:t>
            </a:r>
            <a:r>
              <a:rPr lang="en-US" sz="2000" i="1" smtClean="0">
                <a:solidFill>
                  <a:srgbClr val="FF0000"/>
                </a:solidFill>
              </a:rPr>
              <a:t>sửa</a:t>
            </a:r>
            <a:r>
              <a:rPr lang="en-US" sz="2000" smtClean="0"/>
              <a:t> bit lỗi mà không yêu cầu phát lại</a:t>
            </a:r>
            <a:endParaRPr lang="en-US" smtClean="0"/>
          </a:p>
          <a:p>
            <a:r>
              <a:rPr lang="en-US" sz="2400" i="1" smtClean="0">
                <a:solidFill>
                  <a:srgbClr val="FF0000"/>
                </a:solidFill>
              </a:rPr>
              <a:t>Song công và bán song công</a:t>
            </a:r>
            <a:endParaRPr lang="en-US" sz="2400" smtClean="0">
              <a:solidFill>
                <a:srgbClr val="FF0000"/>
              </a:solidFill>
            </a:endParaRPr>
          </a:p>
          <a:p>
            <a:pPr lvl="1"/>
            <a:r>
              <a:rPr lang="en-US" sz="2000" smtClean="0"/>
              <a:t>Với bán song công, hai nút ở hai đầu liên kết không thể phát đồng thời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B10FBC17-F271-44CA-BFF4-6EF6914E9AE6}" type="slidenum">
              <a:rPr lang="en-US" smtClean="0">
                <a:latin typeface="Arial" charset="0"/>
                <a:cs typeface="Arial" charset="0"/>
              </a:rPr>
              <a:pPr/>
              <a:t>70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55575"/>
            <a:ext cx="7772400" cy="1143000"/>
          </a:xfrm>
        </p:spPr>
        <p:txBody>
          <a:bodyPr/>
          <a:lstStyle/>
          <a:p>
            <a:r>
              <a:rPr lang="en-US" sz="3600" smtClean="0"/>
              <a:t>Switches khác Routers</a:t>
            </a:r>
            <a:endParaRPr lang="en-US" smtClean="0"/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233488"/>
            <a:ext cx="7981950" cy="2287587"/>
          </a:xfrm>
        </p:spPr>
        <p:txBody>
          <a:bodyPr>
            <a:normAutofit fontScale="92500"/>
          </a:bodyPr>
          <a:lstStyle/>
          <a:p>
            <a:r>
              <a:rPr lang="en-US" sz="2400" smtClean="0"/>
              <a:t>Cả hai đều là thiết bị lưu-và-chuyển tiếp</a:t>
            </a:r>
          </a:p>
          <a:p>
            <a:pPr lvl="1"/>
            <a:r>
              <a:rPr lang="en-US" sz="2000" smtClean="0"/>
              <a:t>routers: thiết bị tầng mạng (kiểm tra tiêu đề tầng mạng)</a:t>
            </a:r>
          </a:p>
          <a:p>
            <a:pPr lvl="1"/>
            <a:r>
              <a:rPr lang="en-US" sz="2000" smtClean="0"/>
              <a:t>Switches: thiết bị tầng liên kết</a:t>
            </a:r>
          </a:p>
          <a:p>
            <a:r>
              <a:rPr lang="en-US" sz="2400" smtClean="0"/>
              <a:t>routers duy trì bảng định tuyến, cài đặt giải thuật định tuyến</a:t>
            </a:r>
          </a:p>
          <a:p>
            <a:r>
              <a:rPr lang="en-US" sz="2400" smtClean="0"/>
              <a:t>switches duy trì bảng chuyển mạch, cài đặt giải thuật lọc, học</a:t>
            </a:r>
            <a:r>
              <a:rPr lang="en-US" smtClean="0"/>
              <a:t> </a:t>
            </a:r>
          </a:p>
        </p:txBody>
      </p:sp>
      <p:pic>
        <p:nvPicPr>
          <p:cNvPr id="79878" name="Picture 4" descr="566 Bridge and router stac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4418013"/>
            <a:ext cx="54562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69B27448-A009-40D9-8C28-F5D036B1B0E4}" type="slidenum">
              <a:rPr lang="en-US" smtClean="0">
                <a:latin typeface="Arial" charset="0"/>
                <a:cs typeface="Arial" charset="0"/>
              </a:rPr>
              <a:pPr/>
              <a:t>71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sánh tóm tắt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366713" y="1797050"/>
          <a:ext cx="9182100" cy="4768850"/>
        </p:xfrm>
        <a:graphic>
          <a:graphicData uri="http://schemas.openxmlformats.org/presentationml/2006/ole">
            <p:oleObj spid="_x0000_s15362" name="Document" r:id="rId3" imgW="9205981" imgH="4782143" progId="Word.Document.8">
              <p:embed/>
            </p:oleObj>
          </a:graphicData>
        </a:graphic>
      </p:graphicFrame>
      <p:sp>
        <p:nvSpPr>
          <p:cNvPr id="15366" name="Line 4"/>
          <p:cNvSpPr>
            <a:spLocks noChangeShapeType="1"/>
          </p:cNvSpPr>
          <p:nvPr/>
        </p:nvSpPr>
        <p:spPr bwMode="auto">
          <a:xfrm flipV="1">
            <a:off x="317500" y="3529013"/>
            <a:ext cx="854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341313" y="4346575"/>
            <a:ext cx="859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415925" y="5434013"/>
            <a:ext cx="843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808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05EC09D7-7662-4EF0-AB65-1FB7142E5062}" type="slidenum">
              <a:rPr lang="en-US" smtClean="0">
                <a:latin typeface="Arial" charset="0"/>
                <a:cs typeface="Arial" charset="0"/>
              </a:rPr>
              <a:pPr/>
              <a:t>72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09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liên kết</a:t>
            </a:r>
          </a:p>
        </p:txBody>
      </p:sp>
      <p:sp>
        <p:nvSpPr>
          <p:cNvPr id="80901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5.1 Giới thiệu</a:t>
            </a:r>
          </a:p>
          <a:p>
            <a:r>
              <a:rPr lang="en-US" sz="2400" smtClean="0"/>
              <a:t>5.2 Phát hiện và sửa lỗi </a:t>
            </a:r>
          </a:p>
          <a:p>
            <a:r>
              <a:rPr lang="en-US" sz="2400" smtClean="0"/>
              <a:t>5.3 Các giao thức đa truy cập</a:t>
            </a:r>
          </a:p>
          <a:p>
            <a:r>
              <a:rPr lang="en-US" sz="2400" smtClean="0"/>
              <a:t>5.4 Địa chỉ tầng liên kết</a:t>
            </a:r>
          </a:p>
          <a:p>
            <a:r>
              <a:rPr lang="en-US" sz="2400" smtClean="0"/>
              <a:t>5.5 Ethernet</a:t>
            </a:r>
          </a:p>
        </p:txBody>
      </p:sp>
      <p:sp>
        <p:nvSpPr>
          <p:cNvPr id="80902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5.6 Hubs và switches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5.7 PPP</a:t>
            </a:r>
          </a:p>
          <a:p>
            <a:r>
              <a:rPr lang="en-US" sz="2400" smtClean="0"/>
              <a:t>5.8 Ảo hóa liên kết: ATM và MPLS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A62CEA8F-7BF5-4BF3-8736-DF5D30525C43}" type="slidenum">
              <a:rPr lang="en-US" smtClean="0">
                <a:latin typeface="Arial" charset="0"/>
                <a:cs typeface="Arial" charset="0"/>
              </a:rPr>
              <a:pPr/>
              <a:t>73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Điều khiển liên kết dữ liệu điểm-điểm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446213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Một nút gửi, một nút nhận, một liên kết: dễ hơn liên kết phát tỏa:</a:t>
            </a:r>
          </a:p>
          <a:p>
            <a:pPr lvl="1"/>
            <a:r>
              <a:rPr lang="en-US" smtClean="0"/>
              <a:t>Không điều khiển truy cập môi trường vật lý</a:t>
            </a:r>
          </a:p>
          <a:p>
            <a:pPr lvl="1"/>
            <a:r>
              <a:rPr lang="en-US" smtClean="0"/>
              <a:t>Không cần địa chỉ  MAC </a:t>
            </a:r>
          </a:p>
          <a:p>
            <a:pPr lvl="1"/>
            <a:r>
              <a:rPr lang="en-US" smtClean="0"/>
              <a:t>vd., liên kết dialup, đường ISDN</a:t>
            </a:r>
          </a:p>
          <a:p>
            <a:r>
              <a:rPr lang="en-US" sz="2400" smtClean="0"/>
              <a:t>Các giao thức điều khiển liên kết dữ liệu điểm-điểm thông dụng:</a:t>
            </a:r>
          </a:p>
          <a:p>
            <a:pPr lvl="1"/>
            <a:r>
              <a:rPr lang="en-US" smtClean="0"/>
              <a:t>PPP (point-to-point protocol)</a:t>
            </a:r>
          </a:p>
          <a:p>
            <a:pPr lvl="1"/>
            <a:r>
              <a:rPr lang="en-US" smtClean="0"/>
              <a:t>HDLC: High level data link control (Data link thường được xem là “tầng cao” trong ngăn xếp giao thức!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93DAF6C7-6D08-4C12-814F-841EB4930826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200" smtClean="0"/>
              <a:t>Yêu cầu thiết kế PPP [RFC 1557]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8425"/>
            <a:ext cx="7772400" cy="4648200"/>
          </a:xfrm>
        </p:spPr>
        <p:txBody>
          <a:bodyPr>
            <a:normAutofit fontScale="92500"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Đóng khung:</a:t>
            </a:r>
            <a:r>
              <a:rPr lang="en-US" sz="2400" smtClean="0"/>
              <a:t> đóng gói datagram tầng mạng trong frame tầng liên kết </a:t>
            </a:r>
          </a:p>
          <a:p>
            <a:pPr lvl="1"/>
            <a:r>
              <a:rPr lang="en-US" smtClean="0"/>
              <a:t>Mang dữ liệu tầng mạng của bất kỳ giao thức tầng mạng nào (không chỉ IP) </a:t>
            </a:r>
            <a:r>
              <a:rPr lang="en-US" i="1" smtClean="0"/>
              <a:t>đồng thời</a:t>
            </a:r>
          </a:p>
          <a:p>
            <a:pPr lvl="1"/>
            <a:r>
              <a:rPr lang="en-US" smtClean="0"/>
              <a:t>Khả năng tách kênh hướng lên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Trong suốt bit:</a:t>
            </a:r>
            <a:r>
              <a:rPr lang="en-US" sz="2400" smtClean="0"/>
              <a:t> phải mang bất kỳ mẫu bit nào ở trường dữ liệu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Phát hiện lỗi</a:t>
            </a:r>
            <a:r>
              <a:rPr lang="en-US" sz="2400" smtClean="0"/>
              <a:t> (không sửa lỗi)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Tính sống động kết nối:</a:t>
            </a:r>
            <a:r>
              <a:rPr lang="en-US" sz="2400" smtClean="0"/>
              <a:t> phát hiện, báo hiệu lỗi liên kết cho tầng mạng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Hiệp thương địa chỉ tầng mạng:</a:t>
            </a:r>
            <a:r>
              <a:rPr lang="en-US" sz="2400" smtClean="0"/>
              <a:t> điểm cuối có thể học/cấu hình địa chỉ mạng của điểm cuối khác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A338B842-583E-4669-8A35-EF953427D6C0}" type="slidenum">
              <a:rPr lang="en-US" smtClean="0">
                <a:latin typeface="Arial" charset="0"/>
                <a:cs typeface="Arial" charset="0"/>
              </a:rPr>
              <a:pPr/>
              <a:t>75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PPP không yêu cầu</a:t>
            </a:r>
            <a:endParaRPr lang="en-US" smtClean="0"/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585913"/>
            <a:ext cx="7772400" cy="4908550"/>
          </a:xfrm>
        </p:spPr>
        <p:txBody>
          <a:bodyPr/>
          <a:lstStyle/>
          <a:p>
            <a:r>
              <a:rPr lang="en-US" sz="2400" smtClean="0"/>
              <a:t>Không sửa/khôi phục lỗi</a:t>
            </a:r>
          </a:p>
          <a:p>
            <a:r>
              <a:rPr lang="en-US" sz="2400" smtClean="0"/>
              <a:t>Không điều khiển luồng</a:t>
            </a:r>
          </a:p>
          <a:p>
            <a:r>
              <a:rPr lang="en-US" sz="2400" smtClean="0"/>
              <a:t>Chấp nhận đến sai thứ tự </a:t>
            </a:r>
          </a:p>
          <a:p>
            <a:r>
              <a:rPr lang="en-US" sz="2400" smtClean="0"/>
              <a:t>Không cần hỗ trợ liên kết đa điểm (vd., bỏ phiếu)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1241425" y="4189413"/>
            <a:ext cx="74437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Khôi phục lỗi, điều khiển luồng, sắp lại thứ tự dữ liệu </a:t>
            </a:r>
          </a:p>
          <a:p>
            <a:pPr algn="ctr"/>
            <a:r>
              <a:rPr lang="en-US" sz="2400">
                <a:solidFill>
                  <a:srgbClr val="FF0000"/>
                </a:solidFill>
              </a:rPr>
              <a:t>là nhiệm vụ của các tầng trên!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D130176D-F5FD-4253-8E4F-CE695F6D7B49}" type="slidenum">
              <a:rPr lang="en-US" smtClean="0">
                <a:latin typeface="Arial" charset="0"/>
                <a:cs typeface="Arial" charset="0"/>
              </a:rPr>
              <a:pPr/>
              <a:t>76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PPP Data Frame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Flag:</a:t>
            </a:r>
            <a:r>
              <a:rPr lang="en-US" sz="2400" smtClean="0"/>
              <a:t> phân cách (framing)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Address:</a:t>
            </a:r>
            <a:r>
              <a:rPr lang="en-US" sz="2400" smtClean="0"/>
              <a:t>  không làm gì (chỉ là một lựa chọn)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Control:</a:t>
            </a:r>
            <a:r>
              <a:rPr lang="en-US" sz="2400" smtClean="0"/>
              <a:t> không làm gì; có thể dùng làm nhiều trường điều khiển trong tương tai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Protocol:</a:t>
            </a:r>
            <a:r>
              <a:rPr lang="en-US" sz="2400" smtClean="0"/>
              <a:t> giao thức tầng trên (vd., PPP-LCP, IP, IPCP, …) </a:t>
            </a:r>
          </a:p>
        </p:txBody>
      </p:sp>
      <p:pic>
        <p:nvPicPr>
          <p:cNvPr id="84998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75" y="4329113"/>
            <a:ext cx="7210425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935281E8-C4AF-47FD-BB16-89B487E951D1}" type="slidenum">
              <a:rPr lang="en-US" smtClean="0">
                <a:latin typeface="Arial" charset="0"/>
                <a:cs typeface="Arial" charset="0"/>
              </a:rPr>
              <a:pPr/>
              <a:t>77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PPP Data Frame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info:</a:t>
            </a:r>
            <a:r>
              <a:rPr lang="en-US" sz="2400" smtClean="0"/>
              <a:t> dữ liệu tầng trên được mang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check:</a:t>
            </a:r>
            <a:r>
              <a:rPr lang="en-US" sz="2400" smtClean="0"/>
              <a:t>  CRC để phát hiện lỗi</a:t>
            </a:r>
            <a:endParaRPr lang="en-US" smtClean="0"/>
          </a:p>
        </p:txBody>
      </p:sp>
      <p:pic>
        <p:nvPicPr>
          <p:cNvPr id="86022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" y="2941638"/>
            <a:ext cx="7210425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0BA4EF6F-EE5B-4C66-BE0D-A06803343E0C}" type="slidenum">
              <a:rPr lang="en-US" smtClean="0">
                <a:latin typeface="Arial" charset="0"/>
                <a:cs typeface="Arial" charset="0"/>
              </a:rPr>
              <a:pPr/>
              <a:t>78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Nhồi byte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3013"/>
            <a:ext cx="7772400" cy="490855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 yêu cầu </a:t>
            </a:r>
            <a:r>
              <a:rPr lang="en-US" sz="2400" smtClean="0"/>
              <a:t>“trong suốt dữ liệu”: dữ liệu có thể chứa mẫu  &lt;01111110&gt;</a:t>
            </a:r>
          </a:p>
          <a:p>
            <a:pPr lvl="1"/>
            <a:r>
              <a:rPr lang="en-US" u="sng" smtClean="0">
                <a:solidFill>
                  <a:srgbClr val="FF0000"/>
                </a:solidFill>
              </a:rPr>
              <a:t>H:</a:t>
            </a:r>
            <a:r>
              <a:rPr lang="en-US" smtClean="0"/>
              <a:t> &lt;01111110&gt; là dữ liệu hay flag?</a:t>
            </a:r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2"/>
                </a:solidFill>
              </a:rPr>
              <a:t>Nút gửi:</a:t>
            </a:r>
            <a:r>
              <a:rPr lang="en-US" sz="2400" smtClean="0"/>
              <a:t> thêm (“nhồi”) byte &lt; 01111110&gt; nữa sau byte dữ liệu &lt; 01111110&gt; 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Nút nhận:</a:t>
            </a:r>
            <a:r>
              <a:rPr lang="en-US" sz="2400" smtClean="0"/>
              <a:t> </a:t>
            </a:r>
          </a:p>
          <a:p>
            <a:pPr lvl="1"/>
            <a:r>
              <a:rPr lang="en-US" smtClean="0"/>
              <a:t>Hai byte 01111110 liên tiếp: bỏ byte thứ nhất, tiếp tục nhận dữ liệu</a:t>
            </a:r>
          </a:p>
          <a:p>
            <a:pPr lvl="1"/>
            <a:r>
              <a:rPr lang="en-US" smtClean="0"/>
              <a:t>Một byte 01111110: flag byte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1D0A29BF-37B3-4095-B9C1-D3691B1C3461}" type="slidenum">
              <a:rPr lang="en-US" smtClean="0">
                <a:latin typeface="Arial" charset="0"/>
                <a:cs typeface="Arial" charset="0"/>
              </a:rPr>
              <a:pPr/>
              <a:t>79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Nhồi byte</a:t>
            </a:r>
          </a:p>
        </p:txBody>
      </p:sp>
      <p:pic>
        <p:nvPicPr>
          <p:cNvPr id="88069" name="Picture 3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5488" y="1695450"/>
            <a:ext cx="5995987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403225" y="1924050"/>
            <a:ext cx="11969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Các byte </a:t>
            </a:r>
          </a:p>
          <a:p>
            <a:r>
              <a:rPr lang="en-US"/>
              <a:t>cần gửi</a:t>
            </a:r>
          </a:p>
        </p:txBody>
      </p:sp>
      <p:sp>
        <p:nvSpPr>
          <p:cNvPr id="88071" name="Line 5"/>
          <p:cNvSpPr>
            <a:spLocks noChangeShapeType="1"/>
          </p:cNvSpPr>
          <p:nvPr/>
        </p:nvSpPr>
        <p:spPr bwMode="auto">
          <a:xfrm>
            <a:off x="1481138" y="2152650"/>
            <a:ext cx="917575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Text Box 6"/>
          <p:cNvSpPr txBox="1">
            <a:spLocks noChangeArrowheads="1"/>
          </p:cNvSpPr>
          <p:nvPr/>
        </p:nvSpPr>
        <p:spPr bwMode="auto">
          <a:xfrm>
            <a:off x="4013200" y="5203825"/>
            <a:ext cx="2824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Nhồi byte flag</a:t>
            </a:r>
          </a:p>
        </p:txBody>
      </p:sp>
      <p:sp>
        <p:nvSpPr>
          <p:cNvPr id="88073" name="Line 7"/>
          <p:cNvSpPr>
            <a:spLocks noChangeShapeType="1"/>
          </p:cNvSpPr>
          <p:nvPr/>
        </p:nvSpPr>
        <p:spPr bwMode="auto">
          <a:xfrm flipH="1" flipV="1">
            <a:off x="4021138" y="4833938"/>
            <a:ext cx="504825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Line 8"/>
          <p:cNvSpPr>
            <a:spLocks noChangeShapeType="1"/>
          </p:cNvSpPr>
          <p:nvPr/>
        </p:nvSpPr>
        <p:spPr bwMode="auto">
          <a:xfrm flipV="1">
            <a:off x="5491163" y="4740275"/>
            <a:ext cx="423862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4E53A790-DB38-4DAF-9423-18E995E22C21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tiếp Adaptors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3101975"/>
            <a:ext cx="4067175" cy="3024188"/>
          </a:xfrm>
        </p:spPr>
        <p:txBody>
          <a:bodyPr/>
          <a:lstStyle/>
          <a:p>
            <a:r>
              <a:rPr lang="en-US" sz="2400" smtClean="0"/>
              <a:t>Tầng liên kết được cài đặt ở “adaptor” (NIC)</a:t>
            </a:r>
          </a:p>
          <a:p>
            <a:pPr lvl="1"/>
            <a:r>
              <a:rPr lang="en-US" sz="2000" smtClean="0"/>
              <a:t>Ethernet card, PCMCI card, 802.11 card</a:t>
            </a:r>
          </a:p>
          <a:p>
            <a:r>
              <a:rPr lang="en-US" sz="2400" smtClean="0"/>
              <a:t>Bên gửi:</a:t>
            </a:r>
          </a:p>
          <a:p>
            <a:pPr lvl="1"/>
            <a:r>
              <a:rPr lang="en-US" sz="2000" smtClean="0"/>
              <a:t>Gói datagram trong  frame</a:t>
            </a:r>
          </a:p>
          <a:p>
            <a:pPr lvl="1"/>
            <a:r>
              <a:rPr lang="en-US" sz="2000" smtClean="0"/>
              <a:t>Thêm các bit kiểm tra lỗi, rdt, điều khiển luồng, …</a:t>
            </a: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3092450"/>
            <a:ext cx="4090988" cy="2986088"/>
          </a:xfrm>
        </p:spPr>
        <p:txBody>
          <a:bodyPr/>
          <a:lstStyle/>
          <a:p>
            <a:r>
              <a:rPr lang="en-US" sz="2400" smtClean="0"/>
              <a:t>Bên nhận</a:t>
            </a:r>
          </a:p>
          <a:p>
            <a:pPr lvl="1"/>
            <a:r>
              <a:rPr lang="en-US" sz="2000" smtClean="0"/>
              <a:t>Xem lỗi, rdt, điều khiển luồng, …</a:t>
            </a:r>
          </a:p>
          <a:p>
            <a:pPr lvl="1"/>
            <a:r>
              <a:rPr lang="en-US" sz="2000" smtClean="0"/>
              <a:t>Bóc datagram, chuyển cho nút nhận</a:t>
            </a:r>
          </a:p>
          <a:p>
            <a:r>
              <a:rPr lang="en-US" sz="2400" smtClean="0"/>
              <a:t>adapter là bán tự trị</a:t>
            </a:r>
          </a:p>
          <a:p>
            <a:r>
              <a:rPr lang="en-US" sz="2400" smtClean="0"/>
              <a:t>Các tầng liên kết &amp; vật lý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239713" y="1641475"/>
            <a:ext cx="977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Nút gửi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344738" y="2185988"/>
            <a:ext cx="965200" cy="427037"/>
            <a:chOff x="1477" y="1377"/>
            <a:chExt cx="608" cy="269"/>
          </a:xfrm>
        </p:grpSpPr>
        <p:sp>
          <p:nvSpPr>
            <p:cNvPr id="29722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frame</a:t>
              </a:r>
              <a:endParaRPr lang="en-US"/>
            </a:p>
          </p:txBody>
        </p:sp>
      </p:grpSp>
      <p:sp>
        <p:nvSpPr>
          <p:cNvPr id="29705" name="Line 13"/>
          <p:cNvSpPr>
            <a:spLocks noChangeShapeType="1"/>
          </p:cNvSpPr>
          <p:nvPr/>
        </p:nvSpPr>
        <p:spPr bwMode="auto">
          <a:xfrm>
            <a:off x="3297238" y="2454275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8"/>
          <p:cNvSpPr>
            <a:spLocks noChangeArrowheads="1"/>
          </p:cNvSpPr>
          <p:nvPr/>
        </p:nvSpPr>
        <p:spPr bwMode="auto">
          <a:xfrm>
            <a:off x="6783388" y="1392238"/>
            <a:ext cx="1125537" cy="12207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9"/>
          <p:cNvSpPr>
            <a:spLocks noChangeArrowheads="1"/>
          </p:cNvSpPr>
          <p:nvPr/>
        </p:nvSpPr>
        <p:spPr bwMode="auto">
          <a:xfrm>
            <a:off x="7083425" y="1771650"/>
            <a:ext cx="487363" cy="280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21"/>
          <p:cNvSpPr>
            <a:spLocks noChangeArrowheads="1"/>
          </p:cNvSpPr>
          <p:nvPr/>
        </p:nvSpPr>
        <p:spPr bwMode="auto">
          <a:xfrm>
            <a:off x="1219200" y="1392238"/>
            <a:ext cx="1125538" cy="12207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22"/>
          <p:cNvSpPr>
            <a:spLocks noChangeArrowheads="1"/>
          </p:cNvSpPr>
          <p:nvPr/>
        </p:nvSpPr>
        <p:spPr bwMode="auto">
          <a:xfrm>
            <a:off x="1544638" y="1763713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23"/>
          <p:cNvSpPr txBox="1">
            <a:spLocks noChangeArrowheads="1"/>
          </p:cNvSpPr>
          <p:nvPr/>
        </p:nvSpPr>
        <p:spPr bwMode="auto">
          <a:xfrm>
            <a:off x="7967663" y="1457325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Nút nhận</a:t>
            </a:r>
          </a:p>
        </p:txBody>
      </p:sp>
      <p:sp>
        <p:nvSpPr>
          <p:cNvPr id="29711" name="Line 24"/>
          <p:cNvSpPr>
            <a:spLocks noChangeShapeType="1"/>
          </p:cNvSpPr>
          <p:nvPr/>
        </p:nvSpPr>
        <p:spPr bwMode="auto">
          <a:xfrm flipH="1">
            <a:off x="2063750" y="1611313"/>
            <a:ext cx="414338" cy="2206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25"/>
          <p:cNvSpPr txBox="1">
            <a:spLocks noChangeArrowheads="1"/>
          </p:cNvSpPr>
          <p:nvPr/>
        </p:nvSpPr>
        <p:spPr bwMode="auto">
          <a:xfrm>
            <a:off x="2344738" y="12446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datagram</a:t>
            </a:r>
            <a:endParaRPr lang="en-US"/>
          </a:p>
        </p:txBody>
      </p:sp>
      <p:sp>
        <p:nvSpPr>
          <p:cNvPr id="29713" name="Freeform 27"/>
          <p:cNvSpPr>
            <a:spLocks/>
          </p:cNvSpPr>
          <p:nvPr/>
        </p:nvSpPr>
        <p:spPr bwMode="auto">
          <a:xfrm>
            <a:off x="1746250" y="1978025"/>
            <a:ext cx="695325" cy="460375"/>
          </a:xfrm>
          <a:custGeom>
            <a:avLst/>
            <a:gdLst>
              <a:gd name="T0" fmla="*/ 2147483647 w 438"/>
              <a:gd name="T1" fmla="*/ 0 h 290"/>
              <a:gd name="T2" fmla="*/ 2147483647 w 438"/>
              <a:gd name="T3" fmla="*/ 2147483647 h 290"/>
              <a:gd name="T4" fmla="*/ 2147483647 w 438"/>
              <a:gd name="T5" fmla="*/ 2147483647 h 290"/>
              <a:gd name="T6" fmla="*/ 2147483647 w 438"/>
              <a:gd name="T7" fmla="*/ 2147483647 h 290"/>
              <a:gd name="T8" fmla="*/ 0 60000 65536"/>
              <a:gd name="T9" fmla="*/ 0 60000 65536"/>
              <a:gd name="T10" fmla="*/ 0 60000 65536"/>
              <a:gd name="T11" fmla="*/ 0 60000 65536"/>
              <a:gd name="T12" fmla="*/ 0 w 438"/>
              <a:gd name="T13" fmla="*/ 0 h 290"/>
              <a:gd name="T14" fmla="*/ 438 w 438"/>
              <a:gd name="T15" fmla="*/ 290 h 2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819775" y="2179638"/>
            <a:ext cx="965200" cy="427037"/>
            <a:chOff x="1477" y="1377"/>
            <a:chExt cx="608" cy="269"/>
          </a:xfrm>
        </p:grpSpPr>
        <p:sp>
          <p:nvSpPr>
            <p:cNvPr id="29720" name="Rectangle 30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Rectangle 31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frame</a:t>
              </a:r>
              <a:endParaRPr lang="en-US"/>
            </a:p>
          </p:txBody>
        </p:sp>
      </p:grpSp>
      <p:sp>
        <p:nvSpPr>
          <p:cNvPr id="29715" name="Text Box 32"/>
          <p:cNvSpPr txBox="1">
            <a:spLocks noChangeArrowheads="1"/>
          </p:cNvSpPr>
          <p:nvPr/>
        </p:nvSpPr>
        <p:spPr bwMode="auto">
          <a:xfrm>
            <a:off x="2411413" y="2617788"/>
            <a:ext cx="1019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adapter</a:t>
            </a:r>
          </a:p>
        </p:txBody>
      </p:sp>
      <p:sp>
        <p:nvSpPr>
          <p:cNvPr id="29716" name="Text Box 36"/>
          <p:cNvSpPr txBox="1">
            <a:spLocks noChangeArrowheads="1"/>
          </p:cNvSpPr>
          <p:nvPr/>
        </p:nvSpPr>
        <p:spPr bwMode="auto">
          <a:xfrm>
            <a:off x="5824538" y="2624138"/>
            <a:ext cx="1019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adapter</a:t>
            </a:r>
          </a:p>
        </p:txBody>
      </p:sp>
      <p:sp>
        <p:nvSpPr>
          <p:cNvPr id="29717" name="AutoShape 37"/>
          <p:cNvSpPr>
            <a:spLocks/>
          </p:cNvSpPr>
          <p:nvPr/>
        </p:nvSpPr>
        <p:spPr bwMode="auto">
          <a:xfrm rot="5399521">
            <a:off x="4533901" y="555625"/>
            <a:ext cx="220662" cy="2865437"/>
          </a:xfrm>
          <a:prstGeom prst="leftBrace">
            <a:avLst>
              <a:gd name="adj1" fmla="val 1082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Text Box 38"/>
          <p:cNvSpPr txBox="1">
            <a:spLocks noChangeArrowheads="1"/>
          </p:cNvSpPr>
          <p:nvPr/>
        </p:nvSpPr>
        <p:spPr bwMode="auto">
          <a:xfrm>
            <a:off x="3441700" y="1511300"/>
            <a:ext cx="282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Giao thức tầng liên kết</a:t>
            </a:r>
          </a:p>
        </p:txBody>
      </p:sp>
      <p:sp>
        <p:nvSpPr>
          <p:cNvPr id="29719" name="Freeform 40"/>
          <p:cNvSpPr>
            <a:spLocks/>
          </p:cNvSpPr>
          <p:nvPr/>
        </p:nvSpPr>
        <p:spPr bwMode="auto">
          <a:xfrm>
            <a:off x="6704013" y="2063750"/>
            <a:ext cx="647700" cy="342900"/>
          </a:xfrm>
          <a:custGeom>
            <a:avLst/>
            <a:gdLst>
              <a:gd name="T0" fmla="*/ 0 w 408"/>
              <a:gd name="T1" fmla="*/ 2147483647 h 216"/>
              <a:gd name="T2" fmla="*/ 2147483647 w 408"/>
              <a:gd name="T3" fmla="*/ 2147483647 h 216"/>
              <a:gd name="T4" fmla="*/ 2147483647 w 408"/>
              <a:gd name="T5" fmla="*/ 2147483647 h 216"/>
              <a:gd name="T6" fmla="*/ 2147483647 w 408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216"/>
              <a:gd name="T14" fmla="*/ 408 w 408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17729856-7C52-4A5C-9EE0-FCF07870259F}" type="slidenum">
              <a:rPr lang="en-US" smtClean="0">
                <a:latin typeface="Arial" charset="0"/>
                <a:cs typeface="Arial" charset="0"/>
              </a:rPr>
              <a:pPr/>
              <a:t>80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thức điều khiển dữ liệu PPP 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322388"/>
            <a:ext cx="4627563" cy="4908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Trước khi trao đổi dữ liệu tầng mạng,  các nút tầng liên kết phải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Cấu hình liên kết PPP</a:t>
            </a:r>
            <a:r>
              <a:rPr lang="en-US" sz="2400" smtClean="0"/>
              <a:t> (độ dài frame lớn nhất, xác thực)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Học/cấu hình</a:t>
            </a:r>
            <a:endParaRPr lang="en-US" sz="2400" smtClean="0"/>
          </a:p>
          <a:p>
            <a:pPr>
              <a:buFont typeface="ZapfDingbats" pitchFamily="82" charset="2"/>
              <a:buNone/>
            </a:pPr>
            <a:r>
              <a:rPr lang="en-US" sz="2400" smtClean="0"/>
              <a:t>    thông tin tầng mạng</a:t>
            </a:r>
          </a:p>
          <a:p>
            <a:pPr lvl="1"/>
            <a:r>
              <a:rPr lang="en-US" smtClean="0"/>
              <a:t>Cho IP: mang thông báo giao thức điều khiển IP (IPCP) (trường giao thức: 8021) để cấu hình/học địa chỉ IP</a:t>
            </a:r>
          </a:p>
        </p:txBody>
      </p:sp>
      <p:pic>
        <p:nvPicPr>
          <p:cNvPr id="89094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3325" y="2190750"/>
            <a:ext cx="3954463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901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73065343-FE2D-439F-AAC5-92BE6A75734D}" type="slidenum">
              <a:rPr lang="en-US" smtClean="0">
                <a:latin typeface="Arial" charset="0"/>
                <a:cs typeface="Arial" charset="0"/>
              </a:rPr>
              <a:pPr/>
              <a:t>81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011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liên kết</a:t>
            </a:r>
          </a:p>
        </p:txBody>
      </p:sp>
      <p:sp>
        <p:nvSpPr>
          <p:cNvPr id="90117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5.1 Giới thiệu</a:t>
            </a:r>
          </a:p>
          <a:p>
            <a:r>
              <a:rPr lang="en-US" sz="2400" smtClean="0"/>
              <a:t>5.2 Phát hiện và sửa lỗi </a:t>
            </a:r>
          </a:p>
          <a:p>
            <a:r>
              <a:rPr lang="en-US" sz="2400" smtClean="0"/>
              <a:t>5.3 Các giao thức đa truy cập</a:t>
            </a:r>
          </a:p>
          <a:p>
            <a:r>
              <a:rPr lang="en-US" sz="2400" smtClean="0"/>
              <a:t>5.4 Địa chỉ tầng liên kết</a:t>
            </a:r>
          </a:p>
          <a:p>
            <a:r>
              <a:rPr lang="en-US" sz="2400" smtClean="0"/>
              <a:t>5.5 Ethernet</a:t>
            </a:r>
          </a:p>
        </p:txBody>
      </p:sp>
      <p:sp>
        <p:nvSpPr>
          <p:cNvPr id="90118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5.6 Hubs và switches</a:t>
            </a:r>
          </a:p>
          <a:p>
            <a:r>
              <a:rPr lang="en-US" sz="2400" smtClean="0"/>
              <a:t>5.7 PPP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5.8 Ảo hóa liên kết: ATM và MPLS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713E98AD-1D88-455E-BCFD-5AD2DADB7775}" type="slidenum">
              <a:rPr lang="en-US" smtClean="0">
                <a:latin typeface="Arial" charset="0"/>
                <a:cs typeface="Arial" charset="0"/>
              </a:rPr>
              <a:pPr/>
              <a:t>82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Ảo hóa mạng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Ảo hóa tài nguyên: một trừu tượng hóa mạnh mẽ trong kỹ nghệ hệ thống:</a:t>
            </a:r>
          </a:p>
          <a:p>
            <a:r>
              <a:rPr lang="en-US" sz="2400" smtClean="0"/>
              <a:t>Ví dụ tính toán: bộ nhớ ảo, thiết bị ảo</a:t>
            </a:r>
          </a:p>
          <a:p>
            <a:pPr lvl="1"/>
            <a:r>
              <a:rPr lang="en-US" smtClean="0"/>
              <a:t>Máy ảo: vd., java</a:t>
            </a:r>
          </a:p>
          <a:p>
            <a:pPr lvl="1"/>
            <a:r>
              <a:rPr lang="en-US" smtClean="0"/>
              <a:t>IBM VM os từ 1960’s/70’s</a:t>
            </a:r>
          </a:p>
          <a:p>
            <a:r>
              <a:rPr lang="en-US" sz="2400" smtClean="0"/>
              <a:t>Phân tầng các trừu tượng: không quan tâm đến chi tiết tầng dưới, chỉ quan tâm đến tầng dướiu một cách trừu tượng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63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7CB81DE2-9057-431E-9D1F-E0E87BD9401E}" type="slidenum">
              <a:rPr lang="en-US" smtClean="0">
                <a:latin typeface="Arial" charset="0"/>
                <a:cs typeface="Arial" charset="0"/>
              </a:rPr>
              <a:pPr/>
              <a:t>83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3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z="3600" smtClean="0"/>
              <a:t>The Internet: ảo hóa mạng</a:t>
            </a:r>
          </a:p>
        </p:txBody>
      </p:sp>
      <p:sp>
        <p:nvSpPr>
          <p:cNvPr id="16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446213"/>
            <a:ext cx="4675187" cy="4648200"/>
          </a:xfrm>
        </p:spPr>
        <p:txBody>
          <a:bodyPr/>
          <a:lstStyle/>
          <a:p>
            <a:pPr marL="0" indent="0">
              <a:buFont typeface="ZapfDingbats" pitchFamily="82" charset="2"/>
              <a:buNone/>
            </a:pPr>
            <a:r>
              <a:rPr lang="en-US" sz="2400" smtClean="0"/>
              <a:t>1974: nhiều mạng không được kết nối </a:t>
            </a:r>
          </a:p>
          <a:p>
            <a:pPr marL="338138" lvl="1" indent="-223838"/>
            <a:r>
              <a:rPr lang="en-US" sz="2000" smtClean="0"/>
              <a:t>ARPAnet</a:t>
            </a:r>
          </a:p>
          <a:p>
            <a:pPr marL="338138" lvl="1" indent="-223838"/>
            <a:r>
              <a:rPr lang="en-US" sz="2000" smtClean="0"/>
              <a:t>Mạng dữ liệu-trên-cáp</a:t>
            </a:r>
          </a:p>
          <a:p>
            <a:pPr marL="338138" lvl="1" indent="-223838"/>
            <a:r>
              <a:rPr lang="en-US" sz="2000" smtClean="0"/>
              <a:t>Mạng vệ tinh (Aloha)</a:t>
            </a:r>
          </a:p>
          <a:p>
            <a:pPr marL="338138" lvl="1" indent="-223838"/>
            <a:r>
              <a:rPr lang="en-US" sz="2000" smtClean="0"/>
              <a:t>Mạng radio</a:t>
            </a:r>
          </a:p>
          <a:p>
            <a:pPr marL="0" indent="0">
              <a:buFont typeface="ZapfDingbats" pitchFamily="82" charset="2"/>
              <a:buNone/>
            </a:pPr>
            <a:endParaRPr lang="en-US" sz="2400" smtClean="0"/>
          </a:p>
        </p:txBody>
      </p:sp>
      <p:sp>
        <p:nvSpPr>
          <p:cNvPr id="16400" name="Rectangle 4"/>
          <p:cNvSpPr>
            <a:spLocks noChangeArrowheads="1"/>
          </p:cNvSpPr>
          <p:nvPr/>
        </p:nvSpPr>
        <p:spPr bwMode="auto">
          <a:xfrm>
            <a:off x="4962525" y="1446213"/>
            <a:ext cx="39465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/>
              <a:t>… khác nhau ở:</a:t>
            </a:r>
          </a:p>
          <a:p>
            <a:pPr marL="338138" lvl="1" indent="-223838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Đánh địa chỉ</a:t>
            </a:r>
          </a:p>
          <a:p>
            <a:pPr marL="338138" lvl="1" indent="-223838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Định dạng gói</a:t>
            </a:r>
          </a:p>
          <a:p>
            <a:pPr marL="338138" lvl="1" indent="-223838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Khôi phục lỗi</a:t>
            </a:r>
          </a:p>
          <a:p>
            <a:pPr marL="338138" lvl="1" indent="-223838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Định tuyến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sz="2400"/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sz="2400"/>
          </a:p>
        </p:txBody>
      </p:sp>
      <p:sp>
        <p:nvSpPr>
          <p:cNvPr id="16401" name="Freeform 5"/>
          <p:cNvSpPr>
            <a:spLocks/>
          </p:cNvSpPr>
          <p:nvPr/>
        </p:nvSpPr>
        <p:spPr bwMode="auto">
          <a:xfrm>
            <a:off x="5322888" y="3963988"/>
            <a:ext cx="2170112" cy="1825625"/>
          </a:xfrm>
          <a:custGeom>
            <a:avLst/>
            <a:gdLst>
              <a:gd name="T0" fmla="*/ 2147483647 w 1367"/>
              <a:gd name="T1" fmla="*/ 2147483647 h 1150"/>
              <a:gd name="T2" fmla="*/ 2147483647 w 1367"/>
              <a:gd name="T3" fmla="*/ 2147483647 h 1150"/>
              <a:gd name="T4" fmla="*/ 2147483647 w 1367"/>
              <a:gd name="T5" fmla="*/ 2147483647 h 1150"/>
              <a:gd name="T6" fmla="*/ 2147483647 w 1367"/>
              <a:gd name="T7" fmla="*/ 2147483647 h 1150"/>
              <a:gd name="T8" fmla="*/ 2147483647 w 1367"/>
              <a:gd name="T9" fmla="*/ 2147483647 h 1150"/>
              <a:gd name="T10" fmla="*/ 2147483647 w 1367"/>
              <a:gd name="T11" fmla="*/ 2147483647 h 1150"/>
              <a:gd name="T12" fmla="*/ 2147483647 w 1367"/>
              <a:gd name="T13" fmla="*/ 2147483647 h 1150"/>
              <a:gd name="T14" fmla="*/ 2147483647 w 1367"/>
              <a:gd name="T15" fmla="*/ 2147483647 h 1150"/>
              <a:gd name="T16" fmla="*/ 2147483647 w 1367"/>
              <a:gd name="T17" fmla="*/ 2147483647 h 1150"/>
              <a:gd name="T18" fmla="*/ 2147483647 w 1367"/>
              <a:gd name="T19" fmla="*/ 2147483647 h 1150"/>
              <a:gd name="T20" fmla="*/ 2147483647 w 1367"/>
              <a:gd name="T21" fmla="*/ 2147483647 h 1150"/>
              <a:gd name="T22" fmla="*/ 2147483647 w 1367"/>
              <a:gd name="T23" fmla="*/ 2147483647 h 11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67"/>
              <a:gd name="T37" fmla="*/ 0 h 1150"/>
              <a:gd name="T38" fmla="*/ 1367 w 1367"/>
              <a:gd name="T39" fmla="*/ 1150 h 11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67" h="1150">
                <a:moveTo>
                  <a:pt x="210" y="101"/>
                </a:moveTo>
                <a:cubicBezTo>
                  <a:pt x="105" y="107"/>
                  <a:pt x="61" y="155"/>
                  <a:pt x="31" y="227"/>
                </a:cubicBezTo>
                <a:cubicBezTo>
                  <a:pt x="0" y="299"/>
                  <a:pt x="23" y="441"/>
                  <a:pt x="25" y="535"/>
                </a:cubicBezTo>
                <a:cubicBezTo>
                  <a:pt x="28" y="629"/>
                  <a:pt x="15" y="743"/>
                  <a:pt x="46" y="792"/>
                </a:cubicBezTo>
                <a:cubicBezTo>
                  <a:pt x="78" y="841"/>
                  <a:pt x="128" y="785"/>
                  <a:pt x="215" y="827"/>
                </a:cubicBezTo>
                <a:cubicBezTo>
                  <a:pt x="302" y="869"/>
                  <a:pt x="458" y="993"/>
                  <a:pt x="567" y="1044"/>
                </a:cubicBezTo>
                <a:cubicBezTo>
                  <a:pt x="677" y="1095"/>
                  <a:pt x="792" y="1150"/>
                  <a:pt x="873" y="1135"/>
                </a:cubicBezTo>
                <a:cubicBezTo>
                  <a:pt x="953" y="1120"/>
                  <a:pt x="1011" y="1064"/>
                  <a:pt x="1051" y="953"/>
                </a:cubicBezTo>
                <a:cubicBezTo>
                  <a:pt x="1092" y="842"/>
                  <a:pt x="1077" y="617"/>
                  <a:pt x="1115" y="469"/>
                </a:cubicBezTo>
                <a:cubicBezTo>
                  <a:pt x="1153" y="321"/>
                  <a:pt x="1367" y="134"/>
                  <a:pt x="1278" y="67"/>
                </a:cubicBezTo>
                <a:cubicBezTo>
                  <a:pt x="1189" y="0"/>
                  <a:pt x="760" y="61"/>
                  <a:pt x="582" y="67"/>
                </a:cubicBezTo>
                <a:cubicBezTo>
                  <a:pt x="404" y="73"/>
                  <a:pt x="287" y="94"/>
                  <a:pt x="210" y="101"/>
                </a:cubicBezTo>
                <a:close/>
              </a:path>
            </a:pathLst>
          </a:custGeom>
          <a:solidFill>
            <a:srgbClr val="FF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Freeform 6"/>
          <p:cNvSpPr>
            <a:spLocks/>
          </p:cNvSpPr>
          <p:nvPr/>
        </p:nvSpPr>
        <p:spPr bwMode="auto">
          <a:xfrm>
            <a:off x="823913" y="4035425"/>
            <a:ext cx="3216275" cy="1674813"/>
          </a:xfrm>
          <a:custGeom>
            <a:avLst/>
            <a:gdLst>
              <a:gd name="T0" fmla="*/ 2147483647 w 2026"/>
              <a:gd name="T1" fmla="*/ 2147483647 h 1055"/>
              <a:gd name="T2" fmla="*/ 2147483647 w 2026"/>
              <a:gd name="T3" fmla="*/ 2147483647 h 1055"/>
              <a:gd name="T4" fmla="*/ 2147483647 w 2026"/>
              <a:gd name="T5" fmla="*/ 2147483647 h 1055"/>
              <a:gd name="T6" fmla="*/ 2147483647 w 2026"/>
              <a:gd name="T7" fmla="*/ 2147483647 h 1055"/>
              <a:gd name="T8" fmla="*/ 2147483647 w 2026"/>
              <a:gd name="T9" fmla="*/ 2147483647 h 1055"/>
              <a:gd name="T10" fmla="*/ 2147483647 w 2026"/>
              <a:gd name="T11" fmla="*/ 2147483647 h 1055"/>
              <a:gd name="T12" fmla="*/ 2147483647 w 2026"/>
              <a:gd name="T13" fmla="*/ 2147483647 h 1055"/>
              <a:gd name="T14" fmla="*/ 2147483647 w 2026"/>
              <a:gd name="T15" fmla="*/ 2147483647 h 1055"/>
              <a:gd name="T16" fmla="*/ 2147483647 w 2026"/>
              <a:gd name="T17" fmla="*/ 2147483647 h 1055"/>
              <a:gd name="T18" fmla="*/ 2147483647 w 2026"/>
              <a:gd name="T19" fmla="*/ 2147483647 h 1055"/>
              <a:gd name="T20" fmla="*/ 2147483647 w 2026"/>
              <a:gd name="T21" fmla="*/ 2147483647 h 10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26"/>
              <a:gd name="T34" fmla="*/ 0 h 1055"/>
              <a:gd name="T35" fmla="*/ 2026 w 2026"/>
              <a:gd name="T36" fmla="*/ 1055 h 105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26" h="1055">
                <a:moveTo>
                  <a:pt x="136" y="462"/>
                </a:moveTo>
                <a:cubicBezTo>
                  <a:pt x="101" y="364"/>
                  <a:pt x="0" y="195"/>
                  <a:pt x="144" y="142"/>
                </a:cubicBezTo>
                <a:cubicBezTo>
                  <a:pt x="288" y="89"/>
                  <a:pt x="773" y="165"/>
                  <a:pt x="1000" y="142"/>
                </a:cubicBezTo>
                <a:cubicBezTo>
                  <a:pt x="1227" y="119"/>
                  <a:pt x="1346" y="0"/>
                  <a:pt x="1504" y="6"/>
                </a:cubicBezTo>
                <a:cubicBezTo>
                  <a:pt x="1662" y="12"/>
                  <a:pt x="1874" y="44"/>
                  <a:pt x="1950" y="176"/>
                </a:cubicBezTo>
                <a:cubicBezTo>
                  <a:pt x="2026" y="308"/>
                  <a:pt x="1997" y="658"/>
                  <a:pt x="1961" y="796"/>
                </a:cubicBezTo>
                <a:cubicBezTo>
                  <a:pt x="1925" y="934"/>
                  <a:pt x="1882" y="966"/>
                  <a:pt x="1736" y="1006"/>
                </a:cubicBezTo>
                <a:cubicBezTo>
                  <a:pt x="1590" y="1046"/>
                  <a:pt x="1252" y="1055"/>
                  <a:pt x="1088" y="1038"/>
                </a:cubicBezTo>
                <a:cubicBezTo>
                  <a:pt x="924" y="1021"/>
                  <a:pt x="820" y="975"/>
                  <a:pt x="752" y="902"/>
                </a:cubicBezTo>
                <a:cubicBezTo>
                  <a:pt x="684" y="829"/>
                  <a:pt x="783" y="671"/>
                  <a:pt x="680" y="598"/>
                </a:cubicBezTo>
                <a:cubicBezTo>
                  <a:pt x="577" y="525"/>
                  <a:pt x="249" y="490"/>
                  <a:pt x="136" y="462"/>
                </a:cubicBezTo>
                <a:close/>
              </a:path>
            </a:pathLst>
          </a:custGeom>
          <a:solidFill>
            <a:srgbClr val="66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6" name="Object 7"/>
          <p:cNvGraphicFramePr>
            <a:graphicFrameLocks noChangeAspect="1"/>
          </p:cNvGraphicFramePr>
          <p:nvPr/>
        </p:nvGraphicFramePr>
        <p:xfrm>
          <a:off x="3386138" y="5056188"/>
          <a:ext cx="415925" cy="330200"/>
        </p:xfrm>
        <a:graphic>
          <a:graphicData uri="http://schemas.openxmlformats.org/presentationml/2006/ole">
            <p:oleObj spid="_x0000_s16386" name="Clip" r:id="rId3" imgW="1305000" imgH="1085760" progId="">
              <p:embed/>
            </p:oleObj>
          </a:graphicData>
        </a:graphic>
      </p:graphicFrame>
      <p:graphicFrame>
        <p:nvGraphicFramePr>
          <p:cNvPr id="16387" name="Object 8"/>
          <p:cNvGraphicFramePr>
            <a:graphicFrameLocks noChangeAspect="1"/>
          </p:cNvGraphicFramePr>
          <p:nvPr/>
        </p:nvGraphicFramePr>
        <p:xfrm>
          <a:off x="2713038" y="5232400"/>
          <a:ext cx="415925" cy="330200"/>
        </p:xfrm>
        <a:graphic>
          <a:graphicData uri="http://schemas.openxmlformats.org/presentationml/2006/ole">
            <p:oleObj spid="_x0000_s16387" name="Clip" r:id="rId4" imgW="1305000" imgH="1085760" progId="">
              <p:embed/>
            </p:oleObj>
          </a:graphicData>
        </a:graphic>
      </p:graphicFrame>
      <p:sp>
        <p:nvSpPr>
          <p:cNvPr id="16403" name="Line 9"/>
          <p:cNvSpPr>
            <a:spLocks noChangeShapeType="1"/>
          </p:cNvSpPr>
          <p:nvPr/>
        </p:nvSpPr>
        <p:spPr bwMode="auto">
          <a:xfrm flipV="1">
            <a:off x="1719263" y="4476750"/>
            <a:ext cx="9366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10"/>
          <p:cNvSpPr>
            <a:spLocks noChangeShapeType="1"/>
          </p:cNvSpPr>
          <p:nvPr/>
        </p:nvSpPr>
        <p:spPr bwMode="auto">
          <a:xfrm>
            <a:off x="1990725" y="4560888"/>
            <a:ext cx="633413" cy="347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11"/>
          <p:cNvSpPr>
            <a:spLocks noChangeShapeType="1"/>
          </p:cNvSpPr>
          <p:nvPr/>
        </p:nvSpPr>
        <p:spPr bwMode="auto">
          <a:xfrm flipH="1">
            <a:off x="3116263" y="45196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473825" y="4262438"/>
            <a:ext cx="268288" cy="487362"/>
            <a:chOff x="3903" y="2225"/>
            <a:chExt cx="169" cy="307"/>
          </a:xfrm>
        </p:grpSpPr>
        <p:graphicFrame>
          <p:nvGraphicFramePr>
            <p:cNvPr id="16395" name="Object 13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p:oleObj spid="_x0000_s16395" name="Clip" r:id="rId5" imgW="981000" imgH="1209600" progId="">
                <p:embed/>
              </p:oleObj>
            </a:graphicData>
          </a:graphic>
        </p:graphicFrame>
        <p:sp>
          <p:nvSpPr>
            <p:cNvPr id="16464" name="Rectangle 14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7" name="Line 15"/>
          <p:cNvSpPr>
            <a:spLocks noChangeShapeType="1"/>
          </p:cNvSpPr>
          <p:nvPr/>
        </p:nvSpPr>
        <p:spPr bwMode="auto">
          <a:xfrm>
            <a:off x="2974975" y="50006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16"/>
          <p:cNvSpPr>
            <a:spLocks noChangeShapeType="1"/>
          </p:cNvSpPr>
          <p:nvPr/>
        </p:nvSpPr>
        <p:spPr bwMode="auto">
          <a:xfrm rot="5400000" flipH="1">
            <a:off x="3309144" y="47982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25800" y="4279900"/>
            <a:ext cx="501650" cy="234950"/>
            <a:chOff x="3600" y="219"/>
            <a:chExt cx="360" cy="175"/>
          </a:xfrm>
        </p:grpSpPr>
        <p:sp>
          <p:nvSpPr>
            <p:cNvPr id="16451" name="Oval 1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2" name="Line 1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3" name="Line 2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Rectangle 2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55" name="Oval 2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61" name="Line 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2" name="Line 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3" name="Line 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58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9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0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616200" y="4768850"/>
            <a:ext cx="500063" cy="233363"/>
            <a:chOff x="3600" y="219"/>
            <a:chExt cx="360" cy="175"/>
          </a:xfrm>
        </p:grpSpPr>
        <p:sp>
          <p:nvSpPr>
            <p:cNvPr id="16438" name="Oval 3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Line 3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Line 3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Rectangle 3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42" name="Oval 3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48" name="Line 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9" name="Line 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0" name="Line 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4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45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7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1673225" y="4392613"/>
            <a:ext cx="501650" cy="233362"/>
            <a:chOff x="3600" y="219"/>
            <a:chExt cx="360" cy="175"/>
          </a:xfrm>
        </p:grpSpPr>
        <p:sp>
          <p:nvSpPr>
            <p:cNvPr id="16425" name="Oval 4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4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Line 4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Rectangle 4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29" name="Oval 5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35" name="Line 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Line 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Line 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5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32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3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12" name="Line 59"/>
          <p:cNvSpPr>
            <a:spLocks noChangeShapeType="1"/>
          </p:cNvSpPr>
          <p:nvPr/>
        </p:nvSpPr>
        <p:spPr bwMode="auto">
          <a:xfrm flipV="1">
            <a:off x="2176463" y="4416425"/>
            <a:ext cx="101600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60"/>
          <p:cNvSpPr>
            <a:spLocks noChangeShapeType="1"/>
          </p:cNvSpPr>
          <p:nvPr/>
        </p:nvSpPr>
        <p:spPr bwMode="auto">
          <a:xfrm flipH="1" flipV="1">
            <a:off x="1465263" y="4530725"/>
            <a:ext cx="2159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8" name="Object 61"/>
          <p:cNvGraphicFramePr>
            <a:graphicFrameLocks noChangeAspect="1"/>
          </p:cNvGraphicFramePr>
          <p:nvPr/>
        </p:nvGraphicFramePr>
        <p:xfrm>
          <a:off x="2179638" y="5118100"/>
          <a:ext cx="415925" cy="330200"/>
        </p:xfrm>
        <a:graphic>
          <a:graphicData uri="http://schemas.openxmlformats.org/presentationml/2006/ole">
            <p:oleObj spid="_x0000_s16388" name="Clip" r:id="rId6" imgW="1305000" imgH="1085760" progId="">
              <p:embed/>
            </p:oleObj>
          </a:graphicData>
        </a:graphic>
      </p:graphicFrame>
      <p:sp>
        <p:nvSpPr>
          <p:cNvPr id="16414" name="Line 62"/>
          <p:cNvSpPr>
            <a:spLocks noChangeShapeType="1"/>
          </p:cNvSpPr>
          <p:nvPr/>
        </p:nvSpPr>
        <p:spPr bwMode="auto">
          <a:xfrm flipH="1">
            <a:off x="2568575" y="5000625"/>
            <a:ext cx="2159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5749925" y="4300538"/>
            <a:ext cx="268288" cy="487362"/>
            <a:chOff x="1887" y="1465"/>
            <a:chExt cx="169" cy="307"/>
          </a:xfrm>
        </p:grpSpPr>
        <p:graphicFrame>
          <p:nvGraphicFramePr>
            <p:cNvPr id="16394" name="Object 64"/>
            <p:cNvGraphicFramePr>
              <a:graphicFrameLocks noChangeAspect="1"/>
            </p:cNvGraphicFramePr>
            <p:nvPr/>
          </p:nvGraphicFramePr>
          <p:xfrm>
            <a:off x="1892" y="1465"/>
            <a:ext cx="128" cy="152"/>
          </p:xfrm>
          <a:graphic>
            <a:graphicData uri="http://schemas.openxmlformats.org/presentationml/2006/ole">
              <p:oleObj spid="_x0000_s16394" name="Clip" r:id="rId7" imgW="981000" imgH="1209600" progId="">
                <p:embed/>
              </p:oleObj>
            </a:graphicData>
          </a:graphic>
        </p:graphicFrame>
        <p:sp>
          <p:nvSpPr>
            <p:cNvPr id="16424" name="Rectangle 65"/>
            <p:cNvSpPr>
              <a:spLocks noChangeArrowheads="1"/>
            </p:cNvSpPr>
            <p:nvPr/>
          </p:nvSpPr>
          <p:spPr bwMode="auto">
            <a:xfrm>
              <a:off x="1887" y="161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6389" name="Object 66"/>
          <p:cNvGraphicFramePr>
            <a:graphicFrameLocks noChangeAspect="1"/>
          </p:cNvGraphicFramePr>
          <p:nvPr/>
        </p:nvGraphicFramePr>
        <p:xfrm>
          <a:off x="5461000" y="4859338"/>
          <a:ext cx="417513" cy="331787"/>
        </p:xfrm>
        <a:graphic>
          <a:graphicData uri="http://schemas.openxmlformats.org/presentationml/2006/ole">
            <p:oleObj spid="_x0000_s16389" name="Clip" r:id="rId8" imgW="1305000" imgH="1085760" progId="">
              <p:embed/>
            </p:oleObj>
          </a:graphicData>
        </a:graphic>
      </p:graphicFrame>
      <p:sp>
        <p:nvSpPr>
          <p:cNvPr id="16416" name="Line 67"/>
          <p:cNvSpPr>
            <a:spLocks noChangeShapeType="1"/>
          </p:cNvSpPr>
          <p:nvPr/>
        </p:nvSpPr>
        <p:spPr bwMode="auto">
          <a:xfrm flipH="1">
            <a:off x="5821363" y="4773613"/>
            <a:ext cx="63500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Line 68"/>
          <p:cNvSpPr>
            <a:spLocks noChangeShapeType="1"/>
          </p:cNvSpPr>
          <p:nvPr/>
        </p:nvSpPr>
        <p:spPr bwMode="auto">
          <a:xfrm flipH="1">
            <a:off x="6748463" y="4481513"/>
            <a:ext cx="152400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69"/>
          <p:cNvGrpSpPr>
            <a:grpSpLocks/>
          </p:cNvGrpSpPr>
          <p:nvPr/>
        </p:nvGrpSpPr>
        <p:grpSpPr bwMode="auto">
          <a:xfrm>
            <a:off x="6181725" y="4770438"/>
            <a:ext cx="268288" cy="487362"/>
            <a:chOff x="3903" y="2225"/>
            <a:chExt cx="169" cy="307"/>
          </a:xfrm>
        </p:grpSpPr>
        <p:graphicFrame>
          <p:nvGraphicFramePr>
            <p:cNvPr id="16393" name="Object 70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p:oleObj spid="_x0000_s16393" name="Clip" r:id="rId9" imgW="981000" imgH="1209600" progId="">
                <p:embed/>
              </p:oleObj>
            </a:graphicData>
          </a:graphic>
        </p:graphicFrame>
        <p:sp>
          <p:nvSpPr>
            <p:cNvPr id="16423" name="Rectangle 71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6390" name="Object 72"/>
          <p:cNvGraphicFramePr>
            <a:graphicFrameLocks noChangeAspect="1"/>
          </p:cNvGraphicFramePr>
          <p:nvPr/>
        </p:nvGraphicFramePr>
        <p:xfrm>
          <a:off x="6523038" y="5195888"/>
          <a:ext cx="415925" cy="330200"/>
        </p:xfrm>
        <a:graphic>
          <a:graphicData uri="http://schemas.openxmlformats.org/presentationml/2006/ole">
            <p:oleObj spid="_x0000_s16390" name="Clip" r:id="rId10" imgW="1305000" imgH="1085760" progId="">
              <p:embed/>
            </p:oleObj>
          </a:graphicData>
        </a:graphic>
      </p:graphicFrame>
      <p:sp>
        <p:nvSpPr>
          <p:cNvPr id="16419" name="Line 73"/>
          <p:cNvSpPr>
            <a:spLocks noChangeShapeType="1"/>
          </p:cNvSpPr>
          <p:nvPr/>
        </p:nvSpPr>
        <p:spPr bwMode="auto">
          <a:xfrm>
            <a:off x="6316663" y="5256213"/>
            <a:ext cx="241300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Text Box 74"/>
          <p:cNvSpPr txBox="1">
            <a:spLocks noChangeArrowheads="1"/>
          </p:cNvSpPr>
          <p:nvPr/>
        </p:nvSpPr>
        <p:spPr bwMode="auto">
          <a:xfrm>
            <a:off x="2141538" y="5726113"/>
            <a:ext cx="1239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ARPAnet</a:t>
            </a:r>
          </a:p>
        </p:txBody>
      </p:sp>
      <p:sp>
        <p:nvSpPr>
          <p:cNvPr id="16421" name="Text Box 75"/>
          <p:cNvSpPr txBox="1">
            <a:spLocks noChangeArrowheads="1"/>
          </p:cNvSpPr>
          <p:nvPr/>
        </p:nvSpPr>
        <p:spPr bwMode="auto">
          <a:xfrm>
            <a:off x="5494338" y="5713413"/>
            <a:ext cx="1662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Mạng vệ tinh</a:t>
            </a:r>
          </a:p>
        </p:txBody>
      </p:sp>
      <p:graphicFrame>
        <p:nvGraphicFramePr>
          <p:cNvPr id="16391" name="Object 82"/>
          <p:cNvGraphicFramePr>
            <a:graphicFrameLocks noChangeAspect="1"/>
          </p:cNvGraphicFramePr>
          <p:nvPr/>
        </p:nvGraphicFramePr>
        <p:xfrm>
          <a:off x="6743700" y="4173538"/>
          <a:ext cx="417513" cy="331787"/>
        </p:xfrm>
        <a:graphic>
          <a:graphicData uri="http://schemas.openxmlformats.org/presentationml/2006/ole">
            <p:oleObj spid="_x0000_s16391" name="Clip" r:id="rId11" imgW="1305000" imgH="1085760" progId="">
              <p:embed/>
            </p:oleObj>
          </a:graphicData>
        </a:graphic>
      </p:graphicFrame>
      <p:graphicFrame>
        <p:nvGraphicFramePr>
          <p:cNvPr id="16392" name="Object 83"/>
          <p:cNvGraphicFramePr>
            <a:graphicFrameLocks noChangeAspect="1"/>
          </p:cNvGraphicFramePr>
          <p:nvPr/>
        </p:nvGraphicFramePr>
        <p:xfrm>
          <a:off x="1104900" y="4338638"/>
          <a:ext cx="417513" cy="331787"/>
        </p:xfrm>
        <a:graphic>
          <a:graphicData uri="http://schemas.openxmlformats.org/presentationml/2006/ole">
            <p:oleObj spid="_x0000_s16392" name="Clip" r:id="rId12" imgW="1305000" imgH="1085760" progId="">
              <p:embed/>
            </p:oleObj>
          </a:graphicData>
        </a:graphic>
      </p:graphicFrame>
      <p:sp>
        <p:nvSpPr>
          <p:cNvPr id="16422" name="Rectangle 86"/>
          <p:cNvSpPr>
            <a:spLocks noChangeArrowheads="1"/>
          </p:cNvSpPr>
          <p:nvPr/>
        </p:nvSpPr>
        <p:spPr bwMode="auto">
          <a:xfrm>
            <a:off x="258763" y="6130925"/>
            <a:ext cx="406717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  <a:cs typeface="Arial" charset="0"/>
              </a:rPr>
              <a:t>"A Protocol for Packet Network Intercommunication", </a:t>
            </a:r>
          </a:p>
          <a:p>
            <a:r>
              <a:rPr lang="en-US" sz="1200">
                <a:latin typeface="Arial" charset="0"/>
                <a:cs typeface="Arial" charset="0"/>
              </a:rPr>
              <a:t>V. Cerf, R. Kahn, IEEE Transactions on Communications,</a:t>
            </a:r>
          </a:p>
          <a:p>
            <a:r>
              <a:rPr lang="en-US" sz="1200">
                <a:latin typeface="Arial" charset="0"/>
                <a:cs typeface="Arial" charset="0"/>
              </a:rPr>
              <a:t> May, 1974, pp. 637-648.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74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0B0727E3-51DD-40C0-9394-8522D8105F35}" type="slidenum">
              <a:rPr lang="en-US" smtClean="0">
                <a:latin typeface="Arial" charset="0"/>
                <a:cs typeface="Arial" charset="0"/>
              </a:rPr>
              <a:pPr/>
              <a:t>84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4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z="3600" smtClean="0"/>
              <a:t>The Internet: ảo hóa mạng</a:t>
            </a:r>
          </a:p>
        </p:txBody>
      </p:sp>
      <p:sp>
        <p:nvSpPr>
          <p:cNvPr id="17423" name="Freeform 5"/>
          <p:cNvSpPr>
            <a:spLocks/>
          </p:cNvSpPr>
          <p:nvPr/>
        </p:nvSpPr>
        <p:spPr bwMode="auto">
          <a:xfrm>
            <a:off x="5322888" y="3963988"/>
            <a:ext cx="2170112" cy="1825625"/>
          </a:xfrm>
          <a:custGeom>
            <a:avLst/>
            <a:gdLst>
              <a:gd name="T0" fmla="*/ 2147483647 w 1367"/>
              <a:gd name="T1" fmla="*/ 2147483647 h 1150"/>
              <a:gd name="T2" fmla="*/ 2147483647 w 1367"/>
              <a:gd name="T3" fmla="*/ 2147483647 h 1150"/>
              <a:gd name="T4" fmla="*/ 2147483647 w 1367"/>
              <a:gd name="T5" fmla="*/ 2147483647 h 1150"/>
              <a:gd name="T6" fmla="*/ 2147483647 w 1367"/>
              <a:gd name="T7" fmla="*/ 2147483647 h 1150"/>
              <a:gd name="T8" fmla="*/ 2147483647 w 1367"/>
              <a:gd name="T9" fmla="*/ 2147483647 h 1150"/>
              <a:gd name="T10" fmla="*/ 2147483647 w 1367"/>
              <a:gd name="T11" fmla="*/ 2147483647 h 1150"/>
              <a:gd name="T12" fmla="*/ 2147483647 w 1367"/>
              <a:gd name="T13" fmla="*/ 2147483647 h 1150"/>
              <a:gd name="T14" fmla="*/ 2147483647 w 1367"/>
              <a:gd name="T15" fmla="*/ 2147483647 h 1150"/>
              <a:gd name="T16" fmla="*/ 2147483647 w 1367"/>
              <a:gd name="T17" fmla="*/ 2147483647 h 1150"/>
              <a:gd name="T18" fmla="*/ 2147483647 w 1367"/>
              <a:gd name="T19" fmla="*/ 2147483647 h 1150"/>
              <a:gd name="T20" fmla="*/ 2147483647 w 1367"/>
              <a:gd name="T21" fmla="*/ 2147483647 h 1150"/>
              <a:gd name="T22" fmla="*/ 2147483647 w 1367"/>
              <a:gd name="T23" fmla="*/ 2147483647 h 11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67"/>
              <a:gd name="T37" fmla="*/ 0 h 1150"/>
              <a:gd name="T38" fmla="*/ 1367 w 1367"/>
              <a:gd name="T39" fmla="*/ 1150 h 11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67" h="1150">
                <a:moveTo>
                  <a:pt x="210" y="101"/>
                </a:moveTo>
                <a:cubicBezTo>
                  <a:pt x="105" y="107"/>
                  <a:pt x="61" y="155"/>
                  <a:pt x="31" y="227"/>
                </a:cubicBezTo>
                <a:cubicBezTo>
                  <a:pt x="0" y="299"/>
                  <a:pt x="23" y="441"/>
                  <a:pt x="25" y="535"/>
                </a:cubicBezTo>
                <a:cubicBezTo>
                  <a:pt x="28" y="629"/>
                  <a:pt x="15" y="743"/>
                  <a:pt x="46" y="792"/>
                </a:cubicBezTo>
                <a:cubicBezTo>
                  <a:pt x="78" y="841"/>
                  <a:pt x="128" y="785"/>
                  <a:pt x="215" y="827"/>
                </a:cubicBezTo>
                <a:cubicBezTo>
                  <a:pt x="302" y="869"/>
                  <a:pt x="458" y="993"/>
                  <a:pt x="567" y="1044"/>
                </a:cubicBezTo>
                <a:cubicBezTo>
                  <a:pt x="677" y="1095"/>
                  <a:pt x="792" y="1150"/>
                  <a:pt x="873" y="1135"/>
                </a:cubicBezTo>
                <a:cubicBezTo>
                  <a:pt x="953" y="1120"/>
                  <a:pt x="1011" y="1064"/>
                  <a:pt x="1051" y="953"/>
                </a:cubicBezTo>
                <a:cubicBezTo>
                  <a:pt x="1092" y="842"/>
                  <a:pt x="1077" y="617"/>
                  <a:pt x="1115" y="469"/>
                </a:cubicBezTo>
                <a:cubicBezTo>
                  <a:pt x="1153" y="321"/>
                  <a:pt x="1367" y="134"/>
                  <a:pt x="1278" y="67"/>
                </a:cubicBezTo>
                <a:cubicBezTo>
                  <a:pt x="1189" y="0"/>
                  <a:pt x="760" y="61"/>
                  <a:pt x="582" y="67"/>
                </a:cubicBezTo>
                <a:cubicBezTo>
                  <a:pt x="404" y="73"/>
                  <a:pt x="287" y="94"/>
                  <a:pt x="210" y="101"/>
                </a:cubicBezTo>
                <a:close/>
              </a:path>
            </a:pathLst>
          </a:custGeom>
          <a:solidFill>
            <a:srgbClr val="FF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Freeform 6"/>
          <p:cNvSpPr>
            <a:spLocks/>
          </p:cNvSpPr>
          <p:nvPr/>
        </p:nvSpPr>
        <p:spPr bwMode="auto">
          <a:xfrm>
            <a:off x="823913" y="4035425"/>
            <a:ext cx="3216275" cy="1674813"/>
          </a:xfrm>
          <a:custGeom>
            <a:avLst/>
            <a:gdLst>
              <a:gd name="T0" fmla="*/ 2147483647 w 2026"/>
              <a:gd name="T1" fmla="*/ 2147483647 h 1055"/>
              <a:gd name="T2" fmla="*/ 2147483647 w 2026"/>
              <a:gd name="T3" fmla="*/ 2147483647 h 1055"/>
              <a:gd name="T4" fmla="*/ 2147483647 w 2026"/>
              <a:gd name="T5" fmla="*/ 2147483647 h 1055"/>
              <a:gd name="T6" fmla="*/ 2147483647 w 2026"/>
              <a:gd name="T7" fmla="*/ 2147483647 h 1055"/>
              <a:gd name="T8" fmla="*/ 2147483647 w 2026"/>
              <a:gd name="T9" fmla="*/ 2147483647 h 1055"/>
              <a:gd name="T10" fmla="*/ 2147483647 w 2026"/>
              <a:gd name="T11" fmla="*/ 2147483647 h 1055"/>
              <a:gd name="T12" fmla="*/ 2147483647 w 2026"/>
              <a:gd name="T13" fmla="*/ 2147483647 h 1055"/>
              <a:gd name="T14" fmla="*/ 2147483647 w 2026"/>
              <a:gd name="T15" fmla="*/ 2147483647 h 1055"/>
              <a:gd name="T16" fmla="*/ 2147483647 w 2026"/>
              <a:gd name="T17" fmla="*/ 2147483647 h 1055"/>
              <a:gd name="T18" fmla="*/ 2147483647 w 2026"/>
              <a:gd name="T19" fmla="*/ 2147483647 h 1055"/>
              <a:gd name="T20" fmla="*/ 2147483647 w 2026"/>
              <a:gd name="T21" fmla="*/ 2147483647 h 10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26"/>
              <a:gd name="T34" fmla="*/ 0 h 1055"/>
              <a:gd name="T35" fmla="*/ 2026 w 2026"/>
              <a:gd name="T36" fmla="*/ 1055 h 105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26" h="1055">
                <a:moveTo>
                  <a:pt x="136" y="462"/>
                </a:moveTo>
                <a:cubicBezTo>
                  <a:pt x="101" y="364"/>
                  <a:pt x="0" y="195"/>
                  <a:pt x="144" y="142"/>
                </a:cubicBezTo>
                <a:cubicBezTo>
                  <a:pt x="288" y="89"/>
                  <a:pt x="773" y="165"/>
                  <a:pt x="1000" y="142"/>
                </a:cubicBezTo>
                <a:cubicBezTo>
                  <a:pt x="1227" y="119"/>
                  <a:pt x="1346" y="0"/>
                  <a:pt x="1504" y="6"/>
                </a:cubicBezTo>
                <a:cubicBezTo>
                  <a:pt x="1662" y="12"/>
                  <a:pt x="1874" y="44"/>
                  <a:pt x="1950" y="176"/>
                </a:cubicBezTo>
                <a:cubicBezTo>
                  <a:pt x="2026" y="308"/>
                  <a:pt x="1997" y="658"/>
                  <a:pt x="1961" y="796"/>
                </a:cubicBezTo>
                <a:cubicBezTo>
                  <a:pt x="1925" y="934"/>
                  <a:pt x="1882" y="966"/>
                  <a:pt x="1736" y="1006"/>
                </a:cubicBezTo>
                <a:cubicBezTo>
                  <a:pt x="1590" y="1046"/>
                  <a:pt x="1252" y="1055"/>
                  <a:pt x="1088" y="1038"/>
                </a:cubicBezTo>
                <a:cubicBezTo>
                  <a:pt x="924" y="1021"/>
                  <a:pt x="820" y="975"/>
                  <a:pt x="752" y="902"/>
                </a:cubicBezTo>
                <a:cubicBezTo>
                  <a:pt x="684" y="829"/>
                  <a:pt x="783" y="671"/>
                  <a:pt x="680" y="598"/>
                </a:cubicBezTo>
                <a:cubicBezTo>
                  <a:pt x="577" y="525"/>
                  <a:pt x="249" y="490"/>
                  <a:pt x="136" y="462"/>
                </a:cubicBezTo>
                <a:close/>
              </a:path>
            </a:pathLst>
          </a:custGeom>
          <a:solidFill>
            <a:srgbClr val="66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3386138" y="5056188"/>
          <a:ext cx="415925" cy="330200"/>
        </p:xfrm>
        <a:graphic>
          <a:graphicData uri="http://schemas.openxmlformats.org/presentationml/2006/ole">
            <p:oleObj spid="_x0000_s17410" name="Clip" r:id="rId3" imgW="1305000" imgH="1085760" progId="">
              <p:embed/>
            </p:oleObj>
          </a:graphicData>
        </a:graphic>
      </p:graphicFrame>
      <p:graphicFrame>
        <p:nvGraphicFramePr>
          <p:cNvPr id="17411" name="Object 8"/>
          <p:cNvGraphicFramePr>
            <a:graphicFrameLocks noChangeAspect="1"/>
          </p:cNvGraphicFramePr>
          <p:nvPr/>
        </p:nvGraphicFramePr>
        <p:xfrm>
          <a:off x="2713038" y="5232400"/>
          <a:ext cx="415925" cy="330200"/>
        </p:xfrm>
        <a:graphic>
          <a:graphicData uri="http://schemas.openxmlformats.org/presentationml/2006/ole">
            <p:oleObj spid="_x0000_s17411" name="Clip" r:id="rId4" imgW="1305000" imgH="1085760" progId="">
              <p:embed/>
            </p:oleObj>
          </a:graphicData>
        </a:graphic>
      </p:graphicFrame>
      <p:sp>
        <p:nvSpPr>
          <p:cNvPr id="17425" name="Line 9"/>
          <p:cNvSpPr>
            <a:spLocks noChangeShapeType="1"/>
          </p:cNvSpPr>
          <p:nvPr/>
        </p:nvSpPr>
        <p:spPr bwMode="auto">
          <a:xfrm flipV="1">
            <a:off x="1719263" y="4476750"/>
            <a:ext cx="9366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0"/>
          <p:cNvSpPr>
            <a:spLocks noChangeShapeType="1"/>
          </p:cNvSpPr>
          <p:nvPr/>
        </p:nvSpPr>
        <p:spPr bwMode="auto">
          <a:xfrm>
            <a:off x="1990725" y="4560888"/>
            <a:ext cx="633413" cy="347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1"/>
          <p:cNvSpPr>
            <a:spLocks noChangeShapeType="1"/>
          </p:cNvSpPr>
          <p:nvPr/>
        </p:nvSpPr>
        <p:spPr bwMode="auto">
          <a:xfrm flipH="1">
            <a:off x="3116263" y="45196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473825" y="4262438"/>
            <a:ext cx="268288" cy="487362"/>
            <a:chOff x="3903" y="2225"/>
            <a:chExt cx="169" cy="307"/>
          </a:xfrm>
        </p:grpSpPr>
        <p:graphicFrame>
          <p:nvGraphicFramePr>
            <p:cNvPr id="17419" name="Object 13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p:oleObj spid="_x0000_s17419" name="Clip" r:id="rId5" imgW="981000" imgH="1209600" progId="">
                <p:embed/>
              </p:oleObj>
            </a:graphicData>
          </a:graphic>
        </p:graphicFrame>
        <p:sp>
          <p:nvSpPr>
            <p:cNvPr id="17500" name="Rectangle 14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9" name="Line 15"/>
          <p:cNvSpPr>
            <a:spLocks noChangeShapeType="1"/>
          </p:cNvSpPr>
          <p:nvPr/>
        </p:nvSpPr>
        <p:spPr bwMode="auto">
          <a:xfrm>
            <a:off x="2974975" y="50006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16"/>
          <p:cNvSpPr>
            <a:spLocks noChangeShapeType="1"/>
          </p:cNvSpPr>
          <p:nvPr/>
        </p:nvSpPr>
        <p:spPr bwMode="auto">
          <a:xfrm rot="5400000" flipH="1">
            <a:off x="3309144" y="47982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25800" y="4279900"/>
            <a:ext cx="501650" cy="234950"/>
            <a:chOff x="3600" y="219"/>
            <a:chExt cx="360" cy="175"/>
          </a:xfrm>
        </p:grpSpPr>
        <p:sp>
          <p:nvSpPr>
            <p:cNvPr id="17487" name="Oval 1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" name="Line 1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" name="Line 2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" name="Rectangle 2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91" name="Oval 2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497" name="Line 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8" name="Line 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9" name="Line 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494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5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6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616200" y="4768850"/>
            <a:ext cx="500063" cy="233363"/>
            <a:chOff x="3600" y="219"/>
            <a:chExt cx="360" cy="175"/>
          </a:xfrm>
        </p:grpSpPr>
        <p:sp>
          <p:nvSpPr>
            <p:cNvPr id="17474" name="Oval 3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Line 3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6" name="Line 3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7" name="Rectangle 3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78" name="Oval 3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484" name="Line 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" name="Line 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" name="Line 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4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481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1673225" y="4392613"/>
            <a:ext cx="501650" cy="233362"/>
            <a:chOff x="3600" y="219"/>
            <a:chExt cx="360" cy="175"/>
          </a:xfrm>
        </p:grpSpPr>
        <p:sp>
          <p:nvSpPr>
            <p:cNvPr id="17461" name="Oval 4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4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Line 4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Rectangle 4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65" name="Oval 5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471" name="Line 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Line 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3" name="Line 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5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468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34" name="Line 59"/>
          <p:cNvSpPr>
            <a:spLocks noChangeShapeType="1"/>
          </p:cNvSpPr>
          <p:nvPr/>
        </p:nvSpPr>
        <p:spPr bwMode="auto">
          <a:xfrm flipV="1">
            <a:off x="2176463" y="4416425"/>
            <a:ext cx="101600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60"/>
          <p:cNvSpPr>
            <a:spLocks noChangeShapeType="1"/>
          </p:cNvSpPr>
          <p:nvPr/>
        </p:nvSpPr>
        <p:spPr bwMode="auto">
          <a:xfrm flipH="1" flipV="1">
            <a:off x="1465263" y="4530725"/>
            <a:ext cx="2159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2" name="Object 61"/>
          <p:cNvGraphicFramePr>
            <a:graphicFrameLocks noChangeAspect="1"/>
          </p:cNvGraphicFramePr>
          <p:nvPr/>
        </p:nvGraphicFramePr>
        <p:xfrm>
          <a:off x="2179638" y="5118100"/>
          <a:ext cx="415925" cy="330200"/>
        </p:xfrm>
        <a:graphic>
          <a:graphicData uri="http://schemas.openxmlformats.org/presentationml/2006/ole">
            <p:oleObj spid="_x0000_s17412" name="Clip" r:id="rId6" imgW="1305000" imgH="1085760" progId="">
              <p:embed/>
            </p:oleObj>
          </a:graphicData>
        </a:graphic>
      </p:graphicFrame>
      <p:sp>
        <p:nvSpPr>
          <p:cNvPr id="17436" name="Line 62"/>
          <p:cNvSpPr>
            <a:spLocks noChangeShapeType="1"/>
          </p:cNvSpPr>
          <p:nvPr/>
        </p:nvSpPr>
        <p:spPr bwMode="auto">
          <a:xfrm flipH="1">
            <a:off x="2568575" y="5000625"/>
            <a:ext cx="2159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5749925" y="4300538"/>
            <a:ext cx="268288" cy="487362"/>
            <a:chOff x="1887" y="1465"/>
            <a:chExt cx="169" cy="307"/>
          </a:xfrm>
        </p:grpSpPr>
        <p:graphicFrame>
          <p:nvGraphicFramePr>
            <p:cNvPr id="17418" name="Object 64"/>
            <p:cNvGraphicFramePr>
              <a:graphicFrameLocks noChangeAspect="1"/>
            </p:cNvGraphicFramePr>
            <p:nvPr/>
          </p:nvGraphicFramePr>
          <p:xfrm>
            <a:off x="1892" y="1465"/>
            <a:ext cx="128" cy="152"/>
          </p:xfrm>
          <a:graphic>
            <a:graphicData uri="http://schemas.openxmlformats.org/presentationml/2006/ole">
              <p:oleObj spid="_x0000_s17418" name="Clip" r:id="rId7" imgW="981000" imgH="1209600" progId="">
                <p:embed/>
              </p:oleObj>
            </a:graphicData>
          </a:graphic>
        </p:graphicFrame>
        <p:sp>
          <p:nvSpPr>
            <p:cNvPr id="17460" name="Rectangle 65"/>
            <p:cNvSpPr>
              <a:spLocks noChangeArrowheads="1"/>
            </p:cNvSpPr>
            <p:nvPr/>
          </p:nvSpPr>
          <p:spPr bwMode="auto">
            <a:xfrm>
              <a:off x="1887" y="161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413" name="Object 66"/>
          <p:cNvGraphicFramePr>
            <a:graphicFrameLocks noChangeAspect="1"/>
          </p:cNvGraphicFramePr>
          <p:nvPr/>
        </p:nvGraphicFramePr>
        <p:xfrm>
          <a:off x="5461000" y="4859338"/>
          <a:ext cx="417513" cy="331787"/>
        </p:xfrm>
        <a:graphic>
          <a:graphicData uri="http://schemas.openxmlformats.org/presentationml/2006/ole">
            <p:oleObj spid="_x0000_s17413" name="Clip" r:id="rId8" imgW="1305000" imgH="1085760" progId="">
              <p:embed/>
            </p:oleObj>
          </a:graphicData>
        </a:graphic>
      </p:graphicFrame>
      <p:sp>
        <p:nvSpPr>
          <p:cNvPr id="17438" name="Line 67"/>
          <p:cNvSpPr>
            <a:spLocks noChangeShapeType="1"/>
          </p:cNvSpPr>
          <p:nvPr/>
        </p:nvSpPr>
        <p:spPr bwMode="auto">
          <a:xfrm flipH="1">
            <a:off x="5821363" y="4773613"/>
            <a:ext cx="63500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68"/>
          <p:cNvSpPr>
            <a:spLocks noChangeShapeType="1"/>
          </p:cNvSpPr>
          <p:nvPr/>
        </p:nvSpPr>
        <p:spPr bwMode="auto">
          <a:xfrm flipH="1">
            <a:off x="6748463" y="4481513"/>
            <a:ext cx="152400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69"/>
          <p:cNvGrpSpPr>
            <a:grpSpLocks/>
          </p:cNvGrpSpPr>
          <p:nvPr/>
        </p:nvGrpSpPr>
        <p:grpSpPr bwMode="auto">
          <a:xfrm>
            <a:off x="6181725" y="4770438"/>
            <a:ext cx="268288" cy="487362"/>
            <a:chOff x="3903" y="2225"/>
            <a:chExt cx="169" cy="307"/>
          </a:xfrm>
        </p:grpSpPr>
        <p:graphicFrame>
          <p:nvGraphicFramePr>
            <p:cNvPr id="17417" name="Object 70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p:oleObj spid="_x0000_s17417" name="Clip" r:id="rId9" imgW="981000" imgH="1209600" progId="">
                <p:embed/>
              </p:oleObj>
            </a:graphicData>
          </a:graphic>
        </p:graphicFrame>
        <p:sp>
          <p:nvSpPr>
            <p:cNvPr id="17459" name="Rectangle 71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414" name="Object 72"/>
          <p:cNvGraphicFramePr>
            <a:graphicFrameLocks noChangeAspect="1"/>
          </p:cNvGraphicFramePr>
          <p:nvPr/>
        </p:nvGraphicFramePr>
        <p:xfrm>
          <a:off x="6523038" y="5195888"/>
          <a:ext cx="415925" cy="330200"/>
        </p:xfrm>
        <a:graphic>
          <a:graphicData uri="http://schemas.openxmlformats.org/presentationml/2006/ole">
            <p:oleObj spid="_x0000_s17414" name="Clip" r:id="rId10" imgW="1305000" imgH="1085760" progId="">
              <p:embed/>
            </p:oleObj>
          </a:graphicData>
        </a:graphic>
      </p:graphicFrame>
      <p:sp>
        <p:nvSpPr>
          <p:cNvPr id="17441" name="Line 73"/>
          <p:cNvSpPr>
            <a:spLocks noChangeShapeType="1"/>
          </p:cNvSpPr>
          <p:nvPr/>
        </p:nvSpPr>
        <p:spPr bwMode="auto">
          <a:xfrm>
            <a:off x="6316663" y="5256213"/>
            <a:ext cx="241300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Text Box 74"/>
          <p:cNvSpPr txBox="1">
            <a:spLocks noChangeArrowheads="1"/>
          </p:cNvSpPr>
          <p:nvPr/>
        </p:nvSpPr>
        <p:spPr bwMode="auto">
          <a:xfrm>
            <a:off x="2141538" y="5726113"/>
            <a:ext cx="1239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ARPAnet</a:t>
            </a:r>
          </a:p>
        </p:txBody>
      </p:sp>
      <p:sp>
        <p:nvSpPr>
          <p:cNvPr id="17443" name="Text Box 75"/>
          <p:cNvSpPr txBox="1">
            <a:spLocks noChangeArrowheads="1"/>
          </p:cNvSpPr>
          <p:nvPr/>
        </p:nvSpPr>
        <p:spPr bwMode="auto">
          <a:xfrm>
            <a:off x="5494338" y="5713413"/>
            <a:ext cx="1662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Mạng vệ tinh</a:t>
            </a:r>
          </a:p>
        </p:txBody>
      </p:sp>
      <p:graphicFrame>
        <p:nvGraphicFramePr>
          <p:cNvPr id="17415" name="Object 82"/>
          <p:cNvGraphicFramePr>
            <a:graphicFrameLocks noChangeAspect="1"/>
          </p:cNvGraphicFramePr>
          <p:nvPr/>
        </p:nvGraphicFramePr>
        <p:xfrm>
          <a:off x="6743700" y="4173538"/>
          <a:ext cx="417513" cy="331787"/>
        </p:xfrm>
        <a:graphic>
          <a:graphicData uri="http://schemas.openxmlformats.org/presentationml/2006/ole">
            <p:oleObj spid="_x0000_s17415" name="Clip" r:id="rId11" imgW="1305000" imgH="1085760" progId="">
              <p:embed/>
            </p:oleObj>
          </a:graphicData>
        </a:graphic>
      </p:graphicFrame>
      <p:graphicFrame>
        <p:nvGraphicFramePr>
          <p:cNvPr id="17416" name="Object 83"/>
          <p:cNvGraphicFramePr>
            <a:graphicFrameLocks noChangeAspect="1"/>
          </p:cNvGraphicFramePr>
          <p:nvPr/>
        </p:nvGraphicFramePr>
        <p:xfrm>
          <a:off x="1104900" y="4338638"/>
          <a:ext cx="417513" cy="331787"/>
        </p:xfrm>
        <a:graphic>
          <a:graphicData uri="http://schemas.openxmlformats.org/presentationml/2006/ole">
            <p:oleObj spid="_x0000_s17416" name="Clip" r:id="rId12" imgW="1305000" imgH="1085760" progId="">
              <p:embed/>
            </p:oleObj>
          </a:graphicData>
        </a:graphic>
      </p:graphicFrame>
      <p:sp>
        <p:nvSpPr>
          <p:cNvPr id="17444" name="Rectangle 86"/>
          <p:cNvSpPr>
            <a:spLocks noChangeArrowheads="1"/>
          </p:cNvSpPr>
          <p:nvPr/>
        </p:nvSpPr>
        <p:spPr bwMode="auto">
          <a:xfrm>
            <a:off x="4178300" y="3556000"/>
            <a:ext cx="317500" cy="6985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Line 87"/>
          <p:cNvSpPr>
            <a:spLocks noChangeShapeType="1"/>
          </p:cNvSpPr>
          <p:nvPr/>
        </p:nvSpPr>
        <p:spPr bwMode="auto">
          <a:xfrm flipV="1">
            <a:off x="3727450" y="4054475"/>
            <a:ext cx="44450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Line 88"/>
          <p:cNvSpPr>
            <a:spLocks noChangeShapeType="1"/>
          </p:cNvSpPr>
          <p:nvPr/>
        </p:nvSpPr>
        <p:spPr bwMode="auto">
          <a:xfrm>
            <a:off x="4806950" y="4005263"/>
            <a:ext cx="939800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Rectangle 89"/>
          <p:cNvSpPr>
            <a:spLocks noChangeArrowheads="1"/>
          </p:cNvSpPr>
          <p:nvPr/>
        </p:nvSpPr>
        <p:spPr bwMode="auto">
          <a:xfrm>
            <a:off x="4495800" y="3556000"/>
            <a:ext cx="317500" cy="6985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Text Box 90"/>
          <p:cNvSpPr txBox="1">
            <a:spLocks noChangeArrowheads="1"/>
          </p:cNvSpPr>
          <p:nvPr/>
        </p:nvSpPr>
        <p:spPr bwMode="auto">
          <a:xfrm>
            <a:off x="3933825" y="4271963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gateway</a:t>
            </a:r>
          </a:p>
        </p:txBody>
      </p: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431800" y="1231900"/>
            <a:ext cx="7035800" cy="3022600"/>
            <a:chOff x="272" y="776"/>
            <a:chExt cx="4432" cy="1904"/>
          </a:xfrm>
        </p:grpSpPr>
        <p:grpSp>
          <p:nvGrpSpPr>
            <p:cNvPr id="15" name="Group 92"/>
            <p:cNvGrpSpPr>
              <a:grpSpLocks/>
            </p:cNvGrpSpPr>
            <p:nvPr/>
          </p:nvGrpSpPr>
          <p:grpSpPr bwMode="auto">
            <a:xfrm>
              <a:off x="664" y="1976"/>
              <a:ext cx="4040" cy="704"/>
              <a:chOff x="672" y="1984"/>
              <a:chExt cx="4040" cy="704"/>
            </a:xfrm>
          </p:grpSpPr>
          <p:sp>
            <p:nvSpPr>
              <p:cNvPr id="542813" name="Rectangle 93"/>
              <p:cNvSpPr>
                <a:spLocks noChangeArrowheads="1"/>
              </p:cNvSpPr>
              <p:nvPr/>
            </p:nvSpPr>
            <p:spPr bwMode="auto">
              <a:xfrm>
                <a:off x="672" y="2032"/>
                <a:ext cx="4040" cy="19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56" name="Rectangle 94"/>
              <p:cNvSpPr>
                <a:spLocks noChangeArrowheads="1"/>
              </p:cNvSpPr>
              <p:nvPr/>
            </p:nvSpPr>
            <p:spPr bwMode="auto">
              <a:xfrm>
                <a:off x="752" y="2000"/>
                <a:ext cx="168" cy="6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7" name="Rectangle 95"/>
              <p:cNvSpPr>
                <a:spLocks noChangeArrowheads="1"/>
              </p:cNvSpPr>
              <p:nvPr/>
            </p:nvSpPr>
            <p:spPr bwMode="auto">
              <a:xfrm>
                <a:off x="4304" y="1984"/>
                <a:ext cx="168" cy="6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8" name="Rectangle 96"/>
              <p:cNvSpPr>
                <a:spLocks noChangeArrowheads="1"/>
              </p:cNvSpPr>
              <p:nvPr/>
            </p:nvSpPr>
            <p:spPr bwMode="auto">
              <a:xfrm>
                <a:off x="2624" y="2024"/>
                <a:ext cx="432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53" name="Rectangle 97"/>
            <p:cNvSpPr>
              <a:spLocks noChangeArrowheads="1"/>
            </p:cNvSpPr>
            <p:nvPr/>
          </p:nvSpPr>
          <p:spPr bwMode="auto">
            <a:xfrm>
              <a:off x="272" y="776"/>
              <a:ext cx="2496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/>
                <a:t>Tầng liên mạng (IP): 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/>
                <a:t>Đánh địa chỉ: mạng tham gia được xem như một thực thể đồng nhất, mặc dù tính hỗn tạp ở mạng cục bộ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endParaRPr lang="en-US"/>
            </a:p>
          </p:txBody>
        </p:sp>
        <p:sp>
          <p:nvSpPr>
            <p:cNvPr id="17454" name="Line 98"/>
            <p:cNvSpPr>
              <a:spLocks noChangeShapeType="1"/>
            </p:cNvSpPr>
            <p:nvPr/>
          </p:nvSpPr>
          <p:spPr bwMode="auto">
            <a:xfrm flipH="1" flipV="1">
              <a:off x="1632" y="1696"/>
              <a:ext cx="50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450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4279900" y="1181100"/>
            <a:ext cx="3962400" cy="14605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800" smtClean="0"/>
              <a:t>Gateway: 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“nhúng gói liên mạng trong gói cục bộ hoặc tách chúng”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Đường đi (ở mức liên mạng) đến gateway tiếp</a:t>
            </a:r>
          </a:p>
        </p:txBody>
      </p:sp>
      <p:sp>
        <p:nvSpPr>
          <p:cNvPr id="17451" name="Line 101"/>
          <p:cNvSpPr>
            <a:spLocks noChangeShapeType="1"/>
          </p:cNvSpPr>
          <p:nvPr/>
        </p:nvSpPr>
        <p:spPr bwMode="auto">
          <a:xfrm flipH="1">
            <a:off x="4656138" y="2728913"/>
            <a:ext cx="477837" cy="830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216DDFA4-D37D-44CD-87FF-5436B310A37B}" type="slidenum">
              <a:rPr lang="en-US" smtClean="0">
                <a:latin typeface="Arial" charset="0"/>
                <a:cs typeface="Arial" charset="0"/>
              </a:rPr>
              <a:pPr/>
              <a:t>85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0700" cy="1143000"/>
          </a:xfrm>
        </p:spPr>
        <p:txBody>
          <a:bodyPr/>
          <a:lstStyle/>
          <a:p>
            <a:r>
              <a:rPr lang="en-US" sz="3200" smtClean="0"/>
              <a:t>Kiến trúc liên mạng của Cerf &amp; Kahn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276350"/>
            <a:ext cx="7772400" cy="4648200"/>
          </a:xfrm>
        </p:spPr>
        <p:txBody>
          <a:bodyPr>
            <a:normAutofit fontScale="92500"/>
          </a:bodyPr>
          <a:lstStyle/>
          <a:p>
            <a:pPr>
              <a:buFont typeface="ZapfDingbats" pitchFamily="82" charset="2"/>
              <a:buNone/>
            </a:pPr>
            <a:r>
              <a:rPr lang="en-US" smtClean="0"/>
              <a:t>Cái gì được ảo hóa?</a:t>
            </a:r>
          </a:p>
          <a:p>
            <a:r>
              <a:rPr lang="en-US" sz="2400" smtClean="0"/>
              <a:t>Hai tầng địa chỉ: liên mạng và mạng cục bộ</a:t>
            </a:r>
          </a:p>
          <a:p>
            <a:r>
              <a:rPr lang="en-US" sz="2400" smtClean="0"/>
              <a:t>Tầng mới (IP) làm cho tất cả trở nên đồng nhất ở tầng liên mạng</a:t>
            </a:r>
          </a:p>
          <a:p>
            <a:r>
              <a:rPr lang="en-US" sz="2400" smtClean="0"/>
              <a:t>Công nghệ mạng cục bộ ở dưới </a:t>
            </a:r>
          </a:p>
          <a:p>
            <a:pPr lvl="1"/>
            <a:r>
              <a:rPr lang="en-US" smtClean="0"/>
              <a:t>cáp</a:t>
            </a:r>
          </a:p>
          <a:p>
            <a:pPr lvl="1"/>
            <a:r>
              <a:rPr lang="en-US" smtClean="0"/>
              <a:t>Vệ tinh</a:t>
            </a:r>
          </a:p>
          <a:p>
            <a:pPr lvl="1"/>
            <a:r>
              <a:rPr lang="en-US" smtClean="0"/>
              <a:t>56K telephone modem</a:t>
            </a:r>
          </a:p>
          <a:p>
            <a:pPr lvl="1"/>
            <a:r>
              <a:rPr lang="en-US" smtClean="0"/>
              <a:t>Ngày nay: ATM, MPLS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   … “không nhìn thấy” ở tầng liên mạng. Như công nghệ tầng liên kết đối với IP!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05BBADDD-8064-4681-A806-80F24B148E3F}" type="slidenum">
              <a:rPr lang="en-US" smtClean="0">
                <a:latin typeface="Arial" charset="0"/>
                <a:cs typeface="Arial" charset="0"/>
              </a:rPr>
              <a:pPr/>
              <a:t>86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ATM và MPLS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31163" cy="4648200"/>
          </a:xfrm>
        </p:spPr>
        <p:txBody>
          <a:bodyPr/>
          <a:lstStyle/>
          <a:p>
            <a:r>
              <a:rPr lang="en-US" smtClean="0"/>
              <a:t>ATM, MPLS tách biệt các mạng trong quyền của chúng</a:t>
            </a:r>
          </a:p>
          <a:p>
            <a:pPr lvl="1"/>
            <a:r>
              <a:rPr lang="en-US" smtClean="0"/>
              <a:t> các mô hình dịch vụ khác nhau, địa chỉ khác nhau, đinh tuyến khác nhau </a:t>
            </a:r>
          </a:p>
          <a:p>
            <a:r>
              <a:rPr lang="en-US" smtClean="0"/>
              <a:t>Xem Internet như liên kết logic kết nối các  IP routers</a:t>
            </a:r>
          </a:p>
          <a:p>
            <a:pPr lvl="1"/>
            <a:r>
              <a:rPr lang="en-US" smtClean="0"/>
              <a:t>Như liên kết dialup là bộ phận của mạng tách biệt (telephone network)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665CB55C-1E8F-430C-A2C5-5CA9ADD220AE}" type="slidenum">
              <a:rPr lang="en-US" smtClean="0">
                <a:latin typeface="Arial" charset="0"/>
                <a:cs typeface="Arial" charset="0"/>
              </a:rPr>
              <a:pPr/>
              <a:t>87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7988" cy="1143000"/>
          </a:xfrm>
        </p:spPr>
        <p:txBody>
          <a:bodyPr/>
          <a:lstStyle/>
          <a:p>
            <a:r>
              <a:rPr lang="en-US" sz="3600" smtClean="0"/>
              <a:t>Asynchronous Transfer Mode: ATM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961313" cy="4908550"/>
          </a:xfrm>
        </p:spPr>
        <p:txBody>
          <a:bodyPr/>
          <a:lstStyle/>
          <a:p>
            <a:r>
              <a:rPr lang="en-US" sz="2400" b="1" smtClean="0"/>
              <a:t>Chuẩn tốc độ cao trong 1990’s/00 </a:t>
            </a:r>
            <a:r>
              <a:rPr lang="en-US" sz="2400" smtClean="0"/>
              <a:t>(155Mbps đến 622 Mbps và lớn hơn) Kiến trúc </a:t>
            </a:r>
            <a:r>
              <a:rPr lang="en-US" sz="2400" i="1" smtClean="0">
                <a:solidFill>
                  <a:schemeClr val="accent2"/>
                </a:solidFill>
              </a:rPr>
              <a:t>Broadband Integrated Service Digital Network</a:t>
            </a:r>
            <a:endParaRPr lang="en-US" sz="2400" smtClean="0"/>
          </a:p>
          <a:p>
            <a:r>
              <a:rPr lang="en-US" sz="2400" u="sng" smtClean="0">
                <a:solidFill>
                  <a:srgbClr val="FF0000"/>
                </a:solidFill>
              </a:rPr>
              <a:t>Mục đích:</a:t>
            </a:r>
            <a:r>
              <a:rPr lang="en-US" sz="2400" smtClean="0"/>
              <a:t> </a:t>
            </a:r>
            <a:r>
              <a:rPr lang="en-US" sz="2400" i="1" smtClean="0">
                <a:solidFill>
                  <a:srgbClr val="FF0000"/>
                </a:solidFill>
              </a:rPr>
              <a:t>truyền cuối-cuối, tích hợp voice, video, data</a:t>
            </a:r>
            <a:endParaRPr lang="en-US" sz="2400" smtClean="0"/>
          </a:p>
          <a:p>
            <a:pPr lvl="1"/>
            <a:r>
              <a:rPr lang="en-US" smtClean="0"/>
              <a:t>Đáp ứng các yêu cầu thời gian/QoS của  voice, video (khác mô hình nỗ lực tối đa của Internet)</a:t>
            </a:r>
          </a:p>
          <a:p>
            <a:pPr lvl="1"/>
            <a:r>
              <a:rPr lang="en-US" smtClean="0"/>
              <a:t>Điện thoại “thế hệ kế tiếp”: công nghệ telephony gốc</a:t>
            </a:r>
          </a:p>
          <a:p>
            <a:pPr lvl="1"/>
            <a:r>
              <a:rPr lang="en-US" smtClean="0"/>
              <a:t>Chuyển gói (các gói có độ dài cố định, được gọi là “tế bào - cells”) sử dụng mạch 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952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E35AEEEE-A133-483A-8FC5-74F7B3616058}" type="slidenum">
              <a:rPr lang="en-US" smtClean="0">
                <a:latin typeface="Arial" charset="0"/>
                <a:cs typeface="Arial" charset="0"/>
              </a:rPr>
              <a:pPr/>
              <a:t>88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74625"/>
            <a:ext cx="7772400" cy="1143000"/>
          </a:xfrm>
        </p:spPr>
        <p:txBody>
          <a:bodyPr/>
          <a:lstStyle/>
          <a:p>
            <a:r>
              <a:rPr lang="en-US" smtClean="0"/>
              <a:t>Kiến trúc ATM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3754438"/>
            <a:ext cx="7961313" cy="2673350"/>
          </a:xfrm>
        </p:spPr>
        <p:txBody>
          <a:bodyPr>
            <a:normAutofit lnSpcReduction="10000"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Tầng chuyển đổi:</a:t>
            </a:r>
            <a:r>
              <a:rPr lang="en-US" sz="2400" smtClean="0"/>
              <a:t> chỉ ở biên mạng ATM </a:t>
            </a:r>
            <a:endParaRPr lang="en-US" sz="2400" b="1" smtClean="0"/>
          </a:p>
          <a:p>
            <a:pPr lvl="1"/>
            <a:r>
              <a:rPr lang="en-US" smtClean="0"/>
              <a:t>Phân đoạn/ghép hợp dữ liệu</a:t>
            </a:r>
          </a:p>
          <a:p>
            <a:pPr lvl="1"/>
            <a:r>
              <a:rPr lang="en-US" smtClean="0"/>
              <a:t>Hơi tương tự tầng giao vận của Internet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Tầng ATM:</a:t>
            </a:r>
            <a:r>
              <a:rPr lang="en-US" sz="2400" smtClean="0"/>
              <a:t> tầng “mạng” </a:t>
            </a:r>
          </a:p>
          <a:p>
            <a:pPr lvl="1"/>
            <a:r>
              <a:rPr lang="en-US" smtClean="0"/>
              <a:t>Chuyển cell, định tuyến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Tầng vật lý</a:t>
            </a:r>
            <a:endParaRPr lang="en-US" sz="2400" smtClean="0"/>
          </a:p>
        </p:txBody>
      </p:sp>
      <p:pic>
        <p:nvPicPr>
          <p:cNvPr id="95238" name="Picture 4" descr="05-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525" y="1270000"/>
            <a:ext cx="6094413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84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2578FA17-CD5D-4DE6-9EA9-309A8CFCF04E}" type="slidenum">
              <a:rPr lang="en-US" smtClean="0">
                <a:latin typeface="Arial" charset="0"/>
                <a:cs typeface="Arial" charset="0"/>
              </a:rPr>
              <a:pPr/>
              <a:t>89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r>
              <a:rPr lang="en-US" smtClean="0"/>
              <a:t>ATM: tầng mạng hay tầng liên kết?</a:t>
            </a:r>
          </a:p>
        </p:txBody>
      </p:sp>
      <p:sp>
        <p:nvSpPr>
          <p:cNvPr id="18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185863"/>
            <a:ext cx="3822700" cy="4908550"/>
          </a:xfrm>
        </p:spPr>
        <p:txBody>
          <a:bodyPr>
            <a:normAutofit fontScale="925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Tầm nhìn:</a:t>
            </a:r>
            <a:r>
              <a:rPr lang="en-US" sz="2400" smtClean="0"/>
              <a:t> giao vận đầu cuối-đầu cuối: “ATM từ desktop đến desktop”</a:t>
            </a:r>
          </a:p>
          <a:p>
            <a:pPr lvl="1"/>
            <a:r>
              <a:rPr lang="en-US" smtClean="0"/>
              <a:t>ATM là một công nghệ mạng</a:t>
            </a:r>
          </a:p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Thực tế:</a:t>
            </a:r>
            <a:r>
              <a:rPr lang="en-US" sz="2400" smtClean="0"/>
              <a:t> được sử dụng để kết nối các IP backbone routers  </a:t>
            </a:r>
          </a:p>
          <a:p>
            <a:pPr lvl="1"/>
            <a:r>
              <a:rPr lang="en-US" smtClean="0"/>
              <a:t>“IP trên ATM”</a:t>
            </a:r>
          </a:p>
          <a:p>
            <a:pPr lvl="1"/>
            <a:r>
              <a:rPr lang="en-US" smtClean="0"/>
              <a:t>ATM như tầng liên kết chuyển mạch, kết nối các IP routers</a:t>
            </a:r>
          </a:p>
          <a:p>
            <a:endParaRPr lang="en-US" sz="2400" smtClean="0"/>
          </a:p>
        </p:txBody>
      </p:sp>
      <p:sp>
        <p:nvSpPr>
          <p:cNvPr id="18443" name="Freeform 5"/>
          <p:cNvSpPr>
            <a:spLocks/>
          </p:cNvSpPr>
          <p:nvPr/>
        </p:nvSpPr>
        <p:spPr bwMode="auto">
          <a:xfrm>
            <a:off x="6946900" y="4498975"/>
            <a:ext cx="1624013" cy="501650"/>
          </a:xfrm>
          <a:custGeom>
            <a:avLst/>
            <a:gdLst>
              <a:gd name="T0" fmla="*/ 2147483647 w 1023"/>
              <a:gd name="T1" fmla="*/ 2147483647 h 316"/>
              <a:gd name="T2" fmla="*/ 2147483647 w 1023"/>
              <a:gd name="T3" fmla="*/ 2147483647 h 316"/>
              <a:gd name="T4" fmla="*/ 2147483647 w 1023"/>
              <a:gd name="T5" fmla="*/ 2147483647 h 316"/>
              <a:gd name="T6" fmla="*/ 2147483647 w 1023"/>
              <a:gd name="T7" fmla="*/ 2147483647 h 316"/>
              <a:gd name="T8" fmla="*/ 2147483647 w 1023"/>
              <a:gd name="T9" fmla="*/ 2147483647 h 316"/>
              <a:gd name="T10" fmla="*/ 2147483647 w 1023"/>
              <a:gd name="T11" fmla="*/ 2147483647 h 316"/>
              <a:gd name="T12" fmla="*/ 2147483647 w 1023"/>
              <a:gd name="T13" fmla="*/ 2147483647 h 316"/>
              <a:gd name="T14" fmla="*/ 2147483647 w 1023"/>
              <a:gd name="T15" fmla="*/ 2147483647 h 316"/>
              <a:gd name="T16" fmla="*/ 2147483647 w 1023"/>
              <a:gd name="T17" fmla="*/ 2147483647 h 316"/>
              <a:gd name="T18" fmla="*/ 2147483647 w 1023"/>
              <a:gd name="T19" fmla="*/ 2147483647 h 316"/>
              <a:gd name="T20" fmla="*/ 2147483647 w 1023"/>
              <a:gd name="T21" fmla="*/ 2147483647 h 3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23"/>
              <a:gd name="T34" fmla="*/ 0 h 316"/>
              <a:gd name="T35" fmla="*/ 1023 w 1023"/>
              <a:gd name="T36" fmla="*/ 316 h 3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23" h="316">
                <a:moveTo>
                  <a:pt x="413" y="312"/>
                </a:moveTo>
                <a:cubicBezTo>
                  <a:pt x="235" y="316"/>
                  <a:pt x="104" y="311"/>
                  <a:pt x="52" y="285"/>
                </a:cubicBezTo>
                <a:cubicBezTo>
                  <a:pt x="0" y="258"/>
                  <a:pt x="50" y="169"/>
                  <a:pt x="99" y="149"/>
                </a:cubicBezTo>
                <a:cubicBezTo>
                  <a:pt x="148" y="130"/>
                  <a:pt x="316" y="182"/>
                  <a:pt x="349" y="165"/>
                </a:cubicBezTo>
                <a:cubicBezTo>
                  <a:pt x="382" y="148"/>
                  <a:pt x="277" y="73"/>
                  <a:pt x="299" y="47"/>
                </a:cubicBezTo>
                <a:cubicBezTo>
                  <a:pt x="321" y="21"/>
                  <a:pt x="414" y="0"/>
                  <a:pt x="482" y="8"/>
                </a:cubicBezTo>
                <a:cubicBezTo>
                  <a:pt x="550" y="16"/>
                  <a:pt x="670" y="67"/>
                  <a:pt x="705" y="93"/>
                </a:cubicBezTo>
                <a:cubicBezTo>
                  <a:pt x="740" y="119"/>
                  <a:pt x="657" y="148"/>
                  <a:pt x="694" y="163"/>
                </a:cubicBezTo>
                <a:cubicBezTo>
                  <a:pt x="731" y="177"/>
                  <a:pt x="893" y="157"/>
                  <a:pt x="932" y="179"/>
                </a:cubicBezTo>
                <a:cubicBezTo>
                  <a:pt x="972" y="201"/>
                  <a:pt x="1023" y="271"/>
                  <a:pt x="936" y="293"/>
                </a:cubicBezTo>
                <a:cubicBezTo>
                  <a:pt x="849" y="315"/>
                  <a:pt x="523" y="308"/>
                  <a:pt x="413" y="31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Freeform 6"/>
          <p:cNvSpPr>
            <a:spLocks/>
          </p:cNvSpPr>
          <p:nvPr/>
        </p:nvSpPr>
        <p:spPr bwMode="auto">
          <a:xfrm>
            <a:off x="4843463" y="2352675"/>
            <a:ext cx="3073400" cy="1897063"/>
          </a:xfrm>
          <a:custGeom>
            <a:avLst/>
            <a:gdLst>
              <a:gd name="T0" fmla="*/ 2147483647 w 1936"/>
              <a:gd name="T1" fmla="*/ 2147483647 h 1195"/>
              <a:gd name="T2" fmla="*/ 2147483647 w 1936"/>
              <a:gd name="T3" fmla="*/ 2147483647 h 1195"/>
              <a:gd name="T4" fmla="*/ 2147483647 w 1936"/>
              <a:gd name="T5" fmla="*/ 2147483647 h 1195"/>
              <a:gd name="T6" fmla="*/ 2147483647 w 1936"/>
              <a:gd name="T7" fmla="*/ 2147483647 h 1195"/>
              <a:gd name="T8" fmla="*/ 2147483647 w 1936"/>
              <a:gd name="T9" fmla="*/ 2147483647 h 1195"/>
              <a:gd name="T10" fmla="*/ 2147483647 w 1936"/>
              <a:gd name="T11" fmla="*/ 2147483647 h 1195"/>
              <a:gd name="T12" fmla="*/ 2147483647 w 1936"/>
              <a:gd name="T13" fmla="*/ 2147483647 h 1195"/>
              <a:gd name="T14" fmla="*/ 2147483647 w 1936"/>
              <a:gd name="T15" fmla="*/ 2147483647 h 1195"/>
              <a:gd name="T16" fmla="*/ 2147483647 w 1936"/>
              <a:gd name="T17" fmla="*/ 2147483647 h 1195"/>
              <a:gd name="T18" fmla="*/ 2147483647 w 1936"/>
              <a:gd name="T19" fmla="*/ 2147483647 h 1195"/>
              <a:gd name="T20" fmla="*/ 2147483647 w 1936"/>
              <a:gd name="T21" fmla="*/ 2147483647 h 1195"/>
              <a:gd name="T22" fmla="*/ 2147483647 w 1936"/>
              <a:gd name="T23" fmla="*/ 2147483647 h 1195"/>
              <a:gd name="T24" fmla="*/ 2147483647 w 1936"/>
              <a:gd name="T25" fmla="*/ 2147483647 h 1195"/>
              <a:gd name="T26" fmla="*/ 2147483647 w 1936"/>
              <a:gd name="T27" fmla="*/ 2147483647 h 1195"/>
              <a:gd name="T28" fmla="*/ 2147483647 w 1936"/>
              <a:gd name="T29" fmla="*/ 2147483647 h 1195"/>
              <a:gd name="T30" fmla="*/ 2147483647 w 1936"/>
              <a:gd name="T31" fmla="*/ 2147483647 h 1195"/>
              <a:gd name="T32" fmla="*/ 2147483647 w 1936"/>
              <a:gd name="T33" fmla="*/ 2147483647 h 1195"/>
              <a:gd name="T34" fmla="*/ 2147483647 w 1936"/>
              <a:gd name="T35" fmla="*/ 2147483647 h 1195"/>
              <a:gd name="T36" fmla="*/ 2147483647 w 1936"/>
              <a:gd name="T37" fmla="*/ 2147483647 h 11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36"/>
              <a:gd name="T58" fmla="*/ 0 h 1195"/>
              <a:gd name="T59" fmla="*/ 1936 w 1936"/>
              <a:gd name="T60" fmla="*/ 1195 h 119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36" h="1195">
                <a:moveTo>
                  <a:pt x="80" y="567"/>
                </a:moveTo>
                <a:cubicBezTo>
                  <a:pt x="190" y="538"/>
                  <a:pt x="972" y="542"/>
                  <a:pt x="1183" y="486"/>
                </a:cubicBezTo>
                <a:cubicBezTo>
                  <a:pt x="1394" y="430"/>
                  <a:pt x="1262" y="307"/>
                  <a:pt x="1348" y="231"/>
                </a:cubicBezTo>
                <a:cubicBezTo>
                  <a:pt x="1434" y="155"/>
                  <a:pt x="1617" y="56"/>
                  <a:pt x="1697" y="28"/>
                </a:cubicBezTo>
                <a:cubicBezTo>
                  <a:pt x="1777" y="0"/>
                  <a:pt x="1828" y="39"/>
                  <a:pt x="1830" y="65"/>
                </a:cubicBezTo>
                <a:cubicBezTo>
                  <a:pt x="1832" y="91"/>
                  <a:pt x="1706" y="160"/>
                  <a:pt x="1712" y="183"/>
                </a:cubicBezTo>
                <a:cubicBezTo>
                  <a:pt x="1718" y="206"/>
                  <a:pt x="1832" y="140"/>
                  <a:pt x="1867" y="201"/>
                </a:cubicBezTo>
                <a:cubicBezTo>
                  <a:pt x="1902" y="262"/>
                  <a:pt x="1917" y="423"/>
                  <a:pt x="1921" y="552"/>
                </a:cubicBezTo>
                <a:cubicBezTo>
                  <a:pt x="1925" y="681"/>
                  <a:pt x="1936" y="887"/>
                  <a:pt x="1894" y="978"/>
                </a:cubicBezTo>
                <a:cubicBezTo>
                  <a:pt x="1852" y="1069"/>
                  <a:pt x="1720" y="1064"/>
                  <a:pt x="1669" y="1098"/>
                </a:cubicBezTo>
                <a:cubicBezTo>
                  <a:pt x="1618" y="1132"/>
                  <a:pt x="1612" y="1175"/>
                  <a:pt x="1585" y="1185"/>
                </a:cubicBezTo>
                <a:cubicBezTo>
                  <a:pt x="1558" y="1195"/>
                  <a:pt x="1513" y="1172"/>
                  <a:pt x="1504" y="1158"/>
                </a:cubicBezTo>
                <a:cubicBezTo>
                  <a:pt x="1495" y="1144"/>
                  <a:pt x="1536" y="1112"/>
                  <a:pt x="1528" y="1098"/>
                </a:cubicBezTo>
                <a:cubicBezTo>
                  <a:pt x="1520" y="1084"/>
                  <a:pt x="1486" y="1083"/>
                  <a:pt x="1453" y="1071"/>
                </a:cubicBezTo>
                <a:cubicBezTo>
                  <a:pt x="1420" y="1059"/>
                  <a:pt x="1407" y="1023"/>
                  <a:pt x="1328" y="1025"/>
                </a:cubicBezTo>
                <a:cubicBezTo>
                  <a:pt x="1249" y="1027"/>
                  <a:pt x="1094" y="1107"/>
                  <a:pt x="980" y="1084"/>
                </a:cubicBezTo>
                <a:cubicBezTo>
                  <a:pt x="866" y="1061"/>
                  <a:pt x="789" y="956"/>
                  <a:pt x="641" y="885"/>
                </a:cubicBezTo>
                <a:cubicBezTo>
                  <a:pt x="493" y="814"/>
                  <a:pt x="188" y="709"/>
                  <a:pt x="94" y="656"/>
                </a:cubicBezTo>
                <a:cubicBezTo>
                  <a:pt x="0" y="603"/>
                  <a:pt x="83" y="586"/>
                  <a:pt x="80" y="56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Freeform 7"/>
          <p:cNvSpPr>
            <a:spLocks/>
          </p:cNvSpPr>
          <p:nvPr/>
        </p:nvSpPr>
        <p:spPr bwMode="auto">
          <a:xfrm>
            <a:off x="5208588" y="3756025"/>
            <a:ext cx="287337" cy="1868488"/>
          </a:xfrm>
          <a:custGeom>
            <a:avLst/>
            <a:gdLst>
              <a:gd name="T0" fmla="*/ 2147483647 w 146"/>
              <a:gd name="T1" fmla="*/ 2147483647 h 867"/>
              <a:gd name="T2" fmla="*/ 2147483647 w 146"/>
              <a:gd name="T3" fmla="*/ 2147483647 h 867"/>
              <a:gd name="T4" fmla="*/ 2147483647 w 146"/>
              <a:gd name="T5" fmla="*/ 2147483647 h 867"/>
              <a:gd name="T6" fmla="*/ 2147483647 w 146"/>
              <a:gd name="T7" fmla="*/ 2147483647 h 867"/>
              <a:gd name="T8" fmla="*/ 2147483647 w 146"/>
              <a:gd name="T9" fmla="*/ 2147483647 h 867"/>
              <a:gd name="T10" fmla="*/ 2147483647 w 146"/>
              <a:gd name="T11" fmla="*/ 2147483647 h 867"/>
              <a:gd name="T12" fmla="*/ 2147483647 w 146"/>
              <a:gd name="T13" fmla="*/ 2147483647 h 867"/>
              <a:gd name="T14" fmla="*/ 2147483647 w 146"/>
              <a:gd name="T15" fmla="*/ 2147483647 h 8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6"/>
              <a:gd name="T25" fmla="*/ 0 h 867"/>
              <a:gd name="T26" fmla="*/ 146 w 146"/>
              <a:gd name="T27" fmla="*/ 867 h 86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6" h="867">
                <a:moveTo>
                  <a:pt x="2" y="333"/>
                </a:moveTo>
                <a:cubicBezTo>
                  <a:pt x="0" y="208"/>
                  <a:pt x="6" y="84"/>
                  <a:pt x="26" y="42"/>
                </a:cubicBezTo>
                <a:cubicBezTo>
                  <a:pt x="46" y="0"/>
                  <a:pt x="106" y="23"/>
                  <a:pt x="125" y="81"/>
                </a:cubicBezTo>
                <a:cubicBezTo>
                  <a:pt x="144" y="139"/>
                  <a:pt x="140" y="306"/>
                  <a:pt x="143" y="393"/>
                </a:cubicBezTo>
                <a:cubicBezTo>
                  <a:pt x="146" y="480"/>
                  <a:pt x="145" y="538"/>
                  <a:pt x="140" y="603"/>
                </a:cubicBezTo>
                <a:cubicBezTo>
                  <a:pt x="135" y="668"/>
                  <a:pt x="127" y="755"/>
                  <a:pt x="110" y="786"/>
                </a:cubicBezTo>
                <a:cubicBezTo>
                  <a:pt x="93" y="817"/>
                  <a:pt x="56" y="867"/>
                  <a:pt x="38" y="792"/>
                </a:cubicBezTo>
                <a:cubicBezTo>
                  <a:pt x="20" y="717"/>
                  <a:pt x="4" y="458"/>
                  <a:pt x="2" y="33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769100" y="4184650"/>
            <a:ext cx="623888" cy="317500"/>
            <a:chOff x="3600" y="219"/>
            <a:chExt cx="360" cy="175"/>
          </a:xfrm>
        </p:grpSpPr>
        <p:sp>
          <p:nvSpPr>
            <p:cNvPr id="18476" name="Oval 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Rectangle 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80" name="Oval 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86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83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8434" name="Object 22"/>
          <p:cNvGraphicFramePr>
            <a:graphicFrameLocks noChangeAspect="1"/>
          </p:cNvGraphicFramePr>
          <p:nvPr/>
        </p:nvGraphicFramePr>
        <p:xfrm>
          <a:off x="4724400" y="5022850"/>
          <a:ext cx="525463" cy="455613"/>
        </p:xfrm>
        <a:graphic>
          <a:graphicData uri="http://schemas.openxmlformats.org/presentationml/2006/ole">
            <p:oleObj spid="_x0000_s18434" name="Clip" r:id="rId3" imgW="1305000" imgH="1085760" progId="">
              <p:embed/>
            </p:oleObj>
          </a:graphicData>
        </a:graphic>
      </p:graphicFrame>
      <p:graphicFrame>
        <p:nvGraphicFramePr>
          <p:cNvPr id="18435" name="Object 23"/>
          <p:cNvGraphicFramePr>
            <a:graphicFrameLocks noChangeAspect="1"/>
          </p:cNvGraphicFramePr>
          <p:nvPr/>
        </p:nvGraphicFramePr>
        <p:xfrm>
          <a:off x="7410450" y="1993900"/>
          <a:ext cx="523875" cy="454025"/>
        </p:xfrm>
        <a:graphic>
          <a:graphicData uri="http://schemas.openxmlformats.org/presentationml/2006/ole">
            <p:oleObj spid="_x0000_s18435" name="Clip" r:id="rId4" imgW="1305000" imgH="1085760" progId="">
              <p:embed/>
            </p:oleObj>
          </a:graphicData>
        </a:graphic>
      </p:graphicFrame>
      <p:graphicFrame>
        <p:nvGraphicFramePr>
          <p:cNvPr id="18436" name="Object 24"/>
          <p:cNvGraphicFramePr>
            <a:graphicFrameLocks noChangeAspect="1"/>
          </p:cNvGraphicFramePr>
          <p:nvPr/>
        </p:nvGraphicFramePr>
        <p:xfrm>
          <a:off x="6840538" y="5003800"/>
          <a:ext cx="523875" cy="454025"/>
        </p:xfrm>
        <a:graphic>
          <a:graphicData uri="http://schemas.openxmlformats.org/presentationml/2006/ole">
            <p:oleObj spid="_x0000_s18436" name="Clip" r:id="rId5" imgW="1305000" imgH="1085760" progId="">
              <p:embed/>
            </p:oleObj>
          </a:graphicData>
        </a:graphic>
      </p:graphicFrame>
      <p:sp>
        <p:nvSpPr>
          <p:cNvPr id="18447" name="Freeform 25"/>
          <p:cNvSpPr>
            <a:spLocks/>
          </p:cNvSpPr>
          <p:nvPr/>
        </p:nvSpPr>
        <p:spPr bwMode="auto">
          <a:xfrm>
            <a:off x="5205413" y="3905250"/>
            <a:ext cx="153987" cy="1447800"/>
          </a:xfrm>
          <a:custGeom>
            <a:avLst/>
            <a:gdLst>
              <a:gd name="T0" fmla="*/ 0 w 51"/>
              <a:gd name="T1" fmla="*/ 2147483647 h 672"/>
              <a:gd name="T2" fmla="*/ 2147483647 w 51"/>
              <a:gd name="T3" fmla="*/ 0 h 672"/>
              <a:gd name="T4" fmla="*/ 2147483647 w 51"/>
              <a:gd name="T5" fmla="*/ 2147483647 h 672"/>
              <a:gd name="T6" fmla="*/ 2147483647 w 51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672"/>
              <a:gd name="T14" fmla="*/ 51 w 51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672">
                <a:moveTo>
                  <a:pt x="0" y="3"/>
                </a:moveTo>
                <a:lnTo>
                  <a:pt x="51" y="0"/>
                </a:lnTo>
                <a:lnTo>
                  <a:pt x="51" y="672"/>
                </a:lnTo>
                <a:lnTo>
                  <a:pt x="15" y="67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26"/>
          <p:cNvSpPr>
            <a:spLocks noChangeShapeType="1"/>
          </p:cNvSpPr>
          <p:nvPr/>
        </p:nvSpPr>
        <p:spPr bwMode="auto">
          <a:xfrm>
            <a:off x="5359400" y="4441825"/>
            <a:ext cx="130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Oval 27"/>
          <p:cNvSpPr>
            <a:spLocks noChangeArrowheads="1"/>
          </p:cNvSpPr>
          <p:nvPr/>
        </p:nvSpPr>
        <p:spPr bwMode="auto">
          <a:xfrm>
            <a:off x="5010150" y="4267200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Oval 28"/>
          <p:cNvSpPr>
            <a:spLocks noChangeArrowheads="1"/>
          </p:cNvSpPr>
          <p:nvPr/>
        </p:nvSpPr>
        <p:spPr bwMode="auto">
          <a:xfrm>
            <a:off x="5010150" y="4479925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Oval 29"/>
          <p:cNvSpPr>
            <a:spLocks noChangeArrowheads="1"/>
          </p:cNvSpPr>
          <p:nvPr/>
        </p:nvSpPr>
        <p:spPr bwMode="auto">
          <a:xfrm>
            <a:off x="5010150" y="4667250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478463" y="4273550"/>
            <a:ext cx="622300" cy="315913"/>
            <a:chOff x="3600" y="219"/>
            <a:chExt cx="360" cy="175"/>
          </a:xfrm>
        </p:grpSpPr>
        <p:sp>
          <p:nvSpPr>
            <p:cNvPr id="18463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67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473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4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5" name="Line 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470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1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2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8437" name="Object 44"/>
          <p:cNvGraphicFramePr>
            <a:graphicFrameLocks noChangeAspect="1"/>
          </p:cNvGraphicFramePr>
          <p:nvPr/>
        </p:nvGraphicFramePr>
        <p:xfrm>
          <a:off x="8029575" y="4965700"/>
          <a:ext cx="523875" cy="455613"/>
        </p:xfrm>
        <a:graphic>
          <a:graphicData uri="http://schemas.openxmlformats.org/presentationml/2006/ole">
            <p:oleObj spid="_x0000_s18437" name="Clip" r:id="rId6" imgW="1305000" imgH="1085760" progId="">
              <p:embed/>
            </p:oleObj>
          </a:graphicData>
        </a:graphic>
      </p:graphicFrame>
      <p:sp>
        <p:nvSpPr>
          <p:cNvPr id="18453" name="Freeform 45"/>
          <p:cNvSpPr>
            <a:spLocks/>
          </p:cNvSpPr>
          <p:nvPr/>
        </p:nvSpPr>
        <p:spPr bwMode="auto">
          <a:xfrm rot="-5389902">
            <a:off x="7645400" y="4270375"/>
            <a:ext cx="168275" cy="1323975"/>
          </a:xfrm>
          <a:custGeom>
            <a:avLst/>
            <a:gdLst>
              <a:gd name="T0" fmla="*/ 0 w 51"/>
              <a:gd name="T1" fmla="*/ 2147483647 h 672"/>
              <a:gd name="T2" fmla="*/ 2147483647 w 51"/>
              <a:gd name="T3" fmla="*/ 0 h 672"/>
              <a:gd name="T4" fmla="*/ 2147483647 w 51"/>
              <a:gd name="T5" fmla="*/ 2147483647 h 672"/>
              <a:gd name="T6" fmla="*/ 2147483647 w 51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672"/>
              <a:gd name="T14" fmla="*/ 51 w 51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672">
                <a:moveTo>
                  <a:pt x="0" y="3"/>
                </a:moveTo>
                <a:lnTo>
                  <a:pt x="51" y="0"/>
                </a:lnTo>
                <a:lnTo>
                  <a:pt x="51" y="672"/>
                </a:lnTo>
                <a:lnTo>
                  <a:pt x="15" y="67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46"/>
          <p:cNvSpPr>
            <a:spLocks noChangeShapeType="1"/>
          </p:cNvSpPr>
          <p:nvPr/>
        </p:nvSpPr>
        <p:spPr bwMode="auto">
          <a:xfrm rot="5292605" flipH="1">
            <a:off x="7453312" y="4337051"/>
            <a:ext cx="404813" cy="627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Freeform 47"/>
          <p:cNvSpPr>
            <a:spLocks/>
          </p:cNvSpPr>
          <p:nvPr/>
        </p:nvSpPr>
        <p:spPr bwMode="auto">
          <a:xfrm>
            <a:off x="7408863" y="2384425"/>
            <a:ext cx="252412" cy="433388"/>
          </a:xfrm>
          <a:custGeom>
            <a:avLst/>
            <a:gdLst>
              <a:gd name="T0" fmla="*/ 2147483647 w 273"/>
              <a:gd name="T1" fmla="*/ 0 h 117"/>
              <a:gd name="T2" fmla="*/ 0 w 273"/>
              <a:gd name="T3" fmla="*/ 2147483647 h 117"/>
              <a:gd name="T4" fmla="*/ 0 60000 65536"/>
              <a:gd name="T5" fmla="*/ 0 60000 65536"/>
              <a:gd name="T6" fmla="*/ 0 w 273"/>
              <a:gd name="T7" fmla="*/ 0 h 117"/>
              <a:gd name="T8" fmla="*/ 273 w 273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" h="117">
                <a:moveTo>
                  <a:pt x="273" y="0"/>
                </a:moveTo>
                <a:lnTo>
                  <a:pt x="0" y="11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Freeform 48"/>
          <p:cNvSpPr>
            <a:spLocks/>
          </p:cNvSpPr>
          <p:nvPr/>
        </p:nvSpPr>
        <p:spPr bwMode="auto">
          <a:xfrm>
            <a:off x="7264400" y="3929063"/>
            <a:ext cx="109538" cy="285750"/>
          </a:xfrm>
          <a:custGeom>
            <a:avLst/>
            <a:gdLst>
              <a:gd name="T0" fmla="*/ 2147483647 w 273"/>
              <a:gd name="T1" fmla="*/ 0 h 117"/>
              <a:gd name="T2" fmla="*/ 0 w 273"/>
              <a:gd name="T3" fmla="*/ 2147483647 h 117"/>
              <a:gd name="T4" fmla="*/ 0 60000 65536"/>
              <a:gd name="T5" fmla="*/ 0 60000 65536"/>
              <a:gd name="T6" fmla="*/ 0 w 273"/>
              <a:gd name="T7" fmla="*/ 0 h 117"/>
              <a:gd name="T8" fmla="*/ 273 w 273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" h="117">
                <a:moveTo>
                  <a:pt x="273" y="0"/>
                </a:moveTo>
                <a:lnTo>
                  <a:pt x="0" y="11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Freeform 49"/>
          <p:cNvSpPr>
            <a:spLocks/>
          </p:cNvSpPr>
          <p:nvPr/>
        </p:nvSpPr>
        <p:spPr bwMode="auto">
          <a:xfrm>
            <a:off x="5772150" y="3462338"/>
            <a:ext cx="115888" cy="750887"/>
          </a:xfrm>
          <a:custGeom>
            <a:avLst/>
            <a:gdLst>
              <a:gd name="T0" fmla="*/ 2147483647 w 1235"/>
              <a:gd name="T1" fmla="*/ 0 h 69"/>
              <a:gd name="T2" fmla="*/ 0 w 1235"/>
              <a:gd name="T3" fmla="*/ 2147483647 h 69"/>
              <a:gd name="T4" fmla="*/ 0 60000 65536"/>
              <a:gd name="T5" fmla="*/ 0 60000 65536"/>
              <a:gd name="T6" fmla="*/ 0 w 1235"/>
              <a:gd name="T7" fmla="*/ 0 h 69"/>
              <a:gd name="T8" fmla="*/ 1235 w 1235"/>
              <a:gd name="T9" fmla="*/ 69 h 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5" h="69">
                <a:moveTo>
                  <a:pt x="1235" y="0"/>
                </a:moveTo>
                <a:lnTo>
                  <a:pt x="0" y="6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8" name="Object 50"/>
          <p:cNvGraphicFramePr>
            <a:graphicFrameLocks noChangeAspect="1"/>
          </p:cNvGraphicFramePr>
          <p:nvPr/>
        </p:nvGraphicFramePr>
        <p:xfrm>
          <a:off x="4697413" y="3549650"/>
          <a:ext cx="523875" cy="454025"/>
        </p:xfrm>
        <a:graphic>
          <a:graphicData uri="http://schemas.openxmlformats.org/presentationml/2006/ole">
            <p:oleObj spid="_x0000_s18438" name="Clip" r:id="rId7" imgW="1305000" imgH="1085760" progId="">
              <p:embed/>
            </p:oleObj>
          </a:graphicData>
        </a:graphic>
      </p:graphicFrame>
      <p:sp>
        <p:nvSpPr>
          <p:cNvPr id="18458" name="Freeform 51"/>
          <p:cNvSpPr>
            <a:spLocks/>
          </p:cNvSpPr>
          <p:nvPr/>
        </p:nvSpPr>
        <p:spPr bwMode="auto">
          <a:xfrm>
            <a:off x="5549900" y="2743200"/>
            <a:ext cx="2219325" cy="1282700"/>
          </a:xfrm>
          <a:custGeom>
            <a:avLst/>
            <a:gdLst>
              <a:gd name="T0" fmla="*/ 2147483647 w 1936"/>
              <a:gd name="T1" fmla="*/ 2147483647 h 1195"/>
              <a:gd name="T2" fmla="*/ 2147483647 w 1936"/>
              <a:gd name="T3" fmla="*/ 2147483647 h 1195"/>
              <a:gd name="T4" fmla="*/ 2147483647 w 1936"/>
              <a:gd name="T5" fmla="*/ 2147483647 h 1195"/>
              <a:gd name="T6" fmla="*/ 2147483647 w 1936"/>
              <a:gd name="T7" fmla="*/ 2147483647 h 1195"/>
              <a:gd name="T8" fmla="*/ 2147483647 w 1936"/>
              <a:gd name="T9" fmla="*/ 2147483647 h 1195"/>
              <a:gd name="T10" fmla="*/ 2147483647 w 1936"/>
              <a:gd name="T11" fmla="*/ 2147483647 h 1195"/>
              <a:gd name="T12" fmla="*/ 2147483647 w 1936"/>
              <a:gd name="T13" fmla="*/ 2147483647 h 1195"/>
              <a:gd name="T14" fmla="*/ 2147483647 w 1936"/>
              <a:gd name="T15" fmla="*/ 2147483647 h 1195"/>
              <a:gd name="T16" fmla="*/ 2147483647 w 1936"/>
              <a:gd name="T17" fmla="*/ 2147483647 h 1195"/>
              <a:gd name="T18" fmla="*/ 2147483647 w 1936"/>
              <a:gd name="T19" fmla="*/ 2147483647 h 1195"/>
              <a:gd name="T20" fmla="*/ 2147483647 w 1936"/>
              <a:gd name="T21" fmla="*/ 2147483647 h 1195"/>
              <a:gd name="T22" fmla="*/ 2147483647 w 1936"/>
              <a:gd name="T23" fmla="*/ 2147483647 h 1195"/>
              <a:gd name="T24" fmla="*/ 2147483647 w 1936"/>
              <a:gd name="T25" fmla="*/ 2147483647 h 1195"/>
              <a:gd name="T26" fmla="*/ 2147483647 w 1936"/>
              <a:gd name="T27" fmla="*/ 2147483647 h 1195"/>
              <a:gd name="T28" fmla="*/ 2147483647 w 1936"/>
              <a:gd name="T29" fmla="*/ 2147483647 h 1195"/>
              <a:gd name="T30" fmla="*/ 2147483647 w 1936"/>
              <a:gd name="T31" fmla="*/ 2147483647 h 1195"/>
              <a:gd name="T32" fmla="*/ 2147483647 w 1936"/>
              <a:gd name="T33" fmla="*/ 2147483647 h 1195"/>
              <a:gd name="T34" fmla="*/ 2147483647 w 1936"/>
              <a:gd name="T35" fmla="*/ 2147483647 h 1195"/>
              <a:gd name="T36" fmla="*/ 2147483647 w 1936"/>
              <a:gd name="T37" fmla="*/ 2147483647 h 11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36"/>
              <a:gd name="T58" fmla="*/ 0 h 1195"/>
              <a:gd name="T59" fmla="*/ 1936 w 1936"/>
              <a:gd name="T60" fmla="*/ 1195 h 119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36" h="1195">
                <a:moveTo>
                  <a:pt x="80" y="567"/>
                </a:moveTo>
                <a:cubicBezTo>
                  <a:pt x="190" y="538"/>
                  <a:pt x="972" y="542"/>
                  <a:pt x="1183" y="486"/>
                </a:cubicBezTo>
                <a:cubicBezTo>
                  <a:pt x="1394" y="430"/>
                  <a:pt x="1262" y="307"/>
                  <a:pt x="1348" y="231"/>
                </a:cubicBezTo>
                <a:cubicBezTo>
                  <a:pt x="1434" y="155"/>
                  <a:pt x="1617" y="56"/>
                  <a:pt x="1697" y="28"/>
                </a:cubicBezTo>
                <a:cubicBezTo>
                  <a:pt x="1777" y="0"/>
                  <a:pt x="1828" y="39"/>
                  <a:pt x="1830" y="65"/>
                </a:cubicBezTo>
                <a:cubicBezTo>
                  <a:pt x="1832" y="91"/>
                  <a:pt x="1706" y="160"/>
                  <a:pt x="1712" y="183"/>
                </a:cubicBezTo>
                <a:cubicBezTo>
                  <a:pt x="1718" y="206"/>
                  <a:pt x="1832" y="140"/>
                  <a:pt x="1867" y="201"/>
                </a:cubicBezTo>
                <a:cubicBezTo>
                  <a:pt x="1902" y="262"/>
                  <a:pt x="1917" y="423"/>
                  <a:pt x="1921" y="552"/>
                </a:cubicBezTo>
                <a:cubicBezTo>
                  <a:pt x="1925" y="681"/>
                  <a:pt x="1936" y="887"/>
                  <a:pt x="1894" y="978"/>
                </a:cubicBezTo>
                <a:cubicBezTo>
                  <a:pt x="1852" y="1069"/>
                  <a:pt x="1720" y="1064"/>
                  <a:pt x="1669" y="1098"/>
                </a:cubicBezTo>
                <a:cubicBezTo>
                  <a:pt x="1618" y="1132"/>
                  <a:pt x="1612" y="1175"/>
                  <a:pt x="1585" y="1185"/>
                </a:cubicBezTo>
                <a:cubicBezTo>
                  <a:pt x="1558" y="1195"/>
                  <a:pt x="1513" y="1172"/>
                  <a:pt x="1504" y="1158"/>
                </a:cubicBezTo>
                <a:cubicBezTo>
                  <a:pt x="1495" y="1144"/>
                  <a:pt x="1536" y="1112"/>
                  <a:pt x="1528" y="1098"/>
                </a:cubicBezTo>
                <a:cubicBezTo>
                  <a:pt x="1520" y="1084"/>
                  <a:pt x="1486" y="1083"/>
                  <a:pt x="1453" y="1071"/>
                </a:cubicBezTo>
                <a:cubicBezTo>
                  <a:pt x="1420" y="1059"/>
                  <a:pt x="1407" y="1023"/>
                  <a:pt x="1328" y="1025"/>
                </a:cubicBezTo>
                <a:cubicBezTo>
                  <a:pt x="1249" y="1027"/>
                  <a:pt x="1094" y="1107"/>
                  <a:pt x="980" y="1084"/>
                </a:cubicBezTo>
                <a:cubicBezTo>
                  <a:pt x="866" y="1061"/>
                  <a:pt x="789" y="956"/>
                  <a:pt x="641" y="885"/>
                </a:cubicBezTo>
                <a:cubicBezTo>
                  <a:pt x="493" y="814"/>
                  <a:pt x="188" y="709"/>
                  <a:pt x="94" y="656"/>
                </a:cubicBezTo>
                <a:cubicBezTo>
                  <a:pt x="0" y="603"/>
                  <a:pt x="83" y="586"/>
                  <a:pt x="80" y="56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52"/>
          <p:cNvSpPr txBox="1">
            <a:spLocks noChangeArrowheads="1"/>
          </p:cNvSpPr>
          <p:nvPr/>
        </p:nvSpPr>
        <p:spPr bwMode="auto">
          <a:xfrm>
            <a:off x="4968875" y="2387600"/>
            <a:ext cx="1141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ATM</a:t>
            </a:r>
          </a:p>
          <a:p>
            <a:pPr algn="ctr"/>
            <a:r>
              <a:rPr lang="en-US" sz="2000"/>
              <a:t>network</a:t>
            </a:r>
          </a:p>
        </p:txBody>
      </p:sp>
      <p:sp>
        <p:nvSpPr>
          <p:cNvPr id="18460" name="Text Box 53"/>
          <p:cNvSpPr txBox="1">
            <a:spLocks noChangeArrowheads="1"/>
          </p:cNvSpPr>
          <p:nvPr/>
        </p:nvSpPr>
        <p:spPr bwMode="auto">
          <a:xfrm>
            <a:off x="5583238" y="1770063"/>
            <a:ext cx="1141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IP</a:t>
            </a:r>
          </a:p>
          <a:p>
            <a:pPr algn="ctr"/>
            <a:r>
              <a:rPr lang="en-US" sz="2000"/>
              <a:t>network</a:t>
            </a:r>
          </a:p>
        </p:txBody>
      </p:sp>
      <p:sp>
        <p:nvSpPr>
          <p:cNvPr id="18461" name="Line 54"/>
          <p:cNvSpPr>
            <a:spLocks noChangeShapeType="1"/>
          </p:cNvSpPr>
          <p:nvPr/>
        </p:nvSpPr>
        <p:spPr bwMode="auto">
          <a:xfrm>
            <a:off x="6251575" y="2446338"/>
            <a:ext cx="630238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62" name="Line 55"/>
          <p:cNvSpPr>
            <a:spLocks noChangeShapeType="1"/>
          </p:cNvSpPr>
          <p:nvPr/>
        </p:nvSpPr>
        <p:spPr bwMode="auto">
          <a:xfrm>
            <a:off x="6046788" y="2890838"/>
            <a:ext cx="1006475" cy="71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5CC0177A-C69D-4B1B-9A68-D45226FE4A57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liên kết</a:t>
            </a:r>
          </a:p>
        </p:txBody>
      </p:sp>
      <p:sp>
        <p:nvSpPr>
          <p:cNvPr id="30725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5.1 Giới thiệu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5.2 Phát hiện và sửa lỗi </a:t>
            </a:r>
          </a:p>
          <a:p>
            <a:r>
              <a:rPr lang="en-US" sz="2400" smtClean="0"/>
              <a:t>5.3 Các giao thức đa truy cập</a:t>
            </a:r>
          </a:p>
          <a:p>
            <a:r>
              <a:rPr lang="en-US" sz="2400" smtClean="0"/>
              <a:t>5.4 Địa chỉ tầng liên kết</a:t>
            </a:r>
          </a:p>
          <a:p>
            <a:r>
              <a:rPr lang="en-US" sz="2400" smtClean="0"/>
              <a:t>5.5 Ethernet</a:t>
            </a:r>
          </a:p>
        </p:txBody>
      </p:sp>
      <p:sp>
        <p:nvSpPr>
          <p:cNvPr id="30726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5.6 Hubs và switches</a:t>
            </a:r>
          </a:p>
          <a:p>
            <a:r>
              <a:rPr lang="en-US" sz="2400" smtClean="0"/>
              <a:t>5.7 PPP</a:t>
            </a:r>
          </a:p>
          <a:p>
            <a:r>
              <a:rPr lang="en-US" sz="2400" smtClean="0"/>
              <a:t>5.8 Ảo hóa liên kết: ATM và MPLS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96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217A2065-F805-4858-B403-AAA7CCF56F9C}" type="slidenum">
              <a:rPr lang="en-US" smtClean="0">
                <a:latin typeface="Arial" charset="0"/>
                <a:cs typeface="Arial" charset="0"/>
              </a:rPr>
              <a:pPr/>
              <a:t>90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chuyển đổi ATM (AAL)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ATM </a:t>
            </a:r>
            <a:r>
              <a:rPr lang="en-US" sz="2400" b="1" smtClean="0"/>
              <a:t>Adaptation Layer</a:t>
            </a:r>
            <a:r>
              <a:rPr lang="en-US" sz="2400" smtClean="0"/>
              <a:t> (AAL): “chuyển” tầng trên  (IP hoặc ứng dụng ATM)  thành tầng ATM dưới</a:t>
            </a:r>
          </a:p>
          <a:p>
            <a:r>
              <a:rPr lang="en-US" sz="2400" smtClean="0"/>
              <a:t>AAL </a:t>
            </a:r>
            <a:r>
              <a:rPr lang="en-US" sz="2400" b="1" smtClean="0"/>
              <a:t>chỉ có ở các hệ thống cuối</a:t>
            </a:r>
            <a:r>
              <a:rPr lang="en-US" sz="2400" smtClean="0"/>
              <a:t>, không có ở switches</a:t>
            </a:r>
          </a:p>
          <a:p>
            <a:r>
              <a:rPr lang="en-US" sz="2400" smtClean="0"/>
              <a:t>Đoạn tầng AAL (header/trailer fields, data) được phân mảnh thành nhiều ATM cells </a:t>
            </a:r>
          </a:p>
          <a:p>
            <a:pPr lvl="1"/>
            <a:r>
              <a:rPr lang="en-US" smtClean="0"/>
              <a:t>Tương tự: đoạn TCP được cắt và gói trong nhiều gói IP</a:t>
            </a:r>
          </a:p>
        </p:txBody>
      </p:sp>
      <p:pic>
        <p:nvPicPr>
          <p:cNvPr id="96262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6575" y="4627563"/>
            <a:ext cx="542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972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F04EA921-428B-4821-A5D4-C485F723445F}" type="slidenum">
              <a:rPr lang="en-US" smtClean="0">
                <a:latin typeface="Arial" charset="0"/>
                <a:cs typeface="Arial" charset="0"/>
              </a:rPr>
              <a:pPr/>
              <a:t>91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0"/>
            <a:ext cx="8148637" cy="1143000"/>
          </a:xfrm>
        </p:spPr>
        <p:txBody>
          <a:bodyPr/>
          <a:lstStyle/>
          <a:p>
            <a:r>
              <a:rPr lang="en-US" sz="3600" smtClean="0"/>
              <a:t>Tầng chuyển đổi ATM (AAL)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339850"/>
            <a:ext cx="8474075" cy="4908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Các phiên bản khác nhau tầng AAL, phụ thuộc vào lớp dịch vụ ATM: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AAL1:</a:t>
            </a:r>
            <a:r>
              <a:rPr lang="en-US" sz="2000" smtClean="0"/>
              <a:t> cho dịch vụ CBR (Constant Bit Rate), vd. Giả lập mạch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AAL2:</a:t>
            </a:r>
            <a:r>
              <a:rPr lang="en-US" sz="2000" smtClean="0"/>
              <a:t> cho dịch vụ VBR (Variable Bit Rate), vd., MPEG video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AAL5:</a:t>
            </a:r>
            <a:r>
              <a:rPr lang="en-US" sz="2000" smtClean="0"/>
              <a:t> cho dữ liệu (vd., IP datagrams)</a:t>
            </a:r>
          </a:p>
        </p:txBody>
      </p:sp>
      <p:pic>
        <p:nvPicPr>
          <p:cNvPr id="97286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7238" y="3686175"/>
            <a:ext cx="652462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7" name="Text Box 5"/>
          <p:cNvSpPr txBox="1">
            <a:spLocks noChangeArrowheads="1"/>
          </p:cNvSpPr>
          <p:nvPr/>
        </p:nvSpPr>
        <p:spPr bwMode="auto">
          <a:xfrm>
            <a:off x="555625" y="4635500"/>
            <a:ext cx="1163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AAL PDU</a:t>
            </a:r>
          </a:p>
        </p:txBody>
      </p:sp>
      <p:sp>
        <p:nvSpPr>
          <p:cNvPr id="97288" name="Text Box 6"/>
          <p:cNvSpPr txBox="1">
            <a:spLocks noChangeArrowheads="1"/>
          </p:cNvSpPr>
          <p:nvPr/>
        </p:nvSpPr>
        <p:spPr bwMode="auto">
          <a:xfrm>
            <a:off x="601663" y="559435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ATM cell</a:t>
            </a:r>
          </a:p>
        </p:txBody>
      </p:sp>
      <p:sp>
        <p:nvSpPr>
          <p:cNvPr id="97289" name="Text Box 7"/>
          <p:cNvSpPr txBox="1">
            <a:spLocks noChangeArrowheads="1"/>
          </p:cNvSpPr>
          <p:nvPr/>
        </p:nvSpPr>
        <p:spPr bwMode="auto">
          <a:xfrm>
            <a:off x="623888" y="3687763"/>
            <a:ext cx="2084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Dữ liệu người dùng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983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51541EAB-8C82-43A4-A290-156B20957C09}" type="slidenum">
              <a:rPr lang="en-US" smtClean="0">
                <a:latin typeface="Arial" charset="0"/>
                <a:cs typeface="Arial" charset="0"/>
              </a:rPr>
              <a:pPr/>
              <a:t>92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198438"/>
            <a:ext cx="7772400" cy="871537"/>
          </a:xfrm>
        </p:spPr>
        <p:txBody>
          <a:bodyPr/>
          <a:lstStyle/>
          <a:p>
            <a:r>
              <a:rPr lang="en-US" smtClean="0"/>
              <a:t>Tầng ATM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995363"/>
            <a:ext cx="7772400" cy="4908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Dịch vụ:</a:t>
            </a:r>
            <a:r>
              <a:rPr lang="en-US" sz="2400" smtClean="0"/>
              <a:t> chuyển cells qua mạng ATM </a:t>
            </a:r>
          </a:p>
          <a:p>
            <a:r>
              <a:rPr lang="en-US" sz="2400" smtClean="0"/>
              <a:t>Tương tự tầng IP</a:t>
            </a:r>
          </a:p>
          <a:p>
            <a:r>
              <a:rPr lang="en-US" sz="2400" smtClean="0"/>
              <a:t>Các dịch vụ rất khác nhau</a:t>
            </a:r>
          </a:p>
        </p:txBody>
      </p:sp>
      <p:sp>
        <p:nvSpPr>
          <p:cNvPr id="98310" name="Text Box 4"/>
          <p:cNvSpPr txBox="1">
            <a:spLocks noChangeArrowheads="1"/>
          </p:cNvSpPr>
          <p:nvPr/>
        </p:nvSpPr>
        <p:spPr bwMode="auto">
          <a:xfrm>
            <a:off x="641350" y="2511425"/>
            <a:ext cx="11969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Kiến trúc</a:t>
            </a:r>
          </a:p>
          <a:p>
            <a:pPr algn="r"/>
            <a:r>
              <a:rPr lang="en-US" sz="2000">
                <a:latin typeface="Arial" charset="0"/>
              </a:rPr>
              <a:t>Mạng</a:t>
            </a:r>
          </a:p>
          <a:p>
            <a:pPr algn="r"/>
            <a:endParaRPr lang="en-US" sz="200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Internet</a:t>
            </a:r>
          </a:p>
          <a:p>
            <a:pPr algn="r"/>
            <a:endParaRPr lang="en-US" sz="200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ATM</a:t>
            </a:r>
          </a:p>
          <a:p>
            <a:pPr algn="r"/>
            <a:endParaRPr lang="en-US" sz="200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ATM</a:t>
            </a:r>
          </a:p>
          <a:p>
            <a:pPr algn="r"/>
            <a:endParaRPr lang="en-US" sz="200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ATM</a:t>
            </a:r>
          </a:p>
          <a:p>
            <a:pPr algn="r"/>
            <a:endParaRPr lang="en-US" sz="200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ATM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8311" name="Text Box 5"/>
          <p:cNvSpPr txBox="1">
            <a:spLocks noChangeArrowheads="1"/>
          </p:cNvSpPr>
          <p:nvPr/>
        </p:nvSpPr>
        <p:spPr bwMode="auto">
          <a:xfrm>
            <a:off x="1957388" y="2511425"/>
            <a:ext cx="1309687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Mô hình</a:t>
            </a:r>
          </a:p>
          <a:p>
            <a:r>
              <a:rPr lang="en-US" sz="2000">
                <a:latin typeface="Arial" charset="0"/>
              </a:rPr>
              <a:t>Dịch vụ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best effort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CBR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VBR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ABR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UBR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8312" name="Text Box 6"/>
          <p:cNvSpPr txBox="1">
            <a:spLocks noChangeArrowheads="1"/>
          </p:cNvSpPr>
          <p:nvPr/>
        </p:nvSpPr>
        <p:spPr bwMode="auto">
          <a:xfrm>
            <a:off x="3290888" y="2806700"/>
            <a:ext cx="153828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Băng thông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none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constant</a:t>
            </a:r>
          </a:p>
          <a:p>
            <a:r>
              <a:rPr lang="en-US" sz="2000">
                <a:latin typeface="Arial" charset="0"/>
              </a:rPr>
              <a:t>rate</a:t>
            </a:r>
          </a:p>
          <a:p>
            <a:r>
              <a:rPr lang="en-US" sz="2000">
                <a:latin typeface="Arial" charset="0"/>
              </a:rPr>
              <a:t>guaranteed</a:t>
            </a:r>
          </a:p>
          <a:p>
            <a:r>
              <a:rPr lang="en-US" sz="2000">
                <a:latin typeface="Arial" charset="0"/>
              </a:rPr>
              <a:t>rate</a:t>
            </a:r>
          </a:p>
          <a:p>
            <a:r>
              <a:rPr lang="en-US" sz="2000">
                <a:latin typeface="Arial" charset="0"/>
              </a:rPr>
              <a:t>guaranteed </a:t>
            </a:r>
          </a:p>
          <a:p>
            <a:r>
              <a:rPr lang="en-US" sz="2000">
                <a:latin typeface="Arial" charset="0"/>
              </a:rPr>
              <a:t>minimum</a:t>
            </a:r>
          </a:p>
          <a:p>
            <a:r>
              <a:rPr lang="en-US" sz="2000">
                <a:latin typeface="Arial" charset="0"/>
              </a:rPr>
              <a:t>none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8313" name="Line 7"/>
          <p:cNvSpPr>
            <a:spLocks noChangeShapeType="1"/>
          </p:cNvSpPr>
          <p:nvPr/>
        </p:nvSpPr>
        <p:spPr bwMode="auto">
          <a:xfrm>
            <a:off x="400050" y="3328988"/>
            <a:ext cx="84296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8"/>
          <p:cNvSpPr>
            <a:spLocks noChangeShapeType="1"/>
          </p:cNvSpPr>
          <p:nvPr/>
        </p:nvSpPr>
        <p:spPr bwMode="auto">
          <a:xfrm>
            <a:off x="504825" y="4062413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Line 9"/>
          <p:cNvSpPr>
            <a:spLocks noChangeShapeType="1"/>
          </p:cNvSpPr>
          <p:nvPr/>
        </p:nvSpPr>
        <p:spPr bwMode="auto">
          <a:xfrm>
            <a:off x="552450" y="4681538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Line 10"/>
          <p:cNvSpPr>
            <a:spLocks noChangeShapeType="1"/>
          </p:cNvSpPr>
          <p:nvPr/>
        </p:nvSpPr>
        <p:spPr bwMode="auto">
          <a:xfrm>
            <a:off x="552450" y="5310188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Line 11"/>
          <p:cNvSpPr>
            <a:spLocks noChangeShapeType="1"/>
          </p:cNvSpPr>
          <p:nvPr/>
        </p:nvSpPr>
        <p:spPr bwMode="auto">
          <a:xfrm>
            <a:off x="561975" y="5891213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2"/>
          <p:cNvSpPr txBox="1">
            <a:spLocks noChangeArrowheads="1"/>
          </p:cNvSpPr>
          <p:nvPr/>
        </p:nvSpPr>
        <p:spPr bwMode="auto">
          <a:xfrm>
            <a:off x="4691063" y="2806700"/>
            <a:ext cx="611187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Mất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8319" name="Text Box 13"/>
          <p:cNvSpPr txBox="1">
            <a:spLocks noChangeArrowheads="1"/>
          </p:cNvSpPr>
          <p:nvPr/>
        </p:nvSpPr>
        <p:spPr bwMode="auto">
          <a:xfrm>
            <a:off x="5414963" y="2816225"/>
            <a:ext cx="5842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TT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8320" name="Text Box 14"/>
          <p:cNvSpPr txBox="1">
            <a:spLocks noChangeArrowheads="1"/>
          </p:cNvSpPr>
          <p:nvPr/>
        </p:nvSpPr>
        <p:spPr bwMode="auto">
          <a:xfrm>
            <a:off x="6272213" y="2816225"/>
            <a:ext cx="10414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Th.gian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8321" name="Text Box 15"/>
          <p:cNvSpPr txBox="1">
            <a:spLocks noChangeArrowheads="1"/>
          </p:cNvSpPr>
          <p:nvPr/>
        </p:nvSpPr>
        <p:spPr bwMode="auto">
          <a:xfrm>
            <a:off x="7272338" y="2530475"/>
            <a:ext cx="1706562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Báo tắc </a:t>
            </a:r>
          </a:p>
          <a:p>
            <a:r>
              <a:rPr lang="en-US" sz="2000">
                <a:latin typeface="Arial" charset="0"/>
              </a:rPr>
              <a:t>nghẽn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 (suy ra từ </a:t>
            </a:r>
          </a:p>
          <a:p>
            <a:r>
              <a:rPr lang="en-US" sz="2000">
                <a:latin typeface="Arial" charset="0"/>
              </a:rPr>
              <a:t>mất gói)</a:t>
            </a:r>
          </a:p>
          <a:p>
            <a:r>
              <a:rPr lang="en-US" sz="2000">
                <a:latin typeface="Arial" charset="0"/>
              </a:rPr>
              <a:t>no</a:t>
            </a:r>
          </a:p>
          <a:p>
            <a:r>
              <a:rPr lang="en-US" sz="2000">
                <a:latin typeface="Arial" charset="0"/>
              </a:rPr>
              <a:t>congestion</a:t>
            </a:r>
          </a:p>
          <a:p>
            <a:r>
              <a:rPr lang="en-US" sz="2000">
                <a:latin typeface="Arial" charset="0"/>
              </a:rPr>
              <a:t>no</a:t>
            </a:r>
          </a:p>
          <a:p>
            <a:r>
              <a:rPr lang="en-US" sz="2000">
                <a:latin typeface="Arial" charset="0"/>
              </a:rPr>
              <a:t>congestion</a:t>
            </a:r>
          </a:p>
          <a:p>
            <a:r>
              <a:rPr lang="en-US" sz="2000">
                <a:latin typeface="Arial" charset="0"/>
              </a:rPr>
              <a:t>yes</a:t>
            </a:r>
          </a:p>
          <a:p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no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8322" name="Text Box 16"/>
          <p:cNvSpPr txBox="1">
            <a:spLocks noChangeArrowheads="1"/>
          </p:cNvSpPr>
          <p:nvPr/>
        </p:nvSpPr>
        <p:spPr bwMode="auto">
          <a:xfrm>
            <a:off x="4662488" y="2379663"/>
            <a:ext cx="136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Đảm bảo?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8323" name="Line 17"/>
          <p:cNvSpPr>
            <a:spLocks noChangeShapeType="1"/>
          </p:cNvSpPr>
          <p:nvPr/>
        </p:nvSpPr>
        <p:spPr bwMode="auto">
          <a:xfrm flipV="1">
            <a:off x="3381375" y="2805113"/>
            <a:ext cx="3733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6C4F009E-35B5-437C-8E7B-4BDDB1A4B9FB}" type="slidenum">
              <a:rPr lang="en-US" smtClean="0">
                <a:latin typeface="Arial" charset="0"/>
                <a:cs typeface="Arial" charset="0"/>
              </a:rPr>
              <a:pPr/>
              <a:t>93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ATM: Mạch ảo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300163"/>
            <a:ext cx="8736012" cy="490855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Giao vận VC:</a:t>
            </a:r>
            <a:r>
              <a:rPr lang="en-US" sz="2400" smtClean="0"/>
              <a:t> cells được mang trong VC từ nguồn đến đích</a:t>
            </a:r>
          </a:p>
          <a:p>
            <a:pPr lvl="1"/>
            <a:r>
              <a:rPr lang="en-US" sz="2000" smtClean="0"/>
              <a:t>Thiết lập/hủy cuộc gọi cho mỗi cuộc gọi trước khi dữ liệu được chảy</a:t>
            </a:r>
          </a:p>
          <a:p>
            <a:pPr lvl="1"/>
            <a:r>
              <a:rPr lang="en-US" sz="2000" smtClean="0"/>
              <a:t>Mỗi gói mang định danh VC (không phải ID đích)</a:t>
            </a:r>
          </a:p>
          <a:p>
            <a:pPr lvl="1"/>
            <a:r>
              <a:rPr lang="en-US" sz="2000" i="1" smtClean="0"/>
              <a:t>Mọi  </a:t>
            </a:r>
            <a:r>
              <a:rPr lang="en-US" sz="2000" smtClean="0"/>
              <a:t>switch trên đường từ nguồn đến đích duy trì  “trạng thái” của kết nối đi qua</a:t>
            </a:r>
          </a:p>
          <a:p>
            <a:pPr lvl="1"/>
            <a:r>
              <a:rPr lang="en-US" sz="2000" smtClean="0"/>
              <a:t>Các tài nguyên liên kết, switch (băng thông, đệm) được cấp cho VC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VC bền vững (PVCs)</a:t>
            </a:r>
            <a:endParaRPr lang="en-US" sz="2400" b="1" smtClean="0"/>
          </a:p>
          <a:p>
            <a:pPr lvl="1"/>
            <a:r>
              <a:rPr lang="en-US" smtClean="0"/>
              <a:t>Các kết nối kéo dài</a:t>
            </a:r>
          </a:p>
          <a:p>
            <a:pPr lvl="1"/>
            <a:r>
              <a:rPr lang="en-US" smtClean="0"/>
              <a:t>Điển hình: đường “bền vững” giữa các IP routers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VC chuyển mạch (SVC):</a:t>
            </a:r>
            <a:endParaRPr lang="en-US" sz="2400" smtClean="0"/>
          </a:p>
          <a:p>
            <a:pPr lvl="1"/>
            <a:r>
              <a:rPr lang="en-US" smtClean="0"/>
              <a:t>Được thiết lập động trên từng cuộc gọi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1E068F5A-6FEA-4473-9809-CCCEC5B324A6}" type="slidenum">
              <a:rPr lang="en-US" smtClean="0">
                <a:latin typeface="Arial" charset="0"/>
                <a:cs typeface="Arial" charset="0"/>
              </a:rPr>
              <a:pPr/>
              <a:t>94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ATM VCs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519238"/>
            <a:ext cx="7772400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Ưu điểm:</a:t>
            </a:r>
            <a:endParaRPr lang="en-US" sz="2400" smtClean="0"/>
          </a:p>
          <a:p>
            <a:pPr lvl="1"/>
            <a:r>
              <a:rPr lang="en-US" smtClean="0"/>
              <a:t>Đảm bảo QoS cho kết nối được gán cho VC (băng thông, trễ, biến thiên trễ)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Hạn chế:</a:t>
            </a:r>
            <a:endParaRPr lang="en-US" sz="2400" smtClean="0"/>
          </a:p>
          <a:p>
            <a:pPr lvl="1"/>
            <a:r>
              <a:rPr lang="en-US" smtClean="0"/>
              <a:t>Hỗ trợ không đầy đủ lưu lượng datagram </a:t>
            </a:r>
          </a:p>
          <a:p>
            <a:pPr lvl="1"/>
            <a:r>
              <a:rPr lang="en-US" smtClean="0"/>
              <a:t>Một PVC cho một cặp nguồn/đích không khả mở rộng (cần N*2 kết nối) </a:t>
            </a:r>
          </a:p>
          <a:p>
            <a:pPr lvl="1"/>
            <a:r>
              <a:rPr lang="en-US" smtClean="0"/>
              <a:t>SVC tạo trễ thiết lập cuộc gọi, chi  phí xử lý cho các kết nối ngắn thời gian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13C47652-76C3-4D5F-B10A-631E92FF6F4D}" type="slidenum">
              <a:rPr lang="en-US" smtClean="0">
                <a:latin typeface="Arial" charset="0"/>
                <a:cs typeface="Arial" charset="0"/>
              </a:rPr>
              <a:pPr/>
              <a:t>95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ATM: ATM cell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4613"/>
            <a:ext cx="7772400" cy="2309812"/>
          </a:xfrm>
        </p:spPr>
        <p:txBody>
          <a:bodyPr/>
          <a:lstStyle/>
          <a:p>
            <a:r>
              <a:rPr lang="en-US" sz="2400" smtClean="0"/>
              <a:t>Tiêu đề: 5-byte</a:t>
            </a:r>
          </a:p>
          <a:p>
            <a:r>
              <a:rPr lang="en-US" sz="2400" smtClean="0"/>
              <a:t>Tải: 48-byte</a:t>
            </a:r>
          </a:p>
          <a:p>
            <a:pPr lvl="1"/>
            <a:r>
              <a:rPr lang="en-US" smtClean="0"/>
              <a:t>?: tải nhỏ -&gt; trễ tạo cell thấp cho voice số hóa</a:t>
            </a:r>
          </a:p>
          <a:p>
            <a:pPr lvl="1"/>
            <a:r>
              <a:rPr lang="en-US" smtClean="0"/>
              <a:t>ở giữa 32 và 64 (hứa hẹn!)</a:t>
            </a:r>
          </a:p>
          <a:p>
            <a:endParaRPr lang="en-US" sz="2400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01382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7225" y="3722688"/>
            <a:ext cx="5276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3" name="Picture 5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9913" y="5053013"/>
            <a:ext cx="5360987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 Box 6"/>
          <p:cNvSpPr txBox="1">
            <a:spLocks noChangeArrowheads="1"/>
          </p:cNvSpPr>
          <p:nvPr/>
        </p:nvSpPr>
        <p:spPr bwMode="auto">
          <a:xfrm>
            <a:off x="306388" y="4003675"/>
            <a:ext cx="1541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Tiêu đề cell</a:t>
            </a:r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311150" y="5140325"/>
            <a:ext cx="1824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Định dạng cell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25C4E515-1AA1-4877-911F-0EEE7761C816}" type="slidenum">
              <a:rPr lang="en-US" smtClean="0">
                <a:latin typeface="Arial" charset="0"/>
                <a:cs typeface="Arial" charset="0"/>
              </a:rPr>
              <a:pPr/>
              <a:t>96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Tiêu đề ATM cell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519238"/>
            <a:ext cx="7772400" cy="4648200"/>
          </a:xfrm>
        </p:spPr>
        <p:txBody>
          <a:bodyPr/>
          <a:lstStyle/>
          <a:p>
            <a:r>
              <a:rPr lang="en-US" sz="2400" b="1" smtClean="0">
                <a:solidFill>
                  <a:srgbClr val="FF0000"/>
                </a:solidFill>
              </a:rPr>
              <a:t>VCI:</a:t>
            </a:r>
            <a:r>
              <a:rPr lang="en-US" sz="2400" smtClean="0"/>
              <a:t> định danh kênh ảo</a:t>
            </a:r>
          </a:p>
          <a:p>
            <a:pPr lvl="1"/>
            <a:r>
              <a:rPr lang="en-US" smtClean="0"/>
              <a:t>Sẽ</a:t>
            </a:r>
            <a:r>
              <a:rPr lang="en-US" i="1" smtClean="0"/>
              <a:t>thay đổi</a:t>
            </a:r>
            <a:r>
              <a:rPr lang="en-US" smtClean="0"/>
              <a:t> từ liên kết này sang liên kết khác</a:t>
            </a:r>
          </a:p>
          <a:p>
            <a:r>
              <a:rPr lang="en-US" sz="2400" b="1" smtClean="0">
                <a:solidFill>
                  <a:srgbClr val="FF0000"/>
                </a:solidFill>
              </a:rPr>
              <a:t>PT:</a:t>
            </a:r>
            <a:r>
              <a:rPr lang="en-US" sz="2400" b="1" smtClean="0"/>
              <a:t> </a:t>
            </a:r>
            <a:r>
              <a:rPr lang="en-US" sz="2400" smtClean="0"/>
              <a:t>Kiểu tải (vd. RM, data) </a:t>
            </a:r>
          </a:p>
          <a:p>
            <a:r>
              <a:rPr lang="en-US" sz="2400" b="1" smtClean="0">
                <a:solidFill>
                  <a:srgbClr val="FF0000"/>
                </a:solidFill>
              </a:rPr>
              <a:t>CLP: </a:t>
            </a:r>
            <a:r>
              <a:rPr lang="en-US" sz="2400" smtClean="0"/>
              <a:t>Cell Loss Priority bit</a:t>
            </a:r>
          </a:p>
          <a:p>
            <a:pPr lvl="1"/>
            <a:r>
              <a:rPr lang="en-US" smtClean="0"/>
              <a:t>CLP = 1: cell có độ ưu tiên thấp, có thể bị loại bỏ nếu tắc nghẽn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z="2400" b="1" smtClean="0">
                <a:solidFill>
                  <a:srgbClr val="FF0000"/>
                </a:solidFill>
              </a:rPr>
              <a:t>HEC:</a:t>
            </a:r>
            <a:r>
              <a:rPr lang="en-US" sz="2400" smtClean="0"/>
              <a:t> Header Error Checksum</a:t>
            </a:r>
          </a:p>
          <a:p>
            <a:pPr lvl="1"/>
            <a:r>
              <a:rPr lang="en-US" smtClean="0"/>
              <a:t>CRC</a:t>
            </a:r>
          </a:p>
        </p:txBody>
      </p:sp>
      <p:pic>
        <p:nvPicPr>
          <p:cNvPr id="102406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9263" y="5187950"/>
            <a:ext cx="5276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034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22E091C6-176A-40B2-A6FB-065B6664E805}" type="slidenum">
              <a:rPr lang="en-US" smtClean="0">
                <a:latin typeface="Arial" charset="0"/>
                <a:cs typeface="Arial" charset="0"/>
              </a:rPr>
              <a:pPr/>
              <a:t>97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vật lý ATM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48638" cy="4648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i="1" smtClean="0"/>
              <a:t>Hai phần</a:t>
            </a:r>
            <a:r>
              <a:rPr lang="en-US" sz="2400" smtClean="0"/>
              <a:t> (tầng con) của tầng vật lý: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Transmission Convergence Sublayer (TCS):</a:t>
            </a:r>
            <a:r>
              <a:rPr lang="en-US" sz="2400" smtClean="0"/>
              <a:t> chuyển tầng ATM ở trên thành tầng con PMD ở dưới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Physical Medium Dependent:</a:t>
            </a:r>
            <a:r>
              <a:rPr lang="en-US" sz="2400" smtClean="0"/>
              <a:t> phụ thuộc môi trường vật lý được sử dụng</a:t>
            </a:r>
          </a:p>
          <a:p>
            <a:endParaRPr lang="en-US" sz="2400" smtClean="0"/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Các chức năng TCS:</a:t>
            </a:r>
            <a:endParaRPr lang="en-US" sz="2400" smtClean="0"/>
          </a:p>
          <a:p>
            <a:pPr lvl="1"/>
            <a:r>
              <a:rPr lang="en-US" smtClean="0"/>
              <a:t>Sinh header </a:t>
            </a:r>
            <a:r>
              <a:rPr lang="en-US" b="1" smtClean="0">
                <a:solidFill>
                  <a:schemeClr val="accent2"/>
                </a:solidFill>
              </a:rPr>
              <a:t>checksum</a:t>
            </a:r>
            <a:r>
              <a:rPr lang="en-US" smtClean="0"/>
              <a:t>: 8 bits CRC </a:t>
            </a:r>
          </a:p>
          <a:p>
            <a:pPr lvl="1"/>
            <a:r>
              <a:rPr lang="en-US" b="1" smtClean="0">
                <a:solidFill>
                  <a:schemeClr val="accent2"/>
                </a:solidFill>
              </a:rPr>
              <a:t>Phân định cell</a:t>
            </a:r>
          </a:p>
          <a:p>
            <a:pPr lvl="1"/>
            <a:r>
              <a:rPr lang="en-US" smtClean="0"/>
              <a:t>Với tầng con PMD “phi cấu trúc”, phát </a:t>
            </a:r>
            <a:r>
              <a:rPr lang="en-US" b="1" smtClean="0">
                <a:solidFill>
                  <a:schemeClr val="accent2"/>
                </a:solidFill>
              </a:rPr>
              <a:t>idle cells</a:t>
            </a:r>
            <a:r>
              <a:rPr lang="en-US" smtClean="0"/>
              <a:t> khi không có cell dữ liệu được gửi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7969B17F-7913-4CD1-9C69-B1C313B61A7F}" type="slidenum">
              <a:rPr lang="en-US" smtClean="0">
                <a:latin typeface="Arial" charset="0"/>
                <a:cs typeface="Arial" charset="0"/>
              </a:rPr>
              <a:pPr/>
              <a:t>98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vật lý ATM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mtClean="0">
                <a:solidFill>
                  <a:srgbClr val="FF0000"/>
                </a:solidFill>
              </a:rPr>
              <a:t>Physical Medium Dependent (PMD) sublayer</a:t>
            </a:r>
            <a:endParaRPr lang="en-US" smtClean="0"/>
          </a:p>
          <a:p>
            <a:r>
              <a:rPr lang="en-US" sz="2400" b="1" smtClean="0">
                <a:solidFill>
                  <a:srgbClr val="FF0000"/>
                </a:solidFill>
              </a:rPr>
              <a:t>SONET/SDH</a:t>
            </a:r>
            <a:r>
              <a:rPr lang="en-US" sz="2400" smtClean="0">
                <a:solidFill>
                  <a:srgbClr val="FF0000"/>
                </a:solidFill>
              </a:rPr>
              <a:t>:</a:t>
            </a:r>
            <a:r>
              <a:rPr lang="en-US" sz="2400" smtClean="0"/>
              <a:t> cấu trúc khung phát (như vật chứa mang các bits); </a:t>
            </a:r>
          </a:p>
          <a:p>
            <a:pPr lvl="1"/>
            <a:r>
              <a:rPr lang="en-US" smtClean="0"/>
              <a:t>Đồng bộ bit; </a:t>
            </a:r>
          </a:p>
          <a:p>
            <a:pPr lvl="1"/>
            <a:r>
              <a:rPr lang="en-US" smtClean="0"/>
              <a:t>Phân hoạch băng thông (TDM); </a:t>
            </a:r>
          </a:p>
          <a:p>
            <a:pPr lvl="1"/>
            <a:r>
              <a:rPr lang="en-US" smtClean="0"/>
              <a:t>Nhiều tốc độ: </a:t>
            </a:r>
            <a:r>
              <a:rPr lang="en-US" sz="2000" smtClean="0"/>
              <a:t>OC3 = 155.2 Mbps; OC12 = 622.08 Mbps; OC48 = 2.45 Gbps, OC192 = 9.6 Gbps</a:t>
            </a:r>
          </a:p>
          <a:p>
            <a:r>
              <a:rPr lang="en-US" sz="2400" b="1" smtClean="0">
                <a:solidFill>
                  <a:srgbClr val="FF0000"/>
                </a:solidFill>
              </a:rPr>
              <a:t>TI/T3</a:t>
            </a:r>
            <a:r>
              <a:rPr lang="en-US" sz="2400" smtClean="0">
                <a:solidFill>
                  <a:srgbClr val="FF0000"/>
                </a:solidFill>
              </a:rPr>
              <a:t>:</a:t>
            </a:r>
            <a:r>
              <a:rPr lang="en-US" sz="2400" smtClean="0"/>
              <a:t>  cấu trúc khung phát (kiến trúc telephone cũ): 1.5 Mbps/ 45 Mbps</a:t>
            </a:r>
          </a:p>
          <a:p>
            <a:r>
              <a:rPr lang="en-US" sz="2400" b="1" smtClean="0">
                <a:solidFill>
                  <a:srgbClr val="FF0000"/>
                </a:solidFill>
              </a:rPr>
              <a:t>Phi cấu trúc</a:t>
            </a:r>
            <a:r>
              <a:rPr lang="en-US" sz="2400" smtClean="0"/>
              <a:t>: chỉ là các cells (bận/rỗi)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Lê Đình Thanh, MMT-Tầng liên kết</a:t>
            </a:r>
          </a:p>
        </p:txBody>
      </p:sp>
      <p:sp>
        <p:nvSpPr>
          <p:cNvPr id="194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5-</a:t>
            </a:r>
            <a:fld id="{67D7B300-711B-4641-A010-C9BC552E4946}" type="slidenum">
              <a:rPr lang="en-US" smtClean="0">
                <a:latin typeface="Arial" charset="0"/>
                <a:cs typeface="Arial" charset="0"/>
              </a:rPr>
              <a:pPr/>
              <a:t>99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4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0"/>
            <a:ext cx="7772400" cy="1143000"/>
          </a:xfrm>
        </p:spPr>
        <p:txBody>
          <a:bodyPr/>
          <a:lstStyle/>
          <a:p>
            <a:r>
              <a:rPr lang="en-US" smtClean="0"/>
              <a:t>IP-qua-ATM</a:t>
            </a:r>
          </a:p>
        </p:txBody>
      </p:sp>
      <p:sp>
        <p:nvSpPr>
          <p:cNvPr id="19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077913"/>
            <a:ext cx="3397250" cy="542925"/>
          </a:xfrm>
        </p:spPr>
        <p:txBody>
          <a:bodyPr>
            <a:normAutofit fontScale="40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Chỉ IP</a:t>
            </a:r>
            <a:endParaRPr lang="en-US" sz="2400" smtClean="0"/>
          </a:p>
          <a:p>
            <a:r>
              <a:rPr lang="en-US" sz="2400" smtClean="0"/>
              <a:t>3 “mạng” (vd., đoạn LAN )</a:t>
            </a:r>
          </a:p>
          <a:p>
            <a:r>
              <a:rPr lang="en-US" sz="2400" smtClean="0"/>
              <a:t>Địa chỉ MAC (802.3) và địa chỉ IP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3113" y="3152775"/>
            <a:ext cx="2479675" cy="3260725"/>
            <a:chOff x="303" y="819"/>
            <a:chExt cx="1258" cy="1513"/>
          </a:xfrm>
        </p:grpSpPr>
        <p:sp>
          <p:nvSpPr>
            <p:cNvPr id="19551" name="Freeform 5"/>
            <p:cNvSpPr>
              <a:spLocks/>
            </p:cNvSpPr>
            <p:nvPr/>
          </p:nvSpPr>
          <p:spPr bwMode="auto">
            <a:xfrm>
              <a:off x="737" y="1933"/>
              <a:ext cx="824" cy="187"/>
            </a:xfrm>
            <a:custGeom>
              <a:avLst/>
              <a:gdLst>
                <a:gd name="T0" fmla="*/ 333 w 824"/>
                <a:gd name="T1" fmla="*/ 184 h 187"/>
                <a:gd name="T2" fmla="*/ 42 w 824"/>
                <a:gd name="T3" fmla="*/ 164 h 187"/>
                <a:gd name="T4" fmla="*/ 80 w 824"/>
                <a:gd name="T5" fmla="*/ 64 h 187"/>
                <a:gd name="T6" fmla="*/ 281 w 824"/>
                <a:gd name="T7" fmla="*/ 76 h 187"/>
                <a:gd name="T8" fmla="*/ 466 w 824"/>
                <a:gd name="T9" fmla="*/ 74 h 187"/>
                <a:gd name="T10" fmla="*/ 493 w 824"/>
                <a:gd name="T11" fmla="*/ 8 h 187"/>
                <a:gd name="T12" fmla="*/ 568 w 824"/>
                <a:gd name="T13" fmla="*/ 23 h 187"/>
                <a:gd name="T14" fmla="*/ 559 w 824"/>
                <a:gd name="T15" fmla="*/ 74 h 187"/>
                <a:gd name="T16" fmla="*/ 751 w 824"/>
                <a:gd name="T17" fmla="*/ 86 h 187"/>
                <a:gd name="T18" fmla="*/ 754 w 824"/>
                <a:gd name="T19" fmla="*/ 170 h 187"/>
                <a:gd name="T20" fmla="*/ 333 w 824"/>
                <a:gd name="T21" fmla="*/ 184 h 1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24"/>
                <a:gd name="T34" fmla="*/ 0 h 187"/>
                <a:gd name="T35" fmla="*/ 824 w 824"/>
                <a:gd name="T36" fmla="*/ 187 h 18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24" h="187">
                  <a:moveTo>
                    <a:pt x="333" y="184"/>
                  </a:moveTo>
                  <a:cubicBezTo>
                    <a:pt x="189" y="187"/>
                    <a:pt x="84" y="183"/>
                    <a:pt x="42" y="164"/>
                  </a:cubicBezTo>
                  <a:cubicBezTo>
                    <a:pt x="0" y="144"/>
                    <a:pt x="40" y="79"/>
                    <a:pt x="80" y="64"/>
                  </a:cubicBezTo>
                  <a:cubicBezTo>
                    <a:pt x="119" y="50"/>
                    <a:pt x="217" y="74"/>
                    <a:pt x="281" y="76"/>
                  </a:cubicBezTo>
                  <a:cubicBezTo>
                    <a:pt x="345" y="78"/>
                    <a:pt x="431" y="85"/>
                    <a:pt x="466" y="74"/>
                  </a:cubicBezTo>
                  <a:cubicBezTo>
                    <a:pt x="501" y="63"/>
                    <a:pt x="476" y="16"/>
                    <a:pt x="493" y="8"/>
                  </a:cubicBezTo>
                  <a:cubicBezTo>
                    <a:pt x="510" y="0"/>
                    <a:pt x="557" y="12"/>
                    <a:pt x="568" y="23"/>
                  </a:cubicBezTo>
                  <a:cubicBezTo>
                    <a:pt x="579" y="34"/>
                    <a:pt x="529" y="63"/>
                    <a:pt x="559" y="74"/>
                  </a:cubicBezTo>
                  <a:cubicBezTo>
                    <a:pt x="589" y="85"/>
                    <a:pt x="719" y="70"/>
                    <a:pt x="751" y="86"/>
                  </a:cubicBezTo>
                  <a:cubicBezTo>
                    <a:pt x="783" y="102"/>
                    <a:pt x="824" y="154"/>
                    <a:pt x="754" y="170"/>
                  </a:cubicBezTo>
                  <a:cubicBezTo>
                    <a:pt x="684" y="186"/>
                    <a:pt x="421" y="181"/>
                    <a:pt x="333" y="18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2" name="Freeform 6"/>
            <p:cNvSpPr>
              <a:spLocks/>
            </p:cNvSpPr>
            <p:nvPr/>
          </p:nvSpPr>
          <p:spPr bwMode="auto">
            <a:xfrm>
              <a:off x="999" y="878"/>
              <a:ext cx="329" cy="1063"/>
            </a:xfrm>
            <a:custGeom>
              <a:avLst/>
              <a:gdLst>
                <a:gd name="T0" fmla="*/ 24 w 329"/>
                <a:gd name="T1" fmla="*/ 340 h 1063"/>
                <a:gd name="T2" fmla="*/ 48 w 329"/>
                <a:gd name="T3" fmla="*/ 49 h 1063"/>
                <a:gd name="T4" fmla="*/ 150 w 329"/>
                <a:gd name="T5" fmla="*/ 43 h 1063"/>
                <a:gd name="T6" fmla="*/ 297 w 329"/>
                <a:gd name="T7" fmla="*/ 55 h 1063"/>
                <a:gd name="T8" fmla="*/ 306 w 329"/>
                <a:gd name="T9" fmla="*/ 94 h 1063"/>
                <a:gd name="T10" fmla="*/ 156 w 329"/>
                <a:gd name="T11" fmla="*/ 124 h 1063"/>
                <a:gd name="T12" fmla="*/ 132 w 329"/>
                <a:gd name="T13" fmla="*/ 289 h 1063"/>
                <a:gd name="T14" fmla="*/ 135 w 329"/>
                <a:gd name="T15" fmla="*/ 607 h 1063"/>
                <a:gd name="T16" fmla="*/ 120 w 329"/>
                <a:gd name="T17" fmla="*/ 925 h 1063"/>
                <a:gd name="T18" fmla="*/ 186 w 329"/>
                <a:gd name="T19" fmla="*/ 964 h 1063"/>
                <a:gd name="T20" fmla="*/ 153 w 329"/>
                <a:gd name="T21" fmla="*/ 1027 h 1063"/>
                <a:gd name="T22" fmla="*/ 21 w 329"/>
                <a:gd name="T23" fmla="*/ 949 h 1063"/>
                <a:gd name="T24" fmla="*/ 24 w 329"/>
                <a:gd name="T25" fmla="*/ 340 h 10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9"/>
                <a:gd name="T40" fmla="*/ 0 h 1063"/>
                <a:gd name="T41" fmla="*/ 329 w 329"/>
                <a:gd name="T42" fmla="*/ 1063 h 10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9" h="1063">
                  <a:moveTo>
                    <a:pt x="24" y="340"/>
                  </a:moveTo>
                  <a:cubicBezTo>
                    <a:pt x="22" y="215"/>
                    <a:pt x="27" y="98"/>
                    <a:pt x="48" y="49"/>
                  </a:cubicBezTo>
                  <a:cubicBezTo>
                    <a:pt x="69" y="0"/>
                    <a:pt x="109" y="42"/>
                    <a:pt x="150" y="43"/>
                  </a:cubicBezTo>
                  <a:cubicBezTo>
                    <a:pt x="191" y="44"/>
                    <a:pt x="271" y="46"/>
                    <a:pt x="297" y="55"/>
                  </a:cubicBezTo>
                  <a:cubicBezTo>
                    <a:pt x="323" y="64"/>
                    <a:pt x="329" y="83"/>
                    <a:pt x="306" y="94"/>
                  </a:cubicBezTo>
                  <a:cubicBezTo>
                    <a:pt x="283" y="105"/>
                    <a:pt x="185" y="92"/>
                    <a:pt x="156" y="124"/>
                  </a:cubicBezTo>
                  <a:cubicBezTo>
                    <a:pt x="127" y="156"/>
                    <a:pt x="135" y="209"/>
                    <a:pt x="132" y="289"/>
                  </a:cubicBezTo>
                  <a:cubicBezTo>
                    <a:pt x="129" y="369"/>
                    <a:pt x="137" y="501"/>
                    <a:pt x="135" y="607"/>
                  </a:cubicBezTo>
                  <a:cubicBezTo>
                    <a:pt x="133" y="713"/>
                    <a:pt x="112" y="866"/>
                    <a:pt x="120" y="925"/>
                  </a:cubicBezTo>
                  <a:cubicBezTo>
                    <a:pt x="128" y="984"/>
                    <a:pt x="181" y="947"/>
                    <a:pt x="186" y="964"/>
                  </a:cubicBezTo>
                  <a:cubicBezTo>
                    <a:pt x="191" y="981"/>
                    <a:pt x="180" y="1029"/>
                    <a:pt x="153" y="1027"/>
                  </a:cubicBezTo>
                  <a:cubicBezTo>
                    <a:pt x="126" y="1025"/>
                    <a:pt x="42" y="1063"/>
                    <a:pt x="21" y="949"/>
                  </a:cubicBezTo>
                  <a:cubicBezTo>
                    <a:pt x="0" y="835"/>
                    <a:pt x="23" y="467"/>
                    <a:pt x="24" y="340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3" name="Freeform 7"/>
            <p:cNvSpPr>
              <a:spLocks/>
            </p:cNvSpPr>
            <p:nvPr/>
          </p:nvSpPr>
          <p:spPr bwMode="auto">
            <a:xfrm>
              <a:off x="562" y="1071"/>
              <a:ext cx="146" cy="867"/>
            </a:xfrm>
            <a:custGeom>
              <a:avLst/>
              <a:gdLst>
                <a:gd name="T0" fmla="*/ 2 w 146"/>
                <a:gd name="T1" fmla="*/ 333 h 867"/>
                <a:gd name="T2" fmla="*/ 26 w 146"/>
                <a:gd name="T3" fmla="*/ 42 h 867"/>
                <a:gd name="T4" fmla="*/ 125 w 146"/>
                <a:gd name="T5" fmla="*/ 81 h 867"/>
                <a:gd name="T6" fmla="*/ 143 w 146"/>
                <a:gd name="T7" fmla="*/ 393 h 867"/>
                <a:gd name="T8" fmla="*/ 140 w 146"/>
                <a:gd name="T9" fmla="*/ 603 h 867"/>
                <a:gd name="T10" fmla="*/ 110 w 146"/>
                <a:gd name="T11" fmla="*/ 786 h 867"/>
                <a:gd name="T12" fmla="*/ 38 w 146"/>
                <a:gd name="T13" fmla="*/ 792 h 867"/>
                <a:gd name="T14" fmla="*/ 2 w 146"/>
                <a:gd name="T15" fmla="*/ 333 h 8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6"/>
                <a:gd name="T25" fmla="*/ 0 h 867"/>
                <a:gd name="T26" fmla="*/ 146 w 146"/>
                <a:gd name="T27" fmla="*/ 867 h 8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6" h="867">
                  <a:moveTo>
                    <a:pt x="2" y="333"/>
                  </a:moveTo>
                  <a:cubicBezTo>
                    <a:pt x="0" y="208"/>
                    <a:pt x="6" y="84"/>
                    <a:pt x="26" y="42"/>
                  </a:cubicBezTo>
                  <a:cubicBezTo>
                    <a:pt x="46" y="0"/>
                    <a:pt x="106" y="23"/>
                    <a:pt x="125" y="81"/>
                  </a:cubicBezTo>
                  <a:cubicBezTo>
                    <a:pt x="144" y="139"/>
                    <a:pt x="140" y="306"/>
                    <a:pt x="143" y="393"/>
                  </a:cubicBezTo>
                  <a:cubicBezTo>
                    <a:pt x="146" y="480"/>
                    <a:pt x="145" y="538"/>
                    <a:pt x="140" y="603"/>
                  </a:cubicBezTo>
                  <a:cubicBezTo>
                    <a:pt x="135" y="668"/>
                    <a:pt x="127" y="755"/>
                    <a:pt x="110" y="786"/>
                  </a:cubicBezTo>
                  <a:cubicBezTo>
                    <a:pt x="93" y="817"/>
                    <a:pt x="56" y="867"/>
                    <a:pt x="38" y="792"/>
                  </a:cubicBezTo>
                  <a:cubicBezTo>
                    <a:pt x="20" y="717"/>
                    <a:pt x="4" y="458"/>
                    <a:pt x="2" y="33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157" y="1798"/>
              <a:ext cx="316" cy="147"/>
              <a:chOff x="3600" y="219"/>
              <a:chExt cx="360" cy="175"/>
            </a:xfrm>
          </p:grpSpPr>
          <p:sp>
            <p:nvSpPr>
              <p:cNvPr id="19578" name="Oval 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79" name="Line 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80" name="Line 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81" name="Rectangle 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9582" name="Oval 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88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89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90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58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86" name="Line 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87" name="Line 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19463" name="Object 22"/>
            <p:cNvGraphicFramePr>
              <a:graphicFrameLocks noChangeAspect="1"/>
            </p:cNvGraphicFramePr>
            <p:nvPr/>
          </p:nvGraphicFramePr>
          <p:xfrm>
            <a:off x="303" y="975"/>
            <a:ext cx="266" cy="211"/>
          </p:xfrm>
          <a:graphic>
            <a:graphicData uri="http://schemas.openxmlformats.org/presentationml/2006/ole">
              <p:oleObj spid="_x0000_s19463" name="Clip" r:id="rId3" imgW="1305000" imgH="1085760" progId="">
                <p:embed/>
              </p:oleObj>
            </a:graphicData>
          </a:graphic>
        </p:graphicFrame>
        <p:graphicFrame>
          <p:nvGraphicFramePr>
            <p:cNvPr id="19464" name="Object 23"/>
            <p:cNvGraphicFramePr>
              <a:graphicFrameLocks noChangeAspect="1"/>
            </p:cNvGraphicFramePr>
            <p:nvPr/>
          </p:nvGraphicFramePr>
          <p:xfrm>
            <a:off x="317" y="1659"/>
            <a:ext cx="266" cy="211"/>
          </p:xfrm>
          <a:graphic>
            <a:graphicData uri="http://schemas.openxmlformats.org/presentationml/2006/ole">
              <p:oleObj spid="_x0000_s19464" name="Clip" r:id="rId4" imgW="1305000" imgH="1085760" progId="">
                <p:embed/>
              </p:oleObj>
            </a:graphicData>
          </a:graphic>
        </p:graphicFrame>
        <p:graphicFrame>
          <p:nvGraphicFramePr>
            <p:cNvPr id="19465" name="Object 24"/>
            <p:cNvGraphicFramePr>
              <a:graphicFrameLocks noChangeAspect="1"/>
            </p:cNvGraphicFramePr>
            <p:nvPr/>
          </p:nvGraphicFramePr>
          <p:xfrm>
            <a:off x="1268" y="819"/>
            <a:ext cx="266" cy="211"/>
          </p:xfrm>
          <a:graphic>
            <a:graphicData uri="http://schemas.openxmlformats.org/presentationml/2006/ole">
              <p:oleObj spid="_x0000_s19465" name="Clip" r:id="rId5" imgW="1305000" imgH="1085760" progId="">
                <p:embed/>
              </p:oleObj>
            </a:graphicData>
          </a:graphic>
        </p:graphicFrame>
        <p:graphicFrame>
          <p:nvGraphicFramePr>
            <p:cNvPr id="19466" name="Object 25"/>
            <p:cNvGraphicFramePr>
              <a:graphicFrameLocks noChangeAspect="1"/>
            </p:cNvGraphicFramePr>
            <p:nvPr/>
          </p:nvGraphicFramePr>
          <p:xfrm>
            <a:off x="683" y="2121"/>
            <a:ext cx="266" cy="211"/>
          </p:xfrm>
          <a:graphic>
            <a:graphicData uri="http://schemas.openxmlformats.org/presentationml/2006/ole">
              <p:oleObj spid="_x0000_s19466" name="Clip" r:id="rId6" imgW="1305000" imgH="1085760" progId="">
                <p:embed/>
              </p:oleObj>
            </a:graphicData>
          </a:graphic>
        </p:graphicFrame>
        <p:sp>
          <p:nvSpPr>
            <p:cNvPr id="19555" name="Freeform 26"/>
            <p:cNvSpPr>
              <a:spLocks/>
            </p:cNvSpPr>
            <p:nvPr/>
          </p:nvSpPr>
          <p:spPr bwMode="auto">
            <a:xfrm>
              <a:off x="561" y="1140"/>
              <a:ext cx="78" cy="672"/>
            </a:xfrm>
            <a:custGeom>
              <a:avLst/>
              <a:gdLst>
                <a:gd name="T0" fmla="*/ 0 w 51"/>
                <a:gd name="T1" fmla="*/ 3 h 672"/>
                <a:gd name="T2" fmla="*/ 2325 w 51"/>
                <a:gd name="T3" fmla="*/ 0 h 672"/>
                <a:gd name="T4" fmla="*/ 2325 w 51"/>
                <a:gd name="T5" fmla="*/ 672 h 672"/>
                <a:gd name="T6" fmla="*/ 694 w 51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672"/>
                <a:gd name="T14" fmla="*/ 51 w 51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672">
                  <a:moveTo>
                    <a:pt x="0" y="3"/>
                  </a:moveTo>
                  <a:lnTo>
                    <a:pt x="51" y="0"/>
                  </a:lnTo>
                  <a:lnTo>
                    <a:pt x="51" y="672"/>
                  </a:lnTo>
                  <a:lnTo>
                    <a:pt x="15" y="67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6" name="Line 27"/>
            <p:cNvSpPr>
              <a:spLocks noChangeShapeType="1"/>
            </p:cNvSpPr>
            <p:nvPr/>
          </p:nvSpPr>
          <p:spPr bwMode="auto">
            <a:xfrm>
              <a:off x="639" y="1389"/>
              <a:ext cx="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7" name="Oval 28"/>
            <p:cNvSpPr>
              <a:spLocks noChangeArrowheads="1"/>
            </p:cNvSpPr>
            <p:nvPr/>
          </p:nvSpPr>
          <p:spPr bwMode="auto">
            <a:xfrm>
              <a:off x="462" y="1308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8" name="Oval 29"/>
            <p:cNvSpPr>
              <a:spLocks noChangeArrowheads="1"/>
            </p:cNvSpPr>
            <p:nvPr/>
          </p:nvSpPr>
          <p:spPr bwMode="auto">
            <a:xfrm>
              <a:off x="462" y="1407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9" name="Oval 30"/>
            <p:cNvSpPr>
              <a:spLocks noChangeArrowheads="1"/>
            </p:cNvSpPr>
            <p:nvPr/>
          </p:nvSpPr>
          <p:spPr bwMode="auto">
            <a:xfrm>
              <a:off x="462" y="1494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699" y="1311"/>
              <a:ext cx="316" cy="147"/>
              <a:chOff x="3600" y="219"/>
              <a:chExt cx="360" cy="175"/>
            </a:xfrm>
          </p:grpSpPr>
          <p:sp>
            <p:nvSpPr>
              <p:cNvPr id="19565" name="Oval 3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66" name="Line 3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67" name="Line 3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68" name="Rectangle 3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9569" name="Oval 3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3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75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76" name="Line 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77" name="Line 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4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57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73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74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561" name="Freeform 45"/>
            <p:cNvSpPr>
              <a:spLocks/>
            </p:cNvSpPr>
            <p:nvPr/>
          </p:nvSpPr>
          <p:spPr bwMode="auto">
            <a:xfrm>
              <a:off x="1078" y="951"/>
              <a:ext cx="239" cy="918"/>
            </a:xfrm>
            <a:custGeom>
              <a:avLst/>
              <a:gdLst>
                <a:gd name="T0" fmla="*/ 239 w 239"/>
                <a:gd name="T1" fmla="*/ 3 h 918"/>
                <a:gd name="T2" fmla="*/ 0 w 239"/>
                <a:gd name="T3" fmla="*/ 0 h 918"/>
                <a:gd name="T4" fmla="*/ 0 w 239"/>
                <a:gd name="T5" fmla="*/ 918 h 918"/>
                <a:gd name="T6" fmla="*/ 78 w 239"/>
                <a:gd name="T7" fmla="*/ 918 h 9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9"/>
                <a:gd name="T13" fmla="*/ 0 h 918"/>
                <a:gd name="T14" fmla="*/ 239 w 239"/>
                <a:gd name="T15" fmla="*/ 918 h 9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9" h="918">
                  <a:moveTo>
                    <a:pt x="239" y="3"/>
                  </a:moveTo>
                  <a:lnTo>
                    <a:pt x="0" y="0"/>
                  </a:lnTo>
                  <a:lnTo>
                    <a:pt x="0" y="918"/>
                  </a:lnTo>
                  <a:lnTo>
                    <a:pt x="78" y="91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2" name="Line 46"/>
            <p:cNvSpPr>
              <a:spLocks noChangeShapeType="1"/>
            </p:cNvSpPr>
            <p:nvPr/>
          </p:nvSpPr>
          <p:spPr bwMode="auto">
            <a:xfrm flipH="1">
              <a:off x="1005" y="1389"/>
              <a:ext cx="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467" name="Object 47"/>
            <p:cNvGraphicFramePr>
              <a:graphicFrameLocks noChangeAspect="1"/>
            </p:cNvGraphicFramePr>
            <p:nvPr/>
          </p:nvGraphicFramePr>
          <p:xfrm>
            <a:off x="1286" y="2104"/>
            <a:ext cx="266" cy="211"/>
          </p:xfrm>
          <a:graphic>
            <a:graphicData uri="http://schemas.openxmlformats.org/presentationml/2006/ole">
              <p:oleObj spid="_x0000_s19467" name="Clip" r:id="rId7" imgW="1305000" imgH="1085760" progId="">
                <p:embed/>
              </p:oleObj>
            </a:graphicData>
          </a:graphic>
        </p:graphicFrame>
        <p:sp>
          <p:nvSpPr>
            <p:cNvPr id="19563" name="Freeform 48"/>
            <p:cNvSpPr>
              <a:spLocks/>
            </p:cNvSpPr>
            <p:nvPr/>
          </p:nvSpPr>
          <p:spPr bwMode="auto">
            <a:xfrm rot="-5389902">
              <a:off x="1095" y="1752"/>
              <a:ext cx="78" cy="672"/>
            </a:xfrm>
            <a:custGeom>
              <a:avLst/>
              <a:gdLst>
                <a:gd name="T0" fmla="*/ 0 w 51"/>
                <a:gd name="T1" fmla="*/ 3 h 672"/>
                <a:gd name="T2" fmla="*/ 2325 w 51"/>
                <a:gd name="T3" fmla="*/ 0 h 672"/>
                <a:gd name="T4" fmla="*/ 2325 w 51"/>
                <a:gd name="T5" fmla="*/ 672 h 672"/>
                <a:gd name="T6" fmla="*/ 694 w 51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672"/>
                <a:gd name="T14" fmla="*/ 51 w 51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672">
                  <a:moveTo>
                    <a:pt x="0" y="3"/>
                  </a:moveTo>
                  <a:lnTo>
                    <a:pt x="51" y="0"/>
                  </a:lnTo>
                  <a:lnTo>
                    <a:pt x="51" y="672"/>
                  </a:lnTo>
                  <a:lnTo>
                    <a:pt x="15" y="67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4" name="Line 49"/>
            <p:cNvSpPr>
              <a:spLocks noChangeShapeType="1"/>
            </p:cNvSpPr>
            <p:nvPr/>
          </p:nvSpPr>
          <p:spPr bwMode="auto">
            <a:xfrm rot="5292605">
              <a:off x="1209" y="1995"/>
              <a:ext cx="10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Rectangle 50"/>
          <p:cNvSpPr>
            <a:spLocks noChangeArrowheads="1"/>
          </p:cNvSpPr>
          <p:nvPr/>
        </p:nvSpPr>
        <p:spPr bwMode="auto">
          <a:xfrm>
            <a:off x="4587875" y="673100"/>
            <a:ext cx="3722688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IP qua ATM</a:t>
            </a:r>
            <a:r>
              <a:rPr lang="en-US" sz="2400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Thay thế “mạng” (vd., đoạn LAN) với mạng ATM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Địa chỉ ATM, địa chỉ IP</a:t>
            </a:r>
          </a:p>
        </p:txBody>
      </p:sp>
      <p:sp>
        <p:nvSpPr>
          <p:cNvPr id="19474" name="Freeform 51"/>
          <p:cNvSpPr>
            <a:spLocks/>
          </p:cNvSpPr>
          <p:nvPr/>
        </p:nvSpPr>
        <p:spPr bwMode="auto">
          <a:xfrm>
            <a:off x="5778500" y="5537200"/>
            <a:ext cx="1624013" cy="403225"/>
          </a:xfrm>
          <a:custGeom>
            <a:avLst/>
            <a:gdLst>
              <a:gd name="T0" fmla="*/ 2147483647 w 824"/>
              <a:gd name="T1" fmla="*/ 2147483647 h 187"/>
              <a:gd name="T2" fmla="*/ 2147483647 w 824"/>
              <a:gd name="T3" fmla="*/ 2147483647 h 187"/>
              <a:gd name="T4" fmla="*/ 2147483647 w 824"/>
              <a:gd name="T5" fmla="*/ 2147483647 h 187"/>
              <a:gd name="T6" fmla="*/ 2147483647 w 824"/>
              <a:gd name="T7" fmla="*/ 2147483647 h 187"/>
              <a:gd name="T8" fmla="*/ 2147483647 w 824"/>
              <a:gd name="T9" fmla="*/ 2147483647 h 187"/>
              <a:gd name="T10" fmla="*/ 2147483647 w 824"/>
              <a:gd name="T11" fmla="*/ 2147483647 h 187"/>
              <a:gd name="T12" fmla="*/ 2147483647 w 824"/>
              <a:gd name="T13" fmla="*/ 2147483647 h 187"/>
              <a:gd name="T14" fmla="*/ 2147483647 w 824"/>
              <a:gd name="T15" fmla="*/ 2147483647 h 187"/>
              <a:gd name="T16" fmla="*/ 2147483647 w 824"/>
              <a:gd name="T17" fmla="*/ 2147483647 h 187"/>
              <a:gd name="T18" fmla="*/ 2147483647 w 824"/>
              <a:gd name="T19" fmla="*/ 2147483647 h 187"/>
              <a:gd name="T20" fmla="*/ 2147483647 w 824"/>
              <a:gd name="T21" fmla="*/ 2147483647 h 18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24"/>
              <a:gd name="T34" fmla="*/ 0 h 187"/>
              <a:gd name="T35" fmla="*/ 824 w 824"/>
              <a:gd name="T36" fmla="*/ 187 h 18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24" h="187">
                <a:moveTo>
                  <a:pt x="333" y="184"/>
                </a:moveTo>
                <a:cubicBezTo>
                  <a:pt x="189" y="187"/>
                  <a:pt x="84" y="183"/>
                  <a:pt x="42" y="164"/>
                </a:cubicBezTo>
                <a:cubicBezTo>
                  <a:pt x="0" y="144"/>
                  <a:pt x="40" y="79"/>
                  <a:pt x="80" y="64"/>
                </a:cubicBezTo>
                <a:cubicBezTo>
                  <a:pt x="119" y="50"/>
                  <a:pt x="217" y="74"/>
                  <a:pt x="281" y="76"/>
                </a:cubicBezTo>
                <a:cubicBezTo>
                  <a:pt x="345" y="78"/>
                  <a:pt x="431" y="85"/>
                  <a:pt x="466" y="74"/>
                </a:cubicBezTo>
                <a:cubicBezTo>
                  <a:pt x="501" y="63"/>
                  <a:pt x="476" y="16"/>
                  <a:pt x="493" y="8"/>
                </a:cubicBezTo>
                <a:cubicBezTo>
                  <a:pt x="510" y="0"/>
                  <a:pt x="557" y="12"/>
                  <a:pt x="568" y="23"/>
                </a:cubicBezTo>
                <a:cubicBezTo>
                  <a:pt x="579" y="34"/>
                  <a:pt x="529" y="63"/>
                  <a:pt x="559" y="74"/>
                </a:cubicBezTo>
                <a:cubicBezTo>
                  <a:pt x="589" y="85"/>
                  <a:pt x="719" y="70"/>
                  <a:pt x="751" y="86"/>
                </a:cubicBezTo>
                <a:cubicBezTo>
                  <a:pt x="783" y="102"/>
                  <a:pt x="824" y="154"/>
                  <a:pt x="754" y="170"/>
                </a:cubicBezTo>
                <a:cubicBezTo>
                  <a:pt x="684" y="186"/>
                  <a:pt x="421" y="181"/>
                  <a:pt x="333" y="18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Freeform 52"/>
          <p:cNvSpPr>
            <a:spLocks/>
          </p:cNvSpPr>
          <p:nvPr/>
        </p:nvSpPr>
        <p:spPr bwMode="auto">
          <a:xfrm>
            <a:off x="6253163" y="3505200"/>
            <a:ext cx="1500187" cy="1806575"/>
          </a:xfrm>
          <a:custGeom>
            <a:avLst/>
            <a:gdLst>
              <a:gd name="T0" fmla="*/ 2147483647 w 945"/>
              <a:gd name="T1" fmla="*/ 2147483647 h 1138"/>
              <a:gd name="T2" fmla="*/ 2147483647 w 945"/>
              <a:gd name="T3" fmla="*/ 2147483647 h 1138"/>
              <a:gd name="T4" fmla="*/ 2147483647 w 945"/>
              <a:gd name="T5" fmla="*/ 2147483647 h 1138"/>
              <a:gd name="T6" fmla="*/ 2147483647 w 945"/>
              <a:gd name="T7" fmla="*/ 2147483647 h 1138"/>
              <a:gd name="T8" fmla="*/ 2147483647 w 945"/>
              <a:gd name="T9" fmla="*/ 2147483647 h 1138"/>
              <a:gd name="T10" fmla="*/ 2147483647 w 945"/>
              <a:gd name="T11" fmla="*/ 2147483647 h 1138"/>
              <a:gd name="T12" fmla="*/ 2147483647 w 945"/>
              <a:gd name="T13" fmla="*/ 2147483647 h 1138"/>
              <a:gd name="T14" fmla="*/ 2147483647 w 945"/>
              <a:gd name="T15" fmla="*/ 2147483647 h 1138"/>
              <a:gd name="T16" fmla="*/ 2147483647 w 945"/>
              <a:gd name="T17" fmla="*/ 2147483647 h 1138"/>
              <a:gd name="T18" fmla="*/ 2147483647 w 945"/>
              <a:gd name="T19" fmla="*/ 2147483647 h 1138"/>
              <a:gd name="T20" fmla="*/ 2147483647 w 945"/>
              <a:gd name="T21" fmla="*/ 2147483647 h 1138"/>
              <a:gd name="T22" fmla="*/ 2147483647 w 945"/>
              <a:gd name="T23" fmla="*/ 2147483647 h 1138"/>
              <a:gd name="T24" fmla="*/ 2147483647 w 945"/>
              <a:gd name="T25" fmla="*/ 2147483647 h 1138"/>
              <a:gd name="T26" fmla="*/ 2147483647 w 945"/>
              <a:gd name="T27" fmla="*/ 2147483647 h 1138"/>
              <a:gd name="T28" fmla="*/ 2147483647 w 945"/>
              <a:gd name="T29" fmla="*/ 2147483647 h 1138"/>
              <a:gd name="T30" fmla="*/ 2147483647 w 945"/>
              <a:gd name="T31" fmla="*/ 2147483647 h 1138"/>
              <a:gd name="T32" fmla="*/ 2147483647 w 945"/>
              <a:gd name="T33" fmla="*/ 2147483647 h 1138"/>
              <a:gd name="T34" fmla="*/ 2147483647 w 945"/>
              <a:gd name="T35" fmla="*/ 2147483647 h 1138"/>
              <a:gd name="T36" fmla="*/ 2147483647 w 945"/>
              <a:gd name="T37" fmla="*/ 2147483647 h 11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45"/>
              <a:gd name="T58" fmla="*/ 0 h 1138"/>
              <a:gd name="T59" fmla="*/ 945 w 945"/>
              <a:gd name="T60" fmla="*/ 1138 h 113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45" h="1138">
                <a:moveTo>
                  <a:pt x="18" y="525"/>
                </a:moveTo>
                <a:cubicBezTo>
                  <a:pt x="44" y="497"/>
                  <a:pt x="135" y="488"/>
                  <a:pt x="192" y="429"/>
                </a:cubicBezTo>
                <a:cubicBezTo>
                  <a:pt x="249" y="370"/>
                  <a:pt x="306" y="239"/>
                  <a:pt x="357" y="174"/>
                </a:cubicBezTo>
                <a:cubicBezTo>
                  <a:pt x="408" y="109"/>
                  <a:pt x="457" y="64"/>
                  <a:pt x="498" y="39"/>
                </a:cubicBezTo>
                <a:cubicBezTo>
                  <a:pt x="539" y="14"/>
                  <a:pt x="589" y="0"/>
                  <a:pt x="600" y="27"/>
                </a:cubicBezTo>
                <a:cubicBezTo>
                  <a:pt x="611" y="54"/>
                  <a:pt x="521" y="182"/>
                  <a:pt x="567" y="201"/>
                </a:cubicBezTo>
                <a:cubicBezTo>
                  <a:pt x="613" y="220"/>
                  <a:pt x="815" y="95"/>
                  <a:pt x="876" y="144"/>
                </a:cubicBezTo>
                <a:cubicBezTo>
                  <a:pt x="937" y="193"/>
                  <a:pt x="926" y="366"/>
                  <a:pt x="930" y="495"/>
                </a:cubicBezTo>
                <a:cubicBezTo>
                  <a:pt x="934" y="624"/>
                  <a:pt x="945" y="830"/>
                  <a:pt x="903" y="921"/>
                </a:cubicBezTo>
                <a:cubicBezTo>
                  <a:pt x="861" y="1012"/>
                  <a:pt x="729" y="1007"/>
                  <a:pt x="678" y="1041"/>
                </a:cubicBezTo>
                <a:cubicBezTo>
                  <a:pt x="627" y="1075"/>
                  <a:pt x="621" y="1118"/>
                  <a:pt x="594" y="1128"/>
                </a:cubicBezTo>
                <a:cubicBezTo>
                  <a:pt x="567" y="1138"/>
                  <a:pt x="522" y="1115"/>
                  <a:pt x="513" y="1101"/>
                </a:cubicBezTo>
                <a:cubicBezTo>
                  <a:pt x="504" y="1087"/>
                  <a:pt x="545" y="1055"/>
                  <a:pt x="537" y="1041"/>
                </a:cubicBezTo>
                <a:cubicBezTo>
                  <a:pt x="529" y="1027"/>
                  <a:pt x="491" y="1038"/>
                  <a:pt x="462" y="1014"/>
                </a:cubicBezTo>
                <a:cubicBezTo>
                  <a:pt x="433" y="990"/>
                  <a:pt x="383" y="944"/>
                  <a:pt x="360" y="897"/>
                </a:cubicBezTo>
                <a:cubicBezTo>
                  <a:pt x="337" y="850"/>
                  <a:pt x="341" y="776"/>
                  <a:pt x="321" y="729"/>
                </a:cubicBezTo>
                <a:cubicBezTo>
                  <a:pt x="301" y="682"/>
                  <a:pt x="284" y="633"/>
                  <a:pt x="237" y="612"/>
                </a:cubicBezTo>
                <a:cubicBezTo>
                  <a:pt x="190" y="591"/>
                  <a:pt x="72" y="614"/>
                  <a:pt x="36" y="600"/>
                </a:cubicBezTo>
                <a:cubicBezTo>
                  <a:pt x="0" y="586"/>
                  <a:pt x="3" y="549"/>
                  <a:pt x="18" y="525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Freeform 53"/>
          <p:cNvSpPr>
            <a:spLocks/>
          </p:cNvSpPr>
          <p:nvPr/>
        </p:nvSpPr>
        <p:spPr bwMode="auto">
          <a:xfrm>
            <a:off x="5434013" y="3679825"/>
            <a:ext cx="287337" cy="1868488"/>
          </a:xfrm>
          <a:custGeom>
            <a:avLst/>
            <a:gdLst>
              <a:gd name="T0" fmla="*/ 2147483647 w 146"/>
              <a:gd name="T1" fmla="*/ 2147483647 h 867"/>
              <a:gd name="T2" fmla="*/ 2147483647 w 146"/>
              <a:gd name="T3" fmla="*/ 2147483647 h 867"/>
              <a:gd name="T4" fmla="*/ 2147483647 w 146"/>
              <a:gd name="T5" fmla="*/ 2147483647 h 867"/>
              <a:gd name="T6" fmla="*/ 2147483647 w 146"/>
              <a:gd name="T7" fmla="*/ 2147483647 h 867"/>
              <a:gd name="T8" fmla="*/ 2147483647 w 146"/>
              <a:gd name="T9" fmla="*/ 2147483647 h 867"/>
              <a:gd name="T10" fmla="*/ 2147483647 w 146"/>
              <a:gd name="T11" fmla="*/ 2147483647 h 867"/>
              <a:gd name="T12" fmla="*/ 2147483647 w 146"/>
              <a:gd name="T13" fmla="*/ 2147483647 h 867"/>
              <a:gd name="T14" fmla="*/ 2147483647 w 146"/>
              <a:gd name="T15" fmla="*/ 2147483647 h 8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6"/>
              <a:gd name="T25" fmla="*/ 0 h 867"/>
              <a:gd name="T26" fmla="*/ 146 w 146"/>
              <a:gd name="T27" fmla="*/ 867 h 86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6" h="867">
                <a:moveTo>
                  <a:pt x="2" y="333"/>
                </a:moveTo>
                <a:cubicBezTo>
                  <a:pt x="0" y="208"/>
                  <a:pt x="6" y="84"/>
                  <a:pt x="26" y="42"/>
                </a:cubicBezTo>
                <a:cubicBezTo>
                  <a:pt x="46" y="0"/>
                  <a:pt x="106" y="23"/>
                  <a:pt x="125" y="81"/>
                </a:cubicBezTo>
                <a:cubicBezTo>
                  <a:pt x="144" y="139"/>
                  <a:pt x="140" y="306"/>
                  <a:pt x="143" y="393"/>
                </a:cubicBezTo>
                <a:cubicBezTo>
                  <a:pt x="146" y="480"/>
                  <a:pt x="145" y="538"/>
                  <a:pt x="140" y="603"/>
                </a:cubicBezTo>
                <a:cubicBezTo>
                  <a:pt x="135" y="668"/>
                  <a:pt x="127" y="755"/>
                  <a:pt x="110" y="786"/>
                </a:cubicBezTo>
                <a:cubicBezTo>
                  <a:pt x="93" y="817"/>
                  <a:pt x="56" y="867"/>
                  <a:pt x="38" y="792"/>
                </a:cubicBezTo>
                <a:cubicBezTo>
                  <a:pt x="20" y="717"/>
                  <a:pt x="4" y="458"/>
                  <a:pt x="2" y="33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6605588" y="5246688"/>
            <a:ext cx="623887" cy="317500"/>
            <a:chOff x="3600" y="219"/>
            <a:chExt cx="360" cy="175"/>
          </a:xfrm>
        </p:grpSpPr>
        <p:sp>
          <p:nvSpPr>
            <p:cNvPr id="19538" name="Oval 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9" name="Line 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0" name="Line 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1" name="Rectangle 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42" name="Oval 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9548" name="Line 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9" name="Line 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0" name="Line 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9545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6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7" name="Line 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9458" name="Object 68"/>
          <p:cNvGraphicFramePr>
            <a:graphicFrameLocks noChangeAspect="1"/>
          </p:cNvGraphicFramePr>
          <p:nvPr/>
        </p:nvGraphicFramePr>
        <p:xfrm>
          <a:off x="4922838" y="3473450"/>
          <a:ext cx="523875" cy="454025"/>
        </p:xfrm>
        <a:graphic>
          <a:graphicData uri="http://schemas.openxmlformats.org/presentationml/2006/ole">
            <p:oleObj spid="_x0000_s19458" name="Clip" r:id="rId8" imgW="1305000" imgH="1085760" progId="">
              <p:embed/>
            </p:oleObj>
          </a:graphicData>
        </a:graphic>
      </p:graphicFrame>
      <p:graphicFrame>
        <p:nvGraphicFramePr>
          <p:cNvPr id="19459" name="Object 69"/>
          <p:cNvGraphicFramePr>
            <a:graphicFrameLocks noChangeAspect="1"/>
          </p:cNvGraphicFramePr>
          <p:nvPr/>
        </p:nvGraphicFramePr>
        <p:xfrm>
          <a:off x="4949825" y="4946650"/>
          <a:ext cx="525463" cy="455613"/>
        </p:xfrm>
        <a:graphic>
          <a:graphicData uri="http://schemas.openxmlformats.org/presentationml/2006/ole">
            <p:oleObj spid="_x0000_s19459" name="Clip" r:id="rId9" imgW="1305000" imgH="1085760" progId="">
              <p:embed/>
            </p:oleObj>
          </a:graphicData>
        </a:graphic>
      </p:graphicFrame>
      <p:graphicFrame>
        <p:nvGraphicFramePr>
          <p:cNvPr id="19460" name="Object 70"/>
          <p:cNvGraphicFramePr>
            <a:graphicFrameLocks noChangeAspect="1"/>
          </p:cNvGraphicFramePr>
          <p:nvPr/>
        </p:nvGraphicFramePr>
        <p:xfrm>
          <a:off x="6824663" y="3136900"/>
          <a:ext cx="523875" cy="454025"/>
        </p:xfrm>
        <a:graphic>
          <a:graphicData uri="http://schemas.openxmlformats.org/presentationml/2006/ole">
            <p:oleObj spid="_x0000_s19460" name="Clip" r:id="rId10" imgW="1305000" imgH="1085760" progId="">
              <p:embed/>
            </p:oleObj>
          </a:graphicData>
        </a:graphic>
      </p:graphicFrame>
      <p:graphicFrame>
        <p:nvGraphicFramePr>
          <p:cNvPr id="19461" name="Object 71"/>
          <p:cNvGraphicFramePr>
            <a:graphicFrameLocks noChangeAspect="1"/>
          </p:cNvGraphicFramePr>
          <p:nvPr/>
        </p:nvGraphicFramePr>
        <p:xfrm>
          <a:off x="5672138" y="5943600"/>
          <a:ext cx="523875" cy="454025"/>
        </p:xfrm>
        <a:graphic>
          <a:graphicData uri="http://schemas.openxmlformats.org/presentationml/2006/ole">
            <p:oleObj spid="_x0000_s19461" name="Clip" r:id="rId11" imgW="1305000" imgH="1085760" progId="">
              <p:embed/>
            </p:oleObj>
          </a:graphicData>
        </a:graphic>
      </p:graphicFrame>
      <p:sp>
        <p:nvSpPr>
          <p:cNvPr id="19478" name="Freeform 72"/>
          <p:cNvSpPr>
            <a:spLocks/>
          </p:cNvSpPr>
          <p:nvPr/>
        </p:nvSpPr>
        <p:spPr bwMode="auto">
          <a:xfrm>
            <a:off x="5430838" y="3829050"/>
            <a:ext cx="153987" cy="1447800"/>
          </a:xfrm>
          <a:custGeom>
            <a:avLst/>
            <a:gdLst>
              <a:gd name="T0" fmla="*/ 0 w 51"/>
              <a:gd name="T1" fmla="*/ 2147483647 h 672"/>
              <a:gd name="T2" fmla="*/ 2147483647 w 51"/>
              <a:gd name="T3" fmla="*/ 0 h 672"/>
              <a:gd name="T4" fmla="*/ 2147483647 w 51"/>
              <a:gd name="T5" fmla="*/ 2147483647 h 672"/>
              <a:gd name="T6" fmla="*/ 2147483647 w 51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672"/>
              <a:gd name="T14" fmla="*/ 51 w 51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672">
                <a:moveTo>
                  <a:pt x="0" y="3"/>
                </a:moveTo>
                <a:lnTo>
                  <a:pt x="51" y="0"/>
                </a:lnTo>
                <a:lnTo>
                  <a:pt x="51" y="672"/>
                </a:lnTo>
                <a:lnTo>
                  <a:pt x="15" y="67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73"/>
          <p:cNvSpPr>
            <a:spLocks noChangeShapeType="1"/>
          </p:cNvSpPr>
          <p:nvPr/>
        </p:nvSpPr>
        <p:spPr bwMode="auto">
          <a:xfrm>
            <a:off x="5584825" y="4365625"/>
            <a:ext cx="130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74"/>
          <p:cNvSpPr>
            <a:spLocks noChangeArrowheads="1"/>
          </p:cNvSpPr>
          <p:nvPr/>
        </p:nvSpPr>
        <p:spPr bwMode="auto">
          <a:xfrm>
            <a:off x="5235575" y="4191000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Oval 75"/>
          <p:cNvSpPr>
            <a:spLocks noChangeArrowheads="1"/>
          </p:cNvSpPr>
          <p:nvPr/>
        </p:nvSpPr>
        <p:spPr bwMode="auto">
          <a:xfrm>
            <a:off x="5235575" y="4403725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Oval 76"/>
          <p:cNvSpPr>
            <a:spLocks noChangeArrowheads="1"/>
          </p:cNvSpPr>
          <p:nvPr/>
        </p:nvSpPr>
        <p:spPr bwMode="auto">
          <a:xfrm>
            <a:off x="5235575" y="4591050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5703888" y="4197350"/>
            <a:ext cx="622300" cy="315913"/>
            <a:chOff x="3600" y="219"/>
            <a:chExt cx="360" cy="175"/>
          </a:xfrm>
        </p:grpSpPr>
        <p:sp>
          <p:nvSpPr>
            <p:cNvPr id="19525" name="Oval 7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6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7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29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9535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6" name="Line 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7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9532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3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4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484" name="Freeform 91"/>
          <p:cNvSpPr>
            <a:spLocks/>
          </p:cNvSpPr>
          <p:nvPr/>
        </p:nvSpPr>
        <p:spPr bwMode="auto">
          <a:xfrm>
            <a:off x="6310313" y="4205288"/>
            <a:ext cx="433387" cy="185737"/>
          </a:xfrm>
          <a:custGeom>
            <a:avLst/>
            <a:gdLst>
              <a:gd name="T0" fmla="*/ 2147483647 w 273"/>
              <a:gd name="T1" fmla="*/ 0 h 117"/>
              <a:gd name="T2" fmla="*/ 0 w 273"/>
              <a:gd name="T3" fmla="*/ 2147483647 h 117"/>
              <a:gd name="T4" fmla="*/ 0 60000 65536"/>
              <a:gd name="T5" fmla="*/ 0 60000 65536"/>
              <a:gd name="T6" fmla="*/ 0 w 273"/>
              <a:gd name="T7" fmla="*/ 0 h 117"/>
              <a:gd name="T8" fmla="*/ 273 w 273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" h="117">
                <a:moveTo>
                  <a:pt x="273" y="0"/>
                </a:moveTo>
                <a:lnTo>
                  <a:pt x="0" y="11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62" name="Object 92"/>
          <p:cNvGraphicFramePr>
            <a:graphicFrameLocks noChangeAspect="1"/>
          </p:cNvGraphicFramePr>
          <p:nvPr/>
        </p:nvGraphicFramePr>
        <p:xfrm>
          <a:off x="6861175" y="5905500"/>
          <a:ext cx="523875" cy="455613"/>
        </p:xfrm>
        <a:graphic>
          <a:graphicData uri="http://schemas.openxmlformats.org/presentationml/2006/ole">
            <p:oleObj spid="_x0000_s19462" name="Clip" r:id="rId12" imgW="1305000" imgH="1085760" progId="">
              <p:embed/>
            </p:oleObj>
          </a:graphicData>
        </a:graphic>
      </p:graphicFrame>
      <p:sp>
        <p:nvSpPr>
          <p:cNvPr id="19485" name="Freeform 93"/>
          <p:cNvSpPr>
            <a:spLocks/>
          </p:cNvSpPr>
          <p:nvPr/>
        </p:nvSpPr>
        <p:spPr bwMode="auto">
          <a:xfrm rot="-5389902">
            <a:off x="6477000" y="5210175"/>
            <a:ext cx="168275" cy="1323975"/>
          </a:xfrm>
          <a:custGeom>
            <a:avLst/>
            <a:gdLst>
              <a:gd name="T0" fmla="*/ 0 w 51"/>
              <a:gd name="T1" fmla="*/ 2147483647 h 672"/>
              <a:gd name="T2" fmla="*/ 2147483647 w 51"/>
              <a:gd name="T3" fmla="*/ 0 h 672"/>
              <a:gd name="T4" fmla="*/ 2147483647 w 51"/>
              <a:gd name="T5" fmla="*/ 2147483647 h 672"/>
              <a:gd name="T6" fmla="*/ 2147483647 w 51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672"/>
              <a:gd name="T14" fmla="*/ 51 w 51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672">
                <a:moveTo>
                  <a:pt x="0" y="3"/>
                </a:moveTo>
                <a:lnTo>
                  <a:pt x="51" y="0"/>
                </a:lnTo>
                <a:lnTo>
                  <a:pt x="51" y="672"/>
                </a:lnTo>
                <a:lnTo>
                  <a:pt x="15" y="67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94"/>
          <p:cNvSpPr>
            <a:spLocks noChangeShapeType="1"/>
          </p:cNvSpPr>
          <p:nvPr/>
        </p:nvSpPr>
        <p:spPr bwMode="auto">
          <a:xfrm rot="5292605">
            <a:off x="6700044" y="5671344"/>
            <a:ext cx="215900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95"/>
          <p:cNvGrpSpPr>
            <a:grpSpLocks/>
          </p:cNvGrpSpPr>
          <p:nvPr/>
        </p:nvGrpSpPr>
        <p:grpSpPr bwMode="auto">
          <a:xfrm>
            <a:off x="6738938" y="3830638"/>
            <a:ext cx="554037" cy="468312"/>
            <a:chOff x="4238" y="2709"/>
            <a:chExt cx="349" cy="295"/>
          </a:xfrm>
        </p:grpSpPr>
        <p:sp>
          <p:nvSpPr>
            <p:cNvPr id="19513" name="Rectangle 96"/>
            <p:cNvSpPr>
              <a:spLocks noChangeArrowheads="1"/>
            </p:cNvSpPr>
            <p:nvPr/>
          </p:nvSpPr>
          <p:spPr bwMode="auto">
            <a:xfrm>
              <a:off x="4314" y="2712"/>
              <a:ext cx="273" cy="25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Rectangle 97"/>
            <p:cNvSpPr>
              <a:spLocks noChangeArrowheads="1"/>
            </p:cNvSpPr>
            <p:nvPr/>
          </p:nvSpPr>
          <p:spPr bwMode="auto">
            <a:xfrm>
              <a:off x="4239" y="2754"/>
              <a:ext cx="269" cy="25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98"/>
            <p:cNvGrpSpPr>
              <a:grpSpLocks/>
            </p:cNvGrpSpPr>
            <p:nvPr/>
          </p:nvGrpSpPr>
          <p:grpSpPr bwMode="auto">
            <a:xfrm flipV="1">
              <a:off x="4281" y="2836"/>
              <a:ext cx="192" cy="75"/>
              <a:chOff x="2848" y="848"/>
              <a:chExt cx="140" cy="98"/>
            </a:xfrm>
          </p:grpSpPr>
          <p:sp>
            <p:nvSpPr>
              <p:cNvPr id="19522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3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4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02"/>
            <p:cNvGrpSpPr>
              <a:grpSpLocks/>
            </p:cNvGrpSpPr>
            <p:nvPr/>
          </p:nvGrpSpPr>
          <p:grpSpPr bwMode="auto">
            <a:xfrm>
              <a:off x="4278" y="2831"/>
              <a:ext cx="192" cy="75"/>
              <a:chOff x="2848" y="848"/>
              <a:chExt cx="140" cy="98"/>
            </a:xfrm>
          </p:grpSpPr>
          <p:sp>
            <p:nvSpPr>
              <p:cNvPr id="19519" name="Line 1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0" name="Line 1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1" name="Line 1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17" name="Freeform 106"/>
            <p:cNvSpPr>
              <a:spLocks/>
            </p:cNvSpPr>
            <p:nvPr/>
          </p:nvSpPr>
          <p:spPr bwMode="auto">
            <a:xfrm>
              <a:off x="4238" y="2709"/>
              <a:ext cx="348" cy="44"/>
            </a:xfrm>
            <a:custGeom>
              <a:avLst/>
              <a:gdLst>
                <a:gd name="T0" fmla="*/ 0 w 348"/>
                <a:gd name="T1" fmla="*/ 44 h 44"/>
                <a:gd name="T2" fmla="*/ 76 w 348"/>
                <a:gd name="T3" fmla="*/ 0 h 44"/>
                <a:gd name="T4" fmla="*/ 348 w 348"/>
                <a:gd name="T5" fmla="*/ 0 h 44"/>
                <a:gd name="T6" fmla="*/ 276 w 348"/>
                <a:gd name="T7" fmla="*/ 44 h 44"/>
                <a:gd name="T8" fmla="*/ 0 w 348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8"/>
                <a:gd name="T16" fmla="*/ 0 h 44"/>
                <a:gd name="T17" fmla="*/ 348 w 348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8" h="44">
                  <a:moveTo>
                    <a:pt x="0" y="44"/>
                  </a:moveTo>
                  <a:lnTo>
                    <a:pt x="76" y="0"/>
                  </a:lnTo>
                  <a:lnTo>
                    <a:pt x="348" y="0"/>
                  </a:lnTo>
                  <a:lnTo>
                    <a:pt x="276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Freeform 107"/>
            <p:cNvSpPr>
              <a:spLocks/>
            </p:cNvSpPr>
            <p:nvPr/>
          </p:nvSpPr>
          <p:spPr bwMode="auto">
            <a:xfrm>
              <a:off x="4505" y="2709"/>
              <a:ext cx="82" cy="294"/>
            </a:xfrm>
            <a:custGeom>
              <a:avLst/>
              <a:gdLst>
                <a:gd name="T0" fmla="*/ 0 w 82"/>
                <a:gd name="T1" fmla="*/ 47 h 294"/>
                <a:gd name="T2" fmla="*/ 82 w 82"/>
                <a:gd name="T3" fmla="*/ 0 h 294"/>
                <a:gd name="T4" fmla="*/ 82 w 82"/>
                <a:gd name="T5" fmla="*/ 254 h 294"/>
                <a:gd name="T6" fmla="*/ 0 w 82"/>
                <a:gd name="T7" fmla="*/ 294 h 294"/>
                <a:gd name="T8" fmla="*/ 0 w 82"/>
                <a:gd name="T9" fmla="*/ 4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94"/>
                <a:gd name="T17" fmla="*/ 82 w 82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94">
                  <a:moveTo>
                    <a:pt x="0" y="47"/>
                  </a:moveTo>
                  <a:lnTo>
                    <a:pt x="82" y="0"/>
                  </a:lnTo>
                  <a:lnTo>
                    <a:pt x="82" y="254"/>
                  </a:lnTo>
                  <a:lnTo>
                    <a:pt x="0" y="29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08"/>
          <p:cNvGrpSpPr>
            <a:grpSpLocks/>
          </p:cNvGrpSpPr>
          <p:nvPr/>
        </p:nvGrpSpPr>
        <p:grpSpPr bwMode="auto">
          <a:xfrm>
            <a:off x="7016750" y="4643438"/>
            <a:ext cx="554038" cy="468312"/>
            <a:chOff x="4238" y="2709"/>
            <a:chExt cx="349" cy="295"/>
          </a:xfrm>
        </p:grpSpPr>
        <p:sp>
          <p:nvSpPr>
            <p:cNvPr id="19501" name="Rectangle 109"/>
            <p:cNvSpPr>
              <a:spLocks noChangeArrowheads="1"/>
            </p:cNvSpPr>
            <p:nvPr/>
          </p:nvSpPr>
          <p:spPr bwMode="auto">
            <a:xfrm>
              <a:off x="4314" y="2712"/>
              <a:ext cx="273" cy="25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Rectangle 110"/>
            <p:cNvSpPr>
              <a:spLocks noChangeArrowheads="1"/>
            </p:cNvSpPr>
            <p:nvPr/>
          </p:nvSpPr>
          <p:spPr bwMode="auto">
            <a:xfrm>
              <a:off x="4239" y="2754"/>
              <a:ext cx="269" cy="25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11"/>
            <p:cNvGrpSpPr>
              <a:grpSpLocks/>
            </p:cNvGrpSpPr>
            <p:nvPr/>
          </p:nvGrpSpPr>
          <p:grpSpPr bwMode="auto">
            <a:xfrm flipV="1">
              <a:off x="4281" y="2836"/>
              <a:ext cx="192" cy="75"/>
              <a:chOff x="2848" y="848"/>
              <a:chExt cx="140" cy="98"/>
            </a:xfrm>
          </p:grpSpPr>
          <p:sp>
            <p:nvSpPr>
              <p:cNvPr id="19510" name="Line 1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1" name="Line 1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2" name="Line 1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15"/>
            <p:cNvGrpSpPr>
              <a:grpSpLocks/>
            </p:cNvGrpSpPr>
            <p:nvPr/>
          </p:nvGrpSpPr>
          <p:grpSpPr bwMode="auto">
            <a:xfrm>
              <a:off x="4278" y="2831"/>
              <a:ext cx="192" cy="75"/>
              <a:chOff x="2848" y="848"/>
              <a:chExt cx="140" cy="98"/>
            </a:xfrm>
          </p:grpSpPr>
          <p:sp>
            <p:nvSpPr>
              <p:cNvPr id="19507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8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9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05" name="Freeform 119"/>
            <p:cNvSpPr>
              <a:spLocks/>
            </p:cNvSpPr>
            <p:nvPr/>
          </p:nvSpPr>
          <p:spPr bwMode="auto">
            <a:xfrm>
              <a:off x="4238" y="2709"/>
              <a:ext cx="348" cy="44"/>
            </a:xfrm>
            <a:custGeom>
              <a:avLst/>
              <a:gdLst>
                <a:gd name="T0" fmla="*/ 0 w 348"/>
                <a:gd name="T1" fmla="*/ 44 h 44"/>
                <a:gd name="T2" fmla="*/ 76 w 348"/>
                <a:gd name="T3" fmla="*/ 0 h 44"/>
                <a:gd name="T4" fmla="*/ 348 w 348"/>
                <a:gd name="T5" fmla="*/ 0 h 44"/>
                <a:gd name="T6" fmla="*/ 276 w 348"/>
                <a:gd name="T7" fmla="*/ 44 h 44"/>
                <a:gd name="T8" fmla="*/ 0 w 348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8"/>
                <a:gd name="T16" fmla="*/ 0 h 44"/>
                <a:gd name="T17" fmla="*/ 348 w 348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8" h="44">
                  <a:moveTo>
                    <a:pt x="0" y="44"/>
                  </a:moveTo>
                  <a:lnTo>
                    <a:pt x="76" y="0"/>
                  </a:lnTo>
                  <a:lnTo>
                    <a:pt x="348" y="0"/>
                  </a:lnTo>
                  <a:lnTo>
                    <a:pt x="276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Freeform 120"/>
            <p:cNvSpPr>
              <a:spLocks/>
            </p:cNvSpPr>
            <p:nvPr/>
          </p:nvSpPr>
          <p:spPr bwMode="auto">
            <a:xfrm>
              <a:off x="4505" y="2709"/>
              <a:ext cx="82" cy="294"/>
            </a:xfrm>
            <a:custGeom>
              <a:avLst/>
              <a:gdLst>
                <a:gd name="T0" fmla="*/ 0 w 82"/>
                <a:gd name="T1" fmla="*/ 47 h 294"/>
                <a:gd name="T2" fmla="*/ 82 w 82"/>
                <a:gd name="T3" fmla="*/ 0 h 294"/>
                <a:gd name="T4" fmla="*/ 82 w 82"/>
                <a:gd name="T5" fmla="*/ 254 h 294"/>
                <a:gd name="T6" fmla="*/ 0 w 82"/>
                <a:gd name="T7" fmla="*/ 294 h 294"/>
                <a:gd name="T8" fmla="*/ 0 w 82"/>
                <a:gd name="T9" fmla="*/ 4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94"/>
                <a:gd name="T17" fmla="*/ 82 w 82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94">
                  <a:moveTo>
                    <a:pt x="0" y="47"/>
                  </a:moveTo>
                  <a:lnTo>
                    <a:pt x="82" y="0"/>
                  </a:lnTo>
                  <a:lnTo>
                    <a:pt x="82" y="254"/>
                  </a:lnTo>
                  <a:lnTo>
                    <a:pt x="0" y="29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9" name="Freeform 121"/>
          <p:cNvSpPr>
            <a:spLocks/>
          </p:cNvSpPr>
          <p:nvPr/>
        </p:nvSpPr>
        <p:spPr bwMode="auto">
          <a:xfrm>
            <a:off x="7034213" y="3576638"/>
            <a:ext cx="100012" cy="242887"/>
          </a:xfrm>
          <a:custGeom>
            <a:avLst/>
            <a:gdLst>
              <a:gd name="T0" fmla="*/ 2147483647 w 273"/>
              <a:gd name="T1" fmla="*/ 0 h 117"/>
              <a:gd name="T2" fmla="*/ 0 w 273"/>
              <a:gd name="T3" fmla="*/ 2147483647 h 117"/>
              <a:gd name="T4" fmla="*/ 0 60000 65536"/>
              <a:gd name="T5" fmla="*/ 0 60000 65536"/>
              <a:gd name="T6" fmla="*/ 0 w 273"/>
              <a:gd name="T7" fmla="*/ 0 h 117"/>
              <a:gd name="T8" fmla="*/ 273 w 273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" h="117">
                <a:moveTo>
                  <a:pt x="273" y="0"/>
                </a:moveTo>
                <a:lnTo>
                  <a:pt x="0" y="11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122"/>
          <p:cNvSpPr>
            <a:spLocks/>
          </p:cNvSpPr>
          <p:nvPr/>
        </p:nvSpPr>
        <p:spPr bwMode="auto">
          <a:xfrm>
            <a:off x="7100888" y="5110163"/>
            <a:ext cx="123825" cy="166687"/>
          </a:xfrm>
          <a:custGeom>
            <a:avLst/>
            <a:gdLst>
              <a:gd name="T0" fmla="*/ 2147483647 w 273"/>
              <a:gd name="T1" fmla="*/ 0 h 117"/>
              <a:gd name="T2" fmla="*/ 0 w 273"/>
              <a:gd name="T3" fmla="*/ 2147483647 h 117"/>
              <a:gd name="T4" fmla="*/ 0 60000 65536"/>
              <a:gd name="T5" fmla="*/ 0 60000 65536"/>
              <a:gd name="T6" fmla="*/ 0 w 273"/>
              <a:gd name="T7" fmla="*/ 0 h 117"/>
              <a:gd name="T8" fmla="*/ 273 w 273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" h="117">
                <a:moveTo>
                  <a:pt x="273" y="0"/>
                </a:moveTo>
                <a:lnTo>
                  <a:pt x="0" y="11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Freeform 123"/>
          <p:cNvSpPr>
            <a:spLocks/>
          </p:cNvSpPr>
          <p:nvPr/>
        </p:nvSpPr>
        <p:spPr bwMode="auto">
          <a:xfrm flipH="1">
            <a:off x="7067550" y="4305300"/>
            <a:ext cx="271463" cy="338138"/>
          </a:xfrm>
          <a:custGeom>
            <a:avLst/>
            <a:gdLst>
              <a:gd name="T0" fmla="*/ 2147483647 w 273"/>
              <a:gd name="T1" fmla="*/ 0 h 117"/>
              <a:gd name="T2" fmla="*/ 0 w 273"/>
              <a:gd name="T3" fmla="*/ 2147483647 h 117"/>
              <a:gd name="T4" fmla="*/ 0 60000 65536"/>
              <a:gd name="T5" fmla="*/ 0 60000 65536"/>
              <a:gd name="T6" fmla="*/ 0 w 273"/>
              <a:gd name="T7" fmla="*/ 0 h 117"/>
              <a:gd name="T8" fmla="*/ 273 w 273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" h="117">
                <a:moveTo>
                  <a:pt x="273" y="0"/>
                </a:moveTo>
                <a:lnTo>
                  <a:pt x="0" y="11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Text Box 124"/>
          <p:cNvSpPr txBox="1">
            <a:spLocks noChangeArrowheads="1"/>
          </p:cNvSpPr>
          <p:nvPr/>
        </p:nvSpPr>
        <p:spPr bwMode="auto">
          <a:xfrm>
            <a:off x="7904163" y="3252788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ATM</a:t>
            </a:r>
          </a:p>
          <a:p>
            <a:r>
              <a:rPr lang="en-US">
                <a:solidFill>
                  <a:srgbClr val="FF0000"/>
                </a:solidFill>
              </a:rPr>
              <a:t>network</a:t>
            </a:r>
            <a:endParaRPr lang="en-US"/>
          </a:p>
        </p:txBody>
      </p:sp>
      <p:sp>
        <p:nvSpPr>
          <p:cNvPr id="19493" name="Line 125"/>
          <p:cNvSpPr>
            <a:spLocks noChangeShapeType="1"/>
          </p:cNvSpPr>
          <p:nvPr/>
        </p:nvSpPr>
        <p:spPr bwMode="auto">
          <a:xfrm flipH="1">
            <a:off x="7577138" y="3611563"/>
            <a:ext cx="398462" cy="439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Text Box 126"/>
          <p:cNvSpPr txBox="1">
            <a:spLocks noChangeArrowheads="1"/>
          </p:cNvSpPr>
          <p:nvPr/>
        </p:nvSpPr>
        <p:spPr bwMode="auto">
          <a:xfrm>
            <a:off x="266700" y="5802313"/>
            <a:ext cx="1154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Ethernet</a:t>
            </a:r>
          </a:p>
          <a:p>
            <a:r>
              <a:rPr lang="en-US">
                <a:solidFill>
                  <a:srgbClr val="FF0000"/>
                </a:solidFill>
              </a:rPr>
              <a:t>LANs</a:t>
            </a:r>
            <a:endParaRPr lang="en-US"/>
          </a:p>
        </p:txBody>
      </p:sp>
      <p:sp>
        <p:nvSpPr>
          <p:cNvPr id="19495" name="Line 127"/>
          <p:cNvSpPr>
            <a:spLocks noChangeShapeType="1"/>
          </p:cNvSpPr>
          <p:nvPr/>
        </p:nvSpPr>
        <p:spPr bwMode="auto">
          <a:xfrm flipV="1">
            <a:off x="1258888" y="4927600"/>
            <a:ext cx="892175" cy="927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Line 128"/>
          <p:cNvSpPr>
            <a:spLocks noChangeShapeType="1"/>
          </p:cNvSpPr>
          <p:nvPr/>
        </p:nvSpPr>
        <p:spPr bwMode="auto">
          <a:xfrm flipV="1">
            <a:off x="1263650" y="5395913"/>
            <a:ext cx="141288" cy="452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Line 129"/>
          <p:cNvSpPr>
            <a:spLocks noChangeShapeType="1"/>
          </p:cNvSpPr>
          <p:nvPr/>
        </p:nvSpPr>
        <p:spPr bwMode="auto">
          <a:xfrm flipV="1">
            <a:off x="1257300" y="5738813"/>
            <a:ext cx="449263" cy="120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Text Box 130"/>
          <p:cNvSpPr txBox="1">
            <a:spLocks noChangeArrowheads="1"/>
          </p:cNvSpPr>
          <p:nvPr/>
        </p:nvSpPr>
        <p:spPr bwMode="auto">
          <a:xfrm>
            <a:off x="4371975" y="5821363"/>
            <a:ext cx="1154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Ethernet</a:t>
            </a:r>
          </a:p>
          <a:p>
            <a:r>
              <a:rPr lang="en-US">
                <a:solidFill>
                  <a:srgbClr val="FF0000"/>
                </a:solidFill>
              </a:rPr>
              <a:t>LANs</a:t>
            </a:r>
            <a:endParaRPr lang="en-US"/>
          </a:p>
        </p:txBody>
      </p:sp>
      <p:sp>
        <p:nvSpPr>
          <p:cNvPr id="19499" name="Line 131"/>
          <p:cNvSpPr>
            <a:spLocks noChangeShapeType="1"/>
          </p:cNvSpPr>
          <p:nvPr/>
        </p:nvSpPr>
        <p:spPr bwMode="auto">
          <a:xfrm flipV="1">
            <a:off x="5368925" y="5414963"/>
            <a:ext cx="141288" cy="452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Line 132"/>
          <p:cNvSpPr>
            <a:spLocks noChangeShapeType="1"/>
          </p:cNvSpPr>
          <p:nvPr/>
        </p:nvSpPr>
        <p:spPr bwMode="auto">
          <a:xfrm flipV="1">
            <a:off x="5362575" y="5757863"/>
            <a:ext cx="449263" cy="120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7576</Words>
  <Application>Microsoft Office PowerPoint</Application>
  <PresentationFormat>On-screen Show (4:3)</PresentationFormat>
  <Paragraphs>1292</Paragraphs>
  <Slides>106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106</vt:i4>
      </vt:variant>
    </vt:vector>
  </HeadingPairs>
  <TitlesOfParts>
    <vt:vector size="110" baseType="lpstr">
      <vt:lpstr>Office Theme</vt:lpstr>
      <vt:lpstr>Clip</vt:lpstr>
      <vt:lpstr>Equation</vt:lpstr>
      <vt:lpstr>Document</vt:lpstr>
      <vt:lpstr>Slide 1</vt:lpstr>
      <vt:lpstr>Chương 5: Tầng liên kết</vt:lpstr>
      <vt:lpstr>Tầng liên kết</vt:lpstr>
      <vt:lpstr>Tầng liên kết: Giới thiệu</vt:lpstr>
      <vt:lpstr>Tầng liên kết: ngữ cảnh</vt:lpstr>
      <vt:lpstr>Các dịch vụ tầng liên kết</vt:lpstr>
      <vt:lpstr>Các dịch vụ tầng liên kết (tiếp)</vt:lpstr>
      <vt:lpstr>Giao tiếp Adaptors</vt:lpstr>
      <vt:lpstr>Tầng liên kết</vt:lpstr>
      <vt:lpstr>Phát hiện lỗi</vt:lpstr>
      <vt:lpstr>Kiểm tra chẵn lẻ</vt:lpstr>
      <vt:lpstr>Kiểm tra tổng</vt:lpstr>
      <vt:lpstr>Kiểm tra dư vòng - Cyclic Redundancy Check</vt:lpstr>
      <vt:lpstr>Ví dụ CRC</vt:lpstr>
      <vt:lpstr>Tầng liên kết</vt:lpstr>
      <vt:lpstr>Liên kết và giao thức đa truy cập</vt:lpstr>
      <vt:lpstr>Giao thức đa truy cập</vt:lpstr>
      <vt:lpstr>Giao thức đa truy cập lý tưởng</vt:lpstr>
      <vt:lpstr>Các giao thức MAC: phân loại</vt:lpstr>
      <vt:lpstr>Các giao thức MAC phân hoạch kênh</vt:lpstr>
      <vt:lpstr>Các giao thức MAC phân hoạch kênh</vt:lpstr>
      <vt:lpstr>Các giao thức truy cập ngẫu nhiên</vt:lpstr>
      <vt:lpstr>Slotted ALOHA</vt:lpstr>
      <vt:lpstr>Slotted ALOHA</vt:lpstr>
      <vt:lpstr>Slotted Aloha – tính hiệu quả</vt:lpstr>
      <vt:lpstr>Thuần (unslotted) ALOHA</vt:lpstr>
      <vt:lpstr>Hiệu quả của Pure Aloha</vt:lpstr>
      <vt:lpstr>CSMA (Carrier Sense Multiple Access)</vt:lpstr>
      <vt:lpstr>Đụng độ CSMA</vt:lpstr>
      <vt:lpstr>CSMA/CD (Collision Detection)</vt:lpstr>
      <vt:lpstr>CSMA/CD phát hiện đụng độ</vt:lpstr>
      <vt:lpstr>Các giao thức MAC “Luân phiên”</vt:lpstr>
      <vt:lpstr>Các giao thức MAC “Luân phiên”</vt:lpstr>
      <vt:lpstr> Tóm tắt các giao thức MAC </vt:lpstr>
      <vt:lpstr>Các công nghệ LAN</vt:lpstr>
      <vt:lpstr>Tầng liên kết</vt:lpstr>
      <vt:lpstr>Địa chỉ MAC</vt:lpstr>
      <vt:lpstr>ARP – Giao thức phân giải địa chỉ</vt:lpstr>
      <vt:lpstr>Địa chỉ LAN (tiếp)</vt:lpstr>
      <vt:lpstr>ARP: Address Resolution Protocol</vt:lpstr>
      <vt:lpstr>ARP: Cùng LAN (mạng)</vt:lpstr>
      <vt:lpstr>Định tuyến đến LAN khác</vt:lpstr>
      <vt:lpstr>Slide 43</vt:lpstr>
      <vt:lpstr>Tầng liên kết</vt:lpstr>
      <vt:lpstr>Ethernet</vt:lpstr>
      <vt:lpstr>Topo hình sao</vt:lpstr>
      <vt:lpstr>Cấu trúc Ethernet Frame</vt:lpstr>
      <vt:lpstr>Cấu trúc Ethernet Frame (tiếp)</vt:lpstr>
      <vt:lpstr>Dịch vụ phi kết nối, không tin cậy</vt:lpstr>
      <vt:lpstr>Ethernet sử dụng CSMA/CD</vt:lpstr>
      <vt:lpstr>Giải thuật Ethernet CSMA/CD</vt:lpstr>
      <vt:lpstr>Ethernet’s CSMA/CD (tiếp)</vt:lpstr>
      <vt:lpstr>Hiệu quả của CSMA/CD</vt:lpstr>
      <vt:lpstr>10BaseT và 100BaseT</vt:lpstr>
      <vt:lpstr>Hubs</vt:lpstr>
      <vt:lpstr>Mã hóa Manchester </vt:lpstr>
      <vt:lpstr>Gbit Ethernet</vt:lpstr>
      <vt:lpstr>Tầng liên kết</vt:lpstr>
      <vt:lpstr>Liên kết nối với hubs</vt:lpstr>
      <vt:lpstr>Switch</vt:lpstr>
      <vt:lpstr>Chuyển tiếp</vt:lpstr>
      <vt:lpstr>Tự học</vt:lpstr>
      <vt:lpstr>Lọc/chuyển tiếp</vt:lpstr>
      <vt:lpstr>Switch – ví dụ</vt:lpstr>
      <vt:lpstr>Switch – ví dụ</vt:lpstr>
      <vt:lpstr>Switch: cô lập lưu lượng</vt:lpstr>
      <vt:lpstr>Switches: truy cập chuyên dụng</vt:lpstr>
      <vt:lpstr>Nhiều hơn về Switches</vt:lpstr>
      <vt:lpstr>Mạng ở đơn vị</vt:lpstr>
      <vt:lpstr>Switches khác Routers</vt:lpstr>
      <vt:lpstr>So sánh tóm tắt</vt:lpstr>
      <vt:lpstr>Tầng liên kết</vt:lpstr>
      <vt:lpstr>Điều khiển liên kết dữ liệu điểm-điểm</vt:lpstr>
      <vt:lpstr>Yêu cầu thiết kế PPP [RFC 1557]</vt:lpstr>
      <vt:lpstr>PPP không yêu cầu</vt:lpstr>
      <vt:lpstr>PPP Data Frame</vt:lpstr>
      <vt:lpstr>PPP Data Frame</vt:lpstr>
      <vt:lpstr>Nhồi byte</vt:lpstr>
      <vt:lpstr>Nhồi byte</vt:lpstr>
      <vt:lpstr>Giao thức điều khiển dữ liệu PPP </vt:lpstr>
      <vt:lpstr>Tầng liên kết</vt:lpstr>
      <vt:lpstr>Ảo hóa mạng</vt:lpstr>
      <vt:lpstr>The Internet: ảo hóa mạng</vt:lpstr>
      <vt:lpstr>The Internet: ảo hóa mạng</vt:lpstr>
      <vt:lpstr>Kiến trúc liên mạng của Cerf &amp; Kahn</vt:lpstr>
      <vt:lpstr>ATM và MPLS</vt:lpstr>
      <vt:lpstr>Asynchronous Transfer Mode: ATM</vt:lpstr>
      <vt:lpstr>Kiến trúc ATM</vt:lpstr>
      <vt:lpstr>ATM: tầng mạng hay tầng liên kết?</vt:lpstr>
      <vt:lpstr>Tầng chuyển đổi ATM (AAL)</vt:lpstr>
      <vt:lpstr>Tầng chuyển đổi ATM (AAL)</vt:lpstr>
      <vt:lpstr>Tầng ATM</vt:lpstr>
      <vt:lpstr>Tầng ATM: Mạch ảo</vt:lpstr>
      <vt:lpstr>ATM VCs</vt:lpstr>
      <vt:lpstr>Tầng ATM: ATM cell</vt:lpstr>
      <vt:lpstr>Tiêu đề ATM cell</vt:lpstr>
      <vt:lpstr>Tầng vật lý ATM</vt:lpstr>
      <vt:lpstr>Tầng vật lý ATM</vt:lpstr>
      <vt:lpstr>IP-qua-ATM</vt:lpstr>
      <vt:lpstr>IP-qua-ATM</vt:lpstr>
      <vt:lpstr>Đường đi của datagram trong mạng IP-qua-ATM</vt:lpstr>
      <vt:lpstr>IP-qua-ATM</vt:lpstr>
      <vt:lpstr>Chuyển nhãn đa giao thức (MPLS)</vt:lpstr>
      <vt:lpstr>Router có khả năng MPLS </vt:lpstr>
      <vt:lpstr>Bảng chuyển tiếp MPLS</vt:lpstr>
      <vt:lpstr>Chương 5: Tóm tắt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bmm</dc:creator>
  <cp:lastModifiedBy>bmm</cp:lastModifiedBy>
  <cp:revision>4</cp:revision>
  <dcterms:created xsi:type="dcterms:W3CDTF">2012-03-10T08:53:40Z</dcterms:created>
  <dcterms:modified xsi:type="dcterms:W3CDTF">2012-05-24T09:55:39Z</dcterms:modified>
</cp:coreProperties>
</file>