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ppt/tags/tag20.xml" ContentType="application/vnd.openxmlformats-officedocument.presentationml.tags+xml"/>
  <Override PartName="/ppt/notesSlides/notesSlide14.xml" ContentType="application/vnd.openxmlformats-officedocument.presentationml.notesSlide+xml"/>
  <Override PartName="/ppt/tags/tag21.xml" ContentType="application/vnd.openxmlformats-officedocument.presentationml.tags+xml"/>
  <Override PartName="/ppt/notesSlides/notesSlide1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6.xml" ContentType="application/vnd.openxmlformats-officedocument.presentationml.notesSlide+xml"/>
  <Override PartName="/ppt/tags/tag24.xml" ContentType="application/vnd.openxmlformats-officedocument.presentationml.tags+xml"/>
  <Override PartName="/ppt/notesSlides/notesSlide17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8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9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0.xml" ContentType="application/vnd.openxmlformats-officedocument.presentationml.notesSlide+xml"/>
  <Override PartName="/ppt/tags/tag31.xml" ContentType="application/vnd.openxmlformats-officedocument.presentationml.tags+xml"/>
  <Override PartName="/ppt/notesSlides/notesSlide21.xml" ContentType="application/vnd.openxmlformats-officedocument.presentationml.notesSlide+xml"/>
  <Override PartName="/ppt/tags/tag32.xml" ContentType="application/vnd.openxmlformats-officedocument.presentationml.tags+xml"/>
  <Override PartName="/ppt/notesSlides/notesSlide22.xml" ContentType="application/vnd.openxmlformats-officedocument.presentationml.notesSlide+xml"/>
  <Override PartName="/ppt/tags/tag33.xml" ContentType="application/vnd.openxmlformats-officedocument.presentationml.tags+xml"/>
  <Override PartName="/ppt/notesSlides/notesSlide2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4.xml" ContentType="application/vnd.openxmlformats-officedocument.presentationml.notesSlide+xml"/>
  <Override PartName="/ppt/tags/tag36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3"/>
  </p:notesMasterIdLst>
  <p:sldIdLst>
    <p:sldId id="256" r:id="rId2"/>
    <p:sldId id="258" r:id="rId3"/>
    <p:sldId id="260" r:id="rId4"/>
    <p:sldId id="284" r:id="rId5"/>
    <p:sldId id="290" r:id="rId6"/>
    <p:sldId id="285" r:id="rId7"/>
    <p:sldId id="263" r:id="rId8"/>
    <p:sldId id="286" r:id="rId9"/>
    <p:sldId id="264" r:id="rId10"/>
    <p:sldId id="265" r:id="rId11"/>
    <p:sldId id="266" r:id="rId12"/>
    <p:sldId id="267" r:id="rId13"/>
    <p:sldId id="268" r:id="rId14"/>
    <p:sldId id="269" r:id="rId15"/>
    <p:sldId id="291" r:id="rId16"/>
    <p:sldId id="295" r:id="rId17"/>
    <p:sldId id="296" r:id="rId18"/>
    <p:sldId id="271" r:id="rId19"/>
    <p:sldId id="287" r:id="rId20"/>
    <p:sldId id="297" r:id="rId21"/>
    <p:sldId id="288" r:id="rId22"/>
    <p:sldId id="272" r:id="rId23"/>
    <p:sldId id="273" r:id="rId24"/>
    <p:sldId id="274" r:id="rId25"/>
    <p:sldId id="275" r:id="rId26"/>
    <p:sldId id="276" r:id="rId27"/>
    <p:sldId id="298" r:id="rId28"/>
    <p:sldId id="277" r:id="rId29"/>
    <p:sldId id="289" r:id="rId30"/>
    <p:sldId id="279" r:id="rId31"/>
    <p:sldId id="28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24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09835-C2E4-4B9E-8053-6647972DEF0C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FA6EF-F0CA-4892-96B0-67724DD2E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1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DE7D7FF-4CC0-494D-91A6-6E6D04E0F160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162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26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757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983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31D898-27AD-42D0-9E9D-597ED2D2C3B5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</a:rPr>
              <a:t>Nội dung bài học</a:t>
            </a:r>
          </a:p>
        </p:txBody>
      </p:sp>
    </p:spTree>
    <p:extLst>
      <p:ext uri="{BB962C8B-B14F-4D97-AF65-F5344CB8AC3E}">
        <p14:creationId xmlns:p14="http://schemas.microsoft.com/office/powerpoint/2010/main" val="3029917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31D898-27AD-42D0-9E9D-597ED2D2C3B5}" type="slidenum">
              <a:rPr lang="en-US"/>
              <a:pPr eaLnBrk="1" hangingPunct="1"/>
              <a:t>19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</a:rPr>
              <a:t>Nội dung bài học</a:t>
            </a:r>
          </a:p>
        </p:txBody>
      </p:sp>
    </p:spTree>
    <p:extLst>
      <p:ext uri="{BB962C8B-B14F-4D97-AF65-F5344CB8AC3E}">
        <p14:creationId xmlns:p14="http://schemas.microsoft.com/office/powerpoint/2010/main" val="1458568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31D898-27AD-42D0-9E9D-597ED2D2C3B5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</a:rPr>
              <a:t>Nội dung bài học</a:t>
            </a:r>
          </a:p>
        </p:txBody>
      </p:sp>
    </p:spTree>
    <p:extLst>
      <p:ext uri="{BB962C8B-B14F-4D97-AF65-F5344CB8AC3E}">
        <p14:creationId xmlns:p14="http://schemas.microsoft.com/office/powerpoint/2010/main" val="1782801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31D898-27AD-42D0-9E9D-597ED2D2C3B5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</a:rPr>
              <a:t>Nội dung bài học</a:t>
            </a:r>
          </a:p>
        </p:txBody>
      </p:sp>
    </p:spTree>
    <p:extLst>
      <p:ext uri="{BB962C8B-B14F-4D97-AF65-F5344CB8AC3E}">
        <p14:creationId xmlns:p14="http://schemas.microsoft.com/office/powerpoint/2010/main" val="705788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61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83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37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3A44F0-A36F-4F84-9A3B-2FF4B9D9E089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685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063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571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262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4271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AF4ACF-1A4F-4E72-8258-75DD4F6CD287}" type="slidenum">
              <a:rPr lang="en-US"/>
              <a:pPr eaLnBrk="1" hangingPunct="1"/>
              <a:t>30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63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ABB5AB-D5E3-4FCD-A200-1F0E44AE8388}" type="slidenum">
              <a:rPr lang="en-US"/>
              <a:pPr eaLnBrk="1" hangingPunct="1"/>
              <a:t>31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762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63383C2-8EC9-4F90-AF1A-1DBDF4091267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</a:rPr>
              <a:t>Nội dung bài học</a:t>
            </a:r>
          </a:p>
        </p:txBody>
      </p:sp>
    </p:spTree>
    <p:extLst>
      <p:ext uri="{BB962C8B-B14F-4D97-AF65-F5344CB8AC3E}">
        <p14:creationId xmlns:p14="http://schemas.microsoft.com/office/powerpoint/2010/main" val="601812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63383C2-8EC9-4F90-AF1A-1DBDF4091267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</a:rPr>
              <a:t>Nội dung bài học</a:t>
            </a:r>
          </a:p>
        </p:txBody>
      </p:sp>
    </p:spTree>
    <p:extLst>
      <p:ext uri="{BB962C8B-B14F-4D97-AF65-F5344CB8AC3E}">
        <p14:creationId xmlns:p14="http://schemas.microsoft.com/office/powerpoint/2010/main" val="1660204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875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28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469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289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385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DB71-DBD9-4FEB-87BB-8FD57A1A7908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B298B8A-E475-4039-B11D-057A759278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DB71-DBD9-4FEB-87BB-8FD57A1A7908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8B8A-E475-4039-B11D-057A759278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DB71-DBD9-4FEB-87BB-8FD57A1A7908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8B8A-E475-4039-B11D-057A759278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/>
          </p:cNvSpPr>
          <p:nvPr userDrawn="1"/>
        </p:nvSpPr>
        <p:spPr>
          <a:xfrm>
            <a:off x="228600" y="261938"/>
            <a:ext cx="8763000" cy="1014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01712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DB71-DBD9-4FEB-87BB-8FD57A1A7908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8B8A-E475-4039-B11D-057A759278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DB71-DBD9-4FEB-87BB-8FD57A1A7908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B298B8A-E475-4039-B11D-057A759278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DB71-DBD9-4FEB-87BB-8FD57A1A7908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8B8A-E475-4039-B11D-057A759278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DB71-DBD9-4FEB-87BB-8FD57A1A7908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8B8A-E475-4039-B11D-057A759278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DB71-DBD9-4FEB-87BB-8FD57A1A7908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8B8A-E475-4039-B11D-057A759278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DB71-DBD9-4FEB-87BB-8FD57A1A7908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8B8A-E475-4039-B11D-057A759278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DB71-DBD9-4FEB-87BB-8FD57A1A7908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8B8A-E475-4039-B11D-057A759278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DB71-DBD9-4FEB-87BB-8FD57A1A7908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B298B8A-E475-4039-B11D-057A759278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8FCDB71-DBD9-4FEB-87BB-8FD57A1A7908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fld id="{AB298B8A-E475-4039-B11D-057A759278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7.jpeg"/><Relationship Id="rId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hyperlink" Target="NOI%20DUNG%20%20CHUONG%20III.ppt#-1,56,Slide 56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4.jpeg"/><Relationship Id="rId4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5.jpeg"/><Relationship Id="rId4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16.jpeg"/><Relationship Id="rId4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17.jpeg"/><Relationship Id="rId4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3124200"/>
            <a:ext cx="9144000" cy="16002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ĐƯỜNG </a:t>
            </a:r>
            <a:r>
              <a:rPr lang="en-US" sz="2800" b="1" dirty="0"/>
              <a:t>LỐI ĐẤU TRANH </a:t>
            </a:r>
            <a:r>
              <a:rPr lang="en-US" sz="2800" b="1" dirty="0" smtClean="0"/>
              <a:t>CHỐNG </a:t>
            </a:r>
            <a:r>
              <a:rPr lang="en-US" sz="2800" b="1" dirty="0"/>
              <a:t>THỰC DÂN PHÁP </a:t>
            </a:r>
            <a:br>
              <a:rPr lang="en-US" sz="2800" b="1" dirty="0"/>
            </a:br>
            <a:r>
              <a:rPr lang="en-US" sz="2800" b="1" dirty="0"/>
              <a:t>VÀ ĐẾ QUỐC MỸ XÂM LƯỢC (1945 - 1975)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ogo-NEU-Vietn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7800" cy="143923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4" descr="DINH DOC LAP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384418"/>
            <a:ext cx="3201995" cy="2280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95600" y="959324"/>
            <a:ext cx="618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400" b="1" i="0" baseline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MÔN ĐƯỜNG LỐI CÁCH MẠNG CỦA ĐẢNG CỘNG SẢN VIỆT NAM</a:t>
            </a:r>
            <a:endParaRPr lang="en-US" sz="1400" b="1" i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5001F5-597A-4DD7-BEAD-DBCF45C4A033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/>
              <a:t>10</a:t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Title 1"/>
          <p:cNvSpPr>
            <a:spLocks noGrp="1"/>
          </p:cNvSpPr>
          <p:nvPr>
            <p:ph type="title"/>
          </p:nvPr>
        </p:nvSpPr>
        <p:spPr>
          <a:xfrm>
            <a:off x="939800" y="304800"/>
            <a:ext cx="7772400" cy="1001712"/>
          </a:xfrm>
        </p:spPr>
        <p:txBody>
          <a:bodyPr>
            <a:normAutofit/>
          </a:bodyPr>
          <a:lstStyle/>
          <a:p>
            <a:r>
              <a:rPr lang="en-US" sz="3200" dirty="0"/>
              <a:t>3.1.2.1 </a:t>
            </a:r>
            <a:r>
              <a:rPr lang="en-US" sz="3200" dirty="0" err="1"/>
              <a:t>Hoàn</a:t>
            </a:r>
            <a:r>
              <a:rPr lang="en-US" sz="3200" dirty="0"/>
              <a:t> </a:t>
            </a:r>
            <a:r>
              <a:rPr lang="en-US" sz="3200" dirty="0" err="1"/>
              <a:t>cảnh</a:t>
            </a:r>
            <a:r>
              <a:rPr lang="en-US" sz="3200" dirty="0"/>
              <a:t> </a:t>
            </a:r>
            <a:r>
              <a:rPr lang="en-US" sz="3200" dirty="0" err="1"/>
              <a:t>lịch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endParaRPr lang="en-US" sz="3200" dirty="0" smtClean="0"/>
          </a:p>
        </p:txBody>
      </p:sp>
      <p:sp>
        <p:nvSpPr>
          <p:cNvPr id="11268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4724400" cy="4832350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dirty="0" err="1" smtClean="0"/>
              <a:t>Tháng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11/1946,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Pháp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chiếm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đóng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Hải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Lạng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Sơn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đổ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bộ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lên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Đà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Nẵng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gửi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tối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hậu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thư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đòi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tước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vũ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khí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tự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vệ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Thủ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đô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và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từ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chối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đàm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phán</a:t>
            </a:r>
            <a:r>
              <a:rPr lang="en-US" dirty="0" smtClean="0"/>
              <a:t>.</a:t>
            </a:r>
          </a:p>
          <a:p>
            <a:pPr algn="just" eaLnBrk="1" hangingPunct="1"/>
            <a:r>
              <a:rPr lang="en-US" dirty="0" err="1" smtClean="0"/>
              <a:t>Ngày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19/12/1946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Ban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Thường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vụ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trung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ương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Đảng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họp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Hội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nghị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mở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rộng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tại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Vạn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Phúc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Hà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do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Hồ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Chí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Minh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chủ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trì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20h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tất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cả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các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chiến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trường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trong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cả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nước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đồng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loạt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nổ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súng</a:t>
            </a:r>
            <a:r>
              <a:rPr lang="en-US" dirty="0" smtClean="0"/>
              <a:t>.</a:t>
            </a:r>
          </a:p>
        </p:txBody>
      </p:sp>
      <p:pic>
        <p:nvPicPr>
          <p:cNvPr id="11269" name="Picture 2" descr="Lời kêu gọi toàn quốc kháng chiến - Hồ Chí Minh ( 9 - 12 -1946 )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28800"/>
            <a:ext cx="33147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PPTShape_0"/>
          <p:cNvSpPr txBox="1">
            <a:spLocks/>
          </p:cNvSpPr>
          <p:nvPr/>
        </p:nvSpPr>
        <p:spPr bwMode="auto">
          <a:xfrm>
            <a:off x="5334000" y="4572000"/>
            <a:ext cx="3429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/>
              <a:t>Lời kêu gọi toàn quốc kháng chiến - Hồ Chí Minh (19/12/1946)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22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37F05B-218D-409F-93FC-50142D316F05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/>
              <a:t>11</a:t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501904" y="304800"/>
            <a:ext cx="8489696" cy="1001712"/>
          </a:xfrm>
        </p:spPr>
        <p:txBody>
          <a:bodyPr>
            <a:noAutofit/>
          </a:bodyPr>
          <a:lstStyle/>
          <a:p>
            <a:r>
              <a:rPr lang="en-US" sz="2800" dirty="0"/>
              <a:t>3.1.2.2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nội</a:t>
            </a:r>
            <a:r>
              <a:rPr lang="en-US" sz="2800" dirty="0"/>
              <a:t> dung </a:t>
            </a:r>
            <a:r>
              <a:rPr lang="en-US" sz="2800" dirty="0" err="1"/>
              <a:t>đường</a:t>
            </a:r>
            <a:r>
              <a:rPr lang="en-US" sz="2800" dirty="0"/>
              <a:t> </a:t>
            </a:r>
            <a:r>
              <a:rPr lang="en-US" sz="2800" dirty="0" err="1"/>
              <a:t>lối</a:t>
            </a:r>
            <a:r>
              <a:rPr lang="en-US" sz="2800" dirty="0"/>
              <a:t> </a:t>
            </a:r>
            <a:r>
              <a:rPr lang="en-US" sz="2800" dirty="0" err="1"/>
              <a:t>kháng</a:t>
            </a:r>
            <a:r>
              <a:rPr lang="en-US" sz="2800" dirty="0"/>
              <a:t> </a:t>
            </a:r>
            <a:r>
              <a:rPr lang="en-US" sz="2800" dirty="0" err="1"/>
              <a:t>chiến</a:t>
            </a:r>
            <a:r>
              <a:rPr lang="en-US" sz="2800" dirty="0"/>
              <a:t>,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chế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dân</a:t>
            </a:r>
            <a:r>
              <a:rPr lang="en-US" sz="2800" dirty="0"/>
              <a:t> </a:t>
            </a:r>
            <a:r>
              <a:rPr lang="en-US" sz="2800" dirty="0" err="1"/>
              <a:t>chủ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dân</a:t>
            </a:r>
            <a:r>
              <a:rPr lang="en-US" sz="2800" dirty="0"/>
              <a:t> </a:t>
            </a:r>
            <a:endParaRPr lang="en-US" sz="28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133604" y="1606550"/>
            <a:ext cx="8915400" cy="4832350"/>
          </a:xfrm>
        </p:spPr>
        <p:txBody>
          <a:bodyPr>
            <a:normAutofit fontScale="92500" lnSpcReduction="20000"/>
          </a:bodyPr>
          <a:lstStyle/>
          <a:p>
            <a:pPr marL="0" indent="0" algn="just" eaLnBrk="1" hangingPunct="1">
              <a:buFontTx/>
              <a:buNone/>
            </a:pPr>
            <a:r>
              <a:rPr lang="en-US" dirty="0" err="1" smtClean="0"/>
              <a:t>Tính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từ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chỉ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thị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“</a:t>
            </a:r>
            <a:r>
              <a:rPr lang="en-US" dirty="0" err="1" smtClean="0"/>
              <a:t>kháng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chiến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kiến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”;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Hội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nghị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Quân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sự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toàn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quốc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lần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thứ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nhất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(19/10/1946)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do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Trường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Chinh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chủ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trì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Chỉ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thị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của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Hồ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Chủ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tịch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“</a:t>
            </a:r>
            <a:r>
              <a:rPr lang="en-US" dirty="0" err="1" smtClean="0"/>
              <a:t>Công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việc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khẩn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cấp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bây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giờ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ngày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5/11/46,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nhưng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có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thể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nói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chủ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yếu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tập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trung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qua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3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văn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kiện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với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nội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dung:</a:t>
            </a:r>
          </a:p>
          <a:p>
            <a:pPr marL="0" indent="0" algn="just" eaLnBrk="1" hangingPunct="1">
              <a:buFont typeface="Arial "/>
              <a:buNone/>
            </a:pPr>
            <a:r>
              <a:rPr lang="en-US" b="1" dirty="0" err="1" smtClean="0"/>
              <a:t>Về</a:t>
            </a:r>
            <a:r>
              <a:rPr lang="en-US" b="1" dirty="0" smtClean="0">
                <a:solidFill>
                  <a:srgbClr val="7F787F"/>
                </a:solidFill>
              </a:rPr>
              <a:t> </a:t>
            </a:r>
            <a:r>
              <a:rPr lang="en-US" b="1" dirty="0" err="1" smtClean="0"/>
              <a:t>đường</a:t>
            </a:r>
            <a:r>
              <a:rPr lang="en-US" b="1" dirty="0" smtClean="0">
                <a:solidFill>
                  <a:srgbClr val="7F787F"/>
                </a:solidFill>
              </a:rPr>
              <a:t> </a:t>
            </a:r>
            <a:r>
              <a:rPr lang="en-US" b="1" dirty="0" err="1" smtClean="0"/>
              <a:t>lối</a:t>
            </a:r>
            <a:r>
              <a:rPr lang="en-US" b="1" dirty="0" smtClean="0">
                <a:solidFill>
                  <a:srgbClr val="7F787F"/>
                </a:solidFill>
              </a:rPr>
              <a:t> </a:t>
            </a:r>
            <a:r>
              <a:rPr lang="en-US" b="1" dirty="0" err="1" smtClean="0"/>
              <a:t>kháng</a:t>
            </a:r>
            <a:r>
              <a:rPr lang="en-US" b="1" dirty="0" smtClean="0">
                <a:solidFill>
                  <a:srgbClr val="7F787F"/>
                </a:solidFill>
              </a:rPr>
              <a:t> </a:t>
            </a:r>
            <a:r>
              <a:rPr lang="en-US" b="1" dirty="0" err="1" smtClean="0"/>
              <a:t>chiến</a:t>
            </a:r>
            <a:r>
              <a:rPr lang="en-US" b="1" dirty="0" smtClean="0"/>
              <a:t>:</a:t>
            </a:r>
          </a:p>
          <a:p>
            <a:pPr marL="333375" lvl="1" indent="-331788" algn="just" eaLnBrk="1" hangingPunct="1">
              <a:buFontTx/>
              <a:buChar char="•"/>
            </a:pPr>
            <a:r>
              <a:rPr lang="vi-VN" dirty="0" smtClean="0"/>
              <a:t>Mục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đích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kháng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chiến</a:t>
            </a:r>
            <a:r>
              <a:rPr lang="vi-VN" dirty="0" smtClean="0"/>
              <a:t>: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đánh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phản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động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thực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dân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Pháp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xâm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;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giành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thống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nhất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và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độc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lập</a:t>
            </a:r>
            <a:r>
              <a:rPr lang="en-US" dirty="0" smtClean="0"/>
              <a:t>.</a:t>
            </a:r>
          </a:p>
          <a:p>
            <a:pPr marL="333375" lvl="1" indent="-331788" algn="just" eaLnBrk="1" hangingPunct="1">
              <a:buFontTx/>
              <a:buChar char="•"/>
            </a:pPr>
            <a:r>
              <a:rPr lang="en-US" dirty="0" err="1" smtClean="0"/>
              <a:t>Tính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chất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kháng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chiến</a:t>
            </a:r>
            <a:r>
              <a:rPr lang="en-US" dirty="0" smtClean="0"/>
              <a:t>: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là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một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cuộc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chiến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tranh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tiến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bộ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vì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tự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do,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độc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lập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dân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chủ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và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hòa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bình</a:t>
            </a:r>
            <a:r>
              <a:rPr lang="en-US" dirty="0" smtClean="0"/>
              <a:t>;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dân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tộc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giải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phóng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và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dân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chủ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mới</a:t>
            </a:r>
            <a:r>
              <a:rPr lang="en-US" dirty="0" smtClean="0"/>
              <a:t>.</a:t>
            </a:r>
            <a:endParaRPr lang="vi-VN" dirty="0" smtClean="0"/>
          </a:p>
          <a:p>
            <a:pPr marL="333375" lvl="1" indent="-331788" algn="just" eaLnBrk="1" hangingPunct="1">
              <a:buFontTx/>
              <a:buChar char="•"/>
            </a:pPr>
            <a:r>
              <a:rPr lang="en-US" dirty="0" err="1" smtClean="0"/>
              <a:t>Phương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châm</a:t>
            </a:r>
            <a:r>
              <a:rPr lang="en-US" dirty="0" smtClean="0"/>
              <a:t>: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toàn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dân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toàn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lâu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dài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dựa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vào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sức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dân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là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.</a:t>
            </a:r>
          </a:p>
          <a:p>
            <a:pPr marL="682625" lvl="2" indent="-347663" algn="just" eaLnBrk="1" hangingPunct="1">
              <a:buFont typeface="Wingdings" panose="05000000000000000000" pitchFamily="2" charset="2"/>
              <a:buChar char="Ø"/>
            </a:pPr>
            <a:r>
              <a:rPr lang="en-US" dirty="0" err="1" smtClean="0"/>
              <a:t>Toàn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dân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đó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là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lực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lượng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của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cuộc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kháng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chiến</a:t>
            </a:r>
            <a:r>
              <a:rPr lang="en-US" dirty="0" smtClean="0"/>
              <a:t>.</a:t>
            </a:r>
          </a:p>
          <a:p>
            <a:pPr marL="682625" lvl="2" indent="-347663" algn="just" eaLnBrk="1" hangingPunct="1">
              <a:buFont typeface="Wingdings" panose="05000000000000000000" pitchFamily="2" charset="2"/>
              <a:buChar char="Ø"/>
            </a:pPr>
            <a:r>
              <a:rPr lang="en-US" dirty="0" err="1" smtClean="0"/>
              <a:t>Toàn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diện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là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phạm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vi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và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hình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thức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của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cuộc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kháng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chiến</a:t>
            </a:r>
            <a:r>
              <a:rPr lang="en-US" dirty="0" smtClean="0"/>
              <a:t>.</a:t>
            </a:r>
          </a:p>
          <a:p>
            <a:pPr marL="682625" lvl="2" indent="-347663" algn="just" eaLnBrk="1" hangingPunct="1">
              <a:buFont typeface="Wingdings" panose="05000000000000000000" pitchFamily="2" charset="2"/>
              <a:buChar char="Ø"/>
            </a:pPr>
            <a:r>
              <a:rPr lang="en-US" dirty="0" err="1" smtClean="0"/>
              <a:t>Lâu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dài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và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dựa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vào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sức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mình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là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chính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là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cách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thức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để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tiến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hành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cuộc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kháng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chiến</a:t>
            </a:r>
            <a:r>
              <a:rPr lang="en-US" dirty="0" smtClean="0"/>
              <a:t>.</a:t>
            </a:r>
          </a:p>
          <a:p>
            <a:pPr marL="333375" lvl="1" indent="-331788" algn="just" eaLnBrk="1" hangingPunct="1">
              <a:buFontTx/>
              <a:buChar char="•"/>
            </a:pPr>
            <a:r>
              <a:rPr lang="en-US" dirty="0" err="1" smtClean="0"/>
              <a:t>Triển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vọng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kháng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chiến</a:t>
            </a:r>
            <a:r>
              <a:rPr lang="en-US" dirty="0" smtClean="0"/>
              <a:t>: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dù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lâu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dài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gian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khổ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khó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khăn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nhưng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nhất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định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giành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thắng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lợi</a:t>
            </a:r>
            <a:r>
              <a:rPr lang="en-US" dirty="0" smtClean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68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5C00687-4B34-477E-A51F-121F7DD2E627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/>
              <a:t>12</a:t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01712"/>
          </a:xfrm>
        </p:spPr>
        <p:txBody>
          <a:bodyPr>
            <a:noAutofit/>
          </a:bodyPr>
          <a:lstStyle/>
          <a:p>
            <a:r>
              <a:rPr lang="en-US" sz="2800" dirty="0"/>
              <a:t>3.1.2.2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nội</a:t>
            </a:r>
            <a:r>
              <a:rPr lang="en-US" sz="2800" dirty="0"/>
              <a:t> dung </a:t>
            </a:r>
            <a:r>
              <a:rPr lang="en-US" sz="2800" dirty="0" err="1"/>
              <a:t>đường</a:t>
            </a:r>
            <a:r>
              <a:rPr lang="en-US" sz="2800" dirty="0"/>
              <a:t> </a:t>
            </a:r>
            <a:r>
              <a:rPr lang="en-US" sz="2800" dirty="0" err="1"/>
              <a:t>lối</a:t>
            </a:r>
            <a:r>
              <a:rPr lang="en-US" sz="2800" dirty="0"/>
              <a:t> </a:t>
            </a:r>
            <a:r>
              <a:rPr lang="en-US" sz="2800" dirty="0" err="1"/>
              <a:t>kháng</a:t>
            </a:r>
            <a:r>
              <a:rPr lang="en-US" sz="2800" dirty="0"/>
              <a:t> </a:t>
            </a:r>
            <a:r>
              <a:rPr lang="en-US" sz="2800" dirty="0" err="1"/>
              <a:t>chiến</a:t>
            </a:r>
            <a:r>
              <a:rPr lang="en-US" sz="2800" dirty="0"/>
              <a:t>,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chế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dân</a:t>
            </a:r>
            <a:r>
              <a:rPr lang="en-US" sz="2800" dirty="0"/>
              <a:t> </a:t>
            </a:r>
            <a:r>
              <a:rPr lang="en-US" sz="2800" dirty="0" err="1"/>
              <a:t>chủ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dân</a:t>
            </a:r>
            <a:r>
              <a:rPr lang="en-US" sz="2800" dirty="0"/>
              <a:t> </a:t>
            </a:r>
            <a:endParaRPr lang="en-US" sz="2800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97050"/>
            <a:ext cx="4953000" cy="4832350"/>
          </a:xfrm>
        </p:spPr>
        <p:txBody>
          <a:bodyPr>
            <a:normAutofit fontScale="85000" lnSpcReduction="20000"/>
          </a:bodyPr>
          <a:lstStyle/>
          <a:p>
            <a:pPr marL="0" indent="0" algn="just" eaLnBrk="1" hangingPunct="1">
              <a:buFont typeface="Arial "/>
              <a:buNone/>
            </a:pPr>
            <a:r>
              <a:rPr lang="en-US" b="1" dirty="0" smtClean="0"/>
              <a:t>- </a:t>
            </a:r>
            <a:r>
              <a:rPr lang="en-US" b="1" dirty="0" err="1" smtClean="0"/>
              <a:t>Về</a:t>
            </a:r>
            <a:r>
              <a:rPr lang="en-US" b="1" dirty="0" smtClean="0">
                <a:solidFill>
                  <a:srgbClr val="7F787F"/>
                </a:solidFill>
              </a:rPr>
              <a:t> </a:t>
            </a:r>
            <a:r>
              <a:rPr lang="en-US" b="1" dirty="0" err="1" smtClean="0"/>
              <a:t>đường</a:t>
            </a:r>
            <a:r>
              <a:rPr lang="en-US" b="1" dirty="0" smtClean="0">
                <a:solidFill>
                  <a:srgbClr val="7F787F"/>
                </a:solidFill>
              </a:rPr>
              <a:t> </a:t>
            </a:r>
            <a:r>
              <a:rPr lang="en-US" b="1" dirty="0" err="1" smtClean="0"/>
              <a:t>lối</a:t>
            </a:r>
            <a:r>
              <a:rPr lang="en-US" b="1" dirty="0" smtClean="0">
                <a:solidFill>
                  <a:srgbClr val="7F787F"/>
                </a:solidFill>
              </a:rPr>
              <a:t> </a:t>
            </a:r>
            <a:r>
              <a:rPr lang="en-US" b="1" dirty="0" err="1" smtClean="0"/>
              <a:t>xây</a:t>
            </a:r>
            <a:r>
              <a:rPr lang="en-US" b="1" dirty="0" smtClean="0">
                <a:solidFill>
                  <a:srgbClr val="7F787F"/>
                </a:solidFill>
              </a:rPr>
              <a:t> </a:t>
            </a:r>
            <a:r>
              <a:rPr lang="en-US" b="1" dirty="0" err="1" smtClean="0"/>
              <a:t>dựng</a:t>
            </a:r>
            <a:r>
              <a:rPr lang="en-US" b="1" dirty="0" smtClean="0">
                <a:solidFill>
                  <a:srgbClr val="7F787F"/>
                </a:solidFill>
              </a:rPr>
              <a:t> </a:t>
            </a:r>
            <a:r>
              <a:rPr lang="en-US" b="1" dirty="0" err="1" smtClean="0"/>
              <a:t>chế</a:t>
            </a:r>
            <a:r>
              <a:rPr lang="en-US" b="1" dirty="0" smtClean="0">
                <a:solidFill>
                  <a:srgbClr val="7F787F"/>
                </a:solidFill>
              </a:rPr>
              <a:t> </a:t>
            </a:r>
            <a:r>
              <a:rPr lang="en-US" b="1" dirty="0" err="1" smtClean="0"/>
              <a:t>độ</a:t>
            </a:r>
            <a:r>
              <a:rPr lang="en-US" b="1" dirty="0" smtClean="0">
                <a:solidFill>
                  <a:srgbClr val="7F787F"/>
                </a:solidFill>
              </a:rPr>
              <a:t> </a:t>
            </a:r>
            <a:r>
              <a:rPr lang="en-US" b="1" dirty="0" err="1" smtClean="0"/>
              <a:t>dân</a:t>
            </a:r>
            <a:r>
              <a:rPr lang="en-US" b="1" dirty="0" smtClean="0">
                <a:solidFill>
                  <a:srgbClr val="7F787F"/>
                </a:solidFill>
              </a:rPr>
              <a:t> </a:t>
            </a:r>
            <a:r>
              <a:rPr lang="en-US" b="1" dirty="0" err="1" smtClean="0"/>
              <a:t>chủ</a:t>
            </a:r>
            <a:r>
              <a:rPr lang="en-US" b="1" dirty="0" smtClean="0">
                <a:solidFill>
                  <a:srgbClr val="7F787F"/>
                </a:solidFill>
              </a:rPr>
              <a:t> </a:t>
            </a:r>
            <a:r>
              <a:rPr lang="en-US" b="1" dirty="0" err="1" smtClean="0"/>
              <a:t>nhân</a:t>
            </a:r>
            <a:r>
              <a:rPr lang="en-US" b="1" dirty="0" smtClean="0">
                <a:solidFill>
                  <a:srgbClr val="7F787F"/>
                </a:solidFill>
              </a:rPr>
              <a:t> </a:t>
            </a:r>
            <a:r>
              <a:rPr lang="en-US" b="1" dirty="0" err="1" smtClean="0"/>
              <a:t>dân</a:t>
            </a:r>
            <a:endParaRPr lang="en-US" b="1" dirty="0" smtClean="0"/>
          </a:p>
          <a:p>
            <a:pPr marL="0" indent="0" algn="just" eaLnBrk="1" hangingPunct="1">
              <a:buFontTx/>
              <a:buNone/>
            </a:pPr>
            <a:r>
              <a:rPr lang="vi-VN" dirty="0" smtClean="0"/>
              <a:t>Đường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lối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này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thể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hiện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trong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nhiều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văn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kiện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nhưng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tập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trung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nhất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là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ở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Chính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cương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của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Đảng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lao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động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Việt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Nam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được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Đại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Hội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II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(2</a:t>
            </a:r>
            <a:r>
              <a:rPr lang="en-US" dirty="0" smtClean="0"/>
              <a:t>/</a:t>
            </a:r>
            <a:r>
              <a:rPr lang="vi-VN" dirty="0" smtClean="0"/>
              <a:t>1951)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thông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qua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với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những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nội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dung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chủ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yếu:</a:t>
            </a:r>
          </a:p>
          <a:p>
            <a:pPr marL="333375" lvl="1" indent="-331788" algn="just" eaLnBrk="1" hangingPunct="1">
              <a:buFontTx/>
              <a:buChar char="•"/>
            </a:pPr>
            <a:r>
              <a:rPr lang="vi-VN" dirty="0" smtClean="0"/>
              <a:t>Xác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định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tính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chất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xã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hội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Việt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Nam:</a:t>
            </a:r>
          </a:p>
          <a:p>
            <a:pPr marL="682625" lvl="2" indent="-347663" algn="just" eaLnBrk="1" hangingPunct="1">
              <a:buFont typeface="Wingdings" panose="05000000000000000000" pitchFamily="2" charset="2"/>
              <a:buChar char="Ø"/>
            </a:pPr>
            <a:r>
              <a:rPr lang="vi-VN" dirty="0" smtClean="0"/>
              <a:t>Dân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chủ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nhân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dân</a:t>
            </a:r>
            <a:r>
              <a:rPr lang="en-US" dirty="0" smtClean="0"/>
              <a:t>;</a:t>
            </a:r>
            <a:endParaRPr lang="vi-VN" dirty="0" smtClean="0"/>
          </a:p>
          <a:p>
            <a:pPr marL="682625" lvl="2" indent="-347663" algn="just" eaLnBrk="1" hangingPunct="1">
              <a:buFont typeface="Wingdings" panose="05000000000000000000" pitchFamily="2" charset="2"/>
              <a:buChar char="Ø"/>
            </a:pPr>
            <a:r>
              <a:rPr lang="vi-VN" dirty="0" smtClean="0"/>
              <a:t>Một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phần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thuộc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địa</a:t>
            </a:r>
            <a:r>
              <a:rPr lang="en-US" dirty="0" smtClean="0"/>
              <a:t>;</a:t>
            </a:r>
            <a:endParaRPr lang="vi-VN" dirty="0" smtClean="0"/>
          </a:p>
          <a:p>
            <a:pPr marL="682625" lvl="2" indent="-347663" algn="just" eaLnBrk="1" hangingPunct="1">
              <a:buFont typeface="Wingdings" panose="05000000000000000000" pitchFamily="2" charset="2"/>
              <a:buChar char="Ø"/>
            </a:pPr>
            <a:r>
              <a:rPr lang="vi-VN" dirty="0" smtClean="0"/>
              <a:t>Nửa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phong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kiến.</a:t>
            </a:r>
          </a:p>
          <a:p>
            <a:pPr marL="333375" lvl="1" indent="-331788" algn="just" eaLnBrk="1" hangingPunct="1">
              <a:buFontTx/>
              <a:buChar char="•"/>
            </a:pPr>
            <a:r>
              <a:rPr lang="vi-VN" dirty="0" smtClean="0"/>
              <a:t>Đối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tượng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cần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đánh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đổ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của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cách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mạng:</a:t>
            </a:r>
          </a:p>
          <a:p>
            <a:pPr marL="0" indent="0" algn="just" eaLnBrk="1" hangingPunct="1">
              <a:buFontTx/>
              <a:buNone/>
            </a:pPr>
            <a:r>
              <a:rPr lang="vi-VN" dirty="0" smtClean="0"/>
              <a:t>Đối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tượng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chính: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chủ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nghĩa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đế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quốc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xâm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lược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cụ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thể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là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Đế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Quốc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Pháp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và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can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thiệp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Mỹ.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Đối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tượng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phụ: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l</a:t>
            </a:r>
            <a:r>
              <a:rPr lang="vi-VN" dirty="0" smtClean="0"/>
              <a:t>à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phong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kiến,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cụ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thể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là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phong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kiến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phản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động.</a:t>
            </a:r>
          </a:p>
          <a:p>
            <a:pPr marL="0" indent="0" algn="just" eaLnBrk="1" hangingPunct="1"/>
            <a:endParaRPr lang="en-US" dirty="0" smtClean="0"/>
          </a:p>
        </p:txBody>
      </p:sp>
      <p:pic>
        <p:nvPicPr>
          <p:cNvPr id="13317" name="Picture 4" descr="http://www.daidoanket.vn/Pictures/bao%20tuan/_2011/18_2_2011/anhbaibachovoidaihoiDang%2818-2%29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09800"/>
            <a:ext cx="35718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Content Placeholder 2"/>
          <p:cNvSpPr txBox="1">
            <a:spLocks/>
          </p:cNvSpPr>
          <p:nvPr/>
        </p:nvSpPr>
        <p:spPr bwMode="auto">
          <a:xfrm>
            <a:off x="5410200" y="4648200"/>
            <a:ext cx="3657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vi-VN" sz="1600"/>
              <a:t>Đại hội Đảng lần thứ II diễn ra từ ngày 11 đến 19-2-1951, tại xã Vinh Quang, huyện Chiêm Hoá, tỉnh Tuyên Quang.</a:t>
            </a:r>
            <a:endParaRPr lang="en-US" sz="1600" b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61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9D8CC2-E84B-4C28-8BF8-C3790EFBD280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/>
              <a:t>13</a:t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57175" y="1295400"/>
            <a:ext cx="8610600" cy="3546475"/>
          </a:xfrm>
        </p:spPr>
        <p:txBody>
          <a:bodyPr>
            <a:noAutofit/>
          </a:bodyPr>
          <a:lstStyle/>
          <a:p>
            <a:pPr algn="just" eaLnBrk="1" hangingPunct="1">
              <a:buFont typeface="Arial "/>
              <a:buNone/>
            </a:pPr>
            <a:r>
              <a:rPr lang="vi-VN" sz="2400" b="1" dirty="0" smtClean="0"/>
              <a:t>Về</a:t>
            </a:r>
            <a:r>
              <a:rPr lang="vi-VN" sz="2400" b="1" dirty="0" smtClean="0">
                <a:solidFill>
                  <a:srgbClr val="7F787F"/>
                </a:solidFill>
              </a:rPr>
              <a:t> </a:t>
            </a:r>
            <a:r>
              <a:rPr lang="vi-VN" sz="2400" b="1" dirty="0" smtClean="0"/>
              <a:t>đường</a:t>
            </a:r>
            <a:r>
              <a:rPr lang="vi-VN" sz="2400" b="1" dirty="0" smtClean="0">
                <a:solidFill>
                  <a:srgbClr val="7F787F"/>
                </a:solidFill>
              </a:rPr>
              <a:t> </a:t>
            </a:r>
            <a:r>
              <a:rPr lang="vi-VN" sz="2400" b="1" dirty="0" smtClean="0"/>
              <a:t>lối</a:t>
            </a:r>
            <a:r>
              <a:rPr lang="vi-VN" sz="2400" b="1" dirty="0" smtClean="0">
                <a:solidFill>
                  <a:srgbClr val="7F787F"/>
                </a:solidFill>
              </a:rPr>
              <a:t> </a:t>
            </a:r>
            <a:r>
              <a:rPr lang="vi-VN" sz="2400" b="1" dirty="0" smtClean="0"/>
              <a:t>xây</a:t>
            </a:r>
            <a:r>
              <a:rPr lang="vi-VN" sz="2400" b="1" dirty="0" smtClean="0">
                <a:solidFill>
                  <a:srgbClr val="7F787F"/>
                </a:solidFill>
              </a:rPr>
              <a:t> </a:t>
            </a:r>
            <a:r>
              <a:rPr lang="vi-VN" sz="2400" b="1" dirty="0" smtClean="0"/>
              <a:t>dựng</a:t>
            </a:r>
            <a:r>
              <a:rPr lang="vi-VN" sz="2400" b="1" dirty="0" smtClean="0">
                <a:solidFill>
                  <a:srgbClr val="7F787F"/>
                </a:solidFill>
              </a:rPr>
              <a:t> </a:t>
            </a:r>
            <a:r>
              <a:rPr lang="vi-VN" sz="2400" b="1" dirty="0" smtClean="0"/>
              <a:t>chế</a:t>
            </a:r>
            <a:r>
              <a:rPr lang="vi-VN" sz="2400" b="1" dirty="0" smtClean="0">
                <a:solidFill>
                  <a:srgbClr val="7F787F"/>
                </a:solidFill>
              </a:rPr>
              <a:t> </a:t>
            </a:r>
            <a:r>
              <a:rPr lang="vi-VN" sz="2400" b="1" dirty="0" smtClean="0"/>
              <a:t>độ</a:t>
            </a:r>
            <a:r>
              <a:rPr lang="vi-VN" sz="2400" b="1" dirty="0" smtClean="0">
                <a:solidFill>
                  <a:srgbClr val="7F787F"/>
                </a:solidFill>
              </a:rPr>
              <a:t> </a:t>
            </a:r>
            <a:r>
              <a:rPr lang="vi-VN" sz="2400" b="1" dirty="0" smtClean="0"/>
              <a:t>dân</a:t>
            </a:r>
            <a:r>
              <a:rPr lang="vi-VN" sz="2400" b="1" dirty="0" smtClean="0">
                <a:solidFill>
                  <a:srgbClr val="7F787F"/>
                </a:solidFill>
              </a:rPr>
              <a:t> </a:t>
            </a:r>
            <a:r>
              <a:rPr lang="vi-VN" sz="2400" b="1" dirty="0" smtClean="0"/>
              <a:t>chủ</a:t>
            </a:r>
            <a:r>
              <a:rPr lang="vi-VN" sz="2400" b="1" dirty="0" smtClean="0">
                <a:solidFill>
                  <a:srgbClr val="7F787F"/>
                </a:solidFill>
              </a:rPr>
              <a:t> </a:t>
            </a:r>
            <a:r>
              <a:rPr lang="vi-VN" sz="2400" b="1" dirty="0" smtClean="0"/>
              <a:t>nhân</a:t>
            </a:r>
            <a:r>
              <a:rPr lang="vi-VN" sz="2400" b="1" dirty="0" smtClean="0">
                <a:solidFill>
                  <a:srgbClr val="7F787F"/>
                </a:solidFill>
              </a:rPr>
              <a:t> </a:t>
            </a:r>
            <a:r>
              <a:rPr lang="vi-VN" sz="2400" b="1" dirty="0" smtClean="0"/>
              <a:t>dân</a:t>
            </a:r>
            <a:r>
              <a:rPr lang="en-US" sz="2400" b="1" dirty="0" smtClean="0">
                <a:solidFill>
                  <a:srgbClr val="7F787F"/>
                </a:solidFill>
              </a:rPr>
              <a:t> 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tiếp</a:t>
            </a:r>
            <a:r>
              <a:rPr lang="en-US" sz="2400" b="1" dirty="0" smtClean="0"/>
              <a:t>)</a:t>
            </a:r>
          </a:p>
          <a:p>
            <a:pPr algn="just" eaLnBrk="1" hangingPunct="1"/>
            <a:r>
              <a:rPr lang="vi-VN" sz="2400" dirty="0" smtClean="0"/>
              <a:t>Nhiệm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vụ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của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cách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mạng: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Đánh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đuổi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bọn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đế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quốc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xâm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lược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giành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độc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lập,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thống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nhất</a:t>
            </a:r>
            <a:r>
              <a:rPr lang="en-US" sz="2400" dirty="0" smtClean="0"/>
              <a:t>;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Xoá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bỏ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di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tích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phong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kiến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và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nửa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phong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kiến,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làm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cho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người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cày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có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ruộng.</a:t>
            </a:r>
          </a:p>
          <a:p>
            <a:pPr algn="just" eaLnBrk="1" hangingPunct="1"/>
            <a:r>
              <a:rPr lang="vi-VN" sz="2400" dirty="0" smtClean="0"/>
              <a:t>Động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lực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của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cách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mạng: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Xác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định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có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4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giai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cấp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gồm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công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nhân,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nông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dân,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tiểu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tư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sản,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tư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sản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dân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tộc</a:t>
            </a:r>
            <a:r>
              <a:rPr lang="en-US" sz="2400" dirty="0" smtClean="0"/>
              <a:t>;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smtClean="0"/>
              <a:t>n</a:t>
            </a:r>
            <a:r>
              <a:rPr lang="vi-VN" sz="2400" dirty="0" smtClean="0"/>
              <a:t>goài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ra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còn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có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những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thân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sĩ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yêu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nước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và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tiến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bộ.</a:t>
            </a:r>
          </a:p>
          <a:p>
            <a:pPr algn="just" eaLnBrk="1" hangingPunct="1"/>
            <a:r>
              <a:rPr lang="vi-VN" sz="2400" dirty="0" smtClean="0"/>
              <a:t>Về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triển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vọng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của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cách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mạng: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Nhất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định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sẽ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tiến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lên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CNXH.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Quá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trình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đó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là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lâu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dài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và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trải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qua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ba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giai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đoạn:</a:t>
            </a:r>
          </a:p>
          <a:p>
            <a:pPr marL="682625" lvl="1" indent="-336550" algn="just" eaLnBrk="1" hangingPunct="1"/>
            <a:r>
              <a:rPr lang="vi-VN" sz="2000" dirty="0" smtClean="0"/>
              <a:t>Giai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đoạn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thứ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nhất: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Hoàn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thành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giải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phóng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dân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tộc</a:t>
            </a:r>
            <a:r>
              <a:rPr lang="en-US" sz="2000" dirty="0" smtClean="0"/>
              <a:t>;</a:t>
            </a:r>
            <a:endParaRPr lang="vi-VN" sz="2000" dirty="0" smtClean="0"/>
          </a:p>
          <a:p>
            <a:pPr marL="682625" lvl="1" indent="-336550" algn="just" eaLnBrk="1" hangingPunct="1"/>
            <a:r>
              <a:rPr lang="vi-VN" sz="2000" dirty="0" smtClean="0"/>
              <a:t>Giai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đoạn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thứ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hai: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Xoá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bỏ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những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tàn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tích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phong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kiến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và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nửa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phong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kiến,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thực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hiện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người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c</a:t>
            </a:r>
            <a:r>
              <a:rPr lang="en-US" sz="2000" dirty="0" smtClean="0"/>
              <a:t>à</a:t>
            </a:r>
            <a:r>
              <a:rPr lang="vi-VN" sz="2000" dirty="0" smtClean="0"/>
              <a:t>y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có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ruộng</a:t>
            </a:r>
            <a:r>
              <a:rPr lang="en-US" sz="2000" dirty="0" smtClean="0"/>
              <a:t>;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Phát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triển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kĩ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nghệ,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hoàn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chỉnh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chế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độ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dân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chủ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nhân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dân</a:t>
            </a:r>
            <a:r>
              <a:rPr lang="en-US" sz="2000" dirty="0" smtClean="0"/>
              <a:t>;</a:t>
            </a:r>
            <a:endParaRPr lang="vi-VN" sz="2000" dirty="0" smtClean="0"/>
          </a:p>
          <a:p>
            <a:pPr marL="682625" lvl="1" indent="-336550" algn="just" eaLnBrk="1" hangingPunct="1"/>
            <a:r>
              <a:rPr lang="vi-VN" sz="2000" dirty="0" smtClean="0"/>
              <a:t>Giai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đoạn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ba: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Xây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dựng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cơ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sở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cho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CNXH,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tiến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lên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thực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hiện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CNXH</a:t>
            </a:r>
            <a:r>
              <a:rPr lang="en-US" sz="2000" dirty="0" smtClean="0"/>
              <a:t>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01712"/>
          </a:xfrm>
        </p:spPr>
        <p:txBody>
          <a:bodyPr>
            <a:noAutofit/>
          </a:bodyPr>
          <a:lstStyle/>
          <a:p>
            <a:r>
              <a:rPr lang="en-US" sz="2800" dirty="0"/>
              <a:t>3.1.2.2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nội</a:t>
            </a:r>
            <a:r>
              <a:rPr lang="en-US" sz="2800" dirty="0"/>
              <a:t> dung </a:t>
            </a:r>
            <a:r>
              <a:rPr lang="en-US" sz="2800" dirty="0" err="1"/>
              <a:t>đường</a:t>
            </a:r>
            <a:r>
              <a:rPr lang="en-US" sz="2800" dirty="0"/>
              <a:t> </a:t>
            </a:r>
            <a:r>
              <a:rPr lang="en-US" sz="2800" dirty="0" err="1"/>
              <a:t>lối</a:t>
            </a:r>
            <a:r>
              <a:rPr lang="en-US" sz="2800" dirty="0"/>
              <a:t> </a:t>
            </a:r>
            <a:r>
              <a:rPr lang="en-US" sz="2800" dirty="0" err="1"/>
              <a:t>kháng</a:t>
            </a:r>
            <a:r>
              <a:rPr lang="en-US" sz="2800" dirty="0"/>
              <a:t> </a:t>
            </a:r>
            <a:r>
              <a:rPr lang="en-US" sz="2800" dirty="0" err="1"/>
              <a:t>chiến</a:t>
            </a:r>
            <a:r>
              <a:rPr lang="en-US" sz="2800" dirty="0"/>
              <a:t>,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chế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dân</a:t>
            </a:r>
            <a:r>
              <a:rPr lang="en-US" sz="2800" dirty="0"/>
              <a:t> </a:t>
            </a:r>
            <a:r>
              <a:rPr lang="en-US" sz="2800" dirty="0" err="1"/>
              <a:t>chủ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dân</a:t>
            </a:r>
            <a:r>
              <a:rPr lang="en-US" sz="2800" dirty="0"/>
              <a:t> </a:t>
            </a:r>
            <a:endParaRPr lang="en-US" sz="2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057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07C6D1-1E28-450C-BC68-DFB8251602FB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/>
              <a:t>14</a:t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2" name="PPTShape_0"/>
          <p:cNvSpPr>
            <a:spLocks/>
          </p:cNvSpPr>
          <p:nvPr/>
        </p:nvSpPr>
        <p:spPr bwMode="auto">
          <a:xfrm>
            <a:off x="304800" y="1524000"/>
            <a:ext cx="8534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>
            <a:lvl1pPr marL="344488" indent="-3444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2625" indent="-3365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ts val="22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vi-VN" sz="2400" b="1" dirty="0">
                <a:latin typeface="+mn-lt"/>
              </a:rPr>
              <a:t>Về</a:t>
            </a:r>
            <a:r>
              <a:rPr lang="vi-VN" sz="2400" b="1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b="1" dirty="0">
                <a:latin typeface="+mn-lt"/>
              </a:rPr>
              <a:t>vai</a:t>
            </a:r>
            <a:r>
              <a:rPr lang="vi-VN" sz="2400" b="1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b="1" dirty="0">
                <a:latin typeface="+mn-lt"/>
              </a:rPr>
              <a:t>trò</a:t>
            </a:r>
            <a:r>
              <a:rPr lang="vi-VN" sz="2400" b="1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b="1" dirty="0">
                <a:latin typeface="+mn-lt"/>
              </a:rPr>
              <a:t>lãnh</a:t>
            </a:r>
            <a:r>
              <a:rPr lang="vi-VN" sz="2400" b="1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b="1" dirty="0">
                <a:latin typeface="+mn-lt"/>
              </a:rPr>
              <a:t>đạo</a:t>
            </a:r>
            <a:r>
              <a:rPr lang="vi-VN" sz="2400" b="1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b="1" dirty="0">
                <a:latin typeface="+mn-lt"/>
              </a:rPr>
              <a:t>cách</a:t>
            </a:r>
            <a:r>
              <a:rPr lang="vi-VN" sz="2400" b="1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b="1" dirty="0">
                <a:latin typeface="+mn-lt"/>
              </a:rPr>
              <a:t>mạng:</a:t>
            </a:r>
            <a:r>
              <a:rPr lang="vi-VN" sz="2400" b="1" dirty="0">
                <a:solidFill>
                  <a:srgbClr val="7F787F"/>
                </a:solidFill>
                <a:latin typeface="+mn-lt"/>
              </a:rPr>
              <a:t> </a:t>
            </a:r>
            <a:endParaRPr lang="en-US" sz="2400" b="1" dirty="0">
              <a:latin typeface="+mn-lt"/>
            </a:endParaRPr>
          </a:p>
          <a:p>
            <a:pPr lvl="1" algn="just" eaLnBrk="1" hangingPunct="1">
              <a:lnSpc>
                <a:spcPts val="2200"/>
              </a:lnSpc>
              <a:spcBef>
                <a:spcPts val="300"/>
              </a:spcBef>
              <a:buFontTx/>
              <a:buChar char="•"/>
            </a:pPr>
            <a:r>
              <a:rPr lang="vi-VN" sz="2400" dirty="0">
                <a:latin typeface="+mn-lt"/>
              </a:rPr>
              <a:t>Do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giai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cấp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công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nhân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lãnh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đạo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thông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qua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Đảng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Lao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động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Việt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Nam</a:t>
            </a:r>
            <a:r>
              <a:rPr lang="en-US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-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Đảng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của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giai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cấp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công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nhân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và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nhân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dân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lao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động.</a:t>
            </a:r>
          </a:p>
          <a:p>
            <a:pPr lvl="1" algn="just" eaLnBrk="1" hangingPunct="1">
              <a:lnSpc>
                <a:spcPts val="2200"/>
              </a:lnSpc>
              <a:spcBef>
                <a:spcPts val="300"/>
              </a:spcBef>
              <a:buFontTx/>
              <a:buChar char="•"/>
            </a:pPr>
            <a:r>
              <a:rPr lang="vi-VN" sz="2400" dirty="0">
                <a:latin typeface="+mn-lt"/>
              </a:rPr>
              <a:t>Quan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hệ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quốc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tế:</a:t>
            </a:r>
          </a:p>
          <a:p>
            <a:pPr lvl="1" algn="just" eaLnBrk="1" hangingPunct="1">
              <a:lnSpc>
                <a:spcPts val="22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vi-VN" sz="2400" dirty="0">
                <a:latin typeface="+mn-lt"/>
              </a:rPr>
              <a:t>Việt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Nam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đứng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về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phe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hoà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bình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và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dân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chủ</a:t>
            </a:r>
            <a:r>
              <a:rPr lang="en-US" sz="2400" dirty="0">
                <a:latin typeface="+mn-lt"/>
              </a:rPr>
              <a:t>.</a:t>
            </a:r>
            <a:endParaRPr lang="vi-VN" sz="2400" dirty="0">
              <a:latin typeface="+mn-lt"/>
            </a:endParaRPr>
          </a:p>
          <a:p>
            <a:pPr lvl="1" algn="just" eaLnBrk="1" hangingPunct="1">
              <a:lnSpc>
                <a:spcPts val="22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vi-VN" sz="2400" dirty="0">
                <a:latin typeface="+mn-lt"/>
              </a:rPr>
              <a:t>Ra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sức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tranh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thủ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sự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giúp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đỡ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của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Trung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Quốc,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Liên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Xô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và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các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nước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XHCN,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nhân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dân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tiến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bộ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thế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giới.</a:t>
            </a:r>
          </a:p>
          <a:p>
            <a:pPr lvl="1" algn="just" eaLnBrk="1" hangingPunct="1">
              <a:lnSpc>
                <a:spcPts val="22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vi-VN" sz="2400" dirty="0">
                <a:latin typeface="+mn-lt"/>
              </a:rPr>
              <a:t>Tăng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cường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đoàn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kết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chiến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đấu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với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Lào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và</a:t>
            </a:r>
            <a:r>
              <a:rPr lang="vi-VN" sz="2400" dirty="0">
                <a:solidFill>
                  <a:srgbClr val="7F787F"/>
                </a:solidFill>
                <a:latin typeface="+mn-lt"/>
              </a:rPr>
              <a:t> </a:t>
            </a:r>
            <a:r>
              <a:rPr lang="vi-VN" sz="2400" dirty="0">
                <a:latin typeface="+mn-lt"/>
              </a:rPr>
              <a:t>Cam</a:t>
            </a:r>
            <a:r>
              <a:rPr lang="en-US" sz="2400" dirty="0">
                <a:latin typeface="+mn-lt"/>
              </a:rPr>
              <a:t>p</a:t>
            </a:r>
            <a:r>
              <a:rPr lang="vi-VN" sz="2400" dirty="0">
                <a:latin typeface="+mn-lt"/>
              </a:rPr>
              <a:t>u</a:t>
            </a:r>
            <a:r>
              <a:rPr lang="en-US" sz="2400" dirty="0">
                <a:latin typeface="+mn-lt"/>
              </a:rPr>
              <a:t>c</a:t>
            </a:r>
            <a:r>
              <a:rPr lang="vi-VN" sz="2400" dirty="0">
                <a:latin typeface="+mn-lt"/>
              </a:rPr>
              <a:t>hia.</a:t>
            </a:r>
            <a:endParaRPr lang="en-US" sz="2400" dirty="0">
              <a:latin typeface="+mn-lt"/>
            </a:endParaRPr>
          </a:p>
          <a:p>
            <a:pPr algn="just" eaLnBrk="1" hangingPunct="1">
              <a:lnSpc>
                <a:spcPts val="2200"/>
              </a:lnSpc>
              <a:spcBef>
                <a:spcPts val="300"/>
              </a:spcBef>
              <a:buFontTx/>
              <a:buChar char="•"/>
            </a:pPr>
            <a:endParaRPr lang="en-US" sz="2400" dirty="0">
              <a:latin typeface="+mn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01712"/>
          </a:xfrm>
        </p:spPr>
        <p:txBody>
          <a:bodyPr>
            <a:noAutofit/>
          </a:bodyPr>
          <a:lstStyle/>
          <a:p>
            <a:r>
              <a:rPr lang="en-US" sz="2800" dirty="0"/>
              <a:t>3.1.2.2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nội</a:t>
            </a:r>
            <a:r>
              <a:rPr lang="en-US" sz="2800" dirty="0"/>
              <a:t> dung </a:t>
            </a:r>
            <a:r>
              <a:rPr lang="en-US" sz="2800" dirty="0" err="1"/>
              <a:t>đường</a:t>
            </a:r>
            <a:r>
              <a:rPr lang="en-US" sz="2800" dirty="0"/>
              <a:t> </a:t>
            </a:r>
            <a:r>
              <a:rPr lang="en-US" sz="2800" dirty="0" err="1"/>
              <a:t>lối</a:t>
            </a:r>
            <a:r>
              <a:rPr lang="en-US" sz="2800" dirty="0"/>
              <a:t> </a:t>
            </a:r>
            <a:r>
              <a:rPr lang="en-US" sz="2800" dirty="0" err="1"/>
              <a:t>kháng</a:t>
            </a:r>
            <a:r>
              <a:rPr lang="en-US" sz="2800" dirty="0"/>
              <a:t> </a:t>
            </a:r>
            <a:r>
              <a:rPr lang="en-US" sz="2800" dirty="0" err="1"/>
              <a:t>chiến</a:t>
            </a:r>
            <a:r>
              <a:rPr lang="en-US" sz="2800" dirty="0"/>
              <a:t>,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chế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dân</a:t>
            </a:r>
            <a:r>
              <a:rPr lang="en-US" sz="2800" dirty="0"/>
              <a:t> </a:t>
            </a:r>
            <a:r>
              <a:rPr lang="en-US" sz="2800" dirty="0" err="1"/>
              <a:t>chủ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dân</a:t>
            </a:r>
            <a:r>
              <a:rPr lang="en-US" sz="2800" dirty="0"/>
              <a:t> </a:t>
            </a:r>
            <a:endParaRPr lang="en-US" sz="2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541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ea typeface="Calibri"/>
              </a:rPr>
              <a:t>3.1.3 </a:t>
            </a:r>
            <a:r>
              <a:rPr lang="en-US" sz="2800" dirty="0" err="1">
                <a:ea typeface="Calibri"/>
              </a:rPr>
              <a:t>Kết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quả</a:t>
            </a:r>
            <a:r>
              <a:rPr lang="en-US" sz="2800" dirty="0">
                <a:ea typeface="Calibri"/>
              </a:rPr>
              <a:t>, ý </a:t>
            </a:r>
            <a:r>
              <a:rPr lang="en-US" sz="2800" dirty="0" err="1">
                <a:ea typeface="Calibri"/>
              </a:rPr>
              <a:t>nghĩa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lịch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sử</a:t>
            </a:r>
            <a:r>
              <a:rPr lang="en-US" sz="2800" dirty="0">
                <a:ea typeface="Calibri"/>
              </a:rPr>
              <a:t>, </a:t>
            </a:r>
            <a:r>
              <a:rPr lang="en-US" sz="2800" dirty="0" err="1">
                <a:ea typeface="Calibri"/>
              </a:rPr>
              <a:t>nguyên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nhân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thắng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lợi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và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bài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học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kinh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nghiệm</a:t>
            </a:r>
            <a:r>
              <a:rPr lang="en-US" sz="2800" dirty="0">
                <a:ea typeface="Calibri"/>
              </a:rPr>
              <a:t> </a:t>
            </a:r>
            <a:endParaRPr lang="en-US" sz="2800" dirty="0"/>
          </a:p>
        </p:txBody>
      </p: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152400" y="2514600"/>
            <a:ext cx="8564563" cy="3429000"/>
            <a:chOff x="457200" y="2362200"/>
            <a:chExt cx="8259762" cy="2743200"/>
          </a:xfrm>
        </p:grpSpPr>
        <p:sp>
          <p:nvSpPr>
            <p:cNvPr id="5" name="Rectangle 36"/>
            <p:cNvSpPr>
              <a:spLocks noChangeArrowheads="1"/>
            </p:cNvSpPr>
            <p:nvPr/>
          </p:nvSpPr>
          <p:spPr bwMode="auto">
            <a:xfrm>
              <a:off x="6857999" y="4298950"/>
              <a:ext cx="1550988" cy="79375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endParaRPr lang="en-US" sz="9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defRPr/>
              </a:pPr>
              <a:r>
                <a:rPr lang="en-US" sz="16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Cổ vũ phong trào CMTG</a:t>
              </a:r>
            </a:p>
          </p:txBody>
        </p:sp>
        <p:sp>
          <p:nvSpPr>
            <p:cNvPr id="6" name="Rectangle 37"/>
            <p:cNvSpPr>
              <a:spLocks noChangeArrowheads="1"/>
            </p:cNvSpPr>
            <p:nvPr/>
          </p:nvSpPr>
          <p:spPr bwMode="auto">
            <a:xfrm>
              <a:off x="838200" y="4289425"/>
              <a:ext cx="1543050" cy="815975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endParaRPr lang="en-US" sz="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defRPr/>
              </a:pPr>
              <a:r>
                <a:rPr lang="en-US" sz="16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Đánh thắng</a:t>
              </a:r>
            </a:p>
            <a:p>
              <a:pPr algn="ctr" eaLnBrk="1" hangingPunct="1">
                <a:defRPr/>
              </a:pPr>
              <a:r>
                <a:rPr lang="en-US" sz="16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đế quốc lớn</a:t>
              </a:r>
            </a:p>
          </p:txBody>
        </p:sp>
        <p:sp>
          <p:nvSpPr>
            <p:cNvPr id="7" name="Rectangle 38"/>
            <p:cNvSpPr>
              <a:spLocks noChangeArrowheads="1"/>
            </p:cNvSpPr>
            <p:nvPr/>
          </p:nvSpPr>
          <p:spPr bwMode="auto">
            <a:xfrm>
              <a:off x="2797175" y="4318000"/>
              <a:ext cx="1658938" cy="7620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endParaRPr lang="en-US" sz="7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defRPr/>
              </a:pPr>
              <a:r>
                <a:rPr lang="en-US" sz="16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Giải phóng </a:t>
              </a:r>
            </a:p>
            <a:p>
              <a:pPr algn="ctr" eaLnBrk="1" hangingPunct="1">
                <a:defRPr/>
              </a:pPr>
              <a:r>
                <a:rPr lang="en-US" sz="16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miền Bắc</a:t>
              </a:r>
            </a:p>
          </p:txBody>
        </p:sp>
        <p:grpSp>
          <p:nvGrpSpPr>
            <p:cNvPr id="8" name="Group 49"/>
            <p:cNvGrpSpPr>
              <a:grpSpLocks/>
            </p:cNvGrpSpPr>
            <p:nvPr/>
          </p:nvGrpSpPr>
          <p:grpSpPr bwMode="auto">
            <a:xfrm>
              <a:off x="1654275" y="3200400"/>
              <a:ext cx="1982687" cy="1106212"/>
              <a:chOff x="1730475" y="3962400"/>
              <a:chExt cx="1982687" cy="1106212"/>
            </a:xfrm>
          </p:grpSpPr>
          <p:grpSp>
            <p:nvGrpSpPr>
              <p:cNvPr id="17" name="Group 48"/>
              <p:cNvGrpSpPr>
                <a:grpSpLocks/>
              </p:cNvGrpSpPr>
              <p:nvPr/>
            </p:nvGrpSpPr>
            <p:grpSpPr bwMode="auto">
              <a:xfrm>
                <a:off x="1730475" y="4724400"/>
                <a:ext cx="1982687" cy="344212"/>
                <a:chOff x="1730475" y="4547919"/>
                <a:chExt cx="1982687" cy="520693"/>
              </a:xfrm>
            </p:grpSpPr>
            <p:sp>
              <p:nvSpPr>
                <p:cNvPr id="19" name="Line 39"/>
                <p:cNvSpPr>
                  <a:spLocks noChangeShapeType="1"/>
                </p:cNvSpPr>
                <p:nvPr/>
              </p:nvSpPr>
              <p:spPr bwMode="auto">
                <a:xfrm>
                  <a:off x="1752600" y="4559927"/>
                  <a:ext cx="1960563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600"/>
                </a:p>
              </p:txBody>
            </p:sp>
            <p:sp>
              <p:nvSpPr>
                <p:cNvPr id="20" name="Line 40"/>
                <p:cNvSpPr>
                  <a:spLocks noChangeShapeType="1"/>
                </p:cNvSpPr>
                <p:nvPr/>
              </p:nvSpPr>
              <p:spPr bwMode="auto">
                <a:xfrm>
                  <a:off x="3690938" y="4547919"/>
                  <a:ext cx="0" cy="521111"/>
                </a:xfrm>
                <a:prstGeom prst="line">
                  <a:avLst/>
                </a:prstGeom>
                <a:ln>
                  <a:headEnd/>
                  <a:tailEnd type="triangle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600"/>
                </a:p>
              </p:txBody>
            </p:sp>
            <p:sp>
              <p:nvSpPr>
                <p:cNvPr id="21" name="Line 41"/>
                <p:cNvSpPr>
                  <a:spLocks noChangeShapeType="1"/>
                </p:cNvSpPr>
                <p:nvPr/>
              </p:nvSpPr>
              <p:spPr bwMode="auto">
                <a:xfrm>
                  <a:off x="1730375" y="4547919"/>
                  <a:ext cx="0" cy="521111"/>
                </a:xfrm>
                <a:prstGeom prst="line">
                  <a:avLst/>
                </a:prstGeom>
                <a:ln>
                  <a:headEnd/>
                  <a:tailEnd type="triangle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600"/>
                </a:p>
              </p:txBody>
            </p:sp>
          </p:grpSp>
          <p:sp>
            <p:nvSpPr>
              <p:cNvPr id="18" name="Line 42"/>
              <p:cNvSpPr>
                <a:spLocks noChangeShapeType="1"/>
              </p:cNvSpPr>
              <p:nvPr/>
            </p:nvSpPr>
            <p:spPr bwMode="auto">
              <a:xfrm>
                <a:off x="2743200" y="3962400"/>
                <a:ext cx="0" cy="78105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ctr" eaLnBrk="1" hangingPunct="1">
                  <a:defRPr/>
                </a:pPr>
                <a:endParaRPr lang="en-US" sz="1600"/>
              </a:p>
            </p:txBody>
          </p:sp>
        </p:grpSp>
        <p:sp>
          <p:nvSpPr>
            <p:cNvPr id="9" name="Rectangle 43"/>
            <p:cNvSpPr>
              <a:spLocks noChangeArrowheads="1"/>
            </p:cNvSpPr>
            <p:nvPr/>
          </p:nvSpPr>
          <p:spPr bwMode="auto">
            <a:xfrm>
              <a:off x="4765674" y="4289425"/>
              <a:ext cx="1558925" cy="790575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endParaRPr lang="en-US" sz="9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defRPr/>
              </a:pPr>
              <a:r>
                <a:rPr lang="en-US" sz="16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Sự sụp đổ của CNTD cũ</a:t>
              </a:r>
            </a:p>
          </p:txBody>
        </p:sp>
        <p:sp>
          <p:nvSpPr>
            <p:cNvPr id="10" name="Line 46"/>
            <p:cNvSpPr>
              <a:spLocks noChangeShapeType="1"/>
            </p:cNvSpPr>
            <p:nvPr/>
          </p:nvSpPr>
          <p:spPr bwMode="auto">
            <a:xfrm>
              <a:off x="6553199" y="3225800"/>
              <a:ext cx="0" cy="6604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ctr" eaLnBrk="1" hangingPunct="1">
                <a:defRPr/>
              </a:pPr>
              <a:endParaRPr lang="en-US" sz="1600"/>
            </a:p>
          </p:txBody>
        </p:sp>
        <p:sp>
          <p:nvSpPr>
            <p:cNvPr id="11" name="AutoShape 47"/>
            <p:cNvSpPr>
              <a:spLocks noChangeArrowheads="1"/>
            </p:cNvSpPr>
            <p:nvPr/>
          </p:nvSpPr>
          <p:spPr bwMode="auto">
            <a:xfrm>
              <a:off x="457200" y="2362200"/>
              <a:ext cx="4419599" cy="838200"/>
            </a:xfrm>
            <a:prstGeom prst="flowChartDecision">
              <a:avLst/>
            </a:prstGeom>
            <a:noFill/>
            <a:ln w="381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ĐỐI VỚI </a:t>
              </a:r>
            </a:p>
            <a:p>
              <a:pPr algn="ctr" eaLnBrk="1" hangingPunct="1">
                <a:defRPr/>
              </a:pP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VIỆT NAM</a:t>
              </a:r>
            </a:p>
          </p:txBody>
        </p:sp>
        <p:sp>
          <p:nvSpPr>
            <p:cNvPr id="12" name="AutoShape 48"/>
            <p:cNvSpPr>
              <a:spLocks noChangeArrowheads="1"/>
            </p:cNvSpPr>
            <p:nvPr/>
          </p:nvSpPr>
          <p:spPr bwMode="auto">
            <a:xfrm>
              <a:off x="4343400" y="2362200"/>
              <a:ext cx="4373562" cy="838200"/>
            </a:xfrm>
            <a:prstGeom prst="flowChartDecision">
              <a:avLst/>
            </a:prstGeom>
            <a:noFill/>
            <a:ln w="381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1600" b="1">
                  <a:solidFill>
                    <a:srgbClr val="1A1A7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ĐỐI VỚI </a:t>
              </a:r>
            </a:p>
            <a:p>
              <a:pPr algn="ctr" eaLnBrk="1" hangingPunct="1">
                <a:defRPr/>
              </a:pPr>
              <a:r>
                <a:rPr lang="en-US" sz="1600" b="1">
                  <a:solidFill>
                    <a:srgbClr val="1A1A7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THẾ GIỚI</a:t>
              </a:r>
            </a:p>
          </p:txBody>
        </p:sp>
        <p:grpSp>
          <p:nvGrpSpPr>
            <p:cNvPr id="13" name="Group 56"/>
            <p:cNvGrpSpPr>
              <a:grpSpLocks/>
            </p:cNvGrpSpPr>
            <p:nvPr/>
          </p:nvGrpSpPr>
          <p:grpSpPr bwMode="auto">
            <a:xfrm>
              <a:off x="5499993" y="3898900"/>
              <a:ext cx="2111375" cy="403237"/>
              <a:chOff x="5576193" y="4529840"/>
              <a:chExt cx="2111375" cy="521597"/>
            </a:xfrm>
          </p:grpSpPr>
          <p:sp>
            <p:nvSpPr>
              <p:cNvPr id="14" name="Line 44"/>
              <p:cNvSpPr>
                <a:spLocks noChangeShapeType="1"/>
              </p:cNvSpPr>
              <p:nvPr/>
            </p:nvSpPr>
            <p:spPr bwMode="auto">
              <a:xfrm>
                <a:off x="5592762" y="4529840"/>
                <a:ext cx="0" cy="521581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ctr" eaLnBrk="1" hangingPunct="1">
                  <a:defRPr/>
                </a:pPr>
                <a:endParaRPr lang="en-US" sz="1600"/>
              </a:p>
            </p:txBody>
          </p:sp>
          <p:sp>
            <p:nvSpPr>
              <p:cNvPr id="15" name="Line 45"/>
              <p:cNvSpPr>
                <a:spLocks noChangeShapeType="1"/>
              </p:cNvSpPr>
              <p:nvPr/>
            </p:nvSpPr>
            <p:spPr bwMode="auto">
              <a:xfrm>
                <a:off x="7681912" y="4529840"/>
                <a:ext cx="0" cy="521581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ctr" eaLnBrk="1" hangingPunct="1">
                  <a:defRPr/>
                </a:pPr>
                <a:endParaRPr lang="en-US" sz="1600"/>
              </a:p>
            </p:txBody>
          </p:sp>
          <p:sp>
            <p:nvSpPr>
              <p:cNvPr id="16" name="Line 49"/>
              <p:cNvSpPr>
                <a:spLocks noChangeShapeType="1"/>
              </p:cNvSpPr>
              <p:nvPr/>
            </p:nvSpPr>
            <p:spPr bwMode="auto">
              <a:xfrm>
                <a:off x="5576887" y="4529840"/>
                <a:ext cx="2111375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ctr" eaLnBrk="1" hangingPunct="1">
                  <a:defRPr/>
                </a:pPr>
                <a:endParaRPr lang="en-US" sz="1600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381000" y="1510794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Kết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quả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, ý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nghĩa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lịch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sử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976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ea typeface="Calibri"/>
              </a:rPr>
              <a:t>3.1.3 </a:t>
            </a:r>
            <a:r>
              <a:rPr lang="en-US" sz="2800" dirty="0" err="1">
                <a:ea typeface="Calibri"/>
              </a:rPr>
              <a:t>Kết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quả</a:t>
            </a:r>
            <a:r>
              <a:rPr lang="en-US" sz="2800" dirty="0">
                <a:ea typeface="Calibri"/>
              </a:rPr>
              <a:t>, ý </a:t>
            </a:r>
            <a:r>
              <a:rPr lang="en-US" sz="2800" dirty="0" err="1">
                <a:ea typeface="Calibri"/>
              </a:rPr>
              <a:t>nghĩa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lịch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sử</a:t>
            </a:r>
            <a:r>
              <a:rPr lang="en-US" sz="2800" dirty="0">
                <a:ea typeface="Calibri"/>
              </a:rPr>
              <a:t>, </a:t>
            </a:r>
            <a:r>
              <a:rPr lang="en-US" sz="2800" dirty="0" err="1">
                <a:ea typeface="Calibri"/>
              </a:rPr>
              <a:t>nguyên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nhân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thắng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lợi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và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bài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học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kinh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nghiệm</a:t>
            </a:r>
            <a:r>
              <a:rPr lang="en-US" sz="2800" dirty="0">
                <a:ea typeface="Calibri"/>
              </a:rPr>
              <a:t> 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381000" y="1510794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Nguyên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nhân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thắng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lợi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/>
            </a:endParaRPr>
          </a:p>
        </p:txBody>
      </p:sp>
      <p:grpSp>
        <p:nvGrpSpPr>
          <p:cNvPr id="22" name="Group 31"/>
          <p:cNvGrpSpPr>
            <a:grpSpLocks/>
          </p:cNvGrpSpPr>
          <p:nvPr/>
        </p:nvGrpSpPr>
        <p:grpSpPr bwMode="auto">
          <a:xfrm>
            <a:off x="0" y="2133600"/>
            <a:ext cx="8915400" cy="4419600"/>
            <a:chOff x="20637" y="1600200"/>
            <a:chExt cx="9123363" cy="4997450"/>
          </a:xfrm>
        </p:grpSpPr>
        <p:sp>
          <p:nvSpPr>
            <p:cNvPr id="23" name="Oval 31" descr="Picture1"/>
            <p:cNvSpPr>
              <a:spLocks noChangeArrowheads="1"/>
            </p:cNvSpPr>
            <p:nvPr/>
          </p:nvSpPr>
          <p:spPr bwMode="auto">
            <a:xfrm>
              <a:off x="5368925" y="1600200"/>
              <a:ext cx="2232025" cy="1943100"/>
            </a:xfrm>
            <a:prstGeom prst="ellipse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 w="57150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000000"/>
                  </a:solidFill>
                  <a:latin typeface=".VnVogue" panose="020B7200000000000000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Oval 33" descr="Picture2"/>
            <p:cNvSpPr>
              <a:spLocks noChangeArrowheads="1"/>
            </p:cNvSpPr>
            <p:nvPr/>
          </p:nvSpPr>
          <p:spPr bwMode="auto">
            <a:xfrm>
              <a:off x="1697037" y="1600200"/>
              <a:ext cx="2232025" cy="1943100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57150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000000"/>
                  </a:solidFill>
                  <a:latin typeface=".VnVogue" panose="020B7200000000000000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Oval 34" descr="Picture3"/>
            <p:cNvSpPr>
              <a:spLocks noChangeArrowheads="1"/>
            </p:cNvSpPr>
            <p:nvPr/>
          </p:nvSpPr>
          <p:spPr bwMode="auto">
            <a:xfrm>
              <a:off x="587375" y="4149725"/>
              <a:ext cx="2232025" cy="1943100"/>
            </a:xfrm>
            <a:prstGeom prst="ellips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57150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000000"/>
                  </a:solidFill>
                  <a:latin typeface=".VnVogue" panose="020B7200000000000000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Oval 36" descr="2"/>
            <p:cNvSpPr>
              <a:spLocks noChangeArrowheads="1"/>
            </p:cNvSpPr>
            <p:nvPr/>
          </p:nvSpPr>
          <p:spPr bwMode="auto">
            <a:xfrm>
              <a:off x="3559175" y="4076700"/>
              <a:ext cx="2232025" cy="194310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 w="57150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000000"/>
                  </a:solidFill>
                  <a:latin typeface=".VnVogue" panose="020B7200000000000000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" name="Oval 37" descr="Bac Ho tham bungari"/>
            <p:cNvSpPr>
              <a:spLocks noChangeArrowheads="1"/>
            </p:cNvSpPr>
            <p:nvPr/>
          </p:nvSpPr>
          <p:spPr bwMode="auto">
            <a:xfrm>
              <a:off x="6477000" y="4114800"/>
              <a:ext cx="2232025" cy="1943100"/>
            </a:xfrm>
            <a:prstGeom prst="ellipse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 w="57150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000000"/>
                  </a:solidFill>
                  <a:latin typeface=".VnVogue" panose="020B7200000000000000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1733550" y="3670300"/>
              <a:ext cx="2305050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/>
            <a:lstStyle/>
            <a:p>
              <a:pPr algn="ctr" eaLnBrk="1" hangingPunct="1">
                <a:lnSpc>
                  <a:spcPct val="95000"/>
                </a:lnSpc>
                <a:defRPr/>
              </a:pPr>
              <a:r>
                <a:rPr lang="en-US" sz="1600" b="1"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Arial" charset="0"/>
                  <a:cs typeface="Arial" charset="0"/>
                </a:rPr>
                <a:t>ĐCS VỮNG MẠNH</a:t>
              </a:r>
            </a:p>
          </p:txBody>
        </p:sp>
        <p:sp>
          <p:nvSpPr>
            <p:cNvPr id="30" name="AutoShape 40"/>
            <p:cNvSpPr>
              <a:spLocks noChangeArrowheads="1"/>
            </p:cNvSpPr>
            <p:nvPr/>
          </p:nvSpPr>
          <p:spPr bwMode="auto">
            <a:xfrm rot="5400000">
              <a:off x="1724819" y="3774281"/>
              <a:ext cx="144462" cy="215900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000000"/>
                  </a:solidFill>
                  <a:latin typeface=".VnVogue" panose="020B7200000000000000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Rectangle 41"/>
            <p:cNvSpPr>
              <a:spLocks noChangeArrowheads="1"/>
            </p:cNvSpPr>
            <p:nvPr/>
          </p:nvSpPr>
          <p:spPr bwMode="auto">
            <a:xfrm>
              <a:off x="4921250" y="3657600"/>
              <a:ext cx="3384550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/>
            <a:lstStyle/>
            <a:p>
              <a:pPr algn="ctr" eaLnBrk="1" hangingPunct="1">
                <a:lnSpc>
                  <a:spcPct val="95000"/>
                </a:lnSpc>
                <a:defRPr/>
              </a:pPr>
              <a:r>
                <a:rPr lang="en-US" sz="1600" b="1"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Arial" charset="0"/>
                  <a:cs typeface="Arial" charset="0"/>
                </a:rPr>
                <a:t>CHÍNH QUYỀN NHÂN DÂN</a:t>
              </a:r>
            </a:p>
          </p:txBody>
        </p:sp>
        <p:sp>
          <p:nvSpPr>
            <p:cNvPr id="32" name="AutoShape 42"/>
            <p:cNvSpPr>
              <a:spLocks noChangeArrowheads="1"/>
            </p:cNvSpPr>
            <p:nvPr/>
          </p:nvSpPr>
          <p:spPr bwMode="auto">
            <a:xfrm rot="5400000">
              <a:off x="5064919" y="3723481"/>
              <a:ext cx="144462" cy="215900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000000"/>
                  </a:solidFill>
                  <a:latin typeface=".VnVogue" panose="020B7200000000000000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" name="Rectangle 43"/>
            <p:cNvSpPr>
              <a:spLocks noChangeArrowheads="1"/>
            </p:cNvSpPr>
            <p:nvPr/>
          </p:nvSpPr>
          <p:spPr bwMode="auto">
            <a:xfrm>
              <a:off x="20637" y="6237288"/>
              <a:ext cx="3384551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/>
            <a:lstStyle/>
            <a:p>
              <a:pPr algn="ctr" eaLnBrk="1" hangingPunct="1">
                <a:lnSpc>
                  <a:spcPct val="95000"/>
                </a:lnSpc>
                <a:defRPr/>
              </a:pPr>
              <a:r>
                <a:rPr lang="en-US" sz="1600" b="1"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Arial" charset="0"/>
                  <a:cs typeface="Arial" charset="0"/>
                </a:rPr>
                <a:t>LỰC LƯỢNG VŨ TRANG</a:t>
              </a:r>
            </a:p>
          </p:txBody>
        </p:sp>
        <p:sp>
          <p:nvSpPr>
            <p:cNvPr id="34" name="AutoShape 44"/>
            <p:cNvSpPr>
              <a:spLocks noChangeArrowheads="1"/>
            </p:cNvSpPr>
            <p:nvPr/>
          </p:nvSpPr>
          <p:spPr bwMode="auto">
            <a:xfrm rot="5400000">
              <a:off x="200819" y="6325394"/>
              <a:ext cx="144462" cy="215900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000000"/>
                  </a:solidFill>
                  <a:latin typeface=".VnVogue" panose="020B7200000000000000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" name="Rectangle 45"/>
            <p:cNvSpPr>
              <a:spLocks noChangeArrowheads="1"/>
            </p:cNvSpPr>
            <p:nvPr/>
          </p:nvSpPr>
          <p:spPr bwMode="auto">
            <a:xfrm>
              <a:off x="3457575" y="6237288"/>
              <a:ext cx="2540000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/>
            <a:lstStyle/>
            <a:p>
              <a:pPr algn="ctr" eaLnBrk="1" hangingPunct="1">
                <a:lnSpc>
                  <a:spcPct val="95000"/>
                </a:lnSpc>
                <a:defRPr/>
              </a:pPr>
              <a:r>
                <a:rPr lang="en-US" sz="1600" b="1"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Arial" charset="0"/>
                  <a:cs typeface="Arial" charset="0"/>
                </a:rPr>
                <a:t>ĐOÀN KẾT TOÀN DÂN</a:t>
              </a:r>
            </a:p>
          </p:txBody>
        </p:sp>
        <p:sp>
          <p:nvSpPr>
            <p:cNvPr id="36" name="AutoShape 46"/>
            <p:cNvSpPr>
              <a:spLocks noChangeArrowheads="1"/>
            </p:cNvSpPr>
            <p:nvPr/>
          </p:nvSpPr>
          <p:spPr bwMode="auto">
            <a:xfrm rot="5400000">
              <a:off x="3325019" y="6325394"/>
              <a:ext cx="144462" cy="215900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000000"/>
                  </a:solidFill>
                  <a:latin typeface=".VnVogue" panose="020B7200000000000000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" name="Rectangle 47"/>
            <p:cNvSpPr>
              <a:spLocks noChangeArrowheads="1"/>
            </p:cNvSpPr>
            <p:nvPr/>
          </p:nvSpPr>
          <p:spPr bwMode="auto">
            <a:xfrm>
              <a:off x="6369050" y="6237288"/>
              <a:ext cx="2774950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/>
            <a:lstStyle/>
            <a:p>
              <a:pPr algn="ctr" eaLnBrk="1" hangingPunct="1">
                <a:lnSpc>
                  <a:spcPct val="95000"/>
                </a:lnSpc>
                <a:defRPr/>
              </a:pPr>
              <a:r>
                <a:rPr lang="en-US" sz="1600" b="1"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Arial" charset="0"/>
                  <a:cs typeface="Arial" charset="0"/>
                </a:rPr>
                <a:t>ĐOÀN KẾT QUỐC TẾ</a:t>
              </a:r>
            </a:p>
          </p:txBody>
        </p:sp>
        <p:sp>
          <p:nvSpPr>
            <p:cNvPr id="38" name="AutoShape 48"/>
            <p:cNvSpPr>
              <a:spLocks noChangeArrowheads="1"/>
            </p:cNvSpPr>
            <p:nvPr/>
          </p:nvSpPr>
          <p:spPr bwMode="auto">
            <a:xfrm rot="5400000">
              <a:off x="6449219" y="6325394"/>
              <a:ext cx="144462" cy="215900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000000"/>
                  </a:solidFill>
                  <a:latin typeface=".VnVogue" panose="020B7200000000000000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895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ea typeface="Calibri"/>
              </a:rPr>
              <a:t>3.1.3 </a:t>
            </a:r>
            <a:r>
              <a:rPr lang="en-US" sz="2800" dirty="0" err="1">
                <a:ea typeface="Calibri"/>
              </a:rPr>
              <a:t>Kết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quả</a:t>
            </a:r>
            <a:r>
              <a:rPr lang="en-US" sz="2800" dirty="0">
                <a:ea typeface="Calibri"/>
              </a:rPr>
              <a:t>, ý </a:t>
            </a:r>
            <a:r>
              <a:rPr lang="en-US" sz="2800" dirty="0" err="1">
                <a:ea typeface="Calibri"/>
              </a:rPr>
              <a:t>nghĩa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lịch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sử</a:t>
            </a:r>
            <a:r>
              <a:rPr lang="en-US" sz="2800" dirty="0">
                <a:ea typeface="Calibri"/>
              </a:rPr>
              <a:t>, </a:t>
            </a:r>
            <a:r>
              <a:rPr lang="en-US" sz="2800" dirty="0" err="1">
                <a:ea typeface="Calibri"/>
              </a:rPr>
              <a:t>nguyên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nhân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thắng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lợi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và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bài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học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kinh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nghiệm</a:t>
            </a:r>
            <a:r>
              <a:rPr lang="en-US" sz="2800" dirty="0">
                <a:ea typeface="Calibri"/>
              </a:rPr>
              <a:t> 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381000" y="1510794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B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ài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học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kinh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nghiệm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</a:p>
        </p:txBody>
      </p:sp>
      <p:grpSp>
        <p:nvGrpSpPr>
          <p:cNvPr id="22" name="Group 25"/>
          <p:cNvGrpSpPr>
            <a:grpSpLocks/>
          </p:cNvGrpSpPr>
          <p:nvPr/>
        </p:nvGrpSpPr>
        <p:grpSpPr bwMode="auto">
          <a:xfrm>
            <a:off x="1981200" y="1741487"/>
            <a:ext cx="5227638" cy="4735513"/>
            <a:chOff x="3600" y="1608"/>
            <a:chExt cx="5527" cy="5134"/>
          </a:xfrm>
        </p:grpSpPr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6823" y="2680"/>
              <a:ext cx="2304" cy="216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1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3. VỪA KHÁNG CHIẾN VỪA XÂY DỰNG</a:t>
              </a: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6420" y="4499"/>
              <a:ext cx="2256" cy="216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defRPr/>
              </a:pPr>
              <a:endParaRPr 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defRPr/>
              </a:pPr>
              <a:r>
                <a:rPr lang="en-US" sz="1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5. XÂY </a:t>
              </a:r>
            </a:p>
            <a:p>
              <a:pPr algn="ctr" eaLnBrk="1" hangingPunct="1">
                <a:defRPr/>
              </a:pPr>
              <a:r>
                <a:rPr lang="en-US" sz="1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DỰNG </a:t>
              </a:r>
            </a:p>
            <a:p>
              <a:pPr algn="ctr" eaLnBrk="1" hangingPunct="1">
                <a:defRPr/>
              </a:pPr>
              <a:r>
                <a:rPr lang="en-US" sz="1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ĐẢNG </a:t>
              </a:r>
            </a:p>
            <a:p>
              <a:pPr algn="ctr" eaLnBrk="1" hangingPunct="1">
                <a:defRPr/>
              </a:pPr>
              <a:r>
                <a:rPr lang="en-US" sz="1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VỮNG MẠNH</a:t>
              </a:r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4325" y="4582"/>
              <a:ext cx="2304" cy="216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defRPr/>
              </a:pPr>
              <a:endParaRPr 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defRPr/>
              </a:pPr>
              <a:r>
                <a:rPr lang="en-US" sz="1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4. KHÁNG CHIẾN </a:t>
              </a:r>
            </a:p>
            <a:p>
              <a:pPr algn="ctr" eaLnBrk="1" hangingPunct="1">
                <a:defRPr/>
              </a:pPr>
              <a:r>
                <a:rPr lang="en-US" sz="1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LÂU DÀI</a:t>
              </a:r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auto">
            <a:xfrm>
              <a:off x="5211" y="1608"/>
              <a:ext cx="2304" cy="216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defRPr/>
              </a:pPr>
              <a:endPara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1. XÁC ĐỊNH ĐÚNG ĐỐI TƯỢNG</a:t>
              </a:r>
            </a:p>
          </p:txBody>
        </p:sp>
        <p:sp>
          <p:nvSpPr>
            <p:cNvPr id="28" name="Oval 30"/>
            <p:cNvSpPr>
              <a:spLocks noChangeArrowheads="1"/>
            </p:cNvSpPr>
            <p:nvPr/>
          </p:nvSpPr>
          <p:spPr bwMode="auto">
            <a:xfrm>
              <a:off x="3600" y="2765"/>
              <a:ext cx="2304" cy="216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defRPr/>
              </a:pPr>
              <a:endParaRPr 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defRPr/>
              </a:pPr>
              <a:r>
                <a:rPr lang="en-US" sz="1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2. KẾT HỢP HAI NHIỆM VỤ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1760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410" name="Rectangle 5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77828B-F6BE-498A-AAB6-46E323CE89A8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/>
              <a:t>18</a:t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304" y="1505930"/>
            <a:ext cx="8769096" cy="1470025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ea typeface="Calibri"/>
              </a:rPr>
              <a:t>3.2. ĐƯỜNG LỐI KHÁNG CHIẾN </a:t>
            </a:r>
            <a:r>
              <a:rPr lang="en-US" sz="2800" b="1" dirty="0" smtClean="0">
                <a:solidFill>
                  <a:schemeClr val="bg1"/>
                </a:solidFill>
                <a:ea typeface="Calibri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ea typeface="Calibri"/>
              </a:rPr>
            </a:br>
            <a:r>
              <a:rPr lang="en-US" sz="2800" b="1" dirty="0" smtClean="0">
                <a:solidFill>
                  <a:schemeClr val="bg1"/>
                </a:solidFill>
                <a:ea typeface="Calibri"/>
              </a:rPr>
              <a:t>CHỐNG </a:t>
            </a:r>
            <a:r>
              <a:rPr lang="en-US" sz="2800" b="1" dirty="0">
                <a:solidFill>
                  <a:schemeClr val="bg1"/>
                </a:solidFill>
                <a:ea typeface="Calibri"/>
              </a:rPr>
              <a:t>MỸ, CỨU NƯỚC, THỐNG NHẤT TỔ QUỐC (1954 - 1975)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077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3.2.1. ĐƯỜNG LỐI TRONG GIAI ĐOẠN 1954 - 1964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225817" y="1326046"/>
            <a:ext cx="8610600" cy="4984750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dirty="0" smtClean="0"/>
              <a:t>3.2.1.1 </a:t>
            </a:r>
            <a:r>
              <a:rPr lang="en-US" dirty="0" err="1" smtClean="0"/>
              <a:t>Bối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cảnh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lịch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sử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của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cách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mạng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Việt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Nam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sau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tháng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7/1954:</a:t>
            </a:r>
          </a:p>
          <a:p>
            <a:pPr>
              <a:buNone/>
            </a:pPr>
            <a:r>
              <a:rPr lang="en-US" dirty="0" smtClean="0">
                <a:latin typeface=".VnTime" panose="020B7200000000000000" pitchFamily="34" charset="0"/>
              </a:rPr>
              <a:t>-</a:t>
            </a:r>
            <a:endParaRPr lang="en-US" dirty="0">
              <a:latin typeface=".VnTime" panose="020B7200000000000000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3238500" y="2054317"/>
            <a:ext cx="2819400" cy="103296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Thuận lợi </a:t>
            </a:r>
          </a:p>
        </p:txBody>
      </p: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5281613" y="2126456"/>
            <a:ext cx="3838575" cy="4350544"/>
            <a:chOff x="5281613" y="1752600"/>
            <a:chExt cx="3838575" cy="4800600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477000" y="1752600"/>
              <a:ext cx="1447800" cy="1143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Trong </a:t>
              </a:r>
            </a:p>
            <a:p>
              <a:pPr algn="ctr" eaLnBrk="1" hangingPunct="1">
                <a:defRPr/>
              </a:pPr>
              <a:r>
                <a:rPr lang="en-US" sz="24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nước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5281613" y="4114800"/>
              <a:ext cx="1195387" cy="2438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Miền </a:t>
              </a:r>
            </a:p>
            <a:p>
              <a:pPr algn="ctr" eaLnBrk="1" hangingPunct="1">
                <a:defRPr/>
              </a:pPr>
              <a:r>
                <a:rPr lang="en-US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Bắc </a:t>
              </a:r>
            </a:p>
            <a:p>
              <a:pPr algn="ctr" eaLnBrk="1" hangingPunct="1">
                <a:defRPr/>
              </a:pPr>
              <a:r>
                <a:rPr lang="en-US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hoàn </a:t>
              </a:r>
            </a:p>
            <a:p>
              <a:pPr algn="ctr" eaLnBrk="1" hangingPunct="1">
                <a:defRPr/>
              </a:pPr>
              <a:r>
                <a:rPr lang="en-US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toàn</a:t>
              </a:r>
            </a:p>
            <a:p>
              <a:pPr algn="ctr" eaLnBrk="1" hangingPunct="1">
                <a:defRPr/>
              </a:pPr>
              <a:r>
                <a:rPr lang="en-US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giải</a:t>
              </a:r>
            </a:p>
            <a:p>
              <a:pPr algn="ctr" eaLnBrk="1" hangingPunct="1">
                <a:defRPr/>
              </a:pPr>
              <a:r>
                <a:rPr lang="en-US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phóng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6623050" y="4068763"/>
              <a:ext cx="1195388" cy="2438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Thế và </a:t>
              </a:r>
            </a:p>
            <a:p>
              <a:pPr algn="ctr" eaLnBrk="1" hangingPunct="1">
                <a:defRPr/>
              </a:pPr>
              <a:r>
                <a:rPr lang="en-US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lực CM </a:t>
              </a:r>
            </a:p>
            <a:p>
              <a:pPr algn="ctr" eaLnBrk="1" hangingPunct="1">
                <a:defRPr/>
              </a:pPr>
              <a:r>
                <a:rPr lang="en-US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lớn </a:t>
              </a:r>
            </a:p>
            <a:p>
              <a:pPr algn="ctr" eaLnBrk="1" hangingPunct="1">
                <a:defRPr/>
              </a:pPr>
              <a:r>
                <a:rPr lang="en-US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mạnh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7924800" y="4114800"/>
              <a:ext cx="1195388" cy="2438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Ý chí</a:t>
              </a:r>
            </a:p>
            <a:p>
              <a:pPr algn="ctr" eaLnBrk="1" hangingPunct="1">
                <a:defRPr/>
              </a:pPr>
              <a:r>
                <a:rPr lang="en-US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độc lập </a:t>
              </a:r>
            </a:p>
            <a:p>
              <a:pPr algn="ctr" eaLnBrk="1" hangingPunct="1">
                <a:defRPr/>
              </a:pPr>
              <a:r>
                <a:rPr lang="en-US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thống</a:t>
              </a:r>
            </a:p>
            <a:p>
              <a:pPr algn="ctr" eaLnBrk="1" hangingPunct="1">
                <a:defRPr/>
              </a:pPr>
              <a:r>
                <a:rPr lang="en-US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nhất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867400" y="3505200"/>
              <a:ext cx="27432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7239000" y="2895600"/>
              <a:ext cx="0" cy="609600"/>
            </a:xfrm>
            <a:prstGeom prst="line">
              <a:avLst/>
            </a:prstGeom>
            <a:ln>
              <a:headEnd type="triangle" w="med" len="med"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5867400" y="3505200"/>
              <a:ext cx="0" cy="6096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7239000" y="3505200"/>
              <a:ext cx="0" cy="5334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8534400" y="3505200"/>
              <a:ext cx="0" cy="6096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 24"/>
          <p:cNvGrpSpPr>
            <a:grpSpLocks/>
          </p:cNvGrpSpPr>
          <p:nvPr/>
        </p:nvGrpSpPr>
        <p:grpSpPr bwMode="auto">
          <a:xfrm>
            <a:off x="76200" y="2133600"/>
            <a:ext cx="4191000" cy="4419600"/>
            <a:chOff x="76200" y="1752600"/>
            <a:chExt cx="4191000" cy="4876800"/>
          </a:xfrm>
        </p:grpSpPr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1295400" y="1752600"/>
              <a:ext cx="1524000" cy="12192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Quốc </a:t>
              </a:r>
            </a:p>
            <a:p>
              <a:pPr algn="ctr" eaLnBrk="1" hangingPunct="1">
                <a:defRPr/>
              </a:pPr>
              <a:r>
                <a:rPr lang="en-US" sz="24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tế</a:t>
              </a:r>
            </a:p>
          </p:txBody>
        </p:sp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76200" y="4114800"/>
              <a:ext cx="1219200" cy="25146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Hệ </a:t>
              </a:r>
            </a:p>
            <a:p>
              <a:pPr algn="ctr" eaLnBrk="1" hangingPunct="1">
                <a:defRPr/>
              </a:pPr>
              <a:r>
                <a:rPr lang="en-US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thống </a:t>
              </a:r>
            </a:p>
            <a:p>
              <a:pPr algn="ctr" eaLnBrk="1" hangingPunct="1">
                <a:defRPr/>
              </a:pPr>
              <a:r>
                <a:rPr lang="en-US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XHCN</a:t>
              </a:r>
            </a:p>
            <a:p>
              <a:pPr algn="ctr" eaLnBrk="1" hangingPunct="1">
                <a:defRPr/>
              </a:pPr>
              <a:r>
                <a:rPr lang="en-US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lớn </a:t>
              </a:r>
            </a:p>
            <a:p>
              <a:pPr algn="ctr" eaLnBrk="1" hangingPunct="1">
                <a:defRPr/>
              </a:pPr>
              <a:r>
                <a:rPr lang="en-US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mạnh</a:t>
              </a:r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1524000" y="4114800"/>
              <a:ext cx="1295400" cy="25146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PT</a:t>
              </a:r>
            </a:p>
            <a:p>
              <a:pPr algn="ctr" eaLnBrk="1" hangingPunct="1">
                <a:defRPr/>
              </a:pPr>
              <a:r>
                <a:rPr lang="en-US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GPDT</a:t>
              </a:r>
            </a:p>
            <a:p>
              <a:pPr algn="ctr" eaLnBrk="1" hangingPunct="1">
                <a:defRPr/>
              </a:pPr>
              <a:r>
                <a:rPr lang="en-US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phát </a:t>
              </a:r>
            </a:p>
            <a:p>
              <a:pPr algn="ctr" eaLnBrk="1" hangingPunct="1">
                <a:defRPr/>
              </a:pPr>
              <a:r>
                <a:rPr lang="en-US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triển</a:t>
              </a:r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2971800" y="4114800"/>
              <a:ext cx="1295400" cy="2438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PT</a:t>
              </a:r>
            </a:p>
            <a:p>
              <a:pPr algn="ctr"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HB </a:t>
              </a:r>
            </a:p>
            <a:p>
              <a:pPr algn="ctr"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DC</a:t>
              </a:r>
            </a:p>
            <a:p>
              <a:pPr algn="ctr"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Lên</a:t>
              </a:r>
            </a:p>
            <a:p>
              <a:pPr algn="ctr" eaLnBrk="1" hangingPunct="1">
                <a:defRPr/>
              </a:pPr>
              <a:r>
                <a:rPr 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cao</a:t>
              </a: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609600" y="3505200"/>
              <a:ext cx="29718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9600" y="3505200"/>
              <a:ext cx="0" cy="6096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2133600" y="3505200"/>
              <a:ext cx="0" cy="6096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3581400" y="3505200"/>
              <a:ext cx="0" cy="6096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2133600" y="2971800"/>
              <a:ext cx="0" cy="609600"/>
            </a:xfrm>
            <a:prstGeom prst="line">
              <a:avLst/>
            </a:prstGeom>
            <a:ln>
              <a:headEnd type="triangle" w="med" len="med"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640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03B534-C4E9-4C03-9ED0-B9A1C22E5E92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/>
              <a:t>2</a:t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099" name="Picture 2" descr="Slide  copy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8229600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MỤC TIÊU</a:t>
            </a:r>
          </a:p>
        </p:txBody>
      </p:sp>
      <p:sp>
        <p:nvSpPr>
          <p:cNvPr id="4101" name="Content Placeholder 7"/>
          <p:cNvSpPr>
            <a:spLocks noGrp="1"/>
          </p:cNvSpPr>
          <p:nvPr>
            <p:ph idx="1"/>
          </p:nvPr>
        </p:nvSpPr>
        <p:spPr>
          <a:xfrm>
            <a:off x="228600" y="1752600"/>
            <a:ext cx="7543800" cy="4832350"/>
          </a:xfrm>
        </p:spPr>
        <p:txBody>
          <a:bodyPr>
            <a:normAutofit fontScale="92500"/>
          </a:bodyPr>
          <a:lstStyle/>
          <a:p>
            <a:pPr marL="347663" indent="-347663" algn="just" eaLnBrk="1" hangingPunct="1"/>
            <a:r>
              <a:rPr lang="en-US" dirty="0" err="1" smtClean="0"/>
              <a:t>Nắm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được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điều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hoàn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cảnh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trong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nước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và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quốc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tế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khi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nổ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ra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2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cuộc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kháng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chiến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chống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thực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dân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Pháp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và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đế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quốc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Mỹ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xâm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lược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của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nhân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dân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ta.</a:t>
            </a:r>
          </a:p>
          <a:p>
            <a:pPr marL="347663" indent="-347663" algn="just" eaLnBrk="1" hangingPunct="1"/>
            <a:r>
              <a:rPr lang="en-US" dirty="0" err="1" smtClean="0"/>
              <a:t>Nắm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được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đường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lối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chủ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trương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của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Đảng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để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xây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bảo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vệ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chính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quyền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cách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mạng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thời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kỳ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1945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1946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và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nội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dung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đường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lối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kháng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chiến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chống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thực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dân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Pháp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Ý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nghĩa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thắng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lợi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của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cuộc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kháng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chiến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chống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thực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dân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Pháp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xâm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lược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của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nhân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dân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ta.</a:t>
            </a:r>
          </a:p>
          <a:p>
            <a:pPr marL="347663" indent="-347663" algn="just" eaLnBrk="1" hangingPunct="1"/>
            <a:r>
              <a:rPr lang="en-US" dirty="0" err="1" smtClean="0"/>
              <a:t>Nắm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được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đường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lối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chủ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trương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biện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pháp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mà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Đảng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đã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đề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ra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để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đánh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thắng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4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chiến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lược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chiến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tranh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của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5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đời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tổng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thống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Mỹ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giải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phóng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được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miền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Nam,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thống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nhất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đất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nước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và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đưa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cả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nước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lên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CNXH.</a:t>
            </a:r>
          </a:p>
          <a:p>
            <a:pPr marL="347663" indent="-347663" algn="just" eaLnBrk="1" hangingPunct="1"/>
            <a:endParaRPr lang="en-US" sz="1400" dirty="0" smtClean="0"/>
          </a:p>
          <a:p>
            <a:pPr marL="347663" indent="-347663" algn="just" eaLnBrk="1" hangingPunct="1"/>
            <a:endParaRPr lang="en-US" dirty="0" smtClean="0"/>
          </a:p>
        </p:txBody>
      </p:sp>
      <p:pic>
        <p:nvPicPr>
          <p:cNvPr id="4102" name="Picture 4" descr="3D-Slide-Man-Reading-Books-original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098550"/>
            <a:ext cx="1371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03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3.2.1. ĐƯỜNG LỐI TRONG GIAI ĐOẠN 1954 - 1964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16311"/>
            <a:ext cx="8610600" cy="4984750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dirty="0" smtClean="0"/>
              <a:t>3.2.1.1 </a:t>
            </a:r>
            <a:r>
              <a:rPr lang="en-US" dirty="0" err="1" smtClean="0"/>
              <a:t>Bối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cảnh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lịch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sử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của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cách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mạng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Việt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Nam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sau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tháng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7/1954: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black">
          <a:xfrm>
            <a:off x="3561522" y="1988820"/>
            <a:ext cx="2286000" cy="704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ker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Khó khăn </a:t>
            </a:r>
          </a:p>
        </p:txBody>
      </p:sp>
      <p:grpSp>
        <p:nvGrpSpPr>
          <p:cNvPr id="29" name="Group 22"/>
          <p:cNvGrpSpPr>
            <a:grpSpLocks/>
          </p:cNvGrpSpPr>
          <p:nvPr/>
        </p:nvGrpSpPr>
        <p:grpSpPr bwMode="auto">
          <a:xfrm>
            <a:off x="5029200" y="2635924"/>
            <a:ext cx="3886200" cy="4049039"/>
            <a:chOff x="5181600" y="2079024"/>
            <a:chExt cx="3886200" cy="4377339"/>
          </a:xfrm>
        </p:grpSpPr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791200" y="2079024"/>
              <a:ext cx="2743200" cy="6102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8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Trong</a:t>
              </a:r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nước</a:t>
              </a:r>
              <a:endPara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Oval 8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5181600" y="3733800"/>
              <a:ext cx="1295400" cy="27225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Chia cắt</a:t>
              </a:r>
            </a:p>
            <a:p>
              <a:pPr algn="ctr" eaLnBrk="1" hangingPunct="1">
                <a:defRPr/>
              </a:pPr>
              <a:r>
                <a:rPr 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2 miền</a:t>
              </a:r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6589713" y="3657600"/>
              <a:ext cx="1182687" cy="27225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defRPr/>
              </a:pPr>
              <a:r>
                <a:rPr 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Miền Bắc</a:t>
              </a:r>
            </a:p>
            <a:p>
              <a:pPr algn="ctr" eaLnBrk="1" hangingPunct="1">
                <a:defRPr/>
              </a:pPr>
              <a:r>
                <a:rPr 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kiệt quệ</a:t>
              </a:r>
            </a:p>
          </p:txBody>
        </p:sp>
        <p:sp>
          <p:nvSpPr>
            <p:cNvPr id="33" name="Oval 10"/>
            <p:cNvSpPr>
              <a:spLocks noChangeArrowheads="1"/>
            </p:cNvSpPr>
            <p:nvPr/>
          </p:nvSpPr>
          <p:spPr bwMode="auto">
            <a:xfrm>
              <a:off x="7885113" y="3733800"/>
              <a:ext cx="1182687" cy="26257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Miền </a:t>
              </a:r>
            </a:p>
            <a:p>
              <a:pPr algn="ctr" eaLnBrk="1" hangingPunct="1">
                <a:defRPr/>
              </a:pPr>
              <a:r>
                <a:rPr 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Nam</a:t>
              </a:r>
            </a:p>
            <a:p>
              <a:pPr algn="ctr" eaLnBrk="1" hangingPunct="1">
                <a:defRPr/>
              </a:pPr>
              <a:r>
                <a:rPr 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thành </a:t>
              </a:r>
            </a:p>
            <a:p>
              <a:pPr algn="ctr" eaLnBrk="1" hangingPunct="1">
                <a:defRPr/>
              </a:pPr>
              <a:r>
                <a:rPr 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thuộc địa,</a:t>
              </a:r>
            </a:p>
            <a:p>
              <a:pPr algn="ctr" eaLnBrk="1" hangingPunct="1">
                <a:defRPr/>
              </a:pPr>
              <a:r>
                <a:rPr 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căn cứ</a:t>
              </a:r>
            </a:p>
            <a:p>
              <a:pPr algn="ctr" eaLnBrk="1" hangingPunct="1">
                <a:defRPr/>
              </a:pPr>
              <a:r>
                <a:rPr 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quân sự </a:t>
              </a:r>
            </a:p>
            <a:p>
              <a:pPr algn="ctr" eaLnBrk="1" hangingPunct="1">
                <a:defRPr/>
              </a:pPr>
              <a:r>
                <a:rPr 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của Mỹ</a:t>
              </a: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5791200" y="3124200"/>
              <a:ext cx="27432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7162800" y="2514600"/>
              <a:ext cx="0" cy="609600"/>
            </a:xfrm>
            <a:prstGeom prst="line">
              <a:avLst/>
            </a:prstGeom>
            <a:ln>
              <a:headEnd type="triangle" w="med" len="med"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ine 17"/>
            <p:cNvSpPr>
              <a:spLocks noChangeShapeType="1"/>
            </p:cNvSpPr>
            <p:nvPr/>
          </p:nvSpPr>
          <p:spPr bwMode="auto">
            <a:xfrm>
              <a:off x="5791200" y="3124200"/>
              <a:ext cx="0" cy="6096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>
              <a:off x="7162800" y="3154363"/>
              <a:ext cx="0" cy="5334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>
              <a:off x="8518525" y="3124200"/>
              <a:ext cx="0" cy="6096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9" name="Group 21"/>
          <p:cNvGrpSpPr>
            <a:grpSpLocks/>
          </p:cNvGrpSpPr>
          <p:nvPr/>
        </p:nvGrpSpPr>
        <p:grpSpPr bwMode="auto">
          <a:xfrm>
            <a:off x="228600" y="2693671"/>
            <a:ext cx="4191000" cy="4101381"/>
            <a:chOff x="381000" y="2119275"/>
            <a:chExt cx="4191000" cy="4433925"/>
          </a:xfrm>
        </p:grpSpPr>
        <p:sp>
          <p:nvSpPr>
            <p:cNvPr id="40" name="Rectangle 3"/>
            <p:cNvSpPr>
              <a:spLocks noChangeArrowheads="1"/>
            </p:cNvSpPr>
            <p:nvPr/>
          </p:nvSpPr>
          <p:spPr bwMode="auto">
            <a:xfrm>
              <a:off x="1066800" y="2119275"/>
              <a:ext cx="2647122" cy="5477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20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Quốc tế</a:t>
              </a:r>
            </a:p>
          </p:txBody>
        </p:sp>
        <p:sp>
          <p:nvSpPr>
            <p:cNvPr id="41" name="Oval 5">
              <a:hlinkClick r:id="rId4" action="ppaction://hlinkpres?slideindex=56&amp;slidetitle=Slide 56"/>
            </p:cNvPr>
            <p:cNvSpPr>
              <a:spLocks noChangeArrowheads="1"/>
            </p:cNvSpPr>
            <p:nvPr/>
          </p:nvSpPr>
          <p:spPr bwMode="auto">
            <a:xfrm>
              <a:off x="381000" y="3733800"/>
              <a:ext cx="1295400" cy="2819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Mỹ có </a:t>
              </a:r>
            </a:p>
            <a:p>
              <a:pPr algn="ctr" eaLnBrk="1" hangingPunct="1">
                <a:defRPr/>
              </a:pPr>
              <a:r>
                <a:rPr 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tiềmlực </a:t>
              </a:r>
            </a:p>
            <a:p>
              <a:pPr algn="ctr" eaLnBrk="1" hangingPunct="1">
                <a:defRPr/>
              </a:pPr>
              <a:r>
                <a:rPr 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hùng </a:t>
              </a:r>
            </a:p>
            <a:p>
              <a:pPr algn="ctr" eaLnBrk="1" hangingPunct="1">
                <a:defRPr/>
              </a:pPr>
              <a:r>
                <a:rPr 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mạnh, </a:t>
              </a:r>
            </a:p>
            <a:p>
              <a:pPr algn="ctr" eaLnBrk="1" hangingPunct="1">
                <a:defRPr/>
              </a:pPr>
              <a:r>
                <a:rPr 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âm mưu  </a:t>
              </a:r>
            </a:p>
            <a:p>
              <a:pPr algn="ctr" eaLnBrk="1" hangingPunct="1">
                <a:defRPr/>
              </a:pPr>
              <a:r>
                <a:rPr 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bá chủ</a:t>
              </a:r>
            </a:p>
          </p:txBody>
        </p:sp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1828800" y="3733800"/>
              <a:ext cx="1350963" cy="2819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Chiến</a:t>
              </a:r>
            </a:p>
            <a:p>
              <a:pPr algn="ctr" eaLnBrk="1" hangingPunct="1">
                <a:defRPr/>
              </a:pPr>
              <a:r>
                <a:rPr 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tranh</a:t>
              </a:r>
            </a:p>
            <a:p>
              <a:pPr algn="ctr" eaLnBrk="1" hangingPunct="1">
                <a:defRPr/>
              </a:pPr>
              <a:r>
                <a:rPr 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lạnh</a:t>
              </a:r>
            </a:p>
          </p:txBody>
        </p:sp>
        <p:sp>
          <p:nvSpPr>
            <p:cNvPr id="43" name="Oval 7"/>
            <p:cNvSpPr>
              <a:spLocks noChangeArrowheads="1"/>
            </p:cNvSpPr>
            <p:nvPr/>
          </p:nvSpPr>
          <p:spPr bwMode="auto">
            <a:xfrm>
              <a:off x="3332163" y="3733800"/>
              <a:ext cx="1239837" cy="27225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Bất đồng</a:t>
              </a:r>
            </a:p>
            <a:p>
              <a:pPr algn="ctr" eaLnBrk="1" hangingPunct="1">
                <a:defRPr/>
              </a:pPr>
              <a:r>
                <a:rPr 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trong</a:t>
              </a:r>
            </a:p>
            <a:p>
              <a:pPr algn="ctr" eaLnBrk="1" hangingPunct="1">
                <a:defRPr/>
              </a:pPr>
              <a:r>
                <a:rPr 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hệ thống</a:t>
              </a:r>
            </a:p>
            <a:p>
              <a:pPr algn="ctr" eaLnBrk="1" hangingPunct="1">
                <a:defRPr/>
              </a:pPr>
              <a:r>
                <a:rPr lang="en-US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XHCN</a:t>
              </a:r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>
              <a:off x="914400" y="3124200"/>
              <a:ext cx="29718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>
              <a:off x="990600" y="3124200"/>
              <a:ext cx="0" cy="6096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>
              <a:off x="2514600" y="3124200"/>
              <a:ext cx="0" cy="6096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Line 16"/>
            <p:cNvSpPr>
              <a:spLocks noChangeShapeType="1"/>
            </p:cNvSpPr>
            <p:nvPr/>
          </p:nvSpPr>
          <p:spPr bwMode="auto">
            <a:xfrm>
              <a:off x="3886200" y="3124200"/>
              <a:ext cx="0" cy="6096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Line 20"/>
            <p:cNvSpPr>
              <a:spLocks noChangeShapeType="1"/>
            </p:cNvSpPr>
            <p:nvPr/>
          </p:nvSpPr>
          <p:spPr bwMode="auto">
            <a:xfrm>
              <a:off x="2514600" y="2590800"/>
              <a:ext cx="0" cy="609600"/>
            </a:xfrm>
            <a:prstGeom prst="line">
              <a:avLst/>
            </a:prstGeom>
            <a:ln>
              <a:headEnd type="triangle" w="med" len="med"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5280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77828B-F6BE-498A-AAB6-46E323CE89A8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/>
              <a:t>21</a:t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3.2.1. ĐƯỜNG LỐI TRONG GIAI ĐOẠN 1954 - 1964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5257800" cy="4984750"/>
          </a:xfrm>
        </p:spPr>
        <p:txBody>
          <a:bodyPr>
            <a:normAutofit lnSpcReduction="10000"/>
          </a:bodyPr>
          <a:lstStyle/>
          <a:p>
            <a:pPr marL="0" indent="0" algn="just" eaLnBrk="1" hangingPunct="1">
              <a:buNone/>
            </a:pPr>
            <a:r>
              <a:rPr lang="en-US" dirty="0" smtClean="0"/>
              <a:t>3.2.2.2 </a:t>
            </a:r>
            <a:r>
              <a:rPr lang="en-US" dirty="0" err="1" smtClean="0"/>
              <a:t>Quá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trình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hình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nội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dung,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ý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nghĩa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của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đường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lối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đ</a:t>
            </a:r>
            <a:r>
              <a:rPr lang="vi-VN" dirty="0" smtClean="0"/>
              <a:t>ược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thể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hiện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trong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các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nghị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quyết,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chỉ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thị</a:t>
            </a:r>
            <a:r>
              <a:rPr lang="en-US" dirty="0" smtClean="0"/>
              <a:t>:</a:t>
            </a:r>
            <a:endParaRPr lang="vi-VN" dirty="0" smtClean="0"/>
          </a:p>
          <a:p>
            <a:pPr marL="682625" lvl="1" indent="-336550" algn="just" eaLnBrk="1" hangingPunct="1"/>
            <a:r>
              <a:rPr lang="vi-VN" dirty="0" smtClean="0"/>
              <a:t>Nghị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quyết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Hội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nghị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Trung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ương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lần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thứ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6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(7</a:t>
            </a:r>
            <a:r>
              <a:rPr lang="en-US" dirty="0" smtClean="0"/>
              <a:t>/</a:t>
            </a:r>
            <a:r>
              <a:rPr lang="vi-VN" dirty="0" smtClean="0"/>
              <a:t>1954)</a:t>
            </a:r>
            <a:r>
              <a:rPr lang="en-US" dirty="0" smtClean="0"/>
              <a:t>.</a:t>
            </a:r>
            <a:endParaRPr lang="vi-VN" dirty="0" smtClean="0"/>
          </a:p>
          <a:p>
            <a:pPr marL="682625" lvl="1" indent="-336550" algn="just" eaLnBrk="1" hangingPunct="1"/>
            <a:r>
              <a:rPr lang="vi-VN" dirty="0" smtClean="0"/>
              <a:t>Nghị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Quyết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Bộ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chính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trị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(9</a:t>
            </a:r>
            <a:r>
              <a:rPr lang="en-US" dirty="0" smtClean="0"/>
              <a:t>/</a:t>
            </a:r>
            <a:r>
              <a:rPr lang="vi-VN" dirty="0" smtClean="0"/>
              <a:t>1954)</a:t>
            </a:r>
            <a:r>
              <a:rPr lang="en-US" dirty="0" smtClean="0"/>
              <a:t>.</a:t>
            </a:r>
            <a:endParaRPr lang="vi-VN" dirty="0" smtClean="0"/>
          </a:p>
          <a:p>
            <a:pPr marL="682625" lvl="1" indent="-336550" algn="just" eaLnBrk="1" hangingPunct="1"/>
            <a:r>
              <a:rPr lang="vi-VN" dirty="0" smtClean="0"/>
              <a:t>Đề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cương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cách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mạng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miền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Nam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(8</a:t>
            </a:r>
            <a:r>
              <a:rPr lang="en-US" dirty="0" smtClean="0"/>
              <a:t>/</a:t>
            </a:r>
            <a:r>
              <a:rPr lang="vi-VN" dirty="0" smtClean="0"/>
              <a:t>1956)</a:t>
            </a:r>
            <a:r>
              <a:rPr lang="en-US" dirty="0" smtClean="0"/>
              <a:t>.</a:t>
            </a:r>
            <a:endParaRPr lang="vi-VN" dirty="0" smtClean="0"/>
          </a:p>
          <a:p>
            <a:pPr marL="682625" lvl="1" indent="-336550" algn="just" eaLnBrk="1" hangingPunct="1"/>
            <a:r>
              <a:rPr lang="vi-VN" dirty="0" smtClean="0"/>
              <a:t>Nghị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quyết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Hội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Nghị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Trung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ương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lần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thứ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13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(12</a:t>
            </a:r>
            <a:r>
              <a:rPr lang="en-US" dirty="0" smtClean="0"/>
              <a:t>/</a:t>
            </a:r>
            <a:r>
              <a:rPr lang="vi-VN" dirty="0" smtClean="0"/>
              <a:t>1957)</a:t>
            </a:r>
            <a:r>
              <a:rPr lang="en-US" dirty="0" smtClean="0"/>
              <a:t>.</a:t>
            </a:r>
            <a:endParaRPr lang="vi-VN" dirty="0" smtClean="0"/>
          </a:p>
          <a:p>
            <a:pPr marL="682625" lvl="1" indent="-336550" algn="just" eaLnBrk="1" hangingPunct="1"/>
            <a:r>
              <a:rPr lang="vi-VN" dirty="0" smtClean="0"/>
              <a:t>Nghị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quyết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Hội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nghị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Trung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ương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lần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thứ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15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(1</a:t>
            </a:r>
            <a:r>
              <a:rPr lang="en-US" dirty="0" smtClean="0"/>
              <a:t>/</a:t>
            </a:r>
            <a:r>
              <a:rPr lang="vi-VN" dirty="0" smtClean="0"/>
              <a:t>1959)</a:t>
            </a:r>
            <a:r>
              <a:rPr lang="en-US" dirty="0" smtClean="0"/>
              <a:t>.</a:t>
            </a:r>
            <a:endParaRPr lang="vi-VN" dirty="0" smtClean="0"/>
          </a:p>
          <a:p>
            <a:pPr marL="682625" lvl="1" indent="-336550" algn="just" eaLnBrk="1" hangingPunct="1"/>
            <a:r>
              <a:rPr lang="vi-VN" dirty="0" smtClean="0"/>
              <a:t>Nghị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quyết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Đại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hội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III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(9</a:t>
            </a:r>
            <a:r>
              <a:rPr lang="en-US" dirty="0" smtClean="0"/>
              <a:t>/</a:t>
            </a:r>
            <a:r>
              <a:rPr lang="vi-VN" dirty="0" smtClean="0"/>
              <a:t>1960)</a:t>
            </a:r>
            <a:r>
              <a:rPr lang="en-US" dirty="0" smtClean="0"/>
              <a:t>.</a:t>
            </a:r>
            <a:endParaRPr lang="vi-VN" dirty="0" smtClean="0"/>
          </a:p>
        </p:txBody>
      </p:sp>
      <p:pic>
        <p:nvPicPr>
          <p:cNvPr id="17413" name="Picture 2" descr="Chủ tịch Hồ Chí Minh &amp;dstrok;ọc diễn v&amp;abreve;n khai mạc &amp;Dstrok;ại hội &amp;dstrok;ại biểu toàn quốc lần thứ III của &amp;Dstrok;ảng 5-9-1960.                                                           Ảnh: T.L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2438400"/>
            <a:ext cx="34575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Content Placeholder 2"/>
          <p:cNvSpPr txBox="1">
            <a:spLocks/>
          </p:cNvSpPr>
          <p:nvPr/>
        </p:nvSpPr>
        <p:spPr bwMode="auto">
          <a:xfrm>
            <a:off x="5486400" y="4800600"/>
            <a:ext cx="3505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vi-VN" sz="1600"/>
              <a:t>Chủ</a:t>
            </a:r>
            <a:r>
              <a:rPr lang="vi-VN" sz="1600">
                <a:solidFill>
                  <a:srgbClr val="7F787F"/>
                </a:solidFill>
              </a:rPr>
              <a:t> </a:t>
            </a:r>
            <a:r>
              <a:rPr lang="vi-VN" sz="1600"/>
              <a:t>tịch</a:t>
            </a:r>
            <a:r>
              <a:rPr lang="vi-VN" sz="1600">
                <a:solidFill>
                  <a:srgbClr val="7F787F"/>
                </a:solidFill>
              </a:rPr>
              <a:t> </a:t>
            </a:r>
            <a:r>
              <a:rPr lang="vi-VN" sz="1600"/>
              <a:t>Hồ</a:t>
            </a:r>
            <a:r>
              <a:rPr lang="vi-VN" sz="1600">
                <a:solidFill>
                  <a:srgbClr val="7F787F"/>
                </a:solidFill>
              </a:rPr>
              <a:t> </a:t>
            </a:r>
            <a:r>
              <a:rPr lang="vi-VN" sz="1600"/>
              <a:t>Chí</a:t>
            </a:r>
            <a:r>
              <a:rPr lang="vi-VN" sz="1600">
                <a:solidFill>
                  <a:srgbClr val="7F787F"/>
                </a:solidFill>
              </a:rPr>
              <a:t> </a:t>
            </a:r>
            <a:r>
              <a:rPr lang="vi-VN" sz="1600"/>
              <a:t>Minh</a:t>
            </a:r>
            <a:r>
              <a:rPr lang="vi-VN" sz="1600">
                <a:solidFill>
                  <a:srgbClr val="7F787F"/>
                </a:solidFill>
              </a:rPr>
              <a:t> </a:t>
            </a:r>
            <a:r>
              <a:rPr lang="vi-VN" sz="1600"/>
              <a:t>đọc</a:t>
            </a:r>
            <a:r>
              <a:rPr lang="vi-VN" sz="1600">
                <a:solidFill>
                  <a:srgbClr val="7F787F"/>
                </a:solidFill>
              </a:rPr>
              <a:t> </a:t>
            </a:r>
            <a:r>
              <a:rPr lang="vi-VN" sz="1600"/>
              <a:t>diễn</a:t>
            </a:r>
            <a:r>
              <a:rPr lang="vi-VN" sz="1600">
                <a:solidFill>
                  <a:srgbClr val="7F787F"/>
                </a:solidFill>
              </a:rPr>
              <a:t> </a:t>
            </a:r>
            <a:r>
              <a:rPr lang="vi-VN" sz="1600"/>
              <a:t>văn</a:t>
            </a:r>
            <a:r>
              <a:rPr lang="vi-VN" sz="1600">
                <a:solidFill>
                  <a:srgbClr val="7F787F"/>
                </a:solidFill>
              </a:rPr>
              <a:t> </a:t>
            </a:r>
            <a:r>
              <a:rPr lang="vi-VN" sz="1600"/>
              <a:t>khai</a:t>
            </a:r>
            <a:r>
              <a:rPr lang="vi-VN" sz="1600">
                <a:solidFill>
                  <a:srgbClr val="7F787F"/>
                </a:solidFill>
              </a:rPr>
              <a:t> </a:t>
            </a:r>
            <a:r>
              <a:rPr lang="vi-VN" sz="1600"/>
              <a:t>mạc</a:t>
            </a:r>
            <a:r>
              <a:rPr lang="vi-VN" sz="1600">
                <a:solidFill>
                  <a:srgbClr val="7F787F"/>
                </a:solidFill>
              </a:rPr>
              <a:t> </a:t>
            </a:r>
            <a:r>
              <a:rPr lang="vi-VN" sz="1600"/>
              <a:t>Đại</a:t>
            </a:r>
            <a:r>
              <a:rPr lang="vi-VN" sz="1600">
                <a:solidFill>
                  <a:srgbClr val="7F787F"/>
                </a:solidFill>
              </a:rPr>
              <a:t> </a:t>
            </a:r>
            <a:r>
              <a:rPr lang="vi-VN" sz="1600"/>
              <a:t>hội</a:t>
            </a:r>
            <a:r>
              <a:rPr lang="vi-VN" sz="1600">
                <a:solidFill>
                  <a:srgbClr val="7F787F"/>
                </a:solidFill>
              </a:rPr>
              <a:t> </a:t>
            </a:r>
            <a:r>
              <a:rPr lang="vi-VN" sz="1600"/>
              <a:t>đại</a:t>
            </a:r>
            <a:r>
              <a:rPr lang="vi-VN" sz="1600">
                <a:solidFill>
                  <a:srgbClr val="7F787F"/>
                </a:solidFill>
              </a:rPr>
              <a:t> </a:t>
            </a:r>
            <a:r>
              <a:rPr lang="vi-VN" sz="1600"/>
              <a:t>biểu</a:t>
            </a:r>
            <a:r>
              <a:rPr lang="vi-VN" sz="1600">
                <a:solidFill>
                  <a:srgbClr val="7F787F"/>
                </a:solidFill>
              </a:rPr>
              <a:t> </a:t>
            </a:r>
            <a:r>
              <a:rPr lang="vi-VN" sz="1600"/>
              <a:t>toàn</a:t>
            </a:r>
            <a:r>
              <a:rPr lang="vi-VN" sz="1600">
                <a:solidFill>
                  <a:srgbClr val="7F787F"/>
                </a:solidFill>
              </a:rPr>
              <a:t> </a:t>
            </a:r>
            <a:r>
              <a:rPr lang="vi-VN" sz="1600"/>
              <a:t>quốc</a:t>
            </a:r>
            <a:r>
              <a:rPr lang="vi-VN" sz="1600">
                <a:solidFill>
                  <a:srgbClr val="7F787F"/>
                </a:solidFill>
              </a:rPr>
              <a:t> </a:t>
            </a:r>
            <a:r>
              <a:rPr lang="vi-VN" sz="1600"/>
              <a:t>lần</a:t>
            </a:r>
            <a:r>
              <a:rPr lang="vi-VN" sz="1600">
                <a:solidFill>
                  <a:srgbClr val="7F787F"/>
                </a:solidFill>
              </a:rPr>
              <a:t> </a:t>
            </a:r>
            <a:r>
              <a:rPr lang="vi-VN" sz="1600"/>
              <a:t>thứ</a:t>
            </a:r>
            <a:r>
              <a:rPr lang="vi-VN" sz="1600">
                <a:solidFill>
                  <a:srgbClr val="7F787F"/>
                </a:solidFill>
              </a:rPr>
              <a:t> </a:t>
            </a:r>
            <a:r>
              <a:rPr lang="vi-VN" sz="1600"/>
              <a:t>III</a:t>
            </a:r>
            <a:r>
              <a:rPr lang="vi-VN" sz="1600">
                <a:solidFill>
                  <a:srgbClr val="7F787F"/>
                </a:solidFill>
              </a:rPr>
              <a:t> </a:t>
            </a:r>
            <a:r>
              <a:rPr lang="vi-VN" sz="1600"/>
              <a:t>của</a:t>
            </a:r>
            <a:r>
              <a:rPr lang="vi-VN" sz="1600">
                <a:solidFill>
                  <a:srgbClr val="7F787F"/>
                </a:solidFill>
              </a:rPr>
              <a:t> </a:t>
            </a:r>
            <a:r>
              <a:rPr lang="vi-VN" sz="1600"/>
              <a:t>Đảng</a:t>
            </a:r>
            <a:r>
              <a:rPr lang="vi-VN" sz="1600">
                <a:solidFill>
                  <a:srgbClr val="7F787F"/>
                </a:solidFill>
              </a:rPr>
              <a:t> </a:t>
            </a:r>
            <a:r>
              <a:rPr lang="vi-VN" sz="1600"/>
              <a:t>5-9-1960</a:t>
            </a:r>
            <a:r>
              <a:rPr lang="en-US" sz="1600"/>
              <a:t>.</a:t>
            </a:r>
            <a:endParaRPr lang="en-US" sz="1600" b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939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ED550CD-3FB0-48A7-868C-EE30212D74E1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/>
              <a:t>22</a:t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3.2.1. ĐƯỜNG LỐI TRONG GIAI ĐOẠN 1954 – 1964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832350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buFontTx/>
              <a:buNone/>
            </a:pPr>
            <a:r>
              <a:rPr lang="vi-VN" smtClean="0"/>
              <a:t>Các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nghị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quyết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này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đã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đề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ra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và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giải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quyết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những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vấn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đề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chủ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yếu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sau:</a:t>
            </a:r>
            <a:r>
              <a:rPr lang="en-US" smtClean="0">
                <a:solidFill>
                  <a:srgbClr val="7F787F"/>
                </a:solidFill>
              </a:rPr>
              <a:t> </a:t>
            </a:r>
            <a:endParaRPr lang="en-US" smtClean="0"/>
          </a:p>
          <a:p>
            <a:pPr algn="just" eaLnBrk="1" hangingPunct="1"/>
            <a:r>
              <a:rPr lang="vi-VN" smtClean="0"/>
              <a:t>Đẩy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mạnh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đấu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tranh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chính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trị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để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giữ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gìn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những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thành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quả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cách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mạng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mà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nhân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dân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ta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giành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được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trong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kháng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chiến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chống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Pháp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đồng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thời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tập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hợp,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rèn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luyện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quần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chúng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để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chuẩn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bị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cho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tổng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tuyển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cử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thống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nhất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đất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nước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bằng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con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đường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hoà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bình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như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hiệp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định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Giơ-ne-vơ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qui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định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(1954</a:t>
            </a:r>
            <a:r>
              <a:rPr lang="en-US" smtClean="0">
                <a:solidFill>
                  <a:srgbClr val="7F787F"/>
                </a:solidFill>
              </a:rPr>
              <a:t> </a:t>
            </a:r>
            <a:r>
              <a:rPr lang="vi-VN" smtClean="0"/>
              <a:t>-</a:t>
            </a:r>
            <a:r>
              <a:rPr lang="en-US" smtClean="0">
                <a:solidFill>
                  <a:srgbClr val="7F787F"/>
                </a:solidFill>
              </a:rPr>
              <a:t> </a:t>
            </a:r>
            <a:r>
              <a:rPr lang="vi-VN" smtClean="0"/>
              <a:t>1956).</a:t>
            </a:r>
          </a:p>
          <a:p>
            <a:pPr algn="just" eaLnBrk="1" hangingPunct="1"/>
            <a:r>
              <a:rPr lang="vi-VN" smtClean="0"/>
              <a:t>Khi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khả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năng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thống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nhất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đất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nước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bằng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con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đường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hoà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bình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không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còn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nữa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Đảng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chủ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trương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phải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tăng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cường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lực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lượng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chính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trị,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lực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lượng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vũ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trang,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xây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dựng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căn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cứ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địa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và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tiến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hành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đấu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tranh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giành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chính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quyền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bằng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con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đường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bạo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lực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(1957</a:t>
            </a:r>
            <a:r>
              <a:rPr lang="en-US" smtClean="0">
                <a:solidFill>
                  <a:srgbClr val="7F787F"/>
                </a:solidFill>
              </a:rPr>
              <a:t> </a:t>
            </a:r>
            <a:r>
              <a:rPr lang="vi-VN" smtClean="0"/>
              <a:t>-</a:t>
            </a:r>
            <a:r>
              <a:rPr lang="en-US" smtClean="0">
                <a:solidFill>
                  <a:srgbClr val="7F787F"/>
                </a:solidFill>
              </a:rPr>
              <a:t> </a:t>
            </a:r>
            <a:r>
              <a:rPr lang="vi-VN" smtClean="0"/>
              <a:t>1964)</a:t>
            </a:r>
            <a:r>
              <a:rPr lang="en-US" smtClean="0"/>
              <a:t>.</a:t>
            </a:r>
            <a:endParaRPr lang="vi-VN" smtClean="0"/>
          </a:p>
          <a:p>
            <a:pPr algn="just" eaLnBrk="1" hangingPunct="1"/>
            <a:r>
              <a:rPr lang="vi-VN" smtClean="0"/>
              <a:t>Xác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định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đúng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đắn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vị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trí,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vai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trò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và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mối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quan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hệ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giữa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cách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mạng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hai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miền</a:t>
            </a:r>
            <a:r>
              <a:rPr lang="en-US" smtClean="0"/>
              <a:t>.</a:t>
            </a:r>
            <a:endParaRPr lang="vi-VN" smtClean="0"/>
          </a:p>
          <a:p>
            <a:pPr algn="just" eaLnBrk="1" hangingPunct="1"/>
            <a:r>
              <a:rPr lang="vi-VN" smtClean="0"/>
              <a:t>Đường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lối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đúng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đắn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của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Đảng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thời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kỳ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này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đã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góp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phần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đánh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bại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hai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chiến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lược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quan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trọng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là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"chiến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tranh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đơn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phương"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và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"chiến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tranh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đặc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biệt"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của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đế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quốc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M</a:t>
            </a:r>
            <a:r>
              <a:rPr lang="en-US" smtClean="0"/>
              <a:t>ỹ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và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tay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sai</a:t>
            </a:r>
            <a:r>
              <a:rPr lang="en-US" smtClean="0"/>
              <a:t>.</a:t>
            </a:r>
            <a:endParaRPr lang="vi-VN" smtClean="0"/>
          </a:p>
          <a:p>
            <a:pPr algn="just" eaLnBrk="1" hangingPunct="1"/>
            <a:endParaRPr lang="en-US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3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B794AD-D4E2-4DE7-B642-843E8F551688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/>
              <a:t>23</a:t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3.2.2. ĐƯỜNG LỐI TRONG GIAI ĐOẠN 1965 - 1975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4953000" cy="3276600"/>
          </a:xfrm>
        </p:spPr>
        <p:txBody>
          <a:bodyPr>
            <a:noAutofit/>
          </a:bodyPr>
          <a:lstStyle/>
          <a:p>
            <a:pPr algn="just" eaLnBrk="1" hangingPunct="1">
              <a:buFontTx/>
              <a:buNone/>
            </a:pPr>
            <a:r>
              <a:rPr lang="en-US" sz="2000" b="1" dirty="0" smtClean="0"/>
              <a:t>3.2.2.1 </a:t>
            </a:r>
            <a:r>
              <a:rPr lang="en-US" sz="2000" b="1" dirty="0" err="1" smtClean="0"/>
              <a:t>Bối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cảnh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lịch</a:t>
            </a:r>
            <a:r>
              <a:rPr lang="en-US" sz="2000" b="1" dirty="0" smtClean="0">
                <a:solidFill>
                  <a:srgbClr val="7F787F"/>
                </a:solidFill>
              </a:rPr>
              <a:t> </a:t>
            </a:r>
            <a:r>
              <a:rPr lang="en-US" sz="2000" b="1" dirty="0" err="1" smtClean="0"/>
              <a:t>sử</a:t>
            </a:r>
            <a:r>
              <a:rPr lang="en-US" sz="2000" b="1" dirty="0" smtClean="0"/>
              <a:t>:</a:t>
            </a:r>
          </a:p>
          <a:p>
            <a:pPr algn="just" eaLnBrk="1" hangingPunct="1"/>
            <a:r>
              <a:rPr lang="vi-VN" sz="2000" dirty="0" smtClean="0"/>
              <a:t>Đế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quốc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Mỹ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chuyển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sang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thực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hiện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chiến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lược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mới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“Chiến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tranh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cục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bộ’’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trực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tiếp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đưa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quân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Mỹ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vào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xâm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lược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miền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Nam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đồng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thời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gây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chiến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tranh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phá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hoại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ác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liệt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miền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Bắc</a:t>
            </a:r>
            <a:r>
              <a:rPr lang="en-US" sz="2000" dirty="0" smtClean="0"/>
              <a:t>.</a:t>
            </a:r>
            <a:endParaRPr lang="vi-VN" sz="2000" dirty="0" smtClean="0"/>
          </a:p>
          <a:p>
            <a:pPr algn="just" eaLnBrk="1" hangingPunct="1"/>
            <a:r>
              <a:rPr lang="vi-VN" sz="2000" dirty="0" smtClean="0"/>
              <a:t>Thế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và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lực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của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cách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mạng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miền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Nam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được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tăng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cường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mạnh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mẽ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sau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khi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đánh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bại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chiến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lược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“Chiến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tranh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đặc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biệt”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của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Mỹ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và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tay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sai.</a:t>
            </a:r>
          </a:p>
          <a:p>
            <a:pPr algn="just" eaLnBrk="1" hangingPunct="1"/>
            <a:r>
              <a:rPr lang="vi-VN" sz="2000" dirty="0" smtClean="0"/>
              <a:t>Tình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hình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quốc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tế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có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nhiều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biến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động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đặc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biệt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là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bất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đồng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giữa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Liên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Xô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và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Trung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Quốc</a:t>
            </a:r>
            <a:r>
              <a:rPr lang="vi-VN" sz="2000" dirty="0" smtClean="0"/>
              <a:t>.</a:t>
            </a:r>
            <a:endParaRPr lang="en-US" sz="2000" dirty="0" smtClean="0"/>
          </a:p>
        </p:txBody>
      </p:sp>
      <p:pic>
        <p:nvPicPr>
          <p:cNvPr id="19461" name="Picture 2" descr="http://i191.photobucket.com/albums/z27/lyenson/im12009900161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133600"/>
            <a:ext cx="3105150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Content Placeholder 2"/>
          <p:cNvSpPr txBox="1">
            <a:spLocks/>
          </p:cNvSpPr>
          <p:nvPr/>
        </p:nvSpPr>
        <p:spPr bwMode="auto">
          <a:xfrm>
            <a:off x="5791200" y="4800600"/>
            <a:ext cx="2971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vi-VN" sz="1600"/>
              <a:t>“Chiến tranh cục bộ” của đế quốc Mỹ (1965 – 1968)</a:t>
            </a:r>
            <a:endParaRPr lang="en-US" sz="16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672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1FB5326-BB53-495E-8682-991F1E140504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/>
              <a:t>24</a:t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3.2.2. ĐƯỜNG LỐI TRONG GIAI ĐOẠN 1965 – 1975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5486400" cy="4832350"/>
          </a:xfrm>
        </p:spPr>
        <p:txBody>
          <a:bodyPr>
            <a:normAutofit lnSpcReduction="10000"/>
          </a:bodyPr>
          <a:lstStyle/>
          <a:p>
            <a:pPr marL="0" indent="0" algn="just" eaLnBrk="1" hangingPunct="1">
              <a:buFontTx/>
              <a:buNone/>
            </a:pPr>
            <a:r>
              <a:rPr lang="en-US" dirty="0" smtClean="0"/>
              <a:t>3.2.2.2 </a:t>
            </a:r>
            <a:r>
              <a:rPr lang="en-US" dirty="0" err="1" smtClean="0"/>
              <a:t>Quá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trình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hình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nội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dung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và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ý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nghĩa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của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đường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lối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được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thể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hiện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trong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các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nghị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quyết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347663" lvl="1" indent="-346075" algn="just" eaLnBrk="1" hangingPunct="1">
              <a:buFontTx/>
              <a:buChar char="•"/>
            </a:pPr>
            <a:r>
              <a:rPr lang="en-US" dirty="0" err="1" smtClean="0"/>
              <a:t>Nghị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quyết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Hội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Nghị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Trung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ương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lần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thứ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11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(3/1965)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và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lần</a:t>
            </a:r>
            <a:r>
              <a:rPr lang="en-US" dirty="0" smtClean="0">
                <a:solidFill>
                  <a:srgbClr val="7F787F"/>
                </a:solidFill>
              </a:rPr>
              <a:t>  </a:t>
            </a:r>
            <a:r>
              <a:rPr lang="en-US" dirty="0" err="1" smtClean="0"/>
              <a:t>thứ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12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(12/1965).</a:t>
            </a:r>
          </a:p>
          <a:p>
            <a:pPr marL="347663" lvl="1" indent="-346075" algn="just" eaLnBrk="1" hangingPunct="1">
              <a:buFontTx/>
              <a:buChar char="•"/>
            </a:pPr>
            <a:r>
              <a:rPr lang="en-US" dirty="0" err="1" smtClean="0"/>
              <a:t>Hội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nghị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lần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thứ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13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(1/1967).</a:t>
            </a:r>
          </a:p>
          <a:p>
            <a:pPr marL="347663" lvl="1" indent="-346075" algn="just" eaLnBrk="1" hangingPunct="1">
              <a:buFontTx/>
              <a:buChar char="•"/>
            </a:pPr>
            <a:r>
              <a:rPr lang="en-US" dirty="0" err="1" smtClean="0"/>
              <a:t>Hội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nghị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lần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thứ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14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(1/1968).</a:t>
            </a:r>
          </a:p>
          <a:p>
            <a:pPr marL="347663" lvl="1" indent="-346075" algn="just" eaLnBrk="1" hangingPunct="1">
              <a:buFontTx/>
              <a:buChar char="•"/>
            </a:pPr>
            <a:r>
              <a:rPr lang="en-US" dirty="0" err="1" smtClean="0"/>
              <a:t>Nghị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quyết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Trung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ương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lần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thứ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18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(1/1970).</a:t>
            </a:r>
          </a:p>
          <a:p>
            <a:pPr marL="347663" lvl="1" indent="-346075" algn="just" eaLnBrk="1" hangingPunct="1">
              <a:buFontTx/>
              <a:buChar char="•"/>
            </a:pPr>
            <a:r>
              <a:rPr lang="vi-VN" dirty="0" smtClean="0"/>
              <a:t>Hội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nghị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lần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thứ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21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(7</a:t>
            </a:r>
            <a:r>
              <a:rPr lang="en-US" dirty="0" smtClean="0"/>
              <a:t>/</a:t>
            </a:r>
            <a:r>
              <a:rPr lang="vi-VN" dirty="0" smtClean="0"/>
              <a:t>1973)</a:t>
            </a:r>
            <a:r>
              <a:rPr lang="en-US" dirty="0" smtClean="0"/>
              <a:t>.</a:t>
            </a:r>
            <a:endParaRPr lang="vi-VN" dirty="0" smtClean="0"/>
          </a:p>
          <a:p>
            <a:pPr marL="347663" lvl="1" indent="-346075" algn="just" eaLnBrk="1" hangingPunct="1">
              <a:buFontTx/>
              <a:buChar char="•"/>
            </a:pPr>
            <a:r>
              <a:rPr lang="vi-VN" dirty="0" smtClean="0"/>
              <a:t>Nghị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quyết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Hội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nghị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Bộ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chính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trị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mở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rộng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(8</a:t>
            </a:r>
            <a:r>
              <a:rPr lang="en-US" dirty="0" smtClean="0"/>
              <a:t>/</a:t>
            </a:r>
            <a:r>
              <a:rPr lang="vi-VN" dirty="0" smtClean="0"/>
              <a:t>12</a:t>
            </a:r>
            <a:r>
              <a:rPr lang="en-US" dirty="0" smtClean="0"/>
              <a:t>/</a:t>
            </a:r>
            <a:r>
              <a:rPr lang="vi-VN" dirty="0" smtClean="0"/>
              <a:t>1974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đến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7</a:t>
            </a:r>
            <a:r>
              <a:rPr lang="en-US" dirty="0" smtClean="0"/>
              <a:t>/</a:t>
            </a:r>
            <a:r>
              <a:rPr lang="vi-VN" dirty="0" smtClean="0"/>
              <a:t>1</a:t>
            </a:r>
            <a:r>
              <a:rPr lang="en-US" dirty="0" smtClean="0"/>
              <a:t>/</a:t>
            </a:r>
            <a:r>
              <a:rPr lang="vi-VN" dirty="0" smtClean="0"/>
              <a:t>1975).</a:t>
            </a:r>
            <a:endParaRPr lang="en-US" dirty="0" smtClean="0"/>
          </a:p>
        </p:txBody>
      </p:sp>
      <p:pic>
        <p:nvPicPr>
          <p:cNvPr id="20485" name="Picture 4" descr="https://fbcdn-sphotos-c-a.akamaihd.net/hphotos-ak-prn1/148992_10151303171421893_493757885_n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05000"/>
            <a:ext cx="3021013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Content Placeholder 2"/>
          <p:cNvSpPr txBox="1">
            <a:spLocks/>
          </p:cNvSpPr>
          <p:nvPr/>
        </p:nvSpPr>
        <p:spPr bwMode="auto">
          <a:xfrm>
            <a:off x="5943600" y="4419600"/>
            <a:ext cx="2971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vi-VN" sz="1600"/>
              <a:t>Hồ Chủ tịch trong phiên họp bế mạc hội nghị lần thứ 12 của Trung ương Chiều ngày 27 tháng 12 năm 1965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354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44D57EA-1341-4586-9A70-C00EE9BAFC3C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/>
              <a:t>25</a:t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5181600" cy="4984750"/>
          </a:xfrm>
        </p:spPr>
        <p:txBody>
          <a:bodyPr>
            <a:normAutofit/>
          </a:bodyPr>
          <a:lstStyle/>
          <a:p>
            <a:pPr marL="0" indent="0" algn="just" eaLnBrk="1" hangingPunct="1">
              <a:buFontTx/>
              <a:buNone/>
            </a:pPr>
            <a:r>
              <a:rPr lang="vi-VN" smtClean="0"/>
              <a:t>Các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nghị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quyết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trên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tập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trung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chủ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yếu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giải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quyết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những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vấn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đề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sau:</a:t>
            </a:r>
          </a:p>
          <a:p>
            <a:pPr marL="347663" lvl="1" indent="-346075" algn="just" eaLnBrk="1" hangingPunct="1">
              <a:buFontTx/>
              <a:buChar char="•"/>
            </a:pPr>
            <a:r>
              <a:rPr lang="vi-VN" smtClean="0"/>
              <a:t>Nêu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lên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và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khẳng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định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quyết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tâm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đánh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Mỹ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và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thắng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Mỹ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của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nhân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dân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ta.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Coi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đây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là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nhiệm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vụ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thiêng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liêng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của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mỗi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người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Việt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Nam.</a:t>
            </a:r>
          </a:p>
          <a:p>
            <a:pPr marL="347663" lvl="1" indent="-346075" algn="just" eaLnBrk="1" hangingPunct="1">
              <a:buFontTx/>
              <a:buChar char="•"/>
            </a:pPr>
            <a:r>
              <a:rPr lang="vi-VN" smtClean="0"/>
              <a:t>Đề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ra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phương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châm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chiến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lược: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kháng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chiến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lâu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dài,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dựa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vào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sức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mình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là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chính,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càng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đánh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càng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mạnh;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tập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trung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lực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lượng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mở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những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cuộc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tiến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công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lớn,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giành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thắng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lợi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quyết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định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trong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thời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gian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tương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đối</a:t>
            </a:r>
            <a:r>
              <a:rPr lang="vi-VN" smtClean="0">
                <a:solidFill>
                  <a:srgbClr val="7F787F"/>
                </a:solidFill>
              </a:rPr>
              <a:t> </a:t>
            </a:r>
            <a:r>
              <a:rPr lang="vi-VN" smtClean="0"/>
              <a:t>ngắn.</a:t>
            </a:r>
          </a:p>
          <a:p>
            <a:pPr marL="0" indent="0" algn="just" eaLnBrk="1" hangingPunct="1"/>
            <a:endParaRPr lang="en-US" smtClean="0"/>
          </a:p>
        </p:txBody>
      </p:sp>
      <p:pic>
        <p:nvPicPr>
          <p:cNvPr id="21509" name="Picture 2" descr="http://skills.hieuhoc.com/Photos/image/dong%20khoi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905000"/>
            <a:ext cx="35814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Content Placeholder 2"/>
          <p:cNvSpPr txBox="1">
            <a:spLocks/>
          </p:cNvSpPr>
          <p:nvPr/>
        </p:nvSpPr>
        <p:spPr bwMode="auto">
          <a:xfrm>
            <a:off x="5715000" y="4648200"/>
            <a:ext cx="320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vi-VN" sz="1600"/>
              <a:t>Nhân</a:t>
            </a:r>
            <a:r>
              <a:rPr lang="vi-VN" sz="1600">
                <a:solidFill>
                  <a:srgbClr val="7F787F"/>
                </a:solidFill>
              </a:rPr>
              <a:t> </a:t>
            </a:r>
            <a:r>
              <a:rPr lang="vi-VN" sz="1600"/>
              <a:t>d</a:t>
            </a:r>
            <a:r>
              <a:rPr lang="en-US" sz="1600"/>
              <a:t>â</a:t>
            </a:r>
            <a:r>
              <a:rPr lang="vi-VN" sz="1600"/>
              <a:t>n</a:t>
            </a:r>
            <a:r>
              <a:rPr lang="vi-VN" sz="1600">
                <a:solidFill>
                  <a:srgbClr val="7F787F"/>
                </a:solidFill>
              </a:rPr>
              <a:t> </a:t>
            </a:r>
            <a:r>
              <a:rPr lang="vi-VN" sz="1600"/>
              <a:t>miền</a:t>
            </a:r>
            <a:r>
              <a:rPr lang="vi-VN" sz="1600">
                <a:solidFill>
                  <a:srgbClr val="7F787F"/>
                </a:solidFill>
              </a:rPr>
              <a:t> </a:t>
            </a:r>
            <a:r>
              <a:rPr lang="vi-VN" sz="1600"/>
              <a:t>Nam</a:t>
            </a:r>
            <a:r>
              <a:rPr lang="en-US" sz="1600">
                <a:solidFill>
                  <a:srgbClr val="7F787F"/>
                </a:solidFill>
              </a:rPr>
              <a:t> </a:t>
            </a:r>
            <a:r>
              <a:rPr lang="vi-VN" sz="1600"/>
              <a:t>-</a:t>
            </a:r>
            <a:r>
              <a:rPr lang="en-US" sz="1600">
                <a:solidFill>
                  <a:srgbClr val="7F787F"/>
                </a:solidFill>
              </a:rPr>
              <a:t> </a:t>
            </a:r>
            <a:r>
              <a:rPr lang="vi-VN" sz="1600"/>
              <a:t>Bắc</a:t>
            </a:r>
            <a:r>
              <a:rPr lang="vi-VN" sz="1600">
                <a:solidFill>
                  <a:srgbClr val="7F787F"/>
                </a:solidFill>
              </a:rPr>
              <a:t> </a:t>
            </a:r>
            <a:r>
              <a:rPr lang="vi-VN" sz="1600"/>
              <a:t>trực</a:t>
            </a:r>
            <a:r>
              <a:rPr lang="vi-VN" sz="1600">
                <a:solidFill>
                  <a:srgbClr val="7F787F"/>
                </a:solidFill>
              </a:rPr>
              <a:t> </a:t>
            </a:r>
            <a:r>
              <a:rPr lang="vi-VN" sz="1600"/>
              <a:t>tiếp</a:t>
            </a:r>
            <a:r>
              <a:rPr lang="vi-VN" sz="1600">
                <a:solidFill>
                  <a:srgbClr val="7F787F"/>
                </a:solidFill>
              </a:rPr>
              <a:t> </a:t>
            </a:r>
            <a:r>
              <a:rPr lang="vi-VN" sz="1600"/>
              <a:t>đương</a:t>
            </a:r>
            <a:r>
              <a:rPr lang="vi-VN" sz="1600">
                <a:solidFill>
                  <a:srgbClr val="7F787F"/>
                </a:solidFill>
              </a:rPr>
              <a:t> </a:t>
            </a:r>
            <a:r>
              <a:rPr lang="vi-VN" sz="1600"/>
              <a:t>đầu</a:t>
            </a:r>
            <a:r>
              <a:rPr lang="vi-VN" sz="1600">
                <a:solidFill>
                  <a:srgbClr val="7F787F"/>
                </a:solidFill>
              </a:rPr>
              <a:t> </a:t>
            </a:r>
            <a:r>
              <a:rPr lang="vi-VN" sz="1600"/>
              <a:t>với</a:t>
            </a:r>
            <a:r>
              <a:rPr lang="vi-VN" sz="1600">
                <a:solidFill>
                  <a:srgbClr val="7F787F"/>
                </a:solidFill>
              </a:rPr>
              <a:t> </a:t>
            </a:r>
            <a:r>
              <a:rPr lang="vi-VN" sz="1600"/>
              <a:t>đế</a:t>
            </a:r>
            <a:r>
              <a:rPr lang="vi-VN" sz="1600">
                <a:solidFill>
                  <a:srgbClr val="7F787F"/>
                </a:solidFill>
              </a:rPr>
              <a:t> </a:t>
            </a:r>
            <a:r>
              <a:rPr lang="vi-VN" sz="1600"/>
              <a:t>quốc</a:t>
            </a:r>
            <a:r>
              <a:rPr lang="vi-VN" sz="1600">
                <a:solidFill>
                  <a:srgbClr val="7F787F"/>
                </a:solidFill>
              </a:rPr>
              <a:t> </a:t>
            </a:r>
            <a:r>
              <a:rPr lang="vi-VN" sz="1600"/>
              <a:t>Mỹ</a:t>
            </a:r>
            <a:r>
              <a:rPr lang="vi-VN" sz="1600">
                <a:solidFill>
                  <a:srgbClr val="7F787F"/>
                </a:solidFill>
              </a:rPr>
              <a:t> </a:t>
            </a:r>
            <a:r>
              <a:rPr lang="vi-VN" sz="1600"/>
              <a:t>xâm</a:t>
            </a:r>
            <a:r>
              <a:rPr lang="vi-VN" sz="1600">
                <a:solidFill>
                  <a:srgbClr val="7F787F"/>
                </a:solidFill>
              </a:rPr>
              <a:t> </a:t>
            </a:r>
            <a:r>
              <a:rPr lang="vi-VN" sz="1600"/>
              <a:t>lược</a:t>
            </a:r>
            <a:r>
              <a:rPr lang="vi-VN" sz="1600">
                <a:solidFill>
                  <a:srgbClr val="7F787F"/>
                </a:solidFill>
              </a:rPr>
              <a:t> </a:t>
            </a:r>
            <a:r>
              <a:rPr lang="vi-VN" sz="1600"/>
              <a:t>(1965</a:t>
            </a:r>
            <a:r>
              <a:rPr lang="en-US" sz="1600">
                <a:solidFill>
                  <a:srgbClr val="7F787F"/>
                </a:solidFill>
              </a:rPr>
              <a:t> </a:t>
            </a:r>
            <a:r>
              <a:rPr lang="vi-VN" sz="1600"/>
              <a:t>-</a:t>
            </a:r>
            <a:r>
              <a:rPr lang="en-US" sz="1600">
                <a:solidFill>
                  <a:srgbClr val="7F787F"/>
                </a:solidFill>
              </a:rPr>
              <a:t> </a:t>
            </a:r>
            <a:r>
              <a:rPr lang="vi-VN" sz="1600"/>
              <a:t>1973)</a:t>
            </a:r>
            <a:r>
              <a:rPr lang="vi-VN" sz="1600">
                <a:solidFill>
                  <a:srgbClr val="7F787F"/>
                </a:solidFill>
              </a:rPr>
              <a:t> 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3.2.2. ĐƯỜNG LỐI TRONG GIAI ĐOẠN 1965 – 1975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364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3.2.2. ĐƯỜNG LỐI TRONG GIAI ĐOẠN 1965 – 1975</a:t>
            </a:r>
          </a:p>
        </p:txBody>
      </p:sp>
      <p:sp>
        <p:nvSpPr>
          <p:cNvPr id="22530" name="Rectangle 5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45027E-9A15-4DE3-BFA9-7F22C92DD8B6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/>
              <a:t>26</a:t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2" name="Content Placeholder 2"/>
          <p:cNvSpPr>
            <a:spLocks noGrp="1"/>
          </p:cNvSpPr>
          <p:nvPr>
            <p:ph sz="quarter" idx="1"/>
          </p:nvPr>
        </p:nvSpPr>
        <p:spPr>
          <a:xfrm>
            <a:off x="603504" y="1447800"/>
            <a:ext cx="3962400" cy="43053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3538" lvl="1" indent="-361950" algn="just" eaLnBrk="1" hangingPunct="1">
              <a:buFontTx/>
              <a:buChar char="•"/>
            </a:pPr>
            <a:r>
              <a:rPr lang="vi-VN" dirty="0" smtClean="0"/>
              <a:t>Tư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tưởng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chỉ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đạo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đối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với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miền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Nam: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endParaRPr lang="en-US" dirty="0" smtClean="0">
              <a:solidFill>
                <a:srgbClr val="7F787F"/>
              </a:solidFill>
            </a:endParaRPr>
          </a:p>
          <a:p>
            <a:pPr marL="637858" lvl="2" indent="-361950" algn="just">
              <a:buFontTx/>
              <a:buChar char="•"/>
            </a:pPr>
            <a:r>
              <a:rPr lang="vi-VN" dirty="0" smtClean="0"/>
              <a:t>Giữ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vững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và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phát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triển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thế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tiến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công,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kiên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quyết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tiến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công,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liên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tục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tiến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công,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kết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hợp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đấu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tranh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quân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sự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với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đấu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tranh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chính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trị;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Thực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hiện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3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mũi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giáp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công,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đánh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địch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trên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cả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3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vùng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chiến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lược.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endParaRPr lang="en-US" dirty="0" smtClean="0">
              <a:solidFill>
                <a:srgbClr val="7F787F"/>
              </a:solidFill>
            </a:endParaRPr>
          </a:p>
          <a:p>
            <a:pPr marL="637858" lvl="2" indent="-361950" algn="just">
              <a:buFontTx/>
              <a:buChar char="•"/>
            </a:pPr>
            <a:r>
              <a:rPr lang="vi-VN" dirty="0" smtClean="0"/>
              <a:t>Coi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đấu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tranh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quân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sự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có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tác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dụng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quyết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định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trực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tiếp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và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giữ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một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vị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trí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ngày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càng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quan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trọng.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976882" y="1447800"/>
            <a:ext cx="3749675" cy="43053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363538" lvl="1" indent="-361950" algn="just">
              <a:buFontTx/>
              <a:buChar char="•"/>
            </a:pPr>
            <a:r>
              <a:rPr lang="vi-VN" dirty="0"/>
              <a:t>Tư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tưởng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chỉ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đạo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đối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với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miền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Bắc:</a:t>
            </a:r>
          </a:p>
          <a:p>
            <a:pPr marL="394018" lvl="1" indent="-303213" algn="just">
              <a:buFont typeface="Wingdings" panose="05000000000000000000" pitchFamily="2" charset="2"/>
              <a:buChar char="Ø"/>
            </a:pPr>
            <a:r>
              <a:rPr lang="vi-VN" dirty="0"/>
              <a:t>Chuyển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hướng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xây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dựng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miền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Bắc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từ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thời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bình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sang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thời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chiến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bảo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đảm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để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miền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Bắc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làm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tròn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nhiệm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vụ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hậu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phương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lớn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cho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cách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mạng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cả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nước.</a:t>
            </a:r>
          </a:p>
          <a:p>
            <a:pPr marL="394018" lvl="1" indent="-303213" algn="just">
              <a:buFont typeface="Wingdings" panose="05000000000000000000" pitchFamily="2" charset="2"/>
              <a:buChar char="Ø"/>
            </a:pPr>
            <a:r>
              <a:rPr lang="vi-VN" dirty="0"/>
              <a:t>Trực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tiếp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chiến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đấu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chống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lại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chiến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tranh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phá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hoại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của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đế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quốc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Mỹ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và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sẵn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sàng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đánh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bại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chúng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khi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chúng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liều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lĩnh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tấn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công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ra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/>
              <a:t>miền</a:t>
            </a:r>
            <a:r>
              <a:rPr lang="vi-VN" dirty="0">
                <a:solidFill>
                  <a:srgbClr val="7F787F"/>
                </a:solidFill>
              </a:rPr>
              <a:t> </a:t>
            </a:r>
            <a:r>
              <a:rPr lang="vi-VN" dirty="0" smtClean="0"/>
              <a:t>Bắc</a:t>
            </a:r>
            <a:endParaRPr lang="vi-VN" dirty="0"/>
          </a:p>
        </p:txBody>
      </p:sp>
      <p:sp>
        <p:nvSpPr>
          <p:cNvPr id="4" name="Rectangle 3"/>
          <p:cNvSpPr/>
          <p:nvPr/>
        </p:nvSpPr>
        <p:spPr>
          <a:xfrm>
            <a:off x="146304" y="5934670"/>
            <a:ext cx="85741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4018" lvl="1" indent="-303213" algn="just">
              <a:buFont typeface="Wingdings" panose="05000000000000000000" pitchFamily="2" charset="2"/>
              <a:buChar char="Ø"/>
            </a:pPr>
            <a:r>
              <a:rPr lang="vi-VN" b="1" dirty="0" smtClean="0">
                <a:solidFill>
                  <a:srgbClr val="7F787F"/>
                </a:solidFill>
              </a:rPr>
              <a:t> </a:t>
            </a:r>
            <a:r>
              <a:rPr lang="vi-VN" b="1" dirty="0"/>
              <a:t>Quan</a:t>
            </a:r>
            <a:r>
              <a:rPr lang="vi-VN" b="1" dirty="0">
                <a:solidFill>
                  <a:srgbClr val="7F787F"/>
                </a:solidFill>
              </a:rPr>
              <a:t> </a:t>
            </a:r>
            <a:r>
              <a:rPr lang="vi-VN" b="1" dirty="0"/>
              <a:t>hệ</a:t>
            </a:r>
            <a:r>
              <a:rPr lang="vi-VN" b="1" dirty="0">
                <a:solidFill>
                  <a:srgbClr val="7F787F"/>
                </a:solidFill>
              </a:rPr>
              <a:t> </a:t>
            </a:r>
            <a:r>
              <a:rPr lang="vi-VN" b="1" dirty="0"/>
              <a:t>giữa</a:t>
            </a:r>
            <a:r>
              <a:rPr lang="vi-VN" b="1" dirty="0">
                <a:solidFill>
                  <a:srgbClr val="7F787F"/>
                </a:solidFill>
              </a:rPr>
              <a:t> </a:t>
            </a:r>
            <a:r>
              <a:rPr lang="vi-VN" b="1" dirty="0"/>
              <a:t>cách</a:t>
            </a:r>
            <a:r>
              <a:rPr lang="vi-VN" b="1" dirty="0">
                <a:solidFill>
                  <a:srgbClr val="7F787F"/>
                </a:solidFill>
              </a:rPr>
              <a:t> </a:t>
            </a:r>
            <a:r>
              <a:rPr lang="vi-VN" b="1" dirty="0"/>
              <a:t>mạng</a:t>
            </a:r>
            <a:r>
              <a:rPr lang="vi-VN" b="1" dirty="0">
                <a:solidFill>
                  <a:srgbClr val="7F787F"/>
                </a:solidFill>
              </a:rPr>
              <a:t> </a:t>
            </a:r>
            <a:r>
              <a:rPr lang="vi-VN" b="1" dirty="0"/>
              <a:t>2</a:t>
            </a:r>
            <a:r>
              <a:rPr lang="vi-VN" b="1" dirty="0">
                <a:solidFill>
                  <a:srgbClr val="7F787F"/>
                </a:solidFill>
              </a:rPr>
              <a:t> </a:t>
            </a:r>
            <a:r>
              <a:rPr lang="vi-VN" b="1" dirty="0"/>
              <a:t>miền:</a:t>
            </a:r>
            <a:r>
              <a:rPr lang="vi-VN" b="1" dirty="0">
                <a:solidFill>
                  <a:srgbClr val="7F787F"/>
                </a:solidFill>
              </a:rPr>
              <a:t> </a:t>
            </a:r>
            <a:r>
              <a:rPr lang="vi-VN" b="1" dirty="0"/>
              <a:t>Tiến</a:t>
            </a:r>
            <a:r>
              <a:rPr lang="vi-VN" b="1" dirty="0">
                <a:solidFill>
                  <a:srgbClr val="7F787F"/>
                </a:solidFill>
              </a:rPr>
              <a:t> </a:t>
            </a:r>
            <a:r>
              <a:rPr lang="vi-VN" b="1" dirty="0"/>
              <a:t>hành</a:t>
            </a:r>
            <a:r>
              <a:rPr lang="vi-VN" b="1" dirty="0">
                <a:solidFill>
                  <a:srgbClr val="7F787F"/>
                </a:solidFill>
              </a:rPr>
              <a:t> </a:t>
            </a:r>
            <a:r>
              <a:rPr lang="vi-VN" b="1" dirty="0"/>
              <a:t>đồng</a:t>
            </a:r>
            <a:r>
              <a:rPr lang="vi-VN" b="1" dirty="0">
                <a:solidFill>
                  <a:srgbClr val="7F787F"/>
                </a:solidFill>
              </a:rPr>
              <a:t> </a:t>
            </a:r>
            <a:r>
              <a:rPr lang="vi-VN" b="1" dirty="0"/>
              <a:t>thời</a:t>
            </a:r>
            <a:r>
              <a:rPr lang="vi-VN" b="1" dirty="0">
                <a:solidFill>
                  <a:srgbClr val="7F787F"/>
                </a:solidFill>
              </a:rPr>
              <a:t> </a:t>
            </a:r>
            <a:r>
              <a:rPr lang="vi-VN" b="1" dirty="0"/>
              <a:t>2</a:t>
            </a:r>
            <a:r>
              <a:rPr lang="vi-VN" b="1" dirty="0">
                <a:solidFill>
                  <a:srgbClr val="7F787F"/>
                </a:solidFill>
              </a:rPr>
              <a:t> </a:t>
            </a:r>
            <a:r>
              <a:rPr lang="vi-VN" b="1" dirty="0"/>
              <a:t>chiến</a:t>
            </a:r>
            <a:r>
              <a:rPr lang="vi-VN" b="1" dirty="0">
                <a:solidFill>
                  <a:srgbClr val="7F787F"/>
                </a:solidFill>
              </a:rPr>
              <a:t> </a:t>
            </a:r>
            <a:r>
              <a:rPr lang="vi-VN" b="1" dirty="0"/>
              <a:t>lược</a:t>
            </a:r>
            <a:r>
              <a:rPr lang="vi-VN" b="1" dirty="0">
                <a:solidFill>
                  <a:srgbClr val="7F787F"/>
                </a:solidFill>
              </a:rPr>
              <a:t> </a:t>
            </a:r>
            <a:r>
              <a:rPr lang="vi-VN" b="1" dirty="0"/>
              <a:t>để</a:t>
            </a:r>
            <a:r>
              <a:rPr lang="vi-VN" b="1" dirty="0">
                <a:solidFill>
                  <a:srgbClr val="7F787F"/>
                </a:solidFill>
              </a:rPr>
              <a:t> </a:t>
            </a:r>
            <a:r>
              <a:rPr lang="vi-VN" b="1" dirty="0"/>
              <a:t>đánh</a:t>
            </a:r>
            <a:r>
              <a:rPr lang="vi-VN" b="1" dirty="0">
                <a:solidFill>
                  <a:srgbClr val="7F787F"/>
                </a:solidFill>
              </a:rPr>
              <a:t> </a:t>
            </a:r>
            <a:r>
              <a:rPr lang="vi-VN" b="1" dirty="0"/>
              <a:t>bại</a:t>
            </a:r>
            <a:r>
              <a:rPr lang="vi-VN" b="1" dirty="0">
                <a:solidFill>
                  <a:srgbClr val="7F787F"/>
                </a:solidFill>
              </a:rPr>
              <a:t> </a:t>
            </a:r>
            <a:r>
              <a:rPr lang="vi-VN" b="1" dirty="0"/>
              <a:t>cuộc</a:t>
            </a:r>
            <a:r>
              <a:rPr lang="vi-VN" b="1" dirty="0">
                <a:solidFill>
                  <a:srgbClr val="7F787F"/>
                </a:solidFill>
              </a:rPr>
              <a:t> </a:t>
            </a:r>
            <a:r>
              <a:rPr lang="vi-VN" b="1" dirty="0"/>
              <a:t>chiến</a:t>
            </a:r>
            <a:r>
              <a:rPr lang="vi-VN" b="1" dirty="0">
                <a:solidFill>
                  <a:srgbClr val="7F787F"/>
                </a:solidFill>
              </a:rPr>
              <a:t> </a:t>
            </a:r>
            <a:r>
              <a:rPr lang="vi-VN" b="1" dirty="0"/>
              <a:t>tranh</a:t>
            </a:r>
            <a:r>
              <a:rPr lang="vi-VN" b="1" dirty="0">
                <a:solidFill>
                  <a:srgbClr val="7F787F"/>
                </a:solidFill>
              </a:rPr>
              <a:t> </a:t>
            </a:r>
            <a:r>
              <a:rPr lang="vi-VN" b="1" dirty="0"/>
              <a:t>xâm</a:t>
            </a:r>
            <a:r>
              <a:rPr lang="vi-VN" b="1" dirty="0">
                <a:solidFill>
                  <a:srgbClr val="7F787F"/>
                </a:solidFill>
              </a:rPr>
              <a:t> </a:t>
            </a:r>
            <a:r>
              <a:rPr lang="vi-VN" b="1" dirty="0"/>
              <a:t>lược</a:t>
            </a:r>
            <a:r>
              <a:rPr lang="vi-VN" b="1" dirty="0">
                <a:solidFill>
                  <a:srgbClr val="7F787F"/>
                </a:solidFill>
              </a:rPr>
              <a:t> </a:t>
            </a:r>
            <a:r>
              <a:rPr lang="vi-VN" b="1" dirty="0"/>
              <a:t>của</a:t>
            </a:r>
            <a:r>
              <a:rPr lang="vi-VN" b="1" dirty="0">
                <a:solidFill>
                  <a:srgbClr val="7F787F"/>
                </a:solidFill>
              </a:rPr>
              <a:t> </a:t>
            </a:r>
            <a:r>
              <a:rPr lang="vi-VN" b="1" dirty="0"/>
              <a:t>đế</a:t>
            </a:r>
            <a:r>
              <a:rPr lang="vi-VN" b="1" dirty="0">
                <a:solidFill>
                  <a:srgbClr val="7F787F"/>
                </a:solidFill>
              </a:rPr>
              <a:t> </a:t>
            </a:r>
            <a:r>
              <a:rPr lang="vi-VN" b="1" dirty="0"/>
              <a:t>quốc</a:t>
            </a:r>
            <a:r>
              <a:rPr lang="vi-VN" b="1" dirty="0">
                <a:solidFill>
                  <a:srgbClr val="7F787F"/>
                </a:solidFill>
              </a:rPr>
              <a:t> </a:t>
            </a:r>
            <a:r>
              <a:rPr lang="vi-VN" b="1" dirty="0"/>
              <a:t>Mỹ,</a:t>
            </a:r>
            <a:r>
              <a:rPr lang="vi-VN" b="1" dirty="0">
                <a:solidFill>
                  <a:srgbClr val="7F787F"/>
                </a:solidFill>
              </a:rPr>
              <a:t> </a:t>
            </a:r>
            <a:r>
              <a:rPr lang="vi-VN" b="1" dirty="0"/>
              <a:t>giải</a:t>
            </a:r>
            <a:r>
              <a:rPr lang="vi-VN" b="1" dirty="0">
                <a:solidFill>
                  <a:srgbClr val="7F787F"/>
                </a:solidFill>
              </a:rPr>
              <a:t> </a:t>
            </a:r>
            <a:r>
              <a:rPr lang="vi-VN" b="1" dirty="0"/>
              <a:t>phóng</a:t>
            </a:r>
            <a:r>
              <a:rPr lang="vi-VN" b="1" dirty="0">
                <a:solidFill>
                  <a:srgbClr val="7F787F"/>
                </a:solidFill>
              </a:rPr>
              <a:t> </a:t>
            </a:r>
            <a:r>
              <a:rPr lang="vi-VN" b="1" dirty="0"/>
              <a:t>miền</a:t>
            </a:r>
            <a:r>
              <a:rPr lang="vi-VN" b="1" dirty="0">
                <a:solidFill>
                  <a:srgbClr val="7F787F"/>
                </a:solidFill>
              </a:rPr>
              <a:t> </a:t>
            </a:r>
            <a:r>
              <a:rPr lang="vi-VN" b="1" dirty="0"/>
              <a:t>Nam,</a:t>
            </a:r>
            <a:r>
              <a:rPr lang="vi-VN" b="1" dirty="0">
                <a:solidFill>
                  <a:srgbClr val="7F787F"/>
                </a:solidFill>
              </a:rPr>
              <a:t> </a:t>
            </a:r>
            <a:r>
              <a:rPr lang="vi-VN" b="1" dirty="0"/>
              <a:t>thống</a:t>
            </a:r>
            <a:r>
              <a:rPr lang="vi-VN" b="1" dirty="0">
                <a:solidFill>
                  <a:srgbClr val="7F787F"/>
                </a:solidFill>
              </a:rPr>
              <a:t> </a:t>
            </a:r>
            <a:r>
              <a:rPr lang="vi-VN" b="1" dirty="0"/>
              <a:t>nhất</a:t>
            </a:r>
            <a:r>
              <a:rPr lang="vi-VN" b="1" dirty="0">
                <a:solidFill>
                  <a:srgbClr val="7F787F"/>
                </a:solidFill>
              </a:rPr>
              <a:t> </a:t>
            </a:r>
            <a:r>
              <a:rPr lang="vi-VN" b="1" dirty="0"/>
              <a:t>đất</a:t>
            </a:r>
            <a:r>
              <a:rPr lang="vi-VN" b="1" dirty="0">
                <a:solidFill>
                  <a:srgbClr val="7F787F"/>
                </a:solidFill>
              </a:rPr>
              <a:t> </a:t>
            </a:r>
            <a:r>
              <a:rPr lang="vi-VN" b="1" dirty="0"/>
              <a:t>nước.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376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92629" y="2286000"/>
            <a:ext cx="7315200" cy="30469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vi-VN" sz="2400" dirty="0"/>
              <a:t>Đường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lối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kháng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chiến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chống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Mỹ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cứu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nước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trong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giai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đoạn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này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đã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góp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phần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đánh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bại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2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chiến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lược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quan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trọng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của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đế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quốc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Mỹ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là: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chiến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lược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"chiến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tranh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cục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bộ"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đưa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quân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Mỹ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trực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tiếp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vào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xâm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lược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nước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ta,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đồng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thời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gây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chiến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tranh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phá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hoại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miền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Bắc;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chiến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lược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"Việt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Nam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hoá"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chiến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tranh;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giải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phóng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miền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Nam,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thống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nhất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đất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nước,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đưa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cả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nước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đi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lên</a:t>
            </a:r>
            <a:r>
              <a:rPr lang="vi-VN" sz="2400" dirty="0">
                <a:solidFill>
                  <a:srgbClr val="7F787F"/>
                </a:solidFill>
              </a:rPr>
              <a:t> </a:t>
            </a:r>
            <a:r>
              <a:rPr lang="vi-VN" sz="2400" dirty="0"/>
              <a:t>CNXH.</a:t>
            </a:r>
          </a:p>
          <a:p>
            <a:pPr algn="just"/>
            <a:endParaRPr lang="en-US" sz="24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3.2.2. ĐƯỜNG LỐI TRONG GIAI ĐOẠN 1965 – 1975</a:t>
            </a:r>
          </a:p>
        </p:txBody>
      </p:sp>
      <p:sp>
        <p:nvSpPr>
          <p:cNvPr id="9" name="Curved Right Arrow 8"/>
          <p:cNvSpPr/>
          <p:nvPr/>
        </p:nvSpPr>
        <p:spPr>
          <a:xfrm>
            <a:off x="130629" y="1905000"/>
            <a:ext cx="762000" cy="1295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51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B8D8FD-2E41-459F-A96B-7AFFC89F59ED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/>
              <a:t>28</a:t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6" name="Content Placeholder 2"/>
          <p:cNvSpPr>
            <a:spLocks noGrp="1"/>
          </p:cNvSpPr>
          <p:nvPr>
            <p:ph idx="1"/>
          </p:nvPr>
        </p:nvSpPr>
        <p:spPr>
          <a:xfrm>
            <a:off x="286578" y="1573420"/>
            <a:ext cx="8400222" cy="4832350"/>
          </a:xfrm>
        </p:spPr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vi-VN" b="1" dirty="0" smtClean="0"/>
              <a:t>Nguyên</a:t>
            </a:r>
            <a:r>
              <a:rPr lang="vi-VN" b="1" dirty="0" smtClean="0">
                <a:solidFill>
                  <a:srgbClr val="7F787F"/>
                </a:solidFill>
              </a:rPr>
              <a:t> </a:t>
            </a:r>
            <a:r>
              <a:rPr lang="vi-VN" b="1" dirty="0" smtClean="0"/>
              <a:t>nhân</a:t>
            </a:r>
            <a:r>
              <a:rPr lang="vi-VN" b="1" dirty="0" smtClean="0">
                <a:solidFill>
                  <a:srgbClr val="7F787F"/>
                </a:solidFill>
              </a:rPr>
              <a:t> </a:t>
            </a:r>
            <a:r>
              <a:rPr lang="vi-VN" b="1" dirty="0" smtClean="0"/>
              <a:t>thắng</a:t>
            </a:r>
            <a:r>
              <a:rPr lang="vi-VN" b="1" dirty="0" smtClean="0">
                <a:solidFill>
                  <a:srgbClr val="7F787F"/>
                </a:solidFill>
              </a:rPr>
              <a:t> </a:t>
            </a:r>
            <a:r>
              <a:rPr lang="vi-VN" b="1" dirty="0" smtClean="0"/>
              <a:t>lợi</a:t>
            </a:r>
            <a:r>
              <a:rPr lang="en-US" b="1" dirty="0" smtClean="0"/>
              <a:t>:</a:t>
            </a:r>
            <a:endParaRPr lang="vi-VN" b="1" dirty="0" smtClean="0"/>
          </a:p>
          <a:p>
            <a:pPr marL="682625" lvl="1" indent="-336550" algn="just" eaLnBrk="1" hangingPunct="1"/>
            <a:r>
              <a:rPr lang="en-US" dirty="0" smtClean="0"/>
              <a:t>S</a:t>
            </a:r>
            <a:r>
              <a:rPr lang="vi-VN" dirty="0" smtClean="0"/>
              <a:t>ự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lãnh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đạo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đúng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đắn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của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Đảng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Cộng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sản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Việt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Nam</a:t>
            </a:r>
            <a:r>
              <a:rPr lang="en-US" dirty="0" smtClean="0"/>
              <a:t>.</a:t>
            </a:r>
            <a:endParaRPr lang="vi-VN" dirty="0" smtClean="0"/>
          </a:p>
          <a:p>
            <a:pPr marL="682625" lvl="1" indent="-336550" algn="just" eaLnBrk="1" hangingPunct="1"/>
            <a:r>
              <a:rPr lang="en-US" dirty="0" smtClean="0"/>
              <a:t>S</a:t>
            </a:r>
            <a:r>
              <a:rPr lang="vi-VN" dirty="0" smtClean="0"/>
              <a:t>ự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chiến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đấu,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hy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sinh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của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quân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đội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và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nhân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dân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ta</a:t>
            </a:r>
            <a:r>
              <a:rPr lang="en-US" dirty="0" smtClean="0"/>
              <a:t>.</a:t>
            </a:r>
            <a:endParaRPr lang="vi-VN" dirty="0" smtClean="0"/>
          </a:p>
          <a:p>
            <a:pPr marL="682625" lvl="1" indent="-336550" algn="just" eaLnBrk="1" hangingPunct="1"/>
            <a:r>
              <a:rPr lang="en-US" dirty="0" err="1" smtClean="0"/>
              <a:t>Hậu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phương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lớn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miền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Bắc</a:t>
            </a:r>
            <a:r>
              <a:rPr lang="en-US" dirty="0" smtClean="0"/>
              <a:t>.</a:t>
            </a:r>
            <a:endParaRPr lang="vi-VN" dirty="0" smtClean="0"/>
          </a:p>
          <a:p>
            <a:pPr marL="682625" lvl="1" indent="-336550" algn="just" eaLnBrk="1" hangingPunct="1"/>
            <a:r>
              <a:rPr lang="en-US" dirty="0" smtClean="0"/>
              <a:t>T</a:t>
            </a:r>
            <a:r>
              <a:rPr lang="vi-VN" dirty="0" smtClean="0"/>
              <a:t>ình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đoàn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kết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chiến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đấu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Việt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Nam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-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Lào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–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</a:t>
            </a:r>
            <a:r>
              <a:rPr lang="en-US" dirty="0" smtClean="0"/>
              <a:t>a</a:t>
            </a:r>
            <a:r>
              <a:rPr lang="vi-VN" dirty="0" smtClean="0"/>
              <a:t>mpuchia</a:t>
            </a:r>
            <a:r>
              <a:rPr lang="en-US" dirty="0" smtClean="0"/>
              <a:t>.</a:t>
            </a:r>
          </a:p>
          <a:p>
            <a:pPr marL="682625" lvl="1" indent="-336550" algn="just" eaLnBrk="1" hangingPunct="1"/>
            <a:r>
              <a:rPr lang="en-US" dirty="0" smtClean="0"/>
              <a:t>S</a:t>
            </a:r>
            <a:r>
              <a:rPr lang="vi-VN" dirty="0" smtClean="0"/>
              <a:t>ự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ủng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hộ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của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các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nước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XHCN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và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nhân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loại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tiến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bộ</a:t>
            </a:r>
            <a:r>
              <a:rPr lang="en-US" dirty="0" smtClean="0"/>
              <a:t>.</a:t>
            </a:r>
            <a:endParaRPr lang="vi-VN" dirty="0" smtClean="0"/>
          </a:p>
          <a:p>
            <a:pPr algn="just" eaLnBrk="1" hangingPunct="1"/>
            <a:r>
              <a:rPr lang="vi-VN" b="1" dirty="0" smtClean="0"/>
              <a:t>Ý</a:t>
            </a:r>
            <a:r>
              <a:rPr lang="vi-VN" b="1" dirty="0" smtClean="0">
                <a:solidFill>
                  <a:srgbClr val="7F787F"/>
                </a:solidFill>
              </a:rPr>
              <a:t> </a:t>
            </a:r>
            <a:r>
              <a:rPr lang="vi-VN" b="1" dirty="0" smtClean="0"/>
              <a:t>nghĩa</a:t>
            </a:r>
            <a:r>
              <a:rPr lang="vi-VN" b="1" dirty="0" smtClean="0">
                <a:solidFill>
                  <a:srgbClr val="7F787F"/>
                </a:solidFill>
              </a:rPr>
              <a:t> </a:t>
            </a:r>
            <a:r>
              <a:rPr lang="vi-VN" b="1" dirty="0" smtClean="0"/>
              <a:t>lịch</a:t>
            </a:r>
            <a:r>
              <a:rPr lang="vi-VN" b="1" dirty="0" smtClean="0">
                <a:solidFill>
                  <a:srgbClr val="7F787F"/>
                </a:solidFill>
              </a:rPr>
              <a:t> </a:t>
            </a:r>
            <a:r>
              <a:rPr lang="vi-VN" b="1" dirty="0" smtClean="0"/>
              <a:t>sử</a:t>
            </a:r>
            <a:r>
              <a:rPr lang="en-US" b="1" dirty="0" smtClean="0"/>
              <a:t>:</a:t>
            </a:r>
            <a:endParaRPr lang="vi-VN" b="1" dirty="0" smtClean="0"/>
          </a:p>
          <a:p>
            <a:pPr marL="682625" lvl="1" indent="-336550" algn="just" eaLnBrk="1" hangingPunct="1"/>
            <a:r>
              <a:rPr lang="vi-VN" dirty="0" smtClean="0"/>
              <a:t>Đối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với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Việt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Nam: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Quét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sạch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quân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xâm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lược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ra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khỏi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nước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ta,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đem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lại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hoà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bình,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độc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lập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và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thống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nhất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cho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đất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nước</a:t>
            </a:r>
            <a:r>
              <a:rPr lang="en-US" dirty="0" smtClean="0"/>
              <a:t>;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Góp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phần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quan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trọng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nâng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cao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uy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tín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của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Đảng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và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dân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tộc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Việt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Nam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trên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trường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quốc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tế.</a:t>
            </a:r>
          </a:p>
          <a:p>
            <a:pPr marL="682625" lvl="1" indent="-336550" algn="just" eaLnBrk="1" hangingPunct="1"/>
            <a:r>
              <a:rPr lang="vi-VN" dirty="0" smtClean="0"/>
              <a:t>Đối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với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thế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giới: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Góp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phần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làm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suy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yếu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trận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địa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của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chủ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nghĩa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đế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quốc</a:t>
            </a:r>
            <a:r>
              <a:rPr lang="en-US" dirty="0" smtClean="0"/>
              <a:t>;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Cổ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vũ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các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dân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tộc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đứng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lên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đấu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tranh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vì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độc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lập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dân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tộc,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dân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chủ,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tự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do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và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hoà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bình,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phát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triển.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381000" y="304800"/>
            <a:ext cx="85741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3.2.3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Kết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quả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, ý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nghĩa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lịch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sử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nguyên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nhân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thắng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lợi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và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bài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học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kinh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nghiệm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250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Content Placeholder 2"/>
          <p:cNvSpPr>
            <a:spLocks noGrp="1"/>
          </p:cNvSpPr>
          <p:nvPr>
            <p:ph idx="1"/>
          </p:nvPr>
        </p:nvSpPr>
        <p:spPr>
          <a:xfrm>
            <a:off x="286578" y="1573420"/>
            <a:ext cx="8400222" cy="48323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b="1" dirty="0" err="1" smtClean="0"/>
              <a:t>Bài</a:t>
            </a:r>
            <a:r>
              <a:rPr lang="en-US" b="1" dirty="0" smtClean="0">
                <a:solidFill>
                  <a:srgbClr val="7F787F"/>
                </a:solidFill>
              </a:rPr>
              <a:t> </a:t>
            </a:r>
            <a:r>
              <a:rPr lang="en-US" b="1" dirty="0" err="1" smtClean="0"/>
              <a:t>học</a:t>
            </a:r>
            <a:r>
              <a:rPr lang="en-US" b="1" dirty="0" smtClean="0">
                <a:solidFill>
                  <a:srgbClr val="7F787F"/>
                </a:solidFill>
              </a:rPr>
              <a:t> </a:t>
            </a:r>
            <a:r>
              <a:rPr lang="en-US" b="1" dirty="0" err="1" smtClean="0"/>
              <a:t>kinh</a:t>
            </a:r>
            <a:r>
              <a:rPr lang="en-US" b="1" dirty="0" smtClean="0">
                <a:solidFill>
                  <a:srgbClr val="7F787F"/>
                </a:solidFill>
              </a:rPr>
              <a:t> </a:t>
            </a:r>
            <a:r>
              <a:rPr lang="en-US" b="1" dirty="0" err="1" smtClean="0"/>
              <a:t>nghiệm</a:t>
            </a:r>
            <a:r>
              <a:rPr lang="en-US" b="1" dirty="0" smtClean="0"/>
              <a:t>.</a:t>
            </a:r>
            <a:endParaRPr lang="vi-VN" b="1" dirty="0" smtClean="0"/>
          </a:p>
          <a:p>
            <a:pPr algn="just" eaLnBrk="1" hangingPunct="1"/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381000" y="304800"/>
            <a:ext cx="85741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3.2.3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Kết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quả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, ý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nghĩa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lịch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sử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nguyên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nhân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thắng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lợi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và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bài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học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kinh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nghiệm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</a:rPr>
              <a:t> </a:t>
            </a:r>
          </a:p>
        </p:txBody>
      </p: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600489" y="2590800"/>
            <a:ext cx="7772400" cy="2566988"/>
            <a:chOff x="978" y="912"/>
            <a:chExt cx="3726" cy="1521"/>
          </a:xfrm>
        </p:grpSpPr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1792" y="912"/>
              <a:ext cx="2177" cy="873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000000"/>
                  </a:solidFill>
                  <a:latin typeface=".VnVogue" panose="020B7200000000000000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2800">
                  <a:solidFill>
                    <a:srgbClr val="FF0000"/>
                  </a:solidFill>
                  <a:latin typeface="Arial" panose="020B0604020202020204" pitchFamily="34" charset="0"/>
                </a:rPr>
                <a:t>GIƯƠNG CAO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2800">
                  <a:solidFill>
                    <a:srgbClr val="FF0000"/>
                  </a:solidFill>
                  <a:latin typeface="Arial" panose="020B0604020202020204" pitchFamily="34" charset="0"/>
                </a:rPr>
                <a:t> HAI NGỌN CỜ</a:t>
              </a:r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978" y="1592"/>
              <a:ext cx="1370" cy="800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000000"/>
                  </a:solidFill>
                  <a:latin typeface=".VnVogue" panose="020B7200000000000000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sz="16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chemeClr val="tx1"/>
                  </a:solidFill>
                  <a:latin typeface="Arial" panose="020B0604020202020204" pitchFamily="34" charset="0"/>
                </a:rPr>
                <a:t>SỰ CHỈ ĐẠO CỦA TRUNG ƯƠNG</a:t>
              </a:r>
            </a:p>
          </p:txBody>
        </p:sp>
        <p:sp>
          <p:nvSpPr>
            <p:cNvPr id="11" name="Oval 15"/>
            <p:cNvSpPr>
              <a:spLocks noChangeArrowheads="1"/>
            </p:cNvSpPr>
            <p:nvPr/>
          </p:nvSpPr>
          <p:spPr bwMode="auto">
            <a:xfrm>
              <a:off x="3334" y="1613"/>
              <a:ext cx="1370" cy="801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000000"/>
                  </a:solidFill>
                  <a:latin typeface=".VnVogue" panose="020B7200000000000000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sz="16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chemeClr val="tx1"/>
                  </a:solidFill>
                  <a:latin typeface="Arial" panose="020B0604020202020204" pitchFamily="34" charset="0"/>
                </a:rPr>
                <a:t>XÂY DỰNG LLCM</a:t>
              </a: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auto">
            <a:xfrm>
              <a:off x="2082" y="1616"/>
              <a:ext cx="1524" cy="81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000000"/>
                  </a:solidFill>
                  <a:latin typeface=".VnVogue" panose="020B7200000000000000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0000"/>
                  </a:solidFill>
                  <a:latin typeface=".VnVogue" panose="020B7200000000000000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sz="10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chemeClr val="tx1"/>
                  </a:solidFill>
                  <a:latin typeface="Arial" panose="020B0604020202020204" pitchFamily="34" charset="0"/>
                </a:rPr>
                <a:t>PHƯƠNG PHÁP ĐẤU TRANH ĐÚNG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1312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1D46C0-529A-45BC-AC8E-A6FF50970083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/>
              <a:t>3</a:t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147" name="Picture 2" descr="Slide  copy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166812"/>
            <a:ext cx="8743950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</a:p>
        </p:txBody>
      </p:sp>
      <p:sp>
        <p:nvSpPr>
          <p:cNvPr id="2" name="Rectangle 1"/>
          <p:cNvSpPr/>
          <p:nvPr/>
        </p:nvSpPr>
        <p:spPr>
          <a:xfrm>
            <a:off x="400050" y="2081748"/>
            <a:ext cx="83629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3.1. ĐƯỜNG LỐI KHÁNG CHIẾN CHỐNG THỰC DÂN PHÁP XÂM LƯỢC (1945 - 1954)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3.1.1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Chủ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trương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xây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dựng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và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bảo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vệ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chính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quyền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cách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mạng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(1945 - 1946)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/>
            </a:endParaRPr>
          </a:p>
          <a:p>
            <a:pPr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3.1.2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Đường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lối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kháng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chiến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chống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thực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dân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Pháp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xâm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lược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và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xây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dựng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chế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độ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dân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chủ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nhân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dân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(1946 - 1954)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/>
            </a:endParaRPr>
          </a:p>
          <a:p>
            <a:pPr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3.1.3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Kết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quả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, ý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nghĩa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lịch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sử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nguyên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nhân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thắng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lợi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và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bài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học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kinh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nghiệm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/>
            </a:endParaRPr>
          </a:p>
          <a:p>
            <a:pPr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3.2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. ĐƯỜNG LỐI KHÁNG CHIẾN CHỐNG MỸ, CỨU NƯỚC, THỐNG NHẤT TỔ QUỐC (1954 - 1975)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3.2.1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Đường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lối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trong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giai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đoạn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1954 – 1964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/>
            </a:endParaRPr>
          </a:p>
          <a:p>
            <a:pPr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3.2.2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Đường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lối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giai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đoạn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1965 – 1975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/>
            </a:endParaRPr>
          </a:p>
          <a:p>
            <a:pPr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3.2.3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Kết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quả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, ý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nghĩa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lịch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sử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nguyên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nhân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thắng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lợi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và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bài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học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kinh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nghiệm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</a:rPr>
              <a:t>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836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EDCE34-2EC8-43AE-801C-C90352F9F5E4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/>
              <a:t>30</a:t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5603" name="Picture 15" descr="Slide  copy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9067800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TÓM TẮT NỘI DUNG CHƯƠNG</a:t>
            </a:r>
          </a:p>
        </p:txBody>
      </p:sp>
      <p:sp>
        <p:nvSpPr>
          <p:cNvPr id="25605" name="Content Placeholder 8"/>
          <p:cNvSpPr>
            <a:spLocks noGrp="1"/>
          </p:cNvSpPr>
          <p:nvPr>
            <p:ph idx="1"/>
          </p:nvPr>
        </p:nvSpPr>
        <p:spPr>
          <a:xfrm>
            <a:off x="349504" y="1676400"/>
            <a:ext cx="8610600" cy="4832350"/>
          </a:xfrm>
        </p:spPr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en-US" dirty="0" err="1" smtClean="0"/>
              <a:t>Bài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3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giúp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chúng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ta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hiểu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rõ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đường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lối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kháng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chiến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chống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thực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dân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Pháp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và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đế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quốc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Mỹ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–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2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tên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đế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quốc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có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tiềm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lực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kinh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tế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quân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sự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rất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to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lớn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và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rất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táo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bạo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ngoan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cố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của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Đảng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cộng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sản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Việt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Nam.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Trong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hơn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30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năm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dưới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sự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lãnh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đạo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của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Đảng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nhân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dân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ta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đã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vượt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qua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mọi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gian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nguy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giành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được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những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thắng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lợi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ngày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càng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to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lớn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và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cuối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cùng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đánh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thắng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hoàn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toàn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bọn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xâm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bảo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vệ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vững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chắc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nền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độc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lập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dân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tộc</a:t>
            </a:r>
            <a:r>
              <a:rPr lang="en-US" dirty="0" smtClean="0"/>
              <a:t>;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tạo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tiền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đề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để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đưa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cả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nước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đi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lên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smtClean="0"/>
              <a:t>CNXH.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endParaRPr lang="vi-VN" dirty="0" smtClean="0"/>
          </a:p>
          <a:p>
            <a:pPr algn="just" eaLnBrk="1" hangingPunct="1"/>
            <a:r>
              <a:rPr lang="vi-VN" dirty="0" smtClean="0"/>
              <a:t>Những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trang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sử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hào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hùng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của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dân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tộc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không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chỉ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cho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thấy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sự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hy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sinh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lớn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lao,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niềm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tự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hào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dân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tộc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của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thế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hệ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cha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anh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trước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để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bảo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vệ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nền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độc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lập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tự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do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của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Tổ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quốc</a:t>
            </a:r>
            <a:r>
              <a:rPr lang="vi-VN" dirty="0" smtClean="0">
                <a:solidFill>
                  <a:srgbClr val="7F787F"/>
                </a:solidFill>
              </a:rPr>
              <a:t>  </a:t>
            </a:r>
            <a:r>
              <a:rPr lang="vi-VN" dirty="0" smtClean="0"/>
              <a:t>mà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còn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nhắc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nhở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trách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nhiệm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của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thế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hệ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sau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với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vận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mệnh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của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đất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nước.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Những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bài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học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trong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quá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khứ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là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những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kinh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nghiệm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soi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rọi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cho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chúng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ta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không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chỉ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ở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hiện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tại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mà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cả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ở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tương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lai.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endParaRPr lang="en-US" dirty="0" smtClean="0">
              <a:solidFill>
                <a:srgbClr val="7F787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681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F33588-D2C9-48C3-ACBA-54E8C0A23AEC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/>
              <a:t>31</a:t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CÂU HỎI ÔN TẬP</a:t>
            </a: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534400" cy="4832350"/>
          </a:xfrm>
        </p:spPr>
        <p:txBody>
          <a:bodyPr>
            <a:noAutofit/>
          </a:bodyPr>
          <a:lstStyle/>
          <a:p>
            <a:pPr algn="just" eaLnBrk="1" hangingPunct="1">
              <a:buFont typeface="Wingdings" panose="05000000000000000000" pitchFamily="2" charset="2"/>
              <a:buAutoNum type="arabicPeriod"/>
            </a:pPr>
            <a:r>
              <a:rPr lang="vi-VN" sz="2400" dirty="0" smtClean="0"/>
              <a:t>Phân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tích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những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thuận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lợi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và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khó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khăn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của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Việt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Nam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sau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cách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mạng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Tháng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Tám.</a:t>
            </a:r>
          </a:p>
          <a:p>
            <a:pPr algn="just" eaLnBrk="1" hangingPunct="1">
              <a:buFont typeface="Wingdings" panose="05000000000000000000" pitchFamily="2" charset="2"/>
              <a:buAutoNum type="arabicPeriod"/>
            </a:pPr>
            <a:r>
              <a:rPr lang="vi-VN" sz="2400" dirty="0" smtClean="0"/>
              <a:t>Đường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lối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kháng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chiến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chống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thực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dân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Pháp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của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Đảng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đ</a:t>
            </a:r>
            <a:r>
              <a:rPr lang="en-US" sz="2400" dirty="0" err="1" smtClean="0"/>
              <a:t>ược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thể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hiện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trong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những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văn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kiện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?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Vì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sao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phải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kháng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chiến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toàn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dân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lâu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dài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và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dựa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vào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sức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mình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là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?</a:t>
            </a:r>
          </a:p>
          <a:p>
            <a:pPr algn="just" eaLnBrk="1" hangingPunct="1">
              <a:buFont typeface="Wingdings" panose="05000000000000000000" pitchFamily="2" charset="2"/>
              <a:buAutoNum type="arabicPeriod"/>
            </a:pPr>
            <a:r>
              <a:rPr lang="en-US" sz="2400" dirty="0" err="1" smtClean="0"/>
              <a:t>Đường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lối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cách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mạng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dân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tộc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dân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chủ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nhân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dân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tiến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lên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smtClean="0"/>
              <a:t>CHXH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của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Đảng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smtClean="0"/>
              <a:t>ta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Đại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hội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smtClean="0"/>
              <a:t>II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của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Đảng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smtClean="0"/>
              <a:t>(2/1954)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nêu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lên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gồm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những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nội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smtClean="0"/>
              <a:t>dung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cơ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bản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?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Phân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tích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những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nội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smtClean="0"/>
              <a:t>dung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cơ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bản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của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lối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.</a:t>
            </a:r>
          </a:p>
          <a:p>
            <a:pPr algn="just" eaLnBrk="1" hangingPunct="1">
              <a:buFont typeface="Wingdings" panose="05000000000000000000" pitchFamily="2" charset="2"/>
              <a:buAutoNum type="arabicPeriod"/>
            </a:pPr>
            <a:r>
              <a:rPr lang="en-US" sz="2400" dirty="0" err="1" smtClean="0"/>
              <a:t>Trình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bày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bối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cảnh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lịch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sử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Việt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smtClean="0"/>
              <a:t>Nam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sau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tháng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smtClean="0"/>
              <a:t>7/1954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và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nội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smtClean="0"/>
              <a:t>dung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lối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kháng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chiến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chống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Mỹ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cứu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nước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giai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đoạn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smtClean="0"/>
              <a:t>1954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smtClean="0"/>
              <a:t>-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smtClean="0"/>
              <a:t>1964.</a:t>
            </a:r>
          </a:p>
          <a:p>
            <a:pPr algn="just" eaLnBrk="1" hangingPunct="1">
              <a:buFont typeface="Wingdings" panose="05000000000000000000" pitchFamily="2" charset="2"/>
              <a:buAutoNum type="arabicPeriod"/>
            </a:pPr>
            <a:r>
              <a:rPr lang="en-US" sz="2400" dirty="0" err="1" smtClean="0"/>
              <a:t>Trình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bày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bối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cảnh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lịch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sử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en-US" sz="2400" dirty="0" err="1" smtClean="0"/>
              <a:t>và</a:t>
            </a:r>
            <a:r>
              <a:rPr lang="en-US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nội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dung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đường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lối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kháng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chiến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chống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Mỹ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cứu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nước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giai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đoạn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19</a:t>
            </a:r>
            <a:r>
              <a:rPr lang="en-US" sz="2400" dirty="0" smtClean="0"/>
              <a:t>6</a:t>
            </a:r>
            <a:r>
              <a:rPr lang="vi-VN" sz="2400" dirty="0" smtClean="0"/>
              <a:t>5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-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19</a:t>
            </a:r>
            <a:r>
              <a:rPr lang="en-US" sz="2400" dirty="0" smtClean="0"/>
              <a:t>75.</a:t>
            </a:r>
          </a:p>
          <a:p>
            <a:pPr algn="just" eaLnBrk="1" hangingPunct="1"/>
            <a:endParaRPr lang="en-US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372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ea typeface="Calibri"/>
              </a:rPr>
              <a:t>3.1. ĐƯỜNG LỐI KHÁNG CHIẾN CHỐNG </a:t>
            </a:r>
            <a:r>
              <a:rPr lang="en-US" sz="2800" b="1" dirty="0" smtClean="0">
                <a:ea typeface="Calibri"/>
              </a:rPr>
              <a:t/>
            </a:r>
            <a:br>
              <a:rPr lang="en-US" sz="2800" b="1" dirty="0" smtClean="0">
                <a:ea typeface="Calibri"/>
              </a:rPr>
            </a:br>
            <a:r>
              <a:rPr lang="en-US" sz="2800" b="1" dirty="0" smtClean="0">
                <a:ea typeface="Calibri"/>
              </a:rPr>
              <a:t>THỰC </a:t>
            </a:r>
            <a:r>
              <a:rPr lang="en-US" sz="2800" b="1" dirty="0">
                <a:ea typeface="Calibri"/>
              </a:rPr>
              <a:t>DÂN PHÁP XÂM LƯỢC (1945 - 1954)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4621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5972370"/>
            <a:ext cx="457200" cy="294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4B8431-6C74-4D8A-9781-EF4005E7FCA6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/>
              <a:t>5</a:t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216682" y="1281112"/>
            <a:ext cx="8839200" cy="1388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ea typeface="Calibri"/>
              </a:rPr>
              <a:t>3.1.1.1 </a:t>
            </a:r>
            <a:r>
              <a:rPr lang="en-US" sz="2400" b="1" dirty="0" err="1">
                <a:solidFill>
                  <a:srgbClr val="000000"/>
                </a:solidFill>
                <a:ea typeface="Calibri"/>
              </a:rPr>
              <a:t>Hoàn</a:t>
            </a:r>
            <a:r>
              <a:rPr lang="en-US" sz="2400" b="1" dirty="0">
                <a:solidFill>
                  <a:srgbClr val="000000"/>
                </a:solidFill>
                <a:ea typeface="Calibri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a typeface="Calibri"/>
              </a:rPr>
              <a:t>cảnh</a:t>
            </a:r>
            <a:r>
              <a:rPr lang="en-US" sz="2400" b="1" dirty="0">
                <a:solidFill>
                  <a:srgbClr val="000000"/>
                </a:solidFill>
                <a:ea typeface="Calibri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a typeface="Calibri"/>
              </a:rPr>
              <a:t>nước</a:t>
            </a:r>
            <a:r>
              <a:rPr lang="en-US" sz="2400" b="1" dirty="0">
                <a:solidFill>
                  <a:srgbClr val="000000"/>
                </a:solidFill>
                <a:ea typeface="Calibri"/>
              </a:rPr>
              <a:t> ta </a:t>
            </a:r>
            <a:r>
              <a:rPr lang="en-US" sz="2400" b="1" dirty="0" err="1">
                <a:solidFill>
                  <a:srgbClr val="000000"/>
                </a:solidFill>
                <a:ea typeface="Calibri"/>
              </a:rPr>
              <a:t>sau</a:t>
            </a:r>
            <a:r>
              <a:rPr lang="en-US" sz="2400" b="1" dirty="0">
                <a:solidFill>
                  <a:srgbClr val="000000"/>
                </a:solidFill>
                <a:ea typeface="Calibri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a typeface="Calibri"/>
              </a:rPr>
              <a:t>cách</a:t>
            </a:r>
            <a:r>
              <a:rPr lang="en-US" sz="2400" b="1" dirty="0">
                <a:solidFill>
                  <a:srgbClr val="000000"/>
                </a:solidFill>
                <a:ea typeface="Calibri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a typeface="Calibri"/>
              </a:rPr>
              <a:t>mạng</a:t>
            </a:r>
            <a:r>
              <a:rPr lang="en-US" sz="2400" b="1" dirty="0">
                <a:solidFill>
                  <a:srgbClr val="000000"/>
                </a:solidFill>
                <a:ea typeface="Calibri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a typeface="Calibri"/>
              </a:rPr>
              <a:t>tháng</a:t>
            </a:r>
            <a:r>
              <a:rPr lang="en-US" sz="2400" b="1" dirty="0">
                <a:solidFill>
                  <a:srgbClr val="000000"/>
                </a:solidFill>
                <a:ea typeface="Calibri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a typeface="Calibri"/>
              </a:rPr>
              <a:t>Tám</a:t>
            </a:r>
            <a:r>
              <a:rPr lang="en-US" sz="2400" b="1" dirty="0">
                <a:solidFill>
                  <a:srgbClr val="000000"/>
                </a:solidFill>
                <a:ea typeface="Calibri"/>
              </a:rPr>
              <a:t> </a:t>
            </a:r>
          </a:p>
          <a:p>
            <a:pPr lvl="1"/>
            <a:r>
              <a:rPr lang="en-US" dirty="0"/>
              <a:t>Thuận</a:t>
            </a:r>
            <a:r>
              <a:rPr lang="en-US" dirty="0">
                <a:solidFill>
                  <a:srgbClr val="7F787F"/>
                </a:solidFill>
              </a:rPr>
              <a:t> </a:t>
            </a:r>
            <a:r>
              <a:rPr lang="en-US" dirty="0" err="1"/>
              <a:t>lợi</a:t>
            </a:r>
            <a:r>
              <a:rPr lang="en-US" dirty="0">
                <a:solidFill>
                  <a:srgbClr val="7F787F"/>
                </a:solidFill>
              </a:rPr>
              <a:t> </a:t>
            </a:r>
            <a:r>
              <a:rPr lang="en-US" dirty="0" err="1"/>
              <a:t>cơ</a:t>
            </a:r>
            <a:r>
              <a:rPr lang="en-US" dirty="0">
                <a:solidFill>
                  <a:srgbClr val="7F787F"/>
                </a:solidFill>
              </a:rPr>
              <a:t> </a:t>
            </a:r>
            <a:r>
              <a:rPr lang="en-US" dirty="0" err="1"/>
              <a:t>bản</a:t>
            </a:r>
            <a:r>
              <a:rPr lang="en-US" dirty="0"/>
              <a:t>.</a:t>
            </a:r>
          </a:p>
          <a:p>
            <a:pPr marL="682625" lvl="1" indent="-336550" eaLnBrk="1" hangingPunct="1"/>
            <a:r>
              <a:rPr lang="en-US" dirty="0" err="1" smtClean="0"/>
              <a:t>Khó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khăn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nghiêm</a:t>
            </a:r>
            <a:r>
              <a:rPr lang="en-US" dirty="0" smtClean="0">
                <a:solidFill>
                  <a:srgbClr val="7F787F"/>
                </a:solidFill>
              </a:rPr>
              <a:t> </a:t>
            </a:r>
            <a:r>
              <a:rPr lang="en-US" dirty="0" err="1" smtClean="0"/>
              <a:t>trọng</a:t>
            </a:r>
            <a:endParaRPr lang="en-US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001712"/>
          </a:xfrm>
        </p:spPr>
        <p:txBody>
          <a:bodyPr>
            <a:noAutofit/>
          </a:bodyPr>
          <a:lstStyle/>
          <a:p>
            <a:r>
              <a:rPr lang="en-US" sz="2400" dirty="0">
                <a:ea typeface="Calibri"/>
              </a:rPr>
              <a:t>3.1.1 </a:t>
            </a:r>
            <a:r>
              <a:rPr lang="en-US" sz="2400" dirty="0" err="1">
                <a:ea typeface="Calibri"/>
              </a:rPr>
              <a:t>Chủ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trương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xây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dựng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và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bảo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vệ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chính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quyền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cách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mạng</a:t>
            </a:r>
            <a:r>
              <a:rPr lang="en-US" sz="2400" dirty="0">
                <a:ea typeface="Calibri"/>
              </a:rPr>
              <a:t> (1945 - 1946) </a:t>
            </a:r>
            <a:endParaRPr lang="en-US" sz="2400" dirty="0"/>
          </a:p>
        </p:txBody>
      </p:sp>
      <p:sp>
        <p:nvSpPr>
          <p:cNvPr id="5" name="Oval 43"/>
          <p:cNvSpPr>
            <a:spLocks noChangeArrowheads="1"/>
          </p:cNvSpPr>
          <p:nvPr/>
        </p:nvSpPr>
        <p:spPr bwMode="auto">
          <a:xfrm>
            <a:off x="1231900" y="2971800"/>
            <a:ext cx="2089150" cy="1251745"/>
          </a:xfrm>
          <a:prstGeom prst="ellipse">
            <a:avLst/>
          </a:prstGeom>
          <a:noFill/>
          <a:ln w="38100">
            <a:solidFill>
              <a:srgbClr val="66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/>
              <a:t>THÙ </a:t>
            </a:r>
          </a:p>
          <a:p>
            <a:pPr algn="ctr" eaLnBrk="1" hangingPunct="1"/>
            <a:r>
              <a:rPr lang="en-US" b="1"/>
              <a:t>TRONG</a:t>
            </a:r>
          </a:p>
        </p:txBody>
      </p:sp>
      <p:sp>
        <p:nvSpPr>
          <p:cNvPr id="6" name="Oval 44"/>
          <p:cNvSpPr>
            <a:spLocks noChangeArrowheads="1"/>
          </p:cNvSpPr>
          <p:nvPr/>
        </p:nvSpPr>
        <p:spPr bwMode="auto">
          <a:xfrm>
            <a:off x="4616450" y="3043239"/>
            <a:ext cx="2089150" cy="1251744"/>
          </a:xfrm>
          <a:prstGeom prst="ellipse">
            <a:avLst/>
          </a:prstGeom>
          <a:noFill/>
          <a:ln w="38100">
            <a:solidFill>
              <a:srgbClr val="66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/>
              <a:t>KINH TẾ </a:t>
            </a:r>
          </a:p>
          <a:p>
            <a:pPr algn="ctr" eaLnBrk="1" hangingPunct="1"/>
            <a:r>
              <a:rPr lang="en-US" b="1"/>
              <a:t>TÀI CHÍNH </a:t>
            </a:r>
          </a:p>
          <a:p>
            <a:pPr algn="ctr" eaLnBrk="1" hangingPunct="1"/>
            <a:r>
              <a:rPr lang="en-US" b="1"/>
              <a:t>KIỆT QUỆ</a:t>
            </a: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433759" y="5325750"/>
            <a:ext cx="3563937" cy="889518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treo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sợi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tóc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algn="ctr">
              <a:defRPr/>
            </a:pP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47"/>
          <p:cNvSpPr>
            <a:spLocks noChangeArrowheads="1"/>
          </p:cNvSpPr>
          <p:nvPr/>
        </p:nvSpPr>
        <p:spPr bwMode="auto">
          <a:xfrm>
            <a:off x="1114171" y="4675983"/>
            <a:ext cx="2016125" cy="1704975"/>
          </a:xfrm>
          <a:prstGeom prst="rect">
            <a:avLst/>
          </a:prstGeom>
          <a:noFill/>
          <a:ln w="57150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cs typeface="Arial" panose="020B0604020202020204" pitchFamily="34" charset="0"/>
              </a:rPr>
              <a:t>● </a:t>
            </a:r>
            <a:r>
              <a:rPr lang="en-US" b="1"/>
              <a:t>VIỆT QUỐC</a:t>
            </a:r>
          </a:p>
          <a:p>
            <a:pPr eaLnBrk="1" hangingPunct="1"/>
            <a:endParaRPr lang="en-US" b="1"/>
          </a:p>
          <a:p>
            <a:pPr eaLnBrk="1" hangingPunct="1"/>
            <a:r>
              <a:rPr lang="en-US" b="1">
                <a:cs typeface="Arial" panose="020B0604020202020204" pitchFamily="34" charset="0"/>
              </a:rPr>
              <a:t>● </a:t>
            </a:r>
            <a:r>
              <a:rPr lang="en-US" b="1"/>
              <a:t>VIỆT CÁCH</a:t>
            </a:r>
          </a:p>
          <a:p>
            <a:pPr eaLnBrk="1" hangingPunct="1"/>
            <a:endParaRPr lang="en-US" b="1"/>
          </a:p>
          <a:p>
            <a:pPr eaLnBrk="1" hangingPunct="1"/>
            <a:r>
              <a:rPr lang="en-US" b="1">
                <a:cs typeface="Arial" panose="020B0604020202020204" pitchFamily="34" charset="0"/>
              </a:rPr>
              <a:t>● </a:t>
            </a:r>
            <a:r>
              <a:rPr lang="en-US" b="1"/>
              <a:t>ĐẠI VIỆT</a:t>
            </a:r>
          </a:p>
        </p:txBody>
      </p:sp>
      <p:sp>
        <p:nvSpPr>
          <p:cNvPr id="10" name="AutoShape 48"/>
          <p:cNvSpPr>
            <a:spLocks noChangeArrowheads="1"/>
          </p:cNvSpPr>
          <p:nvPr/>
        </p:nvSpPr>
        <p:spPr bwMode="auto">
          <a:xfrm>
            <a:off x="177546" y="3605622"/>
            <a:ext cx="935038" cy="2270511"/>
          </a:xfrm>
          <a:prstGeom prst="curvedRightArrow">
            <a:avLst>
              <a:gd name="adj1" fmla="val 75450"/>
              <a:gd name="adj2" fmla="val 1509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" name="AutoShape 49"/>
          <p:cNvSpPr>
            <a:spLocks noChangeArrowheads="1"/>
          </p:cNvSpPr>
          <p:nvPr/>
        </p:nvSpPr>
        <p:spPr bwMode="auto">
          <a:xfrm>
            <a:off x="3201734" y="5413809"/>
            <a:ext cx="2089150" cy="463912"/>
          </a:xfrm>
          <a:prstGeom prst="rightArrow">
            <a:avLst>
              <a:gd name="adj1" fmla="val 50000"/>
              <a:gd name="adj2" fmla="val 724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" name="Oval 50"/>
          <p:cNvSpPr>
            <a:spLocks noChangeArrowheads="1"/>
          </p:cNvSpPr>
          <p:nvPr/>
        </p:nvSpPr>
        <p:spPr bwMode="auto">
          <a:xfrm>
            <a:off x="2889250" y="3071850"/>
            <a:ext cx="2089150" cy="1223133"/>
          </a:xfrm>
          <a:prstGeom prst="ellipse">
            <a:avLst/>
          </a:prstGeom>
          <a:noFill/>
          <a:ln w="38100">
            <a:solidFill>
              <a:srgbClr val="66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 b="1"/>
              <a:t>GIẶC</a:t>
            </a:r>
          </a:p>
          <a:p>
            <a:pPr algn="ctr" eaLnBrk="1" hangingPunct="1"/>
            <a:r>
              <a:rPr lang="en-US" sz="2400" b="1"/>
              <a:t> NGOÀI</a:t>
            </a:r>
          </a:p>
        </p:txBody>
      </p:sp>
      <p:sp>
        <p:nvSpPr>
          <p:cNvPr id="13" name="AutoShape 53"/>
          <p:cNvSpPr>
            <a:spLocks noChangeArrowheads="1"/>
          </p:cNvSpPr>
          <p:nvPr/>
        </p:nvSpPr>
        <p:spPr bwMode="auto">
          <a:xfrm rot="20625442">
            <a:off x="7107160" y="3267167"/>
            <a:ext cx="1208088" cy="2073298"/>
          </a:xfrm>
          <a:prstGeom prst="curvedLeftArrow">
            <a:avLst>
              <a:gd name="adj1" fmla="val 53325"/>
              <a:gd name="adj2" fmla="val 10664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873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4B8431-6C74-4D8A-9781-EF4005E7FCA6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/>
              <a:t>6</a:t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197" name="Picture 2" descr="http://www1.baohaugiang.com.vn/uploadfiles/2011/12/18/SB1112-3329400ok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51000"/>
            <a:ext cx="32194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PPTShape_0"/>
          <p:cNvSpPr>
            <a:spLocks noChangeArrowheads="1"/>
          </p:cNvSpPr>
          <p:nvPr/>
        </p:nvSpPr>
        <p:spPr bwMode="auto">
          <a:xfrm>
            <a:off x="152400" y="1612900"/>
            <a:ext cx="5486400" cy="50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>
            <a:lvl1pPr marL="344488" indent="-3444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2625" indent="-3365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 eaLnBrk="1" hangingPunct="1">
              <a:lnSpc>
                <a:spcPts val="2200"/>
              </a:lnSpc>
              <a:spcBef>
                <a:spcPts val="300"/>
              </a:spcBef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3.1.1.2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b="1" dirty="0" smtClean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2400" b="1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kháng</a:t>
            </a:r>
            <a:r>
              <a:rPr lang="en-US" sz="2400" b="1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400" b="1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b="1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400" b="1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 eaLnBrk="1" hangingPunct="1">
              <a:lnSpc>
                <a:spcPts val="22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”-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>
              <a:lnSpc>
                <a:spcPts val="22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kẻ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xâm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Minh.</a:t>
            </a:r>
          </a:p>
          <a:p>
            <a:pPr lvl="1" algn="just" eaLnBrk="1" hangingPunct="1">
              <a:lnSpc>
                <a:spcPts val="22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Bốn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bách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khẩn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nhượng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solidFill>
                  <a:srgbClr val="7F7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01712"/>
          </a:xfrm>
        </p:spPr>
        <p:txBody>
          <a:bodyPr>
            <a:noAutofit/>
          </a:bodyPr>
          <a:lstStyle/>
          <a:p>
            <a:r>
              <a:rPr lang="en-US" sz="2400" dirty="0">
                <a:ea typeface="Calibri"/>
              </a:rPr>
              <a:t>3.1.1 </a:t>
            </a:r>
            <a:r>
              <a:rPr lang="en-US" sz="2400" dirty="0" err="1">
                <a:ea typeface="Calibri"/>
              </a:rPr>
              <a:t>Chủ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trương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xây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dựng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và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bảo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vệ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chính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quyền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cách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mạng</a:t>
            </a:r>
            <a:r>
              <a:rPr lang="en-US" sz="2400" dirty="0">
                <a:ea typeface="Calibri"/>
              </a:rPr>
              <a:t> (1945 - 1946) 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417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7662E9-A831-425D-B8BD-6CAC2D5B3F80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/>
              <a:t>7</a:t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457200" y="576262"/>
            <a:ext cx="8686800" cy="642938"/>
          </a:xfrm>
        </p:spPr>
        <p:txBody>
          <a:bodyPr>
            <a:noAutofit/>
          </a:bodyPr>
          <a:lstStyle/>
          <a:p>
            <a:r>
              <a:rPr lang="en-US" sz="2400" dirty="0">
                <a:ea typeface="Calibri"/>
              </a:rPr>
              <a:t>3.1.1 </a:t>
            </a:r>
            <a:r>
              <a:rPr lang="en-US" sz="2400" dirty="0" err="1">
                <a:ea typeface="Calibri"/>
              </a:rPr>
              <a:t>Chủ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trương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xây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dựng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và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bảo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vệ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chính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quyền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cách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mạng</a:t>
            </a:r>
            <a:r>
              <a:rPr lang="en-US" sz="2400" dirty="0">
                <a:ea typeface="Calibri"/>
              </a:rPr>
              <a:t> (1945 - 1946) </a:t>
            </a:r>
            <a:endParaRPr lang="en-US" sz="2400" dirty="0" smtClean="0"/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21335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200"/>
              </a:spcBef>
              <a:buNone/>
            </a:pPr>
            <a:r>
              <a:rPr lang="en-US" sz="2800" b="1" dirty="0"/>
              <a:t>3.1.1.3 </a:t>
            </a:r>
            <a:r>
              <a:rPr lang="en-US" sz="2800" b="1" dirty="0" err="1"/>
              <a:t>Kết</a:t>
            </a:r>
            <a:r>
              <a:rPr lang="en-US" sz="2800" b="1" dirty="0"/>
              <a:t> </a:t>
            </a:r>
            <a:r>
              <a:rPr lang="en-US" sz="2800" b="1" dirty="0" err="1"/>
              <a:t>quả</a:t>
            </a:r>
            <a:r>
              <a:rPr lang="en-US" sz="2800" b="1" dirty="0"/>
              <a:t>, ý </a:t>
            </a:r>
            <a:r>
              <a:rPr lang="en-US" sz="2800" b="1" dirty="0" err="1"/>
              <a:t>nghĩa</a:t>
            </a:r>
            <a:r>
              <a:rPr lang="en-US" sz="2800" b="1" dirty="0"/>
              <a:t>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bài</a:t>
            </a:r>
            <a:r>
              <a:rPr lang="en-US" sz="2800" b="1" dirty="0"/>
              <a:t> </a:t>
            </a:r>
            <a:r>
              <a:rPr lang="en-US" sz="2800" b="1" dirty="0" err="1"/>
              <a:t>học</a:t>
            </a:r>
            <a:r>
              <a:rPr lang="en-US" sz="2800" b="1" dirty="0"/>
              <a:t> </a:t>
            </a:r>
            <a:r>
              <a:rPr lang="en-US" sz="2800" b="1" dirty="0" err="1"/>
              <a:t>kinh</a:t>
            </a:r>
            <a:r>
              <a:rPr lang="en-US" sz="2800" b="1" dirty="0"/>
              <a:t> </a:t>
            </a:r>
            <a:r>
              <a:rPr lang="en-US" sz="2800" b="1" dirty="0" err="1"/>
              <a:t>nghiệm</a:t>
            </a:r>
            <a:r>
              <a:rPr lang="en-US" sz="2800" b="1" dirty="0"/>
              <a:t> </a:t>
            </a:r>
          </a:p>
          <a:p>
            <a:pPr algn="just" eaLnBrk="1" hangingPunct="1">
              <a:lnSpc>
                <a:spcPct val="110000"/>
              </a:lnSpc>
              <a:spcBef>
                <a:spcPts val="200"/>
              </a:spcBef>
            </a:pPr>
            <a:r>
              <a:rPr lang="vi-VN" sz="2400" b="1" dirty="0" smtClean="0"/>
              <a:t>Kết</a:t>
            </a:r>
            <a:r>
              <a:rPr lang="vi-VN" sz="2400" b="1" dirty="0" smtClean="0">
                <a:solidFill>
                  <a:srgbClr val="7F787F"/>
                </a:solidFill>
              </a:rPr>
              <a:t> </a:t>
            </a:r>
            <a:r>
              <a:rPr lang="vi-VN" sz="2400" b="1" dirty="0" smtClean="0"/>
              <a:t>quả</a:t>
            </a:r>
            <a:r>
              <a:rPr lang="en-US" sz="2400" b="1" dirty="0" smtClean="0"/>
              <a:t>:</a:t>
            </a:r>
          </a:p>
          <a:p>
            <a:pPr marL="696913" lvl="1" indent="-350838" algn="just" eaLnBrk="1" hangingPunct="1">
              <a:lnSpc>
                <a:spcPct val="110000"/>
              </a:lnSpc>
              <a:spcBef>
                <a:spcPts val="200"/>
              </a:spcBef>
            </a:pPr>
            <a:r>
              <a:rPr lang="vi-VN" sz="2000" dirty="0" smtClean="0"/>
              <a:t>Về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chính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trị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-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xã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hội</a:t>
            </a:r>
            <a:r>
              <a:rPr lang="en-US" sz="2000" dirty="0" smtClean="0"/>
              <a:t>: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Xây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dựng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nền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móng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cho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chế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độ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dân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chủ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nhân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dân</a:t>
            </a:r>
            <a:r>
              <a:rPr lang="en-US" sz="2000" dirty="0" smtClean="0"/>
              <a:t>: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bầu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Quốc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hội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lập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Hiến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pháp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chính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quyền</a:t>
            </a:r>
            <a:r>
              <a:rPr lang="en-US" sz="2000" dirty="0" smtClean="0"/>
              <a:t>…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endParaRPr lang="en-US" sz="2000" dirty="0" smtClean="0"/>
          </a:p>
          <a:p>
            <a:pPr marL="696913" lvl="1" indent="-350838" algn="just" eaLnBrk="1" hangingPunct="1">
              <a:lnSpc>
                <a:spcPct val="110000"/>
              </a:lnSpc>
              <a:spcBef>
                <a:spcPts val="200"/>
              </a:spcBef>
            </a:pPr>
            <a:r>
              <a:rPr lang="en-US" sz="2000" dirty="0" err="1" smtClean="0"/>
              <a:t>Về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kinh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tế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văn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hóa</a:t>
            </a:r>
            <a:r>
              <a:rPr lang="en-US" sz="2000" dirty="0" smtClean="0"/>
              <a:t>: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đẩy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lùi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nạn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đói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phát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hành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giấy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bạc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smtClean="0"/>
              <a:t>“</a:t>
            </a:r>
            <a:r>
              <a:rPr lang="en-US" sz="2000" dirty="0" err="1" smtClean="0"/>
              <a:t>Cụ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Hồ</a:t>
            </a:r>
            <a:r>
              <a:rPr lang="en-US" sz="2000" dirty="0" smtClean="0"/>
              <a:t>”,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phong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trào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bình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dân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học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…</a:t>
            </a:r>
          </a:p>
          <a:p>
            <a:pPr marL="696913" lvl="1" indent="-350838" algn="just" eaLnBrk="1" hangingPunct="1">
              <a:lnSpc>
                <a:spcPct val="110000"/>
              </a:lnSpc>
              <a:spcBef>
                <a:spcPts val="200"/>
              </a:spcBef>
            </a:pPr>
            <a:r>
              <a:rPr lang="en-US" sz="2000" dirty="0" smtClean="0"/>
              <a:t>V</a:t>
            </a:r>
            <a:r>
              <a:rPr lang="vi-VN" sz="2000" dirty="0" smtClean="0"/>
              <a:t>ề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bảo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vệ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chính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quyền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cách</a:t>
            </a:r>
            <a:r>
              <a:rPr lang="vi-VN" sz="2000" dirty="0" smtClean="0">
                <a:solidFill>
                  <a:srgbClr val="7F787F"/>
                </a:solidFill>
              </a:rPr>
              <a:t> </a:t>
            </a:r>
            <a:r>
              <a:rPr lang="vi-VN" sz="2000" dirty="0" smtClean="0"/>
              <a:t>mạng</a:t>
            </a:r>
            <a:r>
              <a:rPr lang="en-US" sz="2000" dirty="0" smtClean="0"/>
              <a:t>: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hòa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hoãn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với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Tưởng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và</a:t>
            </a:r>
            <a:r>
              <a:rPr lang="en-US" sz="2000" dirty="0" smtClean="0">
                <a:solidFill>
                  <a:srgbClr val="7F787F"/>
                </a:solidFill>
              </a:rPr>
              <a:t> </a:t>
            </a:r>
            <a:r>
              <a:rPr lang="en-US" sz="2000" dirty="0" err="1" smtClean="0"/>
              <a:t>Pháp</a:t>
            </a:r>
            <a:r>
              <a:rPr lang="en-US" sz="2000" dirty="0" smtClean="0"/>
              <a:t>.</a:t>
            </a:r>
          </a:p>
          <a:p>
            <a:pPr algn="just" eaLnBrk="1" hangingPunct="1">
              <a:lnSpc>
                <a:spcPct val="110000"/>
              </a:lnSpc>
              <a:spcBef>
                <a:spcPts val="200"/>
              </a:spcBef>
            </a:pPr>
            <a:r>
              <a:rPr lang="en-US" sz="2400" b="1" dirty="0" smtClean="0"/>
              <a:t>Ý</a:t>
            </a:r>
            <a:r>
              <a:rPr lang="en-US" sz="2400" b="1" dirty="0" smtClean="0">
                <a:solidFill>
                  <a:srgbClr val="7F787F"/>
                </a:solidFill>
              </a:rPr>
              <a:t> </a:t>
            </a:r>
            <a:r>
              <a:rPr lang="en-US" sz="2400" b="1" dirty="0" err="1" smtClean="0"/>
              <a:t>nghĩa</a:t>
            </a:r>
            <a:r>
              <a:rPr lang="en-US" sz="2400" b="1" dirty="0" smtClean="0"/>
              <a:t>:</a:t>
            </a:r>
            <a:r>
              <a:rPr lang="en-US" sz="2400" b="1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Đưa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cách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mạng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Việt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Nam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vượt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qua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tình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thế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hiểm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nghèo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"ngàn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cân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treo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sợi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tóc",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bảo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vệ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được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nền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độc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lập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dân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tộc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và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chính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quyền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cách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mạng</a:t>
            </a:r>
            <a:r>
              <a:rPr lang="en-US" sz="2400" dirty="0" smtClean="0"/>
              <a:t>;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xây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dựng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được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nền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móng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ban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đầu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cho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chế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độ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mới,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chuẩn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bị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được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những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cơ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sở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cần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thiết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để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tiến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hành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kháng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chiến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chống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thực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dân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Pháp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sau</a:t>
            </a:r>
            <a:r>
              <a:rPr lang="vi-VN" sz="2400" dirty="0" smtClean="0">
                <a:solidFill>
                  <a:srgbClr val="7F787F"/>
                </a:solidFill>
              </a:rPr>
              <a:t> </a:t>
            </a:r>
            <a:r>
              <a:rPr lang="vi-VN" sz="2400" dirty="0" smtClean="0"/>
              <a:t>này.</a:t>
            </a:r>
            <a:endParaRPr lang="en-US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06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7662E9-A831-425D-B8BD-6CAC2D5B3F80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/>
              <a:t>8</a:t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457200" y="576262"/>
            <a:ext cx="8686800" cy="642938"/>
          </a:xfrm>
        </p:spPr>
        <p:txBody>
          <a:bodyPr>
            <a:noAutofit/>
          </a:bodyPr>
          <a:lstStyle/>
          <a:p>
            <a:r>
              <a:rPr lang="en-US" sz="2400" dirty="0">
                <a:ea typeface="Calibri"/>
              </a:rPr>
              <a:t>3.1.1 </a:t>
            </a:r>
            <a:r>
              <a:rPr lang="en-US" sz="2400" dirty="0" err="1">
                <a:ea typeface="Calibri"/>
              </a:rPr>
              <a:t>Chủ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trương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xây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dựng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và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bảo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vệ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chính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quyền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cách</a:t>
            </a:r>
            <a:r>
              <a:rPr lang="en-US" sz="2400" dirty="0">
                <a:ea typeface="Calibri"/>
              </a:rPr>
              <a:t> </a:t>
            </a:r>
            <a:r>
              <a:rPr lang="en-US" sz="2400" dirty="0" err="1">
                <a:ea typeface="Calibri"/>
              </a:rPr>
              <a:t>mạng</a:t>
            </a:r>
            <a:r>
              <a:rPr lang="en-US" sz="2400" dirty="0">
                <a:ea typeface="Calibri"/>
              </a:rPr>
              <a:t> (1945 - 1946) </a:t>
            </a:r>
            <a:endParaRPr lang="en-US" sz="2400" dirty="0" smtClean="0"/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21335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200"/>
              </a:spcBef>
              <a:buNone/>
            </a:pPr>
            <a:r>
              <a:rPr lang="en-US" sz="2800" b="1" dirty="0"/>
              <a:t>3.1.1.3 </a:t>
            </a:r>
            <a:r>
              <a:rPr lang="en-US" sz="2800" b="1" dirty="0" err="1"/>
              <a:t>Kết</a:t>
            </a:r>
            <a:r>
              <a:rPr lang="en-US" sz="2800" b="1" dirty="0"/>
              <a:t> </a:t>
            </a:r>
            <a:r>
              <a:rPr lang="en-US" sz="2800" b="1" dirty="0" err="1"/>
              <a:t>quả</a:t>
            </a:r>
            <a:r>
              <a:rPr lang="en-US" sz="2800" b="1" dirty="0"/>
              <a:t>, ý </a:t>
            </a:r>
            <a:r>
              <a:rPr lang="en-US" sz="2800" b="1" dirty="0" err="1"/>
              <a:t>nghĩa</a:t>
            </a:r>
            <a:r>
              <a:rPr lang="en-US" sz="2800" b="1" dirty="0"/>
              <a:t>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bài</a:t>
            </a:r>
            <a:r>
              <a:rPr lang="en-US" sz="2800" b="1" dirty="0"/>
              <a:t> </a:t>
            </a:r>
            <a:r>
              <a:rPr lang="en-US" sz="2800" b="1" dirty="0" err="1"/>
              <a:t>học</a:t>
            </a:r>
            <a:r>
              <a:rPr lang="en-US" sz="2800" b="1" dirty="0"/>
              <a:t> </a:t>
            </a:r>
            <a:r>
              <a:rPr lang="en-US" sz="2800" b="1" dirty="0" err="1"/>
              <a:t>kinh</a:t>
            </a:r>
            <a:r>
              <a:rPr lang="en-US" sz="2800" b="1" dirty="0"/>
              <a:t> </a:t>
            </a:r>
            <a:r>
              <a:rPr lang="en-US" sz="2800" b="1" dirty="0" err="1"/>
              <a:t>nghiệm</a:t>
            </a:r>
            <a:r>
              <a:rPr lang="en-US" sz="2800" b="1" dirty="0"/>
              <a:t> </a:t>
            </a:r>
          </a:p>
          <a:p>
            <a:pPr algn="just" eaLnBrk="1" hangingPunct="1">
              <a:spcBef>
                <a:spcPts val="200"/>
              </a:spcBef>
            </a:pPr>
            <a:r>
              <a:rPr lang="en-US" b="1" dirty="0" err="1" smtClean="0"/>
              <a:t>Bài</a:t>
            </a:r>
            <a:r>
              <a:rPr lang="en-US" b="1" dirty="0" smtClean="0">
                <a:solidFill>
                  <a:srgbClr val="7F787F"/>
                </a:solidFill>
              </a:rPr>
              <a:t> </a:t>
            </a:r>
            <a:r>
              <a:rPr lang="en-US" b="1" dirty="0" err="1" smtClean="0"/>
              <a:t>học</a:t>
            </a:r>
            <a:r>
              <a:rPr lang="en-US" b="1" dirty="0" smtClean="0">
                <a:solidFill>
                  <a:srgbClr val="7F787F"/>
                </a:solidFill>
              </a:rPr>
              <a:t> </a:t>
            </a:r>
            <a:r>
              <a:rPr lang="en-US" b="1" dirty="0" smtClean="0"/>
              <a:t>k</a:t>
            </a:r>
            <a:r>
              <a:rPr lang="vi-VN" b="1" dirty="0" smtClean="0"/>
              <a:t>inh</a:t>
            </a:r>
            <a:r>
              <a:rPr lang="vi-VN" b="1" dirty="0" smtClean="0">
                <a:solidFill>
                  <a:srgbClr val="7F787F"/>
                </a:solidFill>
              </a:rPr>
              <a:t> </a:t>
            </a:r>
            <a:r>
              <a:rPr lang="vi-VN" b="1" dirty="0" smtClean="0"/>
              <a:t>nghiệm:</a:t>
            </a:r>
          </a:p>
          <a:p>
            <a:pPr marL="696913" lvl="1" indent="-350838" algn="just" eaLnBrk="1" hangingPunct="1">
              <a:spcBef>
                <a:spcPts val="200"/>
              </a:spcBef>
            </a:pPr>
            <a:r>
              <a:rPr lang="vi-VN" dirty="0" smtClean="0"/>
              <a:t>Xây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dựng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và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phát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huy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được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sức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mạnh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đoàn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kết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dân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tộc,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dựa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vào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dân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để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xây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dựng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và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bảo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vệ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những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thành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quả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của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cách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mạng.</a:t>
            </a:r>
          </a:p>
          <a:p>
            <a:pPr marL="696913" lvl="1" indent="-350838" algn="just" eaLnBrk="1" hangingPunct="1">
              <a:spcBef>
                <a:spcPts val="200"/>
              </a:spcBef>
            </a:pPr>
            <a:r>
              <a:rPr lang="vi-VN" dirty="0" smtClean="0"/>
              <a:t>Triệt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để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lợi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dụng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mâu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thuẫn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trong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nội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bộ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kẻ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thù,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phân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hoá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kẻ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thù,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có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đối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sách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cụ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thể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với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từng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kẻ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thù,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phục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vụ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cho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sự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nghiệp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cách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mạng.</a:t>
            </a:r>
          </a:p>
          <a:p>
            <a:pPr marL="696913" lvl="1" indent="-350838" algn="just" eaLnBrk="1" hangingPunct="1">
              <a:spcBef>
                <a:spcPts val="200"/>
              </a:spcBef>
            </a:pPr>
            <a:r>
              <a:rPr lang="vi-VN" dirty="0" smtClean="0"/>
              <a:t>Tích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cực,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chủ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động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xây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dựng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thực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lực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của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cách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mạng.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Đây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là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yếu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tố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căn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bản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và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quyết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định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cho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thắng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lợi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của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cách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mạng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trong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bất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kỳ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tình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huống</a:t>
            </a:r>
            <a:r>
              <a:rPr lang="vi-VN" dirty="0" smtClean="0">
                <a:solidFill>
                  <a:srgbClr val="7F787F"/>
                </a:solidFill>
              </a:rPr>
              <a:t> </a:t>
            </a:r>
            <a:r>
              <a:rPr lang="vi-VN" dirty="0" smtClean="0"/>
              <a:t>nào.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864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C0F69DF-13BA-4CE7-A57C-B6531194F18F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/>
              <a:t>9</a:t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298704" y="274638"/>
            <a:ext cx="8997696" cy="1001712"/>
          </a:xfrm>
        </p:spPr>
        <p:txBody>
          <a:bodyPr>
            <a:noAutofit/>
          </a:bodyPr>
          <a:lstStyle/>
          <a:p>
            <a:r>
              <a:rPr lang="en-US" sz="2800" dirty="0">
                <a:ea typeface="Calibri"/>
              </a:rPr>
              <a:t>3.1.2 </a:t>
            </a:r>
            <a:r>
              <a:rPr lang="en-US" sz="2800" dirty="0" err="1">
                <a:ea typeface="Calibri"/>
              </a:rPr>
              <a:t>Đường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lối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kháng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chiến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chống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thực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dân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Pháp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xâm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lược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và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xây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dựng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chế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độ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dân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chủ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nhân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 err="1">
                <a:ea typeface="Calibri"/>
              </a:rPr>
              <a:t>dân</a:t>
            </a:r>
            <a:r>
              <a:rPr lang="en-US" sz="2800" dirty="0">
                <a:ea typeface="Calibri"/>
              </a:rPr>
              <a:t> (1946 - 1954) </a:t>
            </a:r>
            <a:endParaRPr lang="en-US" sz="2800" dirty="0" smtClean="0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400304" y="1524000"/>
            <a:ext cx="8515096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3.1.2.1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3.1.2.2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,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</a:p>
          <a:p>
            <a:pPr marL="566738" indent="-566738" eaLnBrk="1" hangingPunct="1">
              <a:buFontTx/>
              <a:buNone/>
            </a:pPr>
            <a:endParaRPr lang="en-US" dirty="0" smtClean="0"/>
          </a:p>
          <a:p>
            <a:pPr marL="566738" indent="-566738" eaLnBrk="1" hangingPunct="1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79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b71e669-9e73-4f21-9852-c3c451d1030e"/>
  <p:tag name="ARTICULATE_SLIDE_PAUSE" val="0"/>
  <p:tag name="ARTICULATE_NAV_LEVEL" val="2"/>
  <p:tag name="ARTICULATE_PLAYLIST_ID" val="-1"/>
  <p:tag name="ARTICULATE_LOCK_SLIDE" val="0"/>
  <p:tag name="ARTICULATE_SLIDE_NAV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bbc0902-e6d4-48b9-83f0-5ad55119cf38"/>
  <p:tag name="ARTICULATE_SLIDE_PAUSE" val="0"/>
  <p:tag name="ARTICULATE_NAV_LEVEL" val="4"/>
  <p:tag name="ARTICULATE_PLAYLIST_ID" val="-1"/>
  <p:tag name="ARTICULATE_LOCK_SLIDE" val="0"/>
  <p:tag name="ARTICULATE_SLIDE_NAV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98a8efe-1027-47ce-bf2f-df1fa02bb997"/>
  <p:tag name="ARTICULATE_SLIDE_PAUSE" val="0"/>
  <p:tag name="ARTICULATE_NAV_LEVEL" val="4"/>
  <p:tag name="ARTICULATE_PLAYLIST_ID" val="-1"/>
  <p:tag name="ARTICULATE_LOCK_SLIDE" val="0"/>
  <p:tag name="ARTICULATE_SLIDE_NAV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e7494de-650d-43f5-a7ec-8336a0e076ec"/>
  <p:tag name="ARTICULATE_SLIDE_PAUSE" val="0"/>
  <p:tag name="ARTICULATE_NAV_LEVEL" val="5"/>
  <p:tag name="ARTICULATE_PLAYLIST_ID" val="-1"/>
  <p:tag name="ARTICULATE_LOCK_SLIDE" val="0"/>
  <p:tag name="ARTICULATE_SLIDE_NAV" val="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VUONGH~1\LOCALS~1\Temp\articulate\presenter\imgtemp\bNbgpCmL_files\slide0001_image001.jp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3a82f9f-dc40-4ec2-aa1c-11517bced507"/>
  <p:tag name="ARTICULATE_SLIDE_PAUSE" val="0"/>
  <p:tag name="ARTICULATE_NAV_LEVEL" val="5"/>
  <p:tag name="ARTICULATE_PLAYLIST_ID" val="-1"/>
  <p:tag name="ARTICULATE_LOCK_SLIDE" val="0"/>
  <p:tag name="ARTICULATE_SLIDE_NAV" val="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38033ce-5476-47b3-b204-7cd8f39c26a9"/>
  <p:tag name="ARTICULATE_SLIDE_PAUSE" val="0"/>
  <p:tag name="ARTICULATE_NAV_LEVEL" val="5"/>
  <p:tag name="ARTICULATE_PLAYLIST_ID" val="-1"/>
  <p:tag name="ARTICULATE_LOCK_SLIDE" val="0"/>
  <p:tag name="ARTICULATE_SLIDE_NAV" val="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VUONGH~1\LOCALS~1\Temp\articulate\presenter\imgtemp\4VTDlk6Y_files\slide0001_image001.jp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10eac76-7867-47f1-b570-f2788e7fe075"/>
  <p:tag name="ELAPSEDTIME" val="33.328"/>
  <p:tag name="ARTICULATE_TITLE_TAG" val="1.2.2. QUÁ TRÌNH HÌNH THÀNH VÀ NỘI DUNG ĐƯỜNG LỐI KHÁNG CHIẾN XÂY DỰNG CHẾ ĐỘ DÂN CHỦ NHÂN DÂN (tiếp theo)"/>
  <p:tag name="ARTICULATE_SLIDE_PAUSE" val="0"/>
  <p:tag name="ARTICULATE_NAV_LEVEL" val="5"/>
  <p:tag name="ARTICULATE_PLAYLIST_ID" val="-1"/>
  <p:tag name="ARTICULATE_LOCK_SLIDE" val="0"/>
  <p:tag name="TIMELINE" val="19.4"/>
  <p:tag name="ARTICULATE_SLIDE_NAV" val="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10eac76-7867-47f1-b570-f2788e7fe075"/>
  <p:tag name="ELAPSEDTIME" val="33.328"/>
  <p:tag name="ARTICULATE_TITLE_TAG" val="1.2.2. QUÁ TRÌNH HÌNH THÀNH VÀ NỘI DUNG ĐƯỜNG LỐI KHÁNG CHIẾN XÂY DỰNG CHẾ ĐỘ DÂN CHỦ NHÂN DÂN (tiếp theo)"/>
  <p:tag name="ARTICULATE_SLIDE_PAUSE" val="0"/>
  <p:tag name="ARTICULATE_NAV_LEVEL" val="5"/>
  <p:tag name="ARTICULATE_PLAYLIST_ID" val="-1"/>
  <p:tag name="ARTICULATE_LOCK_SLIDE" val="0"/>
  <p:tag name="TIMELINE" val="19.4"/>
  <p:tag name="ARTICULATE_SLIDE_NAV" val="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a51b9b4-f893-4915-a472-b99b75ce85e4"/>
  <p:tag name="ARTICULATE_SLIDE_PAUSE" val="0"/>
  <p:tag name="ARTICULATE_NAV_LEVEL" val="4"/>
  <p:tag name="ARTICULATE_PLAYLIST_ID" val="-1"/>
  <p:tag name="ARTICULATE_LOCK_SLIDE" val="0"/>
  <p:tag name="ARTICULATE_SLIDE_NAV" val="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VUONGH~1\LOCALS~1\Temp\articulate\presenter\imgtemp\poFE9ls8_files\slide0001_image001.p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a51b9b4-f893-4915-a472-b99b75ce85e4"/>
  <p:tag name="ARTICULATE_SLIDE_PAUSE" val="0"/>
  <p:tag name="ARTICULATE_NAV_LEVEL" val="4"/>
  <p:tag name="ARTICULATE_PLAYLIST_ID" val="-1"/>
  <p:tag name="ARTICULATE_LOCK_SLIDE" val="0"/>
  <p:tag name="ARTICULATE_SLIDE_NAV" val="1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a51b9b4-f893-4915-a472-b99b75ce85e4"/>
  <p:tag name="ARTICULATE_SLIDE_PAUSE" val="0"/>
  <p:tag name="ARTICULATE_NAV_LEVEL" val="4"/>
  <p:tag name="ARTICULATE_PLAYLIST_ID" val="-1"/>
  <p:tag name="ARTICULATE_LOCK_SLIDE" val="0"/>
  <p:tag name="ARTICULATE_SLIDE_NAV" val="1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a51b9b4-f893-4915-a472-b99b75ce85e4"/>
  <p:tag name="ARTICULATE_SLIDE_PAUSE" val="0"/>
  <p:tag name="ARTICULATE_NAV_LEVEL" val="4"/>
  <p:tag name="ARTICULATE_PLAYLIST_ID" val="-1"/>
  <p:tag name="ARTICULATE_LOCK_SLIDE" val="0"/>
  <p:tag name="ARTICULATE_SLIDE_NAV" val="1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VUONGH~1\LOCALS~1\Temp\articulate\presenter\imgtemp\rifgk4l8_files\slide0001_image001.jp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d738f21-fe06-4d89-900a-6b276094180f"/>
  <p:tag name="ARTICULATE_SLIDE_PAUSE" val="0"/>
  <p:tag name="ARTICULATE_NAV_LEVEL" val="4"/>
  <p:tag name="ARTICULATE_PLAYLIST_ID" val="-1"/>
  <p:tag name="ARTICULATE_LOCK_SLIDE" val="0"/>
  <p:tag name="ARTICULATE_SLIDE_NAV" val="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f6bbf11-3c1c-443c-9930-db845dcf737f"/>
  <p:tag name="ARTICULATE_SLIDE_PAUSE" val="0"/>
  <p:tag name="ARTICULATE_NAV_LEVEL" val="4"/>
  <p:tag name="ARTICULATE_PLAYLIST_ID" val="-1"/>
  <p:tag name="ARTICULATE_LOCK_SLIDE" val="0"/>
  <p:tag name="ARTICULATE_SLIDE_NAV" val="1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VUONGH~1\LOCALS~1\Temp\articulate\presenter\imgtemp\4iiN7ezd_files\slide0001_image001.jp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265c8e9-670b-466f-849a-b638851caf39"/>
  <p:tag name="ARTICULATE_SLIDE_PAUSE" val="0"/>
  <p:tag name="ARTICULATE_NAV_LEVEL" val="4"/>
  <p:tag name="ARTICULATE_PLAYLIST_ID" val="-1"/>
  <p:tag name="ARTICULATE_LOCK_SLIDE" val="0"/>
  <p:tag name="ARTICULATE_SLIDE_NAV" val="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VUONGH~1\LOCALS~1\Temp\articulate\presenter\imgtemp\JgD6gEsS_files\slide0001_image001.jp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112b704-aae6-4a90-8d1e-a81e6671091b"/>
  <p:tag name="ARTICULATE_SLIDE_PAUSE" val="0"/>
  <p:tag name="ARTICULATE_NAV_LEVEL" val="4"/>
  <p:tag name="ARTICULATE_PLAYLIST_ID" val="-1"/>
  <p:tag name="ARTICULATE_LOCK_SLIDE" val="0"/>
  <p:tag name="ARTICULATE_SLIDE_NAV" val="1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VUONGH~1\LOCALS~1\Temp\articulate\presenter\imgtemp\CVqYx4w1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VUONGH~1\LOCALS~1\Temp\articulate\presenter\imgtemp\DfgynAkN_files\slide0001_image001.jp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ca2808e-dec5-425e-958c-7090922361d9"/>
  <p:tag name="ARTICULATE_SLIDE_PAUSE" val="0"/>
  <p:tag name="ARTICULATE_NAV_LEVEL" val="4"/>
  <p:tag name="ARTICULATE_PLAYLIST_ID" val="-1"/>
  <p:tag name="ARTICULATE_LOCK_SLIDE" val="0"/>
  <p:tag name="ARTICULATE_SLIDE_NAV" val="1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abd4d2a-d580-43a8-a25a-e53a8f5dd6e7"/>
  <p:tag name="ARTICULATE_SLIDE_PAUSE" val="0"/>
  <p:tag name="ARTICULATE_NAV_LEVEL" val="4"/>
  <p:tag name="ARTICULATE_PLAYLIST_ID" val="-1"/>
  <p:tag name="ARTICULATE_LOCK_SLIDE" val="0"/>
  <p:tag name="ARTICULATE_SLIDE_NAV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abd4d2a-d580-43a8-a25a-e53a8f5dd6e7"/>
  <p:tag name="ARTICULATE_SLIDE_PAUSE" val="0"/>
  <p:tag name="ARTICULATE_NAV_LEVEL" val="4"/>
  <p:tag name="ARTICULATE_PLAYLIST_ID" val="-1"/>
  <p:tag name="ARTICULATE_LOCK_SLIDE" val="0"/>
  <p:tag name="ARTICULATE_SLIDE_NAV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393ea08-7d22-4337-9f36-254300d24fac"/>
  <p:tag name="ARTICULATE_SLIDE_PAUSE" val="0"/>
  <p:tag name="ARTICULATE_NAV_LEVEL" val="2"/>
  <p:tag name="ARTICULATE_PLAYLIST_ID" val="-1"/>
  <p:tag name="ARTICULATE_LOCK_SLIDE" val="0"/>
  <p:tag name="ARTICULATE_SLIDE_NAV" val="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VUONGH~1\LOCALS~1\Temp\articulate\presenter\imgtemp\4gxCz5VR_files\slide0001_image001.p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820df6b-d93c-4ac4-87c2-0d2ea2e268ff"/>
  <p:tag name="ARTICULATE_SLIDE_PAUSE" val="0"/>
  <p:tag name="ARTICULATE_NAV_LEVEL" val="2"/>
  <p:tag name="ARTICULATE_PLAYLIST_ID" val="-1"/>
  <p:tag name="ARTICULATE_LOCK_SLIDE" val="0"/>
  <p:tag name="ARTICULATE_SLIDE_NAV" val="2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17fb6f0-6646-455c-a688-677fbebd7205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VUONGH~1\LOCALS~1\Temp\articulate\presenter\imgtemp\frSZG4Ao_files\slide0001_image001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2f5f8d9-40fc-4f7d-88d3-8eade2f6d748"/>
  <p:tag name="ARTICULATE_SLIDE_PAUSE" val="0"/>
  <p:tag name="ARTICULATE_NAV_LEVEL" val="4"/>
  <p:tag name="ARTICULATE_PLAYLIST_ID" val="-1"/>
  <p:tag name="ARTICULATE_LOCK_SLIDE" val="0"/>
  <p:tag name="ARTICULATE_SLIDE_NAV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2f5f8d9-40fc-4f7d-88d3-8eade2f6d748"/>
  <p:tag name="ARTICULATE_SLIDE_PAUSE" val="0"/>
  <p:tag name="ARTICULATE_NAV_LEVEL" val="4"/>
  <p:tag name="ARTICULATE_PLAYLIST_ID" val="-1"/>
  <p:tag name="ARTICULATE_LOCK_SLIDE" val="0"/>
  <p:tag name="ARTICULATE_SLIDE_NAV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VUONGH~1\LOCALS~1\Temp\articulate\presenter\imgtemp\3g5SJgva_files\slide0001_image001.jp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bbc0902-e6d4-48b9-83f0-5ad55119cf38"/>
  <p:tag name="ARTICULATE_SLIDE_PAUSE" val="0"/>
  <p:tag name="ARTICULATE_NAV_LEVEL" val="4"/>
  <p:tag name="ARTICULATE_PLAYLIST_ID" val="-1"/>
  <p:tag name="ARTICULATE_LOCK_SLIDE" val="0"/>
  <p:tag name="ARTICULATE_SLIDE_NAV" val="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774</TotalTime>
  <Words>3514</Words>
  <Application>Microsoft Office PowerPoint</Application>
  <PresentationFormat>On-screen Show (4:3)</PresentationFormat>
  <Paragraphs>313</Paragraphs>
  <Slides>31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.VnTime</vt:lpstr>
      <vt:lpstr>Arial</vt:lpstr>
      <vt:lpstr>Arial </vt:lpstr>
      <vt:lpstr>Calibri</vt:lpstr>
      <vt:lpstr>Franklin Gothic Book</vt:lpstr>
      <vt:lpstr>Perpetua</vt:lpstr>
      <vt:lpstr>Times New Roman</vt:lpstr>
      <vt:lpstr>Wingdings</vt:lpstr>
      <vt:lpstr>Wingdings 2</vt:lpstr>
      <vt:lpstr>Equity</vt:lpstr>
      <vt:lpstr>Chương 3:</vt:lpstr>
      <vt:lpstr>MỤC TIÊU</vt:lpstr>
      <vt:lpstr>NỘI DUNG</vt:lpstr>
      <vt:lpstr>3.1. ĐƯỜNG LỐI KHÁNG CHIẾN CHỐNG  THỰC DÂN PHÁP XÂM LƯỢC (1945 - 1954) </vt:lpstr>
      <vt:lpstr>3.1.1 Chủ trương xây dựng và bảo vệ chính quyền cách mạng (1945 - 1946) </vt:lpstr>
      <vt:lpstr>3.1.1 Chủ trương xây dựng và bảo vệ chính quyền cách mạng (1945 - 1946) </vt:lpstr>
      <vt:lpstr>3.1.1 Chủ trương xây dựng và bảo vệ chính quyền cách mạng (1945 - 1946) </vt:lpstr>
      <vt:lpstr>3.1.1 Chủ trương xây dựng và bảo vệ chính quyền cách mạng (1945 - 1946) </vt:lpstr>
      <vt:lpstr>3.1.2 Đường lối kháng chiến chống thực dân Pháp xâm lược và xây dựng chế độ dân chủ nhân dân (1946 - 1954) </vt:lpstr>
      <vt:lpstr>3.1.2.1 Hoàn cảnh lịch sử </vt:lpstr>
      <vt:lpstr>3.1.2.2 Quá trình hình thành và nội dung đường lối kháng chiến, xây dựng chế độ dân chủ nhân dân </vt:lpstr>
      <vt:lpstr>3.1.2.2 Quá trình hình thành và nội dung đường lối kháng chiến, xây dựng chế độ dân chủ nhân dân </vt:lpstr>
      <vt:lpstr>3.1.2.2 Quá trình hình thành và nội dung đường lối kháng chiến, xây dựng chế độ dân chủ nhân dân </vt:lpstr>
      <vt:lpstr>3.1.2.2 Quá trình hình thành và nội dung đường lối kháng chiến, xây dựng chế độ dân chủ nhân dân </vt:lpstr>
      <vt:lpstr>3.1.3 Kết quả, ý nghĩa lịch sử, nguyên nhân thắng lợi và bài học kinh nghiệm </vt:lpstr>
      <vt:lpstr>3.1.3 Kết quả, ý nghĩa lịch sử, nguyên nhân thắng lợi và bài học kinh nghiệm </vt:lpstr>
      <vt:lpstr>3.1.3 Kết quả, ý nghĩa lịch sử, nguyên nhân thắng lợi và bài học kinh nghiệm </vt:lpstr>
      <vt:lpstr>3.2. ĐƯỜNG LỐI KHÁNG CHIẾN  CHỐNG MỸ, CỨU NƯỚC, THỐNG NHẤT TỔ QUỐC (1954 - 1975) </vt:lpstr>
      <vt:lpstr>3.2.1. ĐƯỜNG LỐI TRONG GIAI ĐOẠN 1954 - 1964</vt:lpstr>
      <vt:lpstr>3.2.1. ĐƯỜNG LỐI TRONG GIAI ĐOẠN 1954 - 1964</vt:lpstr>
      <vt:lpstr>3.2.1. ĐƯỜNG LỐI TRONG GIAI ĐOẠN 1954 - 1964</vt:lpstr>
      <vt:lpstr>3.2.1. ĐƯỜNG LỐI TRONG GIAI ĐOẠN 1954 – 1964</vt:lpstr>
      <vt:lpstr> 3.2.2. ĐƯỜNG LỐI TRONG GIAI ĐOẠN 1965 - 1975</vt:lpstr>
      <vt:lpstr> 3.2.2. ĐƯỜNG LỐI TRONG GIAI ĐOẠN 1965 – 1975</vt:lpstr>
      <vt:lpstr> 3.2.2. ĐƯỜNG LỐI TRONG GIAI ĐOẠN 1965 – 1975</vt:lpstr>
      <vt:lpstr> 3.2.2. ĐƯỜNG LỐI TRONG GIAI ĐOẠN 1965 – 1975</vt:lpstr>
      <vt:lpstr> 3.2.2. ĐƯỜNG LỐI TRONG GIAI ĐOẠN 1965 – 1975</vt:lpstr>
      <vt:lpstr>PowerPoint Presentation</vt:lpstr>
      <vt:lpstr>PowerPoint Presentation</vt:lpstr>
      <vt:lpstr>TÓM TẮT NỘI DUNG CHƯƠNG</vt:lpstr>
      <vt:lpstr>CÂU HỎI ÔN TẬP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2:</dc:title>
  <dc:creator>molap</dc:creator>
  <cp:lastModifiedBy>Lê Thuận</cp:lastModifiedBy>
  <cp:revision>42</cp:revision>
  <dcterms:created xsi:type="dcterms:W3CDTF">2016-06-09T07:16:00Z</dcterms:created>
  <dcterms:modified xsi:type="dcterms:W3CDTF">2016-09-14T16:12:58Z</dcterms:modified>
</cp:coreProperties>
</file>