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FF66"/>
    <a:srgbClr val="0000FF"/>
    <a:srgbClr val="FF3300"/>
    <a:srgbClr val="CCFFFF"/>
    <a:srgbClr val="E84024"/>
    <a:srgbClr val="FFFFCC"/>
    <a:srgbClr val="FFFF99"/>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9" autoAdjust="0"/>
  </p:normalViewPr>
  <p:slideViewPr>
    <p:cSldViewPr>
      <p:cViewPr>
        <p:scale>
          <a:sx n="78" d="100"/>
          <a:sy n="78" d="100"/>
        </p:scale>
        <p:origin x="-950"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CF2DA-FB20-488C-80C1-6EAFC1B08D8C}" type="datetimeFigureOut">
              <a:rPr lang="en-US" smtClean="0"/>
              <a:pPr/>
              <a:t>5/16/2017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4FD7F-DE8F-453A-BE57-0D46F5234272}" type="slidenum">
              <a:rPr lang="en-US" smtClean="0"/>
              <a:pPr/>
              <a:t>‹#›</a:t>
            </a:fld>
            <a:endParaRPr lang="en-US"/>
          </a:p>
        </p:txBody>
      </p:sp>
    </p:spTree>
    <p:extLst>
      <p:ext uri="{BB962C8B-B14F-4D97-AF65-F5344CB8AC3E}">
        <p14:creationId xmlns="" xmlns:p14="http://schemas.microsoft.com/office/powerpoint/2010/main" val="334235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BAE512-4AD4-4935-9E66-C017FE15444A}"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183388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AE512-4AD4-4935-9E66-C017FE15444A}"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56050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AE512-4AD4-4935-9E66-C017FE15444A}"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182002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AE512-4AD4-4935-9E66-C017FE15444A}"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11018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AE512-4AD4-4935-9E66-C017FE15444A}"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284686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BAE512-4AD4-4935-9E66-C017FE15444A}"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169212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BAE512-4AD4-4935-9E66-C017FE15444A}" type="datetimeFigureOut">
              <a:rPr lang="en-US" smtClean="0"/>
              <a:pPr/>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302728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AE512-4AD4-4935-9E66-C017FE15444A}" type="datetimeFigureOut">
              <a:rPr lang="en-US" smtClean="0"/>
              <a:pPr/>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291903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AE512-4AD4-4935-9E66-C017FE15444A}" type="datetimeFigureOut">
              <a:rPr lang="en-US" smtClean="0"/>
              <a:pPr/>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145184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AE512-4AD4-4935-9E66-C017FE15444A}"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207825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AE512-4AD4-4935-9E66-C017FE15444A}"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282038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AE512-4AD4-4935-9E66-C017FE15444A}" type="datetimeFigureOut">
              <a:rPr lang="en-US" smtClean="0"/>
              <a:pPr/>
              <a:t>5/16/2017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8C217-C653-482B-B874-4F5BD309F182}" type="slidenum">
              <a:rPr lang="en-US" smtClean="0"/>
              <a:pPr/>
              <a:t>‹#›</a:t>
            </a:fld>
            <a:endParaRPr lang="en-US"/>
          </a:p>
        </p:txBody>
      </p:sp>
    </p:spTree>
    <p:extLst>
      <p:ext uri="{BB962C8B-B14F-4D97-AF65-F5344CB8AC3E}">
        <p14:creationId xmlns="" xmlns:p14="http://schemas.microsoft.com/office/powerpoint/2010/main" val="256145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066799"/>
          </a:xfrm>
        </p:spPr>
        <p:txBody>
          <a:bodyPr>
            <a:noAutofit/>
          </a:bodyPr>
          <a:lstStyle/>
          <a:p>
            <a:pPr algn="l"/>
            <a:r>
              <a:rPr lang="en-US" sz="1600" dirty="0" err="1" smtClean="0">
                <a:latin typeface="Times New Roman" pitchFamily="18" charset="0"/>
                <a:cs typeface="Times New Roman" pitchFamily="18" charset="0"/>
              </a:rPr>
              <a:t>Câu</a:t>
            </a:r>
            <a:r>
              <a:rPr lang="en-US" sz="1600" dirty="0" smtClean="0">
                <a:latin typeface="Times New Roman" pitchFamily="18" charset="0"/>
                <a:cs typeface="Times New Roman" pitchFamily="18" charset="0"/>
              </a:rPr>
              <a:t> 9: </a:t>
            </a:r>
            <a:r>
              <a:rPr lang="vi-VN" sz="1600" dirty="0" smtClean="0">
                <a:latin typeface="Times New Roman" pitchFamily="18" charset="0"/>
                <a:cs typeface="Times New Roman" pitchFamily="18" charset="0"/>
              </a:rPr>
              <a:t> So sánh những nội dung cơ bản của chính sách xã hội trước đổi mới và trong thời kỳ đổi mới? Tại sao trong thời kỳ đổi mới, Đảng CSVN lại nâng tầm các vấn đề  </a:t>
            </a:r>
            <a:br>
              <a:rPr lang="vi-VN" sz="1600" dirty="0" smtClean="0">
                <a:latin typeface="Times New Roman" pitchFamily="18" charset="0"/>
                <a:cs typeface="Times New Roman" pitchFamily="18" charset="0"/>
              </a:rPr>
            </a:br>
            <a:r>
              <a:rPr lang="vi-VN" sz="1600" dirty="0" smtClean="0">
                <a:latin typeface="Times New Roman" pitchFamily="18" charset="0"/>
                <a:cs typeface="Times New Roman" pitchFamily="18" charset="0"/>
              </a:rPr>
              <a:t>xã hội lên thành chính sách xã hội? </a:t>
            </a: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762000" y="1143000"/>
            <a:ext cx="7848600" cy="457200"/>
          </a:xfrm>
        </p:spPr>
        <p:txBody>
          <a:bodyPr>
            <a:normAutofit/>
          </a:bodyPr>
          <a:lstStyle/>
          <a:p>
            <a:pPr algn="l"/>
            <a:r>
              <a:rPr lang="en-US" sz="1600" b="1"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VỀ </a:t>
            </a:r>
            <a:r>
              <a:rPr lang="en-US" sz="1600" b="1" dirty="0" smtClean="0">
                <a:solidFill>
                  <a:schemeClr val="tx1"/>
                </a:solidFill>
                <a:latin typeface="Times New Roman" pitchFamily="18" charset="0"/>
                <a:cs typeface="Times New Roman" pitchFamily="18" charset="0"/>
              </a:rPr>
              <a:t>CHỦ TR</a:t>
            </a:r>
            <a:r>
              <a:rPr lang="vi-VN" sz="1600" b="1" dirty="0" smtClean="0">
                <a:solidFill>
                  <a:schemeClr val="tx1"/>
                </a:solidFill>
                <a:latin typeface="Times New Roman" pitchFamily="18" charset="0"/>
                <a:cs typeface="Times New Roman" pitchFamily="18" charset="0"/>
              </a:rPr>
              <a:t>ƯƠ</a:t>
            </a:r>
            <a:r>
              <a:rPr lang="en-US" sz="1600" b="1" dirty="0" smtClean="0">
                <a:solidFill>
                  <a:schemeClr val="tx1"/>
                </a:solidFill>
                <a:latin typeface="Times New Roman" pitchFamily="18" charset="0"/>
                <a:cs typeface="Times New Roman" pitchFamily="18" charset="0"/>
              </a:rPr>
              <a:t>NG CỦA ĐẢNG</a:t>
            </a:r>
            <a:endParaRPr lang="en-US" sz="1600" b="1" dirty="0">
              <a:solidFill>
                <a:schemeClr val="tx1"/>
              </a:solidFill>
              <a:latin typeface="Times New Roman" pitchFamily="18" charset="0"/>
              <a:cs typeface="Times New Roman" pitchFamily="18" charset="0"/>
            </a:endParaRPr>
          </a:p>
        </p:txBody>
      </p:sp>
      <p:sp>
        <p:nvSpPr>
          <p:cNvPr id="5" name="TextBox 4"/>
          <p:cNvSpPr txBox="1"/>
          <p:nvPr/>
        </p:nvSpPr>
        <p:spPr>
          <a:xfrm>
            <a:off x="304800" y="1600200"/>
            <a:ext cx="8229600" cy="4154984"/>
          </a:xfrm>
          <a:prstGeom prst="rect">
            <a:avLst/>
          </a:prstGeom>
          <a:noFill/>
        </p:spPr>
        <p:txBody>
          <a:bodyPr wrap="square" rtlCol="0">
            <a:spAutoFit/>
          </a:bodyPr>
          <a:lstStyle/>
          <a:p>
            <a:pPr>
              <a:lnSpc>
                <a:spcPct val="150000"/>
              </a:lnSpc>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 TR</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ĐỔI MỚI:</a:t>
            </a:r>
            <a:endParaRPr lang="en-US" sz="1600" dirty="0" smtClean="0">
              <a:latin typeface="Times New Roman" pitchFamily="18" charset="0"/>
              <a:cs typeface="Times New Roman" pitchFamily="18" charset="0"/>
            </a:endParaRP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1945 – 1954: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Đảng</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thần</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ă</a:t>
            </a:r>
            <a:r>
              <a:rPr lang="en-US" sz="1600" dirty="0" smtClean="0">
                <a:latin typeface="Times New Roman" pitchFamily="18" charset="0"/>
                <a:cs typeface="Times New Roman" pitchFamily="18" charset="0"/>
              </a:rPr>
              <a:t>n,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chỗ</a:t>
            </a:r>
            <a:r>
              <a:rPr lang="en-US" sz="1600" dirty="0" smtClean="0">
                <a:latin typeface="Times New Roman" pitchFamily="18" charset="0"/>
                <a:cs typeface="Times New Roman" pitchFamily="18" charset="0"/>
              </a:rPr>
              <a:t> ở,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học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t>
            </a:r>
            <a:r>
              <a:rPr lang="vi-VN" sz="1600" dirty="0" smtClean="0">
                <a:latin typeface="Times New Roman" pitchFamily="18" charset="0"/>
                <a:cs typeface="Times New Roman" pitchFamily="18" charset="0"/>
              </a:rPr>
              <a:t>ươ</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nghèo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thì</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đủ</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ă</a:t>
            </a:r>
            <a:r>
              <a:rPr lang="en-US" sz="1600" dirty="0" smtClean="0">
                <a:latin typeface="Times New Roman" pitchFamily="18" charset="0"/>
                <a:cs typeface="Times New Roman" pitchFamily="18" charset="0"/>
              </a:rPr>
              <a:t>n,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đủ</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ă</a:t>
            </a:r>
            <a:r>
              <a:rPr lang="en-US" sz="1600" dirty="0" smtClean="0">
                <a:latin typeface="Times New Roman" pitchFamily="18" charset="0"/>
                <a:cs typeface="Times New Roman" pitchFamily="18" charset="0"/>
              </a:rPr>
              <a:t>n </a:t>
            </a:r>
            <a:r>
              <a:rPr lang="en-US" sz="1600" dirty="0" err="1" smtClean="0">
                <a:latin typeface="Times New Roman" pitchFamily="18" charset="0"/>
                <a:cs typeface="Times New Roman" pitchFamily="18" charset="0"/>
              </a:rPr>
              <a:t>thì</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giàu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giàu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thì</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giàu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thêm</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1954 – 1975: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mô</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xây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nghĩa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đườ</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cũ</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hoàn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cảnh</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đất</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chiến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Chế</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nghĩa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Nhà</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tập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thể</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đá</a:t>
            </a:r>
            <a:r>
              <a:rPr lang="en-US" sz="1600" dirty="0" smtClean="0">
                <a:latin typeface="Times New Roman" pitchFamily="18" charset="0"/>
                <a:cs typeface="Times New Roman" pitchFamily="18" charset="0"/>
              </a:rPr>
              <a:t>p </a:t>
            </a:r>
            <a:r>
              <a:rPr lang="en-US" sz="1600" dirty="0" err="1" smtClean="0">
                <a:latin typeface="Times New Roman" pitchFamily="18" charset="0"/>
                <a:cs typeface="Times New Roman" pitchFamily="18" charset="0"/>
              </a:rPr>
              <a:t>ứng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cầu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thiết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yếu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chế</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cấp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trợ</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ngoài</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1975 – 1985: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c</a:t>
            </a:r>
            <a:r>
              <a:rPr lang="vi-VN" sz="1600" dirty="0" smtClean="0">
                <a:latin typeface="Times New Roman" pitchFamily="18" charset="0"/>
                <a:cs typeface="Times New Roman" pitchFamily="18" charset="0"/>
              </a:rPr>
              <a:t>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tập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trung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cấp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hoàn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cảnh</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đất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lâm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khủng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hoảng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nghiêm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trọng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nguồn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dần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đất</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bị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vây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cô</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lập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cấm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vận</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81000"/>
            <a:ext cx="8571577" cy="5632311"/>
          </a:xfrm>
          <a:prstGeom prst="rect">
            <a:avLst/>
          </a:prstGeom>
          <a:noFill/>
        </p:spPr>
        <p:txBody>
          <a:bodyPr wrap="none" rtlCol="0">
            <a:spAutoFit/>
          </a:bodyPr>
          <a:lstStyle/>
          <a:p>
            <a:pPr>
              <a:lnSpc>
                <a:spcPct val="150000"/>
              </a:lnSpc>
            </a:pPr>
            <a:r>
              <a:rPr lang="en-US" sz="1600" dirty="0" smtClean="0">
                <a:latin typeface="Times New Roman" pitchFamily="18" charset="0"/>
                <a:cs typeface="Times New Roman" pitchFamily="18" charset="0"/>
              </a:rPr>
              <a:t>            b</a:t>
            </a:r>
            <a:r>
              <a:rPr lang="en-US" sz="1600" dirty="0" smtClean="0">
                <a:latin typeface="Times New Roman" pitchFamily="18" charset="0"/>
                <a:cs typeface="Times New Roman" pitchFamily="18" charset="0"/>
              </a:rPr>
              <a:t>, THỜI KỲ ĐỔI </a:t>
            </a:r>
            <a:r>
              <a:rPr lang="en-US" sz="1600" dirty="0" smtClean="0">
                <a:latin typeface="Times New Roman" pitchFamily="18" charset="0"/>
                <a:cs typeface="Times New Roman" pitchFamily="18" charset="0"/>
              </a:rPr>
              <a:t>MỚI:</a:t>
            </a:r>
          </a:p>
          <a:p>
            <a:pPr>
              <a:lnSpc>
                <a:spcPct val="150000"/>
              </a:lnSpc>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nhiều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thức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phối</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Khuyến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khích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giàu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hợp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pháp</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đô</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tích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xoá</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đói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nghèo</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phải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Nhà</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giữ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trò</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nòng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cốt</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đồn</a:t>
            </a:r>
            <a:r>
              <a:rPr lang="en-US" sz="1600" dirty="0" smtClean="0">
                <a:latin typeface="Times New Roman" pitchFamily="18" charset="0"/>
                <a:cs typeface="Times New Roman" pitchFamily="18" charset="0"/>
              </a:rPr>
              <a:t>g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mỗi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doanh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nghiệp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tổ</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chức</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ngoài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cùng</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tham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a:t>
            </a:r>
          </a:p>
          <a:p>
            <a:pPr>
              <a:lnSpc>
                <a:spcPct val="150000"/>
              </a:lnSpc>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đạ</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biểu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toàn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quốc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thứ</a:t>
            </a:r>
            <a:r>
              <a:rPr lang="en-US" sz="1600" dirty="0" smtClean="0">
                <a:latin typeface="Times New Roman" pitchFamily="18" charset="0"/>
                <a:cs typeface="Times New Roman" pitchFamily="18" charset="0"/>
              </a:rPr>
              <a:t> IX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Đảng</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tháng</a:t>
            </a:r>
            <a:r>
              <a:rPr lang="en-US" sz="1600" dirty="0" smtClean="0">
                <a:latin typeface="Times New Roman" pitchFamily="18" charset="0"/>
                <a:cs typeface="Times New Roman" pitchFamily="18" charset="0"/>
              </a:rPr>
              <a:t> 4 – 2001</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t>
            </a:r>
            <a:r>
              <a:rPr lang="vi-VN" sz="1600" dirty="0" smtClean="0">
                <a:latin typeface="Times New Roman" pitchFamily="18" charset="0"/>
                <a:cs typeface="Times New Roman" pitchFamily="18" charset="0"/>
              </a:rPr>
              <a:t>ươ</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p>
          <a:p>
            <a:pPr>
              <a:lnSpc>
                <a:spcPct val="150000"/>
              </a:lnSpc>
            </a:pPr>
            <a:r>
              <a:rPr lang="en-US" sz="1600" dirty="0" err="1" smtClean="0">
                <a:latin typeface="Times New Roman" pitchFamily="18" charset="0"/>
                <a:cs typeface="Times New Roman" pitchFamily="18" charset="0"/>
              </a:rPr>
              <a:t>p</a:t>
            </a:r>
            <a:r>
              <a:rPr lang="en-US" sz="1600" dirty="0" err="1" smtClean="0">
                <a:latin typeface="Times New Roman" pitchFamily="18" charset="0"/>
                <a:cs typeface="Times New Roman" pitchFamily="18" charset="0"/>
              </a:rPr>
              <a:t>hải</a:t>
            </a:r>
            <a:r>
              <a:rPr lang="en-US" sz="1600" dirty="0" smtClean="0">
                <a:latin typeface="Times New Roman" pitchFamily="18" charset="0"/>
                <a:cs typeface="Times New Roman" pitchFamily="18" charset="0"/>
              </a:rPr>
              <a:t>  h</a:t>
            </a:r>
            <a:r>
              <a:rPr lang="vi-VN" sz="1600" dirty="0" smtClean="0">
                <a:latin typeface="Times New Roman" pitchFamily="18" charset="0"/>
                <a:cs typeface="Times New Roman" pitchFamily="18" charset="0"/>
              </a:rPr>
              <a:t>ướ</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mạnh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công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tạo</a:t>
            </a:r>
            <a:endParaRPr lang="en-US" sz="1600" dirty="0" smtClean="0">
              <a:latin typeface="Times New Roman" pitchFamily="18" charset="0"/>
              <a:cs typeface="Times New Roman" pitchFamily="18" charset="0"/>
            </a:endParaRPr>
          </a:p>
          <a:p>
            <a:pPr>
              <a:lnSpc>
                <a:spcPct val="150000"/>
              </a:lnSpc>
            </a:pPr>
            <a:r>
              <a:rPr lang="vi-VN" sz="1600" dirty="0" smtClean="0">
                <a:latin typeface="Times New Roman" pitchFamily="18" charset="0"/>
                <a:cs typeface="Times New Roman" pitchFamily="18" charset="0"/>
              </a:rPr>
              <a:t>độ</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mạnh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xuất</a:t>
            </a:r>
            <a:r>
              <a:rPr lang="en-US" sz="1600" dirty="0" smtClean="0">
                <a:latin typeface="Times New Roman" pitchFamily="18" charset="0"/>
                <a:cs typeface="Times New Roman" pitchFamily="18" charset="0"/>
              </a:rPr>
              <a:t>, t</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lao</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bình</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đẳng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q</a:t>
            </a:r>
            <a:r>
              <a:rPr lang="en-US" sz="1600" dirty="0" err="1" smtClean="0">
                <a:latin typeface="Times New Roman" pitchFamily="18" charset="0"/>
                <a:cs typeface="Times New Roman" pitchFamily="18" charset="0"/>
              </a:rPr>
              <a:t>uan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khuyến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khích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giàu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hợp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pháp</a:t>
            </a:r>
            <a:r>
              <a:rPr lang="en-US" sz="1600" dirty="0" smtClean="0">
                <a:latin typeface="Times New Roman" pitchFamily="18" charset="0"/>
                <a:cs typeface="Times New Roman" pitchFamily="18" charset="0"/>
              </a:rPr>
              <a:t>.</a:t>
            </a:r>
          </a:p>
          <a:p>
            <a:pPr>
              <a:lnSpc>
                <a:spcPct val="150000"/>
              </a:lnSpc>
              <a:buFontTx/>
              <a:buChar char="-"/>
            </a:pPr>
            <a:r>
              <a:rPr lang="en-US" sz="1600" dirty="0" err="1" smtClean="0">
                <a:latin typeface="Times New Roman" pitchFamily="18" charset="0"/>
                <a:cs typeface="Times New Roman" pitchFamily="18" charset="0"/>
              </a:rPr>
              <a:t>Đại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X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Đảng</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tháng</a:t>
            </a:r>
            <a:r>
              <a:rPr lang="en-US" sz="1600" dirty="0" smtClean="0">
                <a:latin typeface="Times New Roman" pitchFamily="18" charset="0"/>
                <a:cs typeface="Times New Roman" pitchFamily="18" charset="0"/>
              </a:rPr>
              <a:t> 4 – 2006</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t>
            </a:r>
            <a:r>
              <a:rPr lang="vi-VN" sz="1600" dirty="0" smtClean="0">
                <a:latin typeface="Times New Roman" pitchFamily="18" charset="0"/>
                <a:cs typeface="Times New Roman" pitchFamily="18" charset="0"/>
              </a:rPr>
              <a:t>ươ</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hợp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mục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mục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phạm</a:t>
            </a:r>
            <a:r>
              <a:rPr lang="en-US" sz="1600" dirty="0" smtClean="0">
                <a:latin typeface="Times New Roman" pitchFamily="18" charset="0"/>
                <a:cs typeface="Times New Roman" pitchFamily="18" charset="0"/>
              </a:rPr>
              <a:t> vi </a:t>
            </a:r>
            <a:r>
              <a:rPr lang="en-US" sz="1600" dirty="0" err="1" smtClean="0">
                <a:latin typeface="Times New Roman" pitchFamily="18" charset="0"/>
                <a:cs typeface="Times New Roman" pitchFamily="18" charset="0"/>
              </a:rPr>
              <a:t>cả</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ở </a:t>
            </a:r>
            <a:r>
              <a:rPr lang="en-US" sz="1600" dirty="0" err="1" smtClean="0">
                <a:latin typeface="Times New Roman" pitchFamily="18" charset="0"/>
                <a:cs typeface="Times New Roman" pitchFamily="18" charset="0"/>
              </a:rPr>
              <a:t>từng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lĩnh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vực</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địa</a:t>
            </a:r>
            <a:r>
              <a:rPr lang="en-US" sz="1600" dirty="0" smtClean="0">
                <a:latin typeface="Times New Roman" pitchFamily="18" charset="0"/>
                <a:cs typeface="Times New Roman" pitchFamily="18" charset="0"/>
              </a:rPr>
              <a:t> ph</a:t>
            </a:r>
            <a:r>
              <a:rPr lang="vi-VN" sz="1600" dirty="0" smtClean="0">
                <a:latin typeface="Times New Roman" pitchFamily="18" charset="0"/>
                <a:cs typeface="Times New Roman" pitchFamily="18" charset="0"/>
              </a:rPr>
              <a:t>ươ</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vì</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hạnh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phúc</a:t>
            </a:r>
            <a:r>
              <a:rPr lang="en-US" sz="1600" dirty="0" smtClean="0">
                <a:latin typeface="Times New Roman" pitchFamily="18" charset="0"/>
                <a:cs typeface="Times New Roman" pitchFamily="18" charset="0"/>
              </a:rPr>
              <a:t> con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huy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tố</a:t>
            </a:r>
            <a:r>
              <a:rPr lang="en-US" sz="1600" dirty="0" smtClean="0">
                <a:latin typeface="Times New Roman" pitchFamily="18" charset="0"/>
                <a:cs typeface="Times New Roman" pitchFamily="18" charset="0"/>
              </a:rPr>
              <a:t> con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trên</a:t>
            </a:r>
            <a:r>
              <a:rPr lang="en-US" sz="1600" dirty="0" smtClean="0">
                <a:latin typeface="Times New Roman" pitchFamily="18" charset="0"/>
                <a:cs typeface="Times New Roman" pitchFamily="18" charset="0"/>
              </a:rPr>
              <a:t> c</a:t>
            </a:r>
            <a:r>
              <a:rPr lang="vi-VN" sz="1600" dirty="0" smtClean="0">
                <a:latin typeface="Times New Roman" pitchFamily="18" charset="0"/>
                <a:cs typeface="Times New Roman" pitchFamily="18" charset="0"/>
              </a:rPr>
              <a:t>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bảo</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đảm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công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bình</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đẳn</a:t>
            </a:r>
            <a:r>
              <a:rPr lang="en-US" sz="1600" dirty="0" smtClean="0">
                <a:latin typeface="Times New Roman" pitchFamily="18" charset="0"/>
                <a:cs typeface="Times New Roman" pitchFamily="18" charset="0"/>
              </a:rPr>
              <a:t>g </a:t>
            </a:r>
            <a:r>
              <a:rPr lang="en-US" sz="1600" dirty="0" err="1" smtClean="0">
                <a:latin typeface="Times New Roman" pitchFamily="18" charset="0"/>
                <a:cs typeface="Times New Roman" pitchFamily="18" charset="0"/>
              </a:rPr>
              <a:t>về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quyền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nghĩa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vụ</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công</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hợp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tốt</a:t>
            </a:r>
            <a:r>
              <a:rPr lang="en-US" sz="1600" dirty="0" smtClean="0">
                <a:latin typeface="Times New Roman" pitchFamily="18" charset="0"/>
                <a:cs typeface="Times New Roman" pitchFamily="18" charset="0"/>
              </a:rPr>
              <a:t> t</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t>
            </a:r>
            <a:r>
              <a:rPr lang="vi-VN" sz="1600" dirty="0" smtClean="0">
                <a:latin typeface="Times New Roman" pitchFamily="18" charset="0"/>
                <a:cs typeface="Times New Roman" pitchFamily="18" charset="0"/>
              </a:rPr>
              <a:t>ưở</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bộ</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công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từng</a:t>
            </a:r>
            <a:r>
              <a:rPr lang="en-US" sz="1600" dirty="0" smtClean="0">
                <a:latin typeface="Times New Roman" pitchFamily="18" charset="0"/>
                <a:cs typeface="Times New Roman" pitchFamily="18" charset="0"/>
              </a:rPr>
              <a:t> b</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p</a:t>
            </a:r>
            <a:r>
              <a:rPr lang="en-US" sz="1600" dirty="0" err="1" smtClean="0">
                <a:latin typeface="Times New Roman" pitchFamily="18" charset="0"/>
                <a:cs typeface="Times New Roman" pitchFamily="18" charset="0"/>
              </a:rPr>
              <a:t>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5791200" cy="715962"/>
          </a:xfrm>
        </p:spPr>
        <p:txBody>
          <a:bodyPr>
            <a:normAutofit/>
          </a:bodyPr>
          <a:lstStyle/>
          <a:p>
            <a:pPr algn="l"/>
            <a:r>
              <a:rPr lang="en-US" sz="1600" dirty="0" smtClean="0"/>
              <a:t>      </a:t>
            </a: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VỀ NHỮNG HẠN CHẾ, TỒN </a:t>
            </a:r>
            <a:r>
              <a:rPr lang="en-US" sz="1600" b="1" dirty="0" smtClean="0">
                <a:latin typeface="Times New Roman" pitchFamily="18" charset="0"/>
                <a:cs typeface="Times New Roman" pitchFamily="18" charset="0"/>
              </a:rPr>
              <a:t>TẠI</a:t>
            </a:r>
            <a:endParaRPr lang="en-US" sz="1600" dirty="0"/>
          </a:p>
        </p:txBody>
      </p:sp>
      <p:sp>
        <p:nvSpPr>
          <p:cNvPr id="6" name="TextBox 5"/>
          <p:cNvSpPr txBox="1"/>
          <p:nvPr/>
        </p:nvSpPr>
        <p:spPr>
          <a:xfrm>
            <a:off x="533400" y="1066800"/>
            <a:ext cx="8305800" cy="2308324"/>
          </a:xfrm>
          <a:prstGeom prst="rect">
            <a:avLst/>
          </a:prstGeom>
          <a:noFill/>
        </p:spPr>
        <p:txBody>
          <a:bodyPr wrap="square" rtlCol="0">
            <a:spAutoFit/>
          </a:bodyPr>
          <a:lstStyle/>
          <a:p>
            <a:pPr>
              <a:lnSpc>
                <a:spcPct val="150000"/>
              </a:lnSpc>
            </a:pPr>
            <a:r>
              <a:rPr lang="en-US" sz="1600" dirty="0" smtClean="0">
                <a:latin typeface="Times New Roman" pitchFamily="18" charset="0"/>
                <a:cs typeface="Times New Roman" pitchFamily="18" charset="0"/>
              </a:rPr>
              <a:t>           a, TR</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ĐỔI </a:t>
            </a:r>
            <a:r>
              <a:rPr lang="en-US" sz="1600" dirty="0" smtClean="0">
                <a:latin typeface="Times New Roman" pitchFamily="18" charset="0"/>
                <a:cs typeface="Times New Roman" pitchFamily="18" charset="0"/>
              </a:rPr>
              <a:t>MỚI</a:t>
            </a:r>
          </a:p>
          <a:p>
            <a:pPr>
              <a:lnSpc>
                <a:spcPct val="150000"/>
              </a:lnSpc>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tâm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thụ</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err="1" smtClean="0">
                <a:latin typeface="Times New Roman" pitchFamily="18" charset="0"/>
                <a:cs typeface="Times New Roman" pitchFamily="18" charset="0"/>
              </a:rPr>
              <a:t>ng</a:t>
            </a:r>
            <a:endParaRPr lang="en-US" sz="1600" dirty="0" smtClean="0">
              <a:latin typeface="Times New Roman" pitchFamily="18" charset="0"/>
              <a:cs typeface="Times New Roman" pitchFamily="18" charset="0"/>
            </a:endParaRPr>
          </a:p>
          <a:p>
            <a:pPr>
              <a:lnSpc>
                <a:spcPct val="150000"/>
              </a:lnSpc>
              <a:buFontTx/>
              <a:buChar char="-"/>
            </a:pPr>
            <a:r>
              <a:rPr lang="en-US" sz="1600" dirty="0" smtClean="0">
                <a:latin typeface="Times New Roman" pitchFamily="18" charset="0"/>
                <a:cs typeface="Times New Roman" pitchFamily="18" charset="0"/>
              </a:rPr>
              <a:t>Ỷ </a:t>
            </a:r>
            <a:r>
              <a:rPr lang="en-US" sz="1600" dirty="0" err="1" smtClean="0">
                <a:latin typeface="Times New Roman" pitchFamily="18" charset="0"/>
                <a:cs typeface="Times New Roman" pitchFamily="18" charset="0"/>
              </a:rPr>
              <a:t>lại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t>
            </a:r>
            <a:r>
              <a:rPr lang="en-US" sz="1600" dirty="0" err="1" smtClean="0">
                <a:latin typeface="Times New Roman" pitchFamily="18" charset="0"/>
                <a:cs typeface="Times New Roman" pitchFamily="18" charset="0"/>
              </a:rPr>
              <a:t>hà</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ướ</a:t>
            </a:r>
            <a:r>
              <a:rPr lang="en-US" sz="1600" dirty="0" smtClean="0">
                <a:latin typeface="Times New Roman" pitchFamily="18" charset="0"/>
                <a:cs typeface="Times New Roman" pitchFamily="18" charset="0"/>
              </a:rPr>
              <a:t>c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tập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Chế</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quân</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cào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không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khuyến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khích</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những</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đơ</a:t>
            </a:r>
            <a:r>
              <a:rPr lang="en-US" sz="1600" dirty="0" smtClean="0">
                <a:latin typeface="Times New Roman" pitchFamily="18" charset="0"/>
                <a:cs typeface="Times New Roman" pitchFamily="18" charset="0"/>
              </a:rPr>
              <a:t>n </a:t>
            </a:r>
            <a:r>
              <a:rPr lang="en-US" sz="1600" dirty="0" err="1" smtClean="0">
                <a:latin typeface="Times New Roman" pitchFamily="18" charset="0"/>
                <a:cs typeface="Times New Roman" pitchFamily="18" charset="0"/>
              </a:rPr>
              <a:t>vị</a:t>
            </a:r>
            <a:r>
              <a:rPr lang="en-US" sz="1600" dirty="0" smtClean="0">
                <a:latin typeface="Times New Roman" pitchFamily="18" charset="0"/>
                <a:cs typeface="Times New Roman" pitchFamily="18" charset="0"/>
              </a:rPr>
              <a:t>,</a:t>
            </a:r>
          </a:p>
          <a:p>
            <a:pPr>
              <a:lnSpc>
                <a:spcPct val="150000"/>
              </a:lnSpc>
            </a:pPr>
            <a:r>
              <a:rPr lang="en-US" sz="1600" dirty="0" err="1" smtClean="0">
                <a:latin typeface="Times New Roman" pitchFamily="18" charset="0"/>
                <a:cs typeface="Times New Roman" pitchFamily="18" charset="0"/>
              </a:rPr>
              <a:t>cá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tốt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giỏi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một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đó</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ổn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đị</a:t>
            </a:r>
            <a:r>
              <a:rPr lang="en-US" sz="1600" dirty="0" err="1" smtClean="0">
                <a:latin typeface="Times New Roman" pitchFamily="18" charset="0"/>
                <a:cs typeface="Times New Roman" pitchFamily="18" charset="0"/>
              </a:rPr>
              <a:t>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a:t>
            </a:r>
            <a:r>
              <a:rPr lang="vi-VN" sz="1600" dirty="0" smtClean="0">
                <a:latin typeface="Times New Roman" pitchFamily="18" charset="0"/>
                <a:cs typeface="Times New Roman" pitchFamily="18" charset="0"/>
              </a:rPr>
              <a:t>ư</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kém</a:t>
            </a:r>
            <a:r>
              <a:rPr lang="en-US" sz="1600" dirty="0" smtClean="0">
                <a:latin typeface="Times New Roman" pitchFamily="18" charset="0"/>
                <a:cs typeface="Times New Roman" pitchFamily="18" charset="0"/>
              </a:rPr>
              <a:t> n</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chậm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mọi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endParaRPr lang="en-US" sz="1600" dirty="0" smtClean="0">
              <a:latin typeface="Times New Roman" pitchFamily="18" charset="0"/>
              <a:cs typeface="Times New Roman" pitchFamily="18" charset="0"/>
            </a:endParaRPr>
          </a:p>
        </p:txBody>
      </p:sp>
      <p:sp>
        <p:nvSpPr>
          <p:cNvPr id="7" name="TextBox 6"/>
          <p:cNvSpPr txBox="1"/>
          <p:nvPr/>
        </p:nvSpPr>
        <p:spPr>
          <a:xfrm>
            <a:off x="533400" y="3429000"/>
            <a:ext cx="8305800" cy="2354491"/>
          </a:xfrm>
          <a:prstGeom prst="rect">
            <a:avLst/>
          </a:prstGeom>
          <a:noFill/>
        </p:spPr>
        <p:txBody>
          <a:bodyPr wrap="square" rtlCol="0">
            <a:spAutoFit/>
          </a:bodyPr>
          <a:lstStyle/>
          <a:p>
            <a:pPr>
              <a:lnSpc>
                <a:spcPct val="150000"/>
              </a:lnSpc>
            </a:pPr>
            <a:r>
              <a:rPr lang="en-US" dirty="0" smtClean="0"/>
              <a:t>        </a:t>
            </a:r>
            <a:r>
              <a:rPr lang="en-US" sz="1600"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THỜI KỲ ĐỔI </a:t>
            </a:r>
            <a:r>
              <a:rPr lang="en-US" sz="1600" dirty="0" smtClean="0">
                <a:latin typeface="Times New Roman" pitchFamily="18" charset="0"/>
                <a:cs typeface="Times New Roman" pitchFamily="18" charset="0"/>
              </a:rPr>
              <a:t>MỚI</a:t>
            </a:r>
          </a:p>
          <a:p>
            <a:pPr>
              <a:lnSpc>
                <a:spcPct val="150000"/>
              </a:lnSpc>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a:t>
            </a:r>
            <a:r>
              <a:rPr lang="en-US" sz="1600" dirty="0" smtClean="0">
                <a:latin typeface="Times New Roman" pitchFamily="18" charset="0"/>
                <a:cs typeface="Times New Roman" pitchFamily="18" charset="0"/>
              </a:rPr>
              <a:t> t</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số</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vẫn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còn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lớn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Chất</a:t>
            </a:r>
            <a:r>
              <a:rPr lang="en-US" sz="1600" dirty="0" smtClean="0">
                <a:latin typeface="Times New Roman" pitchFamily="18" charset="0"/>
                <a:cs typeface="Times New Roman" pitchFamily="18" charset="0"/>
              </a:rPr>
              <a:t> l</a:t>
            </a:r>
            <a:r>
              <a:rPr lang="vi-VN" sz="1600" dirty="0" smtClean="0">
                <a:latin typeface="Times New Roman" pitchFamily="18" charset="0"/>
                <a:cs typeface="Times New Roman" pitchFamily="18" charset="0"/>
              </a:rPr>
              <a:t>ượ</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số</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còn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thấp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việc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a:t>
            </a:r>
          </a:p>
          <a:p>
            <a:pPr>
              <a:lnSpc>
                <a:spcPct val="150000"/>
              </a:lnSpc>
              <a:buFontTx/>
              <a:buChar char="-"/>
            </a:pP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giàu</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nghèo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công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tiếp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tục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a:t>
            </a:r>
            <a:r>
              <a:rPr lang="en-US" sz="1600" dirty="0" smtClean="0">
                <a:latin typeface="Times New Roman" pitchFamily="18" charset="0"/>
                <a:cs typeface="Times New Roman" pitchFamily="18" charset="0"/>
              </a:rPr>
              <a:t> t</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đán</a:t>
            </a:r>
            <a:r>
              <a:rPr lang="en-US" sz="1600" dirty="0" smtClean="0">
                <a:latin typeface="Times New Roman" pitchFamily="18" charset="0"/>
                <a:cs typeface="Times New Roman" pitchFamily="18" charset="0"/>
              </a:rPr>
              <a:t>g </a:t>
            </a:r>
            <a:r>
              <a:rPr lang="en-US" sz="1600" dirty="0" smtClean="0">
                <a:latin typeface="Times New Roman" pitchFamily="18" charset="0"/>
                <a:cs typeface="Times New Roman" pitchFamily="18" charset="0"/>
              </a:rPr>
              <a:t>lo </a:t>
            </a:r>
            <a:r>
              <a:rPr lang="en-US" sz="1600" dirty="0" err="1" smtClean="0">
                <a:latin typeface="Times New Roman" pitchFamily="18" charset="0"/>
                <a:cs typeface="Times New Roman" pitchFamily="18" charset="0"/>
              </a:rPr>
              <a:t>ngại</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a:t>
            </a:r>
            <a:r>
              <a:rPr lang="en-US" sz="1600" dirty="0" smtClean="0">
                <a:latin typeface="Times New Roman" pitchFamily="18" charset="0"/>
                <a:cs typeface="Times New Roman" pitchFamily="18" charset="0"/>
              </a:rPr>
              <a:t> t</a:t>
            </a:r>
            <a:r>
              <a:rPr lang="vi-VN" sz="1600" dirty="0" smtClean="0">
                <a:latin typeface="Times New Roman" pitchFamily="18" charset="0"/>
                <a:cs typeface="Times New Roman" pitchFamily="18" charset="0"/>
              </a:rPr>
              <a:t>ă</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diễn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biến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phức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tạp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gây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thiệt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lớn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an </a:t>
            </a:r>
            <a:r>
              <a:rPr lang="en-US" sz="1600" dirty="0" err="1" smtClean="0">
                <a:latin typeface="Times New Roman" pitchFamily="18" charset="0"/>
                <a:cs typeface="Times New Roman" pitchFamily="18" charset="0"/>
              </a:rPr>
              <a:t>sinh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Môi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t>
            </a:r>
            <a:r>
              <a:rPr lang="vi-VN" sz="1600" dirty="0" smtClean="0">
                <a:latin typeface="Times New Roman" pitchFamily="18" charset="0"/>
                <a:cs typeface="Times New Roman" pitchFamily="18" charset="0"/>
              </a:rPr>
              <a:t>ườ</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tiếp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tục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bị</a:t>
            </a:r>
            <a:r>
              <a:rPr lang="en-US" sz="1600" dirty="0" smtClean="0">
                <a:latin typeface="Times New Roman" pitchFamily="18" charset="0"/>
                <a:cs typeface="Times New Roman" pitchFamily="18" charset="0"/>
              </a:rPr>
              <a:t> ô </a:t>
            </a:r>
            <a:r>
              <a:rPr lang="en-US" sz="1600" dirty="0" err="1" smtClean="0">
                <a:latin typeface="Times New Roman" pitchFamily="18" charset="0"/>
                <a:cs typeface="Times New Roman" pitchFamily="18" charset="0"/>
              </a:rPr>
              <a:t>nhiễm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nguyên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tàn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bừa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bãi</a:t>
            </a:r>
            <a:r>
              <a:rPr lang="en-US" sz="1600" dirty="0" smtClean="0">
                <a:latin typeface="Times New Roman" pitchFamily="18" charset="0"/>
                <a:cs typeface="Times New Roman" pitchFamily="18" charset="0"/>
              </a:rPr>
              <a:t>.</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giáo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dục</a:t>
            </a:r>
            <a:r>
              <a:rPr lang="en-US" sz="1600" dirty="0" smtClean="0">
                <a:latin typeface="Times New Roman" pitchFamily="18" charset="0"/>
                <a:cs typeface="Times New Roman" pitchFamily="18" charset="0"/>
              </a:rPr>
              <a:t>, y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hậu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xuống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cấp</a:t>
            </a:r>
            <a:r>
              <a:rPr lang="en-US" sz="1600" dirty="0" smtClean="0">
                <a:latin typeface="Times New Roman" pitchFamily="18" charset="0"/>
                <a:cs typeface="Times New Roman" pitchFamily="18" charset="0"/>
              </a:rPr>
              <a:t>, an </a:t>
            </a:r>
            <a:r>
              <a:rPr lang="en-US" sz="1600" dirty="0" err="1" smtClean="0">
                <a:latin typeface="Times New Roman" pitchFamily="18" charset="0"/>
                <a:cs typeface="Times New Roman" pitchFamily="18" charset="0"/>
              </a:rPr>
              <a:t>sinh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t>
            </a:r>
            <a:r>
              <a:rPr lang="vi-VN" sz="1600" dirty="0" smtClean="0">
                <a:latin typeface="Times New Roman" pitchFamily="18" charset="0"/>
                <a:cs typeface="Times New Roman" pitchFamily="18" charset="0"/>
              </a:rPr>
              <a:t>ư</a:t>
            </a:r>
            <a:r>
              <a:rPr lang="en-US" sz="1600" dirty="0" smtClean="0">
                <a:latin typeface="Times New Roman" pitchFamily="18" charset="0"/>
                <a:cs typeface="Times New Roman" pitchFamily="18" charset="0"/>
              </a:rPr>
              <a:t>a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đảm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bảo</a:t>
            </a:r>
            <a:r>
              <a:rPr lang="en-US" sz="1600" dirty="0" smtClean="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Thời</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kỳ</a:t>
            </a:r>
            <a:r>
              <a:rPr lang="en-US" sz="1600" b="1" dirty="0" smtClean="0">
                <a:latin typeface="Times New Roman" pitchFamily="18" charset="0"/>
                <a:cs typeface="Times New Roman" pitchFamily="18" charset="0"/>
              </a:rPr>
              <a:t> </a:t>
            </a:r>
            <a:r>
              <a:rPr lang="vi-VN" sz="1600" b="1" dirty="0" smtClean="0">
                <a:latin typeface="Times New Roman" pitchFamily="18" charset="0"/>
                <a:cs typeface="Times New Roman" pitchFamily="18" charset="0"/>
              </a:rPr>
              <a:t>đổ</a:t>
            </a:r>
            <a:r>
              <a:rPr lang="en-US" sz="1600" b="1" dirty="0" err="1" smtClean="0">
                <a:latin typeface="Times New Roman" pitchFamily="18" charset="0"/>
                <a:cs typeface="Times New Roman" pitchFamily="18" charset="0"/>
              </a:rPr>
              <a:t>i</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mới</a:t>
            </a:r>
            <a:r>
              <a:rPr lang="en-US" sz="1600" b="1" dirty="0" smtClean="0">
                <a:latin typeface="Times New Roman" pitchFamily="18" charset="0"/>
                <a:cs typeface="Times New Roman" pitchFamily="18" charset="0"/>
              </a:rPr>
              <a:t> , </a:t>
            </a:r>
            <a:r>
              <a:rPr lang="en-US" sz="1600" b="1" dirty="0" err="1" smtClean="0">
                <a:latin typeface="Times New Roman" pitchFamily="18" charset="0"/>
                <a:cs typeface="Times New Roman" pitchFamily="18" charset="0"/>
              </a:rPr>
              <a:t>Đảng</a:t>
            </a:r>
            <a:r>
              <a:rPr lang="en-US" sz="1600" b="1" dirty="0" smtClean="0">
                <a:latin typeface="Times New Roman" pitchFamily="18" charset="0"/>
                <a:cs typeface="Times New Roman" pitchFamily="18" charset="0"/>
              </a:rPr>
              <a:t> CSVN </a:t>
            </a:r>
            <a:r>
              <a:rPr lang="en-US" sz="1600" b="1" dirty="0" err="1" smtClean="0">
                <a:latin typeface="Times New Roman" pitchFamily="18" charset="0"/>
                <a:cs typeface="Times New Roman" pitchFamily="18" charset="0"/>
              </a:rPr>
              <a:t>lại</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tầm</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các</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vấn</a:t>
            </a:r>
            <a:r>
              <a:rPr lang="en-US" sz="1600" b="1" dirty="0" smtClean="0">
                <a:latin typeface="Times New Roman" pitchFamily="18" charset="0"/>
                <a:cs typeface="Times New Roman" pitchFamily="18" charset="0"/>
              </a:rPr>
              <a:t> </a:t>
            </a:r>
            <a:r>
              <a:rPr lang="vi-VN" sz="1600" b="1" dirty="0" smtClean="0">
                <a:latin typeface="Times New Roman" pitchFamily="18" charset="0"/>
                <a:cs typeface="Times New Roman" pitchFamily="18" charset="0"/>
              </a:rPr>
              <a:t>đề</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xã</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hội</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lên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chính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sách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xã</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hội</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TextBox 3"/>
          <p:cNvSpPr txBox="1"/>
          <p:nvPr/>
        </p:nvSpPr>
        <p:spPr>
          <a:xfrm>
            <a:off x="457200" y="1219200"/>
            <a:ext cx="8713026" cy="3785652"/>
          </a:xfrm>
          <a:prstGeom prst="rect">
            <a:avLst/>
          </a:prstGeom>
          <a:noFill/>
        </p:spPr>
        <p:txBody>
          <a:bodyPr wrap="none" rtlCol="0">
            <a:spAutoFit/>
          </a:bodyPr>
          <a:lstStyle/>
          <a:p>
            <a:pPr>
              <a:lnSpc>
                <a:spcPct val="150000"/>
              </a:lnSpc>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Vì</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tâm</a:t>
            </a:r>
            <a:r>
              <a:rPr lang="en-US" sz="1600" dirty="0" smtClean="0">
                <a:latin typeface="Times New Roman" pitchFamily="18" charset="0"/>
                <a:cs typeface="Times New Roman" pitchFamily="18" charset="0"/>
              </a:rPr>
              <a:t> t</a:t>
            </a:r>
            <a:r>
              <a:rPr lang="vi-VN" sz="1600" dirty="0" smtClean="0">
                <a:latin typeface="Times New Roman" pitchFamily="18" charset="0"/>
                <a:cs typeface="Times New Roman" pitchFamily="18" charset="0"/>
              </a:rPr>
              <a:t>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duy</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đổi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trọng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p>
          <a:p>
            <a:pPr>
              <a:lnSpc>
                <a:spcPct val="150000"/>
              </a:lnSpc>
            </a:pPr>
            <a:r>
              <a:rPr lang="en-US" sz="1600" dirty="0" err="1" smtClean="0">
                <a:latin typeface="Times New Roman" pitchFamily="18" charset="0"/>
                <a:cs typeface="Times New Roman" pitchFamily="18" charset="0"/>
              </a:rPr>
              <a:t>Đảng</a:t>
            </a:r>
            <a:r>
              <a:rPr lang="en-US" sz="1600" dirty="0" smtClean="0">
                <a:latin typeface="Times New Roman" pitchFamily="18" charset="0"/>
                <a:cs typeface="Times New Roman" pitchFamily="18" charset="0"/>
              </a:rPr>
              <a:t> h</a:t>
            </a:r>
            <a:r>
              <a:rPr lang="vi-VN" sz="1600" dirty="0" smtClean="0">
                <a:latin typeface="Times New Roman" pitchFamily="18" charset="0"/>
                <a:cs typeface="Times New Roman" pitchFamily="18" charset="0"/>
              </a:rPr>
              <a:t>ơ</a:t>
            </a:r>
            <a:r>
              <a:rPr lang="en-US" sz="1600" dirty="0" smtClean="0">
                <a:latin typeface="Times New Roman" pitchFamily="18" charset="0"/>
                <a:cs typeface="Times New Roman" pitchFamily="18" charset="0"/>
              </a:rPr>
              <a:t>n:</a:t>
            </a:r>
          </a:p>
          <a:p>
            <a:pPr>
              <a:lnSpc>
                <a:spcPct val="150000"/>
              </a:lnSpc>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đạ</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biểu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toàn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quốc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thứ</a:t>
            </a:r>
            <a:r>
              <a:rPr lang="en-US" sz="1600" dirty="0" smtClean="0">
                <a:latin typeface="Times New Roman" pitchFamily="18" charset="0"/>
                <a:cs typeface="Times New Roman" pitchFamily="18" charset="0"/>
              </a:rPr>
              <a:t> VI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tháng</a:t>
            </a:r>
            <a:r>
              <a:rPr lang="en-US" sz="1600" dirty="0" smtClean="0">
                <a:latin typeface="Times New Roman" pitchFamily="18" charset="0"/>
                <a:cs typeface="Times New Roman" pitchFamily="18" charset="0"/>
              </a:rPr>
              <a:t> 12 – 1986), </a:t>
            </a:r>
            <a:r>
              <a:rPr lang="en-US" sz="1600" dirty="0" err="1" smtClean="0">
                <a:latin typeface="Times New Roman" pitchFamily="18" charset="0"/>
                <a:cs typeface="Times New Roman" pitchFamily="18" charset="0"/>
              </a:rPr>
              <a:t>lần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đầu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Đảng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nâng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p>
          <a:p>
            <a:pPr>
              <a:lnSpc>
                <a:spcPct val="150000"/>
              </a:lnSpc>
            </a:pPr>
            <a:r>
              <a:rPr lang="en-US" sz="1600" dirty="0" err="1" smtClean="0">
                <a:latin typeface="Times New Roman" pitchFamily="18" charset="0"/>
                <a:cs typeface="Times New Roman" pitchFamily="18" charset="0"/>
              </a:rPr>
              <a:t>h</a:t>
            </a:r>
            <a:r>
              <a:rPr lang="en-US" sz="1600" dirty="0" err="1" smtClean="0">
                <a:latin typeface="Times New Roman" pitchFamily="18" charset="0"/>
                <a:cs typeface="Times New Roman" pitchFamily="18" charset="0"/>
              </a:rPr>
              <a:t>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tầm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tốt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giữa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ở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lĩnh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VI </a:t>
            </a:r>
            <a:r>
              <a:rPr lang="en-US" sz="1600" dirty="0" err="1" smtClean="0">
                <a:latin typeface="Times New Roman" pitchFamily="18" charset="0"/>
                <a:cs typeface="Times New Roman" pitchFamily="18" charset="0"/>
              </a:rPr>
              <a:t>cho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rằng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trình</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a:t>
            </a:r>
            <a:r>
              <a:rPr lang="en-US" sz="1600" dirty="0" err="1" smtClean="0">
                <a:latin typeface="Times New Roman" pitchFamily="18" charset="0"/>
                <a:cs typeface="Times New Roman" pitchFamily="18" charset="0"/>
              </a:rPr>
              <a:t>iều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vật</a:t>
            </a:r>
            <a:r>
              <a:rPr lang="en-US" sz="1600" dirty="0" smtClean="0">
                <a:latin typeface="Times New Roman" pitchFamily="18" charset="0"/>
                <a:cs typeface="Times New Roman" pitchFamily="18" charset="0"/>
              </a:rPr>
              <a:t> </a:t>
            </a:r>
          </a:p>
          <a:p>
            <a:pPr>
              <a:lnSpc>
                <a:spcPct val="150000"/>
              </a:lnSpc>
            </a:pPr>
            <a:r>
              <a:rPr lang="en-US" sz="1600" dirty="0" err="1" smtClean="0">
                <a:latin typeface="Times New Roman" pitchFamily="18" charset="0"/>
                <a:cs typeface="Times New Roman" pitchFamily="18" charset="0"/>
              </a:rPr>
              <a:t>c</a:t>
            </a:r>
            <a:r>
              <a:rPr lang="en-US" sz="1600" dirty="0" err="1" smtClean="0">
                <a:latin typeface="Times New Roman" pitchFamily="18" charset="0"/>
                <a:cs typeface="Times New Roman" pitchFamily="18" charset="0"/>
              </a:rPr>
              <a:t>hất</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a:t>
            </a:r>
            <a:r>
              <a:rPr lang="vi-VN" sz="1600" dirty="0" smtClean="0">
                <a:latin typeface="Times New Roman" pitchFamily="18" charset="0"/>
                <a:cs typeface="Times New Roman" pitchFamily="18" charset="0"/>
              </a:rPr>
              <a:t>ư</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những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mục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mục</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đí</a:t>
            </a:r>
            <a:r>
              <a:rPr lang="en-US" sz="1600" dirty="0" err="1" smtClean="0">
                <a:latin typeface="Times New Roman" pitchFamily="18" charset="0"/>
                <a:cs typeface="Times New Roman" pitchFamily="18" charset="0"/>
              </a:rPr>
              <a:t>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hoạt</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độ</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p>
          <a:p>
            <a:pPr>
              <a:lnSpc>
                <a:spcPct val="150000"/>
              </a:lnSpc>
            </a:pP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a:t>
            </a:r>
          </a:p>
          <a:p>
            <a:pPr>
              <a:lnSpc>
                <a:spcPct val="150000"/>
              </a:lnSpc>
              <a:buFontTx/>
              <a:buChar char="-"/>
            </a:pP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trên</a:t>
            </a:r>
            <a:r>
              <a:rPr lang="en-US" sz="1600" dirty="0" smtClean="0">
                <a:latin typeface="Times New Roman" pitchFamily="18" charset="0"/>
                <a:cs typeface="Times New Roman" pitchFamily="18" charset="0"/>
              </a:rPr>
              <a:t> c</a:t>
            </a:r>
            <a:r>
              <a:rPr lang="vi-VN" sz="1600" dirty="0" smtClean="0">
                <a:latin typeface="Times New Roman" pitchFamily="18" charset="0"/>
                <a:cs typeface="Times New Roman" pitchFamily="18" charset="0"/>
              </a:rPr>
              <a:t>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gắn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hữu</a:t>
            </a:r>
            <a:r>
              <a:rPr lang="en-US" sz="1600" dirty="0" smtClean="0">
                <a:latin typeface="Times New Roman" pitchFamily="18" charset="0"/>
                <a:cs typeface="Times New Roman" pitchFamily="18" charset="0"/>
              </a:rPr>
              <a:t> c</a:t>
            </a:r>
            <a:r>
              <a:rPr lang="vi-VN" sz="1600" dirty="0" smtClean="0">
                <a:latin typeface="Times New Roman" pitchFamily="18" charset="0"/>
                <a:cs typeface="Times New Roman" pitchFamily="18" charset="0"/>
              </a:rPr>
              <a:t>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giữa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quyền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nghĩa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vụ</a:t>
            </a:r>
            <a:r>
              <a:rPr lang="en-US" sz="1600" dirty="0" smtClean="0">
                <a:latin typeface="Times New Roman" pitchFamily="18" charset="0"/>
                <a:cs typeface="Times New Roman" pitchFamily="18" charset="0"/>
              </a:rPr>
              <a:t>,</a:t>
            </a:r>
          </a:p>
          <a:p>
            <a:pPr>
              <a:lnSpc>
                <a:spcPct val="150000"/>
              </a:lnSpc>
            </a:pPr>
            <a:r>
              <a:rPr lang="en-US" sz="1600" dirty="0" err="1" smtClean="0">
                <a:latin typeface="Times New Roman" pitchFamily="18" charset="0"/>
                <a:cs typeface="Times New Roman" pitchFamily="18" charset="0"/>
              </a:rPr>
              <a:t>g</a:t>
            </a:r>
            <a:r>
              <a:rPr lang="en-US" sz="1600" dirty="0" err="1" smtClean="0">
                <a:latin typeface="Times New Roman" pitchFamily="18" charset="0"/>
                <a:cs typeface="Times New Roman" pitchFamily="18" charset="0"/>
              </a:rPr>
              <a:t>iữa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hiến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h</a:t>
            </a:r>
            <a:r>
              <a:rPr lang="vi-VN" sz="1600" dirty="0" smtClean="0">
                <a:latin typeface="Times New Roman" pitchFamily="18" charset="0"/>
                <a:cs typeface="Times New Roman" pitchFamily="18" charset="0"/>
              </a:rPr>
              <a:t>ưở</a:t>
            </a:r>
            <a:r>
              <a:rPr lang="en-US" sz="1600" dirty="0" err="1" smtClean="0">
                <a:latin typeface="Times New Roman" pitchFamily="18" charset="0"/>
                <a:cs typeface="Times New Roman" pitchFamily="18" charset="0"/>
              </a:rPr>
              <a:t>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thụ</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quan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a:t>
            </a:r>
            <a:r>
              <a:rPr lang="en-US" sz="1600" dirty="0" err="1" smtClean="0">
                <a:latin typeface="Times New Roman" pitchFamily="18" charset="0"/>
                <a:cs typeface="Times New Roman" pitchFamily="18" charset="0"/>
              </a:rPr>
              <a:t>iểm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trọng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chỉ</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GDP </a:t>
            </a:r>
            <a:r>
              <a:rPr lang="en-US" sz="1600" dirty="0" err="1" smtClean="0">
                <a:latin typeface="Times New Roman" pitchFamily="18" charset="0"/>
                <a:cs typeface="Times New Roman" pitchFamily="18" charset="0"/>
              </a:rPr>
              <a:t>bình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quân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đầu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gắn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endParaRPr lang="en-US" sz="1600" dirty="0" smtClean="0">
              <a:latin typeface="Times New Roman" pitchFamily="18" charset="0"/>
              <a:cs typeface="Times New Roman" pitchFamily="18" charset="0"/>
            </a:endParaRPr>
          </a:p>
          <a:p>
            <a:pPr>
              <a:lnSpc>
                <a:spcPct val="150000"/>
              </a:lnSpc>
            </a:pPr>
            <a:r>
              <a:rPr lang="en-US" sz="1600" dirty="0" err="1" smtClean="0">
                <a:latin typeface="Times New Roman" pitchFamily="18" charset="0"/>
                <a:cs typeface="Times New Roman" pitchFamily="18" charset="0"/>
              </a:rPr>
              <a:t>chỉ</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con </a:t>
            </a:r>
            <a:r>
              <a:rPr lang="en-US" sz="1600" dirty="0" err="1" smtClean="0">
                <a:latin typeface="Times New Roman" pitchFamily="18" charset="0"/>
                <a:cs typeface="Times New Roman" pitchFamily="18" charset="0"/>
              </a:rPr>
              <a:t>ng</a:t>
            </a:r>
            <a:r>
              <a:rPr lang="vi-VN" sz="1600" dirty="0" smtClean="0">
                <a:latin typeface="Times New Roman" pitchFamily="18" charset="0"/>
                <a:cs typeface="Times New Roman" pitchFamily="18" charset="0"/>
              </a:rPr>
              <a:t>ười</a:t>
            </a:r>
            <a:r>
              <a:rPr lang="en-US" sz="1600" dirty="0" smtClean="0">
                <a:latin typeface="Times New Roman" pitchFamily="18" charset="0"/>
                <a:cs typeface="Times New Roman" pitchFamily="18" charset="0"/>
              </a:rPr>
              <a:t> (HDI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chỉ</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lĩnh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xã</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hội</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UIDATA" val="&lt;database version=&quot;7.0&quot;&gt;&lt;object type=&quot;1&quot; unique_id=&quot;10001&quot;&gt;&lt;property id=&quot;20141&quot; value=&quot;phong chay chua chay &quot;/&gt;&lt;property id=&quot;20148&quot; value=&quot;5&quot;/&gt;&lt;property id=&quot;20184&quot; value=&quot;7&quot;/&gt;&lt;property id=&quot;20224&quot; value=&quot;C:\Users\Admin\Documents\My Adobe Presentations\phong chay chua chay&quot;/&gt;&lt;property id=&quot;20250&quot; value=&quot;0&quot;/&gt;&lt;property id=&quot;20251&quot; value=&quot;1&quot;/&gt;&lt;property id=&quot;20259&quot; value=&quot;1&quot;/&gt;&lt;property id=&quot;20501&quot; value=&quot;C:\Users\Admin\Desktop\bai du thi\E - LEANING\chua tu đong.PCCC\&quot;/&gt;&lt;object type=&quot;8&quot; unique_id=&quot;10002&quot;&gt;&lt;/object&gt;&lt;object type=&quot;2&quot; unique_id=&quot;10003&quot;&gt;&lt;object type=&quot;3&quot; unique_id=&quot;10004&quot;&gt;&lt;property id=&quot;20148&quot; value=&quot;5&quot;/&gt;&lt;property id=&quot;20300&quot; value=&quot;Slide 1 - &amp;quot;PHÒNG GIÁO DỤC VÀ ĐÀO TẠO HUYỆN GIA LÂM&amp;#x0D;&amp;#x0A;&amp;quot;&quot;/&gt;&lt;property id=&quot;20303&quot; value=&quot;-1&quot;/&gt;&lt;property id=&quot;20307&quot; value=&quot;256&quot;/&gt;&lt;property id=&quot;20309&quot; value=&quot;-1&quot;/&gt;&lt;/object&gt;&lt;object type=&quot;3&quot; unique_id=&quot;10005&quot;&gt;&lt;property id=&quot;20148&quot; value=&quot;5&quot;/&gt;&lt;property id=&quot;20300&quot; value=&quot;Slide 2&quot;/&gt;&lt;property id=&quot;20303&quot; value=&quot;-1&quot;/&gt;&lt;property id=&quot;20307&quot; value=&quot;267&quot;/&gt;&lt;property id=&quot;20309&quot; value=&quot;-1&quot;/&gt;&lt;/object&gt;&lt;object type=&quot;3&quot; unique_id=&quot;10006&quot;&gt;&lt;property id=&quot;20148&quot; value=&quot;5&quot;/&gt;&lt;property id=&quot;20300&quot; value=&quot;Slide 3&quot;/&gt;&lt;property id=&quot;20303&quot; value=&quot;-1&quot;/&gt;&lt;property id=&quot;20307&quot; value=&quot;268&quot;/&gt;&lt;property id=&quot;20309&quot; value=&quot;-1&quot;/&gt;&lt;/object&gt;&lt;object type=&quot;3&quot; unique_id=&quot;10007&quot;&gt;&lt;property id=&quot;20148&quot; value=&quot;5&quot;/&gt;&lt;property id=&quot;20300&quot; value=&quot;Slide 4&quot;/&gt;&lt;property id=&quot;20303&quot; value=&quot;-1&quot;/&gt;&lt;property id=&quot;20307&quot; value=&quot;271&quot;/&gt;&lt;property id=&quot;20309&quot; value=&quot;-1&quot;/&gt;&lt;/object&gt;&lt;object type=&quot;3&quot; unique_id=&quot;10008&quot;&gt;&lt;property id=&quot;20148&quot; value=&quot;5&quot;/&gt;&lt;property id=&quot;20300&quot; value=&quot;Slide 6&quot;/&gt;&lt;property id=&quot;20303&quot; value=&quot;-1&quot;/&gt;&lt;property id=&quot;20307&quot; value=&quot;269&quot;/&gt;&lt;property id=&quot;20309&quot; value=&quot;-1&quot;/&gt;&lt;/object&gt;&lt;object type=&quot;3&quot; unique_id=&quot;10009&quot;&gt;&lt;property id=&quot;20148&quot; value=&quot;5&quot;/&gt;&lt;property id=&quot;20300&quot; value=&quot;Slide 7&quot;/&gt;&lt;property id=&quot;20303&quot; value=&quot;-1&quot;/&gt;&lt;property id=&quot;20307&quot; value=&quot;270&quot;/&gt;&lt;property id=&quot;20309&quot; value=&quot;-1&quot;/&gt;&lt;/object&gt;&lt;object type=&quot;3&quot; unique_id=&quot;10010&quot;&gt;&lt;property id=&quot;20148&quot; value=&quot;5&quot;/&gt;&lt;property id=&quot;20300&quot; value=&quot;Slide 9&quot;/&gt;&lt;property id=&quot;20303&quot; value=&quot;-1&quot;/&gt;&lt;property id=&quot;20307&quot; value=&quot;272&quot;/&gt;&lt;property id=&quot;20309&quot; value=&quot;-1&quot;/&gt;&lt;/object&gt;&lt;object type=&quot;3&quot; unique_id=&quot;10011&quot;&gt;&lt;property id=&quot;20148&quot; value=&quot;5&quot;/&gt;&lt;property id=&quot;20300&quot; value=&quot;Slide 10&quot;/&gt;&lt;property id=&quot;20303&quot; value=&quot;-1&quot;/&gt;&lt;property id=&quot;20307&quot; value=&quot;273&quot;/&gt;&lt;property id=&quot;20309&quot; value=&quot;-1&quot;/&gt;&lt;/object&gt;&lt;object type=&quot;3&quot; unique_id=&quot;10012&quot;&gt;&lt;property id=&quot;20148&quot; value=&quot;5&quot;/&gt;&lt;property id=&quot;20300&quot; value=&quot;Slide 11&quot;/&gt;&lt;property id=&quot;20303&quot; value=&quot;-1&quot;/&gt;&lt;property id=&quot;20307&quot; value=&quot;274&quot;/&gt;&lt;property id=&quot;20309&quot; value=&quot;-1&quot;/&gt;&lt;/object&gt;&lt;object type=&quot;3&quot; unique_id=&quot;10013&quot;&gt;&lt;property id=&quot;20148&quot; value=&quot;5&quot;/&gt;&lt;property id=&quot;20300&quot; value=&quot;Slide 12&quot;/&gt;&lt;property id=&quot;20303&quot; value=&quot;-1&quot;/&gt;&lt;property id=&quot;20307&quot; value=&quot;275&quot;/&gt;&lt;property id=&quot;20309&quot; value=&quot;-1&quot;/&gt;&lt;/object&gt;&lt;object type=&quot;3&quot; unique_id=&quot;10014&quot;&gt;&lt;property id=&quot;20148&quot; value=&quot;5&quot;/&gt;&lt;property id=&quot;20300&quot; value=&quot;Slide 13&quot;/&gt;&lt;property id=&quot;20303&quot; value=&quot;-1&quot;/&gt;&lt;property id=&quot;20307&quot; value=&quot;278&quot;/&gt;&lt;property id=&quot;20309&quot; value=&quot;-1&quot;/&gt;&lt;/object&gt;&lt;object type=&quot;3&quot; unique_id=&quot;10015&quot;&gt;&lt;property id=&quot;20148&quot; value=&quot;5&quot;/&gt;&lt;property id=&quot;20300&quot; value=&quot;Slide 14&quot;/&gt;&lt;property id=&quot;20303&quot; value=&quot;-1&quot;/&gt;&lt;property id=&quot;20307&quot; value=&quot;277&quot;/&gt;&lt;property id=&quot;20309&quot; value=&quot;-1&quot;/&gt;&lt;/object&gt;&lt;object type=&quot;3&quot; unique_id=&quot;10016&quot;&gt;&lt;property id=&quot;20148&quot; value=&quot;5&quot;/&gt;&lt;property id=&quot;20300&quot; value=&quot;Slide 15&quot;/&gt;&lt;property id=&quot;20303&quot; value=&quot;-1&quot;/&gt;&lt;property id=&quot;20307&quot; value=&quot;276&quot;/&gt;&lt;property id=&quot;20309&quot; value=&quot;-1&quot;/&gt;&lt;/object&gt;&lt;object type=&quot;3&quot; unique_id=&quot;10017&quot;&gt;&lt;property id=&quot;20148&quot; value=&quot;5&quot;/&gt;&lt;property id=&quot;20300&quot; value=&quot;Slide 16&quot;/&gt;&lt;property id=&quot;20303&quot; value=&quot;-1&quot;/&gt;&lt;property id=&quot;20307&quot; value=&quot;279&quot;/&gt;&lt;property id=&quot;20309&quot; value=&quot;-1&quot;/&gt;&lt;/object&gt;&lt;object type=&quot;3&quot; unique_id=&quot;10152&quot;&gt;&lt;property id=&quot;20148&quot; value=&quot;5&quot;/&gt;&lt;property id=&quot;20300&quot; value=&quot;Slide 5&quot;/&gt;&lt;property id=&quot;20307&quot; value=&quot;280&quot;/&gt;&lt;property id=&quot;20309&quot; value=&quot;-1&quot;/&gt;&lt;/object&gt;&lt;object type=&quot;3&quot; unique_id=&quot;10258&quot;&gt;&lt;property id=&quot;20148&quot; value=&quot;5&quot;/&gt;&lt;property id=&quot;20300&quot; value=&quot;Slide 8&quot;/&gt;&lt;property id=&quot;20307&quot; value=&quot;281&quot;/&gt;&lt;property id=&quot;20309&quot; value=&quot;-1&quot;/&gt;&lt;/object&gt;&lt;/object&gt;&lt;object type=&quot;10&quot; unique_id=&quot;10147&quot;&gt;&lt;object type=&quot;11&quot; unique_id=&quot;10148&quot;&gt;&lt;/object&gt;&lt;object type=&quot;13&quot; unique_id=&quot;10150&quot;&gt;&lt;/object&gt;&lt;object type=&quot;12&quot; unique_id=&quot;10567&quot;&gt;&lt;/object&gt;&lt;/object&gt;&lt;object type=&quot;4&quot; unique_id=&quot;10149&quot;&gt;&lt;/object&gt;&lt;/object&gt;&lt;/database&gt;"/>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3329</TotalTime>
  <Words>1080</Words>
  <Application>Microsoft Office PowerPoint</Application>
  <PresentationFormat>On-screen Show (4:3)</PresentationFormat>
  <Paragraphs>44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Câu 9:  So sánh những nội dung cơ bản của chính sách xã hội trước đổi mới và trong thời kỳ đổi mới? Tại sao trong thời kỳ đổi mới, Đảng CSVN lại nâng tầm các vấn đề   xã hội lên thành chính sách xã hội? </vt:lpstr>
      <vt:lpstr>Slide 2</vt:lpstr>
      <vt:lpstr>      * VỀ NHỮNG HẠN CHẾ, TỒN TẠI</vt:lpstr>
      <vt:lpstr>           *Thời kỳ đổi mới , Đảng CSVN lại nâng tầm các vấn đề xã hội lên thành chính sách xã hội.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PHÒNG GIÁO DỤC VÀ ĐÀO TẠO HUYỆN GIA LÂM TRƯỜNG MẦM NON HOA PHƯỢNG</dc:title>
  <dc:creator>Admin</dc:creator>
  <cp:lastModifiedBy>The Ngoc</cp:lastModifiedBy>
  <cp:revision>228</cp:revision>
  <dcterms:created xsi:type="dcterms:W3CDTF">2016-08-31T15:10:26Z</dcterms:created>
  <dcterms:modified xsi:type="dcterms:W3CDTF">2017-05-16T12:43:23Z</dcterms:modified>
</cp:coreProperties>
</file>