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44956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6208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77376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416233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326908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218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48716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95572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32953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317505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6DFAC5-149E-4991-88D1-01AB0D23D359}" type="datetimeFigureOut">
              <a:rPr lang="zh-CN" altLang="en-US" smtClean="0"/>
              <a:t>2020/4/23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125513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DFAC5-149E-4991-88D1-01AB0D23D359}" type="datetimeFigureOut">
              <a:rPr lang="zh-CN" altLang="en-US" smtClean="0"/>
              <a:t>2020/4/23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AC882-AF27-4310-8E31-94D85CF8BB67}" type="slidenum">
              <a:rPr lang="zh-CN" altLang="en-US" smtClean="0"/>
              <a:t>‹#›</a:t>
            </a:fld>
            <a:endParaRPr lang="zh-CN" altLang="en-US"/>
          </a:p>
        </p:txBody>
      </p:sp>
    </p:spTree>
    <p:extLst>
      <p:ext uri="{BB962C8B-B14F-4D97-AF65-F5344CB8AC3E}">
        <p14:creationId xmlns:p14="http://schemas.microsoft.com/office/powerpoint/2010/main" val="279613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es.infoq.com/articles/bigdata-netflix-metacat/zh/resources/4403-1529052685607.png"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数据治理方案介绍</a:t>
            </a:r>
            <a:endParaRPr lang="zh-CN" altLang="en-US" dirty="0"/>
          </a:p>
        </p:txBody>
      </p:sp>
      <p:sp>
        <p:nvSpPr>
          <p:cNvPr id="5" name="副标题 4"/>
          <p:cNvSpPr>
            <a:spLocks noGrp="1"/>
          </p:cNvSpPr>
          <p:nvPr>
            <p:ph type="subTitle" idx="1"/>
          </p:nvPr>
        </p:nvSpPr>
        <p:spPr/>
        <p:txBody>
          <a:bodyPr/>
          <a:lstStyle/>
          <a:p>
            <a:r>
              <a:rPr lang="zh-CN" altLang="en-US" dirty="0" smtClean="0"/>
              <a:t>报告人：许友昌</a:t>
            </a:r>
            <a:endParaRPr lang="zh-CN" altLang="en-US" dirty="0"/>
          </a:p>
        </p:txBody>
      </p:sp>
    </p:spTree>
    <p:extLst>
      <p:ext uri="{BB962C8B-B14F-4D97-AF65-F5344CB8AC3E}">
        <p14:creationId xmlns:p14="http://schemas.microsoft.com/office/powerpoint/2010/main" val="194270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如何更加有效的解决上述问题？</a:t>
            </a:r>
            <a:endParaRPr lang="zh-CN" altLang="en-US" dirty="0"/>
          </a:p>
        </p:txBody>
      </p:sp>
      <p:sp>
        <p:nvSpPr>
          <p:cNvPr id="3" name="内容占位符 2"/>
          <p:cNvSpPr>
            <a:spLocks noGrp="1"/>
          </p:cNvSpPr>
          <p:nvPr>
            <p:ph idx="1"/>
          </p:nvPr>
        </p:nvSpPr>
        <p:spPr>
          <a:xfrm>
            <a:off x="838200" y="2600539"/>
            <a:ext cx="10515600" cy="2715379"/>
          </a:xfrm>
        </p:spPr>
        <p:txBody>
          <a:bodyPr/>
          <a:lstStyle/>
          <a:p>
            <a:pPr marL="0" indent="0">
              <a:buNone/>
            </a:pPr>
            <a:r>
              <a:rPr lang="zh-CN" altLang="en-US" dirty="0" smtClean="0"/>
              <a:t>构建企业标准</a:t>
            </a:r>
            <a:r>
              <a:rPr lang="zh-CN" altLang="en-US" dirty="0"/>
              <a:t>的、安全的、统一的、共享的数据组织，通过数据服务化的方式支撑前端数据</a:t>
            </a:r>
            <a:r>
              <a:rPr lang="zh-CN" altLang="en-US" dirty="0" smtClean="0"/>
              <a:t>应用，数据中台。</a:t>
            </a:r>
            <a:endParaRPr lang="en-US" altLang="zh-CN" dirty="0" smtClean="0"/>
          </a:p>
          <a:p>
            <a:pPr marL="0" indent="0">
              <a:buNone/>
            </a:pPr>
            <a:endParaRPr lang="en-US" altLang="zh-CN" dirty="0" smtClean="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9771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数据中台的</a:t>
            </a:r>
            <a:r>
              <a:rPr lang="zh-CN" altLang="en-US" dirty="0" smtClean="0"/>
              <a:t>建设</a:t>
            </a:r>
            <a:endParaRPr lang="zh-CN" altLang="en-US" dirty="0"/>
          </a:p>
        </p:txBody>
      </p:sp>
      <p:sp>
        <p:nvSpPr>
          <p:cNvPr id="5" name="副标题 4"/>
          <p:cNvSpPr>
            <a:spLocks noGrp="1"/>
          </p:cNvSpPr>
          <p:nvPr>
            <p:ph type="subTitle" idx="1"/>
          </p:nvPr>
        </p:nvSpPr>
        <p:spPr/>
        <p:txBody>
          <a:bodyPr/>
          <a:lstStyle/>
          <a:p>
            <a:r>
              <a:rPr lang="zh-CN" altLang="en-US" dirty="0" smtClean="0"/>
              <a:t>数据中台如何落地？</a:t>
            </a:r>
            <a:endParaRPr lang="zh-CN" altLang="en-US" dirty="0"/>
          </a:p>
        </p:txBody>
      </p:sp>
    </p:spTree>
    <p:extLst>
      <p:ext uri="{BB962C8B-B14F-4D97-AF65-F5344CB8AC3E}">
        <p14:creationId xmlns:p14="http://schemas.microsoft.com/office/powerpoint/2010/main" val="322052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什么是数据中台？</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数据中台在传统数据仓库、数据湖、大数据平台的基础上，同时又解决了数据治理的难题，通过数据应用，实现数据价值的落地。</a:t>
            </a:r>
            <a:endParaRPr lang="en-US" altLang="zh-CN" dirty="0" smtClean="0"/>
          </a:p>
          <a:p>
            <a:pPr marL="0" indent="0">
              <a:buNone/>
            </a:pPr>
            <a:endParaRPr lang="en-US" altLang="zh-CN" dirty="0"/>
          </a:p>
          <a:p>
            <a:pPr marL="0" indent="0">
              <a:buNone/>
            </a:pPr>
            <a:r>
              <a:rPr lang="zh-CN" altLang="en-US" dirty="0" smtClean="0"/>
              <a:t>                                     传统</a:t>
            </a:r>
            <a:r>
              <a:rPr lang="zh-CN" altLang="en-US" dirty="0" smtClean="0"/>
              <a:t>数据平台 </a:t>
            </a:r>
            <a:r>
              <a:rPr lang="en-US" altLang="zh-CN" dirty="0" smtClean="0"/>
              <a:t>+ </a:t>
            </a:r>
            <a:r>
              <a:rPr lang="zh-CN" altLang="en-US" dirty="0" smtClean="0"/>
              <a:t>数据治理。</a:t>
            </a:r>
          </a:p>
          <a:p>
            <a:endParaRPr lang="zh-CN" altLang="en-US" dirty="0"/>
          </a:p>
        </p:txBody>
      </p:sp>
    </p:spTree>
    <p:extLst>
      <p:ext uri="{BB962C8B-B14F-4D97-AF65-F5344CB8AC3E}">
        <p14:creationId xmlns:p14="http://schemas.microsoft.com/office/powerpoint/2010/main" val="149469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元数据中心</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元数据中心主要进行数据治理，用来管理描述主数据的数据。</a:t>
            </a:r>
            <a:endParaRPr lang="en-US" altLang="zh-CN" dirty="0" smtClean="0"/>
          </a:p>
          <a:p>
            <a:pPr marL="0" indent="0">
              <a:buNone/>
            </a:pPr>
            <a:endParaRPr lang="en-US" altLang="zh-CN" dirty="0"/>
          </a:p>
          <a:p>
            <a:pPr marL="0" indent="0">
              <a:buNone/>
            </a:pPr>
            <a:r>
              <a:rPr lang="zh-CN" altLang="en-US" dirty="0" smtClean="0"/>
              <a:t>从管理作用可将元数据分为三类：</a:t>
            </a:r>
            <a:endParaRPr lang="en-US" altLang="zh-CN" dirty="0"/>
          </a:p>
          <a:p>
            <a:r>
              <a:rPr lang="zh-CN" altLang="en-US" dirty="0" smtClean="0"/>
              <a:t>数据字典：包括</a:t>
            </a:r>
            <a:r>
              <a:rPr lang="zh-CN" altLang="en-US" dirty="0"/>
              <a:t>表名、</a:t>
            </a:r>
            <a:r>
              <a:rPr lang="zh-CN" altLang="en-US" dirty="0" smtClean="0"/>
              <a:t>注释、字段</a:t>
            </a:r>
            <a:r>
              <a:rPr lang="zh-CN" altLang="en-US" dirty="0"/>
              <a:t>及含义等。</a:t>
            </a:r>
          </a:p>
          <a:p>
            <a:r>
              <a:rPr lang="zh-CN" altLang="en-US" dirty="0" smtClean="0"/>
              <a:t>数据血缘：表</a:t>
            </a:r>
            <a:r>
              <a:rPr lang="zh-CN" altLang="en-US" dirty="0"/>
              <a:t>的来源于输出以及相关表字段之间的关系</a:t>
            </a:r>
            <a:r>
              <a:rPr lang="zh-CN" altLang="en-US" dirty="0" smtClean="0"/>
              <a:t>。</a:t>
            </a:r>
            <a:endParaRPr lang="en-US" altLang="zh-CN" dirty="0" smtClean="0"/>
          </a:p>
          <a:p>
            <a:r>
              <a:rPr lang="zh-CN" altLang="en-US" dirty="0" smtClean="0"/>
              <a:t>数据特征：如</a:t>
            </a:r>
            <a:r>
              <a:rPr lang="zh-CN" altLang="en-US" dirty="0"/>
              <a:t>存储空间、访问热度、主题</a:t>
            </a:r>
            <a:r>
              <a:rPr lang="zh-CN" altLang="en-US" dirty="0" smtClean="0"/>
              <a:t>域、</a:t>
            </a:r>
            <a:r>
              <a:rPr lang="zh-CN" altLang="en-US" dirty="0"/>
              <a:t>表关联指标等。</a:t>
            </a:r>
          </a:p>
          <a:p>
            <a:pPr marL="0" indent="0">
              <a:buNone/>
            </a:pPr>
            <a:endParaRPr lang="zh-CN" altLang="en-US" dirty="0"/>
          </a:p>
        </p:txBody>
      </p:sp>
    </p:spTree>
    <p:extLst>
      <p:ext uri="{BB962C8B-B14F-4D97-AF65-F5344CB8AC3E}">
        <p14:creationId xmlns:p14="http://schemas.microsoft.com/office/powerpoint/2010/main" val="35260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元数据中心建设架构</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7578" y="1793827"/>
            <a:ext cx="8338089" cy="4548712"/>
          </a:xfrm>
        </p:spPr>
      </p:pic>
    </p:spTree>
    <p:extLst>
      <p:ext uri="{BB962C8B-B14F-4D97-AF65-F5344CB8AC3E}">
        <p14:creationId xmlns:p14="http://schemas.microsoft.com/office/powerpoint/2010/main" val="2816863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开源解决方案</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r>
              <a:rPr lang="zh-CN" altLang="en-US" dirty="0" smtClean="0"/>
              <a:t>数据血缘：</a:t>
            </a:r>
            <a:r>
              <a:rPr lang="en-US" altLang="zh-CN" dirty="0" smtClean="0"/>
              <a:t>Apache Atlas</a:t>
            </a:r>
          </a:p>
          <a:p>
            <a:pPr marL="0" indent="0">
              <a:buNone/>
            </a:pPr>
            <a:endParaRPr lang="en-US" altLang="zh-CN" dirty="0"/>
          </a:p>
          <a:p>
            <a:pPr marL="0" indent="0">
              <a:buNone/>
            </a:pPr>
            <a:r>
              <a:rPr lang="zh-CN" altLang="en-US" dirty="0" smtClean="0"/>
              <a:t>数据字典：</a:t>
            </a:r>
            <a:r>
              <a:rPr lang="en-US" altLang="zh-CN" dirty="0" err="1" smtClean="0"/>
              <a:t>NetFlix</a:t>
            </a:r>
            <a:r>
              <a:rPr lang="en-US" altLang="zh-CN" dirty="0" smtClean="0"/>
              <a:t> </a:t>
            </a:r>
            <a:r>
              <a:rPr lang="en-US" altLang="zh-CN" dirty="0" err="1" smtClean="0"/>
              <a:t>Metacat</a:t>
            </a:r>
            <a:endParaRPr lang="zh-CN" altLang="en-US" dirty="0"/>
          </a:p>
        </p:txBody>
      </p:sp>
    </p:spTree>
    <p:extLst>
      <p:ext uri="{BB962C8B-B14F-4D97-AF65-F5344CB8AC3E}">
        <p14:creationId xmlns:p14="http://schemas.microsoft.com/office/powerpoint/2010/main" val="2876524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Apache Atlas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785" y="1825625"/>
            <a:ext cx="6450430" cy="4351338"/>
          </a:xfrm>
        </p:spPr>
      </p:pic>
    </p:spTree>
    <p:extLst>
      <p:ext uri="{BB962C8B-B14F-4D97-AF65-F5344CB8AC3E}">
        <p14:creationId xmlns:p14="http://schemas.microsoft.com/office/powerpoint/2010/main" val="1761121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56102" y="612184"/>
            <a:ext cx="9539278" cy="5909310"/>
          </a:xfrm>
          <a:prstGeom prst="rect">
            <a:avLst/>
          </a:prstGeom>
          <a:noFill/>
        </p:spPr>
        <p:txBody>
          <a:bodyPr wrap="none" rtlCol="0">
            <a:spAutoFit/>
          </a:bodyPr>
          <a:lstStyle/>
          <a:p>
            <a:r>
              <a:rPr lang="en-US" altLang="zh-CN" b="1" dirty="0" smtClean="0"/>
              <a:t>Type</a:t>
            </a:r>
            <a:r>
              <a:rPr lang="en-US" altLang="zh-CN" b="1" dirty="0"/>
              <a:t> </a:t>
            </a:r>
            <a:r>
              <a:rPr lang="zh-CN" altLang="en-US" b="1" dirty="0" smtClean="0"/>
              <a:t>系统</a:t>
            </a:r>
            <a:endParaRPr lang="zh-CN" altLang="en-US" dirty="0"/>
          </a:p>
          <a:p>
            <a:r>
              <a:rPr lang="zh-CN" altLang="en-US" dirty="0"/>
              <a:t/>
            </a:r>
            <a:br>
              <a:rPr lang="zh-CN" altLang="en-US" dirty="0"/>
            </a:br>
            <a:r>
              <a:rPr lang="en-US" altLang="zh-CN" dirty="0"/>
              <a:t>atlas </a:t>
            </a:r>
            <a:r>
              <a:rPr lang="zh-CN" altLang="en-US" dirty="0"/>
              <a:t>允许用户为他们想要管理的元数据对象定义一个模型，模型由被称作</a:t>
            </a:r>
            <a:r>
              <a:rPr lang="en-US" altLang="zh-CN" dirty="0"/>
              <a:t>`type`</a:t>
            </a:r>
            <a:r>
              <a:rPr lang="zh-CN" altLang="en-US" dirty="0"/>
              <a:t>的定义组成</a:t>
            </a:r>
            <a:r>
              <a:rPr lang="zh-CN" altLang="en-US" dirty="0" smtClean="0"/>
              <a:t>。</a:t>
            </a:r>
            <a:endParaRPr lang="en-US" altLang="zh-CN" dirty="0" smtClean="0"/>
          </a:p>
          <a:p>
            <a:r>
              <a:rPr lang="en-US" altLang="zh-CN" dirty="0" smtClean="0"/>
              <a:t>type</a:t>
            </a:r>
            <a:r>
              <a:rPr lang="en-US" altLang="zh-CN" dirty="0"/>
              <a:t> </a:t>
            </a:r>
            <a:r>
              <a:rPr lang="zh-CN" altLang="en-US" dirty="0"/>
              <a:t>的实例被称作 </a:t>
            </a:r>
            <a:r>
              <a:rPr lang="en-US" altLang="zh-CN" dirty="0"/>
              <a:t>`entities`</a:t>
            </a:r>
            <a:r>
              <a:rPr lang="zh-CN" altLang="en-US" dirty="0"/>
              <a:t>，代表了管理的实际元数据。</a:t>
            </a:r>
            <a:r>
              <a:rPr lang="en-US" altLang="zh-CN" dirty="0"/>
              <a:t>`type </a:t>
            </a:r>
            <a:r>
              <a:rPr lang="zh-CN" altLang="en-US" dirty="0"/>
              <a:t>系统</a:t>
            </a:r>
            <a:r>
              <a:rPr lang="en-US" altLang="zh-CN" dirty="0"/>
              <a:t>`</a:t>
            </a:r>
            <a:r>
              <a:rPr lang="zh-CN" altLang="en-US" dirty="0"/>
              <a:t>是一个允许用户定义</a:t>
            </a:r>
            <a:r>
              <a:rPr lang="zh-CN" altLang="en-US" dirty="0" smtClean="0"/>
              <a:t>和</a:t>
            </a:r>
            <a:endParaRPr lang="en-US" altLang="zh-CN" dirty="0" smtClean="0"/>
          </a:p>
          <a:p>
            <a:r>
              <a:rPr lang="zh-CN" altLang="en-US" dirty="0" smtClean="0"/>
              <a:t>管理</a:t>
            </a:r>
            <a:r>
              <a:rPr lang="zh-CN" altLang="en-US" dirty="0"/>
              <a:t> </a:t>
            </a:r>
            <a:r>
              <a:rPr lang="en-US" altLang="zh-CN" dirty="0"/>
              <a:t>`type`</a:t>
            </a:r>
            <a:r>
              <a:rPr lang="zh-CN" altLang="en-US" dirty="0"/>
              <a:t> 与 </a:t>
            </a:r>
            <a:r>
              <a:rPr lang="en-US" altLang="zh-CN" dirty="0"/>
              <a:t>`entities`</a:t>
            </a:r>
            <a:r>
              <a:rPr lang="zh-CN" altLang="en-US" dirty="0"/>
              <a:t> 的一个组件。</a:t>
            </a:r>
          </a:p>
          <a:p>
            <a:r>
              <a:rPr lang="zh-CN" altLang="en-US" dirty="0"/>
              <a:t/>
            </a:r>
            <a:br>
              <a:rPr lang="zh-CN" altLang="en-US" dirty="0"/>
            </a:br>
            <a:r>
              <a:rPr lang="en-US" altLang="zh-CN" b="1" dirty="0" smtClean="0"/>
              <a:t>Graph</a:t>
            </a:r>
            <a:r>
              <a:rPr lang="en-US" altLang="zh-CN" b="1" dirty="0"/>
              <a:t> </a:t>
            </a:r>
            <a:r>
              <a:rPr lang="en-US" altLang="zh-CN" b="1" dirty="0" smtClean="0"/>
              <a:t>Engine</a:t>
            </a:r>
            <a:endParaRPr lang="zh-CN" altLang="en-US" dirty="0"/>
          </a:p>
          <a:p>
            <a:r>
              <a:rPr lang="zh-CN" altLang="en-US" dirty="0"/>
              <a:t/>
            </a:r>
            <a:br>
              <a:rPr lang="zh-CN" altLang="en-US" dirty="0"/>
            </a:br>
            <a:r>
              <a:rPr lang="zh-CN" altLang="en-US" dirty="0"/>
              <a:t>在内部，</a:t>
            </a:r>
            <a:r>
              <a:rPr lang="en-US" altLang="zh-CN" dirty="0"/>
              <a:t>Atlas</a:t>
            </a:r>
            <a:r>
              <a:rPr lang="zh-CN" altLang="en-US" dirty="0"/>
              <a:t>使用图形模型保存它管理的元数据对象，这种方式提供了极大的灵活性，</a:t>
            </a:r>
            <a:r>
              <a:rPr lang="zh-CN" altLang="en-US" dirty="0" smtClean="0"/>
              <a:t>并且</a:t>
            </a:r>
            <a:endParaRPr lang="en-US" altLang="zh-CN" dirty="0" smtClean="0"/>
          </a:p>
          <a:p>
            <a:r>
              <a:rPr lang="zh-CN" altLang="en-US" dirty="0" smtClean="0"/>
              <a:t>能够</a:t>
            </a:r>
            <a:r>
              <a:rPr lang="zh-CN" altLang="en-US" dirty="0"/>
              <a:t>有效的处理不同元数据对象之间丰富的关系。</a:t>
            </a:r>
            <a:r>
              <a:rPr lang="en-US" altLang="zh-CN" dirty="0"/>
              <a:t>`Graph Engine`</a:t>
            </a:r>
            <a:r>
              <a:rPr lang="zh-CN" altLang="en-US" dirty="0"/>
              <a:t> 组件负责在</a:t>
            </a:r>
            <a:r>
              <a:rPr lang="en-US" altLang="zh-CN" dirty="0"/>
              <a:t>Atlas</a:t>
            </a:r>
            <a:r>
              <a:rPr lang="zh-CN" altLang="en-US" dirty="0"/>
              <a:t>类型系统</a:t>
            </a:r>
            <a:r>
              <a:rPr lang="zh-CN" altLang="en-US" dirty="0" smtClean="0"/>
              <a:t>的</a:t>
            </a:r>
            <a:endParaRPr lang="en-US" altLang="zh-CN" dirty="0" smtClean="0"/>
          </a:p>
          <a:p>
            <a:r>
              <a:rPr lang="zh-CN" altLang="en-US" dirty="0" smtClean="0"/>
              <a:t>类型</a:t>
            </a:r>
            <a:r>
              <a:rPr lang="zh-CN" altLang="en-US" dirty="0"/>
              <a:t>和实体之间转换，以及底层的图形持久化模型。为了管理图对象，图引擎也为元数据</a:t>
            </a:r>
            <a:r>
              <a:rPr lang="zh-CN" altLang="en-US" dirty="0" smtClean="0"/>
              <a:t>对</a:t>
            </a:r>
            <a:endParaRPr lang="en-US" altLang="zh-CN" dirty="0" smtClean="0"/>
          </a:p>
          <a:p>
            <a:r>
              <a:rPr lang="zh-CN" altLang="en-US" dirty="0" smtClean="0"/>
              <a:t>象</a:t>
            </a:r>
            <a:r>
              <a:rPr lang="zh-CN" altLang="en-US" dirty="0"/>
              <a:t>创建了合适的索引，以便他们可以方便的被检索。</a:t>
            </a:r>
            <a:r>
              <a:rPr lang="en-US" altLang="zh-CN" dirty="0"/>
              <a:t>atlas </a:t>
            </a:r>
            <a:r>
              <a:rPr lang="zh-CN" altLang="en-US" dirty="0"/>
              <a:t>使用 </a:t>
            </a:r>
            <a:r>
              <a:rPr lang="en-US" altLang="zh-CN" dirty="0" err="1"/>
              <a:t>JanusGraph</a:t>
            </a:r>
            <a:r>
              <a:rPr lang="en-US" altLang="zh-CN" dirty="0"/>
              <a:t> </a:t>
            </a:r>
            <a:r>
              <a:rPr lang="zh-CN" altLang="en-US" dirty="0"/>
              <a:t>存储元数据对象。</a:t>
            </a:r>
          </a:p>
          <a:p>
            <a:r>
              <a:rPr lang="zh-CN" altLang="en-US" dirty="0"/>
              <a:t/>
            </a:r>
            <a:br>
              <a:rPr lang="zh-CN" altLang="en-US" dirty="0"/>
            </a:br>
            <a:r>
              <a:rPr lang="en-US" altLang="zh-CN" b="1" dirty="0" smtClean="0"/>
              <a:t>ingest</a:t>
            </a:r>
            <a:r>
              <a:rPr lang="en-US" altLang="zh-CN" b="1" dirty="0"/>
              <a:t> and </a:t>
            </a:r>
            <a:r>
              <a:rPr lang="en-US" altLang="zh-CN" b="1" dirty="0" smtClean="0"/>
              <a:t>export</a:t>
            </a:r>
            <a:endParaRPr lang="zh-CN" altLang="en-US" dirty="0"/>
          </a:p>
          <a:p>
            <a:r>
              <a:rPr lang="zh-CN" altLang="en-US" dirty="0"/>
              <a:t/>
            </a:r>
            <a:br>
              <a:rPr lang="zh-CN" altLang="en-US" dirty="0"/>
            </a:br>
            <a:r>
              <a:rPr lang="zh-CN" altLang="en-US" dirty="0"/>
              <a:t>将源数据导入导出 </a:t>
            </a:r>
            <a:r>
              <a:rPr lang="en-US" altLang="zh-CN" dirty="0"/>
              <a:t>Atlas </a:t>
            </a:r>
            <a:r>
              <a:rPr lang="zh-CN" altLang="en-US" dirty="0"/>
              <a:t>系统。</a:t>
            </a:r>
          </a:p>
          <a:p>
            <a:r>
              <a:rPr lang="zh-CN" altLang="en-US" dirty="0"/>
              <a:t/>
            </a:r>
            <a:br>
              <a:rPr lang="zh-CN" altLang="en-US" dirty="0"/>
            </a:br>
            <a:r>
              <a:rPr lang="en-US" altLang="zh-CN" b="1" dirty="0" smtClean="0"/>
              <a:t>Integration</a:t>
            </a:r>
            <a:endParaRPr lang="zh-CN" altLang="en-US" dirty="0"/>
          </a:p>
          <a:p>
            <a:r>
              <a:rPr lang="zh-CN" altLang="en-US" dirty="0"/>
              <a:t/>
            </a:r>
            <a:br>
              <a:rPr lang="zh-CN" altLang="en-US" dirty="0"/>
            </a:br>
            <a:r>
              <a:rPr lang="zh-CN" altLang="en-US" dirty="0"/>
              <a:t>用户可以通过两种方式来管理元数据：</a:t>
            </a:r>
          </a:p>
          <a:p>
            <a:endParaRPr lang="zh-CN" altLang="en-US" dirty="0"/>
          </a:p>
        </p:txBody>
      </p:sp>
    </p:spTree>
    <p:extLst>
      <p:ext uri="{BB962C8B-B14F-4D97-AF65-F5344CB8AC3E}">
        <p14:creationId xmlns:p14="http://schemas.microsoft.com/office/powerpoint/2010/main" val="1383621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Atlas </a:t>
            </a:r>
            <a:r>
              <a:rPr lang="zh-CN" altLang="en-US" dirty="0" smtClean="0"/>
              <a:t>页面</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612" y="1690688"/>
            <a:ext cx="3475309" cy="3617481"/>
          </a:xfrm>
          <a:prstGeom prst="rect">
            <a:avLst/>
          </a:prstGeom>
        </p:spPr>
      </p:pic>
      <p:pic>
        <p:nvPicPr>
          <p:cNvPr id="4" name="图片 3"/>
          <p:cNvPicPr>
            <a:picLocks noChangeAspect="1"/>
          </p:cNvPicPr>
          <p:nvPr/>
        </p:nvPicPr>
        <p:blipFill>
          <a:blip r:embed="rId3"/>
          <a:stretch>
            <a:fillRect/>
          </a:stretch>
        </p:blipFill>
        <p:spPr>
          <a:xfrm>
            <a:off x="3747821" y="1476606"/>
            <a:ext cx="3402118" cy="4045646"/>
          </a:xfrm>
          <a:prstGeom prst="rect">
            <a:avLst/>
          </a:prstGeom>
        </p:spPr>
      </p:pic>
      <p:pic>
        <p:nvPicPr>
          <p:cNvPr id="5" name="图片 4"/>
          <p:cNvPicPr>
            <a:picLocks noChangeAspect="1"/>
          </p:cNvPicPr>
          <p:nvPr/>
        </p:nvPicPr>
        <p:blipFill>
          <a:blip r:embed="rId4"/>
          <a:stretch>
            <a:fillRect/>
          </a:stretch>
        </p:blipFill>
        <p:spPr>
          <a:xfrm>
            <a:off x="6953681" y="1690688"/>
            <a:ext cx="4038717" cy="3525864"/>
          </a:xfrm>
          <a:prstGeom prst="rect">
            <a:avLst/>
          </a:prstGeom>
        </p:spPr>
      </p:pic>
    </p:spTree>
    <p:extLst>
      <p:ext uri="{BB962C8B-B14F-4D97-AF65-F5344CB8AC3E}">
        <p14:creationId xmlns:p14="http://schemas.microsoft.com/office/powerpoint/2010/main" val="191285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NetFlix</a:t>
            </a:r>
            <a:r>
              <a:rPr lang="en-US" altLang="zh-CN" dirty="0" smtClean="0"/>
              <a:t> </a:t>
            </a:r>
            <a:r>
              <a:rPr lang="en-US" altLang="zh-CN" dirty="0" err="1" smtClean="0"/>
              <a:t>Metacat</a:t>
            </a:r>
            <a:endParaRPr lang="zh-CN" altLang="en-US" dirty="0"/>
          </a:p>
        </p:txBody>
      </p:sp>
      <p:sp>
        <p:nvSpPr>
          <p:cNvPr id="4" name="文本框 3"/>
          <p:cNvSpPr txBox="1"/>
          <p:nvPr/>
        </p:nvSpPr>
        <p:spPr>
          <a:xfrm>
            <a:off x="487111" y="4819828"/>
            <a:ext cx="10940752" cy="1477328"/>
          </a:xfrm>
          <a:prstGeom prst="rect">
            <a:avLst/>
          </a:prstGeom>
          <a:noFill/>
        </p:spPr>
        <p:txBody>
          <a:bodyPr wrap="none" rtlCol="0">
            <a:spAutoFit/>
          </a:bodyPr>
          <a:lstStyle/>
          <a:p>
            <a:r>
              <a:rPr lang="en-US" altLang="zh-CN" dirty="0" err="1" smtClean="0"/>
              <a:t>Metacat</a:t>
            </a:r>
            <a:r>
              <a:rPr lang="en-US" altLang="zh-CN" dirty="0" smtClean="0"/>
              <a:t> </a:t>
            </a:r>
            <a:r>
              <a:rPr lang="zh-CN" altLang="en-US" dirty="0" smtClean="0"/>
              <a:t>充当</a:t>
            </a:r>
            <a:r>
              <a:rPr lang="zh-CN" altLang="en-US" dirty="0"/>
              <a:t>了所有数据存储的元数据访问层，也是各种计算引擎可以用来访问不同数据集的集中式服务</a:t>
            </a:r>
            <a:r>
              <a:rPr lang="zh-CN" altLang="en-US" dirty="0" smtClean="0"/>
              <a:t>。</a:t>
            </a:r>
            <a:endParaRPr lang="en-US" altLang="zh-CN" dirty="0" smtClean="0"/>
          </a:p>
          <a:p>
            <a:r>
              <a:rPr lang="zh-CN" altLang="en-US" dirty="0" smtClean="0"/>
              <a:t>三</a:t>
            </a:r>
            <a:r>
              <a:rPr lang="zh-CN" altLang="en-US" dirty="0"/>
              <a:t>个主要目标是：</a:t>
            </a:r>
          </a:p>
          <a:p>
            <a:pPr marL="342900" indent="-342900">
              <a:buFont typeface="+mj-lt"/>
              <a:buAutoNum type="arabicPeriod"/>
            </a:pPr>
            <a:r>
              <a:rPr lang="zh-CN" altLang="en-US" dirty="0" smtClean="0"/>
              <a:t>元数据</a:t>
            </a:r>
            <a:r>
              <a:rPr lang="zh-CN" altLang="en-US" dirty="0"/>
              <a:t>系统的联合视图</a:t>
            </a:r>
          </a:p>
          <a:p>
            <a:pPr marL="342900" indent="-342900">
              <a:buFont typeface="+mj-lt"/>
              <a:buAutoNum type="arabicPeriod"/>
            </a:pPr>
            <a:r>
              <a:rPr lang="zh-CN" altLang="en-US" dirty="0" smtClean="0"/>
              <a:t>用于</a:t>
            </a:r>
            <a:r>
              <a:rPr lang="zh-CN" altLang="en-US" dirty="0"/>
              <a:t>数据集元数据的统一</a:t>
            </a:r>
            <a:r>
              <a:rPr lang="en-US" altLang="zh-CN" dirty="0"/>
              <a:t>API</a:t>
            </a:r>
          </a:p>
          <a:p>
            <a:pPr marL="342900" indent="-342900">
              <a:buFont typeface="+mj-lt"/>
              <a:buAutoNum type="arabicPeriod"/>
            </a:pPr>
            <a:r>
              <a:rPr lang="zh-CN" altLang="en-US" dirty="0" smtClean="0"/>
              <a:t>数据</a:t>
            </a:r>
            <a:r>
              <a:rPr lang="zh-CN" altLang="en-US" dirty="0"/>
              <a:t>集的任意业务和用户元数据</a:t>
            </a:r>
            <a:r>
              <a:rPr lang="zh-CN" altLang="en-US" dirty="0" smtClean="0"/>
              <a:t>存储</a:t>
            </a:r>
            <a:endParaRPr lang="zh-CN" altLang="en-US" dirty="0"/>
          </a:p>
        </p:txBody>
      </p:sp>
      <p:pic>
        <p:nvPicPr>
          <p:cNvPr id="1026" name="Picture 2" descr="https://res.infoq.com/articles/bigdata-netflix-metacat/zh/resources/5702-152905268467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2206" y="1461331"/>
            <a:ext cx="5275172" cy="305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55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报告大纲</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smtClean="0"/>
              <a:t>数据中台背景</a:t>
            </a:r>
            <a:endParaRPr lang="en-US" altLang="zh-CN" dirty="0" smtClean="0"/>
          </a:p>
          <a:p>
            <a:pPr marL="514350" indent="-514350">
              <a:buFont typeface="+mj-ea"/>
              <a:buAutoNum type="circleNumDbPlain"/>
            </a:pPr>
            <a:r>
              <a:rPr lang="zh-CN" altLang="en-US" dirty="0" smtClean="0"/>
              <a:t>数据中台建设</a:t>
            </a:r>
            <a:endParaRPr lang="en-US" altLang="zh-CN" dirty="0" smtClean="0"/>
          </a:p>
          <a:p>
            <a:pPr marL="514350" indent="-514350">
              <a:buFont typeface="+mj-ea"/>
              <a:buAutoNum type="circleNumDbPlain"/>
            </a:pPr>
            <a:r>
              <a:rPr lang="zh-CN" altLang="en-US" dirty="0"/>
              <a:t>需要</a:t>
            </a:r>
            <a:r>
              <a:rPr lang="zh-CN" altLang="en-US" dirty="0" smtClean="0"/>
              <a:t>解决的具体问题</a:t>
            </a:r>
            <a:endParaRPr lang="en-US" altLang="zh-CN" dirty="0" smtClean="0"/>
          </a:p>
          <a:p>
            <a:endParaRPr lang="zh-CN" altLang="en-US" dirty="0"/>
          </a:p>
        </p:txBody>
      </p:sp>
    </p:spTree>
    <p:extLst>
      <p:ext uri="{BB962C8B-B14F-4D97-AF65-F5344CB8AC3E}">
        <p14:creationId xmlns:p14="http://schemas.microsoft.com/office/powerpoint/2010/main" val="89337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Metacat</a:t>
            </a:r>
            <a:r>
              <a:rPr lang="en-US" altLang="zh-CN" dirty="0" smtClean="0"/>
              <a:t> </a:t>
            </a:r>
            <a:r>
              <a:rPr lang="zh-CN" altLang="en-US" dirty="0" smtClean="0"/>
              <a:t>功能分类</a:t>
            </a:r>
            <a:endParaRPr lang="zh-CN" altLang="en-US" dirty="0"/>
          </a:p>
        </p:txBody>
      </p:sp>
      <p:sp>
        <p:nvSpPr>
          <p:cNvPr id="3" name="文本框 2"/>
          <p:cNvSpPr txBox="1"/>
          <p:nvPr/>
        </p:nvSpPr>
        <p:spPr>
          <a:xfrm>
            <a:off x="838200" y="1845892"/>
            <a:ext cx="3474028" cy="2031325"/>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数据抽象</a:t>
            </a:r>
            <a:r>
              <a:rPr lang="zh-CN" altLang="en-US" dirty="0"/>
              <a:t>和互操作性</a:t>
            </a:r>
          </a:p>
          <a:p>
            <a:pPr marL="285750" indent="-285750">
              <a:buFont typeface="Wingdings" panose="05000000000000000000" pitchFamily="2" charset="2"/>
              <a:buChar char="Ø"/>
            </a:pPr>
            <a:r>
              <a:rPr lang="zh-CN" altLang="en-US" dirty="0" smtClean="0"/>
              <a:t>业务</a:t>
            </a:r>
            <a:r>
              <a:rPr lang="zh-CN" altLang="en-US" dirty="0"/>
              <a:t>和用户定义的元数据存储</a:t>
            </a:r>
          </a:p>
          <a:p>
            <a:pPr marL="285750" indent="-285750">
              <a:buFont typeface="Wingdings" panose="05000000000000000000" pitchFamily="2" charset="2"/>
              <a:buChar char="Ø"/>
            </a:pPr>
            <a:r>
              <a:rPr lang="zh-CN" altLang="en-US" dirty="0" smtClean="0"/>
              <a:t>数据</a:t>
            </a:r>
            <a:r>
              <a:rPr lang="zh-CN" altLang="en-US" dirty="0"/>
              <a:t>发现</a:t>
            </a:r>
          </a:p>
          <a:p>
            <a:pPr marL="285750" indent="-285750">
              <a:buFont typeface="Wingdings" panose="05000000000000000000" pitchFamily="2" charset="2"/>
              <a:buChar char="Ø"/>
            </a:pPr>
            <a:r>
              <a:rPr lang="zh-CN" altLang="en-US" dirty="0" smtClean="0"/>
              <a:t>数据</a:t>
            </a:r>
            <a:r>
              <a:rPr lang="zh-CN" altLang="en-US" dirty="0"/>
              <a:t>变更审计和通知</a:t>
            </a:r>
          </a:p>
          <a:p>
            <a:pPr marL="285750" indent="-285750">
              <a:buFont typeface="Wingdings" panose="05000000000000000000" pitchFamily="2" charset="2"/>
              <a:buChar char="Ø"/>
            </a:pPr>
            <a:r>
              <a:rPr lang="en-US" altLang="zh-CN" dirty="0" smtClean="0"/>
              <a:t>Hive </a:t>
            </a:r>
            <a:r>
              <a:rPr lang="en-US" altLang="zh-CN" dirty="0" err="1" smtClean="0"/>
              <a:t>Metastore</a:t>
            </a:r>
            <a:r>
              <a:rPr lang="en-US" altLang="zh-CN" dirty="0" smtClean="0"/>
              <a:t> </a:t>
            </a:r>
            <a:r>
              <a:rPr lang="zh-CN" altLang="en-US" dirty="0" smtClean="0"/>
              <a:t>优化</a:t>
            </a:r>
            <a:endParaRPr lang="zh-CN" altLang="en-US" dirty="0"/>
          </a:p>
          <a:p>
            <a:r>
              <a:rPr lang="zh-CN" altLang="en-US" u="sng" dirty="0">
                <a:hlinkClick r:id="rId2"/>
              </a:rPr>
              <a:t/>
            </a:r>
            <a:br>
              <a:rPr lang="zh-CN" altLang="en-US" u="sng" dirty="0">
                <a:hlinkClick r:id="rId2"/>
              </a:rPr>
            </a:br>
            <a:endParaRPr lang="zh-CN" altLang="en-US" dirty="0"/>
          </a:p>
        </p:txBody>
      </p:sp>
    </p:spTree>
    <p:extLst>
      <p:ext uri="{BB962C8B-B14F-4D97-AF65-F5344CB8AC3E}">
        <p14:creationId xmlns:p14="http://schemas.microsoft.com/office/powerpoint/2010/main" val="89750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数据治理面临的问题</a:t>
            </a:r>
            <a:endParaRPr lang="zh-CN" altLang="en-US" dirty="0"/>
          </a:p>
        </p:txBody>
      </p:sp>
      <p:sp>
        <p:nvSpPr>
          <p:cNvPr id="3" name="文本框 2"/>
          <p:cNvSpPr txBox="1"/>
          <p:nvPr/>
        </p:nvSpPr>
        <p:spPr>
          <a:xfrm>
            <a:off x="1615155" y="2110812"/>
            <a:ext cx="5400942" cy="3108543"/>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b="1" dirty="0" smtClean="0"/>
              <a:t>意识到</a:t>
            </a:r>
            <a:r>
              <a:rPr lang="zh-CN" altLang="en-US" sz="3200" b="1" dirty="0" smtClean="0"/>
              <a:t>数据</a:t>
            </a:r>
            <a:r>
              <a:rPr lang="zh-CN" altLang="en-US" sz="3200" b="1" dirty="0"/>
              <a:t>指标的</a:t>
            </a:r>
            <a:r>
              <a:rPr lang="zh-CN" altLang="en-US" sz="3200" b="1" dirty="0" smtClean="0"/>
              <a:t>混乱</a:t>
            </a:r>
            <a:endParaRPr lang="en-US" altLang="zh-CN" sz="3200" b="1" dirty="0" smtClean="0"/>
          </a:p>
          <a:p>
            <a:pPr marL="457200" indent="-457200">
              <a:buFont typeface="Wingdings" panose="05000000000000000000" pitchFamily="2" charset="2"/>
              <a:buChar char="Ø"/>
            </a:pPr>
            <a:endParaRPr lang="en-US" altLang="zh-CN" sz="3200" b="1" dirty="0" smtClean="0"/>
          </a:p>
          <a:p>
            <a:pPr marL="457200" indent="-457200">
              <a:buFont typeface="Wingdings" panose="05000000000000000000" pitchFamily="2" charset="2"/>
              <a:buChar char="Ø"/>
            </a:pPr>
            <a:r>
              <a:rPr lang="zh-CN" altLang="en-US" sz="3200" b="1" dirty="0"/>
              <a:t>如何规范化定义</a:t>
            </a:r>
            <a:r>
              <a:rPr lang="zh-CN" altLang="en-US" sz="3200" b="1" dirty="0" smtClean="0"/>
              <a:t>指标</a:t>
            </a:r>
            <a:endParaRPr lang="en-US" altLang="zh-CN" sz="3200" b="1" dirty="0" smtClean="0"/>
          </a:p>
          <a:p>
            <a:pPr marL="457200" indent="-457200">
              <a:buFont typeface="Wingdings" panose="05000000000000000000" pitchFamily="2" charset="2"/>
              <a:buChar char="Ø"/>
            </a:pPr>
            <a:endParaRPr lang="en-US" altLang="zh-CN" sz="3200" b="1" dirty="0"/>
          </a:p>
          <a:p>
            <a:pPr marL="457200" indent="-457200">
              <a:buFont typeface="Wingdings" panose="05000000000000000000" pitchFamily="2" charset="2"/>
              <a:buChar char="Ø"/>
            </a:pPr>
            <a:r>
              <a:rPr lang="zh-CN" altLang="en-US" sz="3200" b="1" dirty="0"/>
              <a:t>如何构建指标管理系统</a:t>
            </a:r>
          </a:p>
          <a:p>
            <a:endParaRPr lang="zh-CN" altLang="en-US" dirty="0"/>
          </a:p>
          <a:p>
            <a:endParaRPr lang="zh-CN" altLang="en-US" dirty="0"/>
          </a:p>
        </p:txBody>
      </p:sp>
    </p:spTree>
    <p:extLst>
      <p:ext uri="{BB962C8B-B14F-4D97-AF65-F5344CB8AC3E}">
        <p14:creationId xmlns:p14="http://schemas.microsoft.com/office/powerpoint/2010/main" val="1696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数据指标常见问题</a:t>
            </a:r>
            <a:endParaRPr lang="zh-CN" altLang="en-US" dirty="0"/>
          </a:p>
        </p:txBody>
      </p:sp>
      <p:sp>
        <p:nvSpPr>
          <p:cNvPr id="3" name="文本框 2"/>
          <p:cNvSpPr txBox="1"/>
          <p:nvPr/>
        </p:nvSpPr>
        <p:spPr>
          <a:xfrm>
            <a:off x="1025495" y="2144994"/>
            <a:ext cx="7629012" cy="2308324"/>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相同</a:t>
            </a:r>
            <a:r>
              <a:rPr lang="zh-CN" altLang="en-US" dirty="0"/>
              <a:t>指标名称，口径定义不同</a:t>
            </a:r>
          </a:p>
          <a:p>
            <a:pPr marL="285750" indent="-285750">
              <a:buFont typeface="Wingdings" panose="05000000000000000000" pitchFamily="2" charset="2"/>
              <a:buChar char="Ø"/>
            </a:pPr>
            <a:r>
              <a:rPr lang="zh-CN" altLang="en-US" dirty="0" smtClean="0"/>
              <a:t>相同</a:t>
            </a:r>
            <a:r>
              <a:rPr lang="zh-CN" altLang="en-US" dirty="0"/>
              <a:t>口径，指标名称不一样。</a:t>
            </a:r>
          </a:p>
          <a:p>
            <a:pPr marL="285750" indent="-285750">
              <a:buFont typeface="Wingdings" panose="05000000000000000000" pitchFamily="2" charset="2"/>
              <a:buChar char="Ø"/>
            </a:pPr>
            <a:r>
              <a:rPr lang="zh-CN" altLang="en-US" dirty="0" smtClean="0"/>
              <a:t>不同</a:t>
            </a:r>
            <a:r>
              <a:rPr lang="zh-CN" altLang="en-US" dirty="0"/>
              <a:t>限定词，描述相同事实过程的两个指标，相同事实部分口径不一致</a:t>
            </a:r>
          </a:p>
          <a:p>
            <a:pPr marL="285750" indent="-285750">
              <a:buFont typeface="Wingdings" panose="05000000000000000000" pitchFamily="2" charset="2"/>
              <a:buChar char="Ø"/>
            </a:pPr>
            <a:r>
              <a:rPr lang="zh-CN" altLang="en-US" dirty="0" smtClean="0"/>
              <a:t>指标</a:t>
            </a:r>
            <a:r>
              <a:rPr lang="zh-CN" altLang="en-US" dirty="0"/>
              <a:t>口径描述错误</a:t>
            </a:r>
          </a:p>
          <a:p>
            <a:pPr marL="285750" indent="-285750">
              <a:buFont typeface="Wingdings" panose="05000000000000000000" pitchFamily="2" charset="2"/>
              <a:buChar char="Ø"/>
            </a:pPr>
            <a:r>
              <a:rPr lang="zh-CN" altLang="en-US" dirty="0" smtClean="0"/>
              <a:t>指标</a:t>
            </a:r>
            <a:r>
              <a:rPr lang="zh-CN" altLang="en-US" dirty="0"/>
              <a:t>口径描述不</a:t>
            </a:r>
            <a:r>
              <a:rPr lang="zh-CN" altLang="en-US" dirty="0" smtClean="0"/>
              <a:t>清晰</a:t>
            </a:r>
            <a:endParaRPr lang="en-US" altLang="zh-CN" dirty="0" smtClean="0"/>
          </a:p>
          <a:p>
            <a:pPr marL="285750" indent="-285750">
              <a:buFont typeface="Wingdings" panose="05000000000000000000" pitchFamily="2" charset="2"/>
              <a:buChar char="Ø"/>
            </a:pPr>
            <a:r>
              <a:rPr lang="zh-CN" altLang="en-US" dirty="0" smtClean="0"/>
              <a:t>指标</a:t>
            </a:r>
            <a:r>
              <a:rPr lang="zh-CN" altLang="en-US" dirty="0"/>
              <a:t>命名难于理解</a:t>
            </a:r>
          </a:p>
          <a:p>
            <a:pPr marL="285750" indent="-285750">
              <a:buFont typeface="Wingdings" panose="05000000000000000000" pitchFamily="2" charset="2"/>
              <a:buChar char="Ø"/>
            </a:pPr>
            <a:r>
              <a:rPr lang="zh-CN" altLang="en-US" dirty="0" smtClean="0"/>
              <a:t>指标</a:t>
            </a:r>
            <a:r>
              <a:rPr lang="zh-CN" altLang="en-US" dirty="0"/>
              <a:t>数据来源和计算逻辑不清晰</a:t>
            </a:r>
          </a:p>
          <a:p>
            <a:endParaRPr lang="zh-CN" altLang="en-US" dirty="0"/>
          </a:p>
        </p:txBody>
      </p:sp>
    </p:spTree>
    <p:extLst>
      <p:ext uri="{BB962C8B-B14F-4D97-AF65-F5344CB8AC3E}">
        <p14:creationId xmlns:p14="http://schemas.microsoft.com/office/powerpoint/2010/main" val="1601678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如何规范化定义</a:t>
            </a:r>
            <a:r>
              <a:rPr lang="zh-CN" altLang="en-US" b="1" dirty="0" smtClean="0"/>
              <a:t>指标</a:t>
            </a:r>
            <a:endParaRPr lang="zh-CN" altLang="en-US" dirty="0"/>
          </a:p>
        </p:txBody>
      </p:sp>
      <p:sp>
        <p:nvSpPr>
          <p:cNvPr id="3" name="文本框 2"/>
          <p:cNvSpPr txBox="1"/>
          <p:nvPr/>
        </p:nvSpPr>
        <p:spPr>
          <a:xfrm>
            <a:off x="1068224" y="2102265"/>
            <a:ext cx="4093436"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面向</a:t>
            </a:r>
            <a:r>
              <a:rPr lang="zh-CN" altLang="en-US" dirty="0"/>
              <a:t>主题域管理。</a:t>
            </a:r>
          </a:p>
          <a:p>
            <a:pPr marL="285750" indent="-285750">
              <a:buFont typeface="Wingdings" panose="05000000000000000000" pitchFamily="2" charset="2"/>
              <a:buChar char="Ø"/>
            </a:pPr>
            <a:r>
              <a:rPr lang="zh-CN" altLang="en-US" dirty="0" smtClean="0"/>
              <a:t>拆分</a:t>
            </a:r>
            <a:r>
              <a:rPr lang="zh-CN" altLang="en-US" dirty="0"/>
              <a:t>原子指标和派生指标</a:t>
            </a:r>
          </a:p>
          <a:p>
            <a:pPr marL="285750" indent="-285750">
              <a:buFont typeface="Wingdings" panose="05000000000000000000" pitchFamily="2" charset="2"/>
              <a:buChar char="Ø"/>
            </a:pPr>
            <a:r>
              <a:rPr lang="zh-CN" altLang="en-US" dirty="0" smtClean="0"/>
              <a:t>遵循</a:t>
            </a:r>
            <a:r>
              <a:rPr lang="zh-CN" altLang="en-US" dirty="0"/>
              <a:t>指标命名规范</a:t>
            </a:r>
          </a:p>
          <a:p>
            <a:pPr marL="285750" indent="-285750">
              <a:buFont typeface="Wingdings" panose="05000000000000000000" pitchFamily="2" charset="2"/>
              <a:buChar char="Ø"/>
            </a:pPr>
            <a:r>
              <a:rPr lang="zh-CN" altLang="en-US" dirty="0" smtClean="0"/>
              <a:t>关联</a:t>
            </a:r>
            <a:r>
              <a:rPr lang="zh-CN" altLang="en-US" dirty="0"/>
              <a:t>的应用和可分析维度</a:t>
            </a:r>
          </a:p>
          <a:p>
            <a:pPr marL="285750" indent="-285750">
              <a:buFont typeface="Wingdings" panose="05000000000000000000" pitchFamily="2" charset="2"/>
              <a:buChar char="Ø"/>
            </a:pPr>
            <a:r>
              <a:rPr lang="zh-CN" altLang="en-US" dirty="0" smtClean="0"/>
              <a:t>分</a:t>
            </a:r>
            <a:r>
              <a:rPr lang="zh-CN" altLang="en-US" dirty="0"/>
              <a:t>等级管理</a:t>
            </a:r>
          </a:p>
          <a:p>
            <a:endParaRPr lang="zh-CN" altLang="en-US" dirty="0"/>
          </a:p>
        </p:txBody>
      </p:sp>
    </p:spTree>
    <p:extLst>
      <p:ext uri="{BB962C8B-B14F-4D97-AF65-F5344CB8AC3E}">
        <p14:creationId xmlns:p14="http://schemas.microsoft.com/office/powerpoint/2010/main" val="34808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指标管理系统</a:t>
            </a:r>
            <a:endParaRPr lang="zh-CN" altLang="en-US" dirty="0"/>
          </a:p>
        </p:txBody>
      </p:sp>
      <p:sp>
        <p:nvSpPr>
          <p:cNvPr id="3" name="文本框 2"/>
          <p:cNvSpPr txBox="1"/>
          <p:nvPr/>
        </p:nvSpPr>
        <p:spPr>
          <a:xfrm>
            <a:off x="838200" y="2592364"/>
            <a:ext cx="6748963"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b="1" dirty="0"/>
              <a:t>面对一个新的指标需求，如何基于指标系统完成指标开发</a:t>
            </a:r>
            <a:r>
              <a:rPr lang="zh-CN" altLang="en-US" b="1" dirty="0" smtClean="0"/>
              <a:t>流程</a:t>
            </a:r>
            <a:endParaRPr lang="en-US" altLang="zh-CN" b="1" dirty="0" smtClean="0"/>
          </a:p>
          <a:p>
            <a:pPr marL="285750" indent="-285750">
              <a:buFont typeface="Wingdings" panose="05000000000000000000" pitchFamily="2" charset="2"/>
              <a:buChar char="Ø"/>
            </a:pPr>
            <a:r>
              <a:rPr lang="zh-CN" altLang="en-US" b="1" dirty="0" smtClean="0"/>
              <a:t>面对已经存在的，混乱的指标现状，如何进行全局梳理</a:t>
            </a:r>
            <a:endParaRPr lang="zh-CN" altLang="en-US" dirty="0" smtClean="0"/>
          </a:p>
        </p:txBody>
      </p:sp>
      <p:sp>
        <p:nvSpPr>
          <p:cNvPr id="5" name="文本框 4"/>
          <p:cNvSpPr txBox="1"/>
          <p:nvPr/>
        </p:nvSpPr>
        <p:spPr>
          <a:xfrm>
            <a:off x="838200" y="1589967"/>
            <a:ext cx="9187130" cy="646331"/>
          </a:xfrm>
          <a:prstGeom prst="rect">
            <a:avLst/>
          </a:prstGeom>
          <a:noFill/>
        </p:spPr>
        <p:txBody>
          <a:bodyPr wrap="none" rtlCol="0">
            <a:spAutoFit/>
          </a:bodyPr>
          <a:lstStyle/>
          <a:p>
            <a:r>
              <a:rPr lang="zh-CN" altLang="en-US" dirty="0"/>
              <a:t>指标治理的最终结果，就是要形成一个全局业务口径一致的指标字典。让使用指标的人</a:t>
            </a:r>
            <a:r>
              <a:rPr lang="zh-CN" altLang="en-US" dirty="0" smtClean="0"/>
              <a:t>，</a:t>
            </a:r>
            <a:endParaRPr lang="en-US" altLang="zh-CN" dirty="0" smtClean="0"/>
          </a:p>
          <a:p>
            <a:r>
              <a:rPr lang="zh-CN" altLang="en-US" dirty="0" smtClean="0"/>
              <a:t>可以</a:t>
            </a:r>
            <a:r>
              <a:rPr lang="zh-CN" altLang="en-US" dirty="0"/>
              <a:t>通过指标字典</a:t>
            </a:r>
            <a:r>
              <a:rPr lang="zh-CN" altLang="en-US" dirty="0" smtClean="0"/>
              <a:t>，快速</a:t>
            </a:r>
            <a:r>
              <a:rPr lang="zh-CN" altLang="en-US" dirty="0"/>
              <a:t>了解指标的业务含义和计算过程，不会对指标口径产生歧义</a:t>
            </a:r>
            <a:r>
              <a:rPr lang="zh-CN" altLang="en-US" dirty="0" smtClean="0"/>
              <a:t>。</a:t>
            </a:r>
            <a:endParaRPr lang="zh-CN" altLang="en-US" dirty="0"/>
          </a:p>
        </p:txBody>
      </p:sp>
    </p:spTree>
    <p:extLst>
      <p:ext uri="{BB962C8B-B14F-4D97-AF65-F5344CB8AC3E}">
        <p14:creationId xmlns:p14="http://schemas.microsoft.com/office/powerpoint/2010/main" val="26998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208" y="2595577"/>
            <a:ext cx="10515600" cy="1325563"/>
          </a:xfrm>
        </p:spPr>
        <p:txBody>
          <a:bodyPr/>
          <a:lstStyle/>
          <a:p>
            <a:pPr algn="ctr"/>
            <a:r>
              <a:rPr lang="en-US" altLang="zh-CN" dirty="0" smtClean="0"/>
              <a:t>End</a:t>
            </a:r>
            <a:endParaRPr lang="zh-CN" altLang="en-US" dirty="0"/>
          </a:p>
        </p:txBody>
      </p:sp>
    </p:spTree>
    <p:extLst>
      <p:ext uri="{BB962C8B-B14F-4D97-AF65-F5344CB8AC3E}">
        <p14:creationId xmlns:p14="http://schemas.microsoft.com/office/powerpoint/2010/main" val="126459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数据中台背景</a:t>
            </a:r>
            <a:endParaRPr lang="zh-CN" altLang="en-US" dirty="0"/>
          </a:p>
        </p:txBody>
      </p:sp>
      <p:sp>
        <p:nvSpPr>
          <p:cNvPr id="3" name="副标题 2"/>
          <p:cNvSpPr>
            <a:spLocks noGrp="1"/>
          </p:cNvSpPr>
          <p:nvPr>
            <p:ph type="subTitle" idx="1"/>
          </p:nvPr>
        </p:nvSpPr>
        <p:spPr/>
        <p:txBody>
          <a:bodyPr/>
          <a:lstStyle/>
          <a:p>
            <a:r>
              <a:rPr lang="zh-CN" altLang="en-US" dirty="0" smtClean="0"/>
              <a:t>为什么建立数据中台？</a:t>
            </a:r>
            <a:endParaRPr lang="zh-CN" altLang="en-US" dirty="0"/>
          </a:p>
        </p:txBody>
      </p:sp>
    </p:spTree>
    <p:extLst>
      <p:ext uri="{BB962C8B-B14F-4D97-AF65-F5344CB8AC3E}">
        <p14:creationId xmlns:p14="http://schemas.microsoft.com/office/powerpoint/2010/main" val="1761023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数据产品在企业运营出现了哪些问题？</a:t>
            </a:r>
            <a:endParaRPr lang="zh-CN" altLang="en-US" dirty="0"/>
          </a:p>
        </p:txBody>
      </p:sp>
      <p:sp>
        <p:nvSpPr>
          <p:cNvPr id="3" name="内容占位符 2"/>
          <p:cNvSpPr>
            <a:spLocks noGrp="1"/>
          </p:cNvSpPr>
          <p:nvPr>
            <p:ph idx="1"/>
          </p:nvPr>
        </p:nvSpPr>
        <p:spPr/>
        <p:txBody>
          <a:bodyPr/>
          <a:lstStyle/>
          <a:p>
            <a:r>
              <a:rPr lang="zh-CN" altLang="en-US" dirty="0" smtClean="0"/>
              <a:t>指标口径不一致</a:t>
            </a:r>
            <a:endParaRPr lang="en-US" altLang="zh-CN" dirty="0" smtClean="0"/>
          </a:p>
          <a:p>
            <a:r>
              <a:rPr lang="zh-CN" altLang="en-US" dirty="0" smtClean="0"/>
              <a:t>数据重复建设</a:t>
            </a:r>
            <a:endParaRPr lang="en-US" altLang="zh-CN" dirty="0" smtClean="0"/>
          </a:p>
          <a:p>
            <a:r>
              <a:rPr lang="zh-CN" altLang="en-US" dirty="0"/>
              <a:t>取</a:t>
            </a:r>
            <a:r>
              <a:rPr lang="zh-CN" altLang="en-US" dirty="0" smtClean="0"/>
              <a:t>数效率低下</a:t>
            </a:r>
            <a:endParaRPr lang="en-US" altLang="zh-CN" dirty="0" smtClean="0"/>
          </a:p>
          <a:p>
            <a:r>
              <a:rPr lang="zh-CN" altLang="en-US" dirty="0" smtClean="0"/>
              <a:t>数据质量差</a:t>
            </a:r>
            <a:endParaRPr lang="en-US" altLang="zh-CN" dirty="0" smtClean="0"/>
          </a:p>
          <a:p>
            <a:r>
              <a:rPr lang="zh-CN" altLang="en-US" dirty="0" smtClean="0"/>
              <a:t>数据成本线性增长</a:t>
            </a:r>
            <a:endParaRPr lang="zh-CN" altLang="en-US" dirty="0"/>
          </a:p>
        </p:txBody>
      </p:sp>
    </p:spTree>
    <p:extLst>
      <p:ext uri="{BB962C8B-B14F-4D97-AF65-F5344CB8AC3E}">
        <p14:creationId xmlns:p14="http://schemas.microsoft.com/office/powerpoint/2010/main" val="14652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指标口径不一致</a:t>
            </a:r>
          </a:p>
        </p:txBody>
      </p:sp>
      <p:sp>
        <p:nvSpPr>
          <p:cNvPr id="3" name="内容占位符 2"/>
          <p:cNvSpPr>
            <a:spLocks noGrp="1"/>
          </p:cNvSpPr>
          <p:nvPr>
            <p:ph idx="1"/>
          </p:nvPr>
        </p:nvSpPr>
        <p:spPr/>
        <p:txBody>
          <a:bodyPr/>
          <a:lstStyle/>
          <a:p>
            <a:pPr marL="0" indent="0">
              <a:buNone/>
            </a:pPr>
            <a:r>
              <a:rPr lang="zh-CN" altLang="en-US" b="1" dirty="0"/>
              <a:t>场景</a:t>
            </a:r>
            <a:r>
              <a:rPr lang="zh-CN" altLang="en-US" b="1" dirty="0" smtClean="0"/>
              <a:t>：</a:t>
            </a:r>
            <a:endParaRPr lang="en-US" altLang="zh-CN" b="1" dirty="0" smtClean="0"/>
          </a:p>
          <a:p>
            <a:pPr marL="0" indent="0">
              <a:buNone/>
            </a:pPr>
            <a:r>
              <a:rPr lang="zh-CN" altLang="en-US" dirty="0" smtClean="0"/>
              <a:t>两</a:t>
            </a:r>
            <a:r>
              <a:rPr lang="zh-CN" altLang="en-US" dirty="0"/>
              <a:t>个数据产品一个包含税，一个不包含税，它们相同的一个指标名称都是销售额，结果却不一样。运营面对这些指标的时候，不知道指标的业务口径，很难去使用这些数据</a:t>
            </a:r>
            <a:r>
              <a:rPr lang="zh-CN" altLang="en-US" dirty="0" smtClean="0"/>
              <a:t>。</a:t>
            </a:r>
            <a:endParaRPr lang="en-US" altLang="zh-CN" dirty="0" smtClean="0"/>
          </a:p>
          <a:p>
            <a:pPr marL="0" indent="0">
              <a:buNone/>
            </a:pPr>
            <a:endParaRPr lang="en-US" altLang="zh-CN" dirty="0"/>
          </a:p>
          <a:p>
            <a:pPr marL="0" indent="0">
              <a:buNone/>
            </a:pPr>
            <a:r>
              <a:rPr lang="zh-CN" altLang="en-US" dirty="0" smtClean="0"/>
              <a:t>解决方案</a:t>
            </a:r>
            <a:r>
              <a:rPr lang="en-US" altLang="zh-CN" dirty="0" smtClean="0"/>
              <a:t>:</a:t>
            </a:r>
          </a:p>
          <a:p>
            <a:pPr marL="0" indent="0">
              <a:buNone/>
            </a:pPr>
            <a:r>
              <a:rPr lang="zh-CN" altLang="en-US" dirty="0" smtClean="0"/>
              <a:t>针对每一个数据指标，必须保证数据来源相同，只有</a:t>
            </a:r>
            <a:r>
              <a:rPr lang="zh-CN" altLang="en-US" dirty="0"/>
              <a:t>一个业务口径</a:t>
            </a:r>
            <a:r>
              <a:rPr lang="zh-CN" altLang="en-US" dirty="0" smtClean="0"/>
              <a:t>，并且只被加工</a:t>
            </a:r>
            <a:r>
              <a:rPr lang="zh-CN" altLang="en-US" dirty="0"/>
              <a:t>一次</a:t>
            </a:r>
            <a:r>
              <a:rPr lang="zh-CN" altLang="en-US" dirty="0" smtClean="0"/>
              <a:t>，其他地方只能引用。</a:t>
            </a:r>
            <a:endParaRPr lang="en-US" altLang="zh-CN" dirty="0" smtClean="0"/>
          </a:p>
        </p:txBody>
      </p:sp>
    </p:spTree>
    <p:extLst>
      <p:ext uri="{BB962C8B-B14F-4D97-AF65-F5344CB8AC3E}">
        <p14:creationId xmlns:p14="http://schemas.microsoft.com/office/powerpoint/2010/main" val="339233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数据重复建设</a:t>
            </a:r>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不同的部门拥有各自的数据仓库，但相互之间的信息并不互通，使得企业内部呈</a:t>
            </a:r>
            <a:r>
              <a:rPr lang="zh-CN" altLang="en-US" dirty="0"/>
              <a:t>烟囱式的开发模式，导致了大量重复逻辑代码的研发，比如同一份原始数据，两个任务都对原始数据进行清洗</a:t>
            </a:r>
            <a:r>
              <a:rPr lang="zh-CN" altLang="en-US" dirty="0" smtClean="0"/>
              <a:t>。</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smtClean="0"/>
              <a:t>实现数据的共享、复用，确保数据只被加工一次。</a:t>
            </a:r>
            <a:endParaRPr lang="zh-CN" altLang="en-US" dirty="0"/>
          </a:p>
        </p:txBody>
      </p:sp>
    </p:spTree>
    <p:extLst>
      <p:ext uri="{BB962C8B-B14F-4D97-AF65-F5344CB8AC3E}">
        <p14:creationId xmlns:p14="http://schemas.microsoft.com/office/powerpoint/2010/main" val="329909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取数效率低下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随着业务的发展，数据仓库中可能会存在几千几万甚至数十万张数据表，这就使得在实际业务中光是找到所需要的表并理清表的含义就要花费数天至一周的时间。</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a:t>构建一个全局的企业数据资产目录，实现数据地图的功能，快速找到数据。而非技术人员并不适合用写 </a:t>
            </a:r>
            <a:r>
              <a:rPr lang="en-US" altLang="zh-CN" dirty="0"/>
              <a:t>SQL </a:t>
            </a:r>
            <a:r>
              <a:rPr lang="zh-CN" altLang="en-US" dirty="0"/>
              <a:t>的方式来取数据</a:t>
            </a:r>
            <a:r>
              <a:rPr lang="zh-CN" altLang="en-US" dirty="0" smtClean="0"/>
              <a:t>。</a:t>
            </a:r>
            <a:r>
              <a:rPr lang="zh-CN" altLang="en-US" dirty="0"/>
              <a:t>就要为他们提供可视化的查询平台，通过勾选一些参数，才更容易</a:t>
            </a:r>
            <a:r>
              <a:rPr lang="zh-CN" altLang="en-US" dirty="0" smtClean="0"/>
              <a:t>使用。</a:t>
            </a:r>
            <a:endParaRPr lang="en-US" altLang="zh-CN" dirty="0" smtClean="0"/>
          </a:p>
          <a:p>
            <a:endParaRPr lang="zh-CN" altLang="en-US" dirty="0"/>
          </a:p>
        </p:txBody>
      </p:sp>
    </p:spTree>
    <p:extLst>
      <p:ext uri="{BB962C8B-B14F-4D97-AF65-F5344CB8AC3E}">
        <p14:creationId xmlns:p14="http://schemas.microsoft.com/office/powerpoint/2010/main" val="316052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数据质量差</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场景：</a:t>
            </a:r>
            <a:endParaRPr lang="en-US" altLang="zh-CN" dirty="0" smtClean="0"/>
          </a:p>
          <a:p>
            <a:pPr marL="0" indent="0">
              <a:buNone/>
            </a:pPr>
            <a:r>
              <a:rPr lang="zh-CN" altLang="en-US" dirty="0" smtClean="0"/>
              <a:t>在大数据场景下的数据加工链路通常十分长，包含采集、清洗、逻辑处理、消息队列、不同存储系统。这使得数据缺失、错误等问题很难排查，常常是业务使用方的反馈才知道数据有问题，但这就可能已经造成经济损失。</a:t>
            </a:r>
            <a:endParaRPr lang="en-US" altLang="zh-CN" dirty="0" smtClean="0"/>
          </a:p>
          <a:p>
            <a:pPr marL="0" indent="0">
              <a:buNone/>
            </a:pPr>
            <a:endParaRPr lang="en-US" altLang="zh-CN" dirty="0"/>
          </a:p>
          <a:p>
            <a:pPr marL="0" indent="0">
              <a:buNone/>
            </a:pPr>
            <a:r>
              <a:rPr lang="zh-CN" altLang="en-US" dirty="0" smtClean="0"/>
              <a:t>解决方案：</a:t>
            </a:r>
            <a:endParaRPr lang="en-US" altLang="zh-CN" dirty="0" smtClean="0"/>
          </a:p>
          <a:p>
            <a:pPr marL="0" indent="0">
              <a:buNone/>
            </a:pPr>
            <a:r>
              <a:rPr lang="zh-CN" altLang="en-US" dirty="0" smtClean="0"/>
              <a:t>自动检测、快速恢复</a:t>
            </a:r>
            <a:endParaRPr lang="zh-CN" altLang="en-US" dirty="0"/>
          </a:p>
        </p:txBody>
      </p:sp>
    </p:spTree>
    <p:extLst>
      <p:ext uri="{BB962C8B-B14F-4D97-AF65-F5344CB8AC3E}">
        <p14:creationId xmlns:p14="http://schemas.microsoft.com/office/powerpoint/2010/main" val="4744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数据成本线性增长</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由于以上问题引起的数据冗余、开发冗余、人力冗余等问题必然导致数据成本的线性增长。</a:t>
            </a:r>
            <a:endParaRPr lang="zh-CN" altLang="en-US" dirty="0"/>
          </a:p>
        </p:txBody>
      </p:sp>
    </p:spTree>
    <p:extLst>
      <p:ext uri="{BB962C8B-B14F-4D97-AF65-F5344CB8AC3E}">
        <p14:creationId xmlns:p14="http://schemas.microsoft.com/office/powerpoint/2010/main" val="1574862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883</Words>
  <Application>Microsoft Office PowerPoint</Application>
  <PresentationFormat>宽屏</PresentationFormat>
  <Paragraphs>116</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Arial</vt:lpstr>
      <vt:lpstr>Calibri</vt:lpstr>
      <vt:lpstr>Calibri Light</vt:lpstr>
      <vt:lpstr>Wingdings</vt:lpstr>
      <vt:lpstr>Office 主题</vt:lpstr>
      <vt:lpstr>数据治理方案介绍</vt:lpstr>
      <vt:lpstr>报告大纲</vt:lpstr>
      <vt:lpstr>数据中台背景</vt:lpstr>
      <vt:lpstr>数据产品在企业运营出现了哪些问题？</vt:lpstr>
      <vt:lpstr>指标口径不一致</vt:lpstr>
      <vt:lpstr>数据重复建设</vt:lpstr>
      <vt:lpstr>取数效率低下</vt:lpstr>
      <vt:lpstr>数据质量差</vt:lpstr>
      <vt:lpstr>数据成本线性增长</vt:lpstr>
      <vt:lpstr>如何更加有效的解决上述问题？</vt:lpstr>
      <vt:lpstr>数据中台的建设</vt:lpstr>
      <vt:lpstr>什么是数据中台？</vt:lpstr>
      <vt:lpstr>元数据中心</vt:lpstr>
      <vt:lpstr>元数据中心建设架构</vt:lpstr>
      <vt:lpstr>开源解决方案</vt:lpstr>
      <vt:lpstr>Apache Atlas</vt:lpstr>
      <vt:lpstr>PowerPoint 演示文稿</vt:lpstr>
      <vt:lpstr>Atlas 页面</vt:lpstr>
      <vt:lpstr>NetFlix Metacat</vt:lpstr>
      <vt:lpstr>Metacat 功能分类</vt:lpstr>
      <vt:lpstr>数据治理面临的问题</vt:lpstr>
      <vt:lpstr>数据指标常见问题</vt:lpstr>
      <vt:lpstr>如何规范化定义指标</vt:lpstr>
      <vt:lpstr>指标管理系统</vt:lpstr>
      <vt:lpstr>End</vt:lpstr>
    </vt:vector>
  </TitlesOfParts>
  <Company>shenduxitong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 Magi</dc:creator>
  <cp:lastModifiedBy>Y Magi</cp:lastModifiedBy>
  <cp:revision>21</cp:revision>
  <dcterms:created xsi:type="dcterms:W3CDTF">2020-04-23T03:05:12Z</dcterms:created>
  <dcterms:modified xsi:type="dcterms:W3CDTF">2020-04-23T07:50:39Z</dcterms:modified>
</cp:coreProperties>
</file>