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3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s://docs.google.com/presentation/d/1sAVr5o6Nm65Qfmyxb8veeP_Us1FRPgKVnkhN-QePF5g/edit?usp=sharing" Type="http://schemas.openxmlformats.org/officeDocument/2006/relationships/hyperlink" TargetMode="External" Id="rId4"/><Relationship Target="https://sites.google.com/site/iitcuda/jarvis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Linux Tutorial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CS-553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Jarvis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sz="1000" lang="en">
                <a:solidFill>
                  <a:schemeClr val="hlink"/>
                </a:solidFill>
                <a:hlinkClick r:id="rId3"/>
              </a:rPr>
              <a:t>https://sites.google.com/site/iitcuda/jarvis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rPr u="sng" sz="1000" lang="en">
                <a:solidFill>
                  <a:schemeClr val="hlink"/>
                </a:solidFill>
                <a:hlinkClick r:id="rId4"/>
              </a:rPr>
              <a:t>https://docs.google.com/presentation/d/1sAVr5o6Nm65Qfmyxb8veeP_Us1FRPgKVnkhN-QePF5g/edit?usp=sharing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Linux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Software costs $0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Advanced Multitasking 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Remote tasking ("real networking")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Multiuser 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Easy access to programming languages, databases, open-source projects 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Software freedoms</a:t>
            </a:r>
          </a:p>
          <a:p>
            <a:pPr rtl="0" lvl="1" indent="-298450" marL="9144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10000"/>
              <a:buFont typeface="Arial"/>
              <a:buAutoNum type="alphaLcPeriod"/>
            </a:pPr>
            <a:r>
              <a:rPr sz="1000" lang="en">
                <a:solidFill>
                  <a:srgbClr val="434343"/>
                </a:solidFill>
              </a:rPr>
              <a:t> Free to use for any purpose </a:t>
            </a:r>
          </a:p>
          <a:p>
            <a:pPr rtl="0" lvl="1" indent="-298450" marL="9144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10000"/>
              <a:buFont typeface="Arial"/>
              <a:buAutoNum type="alphaLcPeriod"/>
            </a:pPr>
            <a:r>
              <a:rPr sz="1000" lang="en">
                <a:solidFill>
                  <a:srgbClr val="434343"/>
                </a:solidFill>
              </a:rPr>
              <a:t> Free to study and modify the source code</a:t>
            </a:r>
          </a:p>
          <a:p>
            <a:pPr rtl="0" lvl="1" indent="-298450" marL="9144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10000"/>
              <a:buFont typeface="Arial"/>
              <a:buAutoNum type="alphaLcPeriod"/>
            </a:pPr>
            <a:r>
              <a:rPr sz="1000" lang="en">
                <a:solidFill>
                  <a:srgbClr val="434343"/>
                </a:solidFill>
              </a:rPr>
              <a:t> Free to share </a:t>
            </a:r>
          </a:p>
          <a:p>
            <a:pPr rtl="0" lvl="1" indent="-298450" marL="9144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10000"/>
              <a:buFont typeface="Arial"/>
              <a:buAutoNum type="alphaLcPeriod"/>
            </a:pPr>
            <a:r>
              <a:rPr sz="1000" lang="en">
                <a:solidFill>
                  <a:srgbClr val="434343"/>
                </a:solidFill>
              </a:rPr>
              <a:t> Free to share modified versions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No dependence on vendors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Better performance 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More up-to-date</a:t>
            </a:r>
          </a:p>
          <a:p>
            <a:pPr rtl="0" lvl="0" indent="-292100" marL="457200">
              <a:lnSpc>
                <a:spcPct val="160000"/>
              </a:lnSpc>
              <a:spcBef>
                <a:spcPts val="0"/>
              </a:spcBef>
              <a:buClr>
                <a:srgbClr val="434343"/>
              </a:buClr>
              <a:buSzPct val="100000"/>
              <a:buFont typeface="Wingdings"/>
              <a:buChar char="§"/>
            </a:pPr>
            <a:r>
              <a:rPr sz="1000" lang="en">
                <a:solidFill>
                  <a:srgbClr val="434343"/>
                </a:solidFill>
              </a:rPr>
              <a:t>Many more reasons 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pwd           	# Get full path of the present working direc</a:t>
            </a:r>
            <a:r>
              <a:rPr sz="1000" lang="en">
                <a:solidFill>
                  <a:srgbClr val="38761D"/>
                </a:solidFill>
              </a:rPr>
              <a:t>tory (same as "echo $HOME")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38761D"/>
              </a:solidFill>
            </a:endParaRP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0000"/>
                </a:solidFill>
              </a:rPr>
              <a:t>ls </a:t>
            </a:r>
            <a:r>
              <a:rPr sz="1000" lang="en">
                <a:solidFill>
                  <a:srgbClr val="006000"/>
                </a:solidFill>
              </a:rPr>
              <a:t>           	# Content of pwd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ls -l         	# Similar as ls, but provides additional info on files and directories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ls -a         	# Includes hidden files (.name) as well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ls -R         	# Lists subdirectories recursively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ls -t         	# Lists files in chronological order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6000"/>
              </a:solidFill>
            </a:endParaRP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0000"/>
                </a:solidFill>
              </a:rPr>
              <a:t>cd &lt;dir_name&gt;</a:t>
            </a:r>
            <a:r>
              <a:rPr sz="1000" lang="en">
                <a:solidFill>
                  <a:srgbClr val="006000"/>
                </a:solidFill>
              </a:rPr>
              <a:t> 	# Switches into specified directory</a:t>
            </a:r>
            <a:r>
              <a:rPr sz="1000" lang="en">
                <a:solidFill>
                  <a:srgbClr val="222222"/>
                </a:solidFill>
              </a:rPr>
              <a:t>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0000"/>
                </a:solidFill>
              </a:rPr>
              <a:t>cd           </a:t>
            </a:r>
            <a:r>
              <a:rPr sz="1000" lang="en">
                <a:solidFill>
                  <a:srgbClr val="006000"/>
                </a:solidFill>
              </a:rPr>
              <a:t> 	# Brings you to the highest level of your home directory.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cd ..         	# Moves one directory up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cd ../../     	# Moves two directories up (and so on)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006000"/>
                </a:solidFill>
              </a:rPr>
              <a:t>cd </a:t>
            </a:r>
            <a:r>
              <a:rPr sz="1200" lang="en">
                <a:solidFill>
                  <a:srgbClr val="006000"/>
                </a:solidFill>
              </a:rPr>
              <a:t>-</a:t>
            </a:r>
            <a:r>
              <a:rPr sz="1000" lang="en">
                <a:solidFill>
                  <a:srgbClr val="222222"/>
                </a:solidFill>
              </a:rPr>
              <a:t>                     </a:t>
            </a:r>
            <a:r>
              <a:rPr sz="10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# Go back to you were previously (before the last directory change)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 indent="0" marL="38100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echo ~            # View the full (complete) path of your home</a:t>
            </a:r>
          </a:p>
          <a:p>
            <a:pPr rtl="0" lvl="0" indent="0" marL="38100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find ~        	# List all your files (including everything in sub-directories)</a:t>
            </a:r>
          </a:p>
          <a:p>
            <a:pPr rtl="0" lvl="0" indent="0" marL="38100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ls ~              # List the top level files of your home directory</a:t>
            </a:r>
          </a:p>
          <a:p>
            <a:pPr rtl="0" lvl="0" indent="0" marL="38100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du -sch ~/* 	  # Calculate the file sizes in your home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006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0000"/>
                </a:solidFill>
              </a:rPr>
              <a:t>mkdir &lt;dir_name&gt;</a:t>
            </a:r>
            <a:r>
              <a:rPr sz="1000" lang="en">
                <a:solidFill>
                  <a:srgbClr val="006000"/>
                </a:solidFill>
              </a:rPr>
              <a:t>   # Creates specified directory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rmdir &lt;dir_name&gt;   # Removes empty directory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rm &lt;file_name&gt; 	# Removes file name</a:t>
            </a:r>
          </a:p>
          <a:p>
            <a:pPr rtl="0" lv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rm -r &lt;dir_name&gt;   # Removes directory including its content, but asks for confirmation, 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               	# 'f' argument turns confirmation off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FF0000"/>
                </a:solidFill>
              </a:rPr>
              <a:t>cp &lt;name&gt; &lt;path&gt;</a:t>
            </a:r>
            <a:r>
              <a:rPr sz="1000" lang="en">
                <a:solidFill>
                  <a:srgbClr val="006000"/>
                </a:solidFill>
              </a:rPr>
              <a:t>   # Copy file/directory as specified in path (-r to include content in directories)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solidFill>
                  <a:srgbClr val="006000"/>
                </a:solidFill>
              </a:rPr>
              <a:t>mv &lt;name1&gt; &lt;name2&gt; # Renames directories or files</a:t>
            </a:r>
          </a:p>
          <a:p>
            <a:pPr>
              <a:spcBef>
                <a:spcPts val="0"/>
              </a:spcBef>
              <a:buNone/>
            </a:pPr>
            <a:r>
              <a:rPr sz="1000" lang="en">
                <a:solidFill>
                  <a:srgbClr val="006000"/>
                </a:solidFill>
              </a:rPr>
              <a:t>mv &lt;name&gt; &lt;path&gt;   # Moves file/directory as specified in path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cpu benchmark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gettimeofday(&amp;startTime, 0x0);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while(sum_dou1 &lt; cpu_para.num_iteration)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	sum_dou1 += double_var;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gettimeofday(&amp;endTime, 0x0);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rtl="0" lvl="0" indent="45720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gettimeofday(&amp;startTime, 0x0);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for(;i &lt; cpu_para.num_iteration;i++)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{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	sum_int1++;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	gettimeofday(&amp;endTime, 0x0);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Memory benchmark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800" lang="en"/>
              <a:t>read seq	</a:t>
            </a:r>
          </a:p>
          <a:p>
            <a:pPr rtl="0" lvl="0" indent="45720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/>
              <a:t>for(i = 0;i &lt; num_mem_block;i++)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/>
              <a:t>	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/>
              <a:t>		temp = strchr(mem_char[i], '1');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write seq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	for(i = 0;i &lt; num_mem_block;i++)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	{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		memset(mem_char[i], '0', mem_block_size);</a:t>
            </a:r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	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None/>
            </a:pPr>
            <a:r>
              <a:rPr sz="800" lang="en"/>
              <a:t>mem_char[i] = (char*)malloc(mem_block_size);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8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Disk benchmark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/>
              <a:t>cha = (char*)calloc(disk_block_size, 1);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//read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fread(cha,disk_block_size,1,fp);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/>
              <a:t>//write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/>
              <a:t>fwrite(cha,disk_block_size,1,fp);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Graphs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