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6"/>
  </p:notesMasterIdLst>
  <p:handoutMasterIdLst>
    <p:handoutMasterId r:id="rId17"/>
  </p:handoutMasterIdLst>
  <p:sldIdLst>
    <p:sldId id="265" r:id="rId2"/>
    <p:sldId id="327" r:id="rId3"/>
    <p:sldId id="291" r:id="rId4"/>
    <p:sldId id="392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39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2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F2"/>
    <a:srgbClr val="B4CD2F"/>
    <a:srgbClr val="373B3D"/>
    <a:srgbClr val="B2DA4E"/>
    <a:srgbClr val="CAE789"/>
    <a:srgbClr val="A4E416"/>
    <a:srgbClr val="C2CAC6"/>
    <a:srgbClr val="79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0" autoAdjust="0"/>
    <p:restoredTop sz="92743" autoAdjust="0"/>
  </p:normalViewPr>
  <p:slideViewPr>
    <p:cSldViewPr>
      <p:cViewPr varScale="1">
        <p:scale>
          <a:sx n="117" d="100"/>
          <a:sy n="117" d="100"/>
        </p:scale>
        <p:origin x="690" y="96"/>
      </p:cViewPr>
      <p:guideLst>
        <p:guide orient="horz" pos="181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E5978-DD7C-4369-9FBA-B928C697DCEA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C8338B29-3CCD-43D2-A335-F035EDD27CDF}">
      <dgm:prSet phldrT="[Text]"/>
      <dgm:spPr/>
      <dgm:t>
        <a:bodyPr/>
        <a:lstStyle/>
        <a:p>
          <a:r>
            <a:rPr lang="en-GB" dirty="0" smtClean="0"/>
            <a:t>Keep poling for event in </a:t>
          </a:r>
          <a:r>
            <a:rPr lang="en-GB" dirty="0" err="1" smtClean="0"/>
            <a:t>EventLoop</a:t>
          </a:r>
          <a:endParaRPr lang="en-GB" dirty="0"/>
        </a:p>
      </dgm:t>
    </dgm:pt>
    <dgm:pt modelId="{0BD2F6FE-9D0C-4899-8773-65145A338F7A}" type="parTrans" cxnId="{200EB8B6-16E4-4842-A60D-6B868CEE019E}">
      <dgm:prSet/>
      <dgm:spPr/>
      <dgm:t>
        <a:bodyPr/>
        <a:lstStyle/>
        <a:p>
          <a:endParaRPr lang="en-GB"/>
        </a:p>
      </dgm:t>
    </dgm:pt>
    <dgm:pt modelId="{C7F76BBC-CFA6-4897-9DAD-FBEDB0E50000}" type="sibTrans" cxnId="{200EB8B6-16E4-4842-A60D-6B868CEE019E}">
      <dgm:prSet/>
      <dgm:spPr/>
      <dgm:t>
        <a:bodyPr/>
        <a:lstStyle/>
        <a:p>
          <a:endParaRPr lang="en-GB"/>
        </a:p>
      </dgm:t>
    </dgm:pt>
    <dgm:pt modelId="{15BD8C76-439E-46EF-BC98-97657A7B8A38}">
      <dgm:prSet phldrT="[Text]"/>
      <dgm:spPr/>
      <dgm:t>
        <a:bodyPr/>
        <a:lstStyle/>
        <a:p>
          <a:r>
            <a:rPr lang="en-GB" dirty="0" smtClean="0"/>
            <a:t>When gets event process asynchronously and assign a </a:t>
          </a:r>
          <a:r>
            <a:rPr lang="en-GB" dirty="0" err="1" smtClean="0"/>
            <a:t>CallBack</a:t>
          </a:r>
          <a:endParaRPr lang="en-GB" dirty="0"/>
        </a:p>
      </dgm:t>
    </dgm:pt>
    <dgm:pt modelId="{F40FF2F9-2A0C-4F09-A115-D33C6FC8C7AF}" type="parTrans" cxnId="{E90A01AA-5658-4187-8C4D-FC8017AB93E8}">
      <dgm:prSet/>
      <dgm:spPr/>
      <dgm:t>
        <a:bodyPr/>
        <a:lstStyle/>
        <a:p>
          <a:endParaRPr lang="en-GB"/>
        </a:p>
      </dgm:t>
    </dgm:pt>
    <dgm:pt modelId="{7CFAA7F6-AB16-4518-A344-FBF8558971D9}" type="sibTrans" cxnId="{E90A01AA-5658-4187-8C4D-FC8017AB93E8}">
      <dgm:prSet/>
      <dgm:spPr/>
      <dgm:t>
        <a:bodyPr/>
        <a:lstStyle/>
        <a:p>
          <a:endParaRPr lang="en-GB"/>
        </a:p>
      </dgm:t>
    </dgm:pt>
    <dgm:pt modelId="{15C6B23D-FADB-471A-9B84-D37BBA386D2E}">
      <dgm:prSet phldrT="[Text]"/>
      <dgm:spPr/>
      <dgm:t>
        <a:bodyPr/>
        <a:lstStyle/>
        <a:p>
          <a:r>
            <a:rPr lang="en-GB" dirty="0" err="1" smtClean="0"/>
            <a:t>CallBack</a:t>
          </a:r>
          <a:r>
            <a:rPr lang="en-GB" dirty="0" smtClean="0"/>
            <a:t> get executed once event execution is complete </a:t>
          </a:r>
          <a:endParaRPr lang="en-GB" dirty="0"/>
        </a:p>
      </dgm:t>
    </dgm:pt>
    <dgm:pt modelId="{5A927C9A-5A7B-476E-B1D3-57C42DD5C7ED}" type="parTrans" cxnId="{BC89D449-FE59-40BD-9B70-A0D295351A42}">
      <dgm:prSet/>
      <dgm:spPr/>
      <dgm:t>
        <a:bodyPr/>
        <a:lstStyle/>
        <a:p>
          <a:endParaRPr lang="en-GB"/>
        </a:p>
      </dgm:t>
    </dgm:pt>
    <dgm:pt modelId="{B2CF74A6-4D5B-4F05-BB8E-77A897B0DDF3}" type="sibTrans" cxnId="{BC89D449-FE59-40BD-9B70-A0D295351A42}">
      <dgm:prSet/>
      <dgm:spPr/>
      <dgm:t>
        <a:bodyPr/>
        <a:lstStyle/>
        <a:p>
          <a:endParaRPr lang="en-GB"/>
        </a:p>
      </dgm:t>
    </dgm:pt>
    <dgm:pt modelId="{3DD75A3A-22F5-4BA0-BCAF-A9DE717A3BB4}" type="pres">
      <dgm:prSet presAssocID="{D56E5978-DD7C-4369-9FBA-B928C697DCEA}" presName="CompostProcess" presStyleCnt="0">
        <dgm:presLayoutVars>
          <dgm:dir/>
          <dgm:resizeHandles val="exact"/>
        </dgm:presLayoutVars>
      </dgm:prSet>
      <dgm:spPr/>
    </dgm:pt>
    <dgm:pt modelId="{70C63428-2C3E-4B97-BC85-C281B6804391}" type="pres">
      <dgm:prSet presAssocID="{D56E5978-DD7C-4369-9FBA-B928C697DCEA}" presName="arrow" presStyleLbl="bgShp" presStyleIdx="0" presStyleCnt="1"/>
      <dgm:spPr/>
    </dgm:pt>
    <dgm:pt modelId="{EC8D3161-A2FC-40A8-9083-DE9CB180D5C3}" type="pres">
      <dgm:prSet presAssocID="{D56E5978-DD7C-4369-9FBA-B928C697DCEA}" presName="linearProcess" presStyleCnt="0"/>
      <dgm:spPr/>
    </dgm:pt>
    <dgm:pt modelId="{F25457C7-0471-4B18-8571-FDB821E6F7D6}" type="pres">
      <dgm:prSet presAssocID="{C8338B29-3CCD-43D2-A335-F035EDD27CD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FFE04D-F5D7-487D-B7FD-64BC43EC10D9}" type="pres">
      <dgm:prSet presAssocID="{C7F76BBC-CFA6-4897-9DAD-FBEDB0E50000}" presName="sibTrans" presStyleCnt="0"/>
      <dgm:spPr/>
    </dgm:pt>
    <dgm:pt modelId="{F7EF7738-EC2B-4711-910D-3CC2587DD787}" type="pres">
      <dgm:prSet presAssocID="{15BD8C76-439E-46EF-BC98-97657A7B8A3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8B0E48-71B5-4190-9C77-A0F6E7436FEE}" type="pres">
      <dgm:prSet presAssocID="{7CFAA7F6-AB16-4518-A344-FBF8558971D9}" presName="sibTrans" presStyleCnt="0"/>
      <dgm:spPr/>
    </dgm:pt>
    <dgm:pt modelId="{8D0B987B-0EFA-46A9-B083-CC1ACA659900}" type="pres">
      <dgm:prSet presAssocID="{15C6B23D-FADB-471A-9B84-D37BBA386D2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90A01AA-5658-4187-8C4D-FC8017AB93E8}" srcId="{D56E5978-DD7C-4369-9FBA-B928C697DCEA}" destId="{15BD8C76-439E-46EF-BC98-97657A7B8A38}" srcOrd="1" destOrd="0" parTransId="{F40FF2F9-2A0C-4F09-A115-D33C6FC8C7AF}" sibTransId="{7CFAA7F6-AB16-4518-A344-FBF8558971D9}"/>
    <dgm:cxn modelId="{DD723A65-41B8-4BCD-B866-C32F2C0FEE00}" type="presOf" srcId="{D56E5978-DD7C-4369-9FBA-B928C697DCEA}" destId="{3DD75A3A-22F5-4BA0-BCAF-A9DE717A3BB4}" srcOrd="0" destOrd="0" presId="urn:microsoft.com/office/officeart/2005/8/layout/hProcess9"/>
    <dgm:cxn modelId="{B675ADCE-C180-491C-8002-52262518EDDF}" type="presOf" srcId="{C8338B29-3CCD-43D2-A335-F035EDD27CDF}" destId="{F25457C7-0471-4B18-8571-FDB821E6F7D6}" srcOrd="0" destOrd="0" presId="urn:microsoft.com/office/officeart/2005/8/layout/hProcess9"/>
    <dgm:cxn modelId="{200EB8B6-16E4-4842-A60D-6B868CEE019E}" srcId="{D56E5978-DD7C-4369-9FBA-B928C697DCEA}" destId="{C8338B29-3CCD-43D2-A335-F035EDD27CDF}" srcOrd="0" destOrd="0" parTransId="{0BD2F6FE-9D0C-4899-8773-65145A338F7A}" sibTransId="{C7F76BBC-CFA6-4897-9DAD-FBEDB0E50000}"/>
    <dgm:cxn modelId="{BC89D449-FE59-40BD-9B70-A0D295351A42}" srcId="{D56E5978-DD7C-4369-9FBA-B928C697DCEA}" destId="{15C6B23D-FADB-471A-9B84-D37BBA386D2E}" srcOrd="2" destOrd="0" parTransId="{5A927C9A-5A7B-476E-B1D3-57C42DD5C7ED}" sibTransId="{B2CF74A6-4D5B-4F05-BB8E-77A897B0DDF3}"/>
    <dgm:cxn modelId="{56606EE0-C6C5-4E93-AFE3-87BCEF91A04A}" type="presOf" srcId="{15BD8C76-439E-46EF-BC98-97657A7B8A38}" destId="{F7EF7738-EC2B-4711-910D-3CC2587DD787}" srcOrd="0" destOrd="0" presId="urn:microsoft.com/office/officeart/2005/8/layout/hProcess9"/>
    <dgm:cxn modelId="{FDDBA269-A441-4809-8C55-058DD13B5AF8}" type="presOf" srcId="{15C6B23D-FADB-471A-9B84-D37BBA386D2E}" destId="{8D0B987B-0EFA-46A9-B083-CC1ACA659900}" srcOrd="0" destOrd="0" presId="urn:microsoft.com/office/officeart/2005/8/layout/hProcess9"/>
    <dgm:cxn modelId="{D2E253A2-932A-4194-AACD-B06EC291A4FF}" type="presParOf" srcId="{3DD75A3A-22F5-4BA0-BCAF-A9DE717A3BB4}" destId="{70C63428-2C3E-4B97-BC85-C281B6804391}" srcOrd="0" destOrd="0" presId="urn:microsoft.com/office/officeart/2005/8/layout/hProcess9"/>
    <dgm:cxn modelId="{149A4109-87B9-4597-9D65-131E10D570D2}" type="presParOf" srcId="{3DD75A3A-22F5-4BA0-BCAF-A9DE717A3BB4}" destId="{EC8D3161-A2FC-40A8-9083-DE9CB180D5C3}" srcOrd="1" destOrd="0" presId="urn:microsoft.com/office/officeart/2005/8/layout/hProcess9"/>
    <dgm:cxn modelId="{FE24DC16-DF78-4AB0-B308-BB88C74C15A5}" type="presParOf" srcId="{EC8D3161-A2FC-40A8-9083-DE9CB180D5C3}" destId="{F25457C7-0471-4B18-8571-FDB821E6F7D6}" srcOrd="0" destOrd="0" presId="urn:microsoft.com/office/officeart/2005/8/layout/hProcess9"/>
    <dgm:cxn modelId="{E69A5B8D-7AF5-4B32-93E1-362C4C55582C}" type="presParOf" srcId="{EC8D3161-A2FC-40A8-9083-DE9CB180D5C3}" destId="{78FFE04D-F5D7-487D-B7FD-64BC43EC10D9}" srcOrd="1" destOrd="0" presId="urn:microsoft.com/office/officeart/2005/8/layout/hProcess9"/>
    <dgm:cxn modelId="{2E2CFCAD-3D05-4EFD-983E-F34C17BCF79D}" type="presParOf" srcId="{EC8D3161-A2FC-40A8-9083-DE9CB180D5C3}" destId="{F7EF7738-EC2B-4711-910D-3CC2587DD787}" srcOrd="2" destOrd="0" presId="urn:microsoft.com/office/officeart/2005/8/layout/hProcess9"/>
    <dgm:cxn modelId="{0FCDDB56-4B66-4842-8CA0-2FBEB96B341E}" type="presParOf" srcId="{EC8D3161-A2FC-40A8-9083-DE9CB180D5C3}" destId="{588B0E48-71B5-4190-9C77-A0F6E7436FEE}" srcOrd="3" destOrd="0" presId="urn:microsoft.com/office/officeart/2005/8/layout/hProcess9"/>
    <dgm:cxn modelId="{038BA94B-20EC-464F-8E77-AEDC671A59CF}" type="presParOf" srcId="{EC8D3161-A2FC-40A8-9083-DE9CB180D5C3}" destId="{8D0B987B-0EFA-46A9-B083-CC1ACA65990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A6B2-69F6-46E7-8C22-53CF0AD17FDB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61425-8C41-4079-B7B7-8DED807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1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A2C59-648E-4FD6-BC5C-944E4E32AF98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EE40B-208E-4E0C-B92A-F5692044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https://nodejstools.codeplex.com/releases/view/114437   : download from here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https://nodejstools.codeplex.com/releases/view/114437   : download from here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E40B-208E-4E0C-B92A-F56920440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44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8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8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 userDrawn="1">
            <p:ph sz="quarter" idx="12" hasCustomPrompt="1"/>
          </p:nvPr>
        </p:nvSpPr>
        <p:spPr>
          <a:xfrm>
            <a:off x="990601" y="2647950"/>
            <a:ext cx="7239000" cy="762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373B3D"/>
                </a:solidFill>
              </a:defRPr>
            </a:lvl1pPr>
            <a:lvl2pPr algn="l">
              <a:defRPr sz="2000">
                <a:solidFill>
                  <a:srgbClr val="373B3D"/>
                </a:solidFill>
              </a:defRPr>
            </a:lvl2pPr>
            <a:lvl3pPr algn="l">
              <a:defRPr sz="2000">
                <a:solidFill>
                  <a:srgbClr val="373B3D"/>
                </a:solidFill>
              </a:defRPr>
            </a:lvl3pPr>
            <a:lvl4pPr algn="l">
              <a:defRPr sz="2000">
                <a:solidFill>
                  <a:srgbClr val="373B3D"/>
                </a:solidFill>
              </a:defRPr>
            </a:lvl4pPr>
            <a:lvl5pPr algn="l">
              <a:defRPr sz="2000">
                <a:solidFill>
                  <a:srgbClr val="373B3D"/>
                </a:solidFill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7" name="Content Placeholder 26"/>
          <p:cNvSpPr>
            <a:spLocks noGrp="1"/>
          </p:cNvSpPr>
          <p:nvPr userDrawn="1">
            <p:ph sz="quarter" idx="13" hasCustomPrompt="1"/>
          </p:nvPr>
        </p:nvSpPr>
        <p:spPr>
          <a:xfrm>
            <a:off x="990600" y="1962150"/>
            <a:ext cx="7227172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373B3D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sz="quarter" idx="13" hasCustomPrompt="1"/>
          </p:nvPr>
        </p:nvSpPr>
        <p:spPr>
          <a:xfrm>
            <a:off x="1041972" y="1467216"/>
            <a:ext cx="7416228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73B3D"/>
                </a:solidFill>
                <a:latin typeface="+mn-lt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1028621" y="796910"/>
            <a:ext cx="7429579" cy="660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373B3D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sz="quarter" idx="13" hasCustomPrompt="1"/>
          </p:nvPr>
        </p:nvSpPr>
        <p:spPr>
          <a:xfrm>
            <a:off x="1041972" y="1467216"/>
            <a:ext cx="7416228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73B3D"/>
                </a:solidFill>
                <a:latin typeface="+mn-lt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1028621" y="796910"/>
            <a:ext cx="7429579" cy="660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373B3D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61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sz="quarter" idx="13" hasCustomPrompt="1"/>
          </p:nvPr>
        </p:nvSpPr>
        <p:spPr>
          <a:xfrm>
            <a:off x="1041972" y="1467216"/>
            <a:ext cx="7416228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73B3D"/>
                </a:solidFill>
                <a:latin typeface="+mn-lt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1028621" y="796910"/>
            <a:ext cx="7429579" cy="660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373B3D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95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sz="quarter" idx="13" hasCustomPrompt="1"/>
          </p:nvPr>
        </p:nvSpPr>
        <p:spPr>
          <a:xfrm>
            <a:off x="1041972" y="1467216"/>
            <a:ext cx="7416228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73B3D"/>
                </a:solidFill>
                <a:latin typeface="+mn-lt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1028621" y="796910"/>
            <a:ext cx="7429579" cy="660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373B3D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4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028621" y="796910"/>
            <a:ext cx="7429579" cy="6604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373B3D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4" hasCustomPrompt="1"/>
          </p:nvPr>
        </p:nvSpPr>
        <p:spPr>
          <a:xfrm>
            <a:off x="1041972" y="1467216"/>
            <a:ext cx="3606227" cy="418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7" name="Content Placeholder 25"/>
          <p:cNvSpPr>
            <a:spLocks noGrp="1"/>
          </p:cNvSpPr>
          <p:nvPr>
            <p:ph sz="quarter" idx="15" hasCustomPrompt="1"/>
          </p:nvPr>
        </p:nvSpPr>
        <p:spPr>
          <a:xfrm>
            <a:off x="1041972" y="1885950"/>
            <a:ext cx="3606228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73B3D"/>
                </a:solidFill>
                <a:latin typeface="+mn-lt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34" name="Content Placeholder 25"/>
          <p:cNvSpPr>
            <a:spLocks noGrp="1"/>
          </p:cNvSpPr>
          <p:nvPr>
            <p:ph sz="quarter" idx="16" hasCustomPrompt="1"/>
          </p:nvPr>
        </p:nvSpPr>
        <p:spPr>
          <a:xfrm>
            <a:off x="4876800" y="1467216"/>
            <a:ext cx="3606227" cy="418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73B3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35" name="Content Placeholder 25"/>
          <p:cNvSpPr>
            <a:spLocks noGrp="1"/>
          </p:cNvSpPr>
          <p:nvPr>
            <p:ph sz="quarter" idx="17" hasCustomPrompt="1"/>
          </p:nvPr>
        </p:nvSpPr>
        <p:spPr>
          <a:xfrm>
            <a:off x="4876800" y="1885950"/>
            <a:ext cx="3606228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73B3D"/>
                </a:solidFill>
                <a:latin typeface="+mn-lt"/>
              </a:defRPr>
            </a:lvl1pPr>
            <a:lvl2pPr>
              <a:defRPr sz="1800">
                <a:solidFill>
                  <a:srgbClr val="373B3D"/>
                </a:solidFill>
                <a:latin typeface="+mn-lt"/>
              </a:defRPr>
            </a:lvl2pPr>
            <a:lvl3pPr>
              <a:defRPr sz="1800">
                <a:solidFill>
                  <a:srgbClr val="373B3D"/>
                </a:solidFill>
                <a:latin typeface="+mn-lt"/>
              </a:defRPr>
            </a:lvl3pPr>
            <a:lvl4pPr>
              <a:defRPr sz="1800">
                <a:solidFill>
                  <a:srgbClr val="373B3D"/>
                </a:solidFill>
                <a:latin typeface="+mn-lt"/>
              </a:defRPr>
            </a:lvl4pPr>
            <a:lvl5pPr>
              <a:defRPr sz="1800">
                <a:solidFill>
                  <a:srgbClr val="373B3D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36474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4"/>
          <p:cNvSpPr>
            <a:spLocks noGrp="1"/>
          </p:cNvSpPr>
          <p:nvPr>
            <p:ph sz="quarter" idx="12" hasCustomPrompt="1"/>
          </p:nvPr>
        </p:nvSpPr>
        <p:spPr>
          <a:xfrm>
            <a:off x="990601" y="2647950"/>
            <a:ext cx="7239000" cy="762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373B3D"/>
                </a:solidFill>
              </a:defRPr>
            </a:lvl1pPr>
            <a:lvl2pPr algn="l">
              <a:defRPr sz="2000">
                <a:solidFill>
                  <a:srgbClr val="373B3D"/>
                </a:solidFill>
              </a:defRPr>
            </a:lvl2pPr>
            <a:lvl3pPr algn="l">
              <a:defRPr sz="2000">
                <a:solidFill>
                  <a:srgbClr val="373B3D"/>
                </a:solidFill>
              </a:defRPr>
            </a:lvl3pPr>
            <a:lvl4pPr algn="l">
              <a:defRPr sz="2000">
                <a:solidFill>
                  <a:srgbClr val="373B3D"/>
                </a:solidFill>
              </a:defRPr>
            </a:lvl4pPr>
            <a:lvl5pPr algn="l">
              <a:defRPr sz="2000">
                <a:solidFill>
                  <a:srgbClr val="373B3D"/>
                </a:solidFill>
              </a:defRPr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3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990600" y="1962150"/>
            <a:ext cx="7227172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373B3D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30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5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0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25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0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1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1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41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1CAB-A941-4D59-82C0-AA88E410F2AF}" type="datetimeFigureOut">
              <a:rPr lang="en-GB" smtClean="0"/>
              <a:t>24/01/2014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A5CF-DC79-43FB-9707-5F64E15AB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6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49" r:id="rId16"/>
    <p:sldLayoutId id="2147483653" r:id="rId17"/>
    <p:sldLayoutId id="2147483654" r:id="rId18"/>
    <p:sldLayoutId id="2147483655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bugmode.net/" TargetMode="External"/><Relationship Id="rId2" Type="http://schemas.openxmlformats.org/officeDocument/2006/relationships/hyperlink" Target="https://twitter.com/debug_mode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mailto:Dhananjay.kumar@telerik.com" TargetMode="External"/><Relationship Id="rId4" Type="http://schemas.openxmlformats.org/officeDocument/2006/relationships/hyperlink" Target="http://telerikhelper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Developing for </a:t>
            </a:r>
            <a:r>
              <a:rPr lang="en-GB" dirty="0" smtClean="0"/>
              <a:t>Node.js in Visual Studio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                                             @</a:t>
            </a:r>
            <a:r>
              <a:rPr lang="en-GB" dirty="0" err="1" smtClean="0"/>
              <a:t>debug_mode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				</a:t>
            </a:r>
            <a:r>
              <a:rPr lang="en-GB" sz="2000" dirty="0" smtClean="0"/>
              <a:t>Dhananjay Kumar</a:t>
            </a:r>
            <a:endParaRPr lang="en-GB" sz="200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1597025" y="5150247"/>
            <a:ext cx="6858000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 Developing for Node.js</a:t>
            </a:r>
            <a:br>
              <a:rPr lang="en-GB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00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-28498"/>
            <a:ext cx="7886700" cy="994172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Events in Node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09717" y="89535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Each objects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Node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emit an asynchronous event. 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event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is handled by an object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EventEmitter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EventEmitter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is underneath every 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90750"/>
            <a:ext cx="3926275" cy="2397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58" y="976121"/>
            <a:ext cx="414895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6381750" cy="621506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Streams in Node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2395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Demo on echo server </a:t>
            </a:r>
            <a:endParaRPr lang="en-GB" sz="2400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724466"/>
            <a:ext cx="5353050" cy="1965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19350"/>
            <a:ext cx="5181600" cy="1855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4050" y="333375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Demo on uploading file asynchronously </a:t>
            </a:r>
          </a:p>
        </p:txBody>
      </p:sp>
    </p:spTree>
    <p:extLst>
      <p:ext uri="{BB962C8B-B14F-4D97-AF65-F5344CB8AC3E}">
        <p14:creationId xmlns:p14="http://schemas.microsoft.com/office/powerpoint/2010/main" val="6615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6381750" cy="621506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Routers in Node</a:t>
            </a:r>
            <a:endParaRPr lang="en-GB" dirty="0"/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2835"/>
            <a:ext cx="4360639" cy="110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9" y="1567013"/>
            <a:ext cx="3657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B050"/>
                </a:solidFill>
              </a:rPr>
              <a:t>Modules to create Routers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Express</a:t>
            </a:r>
            <a:endParaRPr lang="en-GB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Bouncy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Backbone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Crossroads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26449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Demo add routes using Crossroads 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172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69682"/>
            <a:ext cx="2778304" cy="167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lip_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0" y="2817256"/>
            <a:ext cx="57340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7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 : REST API on Node.js </a:t>
            </a:r>
            <a:endParaRPr lang="en-GB" dirty="0"/>
          </a:p>
        </p:txBody>
      </p:sp>
      <p:pic>
        <p:nvPicPr>
          <p:cNvPr id="819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4950"/>
            <a:ext cx="4648313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80975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Export data from a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Add routes in Express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Map routes to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Test in fiddler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Use  Visual Studio Template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326480" y="2050523"/>
            <a:ext cx="7429579" cy="660441"/>
          </a:xfrm>
        </p:spPr>
        <p:txBody>
          <a:bodyPr>
            <a:normAutofit fontScale="40000" lnSpcReduction="20000"/>
          </a:bodyPr>
          <a:lstStyle/>
          <a:p>
            <a:r>
              <a:rPr lang="en-US" sz="5900" dirty="0" smtClean="0"/>
              <a:t>Thanks &amp; Questions?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 err="1" smtClean="0">
                <a:solidFill>
                  <a:srgbClr val="C00000"/>
                </a:solidFill>
              </a:rPr>
              <a:t>debug_mode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1972" y="348709"/>
            <a:ext cx="7416228" cy="39424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Agenda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81519" y="1077246"/>
            <a:ext cx="6103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</a:rPr>
              <a:t>What is this buzz Node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</a:rPr>
              <a:t>Create first HTTP Server  : </a:t>
            </a:r>
            <a:r>
              <a:rPr lang="en-GB" dirty="0" smtClean="0">
                <a:solidFill>
                  <a:srgbClr val="FF0000"/>
                </a:solidFill>
              </a:rPr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</a:rPr>
              <a:t>How Node works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</a:rPr>
              <a:t>Understanding </a:t>
            </a:r>
            <a:r>
              <a:rPr lang="en-GB" dirty="0" err="1" smtClean="0">
                <a:solidFill>
                  <a:srgbClr val="002060"/>
                </a:solidFill>
              </a:rPr>
              <a:t>EventLoop</a:t>
            </a:r>
            <a:r>
              <a:rPr lang="en-GB" dirty="0" smtClean="0">
                <a:solidFill>
                  <a:srgbClr val="002060"/>
                </a:solidFill>
              </a:rPr>
              <a:t> and </a:t>
            </a:r>
            <a:r>
              <a:rPr lang="en-GB" dirty="0" err="1" smtClean="0">
                <a:solidFill>
                  <a:srgbClr val="002060"/>
                </a:solidFill>
              </a:rPr>
              <a:t>Callback</a:t>
            </a:r>
            <a:endParaRPr lang="en-GB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</a:rPr>
              <a:t>Create Echo Server  : </a:t>
            </a:r>
            <a:r>
              <a:rPr lang="en-GB" dirty="0" smtClean="0">
                <a:solidFill>
                  <a:srgbClr val="FF0000"/>
                </a:solidFill>
              </a:rPr>
              <a:t>Demo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</a:rPr>
              <a:t>Create app to upload large file asynchronously  : </a:t>
            </a:r>
            <a:r>
              <a:rPr lang="en-GB" dirty="0" smtClean="0">
                <a:solidFill>
                  <a:srgbClr val="FF0000"/>
                </a:solidFill>
              </a:rPr>
              <a:t>Demo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</a:rPr>
              <a:t>Create routers using Crossroads : </a:t>
            </a:r>
            <a:r>
              <a:rPr lang="en-GB" dirty="0" smtClean="0">
                <a:solidFill>
                  <a:srgbClr val="FF0000"/>
                </a:solidFill>
              </a:rPr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002060"/>
                </a:solidFill>
              </a:rPr>
              <a:t>Create REST API using Express and Visual Studio : </a:t>
            </a:r>
            <a:r>
              <a:rPr lang="en-GB" dirty="0" smtClean="0">
                <a:solidFill>
                  <a:srgbClr val="FF0000"/>
                </a:solidFill>
              </a:rPr>
              <a:t>Demo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</a:p>
          <a:p>
            <a:endParaRPr lang="en-GB" dirty="0"/>
          </a:p>
        </p:txBody>
      </p:sp>
      <p:pic>
        <p:nvPicPr>
          <p:cNvPr id="9218" name="Picture 2" descr="http://bethesignal.org/wp-content/uploads/2011/01/why-so-asynchrono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2273"/>
            <a:ext cx="3008672" cy="225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8151" y="1657350"/>
            <a:ext cx="4711049" cy="2895600"/>
          </a:xfrm>
        </p:spPr>
        <p:txBody>
          <a:bodyPr/>
          <a:lstStyle/>
          <a:p>
            <a:pPr marL="285750" indent="-285750">
              <a:buClrTx/>
              <a:buFont typeface="Wingdings" pitchFamily="2" charset="2"/>
              <a:buChar char="§"/>
            </a:pPr>
            <a:r>
              <a:rPr lang="en-US" b="1" dirty="0" smtClean="0"/>
              <a:t>Dhananjay Kumar</a:t>
            </a:r>
            <a:endParaRPr lang="en-US" dirty="0" smtClean="0"/>
          </a:p>
          <a:p>
            <a:pPr marL="1028700" lvl="1">
              <a:buFont typeface="Segoe UI Light" pitchFamily="34" charset="0"/>
              <a:buChar char="–"/>
            </a:pPr>
            <a:r>
              <a:rPr lang="en-US" dirty="0" smtClean="0"/>
              <a:t>Evangelist , Telerik</a:t>
            </a:r>
          </a:p>
          <a:p>
            <a:pPr marL="1028700" lvl="1">
              <a:buFont typeface="Segoe UI Light" pitchFamily="34" charset="0"/>
              <a:buChar char="–"/>
            </a:pPr>
            <a:r>
              <a:rPr lang="en-US" dirty="0" smtClean="0"/>
              <a:t>Microsoft MVP </a:t>
            </a:r>
          </a:p>
          <a:p>
            <a:pPr marL="1028700" lvl="1">
              <a:buFont typeface="Segoe UI Light" pitchFamily="34" charset="0"/>
              <a:buChar char="–"/>
            </a:pPr>
            <a:r>
              <a:rPr lang="en-US" dirty="0" err="1" smtClean="0"/>
              <a:t>Mentror</a:t>
            </a:r>
            <a:r>
              <a:rPr lang="en-US" dirty="0" smtClean="0"/>
              <a:t> C-</a:t>
            </a:r>
            <a:r>
              <a:rPr lang="en-US" dirty="0" err="1" smtClean="0"/>
              <a:t>Sharpcorner</a:t>
            </a:r>
            <a:endParaRPr lang="en-US" dirty="0" smtClean="0"/>
          </a:p>
          <a:p>
            <a:pPr marL="1028700" lvl="1">
              <a:buFont typeface="Segoe UI Light" pitchFamily="34" charset="0"/>
              <a:buChar char="–"/>
            </a:pP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debug_mode</a:t>
            </a:r>
            <a:r>
              <a:rPr lang="en-US" dirty="0" smtClean="0"/>
              <a:t> </a:t>
            </a:r>
          </a:p>
          <a:p>
            <a:pPr marL="1028700" lvl="1">
              <a:buFont typeface="Segoe UI Light" pitchFamily="34" charset="0"/>
              <a:buChar char="–"/>
            </a:pPr>
            <a:r>
              <a:rPr lang="en-US" dirty="0" smtClean="0">
                <a:hlinkClick r:id="rId3"/>
              </a:rPr>
              <a:t>http://debugmode.net</a:t>
            </a:r>
            <a:endParaRPr lang="en-US" dirty="0" smtClean="0"/>
          </a:p>
          <a:p>
            <a:pPr marL="1028700" lvl="1">
              <a:buFont typeface="Segoe UI Light" pitchFamily="34" charset="0"/>
              <a:buChar char="–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telerikhelper.net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1028700" lvl="1">
              <a:buFont typeface="Segoe UI Light" pitchFamily="34" charset="0"/>
              <a:buChar char="–"/>
            </a:pPr>
            <a:r>
              <a:rPr lang="en-US" dirty="0" smtClean="0">
                <a:hlinkClick r:id="rId5"/>
              </a:rPr>
              <a:t>Dhananjay.kumar@telerik.com</a:t>
            </a:r>
            <a:r>
              <a:rPr 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04800" y="796910"/>
            <a:ext cx="7429579" cy="660441"/>
          </a:xfrm>
        </p:spPr>
        <p:txBody>
          <a:bodyPr/>
          <a:lstStyle/>
          <a:p>
            <a:r>
              <a:rPr lang="en-US" sz="4000" dirty="0" smtClean="0"/>
              <a:t>Your Presenter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590550"/>
            <a:ext cx="3992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807965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00B0F0"/>
                </a:solidFill>
              </a:rPr>
              <a:t>Asynchronous Event Driven Server Side JavaScript</a:t>
            </a:r>
            <a:endParaRPr lang="en-GB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1878" y="2313789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Runs on Google JS V8 Engine </a:t>
            </a:r>
            <a:endParaRPr lang="en-GB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493" y="10236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What is Node.js ?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76329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Non-blocking I/O and File API 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536" y="3066701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Highly Scalable </a:t>
            </a:r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697" y="3504327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Single Threaded 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6296" y="3967120"/>
            <a:ext cx="5867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 Apps are created using JavaScript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72" y="4421524"/>
            <a:ext cx="5867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</a:rPr>
              <a:t>Faster in performance 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00115" y="159346"/>
            <a:ext cx="4910086" cy="65910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Demo : Create first web Server 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009650"/>
            <a:ext cx="76676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69106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Let us </a:t>
            </a:r>
            <a:r>
              <a:rPr lang="en-GB" sz="3600" dirty="0" smtClean="0"/>
              <a:t>understand code </a:t>
            </a:r>
            <a:r>
              <a:rPr lang="en-GB" sz="3600" dirty="0"/>
              <a:t>line by line </a:t>
            </a:r>
            <a:br>
              <a:rPr lang="en-GB" sz="3600" dirty="0"/>
            </a:b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35291"/>
            <a:ext cx="3352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Line 1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3F2"/>
                </a:solidFill>
              </a:rPr>
              <a:t>Loading http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3F2"/>
                </a:solidFill>
              </a:rPr>
              <a:t>It is required to work with HTTP request and response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3F2"/>
                </a:solidFill>
              </a:rPr>
              <a:t>It is required to create HTTP Server </a:t>
            </a:r>
          </a:p>
          <a:p>
            <a:endParaRPr lang="en-GB" u="sng" dirty="0"/>
          </a:p>
          <a:p>
            <a:r>
              <a:rPr lang="en-GB" u="sng" dirty="0" smtClean="0"/>
              <a:t> </a:t>
            </a:r>
            <a:endParaRPr lang="en-GB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12521" y="2205432"/>
            <a:ext cx="335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Line 2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Create server using </a:t>
            </a:r>
            <a:r>
              <a:rPr lang="en-GB" sz="1600" dirty="0" err="1" smtClean="0">
                <a:solidFill>
                  <a:srgbClr val="FF0000"/>
                </a:solidFill>
              </a:rPr>
              <a:t>createServer</a:t>
            </a:r>
            <a:r>
              <a:rPr lang="en-GB" sz="1600" dirty="0" smtClean="0">
                <a:solidFill>
                  <a:srgbClr val="FF0000"/>
                </a:solidFill>
              </a:rPr>
              <a:t>() </a:t>
            </a:r>
            <a:r>
              <a:rPr lang="en-GB" sz="1600" dirty="0" smtClean="0">
                <a:solidFill>
                  <a:srgbClr val="C00000"/>
                </a:solidFill>
              </a:rPr>
              <a:t>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It takes a </a:t>
            </a:r>
            <a:r>
              <a:rPr lang="en-GB" sz="1600" dirty="0" err="1" smtClean="0">
                <a:solidFill>
                  <a:srgbClr val="C00000"/>
                </a:solidFill>
              </a:rPr>
              <a:t>callback</a:t>
            </a:r>
            <a:r>
              <a:rPr lang="en-GB" sz="1600" dirty="0" smtClean="0">
                <a:solidFill>
                  <a:srgbClr val="C00000"/>
                </a:solidFill>
              </a:rPr>
              <a:t> as parameter . It takes HTTP request and response as </a:t>
            </a:r>
            <a:r>
              <a:rPr lang="en-GB" sz="1600" dirty="0" err="1" smtClean="0">
                <a:solidFill>
                  <a:srgbClr val="C00000"/>
                </a:solidFill>
              </a:rPr>
              <a:t>paramtere</a:t>
            </a:r>
            <a:r>
              <a:rPr lang="en-GB" sz="1600" dirty="0" smtClean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rgbClr val="C00000"/>
                </a:solidFill>
              </a:rPr>
              <a:t>Callback</a:t>
            </a:r>
            <a:r>
              <a:rPr lang="en-GB" sz="1600" dirty="0" smtClean="0">
                <a:solidFill>
                  <a:srgbClr val="C00000"/>
                </a:solidFill>
              </a:rPr>
              <a:t> got two input parameter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Both input parameters are readable and writeable stream </a:t>
            </a:r>
          </a:p>
          <a:p>
            <a:endParaRPr lang="en-GB" u="sng" dirty="0"/>
          </a:p>
          <a:p>
            <a:r>
              <a:rPr lang="en-GB" u="sng" dirty="0" smtClean="0"/>
              <a:t> </a:t>
            </a:r>
            <a:endParaRPr lang="en-GB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279477" y="544410"/>
            <a:ext cx="3352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Line 4</a:t>
            </a:r>
          </a:p>
          <a:p>
            <a:endParaRPr lang="en-GB" u="sng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030A0"/>
                </a:solidFill>
              </a:rPr>
              <a:t>Writing response header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030A0"/>
                </a:solidFill>
              </a:rPr>
              <a:t>It takes  a JSON object as optional second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030A0"/>
                </a:solidFill>
              </a:rPr>
              <a:t>second parameter contains informations like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Content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Content Type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Connection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Accept Type </a:t>
            </a:r>
            <a:endParaRPr lang="en-GB" dirty="0">
              <a:solidFill>
                <a:srgbClr val="7030A0"/>
              </a:solidFill>
            </a:endParaRPr>
          </a:p>
          <a:p>
            <a:r>
              <a:rPr lang="en-GB" u="sng" dirty="0" smtClean="0"/>
              <a:t> </a:t>
            </a:r>
            <a:endParaRPr lang="en-GB" u="sng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62350"/>
            <a:ext cx="3756025" cy="12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69106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Let us </a:t>
            </a:r>
            <a:r>
              <a:rPr lang="en-GB" sz="3600" dirty="0" smtClean="0"/>
              <a:t>understand code </a:t>
            </a:r>
            <a:r>
              <a:rPr lang="en-GB" sz="3600" dirty="0"/>
              <a:t>line by line </a:t>
            </a:r>
            <a:br>
              <a:rPr lang="en-GB" sz="3600" dirty="0"/>
            </a:b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003816"/>
            <a:ext cx="3352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Line 5-6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3F2"/>
                </a:solidFill>
              </a:rPr>
              <a:t>Writing data in response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3F2"/>
                </a:solidFill>
              </a:rPr>
              <a:t>Data can be written in form of string or buffer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00B3F2"/>
                </a:solidFill>
              </a:rPr>
              <a:t>ServerResponse.end</a:t>
            </a:r>
            <a:r>
              <a:rPr lang="en-GB" sz="1600" dirty="0">
                <a:solidFill>
                  <a:srgbClr val="00B3F2"/>
                </a:solidFill>
              </a:rPr>
              <a:t> indicates the communication has been finished</a:t>
            </a:r>
            <a:endParaRPr lang="en-GB" sz="1600" dirty="0" smtClean="0">
              <a:solidFill>
                <a:srgbClr val="00B3F2"/>
              </a:solidFill>
            </a:endParaRPr>
          </a:p>
          <a:p>
            <a:endParaRPr lang="en-GB" u="sng" dirty="0"/>
          </a:p>
          <a:p>
            <a:r>
              <a:rPr lang="en-GB" u="sng" dirty="0" smtClean="0"/>
              <a:t> </a:t>
            </a:r>
            <a:endParaRPr lang="en-GB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819150"/>
            <a:ext cx="25306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Line 9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C00000"/>
                </a:solidFill>
              </a:rPr>
              <a:t> </a:t>
            </a:r>
            <a:r>
              <a:rPr lang="en-GB" sz="1600" dirty="0" err="1">
                <a:solidFill>
                  <a:srgbClr val="C00000"/>
                </a:solidFill>
              </a:rPr>
              <a:t>createServer</a:t>
            </a:r>
            <a:r>
              <a:rPr lang="en-GB" sz="1600" dirty="0">
                <a:solidFill>
                  <a:srgbClr val="C00000"/>
                </a:solidFill>
              </a:rPr>
              <a:t>() method is finished with chained </a:t>
            </a:r>
            <a:r>
              <a:rPr lang="en-GB" sz="1600" dirty="0" err="1">
                <a:solidFill>
                  <a:srgbClr val="C00000"/>
                </a:solidFill>
              </a:rPr>
              <a:t>http.Server.listen</a:t>
            </a:r>
            <a:r>
              <a:rPr lang="en-GB" sz="1600" dirty="0">
                <a:solidFill>
                  <a:srgbClr val="C00000"/>
                </a:solidFill>
              </a:rPr>
              <a:t>() </a:t>
            </a:r>
            <a:r>
              <a:rPr lang="en-GB" sz="1600" dirty="0" smtClean="0">
                <a:solidFill>
                  <a:srgbClr val="C00000"/>
                </a:solidFill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It specifies port number </a:t>
            </a:r>
            <a:r>
              <a:rPr lang="en-GB" sz="1600" dirty="0">
                <a:solidFill>
                  <a:srgbClr val="C00000"/>
                </a:solidFill>
              </a:rPr>
              <a:t> </a:t>
            </a:r>
            <a:r>
              <a:rPr lang="en-GB" sz="1600" dirty="0" smtClean="0">
                <a:solidFill>
                  <a:srgbClr val="C00000"/>
                </a:solidFill>
              </a:rPr>
              <a:t>on which request will be listen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Optional host name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1956" y="3400122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Line 10</a:t>
            </a:r>
          </a:p>
          <a:p>
            <a:endParaRPr lang="en-GB" u="sng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030A0"/>
                </a:solidFill>
              </a:rPr>
              <a:t>Printing a message </a:t>
            </a:r>
          </a:p>
          <a:p>
            <a:r>
              <a:rPr lang="en-GB" u="sng" dirty="0" smtClean="0"/>
              <a:t> 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6509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69106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How Node works 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91517" y="778603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It works on single thread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It handles all request asynchronously on same thread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It does not create new thread for each request which is very unlikely like other  web servers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030A0"/>
                </a:solidFill>
              </a:rPr>
              <a:t>It does not wait to complete a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6" y="781225"/>
            <a:ext cx="4365625" cy="27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93128805"/>
              </p:ext>
            </p:extLst>
          </p:nvPr>
        </p:nvGraphicFramePr>
        <p:xfrm>
          <a:off x="1053518" y="2876550"/>
          <a:ext cx="73152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56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Visual Studio and Node</a:t>
            </a:r>
            <a:endParaRPr lang="en-GB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58197"/>
            <a:ext cx="40475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0" y="1200150"/>
            <a:ext cx="5115542" cy="295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57550"/>
            <a:ext cx="3352800" cy="104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1030" y="4152203"/>
            <a:ext cx="4140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</a:rPr>
              <a:t>Manage NPM Modules 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10031</TotalTime>
  <Words>459</Words>
  <Application>Microsoft Office PowerPoint</Application>
  <PresentationFormat>On-screen Show (16:9)</PresentationFormat>
  <Paragraphs>112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 Developing for Node.js in Visual Studio  </vt:lpstr>
      <vt:lpstr>PowerPoint Presentation</vt:lpstr>
      <vt:lpstr>PowerPoint Presentation</vt:lpstr>
      <vt:lpstr>PowerPoint Presentation</vt:lpstr>
      <vt:lpstr>PowerPoint Presentation</vt:lpstr>
      <vt:lpstr>Let us understand code line by line  </vt:lpstr>
      <vt:lpstr>Let us understand code line by line  </vt:lpstr>
      <vt:lpstr>How Node works ?</vt:lpstr>
      <vt:lpstr>Visual Studio and Node</vt:lpstr>
      <vt:lpstr>Events in Node</vt:lpstr>
      <vt:lpstr>Streams in Node</vt:lpstr>
      <vt:lpstr>Routers in Node</vt:lpstr>
      <vt:lpstr>Demo  : REST API on Node.js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Anglin</dc:creator>
  <cp:lastModifiedBy>Dhananjay kumar</cp:lastModifiedBy>
  <cp:revision>448</cp:revision>
  <dcterms:created xsi:type="dcterms:W3CDTF">2010-03-05T17:51:20Z</dcterms:created>
  <dcterms:modified xsi:type="dcterms:W3CDTF">2014-01-24T10:04:56Z</dcterms:modified>
</cp:coreProperties>
</file>