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80"/>
  </p:notesMasterIdLst>
  <p:sldIdLst>
    <p:sldId id="257" r:id="rId2"/>
    <p:sldId id="258" r:id="rId3"/>
    <p:sldId id="272" r:id="rId4"/>
    <p:sldId id="273" r:id="rId5"/>
    <p:sldId id="358" r:id="rId6"/>
    <p:sldId id="274" r:id="rId7"/>
    <p:sldId id="275" r:id="rId8"/>
    <p:sldId id="276" r:id="rId9"/>
    <p:sldId id="277" r:id="rId10"/>
    <p:sldId id="278" r:id="rId11"/>
    <p:sldId id="279" r:id="rId12"/>
    <p:sldId id="280" r:id="rId13"/>
    <p:sldId id="282" r:id="rId14"/>
    <p:sldId id="281" r:id="rId15"/>
    <p:sldId id="283" r:id="rId16"/>
    <p:sldId id="288" r:id="rId17"/>
    <p:sldId id="289" r:id="rId18"/>
    <p:sldId id="290" r:id="rId19"/>
    <p:sldId id="291" r:id="rId20"/>
    <p:sldId id="292" r:id="rId21"/>
    <p:sldId id="366" r:id="rId22"/>
    <p:sldId id="374" r:id="rId23"/>
    <p:sldId id="375" r:id="rId24"/>
    <p:sldId id="376" r:id="rId25"/>
    <p:sldId id="377" r:id="rId26"/>
    <p:sldId id="378" r:id="rId27"/>
    <p:sldId id="379" r:id="rId28"/>
    <p:sldId id="367" r:id="rId29"/>
    <p:sldId id="368" r:id="rId30"/>
    <p:sldId id="369" r:id="rId31"/>
    <p:sldId id="370" r:id="rId32"/>
    <p:sldId id="371" r:id="rId33"/>
    <p:sldId id="321" r:id="rId34"/>
    <p:sldId id="312" r:id="rId35"/>
    <p:sldId id="313" r:id="rId36"/>
    <p:sldId id="314" r:id="rId37"/>
    <p:sldId id="320" r:id="rId38"/>
    <p:sldId id="322" r:id="rId39"/>
    <p:sldId id="323" r:id="rId40"/>
    <p:sldId id="324" r:id="rId41"/>
    <p:sldId id="325" r:id="rId42"/>
    <p:sldId id="326" r:id="rId43"/>
    <p:sldId id="327" r:id="rId44"/>
    <p:sldId id="328" r:id="rId45"/>
    <p:sldId id="317" r:id="rId46"/>
    <p:sldId id="318" r:id="rId47"/>
    <p:sldId id="319" r:id="rId48"/>
    <p:sldId id="329" r:id="rId49"/>
    <p:sldId id="411" r:id="rId50"/>
    <p:sldId id="330" r:id="rId51"/>
    <p:sldId id="331" r:id="rId52"/>
    <p:sldId id="332" r:id="rId53"/>
    <p:sldId id="333" r:id="rId54"/>
    <p:sldId id="334" r:id="rId55"/>
    <p:sldId id="335" r:id="rId56"/>
    <p:sldId id="336" r:id="rId57"/>
    <p:sldId id="337" r:id="rId58"/>
    <p:sldId id="338" r:id="rId59"/>
    <p:sldId id="339" r:id="rId60"/>
    <p:sldId id="380" r:id="rId61"/>
    <p:sldId id="381" r:id="rId62"/>
    <p:sldId id="413" r:id="rId63"/>
    <p:sldId id="382" r:id="rId64"/>
    <p:sldId id="361" r:id="rId65"/>
    <p:sldId id="383" r:id="rId66"/>
    <p:sldId id="384" r:id="rId67"/>
    <p:sldId id="363" r:id="rId68"/>
    <p:sldId id="365" r:id="rId69"/>
    <p:sldId id="412" r:id="rId70"/>
    <p:sldId id="406" r:id="rId71"/>
    <p:sldId id="407" r:id="rId72"/>
    <p:sldId id="408" r:id="rId73"/>
    <p:sldId id="409" r:id="rId74"/>
    <p:sldId id="410" r:id="rId75"/>
    <p:sldId id="343" r:id="rId76"/>
    <p:sldId id="344" r:id="rId77"/>
    <p:sldId id="347" r:id="rId78"/>
    <p:sldId id="385" r:id="rId79"/>
  </p:sldIdLst>
  <p:sldSz cx="9144000" cy="6858000" type="screen4x3"/>
  <p:notesSz cx="6734175"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2" autoAdjust="0"/>
    <p:restoredTop sz="61746" autoAdjust="0"/>
  </p:normalViewPr>
  <p:slideViewPr>
    <p:cSldViewPr>
      <p:cViewPr varScale="1">
        <p:scale>
          <a:sx n="83" d="100"/>
          <a:sy n="83" d="100"/>
        </p:scale>
        <p:origin x="-5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0"/>
            <a:ext cx="2918143"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476" y="0"/>
            <a:ext cx="2918143" cy="493316"/>
          </a:xfrm>
          <a:prstGeom prst="rect">
            <a:avLst/>
          </a:prstGeom>
        </p:spPr>
        <p:txBody>
          <a:bodyPr vert="horz" lIns="91440" tIns="45720" rIns="91440" bIns="45720" rtlCol="0"/>
          <a:lstStyle>
            <a:lvl1pPr algn="r">
              <a:defRPr sz="1200"/>
            </a:lvl1pPr>
          </a:lstStyle>
          <a:p>
            <a:fld id="{FAED0AD8-A891-405A-AED6-8DEFED656A0C}" type="datetimeFigureOut">
              <a:rPr kumimoji="1" lang="ja-JP" altLang="en-US" smtClean="0"/>
              <a:pPr/>
              <a:t>2011/2/6</a:t>
            </a:fld>
            <a:endParaRPr kumimoji="1" lang="ja-JP" altLang="en-US"/>
          </a:p>
        </p:txBody>
      </p:sp>
      <p:sp>
        <p:nvSpPr>
          <p:cNvPr id="4" name="スライド イメージ プレースホルダ 3"/>
          <p:cNvSpPr>
            <a:spLocks noGrp="1" noRot="1" noChangeAspect="1"/>
          </p:cNvSpPr>
          <p:nvPr>
            <p:ph type="sldImg" idx="2"/>
          </p:nvPr>
        </p:nvSpPr>
        <p:spPr>
          <a:xfrm>
            <a:off x="900113" y="739775"/>
            <a:ext cx="4933950"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418" y="4686500"/>
            <a:ext cx="5387340" cy="4439841"/>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2" y="9371286"/>
            <a:ext cx="2918143"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476" y="9371286"/>
            <a:ext cx="2918143" cy="493316"/>
          </a:xfrm>
          <a:prstGeom prst="rect">
            <a:avLst/>
          </a:prstGeom>
        </p:spPr>
        <p:txBody>
          <a:bodyPr vert="horz" lIns="91440" tIns="45720" rIns="91440" bIns="45720" rtlCol="0" anchor="b"/>
          <a:lstStyle>
            <a:lvl1pPr algn="r">
              <a:defRPr sz="1200"/>
            </a:lvl1pPr>
          </a:lstStyle>
          <a:p>
            <a:fld id="{540FAA91-7019-4401-984C-C019823B7F0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r>
              <a:rPr kumimoji="1" lang="en-US" altLang="ja-JP" sz="1200" b="0" i="0" u="none" kern="1200" dirty="0" smtClean="0">
                <a:solidFill>
                  <a:schemeClr val="tx1"/>
                </a:solidFill>
                <a:latin typeface="+mn-lt"/>
                <a:ea typeface="+mn-ea"/>
                <a:cs typeface="+mn-cs"/>
              </a:rPr>
              <a:t>【</a:t>
            </a:r>
            <a:r>
              <a:rPr kumimoji="1" lang="ja-JP" altLang="en-US" sz="1200" b="0" i="0" u="none" kern="1200" dirty="0" smtClean="0">
                <a:solidFill>
                  <a:schemeClr val="tx1"/>
                </a:solidFill>
                <a:latin typeface="+mn-lt"/>
                <a:ea typeface="+mn-ea"/>
                <a:cs typeface="+mn-cs"/>
              </a:rPr>
              <a:t>フォンレジック</a:t>
            </a:r>
            <a:r>
              <a:rPr kumimoji="1" lang="en-US" altLang="ja-JP" sz="1200" b="0" i="0" u="none" kern="1200" dirty="0" smtClean="0">
                <a:solidFill>
                  <a:schemeClr val="tx1"/>
                </a:solidFill>
                <a:latin typeface="+mn-lt"/>
                <a:ea typeface="+mn-ea"/>
                <a:cs typeface="+mn-cs"/>
              </a:rPr>
              <a:t>】</a:t>
            </a:r>
          </a:p>
          <a:p>
            <a:r>
              <a:rPr kumimoji="1" lang="en-US" altLang="ja-JP" sz="1200" b="0" i="0" u="none" kern="1200" dirty="0" smtClean="0">
                <a:solidFill>
                  <a:schemeClr val="tx1"/>
                </a:solidFill>
                <a:latin typeface="+mn-lt"/>
                <a:ea typeface="+mn-ea"/>
                <a:cs typeface="+mn-cs"/>
              </a:rPr>
              <a:t>http://e-words.jp/w/E38387E382B8E382BFE383ABE38395E382A9E383ACE383B3E382B8E38383E382AF.html</a:t>
            </a:r>
          </a:p>
          <a:p>
            <a:endParaRPr kumimoji="1" lang="en-US" altLang="ja-JP" sz="1200" b="0" i="0" u="none" kern="1200" dirty="0" smtClean="0">
              <a:solidFill>
                <a:schemeClr val="tx1"/>
              </a:solidFill>
              <a:latin typeface="+mn-lt"/>
              <a:ea typeface="+mn-ea"/>
              <a:cs typeface="+mn-cs"/>
            </a:endParaRPr>
          </a:p>
          <a:p>
            <a:r>
              <a:rPr kumimoji="1" lang="ja-JP" altLang="en-US" sz="1200" b="0" i="0" u="none" kern="1200" dirty="0" smtClean="0">
                <a:solidFill>
                  <a:schemeClr val="tx1"/>
                </a:solidFill>
                <a:latin typeface="+mn-lt"/>
                <a:ea typeface="+mn-ea"/>
                <a:cs typeface="+mn-cs"/>
              </a:rPr>
              <a:t>不正アクセスや機密情報漏洩などコンピュータに関する犯罪や法的紛争が生じた際に、原因究明や捜査に必要な機器やデータ、電子的記録を収集・分析し、その法的な証拠性を明らかにする手段や技術の総称。</a:t>
            </a:r>
            <a:r>
              <a:rPr kumimoji="1" lang="en-US" altLang="ja-JP" sz="1200" b="0" i="0" u="none" kern="1200" dirty="0" smtClean="0">
                <a:solidFill>
                  <a:schemeClr val="tx1"/>
                </a:solidFill>
                <a:latin typeface="+mn-lt"/>
                <a:ea typeface="+mn-ea"/>
                <a:cs typeface="+mn-cs"/>
              </a:rPr>
              <a:t>"forensics" </a:t>
            </a:r>
            <a:r>
              <a:rPr kumimoji="1" lang="ja-JP" altLang="en-US" sz="1200" b="0" i="0" u="none" kern="1200" dirty="0" smtClean="0">
                <a:solidFill>
                  <a:schemeClr val="tx1"/>
                </a:solidFill>
                <a:latin typeface="+mn-lt"/>
                <a:ea typeface="+mn-ea"/>
                <a:cs typeface="+mn-cs"/>
              </a:rPr>
              <a:t>には「法医学」「科学捜査」「鑑識」といった意味があり、分かりやすく意訳すれば「デジタル鑑識」。</a:t>
            </a:r>
          </a:p>
          <a:p>
            <a:endParaRPr kumimoji="1" lang="ja-JP" altLang="en-US" sz="1200" b="0" i="0" u="none" kern="1200" dirty="0" smtClean="0">
              <a:solidFill>
                <a:schemeClr val="tx1"/>
              </a:solidFill>
              <a:latin typeface="+mn-lt"/>
              <a:ea typeface="+mn-ea"/>
              <a:cs typeface="+mn-cs"/>
            </a:endParaRPr>
          </a:p>
          <a:p>
            <a:r>
              <a:rPr kumimoji="1" lang="ja-JP" altLang="en-US" sz="1200" b="0" i="0" u="none" kern="1200" dirty="0" smtClean="0">
                <a:solidFill>
                  <a:schemeClr val="tx1"/>
                </a:solidFill>
                <a:latin typeface="+mn-lt"/>
                <a:ea typeface="+mn-ea"/>
                <a:cs typeface="+mn-cs"/>
              </a:rPr>
              <a:t>対象となるのはパソコンやサーバ、ネットワーク機器、携帯電話、情報家電など、デジタルデータを扱う機器全般。容疑者のコンピュータを押収してハードディスクから証拠となるファイルを探し出したり、サーバのログファイルから不正アクセスの記録を割り出したり、破壊・消去されたディスクを復元して証拠となるデータを押収したりといった技術が該当する。また、コピーや消去、改ざんが容易であるという電子データの性質に対応して、データが捏造されたものかどうかを検証する技術や、記録の段階でデータが改ざんできないよう工夫したりハッシュ値やデジタル署名などで同一性を保全する技術なども含まれる。</a:t>
            </a:r>
            <a:endParaRPr kumimoji="1" lang="en-US" altLang="ja-JP" sz="1200" b="0" i="0" u="none" kern="1200" dirty="0" smtClean="0">
              <a:solidFill>
                <a:schemeClr val="tx1"/>
              </a:solidFill>
              <a:latin typeface="+mn-lt"/>
              <a:ea typeface="+mn-ea"/>
              <a:cs typeface="+mn-cs"/>
            </a:endParaRPr>
          </a:p>
          <a:p>
            <a:endParaRPr kumimoji="1" lang="en-US" altLang="ja-JP" sz="1200" b="0" i="0" u="none" kern="1200" dirty="0" smtClean="0">
              <a:solidFill>
                <a:schemeClr val="tx1"/>
              </a:solidFill>
              <a:latin typeface="+mn-lt"/>
              <a:ea typeface="+mn-ea"/>
              <a:cs typeface="+mn-cs"/>
            </a:endParaRPr>
          </a:p>
          <a:p>
            <a:r>
              <a:rPr kumimoji="1" lang="en-US" altLang="ja-JP" sz="1200" b="0" i="0" u="none" kern="1200" dirty="0" smtClean="0">
                <a:solidFill>
                  <a:schemeClr val="tx1"/>
                </a:solidFill>
                <a:latin typeface="+mn-lt"/>
                <a:ea typeface="+mn-ea"/>
                <a:cs typeface="+mn-cs"/>
              </a:rPr>
              <a:t>【</a:t>
            </a:r>
            <a:r>
              <a:rPr kumimoji="1" lang="ja-JP" altLang="en-US" sz="1200" b="0" i="0" u="none" kern="1200" dirty="0" smtClean="0">
                <a:solidFill>
                  <a:schemeClr val="tx1"/>
                </a:solidFill>
                <a:latin typeface="+mn-lt"/>
                <a:ea typeface="+mn-ea"/>
                <a:cs typeface="+mn-cs"/>
              </a:rPr>
              <a:t>コモンクライテリア</a:t>
            </a:r>
            <a:r>
              <a:rPr kumimoji="1" lang="en-US" altLang="ja-JP" sz="1200" b="0" i="0" u="none" kern="1200" dirty="0" smtClean="0">
                <a:solidFill>
                  <a:schemeClr val="tx1"/>
                </a:solidFill>
                <a:latin typeface="+mn-lt"/>
                <a:ea typeface="+mn-ea"/>
                <a:cs typeface="+mn-cs"/>
              </a:rPr>
              <a:t>】</a:t>
            </a:r>
            <a:r>
              <a:rPr kumimoji="1" lang="ja-JP" altLang="en-US" sz="1200" b="0" i="0" u="none" kern="1200" dirty="0" smtClean="0">
                <a:solidFill>
                  <a:schemeClr val="tx1"/>
                </a:solidFill>
                <a:latin typeface="+mn-lt"/>
                <a:ea typeface="+mn-ea"/>
                <a:cs typeface="+mn-cs"/>
              </a:rPr>
              <a:t>（</a:t>
            </a:r>
            <a:r>
              <a:rPr kumimoji="1" lang="en-US" altLang="ja-JP" sz="1200" b="0" i="0" u="none" kern="1200" dirty="0" smtClean="0">
                <a:solidFill>
                  <a:schemeClr val="tx1"/>
                </a:solidFill>
                <a:latin typeface="+mn-lt"/>
                <a:ea typeface="+mn-ea"/>
                <a:cs typeface="+mn-cs"/>
              </a:rPr>
              <a:t>Common Criteria, </a:t>
            </a:r>
            <a:r>
              <a:rPr kumimoji="1" lang="ja-JP" altLang="en-US" sz="1200" b="0" i="0" u="none" kern="1200" dirty="0" smtClean="0">
                <a:solidFill>
                  <a:schemeClr val="tx1"/>
                </a:solidFill>
                <a:latin typeface="+mn-lt"/>
                <a:ea typeface="+mn-ea"/>
                <a:cs typeface="+mn-cs"/>
              </a:rPr>
              <a:t>略称 </a:t>
            </a:r>
            <a:r>
              <a:rPr kumimoji="1" lang="en-US" altLang="ja-JP" sz="1200" b="0" i="0" u="none" kern="1200" dirty="0" smtClean="0">
                <a:solidFill>
                  <a:schemeClr val="tx1"/>
                </a:solidFill>
                <a:latin typeface="+mn-lt"/>
                <a:ea typeface="+mn-ea"/>
                <a:cs typeface="+mn-cs"/>
              </a:rPr>
              <a:t>CC</a:t>
            </a:r>
            <a:r>
              <a:rPr kumimoji="1" lang="ja-JP" altLang="en-US" sz="1200" b="0" i="0" u="none" kern="1200" dirty="0" smtClean="0">
                <a:solidFill>
                  <a:schemeClr val="tx1"/>
                </a:solidFill>
                <a:latin typeface="+mn-lt"/>
                <a:ea typeface="+mn-ea"/>
                <a:cs typeface="+mn-cs"/>
              </a:rPr>
              <a:t>）</a:t>
            </a:r>
            <a:endParaRPr kumimoji="1" lang="en-US" altLang="ja-JP" sz="1200" b="0" i="0" u="none" kern="1200" dirty="0" smtClean="0">
              <a:solidFill>
                <a:schemeClr val="tx1"/>
              </a:solidFill>
              <a:latin typeface="+mn-lt"/>
              <a:ea typeface="+mn-ea"/>
              <a:cs typeface="+mn-cs"/>
            </a:endParaRPr>
          </a:p>
          <a:p>
            <a:r>
              <a:rPr kumimoji="1" lang="en-US" altLang="ja-JP" sz="1200" b="0" i="0" u="none" kern="1200" dirty="0" smtClean="0">
                <a:solidFill>
                  <a:schemeClr val="tx1"/>
                </a:solidFill>
                <a:latin typeface="+mn-lt"/>
                <a:ea typeface="+mn-ea"/>
                <a:cs typeface="+mn-cs"/>
              </a:rPr>
              <a:t>http://ja.wikipedia.org/wiki/%E3%82%B3%E3%83%A2%E3%83%B3%E3%82%AF%E3%83%A9%E3%82%A4%E3%83%86%E3%83%AA%E3%82%A2</a:t>
            </a:r>
          </a:p>
          <a:p>
            <a:endParaRPr kumimoji="1" lang="en-US" altLang="ja-JP" sz="1200" b="0" i="0" u="none" kern="1200" dirty="0" smtClean="0">
              <a:solidFill>
                <a:schemeClr val="tx1"/>
              </a:solidFill>
              <a:latin typeface="+mn-lt"/>
              <a:ea typeface="+mn-ea"/>
              <a:cs typeface="+mn-cs"/>
            </a:endParaRPr>
          </a:p>
          <a:p>
            <a:r>
              <a:rPr kumimoji="1" lang="ja-JP" altLang="en-US" sz="1200" b="0" i="0" u="none" kern="1200" dirty="0" smtClean="0">
                <a:solidFill>
                  <a:schemeClr val="tx1"/>
                </a:solidFill>
                <a:latin typeface="+mn-lt"/>
                <a:ea typeface="+mn-ea"/>
                <a:cs typeface="+mn-cs"/>
              </a:rPr>
              <a:t>コンピュータセキュリティのための国際規格であり、 </a:t>
            </a:r>
            <a:r>
              <a:rPr kumimoji="1" lang="en-US" altLang="ja-JP" sz="1200" b="0" i="0" u="none" kern="1200" dirty="0" smtClean="0">
                <a:solidFill>
                  <a:schemeClr val="tx1"/>
                </a:solidFill>
                <a:latin typeface="+mn-lt"/>
                <a:ea typeface="+mn-ea"/>
                <a:cs typeface="+mn-cs"/>
              </a:rPr>
              <a:t>ISO/IEC 15408 </a:t>
            </a:r>
            <a:r>
              <a:rPr kumimoji="1" lang="ja-JP" altLang="en-US" sz="1200" b="0" i="0" u="none" kern="1200" dirty="0" smtClean="0">
                <a:solidFill>
                  <a:schemeClr val="tx1"/>
                </a:solidFill>
                <a:latin typeface="+mn-lt"/>
                <a:ea typeface="+mn-ea"/>
                <a:cs typeface="+mn-cs"/>
              </a:rPr>
              <a:t>である。 </a:t>
            </a:r>
            <a:r>
              <a:rPr kumimoji="1" lang="en-US" altLang="ja-JP" sz="1200" b="0" i="0" u="none" kern="1200" dirty="0" smtClean="0">
                <a:solidFill>
                  <a:schemeClr val="tx1"/>
                </a:solidFill>
                <a:latin typeface="+mn-lt"/>
                <a:ea typeface="+mn-ea"/>
                <a:cs typeface="+mn-cs"/>
              </a:rPr>
              <a:t>IT </a:t>
            </a:r>
            <a:r>
              <a:rPr kumimoji="1" lang="ja-JP" altLang="en-US" sz="1200" b="0" i="0" u="none" kern="1200" dirty="0" smtClean="0">
                <a:solidFill>
                  <a:schemeClr val="tx1"/>
                </a:solidFill>
                <a:latin typeface="+mn-lt"/>
                <a:ea typeface="+mn-ea"/>
                <a:cs typeface="+mn-cs"/>
              </a:rPr>
              <a:t>製品や、特定サイトの情報システムに対して、情報セキュリティを評価し認証するための評価基準を定めている。</a:t>
            </a:r>
          </a:p>
          <a:p>
            <a:r>
              <a:rPr kumimoji="1" lang="ja-JP" altLang="en-US" sz="1200" b="0" i="0" u="none" kern="1200" dirty="0" smtClean="0">
                <a:solidFill>
                  <a:schemeClr val="tx1"/>
                </a:solidFill>
                <a:latin typeface="+mn-lt"/>
                <a:ea typeface="+mn-ea"/>
                <a:cs typeface="+mn-cs"/>
              </a:rPr>
              <a:t>正式名称は </a:t>
            </a:r>
            <a:r>
              <a:rPr kumimoji="1" lang="en-US" altLang="ja-JP" sz="1200" b="0" i="0" u="none" kern="1200" dirty="0" smtClean="0">
                <a:solidFill>
                  <a:schemeClr val="tx1"/>
                </a:solidFill>
                <a:latin typeface="+mn-lt"/>
                <a:ea typeface="+mn-ea"/>
                <a:cs typeface="+mn-cs"/>
              </a:rPr>
              <a:t>"Common Criteria for Information Technology Security Evaluation"</a:t>
            </a:r>
            <a:r>
              <a:rPr kumimoji="1" lang="ja-JP" altLang="en-US" sz="1200" b="0" i="0" u="none" kern="1200" dirty="0" smtClean="0">
                <a:solidFill>
                  <a:schemeClr val="tx1"/>
                </a:solidFill>
                <a:latin typeface="+mn-lt"/>
                <a:ea typeface="+mn-ea"/>
                <a:cs typeface="+mn-cs"/>
              </a:rPr>
              <a:t>（情報技術セキュリティ評価のためのコモンクライテリア）である。 </a:t>
            </a:r>
            <a:r>
              <a:rPr kumimoji="1" lang="en-US" altLang="ja-JP" sz="1200" b="0" i="0" u="none" kern="1200" dirty="0" smtClean="0">
                <a:solidFill>
                  <a:schemeClr val="tx1"/>
                </a:solidFill>
                <a:latin typeface="+mn-lt"/>
                <a:ea typeface="+mn-ea"/>
                <a:cs typeface="+mn-cs"/>
              </a:rPr>
              <a:t>ISO/IEC 15408 </a:t>
            </a:r>
            <a:r>
              <a:rPr kumimoji="1" lang="ja-JP" altLang="en-US" sz="1200" b="0" i="0" u="none" kern="1200" dirty="0" smtClean="0">
                <a:solidFill>
                  <a:schemeClr val="tx1"/>
                </a:solidFill>
                <a:latin typeface="+mn-lt"/>
                <a:ea typeface="+mn-ea"/>
                <a:cs typeface="+mn-cs"/>
              </a:rPr>
              <a:t>の規格名は </a:t>
            </a:r>
            <a:r>
              <a:rPr kumimoji="1" lang="en-US" altLang="ja-JP" sz="1200" b="0" i="0" u="none" kern="1200" dirty="0" smtClean="0">
                <a:solidFill>
                  <a:schemeClr val="tx1"/>
                </a:solidFill>
                <a:latin typeface="+mn-lt"/>
                <a:ea typeface="+mn-ea"/>
                <a:cs typeface="+mn-cs"/>
              </a:rPr>
              <a:t>"Evaluation criteria for IT security", JIS X 5070 </a:t>
            </a:r>
            <a:r>
              <a:rPr kumimoji="1" lang="ja-JP" altLang="en-US" sz="1200" b="0" i="0" u="none" kern="1200" dirty="0" smtClean="0">
                <a:solidFill>
                  <a:schemeClr val="tx1"/>
                </a:solidFill>
                <a:latin typeface="+mn-lt"/>
                <a:ea typeface="+mn-ea"/>
                <a:cs typeface="+mn-cs"/>
              </a:rPr>
              <a:t>としての名称は「情報技術セキュリティの評価基準」である。 日本ではコモンクライテリアまたは </a:t>
            </a:r>
            <a:r>
              <a:rPr kumimoji="1" lang="en-US" altLang="ja-JP" sz="1200" b="0" i="0" u="none" kern="1200" dirty="0" smtClean="0">
                <a:solidFill>
                  <a:schemeClr val="tx1"/>
                </a:solidFill>
                <a:latin typeface="+mn-lt"/>
                <a:ea typeface="+mn-ea"/>
                <a:cs typeface="+mn-cs"/>
              </a:rPr>
              <a:t>CC </a:t>
            </a:r>
            <a:r>
              <a:rPr kumimoji="1" lang="ja-JP" altLang="en-US" sz="1200" b="0" i="0" u="none" kern="1200" dirty="0" smtClean="0">
                <a:solidFill>
                  <a:schemeClr val="tx1"/>
                </a:solidFill>
                <a:latin typeface="+mn-lt"/>
                <a:ea typeface="+mn-ea"/>
                <a:cs typeface="+mn-cs"/>
              </a:rPr>
              <a:t>と呼ばれるほか、情報技術セキュリティ評価基準、</a:t>
            </a:r>
            <a:r>
              <a:rPr kumimoji="1" lang="en-US" altLang="ja-JP" sz="1200" b="0" i="0" u="none" kern="1200" dirty="0" smtClean="0">
                <a:solidFill>
                  <a:schemeClr val="tx1"/>
                </a:solidFill>
                <a:latin typeface="+mn-lt"/>
                <a:ea typeface="+mn-ea"/>
                <a:cs typeface="+mn-cs"/>
              </a:rPr>
              <a:t>IT</a:t>
            </a:r>
            <a:r>
              <a:rPr kumimoji="1" lang="ja-JP" altLang="en-US" sz="1200" b="0" i="0" u="none" kern="1200" dirty="0" smtClean="0">
                <a:solidFill>
                  <a:schemeClr val="tx1"/>
                </a:solidFill>
                <a:latin typeface="+mn-lt"/>
                <a:ea typeface="+mn-ea"/>
                <a:cs typeface="+mn-cs"/>
              </a:rPr>
              <a:t>セキュリティ評価基準などと呼ばれる。</a:t>
            </a:r>
            <a:endParaRPr kumimoji="1" lang="en-US" altLang="ja-JP" sz="1200" b="0" i="0" u="none" kern="1200" dirty="0" smtClean="0">
              <a:solidFill>
                <a:schemeClr val="tx1"/>
              </a:solidFill>
              <a:latin typeface="+mn-lt"/>
              <a:ea typeface="+mn-ea"/>
              <a:cs typeface="+mn-cs"/>
            </a:endParaRPr>
          </a:p>
          <a:p>
            <a:endParaRPr kumimoji="1" lang="ja-JP" altLang="en-US" sz="1200" b="0" i="0" u="none"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36</a:t>
            </a:fld>
            <a:endParaRPr kumimoji="1"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37</a:t>
            </a:fld>
            <a:endParaRPr kumimoji="1"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38</a:t>
            </a:fld>
            <a:endParaRPr kumimoji="1"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39</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40</a:t>
            </a:fld>
            <a:endParaRPr kumimoji="1"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41</a:t>
            </a:fld>
            <a:endParaRPr kumimoji="1" lang="ja-JP"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42</a:t>
            </a:fld>
            <a:endParaRPr kumimoji="1" lang="ja-JP"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43</a:t>
            </a:fld>
            <a:endParaRPr kumimoji="1" lang="ja-JP"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44</a:t>
            </a:fld>
            <a:endParaRPr kumimoji="1" lang="ja-JP"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45</a:t>
            </a:fld>
            <a:endParaRPr kumimoji="1" lang="ja-JP"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46</a:t>
            </a:fld>
            <a:endParaRPr kumimoji="1" lang="ja-JP"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47</a:t>
            </a:fld>
            <a:endParaRPr kumimoji="1" lang="ja-JP"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48</a:t>
            </a:fld>
            <a:endParaRPr kumimoji="1" lang="ja-JP"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49</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a:t>
            </a:fld>
            <a:endParaRPr kumimoji="1"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S000-078: Web</a:t>
            </a:r>
            <a:r>
              <a:rPr kumimoji="1" lang="ja-JP" altLang="en-US" dirty="0" smtClean="0"/>
              <a:t>システムへの利用</a:t>
            </a:r>
            <a:endParaRPr kumimoji="1" lang="ja-JP" altLang="en-US" dirty="0"/>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50</a:t>
            </a:fld>
            <a:endParaRPr kumimoji="1" lang="ja-JP"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51</a:t>
            </a:fld>
            <a:endParaRPr kumimoji="1" lang="ja-JP"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52</a:t>
            </a:fld>
            <a:endParaRPr kumimoji="1" lang="ja-JP"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53</a:t>
            </a:fld>
            <a:endParaRPr kumimoji="1" lang="ja-JP"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54</a:t>
            </a:fld>
            <a:endParaRPr kumimoji="1" lang="ja-JP"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55</a:t>
            </a:fld>
            <a:endParaRPr kumimoji="1" lang="ja-JP"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56</a:t>
            </a:fld>
            <a:endParaRPr kumimoji="1" lang="ja-JP"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57</a:t>
            </a:fld>
            <a:endParaRPr kumimoji="1" lang="ja-JP"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58</a:t>
            </a:fld>
            <a:endParaRPr kumimoji="1" lang="ja-JP"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59</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a:t>
            </a:fld>
            <a:endParaRPr kumimoji="1" lang="ja-JP"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60</a:t>
            </a:fld>
            <a:endParaRPr kumimoji="1" lang="ja-JP"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61</a:t>
            </a:fld>
            <a:endParaRPr kumimoji="1" lang="ja-JP"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62</a:t>
            </a:fld>
            <a:endParaRPr kumimoji="1" lang="ja-JP"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S000-078: Web</a:t>
            </a:r>
            <a:r>
              <a:rPr kumimoji="1" lang="ja-JP" altLang="en-US" dirty="0" smtClean="0"/>
              <a:t>システムへの利用</a:t>
            </a:r>
            <a:endParaRPr kumimoji="1" lang="ja-JP" altLang="en-US" dirty="0"/>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63</a:t>
            </a:fld>
            <a:endParaRPr kumimoji="1" lang="ja-JP"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64</a:t>
            </a:fld>
            <a:endParaRPr kumimoji="1" lang="ja-JP"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65</a:t>
            </a:fld>
            <a:endParaRPr kumimoji="1" lang="ja-JP"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66</a:t>
            </a:fld>
            <a:endParaRPr kumimoji="1" lang="ja-JP"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67</a:t>
            </a:fld>
            <a:endParaRPr kumimoji="1" lang="ja-JP"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68</a:t>
            </a:fld>
            <a:endParaRPr kumimoji="1" lang="ja-JP"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69</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a:t>
            </a:fld>
            <a:endParaRPr kumimoji="1" lang="ja-JP"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70</a:t>
            </a:fld>
            <a:endParaRPr kumimoji="1" lang="ja-JP"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71</a:t>
            </a:fld>
            <a:endParaRPr kumimoji="1" lang="ja-JP"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72</a:t>
            </a:fld>
            <a:endParaRPr kumimoji="1" lang="ja-JP"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73</a:t>
            </a:fld>
            <a:endParaRPr kumimoji="1" lang="ja-JP"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74</a:t>
            </a:fld>
            <a:endParaRPr kumimoji="1" lang="ja-JP"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75</a:t>
            </a:fld>
            <a:endParaRPr kumimoji="1" lang="ja-JP"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76</a:t>
            </a:fld>
            <a:endParaRPr kumimoji="1" lang="ja-JP"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77</a:t>
            </a:fld>
            <a:endParaRPr kumimoji="1" lang="ja-JP"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78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40FAA91-7019-4401-984C-C019823B7F0B}"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fld id="{81F7F4CC-CDB8-4CE5-A010-6C4B43D475DC}" type="datetime1">
              <a:rPr kumimoji="1" lang="ja-JP" altLang="en-US" smtClean="0"/>
              <a:pPr/>
              <a:t>2011/2/6</a:t>
            </a:fld>
            <a:endParaRPr kumimoji="1" lang="ja-JP" altLang="en-US"/>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263B6D0F-731A-4EF1-A931-B7B4000F1418}"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4DD01F55-C14C-44E5-B0DB-A200BFFFCBE5}"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fld id="{72058D08-1DF9-4CEA-B942-A9A44A9BD9A5}" type="datetime1">
              <a:rPr kumimoji="1" lang="ja-JP" altLang="en-US" smtClean="0"/>
              <a:pPr/>
              <a:t>2011/2/6</a:t>
            </a:fld>
            <a:endParaRPr kumimoji="1" lang="ja-JP" altLang="en-US"/>
          </a:p>
        </p:txBody>
      </p:sp>
      <p:sp>
        <p:nvSpPr>
          <p:cNvPr id="9" name="スライド番号プレースホルダ 8"/>
          <p:cNvSpPr>
            <a:spLocks noGrp="1"/>
          </p:cNvSpPr>
          <p:nvPr>
            <p:ph type="sldNum" sz="quarter" idx="15"/>
          </p:nvPr>
        </p:nvSpPr>
        <p:spPr/>
        <p:txBody>
          <a:bodyPr rtlCol="0"/>
          <a:lstStyle/>
          <a:p>
            <a:fld id="{D2D8002D-B5B0-4BAC-B1F6-782DDCCE6D9C}" type="slidenum">
              <a:rPr kumimoji="1" lang="ja-JP" altLang="en-US" smtClean="0"/>
              <a:pPr/>
              <a:t>&lt;#&gt;</a:t>
            </a:fld>
            <a:endParaRPr kumimoji="1" lang="ja-JP" altLang="en-US"/>
          </a:p>
        </p:txBody>
      </p:sp>
      <p:sp>
        <p:nvSpPr>
          <p:cNvPr id="10" name="フッター プレースホルダ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fld id="{B0408A80-E06F-43B9-B91C-11DE88AB16DA}"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fld id="{D2D8002D-B5B0-4BAC-B1F6-782DDCCE6D9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2B00CE5D-AEB0-4EDD-8D01-C8D1248D648E}" type="datetime1">
              <a:rPr kumimoji="1" lang="ja-JP" altLang="en-US" smtClean="0"/>
              <a:pPr/>
              <a:t>2011/2/6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84057208-B67A-4C3D-8D52-06ABF19D4F37}" type="datetime1">
              <a:rPr kumimoji="1" lang="ja-JP" altLang="en-US" smtClean="0"/>
              <a:pPr/>
              <a:t>2011/2/6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fld id="{49FB87BA-6C36-4AEB-8DE6-0307DE9A0A40}" type="datetime1">
              <a:rPr kumimoji="1" lang="ja-JP" altLang="en-US" smtClean="0"/>
              <a:pPr/>
              <a:t>2011/2/6</a:t>
            </a:fld>
            <a:endParaRPr kumimoji="1" lang="ja-JP" altLang="en-US"/>
          </a:p>
        </p:txBody>
      </p:sp>
      <p:sp>
        <p:nvSpPr>
          <p:cNvPr id="7" name="スライド番号プレースホルダ 6"/>
          <p:cNvSpPr>
            <a:spLocks noGrp="1"/>
          </p:cNvSpPr>
          <p:nvPr>
            <p:ph type="sldNum" sz="quarter" idx="11"/>
          </p:nvPr>
        </p:nvSpPr>
        <p:spPr/>
        <p:txBody>
          <a:bodyPr rtlCol="0"/>
          <a:lstStyle/>
          <a:p>
            <a:fld id="{D2D8002D-B5B0-4BAC-B1F6-782DDCCE6D9C}" type="slidenum">
              <a:rPr kumimoji="1" lang="ja-JP" altLang="en-US" smtClean="0"/>
              <a:pPr/>
              <a:t>&lt;#&gt;</a:t>
            </a:fld>
            <a:endParaRPr kumimoji="1" lang="ja-JP" altLang="en-US"/>
          </a:p>
        </p:txBody>
      </p:sp>
      <p:sp>
        <p:nvSpPr>
          <p:cNvPr id="8" name="フッター プレースホルダ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02AC684E-D8FA-4CBA-AFF6-9796734B52CC}" type="datetime1">
              <a:rPr kumimoji="1" lang="ja-JP" altLang="en-US" smtClean="0"/>
              <a:pPr/>
              <a:t>2011/2/6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fld id="{AD8401FF-3ACB-4E19-A9E8-92904BEC2D11}" type="datetime1">
              <a:rPr kumimoji="1" lang="ja-JP" altLang="en-US" smtClean="0"/>
              <a:pPr/>
              <a:t>2011/2/6</a:t>
            </a:fld>
            <a:endParaRPr kumimoji="1" lang="ja-JP" altLang="en-US"/>
          </a:p>
        </p:txBody>
      </p:sp>
      <p:sp>
        <p:nvSpPr>
          <p:cNvPr id="22" name="スライド番号プレースホルダ 21"/>
          <p:cNvSpPr>
            <a:spLocks noGrp="1"/>
          </p:cNvSpPr>
          <p:nvPr>
            <p:ph type="sldNum" sz="quarter" idx="15"/>
          </p:nvPr>
        </p:nvSpPr>
        <p:spPr/>
        <p:txBody>
          <a:bodyPr rtlCol="0"/>
          <a:lstStyle/>
          <a:p>
            <a:fld id="{D2D8002D-B5B0-4BAC-B1F6-782DDCCE6D9C}" type="slidenum">
              <a:rPr kumimoji="1" lang="ja-JP" altLang="en-US" smtClean="0"/>
              <a:pPr/>
              <a:t>&lt;#&gt;</a:t>
            </a:fld>
            <a:endParaRPr kumimoji="1" lang="ja-JP" altLang="en-US"/>
          </a:p>
        </p:txBody>
      </p:sp>
      <p:sp>
        <p:nvSpPr>
          <p:cNvPr id="23" name="フッター プレースホルダ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fld id="{4D34A82A-7777-4AE2-B9CE-6D182CB30E75}" type="datetime1">
              <a:rPr kumimoji="1" lang="ja-JP" altLang="en-US" smtClean="0"/>
              <a:pPr/>
              <a:t>2011/2/6</a:t>
            </a:fld>
            <a:endParaRPr kumimoji="1" lang="ja-JP" altLang="en-US"/>
          </a:p>
        </p:txBody>
      </p:sp>
      <p:sp>
        <p:nvSpPr>
          <p:cNvPr id="18" name="スライド番号プレースホルダ 17"/>
          <p:cNvSpPr>
            <a:spLocks noGrp="1"/>
          </p:cNvSpPr>
          <p:nvPr>
            <p:ph type="sldNum" sz="quarter" idx="11"/>
          </p:nvPr>
        </p:nvSpPr>
        <p:spPr/>
        <p:txBody>
          <a:bodyPr rtlCol="0"/>
          <a:lstStyle/>
          <a:p>
            <a:fld id="{D2D8002D-B5B0-4BAC-B1F6-782DDCCE6D9C}" type="slidenum">
              <a:rPr kumimoji="1" lang="ja-JP" altLang="en-US" smtClean="0"/>
              <a:pPr/>
              <a:t>&lt;#&gt;</a:t>
            </a:fld>
            <a:endParaRPr kumimoji="1" lang="ja-JP" altLang="en-US"/>
          </a:p>
        </p:txBody>
      </p:sp>
      <p:sp>
        <p:nvSpPr>
          <p:cNvPr id="21" name="フッター プレースホルダ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142852"/>
            <a:ext cx="7467600" cy="1143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500174"/>
            <a:ext cx="7467600" cy="487375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718B56F-07F7-4259-9318-DF4A9359EAE7}" type="datetime1">
              <a:rPr kumimoji="1" lang="ja-JP" altLang="en-US" smtClean="0"/>
              <a:pPr/>
              <a:t>2011/2/6</a:t>
            </a:fld>
            <a:endParaRPr kumimoji="1" lang="ja-JP" altLang="en-US"/>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open.eucalyptus.com/wiki"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hyperlink" Target="http://wakame.jp/manual/wakame-vdc/10.11/installation.html" TargetMode="External"/><Relationship Id="rId5" Type="http://schemas.openxmlformats.org/officeDocument/2006/relationships/hyperlink" Target="http://open.eucalyptus.com/wiki/EucalyptusInstallation_v2.0" TargetMode="External"/><Relationship Id="rId4" Type="http://schemas.openxmlformats.org/officeDocument/2006/relationships/hyperlink" Target="http://wakame.jp/category/docum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クラウドコンピューティング基盤</a:t>
            </a:r>
            <a:endParaRPr kumimoji="1" lang="ja-JP" altLang="en-US" dirty="0"/>
          </a:p>
        </p:txBody>
      </p:sp>
      <p:sp>
        <p:nvSpPr>
          <p:cNvPr id="5" name="サブタイトル 4"/>
          <p:cNvSpPr>
            <a:spLocks noGrp="1"/>
          </p:cNvSpPr>
          <p:nvPr>
            <p:ph type="subTitle" idx="1"/>
          </p:nvPr>
        </p:nvSpPr>
        <p:spPr/>
        <p:txBody>
          <a:bodyPr/>
          <a:lstStyle/>
          <a:p>
            <a:r>
              <a:rPr kumimoji="1" lang="ja-JP" altLang="en-US" dirty="0" smtClean="0"/>
              <a:t>エンジニアのための活用術</a:t>
            </a:r>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ja-JP" altLang="en-US" dirty="0" smtClean="0"/>
              <a:t>「数分」で素早くサーバの準備ができれば</a:t>
            </a:r>
            <a:r>
              <a:rPr kumimoji="1" lang="en-US" altLang="ja-JP" dirty="0" smtClean="0"/>
              <a:t/>
            </a:r>
            <a:br>
              <a:rPr kumimoji="1" lang="en-US" altLang="ja-JP" dirty="0" smtClean="0"/>
            </a:br>
            <a:r>
              <a:rPr kumimoji="1" lang="en-US" altLang="ja-JP" dirty="0" smtClean="0"/>
              <a:t>Try &amp; Error</a:t>
            </a:r>
            <a:r>
              <a:rPr lang="ja-JP" altLang="en-US" dirty="0" smtClean="0"/>
              <a:t>をやりやすくなる</a:t>
            </a:r>
            <a:endParaRPr kumimoji="1" lang="ja-JP" altLang="en-US" dirty="0"/>
          </a:p>
        </p:txBody>
      </p:sp>
      <p:sp>
        <p:nvSpPr>
          <p:cNvPr id="7" name="コンテンツ プレースホルダ 6"/>
          <p:cNvSpPr>
            <a:spLocks noGrp="1"/>
          </p:cNvSpPr>
          <p:nvPr>
            <p:ph sz="quarter" idx="1"/>
          </p:nvPr>
        </p:nvSpPr>
        <p:spPr/>
        <p:txBody>
          <a:bodyPr>
            <a:normAutofit/>
          </a:bodyPr>
          <a:lstStyle/>
          <a:p>
            <a:r>
              <a:rPr lang="ja-JP" altLang="en-US" sz="2800" dirty="0" smtClean="0"/>
              <a:t>クラウド基盤は</a:t>
            </a:r>
            <a:r>
              <a:rPr lang="en-US" altLang="ja-JP" sz="2800" dirty="0" smtClean="0"/>
              <a:t/>
            </a:r>
            <a:br>
              <a:rPr lang="en-US" altLang="ja-JP" sz="2800" dirty="0" smtClean="0"/>
            </a:br>
            <a:r>
              <a:rPr lang="ja-JP" altLang="en-US" sz="2800" dirty="0" smtClean="0"/>
              <a:t>人間が同業務を実施するより遙かに高速</a:t>
            </a:r>
            <a:endParaRPr lang="en-US" altLang="ja-JP" sz="2800" dirty="0" smtClean="0"/>
          </a:p>
          <a:p>
            <a:endParaRPr lang="en-US" altLang="ja-JP" sz="2800" dirty="0" smtClean="0"/>
          </a:p>
          <a:p>
            <a:r>
              <a:rPr lang="ja-JP" altLang="en-US" sz="2800" dirty="0" smtClean="0"/>
              <a:t>気軽に</a:t>
            </a:r>
            <a:r>
              <a:rPr lang="en-US" altLang="ja-JP" sz="2800" dirty="0" smtClean="0"/>
              <a:t>Try &amp; Error</a:t>
            </a:r>
            <a:r>
              <a:rPr lang="ja-JP" altLang="en-US" sz="2800" dirty="0" smtClean="0"/>
              <a:t>できる</a:t>
            </a:r>
            <a:endParaRPr lang="en-US" altLang="ja-JP" sz="2800" dirty="0" smtClean="0"/>
          </a:p>
          <a:p>
            <a:pPr lvl="1"/>
            <a:r>
              <a:rPr kumimoji="1" lang="ja-JP" altLang="en-US" sz="2400" dirty="0" smtClean="0"/>
              <a:t>やり直しで失われる時間が少ないため</a:t>
            </a:r>
            <a:endParaRPr kumimoji="1" lang="en-US" altLang="ja-JP" sz="2400" dirty="0" smtClean="0"/>
          </a:p>
          <a:p>
            <a:pPr lvl="2"/>
            <a:r>
              <a:rPr lang="ja-JP" altLang="en-US" sz="2000" dirty="0" smtClean="0"/>
              <a:t>環境のバックアップ時点まで手戻るだけで済む</a:t>
            </a:r>
            <a:endParaRPr kumimoji="1" lang="en-US" altLang="ja-JP" sz="2000" dirty="0" smtClean="0"/>
          </a:p>
          <a:p>
            <a:pPr lvl="1"/>
            <a:r>
              <a:rPr lang="ja-JP" altLang="en-US" sz="2400" dirty="0" smtClean="0"/>
              <a:t>繰り返しやることで効率化されるため</a:t>
            </a:r>
            <a:endParaRPr lang="en-US" altLang="ja-JP" sz="2400" dirty="0" smtClean="0"/>
          </a:p>
          <a:p>
            <a:pPr lvl="2"/>
            <a:r>
              <a:rPr kumimoji="1" lang="ja-JP" altLang="en-US" sz="2000" dirty="0" smtClean="0"/>
              <a:t>同じ環境の複製、起動が速い</a:t>
            </a:r>
            <a:endParaRPr kumimoji="1" lang="en-US" altLang="ja-JP" sz="2000" dirty="0" smtClean="0"/>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10</a:t>
            </a:fld>
            <a:endParaRPr kumimoji="1" lang="ja-JP" altLang="en-US"/>
          </a:p>
        </p:txBody>
      </p:sp>
      <p:sp>
        <p:nvSpPr>
          <p:cNvPr id="5" name="右矢印 4"/>
          <p:cNvSpPr/>
          <p:nvPr/>
        </p:nvSpPr>
        <p:spPr>
          <a:xfrm>
            <a:off x="2267744" y="5445224"/>
            <a:ext cx="978408" cy="48463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275856" y="5445224"/>
            <a:ext cx="4770858" cy="461665"/>
          </a:xfrm>
          <a:prstGeom prst="rect">
            <a:avLst/>
          </a:prstGeom>
          <a:noFill/>
        </p:spPr>
        <p:txBody>
          <a:bodyPr wrap="none" rtlCol="0">
            <a:spAutoFit/>
          </a:bodyPr>
          <a:lstStyle/>
          <a:p>
            <a:r>
              <a:rPr kumimoji="1" lang="ja-JP" altLang="en-US" sz="2400" dirty="0" smtClean="0"/>
              <a:t>時間（＝コスト）の圧縮に期待できる</a:t>
            </a:r>
            <a:endParaRPr kumimoji="1" lang="ja-JP"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本番</a:t>
            </a:r>
            <a:r>
              <a:rPr kumimoji="1" lang="ja-JP" altLang="en-US" dirty="0" smtClean="0"/>
              <a:t>サーバーの取り扱いも</a:t>
            </a:r>
            <a:r>
              <a:rPr kumimoji="1" lang="en-US" altLang="ja-JP" dirty="0" smtClean="0"/>
              <a:t/>
            </a:r>
            <a:br>
              <a:rPr kumimoji="1" lang="en-US" altLang="ja-JP" dirty="0" smtClean="0"/>
            </a:br>
            <a:r>
              <a:rPr kumimoji="1" lang="en-US" altLang="ja-JP" dirty="0" smtClean="0"/>
              <a:t>Try &amp; Error</a:t>
            </a:r>
            <a:r>
              <a:rPr kumimoji="1" lang="ja-JP" altLang="en-US" dirty="0" smtClean="0"/>
              <a:t>化し、使い捨ての時代へ</a:t>
            </a:r>
            <a:endParaRPr kumimoji="1" lang="ja-JP" altLang="en-US" dirty="0"/>
          </a:p>
        </p:txBody>
      </p:sp>
      <p:sp>
        <p:nvSpPr>
          <p:cNvPr id="19" name="スライド番号プレースホルダ 18"/>
          <p:cNvSpPr>
            <a:spLocks noGrp="1"/>
          </p:cNvSpPr>
          <p:nvPr>
            <p:ph type="sldNum" sz="quarter" idx="11"/>
          </p:nvPr>
        </p:nvSpPr>
        <p:spPr/>
        <p:txBody>
          <a:bodyPr>
            <a:normAutofit/>
          </a:bodyPr>
          <a:lstStyle/>
          <a:p>
            <a:fld id="{D2D8002D-B5B0-4BAC-B1F6-782DDCCE6D9C}" type="slidenum">
              <a:rPr kumimoji="1" lang="ja-JP" altLang="en-US" smtClean="0"/>
              <a:pPr/>
              <a:t>11</a:t>
            </a:fld>
            <a:endParaRPr kumimoji="1" lang="ja-JP" altLang="en-US"/>
          </a:p>
        </p:txBody>
      </p:sp>
      <p:sp>
        <p:nvSpPr>
          <p:cNvPr id="4" name="角丸四角形 3"/>
          <p:cNvSpPr/>
          <p:nvPr/>
        </p:nvSpPr>
        <p:spPr>
          <a:xfrm>
            <a:off x="2051720" y="1803812"/>
            <a:ext cx="9144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dirty="0" smtClean="0"/>
              <a:t>現状</a:t>
            </a:r>
            <a:r>
              <a:rPr lang="ja-JP" altLang="en-US" dirty="0" smtClean="0"/>
              <a:t>環境</a:t>
            </a:r>
            <a:endParaRPr kumimoji="1" lang="en-US" altLang="ja-JP" dirty="0" smtClean="0"/>
          </a:p>
        </p:txBody>
      </p:sp>
      <p:sp>
        <p:nvSpPr>
          <p:cNvPr id="5" name="角丸四角形 4"/>
          <p:cNvSpPr/>
          <p:nvPr/>
        </p:nvSpPr>
        <p:spPr>
          <a:xfrm>
            <a:off x="4067944" y="1803812"/>
            <a:ext cx="914400"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dirty="0" smtClean="0"/>
              <a:t>メンテナンス</a:t>
            </a:r>
            <a:endParaRPr kumimoji="1" lang="ja-JP" altLang="en-US" dirty="0"/>
          </a:p>
        </p:txBody>
      </p:sp>
      <p:sp>
        <p:nvSpPr>
          <p:cNvPr id="7" name="加算記号 6"/>
          <p:cNvSpPr/>
          <p:nvPr/>
        </p:nvSpPr>
        <p:spPr>
          <a:xfrm>
            <a:off x="3059832" y="1803812"/>
            <a:ext cx="914400" cy="9144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9" name="角丸四角形 8"/>
          <p:cNvSpPr/>
          <p:nvPr/>
        </p:nvSpPr>
        <p:spPr>
          <a:xfrm>
            <a:off x="6393904" y="1803812"/>
            <a:ext cx="9144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t>最新環境</a:t>
            </a:r>
            <a:endParaRPr kumimoji="1" lang="ja-JP" altLang="en-US" dirty="0"/>
          </a:p>
        </p:txBody>
      </p:sp>
      <p:sp>
        <p:nvSpPr>
          <p:cNvPr id="10" name="右矢印 9"/>
          <p:cNvSpPr/>
          <p:nvPr/>
        </p:nvSpPr>
        <p:spPr>
          <a:xfrm>
            <a:off x="5220072" y="2019836"/>
            <a:ext cx="978408" cy="48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1" name="角丸四角形 10"/>
          <p:cNvSpPr/>
          <p:nvPr/>
        </p:nvSpPr>
        <p:spPr>
          <a:xfrm>
            <a:off x="2051720" y="4098776"/>
            <a:ext cx="9144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dirty="0" smtClean="0"/>
              <a:t>現状</a:t>
            </a:r>
            <a:r>
              <a:rPr lang="ja-JP" altLang="en-US" dirty="0" smtClean="0"/>
              <a:t>環境</a:t>
            </a:r>
            <a:endParaRPr kumimoji="1" lang="en-US" altLang="ja-JP" dirty="0" smtClean="0"/>
          </a:p>
        </p:txBody>
      </p:sp>
      <p:sp>
        <p:nvSpPr>
          <p:cNvPr id="12" name="右矢印 11"/>
          <p:cNvSpPr/>
          <p:nvPr/>
        </p:nvSpPr>
        <p:spPr>
          <a:xfrm>
            <a:off x="3203848" y="4262216"/>
            <a:ext cx="2994632" cy="48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3" name="角丸四角形 12"/>
          <p:cNvSpPr/>
          <p:nvPr/>
        </p:nvSpPr>
        <p:spPr>
          <a:xfrm>
            <a:off x="6393904" y="5034880"/>
            <a:ext cx="9144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t>最新環境</a:t>
            </a:r>
            <a:endParaRPr kumimoji="1" lang="ja-JP" altLang="en-US" dirty="0"/>
          </a:p>
        </p:txBody>
      </p:sp>
      <p:sp>
        <p:nvSpPr>
          <p:cNvPr id="14" name="右矢印 13"/>
          <p:cNvSpPr/>
          <p:nvPr/>
        </p:nvSpPr>
        <p:spPr>
          <a:xfrm>
            <a:off x="5220072" y="5250904"/>
            <a:ext cx="978408" cy="48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5" name="角丸四角形 14"/>
          <p:cNvSpPr/>
          <p:nvPr/>
        </p:nvSpPr>
        <p:spPr>
          <a:xfrm>
            <a:off x="4067944" y="5034880"/>
            <a:ext cx="914400"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dirty="0" smtClean="0"/>
              <a:t>メンテナンス</a:t>
            </a:r>
            <a:endParaRPr kumimoji="1" lang="ja-JP" altLang="en-US" dirty="0"/>
          </a:p>
        </p:txBody>
      </p:sp>
      <p:sp>
        <p:nvSpPr>
          <p:cNvPr id="16" name="乗算記号 15"/>
          <p:cNvSpPr/>
          <p:nvPr/>
        </p:nvSpPr>
        <p:spPr>
          <a:xfrm>
            <a:off x="6228184" y="3882752"/>
            <a:ext cx="1202432" cy="1202432"/>
          </a:xfrm>
          <a:prstGeom prst="mathMultiply">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破棄</a:t>
            </a:r>
            <a:endParaRPr kumimoji="1" lang="ja-JP" altLang="en-US" dirty="0"/>
          </a:p>
        </p:txBody>
      </p:sp>
      <p:sp>
        <p:nvSpPr>
          <p:cNvPr id="17" name="テキスト ボックス 16"/>
          <p:cNvSpPr txBox="1"/>
          <p:nvPr/>
        </p:nvSpPr>
        <p:spPr>
          <a:xfrm>
            <a:off x="899592" y="1412776"/>
            <a:ext cx="1947969" cy="369332"/>
          </a:xfrm>
          <a:prstGeom prst="rect">
            <a:avLst/>
          </a:prstGeom>
          <a:noFill/>
        </p:spPr>
        <p:txBody>
          <a:bodyPr wrap="none" rtlCol="0">
            <a:spAutoFit/>
          </a:bodyPr>
          <a:lstStyle/>
          <a:p>
            <a:r>
              <a:rPr lang="ja-JP" altLang="en-US" b="1" dirty="0" smtClean="0">
                <a:effectLst>
                  <a:outerShdw blurRad="38100" dist="38100" dir="2700000" algn="tl">
                    <a:srgbClr val="000000">
                      <a:alpha val="43137"/>
                    </a:srgbClr>
                  </a:outerShdw>
                </a:effectLst>
              </a:rPr>
              <a:t>■</a:t>
            </a:r>
            <a:r>
              <a:rPr lang="ja-JP" altLang="en-US" b="1" u="sng" dirty="0" smtClean="0">
                <a:effectLst>
                  <a:outerShdw blurRad="38100" dist="38100" dir="2700000" algn="tl">
                    <a:srgbClr val="000000">
                      <a:alpha val="43137"/>
                    </a:srgbClr>
                  </a:outerShdw>
                </a:effectLst>
              </a:rPr>
              <a:t>これまでの運用</a:t>
            </a:r>
            <a:endParaRPr kumimoji="1" lang="ja-JP" altLang="en-US" b="1" u="sng" dirty="0">
              <a:effectLst>
                <a:outerShdw blurRad="38100" dist="38100" dir="2700000" algn="tl">
                  <a:srgbClr val="000000">
                    <a:alpha val="43137"/>
                  </a:srgbClr>
                </a:outerShdw>
              </a:effectLst>
            </a:endParaRPr>
          </a:p>
        </p:txBody>
      </p:sp>
      <p:sp>
        <p:nvSpPr>
          <p:cNvPr id="18" name="テキスト ボックス 17"/>
          <p:cNvSpPr txBox="1"/>
          <p:nvPr/>
        </p:nvSpPr>
        <p:spPr>
          <a:xfrm>
            <a:off x="1403648" y="2790220"/>
            <a:ext cx="6378669"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smtClean="0"/>
              <a:t>新しい環境を準備するのに時間がかかるため、</a:t>
            </a:r>
            <a:r>
              <a:rPr kumimoji="1" lang="en-US" altLang="ja-JP" dirty="0" smtClean="0"/>
              <a:t/>
            </a:r>
            <a:br>
              <a:rPr kumimoji="1" lang="en-US" altLang="ja-JP" dirty="0" smtClean="0"/>
            </a:br>
            <a:r>
              <a:rPr kumimoji="1" lang="ja-JP" altLang="en-US" dirty="0" smtClean="0"/>
              <a:t>すでに動いている環境を調査し、慎重に変更を加えて運用する。</a:t>
            </a:r>
            <a:endParaRPr kumimoji="1" lang="ja-JP" altLang="en-US" dirty="0"/>
          </a:p>
        </p:txBody>
      </p:sp>
      <p:sp>
        <p:nvSpPr>
          <p:cNvPr id="20" name="テキスト ボックス 19"/>
          <p:cNvSpPr txBox="1"/>
          <p:nvPr/>
        </p:nvSpPr>
        <p:spPr>
          <a:xfrm>
            <a:off x="899592" y="3717032"/>
            <a:ext cx="2182008" cy="369332"/>
          </a:xfrm>
          <a:prstGeom prst="rect">
            <a:avLst/>
          </a:prstGeom>
          <a:noFill/>
        </p:spPr>
        <p:txBody>
          <a:bodyPr wrap="none" rtlCol="0">
            <a:spAutoFit/>
          </a:bodyPr>
          <a:lstStyle/>
          <a:p>
            <a:r>
              <a:rPr lang="ja-JP" altLang="en-US" b="1" dirty="0" smtClean="0">
                <a:effectLst>
                  <a:outerShdw blurRad="38100" dist="38100" dir="2700000" algn="tl">
                    <a:srgbClr val="000000">
                      <a:alpha val="43137"/>
                    </a:srgbClr>
                  </a:outerShdw>
                </a:effectLst>
              </a:rPr>
              <a:t>■</a:t>
            </a:r>
            <a:r>
              <a:rPr lang="ja-JP" altLang="en-US" b="1" u="sng" dirty="0" smtClean="0">
                <a:effectLst>
                  <a:outerShdw blurRad="38100" dist="38100" dir="2700000" algn="tl">
                    <a:srgbClr val="000000">
                      <a:alpha val="43137"/>
                    </a:srgbClr>
                  </a:outerShdw>
                </a:effectLst>
              </a:rPr>
              <a:t>これからの運用例</a:t>
            </a:r>
            <a:endParaRPr kumimoji="1" lang="ja-JP" altLang="en-US" b="1" u="sng" dirty="0">
              <a:effectLst>
                <a:outerShdw blurRad="38100" dist="38100" dir="2700000" algn="tl">
                  <a:srgbClr val="000000">
                    <a:alpha val="43137"/>
                  </a:srgbClr>
                </a:outerShdw>
              </a:effectLst>
            </a:endParaRPr>
          </a:p>
        </p:txBody>
      </p:sp>
      <p:sp>
        <p:nvSpPr>
          <p:cNvPr id="21" name="テキスト ボックス 20"/>
          <p:cNvSpPr txBox="1"/>
          <p:nvPr/>
        </p:nvSpPr>
        <p:spPr>
          <a:xfrm>
            <a:off x="2123728" y="6023029"/>
            <a:ext cx="5331909"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ja-JP" altLang="en-US" dirty="0" smtClean="0"/>
              <a:t>対応速度を重視する場合は、現状の環境は捨てて</a:t>
            </a:r>
            <a:r>
              <a:rPr lang="en-US" altLang="ja-JP" dirty="0" smtClean="0"/>
              <a:t/>
            </a:r>
            <a:br>
              <a:rPr lang="en-US" altLang="ja-JP" dirty="0" smtClean="0"/>
            </a:br>
            <a:r>
              <a:rPr lang="ja-JP" altLang="en-US" dirty="0" smtClean="0"/>
              <a:t>最新環境を起動し、切り替えて運用することもできる。</a:t>
            </a:r>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クラウド基盤を提供する</a:t>
            </a:r>
            <a:r>
              <a:rPr lang="en-US" altLang="ja-JP" dirty="0" smtClean="0"/>
              <a:t/>
            </a:r>
            <a:br>
              <a:rPr lang="en-US" altLang="ja-JP" dirty="0" smtClean="0"/>
            </a:br>
            <a:r>
              <a:rPr lang="ja-JP" altLang="en-US" dirty="0" smtClean="0"/>
              <a:t>代表的なサービス</a:t>
            </a:r>
            <a:endParaRPr kumimoji="1" lang="ja-JP" altLang="en-US" dirty="0"/>
          </a:p>
        </p:txBody>
      </p:sp>
      <p:sp>
        <p:nvSpPr>
          <p:cNvPr id="6" name="スライド番号プレースホルダ 5"/>
          <p:cNvSpPr>
            <a:spLocks noGrp="1"/>
          </p:cNvSpPr>
          <p:nvPr>
            <p:ph type="sldNum" sz="quarter" idx="11"/>
          </p:nvPr>
        </p:nvSpPr>
        <p:spPr/>
        <p:txBody>
          <a:bodyPr>
            <a:normAutofit/>
          </a:bodyPr>
          <a:lstStyle/>
          <a:p>
            <a:fld id="{D2D8002D-B5B0-4BAC-B1F6-782DDCCE6D9C}" type="slidenum">
              <a:rPr kumimoji="1" lang="ja-JP" altLang="en-US" smtClean="0"/>
              <a:pPr/>
              <a:t>12</a:t>
            </a:fld>
            <a:endParaRPr kumimoji="1" lang="ja-JP" altLang="en-US"/>
          </a:p>
        </p:txBody>
      </p:sp>
      <p:graphicFrame>
        <p:nvGraphicFramePr>
          <p:cNvPr id="4" name="表 3"/>
          <p:cNvGraphicFramePr>
            <a:graphicFrameLocks noGrp="1"/>
          </p:cNvGraphicFramePr>
          <p:nvPr/>
        </p:nvGraphicFramePr>
        <p:xfrm>
          <a:off x="323528" y="2266962"/>
          <a:ext cx="8496944" cy="3953582"/>
        </p:xfrm>
        <a:graphic>
          <a:graphicData uri="http://schemas.openxmlformats.org/drawingml/2006/table">
            <a:tbl>
              <a:tblPr firstRow="1" bandRow="1">
                <a:tableStyleId>{5C22544A-7EE6-4342-B048-85BDC9FD1C3A}</a:tableStyleId>
              </a:tblPr>
              <a:tblGrid>
                <a:gridCol w="1512168"/>
                <a:gridCol w="1584176"/>
                <a:gridCol w="1368152"/>
                <a:gridCol w="4032448"/>
              </a:tblGrid>
              <a:tr h="0">
                <a:tc>
                  <a:txBody>
                    <a:bodyPr/>
                    <a:lstStyle/>
                    <a:p>
                      <a:r>
                        <a:rPr kumimoji="1" lang="ja-JP" altLang="en-US" sz="1400" dirty="0" smtClean="0"/>
                        <a:t>サービス名</a:t>
                      </a:r>
                      <a:endParaRPr kumimoji="1" lang="ja-JP" altLang="en-US" sz="1400" dirty="0"/>
                    </a:p>
                  </a:txBody>
                  <a:tcPr/>
                </a:tc>
                <a:tc>
                  <a:txBody>
                    <a:bodyPr/>
                    <a:lstStyle/>
                    <a:p>
                      <a:r>
                        <a:rPr kumimoji="1" lang="ja-JP" altLang="en-US" sz="1400" dirty="0" smtClean="0"/>
                        <a:t>運営会社</a:t>
                      </a:r>
                      <a:endParaRPr kumimoji="1" lang="ja-JP" altLang="en-US" sz="1400" dirty="0"/>
                    </a:p>
                  </a:txBody>
                  <a:tcPr/>
                </a:tc>
                <a:tc>
                  <a:txBody>
                    <a:bodyPr/>
                    <a:lstStyle/>
                    <a:p>
                      <a:r>
                        <a:rPr kumimoji="1" lang="ja-JP" altLang="en-US" sz="1400" dirty="0" smtClean="0"/>
                        <a:t>開始時期</a:t>
                      </a:r>
                      <a:endParaRPr kumimoji="1" lang="ja-JP" altLang="en-US" sz="1400" dirty="0"/>
                    </a:p>
                  </a:txBody>
                  <a:tcPr/>
                </a:tc>
                <a:tc>
                  <a:txBody>
                    <a:bodyPr/>
                    <a:lstStyle/>
                    <a:p>
                      <a:r>
                        <a:rPr kumimoji="1" lang="ja-JP" altLang="en-US" sz="1400" dirty="0" smtClean="0"/>
                        <a:t>概要</a:t>
                      </a:r>
                      <a:endParaRPr kumimoji="1" lang="ja-JP" altLang="en-US" sz="1400" dirty="0"/>
                    </a:p>
                  </a:txBody>
                  <a:tcPr/>
                </a:tc>
              </a:tr>
              <a:tr h="986191">
                <a:tc>
                  <a:txBody>
                    <a:bodyPr/>
                    <a:lstStyle/>
                    <a:p>
                      <a:r>
                        <a:rPr kumimoji="1" lang="en-US" altLang="ja-JP" sz="1400" dirty="0" smtClean="0"/>
                        <a:t>Amazon Web Services</a:t>
                      </a:r>
                      <a:endParaRPr kumimoji="1" lang="ja-JP" altLang="en-US" sz="1400" dirty="0"/>
                    </a:p>
                  </a:txBody>
                  <a:tcPr/>
                </a:tc>
                <a:tc>
                  <a:txBody>
                    <a:bodyPr/>
                    <a:lstStyle/>
                    <a:p>
                      <a:r>
                        <a:rPr kumimoji="1" lang="en-US" altLang="ja-JP" sz="1400" dirty="0" smtClean="0"/>
                        <a:t>Amazon.com,</a:t>
                      </a:r>
                      <a:r>
                        <a:rPr kumimoji="1" lang="en-US" altLang="ja-JP" sz="1400" baseline="0" dirty="0" smtClean="0"/>
                        <a:t> Inc.</a:t>
                      </a:r>
                      <a:endParaRPr kumimoji="1" lang="ja-JP" altLang="en-US" sz="1400" dirty="0"/>
                    </a:p>
                  </a:txBody>
                  <a:tcPr/>
                </a:tc>
                <a:tc>
                  <a:txBody>
                    <a:bodyPr/>
                    <a:lstStyle/>
                    <a:p>
                      <a:r>
                        <a:rPr kumimoji="1" lang="en-US" altLang="ja-JP" sz="1400" dirty="0" smtClean="0"/>
                        <a:t>2006</a:t>
                      </a:r>
                      <a:r>
                        <a:rPr kumimoji="1" lang="ja-JP" altLang="en-US" sz="1400" dirty="0" smtClean="0"/>
                        <a:t>年</a:t>
                      </a:r>
                      <a:r>
                        <a:rPr kumimoji="1" lang="en-US" altLang="ja-JP" sz="1400" dirty="0" smtClean="0"/>
                        <a:t>8</a:t>
                      </a:r>
                      <a:r>
                        <a:rPr kumimoji="1" lang="ja-JP" altLang="en-US" sz="1400" dirty="0" smtClean="0"/>
                        <a:t>月</a:t>
                      </a:r>
                      <a:r>
                        <a:rPr kumimoji="1" lang="en-US" altLang="ja-JP" sz="1400" dirty="0" smtClean="0"/>
                        <a:t>EC2(</a:t>
                      </a:r>
                      <a:r>
                        <a:rPr kumimoji="1" lang="ja-JP" altLang="en-US" sz="1400" dirty="0" smtClean="0"/>
                        <a:t>サービス名</a:t>
                      </a:r>
                      <a:r>
                        <a:rPr kumimoji="1" lang="en-US" altLang="ja-JP" sz="1400" dirty="0" smtClean="0"/>
                        <a:t>)</a:t>
                      </a:r>
                      <a:r>
                        <a:rPr kumimoji="1" lang="ja-JP" altLang="en-US" sz="1400" baseline="0" dirty="0" smtClean="0"/>
                        <a:t> </a:t>
                      </a:r>
                      <a:r>
                        <a:rPr kumimoji="1" lang="en-US" altLang="ja-JP" sz="1400" baseline="0" dirty="0" smtClean="0"/>
                        <a:t>Public Beta</a:t>
                      </a:r>
                      <a:r>
                        <a:rPr kumimoji="1" lang="ja-JP" altLang="en-US" sz="1400" baseline="0" dirty="0" smtClean="0"/>
                        <a:t>で開始</a:t>
                      </a:r>
                      <a:endParaRPr kumimoji="1" lang="ja-JP" altLang="en-US" sz="1400" dirty="0"/>
                    </a:p>
                  </a:txBody>
                  <a:tcPr/>
                </a:tc>
                <a:tc>
                  <a:txBody>
                    <a:bodyPr/>
                    <a:lstStyle/>
                    <a:p>
                      <a:r>
                        <a:rPr kumimoji="1" lang="ja-JP" altLang="en-US" sz="1400" dirty="0" smtClean="0"/>
                        <a:t>日本でも良く知られているサービス。</a:t>
                      </a:r>
                      <a:r>
                        <a:rPr kumimoji="1" lang="en-US" altLang="ja-JP" sz="1400" dirty="0" smtClean="0"/>
                        <a:t>Amazon.com</a:t>
                      </a:r>
                      <a:r>
                        <a:rPr kumimoji="1" lang="ja-JP" altLang="en-US" sz="1400" dirty="0" smtClean="0"/>
                        <a:t>の価格へ反映させることを目的の一つとし、本インフラサービスを提供、本サービスの収益の補填により、見かけのコストを削減する。</a:t>
                      </a:r>
                      <a:r>
                        <a:rPr kumimoji="1" lang="en-US" altLang="ja-JP" sz="1400" dirty="0" err="1" smtClean="0"/>
                        <a:t>Xen</a:t>
                      </a:r>
                      <a:r>
                        <a:rPr kumimoji="1" lang="ja-JP" altLang="en-US" sz="1400" dirty="0" smtClean="0"/>
                        <a:t>が利用されている。</a:t>
                      </a:r>
                      <a:endParaRPr kumimoji="1" lang="ja-JP" altLang="en-US" sz="1400" dirty="0"/>
                    </a:p>
                  </a:txBody>
                  <a:tcPr/>
                </a:tc>
              </a:tr>
              <a:tr h="986191">
                <a:tc>
                  <a:txBody>
                    <a:bodyPr/>
                    <a:lstStyle/>
                    <a:p>
                      <a:r>
                        <a:rPr kumimoji="1" lang="en-US" altLang="ja-JP" sz="1400" dirty="0" err="1" smtClean="0"/>
                        <a:t>SoftLayer</a:t>
                      </a:r>
                      <a:endParaRPr kumimoji="1" lang="ja-JP" altLang="en-US" sz="1400" dirty="0"/>
                    </a:p>
                  </a:txBody>
                  <a:tcPr/>
                </a:tc>
                <a:tc>
                  <a:txBody>
                    <a:bodyPr/>
                    <a:lstStyle/>
                    <a:p>
                      <a:r>
                        <a:rPr kumimoji="1" lang="en-US" altLang="ja-JP" sz="1400" dirty="0" err="1" smtClean="0"/>
                        <a:t>SoftLayer</a:t>
                      </a:r>
                      <a:r>
                        <a:rPr kumimoji="1" lang="en-US" altLang="ja-JP" sz="1400" dirty="0" smtClean="0"/>
                        <a:t> Technologies, Inc.</a:t>
                      </a:r>
                      <a:endParaRPr kumimoji="1" lang="ja-JP" altLang="en-US" sz="1400" dirty="0"/>
                    </a:p>
                  </a:txBody>
                  <a:tcPr/>
                </a:tc>
                <a:tc>
                  <a:txBody>
                    <a:bodyPr/>
                    <a:lstStyle/>
                    <a:p>
                      <a:r>
                        <a:rPr kumimoji="1" lang="en-US" altLang="ja-JP" sz="1400" dirty="0" smtClean="0"/>
                        <a:t>2005</a:t>
                      </a:r>
                      <a:r>
                        <a:rPr kumimoji="1" lang="ja-JP" altLang="en-US" sz="1400" dirty="0" smtClean="0"/>
                        <a:t>年</a:t>
                      </a:r>
                      <a:r>
                        <a:rPr kumimoji="1" lang="en-US" altLang="ja-JP" sz="1400" dirty="0" smtClean="0"/>
                        <a:t>Q4</a:t>
                      </a:r>
                      <a:endParaRPr kumimoji="1" lang="ja-JP" altLang="en-US" sz="1400" dirty="0"/>
                    </a:p>
                  </a:txBody>
                  <a:tcPr/>
                </a:tc>
                <a:tc>
                  <a:txBody>
                    <a:bodyPr/>
                    <a:lstStyle/>
                    <a:p>
                      <a:r>
                        <a:rPr kumimoji="1" lang="ja-JP" altLang="en-US" sz="1400" dirty="0" smtClean="0"/>
                        <a:t>本インフラサービスを高速なネットワークに乗せて提供。</a:t>
                      </a:r>
                      <a:r>
                        <a:rPr kumimoji="1" lang="en-US" altLang="ja-JP" sz="1400" dirty="0" err="1" smtClean="0"/>
                        <a:t>DropBox</a:t>
                      </a:r>
                      <a:r>
                        <a:rPr kumimoji="1" lang="ja-JP" altLang="en-US" sz="1400" dirty="0" smtClean="0"/>
                        <a:t>など日本でも良く知られたサービスを支えている。純粋なインフラ事業会社で、現在もなおサーバ数は拡大している。</a:t>
                      </a:r>
                      <a:endParaRPr kumimoji="1" lang="ja-JP" altLang="en-US" sz="1400" dirty="0"/>
                    </a:p>
                  </a:txBody>
                  <a:tcPr/>
                </a:tc>
              </a:tr>
              <a:tr h="943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Nifty Cloud</a:t>
                      </a:r>
                      <a:endParaRPr kumimoji="1" lang="ja-JP"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ニフティ株式会社</a:t>
                      </a:r>
                      <a:endParaRPr kumimoji="1" lang="ja-JP" altLang="en-US" sz="1400" dirty="0"/>
                    </a:p>
                  </a:txBody>
                  <a:tcPr/>
                </a:tc>
                <a:tc>
                  <a:txBody>
                    <a:bodyPr/>
                    <a:lstStyle/>
                    <a:p>
                      <a:r>
                        <a:rPr kumimoji="1" lang="en-US" altLang="ja-JP" sz="1400" dirty="0" smtClean="0"/>
                        <a:t>2010</a:t>
                      </a:r>
                      <a:r>
                        <a:rPr kumimoji="1" lang="ja-JP" altLang="en-US" sz="1400" dirty="0" smtClean="0"/>
                        <a:t>年</a:t>
                      </a:r>
                      <a:r>
                        <a:rPr kumimoji="1" lang="en-US" altLang="ja-JP" sz="1400" dirty="0" smtClean="0"/>
                        <a:t>1</a:t>
                      </a:r>
                      <a:r>
                        <a:rPr kumimoji="1" lang="ja-JP" altLang="en-US" sz="1400" dirty="0" smtClean="0"/>
                        <a:t>月</a:t>
                      </a:r>
                      <a:endParaRPr kumimoji="1" lang="ja-JP" altLang="en-US" sz="1400" dirty="0"/>
                    </a:p>
                  </a:txBody>
                  <a:tcPr/>
                </a:tc>
                <a:tc>
                  <a:txBody>
                    <a:bodyPr/>
                    <a:lstStyle/>
                    <a:p>
                      <a:r>
                        <a:rPr kumimoji="1" lang="ja-JP" altLang="en-US" sz="1400" dirty="0" smtClean="0"/>
                        <a:t>日本のインフラ事業者。</a:t>
                      </a:r>
                      <a:r>
                        <a:rPr kumimoji="1" lang="en-US" altLang="ja-JP" sz="1400" dirty="0" smtClean="0"/>
                        <a:t>2010</a:t>
                      </a:r>
                      <a:r>
                        <a:rPr kumimoji="1" lang="ja-JP" altLang="en-US" sz="1400" dirty="0" smtClean="0"/>
                        <a:t>年</a:t>
                      </a:r>
                      <a:r>
                        <a:rPr kumimoji="1" lang="en-US" altLang="ja-JP" sz="1400" dirty="0" smtClean="0"/>
                        <a:t>10</a:t>
                      </a:r>
                      <a:r>
                        <a:rPr kumimoji="1" lang="ja-JP" altLang="en-US" sz="1400" dirty="0" smtClean="0"/>
                        <a:t>月に</a:t>
                      </a:r>
                      <a:r>
                        <a:rPr kumimoji="1" lang="en-US" altLang="ja-JP" sz="1400" dirty="0" smtClean="0"/>
                        <a:t>Web API</a:t>
                      </a:r>
                      <a:r>
                        <a:rPr kumimoji="1" lang="ja-JP" altLang="en-US" sz="1400" dirty="0" smtClean="0"/>
                        <a:t>が設置され、自動化を検討することが可能になった。ニフティ社自身のサービスも一部ホストしている。</a:t>
                      </a:r>
                      <a:r>
                        <a:rPr kumimoji="1" lang="en-US" altLang="ja-JP" sz="1400" dirty="0" smtClean="0"/>
                        <a:t>VMware</a:t>
                      </a:r>
                      <a:r>
                        <a:rPr kumimoji="1" lang="ja-JP" altLang="en-US" sz="1400" dirty="0" smtClean="0"/>
                        <a:t>が利用されている。</a:t>
                      </a:r>
                      <a:endParaRPr kumimoji="1" lang="ja-JP" altLang="en-US" sz="1400" dirty="0"/>
                    </a:p>
                  </a:txBody>
                  <a:tcPr/>
                </a:tc>
              </a:tr>
              <a:tr h="4268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unit hosting</a:t>
                      </a:r>
                      <a:endParaRPr kumimoji="1" lang="ja-JP"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株式会社ユニットホスティング</a:t>
                      </a:r>
                      <a:endParaRPr kumimoji="1" lang="ja-JP" altLang="en-US" sz="1400" dirty="0"/>
                    </a:p>
                  </a:txBody>
                  <a:tcPr/>
                </a:tc>
                <a:tc>
                  <a:txBody>
                    <a:bodyPr/>
                    <a:lstStyle/>
                    <a:p>
                      <a:r>
                        <a:rPr kumimoji="1" lang="en-US" altLang="ja-JP" sz="1400" dirty="0" smtClean="0"/>
                        <a:t>2010</a:t>
                      </a:r>
                      <a:r>
                        <a:rPr kumimoji="1" lang="ja-JP" altLang="en-US" sz="1400" dirty="0" smtClean="0"/>
                        <a:t>年</a:t>
                      </a:r>
                      <a:r>
                        <a:rPr kumimoji="1" lang="en-US" altLang="ja-JP" sz="1400" dirty="0" smtClean="0"/>
                        <a:t>3</a:t>
                      </a:r>
                      <a:r>
                        <a:rPr kumimoji="1" lang="ja-JP" altLang="en-US" sz="1400" dirty="0" smtClean="0"/>
                        <a:t>月</a:t>
                      </a:r>
                      <a:endParaRPr kumimoji="1" lang="ja-JP" altLang="en-US" sz="1400" dirty="0"/>
                    </a:p>
                  </a:txBody>
                  <a:tcPr/>
                </a:tc>
                <a:tc>
                  <a:txBody>
                    <a:bodyPr/>
                    <a:lstStyle/>
                    <a:p>
                      <a:r>
                        <a:rPr kumimoji="1" lang="ja-JP" altLang="en-US" sz="1400" dirty="0" smtClean="0"/>
                        <a:t>日本のインフラ事業者。</a:t>
                      </a:r>
                      <a:r>
                        <a:rPr kumimoji="1" lang="en-US" altLang="ja-JP" sz="1400" dirty="0" smtClean="0"/>
                        <a:t>2010</a:t>
                      </a:r>
                      <a:r>
                        <a:rPr kumimoji="1" lang="ja-JP" altLang="en-US" sz="1400" dirty="0" smtClean="0"/>
                        <a:t>年</a:t>
                      </a:r>
                      <a:r>
                        <a:rPr kumimoji="1" lang="en-US" altLang="ja-JP" sz="1400" dirty="0" smtClean="0"/>
                        <a:t>7</a:t>
                      </a:r>
                      <a:r>
                        <a:rPr kumimoji="1" lang="ja-JP" altLang="en-US" sz="1400" dirty="0" smtClean="0"/>
                        <a:t>月に</a:t>
                      </a:r>
                      <a:r>
                        <a:rPr kumimoji="1" lang="en-US" altLang="ja-JP" sz="1400" dirty="0" smtClean="0"/>
                        <a:t>Web API</a:t>
                      </a:r>
                      <a:r>
                        <a:rPr kumimoji="1" lang="ja-JP" altLang="en-US" sz="1400" dirty="0" smtClean="0"/>
                        <a:t>が設置され、自動化を検討することが可能になった。ブート直後からコンソールに接続できる。</a:t>
                      </a:r>
                      <a:endParaRPr kumimoji="1" lang="ja-JP" altLang="en-US" sz="1400" dirty="0"/>
                    </a:p>
                  </a:txBody>
                  <a:tcPr/>
                </a:tc>
              </a:tr>
            </a:tbl>
          </a:graphicData>
        </a:graphic>
      </p:graphicFrame>
      <p:sp>
        <p:nvSpPr>
          <p:cNvPr id="5" name="テキスト ボックス 4"/>
          <p:cNvSpPr txBox="1"/>
          <p:nvPr/>
        </p:nvSpPr>
        <p:spPr>
          <a:xfrm>
            <a:off x="1259632" y="1558533"/>
            <a:ext cx="6734536" cy="646331"/>
          </a:xfrm>
          <a:prstGeom prst="rect">
            <a:avLst/>
          </a:prstGeom>
          <a:noFill/>
        </p:spPr>
        <p:txBody>
          <a:bodyPr wrap="none" rtlCol="0">
            <a:spAutoFit/>
          </a:bodyPr>
          <a:lstStyle/>
          <a:p>
            <a:r>
              <a:rPr lang="ja-JP" altLang="en-US" dirty="0" smtClean="0"/>
              <a:t>データセンターを有する事業者が、自らクラウド基盤を準備・管理し、</a:t>
            </a:r>
            <a:r>
              <a:rPr lang="en-US" altLang="ja-JP" dirty="0" smtClean="0"/>
              <a:t/>
            </a:r>
            <a:br>
              <a:rPr lang="en-US" altLang="ja-JP" dirty="0" smtClean="0"/>
            </a:br>
            <a:r>
              <a:rPr lang="ja-JP" altLang="en-US" dirty="0" smtClean="0"/>
              <a:t>それをサービスとしてシステム開発者へ提供するもの</a:t>
            </a:r>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サービスとして利用する際の</a:t>
            </a:r>
            <a:r>
              <a:rPr kumimoji="1" lang="en-US" altLang="ja-JP" dirty="0" smtClean="0"/>
              <a:t/>
            </a:r>
            <a:br>
              <a:rPr kumimoji="1" lang="en-US" altLang="ja-JP" dirty="0" smtClean="0"/>
            </a:br>
            <a:r>
              <a:rPr kumimoji="1" lang="ja-JP" altLang="en-US" dirty="0" smtClean="0"/>
              <a:t>検討事項</a:t>
            </a:r>
            <a:endParaRPr kumimoji="1" lang="ja-JP" altLang="en-US" dirty="0"/>
          </a:p>
        </p:txBody>
      </p:sp>
      <p:sp>
        <p:nvSpPr>
          <p:cNvPr id="3" name="コンテンツ プレースホルダ 2"/>
          <p:cNvSpPr>
            <a:spLocks noGrp="1"/>
          </p:cNvSpPr>
          <p:nvPr>
            <p:ph sz="quarter" idx="1"/>
          </p:nvPr>
        </p:nvSpPr>
        <p:spPr/>
        <p:txBody>
          <a:bodyPr>
            <a:normAutofit fontScale="77500" lnSpcReduction="20000"/>
          </a:bodyPr>
          <a:lstStyle/>
          <a:p>
            <a:pPr lvl="0">
              <a:buFont typeface="Wingdings" pitchFamily="2" charset="2"/>
              <a:buChar char=""/>
              <a:defRPr/>
            </a:pPr>
            <a:r>
              <a:rPr lang="ja-JP" altLang="en-US" sz="3600" dirty="0" smtClean="0">
                <a:latin typeface="+mj-ea"/>
                <a:ea typeface="+mj-ea"/>
              </a:rPr>
              <a:t>技術・運用的課題</a:t>
            </a:r>
          </a:p>
          <a:p>
            <a:pPr lvl="1">
              <a:defRPr/>
            </a:pPr>
            <a:r>
              <a:rPr lang="ja-JP" altLang="en-US" dirty="0" smtClean="0">
                <a:latin typeface="+mj-ea"/>
                <a:ea typeface="+mj-ea"/>
              </a:rPr>
              <a:t>完全性・機密性の保持</a:t>
            </a:r>
            <a:r>
              <a:rPr lang="en-US" altLang="ja-JP" dirty="0" smtClean="0">
                <a:latin typeface="+mj-ea"/>
                <a:ea typeface="+mj-ea"/>
              </a:rPr>
              <a:t>(</a:t>
            </a:r>
            <a:r>
              <a:rPr lang="ja-JP" altLang="en-US" dirty="0" smtClean="0">
                <a:latin typeface="+mj-ea"/>
                <a:ea typeface="+mj-ea"/>
              </a:rPr>
              <a:t>通信、データ暗号化</a:t>
            </a:r>
            <a:r>
              <a:rPr lang="en-US" altLang="ja-JP" dirty="0" smtClean="0">
                <a:latin typeface="+mj-ea"/>
                <a:ea typeface="+mj-ea"/>
              </a:rPr>
              <a:t>)</a:t>
            </a:r>
            <a:br>
              <a:rPr lang="en-US" altLang="ja-JP" dirty="0" smtClean="0">
                <a:latin typeface="+mj-ea"/>
                <a:ea typeface="+mj-ea"/>
              </a:rPr>
            </a:br>
            <a:r>
              <a:rPr lang="ja-JP" altLang="en-US" dirty="0" smtClean="0">
                <a:latin typeface="+mj-ea"/>
                <a:ea typeface="+mj-ea"/>
              </a:rPr>
              <a:t>データへのアクセス権限・ユーザ認証、セキュアシステム構築・運用</a:t>
            </a:r>
            <a:r>
              <a:rPr lang="en-US" altLang="ja-JP" dirty="0" smtClean="0">
                <a:latin typeface="+mj-ea"/>
                <a:ea typeface="+mj-ea"/>
              </a:rPr>
              <a:t/>
            </a:r>
            <a:br>
              <a:rPr lang="en-US" altLang="ja-JP" dirty="0" smtClean="0">
                <a:latin typeface="+mj-ea"/>
                <a:ea typeface="+mj-ea"/>
              </a:rPr>
            </a:br>
            <a:r>
              <a:rPr lang="ja-JP" altLang="en-US" dirty="0" smtClean="0">
                <a:latin typeface="+mj-ea"/>
                <a:ea typeface="+mj-ea"/>
              </a:rPr>
              <a:t>信頼性・堅牢性</a:t>
            </a:r>
            <a:r>
              <a:rPr lang="en-US" altLang="ja-JP" dirty="0" smtClean="0">
                <a:latin typeface="+mj-ea"/>
                <a:ea typeface="+mj-ea"/>
              </a:rPr>
              <a:t>(SLA)</a:t>
            </a:r>
          </a:p>
          <a:p>
            <a:pPr lvl="0">
              <a:buFont typeface="Wingdings" pitchFamily="2" charset="2"/>
              <a:buChar char=""/>
              <a:defRPr/>
            </a:pPr>
            <a:r>
              <a:rPr lang="ja-JP" altLang="en-US" sz="3600" dirty="0" smtClean="0">
                <a:latin typeface="+mj-ea"/>
                <a:ea typeface="+mj-ea"/>
              </a:rPr>
              <a:t>規格認証・内部統制 的課題</a:t>
            </a:r>
          </a:p>
          <a:p>
            <a:pPr lvl="1">
              <a:defRPr/>
            </a:pPr>
            <a:r>
              <a:rPr lang="ja-JP" altLang="en-US" dirty="0" smtClean="0">
                <a:latin typeface="+mj-ea"/>
                <a:ea typeface="+mj-ea"/>
              </a:rPr>
              <a:t>情報セキュリティマネジメント</a:t>
            </a:r>
            <a:r>
              <a:rPr lang="en-US" altLang="ja-JP" dirty="0" smtClean="0">
                <a:latin typeface="+mj-ea"/>
                <a:ea typeface="+mj-ea"/>
              </a:rPr>
              <a:t>(ISMS)</a:t>
            </a:r>
            <a:r>
              <a:rPr lang="ja-JP" altLang="en-US" dirty="0" err="1" smtClean="0">
                <a:latin typeface="+mj-ea"/>
                <a:ea typeface="+mj-ea"/>
              </a:rPr>
              <a:t>、</a:t>
            </a:r>
            <a:r>
              <a:rPr lang="ja-JP" altLang="en-US" dirty="0" smtClean="0">
                <a:latin typeface="+mj-ea"/>
                <a:ea typeface="+mj-ea"/>
              </a:rPr>
              <a:t>コモンクライテリア、</a:t>
            </a:r>
            <a:r>
              <a:rPr lang="en-US" altLang="ja-JP" dirty="0" smtClean="0">
                <a:latin typeface="+mj-ea"/>
                <a:ea typeface="+mj-ea"/>
              </a:rPr>
              <a:t>PCI DSS</a:t>
            </a:r>
            <a:br>
              <a:rPr lang="en-US" altLang="ja-JP" dirty="0" smtClean="0">
                <a:latin typeface="+mj-ea"/>
                <a:ea typeface="+mj-ea"/>
              </a:rPr>
            </a:br>
            <a:r>
              <a:rPr lang="en-US" altLang="ja-JP" dirty="0" smtClean="0">
                <a:latin typeface="+mj-ea"/>
                <a:ea typeface="+mj-ea"/>
              </a:rPr>
              <a:t>SOX</a:t>
            </a:r>
            <a:r>
              <a:rPr lang="ja-JP" altLang="en-US" dirty="0" smtClean="0">
                <a:latin typeface="+mj-ea"/>
                <a:ea typeface="+mj-ea"/>
              </a:rPr>
              <a:t>法、リスクマネジメント、事業継続、フォレンジック</a:t>
            </a:r>
            <a:r>
              <a:rPr lang="en-US" altLang="ja-JP" dirty="0" smtClean="0">
                <a:latin typeface="+mj-ea"/>
                <a:ea typeface="+mj-ea"/>
              </a:rPr>
              <a:t/>
            </a:r>
            <a:br>
              <a:rPr lang="en-US" altLang="ja-JP" dirty="0" smtClean="0">
                <a:latin typeface="+mj-ea"/>
                <a:ea typeface="+mj-ea"/>
              </a:rPr>
            </a:br>
            <a:r>
              <a:rPr lang="ja-JP" altLang="en-US" dirty="0" smtClean="0">
                <a:latin typeface="+mj-ea"/>
                <a:ea typeface="+mj-ea"/>
              </a:rPr>
              <a:t>知的財産保護、プライバシー保護、コンプライアンス</a:t>
            </a:r>
          </a:p>
          <a:p>
            <a:pPr lvl="0">
              <a:buFont typeface="Wingdings" pitchFamily="2" charset="2"/>
              <a:buChar char=""/>
              <a:defRPr/>
            </a:pPr>
            <a:r>
              <a:rPr lang="ja-JP" altLang="en-US" sz="3600" dirty="0" smtClean="0">
                <a:solidFill>
                  <a:srgbClr val="000000"/>
                </a:solidFill>
                <a:latin typeface="+mj-ea"/>
                <a:ea typeface="+mj-ea"/>
              </a:rPr>
              <a:t>法律的課題</a:t>
            </a:r>
          </a:p>
          <a:p>
            <a:pPr lvl="1">
              <a:defRPr/>
            </a:pPr>
            <a:r>
              <a:rPr lang="ja-JP" altLang="en-US" dirty="0" smtClean="0">
                <a:solidFill>
                  <a:srgbClr val="000000"/>
                </a:solidFill>
                <a:latin typeface="+mj-ea"/>
                <a:ea typeface="+mj-ea"/>
              </a:rPr>
              <a:t>個人情報保護法</a:t>
            </a:r>
          </a:p>
          <a:p>
            <a:pPr lvl="2">
              <a:defRPr/>
            </a:pPr>
            <a:r>
              <a:rPr lang="en-US" altLang="ja-JP" sz="2000" dirty="0" smtClean="0">
                <a:solidFill>
                  <a:srgbClr val="000000"/>
                </a:solidFill>
                <a:latin typeface="+mj-ea"/>
                <a:ea typeface="+mj-ea"/>
              </a:rPr>
              <a:t>(</a:t>
            </a:r>
            <a:r>
              <a:rPr lang="ja-JP" altLang="en-US" sz="2000" dirty="0" smtClean="0">
                <a:solidFill>
                  <a:srgbClr val="000000"/>
                </a:solidFill>
                <a:latin typeface="+mj-ea"/>
                <a:ea typeface="+mj-ea"/>
              </a:rPr>
              <a:t>第</a:t>
            </a:r>
            <a:r>
              <a:rPr lang="en-US" altLang="ja-JP" sz="2000" dirty="0" smtClean="0">
                <a:solidFill>
                  <a:srgbClr val="000000"/>
                </a:solidFill>
                <a:latin typeface="+mj-ea"/>
                <a:ea typeface="+mj-ea"/>
              </a:rPr>
              <a:t>22</a:t>
            </a:r>
            <a:r>
              <a:rPr lang="ja-JP" altLang="en-US" sz="2000" dirty="0" smtClean="0">
                <a:solidFill>
                  <a:srgbClr val="000000"/>
                </a:solidFill>
                <a:latin typeface="+mj-ea"/>
                <a:ea typeface="+mj-ea"/>
              </a:rPr>
              <a:t>条 委託先の監督</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委託を受けたものに対する必要かつ適切な監督を行わなければならない。</a:t>
            </a:r>
          </a:p>
          <a:p>
            <a:pPr lvl="1">
              <a:defRPr/>
            </a:pPr>
            <a:r>
              <a:rPr lang="ja-JP" altLang="en-US" dirty="0" smtClean="0">
                <a:solidFill>
                  <a:srgbClr val="000000"/>
                </a:solidFill>
                <a:latin typeface="+mj-ea"/>
                <a:ea typeface="+mj-ea"/>
              </a:rPr>
              <a:t>外国為替・外国貿易法</a:t>
            </a:r>
          </a:p>
          <a:p>
            <a:pPr lvl="2">
              <a:defRPr/>
            </a:pPr>
            <a:r>
              <a:rPr lang="ja-JP" altLang="en-US" sz="1900" dirty="0" smtClean="0">
                <a:solidFill>
                  <a:srgbClr val="000000"/>
                </a:solidFill>
                <a:latin typeface="+mj-ea"/>
                <a:ea typeface="+mj-ea"/>
              </a:rPr>
              <a:t>特定の技術を外国に提供する際には、経済産業大臣の許可が必要</a:t>
            </a:r>
            <a:r>
              <a:rPr lang="en-US" altLang="ja-JP" sz="1600" dirty="0" smtClean="0">
                <a:solidFill>
                  <a:srgbClr val="000000"/>
                </a:solidFill>
                <a:latin typeface="+mj-ea"/>
                <a:ea typeface="+mj-ea"/>
              </a:rPr>
              <a:t/>
            </a:r>
            <a:br>
              <a:rPr lang="en-US" altLang="ja-JP" sz="1600" dirty="0" smtClean="0">
                <a:solidFill>
                  <a:srgbClr val="000000"/>
                </a:solidFill>
                <a:latin typeface="+mj-ea"/>
                <a:ea typeface="+mj-ea"/>
              </a:rPr>
            </a:br>
            <a:r>
              <a:rPr lang="en-US" altLang="ja-JP" sz="1800" dirty="0" smtClean="0">
                <a:solidFill>
                  <a:srgbClr val="000000"/>
                </a:solidFill>
                <a:latin typeface="+mj-ea"/>
                <a:ea typeface="+mj-ea"/>
              </a:rPr>
              <a:t>( </a:t>
            </a:r>
            <a:r>
              <a:rPr lang="ja-JP" altLang="en-US" sz="1800" dirty="0" smtClean="0">
                <a:solidFill>
                  <a:srgbClr val="000000"/>
                </a:solidFill>
                <a:latin typeface="+mj-ea"/>
                <a:ea typeface="+mj-ea"/>
              </a:rPr>
              <a:t>「電気通信による特定技術を内容とする情報の送信」も含まれる </a:t>
            </a:r>
            <a:r>
              <a:rPr lang="en-US" altLang="ja-JP" sz="1800" dirty="0" smtClean="0">
                <a:solidFill>
                  <a:srgbClr val="000000"/>
                </a:solidFill>
                <a:latin typeface="+mj-ea"/>
                <a:ea typeface="+mj-ea"/>
              </a:rPr>
              <a:t>)</a:t>
            </a:r>
            <a:endParaRPr lang="en-US" altLang="ja-JP" sz="2400" dirty="0" smtClean="0">
              <a:solidFill>
                <a:srgbClr val="000000"/>
              </a:solidFill>
              <a:latin typeface="+mj-ea"/>
              <a:ea typeface="+mj-ea"/>
            </a:endParaRPr>
          </a:p>
          <a:p>
            <a:pPr lvl="1">
              <a:defRPr/>
            </a:pPr>
            <a:r>
              <a:rPr lang="ja-JP" altLang="en-US" dirty="0" smtClean="0">
                <a:solidFill>
                  <a:srgbClr val="000000"/>
                </a:solidFill>
                <a:latin typeface="+mj-ea"/>
                <a:ea typeface="+mj-ea"/>
              </a:rPr>
              <a:t>米国愛国者法、</a:t>
            </a:r>
            <a:r>
              <a:rPr lang="en-US" altLang="ja-JP" dirty="0" smtClean="0">
                <a:solidFill>
                  <a:srgbClr val="000000"/>
                </a:solidFill>
                <a:latin typeface="+mj-ea"/>
                <a:ea typeface="+mj-ea"/>
              </a:rPr>
              <a:t>EU</a:t>
            </a:r>
            <a:r>
              <a:rPr lang="ja-JP" altLang="en-US" dirty="0" smtClean="0">
                <a:solidFill>
                  <a:srgbClr val="000000"/>
                </a:solidFill>
                <a:latin typeface="+mj-ea"/>
                <a:ea typeface="+mj-ea"/>
              </a:rPr>
              <a:t>データ保護指令</a:t>
            </a:r>
          </a:p>
          <a:p>
            <a:pPr lvl="2">
              <a:defRPr/>
            </a:pPr>
            <a:r>
              <a:rPr lang="en-US" altLang="ja-JP" sz="1800" dirty="0" smtClean="0">
                <a:solidFill>
                  <a:srgbClr val="000000"/>
                </a:solidFill>
                <a:latin typeface="+mj-ea"/>
                <a:ea typeface="+mj-ea"/>
              </a:rPr>
              <a:t>( IT</a:t>
            </a:r>
            <a:r>
              <a:rPr lang="ja-JP" altLang="en-US" sz="1800" dirty="0" smtClean="0">
                <a:solidFill>
                  <a:srgbClr val="000000"/>
                </a:solidFill>
                <a:latin typeface="+mj-ea"/>
                <a:ea typeface="+mj-ea"/>
              </a:rPr>
              <a:t>設備押収、</a:t>
            </a:r>
            <a:r>
              <a:rPr lang="en-US" altLang="ja-JP" sz="1800" dirty="0" smtClean="0">
                <a:solidFill>
                  <a:srgbClr val="000000"/>
                </a:solidFill>
                <a:latin typeface="+mj-ea"/>
                <a:ea typeface="+mj-ea"/>
              </a:rPr>
              <a:t>EU</a:t>
            </a:r>
            <a:r>
              <a:rPr lang="ja-JP" altLang="en-US" sz="1800" dirty="0" smtClean="0">
                <a:solidFill>
                  <a:srgbClr val="000000"/>
                </a:solidFill>
                <a:latin typeface="+mj-ea"/>
                <a:ea typeface="+mj-ea"/>
              </a:rPr>
              <a:t>外のデータの移動制限</a:t>
            </a:r>
            <a:r>
              <a:rPr lang="en-US" altLang="ja-JP" sz="1800" dirty="0" smtClean="0">
                <a:solidFill>
                  <a:srgbClr val="000000"/>
                </a:solidFill>
                <a:latin typeface="+mj-ea"/>
                <a:ea typeface="+mj-ea"/>
              </a:rPr>
              <a:t>)</a:t>
            </a:r>
          </a:p>
          <a:p>
            <a:pPr lvl="1">
              <a:defRPr/>
            </a:pPr>
            <a:r>
              <a:rPr lang="ja-JP" altLang="en-US" dirty="0" smtClean="0">
                <a:solidFill>
                  <a:srgbClr val="000000"/>
                </a:solidFill>
                <a:latin typeface="+mj-ea"/>
                <a:ea typeface="+mj-ea"/>
              </a:rPr>
              <a:t>国際司法、準拠法、裁判管轄</a:t>
            </a:r>
            <a:endParaRPr lang="ja-JP" altLang="en-US" dirty="0">
              <a:solidFill>
                <a:srgbClr val="000000"/>
              </a:solidFill>
              <a:latin typeface="+mj-ea"/>
              <a:ea typeface="+mj-ea"/>
            </a:endParaRPr>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クラウド基盤を実現する</a:t>
            </a:r>
            <a:r>
              <a:rPr kumimoji="1" lang="en-US" altLang="ja-JP" dirty="0" smtClean="0"/>
              <a:t/>
            </a:r>
            <a:br>
              <a:rPr kumimoji="1" lang="en-US" altLang="ja-JP" dirty="0" smtClean="0"/>
            </a:br>
            <a:r>
              <a:rPr kumimoji="1" lang="ja-JP" altLang="en-US" dirty="0" smtClean="0"/>
              <a:t>代表的なオープンソースソフトウェア</a:t>
            </a:r>
            <a:endParaRPr kumimoji="1" lang="ja-JP" altLang="en-US" dirty="0"/>
          </a:p>
        </p:txBody>
      </p:sp>
      <p:sp>
        <p:nvSpPr>
          <p:cNvPr id="6" name="スライド番号プレースホルダ 5"/>
          <p:cNvSpPr>
            <a:spLocks noGrp="1"/>
          </p:cNvSpPr>
          <p:nvPr>
            <p:ph type="sldNum" sz="quarter" idx="11"/>
          </p:nvPr>
        </p:nvSpPr>
        <p:spPr/>
        <p:txBody>
          <a:bodyPr>
            <a:normAutofit/>
          </a:bodyPr>
          <a:lstStyle/>
          <a:p>
            <a:fld id="{D2D8002D-B5B0-4BAC-B1F6-782DDCCE6D9C}" type="slidenum">
              <a:rPr kumimoji="1" lang="ja-JP" altLang="en-US" smtClean="0"/>
              <a:pPr/>
              <a:t>14</a:t>
            </a:fld>
            <a:endParaRPr kumimoji="1" lang="ja-JP" altLang="en-US"/>
          </a:p>
        </p:txBody>
      </p:sp>
      <p:graphicFrame>
        <p:nvGraphicFramePr>
          <p:cNvPr id="4" name="表 3"/>
          <p:cNvGraphicFramePr>
            <a:graphicFrameLocks noGrp="1"/>
          </p:cNvGraphicFramePr>
          <p:nvPr/>
        </p:nvGraphicFramePr>
        <p:xfrm>
          <a:off x="251520" y="1988840"/>
          <a:ext cx="8640960" cy="4114800"/>
        </p:xfrm>
        <a:graphic>
          <a:graphicData uri="http://schemas.openxmlformats.org/drawingml/2006/table">
            <a:tbl>
              <a:tblPr firstRow="1" bandRow="1">
                <a:tableStyleId>{5C22544A-7EE6-4342-B048-85BDC9FD1C3A}</a:tableStyleId>
              </a:tblPr>
              <a:tblGrid>
                <a:gridCol w="936104"/>
                <a:gridCol w="1368152"/>
                <a:gridCol w="1008112"/>
                <a:gridCol w="864096"/>
                <a:gridCol w="648072"/>
                <a:gridCol w="936104"/>
                <a:gridCol w="2880320"/>
              </a:tblGrid>
              <a:tr h="432048">
                <a:tc>
                  <a:txBody>
                    <a:bodyPr/>
                    <a:lstStyle/>
                    <a:p>
                      <a:r>
                        <a:rPr kumimoji="1" lang="ja-JP" altLang="en-US" sz="1200" dirty="0" smtClean="0"/>
                        <a:t>ソフトウェア名</a:t>
                      </a:r>
                      <a:endParaRPr kumimoji="1" lang="ja-JP" altLang="en-US" sz="1200" dirty="0"/>
                    </a:p>
                  </a:txBody>
                  <a:tcPr/>
                </a:tc>
                <a:tc>
                  <a:txBody>
                    <a:bodyPr/>
                    <a:lstStyle/>
                    <a:p>
                      <a:r>
                        <a:rPr kumimoji="1" lang="ja-JP" altLang="en-US" sz="1200" dirty="0" smtClean="0"/>
                        <a:t>開発主体</a:t>
                      </a:r>
                      <a:endParaRPr kumimoji="1" lang="ja-JP" altLang="en-US" sz="1200" dirty="0"/>
                    </a:p>
                  </a:txBody>
                  <a:tcPr/>
                </a:tc>
                <a:tc>
                  <a:txBody>
                    <a:bodyPr/>
                    <a:lstStyle/>
                    <a:p>
                      <a:r>
                        <a:rPr kumimoji="1" lang="ja-JP" altLang="en-US" sz="1200" dirty="0" smtClean="0"/>
                        <a:t>開始時期</a:t>
                      </a:r>
                      <a:endParaRPr kumimoji="1" lang="ja-JP" altLang="en-US" sz="1200" dirty="0"/>
                    </a:p>
                  </a:txBody>
                  <a:tcPr/>
                </a:tc>
                <a:tc>
                  <a:txBody>
                    <a:bodyPr/>
                    <a:lstStyle/>
                    <a:p>
                      <a:r>
                        <a:rPr kumimoji="1" lang="ja-JP" altLang="en-US" sz="1200" dirty="0" smtClean="0"/>
                        <a:t>ライセンス</a:t>
                      </a:r>
                      <a:endParaRPr kumimoji="1" lang="ja-JP" altLang="en-US" sz="1200" dirty="0"/>
                    </a:p>
                  </a:txBody>
                  <a:tcPr/>
                </a:tc>
                <a:tc>
                  <a:txBody>
                    <a:bodyPr/>
                    <a:lstStyle/>
                    <a:p>
                      <a:r>
                        <a:rPr kumimoji="1" lang="ja-JP" altLang="en-US" sz="1200" dirty="0" smtClean="0"/>
                        <a:t>言語</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対応ハイパーバイザ</a:t>
                      </a:r>
                    </a:p>
                  </a:txBody>
                  <a:tcPr/>
                </a:tc>
                <a:tc>
                  <a:txBody>
                    <a:bodyPr/>
                    <a:lstStyle/>
                    <a:p>
                      <a:r>
                        <a:rPr kumimoji="1" lang="ja-JP" altLang="en-US" sz="1200" dirty="0" smtClean="0"/>
                        <a:t>概要</a:t>
                      </a:r>
                      <a:endParaRPr kumimoji="1" lang="ja-JP" altLang="en-US" sz="1200" dirty="0"/>
                    </a:p>
                  </a:txBody>
                  <a:tcPr/>
                </a:tc>
              </a:tr>
              <a:tr h="612068">
                <a:tc>
                  <a:txBody>
                    <a:bodyPr/>
                    <a:lstStyle/>
                    <a:p>
                      <a:r>
                        <a:rPr kumimoji="1" lang="en-US" altLang="ja-JP" sz="1200" dirty="0" smtClean="0"/>
                        <a:t>Eucalyptus</a:t>
                      </a:r>
                      <a:endParaRPr kumimoji="1" lang="ja-JP" altLang="en-US" sz="1200" dirty="0"/>
                    </a:p>
                  </a:txBody>
                  <a:tcPr/>
                </a:tc>
                <a:tc>
                  <a:txBody>
                    <a:bodyPr/>
                    <a:lstStyle/>
                    <a:p>
                      <a:r>
                        <a:rPr kumimoji="1" lang="en-US" altLang="ja-JP" sz="1200" dirty="0" smtClean="0"/>
                        <a:t>Eucalyptus</a:t>
                      </a:r>
                      <a:r>
                        <a:rPr kumimoji="1" lang="ja-JP" altLang="en-US" sz="1200" dirty="0" smtClean="0"/>
                        <a:t>　</a:t>
                      </a:r>
                      <a:r>
                        <a:rPr kumimoji="1" lang="en-US" altLang="ja-JP" sz="1200" dirty="0" smtClean="0"/>
                        <a:t>Systems,</a:t>
                      </a:r>
                      <a:r>
                        <a:rPr kumimoji="1" lang="en-US" altLang="ja-JP" sz="1200" baseline="0" dirty="0" smtClean="0"/>
                        <a:t> Inc.</a:t>
                      </a:r>
                      <a:endParaRPr kumimoji="1" lang="ja-JP" altLang="en-US" sz="1200" dirty="0"/>
                    </a:p>
                  </a:txBody>
                  <a:tcPr/>
                </a:tc>
                <a:tc>
                  <a:txBody>
                    <a:bodyPr/>
                    <a:lstStyle/>
                    <a:p>
                      <a:r>
                        <a:rPr kumimoji="1" lang="en-US" altLang="ja-JP" sz="1200" dirty="0" smtClean="0"/>
                        <a:t>2007</a:t>
                      </a:r>
                      <a:r>
                        <a:rPr kumimoji="1" lang="ja-JP" altLang="en-US" sz="1200" dirty="0" smtClean="0"/>
                        <a:t>年秋</a:t>
                      </a:r>
                      <a:endParaRPr kumimoji="1" lang="ja-JP" altLang="en-US" sz="1200" dirty="0"/>
                    </a:p>
                  </a:txBody>
                  <a:tcPr/>
                </a:tc>
                <a:tc>
                  <a:txBody>
                    <a:bodyPr/>
                    <a:lstStyle/>
                    <a:p>
                      <a:r>
                        <a:rPr kumimoji="1" lang="en-US" altLang="ja-JP" sz="1200" dirty="0" smtClean="0"/>
                        <a:t>GPLv3</a:t>
                      </a:r>
                      <a:endParaRPr kumimoji="1" lang="ja-JP" altLang="en-US" sz="1200" dirty="0"/>
                    </a:p>
                  </a:txBody>
                  <a:tcPr/>
                </a:tc>
                <a:tc>
                  <a:txBody>
                    <a:bodyPr/>
                    <a:lstStyle/>
                    <a:p>
                      <a:r>
                        <a:rPr kumimoji="1" lang="en-US" altLang="ja-JP" sz="1200" dirty="0" smtClean="0"/>
                        <a:t>Java</a:t>
                      </a:r>
                    </a:p>
                    <a:p>
                      <a:r>
                        <a:rPr kumimoji="1" lang="en-US" altLang="ja-JP" sz="1200" dirty="0" smtClean="0"/>
                        <a:t>C</a:t>
                      </a:r>
                      <a:r>
                        <a:rPr kumimoji="1" lang="ja-JP" altLang="en-US" sz="1200" dirty="0" smtClean="0"/>
                        <a:t>言語</a:t>
                      </a:r>
                      <a:endParaRPr kumimoji="1" lang="en-US" altLang="ja-JP" sz="1200" dirty="0" smtClean="0"/>
                    </a:p>
                    <a:p>
                      <a:r>
                        <a:rPr kumimoji="1" lang="en-US" altLang="ja-JP" sz="1200" dirty="0" smtClean="0"/>
                        <a:t>Python</a:t>
                      </a:r>
                      <a:endParaRPr kumimoji="1" lang="ja-JP" altLang="en-US" sz="1200" dirty="0"/>
                    </a:p>
                  </a:txBody>
                  <a:tcPr/>
                </a:tc>
                <a:tc>
                  <a:txBody>
                    <a:bodyPr/>
                    <a:lstStyle/>
                    <a:p>
                      <a:r>
                        <a:rPr kumimoji="1" lang="en-US" altLang="ja-JP" sz="1200" dirty="0" err="1" smtClean="0"/>
                        <a:t>Xen</a:t>
                      </a:r>
                      <a:endParaRPr kumimoji="1" lang="en-US" altLang="ja-JP" sz="1200" dirty="0" smtClean="0"/>
                    </a:p>
                    <a:p>
                      <a:r>
                        <a:rPr kumimoji="1" lang="en-US" altLang="ja-JP" sz="1200" dirty="0" smtClean="0"/>
                        <a:t>KVM</a:t>
                      </a:r>
                    </a:p>
                    <a:p>
                      <a:r>
                        <a:rPr kumimoji="1" lang="en-US" altLang="ja-JP" sz="1200" dirty="0" smtClean="0"/>
                        <a:t>VMware</a:t>
                      </a:r>
                    </a:p>
                  </a:txBody>
                  <a:tcPr/>
                </a:tc>
                <a:tc>
                  <a:txBody>
                    <a:bodyPr/>
                    <a:lstStyle/>
                    <a:p>
                      <a:r>
                        <a:rPr kumimoji="1" lang="ja-JP" altLang="en-US" sz="1200" dirty="0" smtClean="0"/>
                        <a:t>カリフォルニア大学サンタバーバラ校にて学内クラウド環境用に開発される。</a:t>
                      </a:r>
                    </a:p>
                    <a:p>
                      <a:r>
                        <a:rPr kumimoji="1" lang="en-US" altLang="ja-JP" sz="1200" dirty="0" smtClean="0"/>
                        <a:t>2009</a:t>
                      </a:r>
                      <a:r>
                        <a:rPr kumimoji="1" lang="ja-JP" altLang="en-US" sz="1200" dirty="0" smtClean="0"/>
                        <a:t>年</a:t>
                      </a:r>
                      <a:r>
                        <a:rPr kumimoji="1" lang="en-US" altLang="ja-JP" sz="1200" dirty="0" smtClean="0"/>
                        <a:t>4</a:t>
                      </a:r>
                      <a:r>
                        <a:rPr kumimoji="1" lang="ja-JP" altLang="en-US" sz="1200" dirty="0" smtClean="0"/>
                        <a:t>月</a:t>
                      </a:r>
                      <a:r>
                        <a:rPr kumimoji="1" lang="en-US" altLang="ja-JP" sz="1200" dirty="0" smtClean="0"/>
                        <a:t>29</a:t>
                      </a:r>
                      <a:r>
                        <a:rPr kumimoji="1" lang="ja-JP" altLang="en-US" sz="1200" dirty="0" smtClean="0"/>
                        <a:t>日 「</a:t>
                      </a:r>
                      <a:r>
                        <a:rPr kumimoji="1" lang="en-US" altLang="ja-JP" sz="1200" dirty="0" smtClean="0"/>
                        <a:t>Eucalyptus</a:t>
                      </a:r>
                      <a:r>
                        <a:rPr kumimoji="1" lang="ja-JP" altLang="en-US" sz="1200" dirty="0" smtClean="0"/>
                        <a:t>」のサポートとハイブリッドクラウドソリューションを</a:t>
                      </a:r>
                    </a:p>
                    <a:p>
                      <a:r>
                        <a:rPr kumimoji="1" lang="ja-JP" altLang="en-US" sz="1200" dirty="0" smtClean="0"/>
                        <a:t>提供するために投資を受け「</a:t>
                      </a:r>
                      <a:r>
                        <a:rPr kumimoji="1" lang="en-US" altLang="ja-JP" sz="1200" dirty="0" smtClean="0"/>
                        <a:t>Eucalyptus Systems, Inc.</a:t>
                      </a:r>
                      <a:r>
                        <a:rPr kumimoji="1" lang="ja-JP" altLang="en-US" sz="1200" dirty="0" smtClean="0"/>
                        <a:t>」をベンチャーとして設立。</a:t>
                      </a:r>
                      <a:endParaRPr kumimoji="1" lang="en-US" altLang="ja-JP" sz="1200" dirty="0" smtClean="0"/>
                    </a:p>
                    <a:p>
                      <a:r>
                        <a:rPr kumimoji="1" lang="en-US" altLang="ja-JP" sz="1200" dirty="0" smtClean="0"/>
                        <a:t>AWS</a:t>
                      </a:r>
                      <a:r>
                        <a:rPr kumimoji="1" lang="ja-JP" altLang="en-US" sz="1200" dirty="0" smtClean="0"/>
                        <a:t>互換を目指す。</a:t>
                      </a:r>
                      <a:endParaRPr kumimoji="1" lang="ja-JP" altLang="en-US" sz="1200" dirty="0"/>
                    </a:p>
                  </a:txBody>
                  <a:tcPr/>
                </a:tc>
              </a:tr>
              <a:tr h="612068">
                <a:tc>
                  <a:txBody>
                    <a:bodyPr/>
                    <a:lstStyle/>
                    <a:p>
                      <a:r>
                        <a:rPr kumimoji="1" lang="en-US" altLang="ja-JP" sz="1200" dirty="0" err="1" smtClean="0"/>
                        <a:t>OpenStack</a:t>
                      </a:r>
                      <a:endParaRPr kumimoji="1" lang="ja-JP" altLang="en-US" sz="1200" dirty="0"/>
                    </a:p>
                  </a:txBody>
                  <a:tcPr/>
                </a:tc>
                <a:tc>
                  <a:txBody>
                    <a:bodyPr/>
                    <a:lstStyle/>
                    <a:p>
                      <a:r>
                        <a:rPr kumimoji="1" lang="en-US" altLang="ja-JP" sz="1200" dirty="0" err="1" smtClean="0"/>
                        <a:t>OpenStack</a:t>
                      </a:r>
                      <a:r>
                        <a:rPr kumimoji="1" lang="en-US" altLang="ja-JP" sz="1200" baseline="0" dirty="0" smtClean="0"/>
                        <a:t> P</a:t>
                      </a:r>
                      <a:r>
                        <a:rPr kumimoji="1" lang="en-US" altLang="ja-JP" sz="1200" dirty="0" smtClean="0"/>
                        <a:t>roject</a:t>
                      </a:r>
                    </a:p>
                    <a:p>
                      <a:r>
                        <a:rPr kumimoji="1" lang="en-US" altLang="ja-JP" sz="1200" dirty="0" err="1" smtClean="0"/>
                        <a:t>Rackspace</a:t>
                      </a:r>
                      <a:r>
                        <a:rPr kumimoji="1" lang="en-US" altLang="ja-JP" sz="1200" dirty="0" smtClean="0"/>
                        <a:t> Hosting</a:t>
                      </a:r>
                    </a:p>
                    <a:p>
                      <a:r>
                        <a:rPr kumimoji="1" lang="en-US" altLang="ja-JP" sz="1200" dirty="0" smtClean="0"/>
                        <a:t>NASA</a:t>
                      </a:r>
                      <a:endParaRPr kumimoji="1" lang="ja-JP" altLang="en-US" sz="1200" dirty="0"/>
                    </a:p>
                  </a:txBody>
                  <a:tcPr/>
                </a:tc>
                <a:tc>
                  <a:txBody>
                    <a:bodyPr/>
                    <a:lstStyle/>
                    <a:p>
                      <a:r>
                        <a:rPr kumimoji="1" lang="en-US" altLang="ja-JP" sz="1200" dirty="0" smtClean="0"/>
                        <a:t>2010</a:t>
                      </a:r>
                      <a:r>
                        <a:rPr kumimoji="1" lang="ja-JP" altLang="en-US" sz="1200" dirty="0" smtClean="0"/>
                        <a:t>年</a:t>
                      </a:r>
                      <a:r>
                        <a:rPr kumimoji="1" lang="en-US" altLang="ja-JP" sz="1200" dirty="0" smtClean="0"/>
                        <a:t>7</a:t>
                      </a:r>
                      <a:r>
                        <a:rPr kumimoji="1" lang="ja-JP" altLang="en-US" sz="1200" dirty="0" smtClean="0"/>
                        <a:t>月</a:t>
                      </a:r>
                      <a:endParaRPr kumimoji="1" lang="ja-JP" altLang="en-US" sz="1200" dirty="0"/>
                    </a:p>
                  </a:txBody>
                  <a:tcPr/>
                </a:tc>
                <a:tc>
                  <a:txBody>
                    <a:bodyPr/>
                    <a:lstStyle/>
                    <a:p>
                      <a:r>
                        <a:rPr kumimoji="1" lang="en-US" altLang="ja-JP" sz="1200" dirty="0" smtClean="0"/>
                        <a:t>Apache License</a:t>
                      </a:r>
                      <a:r>
                        <a:rPr kumimoji="1" lang="en-US" altLang="ja-JP" sz="1200" baseline="0" dirty="0" smtClean="0"/>
                        <a:t> 2.0</a:t>
                      </a:r>
                    </a:p>
                  </a:txBody>
                  <a:tcPr/>
                </a:tc>
                <a:tc>
                  <a:txBody>
                    <a:bodyPr/>
                    <a:lstStyle/>
                    <a:p>
                      <a:r>
                        <a:rPr kumimoji="1" lang="en-US" altLang="ja-JP" sz="1200" dirty="0" smtClean="0"/>
                        <a:t>Python</a:t>
                      </a:r>
                      <a:endParaRPr kumimoji="1" lang="ja-JP" altLang="en-US" sz="1200" dirty="0"/>
                    </a:p>
                  </a:txBody>
                  <a:tcPr/>
                </a:tc>
                <a:tc>
                  <a:txBody>
                    <a:bodyPr/>
                    <a:lstStyle/>
                    <a:p>
                      <a:r>
                        <a:rPr kumimoji="1" lang="en-US" altLang="ja-JP" sz="1200" dirty="0" err="1" smtClean="0"/>
                        <a:t>Xen</a:t>
                      </a:r>
                      <a:endParaRPr kumimoji="1" lang="en-US" altLang="ja-JP" sz="1200" dirty="0" smtClean="0"/>
                    </a:p>
                    <a:p>
                      <a:r>
                        <a:rPr kumimoji="1" lang="en-US" altLang="ja-JP" sz="1200" dirty="0" smtClean="0"/>
                        <a:t>KVM</a:t>
                      </a:r>
                    </a:p>
                    <a:p>
                      <a:r>
                        <a:rPr kumimoji="1" lang="en-US" altLang="ja-JP" sz="1200" dirty="0" smtClean="0"/>
                        <a:t>UML</a:t>
                      </a:r>
                      <a:endParaRPr kumimoji="1" lang="ja-JP" altLang="en-US" sz="1200" dirty="0"/>
                    </a:p>
                  </a:txBody>
                  <a:tcPr/>
                </a:tc>
                <a:tc>
                  <a:txBody>
                    <a:bodyPr/>
                    <a:lstStyle/>
                    <a:p>
                      <a:r>
                        <a:rPr kumimoji="1" lang="en-US" altLang="ja-JP" sz="1200" dirty="0" smtClean="0"/>
                        <a:t>NASA</a:t>
                      </a:r>
                      <a:r>
                        <a:rPr kumimoji="1" lang="ja-JP" altLang="en-US" sz="1200" dirty="0" smtClean="0"/>
                        <a:t>と</a:t>
                      </a:r>
                      <a:r>
                        <a:rPr kumimoji="1" lang="en-US" altLang="ja-JP" sz="1200" dirty="0" err="1" smtClean="0"/>
                        <a:t>Rackspace</a:t>
                      </a:r>
                      <a:r>
                        <a:rPr kumimoji="1" lang="en-US" altLang="ja-JP" sz="1200" dirty="0" smtClean="0"/>
                        <a:t> Hosting</a:t>
                      </a:r>
                      <a:r>
                        <a:rPr kumimoji="1" lang="ja-JP" altLang="en-US" sz="1200" dirty="0" smtClean="0"/>
                        <a:t>が主体となって設立。</a:t>
                      </a:r>
                      <a:r>
                        <a:rPr kumimoji="1" lang="en-US" altLang="ja-JP" sz="1200" dirty="0" smtClean="0"/>
                        <a:t>AWS</a:t>
                      </a:r>
                      <a:r>
                        <a:rPr kumimoji="1" lang="ja-JP" altLang="en-US" sz="1200" dirty="0" smtClean="0"/>
                        <a:t>をプロプライエタリと考え、オープンでスタンダードな実装を目指す。</a:t>
                      </a:r>
                      <a:endParaRPr kumimoji="1" lang="ja-JP" altLang="en-US" sz="1200" dirty="0"/>
                    </a:p>
                  </a:txBody>
                  <a:tcPr/>
                </a:tc>
              </a:tr>
              <a:tr h="612068">
                <a:tc>
                  <a:txBody>
                    <a:bodyPr/>
                    <a:lstStyle/>
                    <a:p>
                      <a:r>
                        <a:rPr kumimoji="1" lang="en-US" altLang="ja-JP" sz="1200" dirty="0" err="1" smtClean="0"/>
                        <a:t>CloudStack</a:t>
                      </a:r>
                      <a:endParaRPr kumimoji="1" lang="ja-JP" altLang="en-US" sz="1200" dirty="0"/>
                    </a:p>
                  </a:txBody>
                  <a:tcPr/>
                </a:tc>
                <a:tc>
                  <a:txBody>
                    <a:bodyPr/>
                    <a:lstStyle/>
                    <a:p>
                      <a:r>
                        <a:rPr kumimoji="1" lang="en-US" altLang="ja-JP" sz="1200" dirty="0" smtClean="0"/>
                        <a:t>Cloud.com</a:t>
                      </a:r>
                    </a:p>
                  </a:txBody>
                  <a:tcPr/>
                </a:tc>
                <a:tc>
                  <a:txBody>
                    <a:bodyPr/>
                    <a:lstStyle/>
                    <a:p>
                      <a:r>
                        <a:rPr kumimoji="1" lang="en-US" altLang="ja-JP" sz="1200" dirty="0" smtClean="0"/>
                        <a:t>2010</a:t>
                      </a:r>
                      <a:r>
                        <a:rPr kumimoji="1" lang="ja-JP" altLang="en-US" sz="1200" dirty="0" smtClean="0"/>
                        <a:t>年</a:t>
                      </a:r>
                      <a:r>
                        <a:rPr kumimoji="1" lang="en-US" altLang="ja-JP" sz="1200" dirty="0" smtClean="0"/>
                        <a:t>5</a:t>
                      </a:r>
                      <a:r>
                        <a:rPr kumimoji="1" lang="ja-JP" altLang="en-US" sz="1200" dirty="0" smtClean="0"/>
                        <a:t>月</a:t>
                      </a:r>
                      <a:endParaRPr kumimoji="1" lang="en-US" altLang="ja-JP" sz="1200" dirty="0" smtClean="0"/>
                    </a:p>
                    <a:p>
                      <a:endParaRPr kumimoji="1" lang="ja-JP" altLang="en-US" sz="1200" dirty="0"/>
                    </a:p>
                  </a:txBody>
                  <a:tcPr/>
                </a:tc>
                <a:tc>
                  <a:txBody>
                    <a:bodyPr/>
                    <a:lstStyle/>
                    <a:p>
                      <a:r>
                        <a:rPr kumimoji="1" lang="en-US" altLang="ja-JP" sz="1200" dirty="0" smtClean="0"/>
                        <a:t>GPLv3</a:t>
                      </a:r>
                      <a:endParaRPr kumimoji="1" lang="ja-JP" altLang="en-US" sz="1200" dirty="0"/>
                    </a:p>
                  </a:txBody>
                  <a:tcPr/>
                </a:tc>
                <a:tc>
                  <a:txBody>
                    <a:bodyPr/>
                    <a:lstStyle/>
                    <a:p>
                      <a:r>
                        <a:rPr kumimoji="1" lang="en-US" altLang="ja-JP" sz="1200" dirty="0" smtClean="0"/>
                        <a:t>Java</a:t>
                      </a:r>
                      <a:endParaRPr kumimoji="1" lang="ja-JP" altLang="en-US" sz="1200" dirty="0"/>
                    </a:p>
                  </a:txBody>
                  <a:tcPr/>
                </a:tc>
                <a:tc>
                  <a:txBody>
                    <a:bodyPr/>
                    <a:lstStyle/>
                    <a:p>
                      <a:r>
                        <a:rPr kumimoji="1" lang="en-US" altLang="ja-JP" sz="1200" dirty="0" smtClean="0"/>
                        <a:t>KVM</a:t>
                      </a:r>
                    </a:p>
                    <a:p>
                      <a:r>
                        <a:rPr kumimoji="1" lang="en-US" altLang="ja-JP" sz="1200" dirty="0" err="1" smtClean="0"/>
                        <a:t>XenServer</a:t>
                      </a:r>
                      <a:endParaRPr kumimoji="1" lang="ja-JP" altLang="en-US" sz="1200" dirty="0"/>
                    </a:p>
                  </a:txBody>
                  <a:tcPr/>
                </a:tc>
                <a:tc>
                  <a:txBody>
                    <a:bodyPr/>
                    <a:lstStyle/>
                    <a:p>
                      <a:r>
                        <a:rPr kumimoji="1" lang="ja-JP" altLang="en-US" sz="1200" dirty="0" smtClean="0"/>
                        <a:t>元々は「</a:t>
                      </a:r>
                      <a:r>
                        <a:rPr kumimoji="1" lang="en-US" altLang="ja-JP" sz="1200" dirty="0" err="1" smtClean="0"/>
                        <a:t>VMOps</a:t>
                      </a:r>
                      <a:r>
                        <a:rPr kumimoji="1" lang="ja-JP" altLang="en-US" sz="1200" dirty="0" smtClean="0"/>
                        <a:t>」という会社名で「</a:t>
                      </a:r>
                      <a:r>
                        <a:rPr kumimoji="1" lang="en-US" altLang="ja-JP" sz="1200" dirty="0" smtClean="0"/>
                        <a:t>VM Instance Manager</a:t>
                      </a:r>
                      <a:r>
                        <a:rPr kumimoji="1" lang="ja-JP" altLang="en-US" sz="1200" dirty="0" smtClean="0"/>
                        <a:t>」を開発、</a:t>
                      </a:r>
                      <a:r>
                        <a:rPr kumimoji="1" lang="en-US" altLang="ja-JP" sz="1200" dirty="0" smtClean="0"/>
                        <a:t>2010</a:t>
                      </a:r>
                      <a:r>
                        <a:rPr kumimoji="1" lang="ja-JP" altLang="en-US" sz="1200" dirty="0" smtClean="0"/>
                        <a:t>年</a:t>
                      </a:r>
                      <a:r>
                        <a:rPr kumimoji="1" lang="en-US" altLang="ja-JP" sz="1200" dirty="0" smtClean="0"/>
                        <a:t>5</a:t>
                      </a:r>
                      <a:r>
                        <a:rPr kumimoji="1" lang="ja-JP" altLang="en-US" sz="1200" dirty="0" smtClean="0"/>
                        <a:t>月に</a:t>
                      </a:r>
                      <a:r>
                        <a:rPr kumimoji="1" lang="en-US" altLang="ja-JP" sz="1200" dirty="0" smtClean="0"/>
                        <a:t>cloud.com</a:t>
                      </a:r>
                      <a:r>
                        <a:rPr kumimoji="1" lang="ja-JP" altLang="en-US" sz="1200" dirty="0" smtClean="0"/>
                        <a:t>ドメイン取得に併せて、社名・プロダクト名を変更しリリース。</a:t>
                      </a:r>
                      <a:endParaRPr kumimoji="1" lang="en-US" altLang="ja-JP" sz="1200" dirty="0" smtClean="0"/>
                    </a:p>
                  </a:txBody>
                  <a:tcPr/>
                </a:tc>
              </a:tr>
              <a:tr h="612068">
                <a:tc>
                  <a:txBody>
                    <a:bodyPr/>
                    <a:lstStyle/>
                    <a:p>
                      <a:r>
                        <a:rPr kumimoji="1" lang="en-US" altLang="ja-JP" sz="1200" dirty="0" err="1" smtClean="0"/>
                        <a:t>Wakame-vdc</a:t>
                      </a:r>
                      <a:endParaRPr kumimoji="1" lang="ja-JP" altLang="en-US" sz="1200" dirty="0"/>
                    </a:p>
                  </a:txBody>
                  <a:tcPr/>
                </a:tc>
                <a:tc>
                  <a:txBody>
                    <a:bodyPr/>
                    <a:lstStyle/>
                    <a:p>
                      <a:r>
                        <a:rPr kumimoji="1" lang="en-US" altLang="ja-JP" sz="1200" dirty="0" err="1" smtClean="0"/>
                        <a:t>Wakame</a:t>
                      </a:r>
                      <a:r>
                        <a:rPr kumimoji="1" lang="en-US" altLang="ja-JP" sz="1200" dirty="0" smtClean="0"/>
                        <a:t> Software Foundation</a:t>
                      </a:r>
                      <a:endParaRPr kumimoji="1" lang="ja-JP" altLang="en-US" sz="1200" dirty="0"/>
                    </a:p>
                  </a:txBody>
                  <a:tcPr/>
                </a:tc>
                <a:tc>
                  <a:txBody>
                    <a:bodyPr/>
                    <a:lstStyle/>
                    <a:p>
                      <a:r>
                        <a:rPr kumimoji="1" lang="en-US" altLang="ja-JP" sz="1200" dirty="0" smtClean="0"/>
                        <a:t>2009</a:t>
                      </a:r>
                      <a:r>
                        <a:rPr kumimoji="1" lang="ja-JP" altLang="en-US" sz="1200" dirty="0" smtClean="0"/>
                        <a:t>年</a:t>
                      </a:r>
                      <a:r>
                        <a:rPr kumimoji="1" lang="en-US" altLang="ja-JP" sz="1200" dirty="0" smtClean="0"/>
                        <a:t>11</a:t>
                      </a:r>
                      <a:r>
                        <a:rPr kumimoji="1" lang="ja-JP" altLang="en-US" sz="1200" dirty="0" smtClean="0"/>
                        <a:t>月</a:t>
                      </a:r>
                      <a:endParaRPr kumimoji="1" lang="en-US" altLang="ja-JP" sz="1200" dirty="0" smtClean="0"/>
                    </a:p>
                    <a:p>
                      <a:endParaRPr kumimoji="1" lang="ja-JP" altLang="en-US" sz="1200" dirty="0"/>
                    </a:p>
                  </a:txBody>
                  <a:tcPr/>
                </a:tc>
                <a:tc>
                  <a:txBody>
                    <a:bodyPr/>
                    <a:lstStyle/>
                    <a:p>
                      <a:r>
                        <a:rPr kumimoji="1" lang="en-US" altLang="ja-JP" sz="1200" dirty="0" smtClean="0"/>
                        <a:t>Apache</a:t>
                      </a:r>
                      <a:r>
                        <a:rPr kumimoji="1" lang="en-US" altLang="ja-JP" sz="1200" baseline="0" dirty="0" smtClean="0"/>
                        <a:t> License 2.0</a:t>
                      </a:r>
                      <a:endParaRPr kumimoji="1" lang="ja-JP" altLang="en-US" sz="1200" dirty="0"/>
                    </a:p>
                  </a:txBody>
                  <a:tcPr/>
                </a:tc>
                <a:tc>
                  <a:txBody>
                    <a:bodyPr/>
                    <a:lstStyle/>
                    <a:p>
                      <a:r>
                        <a:rPr kumimoji="1" lang="en-US" altLang="ja-JP" sz="1200" dirty="0" smtClean="0"/>
                        <a:t>Ruby</a:t>
                      </a:r>
                      <a:endParaRPr kumimoji="1" lang="ja-JP" altLang="en-US" sz="1200" dirty="0"/>
                    </a:p>
                  </a:txBody>
                  <a:tcPr/>
                </a:tc>
                <a:tc>
                  <a:txBody>
                    <a:bodyPr/>
                    <a:lstStyle/>
                    <a:p>
                      <a:r>
                        <a:rPr kumimoji="1" lang="en-US" altLang="ja-JP" sz="1200" dirty="0" smtClean="0"/>
                        <a:t>KVM</a:t>
                      </a:r>
                      <a:endParaRPr kumimoji="1" lang="ja-JP" altLang="en-US" sz="1200" dirty="0"/>
                    </a:p>
                  </a:txBody>
                  <a:tcPr/>
                </a:tc>
                <a:tc>
                  <a:txBody>
                    <a:bodyPr/>
                    <a:lstStyle/>
                    <a:p>
                      <a:r>
                        <a:rPr kumimoji="1" lang="ja-JP" altLang="en-US" sz="1200" dirty="0" smtClean="0"/>
                        <a:t>株式会社あくしゅが社内で利用していたものを公開。開発者にとって巨大な単一のコンピュータを、データセンタ事業者にとって業務の完全自動化を目指す。</a:t>
                      </a:r>
                      <a:endParaRPr kumimoji="1" lang="ja-JP" altLang="en-US" sz="1200" dirty="0"/>
                    </a:p>
                  </a:txBody>
                  <a:tcPr/>
                </a:tc>
              </a:tr>
            </a:tbl>
          </a:graphicData>
        </a:graphic>
      </p:graphicFrame>
      <p:sp>
        <p:nvSpPr>
          <p:cNvPr id="5" name="テキスト ボックス 4"/>
          <p:cNvSpPr txBox="1"/>
          <p:nvPr/>
        </p:nvSpPr>
        <p:spPr>
          <a:xfrm>
            <a:off x="1924005" y="1340768"/>
            <a:ext cx="5096267" cy="646331"/>
          </a:xfrm>
          <a:prstGeom prst="rect">
            <a:avLst/>
          </a:prstGeom>
          <a:noFill/>
        </p:spPr>
        <p:txBody>
          <a:bodyPr wrap="none" rtlCol="0">
            <a:spAutoFit/>
          </a:bodyPr>
          <a:lstStyle/>
          <a:p>
            <a:r>
              <a:rPr kumimoji="1" lang="ja-JP" altLang="en-US" dirty="0" smtClean="0"/>
              <a:t>データセンター事業者やシステム開発者が、</a:t>
            </a:r>
            <a:r>
              <a:rPr kumimoji="1" lang="en-US" altLang="ja-JP" dirty="0" smtClean="0"/>
              <a:t/>
            </a:r>
            <a:br>
              <a:rPr kumimoji="1" lang="en-US" altLang="ja-JP" dirty="0" smtClean="0"/>
            </a:br>
            <a:r>
              <a:rPr kumimoji="1" lang="ja-JP" altLang="en-US" dirty="0" smtClean="0"/>
              <a:t>データセンター等にインストールして利用するもの。</a:t>
            </a:r>
            <a:endParaRPr kumimoji="1" lang="ja-JP" altLang="en-US" dirty="0"/>
          </a:p>
        </p:txBody>
      </p:sp>
      <p:sp>
        <p:nvSpPr>
          <p:cNvPr id="7" name="テキスト ボックス 6"/>
          <p:cNvSpPr txBox="1"/>
          <p:nvPr/>
        </p:nvSpPr>
        <p:spPr>
          <a:xfrm>
            <a:off x="899592" y="6237312"/>
            <a:ext cx="6761979" cy="307777"/>
          </a:xfrm>
          <a:prstGeom prst="rect">
            <a:avLst/>
          </a:prstGeom>
          <a:noFill/>
        </p:spPr>
        <p:txBody>
          <a:bodyPr wrap="none" rtlCol="0">
            <a:spAutoFit/>
          </a:bodyPr>
          <a:lstStyle/>
          <a:p>
            <a:r>
              <a:rPr kumimoji="1" lang="ja-JP" altLang="en-US" sz="1400" dirty="0" smtClean="0"/>
              <a:t>その他、商用として</a:t>
            </a:r>
            <a:r>
              <a:rPr kumimoji="1" lang="en-US" altLang="ja-JP" sz="1400" dirty="0" smtClean="0"/>
              <a:t>VMware</a:t>
            </a:r>
            <a:r>
              <a:rPr kumimoji="1" lang="ja-JP" altLang="en-US" sz="1400" dirty="0" smtClean="0"/>
              <a:t>や</a:t>
            </a:r>
            <a:r>
              <a:rPr kumimoji="1" lang="en-US" altLang="ja-JP" sz="1400" dirty="0" smtClean="0"/>
              <a:t>Citrix </a:t>
            </a:r>
            <a:r>
              <a:rPr kumimoji="1" lang="en-US" altLang="ja-JP" sz="1400" dirty="0" err="1" smtClean="0"/>
              <a:t>Xen</a:t>
            </a:r>
            <a:r>
              <a:rPr lang="en-US" altLang="ja-JP" sz="1400" dirty="0" err="1" smtClean="0"/>
              <a:t>Server</a:t>
            </a:r>
            <a:r>
              <a:rPr lang="ja-JP" altLang="en-US" sz="1400" dirty="0" smtClean="0"/>
              <a:t>などが存在するが、本講義では扱わない。</a:t>
            </a:r>
            <a:endParaRPr kumimoji="1" lang="ja-JP" alt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規模の経済と</a:t>
            </a:r>
            <a:r>
              <a:rPr kumimoji="1" lang="en-US" altLang="ja-JP" dirty="0" smtClean="0"/>
              <a:t/>
            </a:r>
            <a:br>
              <a:rPr kumimoji="1" lang="en-US" altLang="ja-JP" dirty="0" smtClean="0"/>
            </a:br>
            <a:r>
              <a:rPr kumimoji="1" lang="ja-JP" altLang="en-US" dirty="0" smtClean="0"/>
              <a:t>運用の自由度のバランス</a:t>
            </a:r>
            <a:endParaRPr kumimoji="1" lang="ja-JP" altLang="en-US" dirty="0"/>
          </a:p>
        </p:txBody>
      </p:sp>
      <p:sp>
        <p:nvSpPr>
          <p:cNvPr id="8" name="スライド番号プレースホルダ 7"/>
          <p:cNvSpPr>
            <a:spLocks noGrp="1"/>
          </p:cNvSpPr>
          <p:nvPr>
            <p:ph type="sldNum" sz="quarter" idx="12"/>
          </p:nvPr>
        </p:nvSpPr>
        <p:spPr/>
        <p:txBody>
          <a:bodyPr>
            <a:normAutofit/>
          </a:bodyPr>
          <a:lstStyle/>
          <a:p>
            <a:fld id="{D2D8002D-B5B0-4BAC-B1F6-782DDCCE6D9C}" type="slidenum">
              <a:rPr kumimoji="1" lang="ja-JP" altLang="en-US" smtClean="0"/>
              <a:pPr/>
              <a:t>15</a:t>
            </a:fld>
            <a:endParaRPr kumimoji="1" lang="ja-JP" altLang="en-US"/>
          </a:p>
        </p:txBody>
      </p:sp>
      <p:sp>
        <p:nvSpPr>
          <p:cNvPr id="5" name="コンテンツ プレースホルダ 4"/>
          <p:cNvSpPr>
            <a:spLocks noGrp="1"/>
          </p:cNvSpPr>
          <p:nvPr>
            <p:ph sz="quarter" idx="2"/>
          </p:nvPr>
        </p:nvSpPr>
        <p:spPr/>
        <p:txBody>
          <a:bodyPr/>
          <a:lstStyle/>
          <a:p>
            <a:r>
              <a:rPr kumimoji="1" lang="ja-JP" altLang="en-US" dirty="0" smtClean="0"/>
              <a:t>規模の経済が強く効く</a:t>
            </a:r>
            <a:endParaRPr kumimoji="1" lang="en-US" altLang="ja-JP" dirty="0" smtClean="0"/>
          </a:p>
          <a:p>
            <a:pPr lvl="1"/>
            <a:r>
              <a:rPr lang="ja-JP" altLang="en-US" dirty="0" smtClean="0"/>
              <a:t>同一の仕組みを大規模に展開することにつながる</a:t>
            </a:r>
            <a:endParaRPr kumimoji="1" lang="en-US" altLang="ja-JP" dirty="0" smtClean="0"/>
          </a:p>
          <a:p>
            <a:r>
              <a:rPr lang="ja-JP" altLang="en-US" dirty="0" smtClean="0"/>
              <a:t>基盤が持つ制約の中での利用になる</a:t>
            </a:r>
            <a:endParaRPr kumimoji="1" lang="en-US" altLang="ja-JP" dirty="0" smtClean="0"/>
          </a:p>
          <a:p>
            <a:endParaRPr kumimoji="1" lang="ja-JP" altLang="en-US" dirty="0"/>
          </a:p>
        </p:txBody>
      </p:sp>
      <p:sp>
        <p:nvSpPr>
          <p:cNvPr id="7" name="コンテンツ プレースホルダ 6"/>
          <p:cNvSpPr>
            <a:spLocks noGrp="1"/>
          </p:cNvSpPr>
          <p:nvPr>
            <p:ph sz="quarter" idx="4"/>
          </p:nvPr>
        </p:nvSpPr>
        <p:spPr/>
        <p:txBody>
          <a:bodyPr/>
          <a:lstStyle/>
          <a:p>
            <a:r>
              <a:rPr kumimoji="1" lang="ja-JP" altLang="en-US" dirty="0" smtClean="0"/>
              <a:t>カスタマイズする柔軟性が得られる</a:t>
            </a:r>
            <a:endParaRPr kumimoji="1" lang="en-US" altLang="ja-JP" dirty="0" smtClean="0"/>
          </a:p>
          <a:p>
            <a:r>
              <a:rPr lang="ja-JP" altLang="en-US" dirty="0" smtClean="0"/>
              <a:t>運用をしなければならなくなる</a:t>
            </a:r>
            <a:endParaRPr lang="en-US" altLang="ja-JP" dirty="0" smtClean="0"/>
          </a:p>
          <a:p>
            <a:pPr lvl="1"/>
            <a:r>
              <a:rPr kumimoji="1" lang="ja-JP" altLang="en-US" dirty="0" smtClean="0"/>
              <a:t>自動化に限界がある</a:t>
            </a:r>
            <a:endParaRPr kumimoji="1" lang="ja-JP" altLang="en-US" dirty="0"/>
          </a:p>
        </p:txBody>
      </p:sp>
      <p:sp>
        <p:nvSpPr>
          <p:cNvPr id="4" name="テキスト プレースホルダ 3"/>
          <p:cNvSpPr>
            <a:spLocks noGrp="1"/>
          </p:cNvSpPr>
          <p:nvPr>
            <p:ph type="body" sz="quarter" idx="1"/>
          </p:nvPr>
        </p:nvSpPr>
        <p:spPr/>
        <p:txBody>
          <a:bodyPr>
            <a:normAutofit fontScale="92500"/>
          </a:bodyPr>
          <a:lstStyle/>
          <a:p>
            <a:r>
              <a:rPr kumimoji="1" lang="ja-JP" altLang="en-US" dirty="0" smtClean="0"/>
              <a:t>クラウド基盤のサービスを受ける</a:t>
            </a:r>
            <a:endParaRPr kumimoji="1" lang="ja-JP" altLang="en-US" dirty="0"/>
          </a:p>
        </p:txBody>
      </p:sp>
      <p:sp>
        <p:nvSpPr>
          <p:cNvPr id="6" name="テキスト プレースホルダ 5"/>
          <p:cNvSpPr>
            <a:spLocks noGrp="1"/>
          </p:cNvSpPr>
          <p:nvPr>
            <p:ph type="body" sz="quarter" idx="3"/>
          </p:nvPr>
        </p:nvSpPr>
        <p:spPr/>
        <p:txBody>
          <a:bodyPr>
            <a:normAutofit/>
          </a:bodyPr>
          <a:lstStyle/>
          <a:p>
            <a:r>
              <a:rPr kumimoji="1" lang="ja-JP" altLang="en-US" dirty="0" smtClean="0"/>
              <a:t>クラウド基盤を自分で構築する</a:t>
            </a:r>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歴史</a:t>
            </a:r>
            <a:endParaRPr kumimoji="1" lang="ja-JP" altLang="en-US" dirty="0"/>
          </a:p>
        </p:txBody>
      </p:sp>
      <p:sp>
        <p:nvSpPr>
          <p:cNvPr id="4" name="スライド番号プレースホルダ 3"/>
          <p:cNvSpPr>
            <a:spLocks noGrp="1"/>
          </p:cNvSpPr>
          <p:nvPr>
            <p:ph type="sldNum" sz="quarter" idx="11"/>
          </p:nvPr>
        </p:nvSpPr>
        <p:spPr/>
        <p:txBody>
          <a:bodyPr>
            <a:normAutofit/>
          </a:bodyPr>
          <a:lstStyle/>
          <a:p>
            <a:fld id="{D2D8002D-B5B0-4BAC-B1F6-782DDCCE6D9C}" type="slidenum">
              <a:rPr kumimoji="1" lang="ja-JP" altLang="en-US" smtClean="0"/>
              <a:pPr/>
              <a:t>16</a:t>
            </a:fld>
            <a:endParaRPr kumimoji="1" lang="ja-JP" altLang="en-US"/>
          </a:p>
        </p:txBody>
      </p:sp>
      <p:graphicFrame>
        <p:nvGraphicFramePr>
          <p:cNvPr id="5" name="表 4"/>
          <p:cNvGraphicFramePr>
            <a:graphicFrameLocks noGrp="1"/>
          </p:cNvGraphicFramePr>
          <p:nvPr/>
        </p:nvGraphicFramePr>
        <p:xfrm>
          <a:off x="323529" y="1397000"/>
          <a:ext cx="8568951" cy="4678680"/>
        </p:xfrm>
        <a:graphic>
          <a:graphicData uri="http://schemas.openxmlformats.org/drawingml/2006/table">
            <a:tbl>
              <a:tblPr firstRow="1" bandRow="1">
                <a:tableStyleId>{5C22544A-7EE6-4342-B048-85BDC9FD1C3A}</a:tableStyleId>
              </a:tblPr>
              <a:tblGrid>
                <a:gridCol w="1872207"/>
                <a:gridCol w="3312368"/>
                <a:gridCol w="3384376"/>
              </a:tblGrid>
              <a:tr h="370840">
                <a:tc>
                  <a:txBody>
                    <a:bodyPr/>
                    <a:lstStyle/>
                    <a:p>
                      <a:r>
                        <a:rPr kumimoji="1" lang="ja-JP" altLang="en-US" dirty="0" smtClean="0"/>
                        <a:t>時期</a:t>
                      </a:r>
                      <a:endParaRPr kumimoji="1" lang="ja-JP" altLang="en-US" dirty="0"/>
                    </a:p>
                  </a:txBody>
                  <a:tcPr/>
                </a:tc>
                <a:tc>
                  <a:txBody>
                    <a:bodyPr/>
                    <a:lstStyle/>
                    <a:p>
                      <a:r>
                        <a:rPr kumimoji="1" lang="en-US" altLang="ja-JP" dirty="0" smtClean="0"/>
                        <a:t>OSS</a:t>
                      </a:r>
                      <a:r>
                        <a:rPr kumimoji="1" lang="ja-JP" altLang="en-US" dirty="0" smtClean="0"/>
                        <a:t>のクラウド基盤</a:t>
                      </a:r>
                      <a:endParaRPr kumimoji="1" lang="ja-JP" altLang="en-US" dirty="0"/>
                    </a:p>
                  </a:txBody>
                  <a:tcPr/>
                </a:tc>
                <a:tc>
                  <a:txBody>
                    <a:bodyPr/>
                    <a:lstStyle/>
                    <a:p>
                      <a:r>
                        <a:rPr kumimoji="1" lang="ja-JP" altLang="en-US" dirty="0" smtClean="0"/>
                        <a:t>クラウド基盤のサービス</a:t>
                      </a:r>
                      <a:endParaRPr kumimoji="1" lang="ja-JP" altLang="en-US" dirty="0"/>
                    </a:p>
                  </a:txBody>
                  <a:tcPr/>
                </a:tc>
              </a:tr>
              <a:tr h="370840">
                <a:tc>
                  <a:txBody>
                    <a:bodyPr/>
                    <a:lstStyle/>
                    <a:p>
                      <a:r>
                        <a:rPr kumimoji="1" lang="en-US" altLang="ja-JP" dirty="0" smtClean="0"/>
                        <a:t>2006</a:t>
                      </a:r>
                      <a:endParaRPr kumimoji="1" lang="ja-JP" altLang="en-US" dirty="0"/>
                    </a:p>
                  </a:txBody>
                  <a:tcPr/>
                </a:tc>
                <a:tc>
                  <a:txBody>
                    <a:bodyPr/>
                    <a:lstStyle/>
                    <a:p>
                      <a:endParaRPr kumimoji="1" lang="ja-JP" altLang="en-US" dirty="0"/>
                    </a:p>
                  </a:txBody>
                  <a:tcPr/>
                </a:tc>
                <a:tc>
                  <a:txBody>
                    <a:bodyPr/>
                    <a:lstStyle/>
                    <a:p>
                      <a:r>
                        <a:rPr kumimoji="1" lang="en-US" altLang="ja-JP" dirty="0" err="1" smtClean="0"/>
                        <a:t>SoftLayer</a:t>
                      </a:r>
                      <a:r>
                        <a:rPr kumimoji="1" lang="ja-JP" altLang="en-US" dirty="0" smtClean="0"/>
                        <a:t>サービス開始</a:t>
                      </a:r>
                      <a:endParaRPr kumimoji="1" lang="en-US" altLang="ja-JP" dirty="0" smtClean="0"/>
                    </a:p>
                    <a:p>
                      <a:r>
                        <a:rPr kumimoji="1" lang="en-US" altLang="ja-JP" dirty="0" smtClean="0"/>
                        <a:t>Amazon</a:t>
                      </a:r>
                      <a:r>
                        <a:rPr kumimoji="1" lang="en-US" altLang="ja-JP" baseline="0" dirty="0" smtClean="0"/>
                        <a:t> EC2</a:t>
                      </a:r>
                      <a:r>
                        <a:rPr kumimoji="1" lang="ja-JP" altLang="en-US" baseline="0" dirty="0" smtClean="0"/>
                        <a:t>の</a:t>
                      </a:r>
                      <a:r>
                        <a:rPr kumimoji="1" lang="en-US" altLang="ja-JP" baseline="0" dirty="0" smtClean="0"/>
                        <a:t>β</a:t>
                      </a:r>
                      <a:r>
                        <a:rPr kumimoji="1" lang="ja-JP" altLang="en-US" baseline="0" dirty="0" smtClean="0"/>
                        <a:t>版開始</a:t>
                      </a:r>
                      <a:endParaRPr kumimoji="1" lang="en-US" altLang="ja-JP" baseline="0" dirty="0" smtClean="0"/>
                    </a:p>
                    <a:p>
                      <a:r>
                        <a:rPr kumimoji="1" lang="en-US" altLang="ja-JP" baseline="0" dirty="0" smtClean="0"/>
                        <a:t>8</a:t>
                      </a:r>
                      <a:r>
                        <a:rPr kumimoji="1" lang="ja-JP" altLang="en-US" baseline="0" dirty="0" smtClean="0"/>
                        <a:t>月</a:t>
                      </a:r>
                      <a:r>
                        <a:rPr kumimoji="1" lang="en-US" altLang="ja-JP" baseline="0" dirty="0" smtClean="0"/>
                        <a:t>: Google CEO </a:t>
                      </a:r>
                      <a:r>
                        <a:rPr kumimoji="1" lang="ja-JP" altLang="en-US" baseline="0" dirty="0" smtClean="0"/>
                        <a:t>エリック・シュミットが「サーチエンジン戦略会議」で初めて「クラウド・コンピューティング」と言う表現を使う</a:t>
                      </a:r>
                      <a:endParaRPr kumimoji="1" lang="ja-JP" altLang="en-US" dirty="0"/>
                    </a:p>
                  </a:txBody>
                  <a:tcPr/>
                </a:tc>
              </a:tr>
              <a:tr h="370840">
                <a:tc>
                  <a:txBody>
                    <a:bodyPr/>
                    <a:lstStyle/>
                    <a:p>
                      <a:r>
                        <a:rPr kumimoji="1" lang="en-US" altLang="ja-JP" dirty="0" smtClean="0"/>
                        <a:t>2007</a:t>
                      </a:r>
                      <a:endParaRPr kumimoji="1" lang="ja-JP" altLang="en-US" dirty="0"/>
                    </a:p>
                  </a:txBody>
                  <a:tcPr/>
                </a:tc>
                <a:tc>
                  <a:txBody>
                    <a:bodyPr/>
                    <a:lstStyle/>
                    <a:p>
                      <a:r>
                        <a:rPr kumimoji="1" lang="en-US" altLang="ja-JP" dirty="0" smtClean="0"/>
                        <a:t>Eucalyptus</a:t>
                      </a:r>
                      <a:r>
                        <a:rPr kumimoji="1" lang="ja-JP" altLang="en-US" dirty="0" smtClean="0"/>
                        <a:t>開発開始</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2008</a:t>
                      </a:r>
                      <a:endParaRPr kumimoji="1" lang="ja-JP" altLang="en-US" dirty="0"/>
                    </a:p>
                  </a:txBody>
                  <a:tcPr/>
                </a:tc>
                <a:tc>
                  <a:txBody>
                    <a:bodyPr/>
                    <a:lstStyle/>
                    <a:p>
                      <a:r>
                        <a:rPr kumimoji="1" lang="en-US" altLang="ja-JP" dirty="0" smtClean="0"/>
                        <a:t>5</a:t>
                      </a:r>
                      <a:r>
                        <a:rPr kumimoji="1" lang="ja-JP" altLang="en-US" dirty="0" smtClean="0"/>
                        <a:t>月</a:t>
                      </a:r>
                      <a:r>
                        <a:rPr kumimoji="1" lang="en-US" altLang="ja-JP" dirty="0" smtClean="0"/>
                        <a:t>: Eucalyptus</a:t>
                      </a:r>
                      <a:r>
                        <a:rPr kumimoji="1" lang="en-US" altLang="ja-JP" baseline="0" dirty="0" smtClean="0"/>
                        <a:t> 1.0</a:t>
                      </a:r>
                      <a:r>
                        <a:rPr kumimoji="1" lang="ja-JP" altLang="en-US" baseline="0" dirty="0" smtClean="0"/>
                        <a:t>リリース</a:t>
                      </a:r>
                      <a:endParaRPr kumimoji="1" lang="ja-JP" altLang="en-US" dirty="0"/>
                    </a:p>
                  </a:txBody>
                  <a:tcPr/>
                </a:tc>
                <a:tc>
                  <a:txBody>
                    <a:bodyPr/>
                    <a:lstStyle/>
                    <a:p>
                      <a:r>
                        <a:rPr kumimoji="1" lang="en-US" altLang="ja-JP" dirty="0" smtClean="0"/>
                        <a:t>10</a:t>
                      </a:r>
                      <a:r>
                        <a:rPr kumimoji="1" lang="ja-JP" altLang="en-US" dirty="0" smtClean="0"/>
                        <a:t>月</a:t>
                      </a:r>
                      <a:r>
                        <a:rPr kumimoji="1" lang="en-US" altLang="ja-JP" dirty="0" smtClean="0"/>
                        <a:t>: Amazon EC2</a:t>
                      </a:r>
                      <a:r>
                        <a:rPr kumimoji="1" lang="ja-JP" altLang="en-US" dirty="0" smtClean="0"/>
                        <a:t>正式版</a:t>
                      </a:r>
                      <a:endParaRPr kumimoji="1" lang="ja-JP" altLang="en-US" dirty="0"/>
                    </a:p>
                  </a:txBody>
                  <a:tcPr/>
                </a:tc>
              </a:tr>
              <a:tr h="370840">
                <a:tc>
                  <a:txBody>
                    <a:bodyPr/>
                    <a:lstStyle/>
                    <a:p>
                      <a:r>
                        <a:rPr kumimoji="1" lang="en-US" altLang="ja-JP" dirty="0" smtClean="0"/>
                        <a:t>2009</a:t>
                      </a:r>
                      <a:endParaRPr kumimoji="1" lang="ja-JP" altLang="en-US" dirty="0"/>
                    </a:p>
                  </a:txBody>
                  <a:tcPr/>
                </a:tc>
                <a:tc>
                  <a:txBody>
                    <a:bodyPr/>
                    <a:lstStyle/>
                    <a:p>
                      <a:endParaRPr kumimoji="1" lang="ja-JP" altLang="en-US" dirty="0"/>
                    </a:p>
                  </a:txBody>
                  <a:tcPr/>
                </a:tc>
                <a:tc>
                  <a:txBody>
                    <a:bodyPr/>
                    <a:lstStyle/>
                    <a:p>
                      <a:r>
                        <a:rPr kumimoji="1" lang="ja-JP" altLang="en-US" dirty="0" smtClean="0"/>
                        <a:t>日本でもたくさんのクラウドサービスが登場する</a:t>
                      </a:r>
                      <a:endParaRPr kumimoji="1" lang="en-US" altLang="ja-JP" dirty="0" smtClean="0"/>
                    </a:p>
                  </a:txBody>
                  <a:tcPr/>
                </a:tc>
              </a:tr>
              <a:tr h="370840">
                <a:tc>
                  <a:txBody>
                    <a:bodyPr/>
                    <a:lstStyle/>
                    <a:p>
                      <a:r>
                        <a:rPr kumimoji="1" lang="en-US" altLang="ja-JP" dirty="0" smtClean="0"/>
                        <a:t>2010</a:t>
                      </a:r>
                      <a:endParaRPr kumimoji="1" lang="ja-JP" altLang="en-US" dirty="0"/>
                    </a:p>
                  </a:txBody>
                  <a:tcPr/>
                </a:tc>
                <a:tc>
                  <a:txBody>
                    <a:bodyPr/>
                    <a:lstStyle/>
                    <a:p>
                      <a:r>
                        <a:rPr kumimoji="1" lang="en-US" altLang="ja-JP" dirty="0" smtClean="0"/>
                        <a:t>3</a:t>
                      </a:r>
                      <a:r>
                        <a:rPr kumimoji="1" lang="ja-JP" altLang="en-US" dirty="0" smtClean="0"/>
                        <a:t>月</a:t>
                      </a:r>
                      <a:r>
                        <a:rPr kumimoji="1" lang="en-US" altLang="ja-JP" dirty="0" smtClean="0"/>
                        <a:t>: </a:t>
                      </a:r>
                      <a:r>
                        <a:rPr kumimoji="1" lang="en-US" altLang="ja-JP" dirty="0" err="1" smtClean="0"/>
                        <a:t>CloudStack</a:t>
                      </a:r>
                      <a:r>
                        <a:rPr kumimoji="1" lang="ja-JP" altLang="en-US" dirty="0" smtClean="0"/>
                        <a:t>リリース</a:t>
                      </a:r>
                      <a:endParaRPr kumimoji="1" lang="en-US" altLang="ja-JP" dirty="0" smtClean="0"/>
                    </a:p>
                    <a:p>
                      <a:r>
                        <a:rPr kumimoji="1" lang="en-US" altLang="ja-JP" dirty="0" smtClean="0"/>
                        <a:t>4</a:t>
                      </a:r>
                      <a:r>
                        <a:rPr kumimoji="1" lang="ja-JP" altLang="en-US" dirty="0" smtClean="0"/>
                        <a:t>月</a:t>
                      </a:r>
                      <a:r>
                        <a:rPr kumimoji="1" lang="en-US" altLang="ja-JP" dirty="0" smtClean="0"/>
                        <a:t>: </a:t>
                      </a:r>
                      <a:r>
                        <a:rPr kumimoji="1" lang="en-US" altLang="ja-JP" dirty="0" err="1" smtClean="0"/>
                        <a:t>Wakame-vdc</a:t>
                      </a:r>
                      <a:r>
                        <a:rPr kumimoji="1" lang="ja-JP" altLang="en-US" dirty="0" smtClean="0"/>
                        <a:t>リリース</a:t>
                      </a:r>
                      <a:endParaRPr kumimoji="1" lang="en-US" altLang="ja-JP" dirty="0" smtClean="0"/>
                    </a:p>
                    <a:p>
                      <a:r>
                        <a:rPr kumimoji="1" lang="en-US" altLang="ja-JP" dirty="0" smtClean="0"/>
                        <a:t>6</a:t>
                      </a:r>
                      <a:r>
                        <a:rPr kumimoji="1" lang="ja-JP" altLang="en-US" dirty="0" smtClean="0"/>
                        <a:t>月</a:t>
                      </a:r>
                      <a:r>
                        <a:rPr kumimoji="1" lang="en-US" altLang="ja-JP" dirty="0" smtClean="0"/>
                        <a:t>: Nova(</a:t>
                      </a:r>
                      <a:r>
                        <a:rPr kumimoji="1" lang="ja-JP" altLang="en-US" dirty="0" smtClean="0"/>
                        <a:t>現</a:t>
                      </a:r>
                      <a:r>
                        <a:rPr kumimoji="1" lang="en-US" altLang="ja-JP" dirty="0" err="1" smtClean="0"/>
                        <a:t>OpenStack</a:t>
                      </a:r>
                      <a:r>
                        <a:rPr kumimoji="1" lang="ja-JP" altLang="en-US" dirty="0" smtClean="0"/>
                        <a:t>の一部</a:t>
                      </a:r>
                      <a:r>
                        <a:rPr kumimoji="1" lang="en-US" altLang="ja-JP" dirty="0" smtClean="0"/>
                        <a:t>)</a:t>
                      </a:r>
                      <a:r>
                        <a:rPr kumimoji="1" lang="ja-JP" altLang="en-US" dirty="0" smtClean="0"/>
                        <a:t>リリース</a:t>
                      </a:r>
                      <a:endParaRPr kumimoji="1" lang="ja-JP" altLang="en-US" dirty="0"/>
                    </a:p>
                  </a:txBody>
                  <a:tcPr/>
                </a:tc>
                <a:tc>
                  <a:txBody>
                    <a:bodyPr/>
                    <a:lstStyle/>
                    <a:p>
                      <a:r>
                        <a:rPr kumimoji="1" lang="en-US" altLang="ja-JP" dirty="0" smtClean="0"/>
                        <a:t>1</a:t>
                      </a:r>
                      <a:r>
                        <a:rPr kumimoji="1" lang="ja-JP" altLang="en-US" dirty="0" smtClean="0"/>
                        <a:t>月</a:t>
                      </a:r>
                      <a:r>
                        <a:rPr kumimoji="1" lang="en-US" altLang="ja-JP" dirty="0" smtClean="0"/>
                        <a:t>: </a:t>
                      </a:r>
                      <a:r>
                        <a:rPr kumimoji="1" lang="ja-JP" altLang="en-US" dirty="0" smtClean="0"/>
                        <a:t>ニフティクラウド</a:t>
                      </a:r>
                      <a:endParaRPr kumimoji="1" lang="en-US" altLang="ja-JP" dirty="0" smtClean="0"/>
                    </a:p>
                    <a:p>
                      <a:r>
                        <a:rPr kumimoji="1" lang="en-US" altLang="ja-JP" dirty="0" smtClean="0"/>
                        <a:t>3</a:t>
                      </a:r>
                      <a:r>
                        <a:rPr kumimoji="1" lang="ja-JP" altLang="en-US" dirty="0" smtClean="0"/>
                        <a:t>月</a:t>
                      </a:r>
                      <a:r>
                        <a:rPr kumimoji="1" lang="en-US" altLang="ja-JP" dirty="0" smtClean="0"/>
                        <a:t>: unit hosting</a:t>
                      </a:r>
                      <a:endParaRPr kumimoji="1" lang="ja-JP" altLang="en-US" dirty="0" smtClean="0"/>
                    </a:p>
                    <a:p>
                      <a:endParaRPr kumimoji="1" lang="ja-JP" alt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smtClean="0"/>
              <a:t>Amazon Web Services(AWS)</a:t>
            </a:r>
            <a:r>
              <a:rPr kumimoji="1" lang="ja-JP" altLang="en-US" dirty="0" smtClean="0"/>
              <a:t>について</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AWS</a:t>
            </a:r>
            <a:r>
              <a:rPr kumimoji="1" lang="ja-JP" altLang="en-US" dirty="0" smtClean="0"/>
              <a:t>のモチベーション</a:t>
            </a:r>
            <a:endParaRPr kumimoji="1" lang="ja-JP" altLang="en-US" dirty="0"/>
          </a:p>
        </p:txBody>
      </p:sp>
      <p:sp>
        <p:nvSpPr>
          <p:cNvPr id="15" name="スライド番号プレースホルダ 14"/>
          <p:cNvSpPr>
            <a:spLocks noGrp="1"/>
          </p:cNvSpPr>
          <p:nvPr>
            <p:ph type="sldNum" sz="quarter" idx="11"/>
          </p:nvPr>
        </p:nvSpPr>
        <p:spPr/>
        <p:txBody>
          <a:bodyPr>
            <a:normAutofit/>
          </a:bodyPr>
          <a:lstStyle/>
          <a:p>
            <a:fld id="{D2D8002D-B5B0-4BAC-B1F6-782DDCCE6D9C}" type="slidenum">
              <a:rPr kumimoji="1" lang="ja-JP" altLang="en-US" smtClean="0"/>
              <a:pPr/>
              <a:t>18</a:t>
            </a:fld>
            <a:endParaRPr kumimoji="1" lang="ja-JP" altLang="en-US"/>
          </a:p>
        </p:txBody>
      </p:sp>
      <p:cxnSp>
        <p:nvCxnSpPr>
          <p:cNvPr id="7" name="直線矢印コネクタ 6"/>
          <p:cNvCxnSpPr/>
          <p:nvPr/>
        </p:nvCxnSpPr>
        <p:spPr>
          <a:xfrm rot="5400000" flipH="1" flipV="1">
            <a:off x="597531" y="3565465"/>
            <a:ext cx="24482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821667" y="4788013"/>
            <a:ext cx="32403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フリーフォーム 10"/>
          <p:cNvSpPr/>
          <p:nvPr/>
        </p:nvSpPr>
        <p:spPr>
          <a:xfrm>
            <a:off x="1831899" y="3568889"/>
            <a:ext cx="3194304" cy="1050544"/>
          </a:xfrm>
          <a:custGeom>
            <a:avLst/>
            <a:gdLst>
              <a:gd name="connsiteX0" fmla="*/ 0 w 3194304"/>
              <a:gd name="connsiteY0" fmla="*/ 926592 h 1050544"/>
              <a:gd name="connsiteX1" fmla="*/ 1633728 w 3194304"/>
              <a:gd name="connsiteY1" fmla="*/ 890016 h 1050544"/>
              <a:gd name="connsiteX2" fmla="*/ 2377440 w 3194304"/>
              <a:gd name="connsiteY2" fmla="*/ 0 h 1050544"/>
              <a:gd name="connsiteX3" fmla="*/ 2913888 w 3194304"/>
              <a:gd name="connsiteY3" fmla="*/ 890016 h 1050544"/>
              <a:gd name="connsiteX4" fmla="*/ 3194304 w 3194304"/>
              <a:gd name="connsiteY4" fmla="*/ 963168 h 1050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4304" h="1050544">
                <a:moveTo>
                  <a:pt x="0" y="926592"/>
                </a:moveTo>
                <a:cubicBezTo>
                  <a:pt x="618744" y="985520"/>
                  <a:pt x="1237488" y="1044448"/>
                  <a:pt x="1633728" y="890016"/>
                </a:cubicBezTo>
                <a:cubicBezTo>
                  <a:pt x="2029968" y="735584"/>
                  <a:pt x="2164080" y="0"/>
                  <a:pt x="2377440" y="0"/>
                </a:cubicBezTo>
                <a:cubicBezTo>
                  <a:pt x="2590800" y="0"/>
                  <a:pt x="2777744" y="729488"/>
                  <a:pt x="2913888" y="890016"/>
                </a:cubicBezTo>
                <a:cubicBezTo>
                  <a:pt x="3050032" y="1050544"/>
                  <a:pt x="3122168" y="1006856"/>
                  <a:pt x="3194304" y="9631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p:cNvCxnSpPr/>
          <p:nvPr/>
        </p:nvCxnSpPr>
        <p:spPr>
          <a:xfrm rot="5400000">
            <a:off x="3585863" y="4177533"/>
            <a:ext cx="1224136"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405843" y="4789601"/>
            <a:ext cx="1628972" cy="369332"/>
          </a:xfrm>
          <a:prstGeom prst="rect">
            <a:avLst/>
          </a:prstGeom>
          <a:noFill/>
        </p:spPr>
        <p:txBody>
          <a:bodyPr wrap="none" rtlCol="0">
            <a:spAutoFit/>
          </a:bodyPr>
          <a:lstStyle/>
          <a:p>
            <a:r>
              <a:rPr kumimoji="1" lang="ja-JP" altLang="en-US" dirty="0" smtClean="0"/>
              <a:t>クリスマス商戦</a:t>
            </a:r>
            <a:endParaRPr kumimoji="1" lang="ja-JP" altLang="en-US" dirty="0"/>
          </a:p>
        </p:txBody>
      </p:sp>
      <p:cxnSp>
        <p:nvCxnSpPr>
          <p:cNvPr id="21" name="直線コネクタ 20"/>
          <p:cNvCxnSpPr/>
          <p:nvPr/>
        </p:nvCxnSpPr>
        <p:spPr>
          <a:xfrm>
            <a:off x="1821667" y="3565465"/>
            <a:ext cx="32403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25523" y="3349441"/>
            <a:ext cx="1298753" cy="461665"/>
          </a:xfrm>
          <a:prstGeom prst="rect">
            <a:avLst/>
          </a:prstGeom>
          <a:noFill/>
        </p:spPr>
        <p:txBody>
          <a:bodyPr wrap="none" rtlCol="0">
            <a:spAutoFit/>
          </a:bodyPr>
          <a:lstStyle/>
          <a:p>
            <a:r>
              <a:rPr kumimoji="1" lang="ja-JP" altLang="en-US" sz="1200" dirty="0" smtClean="0"/>
              <a:t>必要となる</a:t>
            </a:r>
            <a:r>
              <a:rPr kumimoji="1" lang="en-US" altLang="ja-JP" sz="1200" dirty="0" smtClean="0"/>
              <a:t/>
            </a:r>
            <a:br>
              <a:rPr kumimoji="1" lang="en-US" altLang="ja-JP" sz="1200" dirty="0" smtClean="0"/>
            </a:br>
            <a:r>
              <a:rPr kumimoji="1" lang="ja-JP" altLang="en-US" sz="1200" dirty="0" smtClean="0"/>
              <a:t>ハードウェア資源</a:t>
            </a:r>
            <a:endParaRPr kumimoji="1" lang="ja-JP" altLang="en-US" sz="1200" dirty="0"/>
          </a:p>
        </p:txBody>
      </p:sp>
      <p:sp>
        <p:nvSpPr>
          <p:cNvPr id="23" name="テキスト ボックス 22"/>
          <p:cNvSpPr txBox="1"/>
          <p:nvPr/>
        </p:nvSpPr>
        <p:spPr>
          <a:xfrm>
            <a:off x="1389619" y="2053297"/>
            <a:ext cx="870751" cy="276999"/>
          </a:xfrm>
          <a:prstGeom prst="rect">
            <a:avLst/>
          </a:prstGeom>
          <a:noFill/>
        </p:spPr>
        <p:txBody>
          <a:bodyPr wrap="none" rtlCol="0">
            <a:spAutoFit/>
          </a:bodyPr>
          <a:lstStyle/>
          <a:p>
            <a:r>
              <a:rPr kumimoji="1" lang="ja-JP" altLang="en-US" sz="1200" dirty="0" smtClean="0"/>
              <a:t>トラフィック</a:t>
            </a:r>
            <a:endParaRPr kumimoji="1" lang="ja-JP" altLang="en-US" sz="1200" dirty="0"/>
          </a:p>
        </p:txBody>
      </p:sp>
      <p:sp>
        <p:nvSpPr>
          <p:cNvPr id="24" name="テキスト ボックス 23"/>
          <p:cNvSpPr txBox="1"/>
          <p:nvPr/>
        </p:nvSpPr>
        <p:spPr>
          <a:xfrm>
            <a:off x="2253715" y="3853497"/>
            <a:ext cx="1107996" cy="369332"/>
          </a:xfrm>
          <a:prstGeom prst="rect">
            <a:avLst/>
          </a:prstGeom>
          <a:noFill/>
        </p:spPr>
        <p:txBody>
          <a:bodyPr wrap="none" rtlCol="0">
            <a:spAutoFit/>
          </a:bodyPr>
          <a:lstStyle/>
          <a:p>
            <a:r>
              <a:rPr kumimoji="1" lang="ja-JP" altLang="en-US" dirty="0" smtClean="0"/>
              <a:t>余剰資源</a:t>
            </a:r>
            <a:endParaRPr kumimoji="1" lang="ja-JP" altLang="en-US" dirty="0"/>
          </a:p>
        </p:txBody>
      </p:sp>
      <p:sp>
        <p:nvSpPr>
          <p:cNvPr id="25" name="テキスト ボックス 24"/>
          <p:cNvSpPr txBox="1"/>
          <p:nvPr/>
        </p:nvSpPr>
        <p:spPr>
          <a:xfrm>
            <a:off x="3333835" y="1918573"/>
            <a:ext cx="5054589"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marL="342900" indent="-342900">
              <a:buFont typeface="+mj-lt"/>
              <a:buAutoNum type="arabicPeriod"/>
            </a:pPr>
            <a:r>
              <a:rPr kumimoji="1" lang="en-US" altLang="ja-JP" dirty="0" smtClean="0"/>
              <a:t>Amazon</a:t>
            </a:r>
            <a:r>
              <a:rPr kumimoji="1" lang="ja-JP" altLang="en-US" dirty="0" smtClean="0"/>
              <a:t>は安く商品を売りたい</a:t>
            </a:r>
            <a:endParaRPr kumimoji="1" lang="en-US" altLang="ja-JP" dirty="0" smtClean="0"/>
          </a:p>
          <a:p>
            <a:pPr marL="342900" indent="-342900">
              <a:buFont typeface="+mj-lt"/>
              <a:buAutoNum type="arabicPeriod"/>
            </a:pPr>
            <a:r>
              <a:rPr kumimoji="1" lang="ja-JP" altLang="en-US" dirty="0" smtClean="0"/>
              <a:t>余剰資源分のコストを</a:t>
            </a:r>
            <a:r>
              <a:rPr kumimoji="1" lang="en-US" altLang="ja-JP" dirty="0" smtClean="0"/>
              <a:t>Amazon</a:t>
            </a:r>
            <a:r>
              <a:rPr kumimoji="1" lang="ja-JP" altLang="en-US" dirty="0" smtClean="0"/>
              <a:t>は負担している</a:t>
            </a:r>
            <a:endParaRPr kumimoji="1" lang="en-US" altLang="ja-JP" dirty="0" smtClean="0"/>
          </a:p>
          <a:p>
            <a:pPr marL="342900" indent="-342900">
              <a:buFont typeface="+mj-lt"/>
              <a:buAutoNum type="arabicPeriod"/>
            </a:pPr>
            <a:r>
              <a:rPr kumimoji="1" lang="ja-JP" altLang="en-US" dirty="0" smtClean="0"/>
              <a:t>コスト削減できれば、商品価格を安くできる</a:t>
            </a:r>
            <a:endParaRPr kumimoji="1" lang="ja-JP" altLang="en-US" dirty="0"/>
          </a:p>
        </p:txBody>
      </p:sp>
      <p:sp>
        <p:nvSpPr>
          <p:cNvPr id="26" name="テキスト ボックス 25"/>
          <p:cNvSpPr txBox="1"/>
          <p:nvPr/>
        </p:nvSpPr>
        <p:spPr>
          <a:xfrm>
            <a:off x="1142976" y="5500702"/>
            <a:ext cx="7297190" cy="646331"/>
          </a:xfrm>
          <a:prstGeom prst="rect">
            <a:avLst/>
          </a:prstGeom>
          <a:noFill/>
        </p:spPr>
        <p:txBody>
          <a:bodyPr wrap="none" rtlCol="0">
            <a:spAutoFit/>
          </a:bodyPr>
          <a:lstStyle/>
          <a:p>
            <a:r>
              <a:rPr kumimoji="1" lang="ja-JP" altLang="en-US" dirty="0" smtClean="0"/>
              <a:t>余剰資源を外部にレンタルなどして売ると、</a:t>
            </a:r>
            <a:r>
              <a:rPr kumimoji="1" lang="en-US" altLang="ja-JP" dirty="0" smtClean="0"/>
              <a:t/>
            </a:r>
            <a:br>
              <a:rPr kumimoji="1" lang="en-US" altLang="ja-JP" dirty="0" smtClean="0"/>
            </a:br>
            <a:r>
              <a:rPr kumimoji="1" lang="ja-JP" altLang="en-US" dirty="0" smtClean="0"/>
              <a:t>クリスマス商戦時に必要になるため返却をしなければならないことになる</a:t>
            </a:r>
            <a:endParaRPr kumimoji="1" lang="ja-JP" altLang="en-US" dirty="0"/>
          </a:p>
        </p:txBody>
      </p:sp>
      <p:sp>
        <p:nvSpPr>
          <p:cNvPr id="27" name="テキスト ボックス 26"/>
          <p:cNvSpPr txBox="1"/>
          <p:nvPr/>
        </p:nvSpPr>
        <p:spPr>
          <a:xfrm>
            <a:off x="2555776" y="4150821"/>
            <a:ext cx="490840" cy="400110"/>
          </a:xfrm>
          <a:prstGeom prst="rect">
            <a:avLst/>
          </a:prstGeom>
          <a:noFill/>
        </p:spPr>
        <p:txBody>
          <a:bodyPr wrap="none" rtlCol="0">
            <a:spAutoFit/>
          </a:bodyPr>
          <a:lstStyle/>
          <a:p>
            <a:r>
              <a:rPr kumimoji="1" lang="en-US" altLang="ja-JP" sz="20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t>
            </a:r>
            <a:endParaRPr kumimoji="1" lang="ja-JP" altLang="en-US" sz="2000" b="1" dirty="0">
              <a:effectLst>
                <a:outerShdw blurRad="38100" dist="38100" dir="2700000" algn="tl">
                  <a:srgbClr val="000000">
                    <a:alpha val="43137"/>
                  </a:srgbClr>
                </a:outerShdw>
              </a:effectLst>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収益を上げるインフラストラクチャの意義</a:t>
            </a:r>
            <a:endParaRPr kumimoji="1" lang="ja-JP" altLang="en-US" dirty="0"/>
          </a:p>
        </p:txBody>
      </p:sp>
      <p:sp>
        <p:nvSpPr>
          <p:cNvPr id="21" name="スライド番号プレースホルダ 20"/>
          <p:cNvSpPr>
            <a:spLocks noGrp="1"/>
          </p:cNvSpPr>
          <p:nvPr>
            <p:ph type="sldNum" sz="quarter" idx="11"/>
          </p:nvPr>
        </p:nvSpPr>
        <p:spPr/>
        <p:txBody>
          <a:bodyPr>
            <a:normAutofit/>
          </a:bodyPr>
          <a:lstStyle/>
          <a:p>
            <a:fld id="{D2D8002D-B5B0-4BAC-B1F6-782DDCCE6D9C}" type="slidenum">
              <a:rPr kumimoji="1" lang="ja-JP" altLang="en-US" smtClean="0"/>
              <a:pPr/>
              <a:t>19</a:t>
            </a:fld>
            <a:endParaRPr kumimoji="1" lang="ja-JP" altLang="en-US"/>
          </a:p>
        </p:txBody>
      </p:sp>
      <p:cxnSp>
        <p:nvCxnSpPr>
          <p:cNvPr id="4" name="直線矢印コネクタ 3"/>
          <p:cNvCxnSpPr/>
          <p:nvPr/>
        </p:nvCxnSpPr>
        <p:spPr>
          <a:xfrm rot="5400000" flipH="1" flipV="1">
            <a:off x="597531" y="3563724"/>
            <a:ext cx="24482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1821667" y="4786272"/>
            <a:ext cx="32403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フリーフォーム 5"/>
          <p:cNvSpPr/>
          <p:nvPr/>
        </p:nvSpPr>
        <p:spPr>
          <a:xfrm>
            <a:off x="1831899" y="3567148"/>
            <a:ext cx="3194304" cy="1050544"/>
          </a:xfrm>
          <a:custGeom>
            <a:avLst/>
            <a:gdLst>
              <a:gd name="connsiteX0" fmla="*/ 0 w 3194304"/>
              <a:gd name="connsiteY0" fmla="*/ 926592 h 1050544"/>
              <a:gd name="connsiteX1" fmla="*/ 1633728 w 3194304"/>
              <a:gd name="connsiteY1" fmla="*/ 890016 h 1050544"/>
              <a:gd name="connsiteX2" fmla="*/ 2377440 w 3194304"/>
              <a:gd name="connsiteY2" fmla="*/ 0 h 1050544"/>
              <a:gd name="connsiteX3" fmla="*/ 2913888 w 3194304"/>
              <a:gd name="connsiteY3" fmla="*/ 890016 h 1050544"/>
              <a:gd name="connsiteX4" fmla="*/ 3194304 w 3194304"/>
              <a:gd name="connsiteY4" fmla="*/ 963168 h 1050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4304" h="1050544">
                <a:moveTo>
                  <a:pt x="0" y="926592"/>
                </a:moveTo>
                <a:cubicBezTo>
                  <a:pt x="618744" y="985520"/>
                  <a:pt x="1237488" y="1044448"/>
                  <a:pt x="1633728" y="890016"/>
                </a:cubicBezTo>
                <a:cubicBezTo>
                  <a:pt x="2029968" y="735584"/>
                  <a:pt x="2164080" y="0"/>
                  <a:pt x="2377440" y="0"/>
                </a:cubicBezTo>
                <a:cubicBezTo>
                  <a:pt x="2590800" y="0"/>
                  <a:pt x="2777744" y="729488"/>
                  <a:pt x="2913888" y="890016"/>
                </a:cubicBezTo>
                <a:cubicBezTo>
                  <a:pt x="3050032" y="1050544"/>
                  <a:pt x="3122168" y="1006856"/>
                  <a:pt x="3194304" y="9631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 name="直線コネクタ 6"/>
          <p:cNvCxnSpPr/>
          <p:nvPr/>
        </p:nvCxnSpPr>
        <p:spPr>
          <a:xfrm rot="5400000">
            <a:off x="3585863" y="4175792"/>
            <a:ext cx="1224136"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405843" y="4787860"/>
            <a:ext cx="1628972" cy="369332"/>
          </a:xfrm>
          <a:prstGeom prst="rect">
            <a:avLst/>
          </a:prstGeom>
          <a:noFill/>
        </p:spPr>
        <p:txBody>
          <a:bodyPr wrap="none" rtlCol="0">
            <a:spAutoFit/>
          </a:bodyPr>
          <a:lstStyle/>
          <a:p>
            <a:r>
              <a:rPr kumimoji="1" lang="ja-JP" altLang="en-US" dirty="0" smtClean="0"/>
              <a:t>クリスマス商戦</a:t>
            </a:r>
            <a:endParaRPr kumimoji="1" lang="ja-JP" altLang="en-US" dirty="0"/>
          </a:p>
        </p:txBody>
      </p:sp>
      <p:cxnSp>
        <p:nvCxnSpPr>
          <p:cNvPr id="9" name="直線コネクタ 8"/>
          <p:cNvCxnSpPr/>
          <p:nvPr/>
        </p:nvCxnSpPr>
        <p:spPr>
          <a:xfrm>
            <a:off x="1821667" y="3563724"/>
            <a:ext cx="32403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25523" y="3347700"/>
            <a:ext cx="1298753" cy="461665"/>
          </a:xfrm>
          <a:prstGeom prst="rect">
            <a:avLst/>
          </a:prstGeom>
          <a:noFill/>
        </p:spPr>
        <p:txBody>
          <a:bodyPr wrap="none" rtlCol="0">
            <a:spAutoFit/>
          </a:bodyPr>
          <a:lstStyle/>
          <a:p>
            <a:r>
              <a:rPr kumimoji="1" lang="ja-JP" altLang="en-US" sz="1200" dirty="0" smtClean="0"/>
              <a:t>必要となる</a:t>
            </a:r>
            <a:r>
              <a:rPr kumimoji="1" lang="en-US" altLang="ja-JP" sz="1200" dirty="0" smtClean="0"/>
              <a:t/>
            </a:r>
            <a:br>
              <a:rPr kumimoji="1" lang="en-US" altLang="ja-JP" sz="1200" dirty="0" smtClean="0"/>
            </a:br>
            <a:r>
              <a:rPr kumimoji="1" lang="ja-JP" altLang="en-US" sz="1200" dirty="0" smtClean="0"/>
              <a:t>ハードウェア資源</a:t>
            </a:r>
            <a:endParaRPr kumimoji="1" lang="ja-JP" altLang="en-US" sz="1200" dirty="0"/>
          </a:p>
        </p:txBody>
      </p:sp>
      <p:sp>
        <p:nvSpPr>
          <p:cNvPr id="11" name="テキスト ボックス 10"/>
          <p:cNvSpPr txBox="1"/>
          <p:nvPr/>
        </p:nvSpPr>
        <p:spPr>
          <a:xfrm>
            <a:off x="1389619" y="2051556"/>
            <a:ext cx="870751" cy="276999"/>
          </a:xfrm>
          <a:prstGeom prst="rect">
            <a:avLst/>
          </a:prstGeom>
          <a:noFill/>
        </p:spPr>
        <p:txBody>
          <a:bodyPr wrap="none" rtlCol="0">
            <a:spAutoFit/>
          </a:bodyPr>
          <a:lstStyle/>
          <a:p>
            <a:r>
              <a:rPr kumimoji="1" lang="ja-JP" altLang="en-US" sz="1200" dirty="0" smtClean="0"/>
              <a:t>トラフィック</a:t>
            </a:r>
            <a:endParaRPr kumimoji="1" lang="ja-JP" altLang="en-US" sz="1200" dirty="0"/>
          </a:p>
        </p:txBody>
      </p:sp>
      <p:sp>
        <p:nvSpPr>
          <p:cNvPr id="12" name="テキスト ボックス 11"/>
          <p:cNvSpPr txBox="1"/>
          <p:nvPr/>
        </p:nvSpPr>
        <p:spPr>
          <a:xfrm>
            <a:off x="2253715" y="3851756"/>
            <a:ext cx="1107996" cy="369332"/>
          </a:xfrm>
          <a:prstGeom prst="rect">
            <a:avLst/>
          </a:prstGeom>
          <a:noFill/>
        </p:spPr>
        <p:txBody>
          <a:bodyPr wrap="none" rtlCol="0">
            <a:spAutoFit/>
          </a:bodyPr>
          <a:lstStyle/>
          <a:p>
            <a:r>
              <a:rPr kumimoji="1" lang="ja-JP" altLang="en-US" dirty="0" smtClean="0"/>
              <a:t>余剰資源</a:t>
            </a:r>
            <a:endParaRPr kumimoji="1" lang="ja-JP" altLang="en-US" dirty="0"/>
          </a:p>
        </p:txBody>
      </p:sp>
      <p:cxnSp>
        <p:nvCxnSpPr>
          <p:cNvPr id="13" name="直線コネクタ 12"/>
          <p:cNvCxnSpPr/>
          <p:nvPr/>
        </p:nvCxnSpPr>
        <p:spPr>
          <a:xfrm>
            <a:off x="1835696" y="2555612"/>
            <a:ext cx="32403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25523" y="2339588"/>
            <a:ext cx="1298753" cy="461665"/>
          </a:xfrm>
          <a:prstGeom prst="rect">
            <a:avLst/>
          </a:prstGeom>
          <a:noFill/>
        </p:spPr>
        <p:txBody>
          <a:bodyPr wrap="none" rtlCol="0">
            <a:spAutoFit/>
          </a:bodyPr>
          <a:lstStyle/>
          <a:p>
            <a:r>
              <a:rPr kumimoji="1" lang="ja-JP" altLang="en-US" sz="1200" dirty="0" smtClean="0"/>
              <a:t>全体の</a:t>
            </a:r>
            <a:r>
              <a:rPr kumimoji="1" lang="en-US" altLang="ja-JP" sz="1200" dirty="0" smtClean="0"/>
              <a:t/>
            </a:r>
            <a:br>
              <a:rPr kumimoji="1" lang="en-US" altLang="ja-JP" sz="1200" dirty="0" smtClean="0"/>
            </a:br>
            <a:r>
              <a:rPr kumimoji="1" lang="ja-JP" altLang="en-US" sz="1200" dirty="0" smtClean="0"/>
              <a:t>ハードウェア資源</a:t>
            </a:r>
            <a:endParaRPr kumimoji="1" lang="ja-JP" altLang="en-US" sz="1200" dirty="0"/>
          </a:p>
        </p:txBody>
      </p:sp>
      <p:sp>
        <p:nvSpPr>
          <p:cNvPr id="15" name="テキスト ボックス 14"/>
          <p:cNvSpPr txBox="1"/>
          <p:nvPr/>
        </p:nvSpPr>
        <p:spPr>
          <a:xfrm>
            <a:off x="2153052" y="2636912"/>
            <a:ext cx="1338828" cy="369332"/>
          </a:xfrm>
          <a:prstGeom prst="rect">
            <a:avLst/>
          </a:prstGeom>
          <a:noFill/>
        </p:spPr>
        <p:txBody>
          <a:bodyPr wrap="none" rtlCol="0">
            <a:spAutoFit/>
          </a:bodyPr>
          <a:lstStyle/>
          <a:p>
            <a:r>
              <a:rPr kumimoji="1" lang="ja-JP" altLang="en-US" dirty="0" smtClean="0"/>
              <a:t>販売用資源</a:t>
            </a:r>
            <a:endParaRPr kumimoji="1" lang="ja-JP" altLang="en-US" dirty="0"/>
          </a:p>
        </p:txBody>
      </p:sp>
      <p:sp>
        <p:nvSpPr>
          <p:cNvPr id="16" name="右中かっこ 15"/>
          <p:cNvSpPr/>
          <p:nvPr/>
        </p:nvSpPr>
        <p:spPr>
          <a:xfrm>
            <a:off x="5148064" y="2555612"/>
            <a:ext cx="504056"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5652120" y="2627620"/>
            <a:ext cx="2988319" cy="923330"/>
          </a:xfrm>
          <a:prstGeom prst="rect">
            <a:avLst/>
          </a:prstGeom>
          <a:noFill/>
        </p:spPr>
        <p:txBody>
          <a:bodyPr wrap="none" rtlCol="0">
            <a:spAutoFit/>
          </a:bodyPr>
          <a:lstStyle/>
          <a:p>
            <a:r>
              <a:rPr kumimoji="1" lang="ja-JP" altLang="en-US" dirty="0" smtClean="0"/>
              <a:t>こちらで収益を上げて</a:t>
            </a:r>
            <a:r>
              <a:rPr kumimoji="1" lang="en-US" altLang="ja-JP" dirty="0" smtClean="0"/>
              <a:t/>
            </a:r>
            <a:br>
              <a:rPr kumimoji="1" lang="en-US" altLang="ja-JP" dirty="0" smtClean="0"/>
            </a:br>
            <a:r>
              <a:rPr kumimoji="1" lang="ja-JP" altLang="en-US" dirty="0" smtClean="0"/>
              <a:t>余剰資源分の見かけコストを</a:t>
            </a:r>
            <a:r>
              <a:rPr kumimoji="1" lang="en-US" altLang="ja-JP" dirty="0" smtClean="0"/>
              <a:t/>
            </a:r>
            <a:br>
              <a:rPr kumimoji="1" lang="en-US" altLang="ja-JP" dirty="0" smtClean="0"/>
            </a:br>
            <a:r>
              <a:rPr kumimoji="1" lang="ja-JP" altLang="en-US" dirty="0" smtClean="0"/>
              <a:t>相殺する</a:t>
            </a:r>
            <a:endParaRPr kumimoji="1" lang="ja-JP" altLang="en-US" dirty="0"/>
          </a:p>
        </p:txBody>
      </p:sp>
      <p:sp>
        <p:nvSpPr>
          <p:cNvPr id="18" name="テキスト ボックス 17"/>
          <p:cNvSpPr txBox="1"/>
          <p:nvPr/>
        </p:nvSpPr>
        <p:spPr>
          <a:xfrm>
            <a:off x="4018242" y="1916832"/>
            <a:ext cx="3839256"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marL="342900" indent="-342900"/>
            <a:r>
              <a:rPr lang="en-US" altLang="ja-JP" dirty="0" smtClean="0"/>
              <a:t>Amazon</a:t>
            </a:r>
            <a:r>
              <a:rPr lang="ja-JP" altLang="en-US" dirty="0" smtClean="0"/>
              <a:t>は</a:t>
            </a:r>
            <a:r>
              <a:rPr kumimoji="1" lang="ja-JP" altLang="en-US" dirty="0" smtClean="0"/>
              <a:t>インフラに更なる投資をした</a:t>
            </a:r>
            <a:endParaRPr kumimoji="1" lang="ja-JP" altLang="en-US" dirty="0"/>
          </a:p>
        </p:txBody>
      </p:sp>
      <p:sp>
        <p:nvSpPr>
          <p:cNvPr id="19" name="テキスト ボックス 18"/>
          <p:cNvSpPr txBox="1"/>
          <p:nvPr/>
        </p:nvSpPr>
        <p:spPr>
          <a:xfrm>
            <a:off x="2555776" y="4149080"/>
            <a:ext cx="490840" cy="400110"/>
          </a:xfrm>
          <a:prstGeom prst="rect">
            <a:avLst/>
          </a:prstGeom>
          <a:noFill/>
        </p:spPr>
        <p:txBody>
          <a:bodyPr wrap="none" rtlCol="0">
            <a:spAutoFit/>
          </a:bodyPr>
          <a:lstStyle/>
          <a:p>
            <a:r>
              <a:rPr kumimoji="1" lang="en-US" altLang="ja-JP" sz="20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t>
            </a:r>
            <a:endParaRPr kumimoji="1" lang="ja-JP" altLang="en-US" sz="2000" b="1" dirty="0">
              <a:effectLst>
                <a:outerShdw blurRad="38100" dist="38100" dir="2700000" algn="tl">
                  <a:srgbClr val="000000">
                    <a:alpha val="43137"/>
                  </a:srgbClr>
                </a:outerShdw>
              </a:effectLst>
              <a:latin typeface="Verdana" pitchFamily="34" charset="0"/>
              <a:cs typeface="Verdana" pitchFamily="34" charset="0"/>
            </a:endParaRPr>
          </a:p>
        </p:txBody>
      </p:sp>
      <p:sp>
        <p:nvSpPr>
          <p:cNvPr id="20" name="テキスト ボックス 19"/>
          <p:cNvSpPr txBox="1"/>
          <p:nvPr/>
        </p:nvSpPr>
        <p:spPr>
          <a:xfrm>
            <a:off x="2411760" y="2924944"/>
            <a:ext cx="832279" cy="584775"/>
          </a:xfrm>
          <a:prstGeom prst="rect">
            <a:avLst/>
          </a:prstGeom>
          <a:noFill/>
        </p:spPr>
        <p:txBody>
          <a:bodyPr wrap="none" rtlCol="0">
            <a:spAutoFit/>
          </a:bodyPr>
          <a:lstStyle/>
          <a:p>
            <a:r>
              <a:rPr lang="en-US" altLang="ja-JP" sz="32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t>
            </a:r>
            <a:r>
              <a:rPr kumimoji="1" lang="en-US" altLang="ja-JP" sz="32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t>
            </a:r>
            <a:endParaRPr kumimoji="1" lang="ja-JP" altLang="en-US" sz="3200" b="1" dirty="0">
              <a:effectLst>
                <a:outerShdw blurRad="38100" dist="38100" dir="2700000" algn="tl">
                  <a:srgbClr val="000000">
                    <a:alpha val="43137"/>
                  </a:srgbClr>
                </a:outerShdw>
              </a:effectLst>
              <a:latin typeface="Verdana" pitchFamily="34" charset="0"/>
              <a:cs typeface="Verdana" pitchFamily="34" charset="0"/>
            </a:endParaRPr>
          </a:p>
        </p:txBody>
      </p:sp>
      <p:sp>
        <p:nvSpPr>
          <p:cNvPr id="22" name="左カーブ矢印 21"/>
          <p:cNvSpPr/>
          <p:nvPr/>
        </p:nvSpPr>
        <p:spPr>
          <a:xfrm flipV="1">
            <a:off x="4788024" y="3140968"/>
            <a:ext cx="432048" cy="9361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5148064" y="3789040"/>
            <a:ext cx="3211135" cy="369332"/>
          </a:xfrm>
          <a:prstGeom prst="rect">
            <a:avLst/>
          </a:prstGeom>
          <a:noFill/>
        </p:spPr>
        <p:txBody>
          <a:bodyPr wrap="none" rtlCol="0">
            <a:spAutoFit/>
          </a:bodyPr>
          <a:lstStyle/>
          <a:p>
            <a:r>
              <a:rPr lang="ja-JP" altLang="en-US" dirty="0" smtClean="0"/>
              <a:t>運用ノウハウをそのまま活かす</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アジェンダ</a:t>
            </a:r>
            <a:endParaRPr kumimoji="1" lang="ja-JP" altLang="en-US" dirty="0"/>
          </a:p>
        </p:txBody>
      </p:sp>
      <p:sp>
        <p:nvSpPr>
          <p:cNvPr id="3" name="コンテンツ プレースホルダ 2"/>
          <p:cNvSpPr>
            <a:spLocks noGrp="1"/>
          </p:cNvSpPr>
          <p:nvPr>
            <p:ph sz="quarter" idx="1"/>
          </p:nvPr>
        </p:nvSpPr>
        <p:spPr/>
        <p:txBody>
          <a:bodyPr>
            <a:normAutofit fontScale="92500" lnSpcReduction="10000"/>
          </a:bodyPr>
          <a:lstStyle/>
          <a:p>
            <a:pPr marL="514350" indent="-514350">
              <a:buFont typeface="+mj-lt"/>
              <a:buAutoNum type="arabicPeriod"/>
            </a:pPr>
            <a:r>
              <a:rPr lang="ja-JP" altLang="en-US" dirty="0" smtClean="0"/>
              <a:t>クラウド基盤について</a:t>
            </a:r>
            <a:endParaRPr lang="en-US" altLang="ja-JP" dirty="0" smtClean="0"/>
          </a:p>
          <a:p>
            <a:pPr marL="914400" lvl="1" indent="-514350">
              <a:buFont typeface="+mj-lt"/>
              <a:buAutoNum type="arabicPeriod"/>
            </a:pPr>
            <a:r>
              <a:rPr lang="ja-JP" altLang="en-US" dirty="0" smtClean="0"/>
              <a:t>クラウド基盤とは</a:t>
            </a:r>
            <a:endParaRPr lang="en-US" altLang="ja-JP" dirty="0" smtClean="0"/>
          </a:p>
          <a:p>
            <a:pPr marL="914400" lvl="1" indent="-514350">
              <a:buFont typeface="+mj-lt"/>
              <a:buAutoNum type="arabicPeriod"/>
            </a:pPr>
            <a:r>
              <a:rPr lang="en-US" altLang="ja-JP" dirty="0" smtClean="0"/>
              <a:t>AWS</a:t>
            </a:r>
          </a:p>
          <a:p>
            <a:pPr marL="914400" lvl="1" indent="-514350">
              <a:buFont typeface="+mj-lt"/>
              <a:buAutoNum type="arabicPeriod"/>
            </a:pPr>
            <a:r>
              <a:rPr lang="en-US" altLang="ja-JP" dirty="0" smtClean="0"/>
              <a:t>Eucalyptus</a:t>
            </a:r>
          </a:p>
          <a:p>
            <a:pPr marL="914400" lvl="1" indent="-514350">
              <a:buFont typeface="+mj-lt"/>
              <a:buAutoNum type="arabicPeriod"/>
            </a:pPr>
            <a:r>
              <a:rPr lang="en-US" altLang="ja-JP" dirty="0" err="1" smtClean="0"/>
              <a:t>Wakame-vdc</a:t>
            </a:r>
            <a:endParaRPr lang="en-US" altLang="ja-JP" dirty="0" smtClean="0"/>
          </a:p>
          <a:p>
            <a:pPr marL="514350" indent="-514350">
              <a:buFont typeface="+mj-lt"/>
              <a:buAutoNum type="arabicPeriod"/>
            </a:pPr>
            <a:r>
              <a:rPr lang="ja-JP" altLang="en-US" dirty="0" smtClean="0"/>
              <a:t>クラウド基盤の活用方法</a:t>
            </a:r>
            <a:endParaRPr lang="en-US" altLang="ja-JP" dirty="0" smtClean="0"/>
          </a:p>
          <a:p>
            <a:pPr marL="914400" lvl="1" indent="-514350">
              <a:buFont typeface="+mj-lt"/>
              <a:buAutoNum type="arabicPeriod"/>
            </a:pPr>
            <a:r>
              <a:rPr lang="ja-JP" altLang="en-US" dirty="0" smtClean="0"/>
              <a:t>提供されるサービスの組み合わせ</a:t>
            </a:r>
            <a:endParaRPr lang="en-US" altLang="ja-JP" dirty="0" smtClean="0"/>
          </a:p>
          <a:p>
            <a:pPr marL="914400" lvl="1" indent="-514350">
              <a:buFont typeface="+mj-lt"/>
              <a:buAutoNum type="arabicPeriod"/>
            </a:pPr>
            <a:r>
              <a:rPr lang="ja-JP" altLang="en-US" dirty="0" smtClean="0"/>
              <a:t>セルフサービスとオートメーション</a:t>
            </a:r>
            <a:endParaRPr lang="en-US" altLang="ja-JP" dirty="0" smtClean="0"/>
          </a:p>
          <a:p>
            <a:pPr marL="514350" indent="-514350">
              <a:buFont typeface="+mj-lt"/>
              <a:buAutoNum type="arabicPeriod"/>
            </a:pPr>
            <a:r>
              <a:rPr lang="en-US" altLang="ja-JP" dirty="0" smtClean="0"/>
              <a:t>Web</a:t>
            </a:r>
            <a:r>
              <a:rPr lang="ja-JP" altLang="en-US" dirty="0" smtClean="0"/>
              <a:t>のスケーラビリティ</a:t>
            </a:r>
            <a:endParaRPr lang="en-US" altLang="ja-JP" dirty="0" smtClean="0"/>
          </a:p>
          <a:p>
            <a:pPr marL="914400" lvl="1" indent="-514350">
              <a:buFont typeface="+mj-lt"/>
              <a:buAutoNum type="arabicPeriod"/>
            </a:pPr>
            <a:r>
              <a:rPr lang="ja-JP" altLang="en-US" dirty="0" smtClean="0"/>
              <a:t>ピークに合せた設計</a:t>
            </a:r>
            <a:endParaRPr lang="en-US" altLang="ja-JP" dirty="0" smtClean="0"/>
          </a:p>
          <a:p>
            <a:pPr marL="914400" lvl="1" indent="-514350">
              <a:buFont typeface="+mj-lt"/>
              <a:buAutoNum type="arabicPeriod"/>
            </a:pPr>
            <a:r>
              <a:rPr lang="ja-JP" altLang="en-US" dirty="0" smtClean="0"/>
              <a:t>スモールスタート・スケールアップ・スケールアウト</a:t>
            </a:r>
            <a:endParaRPr lang="en-US" altLang="ja-JP" dirty="0" smtClean="0"/>
          </a:p>
          <a:p>
            <a:pPr marL="914400" lvl="1" indent="-514350">
              <a:buFont typeface="+mj-lt"/>
              <a:buAutoNum type="arabicPeriod"/>
            </a:pPr>
            <a:r>
              <a:rPr lang="en-US" altLang="ja-JP" dirty="0" smtClean="0"/>
              <a:t>2010</a:t>
            </a:r>
            <a:r>
              <a:rPr lang="ja-JP" altLang="en-US" dirty="0" smtClean="0"/>
              <a:t>年の動向</a:t>
            </a:r>
            <a:r>
              <a:rPr lang="en-US" altLang="ja-JP" dirty="0" smtClean="0"/>
              <a:t>(</a:t>
            </a:r>
            <a:r>
              <a:rPr lang="ja-JP" altLang="en-US" dirty="0" smtClean="0"/>
              <a:t>ラージスタート・シュリンクイン</a:t>
            </a:r>
            <a:r>
              <a:rPr lang="en-US" altLang="ja-JP" dirty="0" smtClean="0"/>
              <a:t>)</a:t>
            </a:r>
          </a:p>
          <a:p>
            <a:pPr marL="514350" indent="-514350">
              <a:buFont typeface="+mj-lt"/>
              <a:buAutoNum type="arabicPeriod"/>
            </a:pPr>
            <a:r>
              <a:rPr lang="en-US" altLang="ja-JP" dirty="0" err="1" smtClean="0"/>
              <a:t>Edubase</a:t>
            </a:r>
            <a:r>
              <a:rPr lang="en-US" altLang="ja-JP" dirty="0" smtClean="0"/>
              <a:t> Cloud</a:t>
            </a:r>
            <a:r>
              <a:rPr lang="ja-JP" altLang="en-US" dirty="0" smtClean="0"/>
              <a:t>の演習</a:t>
            </a:r>
            <a:endParaRPr lang="en-US" altLang="ja-JP" dirty="0" smtClean="0"/>
          </a:p>
          <a:p>
            <a:pPr marL="914400" lvl="1" indent="-514350">
              <a:buFont typeface="+mj-lt"/>
              <a:buAutoNum type="arabicPeriod"/>
            </a:pPr>
            <a:r>
              <a:rPr lang="ja-JP" altLang="en-US" dirty="0" smtClean="0"/>
              <a:t>使い方とプログラム開発の仕方</a:t>
            </a:r>
            <a:endParaRPr kumimoji="1" lang="ja-JP" altLang="en-US" dirty="0"/>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規模の経済・範囲の経済</a:t>
            </a:r>
            <a:endParaRPr kumimoji="1" lang="ja-JP" altLang="en-US" dirty="0"/>
          </a:p>
        </p:txBody>
      </p:sp>
      <p:sp>
        <p:nvSpPr>
          <p:cNvPr id="3" name="コンテンツ プレースホルダ 2"/>
          <p:cNvSpPr>
            <a:spLocks noGrp="1"/>
          </p:cNvSpPr>
          <p:nvPr>
            <p:ph sz="quarter" idx="1"/>
          </p:nvPr>
        </p:nvSpPr>
        <p:spPr/>
        <p:txBody>
          <a:bodyPr>
            <a:normAutofit/>
          </a:bodyPr>
          <a:lstStyle/>
          <a:p>
            <a:r>
              <a:rPr lang="ja-JP" altLang="en-US" dirty="0" smtClean="0"/>
              <a:t>規模の経済</a:t>
            </a:r>
            <a:endParaRPr lang="en-US" altLang="ja-JP" dirty="0" smtClean="0"/>
          </a:p>
          <a:p>
            <a:pPr lvl="1"/>
            <a:r>
              <a:rPr kumimoji="1" lang="ja-JP" altLang="en-US" dirty="0" smtClean="0"/>
              <a:t>生産量の増大に伴い利益率が向上すること</a:t>
            </a:r>
            <a:endParaRPr kumimoji="1" lang="en-US" altLang="ja-JP" dirty="0" smtClean="0"/>
          </a:p>
          <a:p>
            <a:pPr lvl="2"/>
            <a:r>
              <a:rPr lang="en-US" altLang="ja-JP" dirty="0" smtClean="0"/>
              <a:t>AWS</a:t>
            </a:r>
            <a:r>
              <a:rPr lang="ja-JP" altLang="en-US" dirty="0" smtClean="0"/>
              <a:t>を用いると個別に設備を準備するより</a:t>
            </a:r>
            <a:r>
              <a:rPr lang="en-US" altLang="ja-JP" dirty="0" smtClean="0"/>
              <a:t/>
            </a:r>
            <a:br>
              <a:rPr lang="en-US" altLang="ja-JP" dirty="0" smtClean="0"/>
            </a:br>
            <a:r>
              <a:rPr lang="ja-JP" altLang="en-US" dirty="0" smtClean="0"/>
              <a:t>安く済むようになる</a:t>
            </a:r>
            <a:endParaRPr kumimoji="1" lang="en-US" altLang="ja-JP" dirty="0" smtClean="0"/>
          </a:p>
          <a:p>
            <a:r>
              <a:rPr lang="ja-JP" altLang="en-US" dirty="0" smtClean="0"/>
              <a:t>範囲の経済</a:t>
            </a:r>
            <a:endParaRPr lang="en-US" altLang="ja-JP" dirty="0" smtClean="0"/>
          </a:p>
          <a:p>
            <a:pPr lvl="1"/>
            <a:r>
              <a:rPr kumimoji="1" lang="ja-JP" altLang="en-US" dirty="0" smtClean="0"/>
              <a:t>同じひとつの生産設備を使って、多品種の生産をするのに伴い利益率が向上すること</a:t>
            </a:r>
            <a:endParaRPr kumimoji="1" lang="en-US" altLang="ja-JP" dirty="0" smtClean="0"/>
          </a:p>
          <a:p>
            <a:pPr lvl="2"/>
            <a:r>
              <a:rPr lang="en-US" altLang="ja-JP" dirty="0" smtClean="0"/>
              <a:t>AWS</a:t>
            </a:r>
            <a:r>
              <a:rPr lang="ja-JP" altLang="en-US" dirty="0" smtClean="0"/>
              <a:t>を用いるとその設備とノウハウが活用されて、</a:t>
            </a:r>
            <a:r>
              <a:rPr lang="en-US" altLang="ja-JP" dirty="0" smtClean="0"/>
              <a:t/>
            </a:r>
            <a:br>
              <a:rPr lang="en-US" altLang="ja-JP" dirty="0" smtClean="0"/>
            </a:br>
            <a:r>
              <a:rPr lang="ja-JP" altLang="en-US" dirty="0" smtClean="0"/>
              <a:t>運用面などが安く済むようになる</a:t>
            </a:r>
            <a:endParaRPr kumimoji="1" lang="ja-JP" altLang="en-US" dirty="0"/>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20</a:t>
            </a:fld>
            <a:endParaRPr kumimoji="1" lang="ja-JP"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AWS</a:t>
            </a:r>
            <a:r>
              <a:rPr kumimoji="1" lang="ja-JP" altLang="en-US" dirty="0" smtClean="0"/>
              <a:t>の機能概要</a:t>
            </a:r>
            <a:endParaRPr kumimoji="1" lang="ja-JP" altLang="en-US" dirty="0"/>
          </a:p>
        </p:txBody>
      </p:sp>
      <p:sp>
        <p:nvSpPr>
          <p:cNvPr id="43" name="スライド番号プレースホルダ 42"/>
          <p:cNvSpPr>
            <a:spLocks noGrp="1"/>
          </p:cNvSpPr>
          <p:nvPr>
            <p:ph type="sldNum" sz="quarter" idx="11"/>
          </p:nvPr>
        </p:nvSpPr>
        <p:spPr/>
        <p:txBody>
          <a:bodyPr>
            <a:normAutofit/>
          </a:bodyPr>
          <a:lstStyle/>
          <a:p>
            <a:fld id="{D2D8002D-B5B0-4BAC-B1F6-782DDCCE6D9C}" type="slidenum">
              <a:rPr kumimoji="1" lang="ja-JP" altLang="en-US" smtClean="0"/>
              <a:pPr/>
              <a:t>21</a:t>
            </a:fld>
            <a:endParaRPr kumimoji="1" lang="ja-JP" altLang="en-US"/>
          </a:p>
        </p:txBody>
      </p:sp>
      <p:sp>
        <p:nvSpPr>
          <p:cNvPr id="4" name="正方形/長方形 3"/>
          <p:cNvSpPr/>
          <p:nvPr/>
        </p:nvSpPr>
        <p:spPr>
          <a:xfrm>
            <a:off x="107504" y="1782108"/>
            <a:ext cx="288032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Elastic Compute Cloud</a:t>
            </a:r>
            <a:endParaRPr kumimoji="1" lang="ja-JP" altLang="en-US" b="1" dirty="0">
              <a:effectLst>
                <a:outerShdw blurRad="38100" dist="38100" dir="2700000" algn="tl">
                  <a:srgbClr val="000000">
                    <a:alpha val="43137"/>
                  </a:srgbClr>
                </a:outerShdw>
              </a:effectLst>
            </a:endParaRPr>
          </a:p>
        </p:txBody>
      </p:sp>
      <p:sp>
        <p:nvSpPr>
          <p:cNvPr id="5" name="正方形/長方形 4"/>
          <p:cNvSpPr/>
          <p:nvPr/>
        </p:nvSpPr>
        <p:spPr>
          <a:xfrm>
            <a:off x="107504" y="2142148"/>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Elastic </a:t>
            </a:r>
            <a:r>
              <a:rPr kumimoji="1" lang="en-US" altLang="ja-JP" b="1" dirty="0" err="1" smtClean="0">
                <a:effectLst>
                  <a:outerShdw blurRad="38100" dist="38100" dir="2700000" algn="tl">
                    <a:srgbClr val="000000">
                      <a:alpha val="43137"/>
                    </a:srgbClr>
                  </a:outerShdw>
                </a:effectLst>
              </a:rPr>
              <a:t>MapReduce</a:t>
            </a:r>
            <a:endParaRPr kumimoji="1" lang="ja-JP" altLang="en-US" b="1" dirty="0">
              <a:effectLst>
                <a:outerShdw blurRad="38100" dist="38100" dir="2700000" algn="tl">
                  <a:srgbClr val="000000">
                    <a:alpha val="43137"/>
                  </a:srgbClr>
                </a:outerShdw>
              </a:effectLst>
            </a:endParaRPr>
          </a:p>
        </p:txBody>
      </p:sp>
      <p:sp>
        <p:nvSpPr>
          <p:cNvPr id="6" name="正方形/長方形 5"/>
          <p:cNvSpPr/>
          <p:nvPr/>
        </p:nvSpPr>
        <p:spPr>
          <a:xfrm>
            <a:off x="107504" y="2502188"/>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Auto Scaling</a:t>
            </a:r>
            <a:endParaRPr kumimoji="1" lang="ja-JP" altLang="en-US" b="1" dirty="0">
              <a:effectLst>
                <a:outerShdw blurRad="38100" dist="38100" dir="2700000" algn="tl">
                  <a:srgbClr val="000000">
                    <a:alpha val="43137"/>
                  </a:srgbClr>
                </a:outerShdw>
              </a:effectLst>
            </a:endParaRPr>
          </a:p>
        </p:txBody>
      </p:sp>
      <p:sp>
        <p:nvSpPr>
          <p:cNvPr id="7" name="正方形/長方形 6"/>
          <p:cNvSpPr/>
          <p:nvPr/>
        </p:nvSpPr>
        <p:spPr>
          <a:xfrm>
            <a:off x="107504" y="329427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err="1" smtClean="0">
                <a:effectLst>
                  <a:outerShdw blurRad="38100" dist="38100" dir="2700000" algn="tl">
                    <a:srgbClr val="000000">
                      <a:alpha val="43137"/>
                    </a:srgbClr>
                  </a:outerShdw>
                </a:effectLst>
              </a:rPr>
              <a:t>CloudFront</a:t>
            </a:r>
            <a:endParaRPr kumimoji="1" lang="ja-JP" altLang="en-US" b="1" dirty="0">
              <a:effectLst>
                <a:outerShdw blurRad="38100" dist="38100" dir="2700000" algn="tl">
                  <a:srgbClr val="000000">
                    <a:alpha val="43137"/>
                  </a:srgbClr>
                </a:outerShdw>
              </a:effectLst>
            </a:endParaRPr>
          </a:p>
        </p:txBody>
      </p:sp>
      <p:sp>
        <p:nvSpPr>
          <p:cNvPr id="8" name="正方形/長方形 7"/>
          <p:cNvSpPr/>
          <p:nvPr/>
        </p:nvSpPr>
        <p:spPr>
          <a:xfrm>
            <a:off x="107504" y="401435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b="1" dirty="0" err="1" smtClean="0">
                <a:effectLst>
                  <a:outerShdw blurRad="38100" dist="38100" dir="2700000" algn="tl">
                    <a:srgbClr val="000000">
                      <a:alpha val="43137"/>
                    </a:srgbClr>
                  </a:outerShdw>
                </a:effectLst>
              </a:rPr>
              <a:t>SimpleDB</a:t>
            </a:r>
            <a:endParaRPr kumimoji="1" lang="ja-JP" altLang="en-US" b="1" dirty="0">
              <a:effectLst>
                <a:outerShdw blurRad="38100" dist="38100" dir="2700000" algn="tl">
                  <a:srgbClr val="000000">
                    <a:alpha val="43137"/>
                  </a:srgbClr>
                </a:outerShdw>
              </a:effectLst>
            </a:endParaRPr>
          </a:p>
        </p:txBody>
      </p:sp>
      <p:sp>
        <p:nvSpPr>
          <p:cNvPr id="9" name="正方形/長方形 8"/>
          <p:cNvSpPr/>
          <p:nvPr/>
        </p:nvSpPr>
        <p:spPr>
          <a:xfrm>
            <a:off x="107504" y="437439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ja-JP" b="1" dirty="0" smtClean="0">
                <a:effectLst>
                  <a:outerShdw blurRad="38100" dist="38100" dir="2700000" algn="tl">
                    <a:srgbClr val="000000">
                      <a:alpha val="43137"/>
                    </a:srgbClr>
                  </a:outerShdw>
                </a:effectLst>
              </a:rPr>
              <a:t>Relational Database Service</a:t>
            </a:r>
            <a:endParaRPr kumimoji="1" lang="ja-JP" altLang="en-US" b="1" dirty="0">
              <a:effectLst>
                <a:outerShdw blurRad="38100" dist="38100" dir="2700000" algn="tl">
                  <a:srgbClr val="000000">
                    <a:alpha val="43137"/>
                  </a:srgbClr>
                </a:outerShdw>
              </a:effectLst>
            </a:endParaRPr>
          </a:p>
        </p:txBody>
      </p:sp>
      <p:sp>
        <p:nvSpPr>
          <p:cNvPr id="10" name="正方形/長方形 9"/>
          <p:cNvSpPr/>
          <p:nvPr/>
        </p:nvSpPr>
        <p:spPr>
          <a:xfrm>
            <a:off x="107504" y="581455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Fulfillment Web Service</a:t>
            </a:r>
            <a:endParaRPr kumimoji="1" lang="ja-JP" altLang="en-US" b="1" dirty="0">
              <a:effectLst>
                <a:outerShdw blurRad="38100" dist="38100" dir="2700000" algn="tl">
                  <a:srgbClr val="000000">
                    <a:alpha val="43137"/>
                  </a:srgbClr>
                </a:outerShdw>
              </a:effectLst>
            </a:endParaRPr>
          </a:p>
        </p:txBody>
      </p:sp>
      <p:sp>
        <p:nvSpPr>
          <p:cNvPr id="11" name="正方形/長方形 10"/>
          <p:cNvSpPr/>
          <p:nvPr/>
        </p:nvSpPr>
        <p:spPr>
          <a:xfrm>
            <a:off x="3131840" y="1782108"/>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Simple Queue Service</a:t>
            </a:r>
            <a:endParaRPr kumimoji="1" lang="ja-JP" altLang="en-US" b="1" dirty="0">
              <a:effectLst>
                <a:outerShdw blurRad="38100" dist="38100" dir="2700000" algn="tl">
                  <a:srgbClr val="000000">
                    <a:alpha val="43137"/>
                  </a:srgbClr>
                </a:outerShdw>
              </a:effectLst>
            </a:endParaRPr>
          </a:p>
        </p:txBody>
      </p:sp>
      <p:sp>
        <p:nvSpPr>
          <p:cNvPr id="12" name="正方形/長方形 11"/>
          <p:cNvSpPr/>
          <p:nvPr/>
        </p:nvSpPr>
        <p:spPr>
          <a:xfrm>
            <a:off x="3131840" y="2142148"/>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Simple Notification Service</a:t>
            </a:r>
            <a:endParaRPr kumimoji="1" lang="ja-JP" altLang="en-US" b="1" dirty="0">
              <a:effectLst>
                <a:outerShdw blurRad="38100" dist="38100" dir="2700000" algn="tl">
                  <a:srgbClr val="000000">
                    <a:alpha val="43137"/>
                  </a:srgbClr>
                </a:outerShdw>
              </a:effectLst>
            </a:endParaRPr>
          </a:p>
        </p:txBody>
      </p:sp>
      <p:sp>
        <p:nvSpPr>
          <p:cNvPr id="13" name="正方形/長方形 12"/>
          <p:cNvSpPr/>
          <p:nvPr/>
        </p:nvSpPr>
        <p:spPr>
          <a:xfrm>
            <a:off x="3131840" y="293423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err="1" smtClean="0">
                <a:effectLst>
                  <a:outerShdw blurRad="38100" dist="38100" dir="2700000" algn="tl">
                    <a:srgbClr val="000000">
                      <a:alpha val="43137"/>
                    </a:srgbClr>
                  </a:outerShdw>
                </a:effectLst>
              </a:rPr>
              <a:t>CloudWatch</a:t>
            </a:r>
            <a:endParaRPr kumimoji="1" lang="ja-JP" altLang="en-US" b="1" dirty="0">
              <a:effectLst>
                <a:outerShdw blurRad="38100" dist="38100" dir="2700000" algn="tl">
                  <a:srgbClr val="000000">
                    <a:alpha val="43137"/>
                  </a:srgbClr>
                </a:outerShdw>
              </a:effectLst>
            </a:endParaRPr>
          </a:p>
        </p:txBody>
      </p:sp>
      <p:sp>
        <p:nvSpPr>
          <p:cNvPr id="14" name="正方形/長方形 13"/>
          <p:cNvSpPr/>
          <p:nvPr/>
        </p:nvSpPr>
        <p:spPr>
          <a:xfrm>
            <a:off x="3131840" y="365431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Route 53</a:t>
            </a:r>
            <a:endParaRPr kumimoji="1" lang="ja-JP" altLang="en-US" b="1" dirty="0">
              <a:effectLst>
                <a:outerShdw blurRad="38100" dist="38100" dir="2700000" algn="tl">
                  <a:srgbClr val="000000">
                    <a:alpha val="43137"/>
                  </a:srgbClr>
                </a:outerShdw>
              </a:effectLst>
            </a:endParaRPr>
          </a:p>
        </p:txBody>
      </p:sp>
      <p:sp>
        <p:nvSpPr>
          <p:cNvPr id="15" name="正方形/長方形 14"/>
          <p:cNvSpPr/>
          <p:nvPr/>
        </p:nvSpPr>
        <p:spPr>
          <a:xfrm>
            <a:off x="3131840" y="401435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Virtual Private Cloud</a:t>
            </a:r>
            <a:endParaRPr kumimoji="1" lang="ja-JP" altLang="en-US" b="1" dirty="0">
              <a:effectLst>
                <a:outerShdw blurRad="38100" dist="38100" dir="2700000" algn="tl">
                  <a:srgbClr val="000000">
                    <a:alpha val="43137"/>
                  </a:srgbClr>
                </a:outerShdw>
              </a:effectLst>
            </a:endParaRPr>
          </a:p>
        </p:txBody>
      </p:sp>
      <p:sp>
        <p:nvSpPr>
          <p:cNvPr id="16" name="正方形/長方形 15"/>
          <p:cNvSpPr/>
          <p:nvPr/>
        </p:nvSpPr>
        <p:spPr>
          <a:xfrm>
            <a:off x="3131840" y="437439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Elastic Load Balancing</a:t>
            </a:r>
            <a:endParaRPr kumimoji="1" lang="ja-JP" altLang="en-US" b="1" dirty="0">
              <a:effectLst>
                <a:outerShdw blurRad="38100" dist="38100" dir="2700000" algn="tl">
                  <a:srgbClr val="000000">
                    <a:alpha val="43137"/>
                  </a:srgbClr>
                </a:outerShdw>
              </a:effectLst>
            </a:endParaRPr>
          </a:p>
        </p:txBody>
      </p:sp>
      <p:sp>
        <p:nvSpPr>
          <p:cNvPr id="17" name="正方形/長方形 16"/>
          <p:cNvSpPr/>
          <p:nvPr/>
        </p:nvSpPr>
        <p:spPr>
          <a:xfrm>
            <a:off x="3131840" y="509447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Flexible Payments Service</a:t>
            </a:r>
            <a:endParaRPr kumimoji="1" lang="ja-JP" altLang="en-US" b="1" dirty="0">
              <a:effectLst>
                <a:outerShdw blurRad="38100" dist="38100" dir="2700000" algn="tl">
                  <a:srgbClr val="000000">
                    <a:alpha val="43137"/>
                  </a:srgbClr>
                </a:outerShdw>
              </a:effectLst>
            </a:endParaRPr>
          </a:p>
        </p:txBody>
      </p:sp>
      <p:sp>
        <p:nvSpPr>
          <p:cNvPr id="18" name="正方形/長方形 17"/>
          <p:cNvSpPr/>
          <p:nvPr/>
        </p:nvSpPr>
        <p:spPr>
          <a:xfrm>
            <a:off x="3131840" y="545451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err="1" smtClean="0">
                <a:effectLst>
                  <a:outerShdw blurRad="38100" dist="38100" dir="2700000" algn="tl">
                    <a:srgbClr val="000000">
                      <a:alpha val="43137"/>
                    </a:srgbClr>
                  </a:outerShdw>
                </a:effectLst>
              </a:rPr>
              <a:t>DevPay</a:t>
            </a:r>
            <a:endParaRPr kumimoji="1" lang="ja-JP" altLang="en-US" b="1" dirty="0">
              <a:effectLst>
                <a:outerShdw blurRad="38100" dist="38100" dir="2700000" algn="tl">
                  <a:srgbClr val="000000">
                    <a:alpha val="43137"/>
                  </a:srgbClr>
                </a:outerShdw>
              </a:effectLst>
            </a:endParaRPr>
          </a:p>
        </p:txBody>
      </p:sp>
      <p:sp>
        <p:nvSpPr>
          <p:cNvPr id="19" name="正方形/長方形 18"/>
          <p:cNvSpPr/>
          <p:nvPr/>
        </p:nvSpPr>
        <p:spPr>
          <a:xfrm>
            <a:off x="6156176" y="1782108"/>
            <a:ext cx="288032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Simple Storage Service</a:t>
            </a:r>
            <a:endParaRPr kumimoji="1" lang="ja-JP" altLang="en-US" b="1" dirty="0">
              <a:effectLst>
                <a:outerShdw blurRad="38100" dist="38100" dir="2700000" algn="tl">
                  <a:srgbClr val="000000">
                    <a:alpha val="43137"/>
                  </a:srgbClr>
                </a:outerShdw>
              </a:effectLst>
            </a:endParaRPr>
          </a:p>
        </p:txBody>
      </p:sp>
      <p:sp>
        <p:nvSpPr>
          <p:cNvPr id="20" name="正方形/長方形 19"/>
          <p:cNvSpPr/>
          <p:nvPr/>
        </p:nvSpPr>
        <p:spPr>
          <a:xfrm>
            <a:off x="6156176" y="2142148"/>
            <a:ext cx="288032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Elastic Block Store</a:t>
            </a:r>
            <a:endParaRPr kumimoji="1" lang="ja-JP" altLang="en-US" b="1" dirty="0">
              <a:effectLst>
                <a:outerShdw blurRad="38100" dist="38100" dir="2700000" algn="tl">
                  <a:srgbClr val="000000">
                    <a:alpha val="43137"/>
                  </a:srgbClr>
                </a:outerShdw>
              </a:effectLst>
            </a:endParaRPr>
          </a:p>
        </p:txBody>
      </p:sp>
      <p:sp>
        <p:nvSpPr>
          <p:cNvPr id="21" name="正方形/長方形 20"/>
          <p:cNvSpPr/>
          <p:nvPr/>
        </p:nvSpPr>
        <p:spPr>
          <a:xfrm>
            <a:off x="6156176" y="2502188"/>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b="1" dirty="0" smtClean="0">
                <a:effectLst>
                  <a:outerShdw blurRad="38100" dist="38100" dir="2700000" algn="tl">
                    <a:srgbClr val="000000">
                      <a:alpha val="43137"/>
                    </a:srgbClr>
                  </a:outerShdw>
                </a:effectLst>
              </a:rPr>
              <a:t>AWS Import/Export</a:t>
            </a:r>
            <a:endParaRPr kumimoji="1" lang="ja-JP" altLang="en-US" b="1" dirty="0">
              <a:effectLst>
                <a:outerShdw blurRad="38100" dist="38100" dir="2700000" algn="tl">
                  <a:srgbClr val="000000">
                    <a:alpha val="43137"/>
                  </a:srgbClr>
                </a:outerShdw>
              </a:effectLst>
            </a:endParaRPr>
          </a:p>
        </p:txBody>
      </p:sp>
      <p:sp>
        <p:nvSpPr>
          <p:cNvPr id="22" name="正方形/長方形 21"/>
          <p:cNvSpPr/>
          <p:nvPr/>
        </p:nvSpPr>
        <p:spPr>
          <a:xfrm>
            <a:off x="6156176" y="329427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b="1" dirty="0" smtClean="0">
                <a:effectLst>
                  <a:outerShdw blurRad="38100" dist="38100" dir="2700000" algn="tl">
                    <a:srgbClr val="000000">
                      <a:alpha val="43137"/>
                    </a:srgbClr>
                  </a:outerShdw>
                </a:effectLst>
              </a:rPr>
              <a:t>AWS Premium Support</a:t>
            </a:r>
            <a:endParaRPr kumimoji="1" lang="ja-JP" altLang="en-US" b="1" dirty="0">
              <a:effectLst>
                <a:outerShdw blurRad="38100" dist="38100" dir="2700000" algn="tl">
                  <a:srgbClr val="000000">
                    <a:alpha val="43137"/>
                  </a:srgbClr>
                </a:outerShdw>
              </a:effectLst>
            </a:endParaRPr>
          </a:p>
        </p:txBody>
      </p:sp>
      <p:sp>
        <p:nvSpPr>
          <p:cNvPr id="23" name="正方形/長方形 22"/>
          <p:cNvSpPr/>
          <p:nvPr/>
        </p:nvSpPr>
        <p:spPr>
          <a:xfrm>
            <a:off x="6156176" y="401435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600" b="1" dirty="0" err="1" smtClean="0">
                <a:effectLst>
                  <a:outerShdw blurRad="38100" dist="38100" dir="2700000" algn="tl">
                    <a:srgbClr val="000000">
                      <a:alpha val="43137"/>
                    </a:srgbClr>
                  </a:outerShdw>
                </a:effectLst>
              </a:rPr>
              <a:t>Alexa</a:t>
            </a:r>
            <a:r>
              <a:rPr lang="en-US" altLang="ja-JP" sz="1600" b="1" dirty="0" smtClean="0">
                <a:effectLst>
                  <a:outerShdw blurRad="38100" dist="38100" dir="2700000" algn="tl">
                    <a:srgbClr val="000000">
                      <a:alpha val="43137"/>
                    </a:srgbClr>
                  </a:outerShdw>
                </a:effectLst>
              </a:rPr>
              <a:t> Web Information Service</a:t>
            </a:r>
            <a:endParaRPr kumimoji="1" lang="ja-JP" altLang="en-US" sz="1600" b="1" dirty="0">
              <a:effectLst>
                <a:outerShdw blurRad="38100" dist="38100" dir="2700000" algn="tl">
                  <a:srgbClr val="000000">
                    <a:alpha val="43137"/>
                  </a:srgbClr>
                </a:outerShdw>
              </a:effectLst>
            </a:endParaRPr>
          </a:p>
        </p:txBody>
      </p:sp>
      <p:sp>
        <p:nvSpPr>
          <p:cNvPr id="24" name="正方形/長方形 23"/>
          <p:cNvSpPr/>
          <p:nvPr/>
        </p:nvSpPr>
        <p:spPr>
          <a:xfrm>
            <a:off x="6156176" y="437439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600" b="1" dirty="0" err="1" smtClean="0">
                <a:effectLst>
                  <a:outerShdw blurRad="38100" dist="38100" dir="2700000" algn="tl">
                    <a:srgbClr val="000000">
                      <a:alpha val="43137"/>
                    </a:srgbClr>
                  </a:outerShdw>
                </a:effectLst>
              </a:rPr>
              <a:t>Alexa</a:t>
            </a:r>
            <a:r>
              <a:rPr lang="en-US" altLang="ja-JP" sz="1600" b="1" dirty="0" smtClean="0">
                <a:effectLst>
                  <a:outerShdw blurRad="38100" dist="38100" dir="2700000" algn="tl">
                    <a:srgbClr val="000000">
                      <a:alpha val="43137"/>
                    </a:srgbClr>
                  </a:outerShdw>
                </a:effectLst>
              </a:rPr>
              <a:t> Top Sites</a:t>
            </a:r>
            <a:endParaRPr kumimoji="1" lang="ja-JP" altLang="en-US" sz="1600" b="1" dirty="0">
              <a:effectLst>
                <a:outerShdw blurRad="38100" dist="38100" dir="2700000" algn="tl">
                  <a:srgbClr val="000000">
                    <a:alpha val="43137"/>
                  </a:srgbClr>
                </a:outerShdw>
              </a:effectLst>
            </a:endParaRPr>
          </a:p>
        </p:txBody>
      </p:sp>
      <p:sp>
        <p:nvSpPr>
          <p:cNvPr id="25" name="正方形/長方形 24"/>
          <p:cNvSpPr/>
          <p:nvPr/>
        </p:nvSpPr>
        <p:spPr>
          <a:xfrm>
            <a:off x="6156176" y="5094476"/>
            <a:ext cx="288032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Mechanical Turk</a:t>
            </a:r>
            <a:endParaRPr kumimoji="1" lang="ja-JP" altLang="en-US" b="1" dirty="0">
              <a:effectLst>
                <a:outerShdw blurRad="38100" dist="38100" dir="2700000" algn="tl">
                  <a:srgbClr val="000000">
                    <a:alpha val="43137"/>
                  </a:srgbClr>
                </a:outerShdw>
              </a:effectLst>
            </a:endParaRPr>
          </a:p>
        </p:txBody>
      </p:sp>
      <p:sp>
        <p:nvSpPr>
          <p:cNvPr id="26" name="テキスト ボックス 25"/>
          <p:cNvSpPr txBox="1"/>
          <p:nvPr/>
        </p:nvSpPr>
        <p:spPr>
          <a:xfrm>
            <a:off x="139837" y="1412776"/>
            <a:ext cx="1047787" cy="369332"/>
          </a:xfrm>
          <a:prstGeom prst="rect">
            <a:avLst/>
          </a:prstGeom>
          <a:noFill/>
        </p:spPr>
        <p:txBody>
          <a:bodyPr wrap="none" rtlCol="0">
            <a:spAutoFit/>
          </a:bodyPr>
          <a:lstStyle/>
          <a:p>
            <a:r>
              <a:rPr kumimoji="1" lang="en-US" altLang="ja-JP" b="1" u="sng" dirty="0" smtClean="0"/>
              <a:t>Compute</a:t>
            </a:r>
            <a:endParaRPr kumimoji="1" lang="ja-JP" altLang="en-US" b="1" u="sng" dirty="0"/>
          </a:p>
        </p:txBody>
      </p:sp>
      <p:sp>
        <p:nvSpPr>
          <p:cNvPr id="27" name="テキスト ボックス 26"/>
          <p:cNvSpPr txBox="1"/>
          <p:nvPr/>
        </p:nvSpPr>
        <p:spPr>
          <a:xfrm>
            <a:off x="139837" y="2934236"/>
            <a:ext cx="1785938" cy="369332"/>
          </a:xfrm>
          <a:prstGeom prst="rect">
            <a:avLst/>
          </a:prstGeom>
          <a:noFill/>
        </p:spPr>
        <p:txBody>
          <a:bodyPr wrap="none" rtlCol="0">
            <a:spAutoFit/>
          </a:bodyPr>
          <a:lstStyle/>
          <a:p>
            <a:r>
              <a:rPr lang="en-US" altLang="ja-JP" b="1" u="sng" dirty="0" smtClean="0"/>
              <a:t>Content Delivery</a:t>
            </a:r>
            <a:endParaRPr kumimoji="1" lang="ja-JP" altLang="en-US" b="1" u="sng" dirty="0"/>
          </a:p>
        </p:txBody>
      </p:sp>
      <p:sp>
        <p:nvSpPr>
          <p:cNvPr id="28" name="テキスト ボックス 27"/>
          <p:cNvSpPr txBox="1"/>
          <p:nvPr/>
        </p:nvSpPr>
        <p:spPr>
          <a:xfrm>
            <a:off x="139837" y="3645024"/>
            <a:ext cx="1077987" cy="369332"/>
          </a:xfrm>
          <a:prstGeom prst="rect">
            <a:avLst/>
          </a:prstGeom>
          <a:noFill/>
        </p:spPr>
        <p:txBody>
          <a:bodyPr wrap="none" rtlCol="0">
            <a:spAutoFit/>
          </a:bodyPr>
          <a:lstStyle/>
          <a:p>
            <a:r>
              <a:rPr kumimoji="1" lang="en-US" altLang="ja-JP" b="1" u="sng" dirty="0" smtClean="0"/>
              <a:t>Database</a:t>
            </a:r>
            <a:endParaRPr kumimoji="1" lang="ja-JP" altLang="en-US" b="1" u="sng" dirty="0"/>
          </a:p>
        </p:txBody>
      </p:sp>
      <p:sp>
        <p:nvSpPr>
          <p:cNvPr id="29" name="テキスト ボックス 28"/>
          <p:cNvSpPr txBox="1"/>
          <p:nvPr/>
        </p:nvSpPr>
        <p:spPr>
          <a:xfrm>
            <a:off x="139837" y="5454516"/>
            <a:ext cx="1386726" cy="369332"/>
          </a:xfrm>
          <a:prstGeom prst="rect">
            <a:avLst/>
          </a:prstGeom>
          <a:noFill/>
        </p:spPr>
        <p:txBody>
          <a:bodyPr wrap="none" rtlCol="0">
            <a:spAutoFit/>
          </a:bodyPr>
          <a:lstStyle/>
          <a:p>
            <a:r>
              <a:rPr kumimoji="1" lang="en-US" altLang="ja-JP" b="1" u="sng" dirty="0" smtClean="0"/>
              <a:t>E-Commerce</a:t>
            </a:r>
            <a:endParaRPr kumimoji="1" lang="ja-JP" altLang="en-US" b="1" u="sng" dirty="0"/>
          </a:p>
        </p:txBody>
      </p:sp>
      <p:sp>
        <p:nvSpPr>
          <p:cNvPr id="30" name="テキスト ボックス 29"/>
          <p:cNvSpPr txBox="1"/>
          <p:nvPr/>
        </p:nvSpPr>
        <p:spPr>
          <a:xfrm>
            <a:off x="3131840" y="1412776"/>
            <a:ext cx="1196161" cy="369332"/>
          </a:xfrm>
          <a:prstGeom prst="rect">
            <a:avLst/>
          </a:prstGeom>
          <a:noFill/>
        </p:spPr>
        <p:txBody>
          <a:bodyPr wrap="none" rtlCol="0">
            <a:spAutoFit/>
          </a:bodyPr>
          <a:lstStyle/>
          <a:p>
            <a:r>
              <a:rPr kumimoji="1" lang="en-US" altLang="ja-JP" b="1" u="sng" dirty="0" smtClean="0"/>
              <a:t>Messaging</a:t>
            </a:r>
            <a:endParaRPr kumimoji="1" lang="ja-JP" altLang="en-US" b="1" u="sng" dirty="0"/>
          </a:p>
        </p:txBody>
      </p:sp>
      <p:sp>
        <p:nvSpPr>
          <p:cNvPr id="31" name="テキスト ボックス 30"/>
          <p:cNvSpPr txBox="1"/>
          <p:nvPr/>
        </p:nvSpPr>
        <p:spPr>
          <a:xfrm>
            <a:off x="3131840" y="2574196"/>
            <a:ext cx="1261243" cy="369332"/>
          </a:xfrm>
          <a:prstGeom prst="rect">
            <a:avLst/>
          </a:prstGeom>
          <a:noFill/>
        </p:spPr>
        <p:txBody>
          <a:bodyPr wrap="none" rtlCol="0">
            <a:spAutoFit/>
          </a:bodyPr>
          <a:lstStyle/>
          <a:p>
            <a:r>
              <a:rPr kumimoji="1" lang="en-US" altLang="ja-JP" b="1" u="sng" dirty="0" smtClean="0"/>
              <a:t>Monitoring</a:t>
            </a:r>
            <a:endParaRPr kumimoji="1" lang="ja-JP" altLang="en-US" b="1" u="sng" dirty="0"/>
          </a:p>
        </p:txBody>
      </p:sp>
      <p:sp>
        <p:nvSpPr>
          <p:cNvPr id="32" name="テキスト ボックス 31"/>
          <p:cNvSpPr txBox="1"/>
          <p:nvPr/>
        </p:nvSpPr>
        <p:spPr>
          <a:xfrm>
            <a:off x="3131840" y="3284984"/>
            <a:ext cx="1304844" cy="369332"/>
          </a:xfrm>
          <a:prstGeom prst="rect">
            <a:avLst/>
          </a:prstGeom>
          <a:noFill/>
        </p:spPr>
        <p:txBody>
          <a:bodyPr wrap="none" rtlCol="0">
            <a:spAutoFit/>
          </a:bodyPr>
          <a:lstStyle/>
          <a:p>
            <a:r>
              <a:rPr kumimoji="1" lang="en-US" altLang="ja-JP" b="1" u="sng" dirty="0" smtClean="0"/>
              <a:t>Networking</a:t>
            </a:r>
            <a:endParaRPr kumimoji="1" lang="ja-JP" altLang="en-US" b="1" u="sng" dirty="0"/>
          </a:p>
        </p:txBody>
      </p:sp>
      <p:sp>
        <p:nvSpPr>
          <p:cNvPr id="33" name="テキスト ボックス 32"/>
          <p:cNvSpPr txBox="1"/>
          <p:nvPr/>
        </p:nvSpPr>
        <p:spPr>
          <a:xfrm>
            <a:off x="3131840" y="4734436"/>
            <a:ext cx="1972463" cy="369332"/>
          </a:xfrm>
          <a:prstGeom prst="rect">
            <a:avLst/>
          </a:prstGeom>
          <a:noFill/>
        </p:spPr>
        <p:txBody>
          <a:bodyPr wrap="none" rtlCol="0">
            <a:spAutoFit/>
          </a:bodyPr>
          <a:lstStyle/>
          <a:p>
            <a:r>
              <a:rPr kumimoji="1" lang="en-US" altLang="ja-JP" b="1" u="sng" dirty="0" smtClean="0"/>
              <a:t>Payments &amp; Billing</a:t>
            </a:r>
            <a:endParaRPr kumimoji="1" lang="ja-JP" altLang="en-US" b="1" u="sng" dirty="0"/>
          </a:p>
        </p:txBody>
      </p:sp>
      <p:sp>
        <p:nvSpPr>
          <p:cNvPr id="34" name="テキスト ボックス 33"/>
          <p:cNvSpPr txBox="1"/>
          <p:nvPr/>
        </p:nvSpPr>
        <p:spPr>
          <a:xfrm>
            <a:off x="6156176" y="1412776"/>
            <a:ext cx="907428" cy="369332"/>
          </a:xfrm>
          <a:prstGeom prst="rect">
            <a:avLst/>
          </a:prstGeom>
          <a:noFill/>
        </p:spPr>
        <p:txBody>
          <a:bodyPr wrap="none" rtlCol="0">
            <a:spAutoFit/>
          </a:bodyPr>
          <a:lstStyle/>
          <a:p>
            <a:r>
              <a:rPr kumimoji="1" lang="en-US" altLang="ja-JP" b="1" u="sng" dirty="0" smtClean="0"/>
              <a:t>Storage</a:t>
            </a:r>
            <a:endParaRPr kumimoji="1" lang="ja-JP" altLang="en-US" b="1" u="sng" dirty="0"/>
          </a:p>
        </p:txBody>
      </p:sp>
      <p:sp>
        <p:nvSpPr>
          <p:cNvPr id="35" name="テキスト ボックス 34"/>
          <p:cNvSpPr txBox="1"/>
          <p:nvPr/>
        </p:nvSpPr>
        <p:spPr>
          <a:xfrm>
            <a:off x="6156176" y="2934236"/>
            <a:ext cx="949299" cy="369332"/>
          </a:xfrm>
          <a:prstGeom prst="rect">
            <a:avLst/>
          </a:prstGeom>
          <a:noFill/>
        </p:spPr>
        <p:txBody>
          <a:bodyPr wrap="none" rtlCol="0">
            <a:spAutoFit/>
          </a:bodyPr>
          <a:lstStyle/>
          <a:p>
            <a:r>
              <a:rPr kumimoji="1" lang="en-US" altLang="ja-JP" b="1" u="sng" dirty="0" smtClean="0"/>
              <a:t>Support</a:t>
            </a:r>
            <a:endParaRPr kumimoji="1" lang="ja-JP" altLang="en-US" b="1" u="sng" dirty="0"/>
          </a:p>
        </p:txBody>
      </p:sp>
      <p:sp>
        <p:nvSpPr>
          <p:cNvPr id="36" name="テキスト ボックス 35"/>
          <p:cNvSpPr txBox="1"/>
          <p:nvPr/>
        </p:nvSpPr>
        <p:spPr>
          <a:xfrm>
            <a:off x="6156176" y="3645024"/>
            <a:ext cx="1269194" cy="369332"/>
          </a:xfrm>
          <a:prstGeom prst="rect">
            <a:avLst/>
          </a:prstGeom>
          <a:noFill/>
        </p:spPr>
        <p:txBody>
          <a:bodyPr wrap="none" rtlCol="0">
            <a:spAutoFit/>
          </a:bodyPr>
          <a:lstStyle/>
          <a:p>
            <a:r>
              <a:rPr kumimoji="1" lang="en-US" altLang="ja-JP" b="1" u="sng" dirty="0" smtClean="0"/>
              <a:t>Web Traffic</a:t>
            </a:r>
            <a:endParaRPr kumimoji="1" lang="ja-JP" altLang="en-US" b="1" u="sng" dirty="0"/>
          </a:p>
        </p:txBody>
      </p:sp>
      <p:sp>
        <p:nvSpPr>
          <p:cNvPr id="37" name="テキスト ボックス 36"/>
          <p:cNvSpPr txBox="1"/>
          <p:nvPr/>
        </p:nvSpPr>
        <p:spPr>
          <a:xfrm>
            <a:off x="6156176" y="4734436"/>
            <a:ext cx="1185196" cy="369332"/>
          </a:xfrm>
          <a:prstGeom prst="rect">
            <a:avLst/>
          </a:prstGeom>
          <a:noFill/>
        </p:spPr>
        <p:txBody>
          <a:bodyPr wrap="none" rtlCol="0">
            <a:spAutoFit/>
          </a:bodyPr>
          <a:lstStyle/>
          <a:p>
            <a:r>
              <a:rPr lang="en-US" altLang="ja-JP" b="1" u="sng" dirty="0" smtClean="0"/>
              <a:t>Workforce</a:t>
            </a:r>
            <a:endParaRPr kumimoji="1" lang="ja-JP" altLang="en-US" b="1" u="sng" dirty="0"/>
          </a:p>
        </p:txBody>
      </p:sp>
      <p:sp>
        <p:nvSpPr>
          <p:cNvPr id="38" name="正方形/長方形 37"/>
          <p:cNvSpPr/>
          <p:nvPr/>
        </p:nvSpPr>
        <p:spPr>
          <a:xfrm>
            <a:off x="6444208" y="5886564"/>
            <a:ext cx="2448272" cy="2160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900" dirty="0" err="1" smtClean="0"/>
              <a:t>IaaS</a:t>
            </a:r>
            <a:r>
              <a:rPr kumimoji="1" lang="ja-JP" altLang="en-US" sz="900" dirty="0" smtClean="0"/>
              <a:t>クラウド基盤の基本機能</a:t>
            </a:r>
            <a:endParaRPr kumimoji="1" lang="ja-JP" altLang="en-US" sz="900" dirty="0"/>
          </a:p>
        </p:txBody>
      </p:sp>
      <p:sp>
        <p:nvSpPr>
          <p:cNvPr id="40" name="正方形/長方形 39"/>
          <p:cNvSpPr/>
          <p:nvPr/>
        </p:nvSpPr>
        <p:spPr>
          <a:xfrm>
            <a:off x="6444208" y="6102588"/>
            <a:ext cx="2448272" cy="2160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ja-JP" sz="900" dirty="0" smtClean="0"/>
              <a:t>AWS</a:t>
            </a:r>
            <a:r>
              <a:rPr lang="ja-JP" altLang="en-US" sz="900" dirty="0" smtClean="0"/>
              <a:t>ユーザに良く利用されている機能</a:t>
            </a:r>
            <a:r>
              <a:rPr lang="en-US" altLang="ja-JP" sz="900" dirty="0" smtClean="0"/>
              <a:t>(</a:t>
            </a:r>
            <a:r>
              <a:rPr lang="ja-JP" altLang="en-US" sz="900" dirty="0" smtClean="0"/>
              <a:t>主観</a:t>
            </a:r>
            <a:r>
              <a:rPr lang="en-US" altLang="ja-JP" sz="900" dirty="0" smtClean="0"/>
              <a:t>)</a:t>
            </a:r>
            <a:endParaRPr kumimoji="1" lang="en-US" altLang="ja-JP" sz="900" dirty="0" smtClean="0"/>
          </a:p>
        </p:txBody>
      </p:sp>
      <p:sp>
        <p:nvSpPr>
          <p:cNvPr id="41" name="正方形/長方形 40"/>
          <p:cNvSpPr/>
          <p:nvPr/>
        </p:nvSpPr>
        <p:spPr>
          <a:xfrm>
            <a:off x="6444208" y="6318612"/>
            <a:ext cx="244827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sz="900" dirty="0" smtClean="0"/>
              <a:t>その他</a:t>
            </a:r>
            <a:endParaRPr kumimoji="1" lang="en-US" altLang="ja-JP" sz="900" dirty="0" smtClean="0"/>
          </a:p>
        </p:txBody>
      </p:sp>
      <p:sp>
        <p:nvSpPr>
          <p:cNvPr id="42" name="テキスト ボックス 41"/>
          <p:cNvSpPr txBox="1"/>
          <p:nvPr/>
        </p:nvSpPr>
        <p:spPr>
          <a:xfrm>
            <a:off x="5852379" y="5814556"/>
            <a:ext cx="591829" cy="307777"/>
          </a:xfrm>
          <a:prstGeom prst="rect">
            <a:avLst/>
          </a:prstGeom>
          <a:noFill/>
        </p:spPr>
        <p:txBody>
          <a:bodyPr wrap="none" rtlCol="0">
            <a:spAutoFit/>
          </a:bodyPr>
          <a:lstStyle/>
          <a:p>
            <a:r>
              <a:rPr lang="ja-JP" altLang="en-US" sz="1400" dirty="0" smtClean="0"/>
              <a:t>凡例</a:t>
            </a:r>
            <a:r>
              <a:rPr lang="en-US" altLang="ja-JP" sz="1400" dirty="0" smtClean="0"/>
              <a:t>:</a:t>
            </a:r>
            <a:endParaRPr kumimoji="1" lang="ja-JP" altLang="en-US" sz="1400" dirty="0"/>
          </a:p>
        </p:txBody>
      </p:sp>
      <p:sp>
        <p:nvSpPr>
          <p:cNvPr id="44" name="テキスト ボックス 43"/>
          <p:cNvSpPr txBox="1"/>
          <p:nvPr/>
        </p:nvSpPr>
        <p:spPr>
          <a:xfrm>
            <a:off x="755576" y="6165304"/>
            <a:ext cx="4358886" cy="369332"/>
          </a:xfrm>
          <a:prstGeom prst="rect">
            <a:avLst/>
          </a:prstGeom>
          <a:noFill/>
        </p:spPr>
        <p:txBody>
          <a:bodyPr wrap="none" rtlCol="0">
            <a:spAutoFit/>
          </a:bodyPr>
          <a:lstStyle/>
          <a:p>
            <a:r>
              <a:rPr lang="ja-JP" altLang="en-US" dirty="0" smtClean="0"/>
              <a:t>上に数多くのサービス・機能を展開している</a:t>
            </a:r>
            <a:endParaRPr kumimoji="1" lang="ja-JP" altLang="en-US" dirty="0"/>
          </a:p>
        </p:txBody>
      </p:sp>
      <p:sp>
        <p:nvSpPr>
          <p:cNvPr id="45" name="正方形/長方形 44"/>
          <p:cNvSpPr/>
          <p:nvPr/>
        </p:nvSpPr>
        <p:spPr>
          <a:xfrm>
            <a:off x="107504" y="509447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AWS Elastic Beanstalk</a:t>
            </a:r>
            <a:endParaRPr kumimoji="1" lang="ja-JP" altLang="en-US" b="1" dirty="0">
              <a:effectLst>
                <a:outerShdw blurRad="38100" dist="38100" dir="2700000" algn="tl">
                  <a:srgbClr val="000000">
                    <a:alpha val="43137"/>
                  </a:srgbClr>
                </a:outerShdw>
              </a:effectLst>
            </a:endParaRPr>
          </a:p>
        </p:txBody>
      </p:sp>
      <p:sp>
        <p:nvSpPr>
          <p:cNvPr id="46" name="テキスト ボックス 45"/>
          <p:cNvSpPr txBox="1"/>
          <p:nvPr/>
        </p:nvSpPr>
        <p:spPr>
          <a:xfrm>
            <a:off x="107504" y="4734436"/>
            <a:ext cx="2908104" cy="369332"/>
          </a:xfrm>
          <a:prstGeom prst="rect">
            <a:avLst/>
          </a:prstGeom>
          <a:noFill/>
        </p:spPr>
        <p:txBody>
          <a:bodyPr wrap="none" rtlCol="0">
            <a:spAutoFit/>
          </a:bodyPr>
          <a:lstStyle/>
          <a:p>
            <a:r>
              <a:rPr lang="en-US" altLang="ja-JP" b="1" u="sng" dirty="0" smtClean="0"/>
              <a:t>Deployment &amp; Management</a:t>
            </a:r>
            <a:endParaRPr kumimoji="1" lang="ja-JP" altLang="en-US"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23528" y="1700808"/>
            <a:ext cx="7106882" cy="4247317"/>
          </a:xfrm>
          <a:prstGeom prst="rect">
            <a:avLst/>
          </a:prstGeom>
          <a:noFill/>
        </p:spPr>
        <p:txBody>
          <a:bodyPr wrap="none" rtlCol="0">
            <a:spAutoFit/>
          </a:bodyPr>
          <a:lstStyle/>
          <a:p>
            <a:pPr>
              <a:buFont typeface="Arial" pitchFamily="34" charset="0"/>
              <a:buChar char="•"/>
            </a:pPr>
            <a:r>
              <a:rPr kumimoji="1" lang="en-US" altLang="ja-JP" dirty="0" smtClean="0"/>
              <a:t>Region</a:t>
            </a:r>
          </a:p>
          <a:p>
            <a:pPr lvl="1">
              <a:buFont typeface="Arial" pitchFamily="34" charset="0"/>
              <a:buChar char="•"/>
            </a:pPr>
            <a:r>
              <a:rPr kumimoji="1" lang="ja-JP" altLang="en-US" dirty="0" smtClean="0"/>
              <a:t>完全に独立したデータセンターの単位</a:t>
            </a:r>
            <a:endParaRPr kumimoji="1" lang="en-US" altLang="ja-JP" dirty="0" smtClean="0"/>
          </a:p>
          <a:p>
            <a:pPr lvl="1">
              <a:buFont typeface="Arial" pitchFamily="34" charset="0"/>
              <a:buChar char="•"/>
            </a:pPr>
            <a:r>
              <a:rPr lang="ja-JP" altLang="en-US" dirty="0" smtClean="0"/>
              <a:t>現在は下記の</a:t>
            </a:r>
            <a:r>
              <a:rPr lang="en-US" altLang="ja-JP" dirty="0" smtClean="0"/>
              <a:t>Region</a:t>
            </a:r>
            <a:r>
              <a:rPr lang="ja-JP" altLang="en-US" dirty="0" smtClean="0"/>
              <a:t>が存在する</a:t>
            </a:r>
            <a:endParaRPr lang="en-US" altLang="ja-JP" dirty="0" smtClean="0"/>
          </a:p>
          <a:p>
            <a:pPr lvl="2">
              <a:buFont typeface="Arial" pitchFamily="34" charset="0"/>
              <a:buChar char="•"/>
            </a:pPr>
            <a:r>
              <a:rPr kumimoji="1" lang="en-US" altLang="ja-JP" dirty="0" smtClean="0"/>
              <a:t>us-west-1 (North Virginia)</a:t>
            </a:r>
          </a:p>
          <a:p>
            <a:pPr lvl="2">
              <a:buFont typeface="Arial" pitchFamily="34" charset="0"/>
              <a:buChar char="•"/>
            </a:pPr>
            <a:r>
              <a:rPr lang="en-US" altLang="ja-JP" dirty="0" smtClean="0"/>
              <a:t>us-east-1 (North California)</a:t>
            </a:r>
          </a:p>
          <a:p>
            <a:pPr lvl="2">
              <a:buFont typeface="Arial" pitchFamily="34" charset="0"/>
              <a:buChar char="•"/>
            </a:pPr>
            <a:r>
              <a:rPr kumimoji="1" lang="en-US" altLang="ja-JP" dirty="0" smtClean="0"/>
              <a:t>eu-west-1 (Ireland)</a:t>
            </a:r>
          </a:p>
          <a:p>
            <a:pPr lvl="2">
              <a:buFont typeface="Arial" pitchFamily="34" charset="0"/>
              <a:buChar char="•"/>
            </a:pPr>
            <a:r>
              <a:rPr lang="en-US" altLang="ja-JP" dirty="0" smtClean="0"/>
              <a:t>ap-southeast-1 (Singapore)</a:t>
            </a:r>
          </a:p>
          <a:p>
            <a:pPr lvl="1">
              <a:buFont typeface="Arial" pitchFamily="34" charset="0"/>
              <a:buChar char="•"/>
            </a:pPr>
            <a:r>
              <a:rPr lang="en-US" altLang="ja-JP" dirty="0" smtClean="0"/>
              <a:t>Region</a:t>
            </a:r>
            <a:r>
              <a:rPr lang="ja-JP" altLang="en-US" dirty="0" smtClean="0"/>
              <a:t>のレベルでアクセスできるもの</a:t>
            </a:r>
            <a:endParaRPr lang="en-US" altLang="ja-JP" dirty="0" smtClean="0"/>
          </a:p>
          <a:p>
            <a:pPr lvl="2">
              <a:buFont typeface="Arial" pitchFamily="34" charset="0"/>
              <a:buChar char="•"/>
            </a:pPr>
            <a:r>
              <a:rPr lang="en-US" altLang="ja-JP" dirty="0" smtClean="0"/>
              <a:t>Web API, Instance, Images, </a:t>
            </a:r>
            <a:r>
              <a:rPr lang="en-US" altLang="ja-JP" dirty="0" err="1" smtClean="0"/>
              <a:t>KeyPair</a:t>
            </a:r>
            <a:r>
              <a:rPr lang="en-US" altLang="ja-JP" dirty="0" smtClean="0"/>
              <a:t>, Security Group, Elastic IP</a:t>
            </a:r>
            <a:r>
              <a:rPr lang="ja-JP" altLang="en-US" dirty="0" smtClean="0"/>
              <a:t>等</a:t>
            </a:r>
            <a:endParaRPr lang="en-US" altLang="ja-JP" dirty="0" smtClean="0"/>
          </a:p>
          <a:p>
            <a:pPr>
              <a:buFont typeface="Arial" pitchFamily="34" charset="0"/>
              <a:buChar char="•"/>
            </a:pPr>
            <a:r>
              <a:rPr kumimoji="1" lang="en-US" altLang="ja-JP" dirty="0" smtClean="0"/>
              <a:t>Availability Zone</a:t>
            </a:r>
          </a:p>
          <a:p>
            <a:pPr lvl="1">
              <a:buFont typeface="Arial" pitchFamily="34" charset="0"/>
              <a:buChar char="•"/>
            </a:pPr>
            <a:r>
              <a:rPr lang="ja-JP" altLang="en-US" dirty="0" smtClean="0"/>
              <a:t>データセンター内の物理的区画の単位</a:t>
            </a:r>
            <a:endParaRPr lang="en-US" altLang="ja-JP" dirty="0" smtClean="0"/>
          </a:p>
          <a:p>
            <a:pPr lvl="1">
              <a:buFont typeface="Arial" pitchFamily="34" charset="0"/>
              <a:buChar char="•"/>
            </a:pPr>
            <a:r>
              <a:rPr lang="en-US" altLang="ja-JP" dirty="0" smtClean="0"/>
              <a:t>Availability Zone</a:t>
            </a:r>
            <a:r>
              <a:rPr lang="ja-JP" altLang="en-US" dirty="0" smtClean="0"/>
              <a:t>のレベルでアクセスできるもの</a:t>
            </a:r>
            <a:endParaRPr lang="en-US" altLang="ja-JP" dirty="0" smtClean="0"/>
          </a:p>
          <a:p>
            <a:pPr lvl="2">
              <a:buFont typeface="Arial" pitchFamily="34" charset="0"/>
              <a:buChar char="•"/>
            </a:pPr>
            <a:r>
              <a:rPr lang="en-US" altLang="ja-JP" dirty="0" smtClean="0"/>
              <a:t>Reserved Instance, Block Store, VPC</a:t>
            </a:r>
            <a:r>
              <a:rPr lang="ja-JP" altLang="en-US" dirty="0" smtClean="0"/>
              <a:t>等</a:t>
            </a:r>
            <a:endParaRPr lang="en-US" altLang="ja-JP" dirty="0" smtClean="0"/>
          </a:p>
          <a:p>
            <a:pPr>
              <a:buFont typeface="Arial" pitchFamily="34" charset="0"/>
              <a:buChar char="•"/>
            </a:pPr>
            <a:r>
              <a:rPr kumimoji="1" lang="ja-JP" altLang="en-US" dirty="0" smtClean="0"/>
              <a:t>通信</a:t>
            </a:r>
            <a:endParaRPr kumimoji="1" lang="en-US" altLang="ja-JP" dirty="0" smtClean="0"/>
          </a:p>
          <a:p>
            <a:pPr lvl="1">
              <a:buFont typeface="Arial" pitchFamily="34" charset="0"/>
              <a:buChar char="•"/>
            </a:pPr>
            <a:r>
              <a:rPr lang="en-US" altLang="ja-JP" dirty="0" smtClean="0"/>
              <a:t>Region</a:t>
            </a:r>
            <a:r>
              <a:rPr lang="ja-JP" altLang="en-US" dirty="0" smtClean="0"/>
              <a:t>間、</a:t>
            </a:r>
            <a:r>
              <a:rPr lang="en-US" altLang="ja-JP" dirty="0" smtClean="0"/>
              <a:t>Availability Zone</a:t>
            </a:r>
            <a:r>
              <a:rPr lang="ja-JP" altLang="en-US" dirty="0" smtClean="0"/>
              <a:t>間での通信は可能だが、速度は異なる</a:t>
            </a:r>
            <a:endParaRPr kumimoji="1" lang="ja-JP" altLang="en-US" dirty="0"/>
          </a:p>
        </p:txBody>
      </p:sp>
      <p:sp>
        <p:nvSpPr>
          <p:cNvPr id="2" name="タイトル 1"/>
          <p:cNvSpPr>
            <a:spLocks noGrp="1"/>
          </p:cNvSpPr>
          <p:nvPr>
            <p:ph type="title"/>
          </p:nvPr>
        </p:nvSpPr>
        <p:spPr/>
        <p:txBody>
          <a:bodyPr>
            <a:normAutofit/>
          </a:bodyPr>
          <a:lstStyle/>
          <a:p>
            <a:r>
              <a:rPr lang="en-US" altLang="ja-JP" dirty="0" smtClean="0"/>
              <a:t>AWS</a:t>
            </a:r>
            <a:r>
              <a:rPr lang="ja-JP" altLang="en-US" dirty="0" smtClean="0"/>
              <a:t>のデータセンターの考え方</a:t>
            </a:r>
            <a:endParaRPr kumimoji="1" lang="ja-JP" altLang="en-US" dirty="0"/>
          </a:p>
        </p:txBody>
      </p:sp>
      <p:sp>
        <p:nvSpPr>
          <p:cNvPr id="9" name="スライド番号プレースホルダ 8"/>
          <p:cNvSpPr>
            <a:spLocks noGrp="1"/>
          </p:cNvSpPr>
          <p:nvPr>
            <p:ph type="sldNum" sz="quarter" idx="11"/>
          </p:nvPr>
        </p:nvSpPr>
        <p:spPr/>
        <p:txBody>
          <a:bodyPr>
            <a:normAutofit/>
          </a:bodyPr>
          <a:lstStyle/>
          <a:p>
            <a:fld id="{D2D8002D-B5B0-4BAC-B1F6-782DDCCE6D9C}" type="slidenum">
              <a:rPr kumimoji="1" lang="ja-JP" altLang="en-US" smtClean="0"/>
              <a:pPr/>
              <a:t>22</a:t>
            </a:fld>
            <a:endParaRPr kumimoji="1" lang="ja-JP" altLang="en-US"/>
          </a:p>
        </p:txBody>
      </p:sp>
      <p:sp>
        <p:nvSpPr>
          <p:cNvPr id="3" name="円/楕円 2"/>
          <p:cNvSpPr/>
          <p:nvPr/>
        </p:nvSpPr>
        <p:spPr>
          <a:xfrm>
            <a:off x="4644008" y="1700808"/>
            <a:ext cx="4248472" cy="1800200"/>
          </a:xfrm>
          <a:prstGeom prst="ellipse">
            <a:avLst/>
          </a:prstGeom>
        </p:spPr>
        <p:style>
          <a:lnRef idx="1">
            <a:schemeClr val="accent5"/>
          </a:lnRef>
          <a:fillRef idx="2">
            <a:schemeClr val="accent5"/>
          </a:fillRef>
          <a:effectRef idx="1">
            <a:schemeClr val="accent5"/>
          </a:effectRef>
          <a:fontRef idx="minor">
            <a:schemeClr val="dk1"/>
          </a:fontRef>
        </p:style>
        <p:txBody>
          <a:bodyPr rtlCol="0" anchor="t" anchorCtr="1"/>
          <a:lstStyle/>
          <a:p>
            <a:pPr algn="ctr"/>
            <a:r>
              <a:rPr kumimoji="1" lang="en-US" altLang="ja-JP" sz="2800" b="1" dirty="0" smtClean="0">
                <a:effectLst>
                  <a:outerShdw blurRad="38100" dist="38100" dir="2700000" algn="tl">
                    <a:srgbClr val="000000">
                      <a:alpha val="43137"/>
                    </a:srgbClr>
                  </a:outerShdw>
                </a:effectLst>
              </a:rPr>
              <a:t>Region</a:t>
            </a:r>
            <a:endParaRPr kumimoji="1" lang="ja-JP" altLang="en-US" sz="2800" b="1" dirty="0">
              <a:effectLst>
                <a:outerShdw blurRad="38100" dist="38100" dir="2700000" algn="tl">
                  <a:srgbClr val="000000">
                    <a:alpha val="43137"/>
                  </a:srgbClr>
                </a:outerShdw>
              </a:effectLst>
            </a:endParaRPr>
          </a:p>
        </p:txBody>
      </p:sp>
      <p:sp>
        <p:nvSpPr>
          <p:cNvPr id="6" name="円/楕円 5"/>
          <p:cNvSpPr/>
          <p:nvPr/>
        </p:nvSpPr>
        <p:spPr>
          <a:xfrm>
            <a:off x="4932040" y="2348880"/>
            <a:ext cx="1728192" cy="79208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600" b="1" dirty="0" smtClean="0">
                <a:effectLst>
                  <a:outerShdw blurRad="38100" dist="38100" dir="2700000" algn="tl">
                    <a:srgbClr val="000000">
                      <a:alpha val="43137"/>
                    </a:srgbClr>
                  </a:outerShdw>
                </a:effectLst>
              </a:rPr>
              <a:t>Availability Zone</a:t>
            </a:r>
            <a:endParaRPr kumimoji="1" lang="ja-JP" altLang="en-US" sz="1600" b="1" dirty="0">
              <a:effectLst>
                <a:outerShdw blurRad="38100" dist="38100" dir="2700000" algn="tl">
                  <a:srgbClr val="000000">
                    <a:alpha val="43137"/>
                  </a:srgbClr>
                </a:outerShdw>
              </a:effectLst>
            </a:endParaRPr>
          </a:p>
        </p:txBody>
      </p:sp>
      <p:sp>
        <p:nvSpPr>
          <p:cNvPr id="7" name="円/楕円 6"/>
          <p:cNvSpPr/>
          <p:nvPr/>
        </p:nvSpPr>
        <p:spPr>
          <a:xfrm>
            <a:off x="6876256" y="2348880"/>
            <a:ext cx="1728192" cy="79208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600" b="1" dirty="0" smtClean="0">
                <a:effectLst>
                  <a:outerShdw blurRad="38100" dist="38100" dir="2700000" algn="tl">
                    <a:srgbClr val="000000">
                      <a:alpha val="43137"/>
                    </a:srgbClr>
                  </a:outerShdw>
                </a:effectLst>
              </a:rPr>
              <a:t>Availability Zone</a:t>
            </a:r>
            <a:endParaRPr kumimoji="1" lang="ja-JP" altLang="en-US" sz="1600" b="1" dirty="0">
              <a:effectLst>
                <a:outerShdw blurRad="38100" dist="38100" dir="2700000" algn="tl">
                  <a:srgbClr val="000000">
                    <a:alpha val="43137"/>
                  </a:srgbClr>
                </a:outerShdw>
              </a:effectLst>
            </a:endParaRPr>
          </a:p>
        </p:txBody>
      </p:sp>
      <p:sp>
        <p:nvSpPr>
          <p:cNvPr id="10" name="テキスト ボックス 9"/>
          <p:cNvSpPr txBox="1"/>
          <p:nvPr/>
        </p:nvSpPr>
        <p:spPr>
          <a:xfrm>
            <a:off x="7332439" y="6392361"/>
            <a:ext cx="1638589" cy="276999"/>
          </a:xfrm>
          <a:prstGeom prst="rect">
            <a:avLst/>
          </a:prstGeom>
          <a:noFill/>
        </p:spPr>
        <p:txBody>
          <a:bodyPr wrap="none" rtlCol="0">
            <a:spAutoFit/>
          </a:bodyPr>
          <a:lstStyle/>
          <a:p>
            <a:pPr algn="r"/>
            <a:r>
              <a:rPr lang="en-US" altLang="ja-JP" sz="1200" dirty="0" smtClean="0"/>
              <a:t>※2011/01</a:t>
            </a:r>
            <a:r>
              <a:rPr lang="ja-JP" altLang="en-US" sz="1200" dirty="0" smtClean="0"/>
              <a:t>現在の情報</a:t>
            </a:r>
            <a:endParaRPr kumimoji="1" lang="en-US" altLang="ja-JP" sz="1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 API</a:t>
            </a:r>
            <a:endParaRPr kumimoji="1" lang="ja-JP" altLang="en-US" dirty="0"/>
          </a:p>
        </p:txBody>
      </p:sp>
      <p:sp>
        <p:nvSpPr>
          <p:cNvPr id="14" name="スライド番号プレースホルダ 13"/>
          <p:cNvSpPr>
            <a:spLocks noGrp="1"/>
          </p:cNvSpPr>
          <p:nvPr>
            <p:ph type="sldNum" sz="quarter" idx="11"/>
          </p:nvPr>
        </p:nvSpPr>
        <p:spPr/>
        <p:txBody>
          <a:bodyPr/>
          <a:lstStyle/>
          <a:p>
            <a:fld id="{D2D8002D-B5B0-4BAC-B1F6-782DDCCE6D9C}" type="slidenum">
              <a:rPr kumimoji="1" lang="ja-JP" altLang="en-US" smtClean="0"/>
              <a:pPr/>
              <a:t>23</a:t>
            </a:fld>
            <a:endParaRPr kumimoji="1" lang="ja-JP" altLang="en-US"/>
          </a:p>
        </p:txBody>
      </p:sp>
      <p:sp>
        <p:nvSpPr>
          <p:cNvPr id="9" name="円/楕円 8"/>
          <p:cNvSpPr/>
          <p:nvPr/>
        </p:nvSpPr>
        <p:spPr>
          <a:xfrm>
            <a:off x="4644008" y="1700808"/>
            <a:ext cx="4248472" cy="1800200"/>
          </a:xfrm>
          <a:prstGeom prst="ellipse">
            <a:avLst/>
          </a:prstGeom>
        </p:spPr>
        <p:style>
          <a:lnRef idx="1">
            <a:schemeClr val="accent5"/>
          </a:lnRef>
          <a:fillRef idx="2">
            <a:schemeClr val="accent5"/>
          </a:fillRef>
          <a:effectRef idx="1">
            <a:schemeClr val="accent5"/>
          </a:effectRef>
          <a:fontRef idx="minor">
            <a:schemeClr val="dk1"/>
          </a:fontRef>
        </p:style>
        <p:txBody>
          <a:bodyPr rtlCol="0" anchor="t" anchorCtr="1"/>
          <a:lstStyle/>
          <a:p>
            <a:pPr algn="ctr"/>
            <a:r>
              <a:rPr kumimoji="1" lang="en-US" altLang="ja-JP" sz="2000" dirty="0" smtClean="0"/>
              <a:t>Region</a:t>
            </a:r>
            <a:endParaRPr kumimoji="1" lang="ja-JP" altLang="en-US" sz="2000" dirty="0"/>
          </a:p>
        </p:txBody>
      </p:sp>
      <p:sp>
        <p:nvSpPr>
          <p:cNvPr id="10" name="円/楕円 9"/>
          <p:cNvSpPr/>
          <p:nvPr/>
        </p:nvSpPr>
        <p:spPr>
          <a:xfrm>
            <a:off x="4932040" y="2348880"/>
            <a:ext cx="1728192" cy="79208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dirty="0" smtClean="0"/>
              <a:t>Availability Zone</a:t>
            </a:r>
            <a:endParaRPr kumimoji="1" lang="ja-JP" altLang="en-US" dirty="0"/>
          </a:p>
        </p:txBody>
      </p:sp>
      <p:sp>
        <p:nvSpPr>
          <p:cNvPr id="11" name="円/楕円 10"/>
          <p:cNvSpPr/>
          <p:nvPr/>
        </p:nvSpPr>
        <p:spPr>
          <a:xfrm>
            <a:off x="6876256" y="2348880"/>
            <a:ext cx="1728192" cy="79208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dirty="0" smtClean="0"/>
              <a:t>Availability Zone</a:t>
            </a:r>
            <a:endParaRPr kumimoji="1" lang="ja-JP" altLang="en-US" dirty="0"/>
          </a:p>
        </p:txBody>
      </p:sp>
      <p:sp>
        <p:nvSpPr>
          <p:cNvPr id="12" name="角丸四角形 11"/>
          <p:cNvSpPr/>
          <p:nvPr/>
        </p:nvSpPr>
        <p:spPr>
          <a:xfrm>
            <a:off x="5796136" y="321297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38100" dist="38100" dir="2700000" algn="tl">
                    <a:srgbClr val="000000">
                      <a:alpha val="43137"/>
                    </a:srgbClr>
                  </a:outerShdw>
                </a:effectLst>
              </a:rPr>
              <a:t>Web API</a:t>
            </a:r>
            <a:endParaRPr kumimoji="1" lang="ja-JP" altLang="en-US" sz="2400" b="1" dirty="0">
              <a:effectLst>
                <a:outerShdw blurRad="38100" dist="38100" dir="2700000" algn="tl">
                  <a:srgbClr val="000000">
                    <a:alpha val="43137"/>
                  </a:srgbClr>
                </a:outerShdw>
              </a:effectLst>
            </a:endParaRPr>
          </a:p>
        </p:txBody>
      </p:sp>
      <p:sp>
        <p:nvSpPr>
          <p:cNvPr id="13" name="正方形/長方形 12"/>
          <p:cNvSpPr/>
          <p:nvPr/>
        </p:nvSpPr>
        <p:spPr>
          <a:xfrm>
            <a:off x="5364088" y="4725144"/>
            <a:ext cx="2808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外部アプリケーション</a:t>
            </a:r>
            <a:endParaRPr kumimoji="1" lang="ja-JP" altLang="en-US" dirty="0"/>
          </a:p>
        </p:txBody>
      </p:sp>
      <p:cxnSp>
        <p:nvCxnSpPr>
          <p:cNvPr id="15" name="カギ線コネクタ 14"/>
          <p:cNvCxnSpPr>
            <a:stCxn id="13" idx="0"/>
            <a:endCxn id="12" idx="2"/>
          </p:cNvCxnSpPr>
          <p:nvPr/>
        </p:nvCxnSpPr>
        <p:spPr>
          <a:xfrm rot="5400000" flipH="1" flipV="1">
            <a:off x="6336196" y="4293096"/>
            <a:ext cx="864096" cy="158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テキスト ボックス 15"/>
          <p:cNvSpPr txBox="1"/>
          <p:nvPr/>
        </p:nvSpPr>
        <p:spPr>
          <a:xfrm>
            <a:off x="323528" y="1556792"/>
            <a:ext cx="4968552" cy="3354765"/>
          </a:xfrm>
          <a:prstGeom prst="rect">
            <a:avLst/>
          </a:prstGeom>
          <a:noFill/>
        </p:spPr>
        <p:txBody>
          <a:bodyPr wrap="square" rtlCol="0">
            <a:spAutoFit/>
          </a:bodyPr>
          <a:lstStyle/>
          <a:p>
            <a:pPr>
              <a:buFont typeface="Arial" pitchFamily="34" charset="0"/>
              <a:buChar char="•"/>
            </a:pPr>
            <a:r>
              <a:rPr kumimoji="1" lang="ja-JP" altLang="en-US" dirty="0" smtClean="0"/>
              <a:t>基本的に全ての機能は</a:t>
            </a:r>
            <a:r>
              <a:rPr lang="en-US" altLang="ja-JP" dirty="0" smtClean="0"/>
              <a:t>Web API</a:t>
            </a:r>
            <a:r>
              <a:rPr lang="ja-JP" altLang="en-US" dirty="0" smtClean="0"/>
              <a:t>から操作できる</a:t>
            </a:r>
            <a:endParaRPr lang="en-US" altLang="ja-JP" dirty="0" smtClean="0"/>
          </a:p>
          <a:p>
            <a:pPr>
              <a:buFont typeface="Arial" pitchFamily="34" charset="0"/>
              <a:buChar char="•"/>
            </a:pPr>
            <a:r>
              <a:rPr lang="ja-JP" altLang="en-US" dirty="0" smtClean="0"/>
              <a:t>実装されている</a:t>
            </a:r>
            <a:r>
              <a:rPr lang="en-US" altLang="ja-JP" dirty="0" smtClean="0"/>
              <a:t>Web API</a:t>
            </a:r>
            <a:r>
              <a:rPr lang="ja-JP" altLang="en-US" dirty="0" err="1" smtClean="0"/>
              <a:t>への</a:t>
            </a:r>
            <a:r>
              <a:rPr lang="ja-JP" altLang="en-US" dirty="0" smtClean="0"/>
              <a:t>手続き</a:t>
            </a:r>
            <a:endParaRPr lang="en-US" altLang="ja-JP" dirty="0" smtClean="0"/>
          </a:p>
          <a:p>
            <a:pPr lvl="1">
              <a:buFont typeface="Arial" pitchFamily="34" charset="0"/>
              <a:buChar char="•"/>
            </a:pPr>
            <a:r>
              <a:rPr lang="en-US" altLang="ja-JP" dirty="0" smtClean="0"/>
              <a:t>SOAP API</a:t>
            </a:r>
          </a:p>
          <a:p>
            <a:pPr lvl="2">
              <a:buFont typeface="Arial" pitchFamily="34" charset="0"/>
              <a:buChar char="•"/>
            </a:pPr>
            <a:r>
              <a:rPr lang="ja-JP" altLang="en-US" sz="1400" dirty="0" smtClean="0"/>
              <a:t>メッセージ送受信時の</a:t>
            </a:r>
            <a:r>
              <a:rPr lang="en-US" altLang="ja-JP" sz="1400" dirty="0" smtClean="0"/>
              <a:t>XML</a:t>
            </a:r>
            <a:r>
              <a:rPr lang="ja-JP" altLang="en-US" sz="1400" dirty="0" smtClean="0"/>
              <a:t>フォーマットが</a:t>
            </a:r>
            <a:r>
              <a:rPr lang="en-US" altLang="ja-JP" sz="1400" dirty="0" smtClean="0"/>
              <a:t/>
            </a:r>
            <a:br>
              <a:rPr lang="en-US" altLang="ja-JP" sz="1400" dirty="0" smtClean="0"/>
            </a:br>
            <a:r>
              <a:rPr lang="ja-JP" altLang="en-US" sz="1400" dirty="0" smtClean="0"/>
              <a:t>定義されている</a:t>
            </a:r>
            <a:endParaRPr lang="en-US" altLang="ja-JP" sz="1400" dirty="0" smtClean="0"/>
          </a:p>
          <a:p>
            <a:pPr lvl="2">
              <a:buFont typeface="Arial" pitchFamily="34" charset="0"/>
              <a:buChar char="•"/>
            </a:pPr>
            <a:r>
              <a:rPr lang="ja-JP" altLang="en-US" sz="1400" dirty="0" smtClean="0"/>
              <a:t>メッセージは</a:t>
            </a:r>
            <a:r>
              <a:rPr lang="en-US" altLang="ja-JP" sz="1400" dirty="0" smtClean="0"/>
              <a:t>HTTP</a:t>
            </a:r>
            <a:r>
              <a:rPr lang="ja-JP" altLang="en-US" sz="1400" dirty="0" smtClean="0"/>
              <a:t>に</a:t>
            </a:r>
            <a:r>
              <a:rPr lang="en-US" altLang="ja-JP" sz="1400" dirty="0" smtClean="0"/>
              <a:t>Bind</a:t>
            </a:r>
            <a:r>
              <a:rPr lang="ja-JP" altLang="en-US" sz="1400" dirty="0" smtClean="0"/>
              <a:t>して用いられる</a:t>
            </a:r>
            <a:r>
              <a:rPr lang="en-US" altLang="ja-JP" sz="1400" dirty="0" smtClean="0"/>
              <a:t/>
            </a:r>
            <a:br>
              <a:rPr lang="en-US" altLang="ja-JP" sz="1400" dirty="0" smtClean="0"/>
            </a:br>
            <a:r>
              <a:rPr lang="ja-JP" altLang="en-US" sz="1400" dirty="0" smtClean="0"/>
              <a:t>ケースが殆ど</a:t>
            </a:r>
            <a:endParaRPr lang="en-US" altLang="ja-JP" sz="1400" dirty="0" smtClean="0"/>
          </a:p>
          <a:p>
            <a:pPr lvl="2">
              <a:buFont typeface="Arial" pitchFamily="34" charset="0"/>
              <a:buChar char="•"/>
            </a:pPr>
            <a:r>
              <a:rPr lang="ja-JP" altLang="en-US" sz="1400" dirty="0" smtClean="0"/>
              <a:t>リクエストの認証には</a:t>
            </a:r>
            <a:r>
              <a:rPr lang="en-US" altLang="ja-JP" sz="1400" dirty="0" smtClean="0"/>
              <a:t>WS-Security</a:t>
            </a:r>
            <a:r>
              <a:rPr lang="ja-JP" altLang="en-US" sz="1400" dirty="0" smtClean="0"/>
              <a:t>の</a:t>
            </a:r>
            <a:r>
              <a:rPr lang="en-US" altLang="ja-JP" sz="1400" dirty="0" err="1" smtClean="0"/>
              <a:t>BinarySecurityToken</a:t>
            </a:r>
            <a:r>
              <a:rPr lang="en-US" altLang="ja-JP" sz="1400" dirty="0" smtClean="0"/>
              <a:t> Profile</a:t>
            </a:r>
            <a:r>
              <a:rPr lang="ja-JP" altLang="en-US" sz="1400" dirty="0" smtClean="0"/>
              <a:t>を使う</a:t>
            </a:r>
            <a:endParaRPr lang="en-US" altLang="ja-JP" sz="1400" dirty="0" smtClean="0"/>
          </a:p>
          <a:p>
            <a:pPr lvl="1">
              <a:buFont typeface="Arial" pitchFamily="34" charset="0"/>
              <a:buChar char="•"/>
            </a:pPr>
            <a:r>
              <a:rPr lang="en-US" altLang="ja-JP" dirty="0" smtClean="0"/>
              <a:t>Query API</a:t>
            </a:r>
          </a:p>
          <a:p>
            <a:pPr lvl="2">
              <a:buFont typeface="Arial" pitchFamily="34" charset="0"/>
              <a:buChar char="•"/>
            </a:pPr>
            <a:r>
              <a:rPr lang="en-US" altLang="ja-JP" sz="1400" dirty="0" smtClean="0"/>
              <a:t>URL</a:t>
            </a:r>
            <a:r>
              <a:rPr lang="ja-JP" altLang="en-US" sz="1400" dirty="0" smtClean="0"/>
              <a:t>ベースで実質</a:t>
            </a:r>
            <a:r>
              <a:rPr lang="en-US" altLang="ja-JP" sz="1400" dirty="0" smtClean="0"/>
              <a:t>HTTP</a:t>
            </a:r>
            <a:r>
              <a:rPr lang="ja-JP" altLang="en-US" sz="1400" dirty="0" smtClean="0"/>
              <a:t>を知っていれば</a:t>
            </a:r>
            <a:r>
              <a:rPr lang="en-US" altLang="ja-JP" sz="1400" dirty="0" smtClean="0"/>
              <a:t/>
            </a:r>
            <a:br>
              <a:rPr lang="en-US" altLang="ja-JP" sz="1400" dirty="0" smtClean="0"/>
            </a:br>
            <a:r>
              <a:rPr lang="en-US" altLang="ja-JP" sz="1400" dirty="0" smtClean="0"/>
              <a:t>SOAP</a:t>
            </a:r>
            <a:r>
              <a:rPr lang="ja-JP" altLang="en-US" sz="1400" dirty="0" smtClean="0"/>
              <a:t>に比較して簡単にアクセスができる</a:t>
            </a:r>
            <a:endParaRPr lang="en-US" altLang="ja-JP" sz="1400" dirty="0" smtClean="0"/>
          </a:p>
          <a:p>
            <a:pPr lvl="2">
              <a:buFont typeface="Arial" pitchFamily="34" charset="0"/>
              <a:buChar char="•"/>
            </a:pPr>
            <a:r>
              <a:rPr lang="ja-JP" altLang="en-US" sz="1400" dirty="0" smtClean="0"/>
              <a:t>リクエストの認証には特定アルゴリズムで生成した値を</a:t>
            </a:r>
            <a:r>
              <a:rPr lang="en-US" altLang="ja-JP" sz="1400" dirty="0" smtClean="0"/>
              <a:t>Query</a:t>
            </a:r>
            <a:r>
              <a:rPr lang="ja-JP" altLang="en-US" sz="1400" dirty="0" smtClean="0"/>
              <a:t>パラメータの</a:t>
            </a:r>
            <a:r>
              <a:rPr lang="en-US" altLang="ja-JP" sz="1400" dirty="0" smtClean="0"/>
              <a:t>Signature</a:t>
            </a:r>
            <a:r>
              <a:rPr lang="ja-JP" altLang="en-US" sz="1400" dirty="0" smtClean="0"/>
              <a:t>に指定する</a:t>
            </a:r>
            <a:endParaRPr lang="en-US" altLang="ja-JP" sz="1400" dirty="0" smtClean="0"/>
          </a:p>
        </p:txBody>
      </p:sp>
      <p:sp>
        <p:nvSpPr>
          <p:cNvPr id="17" name="正方形/長方形 16"/>
          <p:cNvSpPr/>
          <p:nvPr/>
        </p:nvSpPr>
        <p:spPr>
          <a:xfrm>
            <a:off x="539552" y="5345340"/>
            <a:ext cx="4572000" cy="1107996"/>
          </a:xfrm>
          <a:prstGeom prst="rect">
            <a:avLst/>
          </a:prstGeom>
        </p:spPr>
        <p:txBody>
          <a:bodyPr>
            <a:spAutoFit/>
          </a:bodyPr>
          <a:lstStyle/>
          <a:p>
            <a:r>
              <a:rPr lang="en-US" altLang="ja-JP" sz="1100" dirty="0" smtClean="0"/>
              <a:t>https://ec2.amazonaws.com/?AWSAccessKeyId=A1B2C3D4F5G6H7I8J9K0&amp;Action=RunInstances&amp;ImageId=ami-84db39ed&amp;MaxCount=1&amp;MinCount=1&amp;SignatureMethod=HmacSHA1&amp;SignatureVersion=2&amp;Timestamp=2010-08-10T12%3A18%3A03.000Z&amp;Version=2010-06-15&amp;</a:t>
            </a:r>
            <a:r>
              <a:rPr lang="en-US" altLang="ja-JP" sz="1100" b="1" dirty="0" smtClean="0">
                <a:solidFill>
                  <a:srgbClr val="FF0000"/>
                </a:solidFill>
                <a:effectLst>
                  <a:outerShdw blurRad="38100" dist="38100" dir="2700000" algn="tl">
                    <a:srgbClr val="000000">
                      <a:alpha val="43137"/>
                    </a:srgbClr>
                  </a:outerShdw>
                </a:effectLst>
              </a:rPr>
              <a:t>Signature=VvU83m5zYFKKbXMyU3cxupGLmhc%3D</a:t>
            </a:r>
            <a:endParaRPr lang="ja-JP" altLang="en-US" sz="1100" b="1" dirty="0">
              <a:solidFill>
                <a:srgbClr val="FF0000"/>
              </a:solidFill>
              <a:effectLst>
                <a:outerShdw blurRad="38100" dist="38100" dir="2700000" algn="tl">
                  <a:srgbClr val="000000">
                    <a:alpha val="43137"/>
                  </a:srgbClr>
                </a:outerShdw>
              </a:effectLst>
            </a:endParaRPr>
          </a:p>
        </p:txBody>
      </p:sp>
      <p:sp>
        <p:nvSpPr>
          <p:cNvPr id="18" name="テキスト ボックス 17"/>
          <p:cNvSpPr txBox="1"/>
          <p:nvPr/>
        </p:nvSpPr>
        <p:spPr>
          <a:xfrm>
            <a:off x="323528" y="4985300"/>
            <a:ext cx="1524328" cy="369332"/>
          </a:xfrm>
          <a:prstGeom prst="rect">
            <a:avLst/>
          </a:prstGeom>
          <a:noFill/>
        </p:spPr>
        <p:txBody>
          <a:bodyPr wrap="none" rtlCol="0">
            <a:spAutoFit/>
          </a:bodyPr>
          <a:lstStyle/>
          <a:p>
            <a:r>
              <a:rPr kumimoji="1" lang="ja-JP" altLang="en-US" dirty="0" smtClean="0"/>
              <a:t>例）</a:t>
            </a:r>
            <a:r>
              <a:rPr lang="en-US" altLang="ja-JP" dirty="0" smtClean="0"/>
              <a:t> Query API</a:t>
            </a:r>
            <a:endParaRPr kumimoji="1" lang="ja-JP" altLang="en-US" dirty="0"/>
          </a:p>
        </p:txBody>
      </p:sp>
      <p:sp>
        <p:nvSpPr>
          <p:cNvPr id="19" name="テキスト ボックス 18"/>
          <p:cNvSpPr txBox="1"/>
          <p:nvPr/>
        </p:nvSpPr>
        <p:spPr>
          <a:xfrm>
            <a:off x="5589896" y="5641503"/>
            <a:ext cx="2438488" cy="307777"/>
          </a:xfrm>
          <a:prstGeom prst="rect">
            <a:avLst/>
          </a:prstGeom>
          <a:noFill/>
        </p:spPr>
        <p:txBody>
          <a:bodyPr wrap="none" rtlCol="0">
            <a:spAutoFit/>
          </a:bodyPr>
          <a:lstStyle/>
          <a:p>
            <a:r>
              <a:rPr kumimoji="1" lang="ja-JP" altLang="en-US" sz="1400" dirty="0" smtClean="0"/>
              <a:t>ブラウザ、任意プログラムなど</a:t>
            </a:r>
            <a:endParaRPr kumimoji="1" lang="ja-JP" alt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Elastic Compute Cloud (EC2)</a:t>
            </a:r>
            <a:endParaRPr kumimoji="1" lang="ja-JP" altLang="en-US" dirty="0"/>
          </a:p>
        </p:txBody>
      </p:sp>
      <p:sp>
        <p:nvSpPr>
          <p:cNvPr id="18" name="スライド番号プレースホルダ 17"/>
          <p:cNvSpPr>
            <a:spLocks noGrp="1"/>
          </p:cNvSpPr>
          <p:nvPr>
            <p:ph type="sldNum" sz="quarter" idx="11"/>
          </p:nvPr>
        </p:nvSpPr>
        <p:spPr/>
        <p:txBody>
          <a:bodyPr/>
          <a:lstStyle/>
          <a:p>
            <a:fld id="{D2D8002D-B5B0-4BAC-B1F6-782DDCCE6D9C}" type="slidenum">
              <a:rPr kumimoji="1" lang="ja-JP" altLang="en-US" smtClean="0"/>
              <a:pPr/>
              <a:t>24</a:t>
            </a:fld>
            <a:endParaRPr kumimoji="1" lang="ja-JP" altLang="en-US"/>
          </a:p>
        </p:txBody>
      </p:sp>
      <p:sp>
        <p:nvSpPr>
          <p:cNvPr id="3" name="円/楕円 2"/>
          <p:cNvSpPr/>
          <p:nvPr/>
        </p:nvSpPr>
        <p:spPr>
          <a:xfrm>
            <a:off x="4644008" y="1700808"/>
            <a:ext cx="4248472" cy="1800200"/>
          </a:xfrm>
          <a:prstGeom prst="ellipse">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kumimoji="1" lang="en-US" altLang="ja-JP" sz="2000" dirty="0" smtClean="0"/>
              <a:t>            Region</a:t>
            </a:r>
            <a:endParaRPr kumimoji="1" lang="ja-JP" altLang="en-US" sz="2000" dirty="0"/>
          </a:p>
        </p:txBody>
      </p:sp>
      <p:sp>
        <p:nvSpPr>
          <p:cNvPr id="4" name="円/楕円 3"/>
          <p:cNvSpPr/>
          <p:nvPr/>
        </p:nvSpPr>
        <p:spPr>
          <a:xfrm>
            <a:off x="4932040" y="2348880"/>
            <a:ext cx="1728192" cy="79208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dirty="0" smtClean="0"/>
              <a:t>Availability Zone</a:t>
            </a:r>
            <a:endParaRPr kumimoji="1" lang="ja-JP" altLang="en-US" dirty="0"/>
          </a:p>
        </p:txBody>
      </p:sp>
      <p:sp>
        <p:nvSpPr>
          <p:cNvPr id="5" name="円/楕円 4"/>
          <p:cNvSpPr/>
          <p:nvPr/>
        </p:nvSpPr>
        <p:spPr>
          <a:xfrm>
            <a:off x="6876256" y="2348880"/>
            <a:ext cx="1728192" cy="792088"/>
          </a:xfrm>
          <a:prstGeom prst="ellipse">
            <a:avLst/>
          </a:prstGeom>
        </p:spPr>
        <p:style>
          <a:lnRef idx="3">
            <a:schemeClr val="lt1"/>
          </a:lnRef>
          <a:fillRef idx="1">
            <a:schemeClr val="accent4"/>
          </a:fillRef>
          <a:effectRef idx="1">
            <a:schemeClr val="accent4"/>
          </a:effectRef>
          <a:fontRef idx="minor">
            <a:schemeClr val="lt1"/>
          </a:fontRef>
        </p:style>
        <p:txBody>
          <a:bodyPr rtlCol="0" anchor="b" anchorCtr="0"/>
          <a:lstStyle/>
          <a:p>
            <a:pPr algn="r"/>
            <a:r>
              <a:rPr kumimoji="1" lang="en-US" altLang="ja-JP" sz="1100" dirty="0" smtClean="0"/>
              <a:t>Availability Zone</a:t>
            </a:r>
            <a:endParaRPr kumimoji="1" lang="ja-JP" altLang="en-US" sz="1100" dirty="0"/>
          </a:p>
        </p:txBody>
      </p:sp>
      <p:sp>
        <p:nvSpPr>
          <p:cNvPr id="6" name="角丸四角形 5"/>
          <p:cNvSpPr/>
          <p:nvPr/>
        </p:nvSpPr>
        <p:spPr>
          <a:xfrm>
            <a:off x="5796136" y="321297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38100" dist="38100" dir="2700000" algn="tl">
                    <a:srgbClr val="000000">
                      <a:alpha val="43137"/>
                    </a:srgbClr>
                  </a:outerShdw>
                </a:effectLst>
              </a:rPr>
              <a:t>Web API</a:t>
            </a:r>
            <a:endParaRPr kumimoji="1" lang="ja-JP" altLang="en-US" sz="2400" b="1" dirty="0">
              <a:effectLst>
                <a:outerShdw blurRad="38100" dist="38100" dir="2700000" algn="tl">
                  <a:srgbClr val="000000">
                    <a:alpha val="43137"/>
                  </a:srgbClr>
                </a:outerShdw>
              </a:effectLst>
            </a:endParaRPr>
          </a:p>
        </p:txBody>
      </p:sp>
      <p:sp>
        <p:nvSpPr>
          <p:cNvPr id="7" name="正方形/長方形 6"/>
          <p:cNvSpPr/>
          <p:nvPr/>
        </p:nvSpPr>
        <p:spPr>
          <a:xfrm>
            <a:off x="5364088" y="4725144"/>
            <a:ext cx="2808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外部アプリケーション</a:t>
            </a:r>
            <a:endParaRPr kumimoji="1" lang="ja-JP" altLang="en-US" dirty="0"/>
          </a:p>
        </p:txBody>
      </p:sp>
      <p:cxnSp>
        <p:nvCxnSpPr>
          <p:cNvPr id="8" name="カギ線コネクタ 7"/>
          <p:cNvCxnSpPr>
            <a:stCxn id="7" idx="0"/>
            <a:endCxn id="6" idx="2"/>
          </p:cNvCxnSpPr>
          <p:nvPr/>
        </p:nvCxnSpPr>
        <p:spPr>
          <a:xfrm rot="5400000" flipH="1" flipV="1">
            <a:off x="6336196" y="4293096"/>
            <a:ext cx="864096" cy="158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9" name="直方体 8"/>
          <p:cNvSpPr/>
          <p:nvPr/>
        </p:nvSpPr>
        <p:spPr>
          <a:xfrm>
            <a:off x="7020272" y="1700808"/>
            <a:ext cx="720080" cy="1152128"/>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 name="円形吹き出し 9"/>
          <p:cNvSpPr/>
          <p:nvPr/>
        </p:nvSpPr>
        <p:spPr>
          <a:xfrm>
            <a:off x="7092280" y="1340768"/>
            <a:ext cx="1440160" cy="432048"/>
          </a:xfrm>
          <a:prstGeom prst="wedgeEllipseCallout">
            <a:avLst>
              <a:gd name="adj1" fmla="val -25065"/>
              <a:gd name="adj2" fmla="val 73787"/>
            </a:avLst>
          </a:prstGeom>
          <a:solidFill>
            <a:schemeClr val="bg1"/>
          </a:solidFill>
          <a:ln>
            <a:noFill/>
          </a:ln>
          <a:effectLst>
            <a:outerShdw blurRad="50800" dist="38100" dir="2700000" algn="tl" rotWithShape="0">
              <a:prstClr val="black">
                <a:alpha val="40000"/>
              </a:prstClr>
            </a:outerShdw>
          </a:effectLst>
          <a:scene3d>
            <a:camera prst="orthographicFront"/>
            <a:lightRig rig="balanced" dir="t"/>
          </a:scene3d>
          <a:sp3d prstMaterial="dkEdge">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Instance</a:t>
            </a:r>
            <a:endParaRPr kumimoji="1" lang="ja-JP" altLang="en-US" b="1" dirty="0">
              <a:solidFill>
                <a:schemeClr val="tx1"/>
              </a:solidFill>
              <a:effectLst>
                <a:outerShdw blurRad="38100" dist="38100" dir="2700000" algn="tl">
                  <a:srgbClr val="000000">
                    <a:alpha val="43137"/>
                  </a:srgbClr>
                </a:outerShdw>
              </a:effectLst>
            </a:endParaRPr>
          </a:p>
        </p:txBody>
      </p:sp>
      <p:sp>
        <p:nvSpPr>
          <p:cNvPr id="11" name="円形吹き出し 10"/>
          <p:cNvSpPr/>
          <p:nvPr/>
        </p:nvSpPr>
        <p:spPr>
          <a:xfrm>
            <a:off x="7092280" y="4005064"/>
            <a:ext cx="1728192" cy="864096"/>
          </a:xfrm>
          <a:prstGeom prst="wedgeEllipseCallout">
            <a:avLst>
              <a:gd name="adj1" fmla="val -41997"/>
              <a:gd name="adj2" fmla="val 65321"/>
            </a:avLst>
          </a:prstGeom>
          <a:solidFill>
            <a:schemeClr val="bg1"/>
          </a:solidFill>
          <a:ln>
            <a:noFill/>
          </a:ln>
          <a:effectLst>
            <a:outerShdw blurRad="50800" dist="38100" dir="2700000" algn="tl" rotWithShape="0">
              <a:prstClr val="black">
                <a:alpha val="40000"/>
              </a:prstClr>
            </a:outerShdw>
          </a:effectLst>
          <a:scene3d>
            <a:camera prst="orthographicFront"/>
            <a:lightRig rig="balanced" dir="t"/>
          </a:scene3d>
          <a:sp3d prstMaterial="dkEdge">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Instance</a:t>
            </a:r>
            <a:r>
              <a:rPr kumimoji="1" lang="ja-JP" altLang="en-US" b="1" dirty="0" smtClean="0">
                <a:solidFill>
                  <a:schemeClr val="tx1"/>
                </a:solidFill>
                <a:effectLst>
                  <a:outerShdw blurRad="38100" dist="38100" dir="2700000" algn="tl">
                    <a:srgbClr val="000000">
                      <a:alpha val="43137"/>
                    </a:srgbClr>
                  </a:outerShdw>
                </a:effectLst>
              </a:rPr>
              <a:t>を起動せよ</a:t>
            </a:r>
            <a:endParaRPr kumimoji="1" lang="ja-JP" altLang="en-US" b="1" dirty="0">
              <a:solidFill>
                <a:schemeClr val="tx1"/>
              </a:solidFill>
              <a:effectLst>
                <a:outerShdw blurRad="38100" dist="38100" dir="2700000" algn="tl">
                  <a:srgbClr val="000000">
                    <a:alpha val="43137"/>
                  </a:srgbClr>
                </a:outerShdw>
              </a:effectLst>
            </a:endParaRPr>
          </a:p>
        </p:txBody>
      </p:sp>
      <p:cxnSp>
        <p:nvCxnSpPr>
          <p:cNvPr id="13" name="図形 12"/>
          <p:cNvCxnSpPr>
            <a:stCxn id="6" idx="0"/>
            <a:endCxn id="9" idx="2"/>
          </p:cNvCxnSpPr>
          <p:nvPr/>
        </p:nvCxnSpPr>
        <p:spPr>
          <a:xfrm rot="5400000" flipH="1" flipV="1">
            <a:off x="6507788" y="2700492"/>
            <a:ext cx="772941" cy="252028"/>
          </a:xfrm>
          <a:prstGeom prst="curvedConnector2">
            <a:avLst/>
          </a:prstGeom>
          <a:ln>
            <a:solidFill>
              <a:srgbClr val="FFFF00"/>
            </a:solidFill>
            <a:tailEnd type="arrow"/>
          </a:ln>
        </p:spPr>
        <p:style>
          <a:lnRef idx="3">
            <a:schemeClr val="accent1"/>
          </a:lnRef>
          <a:fillRef idx="0">
            <a:schemeClr val="accent1"/>
          </a:fillRef>
          <a:effectRef idx="2">
            <a:schemeClr val="accent1"/>
          </a:effectRef>
          <a:fontRef idx="minor">
            <a:schemeClr val="tx1"/>
          </a:fontRef>
        </p:style>
      </p:cxnSp>
      <p:sp>
        <p:nvSpPr>
          <p:cNvPr id="14" name="円形吹き出し 13"/>
          <p:cNvSpPr/>
          <p:nvPr/>
        </p:nvSpPr>
        <p:spPr>
          <a:xfrm>
            <a:off x="7092280" y="5445224"/>
            <a:ext cx="1728192" cy="864096"/>
          </a:xfrm>
          <a:prstGeom prst="wedgeEllipseCallout">
            <a:avLst>
              <a:gd name="adj1" fmla="val -42702"/>
              <a:gd name="adj2" fmla="val -56021"/>
            </a:avLst>
          </a:prstGeom>
          <a:solidFill>
            <a:schemeClr val="bg1"/>
          </a:solidFill>
          <a:ln>
            <a:noFill/>
          </a:ln>
          <a:effectLst>
            <a:outerShdw blurRad="50800" dist="38100" dir="2700000" algn="tl" rotWithShape="0">
              <a:prstClr val="black">
                <a:alpha val="40000"/>
              </a:prstClr>
            </a:outerShdw>
          </a:effectLst>
          <a:scene3d>
            <a:camera prst="orthographicFront"/>
            <a:lightRig rig="balanced" dir="t"/>
          </a:scene3d>
          <a:sp3d prstMaterial="dkEdge">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Volume</a:t>
            </a:r>
            <a:r>
              <a:rPr kumimoji="1" lang="ja-JP" altLang="en-US" b="1" dirty="0" smtClean="0">
                <a:solidFill>
                  <a:schemeClr val="tx1"/>
                </a:solidFill>
                <a:effectLst>
                  <a:outerShdw blurRad="38100" dist="38100" dir="2700000" algn="tl">
                    <a:srgbClr val="000000">
                      <a:alpha val="43137"/>
                    </a:srgbClr>
                  </a:outerShdw>
                </a:effectLst>
              </a:rPr>
              <a:t>を作成せよ</a:t>
            </a:r>
            <a:endParaRPr kumimoji="1" lang="ja-JP" altLang="en-US" b="1" dirty="0">
              <a:solidFill>
                <a:schemeClr val="tx1"/>
              </a:solidFill>
              <a:effectLst>
                <a:outerShdw blurRad="38100" dist="38100" dir="2700000" algn="tl">
                  <a:srgbClr val="000000">
                    <a:alpha val="43137"/>
                  </a:srgbClr>
                </a:outerShdw>
              </a:effectLst>
            </a:endParaRPr>
          </a:p>
        </p:txBody>
      </p:sp>
      <p:sp>
        <p:nvSpPr>
          <p:cNvPr id="15" name="フローチャート : 磁気ディスク 14"/>
          <p:cNvSpPr/>
          <p:nvPr/>
        </p:nvSpPr>
        <p:spPr>
          <a:xfrm>
            <a:off x="7884368" y="2132856"/>
            <a:ext cx="504056" cy="612648"/>
          </a:xfrm>
          <a:prstGeom prst="flowChartMagneticDisk">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cxnSp>
        <p:nvCxnSpPr>
          <p:cNvPr id="16" name="図形 15"/>
          <p:cNvCxnSpPr>
            <a:stCxn id="6" idx="0"/>
            <a:endCxn id="15" idx="2"/>
          </p:cNvCxnSpPr>
          <p:nvPr/>
        </p:nvCxnSpPr>
        <p:spPr>
          <a:xfrm rot="5400000" flipH="1" flipV="1">
            <a:off x="6939408" y="2268016"/>
            <a:ext cx="773796" cy="1116124"/>
          </a:xfrm>
          <a:prstGeom prst="curvedConnector2">
            <a:avLst/>
          </a:prstGeom>
          <a:ln>
            <a:solidFill>
              <a:srgbClr val="FFFF00"/>
            </a:solidFill>
            <a:tailEnd type="arrow"/>
          </a:ln>
        </p:spPr>
        <p:style>
          <a:lnRef idx="3">
            <a:schemeClr val="accent1"/>
          </a:lnRef>
          <a:fillRef idx="0">
            <a:schemeClr val="accent1"/>
          </a:fillRef>
          <a:effectRef idx="2">
            <a:schemeClr val="accent1"/>
          </a:effectRef>
          <a:fontRef idx="minor">
            <a:schemeClr val="tx1"/>
          </a:fontRef>
        </p:style>
      </p:cxnSp>
      <p:sp>
        <p:nvSpPr>
          <p:cNvPr id="24" name="円形吹き出し 23"/>
          <p:cNvSpPr/>
          <p:nvPr/>
        </p:nvSpPr>
        <p:spPr>
          <a:xfrm>
            <a:off x="7740352" y="1700808"/>
            <a:ext cx="1296144" cy="432048"/>
          </a:xfrm>
          <a:prstGeom prst="wedgeEllipseCallout">
            <a:avLst>
              <a:gd name="adj1" fmla="val -19892"/>
              <a:gd name="adj2" fmla="val 76609"/>
            </a:avLst>
          </a:prstGeom>
          <a:solidFill>
            <a:schemeClr val="bg1"/>
          </a:solidFill>
          <a:ln>
            <a:noFill/>
          </a:ln>
          <a:effectLst>
            <a:outerShdw blurRad="50800" dist="38100" dir="2700000" algn="tl" rotWithShape="0">
              <a:prstClr val="black">
                <a:alpha val="40000"/>
              </a:prstClr>
            </a:outerShdw>
          </a:effectLst>
          <a:scene3d>
            <a:camera prst="orthographicFront"/>
            <a:lightRig rig="balanced" dir="t"/>
          </a:scene3d>
          <a:sp3d prstMaterial="dkEdge">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Volume</a:t>
            </a:r>
            <a:endParaRPr kumimoji="1" lang="ja-JP" altLang="en-US" b="1" dirty="0">
              <a:solidFill>
                <a:schemeClr val="tx1"/>
              </a:solidFill>
              <a:effectLst>
                <a:outerShdw blurRad="38100" dist="38100" dir="2700000" algn="tl">
                  <a:srgbClr val="000000">
                    <a:alpha val="43137"/>
                  </a:srgbClr>
                </a:outerShdw>
              </a:effectLst>
            </a:endParaRPr>
          </a:p>
        </p:txBody>
      </p:sp>
      <p:sp>
        <p:nvSpPr>
          <p:cNvPr id="25" name="テキスト ボックス 24"/>
          <p:cNvSpPr txBox="1"/>
          <p:nvPr/>
        </p:nvSpPr>
        <p:spPr>
          <a:xfrm>
            <a:off x="539552" y="1844824"/>
            <a:ext cx="4358886" cy="3970318"/>
          </a:xfrm>
          <a:prstGeom prst="rect">
            <a:avLst/>
          </a:prstGeom>
          <a:noFill/>
        </p:spPr>
        <p:txBody>
          <a:bodyPr wrap="none" rtlCol="0">
            <a:spAutoFit/>
          </a:bodyPr>
          <a:lstStyle/>
          <a:p>
            <a:pPr>
              <a:buFont typeface="Arial" pitchFamily="34" charset="0"/>
              <a:buChar char="•"/>
            </a:pPr>
            <a:r>
              <a:rPr lang="ja-JP" altLang="en-US" dirty="0" smtClean="0"/>
              <a:t>指定した</a:t>
            </a:r>
            <a:r>
              <a:rPr lang="en-US" altLang="ja-JP" dirty="0" smtClean="0"/>
              <a:t>Availability Zone</a:t>
            </a:r>
            <a:r>
              <a:rPr lang="ja-JP" altLang="en-US" dirty="0" smtClean="0"/>
              <a:t>上で、</a:t>
            </a:r>
            <a:r>
              <a:rPr lang="en-US" altLang="ja-JP" dirty="0" smtClean="0"/>
              <a:t/>
            </a:r>
            <a:br>
              <a:rPr lang="en-US" altLang="ja-JP" dirty="0" smtClean="0"/>
            </a:br>
            <a:r>
              <a:rPr lang="ja-JP" altLang="en-US" dirty="0" smtClean="0"/>
              <a:t>下記するリソースを管理できるもの</a:t>
            </a:r>
            <a:endParaRPr lang="en-US" altLang="ja-JP" dirty="0" smtClean="0"/>
          </a:p>
          <a:p>
            <a:pPr>
              <a:buFont typeface="Arial" pitchFamily="34" charset="0"/>
              <a:buChar char="•"/>
            </a:pPr>
            <a:endParaRPr lang="ja-JP" altLang="en-US" dirty="0" smtClean="0"/>
          </a:p>
          <a:p>
            <a:pPr lvl="1">
              <a:buFont typeface="Arial" pitchFamily="34" charset="0"/>
              <a:buChar char="•"/>
            </a:pPr>
            <a:r>
              <a:rPr lang="ja-JP" altLang="en-US" dirty="0" smtClean="0"/>
              <a:t>仮想マシン</a:t>
            </a:r>
            <a:r>
              <a:rPr lang="en-US" altLang="ja-JP" dirty="0" smtClean="0"/>
              <a:t>(Instance</a:t>
            </a:r>
            <a:r>
              <a:rPr lang="ja-JP" altLang="en-US" dirty="0" smtClean="0"/>
              <a:t>と呼ぶ</a:t>
            </a:r>
            <a:r>
              <a:rPr lang="en-US" altLang="ja-JP" dirty="0" smtClean="0"/>
              <a:t>)</a:t>
            </a:r>
          </a:p>
          <a:p>
            <a:pPr lvl="2">
              <a:buFont typeface="Arial" pitchFamily="34" charset="0"/>
              <a:buChar char="•"/>
            </a:pPr>
            <a:r>
              <a:rPr lang="ja-JP" altLang="en-US" sz="1400" dirty="0" smtClean="0"/>
              <a:t>スペックを指定して起動できる</a:t>
            </a:r>
            <a:endParaRPr lang="en-US" altLang="ja-JP" sz="1400" dirty="0" smtClean="0"/>
          </a:p>
          <a:p>
            <a:pPr lvl="2">
              <a:buFont typeface="Arial" pitchFamily="34" charset="0"/>
              <a:buChar char="•"/>
            </a:pPr>
            <a:r>
              <a:rPr lang="ja-JP" altLang="en-US" sz="1400" dirty="0" smtClean="0"/>
              <a:t>指定した</a:t>
            </a:r>
            <a:r>
              <a:rPr lang="en-US" altLang="ja-JP" sz="1400" dirty="0" err="1" smtClean="0"/>
              <a:t>KeyPair</a:t>
            </a:r>
            <a:r>
              <a:rPr lang="ja-JP" altLang="en-US" sz="1400" dirty="0" smtClean="0"/>
              <a:t>で</a:t>
            </a:r>
            <a:r>
              <a:rPr lang="en-US" altLang="ja-JP" sz="1400" dirty="0" smtClean="0"/>
              <a:t>SSH</a:t>
            </a:r>
            <a:r>
              <a:rPr lang="ja-JP" altLang="en-US" sz="1400" dirty="0" smtClean="0"/>
              <a:t>接続ができる</a:t>
            </a:r>
            <a:endParaRPr lang="en-US" altLang="ja-JP" sz="1400" dirty="0" smtClean="0"/>
          </a:p>
          <a:p>
            <a:pPr lvl="2">
              <a:buFont typeface="Arial" pitchFamily="34" charset="0"/>
              <a:buChar char="•"/>
            </a:pPr>
            <a:r>
              <a:rPr lang="en-US" altLang="ja-JP" sz="1400" dirty="0" smtClean="0"/>
              <a:t>Elastic IP</a:t>
            </a:r>
            <a:r>
              <a:rPr lang="ja-JP" altLang="en-US" sz="1400" dirty="0" smtClean="0"/>
              <a:t>を使って</a:t>
            </a:r>
            <a:r>
              <a:rPr lang="en-US" altLang="ja-JP" sz="1400" dirty="0" smtClean="0"/>
              <a:t>Global IP</a:t>
            </a:r>
            <a:r>
              <a:rPr lang="ja-JP" altLang="en-US" sz="1400" dirty="0" smtClean="0"/>
              <a:t>を付与できる</a:t>
            </a:r>
            <a:endParaRPr lang="en-US" altLang="ja-JP" sz="1400" dirty="0" smtClean="0"/>
          </a:p>
          <a:p>
            <a:pPr lvl="2">
              <a:buFont typeface="Arial" pitchFamily="34" charset="0"/>
              <a:buChar char="•"/>
            </a:pPr>
            <a:endParaRPr lang="en-US" altLang="ja-JP" sz="1400" dirty="0" smtClean="0"/>
          </a:p>
          <a:p>
            <a:pPr lvl="1">
              <a:buFont typeface="Arial" pitchFamily="34" charset="0"/>
              <a:buChar char="•"/>
            </a:pPr>
            <a:r>
              <a:rPr lang="ja-JP" altLang="en-US" dirty="0" smtClean="0"/>
              <a:t>ブロックストレージ</a:t>
            </a:r>
            <a:r>
              <a:rPr lang="en-US" altLang="ja-JP" dirty="0" smtClean="0"/>
              <a:t>(Volume</a:t>
            </a:r>
            <a:r>
              <a:rPr lang="ja-JP" altLang="en-US" dirty="0" smtClean="0"/>
              <a:t>と呼ぶ</a:t>
            </a:r>
            <a:r>
              <a:rPr lang="en-US" altLang="ja-JP" dirty="0" smtClean="0"/>
              <a:t>)</a:t>
            </a:r>
          </a:p>
          <a:p>
            <a:pPr lvl="2">
              <a:buFont typeface="Arial" pitchFamily="34" charset="0"/>
              <a:buChar char="•"/>
            </a:pPr>
            <a:r>
              <a:rPr lang="en-US" altLang="ja-JP" sz="1400" dirty="0" smtClean="0"/>
              <a:t>Elastic Block Storage (EBS)</a:t>
            </a:r>
            <a:r>
              <a:rPr lang="ja-JP" altLang="en-US" sz="1400" dirty="0" smtClean="0"/>
              <a:t>と表現される</a:t>
            </a:r>
            <a:endParaRPr lang="en-US" altLang="ja-JP" sz="1400" dirty="0" smtClean="0"/>
          </a:p>
          <a:p>
            <a:pPr lvl="2">
              <a:buFont typeface="Arial" pitchFamily="34" charset="0"/>
              <a:buChar char="•"/>
            </a:pPr>
            <a:r>
              <a:rPr lang="en-US" altLang="ja-JP" sz="1400" dirty="0" smtClean="0"/>
              <a:t>Instance</a:t>
            </a:r>
            <a:r>
              <a:rPr lang="ja-JP" altLang="en-US" sz="1400" dirty="0" smtClean="0"/>
              <a:t>からリモートで接続可能な</a:t>
            </a:r>
            <a:r>
              <a:rPr lang="en-US" altLang="ja-JP" sz="1400" dirty="0" smtClean="0"/>
              <a:t/>
            </a:r>
            <a:br>
              <a:rPr lang="en-US" altLang="ja-JP" sz="1400" dirty="0" smtClean="0"/>
            </a:br>
            <a:r>
              <a:rPr lang="ja-JP" altLang="en-US" sz="1400" dirty="0" smtClean="0"/>
              <a:t>外部ディスクボリュームのように見える</a:t>
            </a:r>
            <a:endParaRPr lang="en-US" altLang="ja-JP" sz="1400" dirty="0" smtClean="0"/>
          </a:p>
          <a:p>
            <a:pPr lvl="2">
              <a:buFont typeface="Arial" pitchFamily="34" charset="0"/>
              <a:buChar char="•"/>
            </a:pPr>
            <a:r>
              <a:rPr lang="en-US" altLang="ja-JP" sz="1400" dirty="0" smtClean="0"/>
              <a:t>Snapshot</a:t>
            </a:r>
            <a:r>
              <a:rPr lang="ja-JP" altLang="en-US" sz="1400" dirty="0" smtClean="0"/>
              <a:t>が取れる</a:t>
            </a:r>
            <a:endParaRPr lang="en-US" altLang="ja-JP" sz="1400" dirty="0" smtClean="0"/>
          </a:p>
          <a:p>
            <a:pPr lvl="2">
              <a:buFont typeface="Arial" pitchFamily="34" charset="0"/>
              <a:buChar char="•"/>
            </a:pPr>
            <a:endParaRPr lang="en-US" altLang="ja-JP" sz="1400" dirty="0" smtClean="0"/>
          </a:p>
          <a:p>
            <a:pPr>
              <a:buFont typeface="Arial" pitchFamily="34" charset="0"/>
              <a:buChar char="•"/>
            </a:pPr>
            <a:r>
              <a:rPr lang="ja-JP" altLang="en-US" dirty="0" smtClean="0"/>
              <a:t>仮想マシンを起動するために必要な</a:t>
            </a:r>
            <a:r>
              <a:rPr lang="en-US" altLang="ja-JP" dirty="0" smtClean="0"/>
              <a:t/>
            </a:r>
            <a:br>
              <a:rPr lang="en-US" altLang="ja-JP" dirty="0" smtClean="0"/>
            </a:br>
            <a:r>
              <a:rPr lang="ja-JP" altLang="en-US" dirty="0" smtClean="0"/>
              <a:t>マシンイメージは、後述する</a:t>
            </a:r>
            <a:r>
              <a:rPr lang="en-US" altLang="ja-JP" dirty="0" smtClean="0"/>
              <a:t>S3</a:t>
            </a:r>
            <a:r>
              <a:rPr lang="ja-JP" altLang="en-US" dirty="0" err="1" smtClean="0"/>
              <a:t>に保</a:t>
            </a:r>
            <a:r>
              <a:rPr lang="ja-JP" altLang="en-US" dirty="0" smtClean="0"/>
              <a:t>存される</a:t>
            </a:r>
            <a:endParaRPr lang="en-US" altLang="ja-JP"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Simple Storage Service (S3)</a:t>
            </a:r>
            <a:endParaRPr kumimoji="1" lang="ja-JP" altLang="en-US" dirty="0"/>
          </a:p>
        </p:txBody>
      </p:sp>
      <p:sp>
        <p:nvSpPr>
          <p:cNvPr id="20" name="スライド番号プレースホルダ 19"/>
          <p:cNvSpPr>
            <a:spLocks noGrp="1"/>
          </p:cNvSpPr>
          <p:nvPr>
            <p:ph type="sldNum" sz="quarter" idx="11"/>
          </p:nvPr>
        </p:nvSpPr>
        <p:spPr/>
        <p:txBody>
          <a:bodyPr/>
          <a:lstStyle/>
          <a:p>
            <a:fld id="{D2D8002D-B5B0-4BAC-B1F6-782DDCCE6D9C}" type="slidenum">
              <a:rPr kumimoji="1" lang="ja-JP" altLang="en-US" smtClean="0"/>
              <a:pPr/>
              <a:t>25</a:t>
            </a:fld>
            <a:endParaRPr kumimoji="1" lang="ja-JP" altLang="en-US"/>
          </a:p>
        </p:txBody>
      </p:sp>
      <p:sp>
        <p:nvSpPr>
          <p:cNvPr id="3" name="円/楕円 2"/>
          <p:cNvSpPr/>
          <p:nvPr/>
        </p:nvSpPr>
        <p:spPr>
          <a:xfrm>
            <a:off x="4644008" y="1700808"/>
            <a:ext cx="4248472" cy="1800200"/>
          </a:xfrm>
          <a:prstGeom prst="ellipse">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kumimoji="1" lang="en-US" altLang="ja-JP" sz="2000" dirty="0" smtClean="0"/>
              <a:t>Region</a:t>
            </a:r>
            <a:endParaRPr kumimoji="1" lang="ja-JP" altLang="en-US" sz="2000" dirty="0"/>
          </a:p>
        </p:txBody>
      </p:sp>
      <p:sp>
        <p:nvSpPr>
          <p:cNvPr id="5" name="円/楕円 4"/>
          <p:cNvSpPr/>
          <p:nvPr/>
        </p:nvSpPr>
        <p:spPr>
          <a:xfrm>
            <a:off x="5508104" y="2636912"/>
            <a:ext cx="1152128" cy="504056"/>
          </a:xfrm>
          <a:prstGeom prst="ellipse">
            <a:avLst/>
          </a:prstGeom>
        </p:spPr>
        <p:style>
          <a:lnRef idx="3">
            <a:schemeClr val="lt1"/>
          </a:lnRef>
          <a:fillRef idx="1">
            <a:schemeClr val="accent4"/>
          </a:fillRef>
          <a:effectRef idx="1">
            <a:schemeClr val="accent4"/>
          </a:effectRef>
          <a:fontRef idx="minor">
            <a:schemeClr val="lt1"/>
          </a:fontRef>
        </p:style>
        <p:txBody>
          <a:bodyPr rtlCol="0" anchor="ctr" anchorCtr="0"/>
          <a:lstStyle/>
          <a:p>
            <a:pPr algn="ctr"/>
            <a:r>
              <a:rPr kumimoji="1" lang="en-US" altLang="ja-JP" sz="1100" dirty="0" smtClean="0"/>
              <a:t>Availability Zone</a:t>
            </a:r>
            <a:endParaRPr kumimoji="1" lang="ja-JP" altLang="en-US" sz="1100" dirty="0"/>
          </a:p>
        </p:txBody>
      </p:sp>
      <p:sp>
        <p:nvSpPr>
          <p:cNvPr id="6" name="角丸四角形 5"/>
          <p:cNvSpPr/>
          <p:nvPr/>
        </p:nvSpPr>
        <p:spPr>
          <a:xfrm>
            <a:off x="5796136" y="321297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38100" dist="38100" dir="2700000" algn="tl">
                    <a:srgbClr val="000000">
                      <a:alpha val="43137"/>
                    </a:srgbClr>
                  </a:outerShdw>
                </a:effectLst>
              </a:rPr>
              <a:t>Web API</a:t>
            </a:r>
            <a:endParaRPr kumimoji="1" lang="ja-JP" altLang="en-US" sz="2400" b="1" dirty="0">
              <a:effectLst>
                <a:outerShdw blurRad="38100" dist="38100" dir="2700000" algn="tl">
                  <a:srgbClr val="000000">
                    <a:alpha val="43137"/>
                  </a:srgbClr>
                </a:outerShdw>
              </a:effectLst>
            </a:endParaRPr>
          </a:p>
        </p:txBody>
      </p:sp>
      <p:sp>
        <p:nvSpPr>
          <p:cNvPr id="7" name="正方形/長方形 6"/>
          <p:cNvSpPr/>
          <p:nvPr/>
        </p:nvSpPr>
        <p:spPr>
          <a:xfrm>
            <a:off x="5364088" y="4725144"/>
            <a:ext cx="2808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外部アプリケーション</a:t>
            </a:r>
            <a:endParaRPr kumimoji="1" lang="ja-JP" altLang="en-US" dirty="0"/>
          </a:p>
        </p:txBody>
      </p:sp>
      <p:cxnSp>
        <p:nvCxnSpPr>
          <p:cNvPr id="8" name="カギ線コネクタ 7"/>
          <p:cNvCxnSpPr>
            <a:stCxn id="7" idx="0"/>
            <a:endCxn id="6" idx="2"/>
          </p:cNvCxnSpPr>
          <p:nvPr/>
        </p:nvCxnSpPr>
        <p:spPr>
          <a:xfrm rot="5400000" flipH="1" flipV="1">
            <a:off x="6336196" y="4293096"/>
            <a:ext cx="864096" cy="158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円形吹き出し 10"/>
          <p:cNvSpPr/>
          <p:nvPr/>
        </p:nvSpPr>
        <p:spPr>
          <a:xfrm>
            <a:off x="7092280" y="4005064"/>
            <a:ext cx="1728192" cy="864096"/>
          </a:xfrm>
          <a:prstGeom prst="wedgeEllipseCallout">
            <a:avLst>
              <a:gd name="adj1" fmla="val -41997"/>
              <a:gd name="adj2" fmla="val 65321"/>
            </a:avLst>
          </a:prstGeom>
          <a:solidFill>
            <a:schemeClr val="bg1"/>
          </a:solidFill>
          <a:ln>
            <a:noFill/>
          </a:ln>
          <a:effectLst>
            <a:outerShdw blurRad="50800" dist="38100" dir="2700000" algn="tl" rotWithShape="0">
              <a:prstClr val="black">
                <a:alpha val="40000"/>
              </a:prstClr>
            </a:outerShdw>
          </a:effectLst>
          <a:scene3d>
            <a:camera prst="orthographicFront"/>
            <a:lightRig rig="balanced" dir="t"/>
          </a:scene3d>
          <a:sp3d prstMaterial="dkEdge">
            <a:bevelT w="152400" h="152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b="1" dirty="0" smtClean="0">
                <a:solidFill>
                  <a:schemeClr val="tx1"/>
                </a:solidFill>
                <a:effectLst>
                  <a:outerShdw blurRad="38100" dist="38100" dir="2700000" algn="tl">
                    <a:srgbClr val="000000">
                      <a:alpha val="43137"/>
                    </a:srgbClr>
                  </a:outerShdw>
                </a:effectLst>
              </a:rPr>
              <a:t>オブジェクト</a:t>
            </a:r>
            <a:r>
              <a:rPr lang="en-US" altLang="ja-JP" sz="1000" b="1" dirty="0" smtClean="0">
                <a:solidFill>
                  <a:schemeClr val="tx1"/>
                </a:solidFill>
                <a:effectLst>
                  <a:outerShdw blurRad="38100" dist="38100" dir="2700000" algn="tl">
                    <a:srgbClr val="000000">
                      <a:alpha val="43137"/>
                    </a:srgbClr>
                  </a:outerShdw>
                </a:effectLst>
              </a:rPr>
              <a:t>(</a:t>
            </a:r>
            <a:r>
              <a:rPr lang="ja-JP" altLang="en-US" sz="1000" b="1" dirty="0" smtClean="0">
                <a:solidFill>
                  <a:schemeClr val="tx1"/>
                </a:solidFill>
                <a:effectLst>
                  <a:outerShdw blurRad="38100" dist="38100" dir="2700000" algn="tl">
                    <a:srgbClr val="000000">
                      <a:alpha val="43137"/>
                    </a:srgbClr>
                  </a:outerShdw>
                </a:effectLst>
              </a:rPr>
              <a:t>ファイル</a:t>
            </a:r>
            <a:r>
              <a:rPr lang="en-US" altLang="ja-JP" sz="1000" b="1" dirty="0" smtClean="0">
                <a:solidFill>
                  <a:schemeClr val="tx1"/>
                </a:solidFill>
                <a:effectLst>
                  <a:outerShdw blurRad="38100" dist="38100" dir="2700000" algn="tl">
                    <a:srgbClr val="000000">
                      <a:alpha val="43137"/>
                    </a:srgbClr>
                  </a:outerShdw>
                </a:effectLst>
              </a:rPr>
              <a:t>)</a:t>
            </a:r>
            <a:r>
              <a:rPr lang="ja-JP" altLang="en-US" sz="1200" b="1" dirty="0" smtClean="0">
                <a:solidFill>
                  <a:schemeClr val="tx1"/>
                </a:solidFill>
                <a:effectLst>
                  <a:outerShdw blurRad="38100" dist="38100" dir="2700000" algn="tl">
                    <a:srgbClr val="000000">
                      <a:alpha val="43137"/>
                    </a:srgbClr>
                  </a:outerShdw>
                </a:effectLst>
              </a:rPr>
              <a:t>を</a:t>
            </a:r>
            <a:r>
              <a:rPr lang="en-US" altLang="ja-JP" sz="1200" b="1" dirty="0" smtClean="0">
                <a:solidFill>
                  <a:schemeClr val="tx1"/>
                </a:solidFill>
                <a:effectLst>
                  <a:outerShdw blurRad="38100" dist="38100" dir="2700000" algn="tl">
                    <a:srgbClr val="000000">
                      <a:alpha val="43137"/>
                    </a:srgbClr>
                  </a:outerShdw>
                </a:effectLst>
              </a:rPr>
              <a:t/>
            </a:r>
            <a:br>
              <a:rPr lang="en-US" altLang="ja-JP" sz="1200" b="1" dirty="0" smtClean="0">
                <a:solidFill>
                  <a:schemeClr val="tx1"/>
                </a:solidFill>
                <a:effectLst>
                  <a:outerShdw blurRad="38100" dist="38100" dir="2700000" algn="tl">
                    <a:srgbClr val="000000">
                      <a:alpha val="43137"/>
                    </a:srgbClr>
                  </a:outerShdw>
                </a:effectLst>
              </a:rPr>
            </a:br>
            <a:r>
              <a:rPr lang="ja-JP" altLang="en-US" sz="1200" b="1" dirty="0" smtClean="0">
                <a:solidFill>
                  <a:schemeClr val="tx1"/>
                </a:solidFill>
                <a:effectLst>
                  <a:outerShdw blurRad="38100" dist="38100" dir="2700000" algn="tl">
                    <a:srgbClr val="000000">
                      <a:alpha val="43137"/>
                    </a:srgbClr>
                  </a:outerShdw>
                </a:effectLst>
              </a:rPr>
              <a:t>アップロードせよ</a:t>
            </a:r>
            <a:endParaRPr kumimoji="1" lang="ja-JP" altLang="en-US" sz="1200" b="1" dirty="0">
              <a:solidFill>
                <a:schemeClr val="tx1"/>
              </a:solidFill>
              <a:effectLst>
                <a:outerShdw blurRad="38100" dist="38100" dir="2700000" algn="tl">
                  <a:srgbClr val="000000">
                    <a:alpha val="43137"/>
                  </a:srgbClr>
                </a:outerShdw>
              </a:effectLst>
            </a:endParaRPr>
          </a:p>
        </p:txBody>
      </p:sp>
      <p:sp>
        <p:nvSpPr>
          <p:cNvPr id="14" name="フローチャート : 磁気ディスク 13"/>
          <p:cNvSpPr/>
          <p:nvPr/>
        </p:nvSpPr>
        <p:spPr>
          <a:xfrm>
            <a:off x="7452320" y="1268760"/>
            <a:ext cx="1224136" cy="1800200"/>
          </a:xfrm>
          <a:prstGeom prst="flowChartMagneticDisk">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5" name="図形 14"/>
          <p:cNvCxnSpPr>
            <a:stCxn id="6" idx="0"/>
            <a:endCxn id="24" idx="1"/>
          </p:cNvCxnSpPr>
          <p:nvPr/>
        </p:nvCxnSpPr>
        <p:spPr>
          <a:xfrm rot="5400000" flipH="1" flipV="1">
            <a:off x="6984989" y="2590209"/>
            <a:ext cx="406023" cy="839513"/>
          </a:xfrm>
          <a:prstGeom prst="curvedConnector2">
            <a:avLst/>
          </a:prstGeom>
          <a:ln>
            <a:solidFill>
              <a:srgbClr val="FFFF00"/>
            </a:solidFill>
            <a:tailEnd type="arrow"/>
          </a:ln>
        </p:spPr>
        <p:style>
          <a:lnRef idx="3">
            <a:schemeClr val="accent1"/>
          </a:lnRef>
          <a:fillRef idx="0">
            <a:schemeClr val="accent1"/>
          </a:fillRef>
          <a:effectRef idx="2">
            <a:schemeClr val="accent1"/>
          </a:effectRef>
          <a:fontRef idx="minor">
            <a:schemeClr val="tx1"/>
          </a:fontRef>
        </p:style>
      </p:cxnSp>
      <p:sp>
        <p:nvSpPr>
          <p:cNvPr id="18" name="円/楕円 17"/>
          <p:cNvSpPr/>
          <p:nvPr/>
        </p:nvSpPr>
        <p:spPr>
          <a:xfrm>
            <a:off x="4788024" y="2204864"/>
            <a:ext cx="1152128" cy="504056"/>
          </a:xfrm>
          <a:prstGeom prst="ellipse">
            <a:avLst/>
          </a:prstGeom>
        </p:spPr>
        <p:style>
          <a:lnRef idx="3">
            <a:schemeClr val="lt1"/>
          </a:lnRef>
          <a:fillRef idx="1">
            <a:schemeClr val="accent4"/>
          </a:fillRef>
          <a:effectRef idx="1">
            <a:schemeClr val="accent4"/>
          </a:effectRef>
          <a:fontRef idx="minor">
            <a:schemeClr val="lt1"/>
          </a:fontRef>
        </p:style>
        <p:txBody>
          <a:bodyPr rtlCol="0" anchor="ctr" anchorCtr="0"/>
          <a:lstStyle/>
          <a:p>
            <a:pPr algn="ctr"/>
            <a:r>
              <a:rPr kumimoji="1" lang="en-US" altLang="ja-JP" sz="1100" dirty="0" smtClean="0"/>
              <a:t>Availability Zone</a:t>
            </a:r>
            <a:endParaRPr kumimoji="1" lang="ja-JP" altLang="en-US" sz="1100" dirty="0"/>
          </a:p>
        </p:txBody>
      </p:sp>
      <p:sp>
        <p:nvSpPr>
          <p:cNvPr id="24" name="メモ 23"/>
          <p:cNvSpPr/>
          <p:nvPr/>
        </p:nvSpPr>
        <p:spPr>
          <a:xfrm rot="1962450">
            <a:off x="7571089" y="2644254"/>
            <a:ext cx="462519" cy="575320"/>
          </a:xfrm>
          <a:prstGeom prst="foldedCorner">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ファイル</a:t>
            </a:r>
            <a:endParaRPr kumimoji="1" lang="ja-JP" altLang="en-US" sz="600" dirty="0">
              <a:solidFill>
                <a:schemeClr val="tx1"/>
              </a:solidFill>
            </a:endParaRPr>
          </a:p>
        </p:txBody>
      </p:sp>
      <p:sp>
        <p:nvSpPr>
          <p:cNvPr id="25" name="テキスト ボックス 24"/>
          <p:cNvSpPr txBox="1"/>
          <p:nvPr/>
        </p:nvSpPr>
        <p:spPr>
          <a:xfrm>
            <a:off x="395536" y="1988840"/>
            <a:ext cx="4701928" cy="3631763"/>
          </a:xfrm>
          <a:prstGeom prst="rect">
            <a:avLst/>
          </a:prstGeom>
          <a:noFill/>
        </p:spPr>
        <p:txBody>
          <a:bodyPr wrap="none" rtlCol="0">
            <a:spAutoFit/>
          </a:bodyPr>
          <a:lstStyle/>
          <a:p>
            <a:pPr>
              <a:buFont typeface="Arial" pitchFamily="34" charset="0"/>
              <a:buChar char="•"/>
            </a:pPr>
            <a:r>
              <a:rPr kumimoji="1" lang="ja-JP" altLang="en-US" dirty="0" smtClean="0"/>
              <a:t>オブジェクトを保存・削除など管理できる</a:t>
            </a:r>
            <a:r>
              <a:rPr kumimoji="1" lang="en-US" altLang="ja-JP" dirty="0" smtClean="0"/>
              <a:t/>
            </a:r>
            <a:br>
              <a:rPr kumimoji="1" lang="en-US" altLang="ja-JP" dirty="0" smtClean="0"/>
            </a:br>
            <a:r>
              <a:rPr kumimoji="1" lang="ja-JP" altLang="en-US" dirty="0" smtClean="0"/>
              <a:t>巨大なストレージサービス</a:t>
            </a:r>
            <a:endParaRPr kumimoji="1" lang="en-US" altLang="ja-JP" dirty="0" smtClean="0"/>
          </a:p>
          <a:p>
            <a:pPr lvl="1">
              <a:buFont typeface="Arial" pitchFamily="34" charset="0"/>
              <a:buChar char="•"/>
            </a:pPr>
            <a:r>
              <a:rPr lang="ja-JP" altLang="en-US" sz="1400" dirty="0" smtClean="0"/>
              <a:t>１オブジェクト</a:t>
            </a:r>
            <a:r>
              <a:rPr lang="en-US" altLang="ja-JP" sz="1400" dirty="0" smtClean="0"/>
              <a:t>10TB</a:t>
            </a:r>
            <a:r>
              <a:rPr lang="ja-JP" altLang="en-US" sz="1400" dirty="0" err="1" smtClean="0"/>
              <a:t>まで</a:t>
            </a:r>
            <a:r>
              <a:rPr lang="ja-JP" altLang="en-US" sz="1400" dirty="0" smtClean="0"/>
              <a:t>アップロードできる</a:t>
            </a:r>
            <a:endParaRPr lang="en-US" altLang="ja-JP" sz="1400" dirty="0" smtClean="0"/>
          </a:p>
          <a:p>
            <a:pPr lvl="1">
              <a:buFont typeface="Arial" pitchFamily="34" charset="0"/>
              <a:buChar char="•"/>
            </a:pPr>
            <a:r>
              <a:rPr lang="ja-JP" altLang="en-US" sz="1400" dirty="0" smtClean="0"/>
              <a:t>ストレージ内部でオブジェクトは十分に複製され</a:t>
            </a:r>
            <a:r>
              <a:rPr lang="en-US" altLang="ja-JP" sz="1400" dirty="0" smtClean="0"/>
              <a:t/>
            </a:r>
            <a:br>
              <a:rPr lang="en-US" altLang="ja-JP" sz="1400" dirty="0" smtClean="0"/>
            </a:br>
            <a:r>
              <a:rPr lang="ja-JP" altLang="en-US" sz="1400" dirty="0" smtClean="0"/>
              <a:t>有事に備えている</a:t>
            </a:r>
            <a:endParaRPr lang="en-US" altLang="ja-JP" sz="1400" dirty="0" smtClean="0"/>
          </a:p>
          <a:p>
            <a:pPr lvl="1">
              <a:buFont typeface="Arial" pitchFamily="34" charset="0"/>
              <a:buChar char="•"/>
            </a:pPr>
            <a:r>
              <a:rPr kumimoji="1" lang="ja-JP" altLang="en-US" sz="1400" dirty="0" smtClean="0"/>
              <a:t>累計のサイズ上限は理論上無い</a:t>
            </a:r>
            <a:endParaRPr kumimoji="1" lang="en-US" altLang="ja-JP" sz="1400" dirty="0" smtClean="0"/>
          </a:p>
          <a:p>
            <a:pPr lvl="1">
              <a:buFont typeface="Arial" pitchFamily="34" charset="0"/>
              <a:buChar char="•"/>
            </a:pPr>
            <a:endParaRPr kumimoji="1" lang="en-US" altLang="ja-JP" sz="1400" dirty="0" smtClean="0"/>
          </a:p>
          <a:p>
            <a:pPr>
              <a:buFont typeface="Arial" pitchFamily="34" charset="0"/>
              <a:buChar char="•"/>
            </a:pPr>
            <a:r>
              <a:rPr lang="ja-JP" altLang="en-US" dirty="0" smtClean="0"/>
              <a:t>利用者が任意にアップロードするもの以外に、</a:t>
            </a:r>
            <a:r>
              <a:rPr lang="en-US" altLang="ja-JP" dirty="0" smtClean="0"/>
              <a:t/>
            </a:r>
            <a:br>
              <a:rPr lang="en-US" altLang="ja-JP" dirty="0" smtClean="0"/>
            </a:br>
            <a:r>
              <a:rPr lang="en-US" altLang="ja-JP" dirty="0" smtClean="0"/>
              <a:t>AWS</a:t>
            </a:r>
            <a:r>
              <a:rPr lang="ja-JP" altLang="en-US" dirty="0" smtClean="0"/>
              <a:t>に属する下記のものを格納する</a:t>
            </a:r>
            <a:endParaRPr lang="en-US" altLang="ja-JP" dirty="0" smtClean="0"/>
          </a:p>
          <a:p>
            <a:pPr lvl="1">
              <a:buFont typeface="Arial" pitchFamily="34" charset="0"/>
              <a:buChar char="•"/>
            </a:pPr>
            <a:r>
              <a:rPr kumimoji="1" lang="ja-JP" altLang="en-US" sz="1400" dirty="0" smtClean="0"/>
              <a:t>仮想マシンのイメージ </a:t>
            </a:r>
            <a:r>
              <a:rPr kumimoji="1" lang="en-US" altLang="ja-JP" sz="1400" dirty="0" smtClean="0"/>
              <a:t>(Amazon Machine Image (AMI))</a:t>
            </a:r>
            <a:endParaRPr lang="en-US" altLang="ja-JP" sz="1400" dirty="0" smtClean="0"/>
          </a:p>
          <a:p>
            <a:pPr lvl="1">
              <a:buFont typeface="Arial" pitchFamily="34" charset="0"/>
              <a:buChar char="•"/>
            </a:pPr>
            <a:r>
              <a:rPr kumimoji="1" lang="en-US" altLang="ja-JP" sz="1400" dirty="0" smtClean="0"/>
              <a:t>Volume</a:t>
            </a:r>
            <a:r>
              <a:rPr kumimoji="1" lang="ja-JP" altLang="en-US" sz="1400" dirty="0" smtClean="0"/>
              <a:t>の</a:t>
            </a:r>
            <a:r>
              <a:rPr kumimoji="1" lang="en-US" altLang="ja-JP" sz="1400" dirty="0" smtClean="0"/>
              <a:t>Snapshot</a:t>
            </a:r>
          </a:p>
          <a:p>
            <a:pPr lvl="1">
              <a:buFont typeface="Arial" pitchFamily="34" charset="0"/>
              <a:buChar char="•"/>
            </a:pPr>
            <a:endParaRPr lang="en-US" altLang="ja-JP" sz="1400" dirty="0" smtClean="0"/>
          </a:p>
          <a:p>
            <a:pPr>
              <a:buFont typeface="Arial" pitchFamily="34" charset="0"/>
              <a:buChar char="•"/>
            </a:pPr>
            <a:r>
              <a:rPr lang="en-US" altLang="ja-JP" dirty="0" smtClean="0"/>
              <a:t>SLA</a:t>
            </a:r>
          </a:p>
          <a:p>
            <a:pPr lvl="1">
              <a:buFont typeface="Arial" pitchFamily="34" charset="0"/>
              <a:buChar char="•"/>
            </a:pPr>
            <a:r>
              <a:rPr lang="en-US" altLang="ja-JP" sz="1400" dirty="0" smtClean="0"/>
              <a:t>99.999999999% durability</a:t>
            </a:r>
          </a:p>
          <a:p>
            <a:pPr lvl="1">
              <a:buFont typeface="Arial" pitchFamily="34" charset="0"/>
              <a:buChar char="•"/>
            </a:pPr>
            <a:r>
              <a:rPr lang="en-US" altLang="ja-JP" sz="1400" dirty="0" smtClean="0"/>
              <a:t>99.99% availability of objects</a:t>
            </a:r>
            <a:endParaRPr kumimoji="1" lang="en-US" altLang="ja-JP" sz="1400" dirty="0" smtClean="0"/>
          </a:p>
        </p:txBody>
      </p:sp>
      <p:sp>
        <p:nvSpPr>
          <p:cNvPr id="26" name="メモ 25"/>
          <p:cNvSpPr/>
          <p:nvPr/>
        </p:nvSpPr>
        <p:spPr>
          <a:xfrm rot="1962450">
            <a:off x="8167176" y="1924174"/>
            <a:ext cx="462519" cy="575320"/>
          </a:xfrm>
          <a:prstGeom prst="foldedCorner">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AMI</a:t>
            </a:r>
            <a:endParaRPr kumimoji="1" lang="ja-JP" altLang="en-US" sz="1200" dirty="0">
              <a:solidFill>
                <a:schemeClr val="tx1"/>
              </a:solidFill>
            </a:endParaRPr>
          </a:p>
        </p:txBody>
      </p:sp>
      <p:sp>
        <p:nvSpPr>
          <p:cNvPr id="27" name="メモ 26"/>
          <p:cNvSpPr/>
          <p:nvPr/>
        </p:nvSpPr>
        <p:spPr>
          <a:xfrm rot="1962450">
            <a:off x="7643098" y="1996182"/>
            <a:ext cx="462519" cy="575320"/>
          </a:xfrm>
          <a:prstGeom prst="foldedCorner">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solidFill>
                  <a:schemeClr val="tx1"/>
                </a:solidFill>
              </a:rPr>
              <a:t>Snap-shot</a:t>
            </a:r>
            <a:endParaRPr kumimoji="1" lang="ja-JP" altLang="en-US" sz="900" dirty="0">
              <a:solidFill>
                <a:schemeClr val="tx1"/>
              </a:solidFill>
            </a:endParaRPr>
          </a:p>
        </p:txBody>
      </p:sp>
      <p:sp>
        <p:nvSpPr>
          <p:cNvPr id="29" name="直方体 28"/>
          <p:cNvSpPr/>
          <p:nvPr/>
        </p:nvSpPr>
        <p:spPr>
          <a:xfrm>
            <a:off x="4788024" y="1484784"/>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endParaRPr kumimoji="1" lang="ja-JP" altLang="en-US" sz="1400" b="1" dirty="0">
              <a:solidFill>
                <a:schemeClr val="tx1"/>
              </a:solidFill>
            </a:endParaRPr>
          </a:p>
        </p:txBody>
      </p:sp>
      <p:sp>
        <p:nvSpPr>
          <p:cNvPr id="30" name="フローチャート : 磁気ディスク 29"/>
          <p:cNvSpPr/>
          <p:nvPr/>
        </p:nvSpPr>
        <p:spPr>
          <a:xfrm>
            <a:off x="5436096" y="1772816"/>
            <a:ext cx="432048" cy="540640"/>
          </a:xfrm>
          <a:prstGeom prst="flowChartMagneticDisk">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wrap="none" rtlCol="0" anchor="ctr"/>
          <a:lstStyle/>
          <a:p>
            <a:pPr algn="ctr"/>
            <a:r>
              <a:rPr kumimoji="1" lang="en-US" altLang="ja-JP" sz="1400" b="1" dirty="0" smtClean="0">
                <a:solidFill>
                  <a:schemeClr val="tx1"/>
                </a:solidFill>
              </a:rPr>
              <a:t>Volume</a:t>
            </a:r>
            <a:endParaRPr kumimoji="1" lang="ja-JP" altLang="en-US" sz="1400" b="1" dirty="0">
              <a:solidFill>
                <a:schemeClr val="tx1"/>
              </a:solidFill>
            </a:endParaRPr>
          </a:p>
        </p:txBody>
      </p:sp>
      <p:cxnSp>
        <p:nvCxnSpPr>
          <p:cNvPr id="31" name="図形 30"/>
          <p:cNvCxnSpPr>
            <a:stCxn id="26" idx="0"/>
            <a:endCxn id="29" idx="1"/>
          </p:cNvCxnSpPr>
          <p:nvPr/>
        </p:nvCxnSpPr>
        <p:spPr>
          <a:xfrm rot="16200000" flipV="1">
            <a:off x="6611569" y="27481"/>
            <a:ext cx="256574" cy="3628035"/>
          </a:xfrm>
          <a:prstGeom prst="curvedConnector3">
            <a:avLst>
              <a:gd name="adj1" fmla="val 278127"/>
            </a:avLst>
          </a:prstGeom>
          <a:ln>
            <a:solidFill>
              <a:srgbClr val="FFFF00"/>
            </a:solidFill>
            <a:tailEnd type="arrow"/>
          </a:ln>
        </p:spPr>
        <p:style>
          <a:lnRef idx="3">
            <a:schemeClr val="accent1"/>
          </a:lnRef>
          <a:fillRef idx="0">
            <a:schemeClr val="accent1"/>
          </a:fillRef>
          <a:effectRef idx="2">
            <a:schemeClr val="accent1"/>
          </a:effectRef>
          <a:fontRef idx="minor">
            <a:schemeClr val="tx1"/>
          </a:fontRef>
        </p:style>
      </p:cxnSp>
      <p:cxnSp>
        <p:nvCxnSpPr>
          <p:cNvPr id="35" name="図形 30"/>
          <p:cNvCxnSpPr>
            <a:stCxn id="30" idx="1"/>
            <a:endCxn id="27" idx="0"/>
          </p:cNvCxnSpPr>
          <p:nvPr/>
        </p:nvCxnSpPr>
        <p:spPr>
          <a:xfrm rot="16200000" flipH="1">
            <a:off x="6706468" y="718468"/>
            <a:ext cx="268978" cy="2377675"/>
          </a:xfrm>
          <a:prstGeom prst="curvedConnector3">
            <a:avLst>
              <a:gd name="adj1" fmla="val -84988"/>
            </a:avLst>
          </a:prstGeom>
          <a:ln>
            <a:solidFill>
              <a:srgbClr val="FFFF00"/>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テキスト ボックス 44"/>
          <p:cNvSpPr txBox="1"/>
          <p:nvPr/>
        </p:nvSpPr>
        <p:spPr>
          <a:xfrm>
            <a:off x="323528" y="1772816"/>
            <a:ext cx="4475777" cy="4770537"/>
          </a:xfrm>
          <a:prstGeom prst="rect">
            <a:avLst/>
          </a:prstGeom>
          <a:noFill/>
        </p:spPr>
        <p:txBody>
          <a:bodyPr wrap="none" rtlCol="0">
            <a:spAutoFit/>
          </a:bodyPr>
          <a:lstStyle/>
          <a:p>
            <a:pPr>
              <a:buFont typeface="Arial" pitchFamily="34" charset="0"/>
              <a:buChar char="•"/>
            </a:pPr>
            <a:r>
              <a:rPr lang="ja-JP" altLang="en-US" dirty="0" smtClean="0"/>
              <a:t>インスタンスごとに</a:t>
            </a:r>
            <a:r>
              <a:rPr lang="en-US" altLang="ja-JP" dirty="0" smtClean="0"/>
              <a:t>Firewall</a:t>
            </a:r>
            <a:r>
              <a:rPr lang="ja-JP" altLang="en-US" dirty="0" smtClean="0"/>
              <a:t>を持つ構成</a:t>
            </a:r>
            <a:endParaRPr lang="en-US" altLang="ja-JP" dirty="0" smtClean="0"/>
          </a:p>
          <a:p>
            <a:pPr>
              <a:buFont typeface="Arial" pitchFamily="34" charset="0"/>
              <a:buChar char="•"/>
            </a:pPr>
            <a:r>
              <a:rPr kumimoji="1" lang="en-US" altLang="ja-JP" dirty="0" smtClean="0"/>
              <a:t>Security Group</a:t>
            </a:r>
            <a:r>
              <a:rPr kumimoji="1" lang="ja-JP" altLang="en-US" dirty="0" smtClean="0"/>
              <a:t>と言う考え方で</a:t>
            </a:r>
            <a:r>
              <a:rPr kumimoji="1" lang="en-US" altLang="ja-JP" dirty="0" smtClean="0"/>
              <a:t/>
            </a:r>
            <a:br>
              <a:rPr kumimoji="1" lang="en-US" altLang="ja-JP" dirty="0" smtClean="0"/>
            </a:br>
            <a:r>
              <a:rPr kumimoji="1" lang="en-US" altLang="ja-JP" dirty="0" smtClean="0"/>
              <a:t>Firewall</a:t>
            </a:r>
            <a:r>
              <a:rPr kumimoji="1" lang="ja-JP" altLang="en-US" dirty="0" smtClean="0"/>
              <a:t>の設定をする</a:t>
            </a:r>
            <a:endParaRPr kumimoji="1" lang="en-US" altLang="ja-JP" dirty="0" smtClean="0"/>
          </a:p>
          <a:p>
            <a:pPr lvl="1">
              <a:buFont typeface="Arial" pitchFamily="34" charset="0"/>
              <a:buChar char="•"/>
            </a:pPr>
            <a:r>
              <a:rPr lang="ja-JP" altLang="en-US" sz="1400" dirty="0" smtClean="0"/>
              <a:t>グループごとに通信可否の設定を書く</a:t>
            </a:r>
            <a:endParaRPr lang="en-US" altLang="ja-JP" sz="1400" dirty="0" smtClean="0"/>
          </a:p>
          <a:p>
            <a:pPr lvl="1">
              <a:buFont typeface="Arial" pitchFamily="34" charset="0"/>
              <a:buChar char="•"/>
            </a:pPr>
            <a:r>
              <a:rPr lang="en-US" altLang="ja-JP" sz="1400" dirty="0" smtClean="0"/>
              <a:t>Instance</a:t>
            </a:r>
            <a:r>
              <a:rPr lang="ja-JP" altLang="en-US" sz="1400" dirty="0" smtClean="0"/>
              <a:t>はグループに複数所属させられる</a:t>
            </a:r>
            <a:endParaRPr lang="en-US" altLang="ja-JP" sz="1400" dirty="0" smtClean="0"/>
          </a:p>
          <a:p>
            <a:pPr lvl="1">
              <a:buFont typeface="Arial" pitchFamily="34" charset="0"/>
              <a:buChar char="•"/>
            </a:pPr>
            <a:r>
              <a:rPr kumimoji="1" lang="ja-JP" altLang="en-US" sz="1400" dirty="0" smtClean="0"/>
              <a:t>グループの設定が変更されると</a:t>
            </a:r>
            <a:r>
              <a:rPr kumimoji="1" lang="en-US" altLang="ja-JP" sz="1400" dirty="0" smtClean="0"/>
              <a:t/>
            </a:r>
            <a:br>
              <a:rPr kumimoji="1" lang="en-US" altLang="ja-JP" sz="1400" dirty="0" smtClean="0"/>
            </a:br>
            <a:r>
              <a:rPr kumimoji="1" lang="ja-JP" altLang="en-US" sz="1400" dirty="0" smtClean="0"/>
              <a:t>該当する</a:t>
            </a:r>
            <a:r>
              <a:rPr kumimoji="1" lang="en-US" altLang="ja-JP" sz="1400" dirty="0" smtClean="0"/>
              <a:t>Instance</a:t>
            </a:r>
            <a:r>
              <a:rPr kumimoji="1" lang="ja-JP" altLang="en-US" sz="1400" dirty="0" smtClean="0"/>
              <a:t>の</a:t>
            </a:r>
            <a:r>
              <a:rPr kumimoji="1" lang="en-US" altLang="ja-JP" sz="1400" dirty="0" smtClean="0"/>
              <a:t>Firewall</a:t>
            </a:r>
            <a:r>
              <a:rPr kumimoji="1" lang="ja-JP" altLang="en-US" sz="1400" dirty="0" smtClean="0"/>
              <a:t>設定も</a:t>
            </a:r>
            <a:r>
              <a:rPr kumimoji="1" lang="en-US" altLang="ja-JP" sz="1400" dirty="0" smtClean="0"/>
              <a:t/>
            </a:r>
            <a:br>
              <a:rPr kumimoji="1" lang="en-US" altLang="ja-JP" sz="1400" dirty="0" smtClean="0"/>
            </a:br>
            <a:r>
              <a:rPr kumimoji="1" lang="ja-JP" altLang="en-US" sz="1400" dirty="0" smtClean="0"/>
              <a:t>変更される</a:t>
            </a:r>
            <a:endParaRPr kumimoji="1" lang="en-US" altLang="ja-JP" sz="1400" dirty="0" smtClean="0"/>
          </a:p>
          <a:p>
            <a:pPr>
              <a:buFont typeface="Arial" pitchFamily="34" charset="0"/>
              <a:buChar char="•"/>
            </a:pPr>
            <a:r>
              <a:rPr kumimoji="1" lang="ja-JP" altLang="en-US" dirty="0" smtClean="0"/>
              <a:t>１つのグループ</a:t>
            </a:r>
            <a:r>
              <a:rPr lang="ja-JP" altLang="en-US" dirty="0" smtClean="0"/>
              <a:t>に</a:t>
            </a:r>
            <a:r>
              <a:rPr lang="en-US" altLang="ja-JP" dirty="0" smtClean="0"/>
              <a:t/>
            </a:r>
            <a:br>
              <a:rPr lang="en-US" altLang="ja-JP" dirty="0" smtClean="0"/>
            </a:br>
            <a:r>
              <a:rPr lang="ja-JP" altLang="en-US" dirty="0" smtClean="0"/>
              <a:t>下記要素を含むレコードを複数記述する</a:t>
            </a:r>
            <a:endParaRPr kumimoji="1" lang="en-US" altLang="ja-JP" dirty="0" smtClean="0"/>
          </a:p>
          <a:p>
            <a:pPr lvl="1">
              <a:buFont typeface="Arial" pitchFamily="34" charset="0"/>
              <a:buChar char="•"/>
            </a:pPr>
            <a:r>
              <a:rPr lang="en-US" altLang="ja-JP" sz="1600" dirty="0" smtClean="0"/>
              <a:t>Protocol</a:t>
            </a:r>
          </a:p>
          <a:p>
            <a:pPr lvl="2">
              <a:buFont typeface="Arial" pitchFamily="34" charset="0"/>
              <a:buChar char="•"/>
            </a:pPr>
            <a:r>
              <a:rPr kumimoji="1" lang="en-US" altLang="ja-JP" sz="1600" dirty="0" err="1" smtClean="0"/>
              <a:t>icmp</a:t>
            </a:r>
            <a:r>
              <a:rPr kumimoji="1" lang="en-US" altLang="ja-JP" sz="1600" dirty="0" smtClean="0"/>
              <a:t>, </a:t>
            </a:r>
            <a:r>
              <a:rPr lang="en-US" altLang="ja-JP" sz="1600" dirty="0" err="1" smtClean="0"/>
              <a:t>tcp</a:t>
            </a:r>
            <a:r>
              <a:rPr lang="en-US" altLang="ja-JP" sz="1600" dirty="0" smtClean="0"/>
              <a:t>, </a:t>
            </a:r>
            <a:r>
              <a:rPr kumimoji="1" lang="en-US" altLang="ja-JP" sz="1600" dirty="0" err="1" smtClean="0"/>
              <a:t>udp</a:t>
            </a:r>
            <a:endParaRPr kumimoji="1" lang="en-US" altLang="ja-JP" sz="1600" dirty="0" smtClean="0"/>
          </a:p>
          <a:p>
            <a:pPr lvl="1">
              <a:buFont typeface="Arial" pitchFamily="34" charset="0"/>
              <a:buChar char="•"/>
            </a:pPr>
            <a:r>
              <a:rPr lang="en-US" altLang="ja-JP" sz="1600" dirty="0" smtClean="0"/>
              <a:t>From Port/ICMP Type, To Port/ICMP Code</a:t>
            </a:r>
          </a:p>
          <a:p>
            <a:pPr lvl="2">
              <a:buFont typeface="Arial" pitchFamily="34" charset="0"/>
              <a:buChar char="•"/>
            </a:pPr>
            <a:r>
              <a:rPr lang="en-US" altLang="ja-JP" sz="1600" dirty="0" smtClean="0"/>
              <a:t>0, 65535</a:t>
            </a:r>
            <a:r>
              <a:rPr lang="ja-JP" altLang="en-US" sz="1600" dirty="0" smtClean="0"/>
              <a:t>で全てのポート</a:t>
            </a:r>
            <a:endParaRPr lang="en-US" altLang="ja-JP" sz="1600" dirty="0" smtClean="0"/>
          </a:p>
          <a:p>
            <a:pPr lvl="1">
              <a:buFont typeface="Arial" pitchFamily="34" charset="0"/>
              <a:buChar char="•"/>
            </a:pPr>
            <a:r>
              <a:rPr kumimoji="1" lang="en-US" altLang="ja-JP" sz="1600" dirty="0" smtClean="0"/>
              <a:t>Source </a:t>
            </a:r>
            <a:r>
              <a:rPr kumimoji="1" lang="en-US" altLang="ja-JP" sz="1600" dirty="0" err="1" smtClean="0"/>
              <a:t>User:Group</a:t>
            </a:r>
            <a:endParaRPr kumimoji="1" lang="en-US" altLang="ja-JP" sz="1600" dirty="0" smtClean="0"/>
          </a:p>
          <a:p>
            <a:pPr lvl="2">
              <a:buFont typeface="Arial" pitchFamily="34" charset="0"/>
              <a:buChar char="•"/>
            </a:pPr>
            <a:r>
              <a:rPr lang="ja-JP" altLang="en-US" sz="1600" dirty="0" smtClean="0"/>
              <a:t>ユーザアカウントと</a:t>
            </a:r>
            <a:r>
              <a:rPr lang="en-US" altLang="ja-JP" sz="1600" dirty="0" smtClean="0"/>
              <a:t/>
            </a:r>
            <a:br>
              <a:rPr lang="en-US" altLang="ja-JP" sz="1600" dirty="0" smtClean="0"/>
            </a:br>
            <a:r>
              <a:rPr lang="ja-JP" altLang="en-US" sz="1600" dirty="0" smtClean="0"/>
              <a:t>その人が指定するグループ名</a:t>
            </a:r>
            <a:endParaRPr lang="en-US" altLang="ja-JP" sz="1600" dirty="0" smtClean="0"/>
          </a:p>
          <a:p>
            <a:pPr lvl="1">
              <a:buFont typeface="Arial" pitchFamily="34" charset="0"/>
              <a:buChar char="•"/>
            </a:pPr>
            <a:r>
              <a:rPr kumimoji="1" lang="en-US" altLang="ja-JP" sz="1600" dirty="0" smtClean="0"/>
              <a:t>Source CIDR (Classless Inter-Domain Routing)</a:t>
            </a:r>
          </a:p>
          <a:p>
            <a:pPr lvl="2">
              <a:buFont typeface="Arial" pitchFamily="34" charset="0"/>
              <a:buChar char="•"/>
            </a:pPr>
            <a:r>
              <a:rPr lang="en-US" altLang="ja-JP" sz="1600" dirty="0" err="1" smtClean="0"/>
              <a:t>a.b.c.d</a:t>
            </a:r>
            <a:r>
              <a:rPr lang="en-US" altLang="ja-JP" sz="1600" dirty="0" smtClean="0"/>
              <a:t>/n</a:t>
            </a:r>
            <a:r>
              <a:rPr lang="ja-JP" altLang="en-US" sz="1600" dirty="0" smtClean="0"/>
              <a:t>形式の記述</a:t>
            </a:r>
            <a:endParaRPr kumimoji="1" lang="en-US" altLang="ja-JP" sz="1600" dirty="0" smtClean="0"/>
          </a:p>
        </p:txBody>
      </p:sp>
      <p:sp>
        <p:nvSpPr>
          <p:cNvPr id="34" name="正方形/長方形 33"/>
          <p:cNvSpPr/>
          <p:nvPr/>
        </p:nvSpPr>
        <p:spPr>
          <a:xfrm>
            <a:off x="4895465" y="3212976"/>
            <a:ext cx="3816424"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b" anchorCtr="0"/>
          <a:lstStyle/>
          <a:p>
            <a:pPr algn="ctr"/>
            <a:r>
              <a:rPr kumimoji="1" lang="en-US" altLang="ja-JP" sz="1400" dirty="0" smtClean="0"/>
              <a:t>AWS</a:t>
            </a:r>
            <a:r>
              <a:rPr kumimoji="1" lang="ja-JP" altLang="en-US" sz="1400" dirty="0" smtClean="0"/>
              <a:t>のセキュリティ設計における論理構成</a:t>
            </a:r>
            <a:endParaRPr kumimoji="1" lang="ja-JP" altLang="en-US" sz="1400" dirty="0"/>
          </a:p>
        </p:txBody>
      </p:sp>
      <p:sp>
        <p:nvSpPr>
          <p:cNvPr id="2" name="タイトル 1"/>
          <p:cNvSpPr>
            <a:spLocks noGrp="1"/>
          </p:cNvSpPr>
          <p:nvPr>
            <p:ph type="title"/>
          </p:nvPr>
        </p:nvSpPr>
        <p:spPr/>
        <p:txBody>
          <a:bodyPr/>
          <a:lstStyle/>
          <a:p>
            <a:r>
              <a:rPr kumimoji="1" lang="en-US" altLang="ja-JP" dirty="0" smtClean="0"/>
              <a:t>Security Group</a:t>
            </a:r>
            <a:endParaRPr kumimoji="1" lang="ja-JP" altLang="en-US" dirty="0"/>
          </a:p>
        </p:txBody>
      </p:sp>
      <p:sp>
        <p:nvSpPr>
          <p:cNvPr id="52" name="スライド番号プレースホルダ 51"/>
          <p:cNvSpPr>
            <a:spLocks noGrp="1"/>
          </p:cNvSpPr>
          <p:nvPr>
            <p:ph type="sldNum" sz="quarter" idx="11"/>
          </p:nvPr>
        </p:nvSpPr>
        <p:spPr/>
        <p:txBody>
          <a:bodyPr/>
          <a:lstStyle/>
          <a:p>
            <a:fld id="{D2D8002D-B5B0-4BAC-B1F6-782DDCCE6D9C}" type="slidenum">
              <a:rPr kumimoji="1" lang="ja-JP" altLang="en-US" smtClean="0"/>
              <a:pPr/>
              <a:t>26</a:t>
            </a:fld>
            <a:endParaRPr kumimoji="1" lang="ja-JP" altLang="en-US"/>
          </a:p>
        </p:txBody>
      </p:sp>
      <p:grpSp>
        <p:nvGrpSpPr>
          <p:cNvPr id="12" name="グループ化 11"/>
          <p:cNvGrpSpPr/>
          <p:nvPr/>
        </p:nvGrpSpPr>
        <p:grpSpPr>
          <a:xfrm>
            <a:off x="5146921" y="2276872"/>
            <a:ext cx="684648" cy="1368152"/>
            <a:chOff x="3815344" y="1844824"/>
            <a:chExt cx="684648" cy="1368152"/>
          </a:xfrm>
        </p:grpSpPr>
        <p:sp>
          <p:nvSpPr>
            <p:cNvPr id="3" name="直方体 2"/>
            <p:cNvSpPr/>
            <p:nvPr/>
          </p:nvSpPr>
          <p:spPr>
            <a:xfrm>
              <a:off x="3995936" y="1844824"/>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1</a:t>
              </a:r>
              <a:endParaRPr kumimoji="1" lang="ja-JP" altLang="en-US" sz="1400" b="1" dirty="0">
                <a:solidFill>
                  <a:schemeClr val="tx1"/>
                </a:solidFill>
              </a:endParaRPr>
            </a:p>
          </p:txBody>
        </p:sp>
        <p:sp>
          <p:nvSpPr>
            <p:cNvPr id="7" name="角丸四角形 6"/>
            <p:cNvSpPr/>
            <p:nvPr/>
          </p:nvSpPr>
          <p:spPr>
            <a:xfrm>
              <a:off x="3815344" y="2924944"/>
              <a:ext cx="648072" cy="288032"/>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nchor="ctr"/>
            <a:lstStyle/>
            <a:p>
              <a:pPr algn="ctr"/>
              <a:r>
                <a:rPr kumimoji="1" lang="en-US" altLang="ja-JP" sz="1400" b="1" dirty="0" smtClean="0">
                  <a:solidFill>
                    <a:schemeClr val="bg1"/>
                  </a:solidFill>
                  <a:effectLst>
                    <a:outerShdw blurRad="38100" dist="38100" dir="2700000" algn="tl">
                      <a:srgbClr val="000000">
                        <a:alpha val="43137"/>
                      </a:srgbClr>
                    </a:outerShdw>
                  </a:effectLst>
                </a:rPr>
                <a:t>Firewall</a:t>
              </a:r>
              <a:endParaRPr kumimoji="1" lang="ja-JP" altLang="en-US" sz="1400" b="1" dirty="0">
                <a:solidFill>
                  <a:schemeClr val="bg1"/>
                </a:solidFill>
                <a:effectLst>
                  <a:outerShdw blurRad="38100" dist="38100" dir="2700000" algn="tl">
                    <a:srgbClr val="000000">
                      <a:alpha val="43137"/>
                    </a:srgbClr>
                  </a:outerShdw>
                </a:effectLst>
              </a:endParaRPr>
            </a:p>
          </p:txBody>
        </p:sp>
        <p:cxnSp>
          <p:nvCxnSpPr>
            <p:cNvPr id="9" name="直線コネクタ 8"/>
            <p:cNvCxnSpPr>
              <a:stCxn id="3" idx="3"/>
              <a:endCxn id="7" idx="0"/>
            </p:cNvCxnSpPr>
            <p:nvPr/>
          </p:nvCxnSpPr>
          <p:spPr>
            <a:xfrm rot="16200000" flipH="1">
              <a:off x="4028553" y="2814117"/>
              <a:ext cx="216024" cy="56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グループ化 12"/>
          <p:cNvGrpSpPr/>
          <p:nvPr/>
        </p:nvGrpSpPr>
        <p:grpSpPr>
          <a:xfrm>
            <a:off x="6047593" y="2276872"/>
            <a:ext cx="684648" cy="1368152"/>
            <a:chOff x="3815344" y="1844824"/>
            <a:chExt cx="684648" cy="1368152"/>
          </a:xfrm>
        </p:grpSpPr>
        <p:sp>
          <p:nvSpPr>
            <p:cNvPr id="14" name="直方体 13"/>
            <p:cNvSpPr/>
            <p:nvPr/>
          </p:nvSpPr>
          <p:spPr>
            <a:xfrm>
              <a:off x="3995936" y="1844824"/>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2</a:t>
              </a:r>
              <a:endParaRPr kumimoji="1" lang="ja-JP" altLang="en-US" sz="1400" b="1" dirty="0">
                <a:solidFill>
                  <a:schemeClr val="tx1"/>
                </a:solidFill>
              </a:endParaRPr>
            </a:p>
          </p:txBody>
        </p:sp>
        <p:sp>
          <p:nvSpPr>
            <p:cNvPr id="15" name="角丸四角形 14"/>
            <p:cNvSpPr/>
            <p:nvPr/>
          </p:nvSpPr>
          <p:spPr>
            <a:xfrm>
              <a:off x="3815344" y="2924944"/>
              <a:ext cx="648072" cy="288032"/>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nchor="ctr"/>
            <a:lstStyle/>
            <a:p>
              <a:pPr algn="ctr"/>
              <a:r>
                <a:rPr kumimoji="1" lang="en-US" altLang="ja-JP" sz="1400" b="1" dirty="0" smtClean="0">
                  <a:solidFill>
                    <a:schemeClr val="bg1"/>
                  </a:solidFill>
                  <a:effectLst>
                    <a:outerShdw blurRad="38100" dist="38100" dir="2700000" algn="tl">
                      <a:srgbClr val="000000">
                        <a:alpha val="43137"/>
                      </a:srgbClr>
                    </a:outerShdw>
                  </a:effectLst>
                </a:rPr>
                <a:t>Firewall</a:t>
              </a:r>
              <a:endParaRPr kumimoji="1" lang="ja-JP" altLang="en-US" sz="1400" b="1" dirty="0">
                <a:solidFill>
                  <a:schemeClr val="bg1"/>
                </a:solidFill>
                <a:effectLst>
                  <a:outerShdw blurRad="38100" dist="38100" dir="2700000" algn="tl">
                    <a:srgbClr val="000000">
                      <a:alpha val="43137"/>
                    </a:srgbClr>
                  </a:outerShdw>
                </a:effectLst>
              </a:endParaRPr>
            </a:p>
          </p:txBody>
        </p:sp>
        <p:cxnSp>
          <p:nvCxnSpPr>
            <p:cNvPr id="16" name="直線コネクタ 15"/>
            <p:cNvCxnSpPr>
              <a:stCxn id="14" idx="3"/>
              <a:endCxn id="15" idx="0"/>
            </p:cNvCxnSpPr>
            <p:nvPr/>
          </p:nvCxnSpPr>
          <p:spPr>
            <a:xfrm rot="16200000" flipH="1">
              <a:off x="4028553" y="2814117"/>
              <a:ext cx="216024" cy="56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p:nvGrpSpPr>
        <p:grpSpPr>
          <a:xfrm>
            <a:off x="6911689" y="2276872"/>
            <a:ext cx="684648" cy="1368152"/>
            <a:chOff x="3815344" y="1844824"/>
            <a:chExt cx="684648" cy="1368152"/>
          </a:xfrm>
        </p:grpSpPr>
        <p:sp>
          <p:nvSpPr>
            <p:cNvPr id="18" name="直方体 17"/>
            <p:cNvSpPr/>
            <p:nvPr/>
          </p:nvSpPr>
          <p:spPr>
            <a:xfrm>
              <a:off x="3995936" y="1844824"/>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3</a:t>
              </a:r>
              <a:endParaRPr kumimoji="1" lang="ja-JP" altLang="en-US" sz="1400" b="1" dirty="0">
                <a:solidFill>
                  <a:schemeClr val="tx1"/>
                </a:solidFill>
              </a:endParaRPr>
            </a:p>
          </p:txBody>
        </p:sp>
        <p:sp>
          <p:nvSpPr>
            <p:cNvPr id="19" name="角丸四角形 18"/>
            <p:cNvSpPr/>
            <p:nvPr/>
          </p:nvSpPr>
          <p:spPr>
            <a:xfrm>
              <a:off x="3815344" y="2924944"/>
              <a:ext cx="648072" cy="288032"/>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nchor="ctr"/>
            <a:lstStyle/>
            <a:p>
              <a:pPr algn="ctr"/>
              <a:r>
                <a:rPr kumimoji="1" lang="en-US" altLang="ja-JP" sz="1400" b="1" dirty="0" smtClean="0">
                  <a:solidFill>
                    <a:schemeClr val="bg1"/>
                  </a:solidFill>
                  <a:effectLst>
                    <a:outerShdw blurRad="38100" dist="38100" dir="2700000" algn="tl">
                      <a:srgbClr val="000000">
                        <a:alpha val="43137"/>
                      </a:srgbClr>
                    </a:outerShdw>
                  </a:effectLst>
                </a:rPr>
                <a:t>Firewall</a:t>
              </a:r>
              <a:endParaRPr kumimoji="1" lang="ja-JP" altLang="en-US" sz="1400" b="1" dirty="0">
                <a:solidFill>
                  <a:schemeClr val="bg1"/>
                </a:solidFill>
                <a:effectLst>
                  <a:outerShdw blurRad="38100" dist="38100" dir="2700000" algn="tl">
                    <a:srgbClr val="000000">
                      <a:alpha val="43137"/>
                    </a:srgbClr>
                  </a:outerShdw>
                </a:effectLst>
              </a:endParaRPr>
            </a:p>
          </p:txBody>
        </p:sp>
        <p:cxnSp>
          <p:nvCxnSpPr>
            <p:cNvPr id="20" name="直線コネクタ 19"/>
            <p:cNvCxnSpPr>
              <a:stCxn id="18" idx="3"/>
              <a:endCxn id="19" idx="0"/>
            </p:cNvCxnSpPr>
            <p:nvPr/>
          </p:nvCxnSpPr>
          <p:spPr>
            <a:xfrm rot="16200000" flipH="1">
              <a:off x="4028553" y="2814117"/>
              <a:ext cx="216024" cy="56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7812361" y="2276872"/>
            <a:ext cx="684648" cy="1368152"/>
            <a:chOff x="3815344" y="1844824"/>
            <a:chExt cx="684648" cy="1368152"/>
          </a:xfrm>
        </p:grpSpPr>
        <p:sp>
          <p:nvSpPr>
            <p:cNvPr id="22" name="直方体 21"/>
            <p:cNvSpPr/>
            <p:nvPr/>
          </p:nvSpPr>
          <p:spPr>
            <a:xfrm>
              <a:off x="3995936" y="1844824"/>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4</a:t>
              </a:r>
              <a:endParaRPr kumimoji="1" lang="ja-JP" altLang="en-US" sz="1400" b="1" dirty="0">
                <a:solidFill>
                  <a:schemeClr val="tx1"/>
                </a:solidFill>
              </a:endParaRPr>
            </a:p>
          </p:txBody>
        </p:sp>
        <p:sp>
          <p:nvSpPr>
            <p:cNvPr id="23" name="角丸四角形 22"/>
            <p:cNvSpPr/>
            <p:nvPr/>
          </p:nvSpPr>
          <p:spPr>
            <a:xfrm>
              <a:off x="3815344" y="2924944"/>
              <a:ext cx="648072" cy="288032"/>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nchor="ctr"/>
            <a:lstStyle/>
            <a:p>
              <a:pPr algn="ctr"/>
              <a:r>
                <a:rPr kumimoji="1" lang="en-US" altLang="ja-JP" sz="1400" b="1" dirty="0" smtClean="0">
                  <a:solidFill>
                    <a:schemeClr val="bg1"/>
                  </a:solidFill>
                  <a:effectLst>
                    <a:outerShdw blurRad="38100" dist="38100" dir="2700000" algn="tl">
                      <a:srgbClr val="000000">
                        <a:alpha val="43137"/>
                      </a:srgbClr>
                    </a:outerShdw>
                  </a:effectLst>
                </a:rPr>
                <a:t>Firewall</a:t>
              </a:r>
              <a:endParaRPr kumimoji="1" lang="ja-JP" altLang="en-US" sz="1400" b="1" dirty="0">
                <a:solidFill>
                  <a:schemeClr val="bg1"/>
                </a:solidFill>
                <a:effectLst>
                  <a:outerShdw blurRad="38100" dist="38100" dir="2700000" algn="tl">
                    <a:srgbClr val="000000">
                      <a:alpha val="43137"/>
                    </a:srgbClr>
                  </a:outerShdw>
                </a:effectLst>
              </a:endParaRPr>
            </a:p>
          </p:txBody>
        </p:sp>
        <p:cxnSp>
          <p:nvCxnSpPr>
            <p:cNvPr id="24" name="直線コネクタ 23"/>
            <p:cNvCxnSpPr>
              <a:stCxn id="22" idx="3"/>
              <a:endCxn id="23" idx="0"/>
            </p:cNvCxnSpPr>
            <p:nvPr/>
          </p:nvCxnSpPr>
          <p:spPr>
            <a:xfrm rot="16200000" flipH="1">
              <a:off x="4028553" y="2814117"/>
              <a:ext cx="216024" cy="563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 name="図形 25"/>
          <p:cNvCxnSpPr/>
          <p:nvPr/>
        </p:nvCxnSpPr>
        <p:spPr>
          <a:xfrm rot="16200000" flipH="1">
            <a:off x="5921293" y="3194688"/>
            <a:ext cx="1588" cy="900672"/>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28" name="図形 25"/>
          <p:cNvCxnSpPr/>
          <p:nvPr/>
        </p:nvCxnSpPr>
        <p:spPr>
          <a:xfrm rot="16200000" flipH="1">
            <a:off x="6803677" y="3212976"/>
            <a:ext cx="1588" cy="864096"/>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29" name="図形 25"/>
          <p:cNvCxnSpPr/>
          <p:nvPr/>
        </p:nvCxnSpPr>
        <p:spPr>
          <a:xfrm rot="16200000" flipH="1">
            <a:off x="7686061" y="3194688"/>
            <a:ext cx="1588" cy="900672"/>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4823457" y="1844824"/>
            <a:ext cx="1116695" cy="1440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6012159" y="1844824"/>
            <a:ext cx="1656185" cy="1440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7740351" y="1844824"/>
            <a:ext cx="1187561" cy="1440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5183497" y="1484784"/>
            <a:ext cx="976036" cy="369332"/>
          </a:xfrm>
          <a:prstGeom prst="rect">
            <a:avLst/>
          </a:prstGeom>
          <a:noFill/>
        </p:spPr>
        <p:txBody>
          <a:bodyPr wrap="none" rtlCol="0">
            <a:spAutoFit/>
          </a:bodyPr>
          <a:lstStyle/>
          <a:p>
            <a:r>
              <a:rPr kumimoji="1" lang="en-US" altLang="ja-JP" dirty="0" smtClean="0"/>
              <a:t>Group-A</a:t>
            </a:r>
            <a:endParaRPr kumimoji="1" lang="ja-JP" altLang="en-US" dirty="0"/>
          </a:p>
        </p:txBody>
      </p:sp>
      <p:sp>
        <p:nvSpPr>
          <p:cNvPr id="43" name="テキスト ボックス 42"/>
          <p:cNvSpPr txBox="1"/>
          <p:nvPr/>
        </p:nvSpPr>
        <p:spPr>
          <a:xfrm>
            <a:off x="6407633" y="1484784"/>
            <a:ext cx="968022" cy="369332"/>
          </a:xfrm>
          <a:prstGeom prst="rect">
            <a:avLst/>
          </a:prstGeom>
          <a:noFill/>
        </p:spPr>
        <p:txBody>
          <a:bodyPr wrap="none" rtlCol="0">
            <a:spAutoFit/>
          </a:bodyPr>
          <a:lstStyle/>
          <a:p>
            <a:r>
              <a:rPr kumimoji="1" lang="en-US" altLang="ja-JP" dirty="0" smtClean="0"/>
              <a:t>Group-B</a:t>
            </a:r>
            <a:endParaRPr kumimoji="1" lang="ja-JP" altLang="en-US" dirty="0"/>
          </a:p>
        </p:txBody>
      </p:sp>
      <p:sp>
        <p:nvSpPr>
          <p:cNvPr id="44" name="テキスト ボックス 43"/>
          <p:cNvSpPr txBox="1"/>
          <p:nvPr/>
        </p:nvSpPr>
        <p:spPr>
          <a:xfrm>
            <a:off x="7559761" y="1484784"/>
            <a:ext cx="966418" cy="369332"/>
          </a:xfrm>
          <a:prstGeom prst="rect">
            <a:avLst/>
          </a:prstGeom>
          <a:noFill/>
        </p:spPr>
        <p:txBody>
          <a:bodyPr wrap="none" rtlCol="0">
            <a:spAutoFit/>
          </a:bodyPr>
          <a:lstStyle/>
          <a:p>
            <a:r>
              <a:rPr kumimoji="1" lang="en-US" altLang="ja-JP" dirty="0" smtClean="0"/>
              <a:t>Group-C</a:t>
            </a:r>
            <a:endParaRPr kumimoji="1" lang="ja-JP" altLang="en-US" dirty="0"/>
          </a:p>
        </p:txBody>
      </p:sp>
      <p:sp>
        <p:nvSpPr>
          <p:cNvPr id="48" name="右矢印 47"/>
          <p:cNvSpPr/>
          <p:nvPr/>
        </p:nvSpPr>
        <p:spPr>
          <a:xfrm rot="2541640">
            <a:off x="4463534" y="16791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port 80</a:t>
            </a:r>
            <a:endParaRPr kumimoji="1" lang="ja-JP" altLang="en-US" sz="1400" dirty="0"/>
          </a:p>
        </p:txBody>
      </p:sp>
      <p:sp>
        <p:nvSpPr>
          <p:cNvPr id="49" name="右矢印 48"/>
          <p:cNvSpPr/>
          <p:nvPr/>
        </p:nvSpPr>
        <p:spPr>
          <a:xfrm>
            <a:off x="5580112" y="18448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Source Group-A</a:t>
            </a:r>
            <a:endParaRPr kumimoji="1" lang="ja-JP" altLang="en-US" sz="1100" dirty="0"/>
          </a:p>
        </p:txBody>
      </p:sp>
      <p:sp>
        <p:nvSpPr>
          <p:cNvPr id="50" name="右矢印 49"/>
          <p:cNvSpPr/>
          <p:nvPr/>
        </p:nvSpPr>
        <p:spPr>
          <a:xfrm>
            <a:off x="7193992" y="18448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Source Group-B</a:t>
            </a:r>
            <a:endParaRPr kumimoji="1" lang="ja-JP" altLang="en-US" sz="1100" dirty="0"/>
          </a:p>
        </p:txBody>
      </p:sp>
      <p:sp>
        <p:nvSpPr>
          <p:cNvPr id="51" name="下矢印 50"/>
          <p:cNvSpPr/>
          <p:nvPr/>
        </p:nvSpPr>
        <p:spPr>
          <a:xfrm>
            <a:off x="6084168" y="4437112"/>
            <a:ext cx="1368151" cy="36004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直方体 52"/>
          <p:cNvSpPr/>
          <p:nvPr/>
        </p:nvSpPr>
        <p:spPr>
          <a:xfrm>
            <a:off x="5292080" y="5589240"/>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1</a:t>
            </a:r>
            <a:endParaRPr kumimoji="1" lang="ja-JP" altLang="en-US" sz="1400" b="1" dirty="0">
              <a:solidFill>
                <a:schemeClr val="tx1"/>
              </a:solidFill>
            </a:endParaRPr>
          </a:p>
        </p:txBody>
      </p:sp>
      <p:sp>
        <p:nvSpPr>
          <p:cNvPr id="57" name="直方体 56"/>
          <p:cNvSpPr/>
          <p:nvPr/>
        </p:nvSpPr>
        <p:spPr>
          <a:xfrm>
            <a:off x="6192752" y="5589240"/>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2</a:t>
            </a:r>
            <a:endParaRPr kumimoji="1" lang="ja-JP" altLang="en-US" sz="1400" b="1" dirty="0">
              <a:solidFill>
                <a:schemeClr val="tx1"/>
              </a:solidFill>
            </a:endParaRPr>
          </a:p>
        </p:txBody>
      </p:sp>
      <p:sp>
        <p:nvSpPr>
          <p:cNvPr id="61" name="直方体 60"/>
          <p:cNvSpPr/>
          <p:nvPr/>
        </p:nvSpPr>
        <p:spPr>
          <a:xfrm>
            <a:off x="7056848" y="5589240"/>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3</a:t>
            </a:r>
            <a:endParaRPr kumimoji="1" lang="ja-JP" altLang="en-US" sz="1400" b="1" dirty="0">
              <a:solidFill>
                <a:schemeClr val="tx1"/>
              </a:solidFill>
            </a:endParaRPr>
          </a:p>
        </p:txBody>
      </p:sp>
      <p:sp>
        <p:nvSpPr>
          <p:cNvPr id="65" name="直方体 64"/>
          <p:cNvSpPr/>
          <p:nvPr/>
        </p:nvSpPr>
        <p:spPr>
          <a:xfrm>
            <a:off x="7957520" y="5589240"/>
            <a:ext cx="504056" cy="864096"/>
          </a:xfrm>
          <a:prstGeom prst="cube">
            <a:avLst>
              <a:gd name="adj" fmla="val 45318"/>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kumimoji="1" lang="en-US" altLang="ja-JP" sz="1400" b="1" dirty="0" smtClean="0">
                <a:solidFill>
                  <a:schemeClr val="tx1"/>
                </a:solidFill>
              </a:rPr>
              <a:t>Instance</a:t>
            </a:r>
          </a:p>
          <a:p>
            <a:pPr algn="ctr"/>
            <a:r>
              <a:rPr lang="en-US" altLang="ja-JP" sz="1400" b="1" dirty="0" smtClean="0">
                <a:solidFill>
                  <a:schemeClr val="tx1"/>
                </a:solidFill>
              </a:rPr>
              <a:t>4</a:t>
            </a:r>
            <a:endParaRPr kumimoji="1" lang="ja-JP" altLang="en-US" sz="1400" b="1" dirty="0">
              <a:solidFill>
                <a:schemeClr val="tx1"/>
              </a:solidFill>
            </a:endParaRPr>
          </a:p>
        </p:txBody>
      </p:sp>
      <p:cxnSp>
        <p:nvCxnSpPr>
          <p:cNvPr id="71" name="図形 70"/>
          <p:cNvCxnSpPr>
            <a:stCxn id="53" idx="3"/>
            <a:endCxn id="57" idx="3"/>
          </p:cNvCxnSpPr>
          <p:nvPr/>
        </p:nvCxnSpPr>
        <p:spPr>
          <a:xfrm rot="16200000" flipH="1">
            <a:off x="5880230" y="6003000"/>
            <a:ext cx="1588" cy="900672"/>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73" name="図形 70"/>
          <p:cNvCxnSpPr>
            <a:stCxn id="57" idx="0"/>
            <a:endCxn id="65" idx="0"/>
          </p:cNvCxnSpPr>
          <p:nvPr/>
        </p:nvCxnSpPr>
        <p:spPr>
          <a:xfrm rot="5400000" flipH="1" flipV="1">
            <a:off x="7441378" y="4706856"/>
            <a:ext cx="1588" cy="1764768"/>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77" name="図形 70"/>
          <p:cNvCxnSpPr>
            <a:stCxn id="53" idx="3"/>
            <a:endCxn id="61" idx="3"/>
          </p:cNvCxnSpPr>
          <p:nvPr/>
        </p:nvCxnSpPr>
        <p:spPr>
          <a:xfrm rot="16200000" flipH="1">
            <a:off x="6312278" y="5570952"/>
            <a:ext cx="1588" cy="1764768"/>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
        <p:nvSpPr>
          <p:cNvPr id="83" name="フローチャート : 和接合 82"/>
          <p:cNvSpPr/>
          <p:nvPr/>
        </p:nvSpPr>
        <p:spPr>
          <a:xfrm>
            <a:off x="5112632" y="4869160"/>
            <a:ext cx="648072" cy="432048"/>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stCxn id="83" idx="4"/>
            <a:endCxn id="53" idx="1"/>
          </p:cNvCxnSpPr>
          <p:nvPr/>
        </p:nvCxnSpPr>
        <p:spPr>
          <a:xfrm rot="5400000">
            <a:off x="5175051" y="5556051"/>
            <a:ext cx="516460" cy="6774"/>
          </a:xfrm>
          <a:prstGeom prst="line">
            <a:avLst/>
          </a:prstGeom>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76056" y="4629896"/>
            <a:ext cx="679225" cy="276999"/>
          </a:xfrm>
          <a:prstGeom prst="rect">
            <a:avLst/>
          </a:prstGeom>
          <a:noFill/>
        </p:spPr>
        <p:txBody>
          <a:bodyPr wrap="none" rtlCol="0">
            <a:spAutoFit/>
          </a:bodyPr>
          <a:lstStyle/>
          <a:p>
            <a:r>
              <a:rPr kumimoji="1" lang="en-US" altLang="ja-JP" sz="1200" i="1" dirty="0" smtClean="0"/>
              <a:t>Internet</a:t>
            </a:r>
            <a:endParaRPr kumimoji="1" lang="ja-JP" altLang="en-US" sz="1200" i="1" dirty="0"/>
          </a:p>
        </p:txBody>
      </p:sp>
      <p:sp>
        <p:nvSpPr>
          <p:cNvPr id="88" name="フローチャート : 和接合 87"/>
          <p:cNvSpPr/>
          <p:nvPr/>
        </p:nvSpPr>
        <p:spPr>
          <a:xfrm>
            <a:off x="4139952" y="3429000"/>
            <a:ext cx="648072" cy="432048"/>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4123501" y="3199625"/>
            <a:ext cx="688907" cy="276999"/>
          </a:xfrm>
          <a:prstGeom prst="rect">
            <a:avLst/>
          </a:prstGeom>
          <a:noFill/>
        </p:spPr>
        <p:txBody>
          <a:bodyPr wrap="none" rtlCol="0">
            <a:spAutoFit/>
          </a:bodyPr>
          <a:lstStyle/>
          <a:p>
            <a:r>
              <a:rPr kumimoji="1" lang="en-US" altLang="ja-JP" sz="1200" i="1" dirty="0" smtClean="0"/>
              <a:t>Internet</a:t>
            </a:r>
            <a:endParaRPr kumimoji="1" lang="ja-JP" altLang="en-US" sz="1200" i="1" dirty="0"/>
          </a:p>
        </p:txBody>
      </p:sp>
      <p:cxnSp>
        <p:nvCxnSpPr>
          <p:cNvPr id="90" name="図形 25"/>
          <p:cNvCxnSpPr>
            <a:stCxn id="88" idx="5"/>
            <a:endCxn id="7" idx="2"/>
          </p:cNvCxnSpPr>
          <p:nvPr/>
        </p:nvCxnSpPr>
        <p:spPr>
          <a:xfrm rot="5400000" flipH="1" flipV="1">
            <a:off x="5005660" y="3332479"/>
            <a:ext cx="152752" cy="777841"/>
          </a:xfrm>
          <a:prstGeom prst="bentConnector3">
            <a:avLst>
              <a:gd name="adj1" fmla="val -47408"/>
            </a:avLst>
          </a:prstGeom>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5868144" y="4941168"/>
            <a:ext cx="3122971" cy="307777"/>
          </a:xfrm>
          <a:prstGeom prst="rect">
            <a:avLst/>
          </a:prstGeom>
          <a:noFill/>
        </p:spPr>
        <p:txBody>
          <a:bodyPr wrap="none" rtlCol="0">
            <a:spAutoFit/>
          </a:bodyPr>
          <a:lstStyle/>
          <a:p>
            <a:r>
              <a:rPr kumimoji="1" lang="ja-JP" altLang="en-US" sz="1400" dirty="0" smtClean="0"/>
              <a:t>多段構成同様の振る舞いに制御できる</a:t>
            </a:r>
            <a:endParaRPr kumimoji="1" lang="ja-JP" altLang="en-US" sz="1400" dirty="0"/>
          </a:p>
        </p:txBody>
      </p:sp>
      <p:cxnSp>
        <p:nvCxnSpPr>
          <p:cNvPr id="54" name="図形 70"/>
          <p:cNvCxnSpPr>
            <a:stCxn id="61" idx="0"/>
            <a:endCxn id="65" idx="0"/>
          </p:cNvCxnSpPr>
          <p:nvPr/>
        </p:nvCxnSpPr>
        <p:spPr>
          <a:xfrm rot="5400000" flipH="1" flipV="1">
            <a:off x="7873426" y="5138904"/>
            <a:ext cx="1588" cy="900672"/>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その他</a:t>
            </a:r>
            <a:endParaRPr kumimoji="1" lang="ja-JP" altLang="en-US" dirty="0"/>
          </a:p>
        </p:txBody>
      </p:sp>
      <p:sp>
        <p:nvSpPr>
          <p:cNvPr id="13" name="スライド番号プレースホルダ 12"/>
          <p:cNvSpPr>
            <a:spLocks noGrp="1"/>
          </p:cNvSpPr>
          <p:nvPr>
            <p:ph type="sldNum" sz="quarter" idx="11"/>
          </p:nvPr>
        </p:nvSpPr>
        <p:spPr/>
        <p:txBody>
          <a:bodyPr/>
          <a:lstStyle/>
          <a:p>
            <a:fld id="{D2D8002D-B5B0-4BAC-B1F6-782DDCCE6D9C}" type="slidenum">
              <a:rPr kumimoji="1" lang="ja-JP" altLang="en-US" smtClean="0"/>
              <a:pPr/>
              <a:t>27</a:t>
            </a:fld>
            <a:endParaRPr kumimoji="1" lang="ja-JP" altLang="en-US"/>
          </a:p>
        </p:txBody>
      </p:sp>
      <p:sp>
        <p:nvSpPr>
          <p:cNvPr id="3" name="正方形/長方形 2"/>
          <p:cNvSpPr/>
          <p:nvPr/>
        </p:nvSpPr>
        <p:spPr>
          <a:xfrm>
            <a:off x="389700" y="4005064"/>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Auto Scaling</a:t>
            </a:r>
            <a:endParaRPr kumimoji="1" lang="ja-JP" altLang="en-US" b="1" dirty="0">
              <a:effectLst>
                <a:outerShdw blurRad="38100" dist="38100" dir="2700000" algn="tl">
                  <a:srgbClr val="000000">
                    <a:alpha val="43137"/>
                  </a:srgbClr>
                </a:outerShdw>
              </a:effectLst>
            </a:endParaRPr>
          </a:p>
        </p:txBody>
      </p:sp>
      <p:sp>
        <p:nvSpPr>
          <p:cNvPr id="4" name="正方形/長方形 3"/>
          <p:cNvSpPr/>
          <p:nvPr/>
        </p:nvSpPr>
        <p:spPr>
          <a:xfrm>
            <a:off x="389700" y="1412776"/>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err="1" smtClean="0">
                <a:effectLst>
                  <a:outerShdw blurRad="38100" dist="38100" dir="2700000" algn="tl">
                    <a:srgbClr val="000000">
                      <a:alpha val="43137"/>
                    </a:srgbClr>
                  </a:outerShdw>
                </a:effectLst>
              </a:rPr>
              <a:t>CloudFront</a:t>
            </a:r>
            <a:endParaRPr kumimoji="1" lang="ja-JP" altLang="en-US" b="1" dirty="0">
              <a:effectLst>
                <a:outerShdw blurRad="38100" dist="38100" dir="2700000" algn="tl">
                  <a:srgbClr val="000000">
                    <a:alpha val="43137"/>
                  </a:srgbClr>
                </a:outerShdw>
              </a:effectLst>
            </a:endParaRPr>
          </a:p>
        </p:txBody>
      </p:sp>
      <p:sp>
        <p:nvSpPr>
          <p:cNvPr id="5" name="正方形/長方形 4"/>
          <p:cNvSpPr/>
          <p:nvPr/>
        </p:nvSpPr>
        <p:spPr>
          <a:xfrm>
            <a:off x="389700" y="4941168"/>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ja-JP" b="1" dirty="0" smtClean="0">
                <a:effectLst>
                  <a:outerShdw blurRad="38100" dist="38100" dir="2700000" algn="tl">
                    <a:srgbClr val="000000">
                      <a:alpha val="43137"/>
                    </a:srgbClr>
                  </a:outerShdw>
                </a:effectLst>
              </a:rPr>
              <a:t>Relational Database Service</a:t>
            </a:r>
            <a:endParaRPr kumimoji="1" lang="ja-JP" altLang="en-US" b="1" dirty="0">
              <a:effectLst>
                <a:outerShdw blurRad="38100" dist="38100" dir="2700000" algn="tl">
                  <a:srgbClr val="000000">
                    <a:alpha val="43137"/>
                  </a:srgbClr>
                </a:outerShdw>
              </a:effectLst>
            </a:endParaRPr>
          </a:p>
        </p:txBody>
      </p:sp>
      <p:sp>
        <p:nvSpPr>
          <p:cNvPr id="6" name="正方形/長方形 5"/>
          <p:cNvSpPr/>
          <p:nvPr/>
        </p:nvSpPr>
        <p:spPr>
          <a:xfrm>
            <a:off x="389700" y="3140968"/>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err="1" smtClean="0">
                <a:effectLst>
                  <a:outerShdw blurRad="38100" dist="38100" dir="2700000" algn="tl">
                    <a:srgbClr val="000000">
                      <a:alpha val="43137"/>
                    </a:srgbClr>
                  </a:outerShdw>
                </a:effectLst>
              </a:rPr>
              <a:t>CloudWatch</a:t>
            </a:r>
            <a:endParaRPr kumimoji="1" lang="ja-JP" altLang="en-US" b="1" dirty="0">
              <a:effectLst>
                <a:outerShdw blurRad="38100" dist="38100" dir="2700000" algn="tl">
                  <a:srgbClr val="000000">
                    <a:alpha val="43137"/>
                  </a:srgbClr>
                </a:outerShdw>
              </a:effectLst>
            </a:endParaRPr>
          </a:p>
        </p:txBody>
      </p:sp>
      <p:sp>
        <p:nvSpPr>
          <p:cNvPr id="7" name="正方形/長方形 6"/>
          <p:cNvSpPr/>
          <p:nvPr/>
        </p:nvSpPr>
        <p:spPr>
          <a:xfrm>
            <a:off x="389700" y="2276872"/>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Elastic Load Balancing</a:t>
            </a:r>
            <a:endParaRPr kumimoji="1" lang="ja-JP" altLang="en-US" b="1" dirty="0">
              <a:effectLst>
                <a:outerShdw blurRad="38100" dist="38100" dir="2700000" algn="tl">
                  <a:srgbClr val="000000">
                    <a:alpha val="43137"/>
                  </a:srgbClr>
                </a:outerShdw>
              </a:effectLst>
            </a:endParaRPr>
          </a:p>
        </p:txBody>
      </p:sp>
      <p:sp>
        <p:nvSpPr>
          <p:cNvPr id="8" name="テキスト ボックス 7"/>
          <p:cNvSpPr txBox="1"/>
          <p:nvPr/>
        </p:nvSpPr>
        <p:spPr>
          <a:xfrm>
            <a:off x="677732" y="1700808"/>
            <a:ext cx="5992346" cy="584775"/>
          </a:xfrm>
          <a:prstGeom prst="rect">
            <a:avLst/>
          </a:prstGeom>
          <a:noFill/>
        </p:spPr>
        <p:txBody>
          <a:bodyPr wrap="none" rtlCol="0">
            <a:spAutoFit/>
          </a:bodyPr>
          <a:lstStyle/>
          <a:p>
            <a:r>
              <a:rPr kumimoji="1" lang="en-US" altLang="ja-JP" sz="1600" dirty="0" smtClean="0"/>
              <a:t>Content Delivery Network (CDN)</a:t>
            </a:r>
            <a:r>
              <a:rPr kumimoji="1" lang="ja-JP" altLang="en-US" sz="1600" dirty="0" smtClean="0"/>
              <a:t>として機能する。</a:t>
            </a:r>
            <a:endParaRPr kumimoji="1" lang="en-US" altLang="ja-JP" sz="1600" dirty="0" smtClean="0"/>
          </a:p>
          <a:p>
            <a:r>
              <a:rPr kumimoji="1" lang="en-US" altLang="ja-JP" sz="1600" dirty="0" smtClean="0"/>
              <a:t>S3</a:t>
            </a:r>
            <a:r>
              <a:rPr kumimoji="1" lang="ja-JP" altLang="en-US" sz="1600" dirty="0" smtClean="0"/>
              <a:t>に上げられたファイルに</a:t>
            </a:r>
            <a:r>
              <a:rPr kumimoji="1" lang="en-US" altLang="ja-JP" sz="1600" dirty="0" smtClean="0"/>
              <a:t>CDN</a:t>
            </a:r>
            <a:r>
              <a:rPr kumimoji="1" lang="ja-JP" altLang="en-US" sz="1600" dirty="0" smtClean="0"/>
              <a:t>で公開する</a:t>
            </a:r>
            <a:r>
              <a:rPr kumimoji="1" lang="en-US" altLang="ja-JP" sz="1600" dirty="0" smtClean="0"/>
              <a:t>URL</a:t>
            </a:r>
            <a:r>
              <a:rPr lang="ja-JP" altLang="en-US" sz="1600" dirty="0" smtClean="0"/>
              <a:t>が割り当たる仕組み。</a:t>
            </a:r>
            <a:endParaRPr kumimoji="1" lang="ja-JP" altLang="en-US" sz="1600" dirty="0"/>
          </a:p>
        </p:txBody>
      </p:sp>
      <p:sp>
        <p:nvSpPr>
          <p:cNvPr id="9" name="テキスト ボックス 8"/>
          <p:cNvSpPr txBox="1"/>
          <p:nvPr/>
        </p:nvSpPr>
        <p:spPr>
          <a:xfrm>
            <a:off x="677732" y="2564904"/>
            <a:ext cx="7397346" cy="584775"/>
          </a:xfrm>
          <a:prstGeom prst="rect">
            <a:avLst/>
          </a:prstGeom>
          <a:noFill/>
        </p:spPr>
        <p:txBody>
          <a:bodyPr wrap="none" rtlCol="0">
            <a:spAutoFit/>
          </a:bodyPr>
          <a:lstStyle/>
          <a:p>
            <a:r>
              <a:rPr lang="ja-JP" altLang="en-US" sz="1600" dirty="0" smtClean="0"/>
              <a:t>ロードバランサーとして機能する。</a:t>
            </a:r>
            <a:endParaRPr lang="en-US" altLang="ja-JP" sz="1600" dirty="0" smtClean="0"/>
          </a:p>
          <a:p>
            <a:r>
              <a:rPr kumimoji="1" lang="en-US" altLang="ja-JP" sz="1600" dirty="0" smtClean="0"/>
              <a:t>EC2</a:t>
            </a:r>
            <a:r>
              <a:rPr kumimoji="1" lang="ja-JP" altLang="en-US" sz="1600" dirty="0" smtClean="0"/>
              <a:t>に上げられたインスタンスの</a:t>
            </a:r>
            <a:r>
              <a:rPr kumimoji="1" lang="en-US" altLang="ja-JP" sz="1600" dirty="0" smtClean="0"/>
              <a:t>ID</a:t>
            </a:r>
            <a:r>
              <a:rPr kumimoji="1" lang="ja-JP" altLang="en-US" sz="1600" dirty="0" smtClean="0"/>
              <a:t>を指定するとそこへトラフィックが振られる仕組み。</a:t>
            </a:r>
            <a:endParaRPr kumimoji="1" lang="ja-JP" altLang="en-US" sz="1600" dirty="0"/>
          </a:p>
        </p:txBody>
      </p:sp>
      <p:sp>
        <p:nvSpPr>
          <p:cNvPr id="10" name="テキスト ボックス 9"/>
          <p:cNvSpPr txBox="1"/>
          <p:nvPr/>
        </p:nvSpPr>
        <p:spPr>
          <a:xfrm>
            <a:off x="677732" y="3429000"/>
            <a:ext cx="6658169" cy="584775"/>
          </a:xfrm>
          <a:prstGeom prst="rect">
            <a:avLst/>
          </a:prstGeom>
          <a:noFill/>
        </p:spPr>
        <p:txBody>
          <a:bodyPr wrap="none" rtlCol="0">
            <a:spAutoFit/>
          </a:bodyPr>
          <a:lstStyle/>
          <a:p>
            <a:r>
              <a:rPr kumimoji="1" lang="en-US" altLang="ja-JP" sz="1600" dirty="0" smtClean="0"/>
              <a:t>EC2</a:t>
            </a:r>
            <a:r>
              <a:rPr kumimoji="1" lang="ja-JP" altLang="en-US" sz="1600" dirty="0" smtClean="0"/>
              <a:t>等のサービスごとに、リソースの状況監視を行う。</a:t>
            </a:r>
            <a:endParaRPr kumimoji="1" lang="en-US" altLang="ja-JP" sz="1600" dirty="0" smtClean="0"/>
          </a:p>
          <a:p>
            <a:r>
              <a:rPr lang="en-US" altLang="ja-JP" sz="1600" dirty="0" smtClean="0"/>
              <a:t>Alert</a:t>
            </a:r>
            <a:r>
              <a:rPr lang="ja-JP" altLang="en-US" sz="1600" dirty="0" smtClean="0"/>
              <a:t>を設定すれば、対応する</a:t>
            </a:r>
            <a:r>
              <a:rPr lang="en-US" altLang="ja-JP" sz="1600" dirty="0" smtClean="0"/>
              <a:t>AWS</a:t>
            </a:r>
            <a:r>
              <a:rPr lang="ja-JP" altLang="en-US" sz="1600" dirty="0" smtClean="0"/>
              <a:t>サービスの処理を呼び出すことができる。</a:t>
            </a:r>
            <a:endParaRPr kumimoji="1" lang="ja-JP" altLang="en-US" sz="1600" dirty="0"/>
          </a:p>
        </p:txBody>
      </p:sp>
      <p:sp>
        <p:nvSpPr>
          <p:cNvPr id="11" name="テキスト ボックス 10"/>
          <p:cNvSpPr txBox="1"/>
          <p:nvPr/>
        </p:nvSpPr>
        <p:spPr>
          <a:xfrm>
            <a:off x="677732" y="4294837"/>
            <a:ext cx="7261603" cy="584775"/>
          </a:xfrm>
          <a:prstGeom prst="rect">
            <a:avLst/>
          </a:prstGeom>
          <a:noFill/>
        </p:spPr>
        <p:txBody>
          <a:bodyPr wrap="none" rtlCol="0">
            <a:spAutoFit/>
          </a:bodyPr>
          <a:lstStyle/>
          <a:p>
            <a:r>
              <a:rPr kumimoji="1" lang="ja-JP" altLang="en-US" sz="1600" dirty="0" smtClean="0"/>
              <a:t>条件に従ってインスタンスの起動と終了を自動的に呼び出す機能。</a:t>
            </a:r>
            <a:endParaRPr kumimoji="1" lang="en-US" altLang="ja-JP" sz="1600" dirty="0" smtClean="0"/>
          </a:p>
          <a:p>
            <a:r>
              <a:rPr lang="en-US" altLang="ja-JP" sz="1600" dirty="0" err="1" smtClean="0"/>
              <a:t>CloudWatch</a:t>
            </a:r>
            <a:r>
              <a:rPr lang="ja-JP" altLang="en-US" sz="1600" dirty="0" smtClean="0"/>
              <a:t>と連携すれば、負荷に連動してインスタンスの増減を行うことができる。</a:t>
            </a:r>
            <a:endParaRPr kumimoji="1" lang="ja-JP" altLang="en-US" sz="1600" dirty="0"/>
          </a:p>
        </p:txBody>
      </p:sp>
      <p:sp>
        <p:nvSpPr>
          <p:cNvPr id="12" name="テキスト ボックス 11"/>
          <p:cNvSpPr txBox="1"/>
          <p:nvPr/>
        </p:nvSpPr>
        <p:spPr>
          <a:xfrm>
            <a:off x="677732" y="5203557"/>
            <a:ext cx="6271269" cy="584775"/>
          </a:xfrm>
          <a:prstGeom prst="rect">
            <a:avLst/>
          </a:prstGeom>
          <a:noFill/>
        </p:spPr>
        <p:txBody>
          <a:bodyPr wrap="none" rtlCol="0">
            <a:spAutoFit/>
          </a:bodyPr>
          <a:lstStyle/>
          <a:p>
            <a:r>
              <a:rPr kumimoji="1" lang="en-US" altLang="ja-JP" sz="1600" dirty="0" err="1" smtClean="0"/>
              <a:t>MySQL</a:t>
            </a:r>
            <a:r>
              <a:rPr kumimoji="1" lang="ja-JP" altLang="en-US" sz="1600" dirty="0" smtClean="0"/>
              <a:t>を管理するサービス。</a:t>
            </a:r>
            <a:endParaRPr kumimoji="1" lang="en-US" altLang="ja-JP" sz="1600" dirty="0" smtClean="0"/>
          </a:p>
          <a:p>
            <a:r>
              <a:rPr lang="ja-JP" altLang="en-US" sz="1600" dirty="0" smtClean="0"/>
              <a:t>インストール、パッチ、バックアップなどの運用がまとめられているもの。</a:t>
            </a:r>
            <a:endParaRPr kumimoji="1" lang="ja-JP" altLang="en-US" sz="1600" dirty="0"/>
          </a:p>
        </p:txBody>
      </p:sp>
      <p:sp>
        <p:nvSpPr>
          <p:cNvPr id="14" name="正方形/長方形 13"/>
          <p:cNvSpPr/>
          <p:nvPr/>
        </p:nvSpPr>
        <p:spPr>
          <a:xfrm>
            <a:off x="395536" y="5805264"/>
            <a:ext cx="2880320"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ja-JP" b="1" dirty="0" smtClean="0">
                <a:effectLst>
                  <a:outerShdw blurRad="38100" dist="38100" dir="2700000" algn="tl">
                    <a:srgbClr val="000000">
                      <a:alpha val="43137"/>
                    </a:srgbClr>
                  </a:outerShdw>
                </a:effectLst>
              </a:rPr>
              <a:t>AWS Elastic Beanstalk</a:t>
            </a:r>
            <a:endParaRPr kumimoji="1" lang="ja-JP" altLang="en-US" b="1" dirty="0">
              <a:effectLst>
                <a:outerShdw blurRad="38100" dist="38100" dir="2700000" algn="tl">
                  <a:srgbClr val="000000">
                    <a:alpha val="43137"/>
                  </a:srgbClr>
                </a:outerShdw>
              </a:effectLst>
            </a:endParaRPr>
          </a:p>
        </p:txBody>
      </p:sp>
      <p:sp>
        <p:nvSpPr>
          <p:cNvPr id="15" name="テキスト ボックス 14"/>
          <p:cNvSpPr txBox="1"/>
          <p:nvPr/>
        </p:nvSpPr>
        <p:spPr>
          <a:xfrm>
            <a:off x="683568" y="6067653"/>
            <a:ext cx="6807313" cy="584775"/>
          </a:xfrm>
          <a:prstGeom prst="rect">
            <a:avLst/>
          </a:prstGeom>
          <a:noFill/>
        </p:spPr>
        <p:txBody>
          <a:bodyPr wrap="none" rtlCol="0">
            <a:spAutoFit/>
          </a:bodyPr>
          <a:lstStyle/>
          <a:p>
            <a:r>
              <a:rPr kumimoji="1" lang="en-US" altLang="ja-JP" sz="1600" dirty="0" smtClean="0"/>
              <a:t>AWS</a:t>
            </a:r>
            <a:r>
              <a:rPr kumimoji="1" lang="ja-JP" altLang="en-US" sz="1600" dirty="0" smtClean="0"/>
              <a:t>の</a:t>
            </a:r>
            <a:r>
              <a:rPr lang="en-US" altLang="ja-JP" sz="1600" dirty="0" smtClean="0"/>
              <a:t>Auto Scaling</a:t>
            </a:r>
            <a:r>
              <a:rPr kumimoji="1" lang="ja-JP" altLang="en-US" sz="1600" dirty="0" smtClean="0"/>
              <a:t>を利用してアプリケーションサーバ</a:t>
            </a:r>
            <a:r>
              <a:rPr kumimoji="1" lang="en-US" altLang="ja-JP" sz="1600" dirty="0" smtClean="0"/>
              <a:t>(Tomcat)</a:t>
            </a:r>
            <a:r>
              <a:rPr kumimoji="1" lang="ja-JP" altLang="en-US" sz="1600" dirty="0" smtClean="0"/>
              <a:t>のスケールと、</a:t>
            </a:r>
            <a:r>
              <a:rPr kumimoji="1" lang="en-US" altLang="ja-JP" sz="1600" dirty="0" smtClean="0"/>
              <a:t/>
            </a:r>
            <a:br>
              <a:rPr kumimoji="1" lang="en-US" altLang="ja-JP" sz="1600" dirty="0" smtClean="0"/>
            </a:br>
            <a:r>
              <a:rPr kumimoji="1" lang="ja-JP" altLang="en-US" sz="1600" dirty="0" smtClean="0"/>
              <a:t>デプロイの仕組み</a:t>
            </a:r>
            <a:r>
              <a:rPr lang="ja-JP" altLang="en-US" sz="1600" dirty="0" smtClean="0"/>
              <a:t>を提供するもの。今後は</a:t>
            </a:r>
            <a:r>
              <a:rPr lang="en-US" altLang="ja-JP" sz="1600" dirty="0" smtClean="0"/>
              <a:t>Ruby on Rails</a:t>
            </a:r>
            <a:r>
              <a:rPr lang="ja-JP" altLang="en-US" sz="1600" dirty="0" smtClean="0"/>
              <a:t>などにも対応していく。</a:t>
            </a:r>
            <a:endParaRPr kumimoji="1" lang="en-US" altLang="ja-JP" sz="1600" dirty="0" smtClean="0"/>
          </a:p>
        </p:txBody>
      </p:sp>
      <p:sp>
        <p:nvSpPr>
          <p:cNvPr id="16" name="テキスト ボックス 15"/>
          <p:cNvSpPr txBox="1"/>
          <p:nvPr/>
        </p:nvSpPr>
        <p:spPr>
          <a:xfrm>
            <a:off x="3275856" y="2276872"/>
            <a:ext cx="792205" cy="276999"/>
          </a:xfrm>
          <a:prstGeom prst="rect">
            <a:avLst/>
          </a:prstGeom>
          <a:noFill/>
        </p:spPr>
        <p:txBody>
          <a:bodyPr wrap="none" rtlCol="0">
            <a:spAutoFit/>
          </a:bodyPr>
          <a:lstStyle/>
          <a:p>
            <a:r>
              <a:rPr lang="ja-JP" altLang="en-US" sz="1200" dirty="0" smtClean="0"/>
              <a:t>略称</a:t>
            </a:r>
            <a:r>
              <a:rPr lang="en-US" altLang="ja-JP" sz="1200" dirty="0" smtClean="0"/>
              <a:t>: ELB</a:t>
            </a:r>
            <a:endParaRPr kumimoji="1" lang="ja-JP" altLang="en-US" sz="1200" dirty="0"/>
          </a:p>
        </p:txBody>
      </p:sp>
      <p:sp>
        <p:nvSpPr>
          <p:cNvPr id="17" name="テキスト ボックス 16"/>
          <p:cNvSpPr txBox="1"/>
          <p:nvPr/>
        </p:nvSpPr>
        <p:spPr>
          <a:xfrm>
            <a:off x="3275856" y="4941168"/>
            <a:ext cx="817853" cy="276999"/>
          </a:xfrm>
          <a:prstGeom prst="rect">
            <a:avLst/>
          </a:prstGeom>
          <a:noFill/>
        </p:spPr>
        <p:txBody>
          <a:bodyPr wrap="none" rtlCol="0">
            <a:spAutoFit/>
          </a:bodyPr>
          <a:lstStyle/>
          <a:p>
            <a:r>
              <a:rPr lang="ja-JP" altLang="en-US" sz="1200" dirty="0" smtClean="0"/>
              <a:t>略称</a:t>
            </a:r>
            <a:r>
              <a:rPr lang="en-US" altLang="ja-JP" sz="1200" dirty="0" smtClean="0"/>
              <a:t>: RDS</a:t>
            </a:r>
            <a:endParaRPr kumimoji="1" lang="ja-JP" alt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角丸四角形 27"/>
          <p:cNvSpPr/>
          <p:nvPr/>
        </p:nvSpPr>
        <p:spPr>
          <a:xfrm>
            <a:off x="179512" y="1556792"/>
            <a:ext cx="8784976"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kumimoji="1" lang="ja-JP" altLang="en-US" sz="2400" b="1" dirty="0" smtClean="0">
                <a:solidFill>
                  <a:schemeClr val="tx2"/>
                </a:solidFill>
              </a:rPr>
              <a:t>これまで</a:t>
            </a:r>
            <a:endParaRPr kumimoji="1" lang="ja-JP" altLang="en-US" sz="2400" b="1" dirty="0">
              <a:solidFill>
                <a:schemeClr val="tx2"/>
              </a:solidFill>
            </a:endParaRPr>
          </a:p>
        </p:txBody>
      </p:sp>
      <p:sp>
        <p:nvSpPr>
          <p:cNvPr id="4" name="タイトル 3"/>
          <p:cNvSpPr>
            <a:spLocks noGrp="1"/>
          </p:cNvSpPr>
          <p:nvPr>
            <p:ph type="title"/>
          </p:nvPr>
        </p:nvSpPr>
        <p:spPr/>
        <p:txBody>
          <a:bodyPr>
            <a:normAutofit/>
          </a:bodyPr>
          <a:lstStyle/>
          <a:p>
            <a:r>
              <a:rPr kumimoji="1" lang="ja-JP" altLang="en-US" dirty="0" smtClean="0"/>
              <a:t>セルフサービスと</a:t>
            </a:r>
            <a:r>
              <a:rPr kumimoji="1" lang="en-US" altLang="ja-JP" dirty="0" smtClean="0"/>
              <a:t/>
            </a:r>
            <a:br>
              <a:rPr kumimoji="1" lang="en-US" altLang="ja-JP" dirty="0" smtClean="0"/>
            </a:br>
            <a:r>
              <a:rPr kumimoji="1" lang="ja-JP" altLang="en-US" dirty="0" smtClean="0"/>
              <a:t>オートメーションの思想</a:t>
            </a:r>
            <a:endParaRPr kumimoji="1" lang="ja-JP" altLang="en-US" dirty="0"/>
          </a:p>
        </p:txBody>
      </p:sp>
      <p:sp>
        <p:nvSpPr>
          <p:cNvPr id="18" name="スライド番号プレースホルダ 17"/>
          <p:cNvSpPr>
            <a:spLocks noGrp="1"/>
          </p:cNvSpPr>
          <p:nvPr>
            <p:ph type="sldNum" sz="quarter" idx="11"/>
          </p:nvPr>
        </p:nvSpPr>
        <p:spPr/>
        <p:txBody>
          <a:bodyPr/>
          <a:lstStyle/>
          <a:p>
            <a:fld id="{D2D8002D-B5B0-4BAC-B1F6-782DDCCE6D9C}" type="slidenum">
              <a:rPr kumimoji="1" lang="ja-JP" altLang="en-US" smtClean="0"/>
              <a:pPr/>
              <a:t>28</a:t>
            </a:fld>
            <a:endParaRPr kumimoji="1" lang="ja-JP" altLang="en-US"/>
          </a:p>
        </p:txBody>
      </p:sp>
      <p:sp>
        <p:nvSpPr>
          <p:cNvPr id="3" name="テキスト ボックス 2"/>
          <p:cNvSpPr txBox="1"/>
          <p:nvPr/>
        </p:nvSpPr>
        <p:spPr>
          <a:xfrm>
            <a:off x="1043608" y="4512022"/>
            <a:ext cx="7272808" cy="1077218"/>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sz="1600" dirty="0" smtClean="0"/>
              <a:t>【</a:t>
            </a:r>
            <a:r>
              <a:rPr lang="ja-JP" altLang="en-US" sz="1600" dirty="0" smtClean="0"/>
              <a:t>オートメーション</a:t>
            </a:r>
            <a:r>
              <a:rPr lang="en-US" altLang="ja-JP" sz="1600" dirty="0" smtClean="0"/>
              <a:t>】</a:t>
            </a:r>
          </a:p>
          <a:p>
            <a:r>
              <a:rPr lang="ja-JP" altLang="en-US" sz="1600" dirty="0" smtClean="0"/>
              <a:t>同時に、</a:t>
            </a:r>
            <a:r>
              <a:rPr lang="en-US" altLang="ja-JP" sz="1600" dirty="0" smtClean="0"/>
              <a:t>Web API</a:t>
            </a:r>
            <a:r>
              <a:rPr lang="ja-JP" altLang="en-US" sz="1600" dirty="0" smtClean="0"/>
              <a:t>は外部プログラムから呼び出しが行えるため、</a:t>
            </a:r>
            <a:r>
              <a:rPr lang="en-US" altLang="ja-JP" sz="1600" dirty="0" smtClean="0"/>
              <a:t/>
            </a:r>
            <a:br>
              <a:rPr lang="en-US" altLang="ja-JP" sz="1600" dirty="0" smtClean="0"/>
            </a:br>
            <a:r>
              <a:rPr lang="ja-JP" altLang="en-US" sz="1600" dirty="0" smtClean="0"/>
              <a:t>前述した業務の自動化をも実現できるようになった。</a:t>
            </a:r>
            <a:endParaRPr lang="en-US" altLang="ja-JP" sz="1600" dirty="0" smtClean="0"/>
          </a:p>
          <a:p>
            <a:r>
              <a:rPr kumimoji="1" lang="ja-JP" altLang="en-US" sz="1600" dirty="0" smtClean="0"/>
              <a:t>顧客にセルフサービスされた部分も、工夫一つで無人化できるようになっている。</a:t>
            </a:r>
            <a:endParaRPr kumimoji="1" lang="ja-JP" altLang="en-US" sz="1600" dirty="0"/>
          </a:p>
        </p:txBody>
      </p:sp>
      <p:sp>
        <p:nvSpPr>
          <p:cNvPr id="5" name="正方形/長方形 4"/>
          <p:cNvSpPr/>
          <p:nvPr/>
        </p:nvSpPr>
        <p:spPr>
          <a:xfrm>
            <a:off x="4283968" y="5805264"/>
            <a:ext cx="3024336" cy="6263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altLang="ja-JP" dirty="0" err="1" smtClean="0"/>
              <a:t>IaaS</a:t>
            </a:r>
            <a:r>
              <a:rPr lang="ja-JP" altLang="en-US" dirty="0" smtClean="0"/>
              <a:t>クラウド基盤</a:t>
            </a:r>
            <a:r>
              <a:rPr lang="en-US" altLang="ja-JP" dirty="0" smtClean="0"/>
              <a:t/>
            </a:r>
            <a:br>
              <a:rPr lang="en-US" altLang="ja-JP" dirty="0" smtClean="0"/>
            </a:br>
            <a:r>
              <a:rPr lang="ja-JP" altLang="en-US" dirty="0" smtClean="0"/>
              <a:t>データセンター</a:t>
            </a:r>
            <a:endParaRPr kumimoji="1" lang="ja-JP" altLang="en-US" dirty="0"/>
          </a:p>
        </p:txBody>
      </p:sp>
      <p:sp>
        <p:nvSpPr>
          <p:cNvPr id="6" name="正方形/長方形 5"/>
          <p:cNvSpPr/>
          <p:nvPr/>
        </p:nvSpPr>
        <p:spPr>
          <a:xfrm>
            <a:off x="4283968" y="2442592"/>
            <a:ext cx="3024336" cy="6263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ja-JP" altLang="en-US" dirty="0" smtClean="0"/>
              <a:t>典型的な</a:t>
            </a:r>
            <a:r>
              <a:rPr lang="en-US" altLang="ja-JP" dirty="0" smtClean="0"/>
              <a:t/>
            </a:r>
            <a:br>
              <a:rPr lang="en-US" altLang="ja-JP" dirty="0" smtClean="0"/>
            </a:br>
            <a:r>
              <a:rPr lang="ja-JP" altLang="en-US" dirty="0" smtClean="0"/>
              <a:t>データセンター</a:t>
            </a:r>
            <a:endParaRPr kumimoji="1" lang="ja-JP" altLang="en-US" dirty="0"/>
          </a:p>
        </p:txBody>
      </p:sp>
      <p:sp>
        <p:nvSpPr>
          <p:cNvPr id="7" name="スマイル 6"/>
          <p:cNvSpPr/>
          <p:nvPr/>
        </p:nvSpPr>
        <p:spPr>
          <a:xfrm>
            <a:off x="4644008" y="2514600"/>
            <a:ext cx="504056" cy="50405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1835696" y="2514600"/>
            <a:ext cx="504056" cy="50405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10" name="直線矢印コネクタ 9"/>
          <p:cNvCxnSpPr>
            <a:stCxn id="8" idx="6"/>
            <a:endCxn id="7" idx="2"/>
          </p:cNvCxnSpPr>
          <p:nvPr/>
        </p:nvCxnSpPr>
        <p:spPr>
          <a:xfrm>
            <a:off x="2339752" y="2766628"/>
            <a:ext cx="23042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355976" y="5877272"/>
            <a:ext cx="115212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b="1" dirty="0" smtClean="0">
                <a:effectLst>
                  <a:outerShdw blurRad="38100" dist="38100" dir="2700000" algn="tl">
                    <a:srgbClr val="000000">
                      <a:alpha val="43137"/>
                    </a:srgbClr>
                  </a:outerShdw>
                </a:effectLst>
              </a:rPr>
              <a:t>Web API</a:t>
            </a:r>
            <a:endParaRPr kumimoji="1" lang="ja-JP" altLang="en-US" b="1" dirty="0">
              <a:effectLst>
                <a:outerShdw blurRad="38100" dist="38100" dir="2700000" algn="tl">
                  <a:srgbClr val="000000">
                    <a:alpha val="43137"/>
                  </a:srgbClr>
                </a:outerShdw>
              </a:effectLst>
            </a:endParaRPr>
          </a:p>
        </p:txBody>
      </p:sp>
      <p:sp>
        <p:nvSpPr>
          <p:cNvPr id="13" name="スマイル 12"/>
          <p:cNvSpPr/>
          <p:nvPr/>
        </p:nvSpPr>
        <p:spPr>
          <a:xfrm>
            <a:off x="1835696" y="5877272"/>
            <a:ext cx="504056" cy="50405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正方形/長方形 13"/>
          <p:cNvSpPr/>
          <p:nvPr/>
        </p:nvSpPr>
        <p:spPr>
          <a:xfrm>
            <a:off x="2627784" y="5877272"/>
            <a:ext cx="1152128"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b="1" dirty="0" smtClean="0">
                <a:effectLst>
                  <a:outerShdw blurRad="38100" dist="38100" dir="2700000" algn="tl">
                    <a:srgbClr val="000000">
                      <a:alpha val="43137"/>
                    </a:srgbClr>
                  </a:outerShdw>
                </a:effectLst>
              </a:rPr>
              <a:t>外部</a:t>
            </a:r>
            <a:r>
              <a:rPr lang="en-US" altLang="ja-JP" sz="1600" b="1" dirty="0" smtClean="0">
                <a:effectLst>
                  <a:outerShdw blurRad="38100" dist="38100" dir="2700000" algn="tl">
                    <a:srgbClr val="000000">
                      <a:alpha val="43137"/>
                    </a:srgbClr>
                  </a:outerShdw>
                </a:effectLst>
              </a:rPr>
              <a:t/>
            </a:r>
            <a:br>
              <a:rPr lang="en-US" altLang="ja-JP" sz="1600" b="1" dirty="0" smtClean="0">
                <a:effectLst>
                  <a:outerShdw blurRad="38100" dist="38100" dir="2700000" algn="tl">
                    <a:srgbClr val="000000">
                      <a:alpha val="43137"/>
                    </a:srgbClr>
                  </a:outerShdw>
                </a:effectLst>
              </a:rPr>
            </a:br>
            <a:r>
              <a:rPr lang="ja-JP" altLang="en-US" sz="1600" b="1" dirty="0" smtClean="0">
                <a:effectLst>
                  <a:outerShdw blurRad="38100" dist="38100" dir="2700000" algn="tl">
                    <a:srgbClr val="000000">
                      <a:alpha val="43137"/>
                    </a:srgbClr>
                  </a:outerShdw>
                </a:effectLst>
              </a:rPr>
              <a:t>プログラム</a:t>
            </a:r>
            <a:endParaRPr kumimoji="1" lang="ja-JP" altLang="en-US" sz="1600" b="1" dirty="0">
              <a:effectLst>
                <a:outerShdw blurRad="38100" dist="38100" dir="2700000" algn="tl">
                  <a:srgbClr val="000000">
                    <a:alpha val="43137"/>
                  </a:srgbClr>
                </a:outerShdw>
              </a:effectLst>
            </a:endParaRPr>
          </a:p>
        </p:txBody>
      </p:sp>
      <p:cxnSp>
        <p:nvCxnSpPr>
          <p:cNvPr id="16" name="直線矢印コネクタ 15"/>
          <p:cNvCxnSpPr>
            <a:stCxn id="13" idx="6"/>
            <a:endCxn id="14" idx="1"/>
          </p:cNvCxnSpPr>
          <p:nvPr/>
        </p:nvCxnSpPr>
        <p:spPr>
          <a:xfrm>
            <a:off x="2339752" y="6129300"/>
            <a:ext cx="28803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4" idx="3"/>
            <a:endCxn id="11" idx="1"/>
          </p:cNvCxnSpPr>
          <p:nvPr/>
        </p:nvCxnSpPr>
        <p:spPr>
          <a:xfrm>
            <a:off x="3779912" y="6129300"/>
            <a:ext cx="57606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448245" y="1578496"/>
            <a:ext cx="6292107" cy="738664"/>
          </a:xfrm>
          <a:prstGeom prst="rect">
            <a:avLst/>
          </a:prstGeom>
          <a:noFill/>
        </p:spPr>
        <p:txBody>
          <a:bodyPr wrap="none" rtlCol="0">
            <a:spAutoFit/>
          </a:bodyPr>
          <a:lstStyle/>
          <a:p>
            <a:r>
              <a:rPr kumimoji="1" lang="ja-JP" altLang="en-US" sz="1400" dirty="0" smtClean="0"/>
              <a:t>これまでの典型的なデータセンターは、顧客の要望を聞いて設備を設定してきた。</a:t>
            </a:r>
            <a:endParaRPr kumimoji="1" lang="en-US" altLang="ja-JP" sz="1400" dirty="0" smtClean="0"/>
          </a:p>
          <a:p>
            <a:r>
              <a:rPr kumimoji="1" lang="ja-JP" altLang="en-US" sz="1400" dirty="0" smtClean="0"/>
              <a:t>人と人との間での御用聞きのサービスであり、ペーパーワーク等も存在している。</a:t>
            </a:r>
            <a:endParaRPr kumimoji="1" lang="en-US" altLang="ja-JP" sz="1400" dirty="0" smtClean="0"/>
          </a:p>
          <a:p>
            <a:r>
              <a:rPr kumimoji="1" lang="ja-JP" altLang="en-US" sz="1400" dirty="0" smtClean="0"/>
              <a:t>表現を変えれば、「最も柔軟なサービス」を実現していたとも言える。</a:t>
            </a:r>
            <a:endParaRPr kumimoji="1" lang="en-US" altLang="ja-JP" sz="1400" dirty="0" smtClean="0"/>
          </a:p>
        </p:txBody>
      </p:sp>
      <p:sp>
        <p:nvSpPr>
          <p:cNvPr id="22" name="テキスト ボックス 21"/>
          <p:cNvSpPr txBox="1"/>
          <p:nvPr/>
        </p:nvSpPr>
        <p:spPr>
          <a:xfrm>
            <a:off x="1043608" y="3609017"/>
            <a:ext cx="7272808" cy="830997"/>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ja-JP" sz="1600" dirty="0" smtClean="0"/>
              <a:t>【</a:t>
            </a:r>
            <a:r>
              <a:rPr lang="ja-JP" altLang="en-US" sz="1600" dirty="0" smtClean="0"/>
              <a:t>セルフサービス</a:t>
            </a:r>
            <a:r>
              <a:rPr lang="en-US" altLang="ja-JP" sz="1600" dirty="0" smtClean="0"/>
              <a:t>】</a:t>
            </a:r>
            <a:endParaRPr kumimoji="1" lang="en-US" altLang="ja-JP" sz="1600" dirty="0" smtClean="0"/>
          </a:p>
          <a:p>
            <a:r>
              <a:rPr kumimoji="1" lang="en-US" altLang="ja-JP" sz="1600" dirty="0" smtClean="0"/>
              <a:t>AWS</a:t>
            </a:r>
            <a:r>
              <a:rPr kumimoji="1" lang="ja-JP" altLang="en-US" sz="1600" dirty="0" smtClean="0"/>
              <a:t>は、</a:t>
            </a:r>
            <a:r>
              <a:rPr kumimoji="1" lang="en-US" altLang="ja-JP" sz="1600" dirty="0" smtClean="0"/>
              <a:t>GUI</a:t>
            </a:r>
            <a:r>
              <a:rPr kumimoji="1" lang="ja-JP" altLang="en-US" sz="1600" dirty="0" smtClean="0"/>
              <a:t>と</a:t>
            </a:r>
            <a:r>
              <a:rPr kumimoji="1" lang="en-US" altLang="ja-JP" sz="1600" dirty="0" smtClean="0"/>
              <a:t>Web API</a:t>
            </a:r>
            <a:r>
              <a:rPr kumimoji="1" lang="ja-JP" altLang="en-US" sz="1600" dirty="0" err="1" smtClean="0"/>
              <a:t>を提</a:t>
            </a:r>
            <a:r>
              <a:rPr kumimoji="1" lang="ja-JP" altLang="en-US" sz="1600" dirty="0" smtClean="0"/>
              <a:t>供し、御用聞きを全自動化したシステムに任せた結果、</a:t>
            </a:r>
            <a:r>
              <a:rPr kumimoji="1" lang="en-US" altLang="ja-JP" sz="1600" dirty="0" smtClean="0"/>
              <a:t/>
            </a:r>
            <a:br>
              <a:rPr kumimoji="1" lang="en-US" altLang="ja-JP" sz="1600" dirty="0" smtClean="0"/>
            </a:br>
            <a:r>
              <a:rPr kumimoji="1" lang="ja-JP" altLang="en-US" sz="1600" dirty="0" smtClean="0"/>
              <a:t>顧客でも自らシステムのメンテナンスを行えるようになった。</a:t>
            </a:r>
            <a:endParaRPr lang="en-US" altLang="ja-JP" sz="1600" dirty="0" smtClean="0"/>
          </a:p>
        </p:txBody>
      </p:sp>
      <p:cxnSp>
        <p:nvCxnSpPr>
          <p:cNvPr id="24" name="図形 23"/>
          <p:cNvCxnSpPr>
            <a:stCxn id="22" idx="3"/>
            <a:endCxn id="11" idx="0"/>
          </p:cNvCxnSpPr>
          <p:nvPr/>
        </p:nvCxnSpPr>
        <p:spPr>
          <a:xfrm flipH="1">
            <a:off x="4932040" y="4024516"/>
            <a:ext cx="3384376" cy="1852756"/>
          </a:xfrm>
          <a:prstGeom prst="curvedConnector4">
            <a:avLst>
              <a:gd name="adj1" fmla="val -6755"/>
              <a:gd name="adj2" fmla="val 88193"/>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図形 25"/>
          <p:cNvCxnSpPr>
            <a:stCxn id="3" idx="1"/>
            <a:endCxn id="14" idx="0"/>
          </p:cNvCxnSpPr>
          <p:nvPr/>
        </p:nvCxnSpPr>
        <p:spPr>
          <a:xfrm rot="10800000" flipH="1" flipV="1">
            <a:off x="1043608" y="5050630"/>
            <a:ext cx="2160240" cy="826641"/>
          </a:xfrm>
          <a:prstGeom prst="curvedConnector4">
            <a:avLst>
              <a:gd name="adj1" fmla="val -10582"/>
              <a:gd name="adj2" fmla="val 82578"/>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9" name="角丸四角形 28"/>
          <p:cNvSpPr/>
          <p:nvPr/>
        </p:nvSpPr>
        <p:spPr>
          <a:xfrm>
            <a:off x="179512" y="3501008"/>
            <a:ext cx="8784976"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kumimoji="1" lang="ja-JP" altLang="en-US" sz="2400" b="1" dirty="0" smtClean="0">
                <a:solidFill>
                  <a:schemeClr val="tx2"/>
                </a:solidFill>
              </a:rPr>
              <a:t>これから</a:t>
            </a:r>
            <a:endParaRPr kumimoji="1" lang="ja-JP" altLang="en-US" sz="2400" b="1" dirty="0">
              <a:solidFill>
                <a:schemeClr val="tx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OSS</a:t>
            </a:r>
            <a:r>
              <a:rPr kumimoji="1" lang="ja-JP" altLang="en-US" dirty="0" smtClean="0"/>
              <a:t>クラウド基盤の特徴</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クラウド基盤の意義</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smtClean="0"/>
              <a:t>複数台を前提にした</a:t>
            </a:r>
            <a:r>
              <a:rPr kumimoji="1" lang="ja-JP" altLang="en-US" dirty="0" smtClean="0"/>
              <a:t>構成</a:t>
            </a:r>
            <a:endParaRPr kumimoji="1" lang="ja-JP" altLang="en-US" dirty="0"/>
          </a:p>
        </p:txBody>
      </p:sp>
      <p:sp>
        <p:nvSpPr>
          <p:cNvPr id="13" name="スライド番号プレースホルダ 12"/>
          <p:cNvSpPr>
            <a:spLocks noGrp="1"/>
          </p:cNvSpPr>
          <p:nvPr>
            <p:ph type="sldNum" sz="quarter" idx="11"/>
          </p:nvPr>
        </p:nvSpPr>
        <p:spPr/>
        <p:txBody>
          <a:bodyPr/>
          <a:lstStyle/>
          <a:p>
            <a:fld id="{D2D8002D-B5B0-4BAC-B1F6-782DDCCE6D9C}" type="slidenum">
              <a:rPr kumimoji="1" lang="ja-JP" altLang="en-US" smtClean="0"/>
              <a:pPr/>
              <a:t>30</a:t>
            </a:fld>
            <a:endParaRPr kumimoji="1" lang="ja-JP" altLang="en-US"/>
          </a:p>
        </p:txBody>
      </p:sp>
      <p:sp>
        <p:nvSpPr>
          <p:cNvPr id="6" name="正方形/長方形 5"/>
          <p:cNvSpPr/>
          <p:nvPr/>
        </p:nvSpPr>
        <p:spPr>
          <a:xfrm>
            <a:off x="1907704" y="4725144"/>
            <a:ext cx="115212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smtClean="0">
                <a:effectLst>
                  <a:outerShdw blurRad="38100" dist="38100" dir="2700000" algn="tl">
                    <a:srgbClr val="000000">
                      <a:alpha val="43137"/>
                    </a:srgbClr>
                  </a:outerShdw>
                </a:effectLst>
              </a:rPr>
              <a:t>OSS</a:t>
            </a:r>
          </a:p>
          <a:p>
            <a:pPr algn="ctr"/>
            <a:r>
              <a:rPr lang="ja-JP" altLang="en-US" b="1" dirty="0" smtClean="0">
                <a:effectLst>
                  <a:outerShdw blurRad="38100" dist="38100" dir="2700000" algn="tl">
                    <a:srgbClr val="000000">
                      <a:alpha val="43137"/>
                    </a:srgbClr>
                  </a:outerShdw>
                </a:effectLst>
              </a:rPr>
              <a:t>クラウド基盤</a:t>
            </a:r>
            <a:endParaRPr kumimoji="1" lang="ja-JP" altLang="en-US" b="1" dirty="0">
              <a:effectLst>
                <a:outerShdw blurRad="38100" dist="38100" dir="2700000" algn="tl">
                  <a:srgbClr val="000000">
                    <a:alpha val="43137"/>
                  </a:srgbClr>
                </a:outerShdw>
              </a:effectLst>
            </a:endParaRPr>
          </a:p>
        </p:txBody>
      </p:sp>
      <p:sp>
        <p:nvSpPr>
          <p:cNvPr id="7" name="テキスト ボックス 6"/>
          <p:cNvSpPr txBox="1"/>
          <p:nvPr/>
        </p:nvSpPr>
        <p:spPr>
          <a:xfrm>
            <a:off x="508962" y="1556792"/>
            <a:ext cx="8095486" cy="1200329"/>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sz="2400" b="1" dirty="0" smtClean="0">
                <a:effectLst>
                  <a:outerShdw blurRad="38100" dist="38100" dir="2700000" algn="tl">
                    <a:srgbClr val="000000">
                      <a:alpha val="43137"/>
                    </a:srgbClr>
                  </a:outerShdw>
                </a:effectLst>
              </a:rPr>
              <a:t>いずれの</a:t>
            </a:r>
            <a:r>
              <a:rPr kumimoji="1" lang="en-US" altLang="ja-JP" sz="2400" b="1" dirty="0" smtClean="0">
                <a:effectLst>
                  <a:outerShdw blurRad="38100" dist="38100" dir="2700000" algn="tl">
                    <a:srgbClr val="000000">
                      <a:alpha val="43137"/>
                    </a:srgbClr>
                  </a:outerShdw>
                </a:effectLst>
              </a:rPr>
              <a:t>OSS</a:t>
            </a:r>
            <a:r>
              <a:rPr kumimoji="1" lang="ja-JP" altLang="en-US" sz="2400" b="1" dirty="0" smtClean="0">
                <a:effectLst>
                  <a:outerShdw blurRad="38100" dist="38100" dir="2700000" algn="tl">
                    <a:srgbClr val="000000">
                      <a:alpha val="43137"/>
                    </a:srgbClr>
                  </a:outerShdw>
                </a:effectLst>
              </a:rPr>
              <a:t>クラウド基盤も一台だけでなく、</a:t>
            </a:r>
            <a:r>
              <a:rPr kumimoji="1" lang="en-US" altLang="ja-JP" sz="2400" b="1" dirty="0" smtClean="0">
                <a:effectLst>
                  <a:outerShdw blurRad="38100" dist="38100" dir="2700000" algn="tl">
                    <a:srgbClr val="000000">
                      <a:alpha val="43137"/>
                    </a:srgbClr>
                  </a:outerShdw>
                </a:effectLst>
              </a:rPr>
              <a:t/>
            </a:r>
            <a:br>
              <a:rPr kumimoji="1" lang="en-US" altLang="ja-JP" sz="2400" b="1" dirty="0" smtClean="0">
                <a:effectLst>
                  <a:outerShdw blurRad="38100" dist="38100" dir="2700000" algn="tl">
                    <a:srgbClr val="000000">
                      <a:alpha val="43137"/>
                    </a:srgbClr>
                  </a:outerShdw>
                </a:effectLst>
              </a:rPr>
            </a:br>
            <a:r>
              <a:rPr kumimoji="1" lang="ja-JP" altLang="en-US" sz="2400" b="1" dirty="0" smtClean="0">
                <a:effectLst>
                  <a:outerShdw blurRad="38100" dist="38100" dir="2700000" algn="tl">
                    <a:srgbClr val="000000">
                      <a:alpha val="43137"/>
                    </a:srgbClr>
                  </a:outerShdw>
                </a:effectLst>
              </a:rPr>
              <a:t>データセンター内全てのリソースを管理できる設計のため、</a:t>
            </a:r>
            <a:r>
              <a:rPr kumimoji="1" lang="en-US" altLang="ja-JP" sz="2400" b="1" dirty="0" smtClean="0">
                <a:effectLst>
                  <a:outerShdw blurRad="38100" dist="38100" dir="2700000" algn="tl">
                    <a:srgbClr val="000000">
                      <a:alpha val="43137"/>
                    </a:srgbClr>
                  </a:outerShdw>
                </a:effectLst>
              </a:rPr>
              <a:t/>
            </a:r>
            <a:br>
              <a:rPr kumimoji="1" lang="en-US" altLang="ja-JP" sz="2400" b="1" dirty="0" smtClean="0">
                <a:effectLst>
                  <a:outerShdw blurRad="38100" dist="38100" dir="2700000" algn="tl">
                    <a:srgbClr val="000000">
                      <a:alpha val="43137"/>
                    </a:srgbClr>
                  </a:outerShdw>
                </a:effectLst>
              </a:rPr>
            </a:br>
            <a:r>
              <a:rPr kumimoji="1" lang="ja-JP" altLang="en-US" sz="2400" b="1" dirty="0" smtClean="0">
                <a:effectLst>
                  <a:outerShdw blurRad="38100" dist="38100" dir="2700000" algn="tl">
                    <a:srgbClr val="000000">
                      <a:alpha val="43137"/>
                    </a:srgbClr>
                  </a:outerShdw>
                </a:effectLst>
              </a:rPr>
              <a:t>最初から複数台</a:t>
            </a:r>
            <a:r>
              <a:rPr lang="ja-JP" altLang="en-US" sz="2400" b="1" dirty="0" smtClean="0">
                <a:effectLst>
                  <a:outerShdw blurRad="38100" dist="38100" dir="2700000" algn="tl">
                    <a:srgbClr val="000000">
                      <a:alpha val="43137"/>
                    </a:srgbClr>
                  </a:outerShdw>
                </a:effectLst>
              </a:rPr>
              <a:t>に</a:t>
            </a:r>
            <a:r>
              <a:rPr kumimoji="1" lang="ja-JP" altLang="en-US" sz="2400" b="1" dirty="0" smtClean="0">
                <a:effectLst>
                  <a:outerShdw blurRad="38100" dist="38100" dir="2700000" algn="tl">
                    <a:srgbClr val="000000">
                      <a:alpha val="43137"/>
                    </a:srgbClr>
                  </a:outerShdw>
                </a:effectLst>
              </a:rPr>
              <a:t>分散させて利用することを想定している。</a:t>
            </a:r>
            <a:endParaRPr kumimoji="1" lang="ja-JP" altLang="en-US" sz="2400" b="1" dirty="0">
              <a:effectLst>
                <a:outerShdw blurRad="38100" dist="38100" dir="2700000" algn="tl">
                  <a:srgbClr val="000000">
                    <a:alpha val="43137"/>
                  </a:srgbClr>
                </a:outerShdw>
              </a:effectLst>
            </a:endParaRPr>
          </a:p>
        </p:txBody>
      </p:sp>
      <p:sp>
        <p:nvSpPr>
          <p:cNvPr id="8" name="テキスト ボックス 7"/>
          <p:cNvSpPr txBox="1"/>
          <p:nvPr/>
        </p:nvSpPr>
        <p:spPr>
          <a:xfrm>
            <a:off x="539552" y="3039343"/>
            <a:ext cx="8331127" cy="461665"/>
          </a:xfrm>
          <a:prstGeom prst="rect">
            <a:avLst/>
          </a:prstGeom>
          <a:noFill/>
        </p:spPr>
        <p:txBody>
          <a:bodyPr wrap="none" rtlCol="0">
            <a:spAutoFit/>
          </a:bodyPr>
          <a:lstStyle/>
          <a:p>
            <a:r>
              <a:rPr kumimoji="1" lang="ja-JP" altLang="en-US" sz="2400" dirty="0" smtClean="0"/>
              <a:t>マシン間の連携を理解した上で</a:t>
            </a:r>
            <a:r>
              <a:rPr lang="ja-JP" altLang="en-US" sz="2400" dirty="0" smtClean="0"/>
              <a:t>インストールをする必要がある。</a:t>
            </a:r>
            <a:endParaRPr kumimoji="1" lang="ja-JP" altLang="en-US" sz="2400" dirty="0"/>
          </a:p>
        </p:txBody>
      </p:sp>
      <p:sp>
        <p:nvSpPr>
          <p:cNvPr id="9" name="角丸四角形吹き出し 8"/>
          <p:cNvSpPr/>
          <p:nvPr/>
        </p:nvSpPr>
        <p:spPr>
          <a:xfrm>
            <a:off x="2555776" y="3717032"/>
            <a:ext cx="3240360" cy="612648"/>
          </a:xfrm>
          <a:prstGeom prst="wedgeRoundRectCallout">
            <a:avLst>
              <a:gd name="adj1" fmla="val -41321"/>
              <a:gd name="adj2" fmla="val 117703"/>
              <a:gd name="adj3" fmla="val 16667"/>
            </a:avLst>
          </a:prstGeom>
          <a:solidFill>
            <a:schemeClr val="bg1"/>
          </a:solidFill>
          <a:scene3d>
            <a:camera prst="orthographicFront">
              <a:rot lat="0" lon="0" rev="0"/>
            </a:camera>
            <a:lightRig rig="soft" dir="t"/>
          </a:scene3d>
          <a:sp3d prstMaterial="dkEdge">
            <a:bevelT w="152400" h="152400"/>
          </a:sp3d>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smtClean="0">
                <a:solidFill>
                  <a:schemeClr val="tx1"/>
                </a:solidFill>
              </a:rPr>
              <a:t>どのような手順で仮想マシンを起動する前提なのか</a:t>
            </a:r>
            <a:endParaRPr kumimoji="1" lang="ja-JP" altLang="en-US" dirty="0">
              <a:solidFill>
                <a:schemeClr val="tx1"/>
              </a:solidFill>
            </a:endParaRPr>
          </a:p>
        </p:txBody>
      </p:sp>
      <p:sp>
        <p:nvSpPr>
          <p:cNvPr id="10" name="角丸四角形吹き出し 9"/>
          <p:cNvSpPr/>
          <p:nvPr/>
        </p:nvSpPr>
        <p:spPr>
          <a:xfrm>
            <a:off x="3923928" y="4437112"/>
            <a:ext cx="3240360" cy="612648"/>
          </a:xfrm>
          <a:prstGeom prst="wedgeRoundRectCallout">
            <a:avLst>
              <a:gd name="adj1" fmla="val -78817"/>
              <a:gd name="adj2" fmla="val 48188"/>
              <a:gd name="adj3" fmla="val 16667"/>
            </a:avLst>
          </a:prstGeom>
          <a:solidFill>
            <a:schemeClr val="bg1"/>
          </a:solidFill>
          <a:scene3d>
            <a:camera prst="orthographicFront">
              <a:rot lat="0" lon="0" rev="0"/>
            </a:camera>
            <a:lightRig rig="soft" dir="t"/>
          </a:scene3d>
          <a:sp3d prstMaterial="dkEdge">
            <a:bevelT w="152400" h="152400"/>
          </a:sp3d>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smtClean="0">
                <a:solidFill>
                  <a:schemeClr val="tx1"/>
                </a:solidFill>
              </a:rPr>
              <a:t>ストレージとの連携はブロックデバイスかオブジェクトストアか</a:t>
            </a:r>
            <a:endParaRPr kumimoji="1" lang="ja-JP" altLang="en-US" dirty="0">
              <a:solidFill>
                <a:schemeClr val="tx1"/>
              </a:solidFill>
            </a:endParaRPr>
          </a:p>
        </p:txBody>
      </p:sp>
      <p:sp>
        <p:nvSpPr>
          <p:cNvPr id="11" name="角丸四角形吹き出し 10"/>
          <p:cNvSpPr/>
          <p:nvPr/>
        </p:nvSpPr>
        <p:spPr>
          <a:xfrm>
            <a:off x="2555776" y="5949280"/>
            <a:ext cx="3240360" cy="612648"/>
          </a:xfrm>
          <a:prstGeom prst="wedgeRoundRectCallout">
            <a:avLst>
              <a:gd name="adj1" fmla="val -42481"/>
              <a:gd name="adj2" fmla="val -111289"/>
              <a:gd name="adj3" fmla="val 16667"/>
            </a:avLst>
          </a:prstGeom>
          <a:solidFill>
            <a:schemeClr val="bg1"/>
          </a:solidFill>
          <a:scene3d>
            <a:camera prst="orthographicFront">
              <a:rot lat="0" lon="0" rev="0"/>
            </a:camera>
            <a:lightRig rig="soft" dir="t"/>
          </a:scene3d>
          <a:sp3d prstMaterial="dkEdge">
            <a:bevelT w="152400" h="152400"/>
          </a:sp3d>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smtClean="0">
                <a:solidFill>
                  <a:schemeClr val="tx1"/>
                </a:solidFill>
              </a:rPr>
              <a:t>ネットワークの</a:t>
            </a:r>
            <a:r>
              <a:rPr kumimoji="1" lang="en-US" altLang="ja-JP" dirty="0" smtClean="0">
                <a:solidFill>
                  <a:schemeClr val="tx1"/>
                </a:solidFill>
              </a:rPr>
              <a:t>IP</a:t>
            </a:r>
            <a:r>
              <a:rPr kumimoji="1" lang="ja-JP" altLang="en-US" dirty="0" smtClean="0">
                <a:solidFill>
                  <a:schemeClr val="tx1"/>
                </a:solidFill>
              </a:rPr>
              <a:t>アドレス払い出しは</a:t>
            </a:r>
            <a:r>
              <a:rPr lang="ja-JP" altLang="en-US" dirty="0" smtClean="0">
                <a:solidFill>
                  <a:schemeClr val="tx1"/>
                </a:solidFill>
              </a:rPr>
              <a:t>何によって管理されるか</a:t>
            </a:r>
            <a:endParaRPr kumimoji="1" lang="ja-JP" altLang="en-US" dirty="0">
              <a:solidFill>
                <a:schemeClr val="tx1"/>
              </a:solidFill>
            </a:endParaRPr>
          </a:p>
        </p:txBody>
      </p:sp>
      <p:sp>
        <p:nvSpPr>
          <p:cNvPr id="12" name="角丸四角形吹き出し 11"/>
          <p:cNvSpPr/>
          <p:nvPr/>
        </p:nvSpPr>
        <p:spPr>
          <a:xfrm>
            <a:off x="3923928" y="5229200"/>
            <a:ext cx="3240360" cy="612648"/>
          </a:xfrm>
          <a:prstGeom prst="wedgeRoundRectCallout">
            <a:avLst>
              <a:gd name="adj1" fmla="val -79204"/>
              <a:gd name="adj2" fmla="val -37684"/>
              <a:gd name="adj3" fmla="val 16667"/>
            </a:avLst>
          </a:prstGeom>
          <a:solidFill>
            <a:schemeClr val="bg1"/>
          </a:solidFill>
          <a:scene3d>
            <a:camera prst="orthographicFront">
              <a:rot lat="0" lon="0" rev="0"/>
            </a:camera>
            <a:lightRig rig="soft" dir="t"/>
          </a:scene3d>
          <a:sp3d prstMaterial="dkEdge">
            <a:bevelT w="152400" h="152400"/>
          </a:sp3d>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smtClean="0">
                <a:solidFill>
                  <a:schemeClr val="tx1"/>
                </a:solidFill>
              </a:rPr>
              <a:t>セキュリティコントロールは</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どう実現しているか</a:t>
            </a:r>
            <a:endParaRPr kumimoji="1" lang="ja-JP" altLang="en-US"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インストールするための前提</a:t>
            </a:r>
            <a:endParaRPr kumimoji="1" lang="ja-JP" altLang="en-US" dirty="0"/>
          </a:p>
        </p:txBody>
      </p:sp>
      <p:sp>
        <p:nvSpPr>
          <p:cNvPr id="3" name="コンテンツ プレースホルダ 2"/>
          <p:cNvSpPr>
            <a:spLocks noGrp="1"/>
          </p:cNvSpPr>
          <p:nvPr>
            <p:ph sz="quarter" idx="1"/>
          </p:nvPr>
        </p:nvSpPr>
        <p:spPr/>
        <p:txBody>
          <a:bodyPr>
            <a:normAutofit/>
          </a:bodyPr>
          <a:lstStyle/>
          <a:p>
            <a:r>
              <a:rPr lang="ja-JP" altLang="en-US" dirty="0" smtClean="0"/>
              <a:t>ハードウェアの制約</a:t>
            </a:r>
            <a:endParaRPr lang="en-US" altLang="ja-JP" dirty="0" smtClean="0"/>
          </a:p>
          <a:p>
            <a:pPr lvl="1"/>
            <a:r>
              <a:rPr kumimoji="1" lang="ja-JP" altLang="en-US" dirty="0" smtClean="0"/>
              <a:t>ハイパーバイザが動作するか</a:t>
            </a:r>
            <a:r>
              <a:rPr lang="ja-JP" altLang="en-US" dirty="0" smtClean="0"/>
              <a:t>否か</a:t>
            </a:r>
            <a:endParaRPr lang="en-US" altLang="ja-JP" dirty="0" smtClean="0"/>
          </a:p>
          <a:p>
            <a:pPr lvl="1"/>
            <a:r>
              <a:rPr lang="ja-JP" altLang="en-US" dirty="0" smtClean="0"/>
              <a:t>ストレージが準備できるか否か</a:t>
            </a:r>
            <a:endParaRPr lang="en-US" altLang="ja-JP" dirty="0" smtClean="0"/>
          </a:p>
          <a:p>
            <a:pPr lvl="2"/>
            <a:r>
              <a:rPr lang="ja-JP" altLang="en-US" dirty="0" smtClean="0"/>
              <a:t>ハイパーバイザが持つディスク</a:t>
            </a:r>
            <a:endParaRPr lang="en-US" altLang="ja-JP" dirty="0" smtClean="0"/>
          </a:p>
          <a:p>
            <a:pPr lvl="2"/>
            <a:r>
              <a:rPr lang="ja-JP" altLang="en-US" dirty="0" smtClean="0"/>
              <a:t>ネットワーク経由のディスク</a:t>
            </a:r>
            <a:endParaRPr lang="en-US" altLang="ja-JP" dirty="0" smtClean="0"/>
          </a:p>
          <a:p>
            <a:pPr lvl="2"/>
            <a:r>
              <a:rPr lang="ja-JP" altLang="en-US" dirty="0" smtClean="0"/>
              <a:t>オブジェクトストア</a:t>
            </a:r>
            <a:endParaRPr lang="en-US" altLang="ja-JP" dirty="0" smtClean="0"/>
          </a:p>
          <a:p>
            <a:pPr lvl="1"/>
            <a:r>
              <a:rPr kumimoji="1" lang="ja-JP" altLang="en-US" dirty="0" smtClean="0"/>
              <a:t>物理</a:t>
            </a:r>
            <a:r>
              <a:rPr kumimoji="1" lang="en-US" altLang="ja-JP" dirty="0" smtClean="0"/>
              <a:t>NIC</a:t>
            </a:r>
            <a:r>
              <a:rPr kumimoji="1" lang="ja-JP" altLang="en-US" dirty="0" smtClean="0"/>
              <a:t>の数と役割、</a:t>
            </a:r>
            <a:r>
              <a:rPr kumimoji="1" lang="en-US" altLang="ja-JP" dirty="0" smtClean="0"/>
              <a:t>VLAN</a:t>
            </a:r>
            <a:r>
              <a:rPr lang="ja-JP" altLang="en-US" dirty="0" smtClean="0"/>
              <a:t>との兼ね合い</a:t>
            </a:r>
            <a:endParaRPr kumimoji="1" lang="en-US" altLang="ja-JP" dirty="0" smtClean="0"/>
          </a:p>
          <a:p>
            <a:r>
              <a:rPr lang="ja-JP" altLang="en-US" dirty="0" smtClean="0"/>
              <a:t>ネットワークの制約</a:t>
            </a:r>
            <a:endParaRPr lang="en-US" altLang="ja-JP" dirty="0" smtClean="0"/>
          </a:p>
          <a:p>
            <a:pPr lvl="1"/>
            <a:r>
              <a:rPr kumimoji="1" lang="ja-JP" altLang="en-US" dirty="0" smtClean="0"/>
              <a:t>グローバル</a:t>
            </a:r>
            <a:r>
              <a:rPr kumimoji="1" lang="en-US" altLang="ja-JP" dirty="0" smtClean="0"/>
              <a:t>IP</a:t>
            </a:r>
            <a:r>
              <a:rPr kumimoji="1" lang="ja-JP" altLang="en-US" dirty="0" smtClean="0"/>
              <a:t>アドレスの有無</a:t>
            </a:r>
            <a:r>
              <a:rPr kumimoji="1" lang="en-US" altLang="ja-JP" dirty="0" smtClean="0"/>
              <a:t>/NAT</a:t>
            </a:r>
            <a:r>
              <a:rPr kumimoji="1" lang="ja-JP" altLang="en-US" dirty="0" smtClean="0"/>
              <a:t>の設定</a:t>
            </a:r>
            <a:endParaRPr lang="en-US" altLang="ja-JP" dirty="0" smtClean="0"/>
          </a:p>
          <a:p>
            <a:pPr lvl="1"/>
            <a:r>
              <a:rPr kumimoji="1" lang="en-US" altLang="ja-JP" dirty="0" smtClean="0"/>
              <a:t>DHCP</a:t>
            </a:r>
            <a:r>
              <a:rPr kumimoji="1" lang="ja-JP" altLang="en-US" dirty="0" smtClean="0"/>
              <a:t>など競合するサービスの有無</a:t>
            </a:r>
            <a:r>
              <a:rPr kumimoji="1" lang="en-US" altLang="ja-JP" dirty="0" smtClean="0"/>
              <a:t>/</a:t>
            </a:r>
            <a:r>
              <a:rPr kumimoji="1" lang="ja-JP" altLang="en-US" dirty="0" smtClean="0"/>
              <a:t>有効な範囲</a:t>
            </a:r>
            <a:endParaRPr kumimoji="1" lang="en-US" altLang="ja-JP" dirty="0" smtClean="0"/>
          </a:p>
          <a:p>
            <a:pPr lvl="1"/>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31</a:t>
            </a:fld>
            <a:endParaRPr kumimoji="1"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OSS</a:t>
            </a:r>
            <a:r>
              <a:rPr kumimoji="1" lang="ja-JP" altLang="en-US" dirty="0" smtClean="0"/>
              <a:t>クラウド基盤の概要</a:t>
            </a:r>
            <a:endParaRPr kumimoji="1" lang="ja-JP" altLang="en-US" dirty="0"/>
          </a:p>
        </p:txBody>
      </p:sp>
      <p:sp>
        <p:nvSpPr>
          <p:cNvPr id="3" name="コンテンツ プレースホルダ 2"/>
          <p:cNvSpPr>
            <a:spLocks noGrp="1"/>
          </p:cNvSpPr>
          <p:nvPr>
            <p:ph sz="quarter" idx="1"/>
          </p:nvPr>
        </p:nvSpPr>
        <p:spPr>
          <a:xfrm>
            <a:off x="457200" y="1772816"/>
            <a:ext cx="8229600" cy="4353347"/>
          </a:xfrm>
        </p:spPr>
        <p:txBody>
          <a:bodyPr>
            <a:noAutofit/>
          </a:bodyPr>
          <a:lstStyle/>
          <a:p>
            <a:r>
              <a:rPr kumimoji="1" lang="ja-JP" altLang="en-US" sz="1800" b="1" u="sng" dirty="0" smtClean="0"/>
              <a:t>仮想マシン管理機能</a:t>
            </a:r>
            <a:endParaRPr kumimoji="1" lang="en-US" altLang="ja-JP" sz="1800" b="1" u="sng" dirty="0" smtClean="0"/>
          </a:p>
          <a:p>
            <a:pPr lvl="1"/>
            <a:r>
              <a:rPr lang="ja-JP" altLang="en-US" sz="1400" dirty="0" smtClean="0"/>
              <a:t>オンデマンドでサーバを供給するもの</a:t>
            </a:r>
            <a:endParaRPr lang="en-US" altLang="ja-JP" sz="1400" dirty="0" smtClean="0"/>
          </a:p>
          <a:p>
            <a:pPr lvl="1"/>
            <a:r>
              <a:rPr lang="ja-JP" altLang="en-US" sz="1400" dirty="0" smtClean="0"/>
              <a:t>ハイパーバイザを利用し、仮想マシンを提供するのが前提となっているものが殆ど</a:t>
            </a:r>
            <a:endParaRPr kumimoji="1" lang="en-US" altLang="ja-JP" sz="1400" dirty="0" smtClean="0"/>
          </a:p>
          <a:p>
            <a:r>
              <a:rPr lang="ja-JP" altLang="en-US" sz="1800" b="1" u="sng" dirty="0" smtClean="0"/>
              <a:t>ストレージ管理機能</a:t>
            </a:r>
            <a:endParaRPr lang="en-US" altLang="ja-JP" sz="1800" b="1" u="sng" dirty="0" smtClean="0"/>
          </a:p>
          <a:p>
            <a:pPr lvl="1"/>
            <a:r>
              <a:rPr lang="ja-JP" altLang="en-US" sz="1400" dirty="0" smtClean="0"/>
              <a:t>サーバに対してデータ永続化の機能を与えるもの</a:t>
            </a:r>
            <a:endParaRPr lang="en-US" altLang="ja-JP" sz="1400" dirty="0" smtClean="0"/>
          </a:p>
          <a:p>
            <a:pPr lvl="1"/>
            <a:r>
              <a:rPr lang="en-US" altLang="ja-JP" sz="1400" dirty="0" smtClean="0"/>
              <a:t>HDD</a:t>
            </a:r>
            <a:r>
              <a:rPr lang="ja-JP" altLang="en-US" sz="1400" dirty="0" smtClean="0"/>
              <a:t>デバイスのようにブロックデバイスを仮想マシンへ提供するものが殆ど</a:t>
            </a:r>
            <a:endParaRPr lang="en-US" altLang="ja-JP" sz="1400" dirty="0" smtClean="0"/>
          </a:p>
          <a:p>
            <a:pPr lvl="1"/>
            <a:r>
              <a:rPr lang="ja-JP" altLang="en-US" sz="1400" dirty="0" smtClean="0"/>
              <a:t>クラウド基盤の種類によっては、ファイル</a:t>
            </a:r>
            <a:r>
              <a:rPr lang="en-US" altLang="ja-JP" sz="1400" dirty="0" smtClean="0"/>
              <a:t>(</a:t>
            </a:r>
            <a:r>
              <a:rPr lang="ja-JP" altLang="en-US" sz="1400" dirty="0" smtClean="0"/>
              <a:t>オブジェクト</a:t>
            </a:r>
            <a:r>
              <a:rPr lang="en-US" altLang="ja-JP" sz="1400" dirty="0" smtClean="0"/>
              <a:t>)</a:t>
            </a:r>
            <a:r>
              <a:rPr lang="ja-JP" altLang="en-US" sz="1400" dirty="0" smtClean="0"/>
              <a:t>単位に記録する</a:t>
            </a:r>
            <a:r>
              <a:rPr lang="en-US" altLang="ja-JP" sz="1400" dirty="0" smtClean="0"/>
              <a:t/>
            </a:r>
            <a:br>
              <a:rPr lang="en-US" altLang="ja-JP" sz="1400" dirty="0" smtClean="0"/>
            </a:br>
            <a:r>
              <a:rPr lang="ja-JP" altLang="en-US" sz="1400" dirty="0" smtClean="0"/>
              <a:t>抽象度の高いストレージを別途備えているものもある</a:t>
            </a:r>
            <a:endParaRPr lang="en-US" altLang="ja-JP" sz="1400" dirty="0" smtClean="0"/>
          </a:p>
          <a:p>
            <a:r>
              <a:rPr kumimoji="1" lang="ja-JP" altLang="en-US" sz="1800" b="1" u="sng" dirty="0" smtClean="0"/>
              <a:t>セキュリティ管理機能</a:t>
            </a:r>
            <a:endParaRPr kumimoji="1" lang="en-US" altLang="ja-JP" sz="1800" b="1" u="sng" dirty="0" smtClean="0"/>
          </a:p>
          <a:p>
            <a:pPr lvl="1"/>
            <a:r>
              <a:rPr kumimoji="1" lang="ja-JP" altLang="en-US" sz="1400" dirty="0" smtClean="0"/>
              <a:t>ユーザごとに</a:t>
            </a:r>
            <a:r>
              <a:rPr lang="ja-JP" altLang="en-US" sz="1400" dirty="0" smtClean="0"/>
              <a:t>秘密鍵</a:t>
            </a:r>
            <a:r>
              <a:rPr lang="en-US" altLang="ja-JP" sz="1400" dirty="0" smtClean="0"/>
              <a:t>/</a:t>
            </a:r>
            <a:r>
              <a:rPr lang="ja-JP" altLang="en-US" sz="1400" dirty="0" smtClean="0"/>
              <a:t>公開鍵のペアを管理し、</a:t>
            </a:r>
            <a:r>
              <a:rPr lang="en-US" altLang="ja-JP" sz="1400" dirty="0" smtClean="0"/>
              <a:t/>
            </a:r>
            <a:br>
              <a:rPr lang="en-US" altLang="ja-JP" sz="1400" dirty="0" smtClean="0"/>
            </a:br>
            <a:r>
              <a:rPr lang="ja-JP" altLang="en-US" sz="1400" dirty="0" smtClean="0"/>
              <a:t>仮想マシンからそれを参照し、設定させることでセキュアな接続を提供するもの</a:t>
            </a:r>
            <a:endParaRPr kumimoji="1" lang="en-US" altLang="ja-JP" sz="1400" dirty="0" smtClean="0"/>
          </a:p>
          <a:p>
            <a:r>
              <a:rPr kumimoji="1" lang="ja-JP" altLang="en-US" sz="1800" b="1" u="sng" dirty="0" smtClean="0"/>
              <a:t>ネットワーク管理機能</a:t>
            </a:r>
            <a:endParaRPr kumimoji="1" lang="en-US" altLang="ja-JP" sz="1800" b="1" u="sng" dirty="0" smtClean="0"/>
          </a:p>
          <a:p>
            <a:pPr lvl="1"/>
            <a:r>
              <a:rPr lang="ja-JP" altLang="en-US" sz="1400" dirty="0" smtClean="0"/>
              <a:t>仮想マシンへの通信を制御する機能を備えており、</a:t>
            </a:r>
            <a:r>
              <a:rPr lang="en-US" altLang="ja-JP" sz="1400" dirty="0" smtClean="0"/>
              <a:t/>
            </a:r>
            <a:br>
              <a:rPr lang="en-US" altLang="ja-JP" sz="1400" dirty="0" smtClean="0"/>
            </a:br>
            <a:r>
              <a:rPr lang="ja-JP" altLang="en-US" sz="1400" dirty="0" smtClean="0"/>
              <a:t>これをユーザの要望に応じて制御するもの</a:t>
            </a:r>
            <a:endParaRPr kumimoji="1" lang="en-US" altLang="ja-JP" sz="1400" dirty="0" smtClean="0"/>
          </a:p>
          <a:p>
            <a:r>
              <a:rPr lang="ja-JP" altLang="en-US" sz="1800" b="1" u="sng" dirty="0" smtClean="0"/>
              <a:t>外部インターフェイス</a:t>
            </a:r>
            <a:endParaRPr lang="en-US" altLang="ja-JP" sz="1800" b="1" u="sng" dirty="0" smtClean="0"/>
          </a:p>
          <a:p>
            <a:pPr lvl="1"/>
            <a:r>
              <a:rPr kumimoji="1" lang="ja-JP" altLang="en-US" sz="1400" dirty="0" smtClean="0"/>
              <a:t>ブラウザを通じて操作するための</a:t>
            </a:r>
            <a:r>
              <a:rPr kumimoji="1" lang="en-US" altLang="ja-JP" sz="1400" dirty="0" smtClean="0"/>
              <a:t>GUI</a:t>
            </a:r>
            <a:r>
              <a:rPr kumimoji="1" lang="ja-JP" altLang="en-US" sz="1400" dirty="0" smtClean="0"/>
              <a:t>や、プログラム制御可能な</a:t>
            </a:r>
            <a:r>
              <a:rPr kumimoji="1" lang="en-US" altLang="ja-JP" sz="1400" dirty="0" smtClean="0"/>
              <a:t>Web API</a:t>
            </a:r>
            <a:r>
              <a:rPr lang="ja-JP" altLang="en-US" sz="1400" dirty="0" smtClean="0"/>
              <a:t>のこと</a:t>
            </a:r>
            <a:endParaRPr kumimoji="1" lang="ja-JP" altLang="en-US" sz="1400" dirty="0"/>
          </a:p>
        </p:txBody>
      </p:sp>
      <p:sp>
        <p:nvSpPr>
          <p:cNvPr id="5" name="スライド番号プレースホルダ 4"/>
          <p:cNvSpPr>
            <a:spLocks noGrp="1"/>
          </p:cNvSpPr>
          <p:nvPr>
            <p:ph type="sldNum" sz="quarter" idx="15"/>
          </p:nvPr>
        </p:nvSpPr>
        <p:spPr/>
        <p:txBody>
          <a:bodyPr/>
          <a:lstStyle/>
          <a:p>
            <a:fld id="{D2D8002D-B5B0-4BAC-B1F6-782DDCCE6D9C}" type="slidenum">
              <a:rPr kumimoji="1" lang="ja-JP" altLang="en-US" smtClean="0"/>
              <a:pPr/>
              <a:t>32</a:t>
            </a:fld>
            <a:endParaRPr kumimoji="1" lang="ja-JP" altLang="en-US"/>
          </a:p>
        </p:txBody>
      </p:sp>
      <p:sp>
        <p:nvSpPr>
          <p:cNvPr id="4" name="テキスト ボックス 3"/>
          <p:cNvSpPr txBox="1"/>
          <p:nvPr/>
        </p:nvSpPr>
        <p:spPr>
          <a:xfrm>
            <a:off x="1546536" y="1340768"/>
            <a:ext cx="5905784" cy="369332"/>
          </a:xfrm>
          <a:prstGeom prst="rect">
            <a:avLst/>
          </a:prstGeom>
          <a:noFill/>
        </p:spPr>
        <p:txBody>
          <a:bodyPr wrap="none" rtlCol="0">
            <a:spAutoFit/>
          </a:bodyPr>
          <a:lstStyle/>
          <a:p>
            <a:r>
              <a:rPr kumimoji="1" lang="ja-JP" altLang="en-US" dirty="0" smtClean="0"/>
              <a:t>現状の</a:t>
            </a:r>
            <a:r>
              <a:rPr kumimoji="1" lang="en-US" altLang="ja-JP" dirty="0" smtClean="0"/>
              <a:t>OSS</a:t>
            </a:r>
            <a:r>
              <a:rPr kumimoji="1" lang="ja-JP" altLang="en-US" dirty="0" smtClean="0"/>
              <a:t>クラウド基盤には下記する機能が備わっている。</a:t>
            </a:r>
            <a:endParaRPr kumimoji="1" lang="ja-JP"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物理ハードウェア</a:t>
            </a:r>
            <a:r>
              <a:rPr kumimoji="1" lang="en-US" altLang="ja-JP" dirty="0" smtClean="0"/>
              <a:t>(</a:t>
            </a:r>
            <a:r>
              <a:rPr kumimoji="1" lang="ja-JP" altLang="en-US" dirty="0" smtClean="0"/>
              <a:t>サーバ</a:t>
            </a:r>
            <a:r>
              <a:rPr kumimoji="1" lang="en-US" altLang="ja-JP" dirty="0" smtClean="0"/>
              <a:t>)</a:t>
            </a:r>
            <a:r>
              <a:rPr kumimoji="1" lang="ja-JP" altLang="en-US" dirty="0" smtClean="0"/>
              <a:t>の準備と</a:t>
            </a:r>
            <a:r>
              <a:rPr kumimoji="1" lang="en-US" altLang="ja-JP" dirty="0" smtClean="0"/>
              <a:t/>
            </a:r>
            <a:br>
              <a:rPr kumimoji="1" lang="en-US" altLang="ja-JP" dirty="0" smtClean="0"/>
            </a:br>
            <a:r>
              <a:rPr kumimoji="1" lang="ja-JP" altLang="en-US" dirty="0" smtClean="0"/>
              <a:t>メンテナンス</a:t>
            </a:r>
            <a:endParaRPr kumimoji="1" lang="ja-JP" altLang="en-US" dirty="0"/>
          </a:p>
        </p:txBody>
      </p:sp>
      <p:sp>
        <p:nvSpPr>
          <p:cNvPr id="16" name="スライド番号プレースホルダ 15"/>
          <p:cNvSpPr>
            <a:spLocks noGrp="1"/>
          </p:cNvSpPr>
          <p:nvPr>
            <p:ph type="sldNum" sz="quarter" idx="11"/>
          </p:nvPr>
        </p:nvSpPr>
        <p:spPr/>
        <p:txBody>
          <a:bodyPr/>
          <a:lstStyle/>
          <a:p>
            <a:fld id="{D2D8002D-B5B0-4BAC-B1F6-782DDCCE6D9C}" type="slidenum">
              <a:rPr kumimoji="1" lang="ja-JP" altLang="en-US" smtClean="0"/>
              <a:pPr/>
              <a:t>33</a:t>
            </a:fld>
            <a:endParaRPr kumimoji="1" lang="ja-JP" altLang="en-US"/>
          </a:p>
        </p:txBody>
      </p:sp>
      <p:sp>
        <p:nvSpPr>
          <p:cNvPr id="12" name="テキスト ボックス 11"/>
          <p:cNvSpPr txBox="1"/>
          <p:nvPr/>
        </p:nvSpPr>
        <p:spPr>
          <a:xfrm>
            <a:off x="1275541" y="1619508"/>
            <a:ext cx="6710491" cy="307777"/>
          </a:xfrm>
          <a:prstGeom prst="rect">
            <a:avLst/>
          </a:prstGeom>
          <a:noFill/>
        </p:spPr>
        <p:txBody>
          <a:bodyPr wrap="none" rtlCol="0">
            <a:spAutoFit/>
          </a:bodyPr>
          <a:lstStyle/>
          <a:p>
            <a:pPr algn="ctr"/>
            <a:r>
              <a:rPr kumimoji="1" lang="en-US" altLang="ja-JP" sz="1400" dirty="0" err="1" smtClean="0"/>
              <a:t>SIer</a:t>
            </a:r>
            <a:r>
              <a:rPr kumimoji="1" lang="ja-JP" altLang="en-US" sz="1400" dirty="0" smtClean="0"/>
              <a:t>や、企業の情報システム部門にとって、クラウド基盤は概ね下記のように理解される</a:t>
            </a:r>
            <a:endParaRPr kumimoji="1" lang="ja-JP" altLang="en-US" sz="1400" dirty="0"/>
          </a:p>
        </p:txBody>
      </p:sp>
      <p:sp>
        <p:nvSpPr>
          <p:cNvPr id="13" name="テキスト ボックス 12"/>
          <p:cNvSpPr txBox="1"/>
          <p:nvPr/>
        </p:nvSpPr>
        <p:spPr>
          <a:xfrm>
            <a:off x="1228124" y="5734997"/>
            <a:ext cx="7063152" cy="954107"/>
          </a:xfrm>
          <a:prstGeom prst="rect">
            <a:avLst/>
          </a:prstGeom>
          <a:noFill/>
        </p:spPr>
        <p:txBody>
          <a:bodyPr wrap="none" rtlCol="0">
            <a:spAutoFit/>
          </a:bodyPr>
          <a:lstStyle/>
          <a:p>
            <a:r>
              <a:rPr kumimoji="1" lang="ja-JP" altLang="en-US" sz="1400" dirty="0" smtClean="0"/>
              <a:t>物理ハードウェアとしてサーバが必要になるが、従来の運用より運用コストは低くできる。</a:t>
            </a:r>
            <a:endParaRPr kumimoji="1" lang="en-US" altLang="ja-JP" sz="1400" dirty="0" smtClean="0"/>
          </a:p>
          <a:p>
            <a:r>
              <a:rPr lang="ja-JP" altLang="en-US" sz="1400" dirty="0" smtClean="0"/>
              <a:t>純粋にクラウド基盤サービスを利用すれば、サーバマシンを一切保有しなくとも良いが、</a:t>
            </a:r>
            <a:r>
              <a:rPr lang="en-US" altLang="ja-JP" sz="1400" dirty="0" smtClean="0"/>
              <a:t/>
            </a:r>
            <a:br>
              <a:rPr lang="en-US" altLang="ja-JP" sz="1400" dirty="0" smtClean="0"/>
            </a:br>
            <a:r>
              <a:rPr lang="ja-JP" altLang="en-US" sz="1400" dirty="0" smtClean="0"/>
              <a:t>業務データを全てサービス側に置く必要がある。</a:t>
            </a:r>
            <a:endParaRPr lang="en-US" altLang="ja-JP" sz="1400" dirty="0" smtClean="0"/>
          </a:p>
          <a:p>
            <a:r>
              <a:rPr kumimoji="1" lang="ja-JP" altLang="en-US" sz="1400" dirty="0" smtClean="0"/>
              <a:t>そのため少なくとも何かを所有する必要はあると考えられている。</a:t>
            </a:r>
            <a:endParaRPr kumimoji="1" lang="ja-JP" altLang="en-US" sz="1400" dirty="0"/>
          </a:p>
        </p:txBody>
      </p:sp>
      <p:sp>
        <p:nvSpPr>
          <p:cNvPr id="9" name="角丸四角形 8"/>
          <p:cNvSpPr/>
          <p:nvPr/>
        </p:nvSpPr>
        <p:spPr>
          <a:xfrm>
            <a:off x="179512" y="2636912"/>
            <a:ext cx="2016224" cy="13681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dirty="0" smtClean="0"/>
              <a:t>企業内</a:t>
            </a:r>
            <a:r>
              <a:rPr lang="en-US" altLang="ja-JP" dirty="0" smtClean="0"/>
              <a:t/>
            </a:r>
            <a:br>
              <a:rPr lang="en-US" altLang="ja-JP" dirty="0" smtClean="0"/>
            </a:br>
            <a:r>
              <a:rPr lang="ja-JP" altLang="en-US" dirty="0" smtClean="0"/>
              <a:t>既存サーバ</a:t>
            </a:r>
            <a:endParaRPr kumimoji="1" lang="ja-JP" altLang="en-US" dirty="0"/>
          </a:p>
        </p:txBody>
      </p:sp>
      <p:sp>
        <p:nvSpPr>
          <p:cNvPr id="10" name="右矢印 9"/>
          <p:cNvSpPr/>
          <p:nvPr/>
        </p:nvSpPr>
        <p:spPr>
          <a:xfrm>
            <a:off x="2297448" y="2852936"/>
            <a:ext cx="978408" cy="48463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400" dirty="0" smtClean="0"/>
              <a:t>置き換え</a:t>
            </a:r>
            <a:endParaRPr kumimoji="1" lang="ja-JP" altLang="en-US" sz="1400" dirty="0"/>
          </a:p>
        </p:txBody>
      </p:sp>
      <p:sp>
        <p:nvSpPr>
          <p:cNvPr id="11" name="角丸四角形 10"/>
          <p:cNvSpPr/>
          <p:nvPr/>
        </p:nvSpPr>
        <p:spPr>
          <a:xfrm>
            <a:off x="3347864" y="2636912"/>
            <a:ext cx="2016224"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dirty="0" smtClean="0"/>
              <a:t>クラウド基盤上の企業内サーバ</a:t>
            </a:r>
            <a:endParaRPr kumimoji="1" lang="ja-JP" altLang="en-US" dirty="0"/>
          </a:p>
        </p:txBody>
      </p:sp>
      <p:sp>
        <p:nvSpPr>
          <p:cNvPr id="17" name="角丸四角形 16"/>
          <p:cNvSpPr/>
          <p:nvPr/>
        </p:nvSpPr>
        <p:spPr>
          <a:xfrm>
            <a:off x="6588224" y="2636912"/>
            <a:ext cx="2016224" cy="5040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dirty="0" smtClean="0"/>
              <a:t>クラウド基盤上の企業内サーバ</a:t>
            </a:r>
            <a:endParaRPr kumimoji="1" lang="ja-JP" altLang="en-US" dirty="0"/>
          </a:p>
        </p:txBody>
      </p:sp>
      <p:sp>
        <p:nvSpPr>
          <p:cNvPr id="18" name="角丸四角形 17"/>
          <p:cNvSpPr/>
          <p:nvPr/>
        </p:nvSpPr>
        <p:spPr>
          <a:xfrm>
            <a:off x="6588224" y="3356992"/>
            <a:ext cx="2016224" cy="14184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クラウド基盤サービス上の</a:t>
            </a:r>
            <a:r>
              <a:rPr lang="en-US" altLang="ja-JP" sz="1200" dirty="0" smtClean="0"/>
              <a:t/>
            </a:r>
            <a:br>
              <a:rPr lang="en-US" altLang="ja-JP" sz="1200" dirty="0" smtClean="0"/>
            </a:br>
            <a:r>
              <a:rPr lang="ja-JP" altLang="en-US" dirty="0" smtClean="0"/>
              <a:t>企業内サーバ</a:t>
            </a:r>
            <a:endParaRPr kumimoji="1" lang="ja-JP" altLang="en-US" sz="1200" dirty="0"/>
          </a:p>
        </p:txBody>
      </p:sp>
      <p:sp>
        <p:nvSpPr>
          <p:cNvPr id="23" name="テキスト ボックス 22"/>
          <p:cNvSpPr txBox="1"/>
          <p:nvPr/>
        </p:nvSpPr>
        <p:spPr>
          <a:xfrm>
            <a:off x="683568" y="2204864"/>
            <a:ext cx="1013419" cy="369332"/>
          </a:xfrm>
          <a:prstGeom prst="rect">
            <a:avLst/>
          </a:prstGeom>
          <a:noFill/>
        </p:spPr>
        <p:txBody>
          <a:bodyPr wrap="none" rtlCol="0">
            <a:spAutoFit/>
          </a:bodyPr>
          <a:lstStyle/>
          <a:p>
            <a:r>
              <a:rPr kumimoji="1" lang="ja-JP" altLang="en-US" dirty="0" smtClean="0"/>
              <a:t>これまで</a:t>
            </a:r>
            <a:endParaRPr kumimoji="1" lang="ja-JP" altLang="en-US" dirty="0"/>
          </a:p>
        </p:txBody>
      </p:sp>
      <p:sp>
        <p:nvSpPr>
          <p:cNvPr id="24" name="テキスト ボックス 23"/>
          <p:cNvSpPr txBox="1"/>
          <p:nvPr/>
        </p:nvSpPr>
        <p:spPr>
          <a:xfrm>
            <a:off x="3923928" y="2204864"/>
            <a:ext cx="877163" cy="369332"/>
          </a:xfrm>
          <a:prstGeom prst="rect">
            <a:avLst/>
          </a:prstGeom>
          <a:noFill/>
        </p:spPr>
        <p:txBody>
          <a:bodyPr wrap="none" rtlCol="0">
            <a:spAutoFit/>
          </a:bodyPr>
          <a:lstStyle/>
          <a:p>
            <a:r>
              <a:rPr lang="ja-JP" altLang="en-US" dirty="0" smtClean="0"/>
              <a:t>現時点</a:t>
            </a:r>
            <a:endParaRPr kumimoji="1" lang="ja-JP" altLang="en-US" dirty="0"/>
          </a:p>
        </p:txBody>
      </p:sp>
      <p:sp>
        <p:nvSpPr>
          <p:cNvPr id="25" name="テキスト ボックス 24"/>
          <p:cNvSpPr txBox="1"/>
          <p:nvPr/>
        </p:nvSpPr>
        <p:spPr>
          <a:xfrm>
            <a:off x="7236296" y="2204864"/>
            <a:ext cx="646331" cy="369332"/>
          </a:xfrm>
          <a:prstGeom prst="rect">
            <a:avLst/>
          </a:prstGeom>
          <a:noFill/>
        </p:spPr>
        <p:txBody>
          <a:bodyPr wrap="none" rtlCol="0">
            <a:spAutoFit/>
          </a:bodyPr>
          <a:lstStyle/>
          <a:p>
            <a:r>
              <a:rPr lang="ja-JP" altLang="en-US" dirty="0" smtClean="0"/>
              <a:t>将来</a:t>
            </a:r>
            <a:endParaRPr kumimoji="1" lang="ja-JP" altLang="en-US" dirty="0"/>
          </a:p>
        </p:txBody>
      </p:sp>
      <p:sp>
        <p:nvSpPr>
          <p:cNvPr id="26" name="角丸四角形吹き出し 25"/>
          <p:cNvSpPr/>
          <p:nvPr/>
        </p:nvSpPr>
        <p:spPr>
          <a:xfrm>
            <a:off x="251520" y="4077072"/>
            <a:ext cx="2880320" cy="720080"/>
          </a:xfrm>
          <a:prstGeom prst="wedgeRoundRectCallout">
            <a:avLst>
              <a:gd name="adj1" fmla="val 62603"/>
              <a:gd name="adj2" fmla="val -136776"/>
              <a:gd name="adj3" fmla="val 16667"/>
            </a:avLst>
          </a:prstGeom>
          <a:solidFill>
            <a:schemeClr val="bg1"/>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marL="342900" indent="-342900" algn="ctr">
              <a:buFont typeface="+mj-lt"/>
              <a:buAutoNum type="arabicPeriod"/>
            </a:pPr>
            <a:r>
              <a:rPr lang="ja-JP" altLang="en-US" b="1" dirty="0" smtClean="0">
                <a:solidFill>
                  <a:schemeClr val="tx1"/>
                </a:solidFill>
                <a:effectLst>
                  <a:outerShdw blurRad="38100" dist="38100" dir="2700000" algn="tl">
                    <a:srgbClr val="000000">
                      <a:alpha val="43137"/>
                    </a:srgbClr>
                  </a:outerShdw>
                </a:effectLst>
              </a:rPr>
              <a:t>ダウンサイジング効果</a:t>
            </a:r>
            <a:endParaRPr lang="en-US" altLang="ja-JP" b="1" dirty="0" smtClean="0">
              <a:solidFill>
                <a:schemeClr val="tx1"/>
              </a:solidFill>
              <a:effectLst>
                <a:outerShdw blurRad="38100" dist="38100" dir="2700000" algn="tl">
                  <a:srgbClr val="000000">
                    <a:alpha val="43137"/>
                  </a:srgbClr>
                </a:outerShdw>
              </a:effectLst>
            </a:endParaRPr>
          </a:p>
          <a:p>
            <a:pPr marL="342900" indent="-342900" algn="ctr">
              <a:buFont typeface="+mj-lt"/>
              <a:buAutoNum type="arabicPeriod"/>
            </a:pPr>
            <a:r>
              <a:rPr kumimoji="1" lang="ja-JP" altLang="en-US" b="1" dirty="0" smtClean="0">
                <a:solidFill>
                  <a:schemeClr val="tx1"/>
                </a:solidFill>
                <a:effectLst>
                  <a:outerShdw blurRad="38100" dist="38100" dir="2700000" algn="tl">
                    <a:srgbClr val="000000">
                      <a:alpha val="43137"/>
                    </a:srgbClr>
                  </a:outerShdw>
                </a:effectLst>
              </a:rPr>
              <a:t>企業内運用の効率化</a:t>
            </a:r>
            <a:endParaRPr kumimoji="1" lang="ja-JP" altLang="en-US" b="1" dirty="0">
              <a:solidFill>
                <a:schemeClr val="tx1"/>
              </a:solidFill>
              <a:effectLst>
                <a:outerShdw blurRad="38100" dist="38100" dir="2700000" algn="tl">
                  <a:srgbClr val="000000">
                    <a:alpha val="43137"/>
                  </a:srgbClr>
                </a:outerShdw>
              </a:effectLst>
            </a:endParaRPr>
          </a:p>
        </p:txBody>
      </p:sp>
      <p:sp>
        <p:nvSpPr>
          <p:cNvPr id="27" name="角丸四角形吹き出し 26"/>
          <p:cNvSpPr/>
          <p:nvPr/>
        </p:nvSpPr>
        <p:spPr>
          <a:xfrm>
            <a:off x="3203848" y="4077072"/>
            <a:ext cx="3024336" cy="720080"/>
          </a:xfrm>
          <a:prstGeom prst="wedgeRoundRectCallout">
            <a:avLst>
              <a:gd name="adj1" fmla="val 63901"/>
              <a:gd name="adj2" fmla="val -185617"/>
              <a:gd name="adj3" fmla="val 16667"/>
            </a:avLst>
          </a:prstGeom>
          <a:solidFill>
            <a:schemeClr val="bg1"/>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marL="342900" indent="-342900">
              <a:buFont typeface="+mj-lt"/>
              <a:buAutoNum type="alphaUcParenR"/>
            </a:pPr>
            <a:r>
              <a:rPr lang="ja-JP" altLang="en-US" sz="1600" b="1" dirty="0" smtClean="0">
                <a:solidFill>
                  <a:schemeClr val="tx1"/>
                </a:solidFill>
                <a:effectLst>
                  <a:outerShdw blurRad="38100" dist="38100" dir="2700000" algn="tl">
                    <a:srgbClr val="000000">
                      <a:alpha val="43137"/>
                    </a:srgbClr>
                  </a:outerShdw>
                </a:effectLst>
              </a:rPr>
              <a:t>運用上外部に転送できない</a:t>
            </a:r>
            <a:r>
              <a:rPr kumimoji="1" lang="ja-JP" altLang="en-US" sz="1600" b="1" dirty="0" smtClean="0">
                <a:solidFill>
                  <a:schemeClr val="tx1"/>
                </a:solidFill>
                <a:effectLst>
                  <a:outerShdw blurRad="38100" dist="38100" dir="2700000" algn="tl">
                    <a:srgbClr val="000000">
                      <a:alpha val="43137"/>
                    </a:srgbClr>
                  </a:outerShdw>
                </a:effectLst>
              </a:rPr>
              <a:t>データと処理を所有する</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19" name="右矢印 18"/>
          <p:cNvSpPr/>
          <p:nvPr/>
        </p:nvSpPr>
        <p:spPr>
          <a:xfrm>
            <a:off x="5508104" y="3501008"/>
            <a:ext cx="978408" cy="48463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800" dirty="0" smtClean="0"/>
              <a:t>ハイブリッド化</a:t>
            </a:r>
            <a:endParaRPr kumimoji="1" lang="ja-JP" altLang="en-US" sz="800" dirty="0"/>
          </a:p>
        </p:txBody>
      </p:sp>
      <p:sp>
        <p:nvSpPr>
          <p:cNvPr id="28" name="角丸四角形吹き出し 27"/>
          <p:cNvSpPr/>
          <p:nvPr/>
        </p:nvSpPr>
        <p:spPr>
          <a:xfrm>
            <a:off x="3203848" y="4869160"/>
            <a:ext cx="3024336" cy="720080"/>
          </a:xfrm>
          <a:prstGeom prst="wedgeRoundRectCallout">
            <a:avLst>
              <a:gd name="adj1" fmla="val 71024"/>
              <a:gd name="adj2" fmla="val -97703"/>
              <a:gd name="adj3" fmla="val 16667"/>
            </a:avLst>
          </a:prstGeom>
          <a:solidFill>
            <a:schemeClr val="bg1"/>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marL="342900" indent="-342900">
              <a:buFont typeface="+mj-lt"/>
              <a:buAutoNum type="alphaUcParenR" startAt="2"/>
            </a:pPr>
            <a:r>
              <a:rPr kumimoji="1" lang="ja-JP" altLang="en-US" sz="1600" b="1" dirty="0" smtClean="0">
                <a:solidFill>
                  <a:schemeClr val="tx1"/>
                </a:solidFill>
                <a:effectLst>
                  <a:outerShdw blurRad="38100" dist="38100" dir="2700000" algn="tl">
                    <a:srgbClr val="000000">
                      <a:alpha val="43137"/>
                    </a:srgbClr>
                  </a:outerShdw>
                </a:effectLst>
              </a:rPr>
              <a:t>所有しなくて良いものは、</a:t>
            </a:r>
            <a:r>
              <a:rPr kumimoji="1" lang="en-US" altLang="ja-JP" sz="1600" b="1" dirty="0" smtClean="0">
                <a:solidFill>
                  <a:schemeClr val="tx1"/>
                </a:solidFill>
                <a:effectLst>
                  <a:outerShdw blurRad="38100" dist="38100" dir="2700000" algn="tl">
                    <a:srgbClr val="000000">
                      <a:alpha val="43137"/>
                    </a:srgbClr>
                  </a:outerShdw>
                </a:effectLst>
              </a:rPr>
              <a:t/>
            </a:r>
            <a:br>
              <a:rPr kumimoji="1" lang="en-US" altLang="ja-JP" sz="1600" b="1" dirty="0" smtClean="0">
                <a:solidFill>
                  <a:schemeClr val="tx1"/>
                </a:solidFill>
                <a:effectLst>
                  <a:outerShdw blurRad="38100" dist="38100" dir="2700000" algn="tl">
                    <a:srgbClr val="000000">
                      <a:alpha val="43137"/>
                    </a:srgbClr>
                  </a:outerShdw>
                </a:effectLst>
              </a:rPr>
            </a:br>
            <a:r>
              <a:rPr kumimoji="1" lang="ja-JP" altLang="en-US" sz="1600" b="1" dirty="0" smtClean="0">
                <a:solidFill>
                  <a:schemeClr val="tx1"/>
                </a:solidFill>
                <a:effectLst>
                  <a:outerShdw blurRad="38100" dist="38100" dir="2700000" algn="tl">
                    <a:srgbClr val="000000">
                      <a:alpha val="43137"/>
                    </a:srgbClr>
                  </a:outerShdw>
                </a:effectLst>
              </a:rPr>
              <a:t>必要な時に必要なだけ利用</a:t>
            </a:r>
            <a:endParaRPr kumimoji="1" lang="ja-JP" altLang="en-US" sz="1600"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Eucalyptus</a:t>
            </a:r>
            <a:r>
              <a:rPr kumimoji="1" lang="ja-JP" altLang="en-US" dirty="0" smtClean="0"/>
              <a:t>について</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開発のモチベーション</a:t>
            </a:r>
            <a:endParaRPr kumimoji="1" lang="ja-JP" altLang="en-US" dirty="0"/>
          </a:p>
        </p:txBody>
      </p:sp>
      <p:sp>
        <p:nvSpPr>
          <p:cNvPr id="5" name="コンテンツ プレースホルダ 4"/>
          <p:cNvSpPr>
            <a:spLocks noGrp="1"/>
          </p:cNvSpPr>
          <p:nvPr>
            <p:ph sz="quarter" idx="1"/>
          </p:nvPr>
        </p:nvSpPr>
        <p:spPr/>
        <p:txBody>
          <a:bodyPr/>
          <a:lstStyle/>
          <a:p>
            <a:r>
              <a:rPr lang="ja-JP" altLang="en-US" dirty="0" smtClean="0"/>
              <a:t>カリフォルニア大学サンタバーバラ校</a:t>
            </a:r>
            <a:r>
              <a:rPr lang="en-US" altLang="ja-JP" dirty="0" smtClean="0"/>
              <a:t>(UCSB)</a:t>
            </a:r>
            <a:r>
              <a:rPr lang="ja-JP" altLang="en-US" dirty="0" smtClean="0"/>
              <a:t>にて、学内の研究環境にする目的で作られた</a:t>
            </a:r>
            <a:endParaRPr lang="en-US" altLang="ja-JP" dirty="0" smtClean="0"/>
          </a:p>
          <a:p>
            <a:r>
              <a:rPr lang="ja-JP" altLang="en-US" dirty="0" smtClean="0"/>
              <a:t>実際に研究費を使ってハイスケールな処理を試す前に、学内環境で検証をしたい</a:t>
            </a:r>
            <a:endParaRPr lang="en-US" altLang="ja-JP" dirty="0" smtClean="0"/>
          </a:p>
          <a:p>
            <a:pPr lvl="1"/>
            <a:r>
              <a:rPr lang="en-US" altLang="ja-JP" dirty="0" smtClean="0"/>
              <a:t>AWS</a:t>
            </a:r>
            <a:r>
              <a:rPr lang="ja-JP" altLang="en-US" dirty="0" smtClean="0"/>
              <a:t>と互換する必要性がある</a:t>
            </a:r>
            <a:endParaRPr kumimoji="1" lang="ja-JP" altLang="en-US" dirty="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35</a:t>
            </a:fld>
            <a:endParaRPr kumimoji="1" lang="ja-JP"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開発体制</a:t>
            </a:r>
            <a:endParaRPr kumimoji="1" lang="ja-JP" altLang="en-US" dirty="0"/>
          </a:p>
        </p:txBody>
      </p:sp>
      <p:sp>
        <p:nvSpPr>
          <p:cNvPr id="3" name="コンテンツ プレースホルダ 2"/>
          <p:cNvSpPr>
            <a:spLocks noGrp="1"/>
          </p:cNvSpPr>
          <p:nvPr>
            <p:ph sz="quarter" idx="1"/>
          </p:nvPr>
        </p:nvSpPr>
        <p:spPr/>
        <p:txBody>
          <a:bodyPr>
            <a:normAutofit/>
          </a:bodyPr>
          <a:lstStyle/>
          <a:p>
            <a:r>
              <a:rPr lang="en-US" altLang="ja-JP" dirty="0" smtClean="0"/>
              <a:t>NSF</a:t>
            </a:r>
            <a:r>
              <a:rPr lang="ja-JP" altLang="en-US" dirty="0" smtClean="0"/>
              <a:t>（米国立科学財団）の支援を受けて、</a:t>
            </a:r>
            <a:r>
              <a:rPr lang="en-US" altLang="ja-JP" dirty="0" smtClean="0"/>
              <a:t>UCSB</a:t>
            </a:r>
            <a:r>
              <a:rPr lang="ja-JP" altLang="en-US" dirty="0" smtClean="0"/>
              <a:t>（カリフォルニア大学サンタバーバラ校）の大学院生が中心となって開発</a:t>
            </a:r>
            <a:endParaRPr lang="en-US" altLang="ja-JP" dirty="0" smtClean="0"/>
          </a:p>
          <a:p>
            <a:r>
              <a:rPr lang="en-US" altLang="ja-JP" dirty="0" smtClean="0"/>
              <a:t>2009</a:t>
            </a:r>
            <a:r>
              <a:rPr lang="ja-JP" altLang="en-US" dirty="0" smtClean="0"/>
              <a:t>年</a:t>
            </a:r>
            <a:r>
              <a:rPr lang="en-US" altLang="ja-JP" dirty="0" smtClean="0"/>
              <a:t>4</a:t>
            </a:r>
            <a:r>
              <a:rPr lang="ja-JP" altLang="en-US" dirty="0" smtClean="0"/>
              <a:t>月</a:t>
            </a:r>
            <a:r>
              <a:rPr lang="en-US" altLang="ja-JP" dirty="0" smtClean="0"/>
              <a:t>29</a:t>
            </a:r>
            <a:r>
              <a:rPr lang="ja-JP" altLang="en-US" dirty="0" smtClean="0"/>
              <a:t>日 「</a:t>
            </a:r>
            <a:r>
              <a:rPr lang="en-US" altLang="ja-JP" dirty="0" smtClean="0"/>
              <a:t>Eucalyptus</a:t>
            </a:r>
            <a:r>
              <a:rPr lang="ja-JP" altLang="en-US" dirty="0" smtClean="0"/>
              <a:t>」のサポートとハイブリッドクラウドソリューションを提供するために投資を受け「</a:t>
            </a:r>
            <a:r>
              <a:rPr lang="en-US" altLang="ja-JP" dirty="0" smtClean="0"/>
              <a:t>Eucalyptus Systems, Inc.</a:t>
            </a:r>
            <a:r>
              <a:rPr lang="ja-JP" altLang="en-US" dirty="0" smtClean="0"/>
              <a:t>」をベンチャーとして設立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36</a:t>
            </a:fld>
            <a:endParaRPr kumimoji="1"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928694"/>
          </a:xfrm>
        </p:spPr>
        <p:txBody>
          <a:bodyPr/>
          <a:lstStyle/>
          <a:p>
            <a:r>
              <a:rPr kumimoji="1" lang="en-US" altLang="ja-JP" dirty="0" smtClean="0"/>
              <a:t>AWS</a:t>
            </a:r>
            <a:r>
              <a:rPr kumimoji="1" lang="ja-JP" altLang="en-US" dirty="0" smtClean="0"/>
              <a:t>との互換性と現状</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37</a:t>
            </a:fld>
            <a:endParaRPr kumimoji="1" lang="ja-JP" altLang="en-US"/>
          </a:p>
        </p:txBody>
      </p:sp>
      <p:graphicFrame>
        <p:nvGraphicFramePr>
          <p:cNvPr id="5" name="表 4"/>
          <p:cNvGraphicFramePr>
            <a:graphicFrameLocks noGrp="1"/>
          </p:cNvGraphicFramePr>
          <p:nvPr/>
        </p:nvGraphicFramePr>
        <p:xfrm>
          <a:off x="214282" y="1000108"/>
          <a:ext cx="2714644" cy="5669760"/>
        </p:xfrm>
        <a:graphic>
          <a:graphicData uri="http://schemas.openxmlformats.org/drawingml/2006/table">
            <a:tbl>
              <a:tblPr/>
              <a:tblGrid>
                <a:gridCol w="1996062"/>
                <a:gridCol w="718582"/>
              </a:tblGrid>
              <a:tr h="109764">
                <a:tc>
                  <a:txBody>
                    <a:bodyPr/>
                    <a:lstStyle/>
                    <a:p>
                      <a:pPr algn="ctr"/>
                      <a:r>
                        <a:rPr lang="en-US" sz="1000" dirty="0"/>
                        <a:t>EC2 feature</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solidFill>
                      <a:schemeClr val="accent3">
                        <a:lumMod val="40000"/>
                        <a:lumOff val="60000"/>
                      </a:schemeClr>
                    </a:solidFill>
                  </a:tcPr>
                </a:tc>
                <a:tc>
                  <a:txBody>
                    <a:bodyPr/>
                    <a:lstStyle/>
                    <a:p>
                      <a:pPr algn="ctr"/>
                      <a:r>
                        <a:rPr lang="en-US" sz="1000" dirty="0"/>
                        <a:t>Eucalyptus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solidFill>
                      <a:schemeClr val="accent3">
                        <a:lumMod val="40000"/>
                        <a:lumOff val="60000"/>
                      </a:schemeClr>
                    </a:solidFill>
                  </a:tcPr>
                </a:tc>
              </a:tr>
              <a:tr h="109764">
                <a:tc>
                  <a:txBody>
                    <a:bodyPr/>
                    <a:lstStyle/>
                    <a:p>
                      <a:r>
                        <a:rPr lang="en-US" sz="1000">
                          <a:solidFill>
                            <a:schemeClr val="tx1"/>
                          </a:solidFill>
                        </a:rPr>
                        <a:t>Shared AMIs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dirty="0">
                          <a:solidFill>
                            <a:schemeClr val="tx1"/>
                          </a:solidFill>
                        </a:rPr>
                        <a:t>Parameterized launch (user-data)</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Instance metadata</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Public AMI's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Reboot instance</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Retrieve console output</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Paid AMI's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Multiple instance types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Instance launch time</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Elastic IP's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Availability zones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User selectable kernels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Elastic Block Store</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Booting without a ramdisk</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00B0F0"/>
                          </a:solidFill>
                        </a:rPr>
                        <a:t>O</a:t>
                      </a:r>
                      <a:endParaRPr lang="ja-JP" altLang="en-US" sz="1000" b="1" dirty="0">
                        <a:solidFill>
                          <a:srgbClr val="00B0F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Windows Support</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dirty="0">
                          <a:solidFill>
                            <a:schemeClr val="tx1"/>
                          </a:solidFill>
                        </a:rPr>
                        <a:t>Reserved Instances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Auto Scaling</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Elastic Load Balancing</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u="none" strike="noStrike" dirty="0" err="1">
                          <a:solidFill>
                            <a:schemeClr val="tx1"/>
                          </a:solidFill>
                        </a:rPr>
                        <a:t>CloudWatch</a:t>
                      </a:r>
                      <a:endParaRPr lang="en-US" sz="1000" dirty="0">
                        <a:solidFill>
                          <a:schemeClr val="tx1"/>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Virtual Private Cloud (IPSec)</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Shared snaphsots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AMI's backed by EBS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Spot Instances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Sticky session sin Elastic LB</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cc1.4xlarge</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a:solidFill>
                            <a:schemeClr val="tx1"/>
                          </a:solidFill>
                        </a:rPr>
                        <a:t>Specify IP address for inst in VPC</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Tags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Filters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55206">
                <a:tc>
                  <a:txBody>
                    <a:bodyPr/>
                    <a:lstStyle/>
                    <a:p>
                      <a:r>
                        <a:rPr lang="en-US" sz="1000" dirty="0">
                          <a:solidFill>
                            <a:schemeClr val="tx1"/>
                          </a:solidFill>
                        </a:rPr>
                        <a:t>Idempotent </a:t>
                      </a:r>
                      <a:r>
                        <a:rPr lang="en-US" sz="1000" u="none" strike="noStrike" dirty="0" err="1">
                          <a:solidFill>
                            <a:schemeClr val="tx1"/>
                          </a:solidFill>
                        </a:rPr>
                        <a:t>RunInstance</a:t>
                      </a:r>
                      <a:r>
                        <a:rPr lang="en-US" sz="1000" dirty="0">
                          <a:solidFill>
                            <a:schemeClr val="tx1"/>
                          </a:solidFill>
                        </a:rPr>
                        <a:t> calls</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a:solidFill>
                            <a:schemeClr val="tx1"/>
                          </a:solidFill>
                        </a:rPr>
                        <a:t>Import keypair</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r h="109764">
                <a:tc>
                  <a:txBody>
                    <a:bodyPr/>
                    <a:lstStyle/>
                    <a:p>
                      <a:r>
                        <a:rPr lang="en-US" sz="1000" dirty="0">
                          <a:solidFill>
                            <a:schemeClr val="tx1"/>
                          </a:solidFill>
                        </a:rPr>
                        <a:t>SSL termination</a:t>
                      </a: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c>
                  <a:txBody>
                    <a:bodyPr/>
                    <a:lstStyle/>
                    <a:p>
                      <a:pPr algn="ctr"/>
                      <a:r>
                        <a:rPr lang="en-US" altLang="ja-JP" sz="1000" b="1" dirty="0" smtClean="0">
                          <a:solidFill>
                            <a:srgbClr val="FF0000"/>
                          </a:solidFill>
                        </a:rPr>
                        <a:t>X</a:t>
                      </a:r>
                      <a:endParaRPr lang="ja-JP" altLang="en-US" sz="1000" b="1" dirty="0">
                        <a:solidFill>
                          <a:srgbClr val="FF0000"/>
                        </a:solidFill>
                      </a:endParaRPr>
                    </a:p>
                  </a:txBody>
                  <a:tcPr marL="24780" marR="24780" marT="12390" marB="12390" anchor="ctr">
                    <a:lnL w="12700" cap="flat" cmpd="sng" algn="ctr">
                      <a:solidFill>
                        <a:srgbClr val="ADB9CC"/>
                      </a:solidFill>
                      <a:prstDash val="solid"/>
                      <a:round/>
                      <a:headEnd type="none" w="med" len="med"/>
                      <a:tailEnd type="none" w="med" len="med"/>
                    </a:lnL>
                    <a:lnR w="12700" cap="flat" cmpd="sng" algn="ctr">
                      <a:solidFill>
                        <a:srgbClr val="ADB9CC"/>
                      </a:solidFill>
                      <a:prstDash val="solid"/>
                      <a:round/>
                      <a:headEnd type="none" w="med" len="med"/>
                      <a:tailEnd type="none" w="med" len="med"/>
                    </a:lnR>
                    <a:lnT w="12700" cap="flat" cmpd="sng" algn="ctr">
                      <a:solidFill>
                        <a:srgbClr val="ADB9CC"/>
                      </a:solidFill>
                      <a:prstDash val="solid"/>
                      <a:round/>
                      <a:headEnd type="none" w="med" len="med"/>
                      <a:tailEnd type="none" w="med" len="med"/>
                    </a:lnT>
                    <a:lnB w="12700" cap="flat" cmpd="sng" algn="ctr">
                      <a:solidFill>
                        <a:srgbClr val="ADB9CC"/>
                      </a:solidFill>
                      <a:prstDash val="solid"/>
                      <a:round/>
                      <a:headEnd type="none" w="med" len="med"/>
                      <a:tailEnd type="none" w="med" len="med"/>
                    </a:lnB>
                  </a:tcPr>
                </a:tc>
              </a:tr>
            </a:tbl>
          </a:graphicData>
        </a:graphic>
      </p:graphicFrame>
      <p:pic>
        <p:nvPicPr>
          <p:cNvPr id="60419" name="Picture 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20" name="Picture 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1" name="Picture 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2" name="Picture 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3" name="Picture 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4" name="Picture 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5" name="Picture 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6" name="Picture 10"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7" name="Picture 1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8" name="Picture 1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29" name="Picture 1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0" name="Picture 1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31" name="Picture 1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32" name="Picture 1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3" name="Picture 1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4" name="Picture 1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5" name="Picture 1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6" name="Picture 20"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7" name="Picture 2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8" name="Picture 2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39" name="Picture 2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0" name="Picture 2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1" name="Picture 2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2" name="Picture 2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3" name="Picture 2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4" name="Picture 2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5" name="Picture 2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6" name="Picture 3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47" name="Picture 3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48" name="Picture 3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49" name="Picture 3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0" name="Picture 3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1" name="Picture 3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2" name="Picture 3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3" name="Picture 3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4" name="Picture 3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5" name="Picture 3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6" name="Picture 4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7" name="Picture 4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8" name="Picture 4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59" name="Picture 4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0" name="Picture 4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1" name="Picture 4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2" name="Picture 4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3" name="Picture 4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4" name="Picture 4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5" name="Picture 4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6" name="Picture 5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7" name="Picture 5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8" name="Picture 5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69" name="Picture 5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0" name="Picture 5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1" name="Picture 5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2" name="Picture 5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3" name="Picture 5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4" name="Picture 5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5" name="Picture 5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6" name="Picture 6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7" name="Picture 6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8" name="Picture 6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79" name="Picture 6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18" name="Picture 2" descr="(./)"/>
          <p:cNvPicPr>
            <a:picLocks noChangeAspect="1" noChangeArrowheads="1"/>
          </p:cNvPicPr>
          <p:nvPr/>
        </p:nvPicPr>
        <p:blipFill>
          <a:blip r:embed="rId4" cstate="print"/>
          <a:srcRect/>
          <a:stretch>
            <a:fillRect/>
          </a:stretch>
        </p:blipFill>
        <p:spPr bwMode="auto">
          <a:xfrm>
            <a:off x="0" y="-76200"/>
            <a:ext cx="152400" cy="152400"/>
          </a:xfrm>
          <a:prstGeom prst="rect">
            <a:avLst/>
          </a:prstGeom>
          <a:noFill/>
        </p:spPr>
      </p:pic>
      <p:pic>
        <p:nvPicPr>
          <p:cNvPr id="60482" name="Picture 6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3" name="Picture 6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4" name="Picture 6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5" name="Picture 6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6" name="Picture 70"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7" name="Picture 7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8" name="Picture 7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489" name="Picture 7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0" name="Picture 7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1" name="Picture 7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2" name="Picture 7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3" name="Picture 7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4" name="Picture 7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5" name="Picture 7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6" name="Picture 8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7" name="Picture 8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8" name="Picture 8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99" name="Picture 8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00" name="Picture 8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01" name="Picture 8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02" name="Picture 8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03" name="Picture 8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04" name="Picture 8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05" name="Picture 8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06" name="Picture 9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07" name="Picture 9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08" name="Picture 9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09" name="Picture 9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10" name="Picture 9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11" name="Picture 9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12" name="Picture 9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13" name="Picture 9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14" name="Picture 9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15" name="Picture 9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16" name="Picture 10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17" name="Picture 10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18" name="Picture 10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19" name="Picture 10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20" name="Picture 10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21" name="Picture 10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22" name="Picture 10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23" name="Picture 10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24" name="Picture 10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25" name="Picture 10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26" name="Picture 110"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27" name="Picture 11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28" name="Picture 11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29" name="Picture 11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0" name="Picture 11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1" name="Picture 11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2" name="Picture 11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3" name="Picture 11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34" name="Picture 11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35" name="Picture 11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6" name="Picture 120"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7" name="Picture 12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8" name="Picture 12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39" name="Picture 12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40" name="Picture 12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41" name="Picture 12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42" name="Picture 12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43" name="Picture 12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44" name="Picture 12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45" name="Picture 12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46" name="Picture 13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47" name="Picture 13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48" name="Picture 13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49" name="Picture 13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0" name="Picture 13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1" name="Picture 13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2" name="Picture 13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3" name="Picture 13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54" name="Picture 13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55" name="Picture 13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6" name="Picture 14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7" name="Picture 14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58" name="Picture 14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59" name="Picture 14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0" name="Picture 14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1" name="Picture 14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2" name="Picture 14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3" name="Picture 14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4" name="Picture 14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5" name="Picture 14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6" name="Picture 15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67" name="Picture 15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68" name="Picture 152"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69" name="Picture 15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70" name="Picture 15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71" name="Picture 15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72" name="Picture 15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73" name="Picture 15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74" name="Picture 15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75" name="Picture 15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76" name="Picture 16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77" name="Picture 16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78" name="Picture 16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79" name="Picture 16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80" name="Picture 16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81" name="Picture 16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2" name="Picture 16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3" name="Picture 16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4" name="Picture 16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5" name="Picture 16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6" name="Picture 17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7" name="Picture 17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8" name="Picture 17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89" name="Picture 173"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0" name="Picture 174"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1" name="Picture 17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2" name="Picture 17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3" name="Picture 17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4" name="Picture 17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5" name="Picture 179"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96" name="Picture 180"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97" name="Picture 181"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598" name="Picture 18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599" name="Picture 18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00" name="Picture 18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01" name="Picture 185"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02" name="Picture 186"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03" name="Picture 187"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604" name="Picture 188"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605" name="Picture 189"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606" name="Picture 190"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607" name="Picture 191"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08" name="Picture 192"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09" name="Picture 193"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10" name="Picture 194"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11" name="Picture 195"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612" name="Picture 196" descr="(./)"/>
          <p:cNvPicPr>
            <a:picLocks noChangeAspect="1" noChangeArrowheads="1"/>
          </p:cNvPicPr>
          <p:nvPr/>
        </p:nvPicPr>
        <p:blipFill>
          <a:blip r:embed="rId4" cstate="print"/>
          <a:srcRect/>
          <a:stretch>
            <a:fillRect/>
          </a:stretch>
        </p:blipFill>
        <p:spPr bwMode="auto">
          <a:xfrm>
            <a:off x="0" y="0"/>
            <a:ext cx="152400" cy="152400"/>
          </a:xfrm>
          <a:prstGeom prst="rect">
            <a:avLst/>
          </a:prstGeom>
          <a:noFill/>
        </p:spPr>
      </p:pic>
      <p:pic>
        <p:nvPicPr>
          <p:cNvPr id="60613" name="Picture 197"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614" name="Picture 198" descr="{X}"/>
          <p:cNvPicPr>
            <a:picLocks noChangeAspect="1" noChangeArrowheads="1"/>
          </p:cNvPicPr>
          <p:nvPr/>
        </p:nvPicPr>
        <p:blipFill>
          <a:blip r:embed="rId3" cstate="print"/>
          <a:srcRect/>
          <a:stretch>
            <a:fillRect/>
          </a:stretch>
        </p:blipFill>
        <p:spPr bwMode="auto">
          <a:xfrm>
            <a:off x="0" y="0"/>
            <a:ext cx="152400" cy="152400"/>
          </a:xfrm>
          <a:prstGeom prst="rect">
            <a:avLst/>
          </a:prstGeom>
          <a:noFill/>
        </p:spPr>
      </p:pic>
      <p:pic>
        <p:nvPicPr>
          <p:cNvPr id="60481" name="Picture 65" descr="(./)"/>
          <p:cNvPicPr>
            <a:picLocks noChangeAspect="1" noChangeArrowheads="1"/>
          </p:cNvPicPr>
          <p:nvPr/>
        </p:nvPicPr>
        <p:blipFill>
          <a:blip r:embed="rId4" cstate="print"/>
          <a:srcRect/>
          <a:stretch>
            <a:fillRect/>
          </a:stretch>
        </p:blipFill>
        <p:spPr bwMode="auto">
          <a:xfrm>
            <a:off x="0" y="-152400"/>
            <a:ext cx="152400" cy="152400"/>
          </a:xfrm>
          <a:prstGeom prst="rect">
            <a:avLst/>
          </a:prstGeom>
          <a:noFill/>
        </p:spPr>
      </p:pic>
      <p:sp>
        <p:nvSpPr>
          <p:cNvPr id="203" name="テキスト ボックス 202"/>
          <p:cNvSpPr txBox="1"/>
          <p:nvPr/>
        </p:nvSpPr>
        <p:spPr>
          <a:xfrm>
            <a:off x="3176283" y="1000108"/>
            <a:ext cx="5753435" cy="215443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en-US" altLang="ja-JP" sz="2000" dirty="0" smtClean="0"/>
              <a:t>100%</a:t>
            </a:r>
            <a:r>
              <a:rPr kumimoji="1" lang="ja-JP" altLang="en-US" sz="2000" dirty="0" smtClean="0"/>
              <a:t>互換しているというわけではなく、</a:t>
            </a:r>
            <a:r>
              <a:rPr kumimoji="1" lang="en-US" altLang="ja-JP" sz="2000" dirty="0" smtClean="0"/>
              <a:t/>
            </a:r>
            <a:br>
              <a:rPr kumimoji="1" lang="en-US" altLang="ja-JP" sz="2000" dirty="0" smtClean="0"/>
            </a:br>
            <a:r>
              <a:rPr kumimoji="1" lang="ja-JP" altLang="en-US" sz="2000" dirty="0" smtClean="0"/>
              <a:t>サブセットが互換した状態にある。</a:t>
            </a:r>
            <a:endParaRPr kumimoji="1" lang="en-US" altLang="ja-JP" sz="2000" dirty="0" smtClean="0"/>
          </a:p>
          <a:p>
            <a:r>
              <a:rPr lang="ja-JP" altLang="en-US" sz="2000" dirty="0" smtClean="0"/>
              <a:t>この状況は、時間の経過とともに改善されていく。</a:t>
            </a:r>
            <a:endParaRPr lang="en-US" altLang="ja-JP" sz="2000" dirty="0" smtClean="0"/>
          </a:p>
          <a:p>
            <a:r>
              <a:rPr kumimoji="1" lang="ja-JP" altLang="en-US" sz="2000" dirty="0" smtClean="0"/>
              <a:t>しかし、</a:t>
            </a:r>
            <a:r>
              <a:rPr kumimoji="1" lang="en-US" altLang="ja-JP" sz="2000" dirty="0" smtClean="0"/>
              <a:t>AWS</a:t>
            </a:r>
            <a:r>
              <a:rPr kumimoji="1" lang="ja-JP" altLang="en-US" sz="2000" dirty="0" smtClean="0"/>
              <a:t>にしか必要のない機能も含まれている。</a:t>
            </a:r>
            <a:endParaRPr kumimoji="1" lang="en-US" altLang="ja-JP" sz="2000" dirty="0" smtClean="0"/>
          </a:p>
          <a:p>
            <a:endParaRPr lang="en-US" altLang="ja-JP" dirty="0" smtClean="0"/>
          </a:p>
          <a:p>
            <a:r>
              <a:rPr kumimoji="1" lang="ja-JP" altLang="en-US" dirty="0" smtClean="0"/>
              <a:t>例</a:t>
            </a:r>
            <a:r>
              <a:rPr kumimoji="1" lang="en-US" altLang="ja-JP" dirty="0" smtClean="0"/>
              <a:t>) Spot Instances</a:t>
            </a:r>
          </a:p>
          <a:p>
            <a:r>
              <a:rPr lang="ja-JP" altLang="en-US" dirty="0" smtClean="0"/>
              <a:t>インスタンスの費用をオークションで決定する機能</a:t>
            </a:r>
            <a:endParaRPr kumimoji="1" lang="ja-JP" altLang="en-US" dirty="0"/>
          </a:p>
        </p:txBody>
      </p:sp>
      <p:sp>
        <p:nvSpPr>
          <p:cNvPr id="204" name="テキスト ボックス 203"/>
          <p:cNvSpPr txBox="1"/>
          <p:nvPr/>
        </p:nvSpPr>
        <p:spPr>
          <a:xfrm>
            <a:off x="7429520" y="3214686"/>
            <a:ext cx="1491114" cy="369332"/>
          </a:xfrm>
          <a:prstGeom prst="rect">
            <a:avLst/>
          </a:prstGeom>
          <a:noFill/>
        </p:spPr>
        <p:txBody>
          <a:bodyPr wrap="none" rtlCol="0">
            <a:spAutoFit/>
          </a:bodyPr>
          <a:lstStyle/>
          <a:p>
            <a:r>
              <a:rPr lang="en-US" altLang="ja-JP" dirty="0" smtClean="0"/>
              <a:t>2011/01</a:t>
            </a:r>
            <a:r>
              <a:rPr lang="ja-JP" altLang="en-US" dirty="0" smtClean="0"/>
              <a:t>時点</a:t>
            </a:r>
            <a:endParaRPr kumimoji="1"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スマイル 39"/>
          <p:cNvSpPr/>
          <p:nvPr/>
        </p:nvSpPr>
        <p:spPr>
          <a:xfrm>
            <a:off x="323528" y="2276872"/>
            <a:ext cx="720080" cy="72008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latin typeface="+mn-ea"/>
            </a:endParaRPr>
          </a:p>
        </p:txBody>
      </p:sp>
      <p:sp>
        <p:nvSpPr>
          <p:cNvPr id="2" name="タイトル 1"/>
          <p:cNvSpPr>
            <a:spLocks noGrp="1"/>
          </p:cNvSpPr>
          <p:nvPr>
            <p:ph type="title"/>
          </p:nvPr>
        </p:nvSpPr>
        <p:spPr/>
        <p:txBody>
          <a:bodyPr/>
          <a:lstStyle/>
          <a:p>
            <a:r>
              <a:rPr lang="ja-JP" altLang="en-US" smtClean="0"/>
              <a:t>基本構成</a:t>
            </a:r>
            <a:endParaRPr lang="ja-JP" altLang="en-US" dirty="0"/>
          </a:p>
        </p:txBody>
      </p:sp>
      <p:sp>
        <p:nvSpPr>
          <p:cNvPr id="41" name="スライド番号プレースホルダ 40"/>
          <p:cNvSpPr>
            <a:spLocks noGrp="1"/>
          </p:cNvSpPr>
          <p:nvPr>
            <p:ph type="sldNum" sz="quarter" idx="11"/>
          </p:nvPr>
        </p:nvSpPr>
        <p:spPr/>
        <p:txBody>
          <a:bodyPr/>
          <a:lstStyle/>
          <a:p>
            <a:fld id="{D2D8002D-B5B0-4BAC-B1F6-782DDCCE6D9C}" type="slidenum">
              <a:rPr kumimoji="1" lang="ja-JP" altLang="en-US" smtClean="0"/>
              <a:pPr/>
              <a:t>38</a:t>
            </a:fld>
            <a:endParaRPr kumimoji="1" lang="ja-JP" altLang="en-US"/>
          </a:p>
        </p:txBody>
      </p:sp>
      <p:sp>
        <p:nvSpPr>
          <p:cNvPr id="7" name="角丸四角形 6"/>
          <p:cNvSpPr/>
          <p:nvPr/>
        </p:nvSpPr>
        <p:spPr bwMode="auto">
          <a:xfrm>
            <a:off x="3952875" y="2000250"/>
            <a:ext cx="1143000" cy="85725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smtClean="0">
                <a:solidFill>
                  <a:schemeClr val="tx1"/>
                </a:solidFill>
                <a:latin typeface="+mn-ea"/>
              </a:rPr>
              <a:t>Cloud</a:t>
            </a:r>
            <a:br>
              <a:rPr lang="en-US" dirty="0" smtClean="0">
                <a:solidFill>
                  <a:schemeClr val="tx1"/>
                </a:solidFill>
                <a:latin typeface="+mn-ea"/>
              </a:rPr>
            </a:br>
            <a:r>
              <a:rPr lang="en-US" dirty="0" smtClean="0">
                <a:solidFill>
                  <a:schemeClr val="tx1"/>
                </a:solidFill>
                <a:latin typeface="+mn-ea"/>
              </a:rPr>
              <a:t>Controller</a:t>
            </a:r>
            <a:endParaRPr lang="en-US" dirty="0">
              <a:solidFill>
                <a:schemeClr val="tx1"/>
              </a:solidFill>
              <a:latin typeface="+mn-ea"/>
            </a:endParaRPr>
          </a:p>
        </p:txBody>
      </p:sp>
      <p:sp>
        <p:nvSpPr>
          <p:cNvPr id="8" name="角丸四角形 7"/>
          <p:cNvSpPr/>
          <p:nvPr/>
        </p:nvSpPr>
        <p:spPr bwMode="auto">
          <a:xfrm>
            <a:off x="2667000" y="3071813"/>
            <a:ext cx="1143000" cy="85725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Cluster</a:t>
            </a:r>
          </a:p>
          <a:p>
            <a:pPr fontAlgn="auto">
              <a:spcBef>
                <a:spcPts val="0"/>
              </a:spcBef>
              <a:spcAft>
                <a:spcPts val="0"/>
              </a:spcAft>
              <a:defRPr/>
            </a:pPr>
            <a:r>
              <a:rPr lang="en-US" dirty="0">
                <a:solidFill>
                  <a:schemeClr val="tx1"/>
                </a:solidFill>
                <a:latin typeface="+mn-ea"/>
              </a:rPr>
              <a:t>Controller</a:t>
            </a:r>
          </a:p>
        </p:txBody>
      </p:sp>
      <p:sp>
        <p:nvSpPr>
          <p:cNvPr id="9" name="角丸四角形 8"/>
          <p:cNvSpPr/>
          <p:nvPr/>
        </p:nvSpPr>
        <p:spPr bwMode="auto">
          <a:xfrm>
            <a:off x="5095875" y="3071813"/>
            <a:ext cx="1143000" cy="85725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Cluster</a:t>
            </a:r>
          </a:p>
          <a:p>
            <a:pPr fontAlgn="auto">
              <a:spcBef>
                <a:spcPts val="0"/>
              </a:spcBef>
              <a:spcAft>
                <a:spcPts val="0"/>
              </a:spcAft>
              <a:defRPr/>
            </a:pPr>
            <a:r>
              <a:rPr lang="en-US" dirty="0">
                <a:solidFill>
                  <a:schemeClr val="tx1"/>
                </a:solidFill>
                <a:latin typeface="+mn-ea"/>
              </a:rPr>
              <a:t>Controller</a:t>
            </a:r>
          </a:p>
        </p:txBody>
      </p:sp>
      <p:sp>
        <p:nvSpPr>
          <p:cNvPr id="10" name="角丸四角形 9"/>
          <p:cNvSpPr/>
          <p:nvPr/>
        </p:nvSpPr>
        <p:spPr bwMode="auto">
          <a:xfrm>
            <a:off x="2095500" y="4214813"/>
            <a:ext cx="1143000" cy="12858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Node</a:t>
            </a:r>
          </a:p>
          <a:p>
            <a:pPr fontAlgn="auto">
              <a:spcBef>
                <a:spcPts val="0"/>
              </a:spcBef>
              <a:spcAft>
                <a:spcPts val="0"/>
              </a:spcAft>
              <a:defRPr/>
            </a:pPr>
            <a:r>
              <a:rPr lang="en-US" dirty="0">
                <a:solidFill>
                  <a:schemeClr val="tx1"/>
                </a:solidFill>
                <a:latin typeface="+mn-ea"/>
              </a:rPr>
              <a:t>Controller</a:t>
            </a: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p:txBody>
      </p:sp>
      <p:sp>
        <p:nvSpPr>
          <p:cNvPr id="11" name="角丸四角形 10"/>
          <p:cNvSpPr/>
          <p:nvPr/>
        </p:nvSpPr>
        <p:spPr bwMode="auto">
          <a:xfrm>
            <a:off x="2166938"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2" name="角丸四角形 11"/>
          <p:cNvSpPr/>
          <p:nvPr/>
        </p:nvSpPr>
        <p:spPr bwMode="auto">
          <a:xfrm>
            <a:off x="2667000"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3" name="角丸四角形 12"/>
          <p:cNvSpPr/>
          <p:nvPr/>
        </p:nvSpPr>
        <p:spPr bwMode="auto">
          <a:xfrm>
            <a:off x="2166938"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4" name="角丸四角形 13"/>
          <p:cNvSpPr/>
          <p:nvPr/>
        </p:nvSpPr>
        <p:spPr bwMode="auto">
          <a:xfrm>
            <a:off x="2667000"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5" name="角丸四角形 14"/>
          <p:cNvSpPr/>
          <p:nvPr/>
        </p:nvSpPr>
        <p:spPr bwMode="auto">
          <a:xfrm>
            <a:off x="3309938" y="4214813"/>
            <a:ext cx="1143000" cy="12858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Node</a:t>
            </a:r>
          </a:p>
          <a:p>
            <a:pPr fontAlgn="auto">
              <a:spcBef>
                <a:spcPts val="0"/>
              </a:spcBef>
              <a:spcAft>
                <a:spcPts val="0"/>
              </a:spcAft>
              <a:defRPr/>
            </a:pPr>
            <a:r>
              <a:rPr lang="en-US" dirty="0">
                <a:solidFill>
                  <a:schemeClr val="tx1"/>
                </a:solidFill>
                <a:latin typeface="+mn-ea"/>
              </a:rPr>
              <a:t>Controller</a:t>
            </a: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p:txBody>
      </p:sp>
      <p:sp>
        <p:nvSpPr>
          <p:cNvPr id="16" name="角丸四角形 15"/>
          <p:cNvSpPr/>
          <p:nvPr/>
        </p:nvSpPr>
        <p:spPr bwMode="auto">
          <a:xfrm>
            <a:off x="3381375"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7" name="角丸四角形 16"/>
          <p:cNvSpPr/>
          <p:nvPr/>
        </p:nvSpPr>
        <p:spPr bwMode="auto">
          <a:xfrm>
            <a:off x="3881438"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8" name="角丸四角形 17"/>
          <p:cNvSpPr/>
          <p:nvPr/>
        </p:nvSpPr>
        <p:spPr bwMode="auto">
          <a:xfrm>
            <a:off x="3381375"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9" name="角丸四角形 18"/>
          <p:cNvSpPr/>
          <p:nvPr/>
        </p:nvSpPr>
        <p:spPr bwMode="auto">
          <a:xfrm>
            <a:off x="3881438"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0" name="角丸四角形 19"/>
          <p:cNvSpPr/>
          <p:nvPr/>
        </p:nvSpPr>
        <p:spPr bwMode="auto">
          <a:xfrm>
            <a:off x="4524375" y="4214813"/>
            <a:ext cx="1143000" cy="12858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Node</a:t>
            </a:r>
          </a:p>
          <a:p>
            <a:pPr fontAlgn="auto">
              <a:spcBef>
                <a:spcPts val="0"/>
              </a:spcBef>
              <a:spcAft>
                <a:spcPts val="0"/>
              </a:spcAft>
              <a:defRPr/>
            </a:pPr>
            <a:r>
              <a:rPr lang="en-US" dirty="0">
                <a:solidFill>
                  <a:schemeClr val="tx1"/>
                </a:solidFill>
                <a:latin typeface="+mn-ea"/>
              </a:rPr>
              <a:t>Controller</a:t>
            </a: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p:txBody>
      </p:sp>
      <p:sp>
        <p:nvSpPr>
          <p:cNvPr id="21" name="角丸四角形 20"/>
          <p:cNvSpPr/>
          <p:nvPr/>
        </p:nvSpPr>
        <p:spPr bwMode="auto">
          <a:xfrm>
            <a:off x="4595813"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2" name="角丸四角形 21"/>
          <p:cNvSpPr/>
          <p:nvPr/>
        </p:nvSpPr>
        <p:spPr bwMode="auto">
          <a:xfrm>
            <a:off x="5095875"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3" name="角丸四角形 22"/>
          <p:cNvSpPr/>
          <p:nvPr/>
        </p:nvSpPr>
        <p:spPr bwMode="auto">
          <a:xfrm>
            <a:off x="4595813"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4" name="角丸四角形 23"/>
          <p:cNvSpPr/>
          <p:nvPr/>
        </p:nvSpPr>
        <p:spPr bwMode="auto">
          <a:xfrm>
            <a:off x="5095875"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5" name="角丸四角形 24"/>
          <p:cNvSpPr/>
          <p:nvPr/>
        </p:nvSpPr>
        <p:spPr bwMode="auto">
          <a:xfrm>
            <a:off x="5738813" y="4214813"/>
            <a:ext cx="1143000" cy="12858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Node</a:t>
            </a:r>
          </a:p>
          <a:p>
            <a:pPr fontAlgn="auto">
              <a:spcBef>
                <a:spcPts val="0"/>
              </a:spcBef>
              <a:spcAft>
                <a:spcPts val="0"/>
              </a:spcAft>
              <a:defRPr/>
            </a:pPr>
            <a:r>
              <a:rPr lang="en-US" dirty="0">
                <a:solidFill>
                  <a:schemeClr val="tx1"/>
                </a:solidFill>
                <a:latin typeface="+mn-ea"/>
              </a:rPr>
              <a:t>Controller</a:t>
            </a: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p:txBody>
      </p:sp>
      <p:sp>
        <p:nvSpPr>
          <p:cNvPr id="26" name="角丸四角形 25"/>
          <p:cNvSpPr/>
          <p:nvPr/>
        </p:nvSpPr>
        <p:spPr bwMode="auto">
          <a:xfrm>
            <a:off x="5810250"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7" name="角丸四角形 26"/>
          <p:cNvSpPr/>
          <p:nvPr/>
        </p:nvSpPr>
        <p:spPr bwMode="auto">
          <a:xfrm>
            <a:off x="6310313" y="4786313"/>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8" name="角丸四角形 27"/>
          <p:cNvSpPr/>
          <p:nvPr/>
        </p:nvSpPr>
        <p:spPr bwMode="auto">
          <a:xfrm>
            <a:off x="5810250"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29" name="角丸四角形 28"/>
          <p:cNvSpPr/>
          <p:nvPr/>
        </p:nvSpPr>
        <p:spPr bwMode="auto">
          <a:xfrm>
            <a:off x="6310313" y="5143500"/>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30" name="角丸四角形吹き出し 29"/>
          <p:cNvSpPr/>
          <p:nvPr/>
        </p:nvSpPr>
        <p:spPr bwMode="auto">
          <a:xfrm>
            <a:off x="6202363" y="2954338"/>
            <a:ext cx="2857500" cy="717550"/>
          </a:xfrm>
          <a:prstGeom prst="wedgeRoundRectCallout">
            <a:avLst>
              <a:gd name="adj1" fmla="val -56889"/>
              <a:gd name="adj2" fmla="val 24754"/>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46800" rIns="0" bIns="46800" anchor="ctr">
            <a:spAutoFit/>
          </a:bodyPr>
          <a:lstStyle/>
          <a:p>
            <a:pPr marL="0" lvl="1" fontAlgn="auto">
              <a:spcBef>
                <a:spcPts val="0"/>
              </a:spcBef>
              <a:spcAft>
                <a:spcPts val="0"/>
              </a:spcAft>
              <a:defRPr/>
            </a:pPr>
            <a:r>
              <a:rPr lang="ja-JP" altLang="en-US" kern="0" dirty="0">
                <a:latin typeface="+mn-ea"/>
              </a:rPr>
              <a:t>仮想ネットワークを構築</a:t>
            </a:r>
            <a:endParaRPr lang="en-US" altLang="ja-JP" kern="0" dirty="0">
              <a:latin typeface="+mn-ea"/>
            </a:endParaRPr>
          </a:p>
          <a:p>
            <a:pPr marL="0" lvl="1" fontAlgn="auto">
              <a:spcBef>
                <a:spcPts val="0"/>
              </a:spcBef>
              <a:spcAft>
                <a:spcPts val="0"/>
              </a:spcAft>
              <a:defRPr/>
            </a:pPr>
            <a:r>
              <a:rPr lang="ja-JP" altLang="en-US" kern="0" dirty="0">
                <a:latin typeface="+mn-ea"/>
              </a:rPr>
              <a:t>（</a:t>
            </a:r>
            <a:r>
              <a:rPr lang="en-US" altLang="ja-JP" kern="0" dirty="0">
                <a:latin typeface="+mn-ea"/>
              </a:rPr>
              <a:t>VM</a:t>
            </a:r>
            <a:r>
              <a:rPr lang="ja-JP" altLang="en-US" kern="0" dirty="0">
                <a:latin typeface="+mn-ea"/>
              </a:rPr>
              <a:t>へのルータとして機能）</a:t>
            </a:r>
          </a:p>
        </p:txBody>
      </p:sp>
      <p:sp>
        <p:nvSpPr>
          <p:cNvPr id="31" name="角丸四角形吹き出し 30"/>
          <p:cNvSpPr/>
          <p:nvPr/>
        </p:nvSpPr>
        <p:spPr bwMode="auto">
          <a:xfrm>
            <a:off x="5630863" y="1811338"/>
            <a:ext cx="3182937" cy="717550"/>
          </a:xfrm>
          <a:prstGeom prst="wedgeRoundRectCallout">
            <a:avLst>
              <a:gd name="adj1" fmla="val -76022"/>
              <a:gd name="adj2" fmla="val 961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46800" rIns="0" bIns="46800" anchor="ctr">
            <a:spAutoFit/>
          </a:bodyPr>
          <a:lstStyle/>
          <a:p>
            <a:pPr marL="0" lvl="1" fontAlgn="auto">
              <a:spcBef>
                <a:spcPts val="0"/>
              </a:spcBef>
              <a:spcAft>
                <a:spcPts val="0"/>
              </a:spcAft>
              <a:defRPr/>
            </a:pPr>
            <a:r>
              <a:rPr lang="ja-JP" altLang="en-US" kern="0" dirty="0">
                <a:latin typeface="+mn-ea"/>
              </a:rPr>
              <a:t>ユーザからのリクエストを受付</a:t>
            </a:r>
          </a:p>
          <a:p>
            <a:pPr marL="0" lvl="1" fontAlgn="auto">
              <a:spcBef>
                <a:spcPts val="0"/>
              </a:spcBef>
              <a:spcAft>
                <a:spcPts val="0"/>
              </a:spcAft>
              <a:defRPr/>
            </a:pPr>
            <a:r>
              <a:rPr lang="ja-JP" altLang="en-US" kern="0" dirty="0">
                <a:latin typeface="+mn-ea"/>
              </a:rPr>
              <a:t>ユーザ情報を管理</a:t>
            </a:r>
          </a:p>
        </p:txBody>
      </p:sp>
      <p:sp>
        <p:nvSpPr>
          <p:cNvPr id="33" name="曲折矢印 87"/>
          <p:cNvSpPr>
            <a:spLocks noChangeArrowheads="1"/>
          </p:cNvSpPr>
          <p:nvPr/>
        </p:nvSpPr>
        <p:spPr bwMode="auto">
          <a:xfrm rot="7722585">
            <a:off x="1419225" y="2463801"/>
            <a:ext cx="1044575" cy="2432050"/>
          </a:xfrm>
          <a:custGeom>
            <a:avLst/>
            <a:gdLst>
              <a:gd name="T0" fmla="*/ 783431 w 1044575"/>
              <a:gd name="T1" fmla="*/ 0 h 2432050"/>
              <a:gd name="T2" fmla="*/ 783431 w 1044575"/>
              <a:gd name="T3" fmla="*/ 522288 h 2432050"/>
              <a:gd name="T4" fmla="*/ 130572 w 1044575"/>
              <a:gd name="T5" fmla="*/ 2432050 h 2432050"/>
              <a:gd name="T6" fmla="*/ 1044575 w 1044575"/>
              <a:gd name="T7" fmla="*/ 261144 h 2432050"/>
              <a:gd name="T8" fmla="*/ 17694720 60000 65536"/>
              <a:gd name="T9" fmla="*/ 5898240 60000 65536"/>
              <a:gd name="T10" fmla="*/ 5898240 60000 65536"/>
              <a:gd name="T11" fmla="*/ 0 60000 65536"/>
              <a:gd name="T12" fmla="*/ 0 w 1044575"/>
              <a:gd name="T13" fmla="*/ 0 h 2432050"/>
              <a:gd name="T14" fmla="*/ 1044575 w 1044575"/>
              <a:gd name="T15" fmla="*/ 2432050 h 2432050"/>
            </a:gdLst>
            <a:ahLst/>
            <a:cxnLst>
              <a:cxn ang="T8">
                <a:pos x="T0" y="T1"/>
              </a:cxn>
              <a:cxn ang="T9">
                <a:pos x="T2" y="T3"/>
              </a:cxn>
              <a:cxn ang="T10">
                <a:pos x="T4" y="T5"/>
              </a:cxn>
              <a:cxn ang="T11">
                <a:pos x="T6" y="T7"/>
              </a:cxn>
            </a:cxnLst>
            <a:rect l="T12" t="T13" r="T14" b="T15"/>
            <a:pathLst>
              <a:path w="1044575" h="2432050">
                <a:moveTo>
                  <a:pt x="0" y="2432050"/>
                </a:moveTo>
                <a:lnTo>
                  <a:pt x="0" y="587573"/>
                </a:lnTo>
                <a:cubicBezTo>
                  <a:pt x="0" y="335178"/>
                  <a:pt x="204607" y="130571"/>
                  <a:pt x="457002" y="130572"/>
                </a:cubicBezTo>
                <a:cubicBezTo>
                  <a:pt x="457002" y="130572"/>
                  <a:pt x="457002" y="130572"/>
                  <a:pt x="457002" y="130572"/>
                </a:cubicBezTo>
                <a:lnTo>
                  <a:pt x="783431" y="130572"/>
                </a:lnTo>
                <a:lnTo>
                  <a:pt x="783431" y="0"/>
                </a:lnTo>
                <a:lnTo>
                  <a:pt x="1044575" y="261144"/>
                </a:lnTo>
                <a:lnTo>
                  <a:pt x="783431" y="522288"/>
                </a:lnTo>
                <a:lnTo>
                  <a:pt x="783431" y="391716"/>
                </a:lnTo>
                <a:lnTo>
                  <a:pt x="457002" y="391716"/>
                </a:lnTo>
                <a:lnTo>
                  <a:pt x="457001" y="391716"/>
                </a:lnTo>
                <a:cubicBezTo>
                  <a:pt x="348832" y="391716"/>
                  <a:pt x="261144" y="479404"/>
                  <a:pt x="261144" y="587573"/>
                </a:cubicBezTo>
                <a:lnTo>
                  <a:pt x="261144" y="2432050"/>
                </a:lnTo>
                <a:close/>
              </a:path>
            </a:pathLst>
          </a:cu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rot="10800000" vert="eaVert" lIns="0" tIns="46800" rIns="0" bIns="46800" anchor="ctr"/>
          <a:lstStyle/>
          <a:p>
            <a:pPr fontAlgn="auto">
              <a:spcBef>
                <a:spcPts val="0"/>
              </a:spcBef>
              <a:spcAft>
                <a:spcPts val="0"/>
              </a:spcAft>
              <a:defRPr/>
            </a:pPr>
            <a:endParaRPr lang="en-US" dirty="0">
              <a:latin typeface="+mn-ea"/>
            </a:endParaRPr>
          </a:p>
        </p:txBody>
      </p:sp>
      <p:sp>
        <p:nvSpPr>
          <p:cNvPr id="34" name="テキスト ボックス 85"/>
          <p:cNvSpPr txBox="1">
            <a:spLocks noChangeArrowheads="1"/>
          </p:cNvSpPr>
          <p:nvPr/>
        </p:nvSpPr>
        <p:spPr bwMode="auto">
          <a:xfrm>
            <a:off x="1679575" y="2143125"/>
            <a:ext cx="1983235" cy="369332"/>
          </a:xfrm>
          <a:prstGeom prst="rect">
            <a:avLst/>
          </a:prstGeom>
          <a:noFill/>
          <a:ln w="9525">
            <a:noFill/>
            <a:miter lim="800000"/>
            <a:headEnd/>
            <a:tailEnd/>
          </a:ln>
        </p:spPr>
        <p:txBody>
          <a:bodyPr wrap="none">
            <a:spAutoFit/>
          </a:bodyPr>
          <a:lstStyle/>
          <a:p>
            <a:r>
              <a:rPr lang="en-US" altLang="ja-JP">
                <a:latin typeface="+mn-ea"/>
              </a:rPr>
              <a:t>(1) VM</a:t>
            </a:r>
            <a:r>
              <a:rPr lang="ja-JP" altLang="en-US">
                <a:latin typeface="+mn-ea"/>
              </a:rPr>
              <a:t>の起動要求</a:t>
            </a:r>
            <a:endParaRPr lang="en-US">
              <a:latin typeface="+mn-ea"/>
            </a:endParaRPr>
          </a:p>
        </p:txBody>
      </p:sp>
      <p:sp>
        <p:nvSpPr>
          <p:cNvPr id="35" name="テキスト ボックス 88"/>
          <p:cNvSpPr txBox="1">
            <a:spLocks noChangeArrowheads="1"/>
          </p:cNvSpPr>
          <p:nvPr/>
        </p:nvSpPr>
        <p:spPr bwMode="auto">
          <a:xfrm>
            <a:off x="788988" y="3429000"/>
            <a:ext cx="1487908" cy="369332"/>
          </a:xfrm>
          <a:prstGeom prst="rect">
            <a:avLst/>
          </a:prstGeom>
          <a:noFill/>
          <a:ln w="9525">
            <a:noFill/>
            <a:miter lim="800000"/>
            <a:headEnd/>
            <a:tailEnd/>
          </a:ln>
        </p:spPr>
        <p:txBody>
          <a:bodyPr wrap="none">
            <a:spAutoFit/>
          </a:bodyPr>
          <a:lstStyle/>
          <a:p>
            <a:r>
              <a:rPr lang="en-US" altLang="ja-JP">
                <a:latin typeface="+mn-ea"/>
              </a:rPr>
              <a:t>(2) VM</a:t>
            </a:r>
            <a:r>
              <a:rPr lang="ja-JP" altLang="en-US">
                <a:latin typeface="+mn-ea"/>
              </a:rPr>
              <a:t>を利用</a:t>
            </a:r>
            <a:endParaRPr lang="en-US">
              <a:latin typeface="+mn-ea"/>
            </a:endParaRPr>
          </a:p>
        </p:txBody>
      </p:sp>
      <p:sp>
        <p:nvSpPr>
          <p:cNvPr id="36" name="右矢印 35"/>
          <p:cNvSpPr/>
          <p:nvPr/>
        </p:nvSpPr>
        <p:spPr bwMode="auto">
          <a:xfrm>
            <a:off x="1143000" y="2357438"/>
            <a:ext cx="2928938" cy="500062"/>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0" tIns="46800" rIns="0" bIns="46800" anchor="ctr"/>
          <a:lstStyle/>
          <a:p>
            <a:pPr fontAlgn="auto">
              <a:spcBef>
                <a:spcPts val="0"/>
              </a:spcBef>
              <a:spcAft>
                <a:spcPts val="0"/>
              </a:spcAft>
              <a:defRPr/>
            </a:pPr>
            <a:endParaRPr lang="en-US" dirty="0">
              <a:solidFill>
                <a:schemeClr val="tx1"/>
              </a:solidFill>
              <a:latin typeface="+mn-ea"/>
            </a:endParaRPr>
          </a:p>
        </p:txBody>
      </p:sp>
      <p:sp>
        <p:nvSpPr>
          <p:cNvPr id="37" name="角丸四角形吹き出し 36"/>
          <p:cNvSpPr/>
          <p:nvPr/>
        </p:nvSpPr>
        <p:spPr bwMode="auto">
          <a:xfrm>
            <a:off x="6845300" y="4097338"/>
            <a:ext cx="1768475" cy="411162"/>
          </a:xfrm>
          <a:prstGeom prst="wedgeRoundRectCallout">
            <a:avLst>
              <a:gd name="adj1" fmla="val -69813"/>
              <a:gd name="adj2" fmla="val 3420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0" tIns="46800" rIns="0" bIns="46800" anchor="ctr">
            <a:spAutoFit/>
          </a:bodyPr>
          <a:lstStyle/>
          <a:p>
            <a:pPr marL="0" lvl="1" fontAlgn="auto">
              <a:spcBef>
                <a:spcPts val="0"/>
              </a:spcBef>
              <a:spcAft>
                <a:spcPts val="0"/>
              </a:spcAft>
              <a:defRPr/>
            </a:pPr>
            <a:r>
              <a:rPr lang="ja-JP" altLang="en-US" kern="0" dirty="0">
                <a:latin typeface="+mn-ea"/>
              </a:rPr>
              <a:t>仮想マシンを起動</a:t>
            </a:r>
          </a:p>
        </p:txBody>
      </p:sp>
      <p:sp>
        <p:nvSpPr>
          <p:cNvPr id="38" name="円柱 37"/>
          <p:cNvSpPr/>
          <p:nvPr/>
        </p:nvSpPr>
        <p:spPr bwMode="auto">
          <a:xfrm>
            <a:off x="5000625" y="2428875"/>
            <a:ext cx="571500" cy="500063"/>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800" rIns="0" bIns="46800" anchor="ctr"/>
          <a:lstStyle/>
          <a:p>
            <a:pPr fontAlgn="auto">
              <a:spcBef>
                <a:spcPts val="0"/>
              </a:spcBef>
              <a:spcAft>
                <a:spcPts val="0"/>
              </a:spcAft>
              <a:defRPr/>
            </a:pPr>
            <a:r>
              <a:rPr lang="en-US" sz="1400" dirty="0" smtClean="0">
                <a:solidFill>
                  <a:schemeClr val="tx1"/>
                </a:solidFill>
                <a:latin typeface="+mn-ea"/>
              </a:rPr>
              <a:t>Walrus</a:t>
            </a:r>
            <a:endParaRPr lang="en-US" sz="1400" dirty="0">
              <a:solidFill>
                <a:schemeClr val="tx1"/>
              </a:solidFill>
              <a:latin typeface="+mn-ea"/>
            </a:endParaRPr>
          </a:p>
        </p:txBody>
      </p:sp>
      <p:sp>
        <p:nvSpPr>
          <p:cNvPr id="39" name="Text Box 85"/>
          <p:cNvSpPr txBox="1">
            <a:spLocks noChangeArrowheads="1"/>
          </p:cNvSpPr>
          <p:nvPr/>
        </p:nvSpPr>
        <p:spPr bwMode="auto">
          <a:xfrm>
            <a:off x="179388" y="1722438"/>
            <a:ext cx="1379537" cy="374650"/>
          </a:xfrm>
          <a:prstGeom prst="rect">
            <a:avLst/>
          </a:prstGeom>
          <a:noFill/>
          <a:ln w="9525">
            <a:noFill/>
            <a:miter lim="800000"/>
            <a:headEnd/>
            <a:tailEnd/>
          </a:ln>
        </p:spPr>
        <p:txBody>
          <a:bodyPr lIns="0" tIns="46800" rIns="0" bIns="46800">
            <a:spAutoFit/>
          </a:bodyPr>
          <a:lstStyle/>
          <a:p>
            <a:pPr>
              <a:spcBef>
                <a:spcPct val="50000"/>
              </a:spcBef>
            </a:pPr>
            <a:r>
              <a:rPr lang="ja-JP" altLang="en-US">
                <a:latin typeface="+mn-ea"/>
              </a:rPr>
              <a:t>ユーザ端末</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EC2/EBS</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39</a:t>
            </a:fld>
            <a:endParaRPr kumimoji="1" lang="ja-JP" altLang="en-US"/>
          </a:p>
        </p:txBody>
      </p:sp>
      <p:sp>
        <p:nvSpPr>
          <p:cNvPr id="5" name="テキスト ボックス 4"/>
          <p:cNvSpPr txBox="1"/>
          <p:nvPr/>
        </p:nvSpPr>
        <p:spPr>
          <a:xfrm>
            <a:off x="251520" y="1700808"/>
            <a:ext cx="8558690" cy="1200329"/>
          </a:xfrm>
          <a:prstGeom prst="rect">
            <a:avLst/>
          </a:prstGeom>
          <a:noFill/>
        </p:spPr>
        <p:txBody>
          <a:bodyPr wrap="none" rtlCol="0">
            <a:spAutoFit/>
          </a:bodyPr>
          <a:lstStyle/>
          <a:p>
            <a:pPr>
              <a:buFont typeface="Arial" pitchFamily="34" charset="0"/>
              <a:buChar char="•"/>
            </a:pPr>
            <a:r>
              <a:rPr kumimoji="1" lang="ja-JP" altLang="en-US" dirty="0" smtClean="0"/>
              <a:t>基本的に</a:t>
            </a:r>
            <a:r>
              <a:rPr kumimoji="1" lang="en-US" altLang="ja-JP" dirty="0" smtClean="0"/>
              <a:t>AWS</a:t>
            </a:r>
            <a:r>
              <a:rPr kumimoji="1" lang="ja-JP" altLang="en-US" dirty="0" smtClean="0"/>
              <a:t>と同じだが、一部異なる実装がある。</a:t>
            </a:r>
            <a:endParaRPr kumimoji="1" lang="en-US" altLang="ja-JP" dirty="0" smtClean="0"/>
          </a:p>
          <a:p>
            <a:pPr lvl="1">
              <a:buFont typeface="Arial" pitchFamily="34" charset="0"/>
              <a:buChar char="•"/>
            </a:pPr>
            <a:r>
              <a:rPr lang="ja-JP" altLang="en-US" dirty="0" smtClean="0"/>
              <a:t>ローカルストアのみ対応</a:t>
            </a:r>
            <a:endParaRPr kumimoji="1" lang="en-US" altLang="ja-JP" dirty="0" smtClean="0"/>
          </a:p>
          <a:p>
            <a:pPr lvl="1">
              <a:buFont typeface="Arial" pitchFamily="34" charset="0"/>
              <a:buChar char="•"/>
            </a:pPr>
            <a:r>
              <a:rPr kumimoji="1" lang="en-US" altLang="ja-JP" dirty="0" smtClean="0"/>
              <a:t>EBS Backed AMI</a:t>
            </a:r>
            <a:r>
              <a:rPr kumimoji="1" lang="ja-JP" altLang="en-US" dirty="0" smtClean="0"/>
              <a:t>が無い</a:t>
            </a:r>
            <a:endParaRPr kumimoji="1" lang="en-US" altLang="ja-JP" dirty="0" smtClean="0"/>
          </a:p>
          <a:p>
            <a:pPr lvl="2">
              <a:buFont typeface="Arial" pitchFamily="34" charset="0"/>
              <a:buChar char="•"/>
            </a:pPr>
            <a:r>
              <a:rPr lang="en-US" altLang="ja-JP" dirty="0" smtClean="0"/>
              <a:t>EBS</a:t>
            </a:r>
            <a:r>
              <a:rPr lang="ja-JP" altLang="en-US" dirty="0" smtClean="0"/>
              <a:t>上の</a:t>
            </a:r>
            <a:r>
              <a:rPr lang="en-US" altLang="ja-JP" dirty="0" smtClean="0"/>
              <a:t>Volume</a:t>
            </a:r>
            <a:r>
              <a:rPr lang="ja-JP" altLang="en-US" dirty="0" smtClean="0"/>
              <a:t>を接続して仮想マシンとしてブートできるマシンイメージのこと</a:t>
            </a:r>
            <a:endParaRPr lang="en-US" altLang="ja-JP" dirty="0" smtClean="0"/>
          </a:p>
        </p:txBody>
      </p:sp>
      <p:sp>
        <p:nvSpPr>
          <p:cNvPr id="6" name="円柱 5"/>
          <p:cNvSpPr/>
          <p:nvPr/>
        </p:nvSpPr>
        <p:spPr>
          <a:xfrm>
            <a:off x="3419872" y="3356992"/>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Walrus</a:t>
            </a:r>
          </a:p>
          <a:p>
            <a:pPr algn="ctr"/>
            <a:r>
              <a:rPr lang="en-US" altLang="ja-JP" sz="1200" dirty="0" smtClean="0"/>
              <a:t>(S3</a:t>
            </a:r>
            <a:r>
              <a:rPr lang="ja-JP" altLang="en-US" sz="1200" dirty="0" smtClean="0"/>
              <a:t>相当</a:t>
            </a:r>
            <a:r>
              <a:rPr lang="en-US" altLang="ja-JP" sz="1200" dirty="0" smtClean="0"/>
              <a:t>)</a:t>
            </a:r>
            <a:endParaRPr kumimoji="1" lang="ja-JP" altLang="en-US" sz="1200" dirty="0"/>
          </a:p>
        </p:txBody>
      </p:sp>
      <p:sp>
        <p:nvSpPr>
          <p:cNvPr id="7" name="角丸四角形 6"/>
          <p:cNvSpPr/>
          <p:nvPr/>
        </p:nvSpPr>
        <p:spPr bwMode="auto">
          <a:xfrm>
            <a:off x="323528" y="4005064"/>
            <a:ext cx="2338908" cy="12858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Node</a:t>
            </a:r>
          </a:p>
          <a:p>
            <a:pPr fontAlgn="auto">
              <a:spcBef>
                <a:spcPts val="0"/>
              </a:spcBef>
              <a:spcAft>
                <a:spcPts val="0"/>
              </a:spcAft>
              <a:defRPr/>
            </a:pPr>
            <a:r>
              <a:rPr lang="en-US" dirty="0">
                <a:solidFill>
                  <a:schemeClr val="tx1"/>
                </a:solidFill>
                <a:latin typeface="+mn-ea"/>
              </a:rPr>
              <a:t>Controller</a:t>
            </a: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p:txBody>
      </p:sp>
      <p:sp>
        <p:nvSpPr>
          <p:cNvPr id="11" name="角丸四角形 10"/>
          <p:cNvSpPr/>
          <p:nvPr/>
        </p:nvSpPr>
        <p:spPr bwMode="auto">
          <a:xfrm>
            <a:off x="2090936" y="4933751"/>
            <a:ext cx="428625" cy="28575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fontAlgn="auto">
              <a:spcBef>
                <a:spcPts val="0"/>
              </a:spcBef>
              <a:spcAft>
                <a:spcPts val="0"/>
              </a:spcAft>
              <a:defRPr/>
            </a:pPr>
            <a:r>
              <a:rPr lang="en-US" dirty="0">
                <a:solidFill>
                  <a:schemeClr val="tx1"/>
                </a:solidFill>
                <a:latin typeface="+mn-ea"/>
              </a:rPr>
              <a:t>VM</a:t>
            </a:r>
          </a:p>
        </p:txBody>
      </p:sp>
      <p:sp>
        <p:nvSpPr>
          <p:cNvPr id="12" name="円柱 11"/>
          <p:cNvSpPr/>
          <p:nvPr/>
        </p:nvSpPr>
        <p:spPr>
          <a:xfrm>
            <a:off x="3419872" y="5517232"/>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Storage</a:t>
            </a:r>
            <a:endParaRPr kumimoji="1" lang="ja-JP" altLang="en-US" dirty="0"/>
          </a:p>
        </p:txBody>
      </p:sp>
      <p:sp>
        <p:nvSpPr>
          <p:cNvPr id="13" name="正方形/長方形 12"/>
          <p:cNvSpPr/>
          <p:nvPr/>
        </p:nvSpPr>
        <p:spPr>
          <a:xfrm>
            <a:off x="3419872" y="494116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ATA over Ether</a:t>
            </a:r>
            <a:endParaRPr kumimoji="1" lang="ja-JP" altLang="en-US" sz="1200" dirty="0"/>
          </a:p>
        </p:txBody>
      </p:sp>
      <p:cxnSp>
        <p:nvCxnSpPr>
          <p:cNvPr id="15" name="直線コネクタ 14"/>
          <p:cNvCxnSpPr>
            <a:stCxn id="12" idx="0"/>
            <a:endCxn id="13" idx="2"/>
          </p:cNvCxnSpPr>
          <p:nvPr/>
        </p:nvCxnSpPr>
        <p:spPr>
          <a:xfrm rot="5400000" flipH="1" flipV="1">
            <a:off x="3706053" y="5544235"/>
            <a:ext cx="34203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直線コネクタ 16"/>
          <p:cNvCxnSpPr>
            <a:stCxn id="11" idx="3"/>
            <a:endCxn id="13" idx="1"/>
          </p:cNvCxnSpPr>
          <p:nvPr/>
        </p:nvCxnSpPr>
        <p:spPr>
          <a:xfrm>
            <a:off x="2519561" y="5076626"/>
            <a:ext cx="900311" cy="80566"/>
          </a:xfrm>
          <a:prstGeom prst="line">
            <a:avLst/>
          </a:prstGeom>
        </p:spPr>
        <p:style>
          <a:lnRef idx="3">
            <a:schemeClr val="accent2"/>
          </a:lnRef>
          <a:fillRef idx="0">
            <a:schemeClr val="accent2"/>
          </a:fillRef>
          <a:effectRef idx="2">
            <a:schemeClr val="accent2"/>
          </a:effectRef>
          <a:fontRef idx="minor">
            <a:schemeClr val="tx1"/>
          </a:fontRef>
        </p:style>
      </p:cxnSp>
      <p:sp>
        <p:nvSpPr>
          <p:cNvPr id="18" name="円柱 17"/>
          <p:cNvSpPr/>
          <p:nvPr/>
        </p:nvSpPr>
        <p:spPr>
          <a:xfrm>
            <a:off x="1547664" y="4077072"/>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a:t>
            </a:r>
            <a:r>
              <a:rPr kumimoji="1" lang="en-US" altLang="ja-JP" dirty="0" smtClean="0"/>
              <a:t>ocal </a:t>
            </a:r>
            <a:r>
              <a:rPr lang="en-US" altLang="ja-JP" dirty="0" smtClean="0"/>
              <a:t>S</a:t>
            </a:r>
            <a:r>
              <a:rPr kumimoji="1" lang="en-US" altLang="ja-JP" dirty="0" smtClean="0"/>
              <a:t>tore</a:t>
            </a:r>
            <a:endParaRPr kumimoji="1" lang="ja-JP" altLang="en-US" dirty="0"/>
          </a:p>
        </p:txBody>
      </p:sp>
      <p:cxnSp>
        <p:nvCxnSpPr>
          <p:cNvPr id="20" name="図形 19"/>
          <p:cNvCxnSpPr>
            <a:stCxn id="18" idx="3"/>
            <a:endCxn id="11" idx="1"/>
          </p:cNvCxnSpPr>
          <p:nvPr/>
        </p:nvCxnSpPr>
        <p:spPr>
          <a:xfrm rot="16200000" flipH="1">
            <a:off x="1944167" y="4929857"/>
            <a:ext cx="207466" cy="86072"/>
          </a:xfrm>
          <a:prstGeom prst="bentConnector2">
            <a:avLst/>
          </a:prstGeom>
        </p:spPr>
        <p:style>
          <a:lnRef idx="3">
            <a:schemeClr val="accent2"/>
          </a:lnRef>
          <a:fillRef idx="0">
            <a:schemeClr val="accent2"/>
          </a:fillRef>
          <a:effectRef idx="2">
            <a:schemeClr val="accent2"/>
          </a:effectRef>
          <a:fontRef idx="minor">
            <a:schemeClr val="tx1"/>
          </a:fontRef>
        </p:style>
      </p:cxnSp>
      <p:cxnSp>
        <p:nvCxnSpPr>
          <p:cNvPr id="22" name="直線矢印コネクタ 21"/>
          <p:cNvCxnSpPr>
            <a:stCxn id="6" idx="2"/>
            <a:endCxn id="18" idx="4"/>
          </p:cNvCxnSpPr>
          <p:nvPr/>
        </p:nvCxnSpPr>
        <p:spPr>
          <a:xfrm rot="10800000" flipV="1">
            <a:off x="2462064" y="3753036"/>
            <a:ext cx="957808" cy="720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テキスト ボックス 22"/>
          <p:cNvSpPr txBox="1"/>
          <p:nvPr/>
        </p:nvSpPr>
        <p:spPr>
          <a:xfrm>
            <a:off x="2699792" y="4221088"/>
            <a:ext cx="654795" cy="369332"/>
          </a:xfrm>
          <a:prstGeom prst="rect">
            <a:avLst/>
          </a:prstGeom>
          <a:noFill/>
        </p:spPr>
        <p:txBody>
          <a:bodyPr wrap="none" rtlCol="0">
            <a:spAutoFit/>
          </a:bodyPr>
          <a:lstStyle/>
          <a:p>
            <a:r>
              <a:rPr kumimoji="1" lang="en-US" altLang="ja-JP" dirty="0" smtClean="0"/>
              <a:t>Copy</a:t>
            </a:r>
            <a:endParaRPr kumimoji="1" lang="ja-JP" altLang="en-US" dirty="0"/>
          </a:p>
        </p:txBody>
      </p:sp>
      <p:sp>
        <p:nvSpPr>
          <p:cNvPr id="24" name="テキスト ボックス 23"/>
          <p:cNvSpPr txBox="1"/>
          <p:nvPr/>
        </p:nvSpPr>
        <p:spPr>
          <a:xfrm>
            <a:off x="2699792" y="4787860"/>
            <a:ext cx="789896" cy="369332"/>
          </a:xfrm>
          <a:prstGeom prst="rect">
            <a:avLst/>
          </a:prstGeom>
          <a:noFill/>
        </p:spPr>
        <p:txBody>
          <a:bodyPr wrap="none" rtlCol="0">
            <a:spAutoFit/>
          </a:bodyPr>
          <a:lstStyle/>
          <a:p>
            <a:r>
              <a:rPr kumimoji="1" lang="en-US" altLang="ja-JP" dirty="0" smtClean="0"/>
              <a:t>Attach</a:t>
            </a:r>
            <a:endParaRPr kumimoji="1" lang="ja-JP" altLang="en-US" dirty="0"/>
          </a:p>
        </p:txBody>
      </p:sp>
      <p:sp>
        <p:nvSpPr>
          <p:cNvPr id="25" name="右中かっこ 24"/>
          <p:cNvSpPr/>
          <p:nvPr/>
        </p:nvSpPr>
        <p:spPr>
          <a:xfrm flipH="1">
            <a:off x="3131840" y="5517232"/>
            <a:ext cx="216024"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179512" y="5517232"/>
            <a:ext cx="2973891" cy="738664"/>
          </a:xfrm>
          <a:prstGeom prst="rect">
            <a:avLst/>
          </a:prstGeom>
          <a:noFill/>
        </p:spPr>
        <p:txBody>
          <a:bodyPr wrap="none" rtlCol="0">
            <a:spAutoFit/>
          </a:bodyPr>
          <a:lstStyle/>
          <a:p>
            <a:pPr algn="r"/>
            <a:r>
              <a:rPr lang="ja-JP" altLang="en-US" sz="1400" dirty="0" smtClean="0"/>
              <a:t>ブート後に</a:t>
            </a:r>
            <a:r>
              <a:rPr lang="en-US" altLang="ja-JP" sz="1400" dirty="0" smtClean="0"/>
              <a:t/>
            </a:r>
            <a:br>
              <a:rPr lang="en-US" altLang="ja-JP" sz="1400" dirty="0" smtClean="0"/>
            </a:br>
            <a:r>
              <a:rPr lang="ja-JP" altLang="en-US" sz="1400" dirty="0" smtClean="0"/>
              <a:t>インスタンスのブロックデバイスとして</a:t>
            </a:r>
            <a:r>
              <a:rPr lang="en-US" altLang="ja-JP" sz="1400" dirty="0" smtClean="0"/>
              <a:t/>
            </a:r>
            <a:br>
              <a:rPr lang="en-US" altLang="ja-JP" sz="1400" dirty="0" smtClean="0"/>
            </a:br>
            <a:r>
              <a:rPr lang="ja-JP" altLang="en-US" sz="1400" dirty="0" smtClean="0"/>
              <a:t>利用可能</a:t>
            </a:r>
            <a:endParaRPr kumimoji="1" lang="ja-JP" altLang="en-US" sz="1400" dirty="0"/>
          </a:p>
        </p:txBody>
      </p:sp>
      <p:sp>
        <p:nvSpPr>
          <p:cNvPr id="27" name="テキスト ボックス 26"/>
          <p:cNvSpPr txBox="1"/>
          <p:nvPr/>
        </p:nvSpPr>
        <p:spPr>
          <a:xfrm>
            <a:off x="398703" y="4895582"/>
            <a:ext cx="1653017" cy="261610"/>
          </a:xfrm>
          <a:prstGeom prst="rect">
            <a:avLst/>
          </a:prstGeom>
          <a:noFill/>
        </p:spPr>
        <p:txBody>
          <a:bodyPr wrap="none" rtlCol="0">
            <a:spAutoFit/>
          </a:bodyPr>
          <a:lstStyle/>
          <a:p>
            <a:r>
              <a:rPr lang="ja-JP" altLang="en-US" sz="1100" dirty="0" smtClean="0"/>
              <a:t>ローカルストアからブート</a:t>
            </a:r>
            <a:endParaRPr kumimoji="1" lang="ja-JP" altLang="en-US" sz="1100" dirty="0"/>
          </a:p>
        </p:txBody>
      </p:sp>
      <p:sp>
        <p:nvSpPr>
          <p:cNvPr id="28" name="円柱 27"/>
          <p:cNvSpPr/>
          <p:nvPr/>
        </p:nvSpPr>
        <p:spPr>
          <a:xfrm>
            <a:off x="7740352" y="3356992"/>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S3</a:t>
            </a:r>
          </a:p>
          <a:p>
            <a:pPr algn="ctr"/>
            <a:r>
              <a:rPr lang="en-US" altLang="ja-JP" sz="1200" dirty="0" smtClean="0"/>
              <a:t>(Snapshot)</a:t>
            </a:r>
            <a:endParaRPr kumimoji="1" lang="ja-JP" altLang="en-US" sz="1200" dirty="0"/>
          </a:p>
        </p:txBody>
      </p:sp>
      <p:sp>
        <p:nvSpPr>
          <p:cNvPr id="29" name="角丸四角形 28"/>
          <p:cNvSpPr/>
          <p:nvPr/>
        </p:nvSpPr>
        <p:spPr bwMode="auto">
          <a:xfrm>
            <a:off x="5364088" y="4005064"/>
            <a:ext cx="1618828" cy="12858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46800" rIns="0" bIns="46800" anchor="ctr"/>
          <a:lstStyle/>
          <a:p>
            <a:pPr fontAlgn="auto">
              <a:spcBef>
                <a:spcPts val="0"/>
              </a:spcBef>
              <a:spcAft>
                <a:spcPts val="0"/>
              </a:spcAft>
              <a:defRPr/>
            </a:pPr>
            <a:r>
              <a:rPr lang="en-US" dirty="0" smtClean="0">
                <a:solidFill>
                  <a:schemeClr val="tx1"/>
                </a:solidFill>
                <a:latin typeface="+mn-ea"/>
              </a:rPr>
              <a:t>EC2</a:t>
            </a: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a:p>
            <a:pPr fontAlgn="auto">
              <a:spcBef>
                <a:spcPts val="0"/>
              </a:spcBef>
              <a:spcAft>
                <a:spcPts val="0"/>
              </a:spcAft>
              <a:defRPr/>
            </a:pPr>
            <a:endParaRPr lang="en-US" dirty="0">
              <a:solidFill>
                <a:schemeClr val="tx1"/>
              </a:solidFill>
              <a:latin typeface="+mn-ea"/>
            </a:endParaRPr>
          </a:p>
        </p:txBody>
      </p:sp>
      <p:sp>
        <p:nvSpPr>
          <p:cNvPr id="30" name="角丸四角形 29"/>
          <p:cNvSpPr/>
          <p:nvPr/>
        </p:nvSpPr>
        <p:spPr bwMode="auto">
          <a:xfrm>
            <a:off x="5580112" y="4941168"/>
            <a:ext cx="1259929" cy="28803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46800" rIns="0" bIns="46800" anchor="ctr"/>
          <a:lstStyle/>
          <a:p>
            <a:pPr algn="ctr" fontAlgn="auto">
              <a:spcBef>
                <a:spcPts val="0"/>
              </a:spcBef>
              <a:spcAft>
                <a:spcPts val="0"/>
              </a:spcAft>
              <a:defRPr/>
            </a:pPr>
            <a:r>
              <a:rPr lang="en-US" dirty="0" smtClean="0">
                <a:solidFill>
                  <a:schemeClr val="tx1"/>
                </a:solidFill>
                <a:latin typeface="+mn-ea"/>
              </a:rPr>
              <a:t>Instance</a:t>
            </a:r>
            <a:endParaRPr lang="en-US" dirty="0">
              <a:solidFill>
                <a:schemeClr val="tx1"/>
              </a:solidFill>
              <a:latin typeface="+mn-ea"/>
            </a:endParaRPr>
          </a:p>
        </p:txBody>
      </p:sp>
      <p:sp>
        <p:nvSpPr>
          <p:cNvPr id="31" name="円柱 30"/>
          <p:cNvSpPr/>
          <p:nvPr/>
        </p:nvSpPr>
        <p:spPr>
          <a:xfrm>
            <a:off x="7740352" y="5517232"/>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Storage</a:t>
            </a:r>
            <a:endParaRPr kumimoji="1" lang="ja-JP" altLang="en-US" dirty="0"/>
          </a:p>
        </p:txBody>
      </p:sp>
      <p:cxnSp>
        <p:nvCxnSpPr>
          <p:cNvPr id="34" name="直線コネクタ 33"/>
          <p:cNvCxnSpPr>
            <a:stCxn id="30" idx="3"/>
            <a:endCxn id="31" idx="2"/>
          </p:cNvCxnSpPr>
          <p:nvPr/>
        </p:nvCxnSpPr>
        <p:spPr>
          <a:xfrm>
            <a:off x="6840041" y="5085184"/>
            <a:ext cx="900311" cy="828092"/>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直線矢印コネクタ 36"/>
          <p:cNvCxnSpPr>
            <a:stCxn id="28" idx="4"/>
            <a:endCxn id="31" idx="4"/>
          </p:cNvCxnSpPr>
          <p:nvPr/>
        </p:nvCxnSpPr>
        <p:spPr>
          <a:xfrm>
            <a:off x="8654752" y="3753036"/>
            <a:ext cx="1588" cy="2160240"/>
          </a:xfrm>
          <a:prstGeom prst="curvedConnector3">
            <a:avLst>
              <a:gd name="adj1" fmla="val 14395466"/>
            </a:avLst>
          </a:prstGeom>
          <a:ln>
            <a:tailEnd type="arrow"/>
          </a:ln>
        </p:spPr>
        <p:style>
          <a:lnRef idx="3">
            <a:schemeClr val="accent2"/>
          </a:lnRef>
          <a:fillRef idx="0">
            <a:schemeClr val="accent2"/>
          </a:fillRef>
          <a:effectRef idx="2">
            <a:schemeClr val="accent2"/>
          </a:effectRef>
          <a:fontRef idx="minor">
            <a:schemeClr val="tx1"/>
          </a:fontRef>
        </p:style>
      </p:cxnSp>
      <p:sp>
        <p:nvSpPr>
          <p:cNvPr id="38" name="テキスト ボックス 37"/>
          <p:cNvSpPr txBox="1"/>
          <p:nvPr/>
        </p:nvSpPr>
        <p:spPr>
          <a:xfrm>
            <a:off x="8244408" y="4221088"/>
            <a:ext cx="654795" cy="369332"/>
          </a:xfrm>
          <a:prstGeom prst="rect">
            <a:avLst/>
          </a:prstGeom>
          <a:noFill/>
        </p:spPr>
        <p:txBody>
          <a:bodyPr wrap="none" rtlCol="0">
            <a:spAutoFit/>
          </a:bodyPr>
          <a:lstStyle/>
          <a:p>
            <a:r>
              <a:rPr kumimoji="1" lang="en-US" altLang="ja-JP" dirty="0" smtClean="0"/>
              <a:t>Copy</a:t>
            </a:r>
            <a:endParaRPr kumimoji="1" lang="ja-JP" altLang="en-US" dirty="0"/>
          </a:p>
        </p:txBody>
      </p:sp>
      <p:sp>
        <p:nvSpPr>
          <p:cNvPr id="39" name="テキスト ボックス 38"/>
          <p:cNvSpPr txBox="1"/>
          <p:nvPr/>
        </p:nvSpPr>
        <p:spPr>
          <a:xfrm rot="2522706">
            <a:off x="7036914" y="5140539"/>
            <a:ext cx="789896" cy="369332"/>
          </a:xfrm>
          <a:prstGeom prst="rect">
            <a:avLst/>
          </a:prstGeom>
          <a:noFill/>
        </p:spPr>
        <p:txBody>
          <a:bodyPr wrap="none" rtlCol="0">
            <a:spAutoFit/>
          </a:bodyPr>
          <a:lstStyle/>
          <a:p>
            <a:r>
              <a:rPr kumimoji="1" lang="en-US" altLang="ja-JP" dirty="0" smtClean="0"/>
              <a:t>Attach</a:t>
            </a:r>
            <a:endParaRPr kumimoji="1" lang="ja-JP" altLang="en-US" dirty="0"/>
          </a:p>
        </p:txBody>
      </p:sp>
      <p:sp>
        <p:nvSpPr>
          <p:cNvPr id="42" name="テキスト ボックス 41"/>
          <p:cNvSpPr txBox="1"/>
          <p:nvPr/>
        </p:nvSpPr>
        <p:spPr>
          <a:xfrm rot="2540917">
            <a:off x="6689599" y="5600266"/>
            <a:ext cx="1002197" cy="261610"/>
          </a:xfrm>
          <a:prstGeom prst="rect">
            <a:avLst/>
          </a:prstGeom>
          <a:noFill/>
        </p:spPr>
        <p:txBody>
          <a:bodyPr wrap="none" rtlCol="0">
            <a:spAutoFit/>
          </a:bodyPr>
          <a:lstStyle/>
          <a:p>
            <a:r>
              <a:rPr lang="en-US" altLang="ja-JP" sz="1100" dirty="0" smtClean="0"/>
              <a:t>EBS</a:t>
            </a:r>
            <a:r>
              <a:rPr lang="ja-JP" altLang="en-US" sz="1100" dirty="0" smtClean="0"/>
              <a:t>からブート</a:t>
            </a:r>
            <a:endParaRPr kumimoji="1" lang="ja-JP" altLang="en-US" sz="1100" dirty="0"/>
          </a:p>
        </p:txBody>
      </p:sp>
      <p:sp>
        <p:nvSpPr>
          <p:cNvPr id="49" name="テキスト ボックス 48"/>
          <p:cNvSpPr txBox="1"/>
          <p:nvPr/>
        </p:nvSpPr>
        <p:spPr>
          <a:xfrm>
            <a:off x="4716016" y="3284984"/>
            <a:ext cx="2910349" cy="646331"/>
          </a:xfrm>
          <a:prstGeom prst="rect">
            <a:avLst/>
          </a:prstGeom>
          <a:noFill/>
        </p:spPr>
        <p:txBody>
          <a:bodyPr wrap="none" rtlCol="0">
            <a:spAutoFit/>
          </a:bodyPr>
          <a:lstStyle/>
          <a:p>
            <a:r>
              <a:rPr kumimoji="1" lang="ja-JP" altLang="en-US" dirty="0" smtClean="0"/>
              <a:t>参考</a:t>
            </a:r>
            <a:r>
              <a:rPr kumimoji="1" lang="en-US" altLang="ja-JP" dirty="0" smtClean="0"/>
              <a:t>: Amazon EC2</a:t>
            </a:r>
            <a:r>
              <a:rPr kumimoji="1" lang="ja-JP" altLang="en-US" dirty="0" smtClean="0"/>
              <a:t>の</a:t>
            </a:r>
            <a:r>
              <a:rPr kumimoji="1" lang="en-US" altLang="ja-JP" dirty="0" smtClean="0"/>
              <a:t/>
            </a:r>
            <a:br>
              <a:rPr kumimoji="1" lang="en-US" altLang="ja-JP" dirty="0" smtClean="0"/>
            </a:br>
            <a:r>
              <a:rPr kumimoji="1" lang="en-US" altLang="ja-JP" dirty="0" smtClean="0"/>
              <a:t>          EBS Backed AMI</a:t>
            </a:r>
            <a:r>
              <a:rPr kumimoji="1" lang="ja-JP" altLang="en-US" dirty="0" smtClean="0"/>
              <a:t>の場合</a:t>
            </a:r>
            <a:endParaRPr kumimoji="1" lang="ja-JP" altLang="en-US" dirty="0"/>
          </a:p>
        </p:txBody>
      </p:sp>
      <p:sp>
        <p:nvSpPr>
          <p:cNvPr id="53" name="テキスト ボックス 52"/>
          <p:cNvSpPr txBox="1"/>
          <p:nvPr/>
        </p:nvSpPr>
        <p:spPr>
          <a:xfrm>
            <a:off x="323528" y="3284984"/>
            <a:ext cx="2152128" cy="646331"/>
          </a:xfrm>
          <a:prstGeom prst="rect">
            <a:avLst/>
          </a:prstGeom>
          <a:noFill/>
        </p:spPr>
        <p:txBody>
          <a:bodyPr wrap="none" rtlCol="0">
            <a:spAutoFit/>
          </a:bodyPr>
          <a:lstStyle/>
          <a:p>
            <a:r>
              <a:rPr kumimoji="1" lang="en-US" altLang="ja-JP" dirty="0" smtClean="0"/>
              <a:t>Amazon EC2</a:t>
            </a:r>
            <a:r>
              <a:rPr kumimoji="1" lang="ja-JP" altLang="en-US" dirty="0" smtClean="0"/>
              <a:t>の</a:t>
            </a:r>
            <a:r>
              <a:rPr kumimoji="1" lang="en-US" altLang="ja-JP" dirty="0" smtClean="0"/>
              <a:t/>
            </a:r>
            <a:br>
              <a:rPr kumimoji="1" lang="en-US" altLang="ja-JP" dirty="0" smtClean="0"/>
            </a:br>
            <a:r>
              <a:rPr kumimoji="1" lang="en-US" altLang="ja-JP" dirty="0" smtClean="0"/>
              <a:t>S3 Backed AMI</a:t>
            </a:r>
            <a:r>
              <a:rPr kumimoji="1" lang="ja-JP" altLang="en-US" dirty="0" smtClean="0"/>
              <a:t>と同じ</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クラウド基盤とは何か</a:t>
            </a:r>
            <a:endParaRPr kumimoji="1" lang="ja-JP" altLang="en-US" dirty="0"/>
          </a:p>
        </p:txBody>
      </p:sp>
      <p:sp>
        <p:nvSpPr>
          <p:cNvPr id="5" name="コンテンツ プレースホルダ 4"/>
          <p:cNvSpPr>
            <a:spLocks noGrp="1"/>
          </p:cNvSpPr>
          <p:nvPr>
            <p:ph sz="quarter" idx="1"/>
          </p:nvPr>
        </p:nvSpPr>
        <p:spPr>
          <a:xfrm>
            <a:off x="457200" y="1600201"/>
            <a:ext cx="8229600" cy="2188840"/>
          </a:xfrm>
        </p:spPr>
        <p:style>
          <a:lnRef idx="3">
            <a:schemeClr val="lt1"/>
          </a:lnRef>
          <a:fillRef idx="1">
            <a:schemeClr val="accent3"/>
          </a:fillRef>
          <a:effectRef idx="1">
            <a:schemeClr val="accent3"/>
          </a:effectRef>
          <a:fontRef idx="minor">
            <a:schemeClr val="lt1"/>
          </a:fontRef>
        </p:style>
        <p:txBody>
          <a:bodyPr anchor="ctr" anchorCtr="1">
            <a:noAutofit/>
          </a:bodyPr>
          <a:lstStyle/>
          <a:p>
            <a:r>
              <a:rPr kumimoji="1" lang="ja-JP" altLang="en-US" sz="3200" dirty="0" smtClean="0">
                <a:effectLst>
                  <a:outerShdw blurRad="38100" dist="38100" dir="2700000" algn="tl">
                    <a:srgbClr val="000000">
                      <a:alpha val="43137"/>
                    </a:srgbClr>
                  </a:outerShdw>
                </a:effectLst>
              </a:rPr>
              <a:t>データセンター内部の</a:t>
            </a:r>
            <a:r>
              <a:rPr kumimoji="1" lang="en-US" altLang="ja-JP" sz="3200" dirty="0" smtClean="0">
                <a:effectLst>
                  <a:outerShdw blurRad="38100" dist="38100" dir="2700000" algn="tl">
                    <a:srgbClr val="000000">
                      <a:alpha val="43137"/>
                    </a:srgbClr>
                  </a:outerShdw>
                </a:effectLst>
              </a:rPr>
              <a:t/>
            </a:r>
            <a:br>
              <a:rPr kumimoji="1" lang="en-US" altLang="ja-JP" sz="3200" dirty="0" smtClean="0">
                <a:effectLst>
                  <a:outerShdw blurRad="38100" dist="38100" dir="2700000" algn="tl">
                    <a:srgbClr val="000000">
                      <a:alpha val="43137"/>
                    </a:srgbClr>
                  </a:outerShdw>
                </a:effectLst>
              </a:rPr>
            </a:br>
            <a:r>
              <a:rPr kumimoji="1" lang="ja-JP" altLang="en-US" sz="3200" dirty="0" smtClean="0">
                <a:effectLst>
                  <a:outerShdw blurRad="38100" dist="38100" dir="2700000" algn="tl">
                    <a:srgbClr val="000000">
                      <a:alpha val="43137"/>
                    </a:srgbClr>
                  </a:outerShdw>
                </a:effectLst>
              </a:rPr>
              <a:t>コンピューティングリソースの管理や</a:t>
            </a:r>
            <a:r>
              <a:rPr kumimoji="1" lang="en-US" altLang="ja-JP" sz="3200" dirty="0" smtClean="0">
                <a:effectLst>
                  <a:outerShdw blurRad="38100" dist="38100" dir="2700000" algn="tl">
                    <a:srgbClr val="000000">
                      <a:alpha val="43137"/>
                    </a:srgbClr>
                  </a:outerShdw>
                </a:effectLst>
              </a:rPr>
              <a:t/>
            </a:r>
            <a:br>
              <a:rPr kumimoji="1" lang="en-US" altLang="ja-JP" sz="3200" dirty="0" smtClean="0">
                <a:effectLst>
                  <a:outerShdw blurRad="38100" dist="38100" dir="2700000" algn="tl">
                    <a:srgbClr val="000000">
                      <a:alpha val="43137"/>
                    </a:srgbClr>
                  </a:outerShdw>
                </a:effectLst>
              </a:rPr>
            </a:br>
            <a:r>
              <a:rPr kumimoji="1" lang="ja-JP" altLang="en-US" sz="3200" dirty="0" smtClean="0">
                <a:effectLst>
                  <a:outerShdw blurRad="38100" dist="38100" dir="2700000" algn="tl">
                    <a:srgbClr val="000000">
                      <a:alpha val="43137"/>
                    </a:srgbClr>
                  </a:outerShdw>
                </a:effectLst>
              </a:rPr>
              <a:t>インフラのコントロールをする</a:t>
            </a:r>
            <a:r>
              <a:rPr kumimoji="1" lang="en-US" altLang="ja-JP" sz="3200" dirty="0" smtClean="0">
                <a:effectLst>
                  <a:outerShdw blurRad="38100" dist="38100" dir="2700000" algn="tl">
                    <a:srgbClr val="000000">
                      <a:alpha val="43137"/>
                    </a:srgbClr>
                  </a:outerShdw>
                </a:effectLst>
              </a:rPr>
              <a:t/>
            </a:r>
            <a:br>
              <a:rPr kumimoji="1" lang="en-US" altLang="ja-JP" sz="3200" dirty="0" smtClean="0">
                <a:effectLst>
                  <a:outerShdw blurRad="38100" dist="38100" dir="2700000" algn="tl">
                    <a:srgbClr val="000000">
                      <a:alpha val="43137"/>
                    </a:srgbClr>
                  </a:outerShdw>
                </a:effectLst>
              </a:rPr>
            </a:br>
            <a:r>
              <a:rPr kumimoji="1" lang="ja-JP" altLang="en-US" sz="3200" dirty="0" smtClean="0">
                <a:effectLst>
                  <a:outerShdw blurRad="38100" dist="38100" dir="2700000" algn="tl">
                    <a:srgbClr val="000000">
                      <a:alpha val="43137"/>
                    </a:srgbClr>
                  </a:outerShdw>
                </a:effectLst>
              </a:rPr>
              <a:t>ソフトウェアとハードウェアの総称</a:t>
            </a:r>
            <a:endParaRPr kumimoji="1" lang="ja-JP" altLang="en-US" sz="3200" dirty="0">
              <a:effectLst>
                <a:outerShdw blurRad="38100" dist="38100" dir="2700000" algn="tl">
                  <a:srgbClr val="000000">
                    <a:alpha val="43137"/>
                  </a:srgbClr>
                </a:outerShdw>
              </a:effectLst>
            </a:endParaRPr>
          </a:p>
        </p:txBody>
      </p:sp>
      <p:sp>
        <p:nvSpPr>
          <p:cNvPr id="7" name="スライド番号プレースホルダ 6"/>
          <p:cNvSpPr>
            <a:spLocks noGrp="1"/>
          </p:cNvSpPr>
          <p:nvPr>
            <p:ph type="sldNum" sz="quarter" idx="15"/>
          </p:nvPr>
        </p:nvSpPr>
        <p:spPr/>
        <p:txBody>
          <a:bodyPr>
            <a:normAutofit/>
          </a:bodyPr>
          <a:lstStyle/>
          <a:p>
            <a:fld id="{D2D8002D-B5B0-4BAC-B1F6-782DDCCE6D9C}" type="slidenum">
              <a:rPr kumimoji="1" lang="ja-JP" altLang="en-US" smtClean="0"/>
              <a:pPr/>
              <a:t>4</a:t>
            </a:fld>
            <a:endParaRPr kumimoji="1" lang="ja-JP" altLang="en-US"/>
          </a:p>
        </p:txBody>
      </p:sp>
      <p:sp>
        <p:nvSpPr>
          <p:cNvPr id="6" name="正方形/長方形 5"/>
          <p:cNvSpPr/>
          <p:nvPr/>
        </p:nvSpPr>
        <p:spPr>
          <a:xfrm>
            <a:off x="467544" y="4327936"/>
            <a:ext cx="8316416" cy="1477328"/>
          </a:xfrm>
          <a:prstGeom prst="rect">
            <a:avLst/>
          </a:prstGeom>
        </p:spPr>
        <p:txBody>
          <a:bodyPr wrap="square">
            <a:spAutoFit/>
          </a:bodyPr>
          <a:lstStyle/>
          <a:p>
            <a:r>
              <a:rPr lang="ja-JP" altLang="en-US" dirty="0" smtClean="0"/>
              <a:t>　</a:t>
            </a:r>
            <a:r>
              <a:rPr lang="en-US" altLang="ja-JP" dirty="0" smtClean="0"/>
              <a:t>Amazon Web Services(AWS)</a:t>
            </a:r>
            <a:r>
              <a:rPr lang="ja-JP" altLang="en-US" dirty="0" smtClean="0"/>
              <a:t>に代表されるクラウド基盤サービスが世に出て、その利便性が一気に世間に知られたことを契機に、利用者の視点だけでなく、そのサービスそのものの実現方法について議論される機会が増えました。</a:t>
            </a:r>
          </a:p>
          <a:p>
            <a:r>
              <a:rPr lang="ja-JP" altLang="en-US" dirty="0" smtClean="0"/>
              <a:t>そうしたクラウド基盤サービスはハードウェアも当然ながら、実現にあたっては主にソフトウェアの力が必要であり、それらを本講義はクラウド基盤と呼んでいます。</a:t>
            </a:r>
            <a:endParaRPr lang="ja-JP"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S3</a:t>
            </a:r>
            <a:endParaRPr kumimoji="1" lang="ja-JP" altLang="en-US" dirty="0"/>
          </a:p>
        </p:txBody>
      </p:sp>
      <p:sp>
        <p:nvSpPr>
          <p:cNvPr id="3" name="コンテンツ プレースホルダ 2"/>
          <p:cNvSpPr>
            <a:spLocks noGrp="1"/>
          </p:cNvSpPr>
          <p:nvPr>
            <p:ph sz="quarter" idx="1"/>
          </p:nvPr>
        </p:nvSpPr>
        <p:spPr/>
        <p:txBody>
          <a:bodyPr/>
          <a:lstStyle/>
          <a:p>
            <a:r>
              <a:rPr kumimoji="1" lang="en-US" altLang="ja-JP" dirty="0" smtClean="0"/>
              <a:t>Walrus</a:t>
            </a:r>
            <a:r>
              <a:rPr kumimoji="1" lang="ja-JP" altLang="en-US" dirty="0" smtClean="0"/>
              <a:t>と呼ばれる専用のプロダクトを用いる</a:t>
            </a:r>
            <a:endParaRPr kumimoji="1" lang="en-US" altLang="ja-JP" dirty="0" smtClean="0"/>
          </a:p>
          <a:p>
            <a:pPr lvl="1"/>
            <a:r>
              <a:rPr kumimoji="1" lang="en-US" altLang="ja-JP" dirty="0" smtClean="0"/>
              <a:t>Amazon S3</a:t>
            </a:r>
            <a:r>
              <a:rPr kumimoji="1" lang="ja-JP" altLang="en-US" dirty="0" smtClean="0"/>
              <a:t>の</a:t>
            </a:r>
            <a:r>
              <a:rPr kumimoji="1" lang="en-US" altLang="ja-JP" dirty="0" smtClean="0"/>
              <a:t>Web API</a:t>
            </a:r>
            <a:r>
              <a:rPr kumimoji="1" lang="ja-JP" altLang="en-US" dirty="0" smtClean="0"/>
              <a:t>と互換するもの</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40</a:t>
            </a:fld>
            <a:endParaRPr kumimoji="1" lang="ja-JP"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Security Group</a:t>
            </a:r>
            <a:endParaRPr kumimoji="1" lang="ja-JP" altLang="en-US" dirty="0"/>
          </a:p>
        </p:txBody>
      </p:sp>
      <p:sp>
        <p:nvSpPr>
          <p:cNvPr id="3" name="コンテンツ プレースホルダ 2"/>
          <p:cNvSpPr>
            <a:spLocks noGrp="1"/>
          </p:cNvSpPr>
          <p:nvPr>
            <p:ph sz="quarter" idx="1"/>
          </p:nvPr>
        </p:nvSpPr>
        <p:spPr/>
        <p:txBody>
          <a:bodyPr>
            <a:normAutofit/>
          </a:bodyPr>
          <a:lstStyle/>
          <a:p>
            <a:r>
              <a:rPr lang="en-US" altLang="ja-JP" dirty="0" smtClean="0"/>
              <a:t>Amazon EC2</a:t>
            </a:r>
            <a:r>
              <a:rPr lang="ja-JP" altLang="en-US" dirty="0" smtClean="0"/>
              <a:t>に備わっている</a:t>
            </a:r>
            <a:r>
              <a:rPr lang="en-US" altLang="ja-JP" dirty="0" smtClean="0"/>
              <a:t>Web API</a:t>
            </a:r>
            <a:r>
              <a:rPr lang="ja-JP" altLang="en-US" dirty="0" smtClean="0"/>
              <a:t>と互換している</a:t>
            </a:r>
            <a:endParaRPr lang="en-US" altLang="ja-JP" dirty="0" smtClean="0"/>
          </a:p>
          <a:p>
            <a:pPr lvl="1"/>
            <a:r>
              <a:rPr lang="en-US" altLang="ja-JP" sz="2200" dirty="0" smtClean="0"/>
              <a:t>Group: </a:t>
            </a:r>
            <a:r>
              <a:rPr lang="ja-JP" altLang="en-US" sz="2200" dirty="0" smtClean="0"/>
              <a:t>セキュリティグループ名</a:t>
            </a:r>
            <a:endParaRPr lang="en-US" altLang="ja-JP" sz="2200" dirty="0" smtClean="0"/>
          </a:p>
          <a:p>
            <a:pPr lvl="1"/>
            <a:r>
              <a:rPr lang="en-US" altLang="ja-JP" sz="2200" dirty="0" err="1" smtClean="0"/>
              <a:t>IpProtocol</a:t>
            </a:r>
            <a:r>
              <a:rPr lang="en-US" altLang="ja-JP" sz="2200" dirty="0" smtClean="0"/>
              <a:t>: </a:t>
            </a:r>
            <a:r>
              <a:rPr lang="en-US" altLang="ja-JP" sz="2200" dirty="0" err="1" smtClean="0"/>
              <a:t>udp</a:t>
            </a:r>
            <a:r>
              <a:rPr lang="en-US" altLang="ja-JP" sz="2200" dirty="0" smtClean="0"/>
              <a:t>, </a:t>
            </a:r>
            <a:r>
              <a:rPr lang="en-US" altLang="ja-JP" sz="2200" dirty="0" err="1" smtClean="0"/>
              <a:t>tcp</a:t>
            </a:r>
            <a:r>
              <a:rPr lang="en-US" altLang="ja-JP" sz="2200" dirty="0" smtClean="0"/>
              <a:t>, </a:t>
            </a:r>
            <a:r>
              <a:rPr lang="en-US" altLang="ja-JP" sz="2200" dirty="0" err="1" smtClean="0"/>
              <a:t>icmp</a:t>
            </a:r>
            <a:endParaRPr lang="en-US" altLang="ja-JP" sz="2200" dirty="0" smtClean="0"/>
          </a:p>
          <a:p>
            <a:pPr lvl="1"/>
            <a:r>
              <a:rPr lang="en-US" altLang="ja-JP" sz="2200" dirty="0" err="1" smtClean="0"/>
              <a:t>FromPort</a:t>
            </a:r>
            <a:r>
              <a:rPr lang="en-US" altLang="ja-JP" sz="2200" dirty="0" smtClean="0"/>
              <a:t>/ICMP Type: 0</a:t>
            </a:r>
            <a:r>
              <a:rPr lang="ja-JP" altLang="en-US" sz="2200" dirty="0" smtClean="0"/>
              <a:t>～</a:t>
            </a:r>
            <a:r>
              <a:rPr lang="en-US" altLang="ja-JP" sz="2200" dirty="0" smtClean="0"/>
              <a:t>65535/Type</a:t>
            </a:r>
          </a:p>
          <a:p>
            <a:pPr lvl="1"/>
            <a:r>
              <a:rPr lang="en-US" altLang="ja-JP" sz="2200" dirty="0" err="1" smtClean="0"/>
              <a:t>ToPort</a:t>
            </a:r>
            <a:r>
              <a:rPr lang="en-US" altLang="ja-JP" sz="2200" dirty="0" smtClean="0"/>
              <a:t>/ICMP Code: 0</a:t>
            </a:r>
            <a:r>
              <a:rPr lang="ja-JP" altLang="en-US" sz="2200" dirty="0" smtClean="0"/>
              <a:t>～</a:t>
            </a:r>
            <a:r>
              <a:rPr lang="en-US" altLang="ja-JP" sz="2200" dirty="0" smtClean="0"/>
              <a:t>65535/Code</a:t>
            </a:r>
          </a:p>
          <a:p>
            <a:pPr lvl="1"/>
            <a:r>
              <a:rPr lang="en-US" altLang="ja-JP" sz="2200" dirty="0" err="1" smtClean="0"/>
              <a:t>CidrIp</a:t>
            </a:r>
            <a:r>
              <a:rPr lang="en-US" altLang="ja-JP" sz="2200" dirty="0" smtClean="0"/>
              <a:t>: CIDR</a:t>
            </a:r>
            <a:r>
              <a:rPr lang="ja-JP" altLang="en-US" sz="2200" dirty="0" smtClean="0"/>
              <a:t>表記</a:t>
            </a:r>
            <a:endParaRPr lang="en-US" altLang="ja-JP" sz="2200" dirty="0" smtClean="0"/>
          </a:p>
          <a:p>
            <a:pPr lvl="1"/>
            <a:r>
              <a:rPr lang="en-US" altLang="ja-JP" sz="2200" dirty="0" err="1" smtClean="0"/>
              <a:t>UserId</a:t>
            </a:r>
            <a:r>
              <a:rPr lang="en-US" altLang="ja-JP" sz="2200" dirty="0" smtClean="0"/>
              <a:t>, </a:t>
            </a:r>
            <a:r>
              <a:rPr lang="en-US" altLang="ja-JP" sz="2200" dirty="0" err="1" smtClean="0"/>
              <a:t>GroupName</a:t>
            </a:r>
            <a:r>
              <a:rPr lang="en-US" altLang="ja-JP" sz="2200" dirty="0" smtClean="0"/>
              <a:t>: CIDR</a:t>
            </a:r>
            <a:r>
              <a:rPr lang="ja-JP" altLang="en-US" sz="2200" dirty="0" smtClean="0"/>
              <a:t>を指定しない場合に</a:t>
            </a:r>
            <a:r>
              <a:rPr lang="en-US" altLang="ja-JP" sz="2200" dirty="0" smtClean="0"/>
              <a:t/>
            </a:r>
            <a:br>
              <a:rPr lang="en-US" altLang="ja-JP" sz="2200" dirty="0" smtClean="0"/>
            </a:br>
            <a:r>
              <a:rPr lang="ja-JP" altLang="en-US" sz="2200" dirty="0" smtClean="0"/>
              <a:t>他のアカウントで作られたセキュリティグループ名が指定できる</a:t>
            </a:r>
            <a:endParaRPr lang="en-US" altLang="ja-JP" sz="2200" dirty="0" smtClean="0"/>
          </a:p>
          <a:p>
            <a:r>
              <a:rPr lang="en-US" altLang="ja-JP" dirty="0" smtClean="0"/>
              <a:t>Cluster Controller</a:t>
            </a:r>
            <a:r>
              <a:rPr lang="ja-JP" altLang="en-US" dirty="0" smtClean="0"/>
              <a:t>で</a:t>
            </a:r>
            <a:r>
              <a:rPr lang="en-US" altLang="ja-JP" dirty="0" smtClean="0"/>
              <a:t>VLAN</a:t>
            </a:r>
            <a:r>
              <a:rPr lang="ja-JP" altLang="en-US" dirty="0" smtClean="0"/>
              <a:t>タグを使って実現される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41</a:t>
            </a:fld>
            <a:endParaRPr kumimoji="1" lang="ja-JP"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smtClean="0"/>
              <a:t>Wakame-vdc</a:t>
            </a:r>
            <a:r>
              <a:rPr kumimoji="1" lang="ja-JP" altLang="en-US" dirty="0" smtClean="0"/>
              <a:t>について</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42</a:t>
            </a:fld>
            <a:endParaRPr kumimoji="1" lang="ja-JP"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モチベーション</a:t>
            </a:r>
            <a:endParaRPr kumimoji="1" lang="ja-JP" altLang="en-US" dirty="0"/>
          </a:p>
        </p:txBody>
      </p:sp>
      <p:sp>
        <p:nvSpPr>
          <p:cNvPr id="5" name="コンテンツ プレースホルダ 4"/>
          <p:cNvSpPr>
            <a:spLocks noGrp="1"/>
          </p:cNvSpPr>
          <p:nvPr>
            <p:ph sz="quarter" idx="1"/>
          </p:nvPr>
        </p:nvSpPr>
        <p:spPr>
          <a:xfrm>
            <a:off x="457200" y="1600201"/>
            <a:ext cx="8229600" cy="2044824"/>
          </a:xfrm>
        </p:spPr>
        <p:txBody>
          <a:bodyPr>
            <a:normAutofit/>
          </a:bodyPr>
          <a:lstStyle/>
          <a:p>
            <a:r>
              <a:rPr kumimoji="1" lang="ja-JP" altLang="en-US" dirty="0" smtClean="0"/>
              <a:t>世界中のデータセンターを</a:t>
            </a:r>
            <a:r>
              <a:rPr kumimoji="1" lang="en-US" altLang="ja-JP" dirty="0" smtClean="0"/>
              <a:t/>
            </a:r>
            <a:br>
              <a:rPr kumimoji="1" lang="en-US" altLang="ja-JP" dirty="0" smtClean="0"/>
            </a:br>
            <a:r>
              <a:rPr kumimoji="1" lang="ja-JP" altLang="en-US" dirty="0" smtClean="0"/>
              <a:t>１つのコンピュータにする</a:t>
            </a:r>
            <a:endParaRPr kumimoji="1" lang="en-US" altLang="ja-JP" dirty="0" smtClean="0"/>
          </a:p>
          <a:p>
            <a:pPr lvl="1"/>
            <a:r>
              <a:rPr lang="ja-JP" altLang="en-US" dirty="0" smtClean="0"/>
              <a:t>そうなれば</a:t>
            </a:r>
            <a:r>
              <a:rPr kumimoji="1" lang="ja-JP" altLang="en-US" dirty="0" smtClean="0"/>
              <a:t>自社でシステム開発する際も</a:t>
            </a:r>
            <a:r>
              <a:rPr kumimoji="1" lang="en-US" altLang="ja-JP" dirty="0" smtClean="0"/>
              <a:t/>
            </a:r>
            <a:br>
              <a:rPr kumimoji="1" lang="en-US" altLang="ja-JP" dirty="0" smtClean="0"/>
            </a:br>
            <a:r>
              <a:rPr kumimoji="1" lang="ja-JP" altLang="en-US" dirty="0" smtClean="0"/>
              <a:t>便利な環境になるはず</a:t>
            </a:r>
            <a:endParaRPr kumimoji="1" lang="en-US" altLang="ja-JP" dirty="0" smtClean="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43</a:t>
            </a:fld>
            <a:endParaRPr kumimoji="1" lang="ja-JP" altLang="en-US"/>
          </a:p>
        </p:txBody>
      </p:sp>
      <p:sp>
        <p:nvSpPr>
          <p:cNvPr id="7" name="正方形/長方形 6"/>
          <p:cNvSpPr/>
          <p:nvPr/>
        </p:nvSpPr>
        <p:spPr>
          <a:xfrm>
            <a:off x="2411760" y="3717032"/>
            <a:ext cx="5904656" cy="270843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pitchFamily="34" charset="0"/>
              <a:buChar char="•"/>
            </a:pPr>
            <a:r>
              <a:rPr lang="en-US" altLang="ja-JP" sz="2000" dirty="0" smtClean="0"/>
              <a:t>2009</a:t>
            </a:r>
            <a:r>
              <a:rPr lang="ja-JP" altLang="en-US" sz="2000" dirty="0" smtClean="0"/>
              <a:t>年</a:t>
            </a:r>
            <a:r>
              <a:rPr lang="en-US" altLang="ja-JP" sz="2000" dirty="0" smtClean="0"/>
              <a:t>4</a:t>
            </a:r>
            <a:r>
              <a:rPr lang="ja-JP" altLang="en-US" sz="2000" dirty="0" smtClean="0"/>
              <a:t>月に、</a:t>
            </a:r>
            <a:r>
              <a:rPr lang="en-US" altLang="ja-JP" sz="2000" dirty="0" err="1" smtClean="0"/>
              <a:t>Wakame</a:t>
            </a:r>
            <a:r>
              <a:rPr lang="en-US" altLang="ja-JP" sz="2000" dirty="0" smtClean="0"/>
              <a:t>-fuel</a:t>
            </a:r>
            <a:r>
              <a:rPr lang="ja-JP" altLang="en-US" sz="2000" dirty="0" smtClean="0"/>
              <a:t>と言う自社で使っている</a:t>
            </a:r>
            <a:r>
              <a:rPr lang="en-US" altLang="ja-JP" sz="2000" dirty="0" smtClean="0"/>
              <a:t/>
            </a:r>
            <a:br>
              <a:rPr lang="en-US" altLang="ja-JP" sz="2000" dirty="0" smtClean="0"/>
            </a:br>
            <a:r>
              <a:rPr lang="ja-JP" altLang="en-US" sz="2000" dirty="0" smtClean="0"/>
              <a:t>　オートスケールソリューションを公開</a:t>
            </a:r>
            <a:endParaRPr lang="en-US" altLang="ja-JP" sz="2000" dirty="0" smtClean="0"/>
          </a:p>
          <a:p>
            <a:pPr lvl="1">
              <a:buFont typeface="Arial" pitchFamily="34" charset="0"/>
              <a:buChar char="•"/>
            </a:pPr>
            <a:r>
              <a:rPr lang="en-US" altLang="ja-JP" dirty="0" smtClean="0"/>
              <a:t>Amazon EC2</a:t>
            </a:r>
            <a:r>
              <a:rPr lang="ja-JP" altLang="en-US" dirty="0" smtClean="0"/>
              <a:t>で動作する</a:t>
            </a:r>
            <a:endParaRPr lang="en-US" altLang="ja-JP" dirty="0" smtClean="0"/>
          </a:p>
          <a:p>
            <a:pPr lvl="1">
              <a:buFont typeface="Arial" pitchFamily="34" charset="0"/>
              <a:buChar char="•"/>
            </a:pPr>
            <a:endParaRPr lang="en-US" altLang="ja-JP" dirty="0" smtClean="0"/>
          </a:p>
          <a:p>
            <a:pPr>
              <a:buFont typeface="Arial" pitchFamily="34" charset="0"/>
              <a:buChar char="•"/>
            </a:pPr>
            <a:r>
              <a:rPr lang="en-US" altLang="ja-JP" sz="2000" dirty="0" smtClean="0"/>
              <a:t>2009</a:t>
            </a:r>
            <a:r>
              <a:rPr lang="ja-JP" altLang="en-US" sz="2000" dirty="0" smtClean="0"/>
              <a:t>年</a:t>
            </a:r>
            <a:r>
              <a:rPr lang="en-US" altLang="ja-JP" sz="2000" dirty="0" smtClean="0"/>
              <a:t>11</a:t>
            </a:r>
            <a:r>
              <a:rPr lang="ja-JP" altLang="en-US" sz="2000" dirty="0" smtClean="0"/>
              <a:t>月に</a:t>
            </a:r>
            <a:r>
              <a:rPr lang="en-US" altLang="ja-JP" sz="2000" dirty="0" err="1" smtClean="0"/>
              <a:t>Wakame-vdc</a:t>
            </a:r>
            <a:r>
              <a:rPr lang="ja-JP" altLang="en-US" sz="2000" dirty="0" smtClean="0"/>
              <a:t>を開発開始</a:t>
            </a:r>
            <a:endParaRPr lang="en-US" altLang="ja-JP" sz="2000" dirty="0" smtClean="0"/>
          </a:p>
          <a:p>
            <a:pPr lvl="1">
              <a:buFont typeface="Arial" pitchFamily="34" charset="0"/>
              <a:buChar char="•"/>
            </a:pPr>
            <a:r>
              <a:rPr lang="en-US" altLang="ja-JP" dirty="0" err="1" smtClean="0"/>
              <a:t>Wakame</a:t>
            </a:r>
            <a:r>
              <a:rPr lang="en-US" altLang="ja-JP" dirty="0" smtClean="0"/>
              <a:t>-fuel</a:t>
            </a:r>
            <a:r>
              <a:rPr lang="ja-JP" altLang="en-US" dirty="0" smtClean="0"/>
              <a:t>を</a:t>
            </a:r>
            <a:r>
              <a:rPr lang="en-US" altLang="ja-JP" dirty="0" smtClean="0"/>
              <a:t>EC2</a:t>
            </a:r>
            <a:r>
              <a:rPr lang="ja-JP" altLang="en-US" dirty="0" smtClean="0"/>
              <a:t>以外でも動かしたい</a:t>
            </a:r>
            <a:endParaRPr lang="en-US" altLang="ja-JP" dirty="0" smtClean="0"/>
          </a:p>
          <a:p>
            <a:pPr lvl="1">
              <a:buFont typeface="Arial" pitchFamily="34" charset="0"/>
              <a:buChar char="•"/>
            </a:pPr>
            <a:r>
              <a:rPr lang="en-US" altLang="ja-JP" dirty="0" smtClean="0"/>
              <a:t>Eucalyptus</a:t>
            </a:r>
            <a:r>
              <a:rPr lang="ja-JP" altLang="en-US" dirty="0" smtClean="0"/>
              <a:t>を調査したが当時は使えそうになかった</a:t>
            </a:r>
            <a:endParaRPr lang="en-US" altLang="ja-JP" dirty="0" smtClean="0"/>
          </a:p>
          <a:p>
            <a:pPr lvl="1">
              <a:buFont typeface="Arial" pitchFamily="34" charset="0"/>
              <a:buChar char="•"/>
            </a:pPr>
            <a:endParaRPr lang="en-US" altLang="ja-JP" dirty="0" smtClean="0"/>
          </a:p>
          <a:p>
            <a:pPr>
              <a:buFont typeface="Arial" pitchFamily="34" charset="0"/>
              <a:buChar char="•"/>
            </a:pPr>
            <a:r>
              <a:rPr lang="en-US" altLang="ja-JP" sz="2000" dirty="0" smtClean="0"/>
              <a:t>2010</a:t>
            </a:r>
            <a:r>
              <a:rPr lang="ja-JP" altLang="en-US" sz="2000" dirty="0" smtClean="0"/>
              <a:t>年</a:t>
            </a:r>
            <a:r>
              <a:rPr lang="en-US" altLang="ja-JP" sz="2000" dirty="0" smtClean="0"/>
              <a:t>4</a:t>
            </a:r>
            <a:r>
              <a:rPr lang="ja-JP" altLang="en-US" sz="2000" dirty="0" smtClean="0"/>
              <a:t>月に公開</a:t>
            </a:r>
            <a:endParaRPr lang="ja-JP" alt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開発体制</a:t>
            </a:r>
            <a:endParaRPr kumimoji="1" lang="ja-JP" altLang="en-US" dirty="0"/>
          </a:p>
        </p:txBody>
      </p:sp>
      <p:sp>
        <p:nvSpPr>
          <p:cNvPr id="3" name="コンテンツ プレースホルダ 2"/>
          <p:cNvSpPr>
            <a:spLocks noGrp="1"/>
          </p:cNvSpPr>
          <p:nvPr>
            <p:ph sz="quarter" idx="1"/>
          </p:nvPr>
        </p:nvSpPr>
        <p:spPr/>
        <p:txBody>
          <a:bodyPr>
            <a:normAutofit/>
          </a:bodyPr>
          <a:lstStyle/>
          <a:p>
            <a:r>
              <a:rPr kumimoji="1" lang="en-US" altLang="ja-JP" dirty="0" err="1" smtClean="0"/>
              <a:t>Wakame</a:t>
            </a:r>
            <a:r>
              <a:rPr lang="en-US" altLang="ja-JP" dirty="0" smtClean="0"/>
              <a:t> Software Foundation</a:t>
            </a:r>
            <a:r>
              <a:rPr lang="ja-JP" altLang="en-US" dirty="0" smtClean="0"/>
              <a:t>で開発</a:t>
            </a:r>
            <a:endParaRPr lang="en-US" altLang="ja-JP" dirty="0" smtClean="0"/>
          </a:p>
          <a:p>
            <a:pPr lvl="1"/>
            <a:r>
              <a:rPr kumimoji="1" lang="ja-JP" altLang="en-US" dirty="0" smtClean="0"/>
              <a:t>加盟状況</a:t>
            </a:r>
            <a:endParaRPr kumimoji="1" lang="en-US" altLang="ja-JP" dirty="0" smtClean="0"/>
          </a:p>
          <a:p>
            <a:pPr lvl="2"/>
            <a:r>
              <a:rPr kumimoji="1" lang="ja-JP" altLang="en-US" dirty="0" smtClean="0"/>
              <a:t>法人・団体 </a:t>
            </a:r>
            <a:r>
              <a:rPr kumimoji="1" lang="en-US" altLang="ja-JP" dirty="0" smtClean="0"/>
              <a:t>10</a:t>
            </a:r>
            <a:r>
              <a:rPr kumimoji="1" lang="ja-JP" altLang="en-US" dirty="0" smtClean="0"/>
              <a:t>社 </a:t>
            </a:r>
            <a:r>
              <a:rPr kumimoji="1" lang="en-US" altLang="ja-JP" dirty="0" smtClean="0"/>
              <a:t>(</a:t>
            </a:r>
            <a:r>
              <a:rPr lang="ja-JP" altLang="en-US" dirty="0" smtClean="0"/>
              <a:t>日本 </a:t>
            </a:r>
            <a:r>
              <a:rPr lang="en-US" altLang="ja-JP" dirty="0" smtClean="0"/>
              <a:t>9</a:t>
            </a:r>
            <a:r>
              <a:rPr lang="ja-JP" altLang="en-US" dirty="0" smtClean="0"/>
              <a:t>社 </a:t>
            </a:r>
            <a:r>
              <a:rPr lang="en-US" altLang="ja-JP" dirty="0" smtClean="0"/>
              <a:t>/ </a:t>
            </a:r>
            <a:r>
              <a:rPr kumimoji="1" lang="ja-JP" altLang="en-US" dirty="0" smtClean="0"/>
              <a:t>米国 </a:t>
            </a:r>
            <a:r>
              <a:rPr kumimoji="1" lang="en-US" altLang="ja-JP" dirty="0" smtClean="0"/>
              <a:t>1</a:t>
            </a:r>
            <a:r>
              <a:rPr kumimoji="1" lang="ja-JP" altLang="en-US" dirty="0" smtClean="0"/>
              <a:t>社</a:t>
            </a:r>
            <a:r>
              <a:rPr kumimoji="1" lang="en-US" altLang="ja-JP" dirty="0" smtClean="0"/>
              <a:t>)</a:t>
            </a:r>
          </a:p>
          <a:p>
            <a:pPr lvl="2"/>
            <a:r>
              <a:rPr lang="ja-JP" altLang="en-US" dirty="0" smtClean="0"/>
              <a:t>個人 </a:t>
            </a:r>
            <a:r>
              <a:rPr kumimoji="1" lang="en-US" altLang="ja-JP" dirty="0" smtClean="0"/>
              <a:t>11</a:t>
            </a:r>
            <a:r>
              <a:rPr kumimoji="1" lang="ja-JP" altLang="en-US" dirty="0" smtClean="0"/>
              <a:t>名</a:t>
            </a:r>
            <a:endParaRPr kumimoji="1" lang="en-US" altLang="ja-JP" dirty="0" smtClean="0"/>
          </a:p>
          <a:p>
            <a:pPr lvl="1"/>
            <a:r>
              <a:rPr lang="ja-JP" altLang="en-US" dirty="0" smtClean="0"/>
              <a:t>目標・目的</a:t>
            </a:r>
            <a:endParaRPr lang="en-US" altLang="ja-JP" dirty="0" smtClean="0"/>
          </a:p>
          <a:p>
            <a:pPr lvl="2"/>
            <a:r>
              <a:rPr lang="ja-JP" altLang="en-US" dirty="0" smtClean="0"/>
              <a:t>クラウドコンピューティングに必要なソフトウェアを</a:t>
            </a:r>
            <a:r>
              <a:rPr lang="en-US" altLang="ja-JP" dirty="0" smtClean="0"/>
              <a:t/>
            </a:r>
            <a:br>
              <a:rPr lang="en-US" altLang="ja-JP" dirty="0" smtClean="0"/>
            </a:br>
            <a:r>
              <a:rPr lang="ja-JP" altLang="en-US" dirty="0" smtClean="0"/>
              <a:t>開発し、オープンソースでリリースする</a:t>
            </a:r>
            <a:endParaRPr lang="en-US" altLang="ja-JP" dirty="0" smtClean="0"/>
          </a:p>
          <a:p>
            <a:pPr lvl="2"/>
            <a:r>
              <a:rPr lang="ja-JP" altLang="en-US" dirty="0" smtClean="0"/>
              <a:t>「使っている人」と「開発者」を結びつける場にする</a:t>
            </a:r>
            <a:endParaRPr lang="en-US" altLang="ja-JP" dirty="0" smtClean="0"/>
          </a:p>
          <a:p>
            <a:pPr lvl="1"/>
            <a:r>
              <a:rPr lang="ja-JP" altLang="en-US" dirty="0" smtClean="0"/>
              <a:t>オープンソースプロダクトを公開する</a:t>
            </a:r>
            <a:endParaRPr lang="en-US" altLang="ja-JP" dirty="0" smtClean="0"/>
          </a:p>
          <a:p>
            <a:pPr lvl="2"/>
            <a:r>
              <a:rPr lang="en-US" altLang="ja-JP" dirty="0" smtClean="0"/>
              <a:t>Wakame-fuel ... </a:t>
            </a:r>
            <a:r>
              <a:rPr lang="ja-JP" altLang="en-US" dirty="0" smtClean="0"/>
              <a:t>オートスケール等の手順連携エンジン</a:t>
            </a:r>
            <a:endParaRPr lang="en-US" altLang="ja-JP" dirty="0" smtClean="0"/>
          </a:p>
          <a:p>
            <a:pPr lvl="2"/>
            <a:r>
              <a:rPr lang="en-US" altLang="ja-JP" dirty="0" smtClean="0"/>
              <a:t>Wakame-</a:t>
            </a:r>
            <a:r>
              <a:rPr lang="en-US" altLang="ja-JP" dirty="0" err="1" smtClean="0"/>
              <a:t>os</a:t>
            </a:r>
            <a:r>
              <a:rPr lang="en-US" altLang="ja-JP" dirty="0" smtClean="0"/>
              <a:t> ... </a:t>
            </a:r>
            <a:r>
              <a:rPr lang="ja-JP" altLang="en-US" dirty="0" smtClean="0"/>
              <a:t>ハイブリッドクラウド用タスク分散処理エンジン</a:t>
            </a:r>
            <a:endParaRPr lang="en-US" altLang="ja-JP" dirty="0" smtClean="0"/>
          </a:p>
          <a:p>
            <a:pPr lvl="2"/>
            <a:r>
              <a:rPr lang="en-US" altLang="ja-JP" dirty="0" smtClean="0"/>
              <a:t>Wakame-</a:t>
            </a:r>
            <a:r>
              <a:rPr lang="en-US" altLang="ja-JP" dirty="0" err="1" smtClean="0"/>
              <a:t>vdc</a:t>
            </a:r>
            <a:r>
              <a:rPr lang="en-US" altLang="ja-JP" dirty="0" smtClean="0"/>
              <a:t> ... </a:t>
            </a:r>
            <a:r>
              <a:rPr lang="ja-JP" altLang="en-US" dirty="0" smtClean="0"/>
              <a:t>クラウド基盤ソフトウェア</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44</a:t>
            </a:fld>
            <a:endParaRPr kumimoji="1" lang="ja-JP" altLang="en-US"/>
          </a:p>
        </p:txBody>
      </p:sp>
      <p:sp>
        <p:nvSpPr>
          <p:cNvPr id="5" name="テキスト ボックス 4"/>
          <p:cNvSpPr txBox="1"/>
          <p:nvPr/>
        </p:nvSpPr>
        <p:spPr>
          <a:xfrm>
            <a:off x="6084168" y="6309320"/>
            <a:ext cx="1923925" cy="369332"/>
          </a:xfrm>
          <a:prstGeom prst="rect">
            <a:avLst/>
          </a:prstGeom>
          <a:noFill/>
        </p:spPr>
        <p:txBody>
          <a:bodyPr wrap="none" rtlCol="0">
            <a:spAutoFit/>
          </a:bodyPr>
          <a:lstStyle/>
          <a:p>
            <a:r>
              <a:rPr lang="en-US" altLang="ja-JP" dirty="0" smtClean="0"/>
              <a:t>※</a:t>
            </a:r>
            <a:r>
              <a:rPr kumimoji="1" lang="en-US" altLang="ja-JP" dirty="0" smtClean="0"/>
              <a:t>2011</a:t>
            </a:r>
            <a:r>
              <a:rPr kumimoji="1" lang="ja-JP" altLang="en-US" dirty="0" smtClean="0"/>
              <a:t>年</a:t>
            </a:r>
            <a:r>
              <a:rPr kumimoji="1" lang="en-US" altLang="ja-JP" dirty="0" smtClean="0"/>
              <a:t>2</a:t>
            </a:r>
            <a:r>
              <a:rPr lang="ja-JP" altLang="en-US" dirty="0" smtClean="0"/>
              <a:t>月時点</a:t>
            </a:r>
            <a:endParaRPr kumimoji="1" lang="ja-JP"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Wakame-</a:t>
            </a:r>
            <a:r>
              <a:rPr kumimoji="1" lang="en-US" altLang="ja-JP" dirty="0" err="1" smtClean="0"/>
              <a:t>vdc</a:t>
            </a:r>
            <a:r>
              <a:rPr kumimoji="1" lang="ja-JP" altLang="en-US" dirty="0" smtClean="0"/>
              <a:t>の基本構成</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45</a:t>
            </a:fld>
            <a:endParaRPr kumimoji="1" lang="ja-JP" altLang="en-US"/>
          </a:p>
        </p:txBody>
      </p:sp>
      <p:sp>
        <p:nvSpPr>
          <p:cNvPr id="5" name="角丸四角形 4"/>
          <p:cNvSpPr/>
          <p:nvPr/>
        </p:nvSpPr>
        <p:spPr>
          <a:xfrm>
            <a:off x="2990923" y="3282871"/>
            <a:ext cx="1425510" cy="31704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nchorCtr="1"/>
          <a:lstStyle/>
          <a:p>
            <a:pPr algn="ctr"/>
            <a:r>
              <a:rPr kumimoji="1" lang="en-US" altLang="ja-JP" sz="1600" dirty="0" smtClean="0"/>
              <a:t>Data Center Manager</a:t>
            </a:r>
          </a:p>
          <a:p>
            <a:pPr algn="ctr"/>
            <a:r>
              <a:rPr lang="en-US" altLang="ja-JP" sz="1600" dirty="0" smtClean="0"/>
              <a:t>(DCMGR)</a:t>
            </a:r>
            <a:endParaRPr kumimoji="1" lang="ja-JP" altLang="en-US" sz="1600" dirty="0"/>
          </a:p>
        </p:txBody>
      </p:sp>
      <p:sp>
        <p:nvSpPr>
          <p:cNvPr id="6" name="雲 5"/>
          <p:cNvSpPr/>
          <p:nvPr/>
        </p:nvSpPr>
        <p:spPr>
          <a:xfrm>
            <a:off x="4722413" y="4258399"/>
            <a:ext cx="1289747" cy="792616"/>
          </a:xfrm>
          <a:prstGeom prst="cloud">
            <a:avLst/>
          </a:prstGeom>
        </p:spPr>
        <p:style>
          <a:lnRef idx="0">
            <a:schemeClr val="accent3"/>
          </a:lnRef>
          <a:fillRef idx="3">
            <a:schemeClr val="accent3"/>
          </a:fillRef>
          <a:effectRef idx="3">
            <a:schemeClr val="accent3"/>
          </a:effectRef>
          <a:fontRef idx="minor">
            <a:schemeClr val="lt1"/>
          </a:fontRef>
        </p:style>
        <p:txBody>
          <a:bodyPr wrap="none" rtlCol="0" anchor="ctr"/>
          <a:lstStyle/>
          <a:p>
            <a:pPr algn="ctr"/>
            <a:r>
              <a:rPr kumimoji="1" lang="en-US" altLang="ja-JP" sz="1600" dirty="0" smtClean="0"/>
              <a:t>Queue</a:t>
            </a:r>
          </a:p>
          <a:p>
            <a:pPr algn="ctr"/>
            <a:r>
              <a:rPr lang="en-US" altLang="ja-JP" sz="1600" dirty="0" smtClean="0"/>
              <a:t>(AMQP)</a:t>
            </a:r>
            <a:endParaRPr kumimoji="1" lang="ja-JP" altLang="en-US" sz="1600" dirty="0"/>
          </a:p>
        </p:txBody>
      </p:sp>
      <p:sp>
        <p:nvSpPr>
          <p:cNvPr id="7" name="角丸四角形 6"/>
          <p:cNvSpPr/>
          <p:nvPr/>
        </p:nvSpPr>
        <p:spPr>
          <a:xfrm>
            <a:off x="6249059" y="4136458"/>
            <a:ext cx="1153984" cy="10364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600" dirty="0" smtClean="0"/>
              <a:t>Hyper Visor Agent</a:t>
            </a:r>
          </a:p>
          <a:p>
            <a:pPr algn="ctr"/>
            <a:r>
              <a:rPr lang="en-US" altLang="ja-JP" sz="1600" dirty="0" smtClean="0"/>
              <a:t>(HVA)</a:t>
            </a:r>
            <a:endParaRPr kumimoji="1" lang="ja-JP" altLang="en-US" sz="1600" dirty="0"/>
          </a:p>
        </p:txBody>
      </p:sp>
      <p:sp>
        <p:nvSpPr>
          <p:cNvPr id="8" name="角丸四角形 7"/>
          <p:cNvSpPr/>
          <p:nvPr/>
        </p:nvSpPr>
        <p:spPr>
          <a:xfrm>
            <a:off x="6249059" y="5416838"/>
            <a:ext cx="1153984" cy="10364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600" dirty="0" smtClean="0"/>
              <a:t>Storage Target Agent</a:t>
            </a:r>
          </a:p>
          <a:p>
            <a:pPr algn="ctr"/>
            <a:r>
              <a:rPr lang="en-US" altLang="ja-JP" sz="1600" dirty="0" smtClean="0"/>
              <a:t>(STA)</a:t>
            </a:r>
            <a:endParaRPr kumimoji="1" lang="ja-JP" altLang="en-US" sz="1600" dirty="0"/>
          </a:p>
        </p:txBody>
      </p:sp>
      <p:sp>
        <p:nvSpPr>
          <p:cNvPr id="9" name="角丸四角形 8"/>
          <p:cNvSpPr/>
          <p:nvPr/>
        </p:nvSpPr>
        <p:spPr>
          <a:xfrm>
            <a:off x="6249059" y="2856077"/>
            <a:ext cx="1153984" cy="10364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600" dirty="0" smtClean="0"/>
              <a:t>Naming Service Agent</a:t>
            </a:r>
          </a:p>
          <a:p>
            <a:pPr algn="ctr"/>
            <a:r>
              <a:rPr lang="en-US" altLang="ja-JP" sz="1600" dirty="0" smtClean="0"/>
              <a:t>(NSA)</a:t>
            </a:r>
            <a:endParaRPr kumimoji="1" lang="ja-JP" altLang="en-US" sz="1600" dirty="0"/>
          </a:p>
        </p:txBody>
      </p:sp>
      <p:cxnSp>
        <p:nvCxnSpPr>
          <p:cNvPr id="10" name="図形 9"/>
          <p:cNvCxnSpPr>
            <a:stCxn id="6" idx="3"/>
            <a:endCxn id="9" idx="1"/>
          </p:cNvCxnSpPr>
          <p:nvPr/>
        </p:nvCxnSpPr>
        <p:spPr>
          <a:xfrm rot="5400000" flipH="1" flipV="1">
            <a:off x="5343477" y="3398136"/>
            <a:ext cx="929392" cy="8817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6" idx="0"/>
            <a:endCxn id="7" idx="1"/>
          </p:cNvCxnSpPr>
          <p:nvPr/>
        </p:nvCxnSpPr>
        <p:spPr>
          <a:xfrm>
            <a:off x="6011085" y="4654707"/>
            <a:ext cx="23797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図形 11"/>
          <p:cNvCxnSpPr>
            <a:stCxn id="6" idx="1"/>
            <a:endCxn id="8" idx="1"/>
          </p:cNvCxnSpPr>
          <p:nvPr/>
        </p:nvCxnSpPr>
        <p:spPr>
          <a:xfrm rot="16200000" flipH="1">
            <a:off x="5365715" y="5051743"/>
            <a:ext cx="884916" cy="8817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対角する 2 つの角を丸めた四角形 12"/>
          <p:cNvSpPr/>
          <p:nvPr/>
        </p:nvSpPr>
        <p:spPr>
          <a:xfrm>
            <a:off x="7742450" y="2978018"/>
            <a:ext cx="861998" cy="30485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600" dirty="0" smtClean="0"/>
              <a:t>DHCP</a:t>
            </a:r>
            <a:endParaRPr kumimoji="1" lang="ja-JP" altLang="en-US" sz="1600" dirty="0"/>
          </a:p>
        </p:txBody>
      </p:sp>
      <p:sp>
        <p:nvSpPr>
          <p:cNvPr id="14" name="対角する 2 つの角を丸めた四角形 13"/>
          <p:cNvSpPr/>
          <p:nvPr/>
        </p:nvSpPr>
        <p:spPr>
          <a:xfrm>
            <a:off x="7742450" y="3465782"/>
            <a:ext cx="861998" cy="30485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600" dirty="0" smtClean="0"/>
              <a:t>DNS</a:t>
            </a:r>
            <a:endParaRPr kumimoji="1" lang="ja-JP" altLang="en-US" sz="1600" dirty="0"/>
          </a:p>
        </p:txBody>
      </p:sp>
      <p:sp>
        <p:nvSpPr>
          <p:cNvPr id="15" name="対角する 2 つの角を丸めた四角形 14"/>
          <p:cNvSpPr/>
          <p:nvPr/>
        </p:nvSpPr>
        <p:spPr>
          <a:xfrm>
            <a:off x="7742450" y="4502280"/>
            <a:ext cx="861998" cy="30485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600" dirty="0" smtClean="0"/>
              <a:t>VM</a:t>
            </a:r>
            <a:endParaRPr kumimoji="1" lang="ja-JP" altLang="en-US" sz="1600" dirty="0"/>
          </a:p>
        </p:txBody>
      </p:sp>
      <p:sp>
        <p:nvSpPr>
          <p:cNvPr id="16" name="対角する 2 つの角を丸めた四角形 15"/>
          <p:cNvSpPr/>
          <p:nvPr/>
        </p:nvSpPr>
        <p:spPr>
          <a:xfrm>
            <a:off x="7742450" y="5051015"/>
            <a:ext cx="861998" cy="30485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600" dirty="0" err="1" smtClean="0"/>
              <a:t>iSCSI</a:t>
            </a:r>
            <a:endParaRPr kumimoji="1" lang="ja-JP" altLang="en-US" sz="1600" dirty="0"/>
          </a:p>
        </p:txBody>
      </p:sp>
      <p:cxnSp>
        <p:nvCxnSpPr>
          <p:cNvPr id="17" name="カギ線コネクタ 16"/>
          <p:cNvCxnSpPr>
            <a:stCxn id="8" idx="3"/>
            <a:endCxn id="21" idx="2"/>
          </p:cNvCxnSpPr>
          <p:nvPr/>
        </p:nvCxnSpPr>
        <p:spPr>
          <a:xfrm>
            <a:off x="7403043" y="5935087"/>
            <a:ext cx="339407" cy="13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カギ線コネクタ 17"/>
          <p:cNvCxnSpPr>
            <a:stCxn id="7" idx="3"/>
            <a:endCxn id="15" idx="2"/>
          </p:cNvCxnSpPr>
          <p:nvPr/>
        </p:nvCxnSpPr>
        <p:spPr>
          <a:xfrm>
            <a:off x="7403043" y="4654707"/>
            <a:ext cx="339407" cy="13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カギ線コネクタ 18"/>
          <p:cNvCxnSpPr>
            <a:stCxn id="9" idx="3"/>
            <a:endCxn id="13" idx="2"/>
          </p:cNvCxnSpPr>
          <p:nvPr/>
        </p:nvCxnSpPr>
        <p:spPr>
          <a:xfrm flipV="1">
            <a:off x="7403043" y="3130445"/>
            <a:ext cx="339407" cy="24388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14" idx="2"/>
            <a:endCxn id="9" idx="3"/>
          </p:cNvCxnSpPr>
          <p:nvPr/>
        </p:nvCxnSpPr>
        <p:spPr>
          <a:xfrm rot="10800000">
            <a:off x="7403043" y="3374327"/>
            <a:ext cx="339407" cy="24388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円柱 20"/>
          <p:cNvSpPr/>
          <p:nvPr/>
        </p:nvSpPr>
        <p:spPr>
          <a:xfrm>
            <a:off x="7742450" y="5599749"/>
            <a:ext cx="861998" cy="670675"/>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600" dirty="0" smtClean="0"/>
              <a:t>ZFS</a:t>
            </a:r>
            <a:endParaRPr kumimoji="1" lang="ja-JP" altLang="en-US" sz="1600" dirty="0"/>
          </a:p>
        </p:txBody>
      </p:sp>
      <p:cxnSp>
        <p:nvCxnSpPr>
          <p:cNvPr id="22" name="カギ線コネクタ 21"/>
          <p:cNvCxnSpPr>
            <a:stCxn id="16" idx="1"/>
            <a:endCxn id="21" idx="1"/>
          </p:cNvCxnSpPr>
          <p:nvPr/>
        </p:nvCxnSpPr>
        <p:spPr>
          <a:xfrm rot="5400000">
            <a:off x="8051508" y="5477732"/>
            <a:ext cx="243882" cy="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3126686" y="4136458"/>
            <a:ext cx="1153984" cy="10364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600" dirty="0" smtClean="0"/>
              <a:t>DCMGR</a:t>
            </a:r>
          </a:p>
          <a:p>
            <a:pPr algn="ctr"/>
            <a:r>
              <a:rPr kumimoji="1" lang="en-US" altLang="ja-JP" sz="1600" dirty="0" smtClean="0"/>
              <a:t>Web API</a:t>
            </a:r>
            <a:endParaRPr kumimoji="1" lang="ja-JP" altLang="en-US" sz="1600" dirty="0"/>
          </a:p>
        </p:txBody>
      </p:sp>
      <p:cxnSp>
        <p:nvCxnSpPr>
          <p:cNvPr id="24" name="カギ線コネクタ 23"/>
          <p:cNvCxnSpPr>
            <a:stCxn id="23" idx="3"/>
            <a:endCxn id="6" idx="2"/>
          </p:cNvCxnSpPr>
          <p:nvPr/>
        </p:nvCxnSpPr>
        <p:spPr>
          <a:xfrm>
            <a:off x="4280670" y="4654707"/>
            <a:ext cx="44574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1015360" y="4132886"/>
            <a:ext cx="1153984" cy="10364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600" dirty="0" smtClean="0"/>
              <a:t>GUI Server</a:t>
            </a:r>
          </a:p>
          <a:p>
            <a:pPr algn="ctr"/>
            <a:r>
              <a:rPr kumimoji="1" lang="en-US" altLang="ja-JP" sz="1600" dirty="0" smtClean="0"/>
              <a:t>(Web UI)</a:t>
            </a:r>
            <a:endParaRPr kumimoji="1" lang="ja-JP" altLang="en-US" sz="1600" dirty="0"/>
          </a:p>
        </p:txBody>
      </p:sp>
      <p:sp>
        <p:nvSpPr>
          <p:cNvPr id="26" name="テキスト ボックス 25"/>
          <p:cNvSpPr txBox="1"/>
          <p:nvPr/>
        </p:nvSpPr>
        <p:spPr>
          <a:xfrm>
            <a:off x="2149388" y="4674622"/>
            <a:ext cx="766428" cy="584775"/>
          </a:xfrm>
          <a:prstGeom prst="rect">
            <a:avLst/>
          </a:prstGeom>
          <a:noFill/>
        </p:spPr>
        <p:txBody>
          <a:bodyPr wrap="none" rtlCol="0">
            <a:spAutoFit/>
          </a:bodyPr>
          <a:lstStyle/>
          <a:p>
            <a:r>
              <a:rPr lang="en-US" altLang="ja-JP" sz="1600" dirty="0" smtClean="0"/>
              <a:t>Active</a:t>
            </a:r>
            <a:br>
              <a:rPr lang="en-US" altLang="ja-JP" sz="1600" dirty="0" smtClean="0"/>
            </a:br>
            <a:r>
              <a:rPr lang="en-US" altLang="ja-JP" sz="1600" dirty="0" smtClean="0"/>
              <a:t>Record</a:t>
            </a:r>
            <a:endParaRPr kumimoji="1" lang="ja-JP" altLang="en-US" sz="1600" dirty="0"/>
          </a:p>
        </p:txBody>
      </p:sp>
      <p:sp>
        <p:nvSpPr>
          <p:cNvPr id="27" name="スマイル 26"/>
          <p:cNvSpPr/>
          <p:nvPr/>
        </p:nvSpPr>
        <p:spPr>
          <a:xfrm>
            <a:off x="3185486" y="2048128"/>
            <a:ext cx="882458" cy="79261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600"/>
          </a:p>
        </p:txBody>
      </p:sp>
      <p:sp>
        <p:nvSpPr>
          <p:cNvPr id="28" name="角丸四角形 27"/>
          <p:cNvSpPr/>
          <p:nvPr/>
        </p:nvSpPr>
        <p:spPr>
          <a:xfrm>
            <a:off x="1015360" y="2636912"/>
            <a:ext cx="1153984" cy="1036498"/>
          </a:xfrm>
          <a:prstGeom prst="roundRect">
            <a:avLst/>
          </a:prstGeom>
        </p:spPr>
        <p:style>
          <a:lnRef idx="0">
            <a:schemeClr val="accent3"/>
          </a:lnRef>
          <a:fillRef idx="3">
            <a:schemeClr val="accent3"/>
          </a:fillRef>
          <a:effectRef idx="3">
            <a:schemeClr val="accent3"/>
          </a:effectRef>
          <a:fontRef idx="minor">
            <a:schemeClr val="lt1"/>
          </a:fontRef>
        </p:style>
        <p:txBody>
          <a:bodyPr rtlCol="0" anchor="b" anchorCtr="1"/>
          <a:lstStyle/>
          <a:p>
            <a:pPr algn="ctr"/>
            <a:r>
              <a:rPr kumimoji="1" lang="en-US" altLang="ja-JP" sz="1600" dirty="0" smtClean="0"/>
              <a:t>Browser</a:t>
            </a:r>
            <a:endParaRPr kumimoji="1" lang="ja-JP" altLang="en-US" sz="1600" dirty="0"/>
          </a:p>
        </p:txBody>
      </p:sp>
      <p:cxnSp>
        <p:nvCxnSpPr>
          <p:cNvPr id="29" name="直線矢印コネクタ 28"/>
          <p:cNvCxnSpPr>
            <a:stCxn id="28" idx="2"/>
            <a:endCxn id="25" idx="0"/>
          </p:cNvCxnSpPr>
          <p:nvPr/>
        </p:nvCxnSpPr>
        <p:spPr>
          <a:xfrm rot="5400000">
            <a:off x="1362614" y="3903148"/>
            <a:ext cx="4594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stCxn id="27" idx="2"/>
            <a:endCxn id="38" idx="3"/>
          </p:cNvCxnSpPr>
          <p:nvPr/>
        </p:nvCxnSpPr>
        <p:spPr>
          <a:xfrm rot="10800000" flipV="1">
            <a:off x="2699792" y="2444436"/>
            <a:ext cx="485694" cy="55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626293" y="3734381"/>
            <a:ext cx="1073499" cy="338554"/>
          </a:xfrm>
          <a:prstGeom prst="rect">
            <a:avLst/>
          </a:prstGeom>
          <a:noFill/>
        </p:spPr>
        <p:txBody>
          <a:bodyPr wrap="none" rtlCol="0">
            <a:spAutoFit/>
          </a:bodyPr>
          <a:lstStyle/>
          <a:p>
            <a:r>
              <a:rPr kumimoji="1" lang="en-US" altLang="ja-JP" sz="1600" dirty="0" smtClean="0"/>
              <a:t>html/JSON</a:t>
            </a:r>
            <a:endParaRPr kumimoji="1" lang="ja-JP" altLang="en-US" sz="1600" dirty="0"/>
          </a:p>
        </p:txBody>
      </p:sp>
      <p:sp>
        <p:nvSpPr>
          <p:cNvPr id="32" name="テキスト ボックス 31"/>
          <p:cNvSpPr txBox="1"/>
          <p:nvPr/>
        </p:nvSpPr>
        <p:spPr>
          <a:xfrm>
            <a:off x="3350090" y="1735408"/>
            <a:ext cx="570990" cy="338554"/>
          </a:xfrm>
          <a:prstGeom prst="rect">
            <a:avLst/>
          </a:prstGeom>
          <a:noFill/>
        </p:spPr>
        <p:txBody>
          <a:bodyPr wrap="none" rtlCol="0">
            <a:spAutoFit/>
          </a:bodyPr>
          <a:lstStyle/>
          <a:p>
            <a:r>
              <a:rPr kumimoji="1" lang="en-US" altLang="ja-JP" sz="1600" dirty="0" smtClean="0"/>
              <a:t>User</a:t>
            </a:r>
            <a:endParaRPr kumimoji="1" lang="ja-JP" altLang="en-US" sz="1600" dirty="0"/>
          </a:p>
        </p:txBody>
      </p:sp>
      <p:sp>
        <p:nvSpPr>
          <p:cNvPr id="33" name="角丸四角形 32"/>
          <p:cNvSpPr/>
          <p:nvPr/>
        </p:nvSpPr>
        <p:spPr>
          <a:xfrm>
            <a:off x="3126686" y="5294897"/>
            <a:ext cx="1153984" cy="10364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600" dirty="0" smtClean="0"/>
              <a:t>DCMGR</a:t>
            </a:r>
          </a:p>
          <a:p>
            <a:pPr algn="ctr"/>
            <a:r>
              <a:rPr kumimoji="1" lang="en-US" altLang="ja-JP" sz="1600" dirty="0" smtClean="0"/>
              <a:t>Collector</a:t>
            </a:r>
            <a:endParaRPr kumimoji="1" lang="ja-JP" altLang="en-US" sz="1600" dirty="0"/>
          </a:p>
        </p:txBody>
      </p:sp>
      <p:cxnSp>
        <p:nvCxnSpPr>
          <p:cNvPr id="34" name="カギ線コネクタ 33"/>
          <p:cNvCxnSpPr>
            <a:stCxn id="6" idx="2"/>
            <a:endCxn id="33" idx="3"/>
          </p:cNvCxnSpPr>
          <p:nvPr/>
        </p:nvCxnSpPr>
        <p:spPr>
          <a:xfrm rot="10800000" flipV="1">
            <a:off x="4280670" y="4654706"/>
            <a:ext cx="445744" cy="11584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43"/>
          <p:cNvCxnSpPr>
            <a:stCxn id="25" idx="3"/>
            <a:endCxn id="23" idx="1"/>
          </p:cNvCxnSpPr>
          <p:nvPr/>
        </p:nvCxnSpPr>
        <p:spPr>
          <a:xfrm>
            <a:off x="2169344" y="4651135"/>
            <a:ext cx="957342" cy="35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15" idx="1"/>
            <a:endCxn id="16" idx="3"/>
          </p:cNvCxnSpPr>
          <p:nvPr/>
        </p:nvCxnSpPr>
        <p:spPr>
          <a:xfrm rot="5400000">
            <a:off x="8051508" y="4928998"/>
            <a:ext cx="243882" cy="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38" name="図 37" descr="4_1_Instances.jpg"/>
          <p:cNvPicPr>
            <a:picLocks noChangeAspect="1"/>
          </p:cNvPicPr>
          <p:nvPr/>
        </p:nvPicPr>
        <p:blipFill>
          <a:blip r:embed="rId3" cstate="print"/>
          <a:stretch>
            <a:fillRect/>
          </a:stretch>
        </p:blipFill>
        <p:spPr>
          <a:xfrm>
            <a:off x="467544" y="1543016"/>
            <a:ext cx="2232248" cy="1813976"/>
          </a:xfrm>
          <a:prstGeom prst="rect">
            <a:avLst/>
          </a:prstGeom>
        </p:spPr>
      </p:pic>
      <p:sp>
        <p:nvSpPr>
          <p:cNvPr id="43" name="角丸四角形吹き出し 42"/>
          <p:cNvSpPr/>
          <p:nvPr/>
        </p:nvSpPr>
        <p:spPr bwMode="auto">
          <a:xfrm>
            <a:off x="323528" y="5733256"/>
            <a:ext cx="2483768" cy="581295"/>
          </a:xfrm>
          <a:prstGeom prst="wedgeRoundRectCallout">
            <a:avLst>
              <a:gd name="adj1" fmla="val -7774"/>
              <a:gd name="adj2" fmla="val -161504"/>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0" tIns="46800" rIns="0" bIns="46800" anchor="ctr">
            <a:spAutoFit/>
          </a:bodyPr>
          <a:lstStyle/>
          <a:p>
            <a:pPr marL="0" lvl="1" fontAlgn="auto">
              <a:spcBef>
                <a:spcPts val="0"/>
              </a:spcBef>
              <a:spcAft>
                <a:spcPts val="0"/>
              </a:spcAft>
              <a:defRPr/>
            </a:pPr>
            <a:r>
              <a:rPr lang="ja-JP" altLang="en-US" sz="1400" kern="0" dirty="0">
                <a:latin typeface="+mn-ea"/>
              </a:rPr>
              <a:t>ユーザからのリクエストを受付</a:t>
            </a:r>
          </a:p>
          <a:p>
            <a:pPr marL="0" lvl="1" fontAlgn="auto">
              <a:spcBef>
                <a:spcPts val="0"/>
              </a:spcBef>
              <a:spcAft>
                <a:spcPts val="0"/>
              </a:spcAft>
              <a:defRPr/>
            </a:pPr>
            <a:r>
              <a:rPr lang="ja-JP" altLang="en-US" sz="1400" kern="0" dirty="0">
                <a:latin typeface="+mn-ea"/>
              </a:rPr>
              <a:t>ユーザ情報を管理</a:t>
            </a:r>
          </a:p>
        </p:txBody>
      </p:sp>
      <p:sp>
        <p:nvSpPr>
          <p:cNvPr id="44" name="角丸四角形吹き出し 43"/>
          <p:cNvSpPr/>
          <p:nvPr/>
        </p:nvSpPr>
        <p:spPr bwMode="auto">
          <a:xfrm>
            <a:off x="4572000" y="2852936"/>
            <a:ext cx="1377470" cy="342932"/>
          </a:xfrm>
          <a:prstGeom prst="wedgeRoundRectCallout">
            <a:avLst>
              <a:gd name="adj1" fmla="val 84299"/>
              <a:gd name="adj2" fmla="val 370394"/>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0" tIns="46800" rIns="0" bIns="46800" anchor="ctr">
            <a:spAutoFit/>
          </a:bodyPr>
          <a:lstStyle/>
          <a:p>
            <a:pPr marL="0" lvl="1" fontAlgn="auto">
              <a:spcBef>
                <a:spcPts val="0"/>
              </a:spcBef>
              <a:spcAft>
                <a:spcPts val="0"/>
              </a:spcAft>
              <a:defRPr/>
            </a:pPr>
            <a:r>
              <a:rPr lang="ja-JP" altLang="en-US" sz="1400" kern="0" dirty="0">
                <a:latin typeface="+mn-ea"/>
              </a:rPr>
              <a:t>仮想マシンを起動</a:t>
            </a:r>
          </a:p>
        </p:txBody>
      </p:sp>
      <p:sp>
        <p:nvSpPr>
          <p:cNvPr id="45" name="角丸四角形吹き出し 44"/>
          <p:cNvSpPr/>
          <p:nvPr/>
        </p:nvSpPr>
        <p:spPr bwMode="auto">
          <a:xfrm>
            <a:off x="4572000" y="6237313"/>
            <a:ext cx="1738275" cy="342932"/>
          </a:xfrm>
          <a:prstGeom prst="wedgeRoundRectCallout">
            <a:avLst>
              <a:gd name="adj1" fmla="val 54039"/>
              <a:gd name="adj2" fmla="val -10245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0" tIns="46800" rIns="0" bIns="46800" anchor="ctr">
            <a:spAutoFit/>
          </a:bodyPr>
          <a:lstStyle/>
          <a:p>
            <a:pPr marL="0" lvl="1" fontAlgn="auto">
              <a:spcBef>
                <a:spcPts val="0"/>
              </a:spcBef>
              <a:spcAft>
                <a:spcPts val="0"/>
              </a:spcAft>
              <a:defRPr/>
            </a:pPr>
            <a:r>
              <a:rPr lang="ja-JP" altLang="en-US" sz="1400" kern="0" dirty="0" smtClean="0">
                <a:latin typeface="+mn-ea"/>
              </a:rPr>
              <a:t>ディスクイメージを準備</a:t>
            </a:r>
            <a:endParaRPr lang="ja-JP" altLang="en-US" sz="1400" kern="0" dirty="0">
              <a:latin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Instance/Volume</a:t>
            </a:r>
            <a:endParaRPr kumimoji="1" lang="ja-JP" altLang="en-US" dirty="0"/>
          </a:p>
        </p:txBody>
      </p:sp>
      <p:sp>
        <p:nvSpPr>
          <p:cNvPr id="3" name="コンテンツ プレースホルダ 2"/>
          <p:cNvSpPr>
            <a:spLocks noGrp="1"/>
          </p:cNvSpPr>
          <p:nvPr>
            <p:ph sz="quarter" idx="1"/>
          </p:nvPr>
        </p:nvSpPr>
        <p:spPr/>
        <p:txBody>
          <a:bodyPr>
            <a:normAutofit fontScale="92500" lnSpcReduction="10000"/>
          </a:bodyPr>
          <a:lstStyle/>
          <a:p>
            <a:r>
              <a:rPr lang="en-US" altLang="ja-JP" dirty="0" smtClean="0"/>
              <a:t>Instance</a:t>
            </a:r>
          </a:p>
          <a:p>
            <a:pPr lvl="1"/>
            <a:r>
              <a:rPr lang="ja-JP" altLang="en-US" dirty="0" smtClean="0"/>
              <a:t>ブート方法は下記する二種類</a:t>
            </a:r>
            <a:endParaRPr lang="en-US" altLang="ja-JP" dirty="0" smtClean="0"/>
          </a:p>
          <a:p>
            <a:pPr lvl="2"/>
            <a:r>
              <a:rPr lang="en-US" altLang="ja-JP" dirty="0" smtClean="0"/>
              <a:t>Block Storage (ZFS)</a:t>
            </a:r>
            <a:r>
              <a:rPr lang="ja-JP" altLang="en-US" dirty="0" smtClean="0"/>
              <a:t>に格納されている</a:t>
            </a:r>
            <a:r>
              <a:rPr lang="en-US" altLang="ja-JP" dirty="0" smtClean="0"/>
              <a:t>Snapshot</a:t>
            </a:r>
            <a:r>
              <a:rPr lang="ja-JP" altLang="en-US" dirty="0" smtClean="0"/>
              <a:t>を</a:t>
            </a:r>
            <a:r>
              <a:rPr lang="en-US" altLang="ja-JP" dirty="0" smtClean="0"/>
              <a:t>Volume</a:t>
            </a:r>
            <a:r>
              <a:rPr lang="ja-JP" altLang="en-US" dirty="0" smtClean="0"/>
              <a:t>に戻して</a:t>
            </a:r>
            <a:r>
              <a:rPr lang="en-US" altLang="ja-JP" dirty="0" smtClean="0"/>
              <a:t>KVM</a:t>
            </a:r>
            <a:r>
              <a:rPr lang="ja-JP" altLang="en-US" dirty="0" smtClean="0"/>
              <a:t>に接続して起動する</a:t>
            </a:r>
            <a:endParaRPr lang="en-US" altLang="ja-JP" dirty="0" smtClean="0"/>
          </a:p>
          <a:p>
            <a:pPr lvl="3"/>
            <a:r>
              <a:rPr lang="en-US" altLang="ja-JP" dirty="0" smtClean="0"/>
              <a:t>Amazon EC2</a:t>
            </a:r>
            <a:r>
              <a:rPr lang="ja-JP" altLang="en-US" dirty="0" smtClean="0"/>
              <a:t>の</a:t>
            </a:r>
            <a:r>
              <a:rPr lang="en-US" altLang="ja-JP" dirty="0" smtClean="0"/>
              <a:t>EBS</a:t>
            </a:r>
            <a:r>
              <a:rPr lang="ja-JP" altLang="en-US" dirty="0" smtClean="0"/>
              <a:t>に近い仕組みで高速</a:t>
            </a:r>
            <a:endParaRPr lang="en-US" altLang="ja-JP" dirty="0" smtClean="0"/>
          </a:p>
          <a:p>
            <a:pPr lvl="2"/>
            <a:r>
              <a:rPr kumimoji="1" lang="en-US" altLang="ja-JP" dirty="0" smtClean="0"/>
              <a:t>file://</a:t>
            </a:r>
            <a:r>
              <a:rPr kumimoji="1" lang="ja-JP" altLang="en-US" dirty="0" smtClean="0"/>
              <a:t>や、</a:t>
            </a:r>
            <a:r>
              <a:rPr kumimoji="1" lang="en-US" altLang="ja-JP" dirty="0" smtClean="0"/>
              <a:t>http://</a:t>
            </a:r>
            <a:r>
              <a:rPr kumimoji="1" lang="ja-JP" altLang="en-US" dirty="0" smtClean="0"/>
              <a:t>で取得可能なマシンイメージを、ハイパーバイザから見えるディスクにコピーして起動する事も可能</a:t>
            </a:r>
            <a:endParaRPr kumimoji="1" lang="en-US" altLang="ja-JP" dirty="0" smtClean="0"/>
          </a:p>
          <a:p>
            <a:pPr lvl="3"/>
            <a:r>
              <a:rPr kumimoji="1" lang="en-US" altLang="ja-JP" dirty="0" smtClean="0"/>
              <a:t>Block Storage</a:t>
            </a:r>
            <a:r>
              <a:rPr kumimoji="1" lang="ja-JP" altLang="en-US" dirty="0" smtClean="0"/>
              <a:t>を用意できない環境向けに</a:t>
            </a:r>
            <a:r>
              <a:rPr kumimoji="1" lang="en-US" altLang="ja-JP" dirty="0" smtClean="0"/>
              <a:t>NFS</a:t>
            </a:r>
            <a:r>
              <a:rPr kumimoji="1" lang="ja-JP" altLang="en-US" dirty="0" smtClean="0"/>
              <a:t>と組み合わせることを想定している</a:t>
            </a:r>
            <a:endParaRPr kumimoji="1" lang="en-US" altLang="ja-JP" dirty="0" smtClean="0"/>
          </a:p>
          <a:p>
            <a:r>
              <a:rPr lang="en-US" altLang="ja-JP" dirty="0" smtClean="0"/>
              <a:t>Volume</a:t>
            </a:r>
          </a:p>
          <a:p>
            <a:pPr lvl="1"/>
            <a:r>
              <a:rPr kumimoji="1" lang="en-US" altLang="ja-JP" dirty="0" smtClean="0"/>
              <a:t>Instance</a:t>
            </a:r>
            <a:r>
              <a:rPr kumimoji="1" lang="ja-JP" altLang="en-US" dirty="0" err="1" smtClean="0"/>
              <a:t>への</a:t>
            </a:r>
            <a:r>
              <a:rPr kumimoji="1" lang="ja-JP" altLang="en-US" dirty="0" smtClean="0"/>
              <a:t>追加ディスクとして</a:t>
            </a:r>
            <a:r>
              <a:rPr kumimoji="1" lang="en-US" altLang="ja-JP" dirty="0" smtClean="0"/>
              <a:t>Attach/Detach</a:t>
            </a:r>
            <a:r>
              <a:rPr lang="ja-JP" altLang="en-US" dirty="0" smtClean="0"/>
              <a:t>も可能</a:t>
            </a:r>
            <a:endParaRPr lang="en-US" altLang="ja-JP" dirty="0" smtClean="0"/>
          </a:p>
          <a:p>
            <a:pPr lvl="1"/>
            <a:r>
              <a:rPr kumimoji="1" lang="en-US" altLang="ja-JP" dirty="0" smtClean="0"/>
              <a:t>Snapshot</a:t>
            </a:r>
            <a:r>
              <a:rPr kumimoji="1" lang="ja-JP" altLang="en-US" dirty="0" smtClean="0"/>
              <a:t>は任意のタイミングで取れる</a:t>
            </a:r>
            <a:endParaRPr kumimoji="1" lang="en-US" altLang="ja-JP" dirty="0" smtClean="0"/>
          </a:p>
          <a:p>
            <a:r>
              <a:rPr lang="en-US" altLang="ja-JP" dirty="0" smtClean="0"/>
              <a:t>VM</a:t>
            </a:r>
            <a:r>
              <a:rPr lang="ja-JP" altLang="en-US" dirty="0" smtClean="0"/>
              <a:t>の</a:t>
            </a:r>
            <a:r>
              <a:rPr lang="en-US" altLang="ja-JP" dirty="0" smtClean="0"/>
              <a:t>HA</a:t>
            </a:r>
          </a:p>
          <a:p>
            <a:pPr lvl="1"/>
            <a:r>
              <a:rPr kumimoji="1" lang="en-US" altLang="ja-JP" dirty="0" smtClean="0"/>
              <a:t>Instance</a:t>
            </a:r>
            <a:r>
              <a:rPr kumimoji="1" lang="ja-JP" altLang="en-US" dirty="0" smtClean="0"/>
              <a:t>の起動状況を監視し、落ちたら再度起動する仕組み</a:t>
            </a:r>
            <a:endParaRPr kumimoji="1" lang="en-US" altLang="ja-JP" dirty="0" smtClean="0"/>
          </a:p>
          <a:p>
            <a:pPr lvl="2"/>
            <a:r>
              <a:rPr lang="ja-JP" altLang="en-US" dirty="0" smtClean="0"/>
              <a:t>メモリは揮発してしまうが、</a:t>
            </a:r>
            <a:r>
              <a:rPr lang="en-US" altLang="ja-JP" dirty="0" smtClean="0"/>
              <a:t/>
            </a:r>
            <a:br>
              <a:rPr lang="en-US" altLang="ja-JP" dirty="0" smtClean="0"/>
            </a:br>
            <a:r>
              <a:rPr lang="ja-JP" altLang="en-US" dirty="0" smtClean="0"/>
              <a:t>マシンイメージが残っているので、そこから復帰を試みるもの</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46</a:t>
            </a:fld>
            <a:endParaRPr kumimoji="1" lang="ja-JP"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Security Group</a:t>
            </a:r>
            <a:endParaRPr kumimoji="1" lang="ja-JP" altLang="en-US" dirty="0"/>
          </a:p>
        </p:txBody>
      </p:sp>
      <p:sp>
        <p:nvSpPr>
          <p:cNvPr id="3" name="コンテンツ プレースホルダ 2"/>
          <p:cNvSpPr>
            <a:spLocks noGrp="1"/>
          </p:cNvSpPr>
          <p:nvPr>
            <p:ph sz="quarter" idx="1"/>
          </p:nvPr>
        </p:nvSpPr>
        <p:spPr/>
        <p:txBody>
          <a:bodyPr/>
          <a:lstStyle/>
          <a:p>
            <a:r>
              <a:rPr kumimoji="1" lang="en-US" altLang="ja-JP" dirty="0" smtClean="0"/>
              <a:t>AWS</a:t>
            </a:r>
            <a:r>
              <a:rPr kumimoji="1" lang="ja-JP" altLang="en-US" dirty="0" smtClean="0"/>
              <a:t>同様の記述が可能</a:t>
            </a:r>
            <a:endParaRPr kumimoji="1" lang="en-US" altLang="ja-JP" dirty="0" smtClean="0"/>
          </a:p>
          <a:p>
            <a:r>
              <a:rPr lang="en-US" altLang="ja-JP" dirty="0" err="1" smtClean="0"/>
              <a:t>NetFilter</a:t>
            </a:r>
            <a:r>
              <a:rPr lang="ja-JP" altLang="en-US" dirty="0" smtClean="0"/>
              <a:t>で実現する</a:t>
            </a:r>
            <a:endParaRPr lang="en-US" altLang="ja-JP" dirty="0" smtClean="0"/>
          </a:p>
          <a:p>
            <a:pPr lvl="1"/>
            <a:r>
              <a:rPr kumimoji="1" lang="en-US" altLang="ja-JP" dirty="0" err="1" smtClean="0"/>
              <a:t>ebtables</a:t>
            </a:r>
            <a:r>
              <a:rPr kumimoji="1" lang="en-US" altLang="ja-JP" dirty="0" smtClean="0"/>
              <a:t>, </a:t>
            </a:r>
            <a:r>
              <a:rPr kumimoji="1" lang="en-US" altLang="ja-JP" dirty="0" err="1" smtClean="0"/>
              <a:t>iptables</a:t>
            </a:r>
            <a:r>
              <a:rPr kumimoji="1" lang="ja-JP" altLang="en-US" dirty="0" err="1" smtClean="0"/>
              <a:t>に翻</a:t>
            </a:r>
            <a:r>
              <a:rPr kumimoji="1" lang="ja-JP" altLang="en-US" dirty="0" smtClean="0"/>
              <a:t>訳して、各</a:t>
            </a:r>
            <a:r>
              <a:rPr kumimoji="1" lang="en-US" altLang="ja-JP" dirty="0" smtClean="0"/>
              <a:t>HVA</a:t>
            </a:r>
            <a:r>
              <a:rPr kumimoji="1" lang="ja-JP" altLang="en-US" dirty="0" smtClean="0"/>
              <a:t>で実行する</a:t>
            </a:r>
            <a:endParaRPr kumimoji="1" lang="en-US" altLang="ja-JP" dirty="0" smtClean="0"/>
          </a:p>
          <a:p>
            <a:pPr lvl="1"/>
            <a:r>
              <a:rPr lang="en-US" altLang="ja-JP" dirty="0" smtClean="0"/>
              <a:t>VLAN</a:t>
            </a:r>
            <a:r>
              <a:rPr lang="ja-JP" altLang="en-US" dirty="0" smtClean="0"/>
              <a:t>は利用しない</a:t>
            </a:r>
            <a:endParaRPr lang="en-US" altLang="ja-JP" dirty="0" smtClean="0"/>
          </a:p>
          <a:p>
            <a:pPr lvl="2"/>
            <a:r>
              <a:rPr kumimoji="1" lang="ja-JP" altLang="en-US" dirty="0" smtClean="0"/>
              <a:t>故に</a:t>
            </a:r>
            <a:r>
              <a:rPr kumimoji="1" lang="en-US" altLang="ja-JP" dirty="0" smtClean="0"/>
              <a:t>VLAN</a:t>
            </a:r>
            <a:r>
              <a:rPr kumimoji="1" lang="ja-JP" altLang="en-US" dirty="0" smtClean="0"/>
              <a:t>を他の目的に使うことができる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47</a:t>
            </a:fld>
            <a:endParaRPr kumimoji="1" lang="ja-JP"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その他特徴的な機能</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48</a:t>
            </a:fld>
            <a:endParaRPr kumimoji="1" lang="ja-JP" altLang="en-US"/>
          </a:p>
        </p:txBody>
      </p:sp>
      <p:sp>
        <p:nvSpPr>
          <p:cNvPr id="5" name="正方形/長方形 4"/>
          <p:cNvSpPr/>
          <p:nvPr/>
        </p:nvSpPr>
        <p:spPr>
          <a:xfrm>
            <a:off x="2411760" y="3429000"/>
            <a:ext cx="5616624" cy="2448272"/>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kumimoji="1" lang="ja-JP" altLang="en-US" dirty="0" smtClean="0"/>
              <a:t>データセンター</a:t>
            </a:r>
            <a:endParaRPr kumimoji="1" lang="en-US" altLang="ja-JP" dirty="0" smtClean="0"/>
          </a:p>
        </p:txBody>
      </p:sp>
      <p:cxnSp>
        <p:nvCxnSpPr>
          <p:cNvPr id="6" name="直線コネクタ 5"/>
          <p:cNvCxnSpPr>
            <a:stCxn id="7" idx="3"/>
            <a:endCxn id="8" idx="1"/>
          </p:cNvCxnSpPr>
          <p:nvPr/>
        </p:nvCxnSpPr>
        <p:spPr>
          <a:xfrm>
            <a:off x="2111021" y="4045714"/>
            <a:ext cx="58877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331640" y="3861048"/>
            <a:ext cx="779381"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企業</a:t>
            </a:r>
            <a:r>
              <a:rPr kumimoji="1" lang="en-US" altLang="ja-JP" dirty="0" smtClean="0"/>
              <a:t>A</a:t>
            </a:r>
            <a:endParaRPr kumimoji="1" lang="ja-JP" altLang="en-US" dirty="0"/>
          </a:p>
        </p:txBody>
      </p:sp>
      <p:sp>
        <p:nvSpPr>
          <p:cNvPr id="8" name="テキスト ボックス 7"/>
          <p:cNvSpPr txBox="1"/>
          <p:nvPr/>
        </p:nvSpPr>
        <p:spPr>
          <a:xfrm>
            <a:off x="2699792" y="3861048"/>
            <a:ext cx="583814"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en-US" altLang="ja-JP" dirty="0" smtClean="0"/>
              <a:t>VPN</a:t>
            </a:r>
            <a:endParaRPr kumimoji="1" lang="ja-JP" altLang="en-US" dirty="0"/>
          </a:p>
        </p:txBody>
      </p:sp>
      <p:sp>
        <p:nvSpPr>
          <p:cNvPr id="9" name="テキスト ボックス 8"/>
          <p:cNvSpPr txBox="1"/>
          <p:nvPr/>
        </p:nvSpPr>
        <p:spPr>
          <a:xfrm>
            <a:off x="3707904" y="3861048"/>
            <a:ext cx="179728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企業</a:t>
            </a:r>
            <a:r>
              <a:rPr kumimoji="1" lang="en-US" altLang="ja-JP" dirty="0" smtClean="0"/>
              <a:t>A</a:t>
            </a:r>
            <a:r>
              <a:rPr kumimoji="1" lang="ja-JP" altLang="en-US" dirty="0" smtClean="0"/>
              <a:t>のリソース</a:t>
            </a:r>
            <a:endParaRPr kumimoji="1" lang="ja-JP" altLang="en-US" dirty="0"/>
          </a:p>
        </p:txBody>
      </p:sp>
      <p:cxnSp>
        <p:nvCxnSpPr>
          <p:cNvPr id="10" name="直線コネクタ 9"/>
          <p:cNvCxnSpPr>
            <a:stCxn id="8" idx="3"/>
            <a:endCxn id="9" idx="1"/>
          </p:cNvCxnSpPr>
          <p:nvPr/>
        </p:nvCxnSpPr>
        <p:spPr>
          <a:xfrm>
            <a:off x="3283606" y="4045714"/>
            <a:ext cx="424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12" idx="3"/>
            <a:endCxn id="13" idx="1"/>
          </p:cNvCxnSpPr>
          <p:nvPr/>
        </p:nvCxnSpPr>
        <p:spPr>
          <a:xfrm>
            <a:off x="2103005" y="4621778"/>
            <a:ext cx="59678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331640" y="4437112"/>
            <a:ext cx="771365"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企業</a:t>
            </a:r>
            <a:r>
              <a:rPr lang="en-US" altLang="ja-JP" dirty="0" smtClean="0"/>
              <a:t>B</a:t>
            </a:r>
            <a:endParaRPr kumimoji="1" lang="ja-JP" altLang="en-US" dirty="0"/>
          </a:p>
        </p:txBody>
      </p:sp>
      <p:sp>
        <p:nvSpPr>
          <p:cNvPr id="13" name="テキスト ボックス 12"/>
          <p:cNvSpPr txBox="1"/>
          <p:nvPr/>
        </p:nvSpPr>
        <p:spPr>
          <a:xfrm>
            <a:off x="2699792" y="4437112"/>
            <a:ext cx="583814"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en-US" altLang="ja-JP" dirty="0" smtClean="0"/>
              <a:t>VPN</a:t>
            </a:r>
            <a:endParaRPr kumimoji="1" lang="ja-JP" altLang="en-US" dirty="0"/>
          </a:p>
        </p:txBody>
      </p:sp>
      <p:sp>
        <p:nvSpPr>
          <p:cNvPr id="14" name="テキスト ボックス 13"/>
          <p:cNvSpPr txBox="1"/>
          <p:nvPr/>
        </p:nvSpPr>
        <p:spPr>
          <a:xfrm>
            <a:off x="3707904" y="4437112"/>
            <a:ext cx="179728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企業</a:t>
            </a:r>
            <a:r>
              <a:rPr kumimoji="1" lang="en-US" altLang="ja-JP" dirty="0" smtClean="0"/>
              <a:t>B</a:t>
            </a:r>
            <a:r>
              <a:rPr kumimoji="1" lang="ja-JP" altLang="en-US" dirty="0" smtClean="0"/>
              <a:t>のリソース</a:t>
            </a:r>
            <a:endParaRPr kumimoji="1" lang="ja-JP" altLang="en-US" dirty="0"/>
          </a:p>
        </p:txBody>
      </p:sp>
      <p:cxnSp>
        <p:nvCxnSpPr>
          <p:cNvPr id="15" name="直線コネクタ 14"/>
          <p:cNvCxnSpPr>
            <a:stCxn id="13" idx="3"/>
            <a:endCxn id="14" idx="1"/>
          </p:cNvCxnSpPr>
          <p:nvPr/>
        </p:nvCxnSpPr>
        <p:spPr>
          <a:xfrm>
            <a:off x="3283606" y="4621778"/>
            <a:ext cx="424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7" idx="3"/>
            <a:endCxn id="18" idx="1"/>
          </p:cNvCxnSpPr>
          <p:nvPr/>
        </p:nvCxnSpPr>
        <p:spPr>
          <a:xfrm>
            <a:off x="2111021" y="5197842"/>
            <a:ext cx="588771"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331640" y="5013176"/>
            <a:ext cx="779381"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企業</a:t>
            </a:r>
            <a:r>
              <a:rPr kumimoji="1" lang="en-US" altLang="ja-JP" dirty="0" smtClean="0"/>
              <a:t>C</a:t>
            </a:r>
            <a:endParaRPr kumimoji="1" lang="ja-JP" altLang="en-US" dirty="0"/>
          </a:p>
        </p:txBody>
      </p:sp>
      <p:sp>
        <p:nvSpPr>
          <p:cNvPr id="18" name="テキスト ボックス 17"/>
          <p:cNvSpPr txBox="1"/>
          <p:nvPr/>
        </p:nvSpPr>
        <p:spPr>
          <a:xfrm>
            <a:off x="2699792" y="5013176"/>
            <a:ext cx="583814"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en-US" altLang="ja-JP" dirty="0" smtClean="0"/>
              <a:t>VPN</a:t>
            </a:r>
            <a:endParaRPr kumimoji="1" lang="ja-JP" altLang="en-US" dirty="0"/>
          </a:p>
        </p:txBody>
      </p:sp>
      <p:sp>
        <p:nvSpPr>
          <p:cNvPr id="19" name="テキスト ボックス 18"/>
          <p:cNvSpPr txBox="1"/>
          <p:nvPr/>
        </p:nvSpPr>
        <p:spPr>
          <a:xfrm>
            <a:off x="3707904" y="5013176"/>
            <a:ext cx="178766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企業</a:t>
            </a:r>
            <a:r>
              <a:rPr lang="en-US" altLang="ja-JP" dirty="0" smtClean="0"/>
              <a:t>C</a:t>
            </a:r>
            <a:r>
              <a:rPr kumimoji="1" lang="ja-JP" altLang="en-US" dirty="0" smtClean="0"/>
              <a:t>のリソース</a:t>
            </a:r>
            <a:endParaRPr kumimoji="1" lang="ja-JP" altLang="en-US" dirty="0"/>
          </a:p>
        </p:txBody>
      </p:sp>
      <p:cxnSp>
        <p:nvCxnSpPr>
          <p:cNvPr id="20" name="直線コネクタ 19"/>
          <p:cNvCxnSpPr>
            <a:stCxn id="18" idx="3"/>
            <a:endCxn id="19" idx="1"/>
          </p:cNvCxnSpPr>
          <p:nvPr/>
        </p:nvCxnSpPr>
        <p:spPr>
          <a:xfrm>
            <a:off x="3283606" y="5197842"/>
            <a:ext cx="424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8" idx="3"/>
            <a:endCxn id="22" idx="1"/>
          </p:cNvCxnSpPr>
          <p:nvPr/>
        </p:nvCxnSpPr>
        <p:spPr>
          <a:xfrm>
            <a:off x="3283606" y="4045714"/>
            <a:ext cx="2872570" cy="272534"/>
          </a:xfrm>
          <a:prstGeom prst="bentConnector3">
            <a:avLst>
              <a:gd name="adj1" fmla="val 7557"/>
            </a:avLst>
          </a:prstGeom>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6156176" y="4149080"/>
            <a:ext cx="288032"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508104" y="4077072"/>
            <a:ext cx="622286" cy="261610"/>
          </a:xfrm>
          <a:prstGeom prst="rect">
            <a:avLst/>
          </a:prstGeom>
          <a:noFill/>
        </p:spPr>
        <p:txBody>
          <a:bodyPr wrap="none" rtlCol="0">
            <a:spAutoFit/>
          </a:bodyPr>
          <a:lstStyle/>
          <a:p>
            <a:r>
              <a:rPr kumimoji="1" lang="en-US" altLang="ja-JP" sz="1100" dirty="0" smtClean="0"/>
              <a:t>VLAN-A</a:t>
            </a:r>
            <a:endParaRPr kumimoji="1" lang="ja-JP" altLang="en-US" sz="1100" dirty="0"/>
          </a:p>
        </p:txBody>
      </p:sp>
      <p:cxnSp>
        <p:nvCxnSpPr>
          <p:cNvPr id="24" name="カギ線コネクタ 23"/>
          <p:cNvCxnSpPr>
            <a:stCxn id="13" idx="3"/>
            <a:endCxn id="25" idx="1"/>
          </p:cNvCxnSpPr>
          <p:nvPr/>
        </p:nvCxnSpPr>
        <p:spPr>
          <a:xfrm>
            <a:off x="3283606" y="4621778"/>
            <a:ext cx="2872570" cy="272534"/>
          </a:xfrm>
          <a:prstGeom prst="bentConnector3">
            <a:avLst>
              <a:gd name="adj1" fmla="val 7557"/>
            </a:avLst>
          </a:prstGeom>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6156176" y="4725144"/>
            <a:ext cx="288032"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156176" y="5301208"/>
            <a:ext cx="288032"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カギ線コネクタ 26"/>
          <p:cNvCxnSpPr>
            <a:stCxn id="18" idx="3"/>
            <a:endCxn id="26" idx="1"/>
          </p:cNvCxnSpPr>
          <p:nvPr/>
        </p:nvCxnSpPr>
        <p:spPr>
          <a:xfrm>
            <a:off x="3283606" y="5197842"/>
            <a:ext cx="2872570" cy="272534"/>
          </a:xfrm>
          <a:prstGeom prst="bentConnector3">
            <a:avLst>
              <a:gd name="adj1" fmla="val 7558"/>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6084168" y="4005064"/>
            <a:ext cx="1656184" cy="172819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b="1" dirty="0" err="1" smtClean="0"/>
              <a:t>Wakame-vdc</a:t>
            </a:r>
            <a:endParaRPr kumimoji="1" lang="ja-JP" altLang="en-US" b="1" dirty="0"/>
          </a:p>
        </p:txBody>
      </p:sp>
      <p:sp>
        <p:nvSpPr>
          <p:cNvPr id="29" name="テキスト ボックス 28"/>
          <p:cNvSpPr txBox="1"/>
          <p:nvPr/>
        </p:nvSpPr>
        <p:spPr>
          <a:xfrm>
            <a:off x="5508104" y="4653136"/>
            <a:ext cx="617477" cy="261610"/>
          </a:xfrm>
          <a:prstGeom prst="rect">
            <a:avLst/>
          </a:prstGeom>
          <a:noFill/>
        </p:spPr>
        <p:txBody>
          <a:bodyPr wrap="none" rtlCol="0">
            <a:spAutoFit/>
          </a:bodyPr>
          <a:lstStyle/>
          <a:p>
            <a:r>
              <a:rPr kumimoji="1" lang="en-US" altLang="ja-JP" sz="1100" dirty="0" smtClean="0"/>
              <a:t>VLAN-B</a:t>
            </a:r>
            <a:endParaRPr kumimoji="1" lang="ja-JP" altLang="en-US" sz="1100" dirty="0"/>
          </a:p>
        </p:txBody>
      </p:sp>
      <p:sp>
        <p:nvSpPr>
          <p:cNvPr id="30" name="テキスト ボックス 29"/>
          <p:cNvSpPr txBox="1"/>
          <p:nvPr/>
        </p:nvSpPr>
        <p:spPr>
          <a:xfrm>
            <a:off x="5508104" y="5229200"/>
            <a:ext cx="615874" cy="261610"/>
          </a:xfrm>
          <a:prstGeom prst="rect">
            <a:avLst/>
          </a:prstGeom>
          <a:noFill/>
        </p:spPr>
        <p:txBody>
          <a:bodyPr wrap="none" rtlCol="0">
            <a:spAutoFit/>
          </a:bodyPr>
          <a:lstStyle/>
          <a:p>
            <a:r>
              <a:rPr kumimoji="1" lang="en-US" altLang="ja-JP" sz="1100" dirty="0" smtClean="0"/>
              <a:t>VLAN-C</a:t>
            </a:r>
            <a:endParaRPr kumimoji="1" lang="ja-JP" altLang="en-US" sz="1100" dirty="0"/>
          </a:p>
        </p:txBody>
      </p:sp>
      <p:sp>
        <p:nvSpPr>
          <p:cNvPr id="31" name="テキスト ボックス 30"/>
          <p:cNvSpPr txBox="1"/>
          <p:nvPr/>
        </p:nvSpPr>
        <p:spPr>
          <a:xfrm>
            <a:off x="929712" y="1844824"/>
            <a:ext cx="7242688" cy="646331"/>
          </a:xfrm>
          <a:prstGeom prst="rect">
            <a:avLst/>
          </a:prstGeom>
          <a:noFill/>
        </p:spPr>
        <p:txBody>
          <a:bodyPr wrap="none" rtlCol="0">
            <a:spAutoFit/>
          </a:bodyPr>
          <a:lstStyle/>
          <a:p>
            <a:r>
              <a:rPr lang="ja-JP" altLang="en-US" dirty="0" smtClean="0"/>
              <a:t>下記するようなデータセンターでの利用を想定しているため、</a:t>
            </a:r>
            <a:r>
              <a:rPr lang="en-US" altLang="ja-JP" dirty="0" smtClean="0"/>
              <a:t/>
            </a:r>
            <a:br>
              <a:rPr lang="en-US" altLang="ja-JP" dirty="0" smtClean="0"/>
            </a:br>
            <a:r>
              <a:rPr lang="ja-JP" altLang="en-US" dirty="0" smtClean="0"/>
              <a:t>アカウントごとにタグ</a:t>
            </a:r>
            <a:r>
              <a:rPr lang="en-US" altLang="ja-JP" dirty="0" smtClean="0"/>
              <a:t>VLAN</a:t>
            </a:r>
            <a:r>
              <a:rPr lang="ja-JP" altLang="en-US" dirty="0" smtClean="0"/>
              <a:t>を割り当てた異なる</a:t>
            </a:r>
            <a:r>
              <a:rPr lang="en-US" altLang="ja-JP" dirty="0" smtClean="0"/>
              <a:t>IP</a:t>
            </a:r>
            <a:r>
              <a:rPr lang="ja-JP" altLang="en-US" dirty="0" smtClean="0"/>
              <a:t>プールを持つ事ができる。</a:t>
            </a:r>
            <a:endParaRPr kumimoji="1" lang="ja-JP" altLang="en-US" dirty="0"/>
          </a:p>
        </p:txBody>
      </p:sp>
      <p:sp>
        <p:nvSpPr>
          <p:cNvPr id="32" name="テキスト ボックス 31"/>
          <p:cNvSpPr txBox="1"/>
          <p:nvPr/>
        </p:nvSpPr>
        <p:spPr>
          <a:xfrm>
            <a:off x="5508104" y="4869160"/>
            <a:ext cx="646331" cy="261610"/>
          </a:xfrm>
          <a:prstGeom prst="rect">
            <a:avLst/>
          </a:prstGeom>
          <a:noFill/>
        </p:spPr>
        <p:txBody>
          <a:bodyPr wrap="none" rtlCol="0">
            <a:spAutoFit/>
          </a:bodyPr>
          <a:lstStyle/>
          <a:p>
            <a:r>
              <a:rPr kumimoji="1" lang="en-US" altLang="ja-JP" sz="1100" dirty="0" smtClean="0"/>
              <a:t>10.*.*.*</a:t>
            </a:r>
            <a:endParaRPr kumimoji="1" lang="ja-JP" altLang="en-US" sz="1100" dirty="0"/>
          </a:p>
        </p:txBody>
      </p:sp>
      <p:sp>
        <p:nvSpPr>
          <p:cNvPr id="33" name="テキスト ボックス 32"/>
          <p:cNvSpPr txBox="1"/>
          <p:nvPr/>
        </p:nvSpPr>
        <p:spPr>
          <a:xfrm>
            <a:off x="5508104" y="5445224"/>
            <a:ext cx="792205" cy="261610"/>
          </a:xfrm>
          <a:prstGeom prst="rect">
            <a:avLst/>
          </a:prstGeom>
          <a:noFill/>
        </p:spPr>
        <p:txBody>
          <a:bodyPr wrap="none" rtlCol="0">
            <a:spAutoFit/>
          </a:bodyPr>
          <a:lstStyle/>
          <a:p>
            <a:r>
              <a:rPr kumimoji="1" lang="en-US" altLang="ja-JP" sz="1100" dirty="0" smtClean="0"/>
              <a:t>172.16.*.*</a:t>
            </a:r>
            <a:endParaRPr kumimoji="1" lang="ja-JP" altLang="en-US" sz="1100" dirty="0"/>
          </a:p>
        </p:txBody>
      </p:sp>
      <p:sp>
        <p:nvSpPr>
          <p:cNvPr id="34" name="テキスト ボックス 33"/>
          <p:cNvSpPr txBox="1"/>
          <p:nvPr/>
        </p:nvSpPr>
        <p:spPr>
          <a:xfrm>
            <a:off x="5508104" y="4293096"/>
            <a:ext cx="864339" cy="261610"/>
          </a:xfrm>
          <a:prstGeom prst="rect">
            <a:avLst/>
          </a:prstGeom>
          <a:noFill/>
        </p:spPr>
        <p:txBody>
          <a:bodyPr wrap="none" rtlCol="0">
            <a:spAutoFit/>
          </a:bodyPr>
          <a:lstStyle/>
          <a:p>
            <a:r>
              <a:rPr kumimoji="1" lang="en-US" altLang="ja-JP" sz="1100" dirty="0" smtClean="0"/>
              <a:t>192.168.*.*</a:t>
            </a:r>
            <a:endParaRPr kumimoji="1" lang="ja-JP" altLang="en-US"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Eucalyptus</a:t>
            </a:r>
            <a:r>
              <a:rPr kumimoji="1" lang="ja-JP" altLang="en-US" dirty="0" smtClean="0"/>
              <a:t>と</a:t>
            </a:r>
            <a:r>
              <a:rPr kumimoji="1" lang="en-US" altLang="ja-JP" dirty="0" err="1" smtClean="0"/>
              <a:t>Wakame-vdc</a:t>
            </a:r>
            <a:endParaRPr kumimoji="1" lang="ja-JP" altLang="en-US" dirty="0"/>
          </a:p>
        </p:txBody>
      </p:sp>
      <p:sp>
        <p:nvSpPr>
          <p:cNvPr id="3" name="スライド番号プレースホルダ 2"/>
          <p:cNvSpPr>
            <a:spLocks noGrp="1"/>
          </p:cNvSpPr>
          <p:nvPr>
            <p:ph type="sldNum" sz="quarter" idx="11"/>
          </p:nvPr>
        </p:nvSpPr>
        <p:spPr/>
        <p:txBody>
          <a:bodyPr/>
          <a:lstStyle/>
          <a:p>
            <a:fld id="{D2D8002D-B5B0-4BAC-B1F6-782DDCCE6D9C}" type="slidenum">
              <a:rPr kumimoji="1" lang="ja-JP" altLang="en-US" smtClean="0"/>
              <a:pPr/>
              <a:t>49</a:t>
            </a:fld>
            <a:endParaRPr kumimoji="1" lang="ja-JP" altLang="en-US"/>
          </a:p>
        </p:txBody>
      </p:sp>
      <p:graphicFrame>
        <p:nvGraphicFramePr>
          <p:cNvPr id="5" name="表 4"/>
          <p:cNvGraphicFramePr>
            <a:graphicFrameLocks noGrp="1"/>
          </p:cNvGraphicFramePr>
          <p:nvPr/>
        </p:nvGraphicFramePr>
        <p:xfrm>
          <a:off x="214279" y="1444542"/>
          <a:ext cx="8715438" cy="4913416"/>
        </p:xfrm>
        <a:graphic>
          <a:graphicData uri="http://schemas.openxmlformats.org/drawingml/2006/table">
            <a:tbl>
              <a:tblPr/>
              <a:tblGrid>
                <a:gridCol w="571507"/>
                <a:gridCol w="714380"/>
                <a:gridCol w="1428760"/>
                <a:gridCol w="1285884"/>
                <a:gridCol w="1643074"/>
                <a:gridCol w="1143008"/>
                <a:gridCol w="1928825"/>
              </a:tblGrid>
              <a:tr h="80339">
                <a:tc gridSpan="3">
                  <a:txBody>
                    <a:bodyPr/>
                    <a:lstStyle/>
                    <a:p>
                      <a:pPr algn="l" fontAlgn="ctr"/>
                      <a:r>
                        <a:rPr lang="ja-JP" altLang="en-US" sz="700" b="0" i="0" u="none" strike="noStrike" dirty="0">
                          <a:latin typeface="ＭＳ Ｐゴシック"/>
                        </a:rPr>
                        <a:t>　</a:t>
                      </a:r>
                    </a:p>
                  </a:txBody>
                  <a:tcPr marL="3017" marR="3017" marT="301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CCFF"/>
                    </a:solidFill>
                  </a:tcPr>
                </a:tc>
                <a:tc hMerge="1">
                  <a:txBody>
                    <a:bodyPr/>
                    <a:lstStyle/>
                    <a:p>
                      <a:endParaRPr kumimoji="1" lang="ja-JP" altLang="en-US"/>
                    </a:p>
                  </a:txBody>
                  <a:tcPr/>
                </a:tc>
                <a:tc hMerge="1">
                  <a:txBody>
                    <a:bodyPr/>
                    <a:lstStyle/>
                    <a:p>
                      <a:endParaRPr kumimoji="1" lang="ja-JP" altLang="en-US"/>
                    </a:p>
                  </a:txBody>
                  <a:tcPr/>
                </a:tc>
                <a:tc gridSpan="2">
                  <a:txBody>
                    <a:bodyPr/>
                    <a:lstStyle/>
                    <a:p>
                      <a:pPr algn="ctr" fontAlgn="ctr"/>
                      <a:r>
                        <a:rPr lang="en-US" sz="700" b="1" i="0" u="none" strike="noStrike">
                          <a:latin typeface="ＭＳ Ｐゴシック"/>
                        </a:rPr>
                        <a:t>Eucalyptus</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CCFF"/>
                    </a:solidFill>
                  </a:tcPr>
                </a:tc>
                <a:tc hMerge="1">
                  <a:txBody>
                    <a:bodyPr/>
                    <a:lstStyle/>
                    <a:p>
                      <a:endParaRPr kumimoji="1" lang="ja-JP" altLang="en-US"/>
                    </a:p>
                  </a:txBody>
                  <a:tcPr/>
                </a:tc>
                <a:tc gridSpan="2">
                  <a:txBody>
                    <a:bodyPr/>
                    <a:lstStyle/>
                    <a:p>
                      <a:pPr algn="ctr" fontAlgn="ctr"/>
                      <a:r>
                        <a:rPr lang="en-US" sz="700" b="1" i="0" u="none" strike="noStrike" dirty="0" err="1">
                          <a:latin typeface="ＭＳ Ｐゴシック"/>
                        </a:rPr>
                        <a:t>Wakame</a:t>
                      </a:r>
                      <a:r>
                        <a:rPr lang="en-US" sz="700" b="1" i="0" u="none" strike="noStrike" dirty="0">
                          <a:latin typeface="ＭＳ Ｐゴシック"/>
                        </a:rPr>
                        <a:t> Project</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CCFF"/>
                    </a:solidFill>
                  </a:tcPr>
                </a:tc>
                <a:tc hMerge="1">
                  <a:txBody>
                    <a:bodyPr/>
                    <a:lstStyle/>
                    <a:p>
                      <a:endParaRPr kumimoji="1" lang="ja-JP" altLang="en-US"/>
                    </a:p>
                  </a:txBody>
                  <a:tcPr/>
                </a:tc>
              </a:tr>
              <a:tr h="80339">
                <a:tc rowSpan="3" gridSpan="2">
                  <a:txBody>
                    <a:bodyPr/>
                    <a:lstStyle/>
                    <a:p>
                      <a:pPr algn="l" fontAlgn="ctr"/>
                      <a:r>
                        <a:rPr lang="ja-JP" altLang="en-US" sz="700" b="0" i="0" u="none" strike="noStrike" dirty="0">
                          <a:latin typeface="ＭＳ Ｐゴシック"/>
                        </a:rPr>
                        <a:t>プロジェクト</a:t>
                      </a:r>
                    </a:p>
                  </a:txBody>
                  <a:tcPr marL="3017" marR="3017" marT="301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rowSpan="3" hMerge="1">
                  <a:txBody>
                    <a:bodyPr/>
                    <a:lstStyle/>
                    <a:p>
                      <a:endParaRPr kumimoji="1" lang="ja-JP" altLang="en-US"/>
                    </a:p>
                  </a:txBody>
                  <a:tcPr/>
                </a:tc>
                <a:tc>
                  <a:txBody>
                    <a:bodyPr/>
                    <a:lstStyle/>
                    <a:p>
                      <a:pPr algn="l" fontAlgn="ctr"/>
                      <a:r>
                        <a:rPr lang="ja-JP" altLang="en-US" sz="700" b="0" i="0" u="none" strike="noStrike" dirty="0">
                          <a:latin typeface="ＭＳ Ｐゴシック"/>
                        </a:rPr>
                        <a:t>開始時期</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altLang="ja-JP" sz="700" b="0" i="0" u="none" strike="noStrike">
                          <a:latin typeface="ＭＳ Ｐゴシック"/>
                        </a:rPr>
                        <a:t>2007</a:t>
                      </a:r>
                      <a:r>
                        <a:rPr lang="ja-JP" altLang="en-US" sz="700" b="0" i="0" u="none" strike="noStrike">
                          <a:latin typeface="ＭＳ Ｐゴシック"/>
                        </a:rPr>
                        <a:t>年秋</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l" fontAlgn="ctr"/>
                      <a:r>
                        <a:rPr lang="en-US" altLang="ja-JP" sz="700" b="0" i="0" u="none" strike="noStrike">
                          <a:latin typeface="ＭＳ Ｐゴシック"/>
                        </a:rPr>
                        <a:t>2009</a:t>
                      </a:r>
                      <a:r>
                        <a:rPr lang="ja-JP" altLang="en-US" sz="700" b="0" i="0" u="none" strike="noStrike">
                          <a:latin typeface="ＭＳ Ｐゴシック"/>
                        </a:rPr>
                        <a:t>年</a:t>
                      </a:r>
                      <a:r>
                        <a:rPr lang="en-US" altLang="ja-JP" sz="700" b="0" i="0" u="none" strike="noStrike">
                          <a:latin typeface="ＭＳ Ｐゴシック"/>
                        </a:rPr>
                        <a:t>11</a:t>
                      </a:r>
                      <a:r>
                        <a:rPr lang="ja-JP" altLang="en-US" sz="700" b="0" i="0" u="none" strike="noStrike">
                          <a:latin typeface="ＭＳ Ｐゴシック"/>
                        </a:rPr>
                        <a:t>月</a:t>
                      </a:r>
                      <a:r>
                        <a:rPr lang="en-US" altLang="ja-JP" sz="700" b="0" i="0" u="none" strike="noStrike">
                          <a:latin typeface="ＭＳ Ｐゴシック"/>
                        </a:rPr>
                        <a:t>1</a:t>
                      </a:r>
                      <a:r>
                        <a:rPr lang="ja-JP" altLang="en-US" sz="700" b="0" i="0" u="none" strike="noStrike">
                          <a:latin typeface="ＭＳ Ｐゴシック"/>
                        </a:rPr>
                        <a:t>日</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80339">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ctr"/>
                      <a:r>
                        <a:rPr lang="ja-JP" altLang="en-US" sz="700" b="0" i="0" u="none" strike="noStrike" dirty="0">
                          <a:latin typeface="ＭＳ Ｐゴシック"/>
                        </a:rPr>
                        <a:t>ライセンス</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sz="700" b="0" i="0" u="none" strike="noStrike">
                          <a:latin typeface="ＭＳ Ｐゴシック"/>
                        </a:rPr>
                        <a:t>GPLv3(Community Edition)</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l" fontAlgn="ctr"/>
                      <a:r>
                        <a:rPr lang="en-US" sz="700" b="0" i="0" u="none" strike="noStrike" dirty="0">
                          <a:latin typeface="ＭＳ Ｐゴシック"/>
                        </a:rPr>
                        <a:t>Apache License 2.0</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80339">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ctr"/>
                      <a:r>
                        <a:rPr lang="ja-JP" altLang="en-US" sz="700" b="0" i="0" u="none" strike="noStrike" dirty="0">
                          <a:latin typeface="ＭＳ Ｐゴシック"/>
                        </a:rPr>
                        <a:t>エディション</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sz="700" b="0" i="0" u="none" strike="noStrike" dirty="0">
                          <a:latin typeface="ＭＳ Ｐゴシック"/>
                        </a:rPr>
                        <a:t>Community Edition / Enterprise Edition</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l" fontAlgn="ctr"/>
                      <a:r>
                        <a:rPr lang="en-US" sz="700" b="0" i="0" u="none" strike="noStrike" dirty="0">
                          <a:latin typeface="ＭＳ Ｐゴシック"/>
                        </a:rPr>
                        <a:t>Community Edition</a:t>
                      </a:r>
                      <a:r>
                        <a:rPr lang="ja-JP" altLang="en-US" sz="700" b="0" i="0" u="none" strike="noStrike" dirty="0">
                          <a:latin typeface="ＭＳ Ｐゴシック"/>
                        </a:rPr>
                        <a:t>のみ</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0">
                <a:tc rowSpan="17">
                  <a:txBody>
                    <a:bodyPr/>
                    <a:lstStyle/>
                    <a:p>
                      <a:pPr algn="l" fontAlgn="ctr"/>
                      <a:r>
                        <a:rPr lang="ja-JP" altLang="en-US" sz="700" b="0" i="0" u="none" strike="noStrike" dirty="0">
                          <a:latin typeface="ＭＳ Ｐゴシック"/>
                        </a:rPr>
                        <a:t>ソフトウェア</a:t>
                      </a:r>
                    </a:p>
                  </a:txBody>
                  <a:tcPr marL="3017" marR="3017" marT="301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rowSpan="7">
                  <a:txBody>
                    <a:bodyPr/>
                    <a:lstStyle/>
                    <a:p>
                      <a:pPr algn="l" fontAlgn="ctr"/>
                      <a:r>
                        <a:rPr lang="ja-JP" altLang="en-US" sz="700" b="0" i="0" u="none" strike="noStrike" dirty="0">
                          <a:latin typeface="ＭＳ Ｐゴシック"/>
                        </a:rPr>
                        <a:t>アーキテクチャ</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ctr"/>
                      <a:r>
                        <a:rPr lang="ja-JP" altLang="en-US" sz="700" b="0" i="0" u="none" strike="noStrike" dirty="0">
                          <a:latin typeface="ＭＳ Ｐゴシック"/>
                        </a:rPr>
                        <a:t>コンポーネント</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sz="700" b="0" i="0" u="none" strike="noStrike">
                          <a:latin typeface="ＭＳ Ｐゴシック"/>
                        </a:rPr>
                        <a:t>Cloud Controller - </a:t>
                      </a:r>
                      <a:r>
                        <a:rPr lang="ja-JP" altLang="en-US" sz="700" b="0" i="0" u="none" strike="noStrike">
                          <a:latin typeface="ＭＳ Ｐゴシック"/>
                        </a:rPr>
                        <a:t>クラウド全体の管理、</a:t>
                      </a:r>
                      <a:r>
                        <a:rPr lang="en-US" sz="700" b="0" i="0" u="none" strike="noStrike">
                          <a:latin typeface="ＭＳ Ｐゴシック"/>
                        </a:rPr>
                        <a:t>GUI、API</a:t>
                      </a:r>
                      <a:r>
                        <a:rPr lang="ja-JP" altLang="en-US" sz="700" b="0" i="0" u="none" strike="noStrike">
                          <a:latin typeface="ＭＳ Ｐゴシック"/>
                        </a:rPr>
                        <a:t>提供</a:t>
                      </a:r>
                      <a:br>
                        <a:rPr lang="ja-JP" altLang="en-US" sz="700" b="0" i="0" u="none" strike="noStrike">
                          <a:latin typeface="ＭＳ Ｐゴシック"/>
                        </a:rPr>
                      </a:br>
                      <a:r>
                        <a:rPr lang="en-US" sz="700" b="0" i="0" u="none" strike="noStrike">
                          <a:latin typeface="ＭＳ Ｐゴシック"/>
                        </a:rPr>
                        <a:t>Cluster Controller - VM</a:t>
                      </a:r>
                      <a:r>
                        <a:rPr lang="ja-JP" altLang="en-US" sz="700" b="0" i="0" u="none" strike="noStrike">
                          <a:latin typeface="ＭＳ Ｐゴシック"/>
                        </a:rPr>
                        <a:t>への指令とネットワーク機能を提供</a:t>
                      </a:r>
                      <a:br>
                        <a:rPr lang="ja-JP" altLang="en-US" sz="700" b="0" i="0" u="none" strike="noStrike">
                          <a:latin typeface="ＭＳ Ｐゴシック"/>
                        </a:rPr>
                      </a:br>
                      <a:r>
                        <a:rPr lang="en-US" sz="700" b="0" i="0" u="none" strike="noStrike">
                          <a:latin typeface="ＭＳ Ｐゴシック"/>
                        </a:rPr>
                        <a:t>Node Controller - </a:t>
                      </a:r>
                      <a:r>
                        <a:rPr lang="ja-JP" altLang="en-US" sz="700" b="0" i="0" u="none" strike="noStrike">
                          <a:latin typeface="ＭＳ Ｐゴシック"/>
                        </a:rPr>
                        <a:t>実際に</a:t>
                      </a:r>
                      <a:r>
                        <a:rPr lang="en-US" sz="700" b="0" i="0" u="none" strike="noStrike">
                          <a:latin typeface="ＭＳ Ｐゴシック"/>
                        </a:rPr>
                        <a:t>VM</a:t>
                      </a:r>
                      <a:r>
                        <a:rPr lang="ja-JP" altLang="en-US" sz="700" b="0" i="0" u="none" strike="noStrike">
                          <a:latin typeface="ＭＳ Ｐゴシック"/>
                        </a:rPr>
                        <a:t>を起動する</a:t>
                      </a:r>
                      <a:br>
                        <a:rPr lang="ja-JP" altLang="en-US" sz="700" b="0" i="0" u="none" strike="noStrike">
                          <a:latin typeface="ＭＳ Ｐゴシック"/>
                        </a:rPr>
                      </a:br>
                      <a:r>
                        <a:rPr lang="en-US" sz="700" b="0" i="0" u="none" strike="noStrike">
                          <a:latin typeface="ＭＳ Ｐゴシック"/>
                        </a:rPr>
                        <a:t>Storage Controller - </a:t>
                      </a:r>
                      <a:r>
                        <a:rPr lang="ja-JP" altLang="en-US" sz="700" b="0" i="0" u="none" strike="noStrike">
                          <a:latin typeface="ＭＳ Ｐゴシック"/>
                        </a:rPr>
                        <a:t>永続ストレージ</a:t>
                      </a:r>
                      <a:r>
                        <a:rPr lang="en-US" altLang="ja-JP" sz="700" b="0" i="0" u="none" strike="noStrike">
                          <a:latin typeface="ＭＳ Ｐゴシック"/>
                        </a:rPr>
                        <a:t>(</a:t>
                      </a:r>
                      <a:r>
                        <a:rPr lang="en-US" sz="700" b="0" i="0" u="none" strike="noStrike">
                          <a:latin typeface="ＭＳ Ｐゴシック"/>
                        </a:rPr>
                        <a:t>Amazon EC2 EBS</a:t>
                      </a:r>
                      <a:r>
                        <a:rPr lang="ja-JP" altLang="en-US" sz="700" b="0" i="0" u="none" strike="noStrike">
                          <a:latin typeface="ＭＳ Ｐゴシック"/>
                        </a:rPr>
                        <a:t>相当</a:t>
                      </a:r>
                      <a:r>
                        <a:rPr lang="en-US" altLang="ja-JP" sz="700" b="0" i="0" u="none" strike="noStrike">
                          <a:latin typeface="ＭＳ Ｐゴシック"/>
                        </a:rPr>
                        <a:t>)</a:t>
                      </a:r>
                      <a:br>
                        <a:rPr lang="en-US" altLang="ja-JP" sz="700" b="0" i="0" u="none" strike="noStrike">
                          <a:latin typeface="ＭＳ Ｐゴシック"/>
                        </a:rPr>
                      </a:br>
                      <a:r>
                        <a:rPr lang="en-US" sz="700" b="0" i="0" u="none" strike="noStrike">
                          <a:latin typeface="ＭＳ Ｐゴシック"/>
                        </a:rPr>
                        <a:t>Walrus - </a:t>
                      </a:r>
                      <a:r>
                        <a:rPr lang="ja-JP" altLang="en-US" sz="700" b="0" i="0" u="none" strike="noStrike">
                          <a:latin typeface="ＭＳ Ｐゴシック"/>
                        </a:rPr>
                        <a:t>オブジェクトストレージ</a:t>
                      </a:r>
                      <a:r>
                        <a:rPr lang="en-US" altLang="ja-JP" sz="700" b="0" i="0" u="none" strike="noStrike">
                          <a:latin typeface="ＭＳ Ｐゴシック"/>
                        </a:rPr>
                        <a:t>(</a:t>
                      </a:r>
                      <a:r>
                        <a:rPr lang="en-US" sz="700" b="0" i="0" u="none" strike="noStrike">
                          <a:latin typeface="ＭＳ Ｐゴシック"/>
                        </a:rPr>
                        <a:t>Amazon S3</a:t>
                      </a:r>
                      <a:r>
                        <a:rPr lang="ja-JP" altLang="en-US" sz="700" b="0" i="0" u="none" strike="noStrike">
                          <a:latin typeface="ＭＳ Ｐゴシック"/>
                        </a:rPr>
                        <a:t>相当</a:t>
                      </a:r>
                      <a:r>
                        <a:rPr lang="en-US" altLang="ja-JP" sz="700" b="0" i="0" u="none" strike="noStrike">
                          <a:latin typeface="ＭＳ Ｐゴシック"/>
                        </a:rPr>
                        <a:t>)</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l" fontAlgn="ctr"/>
                      <a:r>
                        <a:rPr lang="en-US" sz="700" b="0" i="0" u="none" strike="noStrike" dirty="0" smtClean="0">
                          <a:latin typeface="ＭＳ Ｐゴシック"/>
                        </a:rPr>
                        <a:t>Hyper </a:t>
                      </a:r>
                      <a:r>
                        <a:rPr lang="en-US" sz="700" b="0" i="0" u="none" strike="noStrike" dirty="0">
                          <a:latin typeface="ＭＳ Ｐゴシック"/>
                        </a:rPr>
                        <a:t>Visor Agent(HVA) – VM</a:t>
                      </a:r>
                      <a:r>
                        <a:rPr lang="ja-JP" altLang="en-US" sz="700" b="0" i="0" u="none" strike="noStrike" dirty="0">
                          <a:latin typeface="ＭＳ Ｐゴシック"/>
                        </a:rPr>
                        <a:t>を起動する物理サーバの操作</a:t>
                      </a:r>
                      <a:br>
                        <a:rPr lang="ja-JP" altLang="en-US" sz="700" b="0" i="0" u="none" strike="noStrike" dirty="0">
                          <a:latin typeface="ＭＳ Ｐゴシック"/>
                        </a:rPr>
                      </a:br>
                      <a:r>
                        <a:rPr lang="en-US" sz="700" b="0" i="0" u="none" strike="noStrike" dirty="0">
                          <a:latin typeface="ＭＳ Ｐゴシック"/>
                        </a:rPr>
                        <a:t>Storage Target Agent(STA) – </a:t>
                      </a:r>
                      <a:r>
                        <a:rPr lang="en-US" sz="700" b="0" i="0" u="none" strike="noStrike" dirty="0" err="1">
                          <a:latin typeface="ＭＳ Ｐゴシック"/>
                        </a:rPr>
                        <a:t>Vm</a:t>
                      </a:r>
                      <a:r>
                        <a:rPr lang="ja-JP" altLang="en-US" sz="700" b="0" i="0" u="none" strike="noStrike" dirty="0">
                          <a:latin typeface="ＭＳ Ｐゴシック"/>
                        </a:rPr>
                        <a:t>用ディスク領域の操作、イメージ管理</a:t>
                      </a:r>
                      <a:br>
                        <a:rPr lang="ja-JP" altLang="en-US" sz="700" b="0" i="0" u="none" strike="noStrike" dirty="0">
                          <a:latin typeface="ＭＳ Ｐゴシック"/>
                        </a:rPr>
                      </a:br>
                      <a:r>
                        <a:rPr lang="en-US" sz="700" b="0" i="0" u="none" strike="noStrike" dirty="0">
                          <a:latin typeface="ＭＳ Ｐゴシック"/>
                        </a:rPr>
                        <a:t>Naming Service Agent(NSA) – </a:t>
                      </a:r>
                      <a:r>
                        <a:rPr lang="ja-JP" altLang="en-US" sz="700" b="0" i="0" u="none" strike="noStrike" dirty="0">
                          <a:latin typeface="ＭＳ Ｐゴシック"/>
                        </a:rPr>
                        <a:t>ネットワーク関連</a:t>
                      </a:r>
                      <a:r>
                        <a:rPr lang="en-US" altLang="ja-JP" sz="700" b="0" i="0" u="none" strike="noStrike" dirty="0">
                          <a:latin typeface="ＭＳ Ｐゴシック"/>
                        </a:rPr>
                        <a:t>(</a:t>
                      </a:r>
                      <a:r>
                        <a:rPr lang="en-US" sz="700" b="0" i="0" u="none" strike="noStrike" dirty="0">
                          <a:latin typeface="ＭＳ Ｐゴシック"/>
                        </a:rPr>
                        <a:t>DHCP/DNS)</a:t>
                      </a:r>
                      <a:r>
                        <a:rPr lang="ja-JP" altLang="en-US" sz="700" b="0" i="0" u="none" strike="noStrike" dirty="0">
                          <a:latin typeface="ＭＳ Ｐゴシック"/>
                        </a:rPr>
                        <a:t>の操作</a:t>
                      </a:r>
                      <a:br>
                        <a:rPr lang="ja-JP" altLang="en-US" sz="700" b="0" i="0" u="none" strike="noStrike" dirty="0">
                          <a:latin typeface="ＭＳ Ｐゴシック"/>
                        </a:rPr>
                      </a:br>
                      <a:r>
                        <a:rPr lang="en-US" sz="700" b="0" i="0" u="none" strike="noStrike" dirty="0">
                          <a:latin typeface="ＭＳ Ｐゴシック"/>
                        </a:rPr>
                        <a:t>Data Center Manager(DCMGR) – </a:t>
                      </a:r>
                      <a:r>
                        <a:rPr lang="ja-JP" altLang="en-US" sz="700" b="0" i="0" u="none" strike="noStrike" dirty="0">
                          <a:latin typeface="ＭＳ Ｐゴシック"/>
                        </a:rPr>
                        <a:t>クラウド全体の資源管理、</a:t>
                      </a:r>
                      <a:r>
                        <a:rPr lang="en-US" sz="700" b="0" i="0" u="none" strike="noStrike" dirty="0">
                          <a:latin typeface="ＭＳ Ｐゴシック"/>
                        </a:rPr>
                        <a:t>API</a:t>
                      </a:r>
                      <a:r>
                        <a:rPr lang="ja-JP" altLang="en-US" sz="700" b="0" i="0" u="none" strike="noStrike" dirty="0">
                          <a:latin typeface="ＭＳ Ｐゴシック"/>
                        </a:rPr>
                        <a:t>の提供、データ収集</a:t>
                      </a:r>
                      <a:br>
                        <a:rPr lang="ja-JP" altLang="en-US" sz="700" b="0" i="0" u="none" strike="noStrike" dirty="0">
                          <a:latin typeface="ＭＳ Ｐゴシック"/>
                        </a:rPr>
                      </a:br>
                      <a:r>
                        <a:rPr lang="en-US" sz="700" b="0" i="0" u="none" strike="noStrike" dirty="0">
                          <a:latin typeface="ＭＳ Ｐゴシック"/>
                        </a:rPr>
                        <a:t>Web User Interface(Web UI) – GUI</a:t>
                      </a:r>
                      <a:r>
                        <a:rPr lang="ja-JP" altLang="en-US" sz="700" b="0" i="0" u="none" strike="noStrike" dirty="0">
                          <a:latin typeface="ＭＳ Ｐゴシック"/>
                        </a:rPr>
                        <a:t>の提供</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63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プラットフォーム</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sz="700" b="0" i="0" u="none" strike="noStrike" dirty="0">
                          <a:latin typeface="ＭＳ Ｐゴシック"/>
                        </a:rPr>
                        <a:t>RHEL / </a:t>
                      </a:r>
                      <a:r>
                        <a:rPr lang="en-US" sz="700" b="0" i="0" u="none" strike="noStrike" dirty="0" err="1">
                          <a:latin typeface="ＭＳ Ｐゴシック"/>
                        </a:rPr>
                        <a:t>CentOS</a:t>
                      </a:r>
                      <a:r>
                        <a:rPr lang="en-US" sz="700" b="0" i="0" u="none" strike="noStrike" dirty="0">
                          <a:latin typeface="ＭＳ Ｐゴシック"/>
                        </a:rPr>
                        <a:t> / </a:t>
                      </a:r>
                      <a:r>
                        <a:rPr lang="en-US" sz="700" b="0" i="0" u="none" strike="noStrike" dirty="0" err="1">
                          <a:latin typeface="ＭＳ Ｐゴシック"/>
                        </a:rPr>
                        <a:t>openSUSE</a:t>
                      </a:r>
                      <a:r>
                        <a:rPr lang="en-US" sz="700" b="0" i="0" u="none" strike="noStrike" dirty="0">
                          <a:latin typeface="ＭＳ Ｐゴシック"/>
                        </a:rPr>
                        <a:t> / </a:t>
                      </a:r>
                      <a:r>
                        <a:rPr lang="en-US" sz="700" b="0" i="0" u="none" strike="noStrike" dirty="0" err="1">
                          <a:latin typeface="ＭＳ Ｐゴシック"/>
                        </a:rPr>
                        <a:t>Debian</a:t>
                      </a:r>
                      <a:r>
                        <a:rPr lang="en-US" sz="700" b="0" i="0" u="none" strike="noStrike" dirty="0">
                          <a:latin typeface="ＭＳ Ｐゴシック"/>
                        </a:rPr>
                        <a:t> / Fedora </a:t>
                      </a:r>
                      <a:r>
                        <a:rPr lang="ja-JP" altLang="en-US" sz="700" b="0" i="0" u="none" strike="noStrike" dirty="0">
                          <a:latin typeface="ＭＳ Ｐゴシック"/>
                        </a:rPr>
                        <a:t>他</a:t>
                      </a:r>
                      <a:br>
                        <a:rPr lang="ja-JP" altLang="en-US" sz="700" b="0" i="0" u="none" strike="noStrike" dirty="0">
                          <a:latin typeface="ＭＳ Ｐゴシック"/>
                        </a:rPr>
                      </a:br>
                      <a:r>
                        <a:rPr lang="en-US" sz="700" b="0" i="0" u="none" strike="noStrike" dirty="0" err="1">
                          <a:latin typeface="ＭＳ Ｐゴシック"/>
                        </a:rPr>
                        <a:t>Ubuntu</a:t>
                      </a:r>
                      <a:r>
                        <a:rPr lang="en-US" sz="700" b="0" i="0" u="none" strike="noStrike" dirty="0">
                          <a:latin typeface="ＭＳ Ｐゴシック"/>
                        </a:rPr>
                        <a:t> (※</a:t>
                      </a:r>
                      <a:r>
                        <a:rPr lang="en-US" sz="700" b="0" i="0" u="none" strike="noStrike" dirty="0" err="1">
                          <a:latin typeface="ＭＳ Ｐゴシック"/>
                        </a:rPr>
                        <a:t>Ubuntu</a:t>
                      </a:r>
                      <a:r>
                        <a:rPr lang="en-US" sz="700" b="0" i="0" u="none" strike="noStrike" dirty="0">
                          <a:latin typeface="ＭＳ Ｐゴシック"/>
                        </a:rPr>
                        <a:t> Enterprise Cloud</a:t>
                      </a:r>
                      <a:r>
                        <a:rPr lang="ja-JP" altLang="en-US" sz="700" b="0" i="0" u="none" strike="noStrike" dirty="0">
                          <a:latin typeface="ＭＳ Ｐゴシック"/>
                        </a:rPr>
                        <a:t>の場合</a:t>
                      </a:r>
                      <a:r>
                        <a:rPr lang="en-US" altLang="ja-JP" sz="700" b="0" i="0" u="none" strike="noStrike" dirty="0">
                          <a:latin typeface="ＭＳ Ｐゴシック"/>
                        </a:rPr>
                        <a:t>)</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gridSpan="2">
                  <a:txBody>
                    <a:bodyPr/>
                    <a:lstStyle/>
                    <a:p>
                      <a:pPr algn="l" fontAlgn="ctr"/>
                      <a:r>
                        <a:rPr lang="en-US" sz="700" b="0" i="0" u="none" strike="noStrike" dirty="0">
                          <a:latin typeface="ＭＳ Ｐゴシック"/>
                        </a:rPr>
                        <a:t>RHEL / </a:t>
                      </a:r>
                      <a:r>
                        <a:rPr lang="en-US" sz="700" b="0" i="0" u="none" strike="noStrike" dirty="0" err="1">
                          <a:latin typeface="ＭＳ Ｐゴシック"/>
                        </a:rPr>
                        <a:t>CentOS</a:t>
                      </a:r>
                      <a:r>
                        <a:rPr lang="en-US" sz="700" b="0" i="0" u="none" strike="noStrike" dirty="0">
                          <a:latin typeface="ＭＳ Ｐゴシック"/>
                        </a:rPr>
                        <a:t> / </a:t>
                      </a:r>
                      <a:r>
                        <a:rPr lang="en-US" sz="700" b="0" i="0" u="none" strike="noStrike" dirty="0" err="1">
                          <a:latin typeface="ＭＳ Ｐゴシック"/>
                        </a:rPr>
                        <a:t>Ubuntu</a:t>
                      </a:r>
                      <a:r>
                        <a:rPr lang="en-US" sz="700" b="0" i="0" u="none" strike="noStrike" dirty="0">
                          <a:latin typeface="ＭＳ Ｐゴシック"/>
                        </a:rPr>
                        <a:t> / </a:t>
                      </a:r>
                      <a:r>
                        <a:rPr lang="en-US" sz="700" b="0" i="0" u="none" strike="noStrike" dirty="0" err="1">
                          <a:latin typeface="ＭＳ Ｐゴシック"/>
                        </a:rPr>
                        <a:t>OpenSolaris</a:t>
                      </a:r>
                      <a:r>
                        <a:rPr lang="en-US" sz="600" b="0" i="0" u="none" strike="noStrike" dirty="0">
                          <a:latin typeface="ＭＳ Ｐゴシック"/>
                        </a:rPr>
                        <a:t>(※STA</a:t>
                      </a:r>
                      <a:r>
                        <a:rPr lang="ja-JP" altLang="en-US" sz="600" b="0" i="0" u="none" strike="noStrike" dirty="0">
                          <a:latin typeface="ＭＳ Ｐゴシック"/>
                        </a:rPr>
                        <a:t>に</a:t>
                      </a:r>
                      <a:r>
                        <a:rPr lang="en-US" sz="600" b="0" i="0" u="none" strike="noStrike" dirty="0">
                          <a:latin typeface="ＭＳ Ｐゴシック"/>
                        </a:rPr>
                        <a:t>ZFS</a:t>
                      </a:r>
                      <a:r>
                        <a:rPr lang="ja-JP" altLang="en-US" sz="600" b="0" i="0" u="none" strike="noStrike" dirty="0">
                          <a:latin typeface="ＭＳ Ｐゴシック"/>
                        </a:rPr>
                        <a:t>を用いる際に利用</a:t>
                      </a:r>
                      <a:r>
                        <a:rPr lang="en-US" altLang="ja-JP" sz="600" b="0" i="0" u="none" strike="noStrike" dirty="0">
                          <a:latin typeface="ＭＳ Ｐゴシック"/>
                        </a:rPr>
                        <a:t>)</a:t>
                      </a:r>
                      <a:endParaRPr lang="en-US" altLang="ja-JP" sz="700" b="0" i="0" u="none" strike="noStrike" dirty="0">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ハイパーバイザー</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en-US" sz="700" b="0" i="0" u="none" strike="noStrike">
                          <a:latin typeface="ＭＳ Ｐゴシック"/>
                        </a:rPr>
                        <a:t>Xen, KVM</a:t>
                      </a:r>
                      <a:br>
                        <a:rPr lang="en-US" sz="700" b="0" i="0" u="none" strike="noStrike">
                          <a:latin typeface="ＭＳ Ｐゴシック"/>
                        </a:rPr>
                      </a:br>
                      <a:r>
                        <a:rPr lang="en-US" sz="700" b="0" i="0" u="none" strike="noStrike">
                          <a:latin typeface="ＭＳ Ｐゴシック"/>
                        </a:rPr>
                        <a:t>VMWare vSphere, ESX, ESXi</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ESXi</a:t>
                      </a:r>
                      <a:r>
                        <a:rPr lang="ja-JP" altLang="en-US" sz="700" b="0" i="0" u="none" strike="noStrike">
                          <a:latin typeface="ＭＳ Ｐゴシック"/>
                        </a:rPr>
                        <a:t>は</a:t>
                      </a:r>
                      <a:r>
                        <a:rPr lang="en-US" sz="700" b="0" i="0" u="none" strike="noStrike">
                          <a:latin typeface="ＭＳ Ｐゴシック"/>
                        </a:rPr>
                        <a:t>Enterprise Edition</a:t>
                      </a:r>
                      <a:r>
                        <a:rPr lang="ja-JP" altLang="en-US" sz="700" b="0" i="0" u="none" strike="noStrike">
                          <a:latin typeface="ＭＳ Ｐゴシック"/>
                        </a:rPr>
                        <a:t>でサポート</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latin typeface="ＭＳ Ｐゴシック"/>
                        </a:rPr>
                        <a:t>KVM</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dirty="0" err="1">
                          <a:latin typeface="ＭＳ Ｐゴシック"/>
                        </a:rPr>
                        <a:t>VMWare</a:t>
                      </a:r>
                      <a:r>
                        <a:rPr lang="ja-JP" altLang="en-US" sz="700" b="0" i="0" u="none" strike="noStrike" dirty="0">
                          <a:latin typeface="ＭＳ Ｐゴシック"/>
                        </a:rPr>
                        <a:t>及び、</a:t>
                      </a:r>
                      <a:r>
                        <a:rPr lang="en-US" altLang="ja-JP" sz="700" b="0" i="0" u="none" strike="noStrike" dirty="0">
                          <a:latin typeface="ＭＳ Ｐゴシック"/>
                        </a:rPr>
                        <a:t>LXC</a:t>
                      </a:r>
                      <a:r>
                        <a:rPr lang="ja-JP" altLang="en-US" sz="700" b="0" i="0" u="none" strike="noStrike" dirty="0">
                          <a:latin typeface="ＭＳ Ｐゴシック"/>
                        </a:rPr>
                        <a:t>をサポート予定。</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コンポーネント間の通信プロトコル</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en-US" sz="700" b="0" i="0" u="none" strike="noStrike">
                          <a:latin typeface="ＭＳ Ｐゴシック"/>
                        </a:rPr>
                        <a:t>SOAP / HTTP</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AMQP(RabbitMQ)、HTTP</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52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永続ディスクとの通信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en-US" sz="700" b="0" i="0" u="none" strike="noStrike" dirty="0">
                          <a:latin typeface="ＭＳ Ｐゴシック"/>
                        </a:rPr>
                        <a:t>ATA over Ethernet, </a:t>
                      </a:r>
                      <a:r>
                        <a:rPr lang="en-US" sz="700" b="0" i="0" u="none" strike="noStrike" dirty="0" err="1">
                          <a:latin typeface="ＭＳ Ｐゴシック"/>
                        </a:rPr>
                        <a:t>iSCSI</a:t>
                      </a:r>
                      <a:r>
                        <a:rPr lang="en-US" sz="700" b="0" i="0" u="none" strike="noStrike" dirty="0">
                          <a:latin typeface="ＭＳ Ｐゴシック"/>
                        </a:rPr>
                        <a:t>, NFS</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err="1">
                          <a:latin typeface="ＭＳ Ｐゴシック"/>
                        </a:rPr>
                        <a:t>iSCSI</a:t>
                      </a:r>
                      <a:r>
                        <a:rPr lang="ja-JP" altLang="en-US" sz="700" b="0" i="0" u="none" strike="noStrike" dirty="0">
                          <a:latin typeface="ＭＳ Ｐゴシック"/>
                        </a:rPr>
                        <a:t>は</a:t>
                      </a:r>
                      <a:r>
                        <a:rPr lang="en-US" altLang="ja-JP" sz="700" b="0" i="0" u="none" strike="noStrike" dirty="0">
                          <a:latin typeface="ＭＳ Ｐゴシック"/>
                        </a:rPr>
                        <a:t>2.0</a:t>
                      </a:r>
                      <a:r>
                        <a:rPr lang="ja-JP" altLang="en-US" sz="700" b="0" i="0" u="none" strike="noStrike" dirty="0">
                          <a:latin typeface="ＭＳ Ｐゴシック"/>
                        </a:rPr>
                        <a:t>以降標準</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err="1">
                          <a:latin typeface="ＭＳ Ｐゴシック"/>
                        </a:rPr>
                        <a:t>iSCSI、NFS、HTTP</a:t>
                      </a:r>
                      <a:endParaRPr lang="en-US" sz="700" b="0" i="0" u="none" strike="noStrike" dirty="0">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dirty="0" smtClean="0">
                          <a:latin typeface="ＭＳ Ｐゴシック"/>
                        </a:rPr>
                        <a:t>SCSI</a:t>
                      </a:r>
                      <a:r>
                        <a:rPr lang="ja-JP" altLang="en-US" sz="700" b="0" i="0" u="none" strike="noStrike" dirty="0" smtClean="0">
                          <a:latin typeface="ＭＳ Ｐゴシック"/>
                        </a:rPr>
                        <a:t>にあるマシンイメージからインスタンスを起動可能</a:t>
                      </a:r>
                      <a:r>
                        <a:rPr lang="ja-JP" altLang="en-US" sz="700" b="0" i="0" u="none" strike="noStrike" dirty="0">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70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オブジェクトストレージ</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Walrus</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endParaRPr lang="ja-JP" altLang="en-US" sz="700" b="0" i="0" u="none" strike="noStrike" dirty="0">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r>
              <a:tr h="8033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言語</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en-US" sz="700" b="0" i="0" u="none" strike="noStrike">
                          <a:latin typeface="ＭＳ Ｐゴシック"/>
                        </a:rPr>
                        <a:t>C</a:t>
                      </a:r>
                      <a:r>
                        <a:rPr lang="ja-JP" altLang="en-US" sz="700" b="0" i="0" u="none" strike="noStrike">
                          <a:latin typeface="ＭＳ Ｐゴシック"/>
                        </a:rPr>
                        <a:t>言語 </a:t>
                      </a:r>
                      <a:r>
                        <a:rPr lang="en-US" altLang="ja-JP" sz="700" b="0" i="0" u="none" strike="noStrike">
                          <a:latin typeface="ＭＳ Ｐゴシック"/>
                        </a:rPr>
                        <a:t>/ </a:t>
                      </a:r>
                      <a:r>
                        <a:rPr lang="en-US" sz="700" b="0" i="0" u="none" strike="noStrike">
                          <a:latin typeface="ＭＳ Ｐゴシック"/>
                        </a:rPr>
                        <a:t>Java / Python </a:t>
                      </a:r>
                      <a:r>
                        <a:rPr lang="ja-JP" altLang="en-US" sz="700" b="0" i="0" u="none" strike="noStrike">
                          <a:latin typeface="ＭＳ Ｐゴシック"/>
                        </a:rPr>
                        <a:t>他</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Ruby</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vMerge="1">
                  <a:txBody>
                    <a:bodyPr/>
                    <a:lstStyle/>
                    <a:p>
                      <a:endParaRPr kumimoji="1" lang="ja-JP" altLang="en-US"/>
                    </a:p>
                  </a:txBody>
                  <a:tcPr/>
                </a:tc>
                <a:tc rowSpan="7">
                  <a:txBody>
                    <a:bodyPr/>
                    <a:lstStyle/>
                    <a:p>
                      <a:pPr algn="l" fontAlgn="ctr"/>
                      <a:r>
                        <a:rPr lang="ja-JP" altLang="en-US" sz="700" b="0" i="0" u="none" strike="noStrike">
                          <a:latin typeface="ＭＳ Ｐゴシック"/>
                        </a:rPr>
                        <a:t>機能</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ctr"/>
                      <a:r>
                        <a:rPr lang="ja-JP" altLang="en-US" sz="700" b="0" i="0" u="none" strike="noStrike" dirty="0">
                          <a:latin typeface="ＭＳ Ｐゴシック"/>
                        </a:rPr>
                        <a:t>ゲスト</a:t>
                      </a:r>
                      <a:r>
                        <a:rPr lang="en-US" sz="700" b="0" i="0" u="none" strike="noStrike" dirty="0">
                          <a:latin typeface="ＭＳ Ｐゴシック"/>
                        </a:rPr>
                        <a:t>OS</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en-US" sz="700" b="0" i="0" u="none" strike="noStrike">
                          <a:latin typeface="ＭＳ Ｐゴシック"/>
                        </a:rPr>
                        <a:t>Linux</a:t>
                      </a:r>
                      <a:br>
                        <a:rPr lang="en-US" sz="700" b="0" i="0" u="none" strike="noStrike">
                          <a:latin typeface="ＭＳ Ｐゴシック"/>
                        </a:rPr>
                      </a:br>
                      <a:r>
                        <a:rPr lang="en-US" sz="700" b="0" i="0" u="none" strike="noStrike">
                          <a:latin typeface="ＭＳ Ｐゴシック"/>
                        </a:rPr>
                        <a:t>Windows</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Windows</a:t>
                      </a:r>
                      <a:r>
                        <a:rPr lang="ja-JP" altLang="en-US" sz="700" b="0" i="0" u="none" strike="noStrike">
                          <a:latin typeface="ＭＳ Ｐゴシック"/>
                        </a:rPr>
                        <a:t>は</a:t>
                      </a:r>
                      <a:r>
                        <a:rPr lang="en-US" sz="700" b="0" i="0" u="none" strike="noStrike">
                          <a:latin typeface="ＭＳ Ｐゴシック"/>
                        </a:rPr>
                        <a:t>Enterprise Edition</a:t>
                      </a:r>
                      <a:r>
                        <a:rPr lang="ja-JP" altLang="en-US" sz="700" b="0" i="0" u="none" strike="noStrike">
                          <a:latin typeface="ＭＳ Ｐゴシック"/>
                        </a:rPr>
                        <a:t>でサポート</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Linux</a:t>
                      </a:r>
                      <a:br>
                        <a:rPr lang="en-US" sz="700" b="0" i="0" u="none" strike="noStrike">
                          <a:latin typeface="ＭＳ Ｐゴシック"/>
                        </a:rPr>
                      </a:br>
                      <a:r>
                        <a:rPr lang="en-US" sz="700" b="0" i="0" u="none" strike="noStrike">
                          <a:latin typeface="ＭＳ Ｐゴシック"/>
                        </a:rPr>
                        <a:t>Windows</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06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700" b="0" i="0" u="none" strike="noStrike" dirty="0">
                          <a:latin typeface="ＭＳ Ｐゴシック"/>
                        </a:rPr>
                        <a:t>GUI</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管理用のみ、ユーザ用は</a:t>
                      </a:r>
                      <a:r>
                        <a:rPr lang="en-US" altLang="ja-JP" sz="700" b="0" i="0" u="none" strike="noStrike" dirty="0" err="1">
                          <a:latin typeface="ＭＳ Ｐゴシック"/>
                        </a:rPr>
                        <a:t>ElasticFox</a:t>
                      </a:r>
                      <a:r>
                        <a:rPr lang="ja-JP" altLang="en-US" sz="700" b="0" i="0" u="none" strike="noStrike" dirty="0">
                          <a:latin typeface="ＭＳ Ｐゴシック"/>
                        </a:rPr>
                        <a:t>等の外部ツールを利用</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537">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700" b="0" i="0" u="none" strike="noStrike" dirty="0">
                          <a:latin typeface="ＭＳ Ｐゴシック"/>
                        </a:rPr>
                        <a:t>API</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latin typeface="ＭＳ Ｐゴシック"/>
                        </a:rPr>
                        <a:t>Amazon EC2/S3</a:t>
                      </a:r>
                      <a:r>
                        <a:rPr lang="ja-JP" altLang="en-US" sz="700" b="0" i="0" u="none" strike="noStrike" dirty="0">
                          <a:latin typeface="ＭＳ Ｐゴシック"/>
                        </a:rPr>
                        <a:t>互換</a:t>
                      </a:r>
                      <a:r>
                        <a:rPr lang="en-US" sz="700" b="0" i="0" u="none" strike="noStrike" dirty="0">
                          <a:latin typeface="ＭＳ Ｐゴシック"/>
                        </a:rPr>
                        <a:t>API</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独自</a:t>
                      </a:r>
                      <a:r>
                        <a:rPr lang="en-US" sz="700" b="0" i="0" u="none" strike="noStrike">
                          <a:latin typeface="ＭＳ Ｐゴシック"/>
                        </a:rPr>
                        <a:t>API</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113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セキュリティグループ</a:t>
                      </a:r>
                      <a:r>
                        <a:rPr lang="en-US" altLang="ja-JP" sz="700" b="0" i="0" u="none" strike="noStrike" dirty="0">
                          <a:latin typeface="ＭＳ Ｐゴシック"/>
                        </a:rPr>
                        <a:t>(FW)</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latin typeface="ＭＳ Ｐゴシック"/>
                        </a:rPr>
                        <a:t>AWS</a:t>
                      </a:r>
                      <a:r>
                        <a:rPr lang="ja-JP" altLang="en-US" sz="700" b="0" i="0" u="none" strike="noStrike" dirty="0">
                          <a:latin typeface="ＭＳ Ｐゴシック"/>
                        </a:rPr>
                        <a:t>互換機能</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AWS</a:t>
                      </a:r>
                      <a:r>
                        <a:rPr lang="ja-JP" altLang="en-US" sz="700" b="0" i="0" u="none" strike="noStrike">
                          <a:latin typeface="ＭＳ Ｐゴシック"/>
                        </a:rPr>
                        <a:t>機能相当</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ロードバランサー</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altLang="ja-JP" sz="700" b="0" i="0" u="none" strike="noStrike">
                          <a:latin typeface="ＭＳ Ｐゴシック"/>
                        </a:rPr>
                        <a:t>Wakame-vdc</a:t>
                      </a:r>
                      <a:r>
                        <a:rPr lang="ja-JP" altLang="en-US" sz="700" b="0" i="0" u="none" strike="noStrike">
                          <a:latin typeface="ＭＳ Ｐゴシック"/>
                        </a:rPr>
                        <a:t>には無し、</a:t>
                      </a:r>
                      <a:r>
                        <a:rPr lang="en-US" altLang="ja-JP" sz="700" b="0" i="0" u="none" strike="noStrike">
                          <a:latin typeface="ＭＳ Ｐゴシック"/>
                        </a:rPr>
                        <a:t>Wakame-fuel</a:t>
                      </a:r>
                      <a:r>
                        <a:rPr lang="ja-JP" altLang="en-US" sz="700" b="0" i="0" u="none" strike="noStrike">
                          <a:latin typeface="ＭＳ Ｐゴシック"/>
                        </a:rPr>
                        <a:t>に内蔵されている</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r>
              <a:tr h="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仮想ネットワーク</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smtClean="0">
                          <a:latin typeface="ＭＳ Ｐゴシック"/>
                        </a:rPr>
                        <a:t>セキュリティグループ（グループごとに</a:t>
                      </a:r>
                      <a:r>
                        <a:rPr lang="en-US" altLang="ja-JP" sz="700" b="0" i="0" u="none" strike="noStrike" dirty="0" smtClean="0">
                          <a:latin typeface="ＭＳ Ｐゴシック"/>
                        </a:rPr>
                        <a:t>VLAN</a:t>
                      </a:r>
                      <a:r>
                        <a:rPr lang="ja-JP" altLang="en-US" sz="700" b="0" i="0" u="none" strike="noStrike" dirty="0">
                          <a:latin typeface="ＭＳ Ｐゴシック"/>
                        </a:rPr>
                        <a:t>が付与される</a:t>
                      </a:r>
                      <a:r>
                        <a:rPr lang="en-US" altLang="ja-JP" sz="700" b="0" i="0" u="none" strike="noStrike" dirty="0">
                          <a:latin typeface="ＭＳ Ｐゴシック"/>
                        </a:rPr>
                        <a:t>)</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smtClean="0">
                          <a:latin typeface="ＭＳ Ｐゴシック"/>
                        </a:rPr>
                        <a:t>セキュリティグループ対応</a:t>
                      </a:r>
                      <a:r>
                        <a:rPr lang="en-US" sz="700" b="0" i="0" u="none" strike="noStrike" dirty="0" smtClean="0">
                          <a:latin typeface="ＭＳ Ｐゴシック"/>
                        </a:rPr>
                        <a:t/>
                      </a:r>
                      <a:br>
                        <a:rPr lang="en-US" sz="700" b="0" i="0" u="none" strike="noStrike" dirty="0" smtClean="0">
                          <a:latin typeface="ＭＳ Ｐゴシック"/>
                        </a:rPr>
                      </a:br>
                      <a:r>
                        <a:rPr lang="en-US" sz="700" b="0" i="0" u="none" strike="noStrike" dirty="0" smtClean="0">
                          <a:latin typeface="ＭＳ Ｐゴシック"/>
                        </a:rPr>
                        <a:t>VLAN</a:t>
                      </a:r>
                      <a:r>
                        <a:rPr lang="ja-JP" altLang="en-US" sz="700" b="0" i="0" u="none" strike="noStrike" dirty="0">
                          <a:latin typeface="ＭＳ Ｐゴシック"/>
                        </a:rPr>
                        <a:t>対応</a:t>
                      </a:r>
                      <a:r>
                        <a:rPr lang="en-US" altLang="ja-JP" sz="700" b="0" i="0" u="none" strike="noStrike" dirty="0">
                          <a:latin typeface="ＭＳ Ｐゴシック"/>
                        </a:rPr>
                        <a:t>(</a:t>
                      </a:r>
                      <a:r>
                        <a:rPr lang="ja-JP" altLang="en-US" sz="700" b="0" i="0" u="none" strike="noStrike" dirty="0">
                          <a:latin typeface="ＭＳ Ｐゴシック"/>
                        </a:rPr>
                        <a:t>顧客毎に</a:t>
                      </a:r>
                      <a:r>
                        <a:rPr lang="en-US" sz="700" b="0" i="0" u="none" strike="noStrike" dirty="0">
                          <a:latin typeface="ＭＳ Ｐゴシック"/>
                        </a:rPr>
                        <a:t>VLAN</a:t>
                      </a:r>
                      <a:r>
                        <a:rPr lang="ja-JP" altLang="en-US" sz="700" b="0" i="0" u="none" strike="noStrike" dirty="0">
                          <a:latin typeface="ＭＳ Ｐゴシック"/>
                        </a:rPr>
                        <a:t>付与が可能</a:t>
                      </a:r>
                      <a:r>
                        <a:rPr lang="en-US" altLang="ja-JP" sz="700" b="0" i="0" u="none" strike="noStrike" dirty="0">
                          <a:latin typeface="ＭＳ Ｐゴシック"/>
                        </a:rPr>
                        <a:t>)</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7">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リソース利用料計測</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dirty="0">
                          <a:solidFill>
                            <a:srgbClr val="000000"/>
                          </a:solidFill>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dirty="0">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latin typeface="ＭＳ Ｐゴシック"/>
                        </a:rPr>
                        <a:t>顧客ごとに資源の利用量を計測可能、操作ログを記録可能</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vMerge="1">
                  <a:txBody>
                    <a:bodyPr/>
                    <a:lstStyle/>
                    <a:p>
                      <a:endParaRPr kumimoji="1" lang="ja-JP" altLang="en-US"/>
                    </a:p>
                  </a:txBody>
                  <a:tcPr/>
                </a:tc>
                <a:tc rowSpan="3">
                  <a:txBody>
                    <a:bodyPr/>
                    <a:lstStyle/>
                    <a:p>
                      <a:pPr algn="l" fontAlgn="ctr"/>
                      <a:r>
                        <a:rPr lang="ja-JP" altLang="en-US" sz="700" b="0" i="0" u="none" strike="noStrike" dirty="0">
                          <a:latin typeface="ＭＳ Ｐゴシック"/>
                        </a:rPr>
                        <a:t>運用性</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ctr"/>
                      <a:r>
                        <a:rPr lang="ja-JP" altLang="en-US" sz="700" b="0" i="0" u="none" strike="noStrike" dirty="0">
                          <a:latin typeface="ＭＳ Ｐゴシック"/>
                        </a:rPr>
                        <a:t>監視・管理機能</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dirty="0">
                          <a:solidFill>
                            <a:srgbClr val="000000"/>
                          </a:solidFill>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dirty="0">
                          <a:latin typeface="ＭＳ Ｐゴシック"/>
                        </a:rPr>
                        <a:t>サードパーティ製で実現する</a:t>
                      </a:r>
                      <a:r>
                        <a:rPr lang="en-US" altLang="ja-JP" sz="700" b="0" i="0" u="none" strike="noStrike" dirty="0">
                          <a:latin typeface="ＭＳ Ｐゴシック"/>
                        </a:rPr>
                        <a:t>Ganglia</a:t>
                      </a:r>
                      <a:r>
                        <a:rPr lang="ja-JP" altLang="en-US" sz="700" b="0" i="0" u="none" strike="noStrike" dirty="0">
                          <a:latin typeface="ＭＳ Ｐゴシック"/>
                        </a:rPr>
                        <a:t>と</a:t>
                      </a:r>
                      <a:r>
                        <a:rPr lang="en-US" altLang="ja-JP" sz="700" b="0" i="0" u="none" strike="noStrike" dirty="0" err="1">
                          <a:latin typeface="ＭＳ Ｐゴシック"/>
                        </a:rPr>
                        <a:t>Nagios</a:t>
                      </a:r>
                      <a:r>
                        <a:rPr lang="ja-JP" altLang="en-US" sz="700" b="0" i="0" u="none" strike="noStrike" dirty="0">
                          <a:latin typeface="ＭＳ Ｐゴシック"/>
                        </a:rPr>
                        <a:t>用のスクリプトがある</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dirty="0">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dirty="0">
                          <a:latin typeface="ＭＳ Ｐゴシック"/>
                        </a:rPr>
                        <a:t>サードパーティ製で実現する</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r>
              <a:tr h="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700" b="0" i="0" u="none" strike="noStrike" dirty="0">
                          <a:latin typeface="ＭＳ Ｐゴシック"/>
                        </a:rPr>
                        <a:t>HA</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latin typeface="ＭＳ Ｐゴシック"/>
                        </a:rPr>
                        <a:t>無</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a:latin typeface="ＭＳ Ｐゴシック"/>
                        </a:rPr>
                        <a:t>　</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dirty="0">
                          <a:latin typeface="ＭＳ Ｐゴシック"/>
                        </a:rPr>
                        <a:t>KVM</a:t>
                      </a:r>
                      <a:r>
                        <a:rPr lang="ja-JP" altLang="en-US" sz="700" b="0" i="0" u="none" strike="noStrike" dirty="0">
                          <a:latin typeface="ＭＳ Ｐゴシック"/>
                        </a:rPr>
                        <a:t>プロセスが終了しても自動復旧する</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06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latin typeface="ＭＳ Ｐゴシック"/>
                        </a:rPr>
                        <a:t>単一障害点</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en-US" sz="700" b="0" i="0" u="none" strike="noStrike" dirty="0">
                          <a:latin typeface="ＭＳ Ｐゴシック"/>
                        </a:rPr>
                        <a:t>Cloud Controller</a:t>
                      </a:r>
                      <a:br>
                        <a:rPr lang="en-US" sz="700" b="0" i="0" u="none" strike="noStrike" dirty="0">
                          <a:latin typeface="ＭＳ Ｐゴシック"/>
                        </a:rPr>
                      </a:br>
                      <a:r>
                        <a:rPr lang="en-US" sz="700" b="0" i="0" u="none" strike="noStrike" dirty="0">
                          <a:latin typeface="ＭＳ Ｐゴシック"/>
                        </a:rPr>
                        <a:t>Cluster Controller</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latin typeface="ＭＳ Ｐゴシック"/>
                        </a:rPr>
                        <a:t>Multi Cluster</a:t>
                      </a:r>
                      <a:r>
                        <a:rPr lang="ja-JP" altLang="en-US" sz="700" b="0" i="0" u="none" strike="noStrike" dirty="0">
                          <a:latin typeface="ＭＳ Ｐゴシック"/>
                        </a:rPr>
                        <a:t>により回避可能</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err="1" smtClean="0">
                          <a:latin typeface="ＭＳ Ｐゴシック"/>
                        </a:rPr>
                        <a:t>RabbitMQ</a:t>
                      </a:r>
                      <a:endParaRPr lang="en-US" sz="700" b="0" i="0" u="none" strike="noStrike" dirty="0">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dirty="0" err="1" smtClean="0">
                          <a:latin typeface="ＭＳ Ｐゴシック"/>
                        </a:rPr>
                        <a:t>MySQL</a:t>
                      </a:r>
                      <a:r>
                        <a:rPr lang="ja-JP" altLang="en-US" sz="700" b="0" i="0" u="none" strike="noStrike" dirty="0">
                          <a:latin typeface="ＭＳ Ｐゴシック"/>
                        </a:rPr>
                        <a:t>レプリケーションと、</a:t>
                      </a:r>
                      <a:r>
                        <a:rPr lang="en-US" altLang="ja-JP" sz="700" b="0" i="0" u="none" strike="noStrike" dirty="0" err="1">
                          <a:latin typeface="ＭＳ Ｐゴシック"/>
                        </a:rPr>
                        <a:t>RabbitMQ</a:t>
                      </a:r>
                      <a:r>
                        <a:rPr lang="ja-JP" altLang="en-US" sz="700" b="0" i="0" u="none" strike="noStrike" dirty="0">
                          <a:latin typeface="ＭＳ Ｐゴシック"/>
                        </a:rPr>
                        <a:t>の設定によって回避可能</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rowSpan="4" gridSpan="2">
                  <a:txBody>
                    <a:bodyPr/>
                    <a:lstStyle/>
                    <a:p>
                      <a:pPr algn="l" fontAlgn="ctr"/>
                      <a:r>
                        <a:rPr lang="ja-JP" altLang="en-US" sz="700" b="0" i="0" u="none" strike="noStrike" dirty="0">
                          <a:latin typeface="ＭＳ Ｐゴシック"/>
                        </a:rPr>
                        <a:t>展開動向</a:t>
                      </a:r>
                    </a:p>
                  </a:txBody>
                  <a:tcPr marL="3017" marR="3017" marT="301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rowSpan="4" hMerge="1">
                  <a:txBody>
                    <a:bodyPr/>
                    <a:lstStyle/>
                    <a:p>
                      <a:endParaRPr kumimoji="1" lang="ja-JP" altLang="en-US"/>
                    </a:p>
                  </a:txBody>
                  <a:tcPr/>
                </a:tc>
                <a:tc>
                  <a:txBody>
                    <a:bodyPr/>
                    <a:lstStyle/>
                    <a:p>
                      <a:pPr algn="l" fontAlgn="ctr"/>
                      <a:r>
                        <a:rPr lang="ja-JP" altLang="en-US" sz="700" b="0" i="0" u="none" strike="noStrike" dirty="0">
                          <a:latin typeface="ＭＳ Ｐゴシック"/>
                        </a:rPr>
                        <a:t>代表事例</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latin typeface="ＭＳ Ｐゴシック"/>
                        </a:rPr>
                        <a:t>Ubuntu Enterprise Cloud(UEC)、NASA Nebula Cloud、NII edubase Cloud</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プライベートクラウド構築（物理サーバ</a:t>
                      </a:r>
                      <a:r>
                        <a:rPr lang="en-US" altLang="ja-JP" sz="700" b="0" i="0" u="none" strike="noStrike" dirty="0">
                          <a:latin typeface="ＭＳ Ｐゴシック"/>
                        </a:rPr>
                        <a:t>30</a:t>
                      </a:r>
                      <a:r>
                        <a:rPr lang="ja-JP" altLang="en-US" sz="700" b="0" i="0" u="none" strike="noStrike" dirty="0">
                          <a:latin typeface="ＭＳ Ｐゴシック"/>
                        </a:rPr>
                        <a:t>台での利用）</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31">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ctr"/>
                      <a:r>
                        <a:rPr lang="ja-JP" altLang="en-US" sz="700" b="0" i="0" u="none" strike="noStrike" dirty="0">
                          <a:latin typeface="ＭＳ Ｐゴシック"/>
                        </a:rPr>
                        <a:t>サポートを表明している会社</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ctr"/>
                      <a:r>
                        <a:rPr lang="ja-JP" altLang="en-US" sz="700" b="0" i="0" u="none" strike="noStrike">
                          <a:solidFill>
                            <a:srgbClr val="000000"/>
                          </a:solidFill>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dirty="0">
                          <a:latin typeface="ＭＳ Ｐゴシック"/>
                        </a:rPr>
                        <a:t>Eucalyptus Systems</a:t>
                      </a:r>
                      <a:r>
                        <a:rPr lang="ja-JP" altLang="en-US" sz="700" b="0" i="0" u="none" strike="noStrike" dirty="0" err="1">
                          <a:latin typeface="ＭＳ Ｐゴシック"/>
                        </a:rPr>
                        <a:t>、</a:t>
                      </a:r>
                      <a:r>
                        <a:rPr lang="en-US" altLang="ja-JP" sz="700" b="0" i="0" u="none" strike="noStrike" dirty="0" err="1">
                          <a:latin typeface="ＭＳ Ｐゴシック"/>
                        </a:rPr>
                        <a:t>Cannonical</a:t>
                      </a:r>
                      <a:r>
                        <a:rPr lang="ja-JP" altLang="en-US" sz="700" b="0" i="0" u="none" strike="noStrike" dirty="0" err="1">
                          <a:latin typeface="ＭＳ Ｐゴシック"/>
                        </a:rPr>
                        <a:t>、</a:t>
                      </a:r>
                      <a:r>
                        <a:rPr lang="en-US" altLang="ja-JP" sz="700" b="0" i="0" u="none" strike="noStrike" dirty="0">
                          <a:latin typeface="ＭＳ Ｐゴシック"/>
                        </a:rPr>
                        <a:t>NTT</a:t>
                      </a:r>
                      <a:r>
                        <a:rPr lang="ja-JP" altLang="en-US" sz="700" b="0" i="0" u="none" strike="noStrike" dirty="0">
                          <a:latin typeface="ＭＳ Ｐゴシック"/>
                        </a:rPr>
                        <a:t>データ、</a:t>
                      </a:r>
                      <a:r>
                        <a:rPr lang="en-US" altLang="ja-JP" sz="700" b="0" i="0" u="none" strike="noStrike" dirty="0">
                          <a:latin typeface="ＭＳ Ｐゴシック"/>
                        </a:rPr>
                        <a:t>CSK</a:t>
                      </a:r>
                      <a:r>
                        <a:rPr lang="ja-JP" altLang="en-US" sz="700" b="0" i="0" u="none" strike="noStrike" dirty="0" err="1">
                          <a:latin typeface="ＭＳ Ｐゴシック"/>
                        </a:rPr>
                        <a:t>、</a:t>
                      </a:r>
                      <a:r>
                        <a:rPr lang="ja-JP" altLang="en-US" sz="700" b="0" i="0" u="none" strike="noStrike" dirty="0">
                          <a:latin typeface="ＭＳ Ｐゴシック"/>
                        </a:rPr>
                        <a:t>オリゾンシステムズ、クラスキャット、クリエーションライン</a:t>
                      </a:r>
                      <a:r>
                        <a:rPr lang="en-US" altLang="ja-JP" sz="700" b="0" i="0" u="none" strike="noStrike" dirty="0">
                          <a:latin typeface="ＭＳ Ｐゴシック"/>
                        </a:rPr>
                        <a:t>(NTT</a:t>
                      </a:r>
                      <a:r>
                        <a:rPr lang="ja-JP" altLang="en-US" sz="700" b="0" i="0" u="none" strike="noStrike" dirty="0">
                          <a:latin typeface="ＭＳ Ｐゴシック"/>
                        </a:rPr>
                        <a:t>データ、</a:t>
                      </a:r>
                      <a:r>
                        <a:rPr lang="en-US" altLang="ja-JP" sz="700" b="0" i="0" u="none" strike="noStrike" dirty="0">
                          <a:latin typeface="ＭＳ Ｐゴシック"/>
                        </a:rPr>
                        <a:t>CSK</a:t>
                      </a:r>
                      <a:r>
                        <a:rPr lang="ja-JP" altLang="en-US" sz="700" b="0" i="0" u="none" strike="noStrike" dirty="0">
                          <a:latin typeface="ＭＳ Ｐゴシック"/>
                        </a:rPr>
                        <a:t>は各社ソリューションの範囲内でのみ</a:t>
                      </a:r>
                      <a:r>
                        <a:rPr lang="en-US" altLang="ja-JP" sz="700" b="0" i="0" u="none" strike="noStrike" dirty="0">
                          <a:latin typeface="ＭＳ Ｐゴシック"/>
                        </a:rPr>
                        <a:t>)</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あり</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latin typeface="ＭＳ Ｐゴシック"/>
                        </a:rPr>
                        <a:t>あくしゅ、クリエーションライン、クレスソフト、ピコ・ナレッジ</a:t>
                      </a: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0339">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ctr"/>
                      <a:r>
                        <a:rPr lang="ja-JP" altLang="en-US" sz="700" b="0" i="0" u="none" strike="noStrike" dirty="0">
                          <a:latin typeface="ＭＳ Ｐゴシック"/>
                        </a:rPr>
                        <a:t>公式ドキュメント</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sz="700" b="0" i="0" u="sng" strike="noStrike">
                          <a:solidFill>
                            <a:srgbClr val="0000FF"/>
                          </a:solidFill>
                          <a:latin typeface="ＭＳ Ｐゴシック"/>
                          <a:hlinkClick r:id="rId3"/>
                        </a:rPr>
                        <a:t>http://open.eucalyptus.com/wiki</a:t>
                      </a:r>
                      <a:endParaRPr lang="en-US" sz="700" b="0" i="0" u="sng" strike="noStrike">
                        <a:solidFill>
                          <a:srgbClr val="0000FF"/>
                        </a:solidFill>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l" fontAlgn="ctr"/>
                      <a:r>
                        <a:rPr lang="en-US" sz="700" b="0" i="0" u="sng" strike="noStrike" dirty="0">
                          <a:solidFill>
                            <a:srgbClr val="0000FF"/>
                          </a:solidFill>
                          <a:latin typeface="ＭＳ Ｐゴシック"/>
                          <a:hlinkClick r:id="rId4"/>
                        </a:rPr>
                        <a:t>http://wakame.jp/category/document/</a:t>
                      </a:r>
                      <a:endParaRPr lang="en-US" sz="700" b="0" i="0" u="sng" strike="noStrike" dirty="0">
                        <a:solidFill>
                          <a:srgbClr val="0000FF"/>
                        </a:solidFill>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0">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ctr"/>
                      <a:r>
                        <a:rPr lang="ja-JP" altLang="en-US" sz="700" b="0" i="0" u="none" strike="noStrike" dirty="0">
                          <a:latin typeface="ＭＳ Ｐゴシック"/>
                        </a:rPr>
                        <a:t>インストールドキュメント</a:t>
                      </a: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gridSpan="2">
                  <a:txBody>
                    <a:bodyPr/>
                    <a:lstStyle/>
                    <a:p>
                      <a:pPr algn="l" fontAlgn="ctr"/>
                      <a:r>
                        <a:rPr lang="en-US" sz="700" b="0" i="0" u="sng" strike="noStrike">
                          <a:solidFill>
                            <a:srgbClr val="0000FF"/>
                          </a:solidFill>
                          <a:latin typeface="ＭＳ Ｐゴシック"/>
                          <a:hlinkClick r:id="rId5"/>
                        </a:rPr>
                        <a:t>http://open.eucalyptus.com/wiki/EucalyptusInstallation_v2.0</a:t>
                      </a:r>
                      <a:endParaRPr lang="en-US" sz="700" b="0" i="0" u="sng" strike="noStrike">
                        <a:solidFill>
                          <a:srgbClr val="0000FF"/>
                        </a:solidFill>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l" fontAlgn="ctr"/>
                      <a:r>
                        <a:rPr lang="en-US" sz="700" b="0" i="0" u="sng" strike="noStrike" dirty="0">
                          <a:solidFill>
                            <a:srgbClr val="0000FF"/>
                          </a:solidFill>
                          <a:latin typeface="ＭＳ Ｐゴシック"/>
                          <a:hlinkClick r:id="rId6"/>
                        </a:rPr>
                        <a:t>http://wakame.jp/manual/wakame-vdc/10.11/installation.html</a:t>
                      </a:r>
                      <a:endParaRPr lang="en-US" sz="700" b="0" i="0" u="sng" strike="noStrike" dirty="0">
                        <a:solidFill>
                          <a:srgbClr val="0000FF"/>
                        </a:solidFill>
                        <a:latin typeface="ＭＳ Ｐゴシック"/>
                      </a:endParaRPr>
                    </a:p>
                  </a:txBody>
                  <a:tcPr marL="3017" marR="3017" marT="30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bl>
          </a:graphicData>
        </a:graphic>
      </p:graphicFrame>
      <p:sp>
        <p:nvSpPr>
          <p:cNvPr id="6" name="テキスト ボックス 5"/>
          <p:cNvSpPr txBox="1"/>
          <p:nvPr/>
        </p:nvSpPr>
        <p:spPr>
          <a:xfrm>
            <a:off x="7812360" y="6381328"/>
            <a:ext cx="1160895" cy="307777"/>
          </a:xfrm>
          <a:prstGeom prst="rect">
            <a:avLst/>
          </a:prstGeom>
          <a:noFill/>
        </p:spPr>
        <p:txBody>
          <a:bodyPr wrap="none" rtlCol="0">
            <a:spAutoFit/>
          </a:bodyPr>
          <a:lstStyle/>
          <a:p>
            <a:r>
              <a:rPr kumimoji="1" lang="en-US" altLang="ja-JP" sz="1400" dirty="0" smtClean="0"/>
              <a:t>2011/01</a:t>
            </a:r>
            <a:r>
              <a:rPr kumimoji="1" lang="ja-JP" altLang="en-US" sz="1400" dirty="0" smtClean="0"/>
              <a:t>時点</a:t>
            </a:r>
            <a:endParaRPr kumimoji="1" lang="ja-JP" alt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角丸四角形 61"/>
          <p:cNvSpPr/>
          <p:nvPr/>
        </p:nvSpPr>
        <p:spPr>
          <a:xfrm>
            <a:off x="539552" y="1772816"/>
            <a:ext cx="2088232" cy="41764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0" name="角丸四角形 59"/>
          <p:cNvSpPr/>
          <p:nvPr/>
        </p:nvSpPr>
        <p:spPr>
          <a:xfrm>
            <a:off x="2900332" y="4005064"/>
            <a:ext cx="2823795" cy="19442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クラウド基盤は誰に利用されるか</a:t>
            </a:r>
            <a:endParaRPr kumimoji="1" lang="ja-JP" altLang="en-US" dirty="0"/>
          </a:p>
        </p:txBody>
      </p:sp>
      <p:sp>
        <p:nvSpPr>
          <p:cNvPr id="27" name="スライド番号プレースホルダ 26"/>
          <p:cNvSpPr>
            <a:spLocks noGrp="1"/>
          </p:cNvSpPr>
          <p:nvPr>
            <p:ph type="sldNum" sz="quarter" idx="11"/>
          </p:nvPr>
        </p:nvSpPr>
        <p:spPr/>
        <p:txBody>
          <a:bodyPr>
            <a:normAutofit/>
          </a:bodyPr>
          <a:lstStyle/>
          <a:p>
            <a:fld id="{D2D8002D-B5B0-4BAC-B1F6-782DDCCE6D9C}" type="slidenum">
              <a:rPr kumimoji="1" lang="ja-JP" altLang="en-US" smtClean="0"/>
              <a:pPr/>
              <a:t>5</a:t>
            </a:fld>
            <a:endParaRPr kumimoji="1" lang="ja-JP" altLang="en-US"/>
          </a:p>
        </p:txBody>
      </p:sp>
      <p:sp>
        <p:nvSpPr>
          <p:cNvPr id="4" name="スマイル 3"/>
          <p:cNvSpPr/>
          <p:nvPr/>
        </p:nvSpPr>
        <p:spPr>
          <a:xfrm>
            <a:off x="1100133" y="4571836"/>
            <a:ext cx="914400" cy="9144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548369" y="5507940"/>
            <a:ext cx="2079415" cy="338554"/>
          </a:xfrm>
          <a:prstGeom prst="rect">
            <a:avLst/>
          </a:prstGeom>
          <a:noFill/>
        </p:spPr>
        <p:txBody>
          <a:bodyPr wrap="none" rtlCol="0">
            <a:spAutoFit/>
          </a:bodyPr>
          <a:lstStyle/>
          <a:p>
            <a:r>
              <a:rPr lang="ja-JP" altLang="en-US" sz="1600" dirty="0" smtClean="0"/>
              <a:t>サービス企画・運営者</a:t>
            </a:r>
            <a:endParaRPr kumimoji="1" lang="ja-JP" altLang="en-US" sz="1600" dirty="0"/>
          </a:p>
        </p:txBody>
      </p:sp>
      <p:sp>
        <p:nvSpPr>
          <p:cNvPr id="7" name="テキスト ボックス 6"/>
          <p:cNvSpPr txBox="1"/>
          <p:nvPr/>
        </p:nvSpPr>
        <p:spPr>
          <a:xfrm>
            <a:off x="3048992" y="5507940"/>
            <a:ext cx="2531462" cy="369332"/>
          </a:xfrm>
          <a:prstGeom prst="rect">
            <a:avLst/>
          </a:prstGeom>
          <a:noFill/>
        </p:spPr>
        <p:txBody>
          <a:bodyPr wrap="none" rtlCol="0">
            <a:spAutoFit/>
          </a:bodyPr>
          <a:lstStyle/>
          <a:p>
            <a:r>
              <a:rPr lang="ja-JP" altLang="en-US" dirty="0" smtClean="0"/>
              <a:t>システム開発者・管理者</a:t>
            </a:r>
            <a:endParaRPr kumimoji="1" lang="ja-JP" altLang="en-US" dirty="0"/>
          </a:p>
        </p:txBody>
      </p:sp>
      <p:sp>
        <p:nvSpPr>
          <p:cNvPr id="9" name="テキスト ボックス 8"/>
          <p:cNvSpPr txBox="1"/>
          <p:nvPr/>
        </p:nvSpPr>
        <p:spPr>
          <a:xfrm>
            <a:off x="2756317" y="2267580"/>
            <a:ext cx="2303836" cy="369332"/>
          </a:xfrm>
          <a:prstGeom prst="rect">
            <a:avLst/>
          </a:prstGeom>
          <a:noFill/>
        </p:spPr>
        <p:txBody>
          <a:bodyPr wrap="none" rtlCol="0">
            <a:spAutoFit/>
          </a:bodyPr>
          <a:lstStyle/>
          <a:p>
            <a:r>
              <a:rPr kumimoji="1" lang="ja-JP" altLang="en-US" dirty="0" smtClean="0"/>
              <a:t>データセンター事業者</a:t>
            </a:r>
            <a:endParaRPr kumimoji="1" lang="ja-JP" altLang="en-US" dirty="0"/>
          </a:p>
        </p:txBody>
      </p:sp>
      <p:sp>
        <p:nvSpPr>
          <p:cNvPr id="10" name="スマイル 9"/>
          <p:cNvSpPr/>
          <p:nvPr/>
        </p:nvSpPr>
        <p:spPr>
          <a:xfrm>
            <a:off x="1100133" y="2636912"/>
            <a:ext cx="914400" cy="9144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773298" y="3522494"/>
            <a:ext cx="1566454" cy="338554"/>
          </a:xfrm>
          <a:prstGeom prst="rect">
            <a:avLst/>
          </a:prstGeom>
          <a:noFill/>
        </p:spPr>
        <p:txBody>
          <a:bodyPr wrap="none" rtlCol="0">
            <a:spAutoFit/>
          </a:bodyPr>
          <a:lstStyle/>
          <a:p>
            <a:pPr algn="ctr"/>
            <a:r>
              <a:rPr lang="ja-JP" altLang="en-US" sz="1600" dirty="0" smtClean="0"/>
              <a:t>サービス利用者</a:t>
            </a:r>
            <a:endParaRPr kumimoji="1" lang="ja-JP" altLang="en-US" sz="1600" dirty="0"/>
          </a:p>
        </p:txBody>
      </p:sp>
      <p:sp>
        <p:nvSpPr>
          <p:cNvPr id="12" name="スマイル 11"/>
          <p:cNvSpPr/>
          <p:nvPr/>
        </p:nvSpPr>
        <p:spPr>
          <a:xfrm>
            <a:off x="3476397" y="1340768"/>
            <a:ext cx="914400" cy="9144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スマイル 13"/>
          <p:cNvSpPr/>
          <p:nvPr/>
        </p:nvSpPr>
        <p:spPr>
          <a:xfrm>
            <a:off x="3851920" y="4571836"/>
            <a:ext cx="914400" cy="9144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5" name="直方体 14"/>
          <p:cNvSpPr/>
          <p:nvPr/>
        </p:nvSpPr>
        <p:spPr>
          <a:xfrm>
            <a:off x="5996677" y="1988840"/>
            <a:ext cx="2232248" cy="1800200"/>
          </a:xfrm>
          <a:prstGeom prst="cube">
            <a:avLst>
              <a:gd name="adj" fmla="val 2432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データセンター</a:t>
            </a:r>
            <a:endParaRPr kumimoji="1" lang="en-US" altLang="ja-JP" dirty="0" smtClean="0"/>
          </a:p>
          <a:p>
            <a:pPr algn="ctr"/>
            <a:r>
              <a:rPr lang="en-US" altLang="ja-JP" dirty="0" smtClean="0"/>
              <a:t>(</a:t>
            </a:r>
            <a:r>
              <a:rPr lang="ja-JP" altLang="en-US" dirty="0" smtClean="0"/>
              <a:t>クラウド基盤</a:t>
            </a:r>
            <a:r>
              <a:rPr lang="en-US" altLang="ja-JP" dirty="0" smtClean="0"/>
              <a:t>)</a:t>
            </a:r>
            <a:endParaRPr kumimoji="1" lang="ja-JP" altLang="en-US" dirty="0"/>
          </a:p>
        </p:txBody>
      </p:sp>
      <p:cxnSp>
        <p:nvCxnSpPr>
          <p:cNvPr id="17" name="曲線コネクタ 16"/>
          <p:cNvCxnSpPr>
            <a:stCxn id="10" idx="6"/>
            <a:endCxn id="15" idx="2"/>
          </p:cNvCxnSpPr>
          <p:nvPr/>
        </p:nvCxnSpPr>
        <p:spPr>
          <a:xfrm>
            <a:off x="2014533" y="3094112"/>
            <a:ext cx="3982144" cy="1375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図形 18"/>
          <p:cNvCxnSpPr>
            <a:stCxn id="14" idx="6"/>
            <a:endCxn id="15" idx="3"/>
          </p:cNvCxnSpPr>
          <p:nvPr/>
        </p:nvCxnSpPr>
        <p:spPr>
          <a:xfrm flipV="1">
            <a:off x="4766320" y="3789040"/>
            <a:ext cx="2127550" cy="123999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線コネクタ 22"/>
          <p:cNvCxnSpPr>
            <a:stCxn id="4" idx="6"/>
            <a:endCxn id="14" idx="2"/>
          </p:cNvCxnSpPr>
          <p:nvPr/>
        </p:nvCxnSpPr>
        <p:spPr>
          <a:xfrm>
            <a:off x="2014533" y="5029036"/>
            <a:ext cx="1837387"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図形 51"/>
          <p:cNvCxnSpPr>
            <a:stCxn id="12" idx="6"/>
            <a:endCxn id="15" idx="1"/>
          </p:cNvCxnSpPr>
          <p:nvPr/>
        </p:nvCxnSpPr>
        <p:spPr>
          <a:xfrm>
            <a:off x="4390797" y="1797968"/>
            <a:ext cx="2503073" cy="62873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スマイル 54"/>
          <p:cNvSpPr/>
          <p:nvPr/>
        </p:nvSpPr>
        <p:spPr>
          <a:xfrm>
            <a:off x="7148805" y="4499828"/>
            <a:ext cx="914400" cy="9144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6" name="テキスト ボックス 55"/>
          <p:cNvSpPr txBox="1"/>
          <p:nvPr/>
        </p:nvSpPr>
        <p:spPr>
          <a:xfrm>
            <a:off x="6500733" y="5435932"/>
            <a:ext cx="2247731" cy="369332"/>
          </a:xfrm>
          <a:prstGeom prst="rect">
            <a:avLst/>
          </a:prstGeom>
          <a:noFill/>
        </p:spPr>
        <p:txBody>
          <a:bodyPr wrap="none" rtlCol="0">
            <a:spAutoFit/>
          </a:bodyPr>
          <a:lstStyle/>
          <a:p>
            <a:r>
              <a:rPr kumimoji="1" lang="ja-JP" altLang="en-US" dirty="0" smtClean="0"/>
              <a:t>ハードウェアベンダー</a:t>
            </a:r>
            <a:endParaRPr kumimoji="1" lang="ja-JP" altLang="en-US" dirty="0"/>
          </a:p>
        </p:txBody>
      </p:sp>
      <p:cxnSp>
        <p:nvCxnSpPr>
          <p:cNvPr id="57" name="図形 56"/>
          <p:cNvCxnSpPr>
            <a:stCxn id="55" idx="6"/>
            <a:endCxn id="15" idx="4"/>
          </p:cNvCxnSpPr>
          <p:nvPr/>
        </p:nvCxnSpPr>
        <p:spPr>
          <a:xfrm flipH="1" flipV="1">
            <a:off x="7791062" y="3107871"/>
            <a:ext cx="272143" cy="1849157"/>
          </a:xfrm>
          <a:prstGeom prst="curvedConnector3">
            <a:avLst>
              <a:gd name="adj1" fmla="val -144894"/>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553847" y="4077072"/>
            <a:ext cx="1475084" cy="307777"/>
          </a:xfrm>
          <a:prstGeom prst="rect">
            <a:avLst/>
          </a:prstGeom>
          <a:noFill/>
        </p:spPr>
        <p:txBody>
          <a:bodyPr wrap="none" rtlCol="0">
            <a:spAutoFit/>
          </a:bodyPr>
          <a:lstStyle/>
          <a:p>
            <a:pPr algn="ctr"/>
            <a:r>
              <a:rPr lang="ja-JP" altLang="en-US" sz="1400" dirty="0" smtClean="0"/>
              <a:t>（開発部門 </a:t>
            </a:r>
            <a:r>
              <a:rPr lang="en-US" altLang="ja-JP" sz="1400" dirty="0" smtClean="0"/>
              <a:t>/ </a:t>
            </a:r>
            <a:r>
              <a:rPr lang="en-US" altLang="ja-JP" sz="1400" dirty="0" err="1" smtClean="0"/>
              <a:t>SIer</a:t>
            </a:r>
            <a:r>
              <a:rPr lang="en-US" altLang="ja-JP" sz="1400" dirty="0" smtClean="0"/>
              <a:t>)</a:t>
            </a:r>
            <a:endParaRPr kumimoji="1" lang="ja-JP" altLang="en-US" sz="1400" dirty="0"/>
          </a:p>
        </p:txBody>
      </p:sp>
      <p:sp>
        <p:nvSpPr>
          <p:cNvPr id="63" name="テキスト ボックス 62"/>
          <p:cNvSpPr txBox="1"/>
          <p:nvPr/>
        </p:nvSpPr>
        <p:spPr>
          <a:xfrm>
            <a:off x="630187" y="1826240"/>
            <a:ext cx="1905073" cy="738664"/>
          </a:xfrm>
          <a:prstGeom prst="rect">
            <a:avLst/>
          </a:prstGeom>
          <a:noFill/>
        </p:spPr>
        <p:txBody>
          <a:bodyPr wrap="none" rtlCol="0">
            <a:spAutoFit/>
          </a:bodyPr>
          <a:lstStyle/>
          <a:p>
            <a:pPr algn="ctr"/>
            <a:r>
              <a:rPr kumimoji="1" lang="ja-JP" altLang="en-US" sz="1400" dirty="0" smtClean="0"/>
              <a:t>サービスの需要と供給</a:t>
            </a:r>
            <a:endParaRPr kumimoji="1" lang="en-US" altLang="ja-JP" sz="1400" dirty="0" smtClean="0"/>
          </a:p>
          <a:p>
            <a:pPr algn="ctr"/>
            <a:r>
              <a:rPr lang="ja-JP" altLang="en-US" sz="1400" dirty="0" smtClean="0"/>
              <a:t>（</a:t>
            </a:r>
            <a:r>
              <a:rPr lang="en-US" altLang="ja-JP" sz="1400" dirty="0" smtClean="0"/>
              <a:t>Blog, BBS</a:t>
            </a:r>
            <a:r>
              <a:rPr lang="ja-JP" altLang="en-US" sz="1400" dirty="0" smtClean="0"/>
              <a:t>などと言った</a:t>
            </a:r>
            <a:r>
              <a:rPr lang="en-US" altLang="ja-JP" sz="1400" dirty="0" smtClean="0"/>
              <a:t/>
            </a:r>
            <a:br>
              <a:rPr lang="en-US" altLang="ja-JP" sz="1400" dirty="0" smtClean="0"/>
            </a:br>
            <a:r>
              <a:rPr lang="en-US" altLang="ja-JP" sz="1400" dirty="0" smtClean="0"/>
              <a:t>Web</a:t>
            </a:r>
            <a:r>
              <a:rPr lang="ja-JP" altLang="en-US" sz="1400" dirty="0" smtClean="0"/>
              <a:t>系サービスなど）</a:t>
            </a:r>
            <a:endParaRPr kumimoji="1" lang="ja-JP" altLang="en-US" sz="1400" dirty="0"/>
          </a:p>
        </p:txBody>
      </p:sp>
      <p:sp>
        <p:nvSpPr>
          <p:cNvPr id="28" name="角丸四角形 27"/>
          <p:cNvSpPr/>
          <p:nvPr/>
        </p:nvSpPr>
        <p:spPr>
          <a:xfrm>
            <a:off x="467544" y="3933056"/>
            <a:ext cx="5328592" cy="2448272"/>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483768" y="6021288"/>
            <a:ext cx="1303562" cy="369332"/>
          </a:xfrm>
          <a:prstGeom prst="rect">
            <a:avLst/>
          </a:prstGeom>
          <a:noFill/>
        </p:spPr>
        <p:txBody>
          <a:bodyPr wrap="none" rtlCol="0">
            <a:spAutoFit/>
          </a:bodyPr>
          <a:lstStyle/>
          <a:p>
            <a:r>
              <a:rPr kumimoji="1" lang="ja-JP" altLang="en-US" dirty="0" smtClean="0"/>
              <a:t>開発チーム</a:t>
            </a:r>
            <a:endParaRPr kumimoji="1" lang="ja-JP" altLang="en-US" dirty="0"/>
          </a:p>
        </p:txBody>
      </p:sp>
      <p:sp>
        <p:nvSpPr>
          <p:cNvPr id="30" name="線吹き出し 2 (枠付き) 29"/>
          <p:cNvSpPr/>
          <p:nvPr/>
        </p:nvSpPr>
        <p:spPr>
          <a:xfrm>
            <a:off x="5436096" y="6021288"/>
            <a:ext cx="2592288" cy="612648"/>
          </a:xfrm>
          <a:prstGeom prst="borderCallout2">
            <a:avLst>
              <a:gd name="adj1" fmla="val 18750"/>
              <a:gd name="adj2" fmla="val -8333"/>
              <a:gd name="adj3" fmla="val 18750"/>
              <a:gd name="adj4" fmla="val -16667"/>
              <a:gd name="adj5" fmla="val -25273"/>
              <a:gd name="adj6" fmla="val -308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本講義はこの立場の</a:t>
            </a:r>
            <a:r>
              <a:rPr lang="en-US" altLang="ja-JP" dirty="0" smtClean="0"/>
              <a:t/>
            </a:r>
            <a:br>
              <a:rPr lang="en-US" altLang="ja-JP" dirty="0" smtClean="0"/>
            </a:br>
            <a:r>
              <a:rPr lang="ja-JP" altLang="en-US" dirty="0" smtClean="0"/>
              <a:t>目線で紹介してゆきます</a:t>
            </a:r>
            <a:endParaRPr kumimoji="1" lang="ja-JP" altLang="en-US" dirty="0"/>
          </a:p>
        </p:txBody>
      </p:sp>
      <p:sp>
        <p:nvSpPr>
          <p:cNvPr id="31" name="上矢印 30"/>
          <p:cNvSpPr/>
          <p:nvPr/>
        </p:nvSpPr>
        <p:spPr>
          <a:xfrm>
            <a:off x="1547664" y="3789040"/>
            <a:ext cx="484632" cy="64807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effectLst>
                  <a:outerShdw blurRad="38100" dist="38100" dir="2700000" algn="tl">
                    <a:srgbClr val="000000">
                      <a:alpha val="43137"/>
                    </a:srgbClr>
                  </a:outerShdw>
                </a:effectLst>
              </a:rPr>
              <a:t>提供</a:t>
            </a:r>
            <a:endParaRPr kumimoji="1" lang="ja-JP" altLang="en-US" b="1" dirty="0">
              <a:effectLst>
                <a:outerShdw blurRad="38100" dist="38100" dir="2700000" algn="tl">
                  <a:srgbClr val="000000">
                    <a:alpha val="43137"/>
                  </a:srgbClr>
                </a:outerShdw>
              </a:effectLst>
            </a:endParaRPr>
          </a:p>
        </p:txBody>
      </p:sp>
      <p:sp>
        <p:nvSpPr>
          <p:cNvPr id="32" name="下矢印 31"/>
          <p:cNvSpPr/>
          <p:nvPr/>
        </p:nvSpPr>
        <p:spPr>
          <a:xfrm>
            <a:off x="1115616" y="3861048"/>
            <a:ext cx="484632" cy="6480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effectLst>
                  <a:outerShdw blurRad="38100" dist="38100" dir="2700000" algn="tl">
                    <a:srgbClr val="000000">
                      <a:alpha val="43137"/>
                    </a:srgbClr>
                  </a:outerShdw>
                </a:effectLst>
              </a:rPr>
              <a:t>利用</a:t>
            </a:r>
            <a:endParaRPr kumimoji="1" lang="ja-JP" altLang="en-US" b="1" dirty="0">
              <a:effectLst>
                <a:outerShdw blurRad="38100" dist="38100" dir="2700000" algn="tl">
                  <a:srgbClr val="000000">
                    <a:alpha val="43137"/>
                  </a:srgbClr>
                </a:outerShdw>
              </a:effectLst>
            </a:endParaRPr>
          </a:p>
        </p:txBody>
      </p:sp>
      <p:sp>
        <p:nvSpPr>
          <p:cNvPr id="33" name="テキスト ボックス 32"/>
          <p:cNvSpPr txBox="1"/>
          <p:nvPr/>
        </p:nvSpPr>
        <p:spPr>
          <a:xfrm>
            <a:off x="5796136" y="3861048"/>
            <a:ext cx="2164375" cy="738664"/>
          </a:xfrm>
          <a:prstGeom prst="rect">
            <a:avLst/>
          </a:prstGeom>
          <a:noFill/>
        </p:spPr>
        <p:txBody>
          <a:bodyPr wrap="none" rtlCol="0">
            <a:spAutoFit/>
          </a:bodyPr>
          <a:lstStyle/>
          <a:p>
            <a:r>
              <a:rPr kumimoji="1" lang="ja-JP" altLang="en-US" sz="1400" dirty="0" smtClean="0"/>
              <a:t>ハウジング、</a:t>
            </a:r>
            <a:r>
              <a:rPr kumimoji="1" lang="en-US" altLang="ja-JP" sz="1400" dirty="0" smtClean="0"/>
              <a:t/>
            </a:r>
            <a:br>
              <a:rPr kumimoji="1" lang="en-US" altLang="ja-JP" sz="1400" dirty="0" smtClean="0"/>
            </a:br>
            <a:r>
              <a:rPr kumimoji="1" lang="ja-JP" altLang="en-US" sz="1400" dirty="0" smtClean="0"/>
              <a:t>ホスティングとして利用し</a:t>
            </a:r>
            <a:r>
              <a:rPr lang="ja-JP" altLang="en-US" sz="1400" dirty="0" smtClean="0"/>
              <a:t>、</a:t>
            </a:r>
            <a:r>
              <a:rPr lang="en-US" altLang="ja-JP" sz="1400" dirty="0" smtClean="0"/>
              <a:t/>
            </a:r>
            <a:br>
              <a:rPr lang="en-US" altLang="ja-JP" sz="1400" dirty="0" smtClean="0"/>
            </a:br>
            <a:r>
              <a:rPr lang="ja-JP" altLang="en-US" sz="1400" dirty="0" smtClean="0"/>
              <a:t>サービスを乗せる</a:t>
            </a:r>
            <a:endParaRPr kumimoji="1" lang="en-US" altLang="ja-JP" sz="1400" dirty="0" smtClean="0"/>
          </a:p>
        </p:txBody>
      </p:sp>
      <p:sp>
        <p:nvSpPr>
          <p:cNvPr id="34" name="テキスト ボックス 33"/>
          <p:cNvSpPr txBox="1"/>
          <p:nvPr/>
        </p:nvSpPr>
        <p:spPr>
          <a:xfrm>
            <a:off x="2555776" y="3121804"/>
            <a:ext cx="3395288" cy="523220"/>
          </a:xfrm>
          <a:prstGeom prst="rect">
            <a:avLst/>
          </a:prstGeom>
          <a:noFill/>
        </p:spPr>
        <p:txBody>
          <a:bodyPr wrap="none" rtlCol="0">
            <a:spAutoFit/>
          </a:bodyPr>
          <a:lstStyle/>
          <a:p>
            <a:r>
              <a:rPr kumimoji="1" lang="ja-JP" altLang="en-US" sz="1400" dirty="0" smtClean="0"/>
              <a:t>クラウド基盤上で動く</a:t>
            </a:r>
            <a:r>
              <a:rPr lang="en-US" altLang="ja-JP" sz="1400" dirty="0" smtClean="0"/>
              <a:t>Web</a:t>
            </a:r>
            <a:r>
              <a:rPr lang="ja-JP" altLang="en-US" sz="1400" dirty="0" smtClean="0"/>
              <a:t>システムなどから</a:t>
            </a:r>
            <a:r>
              <a:rPr lang="en-US" altLang="ja-JP" sz="1400" dirty="0" smtClean="0"/>
              <a:t/>
            </a:r>
            <a:br>
              <a:rPr lang="en-US" altLang="ja-JP" sz="1400" dirty="0" smtClean="0"/>
            </a:br>
            <a:r>
              <a:rPr kumimoji="1" lang="ja-JP" altLang="en-US" sz="1400" dirty="0" smtClean="0"/>
              <a:t>サービスを受ける</a:t>
            </a:r>
            <a:endParaRPr kumimoji="1" lang="ja-JP" altLang="en-US" sz="1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クラウド基盤の上で</a:t>
            </a:r>
            <a:r>
              <a:rPr kumimoji="1" lang="en-US" altLang="ja-JP" dirty="0" smtClean="0"/>
              <a:t>Web</a:t>
            </a:r>
            <a:r>
              <a:rPr kumimoji="1" lang="ja-JP" altLang="en-US" dirty="0" smtClean="0"/>
              <a:t>システムを構築する</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50</a:t>
            </a:fld>
            <a:endParaRPr kumimoji="1" lang="ja-JP"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Web</a:t>
            </a:r>
            <a:r>
              <a:rPr kumimoji="1" lang="ja-JP" altLang="en-US" dirty="0" smtClean="0"/>
              <a:t>三層モデルについて</a:t>
            </a:r>
            <a:endParaRPr kumimoji="1" lang="ja-JP" altLang="en-US" dirty="0"/>
          </a:p>
        </p:txBody>
      </p:sp>
      <p:sp>
        <p:nvSpPr>
          <p:cNvPr id="9" name="スライド番号プレースホルダ 8"/>
          <p:cNvSpPr>
            <a:spLocks noGrp="1"/>
          </p:cNvSpPr>
          <p:nvPr>
            <p:ph type="sldNum" sz="quarter" idx="11"/>
          </p:nvPr>
        </p:nvSpPr>
        <p:spPr/>
        <p:txBody>
          <a:bodyPr/>
          <a:lstStyle/>
          <a:p>
            <a:fld id="{D2D8002D-B5B0-4BAC-B1F6-782DDCCE6D9C}" type="slidenum">
              <a:rPr kumimoji="1" lang="ja-JP" altLang="en-US" smtClean="0"/>
              <a:pPr/>
              <a:t>51</a:t>
            </a:fld>
            <a:endParaRPr kumimoji="1" lang="ja-JP" altLang="en-US"/>
          </a:p>
        </p:txBody>
      </p:sp>
      <p:sp>
        <p:nvSpPr>
          <p:cNvPr id="6" name="正方形/長方形 5"/>
          <p:cNvSpPr/>
          <p:nvPr/>
        </p:nvSpPr>
        <p:spPr>
          <a:xfrm>
            <a:off x="223014" y="2060848"/>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dirty="0" smtClean="0"/>
              <a:t>プレゼンテーション層</a:t>
            </a:r>
            <a:endParaRPr kumimoji="1" lang="ja-JP" altLang="en-US" dirty="0"/>
          </a:p>
        </p:txBody>
      </p:sp>
      <p:sp>
        <p:nvSpPr>
          <p:cNvPr id="7" name="正方形/長方形 6"/>
          <p:cNvSpPr/>
          <p:nvPr/>
        </p:nvSpPr>
        <p:spPr>
          <a:xfrm>
            <a:off x="223014" y="3501008"/>
            <a:ext cx="2592288"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t>ビジネスロジック層</a:t>
            </a:r>
            <a:endParaRPr kumimoji="1" lang="ja-JP" altLang="en-US" dirty="0"/>
          </a:p>
        </p:txBody>
      </p:sp>
      <p:sp>
        <p:nvSpPr>
          <p:cNvPr id="8" name="正方形/長方形 7"/>
          <p:cNvSpPr/>
          <p:nvPr/>
        </p:nvSpPr>
        <p:spPr>
          <a:xfrm>
            <a:off x="223014" y="4962872"/>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dirty="0" smtClean="0"/>
              <a:t>データストア層</a:t>
            </a:r>
            <a:endParaRPr kumimoji="1" lang="ja-JP" altLang="en-US" dirty="0"/>
          </a:p>
        </p:txBody>
      </p:sp>
      <p:sp>
        <p:nvSpPr>
          <p:cNvPr id="10" name="テキスト ボックス 9"/>
          <p:cNvSpPr txBox="1"/>
          <p:nvPr/>
        </p:nvSpPr>
        <p:spPr>
          <a:xfrm>
            <a:off x="3031326" y="2060848"/>
            <a:ext cx="6005170" cy="923330"/>
          </a:xfrm>
          <a:prstGeom prst="rect">
            <a:avLst/>
          </a:prstGeom>
          <a:noFill/>
        </p:spPr>
        <p:txBody>
          <a:bodyPr wrap="none" rtlCol="0">
            <a:spAutoFit/>
          </a:bodyPr>
          <a:lstStyle/>
          <a:p>
            <a:r>
              <a:rPr kumimoji="1" lang="ja-JP" altLang="en-US" dirty="0" smtClean="0"/>
              <a:t>入出力処理をする。</a:t>
            </a:r>
            <a:endParaRPr lang="en-US" altLang="ja-JP" dirty="0" smtClean="0"/>
          </a:p>
          <a:p>
            <a:r>
              <a:rPr kumimoji="1" lang="ja-JP" altLang="en-US" dirty="0" smtClean="0"/>
              <a:t>人間との間ではそのインターフェイスのデザインも担当する。</a:t>
            </a:r>
            <a:endParaRPr kumimoji="1" lang="en-US" altLang="ja-JP" dirty="0" smtClean="0"/>
          </a:p>
          <a:p>
            <a:r>
              <a:rPr lang="ja-JP" altLang="en-US" dirty="0" smtClean="0"/>
              <a:t>一般にはブラウザが利用されると考えて良い。</a:t>
            </a:r>
            <a:endParaRPr kumimoji="1" lang="en-US" altLang="ja-JP" dirty="0" smtClean="0"/>
          </a:p>
        </p:txBody>
      </p:sp>
      <p:sp>
        <p:nvSpPr>
          <p:cNvPr id="11" name="テキスト ボックス 10"/>
          <p:cNvSpPr txBox="1"/>
          <p:nvPr/>
        </p:nvSpPr>
        <p:spPr>
          <a:xfrm>
            <a:off x="3031326" y="3356992"/>
            <a:ext cx="5684120" cy="1200329"/>
          </a:xfrm>
          <a:prstGeom prst="rect">
            <a:avLst/>
          </a:prstGeom>
          <a:noFill/>
        </p:spPr>
        <p:txBody>
          <a:bodyPr wrap="none" rtlCol="0">
            <a:spAutoFit/>
          </a:bodyPr>
          <a:lstStyle/>
          <a:p>
            <a:r>
              <a:rPr lang="ja-JP" altLang="en-US" dirty="0" smtClean="0"/>
              <a:t>プレゼンテーション層からの入力を受け、</a:t>
            </a:r>
            <a:r>
              <a:rPr lang="en-US" altLang="ja-JP" dirty="0" smtClean="0"/>
              <a:t/>
            </a:r>
            <a:br>
              <a:rPr lang="en-US" altLang="ja-JP" dirty="0" smtClean="0"/>
            </a:br>
            <a:r>
              <a:rPr lang="ja-JP" altLang="en-US" dirty="0" smtClean="0"/>
              <a:t>必要に応じて適宜データストアへのデータ入出力する。</a:t>
            </a:r>
            <a:endParaRPr lang="en-US" altLang="ja-JP" dirty="0" smtClean="0"/>
          </a:p>
          <a:p>
            <a:r>
              <a:rPr lang="ja-JP" altLang="en-US" dirty="0" smtClean="0"/>
              <a:t>処理結果を再びプレゼンテーション層へ返す。</a:t>
            </a:r>
            <a:endParaRPr lang="en-US" altLang="ja-JP" dirty="0" smtClean="0"/>
          </a:p>
          <a:p>
            <a:r>
              <a:rPr kumimoji="1" lang="en-US" altLang="ja-JP" dirty="0" smtClean="0"/>
              <a:t>Web</a:t>
            </a:r>
            <a:r>
              <a:rPr kumimoji="1" lang="ja-JP" altLang="en-US" dirty="0" smtClean="0"/>
              <a:t>サーバやアプリケーションサーバがこれに該当する。</a:t>
            </a:r>
            <a:endParaRPr kumimoji="1" lang="ja-JP" altLang="en-US" dirty="0"/>
          </a:p>
        </p:txBody>
      </p:sp>
      <p:sp>
        <p:nvSpPr>
          <p:cNvPr id="12" name="テキスト ボックス 11"/>
          <p:cNvSpPr txBox="1"/>
          <p:nvPr/>
        </p:nvSpPr>
        <p:spPr>
          <a:xfrm>
            <a:off x="3031326" y="5075892"/>
            <a:ext cx="4575548" cy="646331"/>
          </a:xfrm>
          <a:prstGeom prst="rect">
            <a:avLst/>
          </a:prstGeom>
          <a:noFill/>
        </p:spPr>
        <p:txBody>
          <a:bodyPr wrap="none" rtlCol="0">
            <a:spAutoFit/>
          </a:bodyPr>
          <a:lstStyle/>
          <a:p>
            <a:r>
              <a:rPr kumimoji="1" lang="ja-JP" altLang="en-US" dirty="0" smtClean="0"/>
              <a:t>目的のデータを管理する。</a:t>
            </a:r>
            <a:endParaRPr kumimoji="1" lang="en-US" altLang="ja-JP" dirty="0" smtClean="0"/>
          </a:p>
          <a:p>
            <a:r>
              <a:rPr lang="ja-JP" altLang="en-US" dirty="0" smtClean="0"/>
              <a:t>データベース、</a:t>
            </a:r>
            <a:r>
              <a:rPr lang="en-US" altLang="ja-JP" dirty="0" smtClean="0"/>
              <a:t>KVS</a:t>
            </a:r>
            <a:r>
              <a:rPr lang="ja-JP" altLang="en-US" dirty="0" err="1" smtClean="0"/>
              <a:t>、</a:t>
            </a:r>
            <a:r>
              <a:rPr lang="ja-JP" altLang="en-US" dirty="0" smtClean="0"/>
              <a:t>ファイルなどが該当する。</a:t>
            </a:r>
            <a:endParaRPr kumimoji="1" lang="ja-JP"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716016" y="1844824"/>
            <a:ext cx="3024336" cy="151216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dirty="0" smtClean="0"/>
              <a:t>クライアント１台</a:t>
            </a:r>
            <a:endParaRPr kumimoji="1" lang="ja-JP" altLang="en-US" dirty="0"/>
          </a:p>
        </p:txBody>
      </p:sp>
      <p:sp>
        <p:nvSpPr>
          <p:cNvPr id="7" name="正方形/長方形 6"/>
          <p:cNvSpPr/>
          <p:nvPr/>
        </p:nvSpPr>
        <p:spPr>
          <a:xfrm>
            <a:off x="4716016" y="3573016"/>
            <a:ext cx="3024336" cy="26642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サーバ１台</a:t>
            </a:r>
            <a:endParaRPr kumimoji="1" lang="ja-JP" altLang="en-US" dirty="0"/>
          </a:p>
        </p:txBody>
      </p:sp>
      <p:sp>
        <p:nvSpPr>
          <p:cNvPr id="2" name="タイトル 1"/>
          <p:cNvSpPr>
            <a:spLocks noGrp="1"/>
          </p:cNvSpPr>
          <p:nvPr>
            <p:ph type="title"/>
          </p:nvPr>
        </p:nvSpPr>
        <p:spPr/>
        <p:txBody>
          <a:bodyPr>
            <a:normAutofit/>
          </a:bodyPr>
          <a:lstStyle/>
          <a:p>
            <a:r>
              <a:rPr kumimoji="1" lang="ja-JP" altLang="en-US" dirty="0" smtClean="0"/>
              <a:t>最小構成でサービスを開始できる</a:t>
            </a:r>
            <a:r>
              <a:rPr kumimoji="1" lang="en-US" altLang="ja-JP" dirty="0" smtClean="0"/>
              <a:t/>
            </a:r>
            <a:br>
              <a:rPr kumimoji="1" lang="en-US" altLang="ja-JP" dirty="0" smtClean="0"/>
            </a:br>
            <a:r>
              <a:rPr kumimoji="1" lang="ja-JP" altLang="en-US" dirty="0" smtClean="0"/>
              <a:t>（スモールスタート）</a:t>
            </a:r>
            <a:endParaRPr kumimoji="1" lang="ja-JP" altLang="en-US" dirty="0"/>
          </a:p>
        </p:txBody>
      </p:sp>
      <p:sp>
        <p:nvSpPr>
          <p:cNvPr id="17" name="スライド番号プレースホルダ 16"/>
          <p:cNvSpPr>
            <a:spLocks noGrp="1"/>
          </p:cNvSpPr>
          <p:nvPr>
            <p:ph type="sldNum" sz="quarter" idx="11"/>
          </p:nvPr>
        </p:nvSpPr>
        <p:spPr/>
        <p:txBody>
          <a:bodyPr/>
          <a:lstStyle/>
          <a:p>
            <a:fld id="{D2D8002D-B5B0-4BAC-B1F6-782DDCCE6D9C}" type="slidenum">
              <a:rPr kumimoji="1" lang="ja-JP" altLang="en-US" smtClean="0"/>
              <a:pPr/>
              <a:t>52</a:t>
            </a:fld>
            <a:endParaRPr kumimoji="1" lang="ja-JP" altLang="en-US"/>
          </a:p>
        </p:txBody>
      </p:sp>
      <p:sp>
        <p:nvSpPr>
          <p:cNvPr id="4" name="正方形/長方形 3"/>
          <p:cNvSpPr/>
          <p:nvPr/>
        </p:nvSpPr>
        <p:spPr>
          <a:xfrm>
            <a:off x="1591166" y="227687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dirty="0" smtClean="0"/>
              <a:t>プレゼンテーション層</a:t>
            </a:r>
            <a:endParaRPr kumimoji="1" lang="ja-JP" altLang="en-US" dirty="0"/>
          </a:p>
        </p:txBody>
      </p:sp>
      <p:sp>
        <p:nvSpPr>
          <p:cNvPr id="5" name="正方形/長方形 4"/>
          <p:cNvSpPr/>
          <p:nvPr/>
        </p:nvSpPr>
        <p:spPr>
          <a:xfrm>
            <a:off x="1591166" y="3717032"/>
            <a:ext cx="2592288"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t>ビジネスロジック層</a:t>
            </a:r>
            <a:endParaRPr kumimoji="1" lang="ja-JP" altLang="en-US" dirty="0"/>
          </a:p>
        </p:txBody>
      </p:sp>
      <p:sp>
        <p:nvSpPr>
          <p:cNvPr id="6" name="正方形/長方形 5"/>
          <p:cNvSpPr/>
          <p:nvPr/>
        </p:nvSpPr>
        <p:spPr>
          <a:xfrm>
            <a:off x="1591166" y="517889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dirty="0" smtClean="0"/>
              <a:t>データストア層</a:t>
            </a:r>
            <a:endParaRPr kumimoji="1" lang="ja-JP" altLang="en-US" dirty="0"/>
          </a:p>
        </p:txBody>
      </p:sp>
      <p:sp>
        <p:nvSpPr>
          <p:cNvPr id="9" name="正方形/長方形 8"/>
          <p:cNvSpPr/>
          <p:nvPr/>
        </p:nvSpPr>
        <p:spPr>
          <a:xfrm>
            <a:off x="4932040" y="227687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dirty="0" smtClean="0"/>
              <a:t>ブラウザ</a:t>
            </a:r>
            <a:endParaRPr lang="en-US" altLang="ja-JP" dirty="0" smtClean="0"/>
          </a:p>
          <a:p>
            <a:pPr algn="ctr"/>
            <a:r>
              <a:rPr kumimoji="1" lang="en-US" altLang="ja-JP" sz="1400" dirty="0" smtClean="0"/>
              <a:t>(IE, FF, Chrome, Opera, Safari...)</a:t>
            </a:r>
            <a:endParaRPr kumimoji="1" lang="ja-JP" altLang="en-US" sz="1400" dirty="0"/>
          </a:p>
        </p:txBody>
      </p:sp>
      <p:sp>
        <p:nvSpPr>
          <p:cNvPr id="10" name="正方形/長方形 9"/>
          <p:cNvSpPr/>
          <p:nvPr/>
        </p:nvSpPr>
        <p:spPr>
          <a:xfrm>
            <a:off x="4932040" y="3717032"/>
            <a:ext cx="2592288"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4932040" y="517889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dirty="0" smtClean="0"/>
              <a:t>データベースサーバ</a:t>
            </a:r>
            <a:r>
              <a:rPr kumimoji="1" lang="en-US" altLang="ja-JP" dirty="0" smtClean="0"/>
              <a:t/>
            </a:r>
            <a:br>
              <a:rPr kumimoji="1" lang="en-US" altLang="ja-JP" dirty="0" smtClean="0"/>
            </a:br>
            <a:r>
              <a:rPr kumimoji="1" lang="en-US" altLang="ja-JP" dirty="0" smtClean="0"/>
              <a:t>(</a:t>
            </a:r>
            <a:r>
              <a:rPr kumimoji="1" lang="en-US" altLang="ja-JP" dirty="0" err="1" smtClean="0"/>
              <a:t>PostgreSQL</a:t>
            </a:r>
            <a:r>
              <a:rPr kumimoji="1" lang="en-US" altLang="ja-JP" dirty="0" smtClean="0"/>
              <a:t>)</a:t>
            </a:r>
            <a:endParaRPr kumimoji="1" lang="ja-JP" altLang="en-US" dirty="0"/>
          </a:p>
        </p:txBody>
      </p:sp>
      <p:sp>
        <p:nvSpPr>
          <p:cNvPr id="12" name="正方形/長方形 11"/>
          <p:cNvSpPr/>
          <p:nvPr/>
        </p:nvSpPr>
        <p:spPr>
          <a:xfrm>
            <a:off x="5076056" y="3861048"/>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Web</a:t>
            </a:r>
            <a:r>
              <a:rPr kumimoji="1" lang="ja-JP" altLang="en-US" dirty="0" smtClean="0"/>
              <a:t>サーバ</a:t>
            </a:r>
            <a:r>
              <a:rPr kumimoji="1" lang="en-US" altLang="ja-JP" dirty="0" smtClean="0"/>
              <a:t>(Apache2)</a:t>
            </a:r>
            <a:endParaRPr kumimoji="1" lang="ja-JP" altLang="en-US" dirty="0"/>
          </a:p>
        </p:txBody>
      </p:sp>
      <p:sp>
        <p:nvSpPr>
          <p:cNvPr id="13" name="正方形/長方形 12"/>
          <p:cNvSpPr/>
          <p:nvPr/>
        </p:nvSpPr>
        <p:spPr>
          <a:xfrm>
            <a:off x="5076056" y="4221088"/>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sp>
        <p:nvSpPr>
          <p:cNvPr id="14" name="テキスト ボックス 13"/>
          <p:cNvSpPr txBox="1"/>
          <p:nvPr/>
        </p:nvSpPr>
        <p:spPr>
          <a:xfrm>
            <a:off x="683568" y="1772816"/>
            <a:ext cx="3985386" cy="369332"/>
          </a:xfrm>
          <a:prstGeom prst="rect">
            <a:avLst/>
          </a:prstGeom>
          <a:noFill/>
        </p:spPr>
        <p:txBody>
          <a:bodyPr wrap="none" rtlCol="0">
            <a:spAutoFit/>
          </a:bodyPr>
          <a:lstStyle/>
          <a:p>
            <a:r>
              <a:rPr lang="ja-JP" altLang="en-US" dirty="0" smtClean="0"/>
              <a:t>サーバ側は１</a:t>
            </a:r>
            <a:r>
              <a:rPr kumimoji="1" lang="ja-JP" altLang="en-US" dirty="0" smtClean="0"/>
              <a:t>台からサービスインできる</a:t>
            </a:r>
            <a:endParaRPr kumimoji="1" lang="ja-JP" altLang="en-US" dirty="0"/>
          </a:p>
        </p:txBody>
      </p:sp>
      <p:sp>
        <p:nvSpPr>
          <p:cNvPr id="15" name="上下矢印 14"/>
          <p:cNvSpPr/>
          <p:nvPr/>
        </p:nvSpPr>
        <p:spPr>
          <a:xfrm>
            <a:off x="5940152" y="3068960"/>
            <a:ext cx="504056" cy="648072"/>
          </a:xfrm>
          <a:prstGeom prst="up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386002" y="3356992"/>
            <a:ext cx="994183" cy="261610"/>
          </a:xfrm>
          <a:prstGeom prst="rect">
            <a:avLst/>
          </a:prstGeom>
          <a:noFill/>
        </p:spPr>
        <p:txBody>
          <a:bodyPr wrap="none" rtlCol="0">
            <a:spAutoFit/>
          </a:bodyPr>
          <a:lstStyle/>
          <a:p>
            <a:r>
              <a:rPr kumimoji="1" lang="ja-JP" altLang="en-US" sz="1100" dirty="0" smtClean="0"/>
              <a:t>インターネット</a:t>
            </a:r>
            <a:endParaRPr kumimoji="1" lang="ja-JP" altLang="en-US" sz="11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ネットワークで分担されている</a:t>
            </a:r>
            <a:r>
              <a:rPr lang="ja-JP" altLang="en-US" dirty="0" smtClean="0"/>
              <a:t>意義</a:t>
            </a:r>
            <a:endParaRPr kumimoji="1" lang="ja-JP" altLang="en-US" dirty="0"/>
          </a:p>
        </p:txBody>
      </p:sp>
      <p:sp>
        <p:nvSpPr>
          <p:cNvPr id="26" name="スライド番号プレースホルダ 25"/>
          <p:cNvSpPr>
            <a:spLocks noGrp="1"/>
          </p:cNvSpPr>
          <p:nvPr>
            <p:ph type="sldNum" sz="quarter" idx="11"/>
          </p:nvPr>
        </p:nvSpPr>
        <p:spPr/>
        <p:txBody>
          <a:bodyPr/>
          <a:lstStyle/>
          <a:p>
            <a:fld id="{D2D8002D-B5B0-4BAC-B1F6-782DDCCE6D9C}" type="slidenum">
              <a:rPr kumimoji="1" lang="ja-JP" altLang="en-US" smtClean="0"/>
              <a:pPr/>
              <a:t>53</a:t>
            </a:fld>
            <a:endParaRPr kumimoji="1" lang="ja-JP" altLang="en-US"/>
          </a:p>
        </p:txBody>
      </p:sp>
      <p:sp>
        <p:nvSpPr>
          <p:cNvPr id="6" name="正方形/長方形 5"/>
          <p:cNvSpPr/>
          <p:nvPr/>
        </p:nvSpPr>
        <p:spPr>
          <a:xfrm>
            <a:off x="5220072" y="227687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dirty="0" smtClean="0"/>
              <a:t>ブラウザ</a:t>
            </a:r>
            <a:endParaRPr lang="en-US" altLang="ja-JP" dirty="0" smtClean="0"/>
          </a:p>
          <a:p>
            <a:pPr algn="ctr"/>
            <a:r>
              <a:rPr kumimoji="1" lang="en-US" altLang="ja-JP" sz="1400" dirty="0" smtClean="0"/>
              <a:t>(IE, FF, Chrome, Opera, Safari...)</a:t>
            </a:r>
            <a:endParaRPr kumimoji="1" lang="ja-JP" altLang="en-US" sz="1400" dirty="0"/>
          </a:p>
        </p:txBody>
      </p:sp>
      <p:sp>
        <p:nvSpPr>
          <p:cNvPr id="7" name="正方形/長方形 6"/>
          <p:cNvSpPr/>
          <p:nvPr/>
        </p:nvSpPr>
        <p:spPr>
          <a:xfrm>
            <a:off x="5220072" y="3501008"/>
            <a:ext cx="2592288" cy="13681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8" name="正方形/長方形 7"/>
          <p:cNvSpPr/>
          <p:nvPr/>
        </p:nvSpPr>
        <p:spPr>
          <a:xfrm>
            <a:off x="5220072" y="517889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dirty="0" smtClean="0"/>
              <a:t>データベースサーバ</a:t>
            </a:r>
            <a:r>
              <a:rPr kumimoji="1" lang="en-US" altLang="ja-JP" dirty="0" smtClean="0"/>
              <a:t/>
            </a:r>
            <a:br>
              <a:rPr kumimoji="1" lang="en-US" altLang="ja-JP" dirty="0" smtClean="0"/>
            </a:br>
            <a:r>
              <a:rPr kumimoji="1" lang="en-US" altLang="ja-JP" dirty="0" smtClean="0"/>
              <a:t>(</a:t>
            </a:r>
            <a:r>
              <a:rPr kumimoji="1" lang="en-US" altLang="ja-JP" dirty="0" err="1" smtClean="0"/>
              <a:t>PostgreSQL</a:t>
            </a:r>
            <a:r>
              <a:rPr kumimoji="1" lang="en-US" altLang="ja-JP" dirty="0" smtClean="0"/>
              <a:t>)</a:t>
            </a:r>
            <a:endParaRPr kumimoji="1" lang="ja-JP" altLang="en-US" dirty="0"/>
          </a:p>
        </p:txBody>
      </p:sp>
      <p:sp>
        <p:nvSpPr>
          <p:cNvPr id="9" name="正方形/長方形 8"/>
          <p:cNvSpPr/>
          <p:nvPr/>
        </p:nvSpPr>
        <p:spPr>
          <a:xfrm>
            <a:off x="5364088" y="364502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Web</a:t>
            </a:r>
            <a:r>
              <a:rPr kumimoji="1" lang="ja-JP" altLang="en-US" dirty="0" smtClean="0"/>
              <a:t>サーバ</a:t>
            </a:r>
            <a:r>
              <a:rPr kumimoji="1" lang="en-US" altLang="ja-JP" dirty="0" smtClean="0"/>
              <a:t>(Apache2)</a:t>
            </a:r>
            <a:endParaRPr kumimoji="1" lang="ja-JP" altLang="en-US" dirty="0"/>
          </a:p>
        </p:txBody>
      </p:sp>
      <p:sp>
        <p:nvSpPr>
          <p:cNvPr id="10" name="正方形/長方形 9"/>
          <p:cNvSpPr/>
          <p:nvPr/>
        </p:nvSpPr>
        <p:spPr>
          <a:xfrm>
            <a:off x="5364088" y="443711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cxnSp>
        <p:nvCxnSpPr>
          <p:cNvPr id="14" name="カギ線コネクタ 13"/>
          <p:cNvCxnSpPr>
            <a:stCxn id="6" idx="2"/>
            <a:endCxn id="9" idx="0"/>
          </p:cNvCxnSpPr>
          <p:nvPr/>
        </p:nvCxnSpPr>
        <p:spPr>
          <a:xfrm rot="5400000">
            <a:off x="6289340" y="3418148"/>
            <a:ext cx="453752"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9" idx="2"/>
            <a:endCxn id="10" idx="0"/>
          </p:cNvCxnSpPr>
          <p:nvPr/>
        </p:nvCxnSpPr>
        <p:spPr>
          <a:xfrm rot="5400000">
            <a:off x="6264188" y="4185084"/>
            <a:ext cx="504056"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カギ線コネクタ 17"/>
          <p:cNvCxnSpPr>
            <a:stCxn id="10" idx="2"/>
            <a:endCxn id="8" idx="0"/>
          </p:cNvCxnSpPr>
          <p:nvPr/>
        </p:nvCxnSpPr>
        <p:spPr>
          <a:xfrm rot="5400000">
            <a:off x="6289340" y="4952020"/>
            <a:ext cx="453752"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3851920" y="3429000"/>
            <a:ext cx="4104456" cy="648072"/>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smtClean="0">
                <a:solidFill>
                  <a:srgbClr val="FF0000"/>
                </a:solidFill>
                <a:effectLst>
                  <a:outerShdw blurRad="38100" dist="38100" dir="2700000" algn="tl">
                    <a:srgbClr val="000000">
                      <a:alpha val="43137"/>
                    </a:srgbClr>
                  </a:outerShdw>
                </a:effectLst>
              </a:rPr>
              <a:t>サーバ</a:t>
            </a:r>
            <a:r>
              <a:rPr lang="en-US" altLang="ja-JP" b="1" dirty="0" smtClean="0">
                <a:solidFill>
                  <a:srgbClr val="FF0000"/>
                </a:solidFill>
                <a:effectLst>
                  <a:outerShdw blurRad="38100" dist="38100" dir="2700000" algn="tl">
                    <a:srgbClr val="000000">
                      <a:alpha val="43137"/>
                    </a:srgbClr>
                  </a:outerShdw>
                </a:effectLst>
              </a:rPr>
              <a:t>A</a:t>
            </a:r>
            <a:endParaRPr kumimoji="1" lang="ja-JP" altLang="en-US" b="1" dirty="0">
              <a:solidFill>
                <a:srgbClr val="FF0000"/>
              </a:solidFill>
              <a:effectLst>
                <a:outerShdw blurRad="38100" dist="38100" dir="2700000" algn="tl">
                  <a:srgbClr val="000000">
                    <a:alpha val="43137"/>
                  </a:srgbClr>
                </a:outerShdw>
              </a:effectLst>
            </a:endParaRPr>
          </a:p>
        </p:txBody>
      </p:sp>
      <p:sp>
        <p:nvSpPr>
          <p:cNvPr id="20" name="角丸四角形 19"/>
          <p:cNvSpPr/>
          <p:nvPr/>
        </p:nvSpPr>
        <p:spPr>
          <a:xfrm>
            <a:off x="3851920" y="4293096"/>
            <a:ext cx="4104456" cy="648072"/>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rgbClr val="FF0000"/>
                </a:solidFill>
                <a:effectLst>
                  <a:outerShdw blurRad="38100" dist="38100" dir="2700000" algn="tl">
                    <a:srgbClr val="000000">
                      <a:alpha val="43137"/>
                    </a:srgbClr>
                  </a:outerShdw>
                </a:effectLst>
              </a:rPr>
              <a:t>サーバ</a:t>
            </a:r>
            <a:r>
              <a:rPr kumimoji="1" lang="en-US" altLang="ja-JP" b="1" dirty="0" smtClean="0">
                <a:solidFill>
                  <a:srgbClr val="FF0000"/>
                </a:solidFill>
                <a:effectLst>
                  <a:outerShdw blurRad="38100" dist="38100" dir="2700000" algn="tl">
                    <a:srgbClr val="000000">
                      <a:alpha val="43137"/>
                    </a:srgbClr>
                  </a:outerShdw>
                </a:effectLst>
              </a:rPr>
              <a:t>B</a:t>
            </a:r>
            <a:endParaRPr kumimoji="1" lang="ja-JP" altLang="en-US" b="1" dirty="0">
              <a:solidFill>
                <a:srgbClr val="FF0000"/>
              </a:solidFill>
              <a:effectLst>
                <a:outerShdw blurRad="38100" dist="38100" dir="2700000" algn="tl">
                  <a:srgbClr val="000000">
                    <a:alpha val="43137"/>
                  </a:srgbClr>
                </a:outerShdw>
              </a:effectLst>
            </a:endParaRPr>
          </a:p>
        </p:txBody>
      </p:sp>
      <p:sp>
        <p:nvSpPr>
          <p:cNvPr id="21" name="角丸四角形 20"/>
          <p:cNvSpPr/>
          <p:nvPr/>
        </p:nvSpPr>
        <p:spPr>
          <a:xfrm>
            <a:off x="3851920" y="5085184"/>
            <a:ext cx="4104456" cy="1152128"/>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rgbClr val="FF0000"/>
                </a:solidFill>
                <a:effectLst>
                  <a:outerShdw blurRad="38100" dist="38100" dir="2700000" algn="tl">
                    <a:srgbClr val="000000">
                      <a:alpha val="43137"/>
                    </a:srgbClr>
                  </a:outerShdw>
                </a:effectLst>
              </a:rPr>
              <a:t>サーバ</a:t>
            </a:r>
            <a:r>
              <a:rPr kumimoji="1" lang="en-US" altLang="ja-JP" b="1" dirty="0" smtClean="0">
                <a:solidFill>
                  <a:srgbClr val="FF0000"/>
                </a:solidFill>
                <a:effectLst>
                  <a:outerShdw blurRad="38100" dist="38100" dir="2700000" algn="tl">
                    <a:srgbClr val="000000">
                      <a:alpha val="43137"/>
                    </a:srgbClr>
                  </a:outerShdw>
                </a:effectLst>
              </a:rPr>
              <a:t>C</a:t>
            </a:r>
            <a:endParaRPr kumimoji="1" lang="ja-JP" altLang="en-US" b="1" dirty="0">
              <a:solidFill>
                <a:srgbClr val="FF0000"/>
              </a:solidFill>
              <a:effectLst>
                <a:outerShdw blurRad="38100" dist="38100" dir="2700000" algn="tl">
                  <a:srgbClr val="000000">
                    <a:alpha val="43137"/>
                  </a:srgbClr>
                </a:outerShdw>
              </a:effectLst>
            </a:endParaRPr>
          </a:p>
        </p:txBody>
      </p:sp>
      <p:sp>
        <p:nvSpPr>
          <p:cNvPr id="22" name="テキスト ボックス 21"/>
          <p:cNvSpPr txBox="1"/>
          <p:nvPr/>
        </p:nvSpPr>
        <p:spPr>
          <a:xfrm>
            <a:off x="611560" y="4398203"/>
            <a:ext cx="2776722" cy="830997"/>
          </a:xfrm>
          <a:prstGeom prst="rect">
            <a:avLst/>
          </a:prstGeom>
          <a:noFill/>
        </p:spPr>
        <p:txBody>
          <a:bodyPr wrap="none" rtlCol="0">
            <a:spAutoFit/>
          </a:bodyPr>
          <a:lstStyle/>
          <a:p>
            <a:pPr algn="ctr"/>
            <a:r>
              <a:rPr kumimoji="1" lang="ja-JP" altLang="en-US" sz="2400" dirty="0" smtClean="0"/>
              <a:t>機能ごとにサーバを</a:t>
            </a:r>
            <a:r>
              <a:rPr kumimoji="1" lang="en-US" altLang="ja-JP" sz="2400" dirty="0" smtClean="0"/>
              <a:t/>
            </a:r>
            <a:br>
              <a:rPr kumimoji="1" lang="en-US" altLang="ja-JP" sz="2400" dirty="0" smtClean="0"/>
            </a:br>
            <a:r>
              <a:rPr kumimoji="1" lang="ja-JP" altLang="en-US" sz="2400" dirty="0" smtClean="0"/>
              <a:t>分けることができる</a:t>
            </a:r>
            <a:endParaRPr kumimoji="1" lang="ja-JP" altLang="en-US" sz="2400" dirty="0"/>
          </a:p>
        </p:txBody>
      </p:sp>
      <p:sp>
        <p:nvSpPr>
          <p:cNvPr id="23" name="左中かっこ 22"/>
          <p:cNvSpPr/>
          <p:nvPr/>
        </p:nvSpPr>
        <p:spPr>
          <a:xfrm>
            <a:off x="3347864" y="3284984"/>
            <a:ext cx="360040" cy="30243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p:cNvSpPr txBox="1"/>
          <p:nvPr/>
        </p:nvSpPr>
        <p:spPr>
          <a:xfrm>
            <a:off x="687705" y="2276872"/>
            <a:ext cx="2624436" cy="830997"/>
          </a:xfrm>
          <a:prstGeom prst="rect">
            <a:avLst/>
          </a:prstGeom>
          <a:noFill/>
        </p:spPr>
        <p:txBody>
          <a:bodyPr wrap="none" rtlCol="0">
            <a:spAutoFit/>
          </a:bodyPr>
          <a:lstStyle/>
          <a:p>
            <a:pPr algn="ctr"/>
            <a:r>
              <a:rPr kumimoji="1" lang="ja-JP" altLang="en-US" sz="2400" dirty="0" smtClean="0"/>
              <a:t>ユーザの接続数が</a:t>
            </a:r>
            <a:r>
              <a:rPr kumimoji="1" lang="en-US" altLang="ja-JP" sz="2400" dirty="0" smtClean="0"/>
              <a:t/>
            </a:r>
            <a:br>
              <a:rPr kumimoji="1" lang="en-US" altLang="ja-JP" sz="2400" dirty="0" smtClean="0"/>
            </a:br>
            <a:r>
              <a:rPr kumimoji="1" lang="ja-JP" altLang="en-US" sz="2400" dirty="0" smtClean="0"/>
              <a:t>柔軟である</a:t>
            </a:r>
            <a:endParaRPr kumimoji="1" lang="ja-JP" altLang="en-US" sz="2400" dirty="0"/>
          </a:p>
        </p:txBody>
      </p:sp>
      <p:sp>
        <p:nvSpPr>
          <p:cNvPr id="25" name="左中かっこ 24"/>
          <p:cNvSpPr/>
          <p:nvPr/>
        </p:nvSpPr>
        <p:spPr>
          <a:xfrm>
            <a:off x="3347864" y="2204864"/>
            <a:ext cx="360040"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スケールアップによる性能向上</a:t>
            </a:r>
            <a:endParaRPr kumimoji="1" lang="ja-JP" altLang="en-US" dirty="0"/>
          </a:p>
        </p:txBody>
      </p:sp>
      <p:sp>
        <p:nvSpPr>
          <p:cNvPr id="19" name="スライド番号プレースホルダ 18"/>
          <p:cNvSpPr>
            <a:spLocks noGrp="1"/>
          </p:cNvSpPr>
          <p:nvPr>
            <p:ph type="sldNum" sz="quarter" idx="11"/>
          </p:nvPr>
        </p:nvSpPr>
        <p:spPr/>
        <p:txBody>
          <a:bodyPr/>
          <a:lstStyle/>
          <a:p>
            <a:fld id="{D2D8002D-B5B0-4BAC-B1F6-782DDCCE6D9C}" type="slidenum">
              <a:rPr kumimoji="1" lang="ja-JP" altLang="en-US" smtClean="0"/>
              <a:pPr/>
              <a:t>54</a:t>
            </a:fld>
            <a:endParaRPr kumimoji="1" lang="ja-JP" altLang="en-US"/>
          </a:p>
        </p:txBody>
      </p:sp>
      <p:sp>
        <p:nvSpPr>
          <p:cNvPr id="4" name="正方形/長方形 3"/>
          <p:cNvSpPr/>
          <p:nvPr/>
        </p:nvSpPr>
        <p:spPr>
          <a:xfrm>
            <a:off x="5220072" y="227687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dirty="0" smtClean="0"/>
              <a:t>ブラウザ</a:t>
            </a:r>
            <a:endParaRPr lang="en-US" altLang="ja-JP" dirty="0" smtClean="0"/>
          </a:p>
          <a:p>
            <a:pPr algn="ctr"/>
            <a:r>
              <a:rPr kumimoji="1" lang="en-US" altLang="ja-JP" sz="1400" dirty="0" smtClean="0"/>
              <a:t>(IE, FF, Chrome, Opera, Safari...)</a:t>
            </a:r>
            <a:endParaRPr kumimoji="1" lang="ja-JP" altLang="en-US" sz="1400" dirty="0"/>
          </a:p>
        </p:txBody>
      </p:sp>
      <p:sp>
        <p:nvSpPr>
          <p:cNvPr id="5" name="正方形/長方形 4"/>
          <p:cNvSpPr/>
          <p:nvPr/>
        </p:nvSpPr>
        <p:spPr>
          <a:xfrm>
            <a:off x="5220072" y="3501008"/>
            <a:ext cx="2592288" cy="13681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6" name="正方形/長方形 5"/>
          <p:cNvSpPr/>
          <p:nvPr/>
        </p:nvSpPr>
        <p:spPr>
          <a:xfrm>
            <a:off x="5220072" y="517889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dirty="0" smtClean="0"/>
              <a:t>データベースサーバ</a:t>
            </a:r>
            <a:r>
              <a:rPr kumimoji="1" lang="en-US" altLang="ja-JP" dirty="0" smtClean="0"/>
              <a:t/>
            </a:r>
            <a:br>
              <a:rPr kumimoji="1" lang="en-US" altLang="ja-JP" dirty="0" smtClean="0"/>
            </a:br>
            <a:r>
              <a:rPr kumimoji="1" lang="en-US" altLang="ja-JP" dirty="0" smtClean="0"/>
              <a:t>(</a:t>
            </a:r>
            <a:r>
              <a:rPr kumimoji="1" lang="en-US" altLang="ja-JP" dirty="0" err="1" smtClean="0"/>
              <a:t>PostgreSQL</a:t>
            </a:r>
            <a:r>
              <a:rPr kumimoji="1" lang="en-US" altLang="ja-JP" dirty="0" smtClean="0"/>
              <a:t>)</a:t>
            </a:r>
            <a:endParaRPr kumimoji="1" lang="ja-JP" altLang="en-US" dirty="0"/>
          </a:p>
        </p:txBody>
      </p:sp>
      <p:sp>
        <p:nvSpPr>
          <p:cNvPr id="7" name="正方形/長方形 6"/>
          <p:cNvSpPr/>
          <p:nvPr/>
        </p:nvSpPr>
        <p:spPr>
          <a:xfrm>
            <a:off x="5364088" y="364502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Web</a:t>
            </a:r>
            <a:r>
              <a:rPr kumimoji="1" lang="ja-JP" altLang="en-US" dirty="0" smtClean="0"/>
              <a:t>サーバ</a:t>
            </a:r>
            <a:r>
              <a:rPr kumimoji="1" lang="en-US" altLang="ja-JP" dirty="0" smtClean="0"/>
              <a:t>(Apache2)</a:t>
            </a:r>
            <a:endParaRPr kumimoji="1" lang="ja-JP" altLang="en-US" dirty="0"/>
          </a:p>
        </p:txBody>
      </p:sp>
      <p:sp>
        <p:nvSpPr>
          <p:cNvPr id="8" name="正方形/長方形 7"/>
          <p:cNvSpPr/>
          <p:nvPr/>
        </p:nvSpPr>
        <p:spPr>
          <a:xfrm>
            <a:off x="5364088" y="443711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cxnSp>
        <p:nvCxnSpPr>
          <p:cNvPr id="9" name="カギ線コネクタ 8"/>
          <p:cNvCxnSpPr>
            <a:stCxn id="4" idx="2"/>
            <a:endCxn id="7" idx="0"/>
          </p:cNvCxnSpPr>
          <p:nvPr/>
        </p:nvCxnSpPr>
        <p:spPr>
          <a:xfrm rot="5400000">
            <a:off x="6289340" y="341814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0" name="カギ線コネクタ 9"/>
          <p:cNvCxnSpPr>
            <a:stCxn id="7" idx="2"/>
            <a:endCxn id="8" idx="0"/>
          </p:cNvCxnSpPr>
          <p:nvPr/>
        </p:nvCxnSpPr>
        <p:spPr>
          <a:xfrm rot="5400000">
            <a:off x="6264188" y="418508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1" name="カギ線コネクタ 10"/>
          <p:cNvCxnSpPr>
            <a:stCxn id="8" idx="2"/>
            <a:endCxn id="6" idx="0"/>
          </p:cNvCxnSpPr>
          <p:nvPr/>
        </p:nvCxnSpPr>
        <p:spPr>
          <a:xfrm rot="5400000">
            <a:off x="6289340" y="495202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2" name="角丸四角形 11"/>
          <p:cNvSpPr/>
          <p:nvPr/>
        </p:nvSpPr>
        <p:spPr>
          <a:xfrm>
            <a:off x="3851920" y="3429000"/>
            <a:ext cx="4104456" cy="648072"/>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smtClean="0">
                <a:solidFill>
                  <a:srgbClr val="FF0000"/>
                </a:solidFill>
                <a:effectLst>
                  <a:outerShdw blurRad="38100" dist="38100" dir="2700000" algn="tl">
                    <a:srgbClr val="000000">
                      <a:alpha val="43137"/>
                    </a:srgbClr>
                  </a:outerShdw>
                </a:effectLst>
              </a:rPr>
              <a:t>サーバ</a:t>
            </a:r>
            <a:r>
              <a:rPr lang="en-US" altLang="ja-JP" b="1" dirty="0" smtClean="0">
                <a:solidFill>
                  <a:srgbClr val="FF0000"/>
                </a:solidFill>
                <a:effectLst>
                  <a:outerShdw blurRad="38100" dist="38100" dir="2700000" algn="tl">
                    <a:srgbClr val="000000">
                      <a:alpha val="43137"/>
                    </a:srgbClr>
                  </a:outerShdw>
                </a:effectLst>
              </a:rPr>
              <a:t>A</a:t>
            </a:r>
            <a:endParaRPr kumimoji="1" lang="ja-JP" altLang="en-US" b="1" dirty="0">
              <a:solidFill>
                <a:srgbClr val="FF0000"/>
              </a:solidFill>
              <a:effectLst>
                <a:outerShdw blurRad="38100" dist="38100" dir="2700000" algn="tl">
                  <a:srgbClr val="000000">
                    <a:alpha val="43137"/>
                  </a:srgbClr>
                </a:outerShdw>
              </a:effectLst>
            </a:endParaRPr>
          </a:p>
        </p:txBody>
      </p:sp>
      <p:sp>
        <p:nvSpPr>
          <p:cNvPr id="13" name="角丸四角形 12"/>
          <p:cNvSpPr/>
          <p:nvPr/>
        </p:nvSpPr>
        <p:spPr>
          <a:xfrm>
            <a:off x="3851920" y="4293096"/>
            <a:ext cx="4104456" cy="648072"/>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rgbClr val="FF0000"/>
                </a:solidFill>
                <a:effectLst>
                  <a:outerShdw blurRad="38100" dist="38100" dir="2700000" algn="tl">
                    <a:srgbClr val="000000">
                      <a:alpha val="43137"/>
                    </a:srgbClr>
                  </a:outerShdw>
                </a:effectLst>
              </a:rPr>
              <a:t>サーバ</a:t>
            </a:r>
            <a:r>
              <a:rPr kumimoji="1" lang="en-US" altLang="ja-JP" b="1" dirty="0" smtClean="0">
                <a:solidFill>
                  <a:srgbClr val="FF0000"/>
                </a:solidFill>
                <a:effectLst>
                  <a:outerShdw blurRad="38100" dist="38100" dir="2700000" algn="tl">
                    <a:srgbClr val="000000">
                      <a:alpha val="43137"/>
                    </a:srgbClr>
                  </a:outerShdw>
                </a:effectLst>
              </a:rPr>
              <a:t>B</a:t>
            </a:r>
            <a:endParaRPr kumimoji="1" lang="ja-JP" altLang="en-US" b="1" dirty="0">
              <a:solidFill>
                <a:srgbClr val="FF0000"/>
              </a:solidFill>
              <a:effectLst>
                <a:outerShdw blurRad="38100" dist="38100" dir="2700000" algn="tl">
                  <a:srgbClr val="000000">
                    <a:alpha val="43137"/>
                  </a:srgbClr>
                </a:outerShdw>
              </a:effectLst>
            </a:endParaRPr>
          </a:p>
        </p:txBody>
      </p:sp>
      <p:sp>
        <p:nvSpPr>
          <p:cNvPr id="14" name="角丸四角形 13"/>
          <p:cNvSpPr/>
          <p:nvPr/>
        </p:nvSpPr>
        <p:spPr>
          <a:xfrm>
            <a:off x="3851920" y="5085184"/>
            <a:ext cx="4104456" cy="1152128"/>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rgbClr val="FF0000"/>
                </a:solidFill>
                <a:effectLst>
                  <a:outerShdw blurRad="38100" dist="38100" dir="2700000" algn="tl">
                    <a:srgbClr val="000000">
                      <a:alpha val="43137"/>
                    </a:srgbClr>
                  </a:outerShdw>
                </a:effectLst>
              </a:rPr>
              <a:t>サーバ</a:t>
            </a:r>
            <a:r>
              <a:rPr kumimoji="1" lang="en-US" altLang="ja-JP" b="1" dirty="0" smtClean="0">
                <a:solidFill>
                  <a:srgbClr val="FF0000"/>
                </a:solidFill>
                <a:effectLst>
                  <a:outerShdw blurRad="38100" dist="38100" dir="2700000" algn="tl">
                    <a:srgbClr val="000000">
                      <a:alpha val="43137"/>
                    </a:srgbClr>
                  </a:outerShdw>
                </a:effectLst>
              </a:rPr>
              <a:t>C</a:t>
            </a:r>
            <a:endParaRPr kumimoji="1" lang="ja-JP" altLang="en-US" b="1" dirty="0">
              <a:solidFill>
                <a:srgbClr val="FF0000"/>
              </a:solidFill>
              <a:effectLst>
                <a:outerShdw blurRad="38100" dist="38100" dir="2700000" algn="tl">
                  <a:srgbClr val="000000">
                    <a:alpha val="43137"/>
                  </a:srgbClr>
                </a:outerShdw>
              </a:effectLst>
            </a:endParaRPr>
          </a:p>
        </p:txBody>
      </p:sp>
      <p:sp>
        <p:nvSpPr>
          <p:cNvPr id="15" name="右矢印 14"/>
          <p:cNvSpPr/>
          <p:nvPr/>
        </p:nvSpPr>
        <p:spPr>
          <a:xfrm>
            <a:off x="3419872" y="4293096"/>
            <a:ext cx="50405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300895" y="1484784"/>
            <a:ext cx="6657592" cy="646331"/>
          </a:xfrm>
          <a:prstGeom prst="rect">
            <a:avLst/>
          </a:prstGeom>
          <a:noFill/>
        </p:spPr>
        <p:txBody>
          <a:bodyPr wrap="none" rtlCol="0">
            <a:spAutoFit/>
          </a:bodyPr>
          <a:lstStyle/>
          <a:p>
            <a:r>
              <a:rPr lang="ja-JP" altLang="en-US" dirty="0" smtClean="0"/>
              <a:t>ハードウェアスペックを現行のものよりも高いものに変更すること</a:t>
            </a:r>
            <a:endParaRPr lang="en-US" altLang="ja-JP" dirty="0" smtClean="0"/>
          </a:p>
          <a:p>
            <a:r>
              <a:rPr kumimoji="1" lang="ja-JP" altLang="en-US" dirty="0" smtClean="0"/>
              <a:t>ムーアの法則によれば</a:t>
            </a:r>
            <a:r>
              <a:rPr lang="en-US" altLang="ja-JP" dirty="0" smtClean="0"/>
              <a:t>18</a:t>
            </a:r>
            <a:r>
              <a:rPr lang="ja-JP" altLang="en-US" dirty="0" smtClean="0"/>
              <a:t>ヶ月</a:t>
            </a:r>
            <a:r>
              <a:rPr lang="en-US" altLang="ja-JP" dirty="0" smtClean="0"/>
              <a:t>(or 24</a:t>
            </a:r>
            <a:r>
              <a:rPr lang="ja-JP" altLang="en-US" dirty="0" smtClean="0"/>
              <a:t>ヶ月</a:t>
            </a:r>
            <a:r>
              <a:rPr lang="en-US" altLang="ja-JP" dirty="0" smtClean="0"/>
              <a:t>)</a:t>
            </a:r>
            <a:r>
              <a:rPr lang="ja-JP" altLang="en-US" dirty="0" smtClean="0"/>
              <a:t>で性能はおよそ倍になる</a:t>
            </a:r>
            <a:endParaRPr kumimoji="1" lang="ja-JP" altLang="en-US" dirty="0"/>
          </a:p>
        </p:txBody>
      </p:sp>
      <p:sp>
        <p:nvSpPr>
          <p:cNvPr id="17" name="テキスト ボックス 16"/>
          <p:cNvSpPr txBox="1"/>
          <p:nvPr/>
        </p:nvSpPr>
        <p:spPr>
          <a:xfrm>
            <a:off x="827584" y="2276872"/>
            <a:ext cx="4200189" cy="954107"/>
          </a:xfrm>
          <a:prstGeom prst="rect">
            <a:avLst/>
          </a:prstGeom>
          <a:noFill/>
        </p:spPr>
        <p:txBody>
          <a:bodyPr wrap="none" rtlCol="0">
            <a:spAutoFit/>
          </a:bodyPr>
          <a:lstStyle/>
          <a:p>
            <a:pPr marL="342900" indent="-342900">
              <a:buFont typeface="+mj-lt"/>
              <a:buAutoNum type="arabicPeriod"/>
            </a:pPr>
            <a:r>
              <a:rPr kumimoji="1" lang="ja-JP" altLang="en-US" sz="1400" dirty="0" smtClean="0"/>
              <a:t>ハイエンドマシンへ乗り換えれば性能は向上する</a:t>
            </a:r>
          </a:p>
          <a:p>
            <a:pPr marL="342900" indent="-342900">
              <a:buFont typeface="+mj-lt"/>
              <a:buAutoNum type="arabicPeriod"/>
            </a:pPr>
            <a:r>
              <a:rPr kumimoji="1" lang="en-US" altLang="ja-JP" sz="1400" dirty="0" smtClean="0"/>
              <a:t>18</a:t>
            </a:r>
            <a:r>
              <a:rPr kumimoji="1" lang="ja-JP" altLang="en-US" sz="1400" dirty="0" smtClean="0"/>
              <a:t>ヶ月</a:t>
            </a:r>
            <a:r>
              <a:rPr kumimoji="1" lang="en-US" altLang="ja-JP" sz="1400" dirty="0" smtClean="0"/>
              <a:t>(or 24</a:t>
            </a:r>
            <a:r>
              <a:rPr kumimoji="1" lang="ja-JP" altLang="en-US" sz="1400" dirty="0" smtClean="0"/>
              <a:t>ヶ月後</a:t>
            </a:r>
            <a:r>
              <a:rPr kumimoji="1" lang="en-US" altLang="ja-JP" sz="1400" dirty="0" smtClean="0"/>
              <a:t>)</a:t>
            </a:r>
            <a:r>
              <a:rPr kumimoji="1" lang="ja-JP" altLang="en-US" sz="1400" dirty="0" smtClean="0"/>
              <a:t>に、求められる処理が</a:t>
            </a:r>
            <a:r>
              <a:rPr kumimoji="1" lang="en-US" altLang="ja-JP" sz="1400" dirty="0" smtClean="0"/>
              <a:t/>
            </a:r>
            <a:br>
              <a:rPr kumimoji="1" lang="en-US" altLang="ja-JP" sz="1400" dirty="0" smtClean="0"/>
            </a:br>
            <a:r>
              <a:rPr kumimoji="1" lang="ja-JP" altLang="en-US" sz="1400" dirty="0" smtClean="0"/>
              <a:t>倍に達すると考えられるシステムは</a:t>
            </a:r>
            <a:r>
              <a:rPr kumimoji="1" lang="en-US" altLang="ja-JP" sz="1400" dirty="0" smtClean="0"/>
              <a:t/>
            </a:r>
            <a:br>
              <a:rPr kumimoji="1" lang="en-US" altLang="ja-JP" sz="1400" dirty="0" smtClean="0"/>
            </a:br>
            <a:r>
              <a:rPr kumimoji="1" lang="ja-JP" altLang="en-US" sz="1400" dirty="0" smtClean="0"/>
              <a:t>その時のスケールアップに期待できる</a:t>
            </a:r>
            <a:endParaRPr kumimoji="1" lang="en-US" altLang="ja-JP" sz="1400" dirty="0" smtClean="0"/>
          </a:p>
        </p:txBody>
      </p:sp>
      <p:sp>
        <p:nvSpPr>
          <p:cNvPr id="18" name="テキスト ボックス 17"/>
          <p:cNvSpPr txBox="1"/>
          <p:nvPr/>
        </p:nvSpPr>
        <p:spPr>
          <a:xfrm>
            <a:off x="659053" y="3895888"/>
            <a:ext cx="2832827" cy="1477328"/>
          </a:xfrm>
          <a:prstGeom prst="rect">
            <a:avLst/>
          </a:prstGeom>
          <a:noFill/>
        </p:spPr>
        <p:txBody>
          <a:bodyPr wrap="none" rtlCol="0">
            <a:spAutoFit/>
          </a:bodyPr>
          <a:lstStyle/>
          <a:p>
            <a:r>
              <a:rPr kumimoji="1" lang="ja-JP" altLang="en-US" dirty="0" smtClean="0"/>
              <a:t>例）</a:t>
            </a:r>
            <a:endParaRPr kumimoji="1" lang="en-US" altLang="ja-JP" dirty="0" smtClean="0"/>
          </a:p>
          <a:p>
            <a:r>
              <a:rPr kumimoji="1" lang="ja-JP" altLang="en-US" dirty="0" smtClean="0"/>
              <a:t>アプリケーションサーバの</a:t>
            </a:r>
            <a:r>
              <a:rPr kumimoji="1" lang="en-US" altLang="ja-JP" dirty="0" smtClean="0"/>
              <a:t/>
            </a:r>
            <a:br>
              <a:rPr kumimoji="1" lang="en-US" altLang="ja-JP" dirty="0" smtClean="0"/>
            </a:br>
            <a:r>
              <a:rPr kumimoji="1" lang="ja-JP" altLang="en-US" dirty="0" smtClean="0"/>
              <a:t>処理能力が足りないので</a:t>
            </a:r>
            <a:r>
              <a:rPr kumimoji="1" lang="en-US" altLang="ja-JP" dirty="0" smtClean="0"/>
              <a:t/>
            </a:r>
            <a:br>
              <a:rPr kumimoji="1" lang="en-US" altLang="ja-JP" dirty="0" smtClean="0"/>
            </a:br>
            <a:r>
              <a:rPr kumimoji="1" lang="ja-JP" altLang="en-US" dirty="0" smtClean="0"/>
              <a:t>サーバ</a:t>
            </a:r>
            <a:r>
              <a:rPr kumimoji="1" lang="en-US" altLang="ja-JP" dirty="0" smtClean="0"/>
              <a:t>B</a:t>
            </a:r>
            <a:r>
              <a:rPr lang="ja-JP" altLang="en-US" dirty="0" smtClean="0"/>
              <a:t>をより上位クラスの</a:t>
            </a:r>
            <a:r>
              <a:rPr lang="en-US" altLang="ja-JP" dirty="0" smtClean="0"/>
              <a:t/>
            </a:r>
            <a:br>
              <a:rPr lang="en-US" altLang="ja-JP" dirty="0" smtClean="0"/>
            </a:br>
            <a:r>
              <a:rPr lang="ja-JP" altLang="en-US" dirty="0" smtClean="0"/>
              <a:t>ハードウェアに移行する</a:t>
            </a:r>
            <a:endParaRPr kumimoji="1" lang="ja-JP"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スケールアウトによる性能維持</a:t>
            </a:r>
            <a:endParaRPr kumimoji="1" lang="ja-JP" altLang="en-US" dirty="0"/>
          </a:p>
        </p:txBody>
      </p:sp>
      <p:sp>
        <p:nvSpPr>
          <p:cNvPr id="25" name="スライド番号プレースホルダ 24"/>
          <p:cNvSpPr>
            <a:spLocks noGrp="1"/>
          </p:cNvSpPr>
          <p:nvPr>
            <p:ph type="sldNum" sz="quarter" idx="11"/>
          </p:nvPr>
        </p:nvSpPr>
        <p:spPr/>
        <p:txBody>
          <a:bodyPr/>
          <a:lstStyle/>
          <a:p>
            <a:fld id="{D2D8002D-B5B0-4BAC-B1F6-782DDCCE6D9C}" type="slidenum">
              <a:rPr kumimoji="1" lang="ja-JP" altLang="en-US" smtClean="0"/>
              <a:pPr/>
              <a:t>55</a:t>
            </a:fld>
            <a:endParaRPr kumimoji="1" lang="ja-JP" altLang="en-US"/>
          </a:p>
        </p:txBody>
      </p:sp>
      <p:sp>
        <p:nvSpPr>
          <p:cNvPr id="4" name="テキスト ボックス 3"/>
          <p:cNvSpPr txBox="1"/>
          <p:nvPr/>
        </p:nvSpPr>
        <p:spPr>
          <a:xfrm>
            <a:off x="971600" y="2276872"/>
            <a:ext cx="4323620" cy="923330"/>
          </a:xfrm>
          <a:prstGeom prst="rect">
            <a:avLst/>
          </a:prstGeom>
          <a:noFill/>
        </p:spPr>
        <p:txBody>
          <a:bodyPr wrap="none" rtlCol="0">
            <a:spAutoFit/>
          </a:bodyPr>
          <a:lstStyle/>
          <a:p>
            <a:r>
              <a:rPr lang="ja-JP" altLang="en-US" dirty="0" smtClean="0"/>
              <a:t>スケールアウトは</a:t>
            </a:r>
            <a:r>
              <a:rPr lang="en-US" altLang="ja-JP" dirty="0" smtClean="0"/>
              <a:t/>
            </a:r>
            <a:br>
              <a:rPr lang="en-US" altLang="ja-JP" dirty="0" smtClean="0"/>
            </a:br>
            <a:r>
              <a:rPr lang="ja-JP" altLang="en-US" dirty="0" smtClean="0"/>
              <a:t>現行の性能を維持する目的の技術であり、</a:t>
            </a:r>
            <a:r>
              <a:rPr lang="en-US" altLang="ja-JP" dirty="0" smtClean="0"/>
              <a:t/>
            </a:r>
            <a:br>
              <a:rPr lang="en-US" altLang="ja-JP" dirty="0" smtClean="0"/>
            </a:br>
            <a:r>
              <a:rPr lang="ja-JP" altLang="en-US" dirty="0" smtClean="0"/>
              <a:t>性能を向上させるものではない。</a:t>
            </a:r>
            <a:endParaRPr kumimoji="1" lang="ja-JP" altLang="en-US" dirty="0"/>
          </a:p>
        </p:txBody>
      </p:sp>
      <p:sp>
        <p:nvSpPr>
          <p:cNvPr id="5" name="正方形/長方形 4"/>
          <p:cNvSpPr/>
          <p:nvPr/>
        </p:nvSpPr>
        <p:spPr>
          <a:xfrm>
            <a:off x="5508104" y="227687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dirty="0" smtClean="0"/>
              <a:t>ブラウザ</a:t>
            </a:r>
            <a:endParaRPr lang="en-US" altLang="ja-JP" dirty="0" smtClean="0"/>
          </a:p>
          <a:p>
            <a:pPr algn="ctr"/>
            <a:r>
              <a:rPr kumimoji="1" lang="en-US" altLang="ja-JP" sz="1400" dirty="0" smtClean="0"/>
              <a:t>(IE, FF, Chrome, Opera, Safari...)</a:t>
            </a:r>
            <a:endParaRPr kumimoji="1" lang="ja-JP" altLang="en-US" sz="1400" dirty="0"/>
          </a:p>
        </p:txBody>
      </p:sp>
      <p:sp>
        <p:nvSpPr>
          <p:cNvPr id="6" name="正方形/長方形 5"/>
          <p:cNvSpPr/>
          <p:nvPr/>
        </p:nvSpPr>
        <p:spPr>
          <a:xfrm>
            <a:off x="755576" y="3501008"/>
            <a:ext cx="7344816" cy="13681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7" name="正方形/長方形 6"/>
          <p:cNvSpPr/>
          <p:nvPr/>
        </p:nvSpPr>
        <p:spPr>
          <a:xfrm>
            <a:off x="5508104" y="517889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dirty="0" smtClean="0"/>
              <a:t>データベースサーバ</a:t>
            </a:r>
            <a:r>
              <a:rPr kumimoji="1" lang="en-US" altLang="ja-JP" dirty="0" smtClean="0"/>
              <a:t/>
            </a:r>
            <a:br>
              <a:rPr kumimoji="1" lang="en-US" altLang="ja-JP" dirty="0" smtClean="0"/>
            </a:br>
            <a:r>
              <a:rPr kumimoji="1" lang="en-US" altLang="ja-JP" dirty="0" smtClean="0"/>
              <a:t>(</a:t>
            </a:r>
            <a:r>
              <a:rPr kumimoji="1" lang="en-US" altLang="ja-JP" dirty="0" err="1" smtClean="0"/>
              <a:t>PostgreSQL</a:t>
            </a:r>
            <a:r>
              <a:rPr kumimoji="1" lang="en-US" altLang="ja-JP" dirty="0" smtClean="0"/>
              <a:t>)</a:t>
            </a:r>
            <a:endParaRPr kumimoji="1" lang="ja-JP" altLang="en-US" dirty="0"/>
          </a:p>
        </p:txBody>
      </p:sp>
      <p:sp>
        <p:nvSpPr>
          <p:cNvPr id="8" name="正方形/長方形 7"/>
          <p:cNvSpPr/>
          <p:nvPr/>
        </p:nvSpPr>
        <p:spPr>
          <a:xfrm>
            <a:off x="5652120" y="364502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Web</a:t>
            </a:r>
            <a:r>
              <a:rPr kumimoji="1" lang="ja-JP" altLang="en-US" dirty="0" smtClean="0"/>
              <a:t>サーバ</a:t>
            </a:r>
            <a:r>
              <a:rPr kumimoji="1" lang="en-US" altLang="ja-JP" dirty="0" smtClean="0"/>
              <a:t>(Apache2)</a:t>
            </a:r>
            <a:endParaRPr kumimoji="1" lang="ja-JP" altLang="en-US" dirty="0"/>
          </a:p>
        </p:txBody>
      </p:sp>
      <p:sp>
        <p:nvSpPr>
          <p:cNvPr id="9" name="正方形/長方形 8"/>
          <p:cNvSpPr/>
          <p:nvPr/>
        </p:nvSpPr>
        <p:spPr>
          <a:xfrm>
            <a:off x="5652120" y="443711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cxnSp>
        <p:nvCxnSpPr>
          <p:cNvPr id="10" name="カギ線コネクタ 9"/>
          <p:cNvCxnSpPr>
            <a:stCxn id="5" idx="2"/>
            <a:endCxn id="8" idx="0"/>
          </p:cNvCxnSpPr>
          <p:nvPr/>
        </p:nvCxnSpPr>
        <p:spPr>
          <a:xfrm rot="5400000">
            <a:off x="6577372" y="341814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1" name="カギ線コネクタ 10"/>
          <p:cNvCxnSpPr>
            <a:stCxn id="8" idx="2"/>
            <a:endCxn id="9" idx="0"/>
          </p:cNvCxnSpPr>
          <p:nvPr/>
        </p:nvCxnSpPr>
        <p:spPr>
          <a:xfrm rot="5400000">
            <a:off x="6552220" y="418508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2" name="カギ線コネクタ 11"/>
          <p:cNvCxnSpPr>
            <a:stCxn id="9" idx="2"/>
            <a:endCxn id="7" idx="0"/>
          </p:cNvCxnSpPr>
          <p:nvPr/>
        </p:nvCxnSpPr>
        <p:spPr>
          <a:xfrm rot="5400000">
            <a:off x="6577372" y="495202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5" name="正方形/長方形 14"/>
          <p:cNvSpPr/>
          <p:nvPr/>
        </p:nvSpPr>
        <p:spPr>
          <a:xfrm>
            <a:off x="3275856" y="443711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sp>
        <p:nvSpPr>
          <p:cNvPr id="16" name="正方形/長方形 15"/>
          <p:cNvSpPr/>
          <p:nvPr/>
        </p:nvSpPr>
        <p:spPr>
          <a:xfrm>
            <a:off x="899592" y="443711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cxnSp>
        <p:nvCxnSpPr>
          <p:cNvPr id="18" name="カギ線コネクタ 17"/>
          <p:cNvCxnSpPr>
            <a:stCxn id="8" idx="2"/>
            <a:endCxn id="15" idx="0"/>
          </p:cNvCxnSpPr>
          <p:nvPr/>
        </p:nvCxnSpPr>
        <p:spPr>
          <a:xfrm rot="5400000">
            <a:off x="5364088" y="2996952"/>
            <a:ext cx="504056" cy="2376264"/>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9" name="カギ線コネクタ 18"/>
          <p:cNvCxnSpPr>
            <a:stCxn id="8" idx="2"/>
            <a:endCxn id="16" idx="0"/>
          </p:cNvCxnSpPr>
          <p:nvPr/>
        </p:nvCxnSpPr>
        <p:spPr>
          <a:xfrm rot="5400000">
            <a:off x="4175956" y="1808820"/>
            <a:ext cx="504056" cy="475252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0" name="カギ線コネクタ 19"/>
          <p:cNvCxnSpPr>
            <a:stCxn id="15" idx="2"/>
            <a:endCxn id="7" idx="0"/>
          </p:cNvCxnSpPr>
          <p:nvPr/>
        </p:nvCxnSpPr>
        <p:spPr>
          <a:xfrm rot="16200000" flipH="1">
            <a:off x="5389240" y="3763888"/>
            <a:ext cx="453752" cy="2376264"/>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1" name="カギ線コネクタ 20"/>
          <p:cNvCxnSpPr>
            <a:stCxn id="16" idx="2"/>
            <a:endCxn id="7" idx="0"/>
          </p:cNvCxnSpPr>
          <p:nvPr/>
        </p:nvCxnSpPr>
        <p:spPr>
          <a:xfrm rot="16200000" flipH="1">
            <a:off x="4201108" y="2575756"/>
            <a:ext cx="453752" cy="475252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31" name="角丸四角形 30"/>
          <p:cNvSpPr/>
          <p:nvPr/>
        </p:nvSpPr>
        <p:spPr>
          <a:xfrm>
            <a:off x="4067944" y="3429000"/>
            <a:ext cx="4104456" cy="648072"/>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smtClean="0">
                <a:solidFill>
                  <a:srgbClr val="FF0000"/>
                </a:solidFill>
                <a:effectLst>
                  <a:outerShdw blurRad="38100" dist="38100" dir="2700000" algn="tl">
                    <a:srgbClr val="000000">
                      <a:alpha val="43137"/>
                    </a:srgbClr>
                  </a:outerShdw>
                </a:effectLst>
              </a:rPr>
              <a:t>サーバ</a:t>
            </a:r>
            <a:r>
              <a:rPr lang="en-US" altLang="ja-JP" b="1" dirty="0" smtClean="0">
                <a:solidFill>
                  <a:srgbClr val="FF0000"/>
                </a:solidFill>
                <a:effectLst>
                  <a:outerShdw blurRad="38100" dist="38100" dir="2700000" algn="tl">
                    <a:srgbClr val="000000">
                      <a:alpha val="43137"/>
                    </a:srgbClr>
                  </a:outerShdw>
                </a:effectLst>
              </a:rPr>
              <a:t>A</a:t>
            </a:r>
            <a:endParaRPr kumimoji="1" lang="ja-JP" altLang="en-US" b="1" dirty="0">
              <a:solidFill>
                <a:srgbClr val="FF0000"/>
              </a:solidFill>
              <a:effectLst>
                <a:outerShdw blurRad="38100" dist="38100" dir="2700000" algn="tl">
                  <a:srgbClr val="000000">
                    <a:alpha val="43137"/>
                  </a:srgbClr>
                </a:outerShdw>
              </a:effectLst>
            </a:endParaRPr>
          </a:p>
        </p:txBody>
      </p:sp>
      <p:sp>
        <p:nvSpPr>
          <p:cNvPr id="32" name="角丸四角形 31"/>
          <p:cNvSpPr/>
          <p:nvPr/>
        </p:nvSpPr>
        <p:spPr>
          <a:xfrm>
            <a:off x="5652120" y="4365104"/>
            <a:ext cx="2304256" cy="540632"/>
          </a:xfrm>
          <a:prstGeom prst="roundRect">
            <a:avLst/>
          </a:prstGeom>
          <a:gradFill>
            <a:gsLst>
              <a:gs pos="0">
                <a:schemeClr val="bg1">
                  <a:alpha val="90000"/>
                </a:schemeClr>
              </a:gs>
              <a:gs pos="35000">
                <a:schemeClr val="accent1">
                  <a:tint val="37000"/>
                  <a:satMod val="300000"/>
                  <a:alpha val="74000"/>
                </a:schemeClr>
              </a:gs>
              <a:gs pos="100000">
                <a:schemeClr val="accent1">
                  <a:tint val="15000"/>
                  <a:satMod val="350000"/>
                  <a:alpha val="0"/>
                </a:schemeClr>
              </a:gs>
            </a:gsLst>
            <a:lin ang="16200000" scaled="1"/>
          </a:grad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bIns="0" rtlCol="0" anchor="b" anchorCtr="1"/>
          <a:lstStyle/>
          <a:p>
            <a:pPr algn="ctr"/>
            <a:r>
              <a:rPr kumimoji="1" lang="ja-JP" altLang="en-US" sz="2400" b="1" dirty="0" smtClean="0">
                <a:solidFill>
                  <a:srgbClr val="FF0000"/>
                </a:solidFill>
                <a:effectLst>
                  <a:outerShdw blurRad="38100" dist="38100" dir="2700000" algn="tl">
                    <a:srgbClr val="000000">
                      <a:alpha val="43137"/>
                    </a:srgbClr>
                  </a:outerShdw>
                </a:effectLst>
              </a:rPr>
              <a:t>サーバ</a:t>
            </a:r>
            <a:r>
              <a:rPr kumimoji="1" lang="en-US" altLang="ja-JP" sz="2400" b="1" dirty="0" smtClean="0">
                <a:solidFill>
                  <a:srgbClr val="FF0000"/>
                </a:solidFill>
                <a:effectLst>
                  <a:outerShdw blurRad="38100" dist="38100" dir="2700000" algn="tl">
                    <a:srgbClr val="000000">
                      <a:alpha val="43137"/>
                    </a:srgbClr>
                  </a:outerShdw>
                </a:effectLst>
              </a:rPr>
              <a:t>B1</a:t>
            </a:r>
            <a:endParaRPr kumimoji="1" lang="ja-JP" altLang="en-US" sz="2400" b="1" dirty="0">
              <a:solidFill>
                <a:srgbClr val="FF0000"/>
              </a:solidFill>
              <a:effectLst>
                <a:outerShdw blurRad="38100" dist="38100" dir="2700000" algn="tl">
                  <a:srgbClr val="000000">
                    <a:alpha val="43137"/>
                  </a:srgbClr>
                </a:outerShdw>
              </a:effectLst>
            </a:endParaRPr>
          </a:p>
        </p:txBody>
      </p:sp>
      <p:sp>
        <p:nvSpPr>
          <p:cNvPr id="33" name="角丸四角形 32"/>
          <p:cNvSpPr/>
          <p:nvPr/>
        </p:nvSpPr>
        <p:spPr>
          <a:xfrm>
            <a:off x="4067944" y="5085184"/>
            <a:ext cx="4104456" cy="1152128"/>
          </a:xfrm>
          <a:prstGeom prst="roundRect">
            <a:avLst/>
          </a:prstGeom>
          <a:no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rgbClr val="FF0000"/>
                </a:solidFill>
                <a:effectLst>
                  <a:outerShdw blurRad="38100" dist="38100" dir="2700000" algn="tl">
                    <a:srgbClr val="000000">
                      <a:alpha val="43137"/>
                    </a:srgbClr>
                  </a:outerShdw>
                </a:effectLst>
              </a:rPr>
              <a:t>サーバ</a:t>
            </a:r>
            <a:r>
              <a:rPr kumimoji="1" lang="en-US" altLang="ja-JP" b="1" dirty="0" smtClean="0">
                <a:solidFill>
                  <a:srgbClr val="FF0000"/>
                </a:solidFill>
                <a:effectLst>
                  <a:outerShdw blurRad="38100" dist="38100" dir="2700000" algn="tl">
                    <a:srgbClr val="000000">
                      <a:alpha val="43137"/>
                    </a:srgbClr>
                  </a:outerShdw>
                </a:effectLst>
              </a:rPr>
              <a:t>C</a:t>
            </a:r>
            <a:endParaRPr kumimoji="1" lang="ja-JP" altLang="en-US" b="1" dirty="0">
              <a:solidFill>
                <a:srgbClr val="FF0000"/>
              </a:solidFill>
              <a:effectLst>
                <a:outerShdw blurRad="38100" dist="38100" dir="2700000" algn="tl">
                  <a:srgbClr val="000000">
                    <a:alpha val="43137"/>
                  </a:srgbClr>
                </a:outerShdw>
              </a:effectLst>
            </a:endParaRPr>
          </a:p>
        </p:txBody>
      </p:sp>
      <p:sp>
        <p:nvSpPr>
          <p:cNvPr id="34" name="角丸四角形 33"/>
          <p:cNvSpPr/>
          <p:nvPr/>
        </p:nvSpPr>
        <p:spPr>
          <a:xfrm>
            <a:off x="3275856" y="4365104"/>
            <a:ext cx="2304256" cy="540632"/>
          </a:xfrm>
          <a:prstGeom prst="roundRect">
            <a:avLst/>
          </a:prstGeom>
          <a:gradFill>
            <a:gsLst>
              <a:gs pos="0">
                <a:schemeClr val="bg1">
                  <a:alpha val="90000"/>
                </a:schemeClr>
              </a:gs>
              <a:gs pos="35000">
                <a:schemeClr val="accent1">
                  <a:tint val="37000"/>
                  <a:satMod val="300000"/>
                  <a:alpha val="74000"/>
                </a:schemeClr>
              </a:gs>
              <a:gs pos="100000">
                <a:schemeClr val="accent1">
                  <a:tint val="15000"/>
                  <a:satMod val="350000"/>
                  <a:alpha val="0"/>
                </a:schemeClr>
              </a:gs>
            </a:gsLst>
            <a:lin ang="16200000" scaled="1"/>
          </a:grad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bIns="0" rtlCol="0" anchor="b" anchorCtr="1"/>
          <a:lstStyle/>
          <a:p>
            <a:pPr algn="ctr"/>
            <a:r>
              <a:rPr kumimoji="1" lang="ja-JP" altLang="en-US" sz="2400" b="1" dirty="0" smtClean="0">
                <a:solidFill>
                  <a:srgbClr val="FF0000"/>
                </a:solidFill>
                <a:effectLst>
                  <a:outerShdw blurRad="38100" dist="38100" dir="2700000" algn="tl">
                    <a:srgbClr val="000000">
                      <a:alpha val="43137"/>
                    </a:srgbClr>
                  </a:outerShdw>
                </a:effectLst>
              </a:rPr>
              <a:t>サーバ</a:t>
            </a:r>
            <a:r>
              <a:rPr lang="en-US" altLang="ja-JP" sz="2400" b="1" dirty="0" smtClean="0">
                <a:solidFill>
                  <a:srgbClr val="FF0000"/>
                </a:solidFill>
                <a:effectLst>
                  <a:outerShdw blurRad="38100" dist="38100" dir="2700000" algn="tl">
                    <a:srgbClr val="000000">
                      <a:alpha val="43137"/>
                    </a:srgbClr>
                  </a:outerShdw>
                </a:effectLst>
              </a:rPr>
              <a:t>B2</a:t>
            </a:r>
            <a:endParaRPr kumimoji="1" lang="ja-JP" altLang="en-US" sz="2400" b="1" dirty="0">
              <a:solidFill>
                <a:srgbClr val="FF0000"/>
              </a:solidFill>
              <a:effectLst>
                <a:outerShdw blurRad="38100" dist="38100" dir="2700000" algn="tl">
                  <a:srgbClr val="000000">
                    <a:alpha val="43137"/>
                  </a:srgbClr>
                </a:outerShdw>
              </a:effectLst>
            </a:endParaRPr>
          </a:p>
        </p:txBody>
      </p:sp>
      <p:sp>
        <p:nvSpPr>
          <p:cNvPr id="35" name="角丸四角形 34"/>
          <p:cNvSpPr/>
          <p:nvPr/>
        </p:nvSpPr>
        <p:spPr>
          <a:xfrm>
            <a:off x="899592" y="4365104"/>
            <a:ext cx="2304256" cy="540632"/>
          </a:xfrm>
          <a:prstGeom prst="roundRect">
            <a:avLst/>
          </a:prstGeom>
          <a:gradFill>
            <a:gsLst>
              <a:gs pos="0">
                <a:schemeClr val="bg1">
                  <a:alpha val="90000"/>
                </a:schemeClr>
              </a:gs>
              <a:gs pos="35000">
                <a:schemeClr val="accent1">
                  <a:tint val="37000"/>
                  <a:satMod val="300000"/>
                  <a:alpha val="74000"/>
                </a:schemeClr>
              </a:gs>
              <a:gs pos="100000">
                <a:schemeClr val="accent1">
                  <a:tint val="15000"/>
                  <a:satMod val="350000"/>
                  <a:alpha val="0"/>
                </a:schemeClr>
              </a:gs>
            </a:gsLst>
            <a:lin ang="16200000" scaled="1"/>
          </a:gradFill>
          <a:ln w="381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bIns="0" rtlCol="0" anchor="b" anchorCtr="1"/>
          <a:lstStyle/>
          <a:p>
            <a:pPr algn="ctr"/>
            <a:r>
              <a:rPr kumimoji="1" lang="ja-JP" altLang="en-US" sz="2400" b="1" dirty="0" smtClean="0">
                <a:solidFill>
                  <a:srgbClr val="FF0000"/>
                </a:solidFill>
                <a:effectLst>
                  <a:outerShdw blurRad="38100" dist="38100" dir="2700000" algn="tl">
                    <a:srgbClr val="000000">
                      <a:alpha val="43137"/>
                    </a:srgbClr>
                  </a:outerShdw>
                </a:effectLst>
              </a:rPr>
              <a:t>サーバ</a:t>
            </a:r>
            <a:r>
              <a:rPr kumimoji="1" lang="en-US" altLang="ja-JP" sz="2400" b="1" dirty="0" smtClean="0">
                <a:solidFill>
                  <a:srgbClr val="FF0000"/>
                </a:solidFill>
                <a:effectLst>
                  <a:outerShdw blurRad="38100" dist="38100" dir="2700000" algn="tl">
                    <a:srgbClr val="000000">
                      <a:alpha val="43137"/>
                    </a:srgbClr>
                  </a:outerShdw>
                </a:effectLst>
              </a:rPr>
              <a:t>B3</a:t>
            </a:r>
            <a:endParaRPr kumimoji="1" lang="ja-JP" altLang="en-US" sz="2400" b="1" dirty="0">
              <a:solidFill>
                <a:srgbClr val="FF0000"/>
              </a:solidFill>
              <a:effectLst>
                <a:outerShdw blurRad="38100" dist="38100" dir="2700000" algn="tl">
                  <a:srgbClr val="000000">
                    <a:alpha val="43137"/>
                  </a:srgbClr>
                </a:outerShdw>
              </a:effectLst>
            </a:endParaRPr>
          </a:p>
        </p:txBody>
      </p:sp>
      <p:sp>
        <p:nvSpPr>
          <p:cNvPr id="36" name="テキスト ボックス 35"/>
          <p:cNvSpPr txBox="1"/>
          <p:nvPr/>
        </p:nvSpPr>
        <p:spPr>
          <a:xfrm>
            <a:off x="1115616" y="1281534"/>
            <a:ext cx="6976590" cy="923330"/>
          </a:xfrm>
          <a:prstGeom prst="rect">
            <a:avLst/>
          </a:prstGeom>
          <a:noFill/>
        </p:spPr>
        <p:txBody>
          <a:bodyPr wrap="none" rtlCol="0">
            <a:spAutoFit/>
          </a:bodyPr>
          <a:lstStyle/>
          <a:p>
            <a:r>
              <a:rPr kumimoji="1" lang="ja-JP" altLang="en-US" dirty="0" smtClean="0"/>
              <a:t>サーバとなる</a:t>
            </a:r>
            <a:r>
              <a:rPr kumimoji="1" lang="ja-JP" altLang="en-US" b="1" i="1" dirty="0" smtClean="0"/>
              <a:t>ハードウェアを追加して処理の分散を図ること</a:t>
            </a:r>
            <a:r>
              <a:rPr kumimoji="1" lang="ja-JP" altLang="en-US" dirty="0" smtClean="0"/>
              <a:t>。</a:t>
            </a:r>
            <a:endParaRPr kumimoji="1" lang="en-US" altLang="ja-JP" dirty="0" smtClean="0"/>
          </a:p>
          <a:p>
            <a:r>
              <a:rPr lang="ja-JP" altLang="en-US" dirty="0" smtClean="0"/>
              <a:t>この方法はサーバ単体の処理速度を上げるものではないため、</a:t>
            </a:r>
            <a:r>
              <a:rPr lang="en-US" altLang="ja-JP" dirty="0" smtClean="0"/>
              <a:t/>
            </a:r>
            <a:br>
              <a:rPr lang="en-US" altLang="ja-JP" dirty="0" smtClean="0"/>
            </a:br>
            <a:r>
              <a:rPr lang="ja-JP" altLang="en-US" dirty="0" smtClean="0"/>
              <a:t>ビジネスロジックそのものの処理が遅いケースでの解決にはならない。</a:t>
            </a:r>
            <a:endParaRPr kumimoji="1" lang="ja-JP" altLang="en-US" dirty="0"/>
          </a:p>
        </p:txBody>
      </p:sp>
      <p:sp>
        <p:nvSpPr>
          <p:cNvPr id="24" name="テキスト ボックス 23"/>
          <p:cNvSpPr txBox="1"/>
          <p:nvPr/>
        </p:nvSpPr>
        <p:spPr>
          <a:xfrm>
            <a:off x="799355" y="5229200"/>
            <a:ext cx="3124573" cy="923330"/>
          </a:xfrm>
          <a:prstGeom prst="rect">
            <a:avLst/>
          </a:prstGeom>
          <a:noFill/>
        </p:spPr>
        <p:txBody>
          <a:bodyPr wrap="none" rtlCol="0">
            <a:spAutoFit/>
          </a:bodyPr>
          <a:lstStyle/>
          <a:p>
            <a:r>
              <a:rPr kumimoji="1" lang="ja-JP" altLang="en-US" dirty="0" smtClean="0"/>
              <a:t>スケールアウトの逆で、</a:t>
            </a:r>
            <a:r>
              <a:rPr kumimoji="1" lang="en-US" altLang="ja-JP" dirty="0" smtClean="0"/>
              <a:t/>
            </a:r>
            <a:br>
              <a:rPr kumimoji="1" lang="en-US" altLang="ja-JP" dirty="0" smtClean="0"/>
            </a:br>
            <a:r>
              <a:rPr kumimoji="1" lang="ja-JP" altLang="en-US" dirty="0" smtClean="0"/>
              <a:t>サーバを減らしていくことを</a:t>
            </a:r>
            <a:r>
              <a:rPr kumimoji="1" lang="en-US" altLang="ja-JP" dirty="0" smtClean="0"/>
              <a:t/>
            </a:r>
            <a:br>
              <a:rPr kumimoji="1" lang="en-US" altLang="ja-JP" dirty="0" smtClean="0"/>
            </a:br>
            <a:r>
              <a:rPr kumimoji="1" lang="ja-JP" altLang="en-US" dirty="0" smtClean="0"/>
              <a:t>ここでは</a:t>
            </a:r>
            <a:r>
              <a:rPr kumimoji="1" lang="ja-JP" altLang="en-US" b="1" i="1" dirty="0" smtClean="0"/>
              <a:t>シュリンクイン</a:t>
            </a:r>
            <a:r>
              <a:rPr kumimoji="1" lang="ja-JP" altLang="en-US" dirty="0" smtClean="0"/>
              <a:t>と呼ぶ。</a:t>
            </a:r>
            <a:endParaRPr kumimoji="1" lang="ja-JP"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性能の設計アプローチ概要</a:t>
            </a:r>
            <a:endParaRPr kumimoji="1" lang="ja-JP" altLang="en-US" dirty="0"/>
          </a:p>
        </p:txBody>
      </p:sp>
      <p:sp>
        <p:nvSpPr>
          <p:cNvPr id="51" name="スライド番号プレースホルダ 50"/>
          <p:cNvSpPr>
            <a:spLocks noGrp="1"/>
          </p:cNvSpPr>
          <p:nvPr>
            <p:ph type="sldNum" sz="quarter" idx="11"/>
          </p:nvPr>
        </p:nvSpPr>
        <p:spPr/>
        <p:txBody>
          <a:bodyPr/>
          <a:lstStyle/>
          <a:p>
            <a:fld id="{D2D8002D-B5B0-4BAC-B1F6-782DDCCE6D9C}" type="slidenum">
              <a:rPr kumimoji="1" lang="ja-JP" altLang="en-US" smtClean="0"/>
              <a:pPr/>
              <a:t>56</a:t>
            </a:fld>
            <a:endParaRPr kumimoji="1" lang="ja-JP" altLang="en-US"/>
          </a:p>
        </p:txBody>
      </p:sp>
      <p:cxnSp>
        <p:nvCxnSpPr>
          <p:cNvPr id="4" name="直線矢印コネクタ 3"/>
          <p:cNvCxnSpPr/>
          <p:nvPr/>
        </p:nvCxnSpPr>
        <p:spPr>
          <a:xfrm rot="5400000" flipH="1" flipV="1">
            <a:off x="-1044624" y="3861048"/>
            <a:ext cx="41764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1043608" y="5949280"/>
            <a:ext cx="74168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1043608" y="1844824"/>
            <a:ext cx="6840760" cy="4104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55" name="グループ化 54"/>
          <p:cNvGrpSpPr/>
          <p:nvPr/>
        </p:nvGrpSpPr>
        <p:grpSpPr>
          <a:xfrm>
            <a:off x="1043608" y="1700808"/>
            <a:ext cx="4176464" cy="1224136"/>
            <a:chOff x="1043608" y="1700808"/>
            <a:chExt cx="4176464" cy="1224136"/>
          </a:xfrm>
        </p:grpSpPr>
        <p:cxnSp>
          <p:nvCxnSpPr>
            <p:cNvPr id="12" name="直線コネクタ 11"/>
            <p:cNvCxnSpPr/>
            <p:nvPr/>
          </p:nvCxnSpPr>
          <p:spPr>
            <a:xfrm rot="5400000" flipH="1" flipV="1">
              <a:off x="4608004" y="2312876"/>
              <a:ext cx="122413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直線コネクタ 9"/>
            <p:cNvCxnSpPr/>
            <p:nvPr/>
          </p:nvCxnSpPr>
          <p:spPr>
            <a:xfrm>
              <a:off x="1043608" y="2924944"/>
              <a:ext cx="4176464" cy="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54" name="グループ化 53"/>
          <p:cNvGrpSpPr/>
          <p:nvPr/>
        </p:nvGrpSpPr>
        <p:grpSpPr>
          <a:xfrm>
            <a:off x="1043608" y="1556792"/>
            <a:ext cx="6984776" cy="4032448"/>
            <a:chOff x="1043608" y="1556792"/>
            <a:chExt cx="6984776" cy="4032448"/>
          </a:xfrm>
        </p:grpSpPr>
        <p:cxnSp>
          <p:nvCxnSpPr>
            <p:cNvPr id="14" name="直線コネクタ 13"/>
            <p:cNvCxnSpPr/>
            <p:nvPr/>
          </p:nvCxnSpPr>
          <p:spPr>
            <a:xfrm>
              <a:off x="1043608" y="5589240"/>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直線コネクタ 15"/>
            <p:cNvCxnSpPr/>
            <p:nvPr/>
          </p:nvCxnSpPr>
          <p:spPr>
            <a:xfrm rot="5400000" flipH="1" flipV="1">
              <a:off x="1331640" y="5445224"/>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線コネクタ 16"/>
            <p:cNvCxnSpPr/>
            <p:nvPr/>
          </p:nvCxnSpPr>
          <p:spPr>
            <a:xfrm>
              <a:off x="1475656" y="5301208"/>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線コネクタ 17"/>
            <p:cNvCxnSpPr/>
            <p:nvPr/>
          </p:nvCxnSpPr>
          <p:spPr>
            <a:xfrm rot="5400000" flipH="1" flipV="1">
              <a:off x="1763688" y="5157192"/>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直線コネクタ 20"/>
            <p:cNvCxnSpPr/>
            <p:nvPr/>
          </p:nvCxnSpPr>
          <p:spPr>
            <a:xfrm>
              <a:off x="1907704" y="5013176"/>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線コネクタ 21"/>
            <p:cNvCxnSpPr/>
            <p:nvPr/>
          </p:nvCxnSpPr>
          <p:spPr>
            <a:xfrm rot="5400000" flipH="1" flipV="1">
              <a:off x="2267744" y="4869160"/>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直線コネクタ 22"/>
            <p:cNvCxnSpPr/>
            <p:nvPr/>
          </p:nvCxnSpPr>
          <p:spPr>
            <a:xfrm>
              <a:off x="2411760" y="4725144"/>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直線コネクタ 23"/>
            <p:cNvCxnSpPr/>
            <p:nvPr/>
          </p:nvCxnSpPr>
          <p:spPr>
            <a:xfrm rot="5400000" flipH="1" flipV="1">
              <a:off x="2699792" y="4581128"/>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直線コネクタ 25"/>
            <p:cNvCxnSpPr/>
            <p:nvPr/>
          </p:nvCxnSpPr>
          <p:spPr>
            <a:xfrm>
              <a:off x="2843808" y="4437112"/>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線コネクタ 26"/>
            <p:cNvCxnSpPr/>
            <p:nvPr/>
          </p:nvCxnSpPr>
          <p:spPr>
            <a:xfrm rot="5400000" flipH="1" flipV="1">
              <a:off x="3203848" y="4293096"/>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直線コネクタ 27"/>
            <p:cNvCxnSpPr/>
            <p:nvPr/>
          </p:nvCxnSpPr>
          <p:spPr>
            <a:xfrm>
              <a:off x="3347864" y="4149080"/>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直線コネクタ 28"/>
            <p:cNvCxnSpPr/>
            <p:nvPr/>
          </p:nvCxnSpPr>
          <p:spPr>
            <a:xfrm rot="5400000" flipH="1" flipV="1">
              <a:off x="3635896" y="4005064"/>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線コネクタ 29"/>
            <p:cNvCxnSpPr/>
            <p:nvPr/>
          </p:nvCxnSpPr>
          <p:spPr>
            <a:xfrm>
              <a:off x="3779912" y="386104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直線コネクタ 31"/>
            <p:cNvCxnSpPr/>
            <p:nvPr/>
          </p:nvCxnSpPr>
          <p:spPr>
            <a:xfrm rot="5400000" flipH="1" flipV="1">
              <a:off x="4139952" y="3717032"/>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線コネクタ 32"/>
            <p:cNvCxnSpPr/>
            <p:nvPr/>
          </p:nvCxnSpPr>
          <p:spPr>
            <a:xfrm>
              <a:off x="4283968" y="3573016"/>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4" name="直線コネクタ 33"/>
            <p:cNvCxnSpPr/>
            <p:nvPr/>
          </p:nvCxnSpPr>
          <p:spPr>
            <a:xfrm rot="5400000" flipH="1" flipV="1">
              <a:off x="4572000" y="3429000"/>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直線コネクタ 34"/>
            <p:cNvCxnSpPr/>
            <p:nvPr/>
          </p:nvCxnSpPr>
          <p:spPr>
            <a:xfrm>
              <a:off x="4716016" y="3284984"/>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線コネクタ 35"/>
            <p:cNvCxnSpPr/>
            <p:nvPr/>
          </p:nvCxnSpPr>
          <p:spPr>
            <a:xfrm rot="5400000" flipH="1" flipV="1">
              <a:off x="5076056" y="3140968"/>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7" name="直線コネクタ 36"/>
            <p:cNvCxnSpPr/>
            <p:nvPr/>
          </p:nvCxnSpPr>
          <p:spPr>
            <a:xfrm>
              <a:off x="5220072" y="2996952"/>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8" name="直線コネクタ 37"/>
            <p:cNvCxnSpPr/>
            <p:nvPr/>
          </p:nvCxnSpPr>
          <p:spPr>
            <a:xfrm rot="5400000" flipH="1" flipV="1">
              <a:off x="5508104" y="2852936"/>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a:xfrm>
              <a:off x="5652120" y="2708920"/>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0" name="直線コネクタ 39"/>
            <p:cNvCxnSpPr/>
            <p:nvPr/>
          </p:nvCxnSpPr>
          <p:spPr>
            <a:xfrm rot="5400000" flipH="1" flipV="1">
              <a:off x="6012160" y="2564904"/>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a:xfrm>
              <a:off x="6156176" y="2420888"/>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直線コネクタ 41"/>
            <p:cNvCxnSpPr/>
            <p:nvPr/>
          </p:nvCxnSpPr>
          <p:spPr>
            <a:xfrm rot="5400000" flipH="1" flipV="1">
              <a:off x="6444208" y="2276872"/>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3" name="直線コネクタ 42"/>
            <p:cNvCxnSpPr/>
            <p:nvPr/>
          </p:nvCxnSpPr>
          <p:spPr>
            <a:xfrm>
              <a:off x="6588224" y="2132856"/>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4" name="直線コネクタ 43"/>
            <p:cNvCxnSpPr/>
            <p:nvPr/>
          </p:nvCxnSpPr>
          <p:spPr>
            <a:xfrm rot="5400000" flipH="1" flipV="1">
              <a:off x="6948264" y="1988840"/>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a:xfrm>
              <a:off x="7092280" y="1844824"/>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6" name="直線コネクタ 45"/>
            <p:cNvCxnSpPr/>
            <p:nvPr/>
          </p:nvCxnSpPr>
          <p:spPr>
            <a:xfrm rot="5400000" flipH="1" flipV="1">
              <a:off x="7380312" y="1700808"/>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a:xfrm>
              <a:off x="7524328" y="1556792"/>
              <a:ext cx="504056" cy="0"/>
            </a:xfrm>
            <a:prstGeom prst="line">
              <a:avLst/>
            </a:prstGeom>
          </p:spPr>
          <p:style>
            <a:lnRef idx="3">
              <a:schemeClr val="accent6"/>
            </a:lnRef>
            <a:fillRef idx="0">
              <a:schemeClr val="accent6"/>
            </a:fillRef>
            <a:effectRef idx="2">
              <a:schemeClr val="accent6"/>
            </a:effectRef>
            <a:fontRef idx="minor">
              <a:schemeClr val="tx1"/>
            </a:fontRef>
          </p:style>
        </p:cxnSp>
      </p:grpSp>
      <p:sp>
        <p:nvSpPr>
          <p:cNvPr id="48" name="フリーフォーム 47"/>
          <p:cNvSpPr/>
          <p:nvPr/>
        </p:nvSpPr>
        <p:spPr>
          <a:xfrm>
            <a:off x="1048512" y="1426464"/>
            <a:ext cx="6583680" cy="4511040"/>
          </a:xfrm>
          <a:custGeom>
            <a:avLst/>
            <a:gdLst>
              <a:gd name="connsiteX0" fmla="*/ 0 w 6583680"/>
              <a:gd name="connsiteY0" fmla="*/ 4511040 h 4511040"/>
              <a:gd name="connsiteX1" fmla="*/ 999744 w 6583680"/>
              <a:gd name="connsiteY1" fmla="*/ 4145280 h 4511040"/>
              <a:gd name="connsiteX2" fmla="*/ 1926336 w 6583680"/>
              <a:gd name="connsiteY2" fmla="*/ 2523744 h 4511040"/>
              <a:gd name="connsiteX3" fmla="*/ 3023616 w 6583680"/>
              <a:gd name="connsiteY3" fmla="*/ 3048000 h 4511040"/>
              <a:gd name="connsiteX4" fmla="*/ 4328160 w 6583680"/>
              <a:gd name="connsiteY4" fmla="*/ 487680 h 4511040"/>
              <a:gd name="connsiteX5" fmla="*/ 5559552 w 6583680"/>
              <a:gd name="connsiteY5" fmla="*/ 1389888 h 4511040"/>
              <a:gd name="connsiteX6" fmla="*/ 6583680 w 6583680"/>
              <a:gd name="connsiteY6" fmla="*/ 0 h 451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3680" h="4511040">
                <a:moveTo>
                  <a:pt x="0" y="4511040"/>
                </a:moveTo>
                <a:cubicBezTo>
                  <a:pt x="339344" y="4493768"/>
                  <a:pt x="678688" y="4476496"/>
                  <a:pt x="999744" y="4145280"/>
                </a:cubicBezTo>
                <a:cubicBezTo>
                  <a:pt x="1320800" y="3814064"/>
                  <a:pt x="1589024" y="2706624"/>
                  <a:pt x="1926336" y="2523744"/>
                </a:cubicBezTo>
                <a:cubicBezTo>
                  <a:pt x="2263648" y="2340864"/>
                  <a:pt x="2623312" y="3387344"/>
                  <a:pt x="3023616" y="3048000"/>
                </a:cubicBezTo>
                <a:cubicBezTo>
                  <a:pt x="3423920" y="2708656"/>
                  <a:pt x="3905504" y="764032"/>
                  <a:pt x="4328160" y="487680"/>
                </a:cubicBezTo>
                <a:cubicBezTo>
                  <a:pt x="4750816" y="211328"/>
                  <a:pt x="5183632" y="1471168"/>
                  <a:pt x="5559552" y="1389888"/>
                </a:cubicBezTo>
                <a:cubicBezTo>
                  <a:pt x="5935472" y="1308608"/>
                  <a:pt x="6259576" y="654304"/>
                  <a:pt x="6583680"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56" name="テキスト ボックス 55"/>
          <p:cNvSpPr txBox="1"/>
          <p:nvPr/>
        </p:nvSpPr>
        <p:spPr>
          <a:xfrm>
            <a:off x="251520" y="1412776"/>
            <a:ext cx="1723549" cy="369332"/>
          </a:xfrm>
          <a:prstGeom prst="rect">
            <a:avLst/>
          </a:prstGeom>
          <a:noFill/>
        </p:spPr>
        <p:txBody>
          <a:bodyPr wrap="none" rtlCol="0">
            <a:spAutoFit/>
          </a:bodyPr>
          <a:lstStyle/>
          <a:p>
            <a:r>
              <a:rPr kumimoji="1" lang="ja-JP" altLang="en-US" dirty="0" smtClean="0"/>
              <a:t>システムの規模</a:t>
            </a:r>
            <a:endParaRPr kumimoji="1" lang="ja-JP" altLang="en-US" dirty="0"/>
          </a:p>
        </p:txBody>
      </p:sp>
      <p:sp>
        <p:nvSpPr>
          <p:cNvPr id="57" name="テキスト ボックス 56"/>
          <p:cNvSpPr txBox="1"/>
          <p:nvPr/>
        </p:nvSpPr>
        <p:spPr>
          <a:xfrm>
            <a:off x="7812360" y="5949280"/>
            <a:ext cx="646331" cy="369332"/>
          </a:xfrm>
          <a:prstGeom prst="rect">
            <a:avLst/>
          </a:prstGeom>
          <a:noFill/>
        </p:spPr>
        <p:txBody>
          <a:bodyPr wrap="none" rtlCol="0">
            <a:spAutoFit/>
          </a:bodyPr>
          <a:lstStyle/>
          <a:p>
            <a:r>
              <a:rPr kumimoji="1" lang="ja-JP" altLang="en-US" dirty="0" smtClean="0"/>
              <a:t>時間</a:t>
            </a:r>
            <a:endParaRPr kumimoji="1" lang="ja-JP" altLang="en-US" dirty="0"/>
          </a:p>
        </p:txBody>
      </p:sp>
      <p:sp>
        <p:nvSpPr>
          <p:cNvPr id="58" name="線吹き出し 2 (枠付き) 57"/>
          <p:cNvSpPr/>
          <p:nvPr/>
        </p:nvSpPr>
        <p:spPr>
          <a:xfrm>
            <a:off x="2339752" y="1772816"/>
            <a:ext cx="1728192" cy="540640"/>
          </a:xfrm>
          <a:prstGeom prst="borderCallout2">
            <a:avLst>
              <a:gd name="adj1" fmla="val 18750"/>
              <a:gd name="adj2" fmla="val -808"/>
              <a:gd name="adj3" fmla="val 18750"/>
              <a:gd name="adj4" fmla="val -13980"/>
              <a:gd name="adj5" fmla="val 207970"/>
              <a:gd name="adj6" fmla="val -7189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200" dirty="0" smtClean="0"/>
              <a:t>最初から大型の</a:t>
            </a:r>
            <a:r>
              <a:rPr kumimoji="1" lang="en-US" altLang="ja-JP" sz="1200" dirty="0" smtClean="0"/>
              <a:t/>
            </a:r>
            <a:br>
              <a:rPr kumimoji="1" lang="en-US" altLang="ja-JP" sz="1200" dirty="0" smtClean="0"/>
            </a:br>
            <a:r>
              <a:rPr kumimoji="1" lang="ja-JP" altLang="en-US" sz="1200" dirty="0" smtClean="0"/>
              <a:t>初期投資ができる案件</a:t>
            </a:r>
            <a:endParaRPr kumimoji="1" lang="ja-JP" altLang="en-US" sz="1200" dirty="0"/>
          </a:p>
        </p:txBody>
      </p:sp>
      <p:sp>
        <p:nvSpPr>
          <p:cNvPr id="59" name="線吹き出し 2 (枠付き) 58"/>
          <p:cNvSpPr/>
          <p:nvPr/>
        </p:nvSpPr>
        <p:spPr>
          <a:xfrm>
            <a:off x="1763688" y="2708920"/>
            <a:ext cx="1728192" cy="540640"/>
          </a:xfrm>
          <a:prstGeom prst="borderCallout2">
            <a:avLst>
              <a:gd name="adj1" fmla="val 18750"/>
              <a:gd name="adj2" fmla="val -808"/>
              <a:gd name="adj3" fmla="val 18750"/>
              <a:gd name="adj4" fmla="val -13980"/>
              <a:gd name="adj5" fmla="val 529819"/>
              <a:gd name="adj6" fmla="val -4111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smtClean="0"/>
              <a:t>初期投資を抑えた</a:t>
            </a:r>
            <a:r>
              <a:rPr lang="en-US" altLang="ja-JP" sz="1200" dirty="0" smtClean="0"/>
              <a:t/>
            </a:r>
            <a:br>
              <a:rPr lang="en-US" altLang="ja-JP" sz="1200" dirty="0" smtClean="0"/>
            </a:br>
            <a:r>
              <a:rPr lang="ja-JP" altLang="en-US" sz="1200" dirty="0" smtClean="0"/>
              <a:t>スモールスタートの案件</a:t>
            </a:r>
            <a:endParaRPr kumimoji="1" lang="ja-JP" altLang="en-US" sz="1200" dirty="0"/>
          </a:p>
        </p:txBody>
      </p:sp>
      <p:sp>
        <p:nvSpPr>
          <p:cNvPr id="60" name="線吹き出し 2 (枠付き) 59"/>
          <p:cNvSpPr/>
          <p:nvPr/>
        </p:nvSpPr>
        <p:spPr>
          <a:xfrm>
            <a:off x="1979712" y="3320408"/>
            <a:ext cx="1800200" cy="468632"/>
          </a:xfrm>
          <a:prstGeom prst="borderCallout2">
            <a:avLst>
              <a:gd name="adj1" fmla="val 18750"/>
              <a:gd name="adj2" fmla="val -808"/>
              <a:gd name="adj3" fmla="val 18750"/>
              <a:gd name="adj4" fmla="val -13980"/>
              <a:gd name="adj5" fmla="val 416264"/>
              <a:gd name="adj6" fmla="val -2826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smtClean="0"/>
              <a:t>短いスパンで段階的に</a:t>
            </a:r>
            <a:r>
              <a:rPr kumimoji="1" lang="en-US" altLang="ja-JP" sz="1200" dirty="0" smtClean="0"/>
              <a:t/>
            </a:r>
            <a:br>
              <a:rPr kumimoji="1" lang="en-US" altLang="ja-JP" sz="1200" dirty="0" smtClean="0"/>
            </a:br>
            <a:r>
              <a:rPr kumimoji="1" lang="ja-JP" altLang="en-US" sz="1200" dirty="0" smtClean="0"/>
              <a:t>スケールアウト</a:t>
            </a:r>
            <a:r>
              <a:rPr lang="ja-JP" altLang="en-US" sz="1200" dirty="0" smtClean="0"/>
              <a:t>していく</a:t>
            </a:r>
            <a:endParaRPr kumimoji="1" lang="ja-JP" altLang="en-US" sz="1200" dirty="0"/>
          </a:p>
        </p:txBody>
      </p:sp>
      <p:sp>
        <p:nvSpPr>
          <p:cNvPr id="61" name="線吹き出し 2 (枠付き) 60"/>
          <p:cNvSpPr/>
          <p:nvPr/>
        </p:nvSpPr>
        <p:spPr>
          <a:xfrm>
            <a:off x="6516216" y="3068960"/>
            <a:ext cx="1728192" cy="540640"/>
          </a:xfrm>
          <a:prstGeom prst="borderCallout2">
            <a:avLst>
              <a:gd name="adj1" fmla="val 215"/>
              <a:gd name="adj2" fmla="val 92692"/>
              <a:gd name="adj3" fmla="val -78559"/>
              <a:gd name="adj4" fmla="val 93291"/>
              <a:gd name="adj5" fmla="val -186859"/>
              <a:gd name="adj6" fmla="val 603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事業が想定する</a:t>
            </a:r>
            <a:r>
              <a:rPr kumimoji="1" lang="en-US" altLang="ja-JP" sz="1200" dirty="0" smtClean="0"/>
              <a:t/>
            </a:r>
            <a:br>
              <a:rPr kumimoji="1" lang="en-US" altLang="ja-JP" sz="1200" dirty="0" smtClean="0"/>
            </a:br>
            <a:r>
              <a:rPr kumimoji="1" lang="ja-JP" altLang="en-US" sz="1200" dirty="0" smtClean="0"/>
              <a:t>システム規模の成長</a:t>
            </a:r>
            <a:endParaRPr kumimoji="1" lang="ja-JP" altLang="en-US" sz="1200" dirty="0"/>
          </a:p>
        </p:txBody>
      </p:sp>
      <p:sp>
        <p:nvSpPr>
          <p:cNvPr id="62" name="線吹き出し 2 (枠付き) 61"/>
          <p:cNvSpPr/>
          <p:nvPr/>
        </p:nvSpPr>
        <p:spPr>
          <a:xfrm>
            <a:off x="6516216" y="3789040"/>
            <a:ext cx="1728192" cy="540640"/>
          </a:xfrm>
          <a:prstGeom prst="borderCallout2">
            <a:avLst>
              <a:gd name="adj1" fmla="val 18750"/>
              <a:gd name="adj2" fmla="val -808"/>
              <a:gd name="adj3" fmla="val 18750"/>
              <a:gd name="adj4" fmla="val -13980"/>
              <a:gd name="adj5" fmla="val 97470"/>
              <a:gd name="adj6" fmla="val -1318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実際に事業に必要なる</a:t>
            </a:r>
            <a:r>
              <a:rPr kumimoji="1" lang="en-US" altLang="ja-JP" sz="1200" dirty="0" smtClean="0"/>
              <a:t/>
            </a:r>
            <a:br>
              <a:rPr kumimoji="1" lang="en-US" altLang="ja-JP" sz="1200" dirty="0" smtClean="0"/>
            </a:br>
            <a:r>
              <a:rPr kumimoji="1" lang="ja-JP" altLang="en-US" sz="1200" dirty="0" smtClean="0"/>
              <a:t>システム規模の変動</a:t>
            </a:r>
            <a:endParaRPr kumimoji="1" lang="ja-JP" altLang="en-US" sz="1200" dirty="0"/>
          </a:p>
        </p:txBody>
      </p:sp>
      <p:sp>
        <p:nvSpPr>
          <p:cNvPr id="63" name="円形吹き出し 62"/>
          <p:cNvSpPr/>
          <p:nvPr/>
        </p:nvSpPr>
        <p:spPr>
          <a:xfrm>
            <a:off x="2339752" y="3789040"/>
            <a:ext cx="1368152" cy="1224136"/>
          </a:xfrm>
          <a:prstGeom prst="wedgeEllipseCallout">
            <a:avLst>
              <a:gd name="adj1" fmla="val 141074"/>
              <a:gd name="adj2" fmla="val 70966"/>
            </a:avLst>
          </a:prstGeom>
          <a:noFill/>
          <a:ln w="76200">
            <a:solidFill>
              <a:srgbClr val="FF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形吹き出し 63"/>
          <p:cNvSpPr/>
          <p:nvPr/>
        </p:nvSpPr>
        <p:spPr>
          <a:xfrm>
            <a:off x="4572000" y="1628800"/>
            <a:ext cx="1728192" cy="1440160"/>
          </a:xfrm>
          <a:prstGeom prst="wedgeEllipseCallout">
            <a:avLst>
              <a:gd name="adj1" fmla="val -9193"/>
              <a:gd name="adj2" fmla="val 192026"/>
            </a:avLst>
          </a:prstGeom>
          <a:noFill/>
          <a:ln w="76200">
            <a:solidFill>
              <a:srgbClr val="FF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5004048" y="5157192"/>
            <a:ext cx="3446777"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ja-JP" altLang="en-US" dirty="0" smtClean="0"/>
              <a:t>システムは高負荷状態で、</a:t>
            </a:r>
            <a:r>
              <a:rPr lang="en-US" altLang="ja-JP" dirty="0" smtClean="0"/>
              <a:t/>
            </a:r>
            <a:br>
              <a:rPr lang="en-US" altLang="ja-JP" dirty="0" smtClean="0"/>
            </a:br>
            <a:r>
              <a:rPr lang="ja-JP" altLang="en-US" dirty="0" smtClean="0"/>
              <a:t>機会損失をしている可能性がある</a:t>
            </a:r>
            <a:endParaRPr kumimoji="1" lang="ja-JP" altLang="en-US" dirty="0"/>
          </a:p>
        </p:txBody>
      </p:sp>
      <p:sp>
        <p:nvSpPr>
          <p:cNvPr id="66" name="テキスト ボックス 65"/>
          <p:cNvSpPr txBox="1"/>
          <p:nvPr/>
        </p:nvSpPr>
        <p:spPr>
          <a:xfrm>
            <a:off x="797298" y="6023029"/>
            <a:ext cx="6869188" cy="646331"/>
          </a:xfrm>
          <a:prstGeom prst="rect">
            <a:avLst/>
          </a:prstGeom>
          <a:noFill/>
        </p:spPr>
        <p:txBody>
          <a:bodyPr wrap="none" rtlCol="0">
            <a:spAutoFit/>
          </a:bodyPr>
          <a:lstStyle/>
          <a:p>
            <a:r>
              <a:rPr kumimoji="1" lang="ja-JP" altLang="en-US" b="1" dirty="0" smtClean="0"/>
              <a:t>コンシューマ向けサービスにおいては、</a:t>
            </a:r>
            <a:r>
              <a:rPr kumimoji="1" lang="en-US" altLang="ja-JP" b="1" dirty="0" smtClean="0"/>
              <a:t/>
            </a:r>
            <a:br>
              <a:rPr kumimoji="1" lang="en-US" altLang="ja-JP" b="1" dirty="0" smtClean="0"/>
            </a:br>
            <a:r>
              <a:rPr kumimoji="1" lang="ja-JP" altLang="en-US" b="1" dirty="0" smtClean="0"/>
              <a:t>そのサービスのユーザ数と共にシステム規模が決まるものが多い。</a:t>
            </a:r>
            <a:endParaRPr kumimoji="1" lang="ja-JP" altLang="en-US"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ラージスタートが必要とされるケース</a:t>
            </a:r>
            <a:endParaRPr kumimoji="1" lang="ja-JP" altLang="en-US" dirty="0"/>
          </a:p>
        </p:txBody>
      </p:sp>
      <p:sp>
        <p:nvSpPr>
          <p:cNvPr id="40" name="スライド番号プレースホルダ 39"/>
          <p:cNvSpPr>
            <a:spLocks noGrp="1"/>
          </p:cNvSpPr>
          <p:nvPr>
            <p:ph type="sldNum" sz="quarter" idx="11"/>
          </p:nvPr>
        </p:nvSpPr>
        <p:spPr/>
        <p:txBody>
          <a:bodyPr>
            <a:normAutofit/>
          </a:bodyPr>
          <a:lstStyle/>
          <a:p>
            <a:fld id="{D2D8002D-B5B0-4BAC-B1F6-782DDCCE6D9C}" type="slidenum">
              <a:rPr kumimoji="1" lang="ja-JP" altLang="en-US" smtClean="0"/>
              <a:pPr/>
              <a:t>57</a:t>
            </a:fld>
            <a:endParaRPr kumimoji="1" lang="ja-JP" altLang="en-US"/>
          </a:p>
        </p:txBody>
      </p:sp>
      <p:cxnSp>
        <p:nvCxnSpPr>
          <p:cNvPr id="4" name="直線矢印コネクタ 3"/>
          <p:cNvCxnSpPr/>
          <p:nvPr/>
        </p:nvCxnSpPr>
        <p:spPr>
          <a:xfrm rot="5400000" flipH="1" flipV="1">
            <a:off x="-1044624" y="3861048"/>
            <a:ext cx="41764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1043608" y="5949280"/>
            <a:ext cx="74168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3" name="グループ化 52"/>
          <p:cNvGrpSpPr/>
          <p:nvPr/>
        </p:nvGrpSpPr>
        <p:grpSpPr>
          <a:xfrm>
            <a:off x="1073302" y="1988840"/>
            <a:ext cx="7315122" cy="3600400"/>
            <a:chOff x="179512" y="1916832"/>
            <a:chExt cx="2562594" cy="2016224"/>
          </a:xfrm>
        </p:grpSpPr>
        <p:cxnSp>
          <p:nvCxnSpPr>
            <p:cNvPr id="25" name="直線コネクタ 24"/>
            <p:cNvCxnSpPr/>
            <p:nvPr/>
          </p:nvCxnSpPr>
          <p:spPr>
            <a:xfrm flipH="1">
              <a:off x="2546125" y="3933056"/>
              <a:ext cx="19598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直線コネクタ 25"/>
            <p:cNvCxnSpPr/>
            <p:nvPr/>
          </p:nvCxnSpPr>
          <p:spPr>
            <a:xfrm rot="16200000" flipV="1">
              <a:off x="2402109" y="3789040"/>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線コネクタ 26"/>
            <p:cNvCxnSpPr/>
            <p:nvPr/>
          </p:nvCxnSpPr>
          <p:spPr>
            <a:xfrm flipH="1">
              <a:off x="2317481" y="3645024"/>
              <a:ext cx="22864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直線コネクタ 27"/>
            <p:cNvCxnSpPr/>
            <p:nvPr/>
          </p:nvCxnSpPr>
          <p:spPr>
            <a:xfrm rot="16200000" flipV="1">
              <a:off x="2173465" y="3501008"/>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直線コネクタ 28"/>
            <p:cNvCxnSpPr/>
            <p:nvPr/>
          </p:nvCxnSpPr>
          <p:spPr>
            <a:xfrm flipH="1">
              <a:off x="2121501" y="3356992"/>
              <a:ext cx="19598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線コネクタ 29"/>
            <p:cNvCxnSpPr/>
            <p:nvPr/>
          </p:nvCxnSpPr>
          <p:spPr>
            <a:xfrm rot="16200000" flipV="1">
              <a:off x="1977485" y="3212976"/>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直線コネクタ 30"/>
            <p:cNvCxnSpPr/>
            <p:nvPr/>
          </p:nvCxnSpPr>
          <p:spPr>
            <a:xfrm flipH="1">
              <a:off x="1892857" y="3068960"/>
              <a:ext cx="22864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直線コネクタ 31"/>
            <p:cNvCxnSpPr/>
            <p:nvPr/>
          </p:nvCxnSpPr>
          <p:spPr>
            <a:xfrm rot="16200000" flipV="1">
              <a:off x="1748841" y="2924944"/>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線コネクタ 32"/>
            <p:cNvCxnSpPr/>
            <p:nvPr/>
          </p:nvCxnSpPr>
          <p:spPr>
            <a:xfrm flipH="1">
              <a:off x="1696876" y="2780928"/>
              <a:ext cx="19598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4" name="直線コネクタ 33"/>
            <p:cNvCxnSpPr/>
            <p:nvPr/>
          </p:nvCxnSpPr>
          <p:spPr>
            <a:xfrm rot="16200000" flipV="1">
              <a:off x="1552860" y="2636912"/>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直線コネクタ 34"/>
            <p:cNvCxnSpPr/>
            <p:nvPr/>
          </p:nvCxnSpPr>
          <p:spPr>
            <a:xfrm flipH="1">
              <a:off x="1468232" y="2492896"/>
              <a:ext cx="22864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線コネクタ 35"/>
            <p:cNvCxnSpPr/>
            <p:nvPr/>
          </p:nvCxnSpPr>
          <p:spPr>
            <a:xfrm rot="16200000" flipV="1">
              <a:off x="1324216" y="2348880"/>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7" name="直線コネクタ 36"/>
            <p:cNvCxnSpPr/>
            <p:nvPr/>
          </p:nvCxnSpPr>
          <p:spPr>
            <a:xfrm flipH="1">
              <a:off x="1272252" y="2204864"/>
              <a:ext cx="19598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8" name="直線コネクタ 37"/>
            <p:cNvCxnSpPr/>
            <p:nvPr/>
          </p:nvCxnSpPr>
          <p:spPr>
            <a:xfrm rot="16200000" flipV="1">
              <a:off x="1128236" y="2060848"/>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a:xfrm rot="10800000">
              <a:off x="179512" y="1916832"/>
              <a:ext cx="1092740" cy="0"/>
            </a:xfrm>
            <a:prstGeom prst="line">
              <a:avLst/>
            </a:prstGeom>
          </p:spPr>
          <p:style>
            <a:lnRef idx="3">
              <a:schemeClr val="accent6"/>
            </a:lnRef>
            <a:fillRef idx="0">
              <a:schemeClr val="accent6"/>
            </a:fillRef>
            <a:effectRef idx="2">
              <a:schemeClr val="accent6"/>
            </a:effectRef>
            <a:fontRef idx="minor">
              <a:schemeClr val="tx1"/>
            </a:fontRef>
          </p:style>
        </p:cxnSp>
      </p:grpSp>
      <p:sp>
        <p:nvSpPr>
          <p:cNvPr id="41" name="テキスト ボックス 40"/>
          <p:cNvSpPr txBox="1"/>
          <p:nvPr/>
        </p:nvSpPr>
        <p:spPr>
          <a:xfrm>
            <a:off x="251520" y="1412776"/>
            <a:ext cx="1723549" cy="369332"/>
          </a:xfrm>
          <a:prstGeom prst="rect">
            <a:avLst/>
          </a:prstGeom>
          <a:noFill/>
        </p:spPr>
        <p:txBody>
          <a:bodyPr wrap="none" rtlCol="0">
            <a:spAutoFit/>
          </a:bodyPr>
          <a:lstStyle/>
          <a:p>
            <a:r>
              <a:rPr kumimoji="1" lang="ja-JP" altLang="en-US" dirty="0" smtClean="0"/>
              <a:t>システムの規模</a:t>
            </a:r>
            <a:endParaRPr kumimoji="1" lang="ja-JP" altLang="en-US" dirty="0"/>
          </a:p>
        </p:txBody>
      </p:sp>
      <p:sp>
        <p:nvSpPr>
          <p:cNvPr id="42" name="テキスト ボックス 41"/>
          <p:cNvSpPr txBox="1"/>
          <p:nvPr/>
        </p:nvSpPr>
        <p:spPr>
          <a:xfrm>
            <a:off x="7812360" y="5949280"/>
            <a:ext cx="646331" cy="369332"/>
          </a:xfrm>
          <a:prstGeom prst="rect">
            <a:avLst/>
          </a:prstGeom>
          <a:noFill/>
        </p:spPr>
        <p:txBody>
          <a:bodyPr wrap="none" rtlCol="0">
            <a:spAutoFit/>
          </a:bodyPr>
          <a:lstStyle/>
          <a:p>
            <a:r>
              <a:rPr kumimoji="1" lang="ja-JP" altLang="en-US" dirty="0" smtClean="0"/>
              <a:t>時間</a:t>
            </a:r>
            <a:endParaRPr kumimoji="1" lang="ja-JP" altLang="en-US" dirty="0"/>
          </a:p>
        </p:txBody>
      </p:sp>
      <p:sp>
        <p:nvSpPr>
          <p:cNvPr id="45" name="線吹き出し 2 (枠付き) 44"/>
          <p:cNvSpPr/>
          <p:nvPr/>
        </p:nvSpPr>
        <p:spPr>
          <a:xfrm>
            <a:off x="6372200" y="1556792"/>
            <a:ext cx="1800200" cy="468632"/>
          </a:xfrm>
          <a:prstGeom prst="borderCallout2">
            <a:avLst>
              <a:gd name="adj1" fmla="val 18750"/>
              <a:gd name="adj2" fmla="val -808"/>
              <a:gd name="adj3" fmla="val 18750"/>
              <a:gd name="adj4" fmla="val -13980"/>
              <a:gd name="adj5" fmla="val 416264"/>
              <a:gd name="adj6" fmla="val -2826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smtClean="0"/>
              <a:t>短いスパンで段階的に</a:t>
            </a:r>
            <a:r>
              <a:rPr kumimoji="1" lang="en-US" altLang="ja-JP" sz="1200" dirty="0" smtClean="0"/>
              <a:t/>
            </a:r>
            <a:br>
              <a:rPr kumimoji="1" lang="en-US" altLang="ja-JP" sz="1200" dirty="0" smtClean="0"/>
            </a:br>
            <a:r>
              <a:rPr kumimoji="1" lang="ja-JP" altLang="en-US" sz="1200" dirty="0" smtClean="0"/>
              <a:t>シュリンクイン</a:t>
            </a:r>
            <a:r>
              <a:rPr lang="ja-JP" altLang="en-US" sz="1200" dirty="0" smtClean="0"/>
              <a:t>していく</a:t>
            </a:r>
            <a:endParaRPr kumimoji="1" lang="ja-JP" altLang="en-US" sz="1200" dirty="0"/>
          </a:p>
        </p:txBody>
      </p:sp>
      <p:sp>
        <p:nvSpPr>
          <p:cNvPr id="47" name="線吹き出し 2 (枠付き) 46"/>
          <p:cNvSpPr/>
          <p:nvPr/>
        </p:nvSpPr>
        <p:spPr>
          <a:xfrm>
            <a:off x="6588224" y="2420888"/>
            <a:ext cx="1728192" cy="540640"/>
          </a:xfrm>
          <a:prstGeom prst="borderCallout2">
            <a:avLst>
              <a:gd name="adj1" fmla="val 18750"/>
              <a:gd name="adj2" fmla="val -808"/>
              <a:gd name="adj3" fmla="val 18750"/>
              <a:gd name="adj4" fmla="val -13980"/>
              <a:gd name="adj5" fmla="val 377103"/>
              <a:gd name="adj6" fmla="val -288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実際に事業に必要なる</a:t>
            </a:r>
            <a:r>
              <a:rPr kumimoji="1" lang="en-US" altLang="ja-JP" sz="1200" dirty="0" smtClean="0"/>
              <a:t/>
            </a:r>
            <a:br>
              <a:rPr kumimoji="1" lang="en-US" altLang="ja-JP" sz="1200" dirty="0" smtClean="0"/>
            </a:br>
            <a:r>
              <a:rPr kumimoji="1" lang="ja-JP" altLang="en-US" sz="1200" dirty="0" smtClean="0"/>
              <a:t>システム規模の変動</a:t>
            </a:r>
            <a:endParaRPr kumimoji="1" lang="ja-JP" altLang="en-US" sz="1200" dirty="0"/>
          </a:p>
        </p:txBody>
      </p:sp>
      <p:sp>
        <p:nvSpPr>
          <p:cNvPr id="49" name="円形吹き出し 48"/>
          <p:cNvSpPr/>
          <p:nvPr/>
        </p:nvSpPr>
        <p:spPr>
          <a:xfrm>
            <a:off x="2411760" y="1268760"/>
            <a:ext cx="3240360" cy="2088232"/>
          </a:xfrm>
          <a:prstGeom prst="wedgeEllipseCallout">
            <a:avLst>
              <a:gd name="adj1" fmla="val 28808"/>
              <a:gd name="adj2" fmla="val 131306"/>
            </a:avLst>
          </a:prstGeom>
          <a:noFill/>
          <a:ln w="76200">
            <a:solidFill>
              <a:srgbClr val="FF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a:off x="1060704" y="1093496"/>
            <a:ext cx="7351776" cy="4758664"/>
          </a:xfrm>
          <a:custGeom>
            <a:avLst/>
            <a:gdLst>
              <a:gd name="connsiteX0" fmla="*/ 0 w 7351776"/>
              <a:gd name="connsiteY0" fmla="*/ 1381760 h 4624832"/>
              <a:gd name="connsiteX1" fmla="*/ 1085088 w 7351776"/>
              <a:gd name="connsiteY1" fmla="*/ 1101344 h 4624832"/>
              <a:gd name="connsiteX2" fmla="*/ 1901952 w 7351776"/>
              <a:gd name="connsiteY2" fmla="*/ 418592 h 4624832"/>
              <a:gd name="connsiteX3" fmla="*/ 3035808 w 7351776"/>
              <a:gd name="connsiteY3" fmla="*/ 577088 h 4624832"/>
              <a:gd name="connsiteX4" fmla="*/ 5510784 w 7351776"/>
              <a:gd name="connsiteY4" fmla="*/ 3881120 h 4624832"/>
              <a:gd name="connsiteX5" fmla="*/ 7351776 w 7351776"/>
              <a:gd name="connsiteY5" fmla="*/ 4624832 h 4624832"/>
              <a:gd name="connsiteX0" fmla="*/ 0 w 7351776"/>
              <a:gd name="connsiteY0" fmla="*/ 1396615 h 4639687"/>
              <a:gd name="connsiteX1" fmla="*/ 1085088 w 7351776"/>
              <a:gd name="connsiteY1" fmla="*/ 1116199 h 4639687"/>
              <a:gd name="connsiteX2" fmla="*/ 1855112 w 7351776"/>
              <a:gd name="connsiteY2" fmla="*/ 344319 h 4639687"/>
              <a:gd name="connsiteX3" fmla="*/ 3035808 w 7351776"/>
              <a:gd name="connsiteY3" fmla="*/ 591943 h 4639687"/>
              <a:gd name="connsiteX4" fmla="*/ 5510784 w 7351776"/>
              <a:gd name="connsiteY4" fmla="*/ 3895975 h 4639687"/>
              <a:gd name="connsiteX5" fmla="*/ 7351776 w 7351776"/>
              <a:gd name="connsiteY5" fmla="*/ 4639687 h 4639687"/>
              <a:gd name="connsiteX0" fmla="*/ 0 w 7351776"/>
              <a:gd name="connsiteY0" fmla="*/ 1267968 h 4511040"/>
              <a:gd name="connsiteX1" fmla="*/ 1085088 w 7351776"/>
              <a:gd name="connsiteY1" fmla="*/ 987552 h 4511040"/>
              <a:gd name="connsiteX2" fmla="*/ 3035808 w 7351776"/>
              <a:gd name="connsiteY2" fmla="*/ 463296 h 4511040"/>
              <a:gd name="connsiteX3" fmla="*/ 5510784 w 7351776"/>
              <a:gd name="connsiteY3" fmla="*/ 3767328 h 4511040"/>
              <a:gd name="connsiteX4" fmla="*/ 7351776 w 7351776"/>
              <a:gd name="connsiteY4" fmla="*/ 4511040 h 4511040"/>
              <a:gd name="connsiteX0" fmla="*/ 0 w 7351776"/>
              <a:gd name="connsiteY0" fmla="*/ 1515592 h 4758664"/>
              <a:gd name="connsiteX1" fmla="*/ 1085088 w 7351776"/>
              <a:gd name="connsiteY1" fmla="*/ 1235176 h 4758664"/>
              <a:gd name="connsiteX2" fmla="*/ 2935232 w 7351776"/>
              <a:gd name="connsiteY2" fmla="*/ 463296 h 4758664"/>
              <a:gd name="connsiteX3" fmla="*/ 5510784 w 7351776"/>
              <a:gd name="connsiteY3" fmla="*/ 4014952 h 4758664"/>
              <a:gd name="connsiteX4" fmla="*/ 7351776 w 7351776"/>
              <a:gd name="connsiteY4" fmla="*/ 4758664 h 4758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776" h="4758664">
                <a:moveTo>
                  <a:pt x="0" y="1515592"/>
                </a:moveTo>
                <a:cubicBezTo>
                  <a:pt x="384048" y="1455648"/>
                  <a:pt x="595883" y="1410559"/>
                  <a:pt x="1085088" y="1235176"/>
                </a:cubicBezTo>
                <a:cubicBezTo>
                  <a:pt x="1574293" y="1059793"/>
                  <a:pt x="2197616" y="0"/>
                  <a:pt x="2935232" y="463296"/>
                </a:cubicBezTo>
                <a:cubicBezTo>
                  <a:pt x="3672848" y="926592"/>
                  <a:pt x="4774693" y="3299057"/>
                  <a:pt x="5510784" y="4014952"/>
                </a:cubicBezTo>
                <a:cubicBezTo>
                  <a:pt x="6246875" y="4730847"/>
                  <a:pt x="6790944" y="4724120"/>
                  <a:pt x="7351776" y="4758664"/>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50" name="テキスト ボックス 49"/>
          <p:cNvSpPr txBox="1"/>
          <p:nvPr/>
        </p:nvSpPr>
        <p:spPr>
          <a:xfrm>
            <a:off x="3347864" y="5157192"/>
            <a:ext cx="3446777"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ja-JP" altLang="en-US" dirty="0" smtClean="0"/>
              <a:t>システムは高負荷状態で、</a:t>
            </a:r>
            <a:r>
              <a:rPr lang="en-US" altLang="ja-JP" dirty="0" smtClean="0"/>
              <a:t/>
            </a:r>
            <a:br>
              <a:rPr lang="en-US" altLang="ja-JP" dirty="0" smtClean="0"/>
            </a:br>
            <a:r>
              <a:rPr lang="ja-JP" altLang="en-US" dirty="0" smtClean="0"/>
              <a:t>機会損失をしている可能性がある</a:t>
            </a:r>
            <a:endParaRPr kumimoji="1" lang="ja-JP" altLang="en-US" dirty="0"/>
          </a:p>
        </p:txBody>
      </p:sp>
      <p:sp>
        <p:nvSpPr>
          <p:cNvPr id="55" name="テキスト ボックス 54"/>
          <p:cNvSpPr txBox="1"/>
          <p:nvPr/>
        </p:nvSpPr>
        <p:spPr>
          <a:xfrm>
            <a:off x="395536" y="3515524"/>
            <a:ext cx="3615092" cy="156966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600" dirty="0" smtClean="0"/>
              <a:t>大型</a:t>
            </a:r>
            <a:r>
              <a:rPr kumimoji="1" lang="en-US" altLang="ja-JP" sz="1600" dirty="0" smtClean="0"/>
              <a:t>SNS</a:t>
            </a:r>
            <a:r>
              <a:rPr kumimoji="1" lang="ja-JP" altLang="en-US" sz="1600" dirty="0" smtClean="0"/>
              <a:t>サイトなどがオープン化し、</a:t>
            </a:r>
            <a:r>
              <a:rPr kumimoji="1" lang="en-US" altLang="ja-JP" sz="1600" dirty="0" smtClean="0"/>
              <a:t/>
            </a:r>
            <a:br>
              <a:rPr kumimoji="1" lang="en-US" altLang="ja-JP" sz="1600" dirty="0" smtClean="0"/>
            </a:br>
            <a:r>
              <a:rPr kumimoji="1" lang="ja-JP" altLang="en-US" sz="1600" dirty="0" smtClean="0"/>
              <a:t>誰でもそのサイトへ機能追加が可能に。</a:t>
            </a:r>
            <a:endParaRPr kumimoji="1" lang="en-US" altLang="ja-JP" sz="1600" dirty="0" smtClean="0"/>
          </a:p>
          <a:p>
            <a:r>
              <a:rPr lang="ja-JP" altLang="en-US" sz="1600" dirty="0" smtClean="0"/>
              <a:t>これまでと異なるのは、</a:t>
            </a:r>
            <a:r>
              <a:rPr lang="en-US" altLang="ja-JP" sz="1600" dirty="0" smtClean="0"/>
              <a:t/>
            </a:r>
            <a:br>
              <a:rPr lang="en-US" altLang="ja-JP" sz="1600" dirty="0" smtClean="0"/>
            </a:br>
            <a:r>
              <a:rPr lang="ja-JP" altLang="en-US" sz="1600" dirty="0" smtClean="0"/>
              <a:t>既に多数のユーザが居ると言うこと。</a:t>
            </a:r>
            <a:endParaRPr lang="en-US" altLang="ja-JP" sz="1600" dirty="0" smtClean="0"/>
          </a:p>
          <a:p>
            <a:r>
              <a:rPr kumimoji="1" lang="ja-JP" altLang="en-US" sz="1600" dirty="0" smtClean="0"/>
              <a:t>スモールスタート</a:t>
            </a:r>
            <a:r>
              <a:rPr lang="ja-JP" altLang="en-US" sz="1600" dirty="0" smtClean="0"/>
              <a:t>ではなく、</a:t>
            </a:r>
            <a:r>
              <a:rPr lang="en-US" altLang="ja-JP" sz="1600" dirty="0" smtClean="0"/>
              <a:t/>
            </a:r>
            <a:br>
              <a:rPr lang="en-US" altLang="ja-JP" sz="1600" dirty="0" smtClean="0"/>
            </a:br>
            <a:r>
              <a:rPr lang="ja-JP" altLang="en-US" sz="1600" dirty="0" smtClean="0"/>
              <a:t>ラージスタートしなければならない。</a:t>
            </a:r>
            <a:endParaRPr kumimoji="1" lang="ja-JP" altLang="en-US" sz="16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シュリンクインによるコスト適正化</a:t>
            </a:r>
            <a:endParaRPr kumimoji="1" lang="ja-JP" altLang="en-US" dirty="0"/>
          </a:p>
        </p:txBody>
      </p:sp>
      <p:sp>
        <p:nvSpPr>
          <p:cNvPr id="30" name="スライド番号プレースホルダ 29"/>
          <p:cNvSpPr>
            <a:spLocks noGrp="1"/>
          </p:cNvSpPr>
          <p:nvPr>
            <p:ph type="sldNum" sz="quarter" idx="11"/>
          </p:nvPr>
        </p:nvSpPr>
        <p:spPr/>
        <p:txBody>
          <a:bodyPr>
            <a:normAutofit/>
          </a:bodyPr>
          <a:lstStyle/>
          <a:p>
            <a:fld id="{D2D8002D-B5B0-4BAC-B1F6-782DDCCE6D9C}" type="slidenum">
              <a:rPr kumimoji="1" lang="ja-JP" altLang="en-US" smtClean="0"/>
              <a:pPr/>
              <a:t>58</a:t>
            </a:fld>
            <a:endParaRPr kumimoji="1" lang="ja-JP" altLang="en-US"/>
          </a:p>
        </p:txBody>
      </p:sp>
      <p:sp>
        <p:nvSpPr>
          <p:cNvPr id="4" name="テキスト ボックス 3"/>
          <p:cNvSpPr txBox="1"/>
          <p:nvPr/>
        </p:nvSpPr>
        <p:spPr>
          <a:xfrm>
            <a:off x="1382776" y="1455167"/>
            <a:ext cx="621356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400" b="1" dirty="0" smtClean="0"/>
              <a:t>必要とされるシステムの規模は常に変動する。</a:t>
            </a:r>
            <a:endParaRPr kumimoji="1" lang="ja-JP" altLang="en-US" sz="2400" b="1" dirty="0"/>
          </a:p>
        </p:txBody>
      </p:sp>
      <p:sp>
        <p:nvSpPr>
          <p:cNvPr id="5" name="フリーフォーム 4"/>
          <p:cNvSpPr/>
          <p:nvPr/>
        </p:nvSpPr>
        <p:spPr>
          <a:xfrm>
            <a:off x="899592" y="2492896"/>
            <a:ext cx="7351776" cy="2789936"/>
          </a:xfrm>
          <a:custGeom>
            <a:avLst/>
            <a:gdLst>
              <a:gd name="connsiteX0" fmla="*/ 0 w 7351776"/>
              <a:gd name="connsiteY0" fmla="*/ 2783840 h 2789936"/>
              <a:gd name="connsiteX1" fmla="*/ 1755648 w 7351776"/>
              <a:gd name="connsiteY1" fmla="*/ 52832 h 2789936"/>
              <a:gd name="connsiteX2" fmla="*/ 3718560 w 7351776"/>
              <a:gd name="connsiteY2" fmla="*/ 2783840 h 2789936"/>
              <a:gd name="connsiteX3" fmla="*/ 5388864 w 7351776"/>
              <a:gd name="connsiteY3" fmla="*/ 16256 h 2789936"/>
              <a:gd name="connsiteX4" fmla="*/ 7351776 w 7351776"/>
              <a:gd name="connsiteY4" fmla="*/ 2686304 h 2789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776" h="2789936">
                <a:moveTo>
                  <a:pt x="0" y="2783840"/>
                </a:moveTo>
                <a:cubicBezTo>
                  <a:pt x="567944" y="1418336"/>
                  <a:pt x="1135888" y="52832"/>
                  <a:pt x="1755648" y="52832"/>
                </a:cubicBezTo>
                <a:cubicBezTo>
                  <a:pt x="2375408" y="52832"/>
                  <a:pt x="3113024" y="2789936"/>
                  <a:pt x="3718560" y="2783840"/>
                </a:cubicBezTo>
                <a:cubicBezTo>
                  <a:pt x="4324096" y="2777744"/>
                  <a:pt x="4783328" y="32512"/>
                  <a:pt x="5388864" y="16256"/>
                </a:cubicBezTo>
                <a:cubicBezTo>
                  <a:pt x="5994400" y="0"/>
                  <a:pt x="6673088" y="1343152"/>
                  <a:pt x="7351776" y="2686304"/>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grpSp>
        <p:nvGrpSpPr>
          <p:cNvPr id="43" name="グループ化 42"/>
          <p:cNvGrpSpPr/>
          <p:nvPr/>
        </p:nvGrpSpPr>
        <p:grpSpPr>
          <a:xfrm>
            <a:off x="899592" y="2276872"/>
            <a:ext cx="7416824" cy="2160240"/>
            <a:chOff x="899592" y="2276872"/>
            <a:chExt cx="7416824" cy="2160240"/>
          </a:xfrm>
        </p:grpSpPr>
        <p:cxnSp>
          <p:nvCxnSpPr>
            <p:cNvPr id="9" name="直線コネクタ 8"/>
            <p:cNvCxnSpPr/>
            <p:nvPr/>
          </p:nvCxnSpPr>
          <p:spPr>
            <a:xfrm>
              <a:off x="899592" y="4437112"/>
              <a:ext cx="28803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直線コネクタ 11"/>
            <p:cNvCxnSpPr/>
            <p:nvPr/>
          </p:nvCxnSpPr>
          <p:spPr>
            <a:xfrm rot="5400000" flipH="1" flipV="1">
              <a:off x="683568" y="3933056"/>
              <a:ext cx="100811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直線コネクタ 13"/>
            <p:cNvCxnSpPr/>
            <p:nvPr/>
          </p:nvCxnSpPr>
          <p:spPr>
            <a:xfrm>
              <a:off x="1187624" y="3429000"/>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直線コネクタ 15"/>
            <p:cNvCxnSpPr/>
            <p:nvPr/>
          </p:nvCxnSpPr>
          <p:spPr>
            <a:xfrm rot="5400000" flipH="1" flipV="1">
              <a:off x="1151620" y="2960948"/>
              <a:ext cx="93610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線コネクタ 17"/>
            <p:cNvCxnSpPr/>
            <p:nvPr/>
          </p:nvCxnSpPr>
          <p:spPr>
            <a:xfrm>
              <a:off x="1619672" y="2492896"/>
              <a:ext cx="1800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線コネクタ 19"/>
            <p:cNvCxnSpPr/>
            <p:nvPr/>
          </p:nvCxnSpPr>
          <p:spPr>
            <a:xfrm rot="5400000">
              <a:off x="3023828" y="2888940"/>
              <a:ext cx="79208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線コネクタ 21"/>
            <p:cNvCxnSpPr/>
            <p:nvPr/>
          </p:nvCxnSpPr>
          <p:spPr>
            <a:xfrm>
              <a:off x="3419872" y="3284984"/>
              <a:ext cx="4320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直線コネクタ 23"/>
            <p:cNvCxnSpPr/>
            <p:nvPr/>
          </p:nvCxnSpPr>
          <p:spPr>
            <a:xfrm rot="5400000">
              <a:off x="3419872" y="3717032"/>
              <a:ext cx="86409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直線コネクタ 25"/>
            <p:cNvCxnSpPr/>
            <p:nvPr/>
          </p:nvCxnSpPr>
          <p:spPr>
            <a:xfrm>
              <a:off x="3851920" y="4149080"/>
              <a:ext cx="129614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直線コネクタ 30"/>
            <p:cNvCxnSpPr/>
            <p:nvPr/>
          </p:nvCxnSpPr>
          <p:spPr>
            <a:xfrm flipH="1">
              <a:off x="8007308" y="4437112"/>
              <a:ext cx="3091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直線コネクタ 31"/>
            <p:cNvCxnSpPr/>
            <p:nvPr/>
          </p:nvCxnSpPr>
          <p:spPr>
            <a:xfrm rot="16200000" flipV="1">
              <a:off x="7447246" y="3877050"/>
              <a:ext cx="112012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線コネクタ 32"/>
            <p:cNvCxnSpPr/>
            <p:nvPr/>
          </p:nvCxnSpPr>
          <p:spPr>
            <a:xfrm rot="10800000">
              <a:off x="7380313" y="3316988"/>
              <a:ext cx="626997"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4" name="直線コネクタ 33"/>
            <p:cNvCxnSpPr/>
            <p:nvPr/>
          </p:nvCxnSpPr>
          <p:spPr>
            <a:xfrm rot="16200000" flipV="1">
              <a:off x="6860254" y="2796930"/>
              <a:ext cx="104011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直線コネクタ 34"/>
            <p:cNvCxnSpPr/>
            <p:nvPr/>
          </p:nvCxnSpPr>
          <p:spPr>
            <a:xfrm rot="10800000">
              <a:off x="5611726" y="2276872"/>
              <a:ext cx="1768587"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線コネクタ 35"/>
            <p:cNvCxnSpPr/>
            <p:nvPr/>
          </p:nvCxnSpPr>
          <p:spPr>
            <a:xfrm rot="16200000" flipH="1">
              <a:off x="5171676" y="2716921"/>
              <a:ext cx="88009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7" name="直線コネクタ 36"/>
            <p:cNvCxnSpPr/>
            <p:nvPr/>
          </p:nvCxnSpPr>
          <p:spPr>
            <a:xfrm flipH="1">
              <a:off x="5148064" y="3156970"/>
              <a:ext cx="46366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8" name="直線コネクタ 37"/>
            <p:cNvCxnSpPr/>
            <p:nvPr/>
          </p:nvCxnSpPr>
          <p:spPr>
            <a:xfrm rot="16200000" flipH="1">
              <a:off x="4652009" y="3653024"/>
              <a:ext cx="992113" cy="1"/>
            </a:xfrm>
            <a:prstGeom prst="line">
              <a:avLst/>
            </a:prstGeom>
          </p:spPr>
          <p:style>
            <a:lnRef idx="3">
              <a:schemeClr val="accent6"/>
            </a:lnRef>
            <a:fillRef idx="0">
              <a:schemeClr val="accent6"/>
            </a:fillRef>
            <a:effectRef idx="2">
              <a:schemeClr val="accent6"/>
            </a:effectRef>
            <a:fontRef idx="minor">
              <a:schemeClr val="tx1"/>
            </a:fontRef>
          </p:style>
        </p:cxnSp>
      </p:grpSp>
      <p:sp>
        <p:nvSpPr>
          <p:cNvPr id="44" name="右矢印 43"/>
          <p:cNvSpPr/>
          <p:nvPr/>
        </p:nvSpPr>
        <p:spPr>
          <a:xfrm rot="18003406">
            <a:off x="-5997" y="3182171"/>
            <a:ext cx="18722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b="1" dirty="0" smtClean="0"/>
              <a:t>スケールアウト</a:t>
            </a:r>
            <a:endParaRPr kumimoji="1" lang="ja-JP" altLang="en-US" b="1" dirty="0"/>
          </a:p>
        </p:txBody>
      </p:sp>
      <p:sp>
        <p:nvSpPr>
          <p:cNvPr id="45" name="右矢印 44"/>
          <p:cNvSpPr/>
          <p:nvPr/>
        </p:nvSpPr>
        <p:spPr>
          <a:xfrm rot="18003406">
            <a:off x="4026450" y="2894140"/>
            <a:ext cx="18722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b="1" dirty="0" smtClean="0"/>
              <a:t>スケールアウト</a:t>
            </a:r>
            <a:endParaRPr kumimoji="1" lang="ja-JP" altLang="en-US" b="1" dirty="0"/>
          </a:p>
        </p:txBody>
      </p:sp>
      <p:sp>
        <p:nvSpPr>
          <p:cNvPr id="46" name="右矢印 45"/>
          <p:cNvSpPr/>
          <p:nvPr/>
        </p:nvSpPr>
        <p:spPr>
          <a:xfrm rot="3906262">
            <a:off x="2953620" y="2697648"/>
            <a:ext cx="18722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b="1" dirty="0" smtClean="0"/>
              <a:t>シュリンクイン</a:t>
            </a:r>
            <a:endParaRPr kumimoji="1" lang="ja-JP" altLang="en-US" b="1" dirty="0"/>
          </a:p>
        </p:txBody>
      </p:sp>
      <p:sp>
        <p:nvSpPr>
          <p:cNvPr id="47" name="右矢印 46"/>
          <p:cNvSpPr/>
          <p:nvPr/>
        </p:nvSpPr>
        <p:spPr>
          <a:xfrm rot="3906262">
            <a:off x="7202091" y="2769657"/>
            <a:ext cx="18722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b="1" dirty="0" smtClean="0"/>
              <a:t>シュリンクイン</a:t>
            </a:r>
            <a:endParaRPr kumimoji="1" lang="ja-JP" altLang="en-US" b="1" dirty="0"/>
          </a:p>
        </p:txBody>
      </p:sp>
      <p:sp>
        <p:nvSpPr>
          <p:cNvPr id="48" name="テキスト ボックス 47"/>
          <p:cNvSpPr txBox="1"/>
          <p:nvPr/>
        </p:nvSpPr>
        <p:spPr>
          <a:xfrm>
            <a:off x="1024162" y="5301208"/>
            <a:ext cx="7229864" cy="646331"/>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ja-JP" altLang="en-US" dirty="0" smtClean="0"/>
              <a:t>クラウド基盤があり</a:t>
            </a:r>
            <a:r>
              <a:rPr lang="en-US" altLang="ja-JP" dirty="0" smtClean="0"/>
              <a:t>Web API</a:t>
            </a:r>
            <a:r>
              <a:rPr lang="ja-JP" altLang="en-US" dirty="0" smtClean="0"/>
              <a:t>が備わっているため、</a:t>
            </a:r>
            <a:r>
              <a:rPr lang="en-US" altLang="ja-JP" dirty="0" smtClean="0"/>
              <a:t/>
            </a:r>
            <a:br>
              <a:rPr lang="en-US" altLang="ja-JP" dirty="0" smtClean="0"/>
            </a:br>
            <a:r>
              <a:rPr lang="ja-JP" altLang="en-US" dirty="0" smtClean="0"/>
              <a:t>工夫さえすればこうした</a:t>
            </a:r>
            <a:r>
              <a:rPr lang="ja-JP" altLang="en-US" b="1" i="1" dirty="0" smtClean="0"/>
              <a:t>ダイナミックなシステム規模の変化を実現できる</a:t>
            </a:r>
            <a:r>
              <a:rPr lang="ja-JP" altLang="en-US" dirty="0" smtClean="0"/>
              <a:t>。</a:t>
            </a:r>
            <a:endParaRPr kumimoji="1" lang="ja-JP" altLang="en-US" dirty="0"/>
          </a:p>
        </p:txBody>
      </p:sp>
      <p:sp>
        <p:nvSpPr>
          <p:cNvPr id="49" name="右矢印 48"/>
          <p:cNvSpPr/>
          <p:nvPr/>
        </p:nvSpPr>
        <p:spPr>
          <a:xfrm>
            <a:off x="1043608" y="6095037"/>
            <a:ext cx="8640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更に</a:t>
            </a:r>
            <a:endParaRPr kumimoji="1" lang="ja-JP" altLang="en-US" dirty="0"/>
          </a:p>
        </p:txBody>
      </p:sp>
      <p:sp>
        <p:nvSpPr>
          <p:cNvPr id="50" name="テキスト ボックス 49"/>
          <p:cNvSpPr txBox="1"/>
          <p:nvPr/>
        </p:nvSpPr>
        <p:spPr>
          <a:xfrm>
            <a:off x="1920113" y="6023029"/>
            <a:ext cx="6479659" cy="646331"/>
          </a:xfrm>
          <a:prstGeom prst="rect">
            <a:avLst/>
          </a:prstGeom>
          <a:noFill/>
        </p:spPr>
        <p:txBody>
          <a:bodyPr wrap="none" rtlCol="0">
            <a:spAutoFit/>
          </a:bodyPr>
          <a:lstStyle/>
          <a:p>
            <a:r>
              <a:rPr kumimoji="1" lang="ja-JP" altLang="en-US" dirty="0" smtClean="0"/>
              <a:t>使った分だけ支払えるモデルであれば、コストが適正になる。</a:t>
            </a:r>
            <a:endParaRPr kumimoji="1" lang="en-US" altLang="ja-JP" dirty="0" smtClean="0"/>
          </a:p>
          <a:p>
            <a:r>
              <a:rPr lang="ja-JP" altLang="en-US" dirty="0" smtClean="0"/>
              <a:t>他のシステムとの資源の融通なども図れ、効率化に期待できる。</a:t>
            </a:r>
            <a:endParaRPr kumimoji="1" lang="ja-JP"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システム規模の変化に耐えうる</a:t>
            </a:r>
            <a:r>
              <a:rPr kumimoji="1" lang="en-US" altLang="ja-JP" dirty="0" smtClean="0"/>
              <a:t/>
            </a:r>
            <a:br>
              <a:rPr kumimoji="1" lang="en-US" altLang="ja-JP" dirty="0" smtClean="0"/>
            </a:br>
            <a:r>
              <a:rPr kumimoji="1" lang="ja-JP" altLang="en-US" dirty="0" smtClean="0"/>
              <a:t>アーキテクチャ</a:t>
            </a:r>
            <a:r>
              <a:rPr kumimoji="1" lang="en-US" altLang="ja-JP" dirty="0" smtClean="0"/>
              <a:t>(1/3)</a:t>
            </a:r>
            <a:endParaRPr kumimoji="1" lang="ja-JP" altLang="en-US" dirty="0"/>
          </a:p>
        </p:txBody>
      </p:sp>
      <p:sp>
        <p:nvSpPr>
          <p:cNvPr id="3" name="スライド番号プレースホルダ 2"/>
          <p:cNvSpPr>
            <a:spLocks noGrp="1"/>
          </p:cNvSpPr>
          <p:nvPr>
            <p:ph type="sldNum" sz="quarter" idx="11"/>
          </p:nvPr>
        </p:nvSpPr>
        <p:spPr/>
        <p:txBody>
          <a:bodyPr>
            <a:normAutofit/>
          </a:bodyPr>
          <a:lstStyle/>
          <a:p>
            <a:fld id="{D2D8002D-B5B0-4BAC-B1F6-782DDCCE6D9C}" type="slidenum">
              <a:rPr kumimoji="1" lang="ja-JP" altLang="en-US" smtClean="0"/>
              <a:pPr/>
              <a:t>59</a:t>
            </a:fld>
            <a:endParaRPr kumimoji="1" lang="ja-JP" altLang="en-US"/>
          </a:p>
        </p:txBody>
      </p:sp>
      <p:sp>
        <p:nvSpPr>
          <p:cNvPr id="72" name="雲 71"/>
          <p:cNvSpPr/>
          <p:nvPr/>
        </p:nvSpPr>
        <p:spPr>
          <a:xfrm>
            <a:off x="2123728" y="3717032"/>
            <a:ext cx="1224136"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b="1" dirty="0" smtClean="0">
                <a:effectLst>
                  <a:outerShdw blurRad="38100" dist="38100" dir="2700000" algn="tl">
                    <a:srgbClr val="000000">
                      <a:alpha val="43137"/>
                    </a:srgbClr>
                  </a:outerShdw>
                </a:effectLst>
              </a:rPr>
              <a:t>Internet</a:t>
            </a:r>
            <a:endParaRPr kumimoji="1" lang="ja-JP" altLang="en-US" b="1" dirty="0">
              <a:effectLst>
                <a:outerShdw blurRad="38100" dist="38100" dir="2700000" algn="tl">
                  <a:srgbClr val="000000">
                    <a:alpha val="43137"/>
                  </a:srgbClr>
                </a:outerShdw>
              </a:effectLst>
            </a:endParaRPr>
          </a:p>
        </p:txBody>
      </p:sp>
      <p:sp>
        <p:nvSpPr>
          <p:cNvPr id="73" name="直方体 72"/>
          <p:cNvSpPr/>
          <p:nvPr/>
        </p:nvSpPr>
        <p:spPr>
          <a:xfrm>
            <a:off x="2275728" y="4869160"/>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System</a:t>
            </a:r>
            <a:br>
              <a:rPr lang="en-US" altLang="ja-JP" dirty="0" smtClean="0"/>
            </a:br>
            <a:r>
              <a:rPr lang="en-US" altLang="ja-JP" dirty="0" smtClean="0"/>
              <a:t>A</a:t>
            </a:r>
            <a:endParaRPr kumimoji="1" lang="ja-JP" altLang="en-US" dirty="0"/>
          </a:p>
        </p:txBody>
      </p:sp>
      <p:sp>
        <p:nvSpPr>
          <p:cNvPr id="74" name="直方体 73"/>
          <p:cNvSpPr/>
          <p:nvPr/>
        </p:nvSpPr>
        <p:spPr>
          <a:xfrm>
            <a:off x="539552" y="3725016"/>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System</a:t>
            </a:r>
            <a:br>
              <a:rPr lang="en-US" altLang="ja-JP" dirty="0" smtClean="0"/>
            </a:br>
            <a:r>
              <a:rPr lang="en-US" altLang="ja-JP" dirty="0" smtClean="0"/>
              <a:t>B</a:t>
            </a:r>
            <a:endParaRPr kumimoji="1" lang="ja-JP" altLang="en-US" dirty="0"/>
          </a:p>
        </p:txBody>
      </p:sp>
      <p:sp>
        <p:nvSpPr>
          <p:cNvPr id="75" name="直方体 74"/>
          <p:cNvSpPr/>
          <p:nvPr/>
        </p:nvSpPr>
        <p:spPr>
          <a:xfrm>
            <a:off x="2275728" y="2132856"/>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System</a:t>
            </a:r>
            <a:br>
              <a:rPr lang="en-US" altLang="ja-JP" dirty="0" smtClean="0"/>
            </a:br>
            <a:r>
              <a:rPr lang="en-US" altLang="ja-JP" dirty="0" smtClean="0"/>
              <a:t>C</a:t>
            </a:r>
            <a:endParaRPr kumimoji="1" lang="ja-JP" altLang="en-US" dirty="0"/>
          </a:p>
        </p:txBody>
      </p:sp>
      <p:cxnSp>
        <p:nvCxnSpPr>
          <p:cNvPr id="77" name="直線コネクタ 76"/>
          <p:cNvCxnSpPr>
            <a:stCxn id="73" idx="1"/>
            <a:endCxn id="72" idx="3"/>
          </p:cNvCxnSpPr>
          <p:nvPr/>
        </p:nvCxnSpPr>
        <p:spPr>
          <a:xfrm rot="5400000" flipH="1" flipV="1">
            <a:off x="2031848" y="4469251"/>
            <a:ext cx="1403884" cy="4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4" idx="5"/>
            <a:endCxn id="72" idx="2"/>
          </p:cNvCxnSpPr>
          <p:nvPr/>
        </p:nvCxnSpPr>
        <p:spPr>
          <a:xfrm flipV="1">
            <a:off x="1755704" y="4174232"/>
            <a:ext cx="371821" cy="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2" idx="3"/>
            <a:endCxn id="75" idx="3"/>
          </p:cNvCxnSpPr>
          <p:nvPr/>
        </p:nvCxnSpPr>
        <p:spPr>
          <a:xfrm rot="16200000" flipV="1">
            <a:off x="2523638" y="3557155"/>
            <a:ext cx="420306" cy="4011"/>
          </a:xfrm>
          <a:prstGeom prst="line">
            <a:avLst/>
          </a:prstGeom>
        </p:spPr>
        <p:style>
          <a:lnRef idx="1">
            <a:schemeClr val="accent1"/>
          </a:lnRef>
          <a:fillRef idx="0">
            <a:schemeClr val="accent1"/>
          </a:fillRef>
          <a:effectRef idx="0">
            <a:schemeClr val="accent1"/>
          </a:effectRef>
          <a:fontRef idx="minor">
            <a:schemeClr val="tx1"/>
          </a:fontRef>
        </p:style>
      </p:cxnSp>
      <p:sp>
        <p:nvSpPr>
          <p:cNvPr id="83" name="スマイル 82"/>
          <p:cNvSpPr/>
          <p:nvPr/>
        </p:nvSpPr>
        <p:spPr>
          <a:xfrm>
            <a:off x="2145432" y="4869160"/>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4" name="スマイル 83"/>
          <p:cNvSpPr/>
          <p:nvPr/>
        </p:nvSpPr>
        <p:spPr>
          <a:xfrm>
            <a:off x="2289448" y="4725144"/>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6" name="スマイル 85"/>
          <p:cNvSpPr/>
          <p:nvPr/>
        </p:nvSpPr>
        <p:spPr>
          <a:xfrm>
            <a:off x="2433464" y="4869160"/>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7" name="スマイル 86"/>
          <p:cNvSpPr/>
          <p:nvPr/>
        </p:nvSpPr>
        <p:spPr>
          <a:xfrm>
            <a:off x="2577480" y="4725144"/>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8" name="スマイル 87"/>
          <p:cNvSpPr/>
          <p:nvPr/>
        </p:nvSpPr>
        <p:spPr>
          <a:xfrm>
            <a:off x="2721496" y="4869160"/>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9" name="スマイル 88"/>
          <p:cNvSpPr/>
          <p:nvPr/>
        </p:nvSpPr>
        <p:spPr>
          <a:xfrm>
            <a:off x="2865512" y="4725144"/>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0" name="スマイル 89"/>
          <p:cNvSpPr/>
          <p:nvPr/>
        </p:nvSpPr>
        <p:spPr>
          <a:xfrm>
            <a:off x="3009528" y="4869160"/>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1" name="スマイル 90"/>
          <p:cNvSpPr/>
          <p:nvPr/>
        </p:nvSpPr>
        <p:spPr>
          <a:xfrm>
            <a:off x="3153544" y="4725144"/>
            <a:ext cx="338336" cy="33833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2" name="テキスト ボックス 91"/>
          <p:cNvSpPr txBox="1"/>
          <p:nvPr/>
        </p:nvSpPr>
        <p:spPr>
          <a:xfrm>
            <a:off x="4139952" y="1916832"/>
            <a:ext cx="4447051" cy="646331"/>
          </a:xfrm>
          <a:prstGeom prst="rect">
            <a:avLst/>
          </a:prstGeom>
          <a:noFill/>
        </p:spPr>
        <p:txBody>
          <a:bodyPr wrap="none" rtlCol="0">
            <a:spAutoFit/>
          </a:bodyPr>
          <a:lstStyle/>
          <a:p>
            <a:r>
              <a:rPr kumimoji="1" lang="ja-JP" altLang="en-US" dirty="0" smtClean="0"/>
              <a:t>「インターネット」と言うシステムは</a:t>
            </a:r>
            <a:r>
              <a:rPr lang="ja-JP" altLang="en-US" dirty="0" smtClean="0"/>
              <a:t>、</a:t>
            </a:r>
            <a:r>
              <a:rPr lang="en-US" altLang="ja-JP" dirty="0" smtClean="0"/>
              <a:t/>
            </a:r>
            <a:br>
              <a:rPr lang="en-US" altLang="ja-JP" dirty="0" smtClean="0"/>
            </a:br>
            <a:r>
              <a:rPr lang="ja-JP" altLang="en-US" dirty="0" smtClean="0"/>
              <a:t>なぜ地球規模にスケールアウトできたのか</a:t>
            </a:r>
            <a:endParaRPr kumimoji="1" lang="ja-JP" altLang="en-US" dirty="0"/>
          </a:p>
        </p:txBody>
      </p:sp>
      <p:sp>
        <p:nvSpPr>
          <p:cNvPr id="93" name="下矢印 92"/>
          <p:cNvSpPr/>
          <p:nvPr/>
        </p:nvSpPr>
        <p:spPr>
          <a:xfrm>
            <a:off x="5940152" y="2708920"/>
            <a:ext cx="484632"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4211960" y="3284984"/>
            <a:ext cx="4161717" cy="646331"/>
          </a:xfrm>
          <a:prstGeom prst="rect">
            <a:avLst/>
          </a:prstGeom>
          <a:noFill/>
        </p:spPr>
        <p:txBody>
          <a:bodyPr wrap="none" rtlCol="0">
            <a:spAutoFit/>
          </a:bodyPr>
          <a:lstStyle/>
          <a:p>
            <a:r>
              <a:rPr lang="ja-JP" altLang="en-US" dirty="0" smtClean="0"/>
              <a:t>お互いのシステムが全く関係しないような</a:t>
            </a:r>
            <a:r>
              <a:rPr lang="en-US" altLang="ja-JP" dirty="0" smtClean="0"/>
              <a:t/>
            </a:r>
            <a:br>
              <a:rPr lang="en-US" altLang="ja-JP" dirty="0" smtClean="0"/>
            </a:br>
            <a:r>
              <a:rPr lang="ja-JP" altLang="en-US" dirty="0" smtClean="0"/>
              <a:t>仕組みになっているから</a:t>
            </a:r>
            <a:endParaRPr kumimoji="1" lang="ja-JP" altLang="en-US" dirty="0"/>
          </a:p>
        </p:txBody>
      </p:sp>
      <p:sp>
        <p:nvSpPr>
          <p:cNvPr id="96" name="テキスト ボックス 95"/>
          <p:cNvSpPr txBox="1"/>
          <p:nvPr/>
        </p:nvSpPr>
        <p:spPr>
          <a:xfrm>
            <a:off x="4860032" y="3933056"/>
            <a:ext cx="2875531" cy="523220"/>
          </a:xfrm>
          <a:prstGeom prst="rect">
            <a:avLst/>
          </a:prstGeom>
          <a:noFill/>
        </p:spPr>
        <p:txBody>
          <a:bodyPr wrap="none" rtlCol="0">
            <a:spAutoFit/>
          </a:bodyPr>
          <a:lstStyle/>
          <a:p>
            <a:r>
              <a:rPr kumimoji="1" lang="ja-JP" altLang="en-US" sz="1400" dirty="0" smtClean="0"/>
              <a:t>例</a:t>
            </a:r>
            <a:r>
              <a:rPr kumimoji="1" lang="en-US" altLang="ja-JP" sz="1400" dirty="0" smtClean="0"/>
              <a:t>) System A</a:t>
            </a:r>
            <a:r>
              <a:rPr lang="ja-JP" altLang="en-US" sz="1400" dirty="0" smtClean="0"/>
              <a:t>が高負荷になっても</a:t>
            </a:r>
            <a:r>
              <a:rPr lang="en-US" altLang="ja-JP" sz="1400" dirty="0" smtClean="0"/>
              <a:t/>
            </a:r>
            <a:br>
              <a:rPr lang="en-US" altLang="ja-JP" sz="1400" dirty="0" smtClean="0"/>
            </a:br>
            <a:r>
              <a:rPr lang="en-US" altLang="ja-JP" sz="1400" dirty="0" smtClean="0"/>
              <a:t>       System B, C</a:t>
            </a:r>
            <a:r>
              <a:rPr lang="ja-JP" altLang="en-US" sz="1400" dirty="0" smtClean="0"/>
              <a:t>が遅くなることはない</a:t>
            </a:r>
            <a:endParaRPr kumimoji="1" lang="ja-JP" altLang="en-US" sz="1400" dirty="0"/>
          </a:p>
        </p:txBody>
      </p:sp>
      <p:sp>
        <p:nvSpPr>
          <p:cNvPr id="97" name="テキスト ボックス 96"/>
          <p:cNvSpPr txBox="1"/>
          <p:nvPr/>
        </p:nvSpPr>
        <p:spPr>
          <a:xfrm>
            <a:off x="4716016" y="5013176"/>
            <a:ext cx="3323346" cy="1015663"/>
          </a:xfrm>
          <a:prstGeom prst="rect">
            <a:avLst/>
          </a:prstGeom>
          <a:noFill/>
        </p:spPr>
        <p:txBody>
          <a:bodyPr wrap="none" rtlCol="0">
            <a:spAutoFit/>
          </a:bodyPr>
          <a:lstStyle/>
          <a:p>
            <a:r>
              <a:rPr kumimoji="1" lang="ja-JP" altLang="en-US" sz="2000" dirty="0" smtClean="0"/>
              <a:t>分散アーキテクチャの思想が</a:t>
            </a:r>
            <a:r>
              <a:rPr kumimoji="1" lang="en-US" altLang="ja-JP" sz="2000" dirty="0" smtClean="0"/>
              <a:t/>
            </a:r>
            <a:br>
              <a:rPr kumimoji="1" lang="en-US" altLang="ja-JP" sz="2000" dirty="0" smtClean="0"/>
            </a:br>
            <a:r>
              <a:rPr kumimoji="1" lang="ja-JP" altLang="en-US" sz="2000" dirty="0" smtClean="0"/>
              <a:t>きちんと働いているのが</a:t>
            </a:r>
            <a:r>
              <a:rPr kumimoji="1" lang="en-US" altLang="ja-JP" sz="2000" dirty="0" smtClean="0"/>
              <a:t/>
            </a:r>
            <a:br>
              <a:rPr kumimoji="1" lang="en-US" altLang="ja-JP" sz="2000" dirty="0" smtClean="0"/>
            </a:br>
            <a:r>
              <a:rPr kumimoji="1" lang="ja-JP" altLang="en-US" sz="2000" dirty="0" smtClean="0"/>
              <a:t>まさにインターネットである</a:t>
            </a:r>
            <a:endParaRPr kumimoji="1" lang="ja-JP"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p:cNvCxnSpPr/>
          <p:nvPr/>
        </p:nvCxnSpPr>
        <p:spPr>
          <a:xfrm rot="5400000">
            <a:off x="791580" y="4401108"/>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データセンターと業務の連携</a:t>
            </a:r>
            <a:endParaRPr kumimoji="1" lang="ja-JP" altLang="en-US" dirty="0"/>
          </a:p>
        </p:txBody>
      </p:sp>
      <p:sp>
        <p:nvSpPr>
          <p:cNvPr id="49" name="スライド番号プレースホルダ 48"/>
          <p:cNvSpPr>
            <a:spLocks noGrp="1"/>
          </p:cNvSpPr>
          <p:nvPr>
            <p:ph type="sldNum" sz="quarter" idx="11"/>
          </p:nvPr>
        </p:nvSpPr>
        <p:spPr/>
        <p:txBody>
          <a:bodyPr>
            <a:normAutofit/>
          </a:bodyPr>
          <a:lstStyle/>
          <a:p>
            <a:fld id="{D2D8002D-B5B0-4BAC-B1F6-782DDCCE6D9C}" type="slidenum">
              <a:rPr kumimoji="1" lang="ja-JP" altLang="en-US" smtClean="0"/>
              <a:pPr/>
              <a:t>6</a:t>
            </a:fld>
            <a:endParaRPr kumimoji="1" lang="ja-JP" altLang="en-US"/>
          </a:p>
        </p:txBody>
      </p:sp>
      <p:sp>
        <p:nvSpPr>
          <p:cNvPr id="4" name="正方形/長方形 3"/>
          <p:cNvSpPr/>
          <p:nvPr/>
        </p:nvSpPr>
        <p:spPr>
          <a:xfrm>
            <a:off x="755576" y="3861048"/>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レンタルを要求する</a:t>
            </a:r>
            <a:endParaRPr kumimoji="1" lang="ja-JP" altLang="en-US" sz="1400" dirty="0"/>
          </a:p>
        </p:txBody>
      </p:sp>
      <p:sp>
        <p:nvSpPr>
          <p:cNvPr id="5" name="テキスト ボックス 4"/>
          <p:cNvSpPr txBox="1"/>
          <p:nvPr/>
        </p:nvSpPr>
        <p:spPr>
          <a:xfrm>
            <a:off x="323528" y="2123564"/>
            <a:ext cx="4599336" cy="369332"/>
          </a:xfrm>
          <a:prstGeom prst="rect">
            <a:avLst/>
          </a:prstGeom>
          <a:noFill/>
        </p:spPr>
        <p:txBody>
          <a:bodyPr wrap="none" rtlCol="0">
            <a:spAutoFit/>
          </a:bodyPr>
          <a:lstStyle/>
          <a:p>
            <a:r>
              <a:rPr kumimoji="1" lang="ja-JP" altLang="en-US" dirty="0" smtClean="0"/>
              <a:t>例）システム開発者への新規サーバ貸出業務</a:t>
            </a:r>
            <a:endParaRPr kumimoji="1" lang="ja-JP" altLang="en-US" dirty="0"/>
          </a:p>
        </p:txBody>
      </p:sp>
      <p:sp>
        <p:nvSpPr>
          <p:cNvPr id="6" name="正方形/長方形 5"/>
          <p:cNvSpPr/>
          <p:nvPr/>
        </p:nvSpPr>
        <p:spPr>
          <a:xfrm>
            <a:off x="755576" y="5013176"/>
            <a:ext cx="1656184"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新規サーバに</a:t>
            </a:r>
            <a:r>
              <a:rPr kumimoji="1" lang="en-US" altLang="ja-JP" sz="1400" dirty="0" smtClean="0"/>
              <a:t/>
            </a:r>
            <a:br>
              <a:rPr kumimoji="1" lang="en-US" altLang="ja-JP" sz="1400" dirty="0" smtClean="0"/>
            </a:br>
            <a:r>
              <a:rPr kumimoji="1" lang="ja-JP" altLang="en-US" sz="1400" dirty="0" smtClean="0"/>
              <a:t>接続して</a:t>
            </a:r>
            <a:r>
              <a:rPr kumimoji="1" lang="en-US" altLang="ja-JP" sz="1400" dirty="0" smtClean="0"/>
              <a:t/>
            </a:r>
            <a:br>
              <a:rPr kumimoji="1" lang="en-US" altLang="ja-JP" sz="1400" dirty="0" smtClean="0"/>
            </a:br>
            <a:r>
              <a:rPr kumimoji="1" lang="ja-JP" altLang="en-US" sz="1400" dirty="0" smtClean="0"/>
              <a:t>利用を開始する</a:t>
            </a:r>
            <a:endParaRPr kumimoji="1" lang="ja-JP" altLang="en-US" sz="1400" dirty="0"/>
          </a:p>
        </p:txBody>
      </p:sp>
      <p:cxnSp>
        <p:nvCxnSpPr>
          <p:cNvPr id="14" name="カギ線コネクタ 13"/>
          <p:cNvCxnSpPr>
            <a:stCxn id="22" idx="1"/>
            <a:endCxn id="6" idx="3"/>
          </p:cNvCxnSpPr>
          <p:nvPr/>
        </p:nvCxnSpPr>
        <p:spPr>
          <a:xfrm rot="10800000">
            <a:off x="2411760" y="5373216"/>
            <a:ext cx="4768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1475656"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6" idx="2"/>
            <a:endCxn id="15" idx="0"/>
          </p:cNvCxnSpPr>
          <p:nvPr/>
        </p:nvCxnSpPr>
        <p:spPr>
          <a:xfrm rot="5400000">
            <a:off x="1475656"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円/楕円 17"/>
          <p:cNvSpPr/>
          <p:nvPr/>
        </p:nvSpPr>
        <p:spPr>
          <a:xfrm>
            <a:off x="1475656"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18" idx="4"/>
            <a:endCxn id="4" idx="0"/>
          </p:cNvCxnSpPr>
          <p:nvPr/>
        </p:nvCxnSpPr>
        <p:spPr>
          <a:xfrm rot="5400000">
            <a:off x="1511660" y="3789040"/>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4" idx="3"/>
            <a:endCxn id="35" idx="1"/>
          </p:cNvCxnSpPr>
          <p:nvPr/>
        </p:nvCxnSpPr>
        <p:spPr>
          <a:xfrm>
            <a:off x="2411760" y="4077072"/>
            <a:ext cx="4768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2888576" y="5157192"/>
            <a:ext cx="1512168"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環境設定</a:t>
            </a:r>
            <a:r>
              <a:rPr lang="ja-JP" altLang="en-US" sz="1400" dirty="0" smtClean="0"/>
              <a:t>をする</a:t>
            </a:r>
            <a:endParaRPr kumimoji="1" lang="ja-JP" altLang="en-US" sz="1400" dirty="0"/>
          </a:p>
        </p:txBody>
      </p:sp>
      <p:cxnSp>
        <p:nvCxnSpPr>
          <p:cNvPr id="23" name="カギ線コネクタ 22"/>
          <p:cNvCxnSpPr>
            <a:stCxn id="27" idx="2"/>
            <a:endCxn id="22" idx="0"/>
          </p:cNvCxnSpPr>
          <p:nvPr/>
        </p:nvCxnSpPr>
        <p:spPr>
          <a:xfrm rot="5400000">
            <a:off x="3593908" y="5106440"/>
            <a:ext cx="10150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88576" y="4407616"/>
            <a:ext cx="1512168"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lang="en-US" altLang="ja-JP" sz="1400" dirty="0" smtClean="0"/>
              <a:t/>
            </a:r>
            <a:br>
              <a:rPr lang="en-US" altLang="ja-JP" sz="1400" dirty="0" smtClean="0"/>
            </a:br>
            <a:r>
              <a:rPr kumimoji="1" lang="ja-JP" altLang="en-US" sz="1400" dirty="0" smtClean="0"/>
              <a:t>割り当てる</a:t>
            </a:r>
            <a:endParaRPr kumimoji="1" lang="ja-JP" altLang="en-US" sz="1400" dirty="0"/>
          </a:p>
        </p:txBody>
      </p:sp>
      <p:cxnSp>
        <p:nvCxnSpPr>
          <p:cNvPr id="28" name="直線コネクタ 27"/>
          <p:cNvCxnSpPr/>
          <p:nvPr/>
        </p:nvCxnSpPr>
        <p:spPr>
          <a:xfrm rot="5400000">
            <a:off x="-1440668"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67544" y="3429000"/>
            <a:ext cx="8136904"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842629" y="3090446"/>
            <a:ext cx="1553630" cy="338554"/>
          </a:xfrm>
          <a:prstGeom prst="rect">
            <a:avLst/>
          </a:prstGeom>
          <a:noFill/>
        </p:spPr>
        <p:txBody>
          <a:bodyPr wrap="none" rtlCol="0">
            <a:spAutoFit/>
          </a:bodyPr>
          <a:lstStyle/>
          <a:p>
            <a:pPr algn="ctr"/>
            <a:r>
              <a:rPr lang="ja-JP" altLang="en-US" sz="1600" dirty="0" smtClean="0"/>
              <a:t>システム管理者</a:t>
            </a:r>
            <a:endParaRPr kumimoji="1" lang="ja-JP" altLang="en-US" sz="1600" dirty="0"/>
          </a:p>
        </p:txBody>
      </p:sp>
      <p:cxnSp>
        <p:nvCxnSpPr>
          <p:cNvPr id="32" name="直線コネクタ 31"/>
          <p:cNvCxnSpPr/>
          <p:nvPr/>
        </p:nvCxnSpPr>
        <p:spPr>
          <a:xfrm rot="5400000">
            <a:off x="2951820" y="4617132"/>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987824" y="3059668"/>
            <a:ext cx="1399742" cy="369332"/>
          </a:xfrm>
          <a:prstGeom prst="rect">
            <a:avLst/>
          </a:prstGeom>
          <a:noFill/>
        </p:spPr>
        <p:txBody>
          <a:bodyPr wrap="none" rtlCol="0">
            <a:spAutoFit/>
          </a:bodyPr>
          <a:lstStyle/>
          <a:p>
            <a:r>
              <a:rPr lang="ja-JP" altLang="en-US" dirty="0" smtClean="0"/>
              <a:t>クラウド基盤</a:t>
            </a:r>
            <a:endParaRPr kumimoji="1" lang="en-US" altLang="ja-JP" dirty="0" smtClean="0"/>
          </a:p>
        </p:txBody>
      </p:sp>
      <p:sp>
        <p:nvSpPr>
          <p:cNvPr id="35" name="正方形/長方形 34"/>
          <p:cNvSpPr/>
          <p:nvPr/>
        </p:nvSpPr>
        <p:spPr>
          <a:xfrm>
            <a:off x="2888576" y="3861048"/>
            <a:ext cx="1512168"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smtClean="0"/>
              <a:t>要求を受け取る</a:t>
            </a:r>
            <a:endParaRPr kumimoji="1" lang="ja-JP" altLang="en-US" sz="1400" dirty="0"/>
          </a:p>
        </p:txBody>
      </p:sp>
      <p:cxnSp>
        <p:nvCxnSpPr>
          <p:cNvPr id="36" name="カギ線コネクタ 35"/>
          <p:cNvCxnSpPr>
            <a:stCxn id="35" idx="2"/>
            <a:endCxn id="27" idx="0"/>
          </p:cNvCxnSpPr>
          <p:nvPr/>
        </p:nvCxnSpPr>
        <p:spPr>
          <a:xfrm rot="5400000">
            <a:off x="3587400" y="4350356"/>
            <a:ext cx="1145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788024" y="3861048"/>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発注</a:t>
            </a:r>
            <a:r>
              <a:rPr lang="ja-JP" altLang="en-US" sz="1400" dirty="0" smtClean="0"/>
              <a:t>をする</a:t>
            </a:r>
            <a:endParaRPr kumimoji="1" lang="ja-JP" altLang="en-US" sz="1400" dirty="0"/>
          </a:p>
        </p:txBody>
      </p:sp>
      <p:sp>
        <p:nvSpPr>
          <p:cNvPr id="38" name="正方形/長方形 37"/>
          <p:cNvSpPr/>
          <p:nvPr/>
        </p:nvSpPr>
        <p:spPr>
          <a:xfrm>
            <a:off x="6804248" y="3861048"/>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郵送・搬入</a:t>
            </a:r>
            <a:r>
              <a:rPr lang="ja-JP" altLang="en-US" sz="1400" dirty="0" smtClean="0"/>
              <a:t>をする</a:t>
            </a:r>
            <a:endParaRPr kumimoji="1" lang="ja-JP" altLang="en-US" sz="1400" dirty="0"/>
          </a:p>
        </p:txBody>
      </p:sp>
      <p:cxnSp>
        <p:nvCxnSpPr>
          <p:cNvPr id="39" name="カギ線コネクタ 38"/>
          <p:cNvCxnSpPr>
            <a:stCxn id="37" idx="3"/>
            <a:endCxn id="38" idx="1"/>
          </p:cNvCxnSpPr>
          <p:nvPr/>
        </p:nvCxnSpPr>
        <p:spPr>
          <a:xfrm>
            <a:off x="6444208" y="4077072"/>
            <a:ext cx="36004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788024" y="4509120"/>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設置作業</a:t>
            </a:r>
            <a:r>
              <a:rPr lang="ja-JP" altLang="en-US" sz="1400" dirty="0" smtClean="0"/>
              <a:t>をする</a:t>
            </a:r>
            <a:endParaRPr kumimoji="1" lang="ja-JP" altLang="en-US" sz="1400" dirty="0"/>
          </a:p>
        </p:txBody>
      </p:sp>
      <p:cxnSp>
        <p:nvCxnSpPr>
          <p:cNvPr id="41" name="カギ線コネクタ 56"/>
          <p:cNvCxnSpPr>
            <a:stCxn id="38" idx="2"/>
            <a:endCxn id="40" idx="3"/>
          </p:cNvCxnSpPr>
          <p:nvPr/>
        </p:nvCxnSpPr>
        <p:spPr>
          <a:xfrm rot="5400000">
            <a:off x="6822250" y="3915054"/>
            <a:ext cx="432048" cy="11881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796136" y="3573016"/>
            <a:ext cx="1672381" cy="307777"/>
          </a:xfrm>
          <a:prstGeom prst="rect">
            <a:avLst/>
          </a:prstGeom>
          <a:noFill/>
        </p:spPr>
        <p:txBody>
          <a:bodyPr wrap="none" rtlCol="0">
            <a:spAutoFit/>
          </a:bodyPr>
          <a:lstStyle/>
          <a:p>
            <a:r>
              <a:rPr kumimoji="1" lang="en-US" altLang="ja-JP" sz="1400" dirty="0" smtClean="0"/>
              <a:t>Web Form/Mail/FAX</a:t>
            </a:r>
            <a:endParaRPr kumimoji="1" lang="ja-JP" altLang="en-US" sz="1400" dirty="0"/>
          </a:p>
        </p:txBody>
      </p:sp>
      <p:sp>
        <p:nvSpPr>
          <p:cNvPr id="43" name="テキスト ボックス 42"/>
          <p:cNvSpPr txBox="1"/>
          <p:nvPr/>
        </p:nvSpPr>
        <p:spPr>
          <a:xfrm>
            <a:off x="6660232" y="4437112"/>
            <a:ext cx="1075936" cy="307777"/>
          </a:xfrm>
          <a:prstGeom prst="rect">
            <a:avLst/>
          </a:prstGeom>
          <a:noFill/>
        </p:spPr>
        <p:txBody>
          <a:bodyPr wrap="none" rtlCol="0">
            <a:spAutoFit/>
          </a:bodyPr>
          <a:lstStyle/>
          <a:p>
            <a:r>
              <a:rPr kumimoji="1" lang="ja-JP" altLang="en-US" sz="1400" dirty="0" smtClean="0"/>
              <a:t>新規サーバ</a:t>
            </a:r>
            <a:endParaRPr kumimoji="1" lang="ja-JP" altLang="en-US" sz="1400" dirty="0"/>
          </a:p>
        </p:txBody>
      </p:sp>
      <p:sp>
        <p:nvSpPr>
          <p:cNvPr id="44" name="円/楕円 43"/>
          <p:cNvSpPr/>
          <p:nvPr/>
        </p:nvSpPr>
        <p:spPr>
          <a:xfrm>
            <a:off x="5508104"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カギ線コネクタ 44"/>
          <p:cNvCxnSpPr>
            <a:stCxn id="44" idx="4"/>
            <a:endCxn id="37" idx="0"/>
          </p:cNvCxnSpPr>
          <p:nvPr/>
        </p:nvCxnSpPr>
        <p:spPr>
          <a:xfrm rot="5400000">
            <a:off x="5544108" y="3789040"/>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円/楕円 45"/>
          <p:cNvSpPr/>
          <p:nvPr/>
        </p:nvSpPr>
        <p:spPr>
          <a:xfrm>
            <a:off x="5508104"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カギ線コネクタ 46"/>
          <p:cNvCxnSpPr>
            <a:stCxn id="40" idx="2"/>
            <a:endCxn id="46" idx="0"/>
          </p:cNvCxnSpPr>
          <p:nvPr/>
        </p:nvCxnSpPr>
        <p:spPr>
          <a:xfrm rot="5400000">
            <a:off x="5508104" y="5049180"/>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948264" y="2780928"/>
            <a:ext cx="1396536" cy="646331"/>
          </a:xfrm>
          <a:prstGeom prst="rect">
            <a:avLst/>
          </a:prstGeom>
          <a:noFill/>
        </p:spPr>
        <p:txBody>
          <a:bodyPr wrap="none" rtlCol="0">
            <a:spAutoFit/>
          </a:bodyPr>
          <a:lstStyle/>
          <a:p>
            <a:r>
              <a:rPr lang="ja-JP" altLang="en-US" dirty="0" smtClean="0"/>
              <a:t>ハードウェア</a:t>
            </a:r>
            <a:r>
              <a:rPr lang="en-US" altLang="ja-JP" dirty="0" smtClean="0"/>
              <a:t/>
            </a:r>
            <a:br>
              <a:rPr lang="en-US" altLang="ja-JP" dirty="0" smtClean="0"/>
            </a:br>
            <a:r>
              <a:rPr kumimoji="1" lang="ja-JP" altLang="en-US" dirty="0" smtClean="0"/>
              <a:t>ベンダー</a:t>
            </a:r>
            <a:endParaRPr kumimoji="1" lang="ja-JP" altLang="en-US" dirty="0"/>
          </a:p>
        </p:txBody>
      </p:sp>
      <p:cxnSp>
        <p:nvCxnSpPr>
          <p:cNvPr id="50" name="直線コネクタ 49"/>
          <p:cNvCxnSpPr/>
          <p:nvPr/>
        </p:nvCxnSpPr>
        <p:spPr>
          <a:xfrm rot="5400000">
            <a:off x="4752019"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rot="5400000">
            <a:off x="6696236" y="4401108"/>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828580" y="3090446"/>
            <a:ext cx="1553630" cy="338554"/>
          </a:xfrm>
          <a:prstGeom prst="rect">
            <a:avLst/>
          </a:prstGeom>
          <a:noFill/>
        </p:spPr>
        <p:txBody>
          <a:bodyPr wrap="none" rtlCol="0">
            <a:spAutoFit/>
          </a:bodyPr>
          <a:lstStyle/>
          <a:p>
            <a:pPr algn="ctr"/>
            <a:r>
              <a:rPr lang="ja-JP" altLang="en-US" sz="1600" dirty="0" smtClean="0"/>
              <a:t>システム開発者</a:t>
            </a:r>
            <a:endParaRPr kumimoji="1" lang="ja-JP" altLang="en-US" sz="1600" dirty="0"/>
          </a:p>
        </p:txBody>
      </p:sp>
      <p:cxnSp>
        <p:nvCxnSpPr>
          <p:cNvPr id="67" name="直線コネクタ 66"/>
          <p:cNvCxnSpPr/>
          <p:nvPr/>
        </p:nvCxnSpPr>
        <p:spPr>
          <a:xfrm>
            <a:off x="2699792" y="2924944"/>
            <a:ext cx="396044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3275856" y="2555612"/>
            <a:ext cx="2743059" cy="369332"/>
          </a:xfrm>
          <a:prstGeom prst="rect">
            <a:avLst/>
          </a:prstGeom>
          <a:noFill/>
        </p:spPr>
        <p:txBody>
          <a:bodyPr wrap="none" rtlCol="0">
            <a:spAutoFit/>
          </a:bodyPr>
          <a:lstStyle/>
          <a:p>
            <a:r>
              <a:rPr lang="ja-JP" altLang="en-US" dirty="0" smtClean="0"/>
              <a:t>データセンター内での業務</a:t>
            </a:r>
            <a:endParaRPr kumimoji="1" lang="en-US" altLang="ja-JP" dirty="0" smtClean="0"/>
          </a:p>
        </p:txBody>
      </p:sp>
      <p:sp>
        <p:nvSpPr>
          <p:cNvPr id="72" name="左右矢印 71"/>
          <p:cNvSpPr/>
          <p:nvPr/>
        </p:nvSpPr>
        <p:spPr>
          <a:xfrm>
            <a:off x="467544" y="6112720"/>
            <a:ext cx="4176464" cy="484632"/>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smtClean="0">
                <a:effectLst>
                  <a:outerShdw blurRad="38100" dist="38100" dir="2700000" algn="tl">
                    <a:srgbClr val="000000">
                      <a:alpha val="43137"/>
                    </a:srgbClr>
                  </a:outerShdw>
                </a:effectLst>
              </a:rPr>
              <a:t>リソースの提供</a:t>
            </a:r>
            <a:endParaRPr kumimoji="1" lang="ja-JP" altLang="en-US" b="1" dirty="0">
              <a:effectLst>
                <a:outerShdw blurRad="38100" dist="38100" dir="2700000" algn="tl">
                  <a:srgbClr val="000000">
                    <a:alpha val="43137"/>
                  </a:srgbClr>
                </a:outerShdw>
              </a:effectLst>
            </a:endParaRPr>
          </a:p>
        </p:txBody>
      </p:sp>
      <p:sp>
        <p:nvSpPr>
          <p:cNvPr id="73" name="左右矢印 72"/>
          <p:cNvSpPr/>
          <p:nvPr/>
        </p:nvSpPr>
        <p:spPr>
          <a:xfrm>
            <a:off x="4644008" y="6112720"/>
            <a:ext cx="3960440" cy="48463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smtClean="0">
                <a:effectLst>
                  <a:outerShdw blurRad="38100" dist="38100" dir="2700000" algn="tl">
                    <a:srgbClr val="000000">
                      <a:alpha val="43137"/>
                    </a:srgbClr>
                  </a:outerShdw>
                </a:effectLst>
              </a:rPr>
              <a:t>物理的リソースの準備</a:t>
            </a:r>
            <a:endParaRPr kumimoji="1" lang="ja-JP" altLang="en-US" b="1" dirty="0">
              <a:effectLst>
                <a:outerShdw blurRad="38100" dist="38100" dir="2700000" algn="tl">
                  <a:srgbClr val="000000">
                    <a:alpha val="43137"/>
                  </a:srgbClr>
                </a:outerShdw>
              </a:effectLst>
            </a:endParaRPr>
          </a:p>
        </p:txBody>
      </p:sp>
      <p:sp>
        <p:nvSpPr>
          <p:cNvPr id="52" name="テキスト ボックス 51"/>
          <p:cNvSpPr txBox="1"/>
          <p:nvPr/>
        </p:nvSpPr>
        <p:spPr>
          <a:xfrm>
            <a:off x="1403648" y="1412776"/>
            <a:ext cx="6199133" cy="646331"/>
          </a:xfrm>
          <a:prstGeom prst="rect">
            <a:avLst/>
          </a:prstGeom>
          <a:noFill/>
        </p:spPr>
        <p:txBody>
          <a:bodyPr wrap="none" rtlCol="0">
            <a:spAutoFit/>
          </a:bodyPr>
          <a:lstStyle/>
          <a:p>
            <a:r>
              <a:rPr lang="ja-JP" altLang="en-US" dirty="0" smtClean="0"/>
              <a:t>クラウド基盤は、データセンター内ではシステム開発者に対し、</a:t>
            </a:r>
            <a:r>
              <a:rPr lang="en-US" altLang="ja-JP" dirty="0" smtClean="0"/>
              <a:t/>
            </a:r>
            <a:br>
              <a:rPr lang="en-US" altLang="ja-JP" dirty="0" smtClean="0"/>
            </a:br>
            <a:r>
              <a:rPr lang="ja-JP" altLang="en-US" dirty="0" smtClean="0"/>
              <a:t>新規サーバの割り当てをするために利用される</a:t>
            </a:r>
            <a:endParaRPr kumimoji="1" lang="ja-JP"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直方体 27"/>
          <p:cNvSpPr/>
          <p:nvPr/>
        </p:nvSpPr>
        <p:spPr>
          <a:xfrm>
            <a:off x="179512" y="2996952"/>
            <a:ext cx="5760640" cy="3672408"/>
          </a:xfrm>
          <a:prstGeom prst="cub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システム規模の変化に耐えうる</a:t>
            </a:r>
            <a:r>
              <a:rPr kumimoji="1" lang="en-US" altLang="ja-JP" dirty="0" smtClean="0"/>
              <a:t/>
            </a:r>
            <a:br>
              <a:rPr kumimoji="1" lang="en-US" altLang="ja-JP" dirty="0" smtClean="0"/>
            </a:br>
            <a:r>
              <a:rPr kumimoji="1" lang="ja-JP" altLang="en-US" dirty="0" smtClean="0"/>
              <a:t>アーキテクチャ</a:t>
            </a:r>
            <a:r>
              <a:rPr kumimoji="1" lang="en-US" altLang="ja-JP" dirty="0" smtClean="0"/>
              <a:t>(2/3)</a:t>
            </a:r>
            <a:endParaRPr kumimoji="1" lang="ja-JP" altLang="en-US" dirty="0"/>
          </a:p>
        </p:txBody>
      </p:sp>
      <p:sp>
        <p:nvSpPr>
          <p:cNvPr id="3" name="スライド番号プレースホルダ 2"/>
          <p:cNvSpPr>
            <a:spLocks noGrp="1"/>
          </p:cNvSpPr>
          <p:nvPr>
            <p:ph type="sldNum" sz="quarter" idx="11"/>
          </p:nvPr>
        </p:nvSpPr>
        <p:spPr/>
        <p:txBody>
          <a:bodyPr>
            <a:normAutofit/>
          </a:bodyPr>
          <a:lstStyle/>
          <a:p>
            <a:fld id="{D2D8002D-B5B0-4BAC-B1F6-782DDCCE6D9C}" type="slidenum">
              <a:rPr kumimoji="1" lang="ja-JP" altLang="en-US" smtClean="0"/>
              <a:pPr/>
              <a:t>60</a:t>
            </a:fld>
            <a:endParaRPr kumimoji="1" lang="ja-JP" altLang="en-US"/>
          </a:p>
        </p:txBody>
      </p:sp>
      <p:sp>
        <p:nvSpPr>
          <p:cNvPr id="4" name="角丸四角形 3"/>
          <p:cNvSpPr/>
          <p:nvPr/>
        </p:nvSpPr>
        <p:spPr>
          <a:xfrm>
            <a:off x="179512" y="4005064"/>
            <a:ext cx="2498576" cy="13464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en-US" altLang="ja-JP" dirty="0" smtClean="0"/>
              <a:t>Web Server</a:t>
            </a:r>
            <a:endParaRPr kumimoji="1" lang="ja-JP" altLang="en-US" dirty="0"/>
          </a:p>
        </p:txBody>
      </p:sp>
      <p:sp>
        <p:nvSpPr>
          <p:cNvPr id="5" name="角丸四角形 4"/>
          <p:cNvSpPr/>
          <p:nvPr/>
        </p:nvSpPr>
        <p:spPr>
          <a:xfrm>
            <a:off x="3369568" y="4005064"/>
            <a:ext cx="2498576" cy="13464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kumimoji="1" lang="en-US" altLang="ja-JP" dirty="0" smtClean="0"/>
              <a:t>Web Server</a:t>
            </a:r>
            <a:endParaRPr kumimoji="1" lang="ja-JP" altLang="en-US" dirty="0"/>
          </a:p>
        </p:txBody>
      </p:sp>
      <p:sp>
        <p:nvSpPr>
          <p:cNvPr id="6" name="正方形/長方形 5"/>
          <p:cNvSpPr/>
          <p:nvPr/>
        </p:nvSpPr>
        <p:spPr>
          <a:xfrm>
            <a:off x="2267744" y="3140968"/>
            <a:ext cx="1512168" cy="4320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dirty="0" smtClean="0"/>
              <a:t>Load Balancer</a:t>
            </a:r>
            <a:endParaRPr kumimoji="1" lang="ja-JP" altLang="en-US" dirty="0"/>
          </a:p>
        </p:txBody>
      </p:sp>
      <p:cxnSp>
        <p:nvCxnSpPr>
          <p:cNvPr id="8" name="カギ線コネクタ 7"/>
          <p:cNvCxnSpPr>
            <a:stCxn id="6" idx="2"/>
            <a:endCxn id="4" idx="0"/>
          </p:cNvCxnSpPr>
          <p:nvPr/>
        </p:nvCxnSpPr>
        <p:spPr>
          <a:xfrm rot="5400000">
            <a:off x="2010290" y="2991526"/>
            <a:ext cx="432048"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カギ線コネクタ 9"/>
          <p:cNvCxnSpPr>
            <a:stCxn id="6" idx="2"/>
            <a:endCxn id="5" idx="0"/>
          </p:cNvCxnSpPr>
          <p:nvPr/>
        </p:nvCxnSpPr>
        <p:spPr>
          <a:xfrm rot="16200000" flipH="1">
            <a:off x="3605318" y="2991526"/>
            <a:ext cx="432048"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円柱 10"/>
          <p:cNvSpPr/>
          <p:nvPr/>
        </p:nvSpPr>
        <p:spPr>
          <a:xfrm>
            <a:off x="2483768" y="5733256"/>
            <a:ext cx="1080120" cy="86409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Database</a:t>
            </a:r>
            <a:endParaRPr kumimoji="1" lang="ja-JP" altLang="en-US" dirty="0"/>
          </a:p>
        </p:txBody>
      </p:sp>
      <p:cxnSp>
        <p:nvCxnSpPr>
          <p:cNvPr id="13" name="カギ線コネクタ 12"/>
          <p:cNvCxnSpPr>
            <a:stCxn id="5" idx="2"/>
            <a:endCxn id="11" idx="1"/>
          </p:cNvCxnSpPr>
          <p:nvPr/>
        </p:nvCxnSpPr>
        <p:spPr>
          <a:xfrm rot="5400000">
            <a:off x="3630470" y="4744870"/>
            <a:ext cx="381744"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4" idx="2"/>
            <a:endCxn id="11" idx="1"/>
          </p:cNvCxnSpPr>
          <p:nvPr/>
        </p:nvCxnSpPr>
        <p:spPr>
          <a:xfrm rot="16200000" flipH="1">
            <a:off x="2035442" y="4744870"/>
            <a:ext cx="381744"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円柱 17"/>
          <p:cNvSpPr/>
          <p:nvPr/>
        </p:nvSpPr>
        <p:spPr>
          <a:xfrm>
            <a:off x="3491880" y="4077072"/>
            <a:ext cx="1008112" cy="1211944"/>
          </a:xfrm>
          <a:prstGeom prst="can">
            <a:avLst/>
          </a:prstGeom>
        </p:spPr>
        <p:style>
          <a:lnRef idx="1">
            <a:schemeClr val="accent4"/>
          </a:lnRef>
          <a:fillRef idx="2">
            <a:schemeClr val="accent4"/>
          </a:fillRef>
          <a:effectRef idx="1">
            <a:schemeClr val="accent4"/>
          </a:effectRef>
          <a:fontRef idx="minor">
            <a:schemeClr val="dk1"/>
          </a:fontRef>
        </p:style>
        <p:txBody>
          <a:bodyPr rtlCol="0" anchor="b" anchorCtr="1"/>
          <a:lstStyle/>
          <a:p>
            <a:pPr algn="ctr"/>
            <a:r>
              <a:rPr lang="en-US" altLang="ja-JP" dirty="0" smtClean="0"/>
              <a:t>Memory</a:t>
            </a:r>
            <a:endParaRPr kumimoji="1" lang="ja-JP" altLang="en-US" dirty="0"/>
          </a:p>
        </p:txBody>
      </p:sp>
      <p:sp>
        <p:nvSpPr>
          <p:cNvPr id="25" name="円柱 24"/>
          <p:cNvSpPr/>
          <p:nvPr/>
        </p:nvSpPr>
        <p:spPr>
          <a:xfrm>
            <a:off x="1547664" y="4077072"/>
            <a:ext cx="1008112" cy="1211944"/>
          </a:xfrm>
          <a:prstGeom prst="can">
            <a:avLst/>
          </a:prstGeom>
        </p:spPr>
        <p:style>
          <a:lnRef idx="1">
            <a:schemeClr val="accent4"/>
          </a:lnRef>
          <a:fillRef idx="2">
            <a:schemeClr val="accent4"/>
          </a:fillRef>
          <a:effectRef idx="1">
            <a:schemeClr val="accent4"/>
          </a:effectRef>
          <a:fontRef idx="minor">
            <a:schemeClr val="dk1"/>
          </a:fontRef>
        </p:style>
        <p:txBody>
          <a:bodyPr rtlCol="0" anchor="b" anchorCtr="1"/>
          <a:lstStyle/>
          <a:p>
            <a:pPr algn="ctr"/>
            <a:r>
              <a:rPr lang="en-US" altLang="ja-JP" dirty="0" smtClean="0"/>
              <a:t>Memory</a:t>
            </a:r>
            <a:endParaRPr kumimoji="1" lang="ja-JP" altLang="en-US" dirty="0"/>
          </a:p>
        </p:txBody>
      </p:sp>
      <p:sp>
        <p:nvSpPr>
          <p:cNvPr id="43" name="円/楕円 42"/>
          <p:cNvSpPr/>
          <p:nvPr/>
        </p:nvSpPr>
        <p:spPr>
          <a:xfrm>
            <a:off x="1691680" y="4005064"/>
            <a:ext cx="698376" cy="698376"/>
          </a:xfrm>
          <a:prstGeom prst="ellipse">
            <a:avLst/>
          </a:prstGeom>
          <a:solidFill>
            <a:srgbClr val="92D050"/>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A</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48" name="円/楕円 47"/>
          <p:cNvSpPr/>
          <p:nvPr/>
        </p:nvSpPr>
        <p:spPr>
          <a:xfrm>
            <a:off x="3635896" y="4005064"/>
            <a:ext cx="698376" cy="698376"/>
          </a:xfrm>
          <a:prstGeom prst="ellipse">
            <a:avLst/>
          </a:prstGeom>
          <a:solidFill>
            <a:schemeClr val="accent6">
              <a:lumMod val="75000"/>
            </a:schemeClr>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B</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50" name="正方形/長方形 49"/>
          <p:cNvSpPr/>
          <p:nvPr/>
        </p:nvSpPr>
        <p:spPr>
          <a:xfrm>
            <a:off x="1259632" y="234888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Browser</a:t>
            </a:r>
            <a:endParaRPr kumimoji="1" lang="ja-JP" altLang="en-US" sz="1200" dirty="0"/>
          </a:p>
        </p:txBody>
      </p:sp>
      <p:sp>
        <p:nvSpPr>
          <p:cNvPr id="51" name="正方形/長方形 50"/>
          <p:cNvSpPr/>
          <p:nvPr/>
        </p:nvSpPr>
        <p:spPr>
          <a:xfrm>
            <a:off x="3851920" y="234888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Browser</a:t>
            </a:r>
            <a:endParaRPr kumimoji="1" lang="ja-JP" altLang="en-US" sz="1200" dirty="0"/>
          </a:p>
        </p:txBody>
      </p:sp>
      <p:sp>
        <p:nvSpPr>
          <p:cNvPr id="52" name="スマイル 51"/>
          <p:cNvSpPr/>
          <p:nvPr/>
        </p:nvSpPr>
        <p:spPr>
          <a:xfrm>
            <a:off x="5004048" y="2226568"/>
            <a:ext cx="720080" cy="69837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54" name="直線矢印コネクタ 53"/>
          <p:cNvCxnSpPr>
            <a:stCxn id="52" idx="2"/>
            <a:endCxn id="51" idx="3"/>
          </p:cNvCxnSpPr>
          <p:nvPr/>
        </p:nvCxnSpPr>
        <p:spPr>
          <a:xfrm rot="10800000">
            <a:off x="4766320" y="2564904"/>
            <a:ext cx="237728" cy="1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スマイル 57"/>
          <p:cNvSpPr/>
          <p:nvPr/>
        </p:nvSpPr>
        <p:spPr>
          <a:xfrm>
            <a:off x="273225" y="2226568"/>
            <a:ext cx="720080" cy="69837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59" name="直線矢印コネクタ 58"/>
          <p:cNvCxnSpPr>
            <a:stCxn id="58" idx="6"/>
            <a:endCxn id="50" idx="1"/>
          </p:cNvCxnSpPr>
          <p:nvPr/>
        </p:nvCxnSpPr>
        <p:spPr>
          <a:xfrm flipV="1">
            <a:off x="993305" y="2564904"/>
            <a:ext cx="266327" cy="1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フローチャート : 和接合 61"/>
          <p:cNvSpPr/>
          <p:nvPr/>
        </p:nvSpPr>
        <p:spPr>
          <a:xfrm>
            <a:off x="2699792" y="2228096"/>
            <a:ext cx="648072" cy="68465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矢印コネクタ 63"/>
          <p:cNvCxnSpPr>
            <a:stCxn id="51" idx="1"/>
            <a:endCxn id="62" idx="6"/>
          </p:cNvCxnSpPr>
          <p:nvPr/>
        </p:nvCxnSpPr>
        <p:spPr>
          <a:xfrm rot="10800000" flipV="1">
            <a:off x="3347864" y="2564904"/>
            <a:ext cx="504056" cy="5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0" idx="3"/>
            <a:endCxn id="62" idx="2"/>
          </p:cNvCxnSpPr>
          <p:nvPr/>
        </p:nvCxnSpPr>
        <p:spPr>
          <a:xfrm>
            <a:off x="2174032" y="2564904"/>
            <a:ext cx="525760" cy="5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4"/>
            <a:endCxn id="6" idx="0"/>
          </p:cNvCxnSpPr>
          <p:nvPr/>
        </p:nvCxnSpPr>
        <p:spPr>
          <a:xfrm rot="5400000">
            <a:off x="2909720" y="3026860"/>
            <a:ext cx="2282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円/楕円 69"/>
          <p:cNvSpPr/>
          <p:nvPr/>
        </p:nvSpPr>
        <p:spPr>
          <a:xfrm>
            <a:off x="1403648" y="1772816"/>
            <a:ext cx="698376" cy="698376"/>
          </a:xfrm>
          <a:prstGeom prst="ellipse">
            <a:avLst/>
          </a:prstGeom>
          <a:solidFill>
            <a:srgbClr val="92D050"/>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A</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71" name="円/楕円 70"/>
          <p:cNvSpPr/>
          <p:nvPr/>
        </p:nvSpPr>
        <p:spPr>
          <a:xfrm>
            <a:off x="3923928" y="1772816"/>
            <a:ext cx="698376" cy="698376"/>
          </a:xfrm>
          <a:prstGeom prst="ellipse">
            <a:avLst/>
          </a:prstGeom>
          <a:solidFill>
            <a:schemeClr val="accent6">
              <a:lumMod val="75000"/>
            </a:schemeClr>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B</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29" name="テキスト ボックス 28"/>
          <p:cNvSpPr txBox="1"/>
          <p:nvPr/>
        </p:nvSpPr>
        <p:spPr>
          <a:xfrm>
            <a:off x="3995936" y="2996952"/>
            <a:ext cx="1729576" cy="369332"/>
          </a:xfrm>
          <a:prstGeom prst="rect">
            <a:avLst/>
          </a:prstGeom>
          <a:noFill/>
        </p:spPr>
        <p:txBody>
          <a:bodyPr wrap="none" rtlCol="0">
            <a:spAutoFit/>
          </a:bodyPr>
          <a:lstStyle/>
          <a:p>
            <a:r>
              <a:rPr kumimoji="1" lang="en-US" altLang="ja-JP" dirty="0" smtClean="0"/>
              <a:t>System A</a:t>
            </a:r>
            <a:r>
              <a:rPr kumimoji="1" lang="ja-JP" altLang="en-US" dirty="0" smtClean="0"/>
              <a:t>の内部</a:t>
            </a:r>
            <a:endParaRPr kumimoji="1" lang="ja-JP" altLang="en-US" dirty="0"/>
          </a:p>
        </p:txBody>
      </p:sp>
      <p:sp>
        <p:nvSpPr>
          <p:cNvPr id="30" name="テキスト ボックス 29"/>
          <p:cNvSpPr txBox="1"/>
          <p:nvPr/>
        </p:nvSpPr>
        <p:spPr>
          <a:xfrm>
            <a:off x="6012161" y="1844824"/>
            <a:ext cx="2952328" cy="3108543"/>
          </a:xfrm>
          <a:prstGeom prst="rect">
            <a:avLst/>
          </a:prstGeom>
          <a:noFill/>
        </p:spPr>
        <p:txBody>
          <a:bodyPr wrap="square" rtlCol="0">
            <a:spAutoFit/>
          </a:bodyPr>
          <a:lstStyle/>
          <a:p>
            <a:r>
              <a:rPr lang="ja-JP" altLang="en-US" sz="1400" dirty="0" smtClean="0"/>
              <a:t>関係と言うのは「状態」でもある。</a:t>
            </a:r>
            <a:endParaRPr lang="en-US" altLang="ja-JP" sz="1400" dirty="0" smtClean="0"/>
          </a:p>
          <a:p>
            <a:r>
              <a:rPr kumimoji="1" lang="en-US" altLang="ja-JP" sz="1400" dirty="0" smtClean="0"/>
              <a:t>Web Server</a:t>
            </a:r>
            <a:r>
              <a:rPr kumimoji="1" lang="ja-JP" altLang="en-US" sz="1400" dirty="0" smtClean="0"/>
              <a:t>上でセッションを保持しこれとユーザを紐付け</a:t>
            </a:r>
            <a:r>
              <a:rPr kumimoji="1" lang="en-US" altLang="ja-JP" sz="1400" dirty="0" smtClean="0"/>
              <a:t>(Cookie</a:t>
            </a:r>
            <a:r>
              <a:rPr kumimoji="1" lang="ja-JP" altLang="en-US" sz="1400" dirty="0" smtClean="0"/>
              <a:t>で関係を作るなど</a:t>
            </a:r>
            <a:r>
              <a:rPr kumimoji="1" lang="en-US" altLang="ja-JP" sz="1400" dirty="0" smtClean="0"/>
              <a:t>)</a:t>
            </a:r>
            <a:r>
              <a:rPr kumimoji="1" lang="ja-JP" altLang="en-US" sz="1400" dirty="0" smtClean="0"/>
              <a:t>すると、</a:t>
            </a:r>
            <a:r>
              <a:rPr kumimoji="1" lang="en-US" altLang="ja-JP" sz="1400" dirty="0" smtClean="0"/>
              <a:t>Load Balancer</a:t>
            </a:r>
            <a:r>
              <a:rPr kumimoji="1" lang="ja-JP" altLang="en-US" sz="1400" dirty="0" smtClean="0"/>
              <a:t>がそのセッションを見て振り分け先を決めなければならない。</a:t>
            </a:r>
            <a:endParaRPr kumimoji="1" lang="en-US" altLang="ja-JP" sz="1400" dirty="0" smtClean="0"/>
          </a:p>
          <a:p>
            <a:r>
              <a:rPr kumimoji="1" lang="ja-JP" altLang="en-US" sz="1400" dirty="0" smtClean="0"/>
              <a:t>ステートフルな</a:t>
            </a:r>
            <a:r>
              <a:rPr kumimoji="1" lang="en-US" altLang="ja-JP" sz="1400" dirty="0" smtClean="0"/>
              <a:t>Web Server</a:t>
            </a:r>
            <a:r>
              <a:rPr kumimoji="1" lang="ja-JP" altLang="en-US" sz="1400" dirty="0" smtClean="0"/>
              <a:t>と呼ぶ。</a:t>
            </a:r>
            <a:endParaRPr kumimoji="1" lang="en-US" altLang="ja-JP" sz="1400" dirty="0" smtClean="0"/>
          </a:p>
          <a:p>
            <a:endParaRPr lang="en-US" altLang="ja-JP" sz="1400" dirty="0" smtClean="0"/>
          </a:p>
          <a:p>
            <a:r>
              <a:rPr kumimoji="1" lang="ja-JP" altLang="en-US" sz="1400" dirty="0" smtClean="0"/>
              <a:t>例えば</a:t>
            </a:r>
            <a:r>
              <a:rPr kumimoji="1" lang="en-US" altLang="ja-JP" sz="1400" dirty="0" smtClean="0"/>
              <a:t>Load Balancer</a:t>
            </a:r>
            <a:r>
              <a:rPr kumimoji="1" lang="ja-JP" altLang="en-US" sz="1400" dirty="0" smtClean="0"/>
              <a:t>が無条件で二台の</a:t>
            </a:r>
            <a:r>
              <a:rPr kumimoji="1" lang="en-US" altLang="ja-JP" sz="1400" dirty="0" smtClean="0"/>
              <a:t>Web Server</a:t>
            </a:r>
            <a:r>
              <a:rPr kumimoji="1" lang="ja-JP" altLang="en-US" sz="1400" dirty="0" smtClean="0"/>
              <a:t>に振り分けをしてしまうと、知らないセッションで問い合わせられた</a:t>
            </a:r>
            <a:r>
              <a:rPr kumimoji="1" lang="en-US" altLang="ja-JP" sz="1400" dirty="0" smtClean="0"/>
              <a:t>Web Server</a:t>
            </a:r>
            <a:r>
              <a:rPr kumimoji="1" lang="ja-JP" altLang="en-US" sz="1400" dirty="0" smtClean="0"/>
              <a:t>は、恐らくユーザに対してログインなどを求めてしまうだろう。</a:t>
            </a:r>
            <a:endParaRPr kumimoji="1" lang="ja-JP" altLang="en-US" sz="1400" dirty="0"/>
          </a:p>
        </p:txBody>
      </p:sp>
      <p:sp>
        <p:nvSpPr>
          <p:cNvPr id="31" name="テキスト ボックス 30"/>
          <p:cNvSpPr txBox="1"/>
          <p:nvPr/>
        </p:nvSpPr>
        <p:spPr>
          <a:xfrm>
            <a:off x="2555776" y="1916832"/>
            <a:ext cx="945067" cy="369332"/>
          </a:xfrm>
          <a:prstGeom prst="rect">
            <a:avLst/>
          </a:prstGeom>
          <a:noFill/>
        </p:spPr>
        <p:txBody>
          <a:bodyPr wrap="none" rtlCol="0">
            <a:spAutoFit/>
          </a:bodyPr>
          <a:lstStyle/>
          <a:p>
            <a:r>
              <a:rPr lang="en-US" altLang="ja-JP" dirty="0" smtClean="0"/>
              <a:t>Internet</a:t>
            </a:r>
            <a:endParaRPr kumimoji="1" lang="ja-JP"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直方体 27"/>
          <p:cNvSpPr/>
          <p:nvPr/>
        </p:nvSpPr>
        <p:spPr>
          <a:xfrm>
            <a:off x="179512" y="2996952"/>
            <a:ext cx="5760640" cy="3672408"/>
          </a:xfrm>
          <a:prstGeom prst="cub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システム規模の変化に耐えうる</a:t>
            </a:r>
            <a:r>
              <a:rPr kumimoji="1" lang="en-US" altLang="ja-JP" dirty="0" smtClean="0"/>
              <a:t/>
            </a:r>
            <a:br>
              <a:rPr kumimoji="1" lang="en-US" altLang="ja-JP" dirty="0" smtClean="0"/>
            </a:br>
            <a:r>
              <a:rPr kumimoji="1" lang="ja-JP" altLang="en-US" dirty="0" smtClean="0"/>
              <a:t>アーキテクチャ</a:t>
            </a:r>
            <a:r>
              <a:rPr kumimoji="1" lang="en-US" altLang="ja-JP" dirty="0" smtClean="0"/>
              <a:t>(3/3)</a:t>
            </a:r>
            <a:endParaRPr kumimoji="1" lang="ja-JP" altLang="en-US" dirty="0"/>
          </a:p>
        </p:txBody>
      </p:sp>
      <p:sp>
        <p:nvSpPr>
          <p:cNvPr id="3" name="スライド番号プレースホルダ 2"/>
          <p:cNvSpPr>
            <a:spLocks noGrp="1"/>
          </p:cNvSpPr>
          <p:nvPr>
            <p:ph type="sldNum" sz="quarter" idx="11"/>
          </p:nvPr>
        </p:nvSpPr>
        <p:spPr/>
        <p:txBody>
          <a:bodyPr>
            <a:normAutofit/>
          </a:bodyPr>
          <a:lstStyle/>
          <a:p>
            <a:fld id="{D2D8002D-B5B0-4BAC-B1F6-782DDCCE6D9C}" type="slidenum">
              <a:rPr kumimoji="1" lang="ja-JP" altLang="en-US" smtClean="0"/>
              <a:pPr/>
              <a:t>61</a:t>
            </a:fld>
            <a:endParaRPr kumimoji="1" lang="ja-JP" altLang="en-US"/>
          </a:p>
        </p:txBody>
      </p:sp>
      <p:sp>
        <p:nvSpPr>
          <p:cNvPr id="4" name="角丸四角形 3"/>
          <p:cNvSpPr/>
          <p:nvPr/>
        </p:nvSpPr>
        <p:spPr>
          <a:xfrm>
            <a:off x="179512" y="4005064"/>
            <a:ext cx="2498576" cy="13464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en-US" altLang="ja-JP" dirty="0" smtClean="0"/>
              <a:t>Web Server</a:t>
            </a:r>
            <a:endParaRPr kumimoji="1" lang="ja-JP" altLang="en-US" dirty="0"/>
          </a:p>
        </p:txBody>
      </p:sp>
      <p:sp>
        <p:nvSpPr>
          <p:cNvPr id="5" name="角丸四角形 4"/>
          <p:cNvSpPr/>
          <p:nvPr/>
        </p:nvSpPr>
        <p:spPr>
          <a:xfrm>
            <a:off x="3369568" y="4005064"/>
            <a:ext cx="2498576" cy="13464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kumimoji="1" lang="en-US" altLang="ja-JP" dirty="0" smtClean="0"/>
              <a:t>Web Server</a:t>
            </a:r>
            <a:endParaRPr kumimoji="1" lang="ja-JP" altLang="en-US" dirty="0"/>
          </a:p>
        </p:txBody>
      </p:sp>
      <p:sp>
        <p:nvSpPr>
          <p:cNvPr id="6" name="正方形/長方形 5"/>
          <p:cNvSpPr/>
          <p:nvPr/>
        </p:nvSpPr>
        <p:spPr>
          <a:xfrm>
            <a:off x="2267744" y="3140968"/>
            <a:ext cx="1512168" cy="4320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dirty="0" smtClean="0"/>
              <a:t>Load Balancer</a:t>
            </a:r>
            <a:endParaRPr kumimoji="1" lang="ja-JP" altLang="en-US" dirty="0"/>
          </a:p>
        </p:txBody>
      </p:sp>
      <p:cxnSp>
        <p:nvCxnSpPr>
          <p:cNvPr id="8" name="カギ線コネクタ 7"/>
          <p:cNvCxnSpPr>
            <a:stCxn id="6" idx="2"/>
            <a:endCxn id="4" idx="0"/>
          </p:cNvCxnSpPr>
          <p:nvPr/>
        </p:nvCxnSpPr>
        <p:spPr>
          <a:xfrm rot="5400000">
            <a:off x="2010290" y="2991526"/>
            <a:ext cx="432048"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カギ線コネクタ 9"/>
          <p:cNvCxnSpPr>
            <a:stCxn id="6" idx="2"/>
            <a:endCxn id="5" idx="0"/>
          </p:cNvCxnSpPr>
          <p:nvPr/>
        </p:nvCxnSpPr>
        <p:spPr>
          <a:xfrm rot="16200000" flipH="1">
            <a:off x="3605318" y="2991526"/>
            <a:ext cx="432048"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円柱 10"/>
          <p:cNvSpPr/>
          <p:nvPr/>
        </p:nvSpPr>
        <p:spPr>
          <a:xfrm>
            <a:off x="2483768" y="5733256"/>
            <a:ext cx="1080120" cy="86409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Database</a:t>
            </a:r>
            <a:endParaRPr kumimoji="1" lang="ja-JP" altLang="en-US" dirty="0"/>
          </a:p>
        </p:txBody>
      </p:sp>
      <p:cxnSp>
        <p:nvCxnSpPr>
          <p:cNvPr id="13" name="カギ線コネクタ 12"/>
          <p:cNvCxnSpPr>
            <a:stCxn id="5" idx="2"/>
            <a:endCxn id="11" idx="1"/>
          </p:cNvCxnSpPr>
          <p:nvPr/>
        </p:nvCxnSpPr>
        <p:spPr>
          <a:xfrm rot="5400000">
            <a:off x="3630470" y="4744870"/>
            <a:ext cx="381744"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4" idx="2"/>
            <a:endCxn id="11" idx="1"/>
          </p:cNvCxnSpPr>
          <p:nvPr/>
        </p:nvCxnSpPr>
        <p:spPr>
          <a:xfrm rot="16200000" flipH="1">
            <a:off x="2035442" y="4744870"/>
            <a:ext cx="381744" cy="15950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円柱 17"/>
          <p:cNvSpPr/>
          <p:nvPr/>
        </p:nvSpPr>
        <p:spPr>
          <a:xfrm>
            <a:off x="3491880" y="4077072"/>
            <a:ext cx="1008112" cy="1211944"/>
          </a:xfrm>
          <a:prstGeom prst="can">
            <a:avLst/>
          </a:prstGeom>
        </p:spPr>
        <p:style>
          <a:lnRef idx="1">
            <a:schemeClr val="accent4"/>
          </a:lnRef>
          <a:fillRef idx="2">
            <a:schemeClr val="accent4"/>
          </a:fillRef>
          <a:effectRef idx="1">
            <a:schemeClr val="accent4"/>
          </a:effectRef>
          <a:fontRef idx="minor">
            <a:schemeClr val="dk1"/>
          </a:fontRef>
        </p:style>
        <p:txBody>
          <a:bodyPr rtlCol="0" anchor="b" anchorCtr="1"/>
          <a:lstStyle/>
          <a:p>
            <a:pPr algn="ctr"/>
            <a:r>
              <a:rPr lang="en-US" altLang="ja-JP" dirty="0" smtClean="0"/>
              <a:t>Memory</a:t>
            </a:r>
            <a:endParaRPr kumimoji="1" lang="ja-JP" altLang="en-US" dirty="0"/>
          </a:p>
        </p:txBody>
      </p:sp>
      <p:sp>
        <p:nvSpPr>
          <p:cNvPr id="25" name="円柱 24"/>
          <p:cNvSpPr/>
          <p:nvPr/>
        </p:nvSpPr>
        <p:spPr>
          <a:xfrm>
            <a:off x="1547664" y="4077072"/>
            <a:ext cx="1008112" cy="1211944"/>
          </a:xfrm>
          <a:prstGeom prst="can">
            <a:avLst/>
          </a:prstGeom>
        </p:spPr>
        <p:style>
          <a:lnRef idx="1">
            <a:schemeClr val="accent4"/>
          </a:lnRef>
          <a:fillRef idx="2">
            <a:schemeClr val="accent4"/>
          </a:fillRef>
          <a:effectRef idx="1">
            <a:schemeClr val="accent4"/>
          </a:effectRef>
          <a:fontRef idx="minor">
            <a:schemeClr val="dk1"/>
          </a:fontRef>
        </p:style>
        <p:txBody>
          <a:bodyPr rtlCol="0" anchor="b" anchorCtr="1"/>
          <a:lstStyle/>
          <a:p>
            <a:pPr algn="ctr"/>
            <a:r>
              <a:rPr lang="en-US" altLang="ja-JP" dirty="0" smtClean="0"/>
              <a:t>Memory</a:t>
            </a:r>
            <a:endParaRPr kumimoji="1" lang="ja-JP" altLang="en-US" dirty="0"/>
          </a:p>
        </p:txBody>
      </p:sp>
      <p:sp>
        <p:nvSpPr>
          <p:cNvPr id="43" name="円/楕円 42"/>
          <p:cNvSpPr/>
          <p:nvPr/>
        </p:nvSpPr>
        <p:spPr>
          <a:xfrm>
            <a:off x="1907704" y="5877272"/>
            <a:ext cx="698376" cy="698376"/>
          </a:xfrm>
          <a:prstGeom prst="ellipse">
            <a:avLst/>
          </a:prstGeom>
          <a:solidFill>
            <a:srgbClr val="92D050"/>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A</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48" name="円/楕円 47"/>
          <p:cNvSpPr/>
          <p:nvPr/>
        </p:nvSpPr>
        <p:spPr>
          <a:xfrm>
            <a:off x="3419872" y="5877272"/>
            <a:ext cx="698376" cy="698376"/>
          </a:xfrm>
          <a:prstGeom prst="ellipse">
            <a:avLst/>
          </a:prstGeom>
          <a:solidFill>
            <a:schemeClr val="accent6">
              <a:lumMod val="75000"/>
            </a:schemeClr>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B</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50" name="正方形/長方形 49"/>
          <p:cNvSpPr/>
          <p:nvPr/>
        </p:nvSpPr>
        <p:spPr>
          <a:xfrm>
            <a:off x="1259632" y="234888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Browser</a:t>
            </a:r>
            <a:endParaRPr kumimoji="1" lang="ja-JP" altLang="en-US" sz="1200" dirty="0"/>
          </a:p>
        </p:txBody>
      </p:sp>
      <p:sp>
        <p:nvSpPr>
          <p:cNvPr id="51" name="正方形/長方形 50"/>
          <p:cNvSpPr/>
          <p:nvPr/>
        </p:nvSpPr>
        <p:spPr>
          <a:xfrm>
            <a:off x="3851920" y="234888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Browser</a:t>
            </a:r>
            <a:endParaRPr kumimoji="1" lang="ja-JP" altLang="en-US" sz="1200" dirty="0"/>
          </a:p>
        </p:txBody>
      </p:sp>
      <p:sp>
        <p:nvSpPr>
          <p:cNvPr id="52" name="スマイル 51"/>
          <p:cNvSpPr/>
          <p:nvPr/>
        </p:nvSpPr>
        <p:spPr>
          <a:xfrm>
            <a:off x="5004048" y="2226568"/>
            <a:ext cx="720080" cy="69837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54" name="直線矢印コネクタ 53"/>
          <p:cNvCxnSpPr>
            <a:stCxn id="52" idx="2"/>
            <a:endCxn id="51" idx="3"/>
          </p:cNvCxnSpPr>
          <p:nvPr/>
        </p:nvCxnSpPr>
        <p:spPr>
          <a:xfrm rot="10800000">
            <a:off x="4766320" y="2564904"/>
            <a:ext cx="237728" cy="1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スマイル 57"/>
          <p:cNvSpPr/>
          <p:nvPr/>
        </p:nvSpPr>
        <p:spPr>
          <a:xfrm>
            <a:off x="273225" y="2226568"/>
            <a:ext cx="720080" cy="69837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59" name="直線矢印コネクタ 58"/>
          <p:cNvCxnSpPr>
            <a:stCxn id="58" idx="6"/>
            <a:endCxn id="50" idx="1"/>
          </p:cNvCxnSpPr>
          <p:nvPr/>
        </p:nvCxnSpPr>
        <p:spPr>
          <a:xfrm flipV="1">
            <a:off x="993305" y="2564904"/>
            <a:ext cx="266327" cy="1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フローチャート : 和接合 61"/>
          <p:cNvSpPr/>
          <p:nvPr/>
        </p:nvSpPr>
        <p:spPr>
          <a:xfrm>
            <a:off x="2699792" y="2228096"/>
            <a:ext cx="648072" cy="68465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矢印コネクタ 63"/>
          <p:cNvCxnSpPr>
            <a:stCxn id="51" idx="1"/>
            <a:endCxn id="62" idx="6"/>
          </p:cNvCxnSpPr>
          <p:nvPr/>
        </p:nvCxnSpPr>
        <p:spPr>
          <a:xfrm rot="10800000" flipV="1">
            <a:off x="3347864" y="2564904"/>
            <a:ext cx="504056" cy="5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0" idx="3"/>
            <a:endCxn id="62" idx="2"/>
          </p:cNvCxnSpPr>
          <p:nvPr/>
        </p:nvCxnSpPr>
        <p:spPr>
          <a:xfrm>
            <a:off x="2174032" y="2564904"/>
            <a:ext cx="525760" cy="5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4"/>
            <a:endCxn id="6" idx="0"/>
          </p:cNvCxnSpPr>
          <p:nvPr/>
        </p:nvCxnSpPr>
        <p:spPr>
          <a:xfrm rot="5400000">
            <a:off x="2909720" y="3026860"/>
            <a:ext cx="2282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円/楕円 69"/>
          <p:cNvSpPr/>
          <p:nvPr/>
        </p:nvSpPr>
        <p:spPr>
          <a:xfrm>
            <a:off x="1403648" y="1772816"/>
            <a:ext cx="698376" cy="698376"/>
          </a:xfrm>
          <a:prstGeom prst="ellipse">
            <a:avLst/>
          </a:prstGeom>
          <a:solidFill>
            <a:srgbClr val="92D050"/>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A</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71" name="円/楕円 70"/>
          <p:cNvSpPr/>
          <p:nvPr/>
        </p:nvSpPr>
        <p:spPr>
          <a:xfrm>
            <a:off x="3923928" y="1772816"/>
            <a:ext cx="698376" cy="698376"/>
          </a:xfrm>
          <a:prstGeom prst="ellipse">
            <a:avLst/>
          </a:prstGeom>
          <a:solidFill>
            <a:schemeClr val="accent6">
              <a:lumMod val="75000"/>
            </a:schemeClr>
          </a:solidFill>
          <a:ln>
            <a:noFill/>
          </a:ln>
          <a:scene3d>
            <a:camera prst="orthographicFront"/>
            <a:lightRig rig="balanced" dir="t"/>
          </a:scene3d>
          <a:sp3d prstMaterial="plastic">
            <a:bevelT w="457200" h="3048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Session</a:t>
            </a:r>
          </a:p>
          <a:p>
            <a:pPr algn="ctr"/>
            <a:r>
              <a:rPr lang="en-US" altLang="ja-JP" sz="1600" b="1" dirty="0" smtClean="0">
                <a:solidFill>
                  <a:schemeClr val="tx1"/>
                </a:solidFill>
                <a:effectLst>
                  <a:outerShdw blurRad="38100" dist="38100" dir="2700000" algn="tl">
                    <a:srgbClr val="000000">
                      <a:alpha val="43137"/>
                    </a:srgbClr>
                  </a:outerShdw>
                </a:effectLst>
              </a:rPr>
              <a:t>B</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29" name="テキスト ボックス 28"/>
          <p:cNvSpPr txBox="1"/>
          <p:nvPr/>
        </p:nvSpPr>
        <p:spPr>
          <a:xfrm>
            <a:off x="3995936" y="2996952"/>
            <a:ext cx="1729576" cy="369332"/>
          </a:xfrm>
          <a:prstGeom prst="rect">
            <a:avLst/>
          </a:prstGeom>
          <a:noFill/>
        </p:spPr>
        <p:txBody>
          <a:bodyPr wrap="none" rtlCol="0">
            <a:spAutoFit/>
          </a:bodyPr>
          <a:lstStyle/>
          <a:p>
            <a:r>
              <a:rPr kumimoji="1" lang="en-US" altLang="ja-JP" dirty="0" smtClean="0"/>
              <a:t>System A</a:t>
            </a:r>
            <a:r>
              <a:rPr kumimoji="1" lang="ja-JP" altLang="en-US" dirty="0" smtClean="0"/>
              <a:t>の内部</a:t>
            </a:r>
            <a:endParaRPr kumimoji="1" lang="ja-JP" altLang="en-US" dirty="0"/>
          </a:p>
        </p:txBody>
      </p:sp>
      <p:sp>
        <p:nvSpPr>
          <p:cNvPr id="30" name="テキスト ボックス 29"/>
          <p:cNvSpPr txBox="1"/>
          <p:nvPr/>
        </p:nvSpPr>
        <p:spPr>
          <a:xfrm>
            <a:off x="6012161" y="1844824"/>
            <a:ext cx="2952328" cy="2677656"/>
          </a:xfrm>
          <a:prstGeom prst="rect">
            <a:avLst/>
          </a:prstGeom>
          <a:noFill/>
        </p:spPr>
        <p:txBody>
          <a:bodyPr wrap="square" rtlCol="0">
            <a:spAutoFit/>
          </a:bodyPr>
          <a:lstStyle/>
          <a:p>
            <a:r>
              <a:rPr kumimoji="1" lang="en-US" altLang="ja-JP" sz="1400" dirty="0" smtClean="0"/>
              <a:t>Web Server</a:t>
            </a:r>
            <a:r>
              <a:rPr kumimoji="1" lang="ja-JP" altLang="en-US" sz="1400" dirty="0" smtClean="0"/>
              <a:t>から状態を取り除き、ステートレスな</a:t>
            </a:r>
            <a:r>
              <a:rPr kumimoji="1" lang="en-US" altLang="ja-JP" sz="1400" dirty="0" smtClean="0"/>
              <a:t>Web Server</a:t>
            </a:r>
            <a:r>
              <a:rPr lang="ja-JP" altLang="en-US" sz="1400" dirty="0" smtClean="0"/>
              <a:t>にする。</a:t>
            </a:r>
            <a:endParaRPr lang="en-US" altLang="ja-JP" sz="1400" dirty="0" smtClean="0"/>
          </a:p>
          <a:p>
            <a:r>
              <a:rPr kumimoji="1" lang="ja-JP" altLang="en-US" sz="1400" dirty="0" smtClean="0"/>
              <a:t>そうすると、</a:t>
            </a:r>
            <a:r>
              <a:rPr kumimoji="1" lang="en-US" altLang="ja-JP" sz="1400" dirty="0" smtClean="0"/>
              <a:t>Load Balancer</a:t>
            </a:r>
            <a:r>
              <a:rPr kumimoji="1" lang="ja-JP" altLang="en-US" sz="1400" dirty="0" smtClean="0"/>
              <a:t>はセッションに依らずどの</a:t>
            </a:r>
            <a:r>
              <a:rPr kumimoji="1" lang="en-US" altLang="ja-JP" sz="1400" dirty="0" smtClean="0"/>
              <a:t>Web Server</a:t>
            </a:r>
            <a:r>
              <a:rPr lang="ja-JP" altLang="en-US" sz="1400" dirty="0" smtClean="0"/>
              <a:t>に分散しても良いことになる。</a:t>
            </a:r>
            <a:endParaRPr lang="en-US" altLang="ja-JP" sz="1400" dirty="0" smtClean="0"/>
          </a:p>
          <a:p>
            <a:r>
              <a:rPr kumimoji="1" lang="ja-JP" altLang="en-US" sz="1400" dirty="0" smtClean="0"/>
              <a:t>負荷が高くなれば、</a:t>
            </a:r>
            <a:r>
              <a:rPr kumimoji="1" lang="en-US" altLang="ja-JP" sz="1400" u="sng" dirty="0" smtClean="0"/>
              <a:t>Web Server</a:t>
            </a:r>
            <a:r>
              <a:rPr kumimoji="1" lang="ja-JP" altLang="en-US" sz="1400" u="sng" dirty="0" smtClean="0"/>
              <a:t>を増設するだけで全体のキャパシティが向上できるようになる</a:t>
            </a:r>
            <a:r>
              <a:rPr kumimoji="1" lang="ja-JP" altLang="en-US" sz="1400" dirty="0" smtClean="0"/>
              <a:t>。</a:t>
            </a:r>
            <a:endParaRPr kumimoji="1" lang="en-US" altLang="ja-JP" sz="1400" dirty="0" smtClean="0"/>
          </a:p>
          <a:p>
            <a:endParaRPr lang="en-US" altLang="ja-JP" sz="1400" dirty="0" smtClean="0"/>
          </a:p>
          <a:p>
            <a:r>
              <a:rPr kumimoji="1" lang="en-US" altLang="ja-JP" sz="1400" dirty="0" smtClean="0"/>
              <a:t>Load Balancer</a:t>
            </a:r>
            <a:r>
              <a:rPr kumimoji="1" lang="ja-JP" altLang="en-US" sz="1400" dirty="0" smtClean="0"/>
              <a:t>と</a:t>
            </a:r>
            <a:r>
              <a:rPr kumimoji="1" lang="en-US" altLang="ja-JP" sz="1400" dirty="0" smtClean="0"/>
              <a:t>Web Server</a:t>
            </a:r>
            <a:r>
              <a:rPr kumimoji="1" lang="ja-JP" altLang="en-US" sz="1400" dirty="0" smtClean="0"/>
              <a:t>はセッションと言う状態については無関係になったと言える。</a:t>
            </a:r>
            <a:endParaRPr kumimoji="1" lang="en-US" altLang="ja-JP" sz="1400" dirty="0" smtClean="0"/>
          </a:p>
        </p:txBody>
      </p:sp>
      <p:sp>
        <p:nvSpPr>
          <p:cNvPr id="31" name="テキスト ボックス 30"/>
          <p:cNvSpPr txBox="1"/>
          <p:nvPr/>
        </p:nvSpPr>
        <p:spPr>
          <a:xfrm>
            <a:off x="2555776" y="1916832"/>
            <a:ext cx="945067" cy="369332"/>
          </a:xfrm>
          <a:prstGeom prst="rect">
            <a:avLst/>
          </a:prstGeom>
          <a:noFill/>
        </p:spPr>
        <p:txBody>
          <a:bodyPr wrap="none" rtlCol="0">
            <a:spAutoFit/>
          </a:bodyPr>
          <a:lstStyle/>
          <a:p>
            <a:r>
              <a:rPr lang="en-US" altLang="ja-JP" dirty="0" smtClean="0"/>
              <a:t>Internet</a:t>
            </a:r>
            <a:endParaRPr kumimoji="1" lang="ja-JP" altLang="en-US" dirty="0"/>
          </a:p>
        </p:txBody>
      </p:sp>
      <p:sp>
        <p:nvSpPr>
          <p:cNvPr id="32" name="テキスト ボックス 31"/>
          <p:cNvSpPr txBox="1"/>
          <p:nvPr/>
        </p:nvSpPr>
        <p:spPr>
          <a:xfrm>
            <a:off x="6228184" y="4725144"/>
            <a:ext cx="2518638" cy="646331"/>
          </a:xfrm>
          <a:prstGeom prst="rect">
            <a:avLst/>
          </a:prstGeom>
          <a:noFill/>
        </p:spPr>
        <p:txBody>
          <a:bodyPr wrap="none" rtlCol="0">
            <a:spAutoFit/>
          </a:bodyPr>
          <a:lstStyle/>
          <a:p>
            <a:r>
              <a:rPr lang="ja-JP" altLang="en-US" dirty="0" smtClean="0"/>
              <a:t>データを外部化</a:t>
            </a:r>
            <a:r>
              <a:rPr kumimoji="1" lang="ja-JP" altLang="en-US" dirty="0" smtClean="0"/>
              <a:t>し、</a:t>
            </a:r>
            <a:r>
              <a:rPr kumimoji="1" lang="en-US" altLang="ja-JP" dirty="0" smtClean="0"/>
              <a:t/>
            </a:r>
            <a:br>
              <a:rPr kumimoji="1" lang="en-US" altLang="ja-JP" dirty="0" smtClean="0"/>
            </a:br>
            <a:r>
              <a:rPr kumimoji="1" lang="ja-JP" altLang="en-US" dirty="0" smtClean="0"/>
              <a:t>処理はステートレスに。</a:t>
            </a:r>
            <a:endParaRPr kumimoji="1" lang="en-US" altLang="ja-JP"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 REST – </a:t>
            </a:r>
            <a:r>
              <a:rPr kumimoji="1" lang="ja-JP" altLang="en-US" sz="2400" dirty="0" smtClean="0"/>
              <a:t>ソフトウェアアーキテクチャスタイル</a:t>
            </a:r>
            <a:endParaRPr kumimoji="1" lang="ja-JP" altLang="en-US" dirty="0"/>
          </a:p>
        </p:txBody>
      </p:sp>
      <p:sp>
        <p:nvSpPr>
          <p:cNvPr id="4" name="コンテンツ プレースホルダ 3"/>
          <p:cNvSpPr>
            <a:spLocks noGrp="1"/>
          </p:cNvSpPr>
          <p:nvPr>
            <p:ph sz="quarter" idx="1"/>
          </p:nvPr>
        </p:nvSpPr>
        <p:spPr/>
        <p:txBody>
          <a:bodyPr/>
          <a:lstStyle/>
          <a:p>
            <a:r>
              <a:rPr lang="ja-JP" altLang="en-US" dirty="0" smtClean="0"/>
              <a:t>スケーラブルな</a:t>
            </a:r>
            <a:r>
              <a:rPr lang="en-US" altLang="ja-JP" dirty="0" smtClean="0"/>
              <a:t>Web</a:t>
            </a:r>
            <a:r>
              <a:rPr lang="ja-JP" altLang="en-US" dirty="0" smtClean="0"/>
              <a:t>サービスシステムは、下記原則に従うことで概ね達せられるとした一つのスタイル</a:t>
            </a:r>
            <a:endParaRPr lang="en-US" altLang="ja-JP" dirty="0" smtClean="0"/>
          </a:p>
          <a:p>
            <a:pPr lvl="1"/>
            <a:r>
              <a:rPr lang="ja-JP" altLang="en-US" dirty="0" smtClean="0"/>
              <a:t>ステートレスなクライアント</a:t>
            </a:r>
            <a:r>
              <a:rPr lang="en-US" altLang="ja-JP" dirty="0" smtClean="0"/>
              <a:t>/</a:t>
            </a:r>
            <a:r>
              <a:rPr lang="ja-JP" altLang="en-US" dirty="0" smtClean="0"/>
              <a:t>サーバプロトコル</a:t>
            </a:r>
            <a:endParaRPr lang="en-US" altLang="ja-JP" dirty="0" smtClean="0"/>
          </a:p>
          <a:p>
            <a:pPr lvl="2"/>
            <a:r>
              <a:rPr lang="en-US" altLang="ja-JP" dirty="0" smtClean="0"/>
              <a:t>(HTTP</a:t>
            </a:r>
            <a:r>
              <a:rPr lang="ja-JP" altLang="en-US" dirty="0" smtClean="0"/>
              <a:t>などの</a:t>
            </a:r>
            <a:r>
              <a:rPr lang="en-US" altLang="ja-JP" dirty="0" smtClean="0"/>
              <a:t>)Request</a:t>
            </a:r>
            <a:r>
              <a:rPr lang="ja-JP" altLang="en-US" dirty="0" smtClean="0"/>
              <a:t>の一つ一つは互いに状態を持たず、すべて独立していて、それ単体で処理が完了させられること</a:t>
            </a:r>
            <a:endParaRPr lang="en-US" altLang="ja-JP" dirty="0" smtClean="0"/>
          </a:p>
          <a:p>
            <a:pPr lvl="1"/>
            <a:r>
              <a:rPr kumimoji="1" lang="ja-JP" altLang="en-US" dirty="0" smtClean="0"/>
              <a:t>すべてのリクエストは一意のリソース</a:t>
            </a:r>
            <a:r>
              <a:rPr kumimoji="1" lang="en-US" altLang="ja-JP" dirty="0" smtClean="0"/>
              <a:t>(URI)</a:t>
            </a:r>
            <a:r>
              <a:rPr kumimoji="1" lang="ja-JP" altLang="en-US" dirty="0" smtClean="0"/>
              <a:t>に対するものとして設計されること</a:t>
            </a:r>
            <a:endParaRPr kumimoji="1" lang="en-US" altLang="ja-JP" dirty="0" smtClean="0"/>
          </a:p>
          <a:p>
            <a:pPr lvl="1"/>
            <a:r>
              <a:rPr lang="ja-JP" altLang="en-US" dirty="0" smtClean="0"/>
              <a:t>リソースに対する操作を設計すること</a:t>
            </a:r>
            <a:endParaRPr lang="en-US" altLang="ja-JP" dirty="0" smtClean="0"/>
          </a:p>
          <a:p>
            <a:pPr lvl="2"/>
            <a:r>
              <a:rPr kumimoji="1" lang="en-US" altLang="ja-JP" dirty="0" smtClean="0"/>
              <a:t>HTTP</a:t>
            </a:r>
            <a:r>
              <a:rPr kumimoji="1" lang="ja-JP" altLang="en-US" dirty="0" smtClean="0"/>
              <a:t>の場合は、</a:t>
            </a:r>
            <a:r>
              <a:rPr kumimoji="1" lang="en-US" altLang="ja-JP" dirty="0" smtClean="0"/>
              <a:t>CRUD</a:t>
            </a:r>
            <a:r>
              <a:rPr kumimoji="1" lang="ja-JP" altLang="en-US" dirty="0" smtClean="0"/>
              <a:t>操作</a:t>
            </a:r>
            <a:r>
              <a:rPr kumimoji="1" lang="en-US" altLang="ja-JP" dirty="0" smtClean="0"/>
              <a:t>(Create, Read, Update, Delete)</a:t>
            </a:r>
            <a:r>
              <a:rPr kumimoji="1" lang="ja-JP" altLang="en-US" dirty="0" smtClean="0"/>
              <a:t>に近い</a:t>
            </a:r>
            <a:r>
              <a:rPr kumimoji="1" lang="en-US" altLang="ja-JP" dirty="0" smtClean="0"/>
              <a:t>GET, POST, PUT, DELETE</a:t>
            </a:r>
            <a:r>
              <a:rPr kumimoji="1" lang="ja-JP" altLang="en-US" dirty="0" smtClean="0"/>
              <a:t>などの「よく定義された操作」があり、それを利用することになる</a:t>
            </a:r>
            <a:endParaRPr kumimoji="1" lang="en-US" altLang="ja-JP" dirty="0" smtClean="0"/>
          </a:p>
          <a:p>
            <a:pPr lvl="1"/>
            <a:r>
              <a:rPr lang="ja-JP" altLang="en-US" dirty="0" smtClean="0"/>
              <a:t>リソースを渡り歩くように設計すること</a:t>
            </a:r>
            <a:endParaRPr lang="en-US" altLang="ja-JP" dirty="0" smtClean="0"/>
          </a:p>
          <a:p>
            <a:pPr lvl="2"/>
            <a:r>
              <a:rPr kumimoji="1" lang="ja-JP" altLang="en-US" dirty="0" smtClean="0"/>
              <a:t>必要であればリンクの概念を用いて次の</a:t>
            </a:r>
            <a:r>
              <a:rPr kumimoji="1" lang="en-US" altLang="ja-JP" dirty="0" smtClean="0"/>
              <a:t>URI</a:t>
            </a:r>
            <a:r>
              <a:rPr kumimoji="1" lang="ja-JP" altLang="en-US" dirty="0" smtClean="0"/>
              <a:t>へ要求を引き継げる</a:t>
            </a:r>
            <a:endParaRPr kumimoji="1" lang="en-US" altLang="ja-JP" dirty="0" smtClean="0"/>
          </a:p>
          <a:p>
            <a:pPr lvl="2"/>
            <a:r>
              <a:rPr lang="ja-JP" altLang="en-US" dirty="0" smtClean="0"/>
              <a:t>（特殊なレジストリのシステムなどは必要がない）</a:t>
            </a:r>
            <a:endParaRPr kumimoji="1" lang="ja-JP" altLang="en-US" dirty="0"/>
          </a:p>
        </p:txBody>
      </p:sp>
      <p:sp>
        <p:nvSpPr>
          <p:cNvPr id="3" name="スライド番号プレースホルダ 2"/>
          <p:cNvSpPr>
            <a:spLocks noGrp="1"/>
          </p:cNvSpPr>
          <p:nvPr>
            <p:ph type="sldNum" sz="quarter" idx="15"/>
          </p:nvPr>
        </p:nvSpPr>
        <p:spPr/>
        <p:txBody>
          <a:bodyPr/>
          <a:lstStyle/>
          <a:p>
            <a:fld id="{D2D8002D-B5B0-4BAC-B1F6-782DDCCE6D9C}" type="slidenum">
              <a:rPr kumimoji="1" lang="ja-JP" altLang="en-US" smtClean="0"/>
              <a:pPr/>
              <a:t>62</a:t>
            </a:fld>
            <a:endParaRPr kumimoji="1" lang="ja-JP"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クラウド基盤上の</a:t>
            </a:r>
            <a:r>
              <a:rPr kumimoji="1" lang="en-US" altLang="ja-JP" dirty="0" smtClean="0"/>
              <a:t>Web</a:t>
            </a:r>
            <a:r>
              <a:rPr lang="ja-JP" altLang="en-US" dirty="0" smtClean="0"/>
              <a:t>システム実例</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63</a:t>
            </a:fld>
            <a:endParaRPr kumimoji="1" lang="ja-JP"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2195736"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3</a:t>
            </a:r>
            <a:endParaRPr kumimoji="1" lang="ja-JP" altLang="en-US" dirty="0"/>
          </a:p>
        </p:txBody>
      </p:sp>
      <p:sp>
        <p:nvSpPr>
          <p:cNvPr id="25" name="正方形/長方形 24"/>
          <p:cNvSpPr/>
          <p:nvPr/>
        </p:nvSpPr>
        <p:spPr>
          <a:xfrm>
            <a:off x="323528"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2</a:t>
            </a:r>
            <a:endParaRPr kumimoji="1" lang="ja-JP" altLang="en-US" dirty="0"/>
          </a:p>
        </p:txBody>
      </p:sp>
      <p:sp>
        <p:nvSpPr>
          <p:cNvPr id="24" name="正方形/長方形 23"/>
          <p:cNvSpPr/>
          <p:nvPr/>
        </p:nvSpPr>
        <p:spPr>
          <a:xfrm>
            <a:off x="1259632" y="2276872"/>
            <a:ext cx="1656184" cy="86409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1</a:t>
            </a:r>
            <a:endParaRPr kumimoji="1" lang="ja-JP" altLang="en-US" dirty="0"/>
          </a:p>
        </p:txBody>
      </p:sp>
      <p:sp>
        <p:nvSpPr>
          <p:cNvPr id="2" name="タイトル 1"/>
          <p:cNvSpPr>
            <a:spLocks noGrp="1"/>
          </p:cNvSpPr>
          <p:nvPr>
            <p:ph type="title"/>
          </p:nvPr>
        </p:nvSpPr>
        <p:spPr/>
        <p:txBody>
          <a:bodyPr/>
          <a:lstStyle/>
          <a:p>
            <a:r>
              <a:rPr lang="ja-JP" altLang="en-US" dirty="0" smtClean="0"/>
              <a:t>単純な</a:t>
            </a:r>
            <a:r>
              <a:rPr lang="en-US" altLang="ja-JP" dirty="0" smtClean="0"/>
              <a:t>Web</a:t>
            </a:r>
            <a:r>
              <a:rPr lang="ja-JP" altLang="en-US" dirty="0" smtClean="0"/>
              <a:t>コンテンツ配信</a:t>
            </a:r>
            <a:endParaRPr kumimoji="1" lang="ja-JP" altLang="en-US" dirty="0"/>
          </a:p>
        </p:txBody>
      </p:sp>
      <p:sp>
        <p:nvSpPr>
          <p:cNvPr id="4" name="スライド番号プレースホルダ 3"/>
          <p:cNvSpPr>
            <a:spLocks noGrp="1"/>
          </p:cNvSpPr>
          <p:nvPr>
            <p:ph type="sldNum" sz="quarter" idx="11"/>
          </p:nvPr>
        </p:nvSpPr>
        <p:spPr/>
        <p:txBody>
          <a:bodyPr>
            <a:normAutofit/>
          </a:bodyPr>
          <a:lstStyle/>
          <a:p>
            <a:fld id="{D2D8002D-B5B0-4BAC-B1F6-782DDCCE6D9C}" type="slidenum">
              <a:rPr kumimoji="1" lang="ja-JP" altLang="en-US" smtClean="0"/>
              <a:pPr/>
              <a:t>64</a:t>
            </a:fld>
            <a:endParaRPr kumimoji="1" lang="ja-JP" altLang="en-US"/>
          </a:p>
        </p:txBody>
      </p:sp>
      <p:sp>
        <p:nvSpPr>
          <p:cNvPr id="5" name="角丸四角形 4"/>
          <p:cNvSpPr/>
          <p:nvPr/>
        </p:nvSpPr>
        <p:spPr>
          <a:xfrm>
            <a:off x="5395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6" name="角丸四角形 5"/>
          <p:cNvSpPr/>
          <p:nvPr/>
        </p:nvSpPr>
        <p:spPr>
          <a:xfrm>
            <a:off x="23397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7" name="正方形/長方形 6"/>
          <p:cNvSpPr/>
          <p:nvPr/>
        </p:nvSpPr>
        <p:spPr>
          <a:xfrm>
            <a:off x="1331640" y="2636912"/>
            <a:ext cx="1512168" cy="4320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dirty="0" smtClean="0"/>
              <a:t>Load Balancer</a:t>
            </a:r>
            <a:endParaRPr kumimoji="1" lang="ja-JP" altLang="en-US" dirty="0"/>
          </a:p>
        </p:txBody>
      </p:sp>
      <p:cxnSp>
        <p:nvCxnSpPr>
          <p:cNvPr id="8" name="カギ線コネクタ 7"/>
          <p:cNvCxnSpPr>
            <a:stCxn id="7" idx="2"/>
            <a:endCxn id="5" idx="0"/>
          </p:cNvCxnSpPr>
          <p:nvPr/>
        </p:nvCxnSpPr>
        <p:spPr>
          <a:xfrm rot="5400000">
            <a:off x="1205626" y="3050958"/>
            <a:ext cx="86409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7" idx="2"/>
            <a:endCxn id="6" idx="0"/>
          </p:cNvCxnSpPr>
          <p:nvPr/>
        </p:nvCxnSpPr>
        <p:spPr>
          <a:xfrm rot="16200000" flipH="1">
            <a:off x="2105726" y="3050958"/>
            <a:ext cx="86409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フローチャート : 和接合 26"/>
          <p:cNvSpPr/>
          <p:nvPr/>
        </p:nvSpPr>
        <p:spPr>
          <a:xfrm>
            <a:off x="1763688" y="1508016"/>
            <a:ext cx="648072" cy="68465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a:stCxn id="27" idx="4"/>
            <a:endCxn id="7" idx="0"/>
          </p:cNvCxnSpPr>
          <p:nvPr/>
        </p:nvCxnSpPr>
        <p:spPr>
          <a:xfrm rot="5400000">
            <a:off x="1865604" y="2414792"/>
            <a:ext cx="4442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619672" y="1196752"/>
            <a:ext cx="945067" cy="369332"/>
          </a:xfrm>
          <a:prstGeom prst="rect">
            <a:avLst/>
          </a:prstGeom>
          <a:noFill/>
        </p:spPr>
        <p:txBody>
          <a:bodyPr wrap="none" rtlCol="0">
            <a:spAutoFit/>
          </a:bodyPr>
          <a:lstStyle/>
          <a:p>
            <a:r>
              <a:rPr lang="en-US" altLang="ja-JP" dirty="0" smtClean="0"/>
              <a:t>Internet</a:t>
            </a:r>
            <a:endParaRPr kumimoji="1" lang="ja-JP" altLang="en-US" dirty="0"/>
          </a:p>
        </p:txBody>
      </p:sp>
      <p:sp>
        <p:nvSpPr>
          <p:cNvPr id="31" name="円柱 30"/>
          <p:cNvSpPr/>
          <p:nvPr/>
        </p:nvSpPr>
        <p:spPr>
          <a:xfrm>
            <a:off x="6835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Content</a:t>
            </a:r>
          </a:p>
          <a:p>
            <a:pPr algn="ctr"/>
            <a:r>
              <a:rPr kumimoji="1" lang="en-US" altLang="ja-JP" dirty="0" smtClean="0"/>
              <a:t>Ver. 1</a:t>
            </a:r>
            <a:endParaRPr kumimoji="1" lang="ja-JP" altLang="en-US" dirty="0"/>
          </a:p>
        </p:txBody>
      </p:sp>
      <p:cxnSp>
        <p:nvCxnSpPr>
          <p:cNvPr id="33" name="直線コネクタ 32"/>
          <p:cNvCxnSpPr>
            <a:stCxn id="5" idx="2"/>
            <a:endCxn id="31" idx="1"/>
          </p:cNvCxnSpPr>
          <p:nvPr/>
        </p:nvCxnSpPr>
        <p:spPr>
          <a:xfrm rot="5400000">
            <a:off x="11156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柱 35"/>
          <p:cNvSpPr/>
          <p:nvPr/>
        </p:nvSpPr>
        <p:spPr>
          <a:xfrm>
            <a:off x="24837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1</a:t>
            </a:r>
            <a:endParaRPr kumimoji="1" lang="ja-JP" altLang="en-US" dirty="0"/>
          </a:p>
        </p:txBody>
      </p:sp>
      <p:cxnSp>
        <p:nvCxnSpPr>
          <p:cNvPr id="38" name="直線コネクタ 37"/>
          <p:cNvCxnSpPr>
            <a:stCxn id="6" idx="2"/>
            <a:endCxn id="36" idx="1"/>
          </p:cNvCxnSpPr>
          <p:nvPr/>
        </p:nvCxnSpPr>
        <p:spPr>
          <a:xfrm rot="5400000">
            <a:off x="29158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メモ 39"/>
          <p:cNvSpPr/>
          <p:nvPr/>
        </p:nvSpPr>
        <p:spPr>
          <a:xfrm>
            <a:off x="1547664" y="5661248"/>
            <a:ext cx="1008112" cy="9144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Machine Image</a:t>
            </a:r>
          </a:p>
          <a:p>
            <a:pPr algn="ctr"/>
            <a:r>
              <a:rPr lang="en-US" altLang="ja-JP" dirty="0" smtClean="0"/>
              <a:t>Ver. 1</a:t>
            </a:r>
            <a:endParaRPr kumimoji="1" lang="ja-JP" altLang="en-US" dirty="0"/>
          </a:p>
        </p:txBody>
      </p:sp>
      <p:cxnSp>
        <p:nvCxnSpPr>
          <p:cNvPr id="42" name="カギ線コネクタ 41"/>
          <p:cNvCxnSpPr>
            <a:stCxn id="40" idx="1"/>
            <a:endCxn id="25" idx="2"/>
          </p:cNvCxnSpPr>
          <p:nvPr/>
        </p:nvCxnSpPr>
        <p:spPr>
          <a:xfrm rot="10800000">
            <a:off x="1151620" y="5517232"/>
            <a:ext cx="396044"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3"/>
            <a:endCxn id="26" idx="2"/>
          </p:cNvCxnSpPr>
          <p:nvPr/>
        </p:nvCxnSpPr>
        <p:spPr>
          <a:xfrm flipV="1">
            <a:off x="2555776" y="5517232"/>
            <a:ext cx="468052"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355976" y="1628800"/>
            <a:ext cx="4220579" cy="369332"/>
          </a:xfrm>
          <a:prstGeom prst="rect">
            <a:avLst/>
          </a:prstGeom>
          <a:noFill/>
        </p:spPr>
        <p:txBody>
          <a:bodyPr wrap="none" rtlCol="0">
            <a:spAutoFit/>
          </a:bodyPr>
          <a:lstStyle/>
          <a:p>
            <a:r>
              <a:rPr kumimoji="1" lang="en-US" altLang="ja-JP" dirty="0" smtClean="0"/>
              <a:t>【</a:t>
            </a:r>
            <a:r>
              <a:rPr kumimoji="1" lang="ja-JP" altLang="en-US" dirty="0" smtClean="0"/>
              <a:t>シンプルな</a:t>
            </a:r>
            <a:r>
              <a:rPr kumimoji="1" lang="en-US" altLang="ja-JP" dirty="0" smtClean="0"/>
              <a:t>Web</a:t>
            </a:r>
            <a:r>
              <a:rPr kumimoji="1" lang="ja-JP" altLang="en-US" dirty="0" smtClean="0"/>
              <a:t>コンテンツ配信のケース</a:t>
            </a:r>
            <a:r>
              <a:rPr kumimoji="1" lang="en-US" altLang="ja-JP" dirty="0" smtClean="0"/>
              <a:t>】</a:t>
            </a:r>
            <a:endParaRPr kumimoji="1" lang="ja-JP" altLang="en-US" dirty="0"/>
          </a:p>
        </p:txBody>
      </p:sp>
      <p:sp>
        <p:nvSpPr>
          <p:cNvPr id="46" name="テキスト ボックス 45"/>
          <p:cNvSpPr txBox="1"/>
          <p:nvPr/>
        </p:nvSpPr>
        <p:spPr>
          <a:xfrm>
            <a:off x="4283968" y="2206605"/>
            <a:ext cx="4392488" cy="1200329"/>
          </a:xfrm>
          <a:prstGeom prst="rect">
            <a:avLst/>
          </a:prstGeom>
          <a:noFill/>
        </p:spPr>
        <p:txBody>
          <a:bodyPr wrap="square" rtlCol="0">
            <a:spAutoFit/>
          </a:bodyPr>
          <a:lstStyle/>
          <a:p>
            <a:r>
              <a:rPr lang="en-US" altLang="ja-JP" dirty="0" smtClean="0"/>
              <a:t>Instance 1</a:t>
            </a:r>
            <a:r>
              <a:rPr lang="ja-JP" altLang="en-US" dirty="0" smtClean="0"/>
              <a:t>は専用のマシンイメージで起動し、ソフトウェアロードバランサーを起動する。</a:t>
            </a:r>
            <a:endParaRPr lang="en-US" altLang="ja-JP" dirty="0" smtClean="0"/>
          </a:p>
          <a:p>
            <a:r>
              <a:rPr kumimoji="1" lang="en-US" altLang="ja-JP" dirty="0" smtClean="0"/>
              <a:t>pound, </a:t>
            </a:r>
            <a:r>
              <a:rPr kumimoji="1" lang="en-US" altLang="ja-JP" dirty="0" err="1" smtClean="0"/>
              <a:t>nginx</a:t>
            </a:r>
            <a:r>
              <a:rPr kumimoji="1" lang="en-US" altLang="ja-JP" dirty="0" smtClean="0"/>
              <a:t>, apache(</a:t>
            </a:r>
            <a:r>
              <a:rPr kumimoji="1" lang="en-US" altLang="ja-JP" dirty="0" err="1" smtClean="0"/>
              <a:t>mod_proxy</a:t>
            </a:r>
            <a:r>
              <a:rPr lang="en-US" altLang="ja-JP" dirty="0" err="1" smtClean="0"/>
              <a:t>_balancer</a:t>
            </a:r>
            <a:r>
              <a:rPr lang="en-US" altLang="ja-JP" dirty="0" smtClean="0"/>
              <a:t>)</a:t>
            </a:r>
            <a:r>
              <a:rPr kumimoji="1" lang="ja-JP" altLang="en-US" dirty="0" smtClean="0"/>
              <a:t>などを利用すると良い。</a:t>
            </a:r>
            <a:endParaRPr kumimoji="1" lang="ja-JP" altLang="en-US" dirty="0"/>
          </a:p>
        </p:txBody>
      </p:sp>
      <p:sp>
        <p:nvSpPr>
          <p:cNvPr id="47" name="テキスト ボックス 46"/>
          <p:cNvSpPr txBox="1"/>
          <p:nvPr/>
        </p:nvSpPr>
        <p:spPr>
          <a:xfrm>
            <a:off x="4283968" y="3646765"/>
            <a:ext cx="4320480" cy="646331"/>
          </a:xfrm>
          <a:prstGeom prst="rect">
            <a:avLst/>
          </a:prstGeom>
          <a:noFill/>
        </p:spPr>
        <p:txBody>
          <a:bodyPr wrap="square" rtlCol="0">
            <a:spAutoFit/>
          </a:bodyPr>
          <a:lstStyle/>
          <a:p>
            <a:r>
              <a:rPr kumimoji="1" lang="en-US" altLang="ja-JP" dirty="0" smtClean="0"/>
              <a:t>Instance 2, 3</a:t>
            </a:r>
            <a:r>
              <a:rPr kumimoji="1" lang="ja-JP" altLang="en-US" dirty="0" smtClean="0"/>
              <a:t>はコンテンツを含んだ同一マシンイメージから起動して配信させる。</a:t>
            </a:r>
            <a:endParaRPr kumimoji="1" lang="ja-JP"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2195736"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3</a:t>
            </a:r>
            <a:endParaRPr kumimoji="1" lang="ja-JP" altLang="en-US" dirty="0"/>
          </a:p>
        </p:txBody>
      </p:sp>
      <p:sp>
        <p:nvSpPr>
          <p:cNvPr id="25" name="正方形/長方形 24"/>
          <p:cNvSpPr/>
          <p:nvPr/>
        </p:nvSpPr>
        <p:spPr>
          <a:xfrm>
            <a:off x="323528"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2</a:t>
            </a:r>
            <a:endParaRPr kumimoji="1" lang="ja-JP" altLang="en-US" dirty="0"/>
          </a:p>
        </p:txBody>
      </p:sp>
      <p:sp>
        <p:nvSpPr>
          <p:cNvPr id="24" name="正方形/長方形 23"/>
          <p:cNvSpPr/>
          <p:nvPr/>
        </p:nvSpPr>
        <p:spPr>
          <a:xfrm>
            <a:off x="1259632" y="2276872"/>
            <a:ext cx="1656184" cy="86409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1</a:t>
            </a:r>
            <a:endParaRPr kumimoji="1" lang="ja-JP" altLang="en-US" dirty="0"/>
          </a:p>
        </p:txBody>
      </p:sp>
      <p:sp>
        <p:nvSpPr>
          <p:cNvPr id="2" name="タイトル 1"/>
          <p:cNvSpPr>
            <a:spLocks noGrp="1"/>
          </p:cNvSpPr>
          <p:nvPr>
            <p:ph type="title"/>
          </p:nvPr>
        </p:nvSpPr>
        <p:spPr/>
        <p:txBody>
          <a:bodyPr/>
          <a:lstStyle/>
          <a:p>
            <a:r>
              <a:rPr lang="ja-JP" altLang="en-US" dirty="0" smtClean="0"/>
              <a:t>コンテンツの差し替え準備</a:t>
            </a:r>
            <a:endParaRPr kumimoji="1" lang="ja-JP" altLang="en-US" dirty="0"/>
          </a:p>
        </p:txBody>
      </p:sp>
      <p:sp>
        <p:nvSpPr>
          <p:cNvPr id="4" name="スライド番号プレースホルダ 3"/>
          <p:cNvSpPr>
            <a:spLocks noGrp="1"/>
          </p:cNvSpPr>
          <p:nvPr>
            <p:ph type="sldNum" sz="quarter" idx="11"/>
          </p:nvPr>
        </p:nvSpPr>
        <p:spPr>
          <a:xfrm>
            <a:off x="6588224" y="6492875"/>
            <a:ext cx="2133600" cy="365125"/>
          </a:xfrm>
        </p:spPr>
        <p:txBody>
          <a:bodyPr/>
          <a:lstStyle/>
          <a:p>
            <a:fld id="{D2D8002D-B5B0-4BAC-B1F6-782DDCCE6D9C}" type="slidenum">
              <a:rPr kumimoji="1" lang="ja-JP" altLang="en-US" smtClean="0"/>
              <a:pPr/>
              <a:t>65</a:t>
            </a:fld>
            <a:endParaRPr kumimoji="1" lang="ja-JP" altLang="en-US" dirty="0"/>
          </a:p>
        </p:txBody>
      </p:sp>
      <p:sp>
        <p:nvSpPr>
          <p:cNvPr id="5" name="角丸四角形 4"/>
          <p:cNvSpPr/>
          <p:nvPr/>
        </p:nvSpPr>
        <p:spPr>
          <a:xfrm>
            <a:off x="5395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6" name="角丸四角形 5"/>
          <p:cNvSpPr/>
          <p:nvPr/>
        </p:nvSpPr>
        <p:spPr>
          <a:xfrm>
            <a:off x="23397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7" name="正方形/長方形 6"/>
          <p:cNvSpPr/>
          <p:nvPr/>
        </p:nvSpPr>
        <p:spPr>
          <a:xfrm>
            <a:off x="1331640" y="2636912"/>
            <a:ext cx="1512168" cy="4320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dirty="0" smtClean="0"/>
              <a:t>Load Balancer</a:t>
            </a:r>
            <a:endParaRPr kumimoji="1" lang="ja-JP" altLang="en-US" dirty="0"/>
          </a:p>
        </p:txBody>
      </p:sp>
      <p:cxnSp>
        <p:nvCxnSpPr>
          <p:cNvPr id="8" name="カギ線コネクタ 7"/>
          <p:cNvCxnSpPr>
            <a:stCxn id="7" idx="2"/>
            <a:endCxn id="5" idx="0"/>
          </p:cNvCxnSpPr>
          <p:nvPr/>
        </p:nvCxnSpPr>
        <p:spPr>
          <a:xfrm rot="5400000">
            <a:off x="1205626" y="3050958"/>
            <a:ext cx="86409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7" idx="2"/>
            <a:endCxn id="6" idx="0"/>
          </p:cNvCxnSpPr>
          <p:nvPr/>
        </p:nvCxnSpPr>
        <p:spPr>
          <a:xfrm rot="16200000" flipH="1">
            <a:off x="2105726" y="3050958"/>
            <a:ext cx="86409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フローチャート : 和接合 26"/>
          <p:cNvSpPr/>
          <p:nvPr/>
        </p:nvSpPr>
        <p:spPr>
          <a:xfrm>
            <a:off x="1763688" y="1508016"/>
            <a:ext cx="648072" cy="68465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a:stCxn id="27" idx="4"/>
            <a:endCxn id="7" idx="0"/>
          </p:cNvCxnSpPr>
          <p:nvPr/>
        </p:nvCxnSpPr>
        <p:spPr>
          <a:xfrm rot="5400000">
            <a:off x="1865604" y="2414792"/>
            <a:ext cx="4442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619672" y="1196752"/>
            <a:ext cx="945067" cy="369332"/>
          </a:xfrm>
          <a:prstGeom prst="rect">
            <a:avLst/>
          </a:prstGeom>
          <a:noFill/>
        </p:spPr>
        <p:txBody>
          <a:bodyPr wrap="none" rtlCol="0">
            <a:spAutoFit/>
          </a:bodyPr>
          <a:lstStyle/>
          <a:p>
            <a:r>
              <a:rPr lang="en-US" altLang="ja-JP" dirty="0" smtClean="0"/>
              <a:t>Internet</a:t>
            </a:r>
            <a:endParaRPr kumimoji="1" lang="ja-JP" altLang="en-US" dirty="0"/>
          </a:p>
        </p:txBody>
      </p:sp>
      <p:sp>
        <p:nvSpPr>
          <p:cNvPr id="31" name="円柱 30"/>
          <p:cNvSpPr/>
          <p:nvPr/>
        </p:nvSpPr>
        <p:spPr>
          <a:xfrm>
            <a:off x="6835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1</a:t>
            </a:r>
            <a:endParaRPr kumimoji="1" lang="ja-JP" altLang="en-US" dirty="0"/>
          </a:p>
        </p:txBody>
      </p:sp>
      <p:cxnSp>
        <p:nvCxnSpPr>
          <p:cNvPr id="33" name="直線コネクタ 32"/>
          <p:cNvCxnSpPr>
            <a:stCxn id="5" idx="2"/>
            <a:endCxn id="31" idx="1"/>
          </p:cNvCxnSpPr>
          <p:nvPr/>
        </p:nvCxnSpPr>
        <p:spPr>
          <a:xfrm rot="5400000">
            <a:off x="11156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柱 35"/>
          <p:cNvSpPr/>
          <p:nvPr/>
        </p:nvSpPr>
        <p:spPr>
          <a:xfrm>
            <a:off x="24837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Content Ver. 1</a:t>
            </a:r>
            <a:endParaRPr kumimoji="1" lang="ja-JP" altLang="en-US" dirty="0"/>
          </a:p>
        </p:txBody>
      </p:sp>
      <p:cxnSp>
        <p:nvCxnSpPr>
          <p:cNvPr id="38" name="直線コネクタ 37"/>
          <p:cNvCxnSpPr>
            <a:stCxn id="6" idx="2"/>
            <a:endCxn id="36" idx="1"/>
          </p:cNvCxnSpPr>
          <p:nvPr/>
        </p:nvCxnSpPr>
        <p:spPr>
          <a:xfrm rot="5400000">
            <a:off x="29158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メモ 39"/>
          <p:cNvSpPr/>
          <p:nvPr/>
        </p:nvSpPr>
        <p:spPr>
          <a:xfrm>
            <a:off x="1547664" y="5661248"/>
            <a:ext cx="1008112" cy="9144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Machine Image</a:t>
            </a:r>
          </a:p>
          <a:p>
            <a:pPr algn="ctr"/>
            <a:r>
              <a:rPr lang="en-US" altLang="ja-JP" dirty="0" smtClean="0"/>
              <a:t>Ver. 1</a:t>
            </a:r>
            <a:endParaRPr kumimoji="1" lang="ja-JP" altLang="en-US" dirty="0"/>
          </a:p>
        </p:txBody>
      </p:sp>
      <p:cxnSp>
        <p:nvCxnSpPr>
          <p:cNvPr id="42" name="カギ線コネクタ 41"/>
          <p:cNvCxnSpPr>
            <a:stCxn id="40" idx="1"/>
            <a:endCxn id="25" idx="2"/>
          </p:cNvCxnSpPr>
          <p:nvPr/>
        </p:nvCxnSpPr>
        <p:spPr>
          <a:xfrm rot="10800000">
            <a:off x="1151620" y="5517232"/>
            <a:ext cx="396044"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3"/>
            <a:endCxn id="26" idx="2"/>
          </p:cNvCxnSpPr>
          <p:nvPr/>
        </p:nvCxnSpPr>
        <p:spPr>
          <a:xfrm flipV="1">
            <a:off x="2555776" y="5517232"/>
            <a:ext cx="468052"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355976" y="1628800"/>
            <a:ext cx="3866764" cy="369332"/>
          </a:xfrm>
          <a:prstGeom prst="rect">
            <a:avLst/>
          </a:prstGeom>
          <a:noFill/>
        </p:spPr>
        <p:txBody>
          <a:bodyPr wrap="none" rtlCol="0">
            <a:spAutoFit/>
          </a:bodyPr>
          <a:lstStyle/>
          <a:p>
            <a:r>
              <a:rPr kumimoji="1" lang="en-US" altLang="ja-JP" dirty="0" smtClean="0"/>
              <a:t>【</a:t>
            </a:r>
            <a:r>
              <a:rPr lang="ja-JP" altLang="en-US" dirty="0" smtClean="0"/>
              <a:t>コンテンツ差し替え時の運用例</a:t>
            </a:r>
            <a:r>
              <a:rPr lang="en-US" altLang="ja-JP" dirty="0" smtClean="0"/>
              <a:t>(1/2)</a:t>
            </a:r>
            <a:r>
              <a:rPr kumimoji="1" lang="en-US" altLang="ja-JP" dirty="0" smtClean="0"/>
              <a:t>】</a:t>
            </a:r>
            <a:endParaRPr kumimoji="1" lang="ja-JP" altLang="en-US" dirty="0"/>
          </a:p>
        </p:txBody>
      </p:sp>
      <p:sp>
        <p:nvSpPr>
          <p:cNvPr id="46" name="テキスト ボックス 45"/>
          <p:cNvSpPr txBox="1"/>
          <p:nvPr/>
        </p:nvSpPr>
        <p:spPr>
          <a:xfrm>
            <a:off x="4283968" y="1988840"/>
            <a:ext cx="4392488" cy="646331"/>
          </a:xfrm>
          <a:prstGeom prst="rect">
            <a:avLst/>
          </a:prstGeom>
          <a:noFill/>
        </p:spPr>
        <p:txBody>
          <a:bodyPr wrap="square" rtlCol="0">
            <a:spAutoFit/>
          </a:bodyPr>
          <a:lstStyle/>
          <a:p>
            <a:r>
              <a:rPr kumimoji="1" lang="ja-JP" altLang="en-US" dirty="0" smtClean="0"/>
              <a:t>コンテンツを書き換えたマシンイメージ</a:t>
            </a:r>
            <a:r>
              <a:rPr kumimoji="1" lang="en-US" altLang="ja-JP" dirty="0" smtClean="0"/>
              <a:t>(Ver. 2)</a:t>
            </a:r>
            <a:r>
              <a:rPr kumimoji="1" lang="ja-JP" altLang="en-US" dirty="0" smtClean="0"/>
              <a:t>を作成し、</a:t>
            </a:r>
            <a:r>
              <a:rPr kumimoji="1" lang="en-US" altLang="ja-JP" dirty="0" smtClean="0"/>
              <a:t>Instance 4, 5</a:t>
            </a:r>
            <a:r>
              <a:rPr kumimoji="1" lang="ja-JP" altLang="en-US" dirty="0" smtClean="0"/>
              <a:t>を起動する。</a:t>
            </a:r>
            <a:endParaRPr kumimoji="1" lang="ja-JP" altLang="en-US" dirty="0"/>
          </a:p>
        </p:txBody>
      </p:sp>
      <p:sp>
        <p:nvSpPr>
          <p:cNvPr id="34" name="メモ 33"/>
          <p:cNvSpPr/>
          <p:nvPr/>
        </p:nvSpPr>
        <p:spPr>
          <a:xfrm>
            <a:off x="5292080" y="5661248"/>
            <a:ext cx="1008112" cy="9144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Machine Image</a:t>
            </a:r>
          </a:p>
          <a:p>
            <a:pPr algn="ctr"/>
            <a:r>
              <a:rPr lang="en-US" altLang="ja-JP" dirty="0" smtClean="0"/>
              <a:t>Ver. 2</a:t>
            </a:r>
            <a:endParaRPr kumimoji="1" lang="ja-JP" altLang="en-US" dirty="0"/>
          </a:p>
        </p:txBody>
      </p:sp>
      <p:sp>
        <p:nvSpPr>
          <p:cNvPr id="39" name="正方形/長方形 38"/>
          <p:cNvSpPr/>
          <p:nvPr/>
        </p:nvSpPr>
        <p:spPr>
          <a:xfrm>
            <a:off x="5940152"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5</a:t>
            </a:r>
            <a:endParaRPr kumimoji="1" lang="ja-JP" altLang="en-US" dirty="0"/>
          </a:p>
        </p:txBody>
      </p:sp>
      <p:sp>
        <p:nvSpPr>
          <p:cNvPr id="41" name="正方形/長方形 40"/>
          <p:cNvSpPr/>
          <p:nvPr/>
        </p:nvSpPr>
        <p:spPr>
          <a:xfrm>
            <a:off x="4067944"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4</a:t>
            </a:r>
            <a:endParaRPr kumimoji="1" lang="ja-JP" altLang="en-US" dirty="0"/>
          </a:p>
        </p:txBody>
      </p:sp>
      <p:sp>
        <p:nvSpPr>
          <p:cNvPr id="43" name="角丸四角形 42"/>
          <p:cNvSpPr/>
          <p:nvPr/>
        </p:nvSpPr>
        <p:spPr>
          <a:xfrm>
            <a:off x="4283968"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48" name="角丸四角形 47"/>
          <p:cNvSpPr/>
          <p:nvPr/>
        </p:nvSpPr>
        <p:spPr>
          <a:xfrm>
            <a:off x="6084168"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49" name="円柱 48"/>
          <p:cNvSpPr/>
          <p:nvPr/>
        </p:nvSpPr>
        <p:spPr>
          <a:xfrm>
            <a:off x="4427984"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2</a:t>
            </a:r>
            <a:endParaRPr kumimoji="1" lang="ja-JP" altLang="en-US" dirty="0"/>
          </a:p>
        </p:txBody>
      </p:sp>
      <p:cxnSp>
        <p:nvCxnSpPr>
          <p:cNvPr id="50" name="直線コネクタ 49"/>
          <p:cNvCxnSpPr>
            <a:stCxn id="43" idx="2"/>
            <a:endCxn id="49" idx="1"/>
          </p:cNvCxnSpPr>
          <p:nvPr/>
        </p:nvCxnSpPr>
        <p:spPr>
          <a:xfrm rot="5400000">
            <a:off x="4860032"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円柱 50"/>
          <p:cNvSpPr/>
          <p:nvPr/>
        </p:nvSpPr>
        <p:spPr>
          <a:xfrm>
            <a:off x="6228184"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2</a:t>
            </a:r>
            <a:endParaRPr kumimoji="1" lang="ja-JP" altLang="en-US" dirty="0"/>
          </a:p>
        </p:txBody>
      </p:sp>
      <p:cxnSp>
        <p:nvCxnSpPr>
          <p:cNvPr id="52" name="直線コネクタ 51"/>
          <p:cNvCxnSpPr>
            <a:stCxn id="48" idx="2"/>
            <a:endCxn id="51" idx="1"/>
          </p:cNvCxnSpPr>
          <p:nvPr/>
        </p:nvCxnSpPr>
        <p:spPr>
          <a:xfrm rot="5400000">
            <a:off x="6660232" y="458112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カギ線コネクタ 52"/>
          <p:cNvCxnSpPr>
            <a:stCxn id="34" idx="1"/>
            <a:endCxn id="41" idx="2"/>
          </p:cNvCxnSpPr>
          <p:nvPr/>
        </p:nvCxnSpPr>
        <p:spPr>
          <a:xfrm rot="10800000">
            <a:off x="4896036" y="5517232"/>
            <a:ext cx="396044"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stCxn id="34" idx="3"/>
            <a:endCxn id="39" idx="2"/>
          </p:cNvCxnSpPr>
          <p:nvPr/>
        </p:nvCxnSpPr>
        <p:spPr>
          <a:xfrm flipV="1">
            <a:off x="6300192" y="5517232"/>
            <a:ext cx="468052"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メモ 33"/>
          <p:cNvSpPr/>
          <p:nvPr/>
        </p:nvSpPr>
        <p:spPr>
          <a:xfrm>
            <a:off x="5292080" y="5661248"/>
            <a:ext cx="1008112" cy="9144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Machine Image</a:t>
            </a:r>
          </a:p>
          <a:p>
            <a:pPr algn="ctr"/>
            <a:r>
              <a:rPr lang="en-US" altLang="ja-JP" dirty="0" smtClean="0"/>
              <a:t>Ver. 2</a:t>
            </a:r>
            <a:endParaRPr kumimoji="1" lang="ja-JP" altLang="en-US" dirty="0"/>
          </a:p>
        </p:txBody>
      </p:sp>
      <p:sp>
        <p:nvSpPr>
          <p:cNvPr id="39" name="正方形/長方形 38"/>
          <p:cNvSpPr/>
          <p:nvPr/>
        </p:nvSpPr>
        <p:spPr>
          <a:xfrm>
            <a:off x="5940152"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5</a:t>
            </a:r>
            <a:endParaRPr kumimoji="1" lang="ja-JP" altLang="en-US" dirty="0"/>
          </a:p>
        </p:txBody>
      </p:sp>
      <p:sp>
        <p:nvSpPr>
          <p:cNvPr id="41" name="正方形/長方形 40"/>
          <p:cNvSpPr/>
          <p:nvPr/>
        </p:nvSpPr>
        <p:spPr>
          <a:xfrm>
            <a:off x="4067944"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4</a:t>
            </a:r>
            <a:endParaRPr kumimoji="1" lang="ja-JP" altLang="en-US" dirty="0"/>
          </a:p>
        </p:txBody>
      </p:sp>
      <p:sp>
        <p:nvSpPr>
          <p:cNvPr id="43" name="角丸四角形 42"/>
          <p:cNvSpPr/>
          <p:nvPr/>
        </p:nvSpPr>
        <p:spPr>
          <a:xfrm>
            <a:off x="4283968"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48" name="角丸四角形 47"/>
          <p:cNvSpPr/>
          <p:nvPr/>
        </p:nvSpPr>
        <p:spPr>
          <a:xfrm>
            <a:off x="6084168"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49" name="円柱 48"/>
          <p:cNvSpPr/>
          <p:nvPr/>
        </p:nvSpPr>
        <p:spPr>
          <a:xfrm>
            <a:off x="4427984"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2</a:t>
            </a:r>
            <a:endParaRPr kumimoji="1" lang="ja-JP" altLang="en-US" dirty="0"/>
          </a:p>
        </p:txBody>
      </p:sp>
      <p:cxnSp>
        <p:nvCxnSpPr>
          <p:cNvPr id="50" name="直線コネクタ 49"/>
          <p:cNvCxnSpPr>
            <a:stCxn id="43" idx="2"/>
            <a:endCxn id="49" idx="1"/>
          </p:cNvCxnSpPr>
          <p:nvPr/>
        </p:nvCxnSpPr>
        <p:spPr>
          <a:xfrm rot="5400000">
            <a:off x="4860032"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円柱 50"/>
          <p:cNvSpPr/>
          <p:nvPr/>
        </p:nvSpPr>
        <p:spPr>
          <a:xfrm>
            <a:off x="6228184"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2</a:t>
            </a:r>
            <a:endParaRPr kumimoji="1" lang="ja-JP" altLang="en-US" dirty="0"/>
          </a:p>
        </p:txBody>
      </p:sp>
      <p:cxnSp>
        <p:nvCxnSpPr>
          <p:cNvPr id="52" name="直線コネクタ 51"/>
          <p:cNvCxnSpPr>
            <a:stCxn id="48" idx="2"/>
            <a:endCxn id="51" idx="1"/>
          </p:cNvCxnSpPr>
          <p:nvPr/>
        </p:nvCxnSpPr>
        <p:spPr>
          <a:xfrm rot="5400000">
            <a:off x="6660232" y="458112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カギ線コネクタ 52"/>
          <p:cNvCxnSpPr>
            <a:stCxn id="34" idx="0"/>
            <a:endCxn id="41" idx="2"/>
          </p:cNvCxnSpPr>
          <p:nvPr/>
        </p:nvCxnSpPr>
        <p:spPr>
          <a:xfrm rot="16200000" flipV="1">
            <a:off x="5274078" y="5139190"/>
            <a:ext cx="14401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stCxn id="34" idx="0"/>
            <a:endCxn id="39" idx="2"/>
          </p:cNvCxnSpPr>
          <p:nvPr/>
        </p:nvCxnSpPr>
        <p:spPr>
          <a:xfrm rot="5400000" flipH="1" flipV="1">
            <a:off x="6210182" y="5103186"/>
            <a:ext cx="144016" cy="9721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2195736" y="3573016"/>
            <a:ext cx="1656184" cy="1944216"/>
          </a:xfrm>
          <a:prstGeom prst="rect">
            <a:avLst/>
          </a:prstGeom>
          <a:ln>
            <a:prstDash val="dash"/>
          </a:ln>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3</a:t>
            </a:r>
            <a:endParaRPr kumimoji="1" lang="ja-JP" altLang="en-US" dirty="0"/>
          </a:p>
        </p:txBody>
      </p:sp>
      <p:sp>
        <p:nvSpPr>
          <p:cNvPr id="25" name="正方形/長方形 24"/>
          <p:cNvSpPr/>
          <p:nvPr/>
        </p:nvSpPr>
        <p:spPr>
          <a:xfrm>
            <a:off x="323528" y="3573016"/>
            <a:ext cx="1656184" cy="1944216"/>
          </a:xfrm>
          <a:prstGeom prst="rect">
            <a:avLst/>
          </a:prstGeom>
          <a:ln>
            <a:prstDash val="dash"/>
          </a:ln>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2</a:t>
            </a:r>
            <a:endParaRPr kumimoji="1" lang="ja-JP" altLang="en-US" dirty="0"/>
          </a:p>
        </p:txBody>
      </p:sp>
      <p:sp>
        <p:nvSpPr>
          <p:cNvPr id="24" name="正方形/長方形 23"/>
          <p:cNvSpPr/>
          <p:nvPr/>
        </p:nvSpPr>
        <p:spPr>
          <a:xfrm>
            <a:off x="1259632" y="2276872"/>
            <a:ext cx="1656184" cy="86409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1</a:t>
            </a:r>
            <a:endParaRPr kumimoji="1" lang="ja-JP" altLang="en-US" dirty="0"/>
          </a:p>
        </p:txBody>
      </p:sp>
      <p:sp>
        <p:nvSpPr>
          <p:cNvPr id="2" name="タイトル 1"/>
          <p:cNvSpPr>
            <a:spLocks noGrp="1"/>
          </p:cNvSpPr>
          <p:nvPr>
            <p:ph type="title"/>
          </p:nvPr>
        </p:nvSpPr>
        <p:spPr/>
        <p:txBody>
          <a:bodyPr/>
          <a:lstStyle/>
          <a:p>
            <a:r>
              <a:rPr kumimoji="1" lang="ja-JP" altLang="en-US" dirty="0" smtClean="0"/>
              <a:t>最新のサーバ群へ切り替える</a:t>
            </a:r>
            <a:endParaRPr kumimoji="1" lang="ja-JP" altLang="en-US" dirty="0"/>
          </a:p>
        </p:txBody>
      </p:sp>
      <p:sp>
        <p:nvSpPr>
          <p:cNvPr id="4" name="スライド番号プレースホルダ 3"/>
          <p:cNvSpPr>
            <a:spLocks noGrp="1"/>
          </p:cNvSpPr>
          <p:nvPr>
            <p:ph type="sldNum" sz="quarter" idx="11"/>
          </p:nvPr>
        </p:nvSpPr>
        <p:spPr/>
        <p:txBody>
          <a:bodyPr>
            <a:normAutofit/>
          </a:bodyPr>
          <a:lstStyle/>
          <a:p>
            <a:fld id="{D2D8002D-B5B0-4BAC-B1F6-782DDCCE6D9C}" type="slidenum">
              <a:rPr kumimoji="1" lang="ja-JP" altLang="en-US" smtClean="0"/>
              <a:pPr/>
              <a:t>66</a:t>
            </a:fld>
            <a:endParaRPr kumimoji="1" lang="ja-JP" altLang="en-US" dirty="0"/>
          </a:p>
        </p:txBody>
      </p:sp>
      <p:sp>
        <p:nvSpPr>
          <p:cNvPr id="5" name="角丸四角形 4"/>
          <p:cNvSpPr/>
          <p:nvPr/>
        </p:nvSpPr>
        <p:spPr>
          <a:xfrm>
            <a:off x="5395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6" name="角丸四角形 5"/>
          <p:cNvSpPr/>
          <p:nvPr/>
        </p:nvSpPr>
        <p:spPr>
          <a:xfrm>
            <a:off x="23397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7" name="正方形/長方形 6"/>
          <p:cNvSpPr/>
          <p:nvPr/>
        </p:nvSpPr>
        <p:spPr>
          <a:xfrm>
            <a:off x="1331640" y="2636912"/>
            <a:ext cx="1512168" cy="4320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dirty="0" smtClean="0"/>
              <a:t>Load Balancer</a:t>
            </a:r>
            <a:endParaRPr kumimoji="1" lang="ja-JP" altLang="en-US" dirty="0"/>
          </a:p>
        </p:txBody>
      </p:sp>
      <p:cxnSp>
        <p:nvCxnSpPr>
          <p:cNvPr id="8" name="カギ線コネクタ 7"/>
          <p:cNvCxnSpPr>
            <a:stCxn id="7" idx="2"/>
            <a:endCxn id="43" idx="0"/>
          </p:cNvCxnSpPr>
          <p:nvPr/>
        </p:nvCxnSpPr>
        <p:spPr>
          <a:xfrm rot="16200000" flipH="1">
            <a:off x="3077834" y="2078850"/>
            <a:ext cx="864096" cy="28443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7" idx="2"/>
            <a:endCxn id="48" idx="0"/>
          </p:cNvCxnSpPr>
          <p:nvPr/>
        </p:nvCxnSpPr>
        <p:spPr>
          <a:xfrm rot="16200000" flipH="1">
            <a:off x="3977934" y="1178750"/>
            <a:ext cx="864096" cy="46445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フローチャート : 和接合 26"/>
          <p:cNvSpPr/>
          <p:nvPr/>
        </p:nvSpPr>
        <p:spPr>
          <a:xfrm>
            <a:off x="1763688" y="1508016"/>
            <a:ext cx="648072" cy="68465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a:stCxn id="27" idx="4"/>
            <a:endCxn id="7" idx="0"/>
          </p:cNvCxnSpPr>
          <p:nvPr/>
        </p:nvCxnSpPr>
        <p:spPr>
          <a:xfrm rot="5400000">
            <a:off x="1865604" y="2414792"/>
            <a:ext cx="4442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619672" y="1196752"/>
            <a:ext cx="945067" cy="369332"/>
          </a:xfrm>
          <a:prstGeom prst="rect">
            <a:avLst/>
          </a:prstGeom>
          <a:noFill/>
        </p:spPr>
        <p:txBody>
          <a:bodyPr wrap="none" rtlCol="0">
            <a:spAutoFit/>
          </a:bodyPr>
          <a:lstStyle/>
          <a:p>
            <a:r>
              <a:rPr lang="en-US" altLang="ja-JP" dirty="0" smtClean="0"/>
              <a:t>Internet</a:t>
            </a:r>
            <a:endParaRPr kumimoji="1" lang="ja-JP" altLang="en-US" dirty="0"/>
          </a:p>
        </p:txBody>
      </p:sp>
      <p:sp>
        <p:nvSpPr>
          <p:cNvPr id="31" name="円柱 30"/>
          <p:cNvSpPr/>
          <p:nvPr/>
        </p:nvSpPr>
        <p:spPr>
          <a:xfrm>
            <a:off x="6835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1</a:t>
            </a:r>
            <a:endParaRPr kumimoji="1" lang="ja-JP" altLang="en-US" dirty="0"/>
          </a:p>
        </p:txBody>
      </p:sp>
      <p:cxnSp>
        <p:nvCxnSpPr>
          <p:cNvPr id="33" name="直線コネクタ 32"/>
          <p:cNvCxnSpPr>
            <a:stCxn id="5" idx="2"/>
            <a:endCxn id="31" idx="1"/>
          </p:cNvCxnSpPr>
          <p:nvPr/>
        </p:nvCxnSpPr>
        <p:spPr>
          <a:xfrm rot="5400000">
            <a:off x="11156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柱 35"/>
          <p:cNvSpPr/>
          <p:nvPr/>
        </p:nvSpPr>
        <p:spPr>
          <a:xfrm>
            <a:off x="24837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Content Ver. 1</a:t>
            </a:r>
            <a:endParaRPr kumimoji="1" lang="ja-JP" altLang="en-US" dirty="0"/>
          </a:p>
        </p:txBody>
      </p:sp>
      <p:cxnSp>
        <p:nvCxnSpPr>
          <p:cNvPr id="38" name="直線コネクタ 37"/>
          <p:cNvCxnSpPr>
            <a:stCxn id="6" idx="2"/>
            <a:endCxn id="36" idx="1"/>
          </p:cNvCxnSpPr>
          <p:nvPr/>
        </p:nvCxnSpPr>
        <p:spPr>
          <a:xfrm rot="5400000">
            <a:off x="29158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メモ 39"/>
          <p:cNvSpPr/>
          <p:nvPr/>
        </p:nvSpPr>
        <p:spPr>
          <a:xfrm>
            <a:off x="1547664" y="5661248"/>
            <a:ext cx="1008112" cy="914400"/>
          </a:xfrm>
          <a:prstGeom prst="foldedCorner">
            <a:avLst/>
          </a:prstGeom>
          <a:ln>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Machine Image</a:t>
            </a:r>
          </a:p>
          <a:p>
            <a:pPr algn="ctr"/>
            <a:r>
              <a:rPr lang="en-US" altLang="ja-JP" dirty="0" smtClean="0"/>
              <a:t>Ver. 1</a:t>
            </a:r>
            <a:endParaRPr kumimoji="1" lang="ja-JP" altLang="en-US" dirty="0"/>
          </a:p>
        </p:txBody>
      </p:sp>
      <p:cxnSp>
        <p:nvCxnSpPr>
          <p:cNvPr id="42" name="カギ線コネクタ 41"/>
          <p:cNvCxnSpPr>
            <a:stCxn id="40" idx="1"/>
            <a:endCxn id="25" idx="2"/>
          </p:cNvCxnSpPr>
          <p:nvPr/>
        </p:nvCxnSpPr>
        <p:spPr>
          <a:xfrm rot="10800000">
            <a:off x="1151620" y="5517232"/>
            <a:ext cx="396044" cy="601216"/>
          </a:xfrm>
          <a:prstGeom prst="bentConnector2">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3"/>
            <a:endCxn id="26" idx="2"/>
          </p:cNvCxnSpPr>
          <p:nvPr/>
        </p:nvCxnSpPr>
        <p:spPr>
          <a:xfrm flipV="1">
            <a:off x="2555776" y="5517232"/>
            <a:ext cx="468052" cy="601216"/>
          </a:xfrm>
          <a:prstGeom prst="bentConnector2">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355976" y="1628800"/>
            <a:ext cx="3866764" cy="369332"/>
          </a:xfrm>
          <a:prstGeom prst="rect">
            <a:avLst/>
          </a:prstGeom>
          <a:noFill/>
        </p:spPr>
        <p:txBody>
          <a:bodyPr wrap="none" rtlCol="0">
            <a:spAutoFit/>
          </a:bodyPr>
          <a:lstStyle/>
          <a:p>
            <a:r>
              <a:rPr kumimoji="1" lang="en-US" altLang="ja-JP" dirty="0" smtClean="0"/>
              <a:t>【</a:t>
            </a:r>
            <a:r>
              <a:rPr lang="ja-JP" altLang="en-US" dirty="0" smtClean="0"/>
              <a:t>コンテンツ差し替え時の運用例</a:t>
            </a:r>
            <a:r>
              <a:rPr lang="en-US" altLang="ja-JP" dirty="0" smtClean="0"/>
              <a:t>(2/2)</a:t>
            </a:r>
            <a:r>
              <a:rPr kumimoji="1" lang="en-US" altLang="ja-JP" dirty="0" smtClean="0"/>
              <a:t>】</a:t>
            </a:r>
            <a:endParaRPr kumimoji="1" lang="ja-JP" altLang="en-US" dirty="0"/>
          </a:p>
        </p:txBody>
      </p:sp>
      <p:sp>
        <p:nvSpPr>
          <p:cNvPr id="46" name="テキスト ボックス 45"/>
          <p:cNvSpPr txBox="1"/>
          <p:nvPr/>
        </p:nvSpPr>
        <p:spPr>
          <a:xfrm>
            <a:off x="4283968" y="1988840"/>
            <a:ext cx="4392488" cy="646331"/>
          </a:xfrm>
          <a:prstGeom prst="rect">
            <a:avLst/>
          </a:prstGeom>
          <a:noFill/>
        </p:spPr>
        <p:txBody>
          <a:bodyPr wrap="square" rtlCol="0">
            <a:spAutoFit/>
          </a:bodyPr>
          <a:lstStyle/>
          <a:p>
            <a:r>
              <a:rPr kumimoji="1" lang="en-US" altLang="ja-JP" dirty="0" smtClean="0"/>
              <a:t>Instance 1</a:t>
            </a:r>
            <a:r>
              <a:rPr kumimoji="1" lang="ja-JP" altLang="en-US" dirty="0" smtClean="0"/>
              <a:t>のロードバランサーの設定を</a:t>
            </a:r>
            <a:r>
              <a:rPr kumimoji="1" lang="en-US" altLang="ja-JP" dirty="0" smtClean="0"/>
              <a:t>Instance 4, 5</a:t>
            </a:r>
            <a:r>
              <a:rPr kumimoji="1" lang="ja-JP" altLang="en-US" dirty="0" smtClean="0"/>
              <a:t>に変更し</a:t>
            </a:r>
            <a:r>
              <a:rPr kumimoji="1" lang="en-US" altLang="ja-JP" dirty="0" smtClean="0"/>
              <a:t>Graceful</a:t>
            </a:r>
            <a:r>
              <a:rPr kumimoji="1" lang="ja-JP" altLang="en-US" dirty="0" smtClean="0"/>
              <a:t>リスタート</a:t>
            </a:r>
            <a:r>
              <a:rPr lang="ja-JP" altLang="en-US" dirty="0" smtClean="0"/>
              <a:t>する</a:t>
            </a:r>
            <a:endParaRPr kumimoji="1" lang="ja-JP" altLang="en-US" dirty="0"/>
          </a:p>
        </p:txBody>
      </p:sp>
      <p:sp>
        <p:nvSpPr>
          <p:cNvPr id="56" name="テキスト ボックス 55"/>
          <p:cNvSpPr txBox="1"/>
          <p:nvPr/>
        </p:nvSpPr>
        <p:spPr>
          <a:xfrm>
            <a:off x="4283968" y="2708920"/>
            <a:ext cx="4392488" cy="646331"/>
          </a:xfrm>
          <a:prstGeom prst="rect">
            <a:avLst/>
          </a:prstGeom>
          <a:noFill/>
        </p:spPr>
        <p:txBody>
          <a:bodyPr wrap="square" rtlCol="0">
            <a:spAutoFit/>
          </a:bodyPr>
          <a:lstStyle/>
          <a:p>
            <a:r>
              <a:rPr kumimoji="1" lang="ja-JP" altLang="en-US" dirty="0" smtClean="0"/>
              <a:t>システムの動作を確認し、不要になったら</a:t>
            </a:r>
            <a:r>
              <a:rPr kumimoji="1" lang="en-US" altLang="ja-JP" dirty="0" smtClean="0"/>
              <a:t>Instance 2, </a:t>
            </a:r>
            <a:r>
              <a:rPr lang="en-US" altLang="ja-JP" dirty="0" smtClean="0"/>
              <a:t>3</a:t>
            </a:r>
            <a:r>
              <a:rPr lang="ja-JP" altLang="en-US" dirty="0" smtClean="0"/>
              <a:t>を終了・破棄する。</a:t>
            </a:r>
            <a:endParaRPr kumimoji="1" lang="ja-JP"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Web</a:t>
            </a:r>
            <a:r>
              <a:rPr kumimoji="1" lang="ja-JP" altLang="en-US" dirty="0" smtClean="0"/>
              <a:t>サーバの増設方法</a:t>
            </a:r>
            <a:r>
              <a:rPr kumimoji="1" lang="en-US" altLang="ja-JP" dirty="0" smtClean="0"/>
              <a:t/>
            </a:r>
            <a:br>
              <a:rPr kumimoji="1" lang="en-US" altLang="ja-JP" dirty="0" smtClean="0"/>
            </a:br>
            <a:r>
              <a:rPr kumimoji="1" lang="en-US" altLang="ja-JP" dirty="0" smtClean="0"/>
              <a:t>(</a:t>
            </a:r>
            <a:r>
              <a:rPr kumimoji="1" lang="ja-JP" altLang="en-US" dirty="0" smtClean="0"/>
              <a:t>スケールアウト</a:t>
            </a:r>
            <a:r>
              <a:rPr kumimoji="1" lang="en-US" altLang="ja-JP" dirty="0" smtClean="0"/>
              <a:t>)</a:t>
            </a:r>
            <a:endParaRPr kumimoji="1" lang="ja-JP" altLang="en-US" dirty="0"/>
          </a:p>
        </p:txBody>
      </p:sp>
      <p:sp>
        <p:nvSpPr>
          <p:cNvPr id="4" name="スライド番号プレースホルダ 3"/>
          <p:cNvSpPr>
            <a:spLocks noGrp="1"/>
          </p:cNvSpPr>
          <p:nvPr>
            <p:ph type="sldNum" sz="quarter" idx="11"/>
          </p:nvPr>
        </p:nvSpPr>
        <p:spPr/>
        <p:txBody>
          <a:bodyPr>
            <a:normAutofit/>
          </a:bodyPr>
          <a:lstStyle/>
          <a:p>
            <a:fld id="{D2D8002D-B5B0-4BAC-B1F6-782DDCCE6D9C}" type="slidenum">
              <a:rPr kumimoji="1" lang="ja-JP" altLang="en-US" smtClean="0"/>
              <a:pPr/>
              <a:t>67</a:t>
            </a:fld>
            <a:endParaRPr kumimoji="1" lang="ja-JP" altLang="en-US"/>
          </a:p>
        </p:txBody>
      </p:sp>
      <p:sp>
        <p:nvSpPr>
          <p:cNvPr id="5" name="正方形/長方形 4"/>
          <p:cNvSpPr/>
          <p:nvPr/>
        </p:nvSpPr>
        <p:spPr>
          <a:xfrm>
            <a:off x="2195736"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5</a:t>
            </a:r>
            <a:endParaRPr kumimoji="1" lang="ja-JP" altLang="en-US" dirty="0"/>
          </a:p>
        </p:txBody>
      </p:sp>
      <p:sp>
        <p:nvSpPr>
          <p:cNvPr id="6" name="正方形/長方形 5"/>
          <p:cNvSpPr/>
          <p:nvPr/>
        </p:nvSpPr>
        <p:spPr>
          <a:xfrm>
            <a:off x="323528"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4</a:t>
            </a:r>
            <a:endParaRPr kumimoji="1" lang="ja-JP" altLang="en-US" dirty="0"/>
          </a:p>
        </p:txBody>
      </p:sp>
      <p:sp>
        <p:nvSpPr>
          <p:cNvPr id="7" name="正方形/長方形 6"/>
          <p:cNvSpPr/>
          <p:nvPr/>
        </p:nvSpPr>
        <p:spPr>
          <a:xfrm>
            <a:off x="1259632" y="2276872"/>
            <a:ext cx="1656184" cy="86409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1</a:t>
            </a:r>
            <a:endParaRPr kumimoji="1" lang="ja-JP" altLang="en-US" dirty="0"/>
          </a:p>
        </p:txBody>
      </p:sp>
      <p:sp>
        <p:nvSpPr>
          <p:cNvPr id="8" name="角丸四角形 7"/>
          <p:cNvSpPr/>
          <p:nvPr/>
        </p:nvSpPr>
        <p:spPr>
          <a:xfrm>
            <a:off x="5395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9" name="角丸四角形 8"/>
          <p:cNvSpPr/>
          <p:nvPr/>
        </p:nvSpPr>
        <p:spPr>
          <a:xfrm>
            <a:off x="2339752"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10" name="正方形/長方形 9"/>
          <p:cNvSpPr/>
          <p:nvPr/>
        </p:nvSpPr>
        <p:spPr>
          <a:xfrm>
            <a:off x="1331640" y="2636912"/>
            <a:ext cx="1512168" cy="4320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dirty="0" smtClean="0"/>
              <a:t>Load Balancer</a:t>
            </a:r>
            <a:endParaRPr kumimoji="1" lang="ja-JP" altLang="en-US" dirty="0"/>
          </a:p>
        </p:txBody>
      </p:sp>
      <p:cxnSp>
        <p:nvCxnSpPr>
          <p:cNvPr id="11" name="カギ線コネクタ 10"/>
          <p:cNvCxnSpPr>
            <a:stCxn id="10" idx="2"/>
            <a:endCxn id="8" idx="0"/>
          </p:cNvCxnSpPr>
          <p:nvPr/>
        </p:nvCxnSpPr>
        <p:spPr>
          <a:xfrm rot="5400000">
            <a:off x="1205626" y="3050958"/>
            <a:ext cx="86409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10" idx="2"/>
            <a:endCxn id="9" idx="0"/>
          </p:cNvCxnSpPr>
          <p:nvPr/>
        </p:nvCxnSpPr>
        <p:spPr>
          <a:xfrm rot="16200000" flipH="1">
            <a:off x="2105726" y="3050958"/>
            <a:ext cx="864096"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フローチャート : 和接合 12"/>
          <p:cNvSpPr/>
          <p:nvPr/>
        </p:nvSpPr>
        <p:spPr>
          <a:xfrm>
            <a:off x="1763688" y="1508016"/>
            <a:ext cx="648072" cy="68465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stCxn id="13" idx="4"/>
            <a:endCxn id="10" idx="0"/>
          </p:cNvCxnSpPr>
          <p:nvPr/>
        </p:nvCxnSpPr>
        <p:spPr>
          <a:xfrm rot="5400000">
            <a:off x="1865604" y="2414792"/>
            <a:ext cx="4442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619672" y="1196752"/>
            <a:ext cx="945067" cy="369332"/>
          </a:xfrm>
          <a:prstGeom prst="rect">
            <a:avLst/>
          </a:prstGeom>
          <a:noFill/>
        </p:spPr>
        <p:txBody>
          <a:bodyPr wrap="none" rtlCol="0">
            <a:spAutoFit/>
          </a:bodyPr>
          <a:lstStyle/>
          <a:p>
            <a:r>
              <a:rPr lang="en-US" altLang="ja-JP" dirty="0" smtClean="0"/>
              <a:t>Internet</a:t>
            </a:r>
            <a:endParaRPr kumimoji="1" lang="ja-JP" altLang="en-US" dirty="0"/>
          </a:p>
        </p:txBody>
      </p:sp>
      <p:sp>
        <p:nvSpPr>
          <p:cNvPr id="16" name="円柱 15"/>
          <p:cNvSpPr/>
          <p:nvPr/>
        </p:nvSpPr>
        <p:spPr>
          <a:xfrm>
            <a:off x="6835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Content</a:t>
            </a:r>
          </a:p>
          <a:p>
            <a:pPr algn="ctr"/>
            <a:r>
              <a:rPr kumimoji="1" lang="en-US" altLang="ja-JP" dirty="0" smtClean="0"/>
              <a:t>Ver. 2</a:t>
            </a:r>
            <a:endParaRPr kumimoji="1" lang="ja-JP" altLang="en-US" dirty="0"/>
          </a:p>
        </p:txBody>
      </p:sp>
      <p:cxnSp>
        <p:nvCxnSpPr>
          <p:cNvPr id="17" name="直線コネクタ 16"/>
          <p:cNvCxnSpPr>
            <a:stCxn id="8" idx="2"/>
            <a:endCxn id="16" idx="1"/>
          </p:cNvCxnSpPr>
          <p:nvPr/>
        </p:nvCxnSpPr>
        <p:spPr>
          <a:xfrm rot="5400000">
            <a:off x="11156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円柱 17"/>
          <p:cNvSpPr/>
          <p:nvPr/>
        </p:nvSpPr>
        <p:spPr>
          <a:xfrm>
            <a:off x="2483768"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2</a:t>
            </a:r>
            <a:endParaRPr kumimoji="1" lang="ja-JP" altLang="en-US" dirty="0"/>
          </a:p>
        </p:txBody>
      </p:sp>
      <p:cxnSp>
        <p:nvCxnSpPr>
          <p:cNvPr id="19" name="直線コネクタ 18"/>
          <p:cNvCxnSpPr>
            <a:stCxn id="9" idx="2"/>
            <a:endCxn id="18" idx="1"/>
          </p:cNvCxnSpPr>
          <p:nvPr/>
        </p:nvCxnSpPr>
        <p:spPr>
          <a:xfrm rot="5400000">
            <a:off x="2915816"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メモ 19"/>
          <p:cNvSpPr/>
          <p:nvPr/>
        </p:nvSpPr>
        <p:spPr>
          <a:xfrm>
            <a:off x="1547664" y="5661248"/>
            <a:ext cx="1008112" cy="9144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Machine Image</a:t>
            </a:r>
          </a:p>
          <a:p>
            <a:pPr algn="ctr"/>
            <a:r>
              <a:rPr lang="en-US" altLang="ja-JP" dirty="0" smtClean="0"/>
              <a:t>Ver. 2</a:t>
            </a:r>
            <a:endParaRPr kumimoji="1" lang="ja-JP" altLang="en-US" dirty="0"/>
          </a:p>
        </p:txBody>
      </p:sp>
      <p:cxnSp>
        <p:nvCxnSpPr>
          <p:cNvPr id="21" name="カギ線コネクタ 41"/>
          <p:cNvCxnSpPr>
            <a:stCxn id="20" idx="1"/>
            <a:endCxn id="6" idx="2"/>
          </p:cNvCxnSpPr>
          <p:nvPr/>
        </p:nvCxnSpPr>
        <p:spPr>
          <a:xfrm rot="10800000">
            <a:off x="1151620" y="5517232"/>
            <a:ext cx="396044"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カギ線コネクタ 43"/>
          <p:cNvCxnSpPr>
            <a:stCxn id="20" idx="3"/>
            <a:endCxn id="5" idx="2"/>
          </p:cNvCxnSpPr>
          <p:nvPr/>
        </p:nvCxnSpPr>
        <p:spPr>
          <a:xfrm flipV="1">
            <a:off x="2555776" y="5517232"/>
            <a:ext cx="468052"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4067944" y="3573016"/>
            <a:ext cx="1656184"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dirty="0" smtClean="0"/>
              <a:t>Instance 6</a:t>
            </a:r>
            <a:endParaRPr kumimoji="1" lang="ja-JP" altLang="en-US" dirty="0"/>
          </a:p>
        </p:txBody>
      </p:sp>
      <p:sp>
        <p:nvSpPr>
          <p:cNvPr id="26" name="角丸四角形 25"/>
          <p:cNvSpPr/>
          <p:nvPr/>
        </p:nvSpPr>
        <p:spPr>
          <a:xfrm>
            <a:off x="4211960" y="3933056"/>
            <a:ext cx="1296144"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Web Server</a:t>
            </a:r>
            <a:endParaRPr kumimoji="1" lang="ja-JP" altLang="en-US" dirty="0"/>
          </a:p>
        </p:txBody>
      </p:sp>
      <p:sp>
        <p:nvSpPr>
          <p:cNvPr id="27" name="円柱 26"/>
          <p:cNvSpPr/>
          <p:nvPr/>
        </p:nvSpPr>
        <p:spPr>
          <a:xfrm>
            <a:off x="4355976" y="4653136"/>
            <a:ext cx="1008112"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Content</a:t>
            </a:r>
          </a:p>
          <a:p>
            <a:pPr algn="ctr"/>
            <a:r>
              <a:rPr lang="en-US" altLang="ja-JP" dirty="0" smtClean="0"/>
              <a:t>Ver. 2</a:t>
            </a:r>
            <a:endParaRPr kumimoji="1" lang="ja-JP" altLang="en-US" dirty="0"/>
          </a:p>
        </p:txBody>
      </p:sp>
      <p:cxnSp>
        <p:nvCxnSpPr>
          <p:cNvPr id="28" name="直線コネクタ 27"/>
          <p:cNvCxnSpPr>
            <a:stCxn id="26" idx="2"/>
            <a:endCxn id="27" idx="1"/>
          </p:cNvCxnSpPr>
          <p:nvPr/>
        </p:nvCxnSpPr>
        <p:spPr>
          <a:xfrm rot="5400000">
            <a:off x="4788024" y="458112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カギ線コネクタ 43"/>
          <p:cNvCxnSpPr>
            <a:stCxn id="20" idx="3"/>
            <a:endCxn id="25" idx="2"/>
          </p:cNvCxnSpPr>
          <p:nvPr/>
        </p:nvCxnSpPr>
        <p:spPr>
          <a:xfrm flipV="1">
            <a:off x="2555776" y="5517232"/>
            <a:ext cx="2340260" cy="601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カギ線コネクタ 31"/>
          <p:cNvCxnSpPr>
            <a:stCxn id="10" idx="2"/>
            <a:endCxn id="26" idx="0"/>
          </p:cNvCxnSpPr>
          <p:nvPr/>
        </p:nvCxnSpPr>
        <p:spPr>
          <a:xfrm rot="16200000" flipH="1">
            <a:off x="3041830" y="2114854"/>
            <a:ext cx="864096" cy="27723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139952" y="1988840"/>
            <a:ext cx="4680520" cy="923330"/>
          </a:xfrm>
          <a:prstGeom prst="rect">
            <a:avLst/>
          </a:prstGeom>
          <a:noFill/>
        </p:spPr>
        <p:txBody>
          <a:bodyPr wrap="square" rtlCol="0">
            <a:spAutoFit/>
          </a:bodyPr>
          <a:lstStyle/>
          <a:p>
            <a:r>
              <a:rPr kumimoji="1" lang="en-US" altLang="ja-JP" dirty="0" smtClean="0"/>
              <a:t>Instance 6</a:t>
            </a:r>
            <a:r>
              <a:rPr kumimoji="1" lang="ja-JP" altLang="en-US" dirty="0" smtClean="0"/>
              <a:t>を起動し終わったら、</a:t>
            </a:r>
            <a:r>
              <a:rPr kumimoji="1" lang="en-US" altLang="ja-JP" dirty="0" smtClean="0"/>
              <a:t/>
            </a:r>
            <a:br>
              <a:rPr kumimoji="1" lang="en-US" altLang="ja-JP" dirty="0" smtClean="0"/>
            </a:br>
            <a:r>
              <a:rPr kumimoji="1" lang="en-US" altLang="ja-JP" dirty="0" smtClean="0"/>
              <a:t>Instance 1</a:t>
            </a:r>
            <a:r>
              <a:rPr kumimoji="1" lang="ja-JP" altLang="en-US" dirty="0" smtClean="0"/>
              <a:t>のロードバランサーの設定を</a:t>
            </a:r>
            <a:r>
              <a:rPr kumimoji="1" lang="en-US" altLang="ja-JP" dirty="0" smtClean="0"/>
              <a:t/>
            </a:r>
            <a:br>
              <a:rPr kumimoji="1" lang="en-US" altLang="ja-JP" dirty="0" smtClean="0"/>
            </a:br>
            <a:r>
              <a:rPr kumimoji="1" lang="en-US" altLang="ja-JP" dirty="0" smtClean="0"/>
              <a:t>Instance 4, 5, 6</a:t>
            </a:r>
            <a:r>
              <a:rPr kumimoji="1" lang="ja-JP" altLang="en-US" dirty="0" smtClean="0"/>
              <a:t>に変更し</a:t>
            </a:r>
            <a:r>
              <a:rPr kumimoji="1" lang="en-US" altLang="ja-JP" dirty="0" smtClean="0"/>
              <a:t>Graceful</a:t>
            </a:r>
            <a:r>
              <a:rPr kumimoji="1" lang="ja-JP" altLang="en-US" dirty="0" smtClean="0"/>
              <a:t>リスタート</a:t>
            </a:r>
            <a:r>
              <a:rPr lang="ja-JP" altLang="en-US" dirty="0" smtClean="0"/>
              <a:t>する</a:t>
            </a:r>
            <a:endParaRPr kumimoji="1" lang="ja-JP"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手作業を置き換える</a:t>
            </a:r>
            <a:r>
              <a:rPr kumimoji="1" lang="en-US" altLang="ja-JP" dirty="0" smtClean="0"/>
              <a:t>Web API</a:t>
            </a:r>
            <a:endParaRPr kumimoji="1" lang="ja-JP" altLang="en-US" dirty="0"/>
          </a:p>
        </p:txBody>
      </p:sp>
      <p:sp>
        <p:nvSpPr>
          <p:cNvPr id="3" name="コンテンツ プレースホルダ 2"/>
          <p:cNvSpPr>
            <a:spLocks noGrp="1"/>
          </p:cNvSpPr>
          <p:nvPr>
            <p:ph sz="quarter" idx="1"/>
          </p:nvPr>
        </p:nvSpPr>
        <p:spPr/>
        <p:txBody>
          <a:bodyPr>
            <a:normAutofit lnSpcReduction="10000"/>
          </a:bodyPr>
          <a:lstStyle/>
          <a:p>
            <a:r>
              <a:rPr lang="ja-JP" altLang="en-US" dirty="0" smtClean="0"/>
              <a:t>手動の場合</a:t>
            </a:r>
            <a:endParaRPr lang="en-US" altLang="ja-JP" dirty="0" smtClean="0"/>
          </a:p>
          <a:p>
            <a:pPr lvl="1"/>
            <a:r>
              <a:rPr lang="ja-JP" altLang="en-US" dirty="0" smtClean="0"/>
              <a:t>マウス操作でマシンイメージを選択してインスタンスを起動する</a:t>
            </a:r>
            <a:endParaRPr lang="en-US" altLang="ja-JP" dirty="0" smtClean="0"/>
          </a:p>
          <a:p>
            <a:pPr lvl="1"/>
            <a:r>
              <a:rPr lang="ja-JP" altLang="en-US" dirty="0" smtClean="0"/>
              <a:t>ターミナルでロードバランサーに</a:t>
            </a:r>
            <a:r>
              <a:rPr lang="en-US" altLang="ja-JP" dirty="0" smtClean="0"/>
              <a:t>SSH</a:t>
            </a:r>
            <a:r>
              <a:rPr lang="ja-JP" altLang="en-US" dirty="0" smtClean="0"/>
              <a:t>接続して設定を変更し、リスタートさせる</a:t>
            </a:r>
            <a:endParaRPr lang="en-US" altLang="ja-JP" dirty="0" smtClean="0"/>
          </a:p>
          <a:p>
            <a:r>
              <a:rPr kumimoji="1" lang="en-US" altLang="ja-JP" dirty="0" smtClean="0"/>
              <a:t>Web API</a:t>
            </a:r>
            <a:r>
              <a:rPr kumimoji="1" lang="ja-JP" altLang="en-US" dirty="0" smtClean="0"/>
              <a:t>を用いると、上記手順をプログラムとして記述できるようになる</a:t>
            </a:r>
            <a:endParaRPr kumimoji="1" lang="en-US" altLang="ja-JP" dirty="0" smtClean="0"/>
          </a:p>
          <a:p>
            <a:pPr lvl="1"/>
            <a:r>
              <a:rPr lang="en-US" altLang="ja-JP" dirty="0" err="1" smtClean="0"/>
              <a:t>RunInstances</a:t>
            </a:r>
            <a:r>
              <a:rPr lang="ja-JP" altLang="en-US" dirty="0" smtClean="0"/>
              <a:t>アクションによるインスタンスの起動</a:t>
            </a:r>
            <a:endParaRPr lang="en-US" altLang="ja-JP" dirty="0" smtClean="0"/>
          </a:p>
          <a:p>
            <a:pPr lvl="2"/>
            <a:r>
              <a:rPr lang="en-US" altLang="ja-JP" sz="1400" dirty="0" smtClean="0"/>
              <a:t>https://ec2.amazonaws.com/?Action=RunInstances</a:t>
            </a:r>
            <a:br>
              <a:rPr lang="en-US" altLang="ja-JP" sz="1400" dirty="0" smtClean="0"/>
            </a:br>
            <a:r>
              <a:rPr lang="en-US" altLang="ja-JP" sz="1400" dirty="0" smtClean="0"/>
              <a:t>&amp;</a:t>
            </a:r>
            <a:r>
              <a:rPr lang="en-US" altLang="ja-JP" sz="1400" dirty="0" err="1" smtClean="0"/>
              <a:t>ImageId</a:t>
            </a:r>
            <a:r>
              <a:rPr lang="en-US" altLang="ja-JP" sz="1400" dirty="0" smtClean="0"/>
              <a:t>=ami-60a54009</a:t>
            </a:r>
            <a:br>
              <a:rPr lang="en-US" altLang="ja-JP" sz="1400" dirty="0" smtClean="0"/>
            </a:br>
            <a:r>
              <a:rPr lang="en-US" altLang="ja-JP" sz="1400" dirty="0" smtClean="0"/>
              <a:t>&amp;</a:t>
            </a:r>
            <a:r>
              <a:rPr lang="en-US" altLang="ja-JP" sz="1400" dirty="0" err="1" smtClean="0"/>
              <a:t>MaxCount</a:t>
            </a:r>
            <a:r>
              <a:rPr lang="en-US" altLang="ja-JP" sz="1400" dirty="0" smtClean="0"/>
              <a:t>=3</a:t>
            </a:r>
            <a:br>
              <a:rPr lang="en-US" altLang="ja-JP" sz="1400" dirty="0" smtClean="0"/>
            </a:br>
            <a:r>
              <a:rPr lang="en-US" altLang="ja-JP" sz="1400" dirty="0" smtClean="0"/>
              <a:t>&amp;</a:t>
            </a:r>
            <a:r>
              <a:rPr lang="en-US" altLang="ja-JP" sz="1400" dirty="0" err="1" smtClean="0"/>
              <a:t>MinCount</a:t>
            </a:r>
            <a:r>
              <a:rPr lang="en-US" altLang="ja-JP" sz="1400" dirty="0" smtClean="0"/>
              <a:t>=1</a:t>
            </a:r>
            <a:br>
              <a:rPr lang="en-US" altLang="ja-JP" sz="1400" dirty="0" smtClean="0"/>
            </a:br>
            <a:r>
              <a:rPr lang="en-US" altLang="ja-JP" sz="1400" dirty="0" smtClean="0"/>
              <a:t>&amp;</a:t>
            </a:r>
            <a:r>
              <a:rPr lang="en-US" altLang="ja-JP" sz="1400" dirty="0" err="1" smtClean="0"/>
              <a:t>Placement.AvailabilityZone</a:t>
            </a:r>
            <a:r>
              <a:rPr lang="en-US" altLang="ja-JP" sz="1400" dirty="0" smtClean="0"/>
              <a:t>=us-east-1b</a:t>
            </a:r>
            <a:br>
              <a:rPr lang="en-US" altLang="ja-JP" sz="1400" dirty="0" smtClean="0"/>
            </a:br>
            <a:r>
              <a:rPr lang="en-US" altLang="ja-JP" sz="1400" dirty="0" smtClean="0"/>
              <a:t>&amp;</a:t>
            </a:r>
            <a:r>
              <a:rPr lang="en-US" altLang="ja-JP" sz="1400" dirty="0" err="1" smtClean="0"/>
              <a:t>Monitoring.Enabled</a:t>
            </a:r>
            <a:r>
              <a:rPr lang="en-US" altLang="ja-JP" sz="1400" dirty="0" smtClean="0"/>
              <a:t>=true</a:t>
            </a:r>
            <a:br>
              <a:rPr lang="en-US" altLang="ja-JP" sz="1400" dirty="0" smtClean="0"/>
            </a:br>
            <a:r>
              <a:rPr lang="en-US" altLang="ja-JP" sz="1400" dirty="0" smtClean="0"/>
              <a:t>&amp;</a:t>
            </a:r>
            <a:r>
              <a:rPr lang="en-US" altLang="ja-JP" sz="1400" i="1" dirty="0" smtClean="0"/>
              <a:t>{AUTHPARAMS}</a:t>
            </a:r>
          </a:p>
          <a:p>
            <a:pPr lvl="1"/>
            <a:r>
              <a:rPr kumimoji="1" lang="en-US" altLang="ja-JP" dirty="0" smtClean="0"/>
              <a:t>SSH</a:t>
            </a:r>
            <a:r>
              <a:rPr kumimoji="1" lang="ja-JP" altLang="en-US" dirty="0" smtClean="0"/>
              <a:t>接続でリモートコマンドを実行する</a:t>
            </a:r>
            <a:endParaRPr kumimoji="1" lang="en-US" altLang="ja-JP" dirty="0" smtClean="0"/>
          </a:p>
          <a:p>
            <a:pPr lvl="2"/>
            <a:r>
              <a:rPr lang="en-US" altLang="ja-JP" sz="1400" dirty="0" err="1" smtClean="0"/>
              <a:t>ssh</a:t>
            </a:r>
            <a:r>
              <a:rPr lang="en-US" altLang="ja-JP" sz="1400" dirty="0" smtClean="0"/>
              <a:t> -o ‘</a:t>
            </a:r>
            <a:r>
              <a:rPr lang="en-US" altLang="ja-JP" sz="1400" dirty="0" err="1" smtClean="0"/>
              <a:t>StrictHostKeyChecking</a:t>
            </a:r>
            <a:r>
              <a:rPr lang="en-US" altLang="ja-JP" sz="1400" dirty="0" smtClean="0"/>
              <a:t> no’ -</a:t>
            </a:r>
            <a:r>
              <a:rPr lang="en-US" altLang="ja-JP" sz="1400" dirty="0" err="1" smtClean="0"/>
              <a:t>i</a:t>
            </a:r>
            <a:r>
              <a:rPr lang="en-US" altLang="ja-JP" sz="1400" dirty="0" smtClean="0"/>
              <a:t> </a:t>
            </a:r>
            <a:r>
              <a:rPr lang="en-US" altLang="ja-JP" sz="1400" i="1" dirty="0" smtClean="0"/>
              <a:t>{Private Key}</a:t>
            </a:r>
            <a:r>
              <a:rPr lang="ja-JP" altLang="en-US" sz="1400" dirty="0" smtClean="0"/>
              <a:t>　</a:t>
            </a:r>
            <a:r>
              <a:rPr lang="en-US" altLang="ja-JP" sz="1400" dirty="0" smtClean="0"/>
              <a:t>root@</a:t>
            </a:r>
            <a:r>
              <a:rPr lang="en-US" altLang="ja-JP" sz="1400" i="1" dirty="0" smtClean="0"/>
              <a:t>{IP} {Command}</a:t>
            </a:r>
            <a:endParaRPr kumimoji="1" lang="ja-JP" altLang="en-US" sz="1400" i="1" dirty="0"/>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68</a:t>
            </a:fld>
            <a:endParaRPr kumimoji="1" lang="ja-JP"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まとめ</a:t>
            </a:r>
            <a:endParaRPr kumimoji="1" lang="ja-JP" altLang="en-US" dirty="0"/>
          </a:p>
        </p:txBody>
      </p:sp>
      <p:sp>
        <p:nvSpPr>
          <p:cNvPr id="6" name="テキスト プレースホルダ 5"/>
          <p:cNvSpPr>
            <a:spLocks noGrp="1"/>
          </p:cNvSpPr>
          <p:nvPr>
            <p:ph type="body"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69</a:t>
            </a:fld>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Web API</a:t>
            </a:r>
            <a:r>
              <a:rPr kumimoji="1" lang="ja-JP" altLang="en-US" dirty="0" smtClean="0"/>
              <a:t>による連携</a:t>
            </a:r>
            <a:endParaRPr kumimoji="1" lang="ja-JP" altLang="en-US" dirty="0"/>
          </a:p>
        </p:txBody>
      </p:sp>
      <p:sp>
        <p:nvSpPr>
          <p:cNvPr id="4" name="コンテンツ プレースホルダ 3"/>
          <p:cNvSpPr>
            <a:spLocks noGrp="1"/>
          </p:cNvSpPr>
          <p:nvPr>
            <p:ph sz="quarter" idx="1"/>
          </p:nvPr>
        </p:nvSpPr>
        <p:spPr>
          <a:xfrm>
            <a:off x="3995936" y="2060849"/>
            <a:ext cx="4978896" cy="4608512"/>
          </a:xfrm>
        </p:spPr>
        <p:txBody>
          <a:bodyPr>
            <a:normAutofit/>
          </a:bodyPr>
          <a:lstStyle/>
          <a:p>
            <a:r>
              <a:rPr lang="ja-JP" altLang="en-US" dirty="0" smtClean="0"/>
              <a:t>データセンター内部へ作業指示をするもの</a:t>
            </a:r>
            <a:endParaRPr lang="en-US" altLang="ja-JP" dirty="0" smtClean="0"/>
          </a:p>
          <a:p>
            <a:r>
              <a:rPr lang="ja-JP" altLang="en-US" dirty="0" smtClean="0"/>
              <a:t>一般的に</a:t>
            </a:r>
            <a:r>
              <a:rPr lang="en-US" altLang="ja-JP" dirty="0" smtClean="0"/>
              <a:t>HTTPS(443</a:t>
            </a:r>
            <a:r>
              <a:rPr lang="ja-JP" altLang="en-US" dirty="0" smtClean="0"/>
              <a:t>番ポート</a:t>
            </a:r>
            <a:r>
              <a:rPr lang="en-US" altLang="ja-JP" dirty="0" smtClean="0"/>
              <a:t>)</a:t>
            </a:r>
            <a:r>
              <a:rPr lang="ja-JP" altLang="en-US" dirty="0" smtClean="0"/>
              <a:t>が利用される</a:t>
            </a:r>
            <a:endParaRPr lang="en-US" altLang="ja-JP" dirty="0" smtClean="0"/>
          </a:p>
          <a:p>
            <a:r>
              <a:rPr lang="ja-JP" altLang="en-US" dirty="0" smtClean="0"/>
              <a:t>下記通信スタイルが用いられる事が多い</a:t>
            </a:r>
            <a:endParaRPr lang="en-US" altLang="ja-JP" dirty="0" smtClean="0"/>
          </a:p>
          <a:p>
            <a:pPr lvl="1"/>
            <a:r>
              <a:rPr kumimoji="1" lang="en-US" altLang="ja-JP" dirty="0" err="1" smtClean="0"/>
              <a:t>RESTful</a:t>
            </a:r>
            <a:r>
              <a:rPr kumimoji="1" lang="en-US" altLang="ja-JP" dirty="0" smtClean="0"/>
              <a:t> API</a:t>
            </a:r>
          </a:p>
          <a:p>
            <a:pPr lvl="2"/>
            <a:r>
              <a:rPr kumimoji="1" lang="en-US" altLang="ja-JP" dirty="0" smtClean="0"/>
              <a:t>HTTP(GET/POST) / JSON</a:t>
            </a:r>
          </a:p>
          <a:p>
            <a:pPr lvl="1"/>
            <a:r>
              <a:rPr lang="en-US" altLang="ja-JP" dirty="0" smtClean="0"/>
              <a:t>XML-RPC</a:t>
            </a:r>
          </a:p>
          <a:p>
            <a:pPr lvl="1"/>
            <a:r>
              <a:rPr kumimoji="1" lang="en-US" altLang="ja-JP" dirty="0" smtClean="0"/>
              <a:t>SOAP</a:t>
            </a:r>
            <a:endParaRPr kumimoji="1" lang="ja-JP" altLang="en-US" dirty="0"/>
          </a:p>
        </p:txBody>
      </p:sp>
      <p:sp>
        <p:nvSpPr>
          <p:cNvPr id="26" name="スライド番号プレースホルダ 25"/>
          <p:cNvSpPr>
            <a:spLocks noGrp="1"/>
          </p:cNvSpPr>
          <p:nvPr>
            <p:ph type="sldNum" sz="quarter" idx="15"/>
          </p:nvPr>
        </p:nvSpPr>
        <p:spPr/>
        <p:txBody>
          <a:bodyPr>
            <a:normAutofit/>
          </a:bodyPr>
          <a:lstStyle/>
          <a:p>
            <a:fld id="{D2D8002D-B5B0-4BAC-B1F6-782DDCCE6D9C}" type="slidenum">
              <a:rPr kumimoji="1" lang="ja-JP" altLang="en-US" smtClean="0"/>
              <a:pPr/>
              <a:t>7</a:t>
            </a:fld>
            <a:endParaRPr kumimoji="1" lang="ja-JP" altLang="en-US"/>
          </a:p>
        </p:txBody>
      </p:sp>
      <p:cxnSp>
        <p:nvCxnSpPr>
          <p:cNvPr id="5" name="直線コネクタ 4"/>
          <p:cNvCxnSpPr/>
          <p:nvPr/>
        </p:nvCxnSpPr>
        <p:spPr>
          <a:xfrm rot="5400000">
            <a:off x="503548" y="4833156"/>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395536" y="407707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レンタルを要求する</a:t>
            </a:r>
            <a:endParaRPr kumimoji="1" lang="ja-JP" altLang="en-US" sz="1400" dirty="0"/>
          </a:p>
        </p:txBody>
      </p:sp>
      <p:sp>
        <p:nvSpPr>
          <p:cNvPr id="7" name="正方形/長方形 6"/>
          <p:cNvSpPr/>
          <p:nvPr/>
        </p:nvSpPr>
        <p:spPr>
          <a:xfrm>
            <a:off x="395536" y="5229200"/>
            <a:ext cx="1656184"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新規サーバに</a:t>
            </a:r>
            <a:r>
              <a:rPr kumimoji="1" lang="en-US" altLang="ja-JP" sz="1400" dirty="0" smtClean="0"/>
              <a:t/>
            </a:r>
            <a:br>
              <a:rPr kumimoji="1" lang="en-US" altLang="ja-JP" sz="1400" dirty="0" smtClean="0"/>
            </a:br>
            <a:r>
              <a:rPr kumimoji="1" lang="ja-JP" altLang="en-US" sz="1400" dirty="0" smtClean="0"/>
              <a:t>接続して</a:t>
            </a:r>
            <a:r>
              <a:rPr kumimoji="1" lang="en-US" altLang="ja-JP" sz="1400" dirty="0" smtClean="0"/>
              <a:t/>
            </a:r>
            <a:br>
              <a:rPr kumimoji="1" lang="en-US" altLang="ja-JP" sz="1400" dirty="0" smtClean="0"/>
            </a:br>
            <a:r>
              <a:rPr kumimoji="1" lang="ja-JP" altLang="en-US" sz="1400" dirty="0" smtClean="0"/>
              <a:t>利用を開始する</a:t>
            </a:r>
            <a:endParaRPr kumimoji="1" lang="ja-JP" altLang="en-US" sz="1400" dirty="0"/>
          </a:p>
        </p:txBody>
      </p:sp>
      <p:cxnSp>
        <p:nvCxnSpPr>
          <p:cNvPr id="8" name="カギ線コネクタ 7"/>
          <p:cNvCxnSpPr>
            <a:stCxn id="14" idx="1"/>
            <a:endCxn id="7" idx="3"/>
          </p:cNvCxnSpPr>
          <p:nvPr/>
        </p:nvCxnSpPr>
        <p:spPr>
          <a:xfrm rot="10800000">
            <a:off x="2051720" y="5589240"/>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a:off x="1115616" y="6165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p:cNvCxnSpPr>
            <a:stCxn id="7" idx="2"/>
            <a:endCxn id="9" idx="0"/>
          </p:cNvCxnSpPr>
          <p:nvPr/>
        </p:nvCxnSpPr>
        <p:spPr>
          <a:xfrm rot="5400000">
            <a:off x="1115616" y="6057292"/>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115616" y="371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カギ線コネクタ 11"/>
          <p:cNvCxnSpPr>
            <a:stCxn id="11" idx="4"/>
            <a:endCxn id="6" idx="0"/>
          </p:cNvCxnSpPr>
          <p:nvPr/>
        </p:nvCxnSpPr>
        <p:spPr>
          <a:xfrm rot="5400000">
            <a:off x="1151620" y="400506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6" idx="3"/>
            <a:endCxn id="20" idx="1"/>
          </p:cNvCxnSpPr>
          <p:nvPr/>
        </p:nvCxnSpPr>
        <p:spPr>
          <a:xfrm>
            <a:off x="2051720" y="4293096"/>
            <a:ext cx="288032" cy="158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正方形/長方形 13"/>
          <p:cNvSpPr/>
          <p:nvPr/>
        </p:nvSpPr>
        <p:spPr>
          <a:xfrm>
            <a:off x="2339752" y="5373216"/>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環境設定</a:t>
            </a:r>
            <a:r>
              <a:rPr lang="ja-JP" altLang="en-US" sz="1400" dirty="0" smtClean="0"/>
              <a:t>をする</a:t>
            </a:r>
            <a:endParaRPr kumimoji="1" lang="ja-JP" altLang="en-US" sz="1400" dirty="0"/>
          </a:p>
        </p:txBody>
      </p:sp>
      <p:cxnSp>
        <p:nvCxnSpPr>
          <p:cNvPr id="15" name="カギ線コネクタ 14"/>
          <p:cNvCxnSpPr>
            <a:stCxn id="16" idx="2"/>
            <a:endCxn id="14" idx="0"/>
          </p:cNvCxnSpPr>
          <p:nvPr/>
        </p:nvCxnSpPr>
        <p:spPr>
          <a:xfrm rot="5400000">
            <a:off x="3045084" y="5322464"/>
            <a:ext cx="10150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339752" y="4623640"/>
            <a:ext cx="1512168"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lang="en-US" altLang="ja-JP" sz="1400" dirty="0" smtClean="0"/>
              <a:t/>
            </a:r>
            <a:br>
              <a:rPr lang="en-US" altLang="ja-JP" sz="1400" dirty="0" smtClean="0"/>
            </a:br>
            <a:r>
              <a:rPr kumimoji="1" lang="ja-JP" altLang="en-US" sz="1400" dirty="0" smtClean="0"/>
              <a:t>割り当てる</a:t>
            </a:r>
            <a:endParaRPr kumimoji="1" lang="ja-JP" altLang="en-US" sz="1400" dirty="0"/>
          </a:p>
        </p:txBody>
      </p:sp>
      <p:cxnSp>
        <p:nvCxnSpPr>
          <p:cNvPr id="17" name="直線コネクタ 16"/>
          <p:cNvCxnSpPr/>
          <p:nvPr/>
        </p:nvCxnSpPr>
        <p:spPr>
          <a:xfrm rot="5400000">
            <a:off x="-1440668" y="4833156"/>
            <a:ext cx="3384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5400000">
            <a:off x="2303748" y="4833156"/>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407410" y="3275692"/>
            <a:ext cx="1399742" cy="369332"/>
          </a:xfrm>
          <a:prstGeom prst="rect">
            <a:avLst/>
          </a:prstGeom>
          <a:noFill/>
        </p:spPr>
        <p:txBody>
          <a:bodyPr wrap="none" rtlCol="0">
            <a:spAutoFit/>
          </a:bodyPr>
          <a:lstStyle/>
          <a:p>
            <a:r>
              <a:rPr lang="ja-JP" altLang="en-US" dirty="0" smtClean="0"/>
              <a:t>クラウド基盤</a:t>
            </a:r>
            <a:endParaRPr kumimoji="1" lang="en-US" altLang="ja-JP" dirty="0" smtClean="0"/>
          </a:p>
        </p:txBody>
      </p:sp>
      <p:sp>
        <p:nvSpPr>
          <p:cNvPr id="20" name="正方形/長方形 19"/>
          <p:cNvSpPr/>
          <p:nvPr/>
        </p:nvSpPr>
        <p:spPr>
          <a:xfrm>
            <a:off x="2339752" y="4077072"/>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t>要求を受け取る</a:t>
            </a:r>
            <a:endParaRPr kumimoji="1" lang="ja-JP" altLang="en-US" sz="1400" dirty="0"/>
          </a:p>
        </p:txBody>
      </p:sp>
      <p:cxnSp>
        <p:nvCxnSpPr>
          <p:cNvPr id="21" name="カギ線コネクタ 20"/>
          <p:cNvCxnSpPr>
            <a:stCxn id="20" idx="2"/>
            <a:endCxn id="16" idx="0"/>
          </p:cNvCxnSpPr>
          <p:nvPr/>
        </p:nvCxnSpPr>
        <p:spPr>
          <a:xfrm rot="5400000">
            <a:off x="3038576" y="4566380"/>
            <a:ext cx="1145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95536" y="3284984"/>
            <a:ext cx="1723549" cy="369332"/>
          </a:xfrm>
          <a:prstGeom prst="rect">
            <a:avLst/>
          </a:prstGeom>
          <a:noFill/>
        </p:spPr>
        <p:txBody>
          <a:bodyPr wrap="none" rtlCol="0">
            <a:spAutoFit/>
          </a:bodyPr>
          <a:lstStyle/>
          <a:p>
            <a:r>
              <a:rPr lang="ja-JP" altLang="en-US" dirty="0" smtClean="0"/>
              <a:t>システム開発者</a:t>
            </a:r>
            <a:endParaRPr kumimoji="1" lang="ja-JP" altLang="en-US" dirty="0"/>
          </a:p>
        </p:txBody>
      </p:sp>
      <p:sp>
        <p:nvSpPr>
          <p:cNvPr id="25" name="円形吹き出し 24"/>
          <p:cNvSpPr/>
          <p:nvPr/>
        </p:nvSpPr>
        <p:spPr>
          <a:xfrm>
            <a:off x="1907704" y="4005064"/>
            <a:ext cx="576064" cy="576064"/>
          </a:xfrm>
          <a:prstGeom prst="wedgeEllipseCallout">
            <a:avLst>
              <a:gd name="adj1" fmla="val -1785"/>
              <a:gd name="adj2" fmla="val -40734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251520" y="1465620"/>
            <a:ext cx="8626336"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lvl="0"/>
            <a:r>
              <a:rPr lang="en-US" altLang="ja-JP" sz="2400" b="1" dirty="0" smtClean="0">
                <a:solidFill>
                  <a:prstClr val="black"/>
                </a:solidFill>
                <a:effectLst>
                  <a:outerShdw blurRad="38100" dist="38100" dir="2700000" algn="tl">
                    <a:srgbClr val="000000">
                      <a:alpha val="43137"/>
                    </a:srgbClr>
                  </a:outerShdw>
                </a:effectLst>
              </a:rPr>
              <a:t>Web API: </a:t>
            </a:r>
            <a:r>
              <a:rPr lang="ja-JP" altLang="en-US" sz="2400" b="1" dirty="0" smtClean="0">
                <a:solidFill>
                  <a:prstClr val="black"/>
                </a:solidFill>
                <a:effectLst>
                  <a:outerShdw blurRad="38100" dist="38100" dir="2700000" algn="tl">
                    <a:srgbClr val="000000">
                      <a:alpha val="43137"/>
                    </a:srgbClr>
                  </a:outerShdw>
                </a:effectLst>
              </a:rPr>
              <a:t>クラウド基盤との連携に用いられる外部インターフェイス</a:t>
            </a:r>
            <a:endParaRPr lang="en-US" altLang="ja-JP" sz="2400" b="1" dirty="0" smtClean="0">
              <a:solidFill>
                <a:prstClr val="black"/>
              </a:solidFill>
              <a:effectLst>
                <a:outerShdw blurRad="38100" dist="38100" dir="2700000" algn="tl">
                  <a:srgbClr val="000000">
                    <a:alpha val="43137"/>
                  </a:srgbClr>
                </a:outerShdw>
              </a:effectLst>
            </a:endParaRPr>
          </a:p>
        </p:txBody>
      </p:sp>
      <p:cxnSp>
        <p:nvCxnSpPr>
          <p:cNvPr id="29" name="直線コネクタ 28"/>
          <p:cNvCxnSpPr/>
          <p:nvPr/>
        </p:nvCxnSpPr>
        <p:spPr>
          <a:xfrm>
            <a:off x="251520" y="3645024"/>
            <a:ext cx="374441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業務の効率化を図る</a:t>
            </a:r>
            <a:r>
              <a:rPr kumimoji="1" lang="en-US" altLang="ja-JP" dirty="0" smtClean="0"/>
              <a:t>(1/2)</a:t>
            </a:r>
            <a:endParaRPr kumimoji="1" lang="ja-JP" altLang="en-US" dirty="0"/>
          </a:p>
        </p:txBody>
      </p:sp>
      <p:sp>
        <p:nvSpPr>
          <p:cNvPr id="43" name="スライド番号プレースホルダ 42"/>
          <p:cNvSpPr>
            <a:spLocks noGrp="1"/>
          </p:cNvSpPr>
          <p:nvPr>
            <p:ph type="sldNum" sz="quarter" idx="11"/>
          </p:nvPr>
        </p:nvSpPr>
        <p:spPr/>
        <p:txBody>
          <a:bodyPr>
            <a:normAutofit/>
          </a:bodyPr>
          <a:lstStyle/>
          <a:p>
            <a:fld id="{D2D8002D-B5B0-4BAC-B1F6-782DDCCE6D9C}" type="slidenum">
              <a:rPr kumimoji="1" lang="ja-JP" altLang="en-US" smtClean="0"/>
              <a:pPr/>
              <a:t>70</a:t>
            </a:fld>
            <a:endParaRPr kumimoji="1" lang="ja-JP" altLang="en-US"/>
          </a:p>
        </p:txBody>
      </p:sp>
      <p:sp>
        <p:nvSpPr>
          <p:cNvPr id="6" name="テキスト ボックス 5"/>
          <p:cNvSpPr txBox="1"/>
          <p:nvPr/>
        </p:nvSpPr>
        <p:spPr>
          <a:xfrm>
            <a:off x="1541370" y="1357298"/>
            <a:ext cx="5888150" cy="646331"/>
          </a:xfrm>
          <a:prstGeom prst="rect">
            <a:avLst/>
          </a:prstGeom>
          <a:noFill/>
        </p:spPr>
        <p:txBody>
          <a:bodyPr wrap="none" rtlCol="0">
            <a:spAutoFit/>
          </a:bodyPr>
          <a:lstStyle/>
          <a:p>
            <a:r>
              <a:rPr kumimoji="1" lang="ja-JP" altLang="en-US" dirty="0" smtClean="0"/>
              <a:t>工夫の</a:t>
            </a:r>
            <a:r>
              <a:rPr lang="ja-JP" altLang="en-US" dirty="0" smtClean="0"/>
              <a:t>無い</a:t>
            </a:r>
            <a:r>
              <a:rPr kumimoji="1" lang="ja-JP" altLang="en-US" dirty="0" smtClean="0"/>
              <a:t>データセンターの業務では時間を要する。</a:t>
            </a:r>
            <a:endParaRPr kumimoji="1" lang="en-US" altLang="ja-JP" dirty="0" smtClean="0"/>
          </a:p>
          <a:p>
            <a:r>
              <a:rPr kumimoji="1" lang="ja-JP" altLang="en-US" dirty="0" smtClean="0"/>
              <a:t>効率を上げて同じ仕事が完了するまでの時間を短くする。</a:t>
            </a:r>
            <a:endParaRPr kumimoji="1" lang="ja-JP" altLang="en-US" dirty="0"/>
          </a:p>
        </p:txBody>
      </p:sp>
      <p:sp>
        <p:nvSpPr>
          <p:cNvPr id="7" name="正方形/長方形 6"/>
          <p:cNvSpPr/>
          <p:nvPr/>
        </p:nvSpPr>
        <p:spPr>
          <a:xfrm>
            <a:off x="1691680"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対象サーバへ</a:t>
            </a:r>
            <a:r>
              <a:rPr kumimoji="1" lang="en-US" altLang="ja-JP" sz="1400" dirty="0" smtClean="0"/>
              <a:t/>
            </a:r>
            <a:br>
              <a:rPr kumimoji="1" lang="en-US" altLang="ja-JP" sz="1400" dirty="0" smtClean="0"/>
            </a:br>
            <a:r>
              <a:rPr kumimoji="1" lang="ja-JP" altLang="en-US" sz="1400" dirty="0" smtClean="0"/>
              <a:t>ログインする</a:t>
            </a:r>
            <a:endParaRPr kumimoji="1" lang="ja-JP" altLang="en-US" sz="1400" dirty="0"/>
          </a:p>
        </p:txBody>
      </p:sp>
      <p:sp>
        <p:nvSpPr>
          <p:cNvPr id="8" name="テキスト ボックス 7"/>
          <p:cNvSpPr txBox="1"/>
          <p:nvPr/>
        </p:nvSpPr>
        <p:spPr>
          <a:xfrm>
            <a:off x="323528" y="2123564"/>
            <a:ext cx="4150495" cy="369332"/>
          </a:xfrm>
          <a:prstGeom prst="rect">
            <a:avLst/>
          </a:prstGeom>
          <a:noFill/>
        </p:spPr>
        <p:txBody>
          <a:bodyPr wrap="none" rtlCol="0">
            <a:spAutoFit/>
          </a:bodyPr>
          <a:lstStyle/>
          <a:p>
            <a:r>
              <a:rPr kumimoji="1" lang="ja-JP" altLang="en-US" dirty="0" smtClean="0"/>
              <a:t>例）サーバ負荷監視とサーバ増設の業務</a:t>
            </a:r>
            <a:endParaRPr kumimoji="1" lang="ja-JP" altLang="en-US" dirty="0"/>
          </a:p>
        </p:txBody>
      </p:sp>
      <p:sp>
        <p:nvSpPr>
          <p:cNvPr id="9" name="正方形/長方形 8"/>
          <p:cNvSpPr/>
          <p:nvPr/>
        </p:nvSpPr>
        <p:spPr>
          <a:xfrm>
            <a:off x="1691680" y="4005064"/>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負荷状態を</a:t>
            </a:r>
            <a:r>
              <a:rPr kumimoji="1" lang="en-US" altLang="ja-JP" sz="1400" dirty="0" smtClean="0"/>
              <a:t/>
            </a:r>
            <a:br>
              <a:rPr kumimoji="1" lang="en-US" altLang="ja-JP" sz="1400" dirty="0" smtClean="0"/>
            </a:br>
            <a:r>
              <a:rPr kumimoji="1" lang="ja-JP" altLang="en-US" sz="1400" dirty="0" smtClean="0"/>
              <a:t>チェックする</a:t>
            </a:r>
            <a:endParaRPr kumimoji="1" lang="ja-JP" altLang="en-US" sz="1400" dirty="0"/>
          </a:p>
        </p:txBody>
      </p:sp>
      <p:sp>
        <p:nvSpPr>
          <p:cNvPr id="10" name="フローチャート : 判断 9"/>
          <p:cNvSpPr/>
          <p:nvPr/>
        </p:nvSpPr>
        <p:spPr>
          <a:xfrm>
            <a:off x="1691680" y="4653136"/>
            <a:ext cx="1656184" cy="432048"/>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負荷が閾値を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超えている</a:t>
            </a:r>
            <a:endParaRPr kumimoji="1" lang="ja-JP" altLang="en-US" sz="1400" dirty="0">
              <a:effectLst>
                <a:outerShdw blurRad="38100" dist="38100" dir="2700000" algn="tl">
                  <a:srgbClr val="000000">
                    <a:alpha val="43137"/>
                  </a:srgbClr>
                </a:outerShdw>
              </a:effectLst>
            </a:endParaRPr>
          </a:p>
        </p:txBody>
      </p:sp>
      <p:sp>
        <p:nvSpPr>
          <p:cNvPr id="11" name="フローチャート : 判断 10"/>
          <p:cNvSpPr/>
          <p:nvPr/>
        </p:nvSpPr>
        <p:spPr>
          <a:xfrm>
            <a:off x="1691680" y="5301208"/>
            <a:ext cx="1656184" cy="432048"/>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対象サーバ全てを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チェックしたか</a:t>
            </a:r>
            <a:endParaRPr kumimoji="1" lang="ja-JP" altLang="en-US" sz="1400" dirty="0">
              <a:effectLst>
                <a:outerShdw blurRad="38100" dist="38100" dir="2700000" algn="tl">
                  <a:srgbClr val="000000">
                    <a:alpha val="43137"/>
                  </a:srgbClr>
                </a:outerShdw>
              </a:effectLst>
            </a:endParaRPr>
          </a:p>
        </p:txBody>
      </p:sp>
      <p:cxnSp>
        <p:nvCxnSpPr>
          <p:cNvPr id="13" name="カギ線コネクタ 12"/>
          <p:cNvCxnSpPr>
            <a:stCxn id="11" idx="1"/>
            <a:endCxn id="7" idx="1"/>
          </p:cNvCxnSpPr>
          <p:nvPr/>
        </p:nvCxnSpPr>
        <p:spPr>
          <a:xfrm rot="10800000">
            <a:off x="1691680" y="3573016"/>
            <a:ext cx="1588" cy="1944216"/>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403648" y="5281463"/>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sp>
        <p:nvSpPr>
          <p:cNvPr id="15" name="テキスト ボックス 14"/>
          <p:cNvSpPr txBox="1"/>
          <p:nvPr/>
        </p:nvSpPr>
        <p:spPr>
          <a:xfrm>
            <a:off x="2555776" y="5013176"/>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cxnSp>
        <p:nvCxnSpPr>
          <p:cNvPr id="17" name="カギ線コネクタ 16"/>
          <p:cNvCxnSpPr>
            <a:stCxn id="10" idx="2"/>
            <a:endCxn id="11" idx="0"/>
          </p:cNvCxnSpPr>
          <p:nvPr/>
        </p:nvCxnSpPr>
        <p:spPr>
          <a:xfrm rot="5400000">
            <a:off x="2411760"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a:stCxn id="9" idx="2"/>
            <a:endCxn id="10" idx="0"/>
          </p:cNvCxnSpPr>
          <p:nvPr/>
        </p:nvCxnSpPr>
        <p:spPr>
          <a:xfrm rot="5400000">
            <a:off x="2411760"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7" idx="2"/>
            <a:endCxn id="9" idx="0"/>
          </p:cNvCxnSpPr>
          <p:nvPr/>
        </p:nvCxnSpPr>
        <p:spPr>
          <a:xfrm rot="5400000">
            <a:off x="2411760" y="3897052"/>
            <a:ext cx="216024" cy="1588"/>
          </a:xfrm>
          <a:prstGeom prst="bentConnector3">
            <a:avLst>
              <a:gd name="adj1" fmla="val 67637"/>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2411760"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カギ線コネクタ 23"/>
          <p:cNvCxnSpPr>
            <a:stCxn id="11" idx="2"/>
            <a:endCxn id="22" idx="0"/>
          </p:cNvCxnSpPr>
          <p:nvPr/>
        </p:nvCxnSpPr>
        <p:spPr>
          <a:xfrm rot="5400000">
            <a:off x="2411760"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567581" y="5661248"/>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31" name="円/楕円 30"/>
          <p:cNvSpPr/>
          <p:nvPr/>
        </p:nvSpPr>
        <p:spPr>
          <a:xfrm>
            <a:off x="2411760"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31" idx="4"/>
            <a:endCxn id="7" idx="0"/>
          </p:cNvCxnSpPr>
          <p:nvPr/>
        </p:nvCxnSpPr>
        <p:spPr>
          <a:xfrm rot="5400000">
            <a:off x="2447764"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10" idx="3"/>
            <a:endCxn id="46" idx="1"/>
          </p:cNvCxnSpPr>
          <p:nvPr/>
        </p:nvCxnSpPr>
        <p:spPr>
          <a:xfrm flipV="1">
            <a:off x="3347864" y="3573016"/>
            <a:ext cx="360040" cy="12961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3131840" y="4509120"/>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46" name="正方形/長方形 45"/>
          <p:cNvSpPr/>
          <p:nvPr/>
        </p:nvSpPr>
        <p:spPr>
          <a:xfrm>
            <a:off x="3707904"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発注</a:t>
            </a:r>
            <a:r>
              <a:rPr lang="ja-JP" altLang="en-US" sz="1400" dirty="0" smtClean="0"/>
              <a:t>をする</a:t>
            </a:r>
            <a:endParaRPr kumimoji="1" lang="ja-JP" altLang="en-US" sz="1400" dirty="0"/>
          </a:p>
        </p:txBody>
      </p:sp>
      <p:sp>
        <p:nvSpPr>
          <p:cNvPr id="49" name="正方形/長方形 48"/>
          <p:cNvSpPr/>
          <p:nvPr/>
        </p:nvSpPr>
        <p:spPr>
          <a:xfrm>
            <a:off x="5652120"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郵送・搬入</a:t>
            </a:r>
            <a:r>
              <a:rPr lang="ja-JP" altLang="en-US" sz="1400" dirty="0" smtClean="0"/>
              <a:t>をする</a:t>
            </a:r>
            <a:endParaRPr kumimoji="1" lang="ja-JP" altLang="en-US" sz="1400" dirty="0"/>
          </a:p>
        </p:txBody>
      </p:sp>
      <p:cxnSp>
        <p:nvCxnSpPr>
          <p:cNvPr id="51" name="カギ線コネクタ 50"/>
          <p:cNvCxnSpPr>
            <a:stCxn id="46" idx="3"/>
            <a:endCxn id="49" idx="1"/>
          </p:cNvCxnSpPr>
          <p:nvPr/>
        </p:nvCxnSpPr>
        <p:spPr>
          <a:xfrm>
            <a:off x="5364088" y="357301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3707904" y="4005064"/>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設置作業</a:t>
            </a:r>
            <a:r>
              <a:rPr lang="ja-JP" altLang="en-US" sz="1400" dirty="0" smtClean="0"/>
              <a:t>をする</a:t>
            </a:r>
            <a:endParaRPr kumimoji="1" lang="ja-JP" altLang="en-US" sz="1400" dirty="0"/>
          </a:p>
        </p:txBody>
      </p:sp>
      <p:cxnSp>
        <p:nvCxnSpPr>
          <p:cNvPr id="57" name="カギ線コネクタ 56"/>
          <p:cNvCxnSpPr>
            <a:stCxn id="49" idx="2"/>
            <a:endCxn id="56" idx="3"/>
          </p:cNvCxnSpPr>
          <p:nvPr/>
        </p:nvCxnSpPr>
        <p:spPr>
          <a:xfrm rot="5400000">
            <a:off x="5706126" y="3447002"/>
            <a:ext cx="432048" cy="11161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3707904" y="4653136"/>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環境構築</a:t>
            </a:r>
            <a:r>
              <a:rPr lang="ja-JP" altLang="en-US" sz="1400" dirty="0" smtClean="0"/>
              <a:t>をする</a:t>
            </a:r>
            <a:endParaRPr kumimoji="1" lang="ja-JP" altLang="en-US" sz="1400" dirty="0"/>
          </a:p>
        </p:txBody>
      </p:sp>
      <p:cxnSp>
        <p:nvCxnSpPr>
          <p:cNvPr id="62" name="カギ線コネクタ 61"/>
          <p:cNvCxnSpPr>
            <a:stCxn id="56" idx="2"/>
            <a:endCxn id="61" idx="0"/>
          </p:cNvCxnSpPr>
          <p:nvPr/>
        </p:nvCxnSpPr>
        <p:spPr>
          <a:xfrm rot="5400000">
            <a:off x="4427984"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076056" y="3068960"/>
            <a:ext cx="846257" cy="307777"/>
          </a:xfrm>
          <a:prstGeom prst="rect">
            <a:avLst/>
          </a:prstGeom>
          <a:noFill/>
        </p:spPr>
        <p:txBody>
          <a:bodyPr wrap="none" rtlCol="0">
            <a:spAutoFit/>
          </a:bodyPr>
          <a:lstStyle/>
          <a:p>
            <a:r>
              <a:rPr kumimoji="1" lang="en-US" altLang="ja-JP" sz="1400" dirty="0" smtClean="0"/>
              <a:t>Mail/FAX</a:t>
            </a:r>
            <a:endParaRPr kumimoji="1" lang="ja-JP" altLang="en-US" sz="1400" dirty="0"/>
          </a:p>
        </p:txBody>
      </p:sp>
      <p:sp>
        <p:nvSpPr>
          <p:cNvPr id="66" name="テキスト ボックス 65"/>
          <p:cNvSpPr txBox="1"/>
          <p:nvPr/>
        </p:nvSpPr>
        <p:spPr>
          <a:xfrm>
            <a:off x="5508104" y="3933056"/>
            <a:ext cx="1075936" cy="307777"/>
          </a:xfrm>
          <a:prstGeom prst="rect">
            <a:avLst/>
          </a:prstGeom>
          <a:noFill/>
        </p:spPr>
        <p:txBody>
          <a:bodyPr wrap="none" rtlCol="0">
            <a:spAutoFit/>
          </a:bodyPr>
          <a:lstStyle/>
          <a:p>
            <a:r>
              <a:rPr kumimoji="1" lang="ja-JP" altLang="en-US" sz="1400" dirty="0" smtClean="0"/>
              <a:t>新規サーバ</a:t>
            </a:r>
            <a:endParaRPr kumimoji="1" lang="ja-JP" altLang="en-US" sz="1400" dirty="0"/>
          </a:p>
        </p:txBody>
      </p:sp>
      <p:cxnSp>
        <p:nvCxnSpPr>
          <p:cNvPr id="67" name="カギ線コネクタ 66"/>
          <p:cNvCxnSpPr>
            <a:stCxn id="72" idx="2"/>
            <a:endCxn id="22" idx="6"/>
          </p:cNvCxnSpPr>
          <p:nvPr/>
        </p:nvCxnSpPr>
        <p:spPr>
          <a:xfrm rot="5400000">
            <a:off x="3419872" y="4941168"/>
            <a:ext cx="324036" cy="19082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3707904" y="5301208"/>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作業完了報告を</a:t>
            </a:r>
            <a:r>
              <a:rPr kumimoji="1" lang="en-US" altLang="ja-JP" sz="1400" dirty="0" smtClean="0"/>
              <a:t/>
            </a:r>
            <a:br>
              <a:rPr kumimoji="1" lang="en-US" altLang="ja-JP" sz="1400" dirty="0" smtClean="0"/>
            </a:br>
            <a:r>
              <a:rPr kumimoji="1" lang="ja-JP" altLang="en-US" sz="1400" dirty="0" smtClean="0"/>
              <a:t>メールで行う</a:t>
            </a:r>
            <a:endParaRPr kumimoji="1" lang="ja-JP" altLang="en-US" sz="1400" dirty="0"/>
          </a:p>
        </p:txBody>
      </p:sp>
      <p:cxnSp>
        <p:nvCxnSpPr>
          <p:cNvPr id="74" name="カギ線コネクタ 73"/>
          <p:cNvCxnSpPr>
            <a:stCxn id="61" idx="2"/>
            <a:endCxn id="72" idx="0"/>
          </p:cNvCxnSpPr>
          <p:nvPr/>
        </p:nvCxnSpPr>
        <p:spPr>
          <a:xfrm rot="5400000">
            <a:off x="4427984"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rot="5400000">
            <a:off x="-648580"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rot="5400000">
            <a:off x="3599892"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rot="5400000">
            <a:off x="5544108"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1259632" y="2924944"/>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2416403" y="2564904"/>
            <a:ext cx="1723549" cy="369332"/>
          </a:xfrm>
          <a:prstGeom prst="rect">
            <a:avLst/>
          </a:prstGeom>
          <a:noFill/>
        </p:spPr>
        <p:txBody>
          <a:bodyPr wrap="none" rtlCol="0">
            <a:spAutoFit/>
          </a:bodyPr>
          <a:lstStyle/>
          <a:p>
            <a:r>
              <a:rPr lang="ja-JP" altLang="en-US" dirty="0" smtClean="0"/>
              <a:t>システム管理者</a:t>
            </a:r>
            <a:endParaRPr kumimoji="1" lang="ja-JP" altLang="en-US" dirty="0"/>
          </a:p>
        </p:txBody>
      </p:sp>
      <p:sp>
        <p:nvSpPr>
          <p:cNvPr id="93" name="テキスト ボックス 92"/>
          <p:cNvSpPr txBox="1"/>
          <p:nvPr/>
        </p:nvSpPr>
        <p:spPr>
          <a:xfrm>
            <a:off x="5580112" y="2564904"/>
            <a:ext cx="1718740" cy="369332"/>
          </a:xfrm>
          <a:prstGeom prst="rect">
            <a:avLst/>
          </a:prstGeom>
          <a:noFill/>
        </p:spPr>
        <p:txBody>
          <a:bodyPr wrap="none" rtlCol="0">
            <a:spAutoFit/>
          </a:bodyPr>
          <a:lstStyle/>
          <a:p>
            <a:r>
              <a:rPr kumimoji="1" lang="ja-JP" altLang="en-US" dirty="0" smtClean="0"/>
              <a:t>サーバベンダー</a:t>
            </a:r>
            <a:endParaRPr kumimoji="1" lang="ja-JP" altLang="en-US" dirty="0"/>
          </a:p>
        </p:txBody>
      </p:sp>
      <p:sp>
        <p:nvSpPr>
          <p:cNvPr id="94" name="テキスト ボックス 93"/>
          <p:cNvSpPr txBox="1"/>
          <p:nvPr/>
        </p:nvSpPr>
        <p:spPr>
          <a:xfrm>
            <a:off x="6516216" y="3789040"/>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(8</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
        <p:nvSpPr>
          <p:cNvPr id="95" name="テキスト ボックス 94"/>
          <p:cNvSpPr txBox="1"/>
          <p:nvPr/>
        </p:nvSpPr>
        <p:spPr>
          <a:xfrm>
            <a:off x="4572000" y="5733256"/>
            <a:ext cx="838691"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(11</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
        <p:nvSpPr>
          <p:cNvPr id="96" name="テキスト ボックス 95"/>
          <p:cNvSpPr txBox="1"/>
          <p:nvPr/>
        </p:nvSpPr>
        <p:spPr>
          <a:xfrm>
            <a:off x="2627784" y="2977207"/>
            <a:ext cx="1431802"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a:t>
            </a:r>
            <a:r>
              <a:rPr lang="ja-JP" altLang="en-US" sz="1400" b="1" i="1" dirty="0" smtClean="0">
                <a:solidFill>
                  <a:srgbClr val="FF0000"/>
                </a:solidFill>
                <a:effectLst>
                  <a:outerShdw blurRad="38100" dist="38100" dir="2700000" algn="tl">
                    <a:srgbClr val="000000">
                      <a:alpha val="43137"/>
                    </a:srgbClr>
                  </a:outerShdw>
                </a:effectLst>
              </a:rPr>
              <a:t>負荷から</a:t>
            </a:r>
            <a:r>
              <a:rPr lang="en-US" altLang="ja-JP" sz="1400" b="1" i="1" dirty="0" smtClean="0">
                <a:solidFill>
                  <a:srgbClr val="FF0000"/>
                </a:solidFill>
                <a:effectLst>
                  <a:outerShdw blurRad="38100" dist="38100" dir="2700000" algn="tl">
                    <a:srgbClr val="000000">
                      <a:alpha val="43137"/>
                    </a:srgbClr>
                  </a:outerShdw>
                </a:effectLst>
              </a:rPr>
              <a:t>1</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業務の効率化を図る</a:t>
            </a:r>
            <a:r>
              <a:rPr kumimoji="1" lang="en-US" altLang="ja-JP" dirty="0" smtClean="0"/>
              <a:t>(2/2)</a:t>
            </a:r>
            <a:endParaRPr kumimoji="1" lang="ja-JP" altLang="en-US" dirty="0"/>
          </a:p>
        </p:txBody>
      </p:sp>
      <p:sp>
        <p:nvSpPr>
          <p:cNvPr id="50" name="スライド番号プレースホルダ 49"/>
          <p:cNvSpPr>
            <a:spLocks noGrp="1"/>
          </p:cNvSpPr>
          <p:nvPr>
            <p:ph type="sldNum" sz="quarter" idx="11"/>
          </p:nvPr>
        </p:nvSpPr>
        <p:spPr/>
        <p:txBody>
          <a:bodyPr>
            <a:normAutofit/>
          </a:bodyPr>
          <a:lstStyle/>
          <a:p>
            <a:fld id="{D2D8002D-B5B0-4BAC-B1F6-782DDCCE6D9C}" type="slidenum">
              <a:rPr kumimoji="1" lang="ja-JP" altLang="en-US" smtClean="0"/>
              <a:pPr/>
              <a:t>71</a:t>
            </a:fld>
            <a:endParaRPr kumimoji="1" lang="ja-JP" altLang="en-US"/>
          </a:p>
        </p:txBody>
      </p:sp>
      <p:sp>
        <p:nvSpPr>
          <p:cNvPr id="7" name="正方形/長方形 6"/>
          <p:cNvSpPr/>
          <p:nvPr/>
        </p:nvSpPr>
        <p:spPr>
          <a:xfrm>
            <a:off x="899592"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対象サーバへ</a:t>
            </a:r>
            <a:r>
              <a:rPr kumimoji="1" lang="en-US" altLang="ja-JP" sz="1400" dirty="0" smtClean="0"/>
              <a:t/>
            </a:r>
            <a:br>
              <a:rPr kumimoji="1" lang="en-US" altLang="ja-JP" sz="1400" dirty="0" smtClean="0"/>
            </a:br>
            <a:r>
              <a:rPr kumimoji="1" lang="ja-JP" altLang="en-US" sz="1400" dirty="0" smtClean="0"/>
              <a:t>ログインする</a:t>
            </a:r>
            <a:endParaRPr kumimoji="1" lang="ja-JP" altLang="en-US" sz="1400" dirty="0"/>
          </a:p>
        </p:txBody>
      </p:sp>
      <p:sp>
        <p:nvSpPr>
          <p:cNvPr id="8" name="テキスト ボックス 7"/>
          <p:cNvSpPr txBox="1"/>
          <p:nvPr/>
        </p:nvSpPr>
        <p:spPr>
          <a:xfrm>
            <a:off x="323528" y="2123564"/>
            <a:ext cx="4150495" cy="369332"/>
          </a:xfrm>
          <a:prstGeom prst="rect">
            <a:avLst/>
          </a:prstGeom>
          <a:noFill/>
        </p:spPr>
        <p:txBody>
          <a:bodyPr wrap="none" rtlCol="0">
            <a:spAutoFit/>
          </a:bodyPr>
          <a:lstStyle/>
          <a:p>
            <a:r>
              <a:rPr kumimoji="1" lang="ja-JP" altLang="en-US" dirty="0" smtClean="0"/>
              <a:t>例）サーバ負荷監視とサーバ増設の業務</a:t>
            </a:r>
            <a:endParaRPr kumimoji="1" lang="ja-JP" altLang="en-US" dirty="0"/>
          </a:p>
        </p:txBody>
      </p:sp>
      <p:sp>
        <p:nvSpPr>
          <p:cNvPr id="9" name="正方形/長方形 8"/>
          <p:cNvSpPr/>
          <p:nvPr/>
        </p:nvSpPr>
        <p:spPr>
          <a:xfrm>
            <a:off x="899592" y="4005064"/>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負荷状態を</a:t>
            </a:r>
            <a:r>
              <a:rPr kumimoji="1" lang="en-US" altLang="ja-JP" sz="1400" dirty="0" smtClean="0"/>
              <a:t/>
            </a:r>
            <a:br>
              <a:rPr kumimoji="1" lang="en-US" altLang="ja-JP" sz="1400" dirty="0" smtClean="0"/>
            </a:br>
            <a:r>
              <a:rPr kumimoji="1" lang="ja-JP" altLang="en-US" sz="1400" dirty="0" smtClean="0"/>
              <a:t>チェックする</a:t>
            </a:r>
            <a:endParaRPr kumimoji="1" lang="ja-JP" altLang="en-US" sz="1400" dirty="0"/>
          </a:p>
        </p:txBody>
      </p:sp>
      <p:sp>
        <p:nvSpPr>
          <p:cNvPr id="10" name="フローチャート : 判断 9"/>
          <p:cNvSpPr/>
          <p:nvPr/>
        </p:nvSpPr>
        <p:spPr>
          <a:xfrm>
            <a:off x="899592" y="4653136"/>
            <a:ext cx="1656184" cy="432048"/>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負荷が閾値を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超えている</a:t>
            </a:r>
            <a:endParaRPr kumimoji="1" lang="ja-JP" altLang="en-US" sz="1400" dirty="0">
              <a:effectLst>
                <a:outerShdw blurRad="38100" dist="38100" dir="2700000" algn="tl">
                  <a:srgbClr val="000000">
                    <a:alpha val="43137"/>
                  </a:srgbClr>
                </a:outerShdw>
              </a:effectLst>
            </a:endParaRPr>
          </a:p>
        </p:txBody>
      </p:sp>
      <p:sp>
        <p:nvSpPr>
          <p:cNvPr id="11" name="フローチャート : 判断 10"/>
          <p:cNvSpPr/>
          <p:nvPr/>
        </p:nvSpPr>
        <p:spPr>
          <a:xfrm>
            <a:off x="899592" y="5301208"/>
            <a:ext cx="1656184" cy="432048"/>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対象サーバ全てを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チェックしたか</a:t>
            </a:r>
            <a:endParaRPr kumimoji="1" lang="ja-JP" altLang="en-US" sz="1400" dirty="0">
              <a:effectLst>
                <a:outerShdw blurRad="38100" dist="38100" dir="2700000" algn="tl">
                  <a:srgbClr val="000000">
                    <a:alpha val="43137"/>
                  </a:srgbClr>
                </a:outerShdw>
              </a:effectLst>
            </a:endParaRPr>
          </a:p>
        </p:txBody>
      </p:sp>
      <p:cxnSp>
        <p:nvCxnSpPr>
          <p:cNvPr id="13" name="カギ線コネクタ 12"/>
          <p:cNvCxnSpPr>
            <a:stCxn id="11" idx="1"/>
            <a:endCxn id="7" idx="1"/>
          </p:cNvCxnSpPr>
          <p:nvPr/>
        </p:nvCxnSpPr>
        <p:spPr>
          <a:xfrm rot="10800000">
            <a:off x="899592" y="3573016"/>
            <a:ext cx="1588" cy="1944216"/>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11560" y="5281463"/>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sp>
        <p:nvSpPr>
          <p:cNvPr id="15" name="テキスト ボックス 14"/>
          <p:cNvSpPr txBox="1"/>
          <p:nvPr/>
        </p:nvSpPr>
        <p:spPr>
          <a:xfrm>
            <a:off x="1763688" y="5013176"/>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cxnSp>
        <p:nvCxnSpPr>
          <p:cNvPr id="17" name="カギ線コネクタ 16"/>
          <p:cNvCxnSpPr>
            <a:stCxn id="10" idx="2"/>
            <a:endCxn id="11" idx="0"/>
          </p:cNvCxnSpPr>
          <p:nvPr/>
        </p:nvCxnSpPr>
        <p:spPr>
          <a:xfrm rot="5400000">
            <a:off x="1619672"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a:stCxn id="9" idx="2"/>
            <a:endCxn id="10" idx="0"/>
          </p:cNvCxnSpPr>
          <p:nvPr/>
        </p:nvCxnSpPr>
        <p:spPr>
          <a:xfrm rot="5400000">
            <a:off x="161967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7" idx="2"/>
            <a:endCxn id="9" idx="0"/>
          </p:cNvCxnSpPr>
          <p:nvPr/>
        </p:nvCxnSpPr>
        <p:spPr>
          <a:xfrm rot="5400000">
            <a:off x="1619672" y="3897052"/>
            <a:ext cx="216024" cy="1588"/>
          </a:xfrm>
          <a:prstGeom prst="bentConnector3">
            <a:avLst>
              <a:gd name="adj1" fmla="val 67637"/>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161967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カギ線コネクタ 23"/>
          <p:cNvCxnSpPr>
            <a:stCxn id="11" idx="2"/>
            <a:endCxn id="22" idx="0"/>
          </p:cNvCxnSpPr>
          <p:nvPr/>
        </p:nvCxnSpPr>
        <p:spPr>
          <a:xfrm rot="5400000">
            <a:off x="1619672"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1775493" y="5661248"/>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31" name="円/楕円 30"/>
          <p:cNvSpPr/>
          <p:nvPr/>
        </p:nvSpPr>
        <p:spPr>
          <a:xfrm>
            <a:off x="161967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31" idx="4"/>
            <a:endCxn id="7" idx="0"/>
          </p:cNvCxnSpPr>
          <p:nvPr/>
        </p:nvCxnSpPr>
        <p:spPr>
          <a:xfrm rot="5400000">
            <a:off x="165567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10" idx="3"/>
            <a:endCxn id="58" idx="1"/>
          </p:cNvCxnSpPr>
          <p:nvPr/>
        </p:nvCxnSpPr>
        <p:spPr>
          <a:xfrm flipV="1">
            <a:off x="2555776" y="3897052"/>
            <a:ext cx="360040" cy="9721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339752" y="4509120"/>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46" name="正方形/長方形 45"/>
          <p:cNvSpPr/>
          <p:nvPr/>
        </p:nvSpPr>
        <p:spPr>
          <a:xfrm>
            <a:off x="4860032"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発注</a:t>
            </a:r>
            <a:r>
              <a:rPr lang="ja-JP" altLang="en-US" sz="1400" dirty="0" smtClean="0"/>
              <a:t>をする</a:t>
            </a:r>
            <a:endParaRPr kumimoji="1" lang="ja-JP" altLang="en-US" sz="1400" dirty="0"/>
          </a:p>
        </p:txBody>
      </p:sp>
      <p:sp>
        <p:nvSpPr>
          <p:cNvPr id="49" name="正方形/長方形 48"/>
          <p:cNvSpPr/>
          <p:nvPr/>
        </p:nvSpPr>
        <p:spPr>
          <a:xfrm>
            <a:off x="6804248"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郵送・搬入</a:t>
            </a:r>
            <a:r>
              <a:rPr lang="ja-JP" altLang="en-US" sz="1400" dirty="0" smtClean="0"/>
              <a:t>をする</a:t>
            </a:r>
            <a:endParaRPr kumimoji="1" lang="ja-JP" altLang="en-US" sz="1400" dirty="0"/>
          </a:p>
        </p:txBody>
      </p:sp>
      <p:cxnSp>
        <p:nvCxnSpPr>
          <p:cNvPr id="51" name="カギ線コネクタ 50"/>
          <p:cNvCxnSpPr>
            <a:stCxn id="46" idx="3"/>
            <a:endCxn id="49" idx="1"/>
          </p:cNvCxnSpPr>
          <p:nvPr/>
        </p:nvCxnSpPr>
        <p:spPr>
          <a:xfrm>
            <a:off x="6516216" y="357301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4860032" y="4005064"/>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設置作業</a:t>
            </a:r>
            <a:r>
              <a:rPr lang="ja-JP" altLang="en-US" sz="1400" dirty="0" smtClean="0"/>
              <a:t>をする</a:t>
            </a:r>
            <a:endParaRPr kumimoji="1" lang="ja-JP" altLang="en-US" sz="1400" dirty="0"/>
          </a:p>
        </p:txBody>
      </p:sp>
      <p:cxnSp>
        <p:nvCxnSpPr>
          <p:cNvPr id="57" name="カギ線コネクタ 56"/>
          <p:cNvCxnSpPr>
            <a:stCxn id="49" idx="2"/>
            <a:endCxn id="56" idx="3"/>
          </p:cNvCxnSpPr>
          <p:nvPr/>
        </p:nvCxnSpPr>
        <p:spPr>
          <a:xfrm rot="5400000">
            <a:off x="6858254" y="3447002"/>
            <a:ext cx="432048" cy="11161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2915816" y="4653136"/>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環境構築</a:t>
            </a:r>
            <a:r>
              <a:rPr lang="ja-JP" altLang="en-US" sz="1400" dirty="0" smtClean="0"/>
              <a:t>をする</a:t>
            </a:r>
            <a:endParaRPr kumimoji="1" lang="ja-JP" altLang="en-US" sz="1400" dirty="0"/>
          </a:p>
        </p:txBody>
      </p:sp>
      <p:cxnSp>
        <p:nvCxnSpPr>
          <p:cNvPr id="62" name="カギ線コネクタ 61"/>
          <p:cNvCxnSpPr>
            <a:stCxn id="58" idx="2"/>
            <a:endCxn id="61" idx="0"/>
          </p:cNvCxnSpPr>
          <p:nvPr/>
        </p:nvCxnSpPr>
        <p:spPr>
          <a:xfrm rot="5400000">
            <a:off x="3527884" y="4437112"/>
            <a:ext cx="432048"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6228184" y="3068960"/>
            <a:ext cx="846257" cy="307777"/>
          </a:xfrm>
          <a:prstGeom prst="rect">
            <a:avLst/>
          </a:prstGeom>
          <a:noFill/>
        </p:spPr>
        <p:txBody>
          <a:bodyPr wrap="none" rtlCol="0">
            <a:spAutoFit/>
          </a:bodyPr>
          <a:lstStyle/>
          <a:p>
            <a:r>
              <a:rPr kumimoji="1" lang="en-US" altLang="ja-JP" sz="1400" dirty="0" smtClean="0"/>
              <a:t>Mail/FAX</a:t>
            </a:r>
            <a:endParaRPr kumimoji="1" lang="ja-JP" altLang="en-US" sz="1400" dirty="0"/>
          </a:p>
        </p:txBody>
      </p:sp>
      <p:sp>
        <p:nvSpPr>
          <p:cNvPr id="66" name="テキスト ボックス 65"/>
          <p:cNvSpPr txBox="1"/>
          <p:nvPr/>
        </p:nvSpPr>
        <p:spPr>
          <a:xfrm>
            <a:off x="6660232" y="3933056"/>
            <a:ext cx="1075936" cy="307777"/>
          </a:xfrm>
          <a:prstGeom prst="rect">
            <a:avLst/>
          </a:prstGeom>
          <a:noFill/>
        </p:spPr>
        <p:txBody>
          <a:bodyPr wrap="none" rtlCol="0">
            <a:spAutoFit/>
          </a:bodyPr>
          <a:lstStyle/>
          <a:p>
            <a:r>
              <a:rPr kumimoji="1" lang="ja-JP" altLang="en-US" sz="1400" dirty="0" smtClean="0"/>
              <a:t>新規サーバ</a:t>
            </a:r>
            <a:endParaRPr kumimoji="1" lang="ja-JP" altLang="en-US" sz="1400" dirty="0"/>
          </a:p>
        </p:txBody>
      </p:sp>
      <p:cxnSp>
        <p:nvCxnSpPr>
          <p:cNvPr id="67" name="カギ線コネクタ 66"/>
          <p:cNvCxnSpPr>
            <a:stCxn id="72" idx="2"/>
            <a:endCxn id="22" idx="6"/>
          </p:cNvCxnSpPr>
          <p:nvPr/>
        </p:nvCxnSpPr>
        <p:spPr>
          <a:xfrm rot="5400000">
            <a:off x="2627784" y="4941168"/>
            <a:ext cx="324036" cy="19082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2915816" y="5301208"/>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作業完了報告を</a:t>
            </a:r>
            <a:r>
              <a:rPr kumimoji="1" lang="en-US" altLang="ja-JP" sz="1400" dirty="0" smtClean="0"/>
              <a:t/>
            </a:r>
            <a:br>
              <a:rPr kumimoji="1" lang="en-US" altLang="ja-JP" sz="1400" dirty="0" smtClean="0"/>
            </a:br>
            <a:r>
              <a:rPr kumimoji="1" lang="ja-JP" altLang="en-US" sz="1400" dirty="0" smtClean="0"/>
              <a:t>メールで行う</a:t>
            </a:r>
            <a:endParaRPr kumimoji="1" lang="ja-JP" altLang="en-US" sz="1400" dirty="0"/>
          </a:p>
        </p:txBody>
      </p:sp>
      <p:cxnSp>
        <p:nvCxnSpPr>
          <p:cNvPr id="74" name="カギ線コネクタ 73"/>
          <p:cNvCxnSpPr>
            <a:stCxn id="61" idx="2"/>
            <a:endCxn id="72" idx="0"/>
          </p:cNvCxnSpPr>
          <p:nvPr/>
        </p:nvCxnSpPr>
        <p:spPr>
          <a:xfrm rot="5400000">
            <a:off x="3635896"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55801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カギ線コネクタ 40"/>
          <p:cNvCxnSpPr>
            <a:stCxn id="40" idx="4"/>
            <a:endCxn id="46" idx="0"/>
          </p:cNvCxnSpPr>
          <p:nvPr/>
        </p:nvCxnSpPr>
        <p:spPr>
          <a:xfrm rot="5400000">
            <a:off x="561611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5580112"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カギ線コネクタ 47"/>
          <p:cNvCxnSpPr>
            <a:stCxn id="56" idx="2"/>
            <a:endCxn id="47" idx="0"/>
          </p:cNvCxnSpPr>
          <p:nvPr/>
        </p:nvCxnSpPr>
        <p:spPr>
          <a:xfrm rot="5400000">
            <a:off x="558011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915816" y="3573016"/>
            <a:ext cx="1656184"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kumimoji="1" lang="en-US" altLang="ja-JP" sz="1400" dirty="0" smtClean="0"/>
              <a:t/>
            </a:r>
            <a:br>
              <a:rPr kumimoji="1" lang="en-US" altLang="ja-JP" sz="1400" dirty="0" smtClean="0"/>
            </a:br>
            <a:r>
              <a:rPr kumimoji="1" lang="ja-JP" altLang="en-US" sz="1400" dirty="0" smtClean="0"/>
              <a:t>割り当てする</a:t>
            </a:r>
            <a:endParaRPr kumimoji="1" lang="ja-JP" altLang="en-US" sz="1400" dirty="0"/>
          </a:p>
        </p:txBody>
      </p:sp>
      <p:cxnSp>
        <p:nvCxnSpPr>
          <p:cNvPr id="69" name="直線コネクタ 68"/>
          <p:cNvCxnSpPr/>
          <p:nvPr/>
        </p:nvCxnSpPr>
        <p:spPr>
          <a:xfrm rot="5400000">
            <a:off x="-1440668"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rot="5400000">
            <a:off x="4752019"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rot="5400000">
            <a:off x="6696236"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467544" y="2924944"/>
            <a:ext cx="8136904"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1624315" y="2564904"/>
            <a:ext cx="1723549" cy="369332"/>
          </a:xfrm>
          <a:prstGeom prst="rect">
            <a:avLst/>
          </a:prstGeom>
          <a:noFill/>
        </p:spPr>
        <p:txBody>
          <a:bodyPr wrap="none" rtlCol="0">
            <a:spAutoFit/>
          </a:bodyPr>
          <a:lstStyle/>
          <a:p>
            <a:r>
              <a:rPr lang="ja-JP" altLang="en-US" dirty="0" smtClean="0"/>
              <a:t>システム管理者</a:t>
            </a:r>
            <a:endParaRPr kumimoji="1" lang="ja-JP" altLang="en-US" dirty="0"/>
          </a:p>
        </p:txBody>
      </p:sp>
      <p:sp>
        <p:nvSpPr>
          <p:cNvPr id="76" name="テキスト ボックス 75"/>
          <p:cNvSpPr txBox="1"/>
          <p:nvPr/>
        </p:nvSpPr>
        <p:spPr>
          <a:xfrm>
            <a:off x="6813700" y="2564904"/>
            <a:ext cx="1718740" cy="369332"/>
          </a:xfrm>
          <a:prstGeom prst="rect">
            <a:avLst/>
          </a:prstGeom>
          <a:noFill/>
        </p:spPr>
        <p:txBody>
          <a:bodyPr wrap="none" rtlCol="0">
            <a:spAutoFit/>
          </a:bodyPr>
          <a:lstStyle/>
          <a:p>
            <a:r>
              <a:rPr kumimoji="1" lang="ja-JP" altLang="en-US" dirty="0" smtClean="0"/>
              <a:t>サーバベンダー</a:t>
            </a:r>
            <a:endParaRPr kumimoji="1" lang="ja-JP" altLang="en-US" dirty="0"/>
          </a:p>
        </p:txBody>
      </p:sp>
      <p:cxnSp>
        <p:nvCxnSpPr>
          <p:cNvPr id="81" name="直線コネクタ 80"/>
          <p:cNvCxnSpPr/>
          <p:nvPr/>
        </p:nvCxnSpPr>
        <p:spPr>
          <a:xfrm rot="5400000">
            <a:off x="3023828" y="4617132"/>
            <a:ext cx="338437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7677591" y="3789040"/>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(7</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
        <p:nvSpPr>
          <p:cNvPr id="84" name="テキスト ボックス 83"/>
          <p:cNvSpPr txBox="1"/>
          <p:nvPr/>
        </p:nvSpPr>
        <p:spPr>
          <a:xfrm>
            <a:off x="3733309" y="5733256"/>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(4</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
        <p:nvSpPr>
          <p:cNvPr id="85" name="テキスト ボックス 84"/>
          <p:cNvSpPr txBox="1"/>
          <p:nvPr/>
        </p:nvSpPr>
        <p:spPr>
          <a:xfrm>
            <a:off x="683568" y="1475492"/>
            <a:ext cx="7776488" cy="369332"/>
          </a:xfrm>
          <a:prstGeom prst="rect">
            <a:avLst/>
          </a:prstGeom>
          <a:noFill/>
        </p:spPr>
        <p:txBody>
          <a:bodyPr wrap="none" rtlCol="0">
            <a:spAutoFit/>
          </a:bodyPr>
          <a:lstStyle/>
          <a:p>
            <a:r>
              <a:rPr lang="ja-JP" altLang="en-US" dirty="0" smtClean="0"/>
              <a:t>作業を</a:t>
            </a:r>
            <a:r>
              <a:rPr kumimoji="1" lang="ja-JP" altLang="en-US" dirty="0" smtClean="0"/>
              <a:t>並列化して、全体としてサーバ増設までの時間を減らすことができた例。</a:t>
            </a:r>
            <a:endParaRPr kumimoji="1" lang="en-US" altLang="ja-JP" dirty="0" smtClean="0"/>
          </a:p>
        </p:txBody>
      </p:sp>
      <p:sp>
        <p:nvSpPr>
          <p:cNvPr id="86" name="テキスト ボックス 85"/>
          <p:cNvSpPr txBox="1"/>
          <p:nvPr/>
        </p:nvSpPr>
        <p:spPr>
          <a:xfrm>
            <a:off x="1835696" y="2977207"/>
            <a:ext cx="1431802"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a:t>
            </a:r>
            <a:r>
              <a:rPr lang="ja-JP" altLang="en-US" sz="1400" b="1" i="1" dirty="0" smtClean="0">
                <a:solidFill>
                  <a:srgbClr val="FF0000"/>
                </a:solidFill>
                <a:effectLst>
                  <a:outerShdw blurRad="38100" dist="38100" dir="2700000" algn="tl">
                    <a:srgbClr val="000000">
                      <a:alpha val="43137"/>
                    </a:srgbClr>
                  </a:outerShdw>
                </a:effectLst>
              </a:rPr>
              <a:t>負荷から</a:t>
            </a:r>
            <a:r>
              <a:rPr lang="en-US" altLang="ja-JP" sz="1400" b="1" i="1" dirty="0" smtClean="0">
                <a:solidFill>
                  <a:srgbClr val="FF0000"/>
                </a:solidFill>
                <a:effectLst>
                  <a:outerShdw blurRad="38100" dist="38100" dir="2700000" algn="tl">
                    <a:srgbClr val="000000">
                      <a:alpha val="43137"/>
                    </a:srgbClr>
                  </a:outerShdw>
                </a:effectLst>
              </a:rPr>
              <a:t>1</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業務の自動化を図る</a:t>
            </a:r>
            <a:endParaRPr kumimoji="1" lang="ja-JP" altLang="en-US" dirty="0"/>
          </a:p>
        </p:txBody>
      </p:sp>
      <p:sp>
        <p:nvSpPr>
          <p:cNvPr id="54" name="スライド番号プレースホルダ 53"/>
          <p:cNvSpPr>
            <a:spLocks noGrp="1"/>
          </p:cNvSpPr>
          <p:nvPr>
            <p:ph type="sldNum" sz="quarter" idx="11"/>
          </p:nvPr>
        </p:nvSpPr>
        <p:spPr/>
        <p:txBody>
          <a:bodyPr>
            <a:normAutofit/>
          </a:bodyPr>
          <a:lstStyle/>
          <a:p>
            <a:fld id="{D2D8002D-B5B0-4BAC-B1F6-782DDCCE6D9C}" type="slidenum">
              <a:rPr kumimoji="1" lang="ja-JP" altLang="en-US" smtClean="0"/>
              <a:pPr/>
              <a:t>72</a:t>
            </a:fld>
            <a:endParaRPr kumimoji="1" lang="ja-JP" altLang="en-US"/>
          </a:p>
        </p:txBody>
      </p:sp>
      <p:sp>
        <p:nvSpPr>
          <p:cNvPr id="4" name="正方形/長方形 3"/>
          <p:cNvSpPr/>
          <p:nvPr/>
        </p:nvSpPr>
        <p:spPr>
          <a:xfrm>
            <a:off x="899592" y="3356992"/>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対象サーバを</a:t>
            </a:r>
            <a:r>
              <a:rPr kumimoji="1" lang="en-US" altLang="ja-JP" sz="1400" dirty="0" smtClean="0"/>
              <a:t/>
            </a:r>
            <a:br>
              <a:rPr kumimoji="1" lang="en-US" altLang="ja-JP" sz="1400" dirty="0" smtClean="0"/>
            </a:br>
            <a:r>
              <a:rPr kumimoji="1" lang="ja-JP" altLang="en-US" sz="1400" dirty="0" smtClean="0"/>
              <a:t>監視する</a:t>
            </a:r>
            <a:endParaRPr kumimoji="1" lang="ja-JP" altLang="en-US" sz="1400" dirty="0"/>
          </a:p>
        </p:txBody>
      </p:sp>
      <p:sp>
        <p:nvSpPr>
          <p:cNvPr id="5" name="テキスト ボックス 4"/>
          <p:cNvSpPr txBox="1"/>
          <p:nvPr/>
        </p:nvSpPr>
        <p:spPr>
          <a:xfrm>
            <a:off x="323528" y="2123564"/>
            <a:ext cx="4150495" cy="369332"/>
          </a:xfrm>
          <a:prstGeom prst="rect">
            <a:avLst/>
          </a:prstGeom>
          <a:noFill/>
        </p:spPr>
        <p:txBody>
          <a:bodyPr wrap="none" rtlCol="0">
            <a:spAutoFit/>
          </a:bodyPr>
          <a:lstStyle/>
          <a:p>
            <a:r>
              <a:rPr kumimoji="1" lang="ja-JP" altLang="en-US" dirty="0" smtClean="0"/>
              <a:t>例）サーバ負荷監視とサーバ増設の業務</a:t>
            </a:r>
            <a:endParaRPr kumimoji="1" lang="ja-JP" altLang="en-US" dirty="0"/>
          </a:p>
        </p:txBody>
      </p:sp>
      <p:sp>
        <p:nvSpPr>
          <p:cNvPr id="6" name="正方形/長方形 5"/>
          <p:cNvSpPr/>
          <p:nvPr/>
        </p:nvSpPr>
        <p:spPr>
          <a:xfrm>
            <a:off x="899592" y="4005064"/>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負荷状態を</a:t>
            </a:r>
            <a:r>
              <a:rPr kumimoji="1" lang="en-US" altLang="ja-JP" sz="1400" dirty="0" smtClean="0"/>
              <a:t/>
            </a:r>
            <a:br>
              <a:rPr kumimoji="1" lang="en-US" altLang="ja-JP" sz="1400" dirty="0" smtClean="0"/>
            </a:br>
            <a:r>
              <a:rPr kumimoji="1" lang="ja-JP" altLang="en-US" sz="1400" dirty="0" smtClean="0"/>
              <a:t>チェックする</a:t>
            </a:r>
            <a:endParaRPr kumimoji="1" lang="ja-JP" altLang="en-US" sz="1400" dirty="0"/>
          </a:p>
        </p:txBody>
      </p:sp>
      <p:sp>
        <p:nvSpPr>
          <p:cNvPr id="7" name="フローチャート : 判断 6"/>
          <p:cNvSpPr/>
          <p:nvPr/>
        </p:nvSpPr>
        <p:spPr>
          <a:xfrm>
            <a:off x="899592" y="4653136"/>
            <a:ext cx="1656184" cy="432048"/>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負荷が閾値を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超えている</a:t>
            </a:r>
            <a:endParaRPr kumimoji="1" lang="ja-JP" altLang="en-US" sz="1400" dirty="0">
              <a:effectLst>
                <a:outerShdw blurRad="38100" dist="38100" dir="2700000" algn="tl">
                  <a:srgbClr val="000000">
                    <a:alpha val="43137"/>
                  </a:srgbClr>
                </a:outerShdw>
              </a:effectLst>
            </a:endParaRPr>
          </a:p>
        </p:txBody>
      </p:sp>
      <p:sp>
        <p:nvSpPr>
          <p:cNvPr id="8" name="フローチャート : 判断 7"/>
          <p:cNvSpPr/>
          <p:nvPr/>
        </p:nvSpPr>
        <p:spPr>
          <a:xfrm>
            <a:off x="899592" y="5301208"/>
            <a:ext cx="1656184" cy="432048"/>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対象サーバ全てを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チェックしたか</a:t>
            </a:r>
            <a:endParaRPr kumimoji="1" lang="ja-JP" altLang="en-US" sz="1400" dirty="0">
              <a:effectLst>
                <a:outerShdw blurRad="38100" dist="38100" dir="2700000" algn="tl">
                  <a:srgbClr val="000000">
                    <a:alpha val="43137"/>
                  </a:srgbClr>
                </a:outerShdw>
              </a:effectLst>
            </a:endParaRPr>
          </a:p>
        </p:txBody>
      </p:sp>
      <p:cxnSp>
        <p:nvCxnSpPr>
          <p:cNvPr id="9" name="カギ線コネクタ 8"/>
          <p:cNvCxnSpPr>
            <a:stCxn id="8" idx="1"/>
            <a:endCxn id="4" idx="1"/>
          </p:cNvCxnSpPr>
          <p:nvPr/>
        </p:nvCxnSpPr>
        <p:spPr>
          <a:xfrm rot="10800000">
            <a:off x="899592" y="3573016"/>
            <a:ext cx="1588" cy="1944216"/>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11560" y="5281463"/>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sp>
        <p:nvSpPr>
          <p:cNvPr id="11" name="テキスト ボックス 10"/>
          <p:cNvSpPr txBox="1"/>
          <p:nvPr/>
        </p:nvSpPr>
        <p:spPr>
          <a:xfrm>
            <a:off x="1763688" y="5013176"/>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cxnSp>
        <p:nvCxnSpPr>
          <p:cNvPr id="12" name="カギ線コネクタ 11"/>
          <p:cNvCxnSpPr>
            <a:stCxn id="7" idx="2"/>
            <a:endCxn id="8" idx="0"/>
          </p:cNvCxnSpPr>
          <p:nvPr/>
        </p:nvCxnSpPr>
        <p:spPr>
          <a:xfrm rot="5400000">
            <a:off x="1619672"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6" idx="2"/>
            <a:endCxn id="7" idx="0"/>
          </p:cNvCxnSpPr>
          <p:nvPr/>
        </p:nvCxnSpPr>
        <p:spPr>
          <a:xfrm rot="5400000">
            <a:off x="161967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4" idx="2"/>
            <a:endCxn id="6" idx="0"/>
          </p:cNvCxnSpPr>
          <p:nvPr/>
        </p:nvCxnSpPr>
        <p:spPr>
          <a:xfrm rot="5400000">
            <a:off x="1619672" y="3897052"/>
            <a:ext cx="216024" cy="1588"/>
          </a:xfrm>
          <a:prstGeom prst="bentConnector3">
            <a:avLst>
              <a:gd name="adj1" fmla="val 67637"/>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161967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8" idx="2"/>
            <a:endCxn id="15" idx="0"/>
          </p:cNvCxnSpPr>
          <p:nvPr/>
        </p:nvCxnSpPr>
        <p:spPr>
          <a:xfrm rot="5400000">
            <a:off x="1619672"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775493" y="5661248"/>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18" name="円/楕円 17"/>
          <p:cNvSpPr/>
          <p:nvPr/>
        </p:nvSpPr>
        <p:spPr>
          <a:xfrm>
            <a:off x="161967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18" idx="4"/>
            <a:endCxn id="4" idx="0"/>
          </p:cNvCxnSpPr>
          <p:nvPr/>
        </p:nvCxnSpPr>
        <p:spPr>
          <a:xfrm rot="5400000">
            <a:off x="165567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7" idx="3"/>
            <a:endCxn id="85" idx="1"/>
          </p:cNvCxnSpPr>
          <p:nvPr/>
        </p:nvCxnSpPr>
        <p:spPr>
          <a:xfrm flipV="1">
            <a:off x="2555776" y="3573016"/>
            <a:ext cx="332800" cy="12961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339752" y="4509120"/>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27" name="正方形/長方形 26"/>
          <p:cNvSpPr/>
          <p:nvPr/>
        </p:nvSpPr>
        <p:spPr>
          <a:xfrm>
            <a:off x="2888576" y="4653136"/>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環境構築</a:t>
            </a:r>
            <a:r>
              <a:rPr lang="ja-JP" altLang="en-US" sz="1400" dirty="0" smtClean="0"/>
              <a:t>をする</a:t>
            </a:r>
            <a:endParaRPr kumimoji="1" lang="ja-JP" altLang="en-US" sz="1400" dirty="0"/>
          </a:p>
        </p:txBody>
      </p:sp>
      <p:cxnSp>
        <p:nvCxnSpPr>
          <p:cNvPr id="28" name="カギ線コネクタ 27"/>
          <p:cNvCxnSpPr>
            <a:stCxn id="38" idx="2"/>
            <a:endCxn id="27" idx="0"/>
          </p:cNvCxnSpPr>
          <p:nvPr/>
        </p:nvCxnSpPr>
        <p:spPr>
          <a:xfrm rot="5400000">
            <a:off x="3593908" y="4602384"/>
            <a:ext cx="10150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カギ線コネクタ 66"/>
          <p:cNvCxnSpPr>
            <a:stCxn id="32" idx="2"/>
            <a:endCxn id="81" idx="0"/>
          </p:cNvCxnSpPr>
          <p:nvPr/>
        </p:nvCxnSpPr>
        <p:spPr>
          <a:xfrm rot="5400000">
            <a:off x="3536648"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2888576" y="5301208"/>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作業完了報告を</a:t>
            </a:r>
            <a:r>
              <a:rPr kumimoji="1" lang="en-US" altLang="ja-JP" sz="1400" dirty="0" smtClean="0"/>
              <a:t/>
            </a:r>
            <a:br>
              <a:rPr kumimoji="1" lang="en-US" altLang="ja-JP" sz="1400" dirty="0" smtClean="0"/>
            </a:br>
            <a:r>
              <a:rPr kumimoji="1" lang="ja-JP" altLang="en-US" sz="1400" dirty="0" smtClean="0"/>
              <a:t>メールで行う</a:t>
            </a:r>
            <a:endParaRPr kumimoji="1" lang="ja-JP" altLang="en-US" sz="1400" dirty="0"/>
          </a:p>
        </p:txBody>
      </p:sp>
      <p:cxnSp>
        <p:nvCxnSpPr>
          <p:cNvPr id="33" name="カギ線コネクタ 32"/>
          <p:cNvCxnSpPr>
            <a:stCxn id="27" idx="2"/>
            <a:endCxn id="32" idx="0"/>
          </p:cNvCxnSpPr>
          <p:nvPr/>
        </p:nvCxnSpPr>
        <p:spPr>
          <a:xfrm rot="5400000">
            <a:off x="3536648"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2888576" y="3903560"/>
            <a:ext cx="1512168"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kumimoji="1" lang="en-US" altLang="ja-JP" sz="1400" dirty="0" smtClean="0"/>
              <a:t/>
            </a:r>
            <a:br>
              <a:rPr kumimoji="1" lang="en-US" altLang="ja-JP" sz="1400" dirty="0" smtClean="0"/>
            </a:br>
            <a:r>
              <a:rPr kumimoji="1" lang="ja-JP" altLang="en-US" sz="1400" dirty="0" smtClean="0"/>
              <a:t>割り当てする</a:t>
            </a:r>
            <a:endParaRPr kumimoji="1" lang="ja-JP" altLang="en-US" sz="1400" dirty="0"/>
          </a:p>
        </p:txBody>
      </p:sp>
      <p:cxnSp>
        <p:nvCxnSpPr>
          <p:cNvPr id="39" name="直線コネクタ 38"/>
          <p:cNvCxnSpPr/>
          <p:nvPr/>
        </p:nvCxnSpPr>
        <p:spPr>
          <a:xfrm rot="5400000">
            <a:off x="-1440668"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467544" y="2924944"/>
            <a:ext cx="8136904"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856563" y="2564904"/>
            <a:ext cx="1723549" cy="369332"/>
          </a:xfrm>
          <a:prstGeom prst="rect">
            <a:avLst/>
          </a:prstGeom>
          <a:noFill/>
        </p:spPr>
        <p:txBody>
          <a:bodyPr wrap="none" rtlCol="0">
            <a:spAutoFit/>
          </a:bodyPr>
          <a:lstStyle/>
          <a:p>
            <a:r>
              <a:rPr lang="ja-JP" altLang="en-US" dirty="0" smtClean="0"/>
              <a:t>システム管理者</a:t>
            </a:r>
            <a:endParaRPr kumimoji="1" lang="ja-JP" altLang="en-US" dirty="0"/>
          </a:p>
        </p:txBody>
      </p:sp>
      <p:sp>
        <p:nvSpPr>
          <p:cNvPr id="47" name="テキスト ボックス 46"/>
          <p:cNvSpPr txBox="1"/>
          <p:nvPr/>
        </p:nvSpPr>
        <p:spPr>
          <a:xfrm>
            <a:off x="3680664" y="5733256"/>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(3</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cxnSp>
        <p:nvCxnSpPr>
          <p:cNvPr id="64" name="直線コネクタ 63"/>
          <p:cNvCxnSpPr/>
          <p:nvPr/>
        </p:nvCxnSpPr>
        <p:spPr>
          <a:xfrm rot="5400000">
            <a:off x="719572" y="4401108"/>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687957" y="2555612"/>
            <a:ext cx="1867819" cy="369332"/>
          </a:xfrm>
          <a:prstGeom prst="rect">
            <a:avLst/>
          </a:prstGeom>
          <a:noFill/>
        </p:spPr>
        <p:txBody>
          <a:bodyPr wrap="none" rtlCol="0">
            <a:spAutoFit/>
          </a:bodyPr>
          <a:lstStyle/>
          <a:p>
            <a:r>
              <a:rPr kumimoji="1" lang="ja-JP" altLang="en-US" dirty="0" smtClean="0"/>
              <a:t>ツールプログラム</a:t>
            </a:r>
            <a:endParaRPr kumimoji="1" lang="ja-JP" altLang="en-US" dirty="0"/>
          </a:p>
        </p:txBody>
      </p:sp>
      <p:sp>
        <p:nvSpPr>
          <p:cNvPr id="81" name="円/楕円 80"/>
          <p:cNvSpPr/>
          <p:nvPr/>
        </p:nvSpPr>
        <p:spPr>
          <a:xfrm>
            <a:off x="3536648"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2888576" y="3356992"/>
            <a:ext cx="1512168"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smtClean="0"/>
              <a:t>監視アラートを</a:t>
            </a:r>
            <a:r>
              <a:rPr lang="en-US" altLang="ja-JP" sz="1400" dirty="0" smtClean="0"/>
              <a:t/>
            </a:r>
            <a:br>
              <a:rPr lang="en-US" altLang="ja-JP" sz="1400" dirty="0" smtClean="0"/>
            </a:br>
            <a:r>
              <a:rPr lang="ja-JP" altLang="en-US" sz="1400" dirty="0" smtClean="0"/>
              <a:t>メールで受け取る</a:t>
            </a:r>
            <a:endParaRPr kumimoji="1" lang="ja-JP" altLang="en-US" sz="1400" dirty="0"/>
          </a:p>
        </p:txBody>
      </p:sp>
      <p:cxnSp>
        <p:nvCxnSpPr>
          <p:cNvPr id="89" name="カギ線コネクタ 88"/>
          <p:cNvCxnSpPr>
            <a:stCxn id="85" idx="2"/>
            <a:endCxn id="38" idx="0"/>
          </p:cNvCxnSpPr>
          <p:nvPr/>
        </p:nvCxnSpPr>
        <p:spPr>
          <a:xfrm rot="5400000">
            <a:off x="3587400" y="3846300"/>
            <a:ext cx="1145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4860032"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発注</a:t>
            </a:r>
            <a:r>
              <a:rPr lang="ja-JP" altLang="en-US" sz="1400" dirty="0" smtClean="0"/>
              <a:t>をする</a:t>
            </a:r>
            <a:endParaRPr kumimoji="1" lang="ja-JP" altLang="en-US" sz="1400" dirty="0"/>
          </a:p>
        </p:txBody>
      </p:sp>
      <p:sp>
        <p:nvSpPr>
          <p:cNvPr id="98" name="正方形/長方形 97"/>
          <p:cNvSpPr/>
          <p:nvPr/>
        </p:nvSpPr>
        <p:spPr>
          <a:xfrm>
            <a:off x="6804248"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郵送・搬入</a:t>
            </a:r>
            <a:r>
              <a:rPr lang="ja-JP" altLang="en-US" sz="1400" dirty="0" smtClean="0"/>
              <a:t>をする</a:t>
            </a:r>
            <a:endParaRPr kumimoji="1" lang="ja-JP" altLang="en-US" sz="1400" dirty="0"/>
          </a:p>
        </p:txBody>
      </p:sp>
      <p:cxnSp>
        <p:nvCxnSpPr>
          <p:cNvPr id="99" name="カギ線コネクタ 98"/>
          <p:cNvCxnSpPr>
            <a:stCxn id="97" idx="3"/>
            <a:endCxn id="98" idx="1"/>
          </p:cNvCxnSpPr>
          <p:nvPr/>
        </p:nvCxnSpPr>
        <p:spPr>
          <a:xfrm>
            <a:off x="6516216" y="357301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4860032" y="4005064"/>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設置作業</a:t>
            </a:r>
            <a:r>
              <a:rPr lang="ja-JP" altLang="en-US" sz="1400" dirty="0" smtClean="0"/>
              <a:t>をする</a:t>
            </a:r>
            <a:endParaRPr kumimoji="1" lang="ja-JP" altLang="en-US" sz="1400" dirty="0"/>
          </a:p>
        </p:txBody>
      </p:sp>
      <p:cxnSp>
        <p:nvCxnSpPr>
          <p:cNvPr id="101" name="カギ線コネクタ 56"/>
          <p:cNvCxnSpPr>
            <a:stCxn id="98" idx="2"/>
            <a:endCxn id="100" idx="3"/>
          </p:cNvCxnSpPr>
          <p:nvPr/>
        </p:nvCxnSpPr>
        <p:spPr>
          <a:xfrm rot="5400000">
            <a:off x="6858254" y="3447002"/>
            <a:ext cx="432048" cy="11161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テキスト ボックス 101"/>
          <p:cNvSpPr txBox="1"/>
          <p:nvPr/>
        </p:nvSpPr>
        <p:spPr>
          <a:xfrm>
            <a:off x="6228184" y="3068960"/>
            <a:ext cx="846257" cy="307777"/>
          </a:xfrm>
          <a:prstGeom prst="rect">
            <a:avLst/>
          </a:prstGeom>
          <a:noFill/>
        </p:spPr>
        <p:txBody>
          <a:bodyPr wrap="none" rtlCol="0">
            <a:spAutoFit/>
          </a:bodyPr>
          <a:lstStyle/>
          <a:p>
            <a:r>
              <a:rPr kumimoji="1" lang="en-US" altLang="ja-JP" sz="1400" dirty="0" smtClean="0"/>
              <a:t>Mail/FAX</a:t>
            </a:r>
            <a:endParaRPr kumimoji="1" lang="ja-JP" altLang="en-US" sz="1400" dirty="0"/>
          </a:p>
        </p:txBody>
      </p:sp>
      <p:sp>
        <p:nvSpPr>
          <p:cNvPr id="103" name="テキスト ボックス 102"/>
          <p:cNvSpPr txBox="1"/>
          <p:nvPr/>
        </p:nvSpPr>
        <p:spPr>
          <a:xfrm>
            <a:off x="6660232" y="3933056"/>
            <a:ext cx="1075936" cy="307777"/>
          </a:xfrm>
          <a:prstGeom prst="rect">
            <a:avLst/>
          </a:prstGeom>
          <a:noFill/>
        </p:spPr>
        <p:txBody>
          <a:bodyPr wrap="none" rtlCol="0">
            <a:spAutoFit/>
          </a:bodyPr>
          <a:lstStyle/>
          <a:p>
            <a:r>
              <a:rPr kumimoji="1" lang="ja-JP" altLang="en-US" sz="1400" dirty="0" smtClean="0"/>
              <a:t>新規サーバ</a:t>
            </a:r>
            <a:endParaRPr kumimoji="1" lang="ja-JP" altLang="en-US" sz="1400" dirty="0"/>
          </a:p>
        </p:txBody>
      </p:sp>
      <p:sp>
        <p:nvSpPr>
          <p:cNvPr id="104" name="円/楕円 103"/>
          <p:cNvSpPr/>
          <p:nvPr/>
        </p:nvSpPr>
        <p:spPr>
          <a:xfrm>
            <a:off x="55801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カギ線コネクタ 104"/>
          <p:cNvCxnSpPr>
            <a:stCxn id="104" idx="4"/>
            <a:endCxn id="97" idx="0"/>
          </p:cNvCxnSpPr>
          <p:nvPr/>
        </p:nvCxnSpPr>
        <p:spPr>
          <a:xfrm rot="5400000">
            <a:off x="561611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円/楕円 105"/>
          <p:cNvSpPr/>
          <p:nvPr/>
        </p:nvSpPr>
        <p:spPr>
          <a:xfrm>
            <a:off x="5580112"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カギ線コネクタ 106"/>
          <p:cNvCxnSpPr>
            <a:stCxn id="100" idx="2"/>
            <a:endCxn id="106" idx="0"/>
          </p:cNvCxnSpPr>
          <p:nvPr/>
        </p:nvCxnSpPr>
        <p:spPr>
          <a:xfrm rot="5400000">
            <a:off x="558011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テキスト ボックス 107"/>
          <p:cNvSpPr txBox="1"/>
          <p:nvPr/>
        </p:nvSpPr>
        <p:spPr>
          <a:xfrm>
            <a:off x="6813700" y="2564904"/>
            <a:ext cx="1718740" cy="369332"/>
          </a:xfrm>
          <a:prstGeom prst="rect">
            <a:avLst/>
          </a:prstGeom>
          <a:noFill/>
        </p:spPr>
        <p:txBody>
          <a:bodyPr wrap="none" rtlCol="0">
            <a:spAutoFit/>
          </a:bodyPr>
          <a:lstStyle/>
          <a:p>
            <a:r>
              <a:rPr kumimoji="1" lang="ja-JP" altLang="en-US" dirty="0" smtClean="0"/>
              <a:t>サーバベンダー</a:t>
            </a:r>
            <a:endParaRPr kumimoji="1" lang="ja-JP" altLang="en-US" dirty="0"/>
          </a:p>
        </p:txBody>
      </p:sp>
      <p:sp>
        <p:nvSpPr>
          <p:cNvPr id="109" name="テキスト ボックス 108"/>
          <p:cNvSpPr txBox="1"/>
          <p:nvPr/>
        </p:nvSpPr>
        <p:spPr>
          <a:xfrm>
            <a:off x="7677591" y="3789040"/>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(7</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cxnSp>
        <p:nvCxnSpPr>
          <p:cNvPr id="110" name="直線コネクタ 109"/>
          <p:cNvCxnSpPr/>
          <p:nvPr/>
        </p:nvCxnSpPr>
        <p:spPr>
          <a:xfrm rot="5400000">
            <a:off x="4752019"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rot="5400000">
            <a:off x="6696236"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rot="5400000">
            <a:off x="3023828" y="4617132"/>
            <a:ext cx="338437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971600" y="1340768"/>
            <a:ext cx="7191392" cy="646331"/>
          </a:xfrm>
          <a:prstGeom prst="rect">
            <a:avLst/>
          </a:prstGeom>
          <a:noFill/>
        </p:spPr>
        <p:txBody>
          <a:bodyPr wrap="none" rtlCol="0">
            <a:spAutoFit/>
          </a:bodyPr>
          <a:lstStyle/>
          <a:p>
            <a:r>
              <a:rPr kumimoji="1" lang="ja-JP" altLang="en-US" dirty="0" smtClean="0"/>
              <a:t>人間がやってきた作業を自動化して、全体の仕事量を減らす例。</a:t>
            </a:r>
            <a:endParaRPr kumimoji="1" lang="en-US" altLang="ja-JP" dirty="0" smtClean="0"/>
          </a:p>
          <a:p>
            <a:r>
              <a:rPr lang="ja-JP" altLang="en-US" dirty="0" smtClean="0"/>
              <a:t>実質作業は減っているが、ツールプログラムの開発作業があってのこと。</a:t>
            </a:r>
            <a:endParaRPr kumimoji="1" lang="ja-JP" altLang="en-US" dirty="0"/>
          </a:p>
        </p:txBody>
      </p:sp>
      <p:sp>
        <p:nvSpPr>
          <p:cNvPr id="115" name="テキスト ボックス 114"/>
          <p:cNvSpPr txBox="1"/>
          <p:nvPr/>
        </p:nvSpPr>
        <p:spPr>
          <a:xfrm>
            <a:off x="1835696" y="2977207"/>
            <a:ext cx="1519968"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a:t>
            </a:r>
            <a:r>
              <a:rPr lang="ja-JP" altLang="en-US" sz="1400" b="1" i="1" dirty="0" smtClean="0">
                <a:solidFill>
                  <a:srgbClr val="FF0000"/>
                </a:solidFill>
                <a:effectLst>
                  <a:outerShdw blurRad="38100" dist="38100" dir="2700000" algn="tl">
                    <a:srgbClr val="000000">
                      <a:alpha val="43137"/>
                    </a:srgbClr>
                  </a:outerShdw>
                </a:effectLst>
              </a:rPr>
              <a:t>負荷から数分後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さらに自動化を推し進めるには</a:t>
            </a:r>
            <a:endParaRPr kumimoji="1" lang="ja-JP" altLang="en-US" dirty="0"/>
          </a:p>
        </p:txBody>
      </p:sp>
      <p:sp>
        <p:nvSpPr>
          <p:cNvPr id="58" name="スライド番号プレースホルダ 57"/>
          <p:cNvSpPr>
            <a:spLocks noGrp="1"/>
          </p:cNvSpPr>
          <p:nvPr>
            <p:ph type="sldNum" sz="quarter" idx="11"/>
          </p:nvPr>
        </p:nvSpPr>
        <p:spPr/>
        <p:txBody>
          <a:bodyPr>
            <a:normAutofit/>
          </a:bodyPr>
          <a:lstStyle/>
          <a:p>
            <a:fld id="{D2D8002D-B5B0-4BAC-B1F6-782DDCCE6D9C}" type="slidenum">
              <a:rPr kumimoji="1" lang="ja-JP" altLang="en-US" smtClean="0"/>
              <a:pPr/>
              <a:t>73</a:t>
            </a:fld>
            <a:endParaRPr kumimoji="1" lang="ja-JP" altLang="en-US"/>
          </a:p>
        </p:txBody>
      </p:sp>
      <p:sp>
        <p:nvSpPr>
          <p:cNvPr id="4" name="正方形/長方形 3"/>
          <p:cNvSpPr/>
          <p:nvPr/>
        </p:nvSpPr>
        <p:spPr>
          <a:xfrm>
            <a:off x="899592" y="3356992"/>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対象サーバを</a:t>
            </a:r>
            <a:r>
              <a:rPr kumimoji="1" lang="en-US" altLang="ja-JP" sz="1400" dirty="0" smtClean="0"/>
              <a:t/>
            </a:r>
            <a:br>
              <a:rPr kumimoji="1" lang="en-US" altLang="ja-JP" sz="1400" dirty="0" smtClean="0"/>
            </a:br>
            <a:r>
              <a:rPr kumimoji="1" lang="ja-JP" altLang="en-US" sz="1400" dirty="0" smtClean="0"/>
              <a:t>監視する</a:t>
            </a:r>
            <a:endParaRPr kumimoji="1" lang="ja-JP" altLang="en-US" sz="1400" dirty="0"/>
          </a:p>
        </p:txBody>
      </p:sp>
      <p:sp>
        <p:nvSpPr>
          <p:cNvPr id="5" name="テキスト ボックス 4"/>
          <p:cNvSpPr txBox="1"/>
          <p:nvPr/>
        </p:nvSpPr>
        <p:spPr>
          <a:xfrm>
            <a:off x="323528" y="2123564"/>
            <a:ext cx="4150495" cy="369332"/>
          </a:xfrm>
          <a:prstGeom prst="rect">
            <a:avLst/>
          </a:prstGeom>
          <a:noFill/>
        </p:spPr>
        <p:txBody>
          <a:bodyPr wrap="none" rtlCol="0">
            <a:spAutoFit/>
          </a:bodyPr>
          <a:lstStyle/>
          <a:p>
            <a:r>
              <a:rPr kumimoji="1" lang="ja-JP" altLang="en-US" dirty="0" smtClean="0"/>
              <a:t>例）サーバ負荷監視とサーバ増設の業務</a:t>
            </a:r>
            <a:endParaRPr kumimoji="1" lang="ja-JP" altLang="en-US" dirty="0"/>
          </a:p>
        </p:txBody>
      </p:sp>
      <p:sp>
        <p:nvSpPr>
          <p:cNvPr id="6" name="正方形/長方形 5"/>
          <p:cNvSpPr/>
          <p:nvPr/>
        </p:nvSpPr>
        <p:spPr>
          <a:xfrm>
            <a:off x="899592" y="4005064"/>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負荷状態を</a:t>
            </a:r>
            <a:r>
              <a:rPr kumimoji="1" lang="en-US" altLang="ja-JP" sz="1400" dirty="0" smtClean="0"/>
              <a:t/>
            </a:r>
            <a:br>
              <a:rPr kumimoji="1" lang="en-US" altLang="ja-JP" sz="1400" dirty="0" smtClean="0"/>
            </a:br>
            <a:r>
              <a:rPr kumimoji="1" lang="ja-JP" altLang="en-US" sz="1400" dirty="0" smtClean="0"/>
              <a:t>チェックする</a:t>
            </a:r>
            <a:endParaRPr kumimoji="1" lang="ja-JP" altLang="en-US" sz="1400" dirty="0"/>
          </a:p>
        </p:txBody>
      </p:sp>
      <p:sp>
        <p:nvSpPr>
          <p:cNvPr id="7" name="フローチャート : 判断 6"/>
          <p:cNvSpPr/>
          <p:nvPr/>
        </p:nvSpPr>
        <p:spPr>
          <a:xfrm>
            <a:off x="899592" y="4653136"/>
            <a:ext cx="1656184" cy="432048"/>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負荷が閾値を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超えている</a:t>
            </a:r>
            <a:endParaRPr kumimoji="1" lang="ja-JP" altLang="en-US" sz="1400" dirty="0">
              <a:effectLst>
                <a:outerShdw blurRad="38100" dist="38100" dir="2700000" algn="tl">
                  <a:srgbClr val="000000">
                    <a:alpha val="43137"/>
                  </a:srgbClr>
                </a:outerShdw>
              </a:effectLst>
            </a:endParaRPr>
          </a:p>
        </p:txBody>
      </p:sp>
      <p:sp>
        <p:nvSpPr>
          <p:cNvPr id="8" name="フローチャート : 判断 7"/>
          <p:cNvSpPr/>
          <p:nvPr/>
        </p:nvSpPr>
        <p:spPr>
          <a:xfrm>
            <a:off x="899592" y="5301208"/>
            <a:ext cx="1656184" cy="432048"/>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対象サーバ全てを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チェックしたか</a:t>
            </a:r>
            <a:endParaRPr kumimoji="1" lang="ja-JP" altLang="en-US" sz="1400" dirty="0">
              <a:effectLst>
                <a:outerShdw blurRad="38100" dist="38100" dir="2700000" algn="tl">
                  <a:srgbClr val="000000">
                    <a:alpha val="43137"/>
                  </a:srgbClr>
                </a:outerShdw>
              </a:effectLst>
            </a:endParaRPr>
          </a:p>
        </p:txBody>
      </p:sp>
      <p:cxnSp>
        <p:nvCxnSpPr>
          <p:cNvPr id="9" name="カギ線コネクタ 8"/>
          <p:cNvCxnSpPr>
            <a:stCxn id="8" idx="1"/>
            <a:endCxn id="4" idx="1"/>
          </p:cNvCxnSpPr>
          <p:nvPr/>
        </p:nvCxnSpPr>
        <p:spPr>
          <a:xfrm rot="10800000">
            <a:off x="899592" y="3573016"/>
            <a:ext cx="1588" cy="1944216"/>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11560" y="5281463"/>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sp>
        <p:nvSpPr>
          <p:cNvPr id="11" name="テキスト ボックス 10"/>
          <p:cNvSpPr txBox="1"/>
          <p:nvPr/>
        </p:nvSpPr>
        <p:spPr>
          <a:xfrm>
            <a:off x="1763688" y="5013176"/>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cxnSp>
        <p:nvCxnSpPr>
          <p:cNvPr id="12" name="カギ線コネクタ 11"/>
          <p:cNvCxnSpPr>
            <a:stCxn id="7" idx="2"/>
            <a:endCxn id="8" idx="0"/>
          </p:cNvCxnSpPr>
          <p:nvPr/>
        </p:nvCxnSpPr>
        <p:spPr>
          <a:xfrm rot="5400000">
            <a:off x="1619672"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6" idx="2"/>
            <a:endCxn id="7" idx="0"/>
          </p:cNvCxnSpPr>
          <p:nvPr/>
        </p:nvCxnSpPr>
        <p:spPr>
          <a:xfrm rot="5400000">
            <a:off x="161967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4" idx="2"/>
            <a:endCxn id="6" idx="0"/>
          </p:cNvCxnSpPr>
          <p:nvPr/>
        </p:nvCxnSpPr>
        <p:spPr>
          <a:xfrm rot="5400000">
            <a:off x="1619672" y="3897052"/>
            <a:ext cx="216024" cy="1588"/>
          </a:xfrm>
          <a:prstGeom prst="bentConnector3">
            <a:avLst>
              <a:gd name="adj1" fmla="val 67637"/>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161967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8" idx="2"/>
            <a:endCxn id="15" idx="0"/>
          </p:cNvCxnSpPr>
          <p:nvPr/>
        </p:nvCxnSpPr>
        <p:spPr>
          <a:xfrm rot="5400000">
            <a:off x="1619672"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775493" y="5661248"/>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18" name="円/楕円 17"/>
          <p:cNvSpPr/>
          <p:nvPr/>
        </p:nvSpPr>
        <p:spPr>
          <a:xfrm>
            <a:off x="161967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18" idx="4"/>
            <a:endCxn id="4" idx="0"/>
          </p:cNvCxnSpPr>
          <p:nvPr/>
        </p:nvCxnSpPr>
        <p:spPr>
          <a:xfrm rot="5400000">
            <a:off x="165567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7" idx="3"/>
            <a:endCxn id="85" idx="1"/>
          </p:cNvCxnSpPr>
          <p:nvPr/>
        </p:nvCxnSpPr>
        <p:spPr>
          <a:xfrm flipV="1">
            <a:off x="2555776" y="3573016"/>
            <a:ext cx="332800" cy="12961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339752" y="4509120"/>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27" name="正方形/長方形 26"/>
          <p:cNvSpPr/>
          <p:nvPr/>
        </p:nvSpPr>
        <p:spPr>
          <a:xfrm>
            <a:off x="2888576" y="4653136"/>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環境構築</a:t>
            </a:r>
            <a:r>
              <a:rPr lang="ja-JP" altLang="en-US" sz="1400" dirty="0" smtClean="0"/>
              <a:t>をする</a:t>
            </a:r>
            <a:endParaRPr kumimoji="1" lang="ja-JP" altLang="en-US" sz="1400" dirty="0"/>
          </a:p>
        </p:txBody>
      </p:sp>
      <p:cxnSp>
        <p:nvCxnSpPr>
          <p:cNvPr id="28" name="カギ線コネクタ 27"/>
          <p:cNvCxnSpPr>
            <a:stCxn id="38" idx="2"/>
            <a:endCxn id="27" idx="0"/>
          </p:cNvCxnSpPr>
          <p:nvPr/>
        </p:nvCxnSpPr>
        <p:spPr>
          <a:xfrm rot="5400000">
            <a:off x="3593908" y="4602384"/>
            <a:ext cx="10150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カギ線コネクタ 66"/>
          <p:cNvCxnSpPr>
            <a:stCxn id="32" idx="2"/>
            <a:endCxn id="81" idx="0"/>
          </p:cNvCxnSpPr>
          <p:nvPr/>
        </p:nvCxnSpPr>
        <p:spPr>
          <a:xfrm rot="5400000">
            <a:off x="3536648"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2888576" y="5301208"/>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作業完了報告を</a:t>
            </a:r>
            <a:r>
              <a:rPr kumimoji="1" lang="en-US" altLang="ja-JP" sz="1400" dirty="0" smtClean="0"/>
              <a:t/>
            </a:r>
            <a:br>
              <a:rPr kumimoji="1" lang="en-US" altLang="ja-JP" sz="1400" dirty="0" smtClean="0"/>
            </a:br>
            <a:r>
              <a:rPr kumimoji="1" lang="ja-JP" altLang="en-US" sz="1400" dirty="0" smtClean="0"/>
              <a:t>メールで行う</a:t>
            </a:r>
            <a:endParaRPr kumimoji="1" lang="ja-JP" altLang="en-US" sz="1400" dirty="0"/>
          </a:p>
        </p:txBody>
      </p:sp>
      <p:cxnSp>
        <p:nvCxnSpPr>
          <p:cNvPr id="33" name="カギ線コネクタ 32"/>
          <p:cNvCxnSpPr>
            <a:stCxn id="27" idx="2"/>
            <a:endCxn id="32" idx="0"/>
          </p:cNvCxnSpPr>
          <p:nvPr/>
        </p:nvCxnSpPr>
        <p:spPr>
          <a:xfrm rot="5400000">
            <a:off x="3536648"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2888576" y="3903560"/>
            <a:ext cx="1512168"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kumimoji="1" lang="en-US" altLang="ja-JP" sz="1400" dirty="0" smtClean="0"/>
              <a:t/>
            </a:r>
            <a:br>
              <a:rPr kumimoji="1" lang="en-US" altLang="ja-JP" sz="1400" dirty="0" smtClean="0"/>
            </a:br>
            <a:r>
              <a:rPr kumimoji="1" lang="ja-JP" altLang="en-US" sz="1400" dirty="0" smtClean="0"/>
              <a:t>割り当てする</a:t>
            </a:r>
            <a:endParaRPr kumimoji="1" lang="ja-JP" altLang="en-US" sz="1400" dirty="0"/>
          </a:p>
        </p:txBody>
      </p:sp>
      <p:cxnSp>
        <p:nvCxnSpPr>
          <p:cNvPr id="39" name="直線コネクタ 38"/>
          <p:cNvCxnSpPr/>
          <p:nvPr/>
        </p:nvCxnSpPr>
        <p:spPr>
          <a:xfrm rot="5400000">
            <a:off x="-1440668"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467544" y="2924944"/>
            <a:ext cx="8136904"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856563" y="2564904"/>
            <a:ext cx="1723549" cy="369332"/>
          </a:xfrm>
          <a:prstGeom prst="rect">
            <a:avLst/>
          </a:prstGeom>
          <a:noFill/>
        </p:spPr>
        <p:txBody>
          <a:bodyPr wrap="none" rtlCol="0">
            <a:spAutoFit/>
          </a:bodyPr>
          <a:lstStyle/>
          <a:p>
            <a:r>
              <a:rPr lang="ja-JP" altLang="en-US" dirty="0" smtClean="0"/>
              <a:t>システム管理者</a:t>
            </a:r>
            <a:endParaRPr kumimoji="1" lang="ja-JP" altLang="en-US" dirty="0"/>
          </a:p>
        </p:txBody>
      </p:sp>
      <p:sp>
        <p:nvSpPr>
          <p:cNvPr id="47" name="テキスト ボックス 46"/>
          <p:cNvSpPr txBox="1"/>
          <p:nvPr/>
        </p:nvSpPr>
        <p:spPr>
          <a:xfrm>
            <a:off x="3680664" y="5733256"/>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(3</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cxnSp>
        <p:nvCxnSpPr>
          <p:cNvPr id="64" name="直線コネクタ 63"/>
          <p:cNvCxnSpPr/>
          <p:nvPr/>
        </p:nvCxnSpPr>
        <p:spPr>
          <a:xfrm rot="5400000">
            <a:off x="719572" y="4401108"/>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687957" y="2555612"/>
            <a:ext cx="1867819" cy="369332"/>
          </a:xfrm>
          <a:prstGeom prst="rect">
            <a:avLst/>
          </a:prstGeom>
          <a:noFill/>
        </p:spPr>
        <p:txBody>
          <a:bodyPr wrap="none" rtlCol="0">
            <a:spAutoFit/>
          </a:bodyPr>
          <a:lstStyle/>
          <a:p>
            <a:r>
              <a:rPr kumimoji="1" lang="ja-JP" altLang="en-US" dirty="0" smtClean="0"/>
              <a:t>ツールプログラム</a:t>
            </a:r>
            <a:endParaRPr kumimoji="1" lang="ja-JP" altLang="en-US" dirty="0"/>
          </a:p>
        </p:txBody>
      </p:sp>
      <p:sp>
        <p:nvSpPr>
          <p:cNvPr id="81" name="円/楕円 80"/>
          <p:cNvSpPr/>
          <p:nvPr/>
        </p:nvSpPr>
        <p:spPr>
          <a:xfrm>
            <a:off x="3536648"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2888576" y="3356992"/>
            <a:ext cx="1512168"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smtClean="0"/>
              <a:t>監視アラートを</a:t>
            </a:r>
            <a:r>
              <a:rPr lang="en-US" altLang="ja-JP" sz="1400" dirty="0" smtClean="0"/>
              <a:t/>
            </a:r>
            <a:br>
              <a:rPr lang="en-US" altLang="ja-JP" sz="1400" dirty="0" smtClean="0"/>
            </a:br>
            <a:r>
              <a:rPr lang="ja-JP" altLang="en-US" sz="1400" dirty="0" smtClean="0"/>
              <a:t>メールで受け取る</a:t>
            </a:r>
            <a:endParaRPr kumimoji="1" lang="ja-JP" altLang="en-US" sz="1400" dirty="0"/>
          </a:p>
        </p:txBody>
      </p:sp>
      <p:cxnSp>
        <p:nvCxnSpPr>
          <p:cNvPr id="89" name="カギ線コネクタ 88"/>
          <p:cNvCxnSpPr>
            <a:stCxn id="85" idx="2"/>
            <a:endCxn id="38" idx="0"/>
          </p:cNvCxnSpPr>
          <p:nvPr/>
        </p:nvCxnSpPr>
        <p:spPr>
          <a:xfrm rot="5400000">
            <a:off x="3587400" y="3846300"/>
            <a:ext cx="1145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4860032"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発注</a:t>
            </a:r>
            <a:r>
              <a:rPr lang="ja-JP" altLang="en-US" sz="1400" dirty="0" smtClean="0"/>
              <a:t>をする</a:t>
            </a:r>
            <a:endParaRPr kumimoji="1" lang="ja-JP" altLang="en-US" sz="1400" dirty="0"/>
          </a:p>
        </p:txBody>
      </p:sp>
      <p:sp>
        <p:nvSpPr>
          <p:cNvPr id="98" name="正方形/長方形 97"/>
          <p:cNvSpPr/>
          <p:nvPr/>
        </p:nvSpPr>
        <p:spPr>
          <a:xfrm>
            <a:off x="6804248" y="335699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郵送・搬入</a:t>
            </a:r>
            <a:r>
              <a:rPr lang="ja-JP" altLang="en-US" sz="1400" dirty="0" smtClean="0"/>
              <a:t>をする</a:t>
            </a:r>
            <a:endParaRPr kumimoji="1" lang="ja-JP" altLang="en-US" sz="1400" dirty="0"/>
          </a:p>
        </p:txBody>
      </p:sp>
      <p:cxnSp>
        <p:nvCxnSpPr>
          <p:cNvPr id="99" name="カギ線コネクタ 98"/>
          <p:cNvCxnSpPr>
            <a:stCxn id="97" idx="3"/>
            <a:endCxn id="98" idx="1"/>
          </p:cNvCxnSpPr>
          <p:nvPr/>
        </p:nvCxnSpPr>
        <p:spPr>
          <a:xfrm>
            <a:off x="6516216" y="357301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4860032" y="4005064"/>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設置作業</a:t>
            </a:r>
            <a:r>
              <a:rPr lang="ja-JP" altLang="en-US" sz="1400" dirty="0" smtClean="0"/>
              <a:t>をする</a:t>
            </a:r>
            <a:endParaRPr kumimoji="1" lang="ja-JP" altLang="en-US" sz="1400" dirty="0"/>
          </a:p>
        </p:txBody>
      </p:sp>
      <p:cxnSp>
        <p:nvCxnSpPr>
          <p:cNvPr id="101" name="カギ線コネクタ 56"/>
          <p:cNvCxnSpPr>
            <a:stCxn id="98" idx="2"/>
            <a:endCxn id="100" idx="3"/>
          </p:cNvCxnSpPr>
          <p:nvPr/>
        </p:nvCxnSpPr>
        <p:spPr>
          <a:xfrm rot="5400000">
            <a:off x="6858254" y="3447002"/>
            <a:ext cx="432048" cy="11161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テキスト ボックス 101"/>
          <p:cNvSpPr txBox="1"/>
          <p:nvPr/>
        </p:nvSpPr>
        <p:spPr>
          <a:xfrm>
            <a:off x="6228184" y="3068960"/>
            <a:ext cx="846257" cy="307777"/>
          </a:xfrm>
          <a:prstGeom prst="rect">
            <a:avLst/>
          </a:prstGeom>
          <a:noFill/>
        </p:spPr>
        <p:txBody>
          <a:bodyPr wrap="none" rtlCol="0">
            <a:spAutoFit/>
          </a:bodyPr>
          <a:lstStyle/>
          <a:p>
            <a:r>
              <a:rPr kumimoji="1" lang="en-US" altLang="ja-JP" sz="1400" dirty="0" smtClean="0"/>
              <a:t>Mail/FAX</a:t>
            </a:r>
            <a:endParaRPr kumimoji="1" lang="ja-JP" altLang="en-US" sz="1400" dirty="0"/>
          </a:p>
        </p:txBody>
      </p:sp>
      <p:sp>
        <p:nvSpPr>
          <p:cNvPr id="103" name="テキスト ボックス 102"/>
          <p:cNvSpPr txBox="1"/>
          <p:nvPr/>
        </p:nvSpPr>
        <p:spPr>
          <a:xfrm>
            <a:off x="6660232" y="3933056"/>
            <a:ext cx="1075936" cy="307777"/>
          </a:xfrm>
          <a:prstGeom prst="rect">
            <a:avLst/>
          </a:prstGeom>
          <a:noFill/>
        </p:spPr>
        <p:txBody>
          <a:bodyPr wrap="none" rtlCol="0">
            <a:spAutoFit/>
          </a:bodyPr>
          <a:lstStyle/>
          <a:p>
            <a:r>
              <a:rPr kumimoji="1" lang="ja-JP" altLang="en-US" sz="1400" dirty="0" smtClean="0"/>
              <a:t>新規サーバ</a:t>
            </a:r>
            <a:endParaRPr kumimoji="1" lang="ja-JP" altLang="en-US" sz="1400" dirty="0"/>
          </a:p>
        </p:txBody>
      </p:sp>
      <p:sp>
        <p:nvSpPr>
          <p:cNvPr id="104" name="円/楕円 103"/>
          <p:cNvSpPr/>
          <p:nvPr/>
        </p:nvSpPr>
        <p:spPr>
          <a:xfrm>
            <a:off x="55801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カギ線コネクタ 104"/>
          <p:cNvCxnSpPr>
            <a:stCxn id="104" idx="4"/>
            <a:endCxn id="97" idx="0"/>
          </p:cNvCxnSpPr>
          <p:nvPr/>
        </p:nvCxnSpPr>
        <p:spPr>
          <a:xfrm rot="5400000">
            <a:off x="561611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円/楕円 105"/>
          <p:cNvSpPr/>
          <p:nvPr/>
        </p:nvSpPr>
        <p:spPr>
          <a:xfrm>
            <a:off x="5580112"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カギ線コネクタ 106"/>
          <p:cNvCxnSpPr>
            <a:stCxn id="100" idx="2"/>
            <a:endCxn id="106" idx="0"/>
          </p:cNvCxnSpPr>
          <p:nvPr/>
        </p:nvCxnSpPr>
        <p:spPr>
          <a:xfrm rot="5400000">
            <a:off x="558011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テキスト ボックス 107"/>
          <p:cNvSpPr txBox="1"/>
          <p:nvPr/>
        </p:nvSpPr>
        <p:spPr>
          <a:xfrm>
            <a:off x="6813700" y="2564904"/>
            <a:ext cx="1718740" cy="369332"/>
          </a:xfrm>
          <a:prstGeom prst="rect">
            <a:avLst/>
          </a:prstGeom>
          <a:noFill/>
        </p:spPr>
        <p:txBody>
          <a:bodyPr wrap="none" rtlCol="0">
            <a:spAutoFit/>
          </a:bodyPr>
          <a:lstStyle/>
          <a:p>
            <a:r>
              <a:rPr kumimoji="1" lang="ja-JP" altLang="en-US" dirty="0" smtClean="0"/>
              <a:t>サーバベンダー</a:t>
            </a:r>
            <a:endParaRPr kumimoji="1" lang="ja-JP" altLang="en-US" dirty="0"/>
          </a:p>
        </p:txBody>
      </p:sp>
      <p:sp>
        <p:nvSpPr>
          <p:cNvPr id="109" name="テキスト ボックス 108"/>
          <p:cNvSpPr txBox="1"/>
          <p:nvPr/>
        </p:nvSpPr>
        <p:spPr>
          <a:xfrm>
            <a:off x="7677591" y="3789040"/>
            <a:ext cx="747320"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(7</a:t>
            </a:r>
            <a:r>
              <a:rPr lang="ja-JP" altLang="en-US" sz="1400" b="1" i="1" dirty="0" smtClean="0">
                <a:solidFill>
                  <a:srgbClr val="FF0000"/>
                </a:solidFill>
                <a:effectLst>
                  <a:outerShdw blurRad="38100" dist="38100" dir="2700000" algn="tl">
                    <a:srgbClr val="000000">
                      <a:alpha val="43137"/>
                    </a:srgbClr>
                  </a:outerShdw>
                </a:effectLst>
              </a:rPr>
              <a:t>日後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cxnSp>
        <p:nvCxnSpPr>
          <p:cNvPr id="110" name="直線コネクタ 109"/>
          <p:cNvCxnSpPr/>
          <p:nvPr/>
        </p:nvCxnSpPr>
        <p:spPr>
          <a:xfrm rot="5400000">
            <a:off x="4752019"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rot="5400000">
            <a:off x="6696236"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rot="5400000">
            <a:off x="3023828" y="4617132"/>
            <a:ext cx="338437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785786" y="1340768"/>
            <a:ext cx="7715125" cy="646331"/>
          </a:xfrm>
          <a:prstGeom prst="rect">
            <a:avLst/>
          </a:prstGeom>
          <a:noFill/>
        </p:spPr>
        <p:txBody>
          <a:bodyPr wrap="none" rtlCol="0">
            <a:spAutoFit/>
          </a:bodyPr>
          <a:lstStyle/>
          <a:p>
            <a:r>
              <a:rPr kumimoji="1" lang="ja-JP" altLang="en-US" dirty="0" smtClean="0"/>
              <a:t>人間がやってきた作業を自動化する</a:t>
            </a:r>
            <a:r>
              <a:rPr lang="ja-JP" altLang="en-US" dirty="0" smtClean="0"/>
              <a:t>ツールプログラムがあれば、</a:t>
            </a:r>
            <a:r>
              <a:rPr lang="en-US" altLang="ja-JP" dirty="0" smtClean="0"/>
              <a:t/>
            </a:r>
            <a:br>
              <a:rPr lang="en-US" altLang="ja-JP" dirty="0" smtClean="0"/>
            </a:br>
            <a:r>
              <a:rPr lang="ja-JP" altLang="en-US" dirty="0" smtClean="0"/>
              <a:t>物理的作業以外は自動化でき、</a:t>
            </a:r>
            <a:r>
              <a:rPr lang="en-US" altLang="ja-JP" dirty="0" smtClean="0"/>
              <a:t>Web API</a:t>
            </a:r>
            <a:r>
              <a:rPr lang="ja-JP" altLang="en-US" dirty="0" smtClean="0"/>
              <a:t>によるオートメーションが完成する。</a:t>
            </a:r>
            <a:endParaRPr kumimoji="1" lang="ja-JP" altLang="en-US" dirty="0"/>
          </a:p>
        </p:txBody>
      </p:sp>
      <p:sp>
        <p:nvSpPr>
          <p:cNvPr id="115" name="テキスト ボックス 114"/>
          <p:cNvSpPr txBox="1"/>
          <p:nvPr/>
        </p:nvSpPr>
        <p:spPr>
          <a:xfrm>
            <a:off x="1835696" y="2977207"/>
            <a:ext cx="1519968" cy="307777"/>
          </a:xfrm>
          <a:prstGeom prst="rect">
            <a:avLst/>
          </a:prstGeom>
          <a:noFill/>
        </p:spPr>
        <p:txBody>
          <a:bodyPr wrap="none" rtlCol="0">
            <a:spAutoFit/>
          </a:bodyPr>
          <a:lstStyle/>
          <a:p>
            <a:r>
              <a:rPr lang="en-US" altLang="ja-JP" sz="1400" b="1" i="1" dirty="0" smtClean="0">
                <a:solidFill>
                  <a:srgbClr val="FF0000"/>
                </a:solidFill>
                <a:effectLst>
                  <a:outerShdw blurRad="38100" dist="38100" dir="2700000" algn="tl">
                    <a:srgbClr val="000000">
                      <a:alpha val="43137"/>
                    </a:srgbClr>
                  </a:outerShdw>
                </a:effectLst>
              </a:rPr>
              <a:t>(</a:t>
            </a:r>
            <a:r>
              <a:rPr lang="ja-JP" altLang="en-US" sz="1400" b="1" i="1" dirty="0" smtClean="0">
                <a:solidFill>
                  <a:srgbClr val="FF0000"/>
                </a:solidFill>
                <a:effectLst>
                  <a:outerShdw blurRad="38100" dist="38100" dir="2700000" algn="tl">
                    <a:srgbClr val="000000">
                      <a:alpha val="43137"/>
                    </a:srgbClr>
                  </a:outerShdw>
                </a:effectLst>
              </a:rPr>
              <a:t>負荷から数分後</a:t>
            </a:r>
            <a:r>
              <a:rPr lang="en-US" altLang="ja-JP" sz="1400" b="1" i="1" dirty="0" smtClean="0">
                <a:solidFill>
                  <a:srgbClr val="FF0000"/>
                </a:solidFill>
                <a:effectLst>
                  <a:outerShdw blurRad="38100" dist="38100" dir="2700000" algn="tl">
                    <a:srgbClr val="000000">
                      <a:alpha val="43137"/>
                    </a:srgbClr>
                  </a:outerShdw>
                </a:effectLst>
              </a:rPr>
              <a:t>)</a:t>
            </a:r>
            <a:endParaRPr kumimoji="1" lang="ja-JP" altLang="en-US" sz="1400" b="1" i="1" dirty="0">
              <a:solidFill>
                <a:srgbClr val="FF0000"/>
              </a:solidFill>
              <a:effectLst>
                <a:outerShdw blurRad="38100" dist="38100" dir="2700000" algn="tl">
                  <a:srgbClr val="000000">
                    <a:alpha val="43137"/>
                  </a:srgbClr>
                </a:outerShdw>
              </a:effectLst>
            </a:endParaRPr>
          </a:p>
        </p:txBody>
      </p:sp>
      <p:sp>
        <p:nvSpPr>
          <p:cNvPr id="54" name="角丸四角形 53"/>
          <p:cNvSpPr/>
          <p:nvPr/>
        </p:nvSpPr>
        <p:spPr>
          <a:xfrm>
            <a:off x="2771800" y="3861048"/>
            <a:ext cx="1728192" cy="1944216"/>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4788024" y="3861048"/>
            <a:ext cx="1800200" cy="72008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線吹き出し 1 (枠付き) 55"/>
          <p:cNvSpPr/>
          <p:nvPr/>
        </p:nvSpPr>
        <p:spPr>
          <a:xfrm>
            <a:off x="6228184" y="4869160"/>
            <a:ext cx="1512168" cy="612648"/>
          </a:xfrm>
          <a:prstGeom prst="borderCallout1">
            <a:avLst>
              <a:gd name="adj1" fmla="val 38009"/>
              <a:gd name="adj2" fmla="val -2481"/>
              <a:gd name="adj3" fmla="val -75270"/>
              <a:gd name="adj4" fmla="val -24679"/>
            </a:avLst>
          </a:prstGeom>
          <a:ln w="38100">
            <a:solidFill>
              <a:srgbClr val="FF0000"/>
            </a:solidFill>
            <a:headEnd type="none" w="med" len="med"/>
            <a:tailEnd type="arrow"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物理的作業</a:t>
            </a:r>
            <a:endParaRPr kumimoji="1" lang="ja-JP" altLang="en-US" dirty="0"/>
          </a:p>
        </p:txBody>
      </p:sp>
      <p:sp>
        <p:nvSpPr>
          <p:cNvPr id="57" name="線吹き出し 1 (枠付き) 56"/>
          <p:cNvSpPr/>
          <p:nvPr/>
        </p:nvSpPr>
        <p:spPr>
          <a:xfrm>
            <a:off x="5572132" y="5805264"/>
            <a:ext cx="3283836" cy="612648"/>
          </a:xfrm>
          <a:prstGeom prst="borderCallout1">
            <a:avLst>
              <a:gd name="adj1" fmla="val 21960"/>
              <a:gd name="adj2" fmla="val -1598"/>
              <a:gd name="adj3" fmla="val -105892"/>
              <a:gd name="adj4" fmla="val -36178"/>
            </a:avLst>
          </a:prstGeom>
          <a:ln w="38100">
            <a:solidFill>
              <a:srgbClr val="FF0000"/>
            </a:solidFill>
            <a:headEnd type="none" w="med" len="med"/>
            <a:tailEnd type="arrow"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err="1" smtClean="0"/>
              <a:t>IaaS</a:t>
            </a:r>
            <a:r>
              <a:rPr kumimoji="1" lang="ja-JP" altLang="en-US" dirty="0" smtClean="0"/>
              <a:t>クラウド基盤の</a:t>
            </a:r>
            <a:r>
              <a:rPr kumimoji="1" lang="en-US" altLang="ja-JP" dirty="0" smtClean="0"/>
              <a:t>Web API</a:t>
            </a:r>
            <a:r>
              <a:rPr kumimoji="1" lang="ja-JP" altLang="en-US" dirty="0" smtClean="0"/>
              <a:t>を使って自動化が期待できる作業</a:t>
            </a:r>
            <a:endParaRPr kumimoji="1" lang="ja-JP"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今後のシステム開発者に起こりうること</a:t>
            </a:r>
            <a:endParaRPr kumimoji="1" lang="ja-JP" altLang="en-US" dirty="0"/>
          </a:p>
        </p:txBody>
      </p:sp>
      <p:sp>
        <p:nvSpPr>
          <p:cNvPr id="4" name="コンテンツ プレースホルダ 3"/>
          <p:cNvSpPr>
            <a:spLocks noGrp="1"/>
          </p:cNvSpPr>
          <p:nvPr>
            <p:ph sz="quarter" idx="1"/>
          </p:nvPr>
        </p:nvSpPr>
        <p:spPr>
          <a:xfrm>
            <a:off x="457200" y="1600200"/>
            <a:ext cx="7467600" cy="2900370"/>
          </a:xfrm>
        </p:spPr>
        <p:txBody>
          <a:bodyPr>
            <a:normAutofit/>
          </a:bodyPr>
          <a:lstStyle/>
          <a:p>
            <a:r>
              <a:rPr kumimoji="1" lang="ja-JP" altLang="en-US" dirty="0" smtClean="0"/>
              <a:t>システム開発や管理において、</a:t>
            </a:r>
            <a:r>
              <a:rPr kumimoji="1" lang="en-US" altLang="ja-JP" dirty="0" smtClean="0"/>
              <a:t/>
            </a:r>
            <a:br>
              <a:rPr kumimoji="1" lang="en-US" altLang="ja-JP" dirty="0" smtClean="0"/>
            </a:br>
            <a:r>
              <a:rPr kumimoji="1" lang="ja-JP" altLang="en-US" dirty="0" smtClean="0"/>
              <a:t>クラウド基盤を活用することになっていく</a:t>
            </a:r>
            <a:endParaRPr kumimoji="1" lang="en-US" altLang="ja-JP" dirty="0" smtClean="0"/>
          </a:p>
          <a:p>
            <a:r>
              <a:rPr kumimoji="1" lang="ja-JP" altLang="en-US" dirty="0" smtClean="0"/>
              <a:t>今後の</a:t>
            </a:r>
            <a:r>
              <a:rPr lang="ja-JP" altLang="en-US" dirty="0" smtClean="0"/>
              <a:t>システム開発者</a:t>
            </a:r>
            <a:r>
              <a:rPr kumimoji="1" lang="ja-JP" altLang="en-US" dirty="0" smtClean="0"/>
              <a:t>はクラウド基盤の上で</a:t>
            </a:r>
            <a:r>
              <a:rPr kumimoji="1" lang="en-US" altLang="ja-JP" dirty="0" smtClean="0"/>
              <a:t/>
            </a:r>
            <a:br>
              <a:rPr kumimoji="1" lang="en-US" altLang="ja-JP" dirty="0" smtClean="0"/>
            </a:br>
            <a:r>
              <a:rPr kumimoji="1" lang="ja-JP" altLang="en-US" dirty="0" smtClean="0"/>
              <a:t>あらゆる業務のオートメーションを実現して</a:t>
            </a:r>
            <a:r>
              <a:rPr kumimoji="1" lang="en-US" altLang="ja-JP" dirty="0" smtClean="0"/>
              <a:t/>
            </a:r>
            <a:br>
              <a:rPr kumimoji="1" lang="en-US" altLang="ja-JP" dirty="0" smtClean="0"/>
            </a:br>
            <a:r>
              <a:rPr kumimoji="1" lang="ja-JP" altLang="en-US" dirty="0" smtClean="0"/>
              <a:t>効率を高めていけるようになる</a:t>
            </a:r>
            <a:endParaRPr kumimoji="1" lang="en-US" altLang="ja-JP" dirty="0" smtClean="0"/>
          </a:p>
          <a:p>
            <a:pPr lvl="1"/>
            <a:r>
              <a:rPr kumimoji="1" lang="ja-JP" altLang="en-US" dirty="0" smtClean="0"/>
              <a:t>クラウド基盤の仕組みを熟知し、応用できるシステム開発者が活躍するようになっていくだろう</a:t>
            </a:r>
            <a:endParaRPr kumimoji="1" lang="ja-JP" altLang="en-US" dirty="0"/>
          </a:p>
        </p:txBody>
      </p:sp>
      <p:sp>
        <p:nvSpPr>
          <p:cNvPr id="3" name="スライド番号プレースホルダ 2"/>
          <p:cNvSpPr>
            <a:spLocks noGrp="1"/>
          </p:cNvSpPr>
          <p:nvPr>
            <p:ph type="sldNum" sz="quarter" idx="15"/>
          </p:nvPr>
        </p:nvSpPr>
        <p:spPr/>
        <p:txBody>
          <a:bodyPr>
            <a:normAutofit/>
          </a:bodyPr>
          <a:lstStyle/>
          <a:p>
            <a:fld id="{D2D8002D-B5B0-4BAC-B1F6-782DDCCE6D9C}" type="slidenum">
              <a:rPr kumimoji="1" lang="ja-JP" altLang="en-US" smtClean="0"/>
              <a:pPr/>
              <a:t>74</a:t>
            </a:fld>
            <a:endParaRPr kumimoji="1" lang="ja-JP" altLang="en-US"/>
          </a:p>
        </p:txBody>
      </p:sp>
      <p:sp>
        <p:nvSpPr>
          <p:cNvPr id="6" name="下矢印 5"/>
          <p:cNvSpPr/>
          <p:nvPr/>
        </p:nvSpPr>
        <p:spPr>
          <a:xfrm>
            <a:off x="4071934" y="4429132"/>
            <a:ext cx="484632" cy="42862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71472" y="5000636"/>
            <a:ext cx="7789248" cy="83099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sz="2400" dirty="0" err="1" smtClean="0"/>
              <a:t>edubase</a:t>
            </a:r>
            <a:r>
              <a:rPr kumimoji="1" lang="en-US" altLang="ja-JP" sz="2400" dirty="0" smtClean="0"/>
              <a:t> Cloud</a:t>
            </a:r>
            <a:r>
              <a:rPr kumimoji="1" lang="ja-JP" altLang="en-US" sz="2400" dirty="0" smtClean="0"/>
              <a:t>を用いて、</a:t>
            </a:r>
            <a:r>
              <a:rPr kumimoji="1" lang="en-US" altLang="ja-JP" sz="2400" dirty="0" smtClean="0"/>
              <a:t/>
            </a:r>
            <a:br>
              <a:rPr kumimoji="1" lang="en-US" altLang="ja-JP" sz="2400" dirty="0" smtClean="0"/>
            </a:br>
            <a:r>
              <a:rPr kumimoji="1" lang="en-US" altLang="ja-JP" sz="2400" dirty="0" smtClean="0"/>
              <a:t>Web API</a:t>
            </a:r>
            <a:r>
              <a:rPr kumimoji="1" lang="ja-JP" altLang="en-US" sz="2400" dirty="0" smtClean="0"/>
              <a:t>を活用したオートメーションの実現を体験してみよう</a:t>
            </a:r>
            <a:endParaRPr kumimoji="1" lang="ja-JP" altLang="en-US" sz="2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演習：</a:t>
            </a:r>
            <a:r>
              <a:rPr lang="en-US" altLang="ja-JP" dirty="0" err="1" smtClean="0"/>
              <a:t>eduba</a:t>
            </a:r>
            <a:r>
              <a:rPr kumimoji="1" lang="en-US" altLang="ja-JP" dirty="0" err="1" smtClean="0"/>
              <a:t>se</a:t>
            </a:r>
            <a:r>
              <a:rPr kumimoji="1" lang="en-US" altLang="ja-JP" dirty="0" smtClean="0"/>
              <a:t> Cloud</a:t>
            </a:r>
            <a:r>
              <a:rPr kumimoji="1" lang="ja-JP" altLang="en-US" dirty="0" smtClean="0"/>
              <a:t>を利用してみよう</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75</a:t>
            </a:fld>
            <a:endParaRPr kumimoji="1" lang="ja-JP"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演習の概要</a:t>
            </a:r>
            <a:endParaRPr kumimoji="1" lang="ja-JP" altLang="en-US" dirty="0"/>
          </a:p>
        </p:txBody>
      </p:sp>
      <p:sp>
        <p:nvSpPr>
          <p:cNvPr id="5" name="コンテンツ プレースホルダ 4"/>
          <p:cNvSpPr>
            <a:spLocks noGrp="1"/>
          </p:cNvSpPr>
          <p:nvPr>
            <p:ph sz="quarter" idx="1"/>
          </p:nvPr>
        </p:nvSpPr>
        <p:spPr/>
        <p:txBody>
          <a:bodyPr>
            <a:normAutofit/>
          </a:bodyPr>
          <a:lstStyle/>
          <a:p>
            <a:r>
              <a:rPr kumimoji="1" lang="en-US" altLang="ja-JP" dirty="0" smtClean="0"/>
              <a:t>【</a:t>
            </a:r>
            <a:r>
              <a:rPr kumimoji="1" lang="ja-JP" altLang="en-US" dirty="0" smtClean="0"/>
              <a:t>目的</a:t>
            </a:r>
            <a:r>
              <a:rPr kumimoji="1" lang="en-US" altLang="ja-JP" dirty="0" smtClean="0"/>
              <a:t>】</a:t>
            </a:r>
          </a:p>
          <a:p>
            <a:pPr lvl="1"/>
            <a:r>
              <a:rPr lang="en-US" altLang="ja-JP" dirty="0" err="1" smtClean="0"/>
              <a:t>edubase</a:t>
            </a:r>
            <a:r>
              <a:rPr lang="en-US" altLang="ja-JP" dirty="0" smtClean="0"/>
              <a:t> Cloud</a:t>
            </a:r>
            <a:r>
              <a:rPr lang="ja-JP" altLang="en-US" dirty="0" smtClean="0"/>
              <a:t>の基本的使い方を試し、</a:t>
            </a:r>
            <a:r>
              <a:rPr lang="en-US" altLang="ja-JP" dirty="0" smtClean="0"/>
              <a:t/>
            </a:r>
            <a:br>
              <a:rPr lang="en-US" altLang="ja-JP" dirty="0" smtClean="0"/>
            </a:br>
            <a:r>
              <a:rPr lang="ja-JP" altLang="en-US" dirty="0" smtClean="0"/>
              <a:t>次回の演習に必要な操作を習得する</a:t>
            </a:r>
            <a:endParaRPr lang="en-US" altLang="ja-JP" dirty="0" smtClean="0"/>
          </a:p>
          <a:p>
            <a:r>
              <a:rPr kumimoji="1" lang="en-US" altLang="ja-JP" dirty="0" smtClean="0"/>
              <a:t>【</a:t>
            </a:r>
            <a:r>
              <a:rPr kumimoji="1" lang="ja-JP" altLang="en-US" dirty="0" smtClean="0"/>
              <a:t>方法</a:t>
            </a:r>
            <a:r>
              <a:rPr kumimoji="1" lang="en-US" altLang="ja-JP" dirty="0" smtClean="0"/>
              <a:t>】</a:t>
            </a:r>
          </a:p>
          <a:p>
            <a:pPr lvl="1"/>
            <a:r>
              <a:rPr kumimoji="1" lang="en-US" altLang="ja-JP" dirty="0" err="1" smtClean="0"/>
              <a:t>CloudClient</a:t>
            </a:r>
            <a:r>
              <a:rPr lang="ja-JP" altLang="en-US" dirty="0" smtClean="0"/>
              <a:t>から操作をする</a:t>
            </a:r>
            <a:endParaRPr lang="en-US" altLang="ja-JP" dirty="0" smtClean="0"/>
          </a:p>
          <a:p>
            <a:pPr lvl="1"/>
            <a:r>
              <a:rPr kumimoji="1" lang="en-US" altLang="ja-JP" dirty="0" smtClean="0"/>
              <a:t>Web API</a:t>
            </a:r>
            <a:r>
              <a:rPr kumimoji="1" lang="ja-JP" altLang="en-US" dirty="0" smtClean="0"/>
              <a:t>を扱うプログラムを記述してみる</a:t>
            </a:r>
            <a:endParaRPr lang="en-US" altLang="ja-JP" dirty="0" smtClean="0"/>
          </a:p>
        </p:txBody>
      </p:sp>
      <p:sp>
        <p:nvSpPr>
          <p:cNvPr id="6" name="スライド番号プレースホルダ 5"/>
          <p:cNvSpPr>
            <a:spLocks noGrp="1"/>
          </p:cNvSpPr>
          <p:nvPr>
            <p:ph type="sldNum" sz="quarter" idx="15"/>
          </p:nvPr>
        </p:nvSpPr>
        <p:spPr/>
        <p:txBody>
          <a:bodyPr>
            <a:normAutofit/>
          </a:bodyPr>
          <a:lstStyle/>
          <a:p>
            <a:fld id="{D2D8002D-B5B0-4BAC-B1F6-782DDCCE6D9C}" type="slidenum">
              <a:rPr kumimoji="1" lang="ja-JP" altLang="en-US" smtClean="0"/>
              <a:pPr/>
              <a:t>76</a:t>
            </a:fld>
            <a:endParaRPr kumimoji="1" lang="ja-JP"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演習</a:t>
            </a:r>
            <a:endParaRPr kumimoji="1" lang="ja-JP" altLang="en-US" dirty="0"/>
          </a:p>
        </p:txBody>
      </p:sp>
      <p:sp>
        <p:nvSpPr>
          <p:cNvPr id="3" name="コンテンツ プレースホルダ 2"/>
          <p:cNvSpPr>
            <a:spLocks noGrp="1"/>
          </p:cNvSpPr>
          <p:nvPr>
            <p:ph sz="quarter" idx="1"/>
          </p:nvPr>
        </p:nvSpPr>
        <p:spPr/>
        <p:txBody>
          <a:bodyPr>
            <a:normAutofit/>
          </a:bodyPr>
          <a:lstStyle/>
          <a:p>
            <a:pPr marL="514350" indent="-514350">
              <a:buFont typeface="+mj-lt"/>
              <a:buAutoNum type="arabicPeriod"/>
            </a:pPr>
            <a:r>
              <a:rPr kumimoji="1" lang="en-US" altLang="ja-JP" dirty="0" smtClean="0"/>
              <a:t>Cloud Client</a:t>
            </a:r>
            <a:r>
              <a:rPr kumimoji="1" lang="ja-JP" altLang="en-US" dirty="0" smtClean="0"/>
              <a:t>を使って</a:t>
            </a:r>
            <a:r>
              <a:rPr kumimoji="1" lang="ja-JP" altLang="en-US" dirty="0" smtClean="0"/>
              <a:t>みよう</a:t>
            </a:r>
            <a:r>
              <a:rPr kumimoji="1" lang="en-US" altLang="ja-JP" dirty="0" smtClean="0"/>
              <a:t/>
            </a:r>
            <a:br>
              <a:rPr kumimoji="1" lang="en-US" altLang="ja-JP" dirty="0" smtClean="0"/>
            </a:br>
            <a:r>
              <a:rPr kumimoji="1" lang="en-US" altLang="ja-JP" dirty="0" smtClean="0"/>
              <a:t>【</a:t>
            </a:r>
            <a:r>
              <a:rPr kumimoji="1" lang="ja-JP" altLang="en-US" dirty="0" smtClean="0"/>
              <a:t>当演習参考資料１章</a:t>
            </a:r>
            <a:r>
              <a:rPr kumimoji="1" lang="en-US" altLang="ja-JP" dirty="0" smtClean="0"/>
              <a:t>】</a:t>
            </a:r>
            <a:endParaRPr kumimoji="1" lang="en-US" altLang="ja-JP" dirty="0" smtClean="0"/>
          </a:p>
          <a:p>
            <a:pPr lvl="1"/>
            <a:r>
              <a:rPr lang="ja-JP" altLang="en-US" dirty="0" smtClean="0"/>
              <a:t>インスタンスの起動～終了まで試してみる</a:t>
            </a:r>
            <a:endParaRPr lang="en-US" altLang="ja-JP" dirty="0" smtClean="0"/>
          </a:p>
          <a:p>
            <a:pPr lvl="1"/>
            <a:r>
              <a:rPr kumimoji="1" lang="en-US" altLang="ja-JP" dirty="0" smtClean="0"/>
              <a:t>Apache</a:t>
            </a:r>
            <a:r>
              <a:rPr kumimoji="1" lang="ja-JP" altLang="en-US" dirty="0" smtClean="0"/>
              <a:t>をインストールし、そのマシンイメージを保存してみる</a:t>
            </a:r>
            <a:endParaRPr kumimoji="1" lang="en-US" altLang="ja-JP" dirty="0" smtClean="0"/>
          </a:p>
          <a:p>
            <a:pPr lvl="2"/>
            <a:r>
              <a:rPr lang="ja-JP" altLang="en-US" dirty="0" smtClean="0"/>
              <a:t>起動すると</a:t>
            </a:r>
            <a:r>
              <a:rPr lang="en-US" altLang="ja-JP" dirty="0" smtClean="0"/>
              <a:t>Apache</a:t>
            </a:r>
            <a:r>
              <a:rPr lang="ja-JP" altLang="en-US" dirty="0" smtClean="0"/>
              <a:t>が使えるインスタンスになっていることを確認する</a:t>
            </a:r>
            <a:endParaRPr lang="en-US" altLang="ja-JP" dirty="0" smtClean="0"/>
          </a:p>
          <a:p>
            <a:pPr marL="514350" indent="-514350">
              <a:buFont typeface="+mj-lt"/>
              <a:buAutoNum type="arabicPeriod"/>
            </a:pPr>
            <a:r>
              <a:rPr kumimoji="1" lang="en-US" altLang="ja-JP" dirty="0" smtClean="0"/>
              <a:t>Web API</a:t>
            </a:r>
            <a:r>
              <a:rPr kumimoji="1" lang="ja-JP" altLang="en-US" dirty="0" smtClean="0"/>
              <a:t>を使って</a:t>
            </a:r>
            <a:r>
              <a:rPr kumimoji="1" lang="ja-JP" altLang="en-US" dirty="0" smtClean="0"/>
              <a:t>みよう </a:t>
            </a:r>
            <a:r>
              <a:rPr kumimoji="1" lang="en-US" altLang="ja-JP" sz="1800" dirty="0" smtClean="0"/>
              <a:t>(</a:t>
            </a:r>
            <a:r>
              <a:rPr kumimoji="1" lang="ja-JP" altLang="en-US" sz="1800" dirty="0" smtClean="0"/>
              <a:t>時間のある人</a:t>
            </a:r>
            <a:r>
              <a:rPr kumimoji="1" lang="en-US" altLang="ja-JP" sz="1800" dirty="0" smtClean="0"/>
              <a:t>)</a:t>
            </a:r>
            <a:r>
              <a:rPr kumimoji="1" lang="en-US" altLang="ja-JP" dirty="0" smtClean="0"/>
              <a:t/>
            </a:r>
            <a:br>
              <a:rPr kumimoji="1" lang="en-US" altLang="ja-JP" dirty="0" smtClean="0"/>
            </a:br>
            <a:r>
              <a:rPr kumimoji="1" lang="en-US" altLang="ja-JP" dirty="0" smtClean="0"/>
              <a:t>【</a:t>
            </a:r>
            <a:r>
              <a:rPr kumimoji="1" lang="ja-JP" altLang="en-US" dirty="0" smtClean="0"/>
              <a:t>当演習参考資料２章</a:t>
            </a:r>
            <a:r>
              <a:rPr kumimoji="1" lang="en-US" altLang="ja-JP" dirty="0" smtClean="0"/>
              <a:t>】</a:t>
            </a:r>
            <a:endParaRPr kumimoji="1" lang="en-US" altLang="ja-JP" dirty="0" smtClean="0"/>
          </a:p>
          <a:p>
            <a:pPr lvl="1"/>
            <a:r>
              <a:rPr lang="ja-JP" altLang="en-US" dirty="0" smtClean="0"/>
              <a:t>プログラムからインスタンスを起動～終了させてみる</a:t>
            </a:r>
            <a:endParaRPr lang="en-US" altLang="ja-JP" dirty="0" smtClean="0"/>
          </a:p>
          <a:p>
            <a:pPr lvl="1"/>
            <a:r>
              <a:rPr kumimoji="1" lang="ja-JP" altLang="en-US" dirty="0" smtClean="0"/>
              <a:t>起動しているインスタンスの一覧を表示してみる</a:t>
            </a:r>
            <a:endParaRPr kumimoji="1" lang="en-US" altLang="ja-JP" dirty="0" smtClean="0"/>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77</a:t>
            </a:fld>
            <a:endParaRPr kumimoji="1" lang="ja-JP"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a:t>
            </a:r>
            <a:r>
              <a:rPr kumimoji="1" lang="en-US" altLang="ja-JP" dirty="0" smtClean="0"/>
              <a:t>: Web API</a:t>
            </a:r>
            <a:r>
              <a:rPr kumimoji="1" lang="ja-JP" altLang="en-US" dirty="0" smtClean="0"/>
              <a:t>を使えるように復習しておくこと</a:t>
            </a:r>
            <a:endParaRPr kumimoji="1" lang="ja-JP" altLang="en-US" dirty="0"/>
          </a:p>
        </p:txBody>
      </p:sp>
      <p:sp>
        <p:nvSpPr>
          <p:cNvPr id="3" name="コンテンツ プレースホルダ 2"/>
          <p:cNvSpPr>
            <a:spLocks noGrp="1"/>
          </p:cNvSpPr>
          <p:nvPr>
            <p:ph sz="quarter" idx="1"/>
          </p:nvPr>
        </p:nvSpPr>
        <p:spPr/>
        <p:txBody>
          <a:bodyPr/>
          <a:lstStyle/>
          <a:p>
            <a:r>
              <a:rPr lang="ja-JP" altLang="en-US" dirty="0" smtClean="0"/>
              <a:t>提出物</a:t>
            </a:r>
            <a:endParaRPr lang="en-US" altLang="ja-JP" dirty="0" smtClean="0"/>
          </a:p>
          <a:p>
            <a:pPr lvl="1"/>
            <a:r>
              <a:rPr kumimoji="1" lang="ja-JP" altLang="en-US" dirty="0" smtClean="0"/>
              <a:t>動作するソースコード一式</a:t>
            </a:r>
            <a:endParaRPr kumimoji="1" lang="en-US" altLang="ja-JP" dirty="0" smtClean="0"/>
          </a:p>
          <a:p>
            <a:r>
              <a:rPr kumimoji="1" lang="ja-JP" altLang="en-US" dirty="0" smtClean="0"/>
              <a:t>例</a:t>
            </a:r>
            <a:endParaRPr kumimoji="1" lang="en-US" altLang="ja-JP" dirty="0" smtClean="0"/>
          </a:p>
          <a:p>
            <a:pPr lvl="1"/>
            <a:r>
              <a:rPr kumimoji="1" lang="en-US" altLang="ja-JP" dirty="0" smtClean="0"/>
              <a:t>Apache</a:t>
            </a:r>
            <a:r>
              <a:rPr kumimoji="1" lang="ja-JP" altLang="en-US" dirty="0" smtClean="0"/>
              <a:t>が起動するように設定したオリジナル</a:t>
            </a:r>
            <a:r>
              <a:rPr lang="ja-JP" altLang="en-US" dirty="0" smtClean="0"/>
              <a:t>マシンイメージを作成し、</a:t>
            </a:r>
            <a:r>
              <a:rPr lang="en-US" altLang="ja-JP" dirty="0" smtClean="0"/>
              <a:t>Web API</a:t>
            </a:r>
            <a:r>
              <a:rPr lang="ja-JP" altLang="en-US" dirty="0" smtClean="0"/>
              <a:t>を使ってそれを起動できるようにする</a:t>
            </a:r>
            <a:endParaRPr kumimoji="1" lang="ja-JP" altLang="en-US" dirty="0"/>
          </a:p>
        </p:txBody>
      </p:sp>
      <p:sp>
        <p:nvSpPr>
          <p:cNvPr id="4" name="スライド番号プレースホルダ 3"/>
          <p:cNvSpPr>
            <a:spLocks noGrp="1"/>
          </p:cNvSpPr>
          <p:nvPr>
            <p:ph type="sldNum" sz="quarter" idx="15"/>
          </p:nvPr>
        </p:nvSpPr>
        <p:spPr/>
        <p:txBody>
          <a:bodyPr>
            <a:normAutofit/>
          </a:bodyPr>
          <a:lstStyle/>
          <a:p>
            <a:fld id="{D2D8002D-B5B0-4BAC-B1F6-782DDCCE6D9C}" type="slidenum">
              <a:rPr kumimoji="1" lang="ja-JP" altLang="en-US" smtClean="0"/>
              <a:pPr/>
              <a:t>78</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Web API</a:t>
            </a:r>
            <a:r>
              <a:rPr lang="ja-JP" altLang="en-US" dirty="0" smtClean="0"/>
              <a:t>を利用した業務自動化</a:t>
            </a:r>
            <a:endParaRPr kumimoji="1" lang="ja-JP" altLang="en-US" dirty="0"/>
          </a:p>
        </p:txBody>
      </p:sp>
      <p:sp>
        <p:nvSpPr>
          <p:cNvPr id="3" name="コンテンツ プレースホルダ 2"/>
          <p:cNvSpPr>
            <a:spLocks noGrp="1"/>
          </p:cNvSpPr>
          <p:nvPr>
            <p:ph sz="quarter" idx="1"/>
          </p:nvPr>
        </p:nvSpPr>
        <p:spPr>
          <a:xfrm>
            <a:off x="251520" y="1412776"/>
            <a:ext cx="8424936" cy="1540768"/>
          </a:xfrm>
        </p:spPr>
        <p:style>
          <a:lnRef idx="1">
            <a:schemeClr val="accent2"/>
          </a:lnRef>
          <a:fillRef idx="2">
            <a:schemeClr val="accent2"/>
          </a:fillRef>
          <a:effectRef idx="1">
            <a:schemeClr val="accent2"/>
          </a:effectRef>
          <a:fontRef idx="minor">
            <a:schemeClr val="dk1"/>
          </a:fontRef>
        </p:style>
        <p:txBody>
          <a:bodyPr>
            <a:normAutofit/>
          </a:bodyPr>
          <a:lstStyle/>
          <a:p>
            <a:r>
              <a:rPr kumimoji="1" lang="ja-JP" altLang="en-US" sz="2800" b="1" dirty="0" smtClean="0">
                <a:effectLst>
                  <a:outerShdw blurRad="38100" dist="38100" dir="2700000" algn="tl">
                    <a:srgbClr val="000000">
                      <a:alpha val="43137"/>
                    </a:srgbClr>
                  </a:outerShdw>
                </a:effectLst>
              </a:rPr>
              <a:t>プログラムを用いて</a:t>
            </a:r>
            <a:r>
              <a:rPr kumimoji="1" lang="en-US" altLang="ja-JP" sz="2800" b="1" dirty="0" smtClean="0">
                <a:effectLst>
                  <a:outerShdw blurRad="38100" dist="38100" dir="2700000" algn="tl">
                    <a:srgbClr val="000000">
                      <a:alpha val="43137"/>
                    </a:srgbClr>
                  </a:outerShdw>
                </a:effectLst>
              </a:rPr>
              <a:t>Web API</a:t>
            </a:r>
            <a:r>
              <a:rPr kumimoji="1" lang="ja-JP" altLang="en-US" sz="2800" b="1" dirty="0" smtClean="0">
                <a:effectLst>
                  <a:outerShdw blurRad="38100" dist="38100" dir="2700000" algn="tl">
                    <a:srgbClr val="000000">
                      <a:alpha val="43137"/>
                    </a:srgbClr>
                  </a:outerShdw>
                </a:effectLst>
              </a:rPr>
              <a:t>へ</a:t>
            </a:r>
            <a:r>
              <a:rPr lang="ja-JP" altLang="en-US" sz="2800" b="1" dirty="0" smtClean="0">
                <a:effectLst>
                  <a:outerShdw blurRad="38100" dist="38100" dir="2700000" algn="tl">
                    <a:srgbClr val="000000">
                      <a:alpha val="43137"/>
                    </a:srgbClr>
                  </a:outerShdw>
                </a:effectLst>
              </a:rPr>
              <a:t>処理を要求する</a:t>
            </a:r>
            <a:endParaRPr lang="en-US" altLang="ja-JP" sz="2800" b="1" dirty="0" smtClean="0">
              <a:effectLst>
                <a:outerShdw blurRad="38100" dist="38100" dir="2700000" algn="tl">
                  <a:srgbClr val="000000">
                    <a:alpha val="43137"/>
                  </a:srgbClr>
                </a:outerShdw>
              </a:effectLst>
            </a:endParaRPr>
          </a:p>
          <a:p>
            <a:pPr lvl="1"/>
            <a:r>
              <a:rPr kumimoji="1" lang="en-US" altLang="ja-JP" sz="2400" b="1" dirty="0" smtClean="0">
                <a:effectLst>
                  <a:outerShdw blurRad="38100" dist="38100" dir="2700000" algn="tl">
                    <a:srgbClr val="000000">
                      <a:alpha val="43137"/>
                    </a:srgbClr>
                  </a:outerShdw>
                </a:effectLst>
              </a:rPr>
              <a:t>GUI</a:t>
            </a:r>
            <a:r>
              <a:rPr kumimoji="1" lang="ja-JP" altLang="en-US" sz="2400" b="1" dirty="0" err="1" smtClean="0">
                <a:effectLst>
                  <a:outerShdw blurRad="38100" dist="38100" dir="2700000" algn="tl">
                    <a:srgbClr val="000000">
                      <a:alpha val="43137"/>
                    </a:srgbClr>
                  </a:outerShdw>
                </a:effectLst>
              </a:rPr>
              <a:t>を提</a:t>
            </a:r>
            <a:r>
              <a:rPr kumimoji="1" lang="ja-JP" altLang="en-US" sz="2400" b="1" dirty="0" smtClean="0">
                <a:effectLst>
                  <a:outerShdw blurRad="38100" dist="38100" dir="2700000" algn="tl">
                    <a:srgbClr val="000000">
                      <a:alpha val="43137"/>
                    </a:srgbClr>
                  </a:outerShdw>
                </a:effectLst>
              </a:rPr>
              <a:t>供すれば、システム開発者は</a:t>
            </a:r>
            <a:r>
              <a:rPr kumimoji="1" lang="en-US" altLang="ja-JP" sz="2400" b="1" dirty="0" smtClean="0">
                <a:effectLst>
                  <a:outerShdw blurRad="38100" dist="38100" dir="2700000" algn="tl">
                    <a:srgbClr val="000000">
                      <a:alpha val="43137"/>
                    </a:srgbClr>
                  </a:outerShdw>
                </a:effectLst>
              </a:rPr>
              <a:t/>
            </a:r>
            <a:br>
              <a:rPr kumimoji="1" lang="en-US" altLang="ja-JP" sz="2400" b="1" dirty="0" smtClean="0">
                <a:effectLst>
                  <a:outerShdw blurRad="38100" dist="38100" dir="2700000" algn="tl">
                    <a:srgbClr val="000000">
                      <a:alpha val="43137"/>
                    </a:srgbClr>
                  </a:outerShdw>
                </a:effectLst>
              </a:rPr>
            </a:br>
            <a:r>
              <a:rPr kumimoji="1" lang="ja-JP" altLang="en-US" sz="2400" b="1" dirty="0" smtClean="0">
                <a:effectLst>
                  <a:outerShdw blurRad="38100" dist="38100" dir="2700000" algn="tl">
                    <a:srgbClr val="000000">
                      <a:alpha val="43137"/>
                    </a:srgbClr>
                  </a:outerShdw>
                </a:effectLst>
              </a:rPr>
              <a:t>マウス操作だけで新規サーバ</a:t>
            </a:r>
            <a:r>
              <a:rPr lang="ja-JP" altLang="en-US" sz="2400" b="1" dirty="0" smtClean="0">
                <a:effectLst>
                  <a:outerShdw blurRad="38100" dist="38100" dir="2700000" algn="tl">
                    <a:srgbClr val="000000">
                      <a:alpha val="43137"/>
                    </a:srgbClr>
                  </a:outerShdw>
                </a:effectLst>
              </a:rPr>
              <a:t>を</a:t>
            </a:r>
            <a:r>
              <a:rPr kumimoji="1" lang="ja-JP" altLang="en-US" sz="2400" b="1" dirty="0" smtClean="0">
                <a:effectLst>
                  <a:outerShdw blurRad="38100" dist="38100" dir="2700000" algn="tl">
                    <a:srgbClr val="000000">
                      <a:alpha val="43137"/>
                    </a:srgbClr>
                  </a:outerShdw>
                </a:effectLst>
              </a:rPr>
              <a:t>獲得できるようになる</a:t>
            </a:r>
            <a:endParaRPr kumimoji="1" lang="ja-JP" altLang="en-US" sz="2400" b="1" dirty="0">
              <a:effectLst>
                <a:outerShdw blurRad="38100" dist="38100" dir="2700000" algn="tl">
                  <a:srgbClr val="000000">
                    <a:alpha val="43137"/>
                  </a:srgbClr>
                </a:outerShdw>
              </a:effectLst>
            </a:endParaRPr>
          </a:p>
        </p:txBody>
      </p:sp>
      <p:sp>
        <p:nvSpPr>
          <p:cNvPr id="32" name="スライド番号プレースホルダ 31"/>
          <p:cNvSpPr>
            <a:spLocks noGrp="1"/>
          </p:cNvSpPr>
          <p:nvPr>
            <p:ph type="sldNum" sz="quarter" idx="15"/>
          </p:nvPr>
        </p:nvSpPr>
        <p:spPr/>
        <p:txBody>
          <a:bodyPr>
            <a:normAutofit/>
          </a:bodyPr>
          <a:lstStyle/>
          <a:p>
            <a:fld id="{D2D8002D-B5B0-4BAC-B1F6-782DDCCE6D9C}" type="slidenum">
              <a:rPr kumimoji="1" lang="ja-JP" altLang="en-US" smtClean="0"/>
              <a:pPr/>
              <a:t>8</a:t>
            </a:fld>
            <a:endParaRPr kumimoji="1" lang="ja-JP" altLang="en-US"/>
          </a:p>
        </p:txBody>
      </p:sp>
      <p:cxnSp>
        <p:nvCxnSpPr>
          <p:cNvPr id="4" name="直線コネクタ 3"/>
          <p:cNvCxnSpPr/>
          <p:nvPr/>
        </p:nvCxnSpPr>
        <p:spPr>
          <a:xfrm rot="5400000">
            <a:off x="1871700" y="4833156"/>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547664" y="4077072"/>
            <a:ext cx="165618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レンタルを要求する</a:t>
            </a:r>
            <a:endParaRPr kumimoji="1" lang="ja-JP" altLang="en-US" sz="1400" dirty="0"/>
          </a:p>
        </p:txBody>
      </p:sp>
      <p:sp>
        <p:nvSpPr>
          <p:cNvPr id="6" name="正方形/長方形 5"/>
          <p:cNvSpPr/>
          <p:nvPr/>
        </p:nvSpPr>
        <p:spPr>
          <a:xfrm>
            <a:off x="1547664" y="5229200"/>
            <a:ext cx="1656184"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新規サーバに</a:t>
            </a:r>
            <a:r>
              <a:rPr kumimoji="1" lang="en-US" altLang="ja-JP" sz="1400" dirty="0" smtClean="0"/>
              <a:t/>
            </a:r>
            <a:br>
              <a:rPr kumimoji="1" lang="en-US" altLang="ja-JP" sz="1400" dirty="0" smtClean="0"/>
            </a:br>
            <a:r>
              <a:rPr kumimoji="1" lang="ja-JP" altLang="en-US" sz="1400" dirty="0" smtClean="0"/>
              <a:t>接続して</a:t>
            </a:r>
            <a:r>
              <a:rPr kumimoji="1" lang="en-US" altLang="ja-JP" sz="1400" dirty="0" smtClean="0"/>
              <a:t/>
            </a:r>
            <a:br>
              <a:rPr kumimoji="1" lang="en-US" altLang="ja-JP" sz="1400" dirty="0" smtClean="0"/>
            </a:br>
            <a:r>
              <a:rPr kumimoji="1" lang="ja-JP" altLang="en-US" sz="1400" dirty="0" smtClean="0"/>
              <a:t>利用を開始する</a:t>
            </a:r>
            <a:endParaRPr kumimoji="1" lang="ja-JP" altLang="en-US" sz="1400" dirty="0"/>
          </a:p>
        </p:txBody>
      </p:sp>
      <p:sp>
        <p:nvSpPr>
          <p:cNvPr id="8" name="円/楕円 7"/>
          <p:cNvSpPr/>
          <p:nvPr/>
        </p:nvSpPr>
        <p:spPr>
          <a:xfrm>
            <a:off x="2267744" y="6165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カギ線コネクタ 8"/>
          <p:cNvCxnSpPr>
            <a:stCxn id="6" idx="2"/>
            <a:endCxn id="8" idx="0"/>
          </p:cNvCxnSpPr>
          <p:nvPr/>
        </p:nvCxnSpPr>
        <p:spPr>
          <a:xfrm rot="5400000">
            <a:off x="2267744" y="6057292"/>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2267744" y="371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カギ線コネクタ 10"/>
          <p:cNvCxnSpPr>
            <a:stCxn id="10" idx="4"/>
            <a:endCxn id="5" idx="0"/>
          </p:cNvCxnSpPr>
          <p:nvPr/>
        </p:nvCxnSpPr>
        <p:spPr>
          <a:xfrm rot="5400000">
            <a:off x="2303748" y="400506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5" idx="3"/>
            <a:endCxn id="29" idx="1"/>
          </p:cNvCxnSpPr>
          <p:nvPr/>
        </p:nvCxnSpPr>
        <p:spPr>
          <a:xfrm>
            <a:off x="3203848" y="4293096"/>
            <a:ext cx="576064" cy="158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正方形/長方形 12"/>
          <p:cNvSpPr/>
          <p:nvPr/>
        </p:nvSpPr>
        <p:spPr>
          <a:xfrm>
            <a:off x="5724127" y="5373216"/>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環境設定</a:t>
            </a:r>
            <a:r>
              <a:rPr lang="ja-JP" altLang="en-US" sz="1400" dirty="0" smtClean="0"/>
              <a:t>をする</a:t>
            </a:r>
            <a:endParaRPr kumimoji="1" lang="ja-JP" altLang="en-US" sz="1400" dirty="0"/>
          </a:p>
        </p:txBody>
      </p:sp>
      <p:cxnSp>
        <p:nvCxnSpPr>
          <p:cNvPr id="14" name="カギ線コネクタ 13"/>
          <p:cNvCxnSpPr>
            <a:stCxn id="15" idx="2"/>
            <a:endCxn id="13" idx="0"/>
          </p:cNvCxnSpPr>
          <p:nvPr/>
        </p:nvCxnSpPr>
        <p:spPr>
          <a:xfrm rot="5400000">
            <a:off x="6429459" y="5322464"/>
            <a:ext cx="10150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5724127" y="4623640"/>
            <a:ext cx="1512168"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lang="en-US" altLang="ja-JP" sz="1400" dirty="0" smtClean="0"/>
              <a:t/>
            </a:r>
            <a:br>
              <a:rPr lang="en-US" altLang="ja-JP" sz="1400" dirty="0" smtClean="0"/>
            </a:br>
            <a:r>
              <a:rPr kumimoji="1" lang="ja-JP" altLang="en-US" sz="1400" dirty="0" smtClean="0"/>
              <a:t>割り当てる</a:t>
            </a:r>
            <a:endParaRPr kumimoji="1" lang="ja-JP" altLang="en-US" sz="1400" dirty="0"/>
          </a:p>
        </p:txBody>
      </p:sp>
      <p:cxnSp>
        <p:nvCxnSpPr>
          <p:cNvPr id="16" name="直線コネクタ 15"/>
          <p:cNvCxnSpPr/>
          <p:nvPr/>
        </p:nvCxnSpPr>
        <p:spPr>
          <a:xfrm rot="5400000">
            <a:off x="-288540" y="4833156"/>
            <a:ext cx="3384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rot="5400000">
            <a:off x="5688123" y="4833156"/>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791785" y="3275692"/>
            <a:ext cx="1399742" cy="369332"/>
          </a:xfrm>
          <a:prstGeom prst="rect">
            <a:avLst/>
          </a:prstGeom>
          <a:noFill/>
        </p:spPr>
        <p:txBody>
          <a:bodyPr wrap="none" rtlCol="0">
            <a:spAutoFit/>
          </a:bodyPr>
          <a:lstStyle/>
          <a:p>
            <a:r>
              <a:rPr lang="ja-JP" altLang="en-US" dirty="0" smtClean="0"/>
              <a:t>クラウド基盤</a:t>
            </a:r>
            <a:endParaRPr kumimoji="1" lang="en-US" altLang="ja-JP" dirty="0" smtClean="0"/>
          </a:p>
        </p:txBody>
      </p:sp>
      <p:sp>
        <p:nvSpPr>
          <p:cNvPr id="19" name="正方形/長方形 18"/>
          <p:cNvSpPr/>
          <p:nvPr/>
        </p:nvSpPr>
        <p:spPr>
          <a:xfrm>
            <a:off x="5724127" y="4077072"/>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t>要求を受け取る</a:t>
            </a:r>
            <a:endParaRPr kumimoji="1" lang="ja-JP" altLang="en-US" sz="1400" dirty="0"/>
          </a:p>
        </p:txBody>
      </p:sp>
      <p:cxnSp>
        <p:nvCxnSpPr>
          <p:cNvPr id="20" name="カギ線コネクタ 19"/>
          <p:cNvCxnSpPr>
            <a:stCxn id="19" idx="2"/>
            <a:endCxn id="15" idx="0"/>
          </p:cNvCxnSpPr>
          <p:nvPr/>
        </p:nvCxnSpPr>
        <p:spPr>
          <a:xfrm rot="5400000">
            <a:off x="6422951" y="4566380"/>
            <a:ext cx="1145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547664" y="3284984"/>
            <a:ext cx="1723549" cy="369332"/>
          </a:xfrm>
          <a:prstGeom prst="rect">
            <a:avLst/>
          </a:prstGeom>
          <a:noFill/>
        </p:spPr>
        <p:txBody>
          <a:bodyPr wrap="none" rtlCol="0">
            <a:spAutoFit/>
          </a:bodyPr>
          <a:lstStyle/>
          <a:p>
            <a:r>
              <a:rPr lang="ja-JP" altLang="en-US" dirty="0" smtClean="0"/>
              <a:t>システム開発者</a:t>
            </a:r>
            <a:endParaRPr kumimoji="1" lang="ja-JP" altLang="en-US" dirty="0"/>
          </a:p>
        </p:txBody>
      </p:sp>
      <p:cxnSp>
        <p:nvCxnSpPr>
          <p:cNvPr id="23" name="直線コネクタ 22"/>
          <p:cNvCxnSpPr/>
          <p:nvPr/>
        </p:nvCxnSpPr>
        <p:spPr>
          <a:xfrm>
            <a:off x="1403648" y="3645024"/>
            <a:ext cx="5976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rot="5400000">
            <a:off x="3671900" y="4833156"/>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753130" y="2996952"/>
            <a:ext cx="1394934" cy="646331"/>
          </a:xfrm>
          <a:prstGeom prst="rect">
            <a:avLst/>
          </a:prstGeom>
          <a:noFill/>
        </p:spPr>
        <p:txBody>
          <a:bodyPr wrap="none" rtlCol="0">
            <a:spAutoFit/>
          </a:bodyPr>
          <a:lstStyle/>
          <a:p>
            <a:pPr algn="ctr"/>
            <a:r>
              <a:rPr lang="ja-JP" altLang="en-US" dirty="0" smtClean="0"/>
              <a:t>専用</a:t>
            </a:r>
            <a:r>
              <a:rPr lang="en-US" altLang="ja-JP" dirty="0" smtClean="0"/>
              <a:t>GUI</a:t>
            </a:r>
            <a:br>
              <a:rPr lang="en-US" altLang="ja-JP" dirty="0" smtClean="0"/>
            </a:br>
            <a:r>
              <a:rPr lang="en-US" altLang="ja-JP" dirty="0" smtClean="0"/>
              <a:t>(</a:t>
            </a:r>
            <a:r>
              <a:rPr lang="ja-JP" altLang="en-US" dirty="0" smtClean="0"/>
              <a:t>ブラウザ等</a:t>
            </a:r>
            <a:r>
              <a:rPr lang="en-US" altLang="ja-JP" dirty="0" smtClean="0"/>
              <a:t>)</a:t>
            </a:r>
            <a:endParaRPr kumimoji="1" lang="ja-JP" altLang="en-US" dirty="0"/>
          </a:p>
        </p:txBody>
      </p:sp>
      <p:sp>
        <p:nvSpPr>
          <p:cNvPr id="29" name="正方形/長方形 28"/>
          <p:cNvSpPr/>
          <p:nvPr/>
        </p:nvSpPr>
        <p:spPr>
          <a:xfrm>
            <a:off x="3779912" y="4077072"/>
            <a:ext cx="13681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smtClean="0"/>
              <a:t>要求を</a:t>
            </a:r>
            <a:r>
              <a:rPr lang="en-US" altLang="ja-JP" sz="1400" dirty="0" smtClean="0"/>
              <a:t/>
            </a:r>
            <a:br>
              <a:rPr lang="en-US" altLang="ja-JP" sz="1400" dirty="0" smtClean="0"/>
            </a:br>
            <a:r>
              <a:rPr lang="ja-JP" altLang="en-US" sz="1400" dirty="0" smtClean="0"/>
              <a:t>送信する</a:t>
            </a:r>
            <a:endParaRPr kumimoji="1" lang="ja-JP" altLang="en-US" sz="1400" dirty="0"/>
          </a:p>
        </p:txBody>
      </p:sp>
      <p:cxnSp>
        <p:nvCxnSpPr>
          <p:cNvPr id="31" name="カギ線コネクタ 30"/>
          <p:cNvCxnSpPr>
            <a:stCxn id="29" idx="3"/>
            <a:endCxn id="19" idx="1"/>
          </p:cNvCxnSpPr>
          <p:nvPr/>
        </p:nvCxnSpPr>
        <p:spPr>
          <a:xfrm>
            <a:off x="5148064" y="4293096"/>
            <a:ext cx="576063" cy="158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4" name="カギ線コネクタ 33"/>
          <p:cNvCxnSpPr>
            <a:stCxn id="35" idx="1"/>
            <a:endCxn id="6" idx="3"/>
          </p:cNvCxnSpPr>
          <p:nvPr/>
        </p:nvCxnSpPr>
        <p:spPr>
          <a:xfrm rot="10800000">
            <a:off x="3203848" y="5589240"/>
            <a:ext cx="576064" cy="158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3779912" y="5373216"/>
            <a:ext cx="13681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smtClean="0"/>
              <a:t>新規サーバの</a:t>
            </a:r>
            <a:r>
              <a:rPr lang="en-US" altLang="ja-JP" sz="1400" dirty="0" smtClean="0"/>
              <a:t/>
            </a:r>
            <a:br>
              <a:rPr lang="en-US" altLang="ja-JP" sz="1400" dirty="0" smtClean="0"/>
            </a:br>
            <a:r>
              <a:rPr lang="ja-JP" altLang="en-US" sz="1400" dirty="0" smtClean="0"/>
              <a:t>情報を表示</a:t>
            </a:r>
            <a:endParaRPr kumimoji="1" lang="ja-JP" altLang="en-US" sz="1400" dirty="0"/>
          </a:p>
        </p:txBody>
      </p:sp>
      <p:cxnSp>
        <p:nvCxnSpPr>
          <p:cNvPr id="36" name="カギ線コネクタ 35"/>
          <p:cNvCxnSpPr>
            <a:stCxn id="13" idx="1"/>
            <a:endCxn id="35" idx="3"/>
          </p:cNvCxnSpPr>
          <p:nvPr/>
        </p:nvCxnSpPr>
        <p:spPr>
          <a:xfrm rot="10800000">
            <a:off x="5148065" y="5589240"/>
            <a:ext cx="576063" cy="158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53" name="テキスト ボックス 52"/>
          <p:cNvSpPr txBox="1"/>
          <p:nvPr/>
        </p:nvSpPr>
        <p:spPr>
          <a:xfrm>
            <a:off x="5004048" y="3789040"/>
            <a:ext cx="821059" cy="307777"/>
          </a:xfrm>
          <a:prstGeom prst="rect">
            <a:avLst/>
          </a:prstGeom>
          <a:noFill/>
        </p:spPr>
        <p:txBody>
          <a:bodyPr wrap="none" rtlCol="0">
            <a:spAutoFit/>
          </a:bodyPr>
          <a:lstStyle/>
          <a:p>
            <a:r>
              <a:rPr kumimoji="1" lang="en-US" altLang="ja-JP" sz="1400" b="1" dirty="0" smtClean="0"/>
              <a:t>Web API</a:t>
            </a:r>
            <a:endParaRPr kumimoji="1" lang="ja-JP" altLang="en-US" sz="1400" b="1" dirty="0"/>
          </a:p>
        </p:txBody>
      </p:sp>
      <p:sp>
        <p:nvSpPr>
          <p:cNvPr id="54" name="テキスト ボックス 53"/>
          <p:cNvSpPr txBox="1"/>
          <p:nvPr/>
        </p:nvSpPr>
        <p:spPr>
          <a:xfrm>
            <a:off x="3131840" y="3789040"/>
            <a:ext cx="736099" cy="307777"/>
          </a:xfrm>
          <a:prstGeom prst="rect">
            <a:avLst/>
          </a:prstGeom>
          <a:noFill/>
        </p:spPr>
        <p:txBody>
          <a:bodyPr wrap="none" rtlCol="0">
            <a:spAutoFit/>
          </a:bodyPr>
          <a:lstStyle/>
          <a:p>
            <a:r>
              <a:rPr kumimoji="1" lang="en-US" altLang="ja-JP" sz="1400" b="1" dirty="0" smtClean="0"/>
              <a:t>Mouse </a:t>
            </a:r>
            <a:endParaRPr kumimoji="1" lang="ja-JP" altLang="en-US" sz="1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高度</a:t>
            </a:r>
            <a:r>
              <a:rPr lang="ja-JP" altLang="en-US" dirty="0" smtClean="0"/>
              <a:t>なプログラム</a:t>
            </a:r>
            <a:r>
              <a:rPr kumimoji="1" lang="ja-JP" altLang="en-US" dirty="0" smtClean="0"/>
              <a:t>で高速な業務の自動化へ</a:t>
            </a:r>
            <a:endParaRPr kumimoji="1" lang="ja-JP" altLang="en-US" dirty="0"/>
          </a:p>
        </p:txBody>
      </p:sp>
      <p:sp>
        <p:nvSpPr>
          <p:cNvPr id="42" name="スライド番号プレースホルダ 41"/>
          <p:cNvSpPr>
            <a:spLocks noGrp="1"/>
          </p:cNvSpPr>
          <p:nvPr>
            <p:ph type="sldNum" sz="quarter" idx="11"/>
          </p:nvPr>
        </p:nvSpPr>
        <p:spPr/>
        <p:txBody>
          <a:bodyPr>
            <a:normAutofit/>
          </a:bodyPr>
          <a:lstStyle/>
          <a:p>
            <a:fld id="{D2D8002D-B5B0-4BAC-B1F6-782DDCCE6D9C}" type="slidenum">
              <a:rPr kumimoji="1" lang="ja-JP" altLang="en-US" smtClean="0"/>
              <a:pPr/>
              <a:t>9</a:t>
            </a:fld>
            <a:endParaRPr kumimoji="1" lang="ja-JP" altLang="en-US"/>
          </a:p>
        </p:txBody>
      </p:sp>
      <p:sp>
        <p:nvSpPr>
          <p:cNvPr id="4" name="正方形/長方形 3"/>
          <p:cNvSpPr/>
          <p:nvPr/>
        </p:nvSpPr>
        <p:spPr>
          <a:xfrm>
            <a:off x="1259632" y="3356992"/>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対象サーバを</a:t>
            </a:r>
            <a:r>
              <a:rPr kumimoji="1" lang="en-US" altLang="ja-JP" sz="1400" dirty="0" smtClean="0"/>
              <a:t/>
            </a:r>
            <a:br>
              <a:rPr kumimoji="1" lang="en-US" altLang="ja-JP" sz="1400" dirty="0" smtClean="0"/>
            </a:br>
            <a:r>
              <a:rPr kumimoji="1" lang="ja-JP" altLang="en-US" sz="1400" dirty="0" smtClean="0"/>
              <a:t>監視する</a:t>
            </a:r>
            <a:endParaRPr kumimoji="1" lang="ja-JP" altLang="en-US" sz="1400" dirty="0"/>
          </a:p>
        </p:txBody>
      </p:sp>
      <p:sp>
        <p:nvSpPr>
          <p:cNvPr id="5" name="正方形/長方形 4"/>
          <p:cNvSpPr/>
          <p:nvPr/>
        </p:nvSpPr>
        <p:spPr>
          <a:xfrm>
            <a:off x="1259632" y="4005064"/>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負荷状態を</a:t>
            </a:r>
            <a:r>
              <a:rPr kumimoji="1" lang="en-US" altLang="ja-JP" sz="1400" dirty="0" smtClean="0"/>
              <a:t/>
            </a:r>
            <a:br>
              <a:rPr kumimoji="1" lang="en-US" altLang="ja-JP" sz="1400" dirty="0" smtClean="0"/>
            </a:br>
            <a:r>
              <a:rPr kumimoji="1" lang="ja-JP" altLang="en-US" sz="1400" dirty="0" smtClean="0"/>
              <a:t>チェックする</a:t>
            </a:r>
            <a:endParaRPr kumimoji="1" lang="ja-JP" altLang="en-US" sz="1400" dirty="0"/>
          </a:p>
        </p:txBody>
      </p:sp>
      <p:sp>
        <p:nvSpPr>
          <p:cNvPr id="6" name="フローチャート : 判断 5"/>
          <p:cNvSpPr/>
          <p:nvPr/>
        </p:nvSpPr>
        <p:spPr>
          <a:xfrm>
            <a:off x="1259632" y="4653136"/>
            <a:ext cx="1656184" cy="432048"/>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負荷が閾値を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超えている</a:t>
            </a:r>
            <a:endParaRPr kumimoji="1" lang="ja-JP" altLang="en-US" sz="1400" dirty="0">
              <a:effectLst>
                <a:outerShdw blurRad="38100" dist="38100" dir="2700000" algn="tl">
                  <a:srgbClr val="000000">
                    <a:alpha val="43137"/>
                  </a:srgbClr>
                </a:outerShdw>
              </a:effectLst>
            </a:endParaRPr>
          </a:p>
        </p:txBody>
      </p:sp>
      <p:sp>
        <p:nvSpPr>
          <p:cNvPr id="7" name="フローチャート : 判断 6"/>
          <p:cNvSpPr/>
          <p:nvPr/>
        </p:nvSpPr>
        <p:spPr>
          <a:xfrm>
            <a:off x="1259632" y="5301208"/>
            <a:ext cx="1656184" cy="432048"/>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effectLst>
                  <a:outerShdw blurRad="38100" dist="38100" dir="2700000" algn="tl">
                    <a:srgbClr val="000000">
                      <a:alpha val="43137"/>
                    </a:srgbClr>
                  </a:outerShdw>
                </a:effectLst>
              </a:rPr>
              <a:t>対象サーバ全てを</a:t>
            </a:r>
            <a:r>
              <a:rPr kumimoji="1" lang="en-US" altLang="ja-JP" sz="1400" dirty="0" smtClean="0">
                <a:effectLst>
                  <a:outerShdw blurRad="38100" dist="38100" dir="2700000" algn="tl">
                    <a:srgbClr val="000000">
                      <a:alpha val="43137"/>
                    </a:srgbClr>
                  </a:outerShdw>
                </a:effectLst>
              </a:rPr>
              <a:t/>
            </a:r>
            <a:br>
              <a:rPr kumimoji="1" lang="en-US" altLang="ja-JP" sz="1400" dirty="0" smtClean="0">
                <a:effectLst>
                  <a:outerShdw blurRad="38100" dist="38100" dir="2700000" algn="tl">
                    <a:srgbClr val="000000">
                      <a:alpha val="43137"/>
                    </a:srgbClr>
                  </a:outerShdw>
                </a:effectLst>
              </a:rPr>
            </a:br>
            <a:r>
              <a:rPr kumimoji="1" lang="ja-JP" altLang="en-US" sz="1400" dirty="0" smtClean="0">
                <a:effectLst>
                  <a:outerShdw blurRad="38100" dist="38100" dir="2700000" algn="tl">
                    <a:srgbClr val="000000">
                      <a:alpha val="43137"/>
                    </a:srgbClr>
                  </a:outerShdw>
                </a:effectLst>
              </a:rPr>
              <a:t>チェックしたか</a:t>
            </a:r>
            <a:endParaRPr kumimoji="1" lang="ja-JP" altLang="en-US" sz="1400" dirty="0">
              <a:effectLst>
                <a:outerShdw blurRad="38100" dist="38100" dir="2700000" algn="tl">
                  <a:srgbClr val="000000">
                    <a:alpha val="43137"/>
                  </a:srgbClr>
                </a:outerShdw>
              </a:effectLst>
            </a:endParaRPr>
          </a:p>
        </p:txBody>
      </p:sp>
      <p:cxnSp>
        <p:nvCxnSpPr>
          <p:cNvPr id="8" name="カギ線コネクタ 7"/>
          <p:cNvCxnSpPr>
            <a:stCxn id="7" idx="1"/>
            <a:endCxn id="4" idx="1"/>
          </p:cNvCxnSpPr>
          <p:nvPr/>
        </p:nvCxnSpPr>
        <p:spPr>
          <a:xfrm rot="10800000">
            <a:off x="1259632" y="3573016"/>
            <a:ext cx="1588" cy="1944216"/>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71600" y="5281463"/>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sp>
        <p:nvSpPr>
          <p:cNvPr id="10" name="テキスト ボックス 9"/>
          <p:cNvSpPr txBox="1"/>
          <p:nvPr/>
        </p:nvSpPr>
        <p:spPr>
          <a:xfrm>
            <a:off x="2123728" y="5013176"/>
            <a:ext cx="394660" cy="307777"/>
          </a:xfrm>
          <a:prstGeom prst="rect">
            <a:avLst/>
          </a:prstGeom>
          <a:noFill/>
        </p:spPr>
        <p:txBody>
          <a:bodyPr wrap="none" rtlCol="0">
            <a:spAutoFit/>
          </a:bodyPr>
          <a:lstStyle/>
          <a:p>
            <a:r>
              <a:rPr lang="en-US" altLang="ja-JP" sz="1400" dirty="0" smtClean="0"/>
              <a:t>No</a:t>
            </a:r>
            <a:endParaRPr kumimoji="1" lang="ja-JP" altLang="en-US" sz="1400" dirty="0"/>
          </a:p>
        </p:txBody>
      </p:sp>
      <p:cxnSp>
        <p:nvCxnSpPr>
          <p:cNvPr id="11" name="カギ線コネクタ 10"/>
          <p:cNvCxnSpPr>
            <a:stCxn id="6" idx="2"/>
            <a:endCxn id="7" idx="0"/>
          </p:cNvCxnSpPr>
          <p:nvPr/>
        </p:nvCxnSpPr>
        <p:spPr>
          <a:xfrm rot="5400000">
            <a:off x="1979712" y="5193196"/>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5" idx="2"/>
            <a:endCxn id="6" idx="0"/>
          </p:cNvCxnSpPr>
          <p:nvPr/>
        </p:nvCxnSpPr>
        <p:spPr>
          <a:xfrm rot="5400000">
            <a:off x="1979712" y="4545124"/>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4" idx="2"/>
            <a:endCxn id="5" idx="0"/>
          </p:cNvCxnSpPr>
          <p:nvPr/>
        </p:nvCxnSpPr>
        <p:spPr>
          <a:xfrm rot="5400000">
            <a:off x="1979712" y="3897052"/>
            <a:ext cx="216024" cy="1588"/>
          </a:xfrm>
          <a:prstGeom prst="bentConnector3">
            <a:avLst>
              <a:gd name="adj1" fmla="val 67637"/>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197971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カギ線コネクタ 14"/>
          <p:cNvCxnSpPr>
            <a:stCxn id="7" idx="2"/>
            <a:endCxn id="14" idx="0"/>
          </p:cNvCxnSpPr>
          <p:nvPr/>
        </p:nvCxnSpPr>
        <p:spPr>
          <a:xfrm rot="5400000">
            <a:off x="1979712"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135533" y="5661248"/>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sp>
        <p:nvSpPr>
          <p:cNvPr id="17" name="円/楕円 16"/>
          <p:cNvSpPr/>
          <p:nvPr/>
        </p:nvSpPr>
        <p:spPr>
          <a:xfrm>
            <a:off x="19797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カギ線コネクタ 17"/>
          <p:cNvCxnSpPr>
            <a:stCxn id="17" idx="4"/>
            <a:endCxn id="4" idx="0"/>
          </p:cNvCxnSpPr>
          <p:nvPr/>
        </p:nvCxnSpPr>
        <p:spPr>
          <a:xfrm rot="5400000">
            <a:off x="2015716" y="3284984"/>
            <a:ext cx="144016"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rot="5400000">
            <a:off x="-1080628" y="4401108"/>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123728" y="2555612"/>
            <a:ext cx="2525050" cy="369332"/>
          </a:xfrm>
          <a:prstGeom prst="rect">
            <a:avLst/>
          </a:prstGeom>
          <a:noFill/>
        </p:spPr>
        <p:txBody>
          <a:bodyPr wrap="none" rtlCol="0">
            <a:spAutoFit/>
          </a:bodyPr>
          <a:lstStyle/>
          <a:p>
            <a:r>
              <a:rPr lang="ja-JP" altLang="en-US" dirty="0" smtClean="0"/>
              <a:t>業務</a:t>
            </a:r>
            <a:r>
              <a:rPr kumimoji="1" lang="ja-JP" altLang="en-US" dirty="0" smtClean="0"/>
              <a:t>プログラム </a:t>
            </a:r>
            <a:r>
              <a:rPr kumimoji="1" lang="en-US" altLang="ja-JP" dirty="0" smtClean="0"/>
              <a:t>/ </a:t>
            </a:r>
            <a:r>
              <a:rPr kumimoji="1" lang="ja-JP" altLang="en-US" dirty="0" smtClean="0"/>
              <a:t>ツール</a:t>
            </a:r>
            <a:endParaRPr kumimoji="1" lang="ja-JP" altLang="en-US" dirty="0"/>
          </a:p>
        </p:txBody>
      </p:sp>
      <p:cxnSp>
        <p:nvCxnSpPr>
          <p:cNvPr id="22" name="直線コネクタ 21"/>
          <p:cNvCxnSpPr/>
          <p:nvPr/>
        </p:nvCxnSpPr>
        <p:spPr>
          <a:xfrm rot="5400000">
            <a:off x="3959932" y="4401108"/>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25" idx="1"/>
            <a:endCxn id="33" idx="3"/>
          </p:cNvCxnSpPr>
          <p:nvPr/>
        </p:nvCxnSpPr>
        <p:spPr>
          <a:xfrm rot="10800000">
            <a:off x="5224715" y="5517232"/>
            <a:ext cx="9042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カギ線コネクタ 23"/>
          <p:cNvCxnSpPr>
            <a:stCxn id="32" idx="3"/>
            <a:endCxn id="30" idx="1"/>
          </p:cNvCxnSpPr>
          <p:nvPr/>
        </p:nvCxnSpPr>
        <p:spPr>
          <a:xfrm>
            <a:off x="5224715" y="4221088"/>
            <a:ext cx="90422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6128935" y="5301208"/>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環境設定</a:t>
            </a:r>
            <a:r>
              <a:rPr lang="ja-JP" altLang="en-US" sz="1400" dirty="0" smtClean="0"/>
              <a:t>をする</a:t>
            </a:r>
            <a:endParaRPr kumimoji="1" lang="ja-JP" altLang="en-US" sz="1400" dirty="0"/>
          </a:p>
        </p:txBody>
      </p:sp>
      <p:cxnSp>
        <p:nvCxnSpPr>
          <p:cNvPr id="26" name="カギ線コネクタ 25"/>
          <p:cNvCxnSpPr>
            <a:stCxn id="27" idx="2"/>
            <a:endCxn id="25" idx="0"/>
          </p:cNvCxnSpPr>
          <p:nvPr/>
        </p:nvCxnSpPr>
        <p:spPr>
          <a:xfrm rot="5400000">
            <a:off x="6834267" y="5250456"/>
            <a:ext cx="101504" cy="1588"/>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27" name="正方形/長方形 26"/>
          <p:cNvSpPr/>
          <p:nvPr/>
        </p:nvSpPr>
        <p:spPr>
          <a:xfrm>
            <a:off x="6128935" y="4551632"/>
            <a:ext cx="1512168"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設置済みの</a:t>
            </a:r>
            <a:endParaRPr kumimoji="1" lang="en-US" altLang="ja-JP" sz="1400" dirty="0" smtClean="0"/>
          </a:p>
          <a:p>
            <a:pPr algn="ctr"/>
            <a:r>
              <a:rPr kumimoji="1" lang="ja-JP" altLang="en-US" sz="1400" dirty="0" smtClean="0"/>
              <a:t>新規サーバを</a:t>
            </a:r>
            <a:r>
              <a:rPr lang="en-US" altLang="ja-JP" sz="1400" dirty="0" smtClean="0"/>
              <a:t/>
            </a:r>
            <a:br>
              <a:rPr lang="en-US" altLang="ja-JP" sz="1400" dirty="0" smtClean="0"/>
            </a:br>
            <a:r>
              <a:rPr kumimoji="1" lang="ja-JP" altLang="en-US" sz="1400" dirty="0" smtClean="0"/>
              <a:t>割り当てる</a:t>
            </a:r>
            <a:endParaRPr kumimoji="1" lang="ja-JP" altLang="en-US" sz="1400" dirty="0"/>
          </a:p>
        </p:txBody>
      </p:sp>
      <p:cxnSp>
        <p:nvCxnSpPr>
          <p:cNvPr id="28" name="直線コネクタ 27"/>
          <p:cNvCxnSpPr/>
          <p:nvPr/>
        </p:nvCxnSpPr>
        <p:spPr>
          <a:xfrm rot="5400000">
            <a:off x="5976155" y="4401108"/>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6196593" y="2555612"/>
            <a:ext cx="1399742" cy="369332"/>
          </a:xfrm>
          <a:prstGeom prst="rect">
            <a:avLst/>
          </a:prstGeom>
          <a:noFill/>
        </p:spPr>
        <p:txBody>
          <a:bodyPr wrap="none" rtlCol="0">
            <a:spAutoFit/>
          </a:bodyPr>
          <a:lstStyle/>
          <a:p>
            <a:r>
              <a:rPr lang="ja-JP" altLang="en-US" dirty="0" smtClean="0"/>
              <a:t>クラウド基盤</a:t>
            </a:r>
            <a:endParaRPr kumimoji="1" lang="en-US" altLang="ja-JP" dirty="0" smtClean="0"/>
          </a:p>
        </p:txBody>
      </p:sp>
      <p:sp>
        <p:nvSpPr>
          <p:cNvPr id="30" name="正方形/長方形 29"/>
          <p:cNvSpPr/>
          <p:nvPr/>
        </p:nvSpPr>
        <p:spPr>
          <a:xfrm>
            <a:off x="6128935" y="4005064"/>
            <a:ext cx="151216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t>要求を受け取る</a:t>
            </a:r>
            <a:endParaRPr kumimoji="1" lang="ja-JP" altLang="en-US" sz="1400" dirty="0"/>
          </a:p>
        </p:txBody>
      </p:sp>
      <p:cxnSp>
        <p:nvCxnSpPr>
          <p:cNvPr id="31" name="カギ線コネクタ 30"/>
          <p:cNvCxnSpPr>
            <a:stCxn id="30" idx="2"/>
            <a:endCxn id="27" idx="0"/>
          </p:cNvCxnSpPr>
          <p:nvPr/>
        </p:nvCxnSpPr>
        <p:spPr>
          <a:xfrm rot="5400000">
            <a:off x="6827759" y="4494372"/>
            <a:ext cx="114520" cy="1588"/>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32" name="正方形/長方形 31"/>
          <p:cNvSpPr/>
          <p:nvPr/>
        </p:nvSpPr>
        <p:spPr>
          <a:xfrm>
            <a:off x="3568531" y="3861048"/>
            <a:ext cx="1656184"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レンタル要求を</a:t>
            </a:r>
            <a:r>
              <a:rPr kumimoji="1" lang="en-US" altLang="ja-JP" sz="1400" dirty="0" smtClean="0"/>
              <a:t/>
            </a:r>
            <a:br>
              <a:rPr kumimoji="1" lang="en-US" altLang="ja-JP" sz="1400" dirty="0" smtClean="0"/>
            </a:br>
            <a:r>
              <a:rPr kumimoji="1" lang="ja-JP" altLang="en-US" sz="1400" dirty="0" smtClean="0"/>
              <a:t>送信する</a:t>
            </a:r>
            <a:endParaRPr kumimoji="1" lang="ja-JP" altLang="en-US" sz="1400" dirty="0"/>
          </a:p>
        </p:txBody>
      </p:sp>
      <p:sp>
        <p:nvSpPr>
          <p:cNvPr id="33" name="正方形/長方形 32"/>
          <p:cNvSpPr/>
          <p:nvPr/>
        </p:nvSpPr>
        <p:spPr>
          <a:xfrm>
            <a:off x="3568531" y="5301208"/>
            <a:ext cx="165618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新規サーバの</a:t>
            </a:r>
            <a:r>
              <a:rPr kumimoji="1" lang="en-US" altLang="ja-JP" sz="1400" dirty="0" smtClean="0"/>
              <a:t/>
            </a:r>
            <a:br>
              <a:rPr kumimoji="1" lang="en-US" altLang="ja-JP" sz="1400" dirty="0" smtClean="0"/>
            </a:br>
            <a:r>
              <a:rPr kumimoji="1" lang="ja-JP" altLang="en-US" sz="1400" dirty="0" smtClean="0"/>
              <a:t>設定変更をする</a:t>
            </a:r>
            <a:endParaRPr kumimoji="1" lang="ja-JP" altLang="en-US" sz="1400" dirty="0"/>
          </a:p>
        </p:txBody>
      </p:sp>
      <p:sp>
        <p:nvSpPr>
          <p:cNvPr id="34" name="円/楕円 33"/>
          <p:cNvSpPr/>
          <p:nvPr/>
        </p:nvSpPr>
        <p:spPr>
          <a:xfrm>
            <a:off x="4288611"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カギ線コネクタ 34"/>
          <p:cNvCxnSpPr>
            <a:stCxn id="33" idx="2"/>
            <a:endCxn id="34" idx="0"/>
          </p:cNvCxnSpPr>
          <p:nvPr/>
        </p:nvCxnSpPr>
        <p:spPr>
          <a:xfrm rot="5400000">
            <a:off x="4288611" y="5841268"/>
            <a:ext cx="2160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6" idx="3"/>
            <a:endCxn id="32" idx="1"/>
          </p:cNvCxnSpPr>
          <p:nvPr/>
        </p:nvCxnSpPr>
        <p:spPr>
          <a:xfrm flipV="1">
            <a:off x="2915816" y="4221088"/>
            <a:ext cx="652715" cy="6480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2783605" y="4561383"/>
            <a:ext cx="420243" cy="307777"/>
          </a:xfrm>
          <a:prstGeom prst="rect">
            <a:avLst/>
          </a:prstGeom>
          <a:noFill/>
        </p:spPr>
        <p:txBody>
          <a:bodyPr wrap="none" rtlCol="0">
            <a:spAutoFit/>
          </a:bodyPr>
          <a:lstStyle/>
          <a:p>
            <a:r>
              <a:rPr lang="en-US" altLang="ja-JP" sz="1400" dirty="0" smtClean="0"/>
              <a:t>Yes</a:t>
            </a:r>
            <a:endParaRPr kumimoji="1" lang="ja-JP" altLang="en-US" sz="1400" dirty="0"/>
          </a:p>
        </p:txBody>
      </p:sp>
      <p:cxnSp>
        <p:nvCxnSpPr>
          <p:cNvPr id="48" name="直線コネクタ 47"/>
          <p:cNvCxnSpPr/>
          <p:nvPr/>
        </p:nvCxnSpPr>
        <p:spPr>
          <a:xfrm>
            <a:off x="827584" y="2924944"/>
            <a:ext cx="7056784"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899592" y="2132856"/>
            <a:ext cx="7441461" cy="369332"/>
          </a:xfrm>
          <a:prstGeom prst="rect">
            <a:avLst/>
          </a:prstGeom>
          <a:noFill/>
        </p:spPr>
        <p:txBody>
          <a:bodyPr wrap="none" rtlCol="0">
            <a:spAutoFit/>
          </a:bodyPr>
          <a:lstStyle/>
          <a:p>
            <a:r>
              <a:rPr kumimoji="1" lang="ja-JP" altLang="en-US" dirty="0" smtClean="0"/>
              <a:t>例）負荷を監視し、必要に応じて新規サーバを追加して処理能力を補う業務</a:t>
            </a:r>
            <a:endParaRPr kumimoji="1" lang="ja-JP" altLang="en-US" dirty="0"/>
          </a:p>
        </p:txBody>
      </p:sp>
      <p:sp>
        <p:nvSpPr>
          <p:cNvPr id="56" name="テキスト ボックス 55"/>
          <p:cNvSpPr txBox="1"/>
          <p:nvPr/>
        </p:nvSpPr>
        <p:spPr>
          <a:xfrm>
            <a:off x="1403648" y="1340768"/>
            <a:ext cx="6244273" cy="70788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en-US" altLang="ja-JP" sz="2000" b="1" dirty="0" smtClean="0">
                <a:effectLst>
                  <a:outerShdw blurRad="38100" dist="38100" dir="2700000" algn="tl">
                    <a:srgbClr val="000000">
                      <a:alpha val="43137"/>
                    </a:srgbClr>
                  </a:outerShdw>
                </a:effectLst>
              </a:rPr>
              <a:t>Web API</a:t>
            </a:r>
            <a:r>
              <a:rPr kumimoji="1" lang="ja-JP" altLang="en-US" sz="2000" b="1" dirty="0" smtClean="0">
                <a:effectLst>
                  <a:outerShdw blurRad="38100" dist="38100" dir="2700000" algn="tl">
                    <a:srgbClr val="000000">
                      <a:alpha val="43137"/>
                    </a:srgbClr>
                  </a:outerShdw>
                </a:effectLst>
              </a:rPr>
              <a:t>を通じて</a:t>
            </a:r>
            <a:r>
              <a:rPr lang="ja-JP" altLang="en-US" sz="2000" b="1" dirty="0" smtClean="0">
                <a:effectLst>
                  <a:outerShdw blurRad="38100" dist="38100" dir="2700000" algn="tl">
                    <a:srgbClr val="000000">
                      <a:alpha val="43137"/>
                    </a:srgbClr>
                  </a:outerShdw>
                </a:effectLst>
              </a:rPr>
              <a:t>業務</a:t>
            </a:r>
            <a:r>
              <a:rPr kumimoji="1" lang="ja-JP" altLang="en-US" sz="2000" b="1" dirty="0" smtClean="0">
                <a:effectLst>
                  <a:outerShdw blurRad="38100" dist="38100" dir="2700000" algn="tl">
                    <a:srgbClr val="000000">
                      <a:alpha val="43137"/>
                    </a:srgbClr>
                  </a:outerShdw>
                </a:effectLst>
              </a:rPr>
              <a:t>プログラムと連携させることにより、</a:t>
            </a:r>
            <a:r>
              <a:rPr kumimoji="1" lang="en-US" altLang="ja-JP" sz="2000" b="1" dirty="0" smtClean="0">
                <a:effectLst>
                  <a:outerShdw blurRad="38100" dist="38100" dir="2700000" algn="tl">
                    <a:srgbClr val="000000">
                      <a:alpha val="43137"/>
                    </a:srgbClr>
                  </a:outerShdw>
                </a:effectLst>
              </a:rPr>
              <a:t/>
            </a:r>
            <a:br>
              <a:rPr kumimoji="1" lang="en-US" altLang="ja-JP" sz="2000" b="1" dirty="0" smtClean="0">
                <a:effectLst>
                  <a:outerShdw blurRad="38100" dist="38100" dir="2700000" algn="tl">
                    <a:srgbClr val="000000">
                      <a:alpha val="43137"/>
                    </a:srgbClr>
                  </a:outerShdw>
                </a:effectLst>
              </a:rPr>
            </a:br>
            <a:r>
              <a:rPr kumimoji="1" lang="ja-JP" altLang="en-US" sz="2000" b="1" dirty="0" smtClean="0">
                <a:effectLst>
                  <a:outerShdw blurRad="38100" dist="38100" dir="2700000" algn="tl">
                    <a:srgbClr val="000000">
                      <a:alpha val="43137"/>
                    </a:srgbClr>
                  </a:outerShdw>
                </a:effectLst>
              </a:rPr>
              <a:t>更に高度な処理を高速に実現できるようになる。</a:t>
            </a:r>
            <a:endParaRPr kumimoji="1" lang="ja-JP" altLang="en-US" sz="2000" b="1" dirty="0">
              <a:effectLst>
                <a:outerShdw blurRad="38100" dist="38100" dir="2700000" algn="tl">
                  <a:srgbClr val="000000">
                    <a:alpha val="43137"/>
                  </a:srgbClr>
                </a:outerShdw>
              </a:effectLst>
            </a:endParaRPr>
          </a:p>
        </p:txBody>
      </p:sp>
      <p:sp>
        <p:nvSpPr>
          <p:cNvPr id="61" name="テキスト ボックス 60"/>
          <p:cNvSpPr txBox="1"/>
          <p:nvPr/>
        </p:nvSpPr>
        <p:spPr>
          <a:xfrm>
            <a:off x="5279332" y="3913311"/>
            <a:ext cx="821059" cy="307777"/>
          </a:xfrm>
          <a:prstGeom prst="rect">
            <a:avLst/>
          </a:prstGeom>
          <a:noFill/>
        </p:spPr>
        <p:txBody>
          <a:bodyPr wrap="none" rtlCol="0">
            <a:spAutoFit/>
          </a:bodyPr>
          <a:lstStyle/>
          <a:p>
            <a:r>
              <a:rPr kumimoji="1" lang="en-US" altLang="ja-JP" sz="1400" b="1" dirty="0" smtClean="0"/>
              <a:t>Web API</a:t>
            </a:r>
            <a:endParaRPr kumimoji="1" lang="ja-JP" altLang="en-US" sz="1400" b="1" dirty="0"/>
          </a:p>
        </p:txBody>
      </p:sp>
      <p:sp>
        <p:nvSpPr>
          <p:cNvPr id="62" name="右中かっこ 61"/>
          <p:cNvSpPr/>
          <p:nvPr/>
        </p:nvSpPr>
        <p:spPr>
          <a:xfrm>
            <a:off x="7956376" y="3068960"/>
            <a:ext cx="432048" cy="30243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テキスト ボックス 62"/>
          <p:cNvSpPr txBox="1"/>
          <p:nvPr/>
        </p:nvSpPr>
        <p:spPr>
          <a:xfrm>
            <a:off x="8316416" y="4228346"/>
            <a:ext cx="461665" cy="784830"/>
          </a:xfrm>
          <a:prstGeom prst="rect">
            <a:avLst/>
          </a:prstGeom>
          <a:noFill/>
        </p:spPr>
        <p:txBody>
          <a:bodyPr vert="eaVert" wrap="none" rtlCol="0">
            <a:spAutoFit/>
          </a:bodyPr>
          <a:lstStyle/>
          <a:p>
            <a:r>
              <a:rPr kumimoji="1" lang="ja-JP" altLang="en-US" dirty="0" smtClean="0"/>
              <a:t>数分間</a:t>
            </a:r>
            <a:endParaRPr kumimoji="1" lang="ja-JP" altLang="en-US" dirty="0"/>
          </a:p>
        </p:txBody>
      </p:sp>
      <p:sp>
        <p:nvSpPr>
          <p:cNvPr id="45" name="テキスト ボックス 44"/>
          <p:cNvSpPr txBox="1"/>
          <p:nvPr/>
        </p:nvSpPr>
        <p:spPr>
          <a:xfrm>
            <a:off x="1767371" y="6300028"/>
            <a:ext cx="5549917"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pPr algn="ctr"/>
            <a:r>
              <a:rPr lang="ja-JP" altLang="en-US" b="1" dirty="0" smtClean="0"/>
              <a:t>新規サーバの増設を「数分」で「自動処理」させられる！</a:t>
            </a:r>
            <a:endParaRPr kumimoji="1" lang="ja-JP" alt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21277</TotalTime>
  <Words>5841</Words>
  <Application>Microsoft Office PowerPoint</Application>
  <PresentationFormat>画面に合わせる (4:3)</PresentationFormat>
  <Paragraphs>1481</Paragraphs>
  <Slides>78</Slides>
  <Notes>78</Notes>
  <HiddenSlides>0</HiddenSlides>
  <MMClips>0</MMClips>
  <ScaleCrop>false</ScaleCrop>
  <HeadingPairs>
    <vt:vector size="4" baseType="variant">
      <vt:variant>
        <vt:lpstr>テーマ</vt:lpstr>
      </vt:variant>
      <vt:variant>
        <vt:i4>1</vt:i4>
      </vt:variant>
      <vt:variant>
        <vt:lpstr>スライド タイトル</vt:lpstr>
      </vt:variant>
      <vt:variant>
        <vt:i4>78</vt:i4>
      </vt:variant>
    </vt:vector>
  </HeadingPairs>
  <TitlesOfParts>
    <vt:vector size="79" baseType="lpstr">
      <vt:lpstr>スパイス</vt:lpstr>
      <vt:lpstr>クラウドコンピューティング基盤</vt:lpstr>
      <vt:lpstr>アジェンダ</vt:lpstr>
      <vt:lpstr>クラウド基盤の意義</vt:lpstr>
      <vt:lpstr>クラウド基盤とは何か</vt:lpstr>
      <vt:lpstr>クラウド基盤は誰に利用されるか</vt:lpstr>
      <vt:lpstr>データセンターと業務の連携</vt:lpstr>
      <vt:lpstr>Web APIによる連携</vt:lpstr>
      <vt:lpstr>Web APIを利用した業務自動化</vt:lpstr>
      <vt:lpstr>高度なプログラムで高速な業務の自動化へ</vt:lpstr>
      <vt:lpstr>「数分」で素早くサーバの準備ができれば Try &amp; Errorをやりやすくなる</vt:lpstr>
      <vt:lpstr>本番サーバーの取り扱いも Try &amp; Error化し、使い捨ての時代へ</vt:lpstr>
      <vt:lpstr>クラウド基盤を提供する 代表的なサービス</vt:lpstr>
      <vt:lpstr>サービスとして利用する際の 検討事項</vt:lpstr>
      <vt:lpstr>クラウド基盤を実現する 代表的なオープンソースソフトウェア</vt:lpstr>
      <vt:lpstr>規模の経済と 運用の自由度のバランス</vt:lpstr>
      <vt:lpstr>歴史</vt:lpstr>
      <vt:lpstr>Amazon Web Services(AWS)について</vt:lpstr>
      <vt:lpstr>AWSのモチベーション</vt:lpstr>
      <vt:lpstr>収益を上げるインフラストラクチャの意義</vt:lpstr>
      <vt:lpstr>規模の経済・範囲の経済</vt:lpstr>
      <vt:lpstr>AWSの機能概要</vt:lpstr>
      <vt:lpstr>AWSのデータセンターの考え方</vt:lpstr>
      <vt:lpstr>Web API</vt:lpstr>
      <vt:lpstr>Elastic Compute Cloud (EC2)</vt:lpstr>
      <vt:lpstr>Simple Storage Service (S3)</vt:lpstr>
      <vt:lpstr>Security Group</vt:lpstr>
      <vt:lpstr>その他</vt:lpstr>
      <vt:lpstr>セルフサービスと オートメーションの思想</vt:lpstr>
      <vt:lpstr>OSSクラウド基盤の特徴</vt:lpstr>
      <vt:lpstr>複数台を前提にした構成</vt:lpstr>
      <vt:lpstr>インストールするための前提</vt:lpstr>
      <vt:lpstr>OSSクラウド基盤の概要</vt:lpstr>
      <vt:lpstr>物理ハードウェア(サーバ)の準備と メンテナンス</vt:lpstr>
      <vt:lpstr>Eucalyptusについて</vt:lpstr>
      <vt:lpstr>開発のモチベーション</vt:lpstr>
      <vt:lpstr>開発体制</vt:lpstr>
      <vt:lpstr>AWSとの互換性と現状</vt:lpstr>
      <vt:lpstr>基本構成</vt:lpstr>
      <vt:lpstr>EC2/EBS</vt:lpstr>
      <vt:lpstr>S3</vt:lpstr>
      <vt:lpstr>Security Group</vt:lpstr>
      <vt:lpstr>Wakame-vdcについて</vt:lpstr>
      <vt:lpstr>モチベーション</vt:lpstr>
      <vt:lpstr>開発体制</vt:lpstr>
      <vt:lpstr>Wakame-vdcの基本構成</vt:lpstr>
      <vt:lpstr>Instance/Volume</vt:lpstr>
      <vt:lpstr>Security Group</vt:lpstr>
      <vt:lpstr>その他特徴的な機能</vt:lpstr>
      <vt:lpstr>EucalyptusとWakame-vdc</vt:lpstr>
      <vt:lpstr>クラウド基盤の上でWebシステムを構築する</vt:lpstr>
      <vt:lpstr>Web三層モデルについて</vt:lpstr>
      <vt:lpstr>最小構成でサービスを開始できる （スモールスタート）</vt:lpstr>
      <vt:lpstr>ネットワークで分担されている意義</vt:lpstr>
      <vt:lpstr>スケールアップによる性能向上</vt:lpstr>
      <vt:lpstr>スケールアウトによる性能維持</vt:lpstr>
      <vt:lpstr>性能の設計アプローチ概要</vt:lpstr>
      <vt:lpstr>ラージスタートが必要とされるケース</vt:lpstr>
      <vt:lpstr>シュリンクインによるコスト適正化</vt:lpstr>
      <vt:lpstr>システム規模の変化に耐えうる アーキテクチャ(1/3)</vt:lpstr>
      <vt:lpstr>システム規模の変化に耐えうる アーキテクチャ(2/3)</vt:lpstr>
      <vt:lpstr>システム規模の変化に耐えうる アーキテクチャ(3/3)</vt:lpstr>
      <vt:lpstr>【参考】 REST – ソフトウェアアーキテクチャスタイル</vt:lpstr>
      <vt:lpstr>クラウド基盤上のWebシステム実例</vt:lpstr>
      <vt:lpstr>単純なWebコンテンツ配信</vt:lpstr>
      <vt:lpstr>コンテンツの差し替え準備</vt:lpstr>
      <vt:lpstr>最新のサーバ群へ切り替える</vt:lpstr>
      <vt:lpstr>Webサーバの増設方法 (スケールアウト)</vt:lpstr>
      <vt:lpstr>手作業を置き換えるWeb API</vt:lpstr>
      <vt:lpstr>まとめ</vt:lpstr>
      <vt:lpstr>業務の効率化を図る(1/2)</vt:lpstr>
      <vt:lpstr>業務の効率化を図る(2/2)</vt:lpstr>
      <vt:lpstr>業務の自動化を図る</vt:lpstr>
      <vt:lpstr>さらに自動化を推し進めるには</vt:lpstr>
      <vt:lpstr>今後のシステム開発者に起こりうること</vt:lpstr>
      <vt:lpstr>演習：edubase Cloudを利用してみよう</vt:lpstr>
      <vt:lpstr>演習の概要</vt:lpstr>
      <vt:lpstr>演習</vt:lpstr>
      <vt:lpstr>課題: Web APIを使えるように復習しておくこと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講義資料ラフ</dc:title>
  <cp:lastModifiedBy>yam</cp:lastModifiedBy>
  <cp:revision>363</cp:revision>
  <dcterms:modified xsi:type="dcterms:W3CDTF">2011-02-06T14:44:58Z</dcterms:modified>
</cp:coreProperties>
</file>