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57" r:id="rId3"/>
    <p:sldId id="259" r:id="rId4"/>
    <p:sldId id="258" r:id="rId5"/>
    <p:sldId id="291" r:id="rId6"/>
    <p:sldId id="260" r:id="rId7"/>
    <p:sldId id="261" r:id="rId8"/>
    <p:sldId id="262" r:id="rId9"/>
    <p:sldId id="263" r:id="rId10"/>
    <p:sldId id="264" r:id="rId11"/>
    <p:sldId id="293" r:id="rId12"/>
    <p:sldId id="298" r:id="rId13"/>
    <p:sldId id="271" r:id="rId14"/>
    <p:sldId id="273" r:id="rId15"/>
    <p:sldId id="274" r:id="rId16"/>
    <p:sldId id="275" r:id="rId17"/>
    <p:sldId id="292" r:id="rId18"/>
    <p:sldId id="278" r:id="rId19"/>
    <p:sldId id="296" r:id="rId20"/>
    <p:sldId id="276" r:id="rId21"/>
    <p:sldId id="277" r:id="rId22"/>
    <p:sldId id="295" r:id="rId23"/>
    <p:sldId id="300" r:id="rId24"/>
    <p:sldId id="290" r:id="rId25"/>
    <p:sldId id="288" r:id="rId26"/>
    <p:sldId id="289" r:id="rId27"/>
  </p:sldIdLst>
  <p:sldSz cx="9144000" cy="6858000" type="screen4x3"/>
  <p:notesSz cx="6734175"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768"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18143" cy="493316"/>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14474" y="0"/>
            <a:ext cx="2918143" cy="493316"/>
          </a:xfrm>
          <a:prstGeom prst="rect">
            <a:avLst/>
          </a:prstGeom>
        </p:spPr>
        <p:txBody>
          <a:bodyPr vert="horz" lIns="91440" tIns="45720" rIns="91440" bIns="45720" rtlCol="0"/>
          <a:lstStyle>
            <a:lvl1pPr algn="r">
              <a:defRPr sz="1200"/>
            </a:lvl1pPr>
          </a:lstStyle>
          <a:p>
            <a:fld id="{9D54B05C-1494-4246-8E33-E383B42F15DE}" type="datetimeFigureOut">
              <a:rPr kumimoji="1" lang="ja-JP" altLang="en-US" smtClean="0"/>
              <a:pPr/>
              <a:t>2011/2/6</a:t>
            </a:fld>
            <a:endParaRPr kumimoji="1" lang="ja-JP" altLang="en-US"/>
          </a:p>
        </p:txBody>
      </p:sp>
      <p:sp>
        <p:nvSpPr>
          <p:cNvPr id="4" name="スライド イメージ プレースホルダ 3"/>
          <p:cNvSpPr>
            <a:spLocks noGrp="1" noRot="1" noChangeAspect="1"/>
          </p:cNvSpPr>
          <p:nvPr>
            <p:ph type="sldImg" idx="2"/>
          </p:nvPr>
        </p:nvSpPr>
        <p:spPr>
          <a:xfrm>
            <a:off x="900113" y="739775"/>
            <a:ext cx="4933950" cy="3700463"/>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73418" y="4686499"/>
            <a:ext cx="5387340" cy="4439841"/>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9371285"/>
            <a:ext cx="2918143" cy="493316"/>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14474" y="9371285"/>
            <a:ext cx="2918143" cy="493316"/>
          </a:xfrm>
          <a:prstGeom prst="rect">
            <a:avLst/>
          </a:prstGeom>
        </p:spPr>
        <p:txBody>
          <a:bodyPr vert="horz" lIns="91440" tIns="45720" rIns="91440" bIns="45720" rtlCol="0" anchor="b"/>
          <a:lstStyle>
            <a:lvl1pPr algn="r">
              <a:defRPr sz="1200"/>
            </a:lvl1pPr>
          </a:lstStyle>
          <a:p>
            <a:fld id="{714B3E71-CF26-4966-9327-598665CE0BE4}"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714B3E71-CF26-4966-9327-598665CE0BE4}" type="slidenum">
              <a:rPr kumimoji="1" lang="ja-JP" altLang="en-US" smtClean="0"/>
              <a:pPr/>
              <a:t>1</a:t>
            </a:fld>
            <a:endParaRPr kumimoji="1" lang="ja-JP"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714B3E71-CF26-4966-9327-598665CE0BE4}" type="slidenum">
              <a:rPr kumimoji="1" lang="ja-JP" altLang="en-US" smtClean="0"/>
              <a:pPr/>
              <a:t>10</a:t>
            </a:fld>
            <a:endParaRPr kumimoji="1" lang="ja-JP"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714B3E71-CF26-4966-9327-598665CE0BE4}" type="slidenum">
              <a:rPr kumimoji="1" lang="ja-JP" altLang="en-US" smtClean="0"/>
              <a:pPr/>
              <a:t>11</a:t>
            </a:fld>
            <a:endParaRPr kumimoji="1" lang="ja-JP"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714B3E71-CF26-4966-9327-598665CE0BE4}" type="slidenum">
              <a:rPr kumimoji="1" lang="ja-JP" altLang="en-US" smtClean="0"/>
              <a:pPr/>
              <a:t>12</a:t>
            </a:fld>
            <a:endParaRPr kumimoji="1" lang="ja-JP"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714B3E71-CF26-4966-9327-598665CE0BE4}" type="slidenum">
              <a:rPr kumimoji="1" lang="ja-JP" altLang="en-US" smtClean="0"/>
              <a:pPr/>
              <a:t>13</a:t>
            </a:fld>
            <a:endParaRPr kumimoji="1" lang="ja-JP"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714B3E71-CF26-4966-9327-598665CE0BE4}" type="slidenum">
              <a:rPr kumimoji="1" lang="ja-JP" altLang="en-US" smtClean="0"/>
              <a:pPr/>
              <a:t>14</a:t>
            </a:fld>
            <a:endParaRPr kumimoji="1" lang="ja-JP"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714B3E71-CF26-4966-9327-598665CE0BE4}" type="slidenum">
              <a:rPr kumimoji="1" lang="ja-JP" altLang="en-US" smtClean="0"/>
              <a:pPr/>
              <a:t>15</a:t>
            </a:fld>
            <a:endParaRPr kumimoji="1" lang="ja-JP"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714B3E71-CF26-4966-9327-598665CE0BE4}" type="slidenum">
              <a:rPr kumimoji="1" lang="ja-JP" altLang="en-US" smtClean="0"/>
              <a:pPr/>
              <a:t>16</a:t>
            </a:fld>
            <a:endParaRPr kumimoji="1" lang="ja-JP"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714B3E71-CF26-4966-9327-598665CE0BE4}" type="slidenum">
              <a:rPr kumimoji="1" lang="ja-JP" altLang="en-US" smtClean="0"/>
              <a:pPr/>
              <a:t>17</a:t>
            </a:fld>
            <a:endParaRPr kumimoji="1" lang="ja-JP"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714B3E71-CF26-4966-9327-598665CE0BE4}" type="slidenum">
              <a:rPr kumimoji="1" lang="ja-JP" altLang="en-US" smtClean="0"/>
              <a:pPr/>
              <a:t>18</a:t>
            </a:fld>
            <a:endParaRPr kumimoji="1" lang="ja-JP"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714B3E71-CF26-4966-9327-598665CE0BE4}" type="slidenum">
              <a:rPr kumimoji="1" lang="ja-JP" altLang="en-US" smtClean="0"/>
              <a:pPr/>
              <a:t>19</a:t>
            </a:fld>
            <a:endParaRPr kumimoji="1" lang="ja-JP"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714B3E71-CF26-4966-9327-598665CE0BE4}" type="slidenum">
              <a:rPr kumimoji="1" lang="ja-JP" altLang="en-US" smtClean="0"/>
              <a:pPr/>
              <a:t>2</a:t>
            </a:fld>
            <a:endParaRPr kumimoji="1" lang="ja-JP"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714B3E71-CF26-4966-9327-598665CE0BE4}" type="slidenum">
              <a:rPr kumimoji="1" lang="ja-JP" altLang="en-US" smtClean="0"/>
              <a:pPr/>
              <a:t>20</a:t>
            </a:fld>
            <a:endParaRPr kumimoji="1" lang="ja-JP"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714B3E71-CF26-4966-9327-598665CE0BE4}" type="slidenum">
              <a:rPr kumimoji="1" lang="ja-JP" altLang="en-US" smtClean="0"/>
              <a:pPr/>
              <a:t>21</a:t>
            </a:fld>
            <a:endParaRPr kumimoji="1" lang="ja-JP"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714B3E71-CF26-4966-9327-598665CE0BE4}" type="slidenum">
              <a:rPr kumimoji="1" lang="ja-JP" altLang="en-US" smtClean="0"/>
              <a:pPr/>
              <a:t>22</a:t>
            </a:fld>
            <a:endParaRPr kumimoji="1" lang="ja-JP"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714B3E71-CF26-4966-9327-598665CE0BE4}" type="slidenum">
              <a:rPr kumimoji="1" lang="ja-JP" altLang="en-US" smtClean="0"/>
              <a:pPr/>
              <a:t>23</a:t>
            </a:fld>
            <a:endParaRPr kumimoji="1" lang="ja-JP"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714B3E71-CF26-4966-9327-598665CE0BE4}" type="slidenum">
              <a:rPr kumimoji="1" lang="ja-JP" altLang="en-US" smtClean="0"/>
              <a:pPr/>
              <a:t>24</a:t>
            </a:fld>
            <a:endParaRPr kumimoji="1" lang="ja-JP"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714B3E71-CF26-4966-9327-598665CE0BE4}" type="slidenum">
              <a:rPr kumimoji="1" lang="ja-JP" altLang="en-US" smtClean="0"/>
              <a:pPr/>
              <a:t>25</a:t>
            </a:fld>
            <a:endParaRPr kumimoji="1" lang="ja-JP"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714B3E71-CF26-4966-9327-598665CE0BE4}" type="slidenum">
              <a:rPr kumimoji="1" lang="ja-JP" altLang="en-US" smtClean="0"/>
              <a:pPr/>
              <a:t>26</a:t>
            </a:fld>
            <a:endParaRPr kumimoji="1" lang="ja-JP"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714B3E71-CF26-4966-9327-598665CE0BE4}" type="slidenum">
              <a:rPr kumimoji="1" lang="ja-JP" altLang="en-US" smtClean="0"/>
              <a:pPr/>
              <a:t>3</a:t>
            </a:fld>
            <a:endParaRPr kumimoji="1" lang="ja-JP"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714B3E71-CF26-4966-9327-598665CE0BE4}" type="slidenum">
              <a:rPr kumimoji="1" lang="ja-JP" altLang="en-US" smtClean="0"/>
              <a:pPr/>
              <a:t>4</a:t>
            </a:fld>
            <a:endParaRPr kumimoji="1" lang="ja-JP"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714B3E71-CF26-4966-9327-598665CE0BE4}" type="slidenum">
              <a:rPr kumimoji="1" lang="ja-JP" altLang="en-US" smtClean="0"/>
              <a:pPr/>
              <a:t>5</a:t>
            </a:fld>
            <a:endParaRPr kumimoji="1" lang="ja-JP"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714B3E71-CF26-4966-9327-598665CE0BE4}" type="slidenum">
              <a:rPr kumimoji="1" lang="ja-JP" altLang="en-US" smtClean="0"/>
              <a:pPr/>
              <a:t>6</a:t>
            </a:fld>
            <a:endParaRPr kumimoji="1" lang="ja-JP"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714B3E71-CF26-4966-9327-598665CE0BE4}" type="slidenum">
              <a:rPr kumimoji="1" lang="ja-JP" altLang="en-US" smtClean="0"/>
              <a:pPr/>
              <a:t>7</a:t>
            </a:fld>
            <a:endParaRPr kumimoji="1" lang="ja-JP"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714B3E71-CF26-4966-9327-598665CE0BE4}" type="slidenum">
              <a:rPr kumimoji="1" lang="ja-JP" altLang="en-US" smtClean="0"/>
              <a:pPr/>
              <a:t>8</a:t>
            </a:fld>
            <a:endParaRPr kumimoji="1" lang="ja-JP"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714B3E71-CF26-4966-9327-598665CE0BE4}" type="slidenum">
              <a:rPr kumimoji="1" lang="ja-JP" altLang="en-US" smtClean="0"/>
              <a:pPr/>
              <a:t>9</a:t>
            </a:fld>
            <a:endParaRPr kumimoji="1"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Ref idx="1001">
        <a:schemeClr val="bg1"/>
      </p:bgRef>
    </p:bg>
    <p:spTree>
      <p:nvGrpSpPr>
        <p:cNvPr id="1" name=""/>
        <p:cNvGrpSpPr/>
        <p:nvPr/>
      </p:nvGrpSpPr>
      <p:grpSpPr>
        <a:xfrm>
          <a:off x="0" y="0"/>
          <a:ext cx="0" cy="0"/>
          <a:chOff x="0" y="0"/>
          <a:chExt cx="0" cy="0"/>
        </a:xfrm>
      </p:grpSpPr>
      <p:sp>
        <p:nvSpPr>
          <p:cNvPr id="8" name="タイトル 7"/>
          <p:cNvSpPr>
            <a:spLocks noGrp="1"/>
          </p:cNvSpPr>
          <p:nvPr>
            <p:ph type="ctrTitle"/>
          </p:nvPr>
        </p:nvSpPr>
        <p:spPr>
          <a:xfrm>
            <a:off x="2286000" y="3124200"/>
            <a:ext cx="6172200" cy="1894362"/>
          </a:xfrm>
        </p:spPr>
        <p:txBody>
          <a:bodyPr/>
          <a:lstStyle>
            <a:lvl1pPr>
              <a:defRPr b="1"/>
            </a:lvl1pPr>
          </a:lstStyle>
          <a:p>
            <a:r>
              <a:rPr kumimoji="0" lang="ja-JP" altLang="en-US" smtClean="0"/>
              <a:t>マスタ タイトルの書式設定</a:t>
            </a:r>
            <a:endParaRPr kumimoji="0" lang="en-US"/>
          </a:p>
        </p:txBody>
      </p:sp>
      <p:sp>
        <p:nvSpPr>
          <p:cNvPr id="9" name="サブタイトル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ja-JP" altLang="en-US" smtClean="0"/>
              <a:t>マスタ サブタイトルの書式設定</a:t>
            </a:r>
            <a:endParaRPr kumimoji="0" lang="en-US"/>
          </a:p>
        </p:txBody>
      </p:sp>
      <p:sp>
        <p:nvSpPr>
          <p:cNvPr id="28" name="日付プレースホルダ 27"/>
          <p:cNvSpPr>
            <a:spLocks noGrp="1"/>
          </p:cNvSpPr>
          <p:nvPr>
            <p:ph type="dt" sz="half" idx="10"/>
          </p:nvPr>
        </p:nvSpPr>
        <p:spPr bwMode="auto">
          <a:xfrm rot="5400000">
            <a:off x="7764621" y="1174097"/>
            <a:ext cx="2286000" cy="381000"/>
          </a:xfrm>
        </p:spPr>
        <p:txBody>
          <a:bodyPr/>
          <a:lstStyle/>
          <a:p>
            <a:fld id="{3B6C4D73-F475-43F8-9B70-155D46CF72C1}" type="datetime1">
              <a:rPr kumimoji="1" lang="ja-JP" altLang="en-US" smtClean="0"/>
              <a:pPr/>
              <a:t>2011/2/6</a:t>
            </a:fld>
            <a:endParaRPr kumimoji="1" lang="ja-JP" altLang="en-US"/>
          </a:p>
        </p:txBody>
      </p:sp>
      <p:sp>
        <p:nvSpPr>
          <p:cNvPr id="17" name="フッター プレースホルダ 16"/>
          <p:cNvSpPr>
            <a:spLocks noGrp="1"/>
          </p:cNvSpPr>
          <p:nvPr>
            <p:ph type="ftr" sz="quarter" idx="11"/>
          </p:nvPr>
        </p:nvSpPr>
        <p:spPr bwMode="auto">
          <a:xfrm rot="5400000">
            <a:off x="7077269" y="4181669"/>
            <a:ext cx="3657600" cy="384048"/>
          </a:xfrm>
        </p:spPr>
        <p:txBody>
          <a:bodyPr/>
          <a:lstStyle/>
          <a:p>
            <a:endParaRPr kumimoji="1" lang="ja-JP" altLang="en-US"/>
          </a:p>
        </p:txBody>
      </p:sp>
      <p:sp>
        <p:nvSpPr>
          <p:cNvPr id="10" name="正方形/長方形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正方形/長方形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正方形/長方形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正方形/長方形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線コネクタ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直線コネクタ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直線コネクタ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線コネクタ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線コネクタ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直線コネクタ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正方形/長方形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円/楕円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円/楕円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円/楕円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円/楕円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円/楕円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スライド番号プレースホルダ 28"/>
          <p:cNvSpPr>
            <a:spLocks noGrp="1"/>
          </p:cNvSpPr>
          <p:nvPr>
            <p:ph type="sldNum" sz="quarter" idx="12"/>
          </p:nvPr>
        </p:nvSpPr>
        <p:spPr bwMode="auto">
          <a:xfrm>
            <a:off x="1325544" y="4928702"/>
            <a:ext cx="609600" cy="517524"/>
          </a:xfrm>
        </p:spPr>
        <p:txBody>
          <a:bodyPr/>
          <a:lstStyle/>
          <a:p>
            <a:fld id="{D2D8002D-B5B0-4BAC-B1F6-782DDCCE6D9C}" type="slidenum">
              <a:rPr kumimoji="1" lang="ja-JP" altLang="en-US" smtClean="0"/>
              <a:pPr/>
              <a:t>&lt;#&gt;</a:t>
            </a:fld>
            <a:endParaRPr kumimoji="1" lang="ja-JP" alt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fld id="{8CB9E457-9055-4910-9B53-20832B17BC80}" type="datetime1">
              <a:rPr kumimoji="1" lang="ja-JP" altLang="en-US" smtClean="0"/>
              <a:pPr/>
              <a:t>2011/2/6</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9"/>
            <a:ext cx="1676400" cy="5851525"/>
          </a:xfrm>
        </p:spPr>
        <p:txBody>
          <a:bodyPr vert="eaVert"/>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fld id="{03A36C83-AD02-433F-8B40-02F0035A2018}" type="datetime1">
              <a:rPr kumimoji="1" lang="ja-JP" altLang="en-US" smtClean="0"/>
              <a:pPr/>
              <a:t>2011/2/6</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8" name="コンテンツ プレースホルダ 7"/>
          <p:cNvSpPr>
            <a:spLocks noGrp="1"/>
          </p:cNvSpPr>
          <p:nvPr>
            <p:ph sz="quarter" idx="1"/>
          </p:nvPr>
        </p:nvSpPr>
        <p:spPr>
          <a:xfrm>
            <a:off x="457200" y="1600200"/>
            <a:ext cx="7467600" cy="4873752"/>
          </a:xfrm>
        </p:spPr>
        <p:txBody>
          <a:body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 6"/>
          <p:cNvSpPr>
            <a:spLocks noGrp="1"/>
          </p:cNvSpPr>
          <p:nvPr>
            <p:ph type="dt" sz="half" idx="14"/>
          </p:nvPr>
        </p:nvSpPr>
        <p:spPr/>
        <p:txBody>
          <a:bodyPr rtlCol="0"/>
          <a:lstStyle/>
          <a:p>
            <a:fld id="{794E3633-57FC-4A09-B22E-8A4C0D792B11}" type="datetime1">
              <a:rPr kumimoji="1" lang="ja-JP" altLang="en-US" smtClean="0"/>
              <a:pPr/>
              <a:t>2011/2/6</a:t>
            </a:fld>
            <a:endParaRPr kumimoji="1" lang="ja-JP" altLang="en-US"/>
          </a:p>
        </p:txBody>
      </p:sp>
      <p:sp>
        <p:nvSpPr>
          <p:cNvPr id="9" name="スライド番号プレースホルダ 8"/>
          <p:cNvSpPr>
            <a:spLocks noGrp="1"/>
          </p:cNvSpPr>
          <p:nvPr>
            <p:ph type="sldNum" sz="quarter" idx="15"/>
          </p:nvPr>
        </p:nvSpPr>
        <p:spPr/>
        <p:txBody>
          <a:bodyPr rtlCol="0"/>
          <a:lstStyle/>
          <a:p>
            <a:fld id="{D2D8002D-B5B0-4BAC-B1F6-782DDCCE6D9C}" type="slidenum">
              <a:rPr kumimoji="1" lang="ja-JP" altLang="en-US" smtClean="0"/>
              <a:pPr/>
              <a:t>&lt;#&gt;</a:t>
            </a:fld>
            <a:endParaRPr kumimoji="1" lang="ja-JP" altLang="en-US"/>
          </a:p>
        </p:txBody>
      </p:sp>
      <p:sp>
        <p:nvSpPr>
          <p:cNvPr id="10" name="フッター プレースホルダ 9"/>
          <p:cNvSpPr>
            <a:spLocks noGrp="1"/>
          </p:cNvSpPr>
          <p:nvPr>
            <p:ph type="ftr" sz="quarter" idx="16"/>
          </p:nvPr>
        </p:nvSpPr>
        <p:spPr/>
        <p:txBody>
          <a:bodyPr rtlCol="0"/>
          <a:lstStyle/>
          <a:p>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1">
        <a:schemeClr val="bg2"/>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2286000" y="2895600"/>
            <a:ext cx="6172200" cy="2053590"/>
          </a:xfrm>
        </p:spPr>
        <p:txBody>
          <a:bodyPr/>
          <a:lstStyle>
            <a:lvl1pPr algn="l">
              <a:buNone/>
              <a:defRPr sz="3000" b="1" cap="small" baseline="0"/>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ja-JP" altLang="en-US" smtClean="0"/>
              <a:t>マスタ テキストの書式設定</a:t>
            </a:r>
          </a:p>
        </p:txBody>
      </p:sp>
      <p:sp>
        <p:nvSpPr>
          <p:cNvPr id="4" name="日付プレースホルダ 3"/>
          <p:cNvSpPr>
            <a:spLocks noGrp="1"/>
          </p:cNvSpPr>
          <p:nvPr>
            <p:ph type="dt" sz="half" idx="10"/>
          </p:nvPr>
        </p:nvSpPr>
        <p:spPr bwMode="auto">
          <a:xfrm rot="5400000">
            <a:off x="7763256" y="1170432"/>
            <a:ext cx="2286000" cy="381000"/>
          </a:xfrm>
        </p:spPr>
        <p:txBody>
          <a:bodyPr/>
          <a:lstStyle/>
          <a:p>
            <a:fld id="{8D148FA2-40C1-4315-AC66-0F289D84CA8E}" type="datetime1">
              <a:rPr kumimoji="1" lang="ja-JP" altLang="en-US" smtClean="0"/>
              <a:pPr/>
              <a:t>2011/2/6</a:t>
            </a:fld>
            <a:endParaRPr kumimoji="1" lang="ja-JP" altLang="en-US"/>
          </a:p>
        </p:txBody>
      </p:sp>
      <p:sp>
        <p:nvSpPr>
          <p:cNvPr id="5" name="フッター プレースホルダ 4"/>
          <p:cNvSpPr>
            <a:spLocks noGrp="1"/>
          </p:cNvSpPr>
          <p:nvPr>
            <p:ph type="ftr" sz="quarter" idx="11"/>
          </p:nvPr>
        </p:nvSpPr>
        <p:spPr bwMode="auto">
          <a:xfrm rot="5400000">
            <a:off x="7077456" y="4178808"/>
            <a:ext cx="3657600" cy="384048"/>
          </a:xfrm>
        </p:spPr>
        <p:txBody>
          <a:bodyPr/>
          <a:lstStyle/>
          <a:p>
            <a:endParaRPr kumimoji="1" lang="ja-JP" altLang="en-US"/>
          </a:p>
        </p:txBody>
      </p:sp>
      <p:sp>
        <p:nvSpPr>
          <p:cNvPr id="9" name="正方形/長方形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正方形/長方形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正方形/長方形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正方形/長方形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線コネクタ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線コネクタ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線コネクタ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線コネクタ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直線コネクタ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正方形/長方形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円/楕円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円/楕円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円/楕円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円/楕円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円/楕円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直線コネクタ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スライド番号プレースホルダ 5"/>
          <p:cNvSpPr>
            <a:spLocks noGrp="1"/>
          </p:cNvSpPr>
          <p:nvPr>
            <p:ph type="sldNum" sz="quarter" idx="12"/>
          </p:nvPr>
        </p:nvSpPr>
        <p:spPr bwMode="auto">
          <a:xfrm>
            <a:off x="1340616" y="4928702"/>
            <a:ext cx="609600" cy="517524"/>
          </a:xfrm>
        </p:spPr>
        <p:txBody>
          <a:bodyPr/>
          <a:lstStyle/>
          <a:p>
            <a:fld id="{D2D8002D-B5B0-4BAC-B1F6-782DDCCE6D9C}" type="slidenum">
              <a:rPr kumimoji="1" lang="ja-JP" altLang="en-US" smtClean="0"/>
              <a:pPr/>
              <a:t>&lt;#&gt;</a:t>
            </a:fld>
            <a:endParaRPr kumimoji="1" lang="ja-JP"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5" name="日付プレースホルダ 4"/>
          <p:cNvSpPr>
            <a:spLocks noGrp="1"/>
          </p:cNvSpPr>
          <p:nvPr>
            <p:ph type="dt" sz="half" idx="10"/>
          </p:nvPr>
        </p:nvSpPr>
        <p:spPr/>
        <p:txBody>
          <a:bodyPr/>
          <a:lstStyle/>
          <a:p>
            <a:fld id="{5943B3D2-BEEA-49AA-AB68-A1AB627CED50}" type="datetime1">
              <a:rPr kumimoji="1" lang="ja-JP" altLang="en-US" smtClean="0"/>
              <a:pPr/>
              <a:t>2011/2/6</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
        <p:nvSpPr>
          <p:cNvPr id="9" name="コンテンツ プレースホルダ 8"/>
          <p:cNvSpPr>
            <a:spLocks noGrp="1"/>
          </p:cNvSpPr>
          <p:nvPr>
            <p:ph sz="quarter" idx="1"/>
          </p:nvPr>
        </p:nvSpPr>
        <p:spPr>
          <a:xfrm>
            <a:off x="457200" y="1600200"/>
            <a:ext cx="3657600" cy="4572000"/>
          </a:xfrm>
        </p:spPr>
        <p:txBody>
          <a:body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11" name="コンテンツ プレースホルダ 10"/>
          <p:cNvSpPr>
            <a:spLocks noGrp="1"/>
          </p:cNvSpPr>
          <p:nvPr>
            <p:ph sz="quarter" idx="2"/>
          </p:nvPr>
        </p:nvSpPr>
        <p:spPr>
          <a:xfrm>
            <a:off x="4270248" y="1600200"/>
            <a:ext cx="3657600" cy="4572000"/>
          </a:xfrm>
        </p:spPr>
        <p:txBody>
          <a:body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7543800" cy="1143000"/>
          </a:xfrm>
        </p:spPr>
        <p:txBody>
          <a:bodyPr anchor="b"/>
          <a:lstStyle>
            <a:lvl1pPr>
              <a:defRPr/>
            </a:lvl1pPr>
          </a:lstStyle>
          <a:p>
            <a:r>
              <a:rPr kumimoji="0" lang="ja-JP" altLang="en-US" smtClean="0"/>
              <a:t>マスタ タイトルの書式設定</a:t>
            </a:r>
            <a:endParaRPr kumimoji="0" lang="en-US"/>
          </a:p>
        </p:txBody>
      </p:sp>
      <p:sp>
        <p:nvSpPr>
          <p:cNvPr id="7" name="日付プレースホルダ 6"/>
          <p:cNvSpPr>
            <a:spLocks noGrp="1"/>
          </p:cNvSpPr>
          <p:nvPr>
            <p:ph type="dt" sz="half" idx="10"/>
          </p:nvPr>
        </p:nvSpPr>
        <p:spPr/>
        <p:txBody>
          <a:bodyPr/>
          <a:lstStyle/>
          <a:p>
            <a:fld id="{E95C503A-F5DA-485D-84FF-336DD7CAF8F0}" type="datetime1">
              <a:rPr kumimoji="1" lang="ja-JP" altLang="en-US" smtClean="0"/>
              <a:pPr/>
              <a:t>2011/2/6</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
        <p:nvSpPr>
          <p:cNvPr id="11" name="コンテンツ プレースホルダ 10"/>
          <p:cNvSpPr>
            <a:spLocks noGrp="1"/>
          </p:cNvSpPr>
          <p:nvPr>
            <p:ph sz="quarter" idx="2"/>
          </p:nvPr>
        </p:nvSpPr>
        <p:spPr>
          <a:xfrm>
            <a:off x="457200" y="2362200"/>
            <a:ext cx="3657600" cy="3886200"/>
          </a:xfrm>
        </p:spPr>
        <p:txBody>
          <a:body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13" name="コンテンツ プレースホルダ 12"/>
          <p:cNvSpPr>
            <a:spLocks noGrp="1"/>
          </p:cNvSpPr>
          <p:nvPr>
            <p:ph sz="quarter" idx="4"/>
          </p:nvPr>
        </p:nvSpPr>
        <p:spPr>
          <a:xfrm>
            <a:off x="4371975" y="2362200"/>
            <a:ext cx="3657600" cy="3886200"/>
          </a:xfrm>
        </p:spPr>
        <p:txBody>
          <a:body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12" name="テキスト プレースホルダ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ja-JP" altLang="en-US" smtClean="0"/>
              <a:t>マスタ テキストの書式設定</a:t>
            </a:r>
          </a:p>
        </p:txBody>
      </p:sp>
      <p:sp>
        <p:nvSpPr>
          <p:cNvPr id="14" name="テキスト プレースホルダ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ja-JP" altLang="en-US" smtClean="0"/>
              <a:t>マスタ テキストの書式設定</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6" name="日付プレースホルダ 5"/>
          <p:cNvSpPr>
            <a:spLocks noGrp="1"/>
          </p:cNvSpPr>
          <p:nvPr>
            <p:ph type="dt" sz="half" idx="10"/>
          </p:nvPr>
        </p:nvSpPr>
        <p:spPr/>
        <p:txBody>
          <a:bodyPr rtlCol="0"/>
          <a:lstStyle/>
          <a:p>
            <a:fld id="{33836450-4B86-4944-A2C0-C3CC38643E6C}" type="datetime1">
              <a:rPr kumimoji="1" lang="ja-JP" altLang="en-US" smtClean="0"/>
              <a:pPr/>
              <a:t>2011/2/6</a:t>
            </a:fld>
            <a:endParaRPr kumimoji="1" lang="ja-JP" altLang="en-US"/>
          </a:p>
        </p:txBody>
      </p:sp>
      <p:sp>
        <p:nvSpPr>
          <p:cNvPr id="7" name="スライド番号プレースホルダ 6"/>
          <p:cNvSpPr>
            <a:spLocks noGrp="1"/>
          </p:cNvSpPr>
          <p:nvPr>
            <p:ph type="sldNum" sz="quarter" idx="11"/>
          </p:nvPr>
        </p:nvSpPr>
        <p:spPr/>
        <p:txBody>
          <a:bodyPr rtlCol="0"/>
          <a:lstStyle/>
          <a:p>
            <a:fld id="{D2D8002D-B5B0-4BAC-B1F6-782DDCCE6D9C}" type="slidenum">
              <a:rPr kumimoji="1" lang="ja-JP" altLang="en-US" smtClean="0"/>
              <a:pPr/>
              <a:t>&lt;#&gt;</a:t>
            </a:fld>
            <a:endParaRPr kumimoji="1" lang="ja-JP" altLang="en-US"/>
          </a:p>
        </p:txBody>
      </p:sp>
      <p:sp>
        <p:nvSpPr>
          <p:cNvPr id="8" name="フッター プレースホルダ 7"/>
          <p:cNvSpPr>
            <a:spLocks noGrp="1"/>
          </p:cNvSpPr>
          <p:nvPr>
            <p:ph type="ftr" sz="quarter" idx="12"/>
          </p:nvPr>
        </p:nvSpPr>
        <p:spPr/>
        <p:txBody>
          <a:bodyPr rtlCol="0"/>
          <a:lstStyle/>
          <a:p>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78AEBB5B-DCDD-4FBB-B39E-20BC0B8E5F33}" type="datetime1">
              <a:rPr kumimoji="1" lang="ja-JP" altLang="en-US" smtClean="0"/>
              <a:pPr/>
              <a:t>2011/2/6</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bg>
      <p:bgRef idx="1001">
        <a:schemeClr val="bg1"/>
      </p:bgRef>
    </p:bg>
    <p:spTree>
      <p:nvGrpSpPr>
        <p:cNvPr id="1" name=""/>
        <p:cNvGrpSpPr/>
        <p:nvPr/>
      </p:nvGrpSpPr>
      <p:grpSpPr>
        <a:xfrm>
          <a:off x="0" y="0"/>
          <a:ext cx="0" cy="0"/>
          <a:chOff x="0" y="0"/>
          <a:chExt cx="0" cy="0"/>
        </a:xfrm>
      </p:grpSpPr>
      <p:sp>
        <p:nvSpPr>
          <p:cNvPr id="10" name="直線コネクタ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タイトル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ja-JP" altLang="en-US" smtClean="0"/>
              <a:t>マスタ テキストの書式設定</a:t>
            </a:r>
          </a:p>
        </p:txBody>
      </p:sp>
      <p:sp>
        <p:nvSpPr>
          <p:cNvPr id="8" name="直線コネクタ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直線コネクタ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直線コネクタ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正方形/長方形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線コネクタ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円/楕円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コンテンツ プレースホルダ 17"/>
          <p:cNvSpPr>
            <a:spLocks noGrp="1"/>
          </p:cNvSpPr>
          <p:nvPr>
            <p:ph sz="quarter" idx="1"/>
          </p:nvPr>
        </p:nvSpPr>
        <p:spPr>
          <a:xfrm>
            <a:off x="304800" y="274320"/>
            <a:ext cx="5638800" cy="6327648"/>
          </a:xfrm>
        </p:spPr>
        <p:txBody>
          <a:body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21" name="日付プレースホルダ 20"/>
          <p:cNvSpPr>
            <a:spLocks noGrp="1"/>
          </p:cNvSpPr>
          <p:nvPr>
            <p:ph type="dt" sz="half" idx="14"/>
          </p:nvPr>
        </p:nvSpPr>
        <p:spPr/>
        <p:txBody>
          <a:bodyPr rtlCol="0"/>
          <a:lstStyle/>
          <a:p>
            <a:fld id="{878BB00C-2A32-4610-A99F-22F06211B105}" type="datetime1">
              <a:rPr kumimoji="1" lang="ja-JP" altLang="en-US" smtClean="0"/>
              <a:pPr/>
              <a:t>2011/2/6</a:t>
            </a:fld>
            <a:endParaRPr kumimoji="1" lang="ja-JP" altLang="en-US"/>
          </a:p>
        </p:txBody>
      </p:sp>
      <p:sp>
        <p:nvSpPr>
          <p:cNvPr id="22" name="スライド番号プレースホルダ 21"/>
          <p:cNvSpPr>
            <a:spLocks noGrp="1"/>
          </p:cNvSpPr>
          <p:nvPr>
            <p:ph type="sldNum" sz="quarter" idx="15"/>
          </p:nvPr>
        </p:nvSpPr>
        <p:spPr/>
        <p:txBody>
          <a:bodyPr rtlCol="0"/>
          <a:lstStyle/>
          <a:p>
            <a:fld id="{D2D8002D-B5B0-4BAC-B1F6-782DDCCE6D9C}" type="slidenum">
              <a:rPr kumimoji="1" lang="ja-JP" altLang="en-US" smtClean="0"/>
              <a:pPr/>
              <a:t>&lt;#&gt;</a:t>
            </a:fld>
            <a:endParaRPr kumimoji="1" lang="ja-JP" altLang="en-US"/>
          </a:p>
        </p:txBody>
      </p:sp>
      <p:sp>
        <p:nvSpPr>
          <p:cNvPr id="23" name="フッター プレースホルダ 22"/>
          <p:cNvSpPr>
            <a:spLocks noGrp="1"/>
          </p:cNvSpPr>
          <p:nvPr>
            <p:ph type="ftr" sz="quarter" idx="16"/>
          </p:nvPr>
        </p:nvSpPr>
        <p:spPr/>
        <p:txBody>
          <a:bodyPr rtlCol="0"/>
          <a:lstStyle/>
          <a:p>
            <a:endParaRPr kumimoji="1" lang="ja-JP"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9" name="直線コネクタ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円/楕円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タイトル 1"/>
          <p:cNvSpPr>
            <a:spLocks noGrp="1"/>
          </p:cNvSpPr>
          <p:nvPr>
            <p:ph type="title"/>
          </p:nvPr>
        </p:nvSpPr>
        <p:spPr>
          <a:xfrm rot="5400000">
            <a:off x="3350133" y="3200400"/>
            <a:ext cx="6309360" cy="457200"/>
          </a:xfrm>
        </p:spPr>
        <p:txBody>
          <a:bodyPr anchor="b"/>
          <a:lstStyle>
            <a:lvl1pPr algn="l">
              <a:buNone/>
              <a:defRPr sz="2000" b="1"/>
            </a:lvl1pPr>
          </a:lstStyle>
          <a:p>
            <a:r>
              <a:rPr kumimoji="0" lang="ja-JP" altLang="en-US" smtClean="0"/>
              <a:t>マスタ タイトルの書式設定</a:t>
            </a:r>
            <a:endParaRPr kumimoji="0" lang="en-US"/>
          </a:p>
        </p:txBody>
      </p:sp>
      <p:sp>
        <p:nvSpPr>
          <p:cNvPr id="3" name="図プレースホルダ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ja-JP" altLang="en-US" smtClean="0"/>
              <a:t>アイコンをクリックして図を追加</a:t>
            </a:r>
            <a:endParaRPr kumimoji="0" lang="en-US" dirty="0"/>
          </a:p>
        </p:txBody>
      </p:sp>
      <p:sp>
        <p:nvSpPr>
          <p:cNvPr id="4" name="テキスト プレースホルダ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ja-JP" altLang="en-US" smtClean="0"/>
              <a:t>マスタ テキストの書式設定</a:t>
            </a:r>
          </a:p>
        </p:txBody>
      </p:sp>
      <p:sp>
        <p:nvSpPr>
          <p:cNvPr id="10" name="直線コネクタ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正方形/長方形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直線コネクタ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直線コネクタ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直線コネクタ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日付プレースホルダ 16"/>
          <p:cNvSpPr>
            <a:spLocks noGrp="1"/>
          </p:cNvSpPr>
          <p:nvPr>
            <p:ph type="dt" sz="half" idx="10"/>
          </p:nvPr>
        </p:nvSpPr>
        <p:spPr/>
        <p:txBody>
          <a:bodyPr rtlCol="0"/>
          <a:lstStyle/>
          <a:p>
            <a:fld id="{96811685-FF42-4944-AEB8-18019BD95F2E}" type="datetime1">
              <a:rPr kumimoji="1" lang="ja-JP" altLang="en-US" smtClean="0"/>
              <a:pPr/>
              <a:t>2011/2/6</a:t>
            </a:fld>
            <a:endParaRPr kumimoji="1" lang="ja-JP" altLang="en-US"/>
          </a:p>
        </p:txBody>
      </p:sp>
      <p:sp>
        <p:nvSpPr>
          <p:cNvPr id="18" name="スライド番号プレースホルダ 17"/>
          <p:cNvSpPr>
            <a:spLocks noGrp="1"/>
          </p:cNvSpPr>
          <p:nvPr>
            <p:ph type="sldNum" sz="quarter" idx="11"/>
          </p:nvPr>
        </p:nvSpPr>
        <p:spPr/>
        <p:txBody>
          <a:bodyPr rtlCol="0"/>
          <a:lstStyle/>
          <a:p>
            <a:fld id="{D2D8002D-B5B0-4BAC-B1F6-782DDCCE6D9C}" type="slidenum">
              <a:rPr kumimoji="1" lang="ja-JP" altLang="en-US" smtClean="0"/>
              <a:pPr/>
              <a:t>&lt;#&gt;</a:t>
            </a:fld>
            <a:endParaRPr kumimoji="1" lang="ja-JP" altLang="en-US"/>
          </a:p>
        </p:txBody>
      </p:sp>
      <p:sp>
        <p:nvSpPr>
          <p:cNvPr id="21" name="フッター プレースホルダ 20"/>
          <p:cNvSpPr>
            <a:spLocks noGrp="1"/>
          </p:cNvSpPr>
          <p:nvPr>
            <p:ph type="ftr" sz="quarter" idx="12"/>
          </p:nvPr>
        </p:nvSpPr>
        <p:spPr/>
        <p:txBody>
          <a:bodyPr rtlCol="0"/>
          <a:lstStyle/>
          <a:p>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直線コネクタ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タイトル プレースホルダ 21"/>
          <p:cNvSpPr>
            <a:spLocks noGrp="1"/>
          </p:cNvSpPr>
          <p:nvPr>
            <p:ph type="title"/>
          </p:nvPr>
        </p:nvSpPr>
        <p:spPr>
          <a:xfrm>
            <a:off x="457200" y="142852"/>
            <a:ext cx="7467600" cy="1143000"/>
          </a:xfrm>
          <a:prstGeom prst="rect">
            <a:avLst/>
          </a:prstGeom>
        </p:spPr>
        <p:txBody>
          <a:bodyPr vert="horz" anchor="b">
            <a:normAutofit/>
          </a:bodyPr>
          <a:lstStyle/>
          <a:p>
            <a:r>
              <a:rPr kumimoji="0" lang="ja-JP" altLang="en-US" smtClean="0"/>
              <a:t>マスタ タイトルの書式設定</a:t>
            </a:r>
            <a:endParaRPr kumimoji="0" lang="en-US"/>
          </a:p>
        </p:txBody>
      </p:sp>
      <p:sp>
        <p:nvSpPr>
          <p:cNvPr id="13" name="テキスト プレースホルダ 12"/>
          <p:cNvSpPr>
            <a:spLocks noGrp="1"/>
          </p:cNvSpPr>
          <p:nvPr>
            <p:ph type="body" idx="1"/>
          </p:nvPr>
        </p:nvSpPr>
        <p:spPr>
          <a:xfrm>
            <a:off x="457200" y="1500174"/>
            <a:ext cx="7467600" cy="4873752"/>
          </a:xfrm>
          <a:prstGeom prst="rect">
            <a:avLst/>
          </a:prstGeom>
        </p:spPr>
        <p:txBody>
          <a:bodyPr vert="horz">
            <a:normAutofit/>
          </a:bodyPr>
          <a:lstStyle/>
          <a:p>
            <a:pPr lvl="0" eaLnBrk="1" latinLnBrk="0" hangingPunct="1"/>
            <a:r>
              <a:rPr kumimoji="0" lang="ja-JP" altLang="en-US" smtClean="0"/>
              <a:t>マスタ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4" name="日付プレースホルダ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B87E50D9-F853-46BA-A6EF-3A8625FF096D}" type="datetime1">
              <a:rPr kumimoji="1" lang="ja-JP" altLang="en-US" smtClean="0"/>
              <a:pPr/>
              <a:t>2011/2/6</a:t>
            </a:fld>
            <a:endParaRPr kumimoji="1" lang="ja-JP" altLang="en-US"/>
          </a:p>
        </p:txBody>
      </p:sp>
      <p:sp>
        <p:nvSpPr>
          <p:cNvPr id="3" name="フッター プレースホルダ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kumimoji="1" lang="ja-JP" altLang="en-US"/>
          </a:p>
        </p:txBody>
      </p:sp>
      <p:sp>
        <p:nvSpPr>
          <p:cNvPr id="7" name="直線コネクタ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直線コネクタ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正方形/長方形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線コネクタ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円/楕円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スライド番号プレースホルダ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D2D8002D-B5B0-4BAC-B1F6-782DDCCE6D9C}"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1"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1"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1"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1"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1"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1"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1"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1"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1"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1" sz="1400" kern="1200" baseline="0">
          <a:solidFill>
            <a:schemeClr val="tx2"/>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smtClean="0"/>
              <a:t>Web</a:t>
            </a:r>
            <a:r>
              <a:rPr kumimoji="1" lang="ja-JP" altLang="en-US" dirty="0" smtClean="0"/>
              <a:t>三層モデル</a:t>
            </a:r>
            <a:r>
              <a:rPr kumimoji="1" lang="en-US" altLang="ja-JP" dirty="0" smtClean="0"/>
              <a:t>(2)</a:t>
            </a:r>
            <a:endParaRPr kumimoji="1" lang="ja-JP" altLang="en-US" dirty="0"/>
          </a:p>
        </p:txBody>
      </p:sp>
      <p:sp>
        <p:nvSpPr>
          <p:cNvPr id="3" name="サブタイトル 2"/>
          <p:cNvSpPr>
            <a:spLocks noGrp="1"/>
          </p:cNvSpPr>
          <p:nvPr>
            <p:ph type="subTitle" idx="1"/>
          </p:nvPr>
        </p:nvSpPr>
        <p:spPr/>
        <p:txBody>
          <a:bodyPr/>
          <a:lstStyle/>
          <a:p>
            <a:r>
              <a:rPr kumimoji="1" lang="ja-JP" altLang="en-US" dirty="0" smtClean="0"/>
              <a:t>負荷とスケールアウト、アプリケーションの改善について</a:t>
            </a:r>
            <a:endParaRPr kumimoji="1" lang="ja-JP" altLang="en-US" dirty="0"/>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pPr/>
              <a:t>1</a:t>
            </a:fld>
            <a:endParaRPr kumimoji="1" lang="ja-JP"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smtClean="0"/>
              <a:t>演習の概要</a:t>
            </a:r>
            <a:endParaRPr kumimoji="1" lang="ja-JP" altLang="en-US" dirty="0"/>
          </a:p>
        </p:txBody>
      </p:sp>
      <p:sp>
        <p:nvSpPr>
          <p:cNvPr id="5" name="コンテンツ プレースホルダ 4"/>
          <p:cNvSpPr>
            <a:spLocks noGrp="1"/>
          </p:cNvSpPr>
          <p:nvPr>
            <p:ph sz="quarter" idx="1"/>
          </p:nvPr>
        </p:nvSpPr>
        <p:spPr/>
        <p:txBody>
          <a:bodyPr/>
          <a:lstStyle/>
          <a:p>
            <a:r>
              <a:rPr kumimoji="1" lang="en-US" altLang="ja-JP" dirty="0" smtClean="0"/>
              <a:t>【</a:t>
            </a:r>
            <a:r>
              <a:rPr kumimoji="1" lang="ja-JP" altLang="en-US" dirty="0" smtClean="0"/>
              <a:t>目的</a:t>
            </a:r>
            <a:r>
              <a:rPr kumimoji="1" lang="en-US" altLang="ja-JP" dirty="0" smtClean="0"/>
              <a:t>】</a:t>
            </a:r>
          </a:p>
          <a:p>
            <a:pPr lvl="1"/>
            <a:r>
              <a:rPr lang="ja-JP" altLang="en-US" dirty="0" smtClean="0"/>
              <a:t>スケールアウトをすると本当に全体の処理量は増えるのかを確認する</a:t>
            </a:r>
            <a:endParaRPr lang="en-US" altLang="ja-JP" dirty="0" smtClean="0"/>
          </a:p>
          <a:p>
            <a:r>
              <a:rPr kumimoji="1" lang="en-US" altLang="ja-JP" dirty="0" smtClean="0"/>
              <a:t>【</a:t>
            </a:r>
            <a:r>
              <a:rPr kumimoji="1" lang="ja-JP" altLang="en-US" dirty="0" smtClean="0"/>
              <a:t>方法</a:t>
            </a:r>
            <a:r>
              <a:rPr kumimoji="1" lang="en-US" altLang="ja-JP" dirty="0" smtClean="0"/>
              <a:t>】</a:t>
            </a:r>
          </a:p>
          <a:p>
            <a:pPr lvl="1"/>
            <a:r>
              <a:rPr lang="ja-JP" altLang="en-US" dirty="0" smtClean="0"/>
              <a:t>負荷生成ツール</a:t>
            </a:r>
            <a:r>
              <a:rPr lang="en-US" altLang="ja-JP" dirty="0" smtClean="0"/>
              <a:t>(Grinder)</a:t>
            </a:r>
            <a:r>
              <a:rPr lang="ja-JP" altLang="en-US" dirty="0" smtClean="0"/>
              <a:t>を用いて、</a:t>
            </a:r>
            <a:r>
              <a:rPr lang="en-US" altLang="ja-JP" dirty="0" smtClean="0"/>
              <a:t/>
            </a:r>
            <a:br>
              <a:rPr lang="en-US" altLang="ja-JP" dirty="0" smtClean="0"/>
            </a:br>
            <a:r>
              <a:rPr lang="ja-JP" altLang="en-US" dirty="0" smtClean="0"/>
              <a:t>サンプルプログラムに負荷</a:t>
            </a:r>
            <a:r>
              <a:rPr lang="en-US" altLang="ja-JP" dirty="0" smtClean="0"/>
              <a:t>(Read/Write)</a:t>
            </a:r>
            <a:r>
              <a:rPr lang="ja-JP" altLang="en-US" dirty="0" smtClean="0"/>
              <a:t>をかける</a:t>
            </a:r>
            <a:endParaRPr lang="en-US" altLang="ja-JP" dirty="0" smtClean="0"/>
          </a:p>
          <a:p>
            <a:pPr lvl="1"/>
            <a:r>
              <a:rPr kumimoji="1" lang="ja-JP" altLang="en-US" dirty="0" smtClean="0"/>
              <a:t>スケールアウトを実施した後、</a:t>
            </a:r>
            <a:r>
              <a:rPr kumimoji="1" lang="en-US" altLang="ja-JP" dirty="0" smtClean="0"/>
              <a:t/>
            </a:r>
            <a:br>
              <a:rPr kumimoji="1" lang="en-US" altLang="ja-JP" dirty="0" smtClean="0"/>
            </a:br>
            <a:r>
              <a:rPr kumimoji="1" lang="ja-JP" altLang="en-US" dirty="0" smtClean="0"/>
              <a:t>同じ負荷を</a:t>
            </a:r>
            <a:r>
              <a:rPr lang="ja-JP" altLang="en-US" dirty="0" smtClean="0"/>
              <a:t>かけて結果の違いを確認する</a:t>
            </a:r>
            <a:endParaRPr kumimoji="1" lang="ja-JP" altLang="en-US" dirty="0"/>
          </a:p>
        </p:txBody>
      </p:sp>
      <p:sp>
        <p:nvSpPr>
          <p:cNvPr id="6" name="スライド番号プレースホルダ 5"/>
          <p:cNvSpPr>
            <a:spLocks noGrp="1"/>
          </p:cNvSpPr>
          <p:nvPr>
            <p:ph type="sldNum" sz="quarter" idx="15"/>
          </p:nvPr>
        </p:nvSpPr>
        <p:spPr/>
        <p:txBody>
          <a:bodyPr/>
          <a:lstStyle/>
          <a:p>
            <a:fld id="{D2D8002D-B5B0-4BAC-B1F6-782DDCCE6D9C}" type="slidenum">
              <a:rPr kumimoji="1" lang="ja-JP" altLang="en-US" smtClean="0"/>
              <a:pPr/>
              <a:t>10</a:t>
            </a:fld>
            <a:endParaRPr kumimoji="1" lang="ja-JP"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演習　</a:t>
            </a:r>
            <a:r>
              <a:rPr kumimoji="1" lang="en-US" altLang="ja-JP" dirty="0" smtClean="0"/>
              <a:t>【</a:t>
            </a:r>
            <a:r>
              <a:rPr kumimoji="1" lang="ja-JP" altLang="en-US" dirty="0" smtClean="0"/>
              <a:t>当演習参考資料１章</a:t>
            </a:r>
            <a:r>
              <a:rPr kumimoji="1" lang="en-US" altLang="ja-JP" dirty="0" smtClean="0"/>
              <a:t>】</a:t>
            </a:r>
            <a:endParaRPr kumimoji="1" lang="ja-JP" altLang="en-US" dirty="0"/>
          </a:p>
        </p:txBody>
      </p:sp>
      <p:sp>
        <p:nvSpPr>
          <p:cNvPr id="3" name="コンテンツ プレースホルダ 2"/>
          <p:cNvSpPr>
            <a:spLocks noGrp="1"/>
          </p:cNvSpPr>
          <p:nvPr>
            <p:ph sz="quarter" idx="1"/>
          </p:nvPr>
        </p:nvSpPr>
        <p:spPr/>
        <p:txBody>
          <a:bodyPr/>
          <a:lstStyle/>
          <a:p>
            <a:pPr marL="514350" indent="-514350">
              <a:buFont typeface="+mj-lt"/>
              <a:buAutoNum type="arabicPeriod"/>
            </a:pPr>
            <a:r>
              <a:rPr lang="ja-JP" altLang="en-US" dirty="0" smtClean="0"/>
              <a:t>サンプルプログラム「掲示板」に</a:t>
            </a:r>
            <a:r>
              <a:rPr lang="en-US" altLang="ja-JP" dirty="0" smtClean="0"/>
              <a:t/>
            </a:r>
            <a:br>
              <a:rPr lang="en-US" altLang="ja-JP" dirty="0" smtClean="0"/>
            </a:br>
            <a:r>
              <a:rPr lang="en-US" altLang="ja-JP" dirty="0" smtClean="0"/>
              <a:t>Read</a:t>
            </a:r>
            <a:r>
              <a:rPr lang="ja-JP" altLang="en-US" dirty="0" smtClean="0"/>
              <a:t>負荷をかけて測定してみよう</a:t>
            </a:r>
            <a:endParaRPr lang="en-US" altLang="ja-JP" dirty="0" smtClean="0"/>
          </a:p>
          <a:p>
            <a:pPr marL="914400" lvl="1" indent="-514350"/>
            <a:r>
              <a:rPr lang="ja-JP" altLang="en-US" dirty="0" smtClean="0"/>
              <a:t>「多くの人が掲示板を閲覧する」シナリオ</a:t>
            </a:r>
            <a:endParaRPr lang="en-US" altLang="ja-JP" dirty="0" smtClean="0"/>
          </a:p>
          <a:p>
            <a:pPr marL="514350" indent="-514350">
              <a:buFont typeface="+mj-lt"/>
              <a:buAutoNum type="arabicPeriod"/>
            </a:pPr>
            <a:r>
              <a:rPr lang="en-US" altLang="ja-JP" dirty="0" smtClean="0"/>
              <a:t>Write</a:t>
            </a:r>
            <a:r>
              <a:rPr lang="ja-JP" altLang="en-US" dirty="0" smtClean="0"/>
              <a:t>負荷をかけて測定してみよう</a:t>
            </a:r>
            <a:endParaRPr lang="en-US" altLang="ja-JP" dirty="0" smtClean="0"/>
          </a:p>
          <a:p>
            <a:pPr marL="914400" lvl="1" indent="-514350"/>
            <a:r>
              <a:rPr lang="ja-JP" altLang="en-US" dirty="0" smtClean="0"/>
              <a:t>「多くの人が掲示板に書き込みをする」シナリオ</a:t>
            </a:r>
            <a:endParaRPr lang="en-US" altLang="ja-JP" dirty="0" smtClean="0"/>
          </a:p>
          <a:p>
            <a:pPr marL="514350" indent="-514350">
              <a:buFont typeface="+mj-lt"/>
              <a:buAutoNum type="arabicPeriod"/>
            </a:pPr>
            <a:r>
              <a:rPr lang="en-US" altLang="ja-JP" dirty="0" smtClean="0"/>
              <a:t>Read/Write</a:t>
            </a:r>
            <a:r>
              <a:rPr lang="ja-JP" altLang="en-US" dirty="0" smtClean="0"/>
              <a:t>負荷の結果を比較してみよう</a:t>
            </a:r>
            <a:endParaRPr lang="en-US" altLang="ja-JP" dirty="0" smtClean="0"/>
          </a:p>
          <a:p>
            <a:pPr marL="914400" lvl="1" indent="-514350"/>
            <a:r>
              <a:rPr lang="ja-JP" altLang="en-US" dirty="0" smtClean="0"/>
              <a:t>サーバ台数ごとに、</a:t>
            </a:r>
            <a:r>
              <a:rPr lang="en-US" altLang="ja-JP" dirty="0" smtClean="0"/>
              <a:t/>
            </a:r>
            <a:br>
              <a:rPr lang="en-US" altLang="ja-JP" dirty="0" smtClean="0"/>
            </a:br>
            <a:r>
              <a:rPr lang="en-US" altLang="ja-JP" dirty="0" smtClean="0"/>
              <a:t>Read</a:t>
            </a:r>
            <a:r>
              <a:rPr lang="ja-JP" altLang="en-US" dirty="0" smtClean="0"/>
              <a:t>と</a:t>
            </a:r>
            <a:r>
              <a:rPr lang="en-US" altLang="ja-JP" dirty="0" smtClean="0"/>
              <a:t>Write</a:t>
            </a:r>
            <a:r>
              <a:rPr lang="ja-JP" altLang="en-US" dirty="0" smtClean="0"/>
              <a:t>それぞれの性能をグラフにしてみる</a:t>
            </a:r>
            <a:endParaRPr kumimoji="1" lang="ja-JP" altLang="en-US" dirty="0"/>
          </a:p>
        </p:txBody>
      </p:sp>
      <p:sp>
        <p:nvSpPr>
          <p:cNvPr id="4" name="スライド番号プレースホルダ 3"/>
          <p:cNvSpPr>
            <a:spLocks noGrp="1"/>
          </p:cNvSpPr>
          <p:nvPr>
            <p:ph type="sldNum" sz="quarter" idx="15"/>
          </p:nvPr>
        </p:nvSpPr>
        <p:spPr/>
        <p:txBody>
          <a:bodyPr/>
          <a:lstStyle/>
          <a:p>
            <a:fld id="{D2D8002D-B5B0-4BAC-B1F6-782DDCCE6D9C}" type="slidenum">
              <a:rPr kumimoji="1" lang="ja-JP" altLang="en-US" smtClean="0"/>
              <a:pPr/>
              <a:t>11</a:t>
            </a:fld>
            <a:endParaRPr kumimoji="1" lang="ja-JP"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dirty="0" smtClean="0"/>
              <a:t>目安となる負荷</a:t>
            </a:r>
            <a:endParaRPr kumimoji="1" lang="ja-JP" altLang="en-US" dirty="0"/>
          </a:p>
        </p:txBody>
      </p:sp>
      <p:sp>
        <p:nvSpPr>
          <p:cNvPr id="4" name="スライド番号プレースホルダ 3"/>
          <p:cNvSpPr>
            <a:spLocks noGrp="1"/>
          </p:cNvSpPr>
          <p:nvPr>
            <p:ph type="sldNum" sz="quarter" idx="11"/>
          </p:nvPr>
        </p:nvSpPr>
        <p:spPr/>
        <p:txBody>
          <a:bodyPr/>
          <a:lstStyle/>
          <a:p>
            <a:fld id="{D2D8002D-B5B0-4BAC-B1F6-782DDCCE6D9C}" type="slidenum">
              <a:rPr kumimoji="1" lang="ja-JP" altLang="en-US" smtClean="0"/>
              <a:pPr/>
              <a:t>12</a:t>
            </a:fld>
            <a:endParaRPr kumimoji="1" lang="ja-JP" altLang="en-US"/>
          </a:p>
        </p:txBody>
      </p:sp>
      <p:graphicFrame>
        <p:nvGraphicFramePr>
          <p:cNvPr id="6" name="表 5"/>
          <p:cNvGraphicFramePr>
            <a:graphicFrameLocks noGrp="1"/>
          </p:cNvGraphicFramePr>
          <p:nvPr/>
        </p:nvGraphicFramePr>
        <p:xfrm>
          <a:off x="1302023" y="1772816"/>
          <a:ext cx="5256584" cy="3821052"/>
        </p:xfrm>
        <a:graphic>
          <a:graphicData uri="http://schemas.openxmlformats.org/drawingml/2006/table">
            <a:tbl>
              <a:tblPr firstRow="1" bandRow="1">
                <a:tableStyleId>{5C22544A-7EE6-4342-B048-85BDC9FD1C3A}</a:tableStyleId>
              </a:tblPr>
              <a:tblGrid>
                <a:gridCol w="1836204"/>
                <a:gridCol w="1260140"/>
                <a:gridCol w="2160240"/>
              </a:tblGrid>
              <a:tr h="397622">
                <a:tc gridSpan="2">
                  <a:txBody>
                    <a:bodyPr/>
                    <a:lstStyle/>
                    <a:p>
                      <a:endParaRPr kumimoji="1" lang="ja-JP" altLang="en-US" dirty="0"/>
                    </a:p>
                  </a:txBody>
                  <a:tcPr anchor="ctr"/>
                </a:tc>
                <a:tc hMerge="1">
                  <a:txBody>
                    <a:bodyPr/>
                    <a:lstStyle/>
                    <a:p>
                      <a:endParaRPr kumimoji="1" lang="ja-JP" altLang="en-US" dirty="0"/>
                    </a:p>
                  </a:txBody>
                  <a:tcPr/>
                </a:tc>
                <a:tc>
                  <a:txBody>
                    <a:bodyPr/>
                    <a:lstStyle/>
                    <a:p>
                      <a:r>
                        <a:rPr kumimoji="1" lang="en-US" altLang="ja-JP" dirty="0" smtClean="0"/>
                        <a:t>Grinder Agent 7</a:t>
                      </a:r>
                      <a:r>
                        <a:rPr kumimoji="1" lang="ja-JP" altLang="en-US" dirty="0" smtClean="0"/>
                        <a:t>台 </a:t>
                      </a:r>
                      <a:r>
                        <a:rPr kumimoji="1" lang="en-US" altLang="ja-JP" dirty="0" smtClean="0"/>
                        <a:t>100 Threads</a:t>
                      </a:r>
                      <a:endParaRPr kumimoji="1" lang="ja-JP" altLang="en-US" dirty="0"/>
                    </a:p>
                  </a:txBody>
                  <a:tcPr anchor="ctr"/>
                </a:tc>
              </a:tr>
              <a:tr h="795243">
                <a:tc rowSpan="2">
                  <a:txBody>
                    <a:bodyPr/>
                    <a:lstStyle/>
                    <a:p>
                      <a:r>
                        <a:rPr kumimoji="1" lang="en-US" altLang="ja-JP" dirty="0" err="1" smtClean="0"/>
                        <a:t>Web+App</a:t>
                      </a:r>
                      <a:r>
                        <a:rPr kumimoji="1" lang="en-US" altLang="ja-JP" dirty="0" smtClean="0"/>
                        <a:t> </a:t>
                      </a:r>
                      <a:r>
                        <a:rPr kumimoji="1" lang="ja-JP" altLang="en-US" dirty="0" smtClean="0"/>
                        <a:t>各</a:t>
                      </a:r>
                      <a:r>
                        <a:rPr kumimoji="1" lang="en-US" altLang="ja-JP" dirty="0" smtClean="0"/>
                        <a:t>1</a:t>
                      </a:r>
                      <a:r>
                        <a:rPr kumimoji="1" lang="ja-JP" altLang="en-US" dirty="0" smtClean="0"/>
                        <a:t>台</a:t>
                      </a:r>
                      <a:endParaRPr kumimoji="1" lang="ja-JP" altLang="en-US" dirty="0"/>
                    </a:p>
                  </a:txBody>
                  <a:tcPr anchor="ctr"/>
                </a:tc>
                <a:tc>
                  <a:txBody>
                    <a:bodyPr/>
                    <a:lstStyle/>
                    <a:p>
                      <a:r>
                        <a:rPr kumimoji="1" lang="en-US" altLang="ja-JP" dirty="0" smtClean="0"/>
                        <a:t>Read</a:t>
                      </a:r>
                      <a:r>
                        <a:rPr kumimoji="1" lang="ja-JP" altLang="en-US" dirty="0" smtClean="0"/>
                        <a:t>負荷</a:t>
                      </a:r>
                      <a:endParaRPr kumimoji="1" lang="ja-JP" altLang="en-US" dirty="0"/>
                    </a:p>
                  </a:txBody>
                  <a:tcPr anchor="ctr"/>
                </a:tc>
                <a:tc>
                  <a:txBody>
                    <a:bodyPr/>
                    <a:lstStyle/>
                    <a:p>
                      <a:pPr algn="r"/>
                      <a:r>
                        <a:rPr kumimoji="1" lang="en-US" altLang="ja-JP" dirty="0" smtClean="0"/>
                        <a:t>TPS</a:t>
                      </a:r>
                      <a:endParaRPr kumimoji="1" lang="ja-JP" altLang="en-US" dirty="0"/>
                    </a:p>
                  </a:txBody>
                  <a:tcPr anchor="ctr"/>
                </a:tc>
              </a:tr>
              <a:tr h="795243">
                <a:tc vMerge="1">
                  <a:txBody>
                    <a:bodyPr/>
                    <a:lstStyle/>
                    <a:p>
                      <a:endParaRPr kumimoji="1" lang="ja-JP" altLang="en-US" dirty="0"/>
                    </a:p>
                  </a:txBody>
                  <a:tcPr/>
                </a:tc>
                <a:tc>
                  <a:txBody>
                    <a:bodyPr/>
                    <a:lstStyle/>
                    <a:p>
                      <a:r>
                        <a:rPr kumimoji="1" lang="en-US" altLang="ja-JP" dirty="0" smtClean="0"/>
                        <a:t>Write</a:t>
                      </a:r>
                      <a:r>
                        <a:rPr kumimoji="1" lang="ja-JP" altLang="en-US" dirty="0" smtClean="0"/>
                        <a:t>負荷</a:t>
                      </a:r>
                      <a:endParaRPr kumimoji="1" lang="ja-JP" altLang="en-US" dirty="0"/>
                    </a:p>
                  </a:txBody>
                  <a:tcPr anchor="ctr"/>
                </a:tc>
                <a:tc>
                  <a:txBody>
                    <a:bodyPr/>
                    <a:lstStyle/>
                    <a:p>
                      <a:pPr algn="r"/>
                      <a:r>
                        <a:rPr kumimoji="1" lang="en-US" altLang="ja-JP" dirty="0" smtClean="0"/>
                        <a:t>TPS</a:t>
                      </a:r>
                      <a:endParaRPr kumimoji="1" lang="ja-JP" altLang="en-US" dirty="0"/>
                    </a:p>
                  </a:txBody>
                  <a:tcPr anchor="ctr"/>
                </a:tc>
              </a:tr>
              <a:tr h="795243">
                <a:tc rowSpan="2">
                  <a:txBody>
                    <a:bodyPr/>
                    <a:lstStyle/>
                    <a:p>
                      <a:r>
                        <a:rPr kumimoji="1" lang="en-US" altLang="ja-JP" dirty="0" err="1" smtClean="0"/>
                        <a:t>Web+App</a:t>
                      </a:r>
                      <a:r>
                        <a:rPr kumimoji="1" lang="en-US" altLang="ja-JP" dirty="0" smtClean="0"/>
                        <a:t> </a:t>
                      </a:r>
                      <a:r>
                        <a:rPr kumimoji="1" lang="ja-JP" altLang="en-US" dirty="0" smtClean="0"/>
                        <a:t>各</a:t>
                      </a:r>
                      <a:r>
                        <a:rPr kumimoji="1" lang="en-US" altLang="ja-JP" dirty="0" smtClean="0"/>
                        <a:t>3</a:t>
                      </a:r>
                      <a:r>
                        <a:rPr kumimoji="1" lang="ja-JP" altLang="en-US" dirty="0" smtClean="0"/>
                        <a:t>台</a:t>
                      </a:r>
                      <a:endParaRPr kumimoji="1" lang="ja-JP" altLang="en-US" dirty="0"/>
                    </a:p>
                  </a:txBody>
                  <a:tcPr anchor="ctr"/>
                </a:tc>
                <a:tc>
                  <a:txBody>
                    <a:bodyPr/>
                    <a:lstStyle/>
                    <a:p>
                      <a:r>
                        <a:rPr kumimoji="1" lang="en-US" altLang="ja-JP" dirty="0" smtClean="0"/>
                        <a:t>Read</a:t>
                      </a:r>
                      <a:r>
                        <a:rPr kumimoji="1" lang="ja-JP" altLang="en-US" dirty="0" smtClean="0"/>
                        <a:t>負荷</a:t>
                      </a:r>
                      <a:endParaRPr kumimoji="1" lang="ja-JP" altLang="en-US" dirty="0"/>
                    </a:p>
                  </a:txBody>
                  <a:tcPr anchor="ctr"/>
                </a:tc>
                <a:tc>
                  <a:txBody>
                    <a:bodyPr/>
                    <a:lstStyle/>
                    <a:p>
                      <a:pPr algn="r"/>
                      <a:r>
                        <a:rPr kumimoji="1" lang="en-US" altLang="ja-JP" dirty="0" smtClean="0"/>
                        <a:t>TPS</a:t>
                      </a:r>
                      <a:endParaRPr kumimoji="1" lang="ja-JP" altLang="en-US" dirty="0"/>
                    </a:p>
                  </a:txBody>
                  <a:tcPr anchor="ctr"/>
                </a:tc>
              </a:tr>
              <a:tr h="795243">
                <a:tc vMerge="1">
                  <a:txBody>
                    <a:bodyPr/>
                    <a:lstStyle/>
                    <a:p>
                      <a:endParaRPr kumimoji="1" lang="ja-JP" altLang="en-US" dirty="0"/>
                    </a:p>
                  </a:txBody>
                  <a:tcPr/>
                </a:tc>
                <a:tc>
                  <a:txBody>
                    <a:bodyPr/>
                    <a:lstStyle/>
                    <a:p>
                      <a:r>
                        <a:rPr kumimoji="1" lang="en-US" altLang="ja-JP" dirty="0" smtClean="0"/>
                        <a:t>Write</a:t>
                      </a:r>
                      <a:r>
                        <a:rPr kumimoji="1" lang="ja-JP" altLang="en-US" dirty="0" smtClean="0"/>
                        <a:t>負荷</a:t>
                      </a:r>
                      <a:endParaRPr kumimoji="1" lang="ja-JP" altLang="en-US" dirty="0"/>
                    </a:p>
                  </a:txBody>
                  <a:tcPr anchor="ctr"/>
                </a:tc>
                <a:tc>
                  <a:txBody>
                    <a:bodyPr/>
                    <a:lstStyle/>
                    <a:p>
                      <a:pPr algn="r"/>
                      <a:r>
                        <a:rPr kumimoji="1" lang="en-US" altLang="ja-JP" dirty="0" smtClean="0"/>
                        <a:t>TPS</a:t>
                      </a:r>
                      <a:endParaRPr kumimoji="1" lang="ja-JP" altLang="en-US" dirty="0"/>
                    </a:p>
                  </a:txBody>
                  <a:tcPr anchor="ctr"/>
                </a:tc>
              </a:tr>
            </a:tbl>
          </a:graphicData>
        </a:graphic>
      </p:graphicFrame>
      <p:sp>
        <p:nvSpPr>
          <p:cNvPr id="7" name="テキスト ボックス 6"/>
          <p:cNvSpPr txBox="1"/>
          <p:nvPr/>
        </p:nvSpPr>
        <p:spPr>
          <a:xfrm>
            <a:off x="5148064" y="5877272"/>
            <a:ext cx="2909643" cy="369332"/>
          </a:xfrm>
          <a:prstGeom prst="rect">
            <a:avLst/>
          </a:prstGeom>
          <a:noFill/>
        </p:spPr>
        <p:txBody>
          <a:bodyPr wrap="none" rtlCol="0">
            <a:spAutoFit/>
          </a:bodyPr>
          <a:lstStyle/>
          <a:p>
            <a:r>
              <a:rPr kumimoji="1" lang="en-US" altLang="ja-JP" dirty="0" smtClean="0"/>
              <a:t>TPS = Transaction per second</a:t>
            </a:r>
            <a:endParaRPr kumimoji="1" lang="ja-JP" altLang="en-US" dirty="0"/>
          </a:p>
        </p:txBody>
      </p:sp>
      <p:sp>
        <p:nvSpPr>
          <p:cNvPr id="9" name="左カーブ矢印 8"/>
          <p:cNvSpPr/>
          <p:nvPr/>
        </p:nvSpPr>
        <p:spPr>
          <a:xfrm>
            <a:off x="6630615" y="3573016"/>
            <a:ext cx="576064" cy="1800200"/>
          </a:xfrm>
          <a:prstGeom prst="curvedLef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solidFill>
                <a:schemeClr val="tx1"/>
              </a:solidFill>
            </a:endParaRPr>
          </a:p>
        </p:txBody>
      </p:sp>
      <p:sp>
        <p:nvSpPr>
          <p:cNvPr id="8" name="左カーブ矢印 7"/>
          <p:cNvSpPr/>
          <p:nvPr/>
        </p:nvSpPr>
        <p:spPr>
          <a:xfrm>
            <a:off x="6630615" y="2780928"/>
            <a:ext cx="576064" cy="1800200"/>
          </a:xfrm>
          <a:prstGeom prst="curvedLef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solidFill>
                <a:schemeClr val="tx1"/>
              </a:solidFill>
            </a:endParaRPr>
          </a:p>
        </p:txBody>
      </p:sp>
      <p:sp>
        <p:nvSpPr>
          <p:cNvPr id="10" name="テキスト ボックス 9"/>
          <p:cNvSpPr txBox="1"/>
          <p:nvPr/>
        </p:nvSpPr>
        <p:spPr>
          <a:xfrm>
            <a:off x="7308304" y="3501008"/>
            <a:ext cx="461665" cy="1015663"/>
          </a:xfrm>
          <a:prstGeom prst="rect">
            <a:avLst/>
          </a:prstGeom>
          <a:noFill/>
        </p:spPr>
        <p:txBody>
          <a:bodyPr vert="eaVert" wrap="none" rtlCol="0">
            <a:spAutoFit/>
          </a:bodyPr>
          <a:lstStyle/>
          <a:p>
            <a:r>
              <a:rPr lang="ja-JP" altLang="en-US" dirty="0" smtClean="0"/>
              <a:t>性能</a:t>
            </a:r>
            <a:r>
              <a:rPr lang="ja-JP" altLang="en-US" dirty="0" smtClean="0"/>
              <a:t>向上</a:t>
            </a:r>
            <a:endParaRPr kumimoji="1" lang="ja-JP"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smtClean="0"/>
              <a:t>性能を向上させるための対策</a:t>
            </a:r>
            <a:endParaRPr kumimoji="1" lang="ja-JP" altLang="en-US" dirty="0"/>
          </a:p>
        </p:txBody>
      </p:sp>
      <p:sp>
        <p:nvSpPr>
          <p:cNvPr id="5" name="テキスト プレースホルダ 4"/>
          <p:cNvSpPr>
            <a:spLocks noGrp="1"/>
          </p:cNvSpPr>
          <p:nvPr>
            <p:ph type="body" idx="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13</a:t>
            </a:fld>
            <a:endParaRPr kumimoji="1" lang="ja-JP"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角丸四角形 111"/>
          <p:cNvSpPr/>
          <p:nvPr/>
        </p:nvSpPr>
        <p:spPr>
          <a:xfrm>
            <a:off x="1259632" y="5517232"/>
            <a:ext cx="5472608" cy="36004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ja-JP" altLang="en-US" b="1" dirty="0" smtClean="0">
                <a:solidFill>
                  <a:srgbClr val="FF0000"/>
                </a:solidFill>
                <a:effectLst>
                  <a:outerShdw blurRad="38100" dist="38100" dir="2700000" algn="tl">
                    <a:srgbClr val="000000">
                      <a:alpha val="43137"/>
                    </a:srgbClr>
                  </a:outerShdw>
                </a:effectLst>
              </a:rPr>
              <a:t>性能改善</a:t>
            </a:r>
            <a:endParaRPr kumimoji="1" lang="ja-JP" altLang="en-US" b="1" dirty="0">
              <a:solidFill>
                <a:srgbClr val="FF0000"/>
              </a:solidFill>
              <a:effectLst>
                <a:outerShdw blurRad="38100" dist="38100" dir="2700000" algn="tl">
                  <a:srgbClr val="000000">
                    <a:alpha val="43137"/>
                  </a:srgbClr>
                </a:outerShdw>
              </a:effectLst>
            </a:endParaRPr>
          </a:p>
        </p:txBody>
      </p:sp>
      <p:sp>
        <p:nvSpPr>
          <p:cNvPr id="47" name="正方形/長方形 46"/>
          <p:cNvSpPr/>
          <p:nvPr/>
        </p:nvSpPr>
        <p:spPr>
          <a:xfrm>
            <a:off x="3419872" y="2276872"/>
            <a:ext cx="144016" cy="21602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46" name="正方形/長方形 45"/>
          <p:cNvSpPr/>
          <p:nvPr/>
        </p:nvSpPr>
        <p:spPr>
          <a:xfrm>
            <a:off x="1259632" y="2060848"/>
            <a:ext cx="144016" cy="151216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45" name="正方形/長方形 44"/>
          <p:cNvSpPr/>
          <p:nvPr/>
        </p:nvSpPr>
        <p:spPr>
          <a:xfrm>
            <a:off x="1979712" y="2060848"/>
            <a:ext cx="144016" cy="151216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44" name="正方形/長方形 43"/>
          <p:cNvSpPr/>
          <p:nvPr/>
        </p:nvSpPr>
        <p:spPr>
          <a:xfrm>
            <a:off x="2699792" y="2204864"/>
            <a:ext cx="144016" cy="122413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lang="ja-JP" altLang="en-US" dirty="0" smtClean="0"/>
              <a:t>処理効率そのものを向上させる</a:t>
            </a:r>
            <a:endParaRPr kumimoji="1" lang="ja-JP" altLang="en-US" dirty="0"/>
          </a:p>
        </p:txBody>
      </p:sp>
      <p:sp>
        <p:nvSpPr>
          <p:cNvPr id="48" name="スライド番号プレースホルダ 47"/>
          <p:cNvSpPr>
            <a:spLocks noGrp="1"/>
          </p:cNvSpPr>
          <p:nvPr>
            <p:ph type="sldNum" sz="quarter" idx="11"/>
          </p:nvPr>
        </p:nvSpPr>
        <p:spPr/>
        <p:txBody>
          <a:bodyPr/>
          <a:lstStyle/>
          <a:p>
            <a:fld id="{D2D8002D-B5B0-4BAC-B1F6-782DDCCE6D9C}" type="slidenum">
              <a:rPr kumimoji="1" lang="ja-JP" altLang="en-US" smtClean="0"/>
              <a:pPr/>
              <a:t>14</a:t>
            </a:fld>
            <a:endParaRPr kumimoji="1" lang="ja-JP" altLang="en-US"/>
          </a:p>
        </p:txBody>
      </p:sp>
      <p:sp>
        <p:nvSpPr>
          <p:cNvPr id="19" name="正方形/長方形 18"/>
          <p:cNvSpPr/>
          <p:nvPr/>
        </p:nvSpPr>
        <p:spPr>
          <a:xfrm>
            <a:off x="1043608" y="1556792"/>
            <a:ext cx="576064" cy="36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smtClean="0"/>
              <a:t>LB</a:t>
            </a:r>
            <a:endParaRPr kumimoji="1" lang="ja-JP" altLang="en-US" sz="1400" dirty="0"/>
          </a:p>
        </p:txBody>
      </p:sp>
      <p:cxnSp>
        <p:nvCxnSpPr>
          <p:cNvPr id="21" name="直線コネクタ 20"/>
          <p:cNvCxnSpPr>
            <a:stCxn id="19" idx="2"/>
          </p:cNvCxnSpPr>
          <p:nvPr/>
        </p:nvCxnSpPr>
        <p:spPr>
          <a:xfrm rot="5400000">
            <a:off x="467544" y="2780928"/>
            <a:ext cx="1728192" cy="0"/>
          </a:xfrm>
          <a:prstGeom prst="line">
            <a:avLst/>
          </a:prstGeom>
        </p:spPr>
        <p:style>
          <a:lnRef idx="2">
            <a:schemeClr val="dk1"/>
          </a:lnRef>
          <a:fillRef idx="0">
            <a:schemeClr val="dk1"/>
          </a:fillRef>
          <a:effectRef idx="1">
            <a:schemeClr val="dk1"/>
          </a:effectRef>
          <a:fontRef idx="minor">
            <a:schemeClr val="tx1"/>
          </a:fontRef>
        </p:style>
      </p:cxnSp>
      <p:sp>
        <p:nvSpPr>
          <p:cNvPr id="24" name="正方形/長方形 23"/>
          <p:cNvSpPr/>
          <p:nvPr/>
        </p:nvSpPr>
        <p:spPr>
          <a:xfrm>
            <a:off x="1763688" y="1556792"/>
            <a:ext cx="576064" cy="36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smtClean="0"/>
              <a:t>Web</a:t>
            </a:r>
            <a:endParaRPr kumimoji="1" lang="ja-JP" altLang="en-US" sz="1400" dirty="0"/>
          </a:p>
        </p:txBody>
      </p:sp>
      <p:cxnSp>
        <p:nvCxnSpPr>
          <p:cNvPr id="25" name="直線コネクタ 24"/>
          <p:cNvCxnSpPr>
            <a:stCxn id="24" idx="2"/>
          </p:cNvCxnSpPr>
          <p:nvPr/>
        </p:nvCxnSpPr>
        <p:spPr>
          <a:xfrm rot="5400000">
            <a:off x="1187624" y="2780928"/>
            <a:ext cx="1728192" cy="0"/>
          </a:xfrm>
          <a:prstGeom prst="line">
            <a:avLst/>
          </a:prstGeom>
        </p:spPr>
        <p:style>
          <a:lnRef idx="2">
            <a:schemeClr val="dk1"/>
          </a:lnRef>
          <a:fillRef idx="0">
            <a:schemeClr val="dk1"/>
          </a:fillRef>
          <a:effectRef idx="1">
            <a:schemeClr val="dk1"/>
          </a:effectRef>
          <a:fontRef idx="minor">
            <a:schemeClr val="tx1"/>
          </a:fontRef>
        </p:style>
      </p:cxnSp>
      <p:sp>
        <p:nvSpPr>
          <p:cNvPr id="26" name="正方形/長方形 25"/>
          <p:cNvSpPr/>
          <p:nvPr/>
        </p:nvSpPr>
        <p:spPr>
          <a:xfrm>
            <a:off x="2483768" y="1556792"/>
            <a:ext cx="576064" cy="36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smtClean="0"/>
              <a:t>APP</a:t>
            </a:r>
            <a:endParaRPr kumimoji="1" lang="ja-JP" altLang="en-US" sz="1400" dirty="0"/>
          </a:p>
        </p:txBody>
      </p:sp>
      <p:cxnSp>
        <p:nvCxnSpPr>
          <p:cNvPr id="27" name="直線コネクタ 26"/>
          <p:cNvCxnSpPr>
            <a:stCxn id="26" idx="2"/>
          </p:cNvCxnSpPr>
          <p:nvPr/>
        </p:nvCxnSpPr>
        <p:spPr>
          <a:xfrm rot="5400000">
            <a:off x="1907704" y="2780928"/>
            <a:ext cx="1728192" cy="0"/>
          </a:xfrm>
          <a:prstGeom prst="line">
            <a:avLst/>
          </a:prstGeom>
        </p:spPr>
        <p:style>
          <a:lnRef idx="2">
            <a:schemeClr val="dk1"/>
          </a:lnRef>
          <a:fillRef idx="0">
            <a:schemeClr val="dk1"/>
          </a:fillRef>
          <a:effectRef idx="1">
            <a:schemeClr val="dk1"/>
          </a:effectRef>
          <a:fontRef idx="minor">
            <a:schemeClr val="tx1"/>
          </a:fontRef>
        </p:style>
      </p:cxnSp>
      <p:sp>
        <p:nvSpPr>
          <p:cNvPr id="28" name="正方形/長方形 27"/>
          <p:cNvSpPr/>
          <p:nvPr/>
        </p:nvSpPr>
        <p:spPr>
          <a:xfrm>
            <a:off x="3203848" y="1556792"/>
            <a:ext cx="576064" cy="36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400" dirty="0" smtClean="0"/>
              <a:t>DB</a:t>
            </a:r>
            <a:endParaRPr kumimoji="1" lang="ja-JP" altLang="en-US" sz="1400" dirty="0"/>
          </a:p>
        </p:txBody>
      </p:sp>
      <p:cxnSp>
        <p:nvCxnSpPr>
          <p:cNvPr id="29" name="直線コネクタ 28"/>
          <p:cNvCxnSpPr>
            <a:stCxn id="28" idx="2"/>
          </p:cNvCxnSpPr>
          <p:nvPr/>
        </p:nvCxnSpPr>
        <p:spPr>
          <a:xfrm rot="5400000">
            <a:off x="2627784" y="2780928"/>
            <a:ext cx="1728192" cy="0"/>
          </a:xfrm>
          <a:prstGeom prst="line">
            <a:avLst/>
          </a:prstGeom>
        </p:spPr>
        <p:style>
          <a:lnRef idx="2">
            <a:schemeClr val="dk1"/>
          </a:lnRef>
          <a:fillRef idx="0">
            <a:schemeClr val="dk1"/>
          </a:fillRef>
          <a:effectRef idx="1">
            <a:schemeClr val="dk1"/>
          </a:effectRef>
          <a:fontRef idx="minor">
            <a:schemeClr val="tx1"/>
          </a:fontRef>
        </p:style>
      </p:cxnSp>
      <p:cxnSp>
        <p:nvCxnSpPr>
          <p:cNvPr id="31" name="直線矢印コネクタ 30"/>
          <p:cNvCxnSpPr/>
          <p:nvPr/>
        </p:nvCxnSpPr>
        <p:spPr>
          <a:xfrm>
            <a:off x="1331640" y="2132856"/>
            <a:ext cx="72008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p:nvPr/>
        </p:nvCxnSpPr>
        <p:spPr>
          <a:xfrm>
            <a:off x="2051720" y="2276872"/>
            <a:ext cx="72008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直線矢印コネクタ 33"/>
          <p:cNvCxnSpPr/>
          <p:nvPr/>
        </p:nvCxnSpPr>
        <p:spPr>
          <a:xfrm>
            <a:off x="2771800" y="2348880"/>
            <a:ext cx="72008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p:nvPr/>
        </p:nvCxnSpPr>
        <p:spPr>
          <a:xfrm rot="10800000">
            <a:off x="2771800" y="2420888"/>
            <a:ext cx="720080" cy="1588"/>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p:nvPr/>
        </p:nvCxnSpPr>
        <p:spPr>
          <a:xfrm rot="10800000">
            <a:off x="2051720" y="3356992"/>
            <a:ext cx="720080" cy="1588"/>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p:nvPr/>
        </p:nvCxnSpPr>
        <p:spPr>
          <a:xfrm rot="10800000">
            <a:off x="1331640" y="3501008"/>
            <a:ext cx="720080" cy="1588"/>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50" name="正方形/長方形 49"/>
          <p:cNvSpPr/>
          <p:nvPr/>
        </p:nvSpPr>
        <p:spPr>
          <a:xfrm>
            <a:off x="2771800" y="2492896"/>
            <a:ext cx="144016" cy="79208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51" name="右中かっこ 50"/>
          <p:cNvSpPr/>
          <p:nvPr/>
        </p:nvSpPr>
        <p:spPr>
          <a:xfrm>
            <a:off x="3059832" y="2564904"/>
            <a:ext cx="144016" cy="648072"/>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2" name="テキスト ボックス 51"/>
          <p:cNvSpPr txBox="1"/>
          <p:nvPr/>
        </p:nvSpPr>
        <p:spPr>
          <a:xfrm>
            <a:off x="3347864" y="2564904"/>
            <a:ext cx="1415772" cy="646331"/>
          </a:xfrm>
          <a:prstGeom prst="rect">
            <a:avLst/>
          </a:prstGeom>
          <a:solidFill>
            <a:schemeClr val="bg1"/>
          </a:solidFill>
          <a:ln>
            <a:solidFill>
              <a:srgbClr val="FF0000"/>
            </a:solidFill>
          </a:ln>
          <a:effectLst>
            <a:outerShdw blurRad="50800" dist="38100" dir="2700000" algn="tl" rotWithShape="0">
              <a:prstClr val="black">
                <a:alpha val="40000"/>
              </a:prstClr>
            </a:outerShdw>
          </a:effectLst>
        </p:spPr>
        <p:txBody>
          <a:bodyPr wrap="none" rtlCol="0">
            <a:spAutoFit/>
          </a:bodyPr>
          <a:lstStyle/>
          <a:p>
            <a:r>
              <a:rPr lang="ja-JP" altLang="en-US" sz="1200" dirty="0" smtClean="0"/>
              <a:t>全体に占める</a:t>
            </a:r>
            <a:r>
              <a:rPr lang="en-US" altLang="ja-JP" sz="1200" dirty="0" smtClean="0"/>
              <a:t/>
            </a:r>
            <a:br>
              <a:rPr lang="en-US" altLang="ja-JP" sz="1200" dirty="0" smtClean="0"/>
            </a:br>
            <a:r>
              <a:rPr lang="ja-JP" altLang="en-US" sz="1200" dirty="0" smtClean="0"/>
              <a:t>処理時間の割合が</a:t>
            </a:r>
            <a:r>
              <a:rPr lang="en-US" altLang="ja-JP" sz="1200" dirty="0" smtClean="0"/>
              <a:t/>
            </a:r>
            <a:br>
              <a:rPr lang="en-US" altLang="ja-JP" sz="1200" dirty="0" smtClean="0"/>
            </a:br>
            <a:r>
              <a:rPr lang="ja-JP" altLang="en-US" sz="1200" dirty="0" smtClean="0"/>
              <a:t>大きい箇所を探す</a:t>
            </a:r>
            <a:endParaRPr kumimoji="1" lang="ja-JP" altLang="en-US" sz="1200" dirty="0"/>
          </a:p>
        </p:txBody>
      </p:sp>
      <p:sp>
        <p:nvSpPr>
          <p:cNvPr id="53" name="テキスト ボックス 52"/>
          <p:cNvSpPr txBox="1"/>
          <p:nvPr/>
        </p:nvSpPr>
        <p:spPr>
          <a:xfrm>
            <a:off x="4860032" y="1556792"/>
            <a:ext cx="3522118" cy="646331"/>
          </a:xfrm>
          <a:prstGeom prst="rect">
            <a:avLst/>
          </a:prstGeom>
          <a:noFill/>
        </p:spPr>
        <p:txBody>
          <a:bodyPr wrap="none" rtlCol="0">
            <a:spAutoFit/>
          </a:bodyPr>
          <a:lstStyle/>
          <a:p>
            <a:r>
              <a:rPr kumimoji="1" lang="ja-JP" altLang="en-US" dirty="0" smtClean="0"/>
              <a:t>リクエストごとに、</a:t>
            </a:r>
            <a:r>
              <a:rPr lang="en-US" altLang="ja-JP" dirty="0" smtClean="0"/>
              <a:t/>
            </a:r>
            <a:br>
              <a:rPr lang="en-US" altLang="ja-JP" dirty="0" smtClean="0"/>
            </a:br>
            <a:r>
              <a:rPr kumimoji="1" lang="ja-JP" altLang="en-US" dirty="0" smtClean="0"/>
              <a:t>各処理の実行時間などを計測する</a:t>
            </a:r>
            <a:endParaRPr kumimoji="1" lang="ja-JP" altLang="en-US" dirty="0"/>
          </a:p>
        </p:txBody>
      </p:sp>
      <p:sp>
        <p:nvSpPr>
          <p:cNvPr id="54" name="テキスト ボックス 53"/>
          <p:cNvSpPr txBox="1"/>
          <p:nvPr/>
        </p:nvSpPr>
        <p:spPr>
          <a:xfrm>
            <a:off x="4932040" y="2348880"/>
            <a:ext cx="3369833" cy="646331"/>
          </a:xfrm>
          <a:prstGeom prst="rect">
            <a:avLst/>
          </a:prstGeom>
          <a:noFill/>
        </p:spPr>
        <p:txBody>
          <a:bodyPr wrap="none" rtlCol="0">
            <a:spAutoFit/>
          </a:bodyPr>
          <a:lstStyle/>
          <a:p>
            <a:r>
              <a:rPr kumimoji="1" lang="ja-JP" altLang="en-US" dirty="0" smtClean="0"/>
              <a:t>一つの処理に時間をかければ</a:t>
            </a:r>
            <a:r>
              <a:rPr kumimoji="1" lang="en-US" altLang="ja-JP" dirty="0" smtClean="0"/>
              <a:t/>
            </a:r>
            <a:br>
              <a:rPr kumimoji="1" lang="en-US" altLang="ja-JP" dirty="0" smtClean="0"/>
            </a:br>
            <a:r>
              <a:rPr kumimoji="1" lang="ja-JP" altLang="en-US" dirty="0" smtClean="0"/>
              <a:t>それだけ他の処理ができなくなる</a:t>
            </a:r>
            <a:endParaRPr kumimoji="1" lang="ja-JP" altLang="en-US" dirty="0"/>
          </a:p>
        </p:txBody>
      </p:sp>
      <p:cxnSp>
        <p:nvCxnSpPr>
          <p:cNvPr id="74" name="カギ線コネクタ 73"/>
          <p:cNvCxnSpPr>
            <a:stCxn id="68" idx="2"/>
            <a:endCxn id="57" idx="0"/>
          </p:cNvCxnSpPr>
          <p:nvPr/>
        </p:nvCxnSpPr>
        <p:spPr>
          <a:xfrm rot="5400000">
            <a:off x="3864076" y="5358343"/>
            <a:ext cx="239718" cy="1128126"/>
          </a:xfrm>
          <a:prstGeom prst="bentConnector3">
            <a:avLst>
              <a:gd name="adj1" fmla="val 50000"/>
            </a:avLst>
          </a:prstGeom>
        </p:spPr>
        <p:style>
          <a:lnRef idx="3">
            <a:schemeClr val="accent1"/>
          </a:lnRef>
          <a:fillRef idx="0">
            <a:schemeClr val="accent1"/>
          </a:fillRef>
          <a:effectRef idx="2">
            <a:schemeClr val="accent1"/>
          </a:effectRef>
          <a:fontRef idx="minor">
            <a:schemeClr val="tx1"/>
          </a:fontRef>
        </p:style>
      </p:cxnSp>
      <p:cxnSp>
        <p:nvCxnSpPr>
          <p:cNvPr id="75" name="カギ線コネクタ 74"/>
          <p:cNvCxnSpPr>
            <a:stCxn id="73" idx="2"/>
            <a:endCxn id="57" idx="0"/>
          </p:cNvCxnSpPr>
          <p:nvPr/>
        </p:nvCxnSpPr>
        <p:spPr>
          <a:xfrm rot="16200000" flipH="1">
            <a:off x="2747952" y="5370345"/>
            <a:ext cx="239718" cy="1104122"/>
          </a:xfrm>
          <a:prstGeom prst="bentConnector3">
            <a:avLst>
              <a:gd name="adj1" fmla="val 50000"/>
            </a:avLst>
          </a:prstGeom>
        </p:spPr>
        <p:style>
          <a:lnRef idx="3">
            <a:schemeClr val="accent1"/>
          </a:lnRef>
          <a:fillRef idx="0">
            <a:schemeClr val="accent1"/>
          </a:fillRef>
          <a:effectRef idx="2">
            <a:schemeClr val="accent1"/>
          </a:effectRef>
          <a:fontRef idx="minor">
            <a:schemeClr val="tx1"/>
          </a:fontRef>
        </p:style>
      </p:cxnSp>
      <p:cxnSp>
        <p:nvCxnSpPr>
          <p:cNvPr id="76" name="カギ線コネクタ 75"/>
          <p:cNvCxnSpPr>
            <a:stCxn id="56" idx="2"/>
            <a:endCxn id="88" idx="0"/>
          </p:cNvCxnSpPr>
          <p:nvPr/>
        </p:nvCxnSpPr>
        <p:spPr>
          <a:xfrm rot="16200000" flipH="1">
            <a:off x="3864076" y="4547995"/>
            <a:ext cx="239718" cy="1128126"/>
          </a:xfrm>
          <a:prstGeom prst="bentConnector3">
            <a:avLst>
              <a:gd name="adj1" fmla="val 50000"/>
            </a:avLst>
          </a:prstGeom>
        </p:spPr>
        <p:style>
          <a:lnRef idx="3">
            <a:schemeClr val="accent1"/>
          </a:lnRef>
          <a:fillRef idx="0">
            <a:schemeClr val="accent1"/>
          </a:fillRef>
          <a:effectRef idx="2">
            <a:schemeClr val="accent1"/>
          </a:effectRef>
          <a:fontRef idx="minor">
            <a:schemeClr val="tx1"/>
          </a:fontRef>
        </p:style>
      </p:cxnSp>
      <p:cxnSp>
        <p:nvCxnSpPr>
          <p:cNvPr id="77" name="カギ線コネクタ 76"/>
          <p:cNvCxnSpPr>
            <a:stCxn id="56" idx="2"/>
            <a:endCxn id="91" idx="0"/>
          </p:cNvCxnSpPr>
          <p:nvPr/>
        </p:nvCxnSpPr>
        <p:spPr>
          <a:xfrm rot="5400000">
            <a:off x="2747952" y="4559997"/>
            <a:ext cx="239718" cy="1104122"/>
          </a:xfrm>
          <a:prstGeom prst="bentConnector3">
            <a:avLst>
              <a:gd name="adj1" fmla="val 50000"/>
            </a:avLst>
          </a:prstGeom>
        </p:spPr>
        <p:style>
          <a:lnRef idx="3">
            <a:schemeClr val="accent1"/>
          </a:lnRef>
          <a:fillRef idx="0">
            <a:schemeClr val="accent1"/>
          </a:fillRef>
          <a:effectRef idx="2">
            <a:schemeClr val="accent1"/>
          </a:effectRef>
          <a:fontRef idx="minor">
            <a:schemeClr val="tx1"/>
          </a:fontRef>
        </p:style>
      </p:cxnSp>
      <p:cxnSp>
        <p:nvCxnSpPr>
          <p:cNvPr id="97" name="カギ線コネクタ 96"/>
          <p:cNvCxnSpPr>
            <a:stCxn id="88" idx="2"/>
            <a:endCxn id="68" idx="0"/>
          </p:cNvCxnSpPr>
          <p:nvPr/>
        </p:nvCxnSpPr>
        <p:spPr>
          <a:xfrm rot="5400000">
            <a:off x="4414851" y="5517232"/>
            <a:ext cx="266294" cy="1588"/>
          </a:xfrm>
          <a:prstGeom prst="bentConnector3">
            <a:avLst>
              <a:gd name="adj1" fmla="val 50000"/>
            </a:avLst>
          </a:prstGeom>
        </p:spPr>
        <p:style>
          <a:lnRef idx="3">
            <a:schemeClr val="accent1"/>
          </a:lnRef>
          <a:fillRef idx="0">
            <a:schemeClr val="accent1"/>
          </a:fillRef>
          <a:effectRef idx="2">
            <a:schemeClr val="accent1"/>
          </a:effectRef>
          <a:fontRef idx="minor">
            <a:schemeClr val="tx1"/>
          </a:fontRef>
        </p:style>
      </p:cxnSp>
      <p:cxnSp>
        <p:nvCxnSpPr>
          <p:cNvPr id="98" name="カギ線コネクタ 97"/>
          <p:cNvCxnSpPr>
            <a:stCxn id="91" idx="2"/>
            <a:endCxn id="73" idx="0"/>
          </p:cNvCxnSpPr>
          <p:nvPr/>
        </p:nvCxnSpPr>
        <p:spPr>
          <a:xfrm rot="5400000">
            <a:off x="2182603" y="5517232"/>
            <a:ext cx="266294" cy="1588"/>
          </a:xfrm>
          <a:prstGeom prst="bentConnector3">
            <a:avLst>
              <a:gd name="adj1" fmla="val 50000"/>
            </a:avLst>
          </a:prstGeom>
        </p:spPr>
        <p:style>
          <a:lnRef idx="3">
            <a:schemeClr val="accent1"/>
          </a:lnRef>
          <a:fillRef idx="0">
            <a:schemeClr val="accent1"/>
          </a:fillRef>
          <a:effectRef idx="2">
            <a:schemeClr val="accent1"/>
          </a:effectRef>
          <a:fontRef idx="minor">
            <a:schemeClr val="tx1"/>
          </a:fontRef>
        </p:style>
      </p:cxnSp>
      <p:sp>
        <p:nvSpPr>
          <p:cNvPr id="56" name="正方形/長方形 55"/>
          <p:cNvSpPr/>
          <p:nvPr/>
        </p:nvSpPr>
        <p:spPr>
          <a:xfrm>
            <a:off x="2339752" y="4509120"/>
            <a:ext cx="2160240" cy="483079"/>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1200" dirty="0" smtClean="0"/>
              <a:t>ブラウザ</a:t>
            </a:r>
            <a:endParaRPr kumimoji="1" lang="ja-JP" altLang="en-US" sz="1050" dirty="0"/>
          </a:p>
        </p:txBody>
      </p:sp>
      <p:sp>
        <p:nvSpPr>
          <p:cNvPr id="57" name="正方形/長方形 56"/>
          <p:cNvSpPr/>
          <p:nvPr/>
        </p:nvSpPr>
        <p:spPr>
          <a:xfrm>
            <a:off x="2339752" y="6042265"/>
            <a:ext cx="2160240" cy="483079"/>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ja-JP" altLang="en-US" sz="1200" dirty="0" smtClean="0"/>
              <a:t>データベースサーバ</a:t>
            </a:r>
            <a:r>
              <a:rPr kumimoji="1" lang="en-US" altLang="ja-JP" sz="1200" dirty="0" smtClean="0"/>
              <a:t/>
            </a:r>
            <a:br>
              <a:rPr kumimoji="1" lang="en-US" altLang="ja-JP" sz="1200" dirty="0" smtClean="0"/>
            </a:br>
            <a:r>
              <a:rPr kumimoji="1" lang="en-US" altLang="ja-JP" sz="1200" dirty="0" smtClean="0"/>
              <a:t>(</a:t>
            </a:r>
            <a:r>
              <a:rPr kumimoji="1" lang="en-US" altLang="ja-JP" sz="1200" dirty="0" err="1" smtClean="0"/>
              <a:t>PostgreSQL</a:t>
            </a:r>
            <a:r>
              <a:rPr kumimoji="1" lang="en-US" altLang="ja-JP" sz="1200" dirty="0" smtClean="0"/>
              <a:t>)</a:t>
            </a:r>
            <a:endParaRPr kumimoji="1" lang="ja-JP" altLang="en-US" sz="1200" dirty="0"/>
          </a:p>
        </p:txBody>
      </p:sp>
      <p:sp>
        <p:nvSpPr>
          <p:cNvPr id="68" name="正方形/長方形 67"/>
          <p:cNvSpPr/>
          <p:nvPr/>
        </p:nvSpPr>
        <p:spPr>
          <a:xfrm>
            <a:off x="3587891" y="5650379"/>
            <a:ext cx="1920213" cy="152168"/>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1000" dirty="0" smtClean="0"/>
              <a:t>アプリケーション</a:t>
            </a:r>
            <a:r>
              <a:rPr kumimoji="1" lang="ja-JP" altLang="en-US" sz="1000" dirty="0" smtClean="0"/>
              <a:t>サーバ</a:t>
            </a:r>
            <a:r>
              <a:rPr kumimoji="1" lang="en-US" altLang="ja-JP" sz="1000" dirty="0" smtClean="0"/>
              <a:t>(Tomcat)</a:t>
            </a:r>
            <a:endParaRPr kumimoji="1" lang="ja-JP" altLang="en-US" sz="1000" dirty="0"/>
          </a:p>
        </p:txBody>
      </p:sp>
      <p:sp>
        <p:nvSpPr>
          <p:cNvPr id="73" name="正方形/長方形 72"/>
          <p:cNvSpPr/>
          <p:nvPr/>
        </p:nvSpPr>
        <p:spPr>
          <a:xfrm>
            <a:off x="1355643" y="5650379"/>
            <a:ext cx="1920213" cy="152168"/>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1000" dirty="0" smtClean="0"/>
              <a:t>アプリケーション</a:t>
            </a:r>
            <a:r>
              <a:rPr kumimoji="1" lang="ja-JP" altLang="en-US" sz="1000" dirty="0" smtClean="0"/>
              <a:t>サーバ</a:t>
            </a:r>
            <a:r>
              <a:rPr kumimoji="1" lang="en-US" altLang="ja-JP" sz="1000" dirty="0" smtClean="0"/>
              <a:t>(Tomcat)</a:t>
            </a:r>
            <a:endParaRPr kumimoji="1" lang="ja-JP" altLang="en-US" sz="1000" dirty="0"/>
          </a:p>
        </p:txBody>
      </p:sp>
      <p:sp>
        <p:nvSpPr>
          <p:cNvPr id="88" name="正方形/長方形 87"/>
          <p:cNvSpPr/>
          <p:nvPr/>
        </p:nvSpPr>
        <p:spPr>
          <a:xfrm>
            <a:off x="3587891" y="5231917"/>
            <a:ext cx="1920213" cy="152168"/>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sz="1200" dirty="0" smtClean="0"/>
              <a:t>Web</a:t>
            </a:r>
            <a:r>
              <a:rPr kumimoji="1" lang="ja-JP" altLang="en-US" sz="1200" dirty="0" smtClean="0"/>
              <a:t>サーバ</a:t>
            </a:r>
            <a:r>
              <a:rPr kumimoji="1" lang="en-US" altLang="ja-JP" sz="1200" dirty="0" smtClean="0"/>
              <a:t>(Apache2)</a:t>
            </a:r>
            <a:endParaRPr kumimoji="1" lang="ja-JP" altLang="en-US" sz="1200" dirty="0"/>
          </a:p>
        </p:txBody>
      </p:sp>
      <p:sp>
        <p:nvSpPr>
          <p:cNvPr id="91" name="正方形/長方形 90"/>
          <p:cNvSpPr/>
          <p:nvPr/>
        </p:nvSpPr>
        <p:spPr>
          <a:xfrm>
            <a:off x="1355643" y="5231917"/>
            <a:ext cx="1920213" cy="152168"/>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sz="1200" dirty="0" smtClean="0"/>
              <a:t>Web</a:t>
            </a:r>
            <a:r>
              <a:rPr kumimoji="1" lang="ja-JP" altLang="en-US" sz="1200" dirty="0" smtClean="0"/>
              <a:t>サーバ</a:t>
            </a:r>
            <a:r>
              <a:rPr kumimoji="1" lang="en-US" altLang="ja-JP" sz="1200" dirty="0" smtClean="0"/>
              <a:t>(Apache2)</a:t>
            </a:r>
            <a:endParaRPr kumimoji="1" lang="ja-JP" altLang="en-US" sz="1200" dirty="0"/>
          </a:p>
        </p:txBody>
      </p:sp>
      <p:sp>
        <p:nvSpPr>
          <p:cNvPr id="113" name="テキスト ボックス 112"/>
          <p:cNvSpPr txBox="1"/>
          <p:nvPr/>
        </p:nvSpPr>
        <p:spPr>
          <a:xfrm>
            <a:off x="4932040" y="3068960"/>
            <a:ext cx="3315331" cy="1169551"/>
          </a:xfrm>
          <a:prstGeom prst="rect">
            <a:avLst/>
          </a:prstGeom>
          <a:noFill/>
        </p:spPr>
        <p:txBody>
          <a:bodyPr wrap="none" rtlCol="0">
            <a:spAutoFit/>
          </a:bodyPr>
          <a:lstStyle/>
          <a:p>
            <a:r>
              <a:rPr kumimoji="1" lang="en-US" altLang="ja-JP" dirty="0" smtClean="0"/>
              <a:t>【</a:t>
            </a:r>
            <a:r>
              <a:rPr kumimoji="1" lang="ja-JP" altLang="en-US" dirty="0" smtClean="0"/>
              <a:t>方法</a:t>
            </a:r>
            <a:r>
              <a:rPr kumimoji="1" lang="en-US" altLang="ja-JP" dirty="0" smtClean="0"/>
              <a:t>】</a:t>
            </a:r>
          </a:p>
          <a:p>
            <a:pPr>
              <a:buFont typeface="Arial" pitchFamily="34" charset="0"/>
              <a:buChar char="•"/>
            </a:pPr>
            <a:r>
              <a:rPr kumimoji="1" lang="ja-JP" altLang="en-US" dirty="0" smtClean="0"/>
              <a:t>ロジックの無駄をなくす</a:t>
            </a:r>
            <a:r>
              <a:rPr kumimoji="1" lang="en-US" altLang="ja-JP" dirty="0" smtClean="0"/>
              <a:t>(</a:t>
            </a:r>
            <a:r>
              <a:rPr kumimoji="1" lang="ja-JP" altLang="en-US" dirty="0" smtClean="0"/>
              <a:t>最適化</a:t>
            </a:r>
            <a:r>
              <a:rPr kumimoji="1" lang="en-US" altLang="ja-JP" dirty="0" smtClean="0"/>
              <a:t>)</a:t>
            </a:r>
          </a:p>
          <a:p>
            <a:pPr>
              <a:buFont typeface="Arial" pitchFamily="34" charset="0"/>
              <a:buChar char="•"/>
            </a:pPr>
            <a:r>
              <a:rPr kumimoji="1" lang="ja-JP" altLang="en-US" dirty="0" smtClean="0"/>
              <a:t>使う言語を低級のものにする</a:t>
            </a:r>
            <a:endParaRPr kumimoji="1" lang="en-US" altLang="ja-JP" dirty="0" smtClean="0"/>
          </a:p>
          <a:p>
            <a:pPr lvl="1">
              <a:buFont typeface="Arial" pitchFamily="34" charset="0"/>
              <a:buChar char="•"/>
            </a:pPr>
            <a:r>
              <a:rPr lang="ja-JP" altLang="en-US" sz="1600" dirty="0" smtClean="0"/>
              <a:t>例</a:t>
            </a:r>
            <a:r>
              <a:rPr lang="en-US" altLang="ja-JP" sz="1600" dirty="0" smtClean="0"/>
              <a:t>) Java</a:t>
            </a:r>
            <a:r>
              <a:rPr lang="ja-JP" altLang="en-US" sz="1600" dirty="0" smtClean="0"/>
              <a:t>から</a:t>
            </a:r>
            <a:r>
              <a:rPr lang="en-US" altLang="ja-JP" sz="1600" dirty="0" smtClean="0"/>
              <a:t>C</a:t>
            </a:r>
            <a:r>
              <a:rPr lang="ja-JP" altLang="en-US" sz="1600" dirty="0" smtClean="0"/>
              <a:t>言語を呼ぶ</a:t>
            </a:r>
            <a:endParaRPr kumimoji="1" lang="ja-JP" altLang="en-US" sz="1600" dirty="0"/>
          </a:p>
        </p:txBody>
      </p:sp>
      <p:sp>
        <p:nvSpPr>
          <p:cNvPr id="114" name="テキスト ボックス 113"/>
          <p:cNvSpPr txBox="1"/>
          <p:nvPr/>
        </p:nvSpPr>
        <p:spPr>
          <a:xfrm>
            <a:off x="4932040" y="4571836"/>
            <a:ext cx="3905236" cy="369332"/>
          </a:xfrm>
          <a:prstGeom prst="rect">
            <a:avLst/>
          </a:prstGeom>
          <a:noFill/>
        </p:spPr>
        <p:txBody>
          <a:bodyPr wrap="none" rtlCol="0">
            <a:spAutoFit/>
          </a:bodyPr>
          <a:lstStyle/>
          <a:p>
            <a:r>
              <a:rPr lang="ja-JP" altLang="en-US" dirty="0" smtClean="0"/>
              <a:t>単発のターンアラウンドタイムが決まる</a:t>
            </a:r>
            <a:endParaRPr kumimoji="1" lang="ja-JP" altLang="en-US" dirty="0"/>
          </a:p>
        </p:txBody>
      </p:sp>
      <p:sp>
        <p:nvSpPr>
          <p:cNvPr id="115" name="下矢印 114"/>
          <p:cNvSpPr/>
          <p:nvPr/>
        </p:nvSpPr>
        <p:spPr>
          <a:xfrm>
            <a:off x="6300192" y="4293096"/>
            <a:ext cx="504056" cy="288032"/>
          </a:xfrm>
          <a:prstGeom prst="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kumimoji="1" lang="ja-JP"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グループ化 19"/>
          <p:cNvGrpSpPr/>
          <p:nvPr/>
        </p:nvGrpSpPr>
        <p:grpSpPr>
          <a:xfrm>
            <a:off x="2339752" y="4509120"/>
            <a:ext cx="2160240" cy="2016224"/>
            <a:chOff x="5940152" y="2636912"/>
            <a:chExt cx="2592288" cy="3816424"/>
          </a:xfrm>
        </p:grpSpPr>
        <p:sp>
          <p:nvSpPr>
            <p:cNvPr id="21" name="正方形/長方形 20"/>
            <p:cNvSpPr/>
            <p:nvPr/>
          </p:nvSpPr>
          <p:spPr>
            <a:xfrm>
              <a:off x="5940152" y="2636912"/>
              <a:ext cx="2592288" cy="9144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1200" dirty="0" smtClean="0"/>
                <a:t>ブラウザ</a:t>
              </a:r>
              <a:endParaRPr kumimoji="1" lang="ja-JP" altLang="en-US" sz="1050" dirty="0"/>
            </a:p>
          </p:txBody>
        </p:sp>
        <p:sp>
          <p:nvSpPr>
            <p:cNvPr id="22" name="正方形/長方形 21"/>
            <p:cNvSpPr/>
            <p:nvPr/>
          </p:nvSpPr>
          <p:spPr>
            <a:xfrm>
              <a:off x="5940152" y="5538936"/>
              <a:ext cx="2592288" cy="9144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ja-JP" altLang="en-US" sz="1200" dirty="0" smtClean="0"/>
                <a:t>データベースサーバ</a:t>
              </a:r>
              <a:r>
                <a:rPr kumimoji="1" lang="en-US" altLang="ja-JP" sz="1200" dirty="0" smtClean="0"/>
                <a:t/>
              </a:r>
              <a:br>
                <a:rPr kumimoji="1" lang="en-US" altLang="ja-JP" sz="1200" dirty="0" smtClean="0"/>
              </a:br>
              <a:r>
                <a:rPr kumimoji="1" lang="en-US" altLang="ja-JP" sz="1200" dirty="0" smtClean="0"/>
                <a:t>(</a:t>
              </a:r>
              <a:r>
                <a:rPr kumimoji="1" lang="en-US" altLang="ja-JP" sz="1200" dirty="0" err="1" smtClean="0"/>
                <a:t>PostgreSQL</a:t>
              </a:r>
              <a:r>
                <a:rPr kumimoji="1" lang="en-US" altLang="ja-JP" sz="1200" dirty="0" smtClean="0"/>
                <a:t>)</a:t>
              </a:r>
              <a:endParaRPr kumimoji="1" lang="ja-JP" altLang="en-US" sz="1200" dirty="0"/>
            </a:p>
          </p:txBody>
        </p:sp>
        <p:sp>
          <p:nvSpPr>
            <p:cNvPr id="23" name="正方形/長方形 22"/>
            <p:cNvSpPr/>
            <p:nvPr/>
          </p:nvSpPr>
          <p:spPr>
            <a:xfrm>
              <a:off x="6084168" y="4005064"/>
              <a:ext cx="2304256" cy="28803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sz="1200" dirty="0" smtClean="0"/>
                <a:t>Web</a:t>
              </a:r>
              <a:r>
                <a:rPr kumimoji="1" lang="ja-JP" altLang="en-US" sz="1200" dirty="0" smtClean="0"/>
                <a:t>サーバ</a:t>
              </a:r>
              <a:r>
                <a:rPr kumimoji="1" lang="en-US" altLang="ja-JP" sz="1200" dirty="0" smtClean="0"/>
                <a:t>(Apache2)</a:t>
              </a:r>
              <a:endParaRPr kumimoji="1" lang="ja-JP" altLang="en-US" sz="1200" dirty="0"/>
            </a:p>
          </p:txBody>
        </p:sp>
        <p:sp>
          <p:nvSpPr>
            <p:cNvPr id="24" name="正方形/長方形 23"/>
            <p:cNvSpPr/>
            <p:nvPr/>
          </p:nvSpPr>
          <p:spPr>
            <a:xfrm>
              <a:off x="6084168" y="4797152"/>
              <a:ext cx="2304256" cy="28803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1000" dirty="0" smtClean="0"/>
                <a:t>アプリケーション</a:t>
              </a:r>
              <a:r>
                <a:rPr kumimoji="1" lang="ja-JP" altLang="en-US" sz="1000" dirty="0" smtClean="0"/>
                <a:t>サーバ</a:t>
              </a:r>
              <a:r>
                <a:rPr kumimoji="1" lang="en-US" altLang="ja-JP" sz="1000" dirty="0" smtClean="0"/>
                <a:t>(Tomcat)</a:t>
              </a:r>
              <a:endParaRPr kumimoji="1" lang="ja-JP" altLang="en-US" sz="1000" dirty="0"/>
            </a:p>
          </p:txBody>
        </p:sp>
        <p:cxnSp>
          <p:nvCxnSpPr>
            <p:cNvPr id="25" name="カギ線コネクタ 24"/>
            <p:cNvCxnSpPr>
              <a:stCxn id="21" idx="2"/>
              <a:endCxn id="23" idx="0"/>
            </p:cNvCxnSpPr>
            <p:nvPr/>
          </p:nvCxnSpPr>
          <p:spPr>
            <a:xfrm rot="5400000">
              <a:off x="7009420" y="3778188"/>
              <a:ext cx="453752" cy="1588"/>
            </a:xfrm>
            <a:prstGeom prst="bentConnector3">
              <a:avLst>
                <a:gd name="adj1" fmla="val 50000"/>
              </a:avLst>
            </a:prstGeom>
          </p:spPr>
          <p:style>
            <a:lnRef idx="3">
              <a:schemeClr val="accent1"/>
            </a:lnRef>
            <a:fillRef idx="0">
              <a:schemeClr val="accent1"/>
            </a:fillRef>
            <a:effectRef idx="2">
              <a:schemeClr val="accent1"/>
            </a:effectRef>
            <a:fontRef idx="minor">
              <a:schemeClr val="tx1"/>
            </a:fontRef>
          </p:style>
        </p:cxnSp>
        <p:cxnSp>
          <p:nvCxnSpPr>
            <p:cNvPr id="26" name="カギ線コネクタ 25"/>
            <p:cNvCxnSpPr>
              <a:stCxn id="23" idx="2"/>
              <a:endCxn id="24" idx="0"/>
            </p:cNvCxnSpPr>
            <p:nvPr/>
          </p:nvCxnSpPr>
          <p:spPr>
            <a:xfrm rot="5400000">
              <a:off x="6984268" y="4545124"/>
              <a:ext cx="504056" cy="1588"/>
            </a:xfrm>
            <a:prstGeom prst="bentConnector3">
              <a:avLst>
                <a:gd name="adj1" fmla="val 50000"/>
              </a:avLst>
            </a:prstGeom>
          </p:spPr>
          <p:style>
            <a:lnRef idx="3">
              <a:schemeClr val="accent1"/>
            </a:lnRef>
            <a:fillRef idx="0">
              <a:schemeClr val="accent1"/>
            </a:fillRef>
            <a:effectRef idx="2">
              <a:schemeClr val="accent1"/>
            </a:effectRef>
            <a:fontRef idx="minor">
              <a:schemeClr val="tx1"/>
            </a:fontRef>
          </p:style>
        </p:cxnSp>
        <p:cxnSp>
          <p:nvCxnSpPr>
            <p:cNvPr id="27" name="カギ線コネクタ 26"/>
            <p:cNvCxnSpPr>
              <a:stCxn id="24" idx="2"/>
              <a:endCxn id="22" idx="0"/>
            </p:cNvCxnSpPr>
            <p:nvPr/>
          </p:nvCxnSpPr>
          <p:spPr>
            <a:xfrm rot="5400000">
              <a:off x="7009420" y="5312060"/>
              <a:ext cx="453752" cy="1588"/>
            </a:xfrm>
            <a:prstGeom prst="bentConnector3">
              <a:avLst>
                <a:gd name="adj1" fmla="val 50000"/>
              </a:avLst>
            </a:prstGeom>
          </p:spPr>
          <p:style>
            <a:lnRef idx="3">
              <a:schemeClr val="accent1"/>
            </a:lnRef>
            <a:fillRef idx="0">
              <a:schemeClr val="accent1"/>
            </a:fillRef>
            <a:effectRef idx="2">
              <a:schemeClr val="accent1"/>
            </a:effectRef>
            <a:fontRef idx="minor">
              <a:schemeClr val="tx1"/>
            </a:fontRef>
          </p:style>
        </p:cxnSp>
      </p:grpSp>
      <p:sp>
        <p:nvSpPr>
          <p:cNvPr id="2" name="タイトル 1"/>
          <p:cNvSpPr>
            <a:spLocks noGrp="1"/>
          </p:cNvSpPr>
          <p:nvPr>
            <p:ph type="title"/>
          </p:nvPr>
        </p:nvSpPr>
        <p:spPr/>
        <p:txBody>
          <a:bodyPr>
            <a:normAutofit/>
          </a:bodyPr>
          <a:lstStyle/>
          <a:p>
            <a:r>
              <a:rPr kumimoji="1" lang="ja-JP" altLang="en-US" dirty="0" smtClean="0"/>
              <a:t>ステートレス化して水平分散を狙う</a:t>
            </a:r>
            <a:endParaRPr kumimoji="1" lang="ja-JP" altLang="en-US" dirty="0"/>
          </a:p>
        </p:txBody>
      </p:sp>
      <p:sp>
        <p:nvSpPr>
          <p:cNvPr id="29" name="スライド番号プレースホルダ 28"/>
          <p:cNvSpPr>
            <a:spLocks noGrp="1"/>
          </p:cNvSpPr>
          <p:nvPr>
            <p:ph type="sldNum" sz="quarter" idx="11"/>
          </p:nvPr>
        </p:nvSpPr>
        <p:spPr/>
        <p:txBody>
          <a:bodyPr/>
          <a:lstStyle/>
          <a:p>
            <a:fld id="{D2D8002D-B5B0-4BAC-B1F6-782DDCCE6D9C}" type="slidenum">
              <a:rPr kumimoji="1" lang="ja-JP" altLang="en-US" smtClean="0"/>
              <a:pPr/>
              <a:t>15</a:t>
            </a:fld>
            <a:endParaRPr kumimoji="1" lang="ja-JP" altLang="en-US"/>
          </a:p>
        </p:txBody>
      </p:sp>
      <p:sp>
        <p:nvSpPr>
          <p:cNvPr id="4" name="角丸四角形 3"/>
          <p:cNvSpPr/>
          <p:nvPr/>
        </p:nvSpPr>
        <p:spPr>
          <a:xfrm>
            <a:off x="179512" y="5517232"/>
            <a:ext cx="7776864" cy="36004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ja-JP" altLang="en-US" b="1" dirty="0" smtClean="0">
                <a:solidFill>
                  <a:srgbClr val="FF0000"/>
                </a:solidFill>
                <a:effectLst>
                  <a:outerShdw blurRad="38100" dist="38100" dir="2700000" algn="tl">
                    <a:srgbClr val="000000">
                      <a:alpha val="43137"/>
                    </a:srgbClr>
                  </a:outerShdw>
                </a:effectLst>
              </a:rPr>
              <a:t>性能維持</a:t>
            </a:r>
            <a:endParaRPr kumimoji="1" lang="ja-JP" altLang="en-US" b="1" dirty="0">
              <a:solidFill>
                <a:srgbClr val="FF0000"/>
              </a:solidFill>
              <a:effectLst>
                <a:outerShdw blurRad="38100" dist="38100" dir="2700000" algn="tl">
                  <a:srgbClr val="000000">
                    <a:alpha val="43137"/>
                  </a:srgbClr>
                </a:outerShdw>
              </a:effectLst>
            </a:endParaRPr>
          </a:p>
        </p:txBody>
      </p:sp>
      <p:cxnSp>
        <p:nvCxnSpPr>
          <p:cNvPr id="5" name="カギ線コネクタ 4"/>
          <p:cNvCxnSpPr>
            <a:stCxn id="13" idx="2"/>
          </p:cNvCxnSpPr>
          <p:nvPr/>
        </p:nvCxnSpPr>
        <p:spPr>
          <a:xfrm rot="5400000">
            <a:off x="4296124" y="4926295"/>
            <a:ext cx="239718" cy="1992222"/>
          </a:xfrm>
          <a:prstGeom prst="bentConnector3">
            <a:avLst>
              <a:gd name="adj1" fmla="val 50000"/>
            </a:avLst>
          </a:prstGeom>
        </p:spPr>
        <p:style>
          <a:lnRef idx="3">
            <a:schemeClr val="accent1"/>
          </a:lnRef>
          <a:fillRef idx="0">
            <a:schemeClr val="accent1"/>
          </a:fillRef>
          <a:effectRef idx="2">
            <a:schemeClr val="accent1"/>
          </a:effectRef>
          <a:fontRef idx="minor">
            <a:schemeClr val="tx1"/>
          </a:fontRef>
        </p:style>
      </p:cxnSp>
      <p:cxnSp>
        <p:nvCxnSpPr>
          <p:cNvPr id="6" name="カギ線コネクタ 5"/>
          <p:cNvCxnSpPr>
            <a:stCxn id="14" idx="2"/>
          </p:cNvCxnSpPr>
          <p:nvPr/>
        </p:nvCxnSpPr>
        <p:spPr>
          <a:xfrm rot="16200000" flipH="1">
            <a:off x="2231894" y="4854287"/>
            <a:ext cx="239718" cy="2136237"/>
          </a:xfrm>
          <a:prstGeom prst="bentConnector3">
            <a:avLst>
              <a:gd name="adj1" fmla="val 50000"/>
            </a:avLst>
          </a:prstGeom>
        </p:spPr>
        <p:style>
          <a:lnRef idx="3">
            <a:schemeClr val="accent1"/>
          </a:lnRef>
          <a:fillRef idx="0">
            <a:schemeClr val="accent1"/>
          </a:fillRef>
          <a:effectRef idx="2">
            <a:schemeClr val="accent1"/>
          </a:effectRef>
          <a:fontRef idx="minor">
            <a:schemeClr val="tx1"/>
          </a:fontRef>
        </p:style>
      </p:cxnSp>
      <p:cxnSp>
        <p:nvCxnSpPr>
          <p:cNvPr id="7" name="カギ線コネクタ 6"/>
          <p:cNvCxnSpPr>
            <a:endCxn id="15" idx="0"/>
          </p:cNvCxnSpPr>
          <p:nvPr/>
        </p:nvCxnSpPr>
        <p:spPr>
          <a:xfrm rot="16200000" flipH="1">
            <a:off x="4296124" y="4115947"/>
            <a:ext cx="239718" cy="1992222"/>
          </a:xfrm>
          <a:prstGeom prst="bentConnector3">
            <a:avLst>
              <a:gd name="adj1" fmla="val 50000"/>
            </a:avLst>
          </a:prstGeom>
        </p:spPr>
        <p:style>
          <a:lnRef idx="3">
            <a:schemeClr val="accent1"/>
          </a:lnRef>
          <a:fillRef idx="0">
            <a:schemeClr val="accent1"/>
          </a:fillRef>
          <a:effectRef idx="2">
            <a:schemeClr val="accent1"/>
          </a:effectRef>
          <a:fontRef idx="minor">
            <a:schemeClr val="tx1"/>
          </a:fontRef>
        </p:style>
      </p:cxnSp>
      <p:cxnSp>
        <p:nvCxnSpPr>
          <p:cNvPr id="8" name="カギ線コネクタ 7"/>
          <p:cNvCxnSpPr>
            <a:endCxn id="16" idx="0"/>
          </p:cNvCxnSpPr>
          <p:nvPr/>
        </p:nvCxnSpPr>
        <p:spPr>
          <a:xfrm rot="5400000">
            <a:off x="2231895" y="4043940"/>
            <a:ext cx="239718" cy="2136237"/>
          </a:xfrm>
          <a:prstGeom prst="bentConnector3">
            <a:avLst>
              <a:gd name="adj1" fmla="val 50000"/>
            </a:avLst>
          </a:prstGeom>
        </p:spPr>
        <p:style>
          <a:lnRef idx="3">
            <a:schemeClr val="accent1"/>
          </a:lnRef>
          <a:fillRef idx="0">
            <a:schemeClr val="accent1"/>
          </a:fillRef>
          <a:effectRef idx="2">
            <a:schemeClr val="accent1"/>
          </a:effectRef>
          <a:fontRef idx="minor">
            <a:schemeClr val="tx1"/>
          </a:fontRef>
        </p:style>
      </p:cxnSp>
      <p:cxnSp>
        <p:nvCxnSpPr>
          <p:cNvPr id="9" name="カギ線コネクタ 8"/>
          <p:cNvCxnSpPr>
            <a:stCxn id="15" idx="2"/>
            <a:endCxn id="13" idx="0"/>
          </p:cNvCxnSpPr>
          <p:nvPr/>
        </p:nvCxnSpPr>
        <p:spPr>
          <a:xfrm rot="5400000">
            <a:off x="5278947" y="5517232"/>
            <a:ext cx="266294" cy="1588"/>
          </a:xfrm>
          <a:prstGeom prst="bentConnector3">
            <a:avLst>
              <a:gd name="adj1" fmla="val 50000"/>
            </a:avLst>
          </a:prstGeom>
        </p:spPr>
        <p:style>
          <a:lnRef idx="3">
            <a:schemeClr val="accent1"/>
          </a:lnRef>
          <a:fillRef idx="0">
            <a:schemeClr val="accent1"/>
          </a:fillRef>
          <a:effectRef idx="2">
            <a:schemeClr val="accent1"/>
          </a:effectRef>
          <a:fontRef idx="minor">
            <a:schemeClr val="tx1"/>
          </a:fontRef>
        </p:style>
      </p:cxnSp>
      <p:cxnSp>
        <p:nvCxnSpPr>
          <p:cNvPr id="10" name="カギ線コネクタ 9"/>
          <p:cNvCxnSpPr>
            <a:stCxn id="16" idx="2"/>
            <a:endCxn id="14" idx="0"/>
          </p:cNvCxnSpPr>
          <p:nvPr/>
        </p:nvCxnSpPr>
        <p:spPr>
          <a:xfrm rot="5400000">
            <a:off x="1150488" y="5517232"/>
            <a:ext cx="266294" cy="1588"/>
          </a:xfrm>
          <a:prstGeom prst="bentConnector3">
            <a:avLst>
              <a:gd name="adj1" fmla="val 50000"/>
            </a:avLst>
          </a:prstGeom>
        </p:spPr>
        <p:style>
          <a:lnRef idx="3">
            <a:schemeClr val="accent1"/>
          </a:lnRef>
          <a:fillRef idx="0">
            <a:schemeClr val="accent1"/>
          </a:fillRef>
          <a:effectRef idx="2">
            <a:schemeClr val="accent1"/>
          </a:effectRef>
          <a:fontRef idx="minor">
            <a:schemeClr val="tx1"/>
          </a:fontRef>
        </p:style>
      </p:cxnSp>
      <p:sp>
        <p:nvSpPr>
          <p:cNvPr id="13" name="正方形/長方形 12"/>
          <p:cNvSpPr/>
          <p:nvPr/>
        </p:nvSpPr>
        <p:spPr>
          <a:xfrm>
            <a:off x="4451987" y="5650379"/>
            <a:ext cx="1920213" cy="152168"/>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1000" dirty="0" smtClean="0"/>
              <a:t>アプリケーション</a:t>
            </a:r>
            <a:r>
              <a:rPr kumimoji="1" lang="ja-JP" altLang="en-US" sz="1000" dirty="0" smtClean="0"/>
              <a:t>サーバ</a:t>
            </a:r>
            <a:r>
              <a:rPr kumimoji="1" lang="en-US" altLang="ja-JP" sz="1000" dirty="0" smtClean="0"/>
              <a:t>(Tomcat)</a:t>
            </a:r>
            <a:endParaRPr kumimoji="1" lang="ja-JP" altLang="en-US" sz="1000" dirty="0"/>
          </a:p>
        </p:txBody>
      </p:sp>
      <p:sp>
        <p:nvSpPr>
          <p:cNvPr id="14" name="正方形/長方形 13"/>
          <p:cNvSpPr/>
          <p:nvPr/>
        </p:nvSpPr>
        <p:spPr>
          <a:xfrm>
            <a:off x="323528" y="5650379"/>
            <a:ext cx="1920213" cy="152168"/>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1000" dirty="0" smtClean="0"/>
              <a:t>アプリケーション</a:t>
            </a:r>
            <a:r>
              <a:rPr kumimoji="1" lang="ja-JP" altLang="en-US" sz="1000" dirty="0" smtClean="0"/>
              <a:t>サーバ</a:t>
            </a:r>
            <a:r>
              <a:rPr kumimoji="1" lang="en-US" altLang="ja-JP" sz="1000" dirty="0" smtClean="0"/>
              <a:t>(Tomcat)</a:t>
            </a:r>
            <a:endParaRPr kumimoji="1" lang="ja-JP" altLang="en-US" sz="1000" dirty="0"/>
          </a:p>
        </p:txBody>
      </p:sp>
      <p:sp>
        <p:nvSpPr>
          <p:cNvPr id="15" name="正方形/長方形 14"/>
          <p:cNvSpPr/>
          <p:nvPr/>
        </p:nvSpPr>
        <p:spPr>
          <a:xfrm>
            <a:off x="4451987" y="5231917"/>
            <a:ext cx="1920213" cy="152168"/>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sz="1200" dirty="0" smtClean="0"/>
              <a:t>Web</a:t>
            </a:r>
            <a:r>
              <a:rPr kumimoji="1" lang="ja-JP" altLang="en-US" sz="1200" dirty="0" smtClean="0"/>
              <a:t>サーバ</a:t>
            </a:r>
            <a:r>
              <a:rPr kumimoji="1" lang="en-US" altLang="ja-JP" sz="1200" dirty="0" smtClean="0"/>
              <a:t>(Apache2)</a:t>
            </a:r>
            <a:endParaRPr kumimoji="1" lang="ja-JP" altLang="en-US" sz="1200" dirty="0"/>
          </a:p>
        </p:txBody>
      </p:sp>
      <p:sp>
        <p:nvSpPr>
          <p:cNvPr id="16" name="正方形/長方形 15"/>
          <p:cNvSpPr/>
          <p:nvPr/>
        </p:nvSpPr>
        <p:spPr>
          <a:xfrm>
            <a:off x="323528" y="5231917"/>
            <a:ext cx="1920213" cy="152168"/>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sz="1200" dirty="0" smtClean="0"/>
              <a:t>Web</a:t>
            </a:r>
            <a:r>
              <a:rPr kumimoji="1" lang="ja-JP" altLang="en-US" sz="1200" dirty="0" smtClean="0"/>
              <a:t>サーバ</a:t>
            </a:r>
            <a:r>
              <a:rPr kumimoji="1" lang="en-US" altLang="ja-JP" sz="1200" dirty="0" smtClean="0"/>
              <a:t>(Apache2)</a:t>
            </a:r>
            <a:endParaRPr kumimoji="1" lang="ja-JP" altLang="en-US" sz="1200" dirty="0"/>
          </a:p>
        </p:txBody>
      </p:sp>
      <p:sp>
        <p:nvSpPr>
          <p:cNvPr id="28" name="テキスト ボックス 27"/>
          <p:cNvSpPr txBox="1"/>
          <p:nvPr/>
        </p:nvSpPr>
        <p:spPr>
          <a:xfrm>
            <a:off x="839435" y="1774557"/>
            <a:ext cx="7620997" cy="646331"/>
          </a:xfrm>
          <a:prstGeom prst="rect">
            <a:avLst/>
          </a:prstGeom>
          <a:noFill/>
        </p:spPr>
        <p:txBody>
          <a:bodyPr wrap="none" rtlCol="0">
            <a:spAutoFit/>
          </a:bodyPr>
          <a:lstStyle/>
          <a:p>
            <a:r>
              <a:rPr lang="ja-JP" altLang="en-US" dirty="0" smtClean="0"/>
              <a:t>最初から「ある程度スケールアウトするアプリケーション」の開発が重要である</a:t>
            </a:r>
            <a:endParaRPr lang="en-US" altLang="ja-JP" dirty="0" smtClean="0"/>
          </a:p>
          <a:p>
            <a:r>
              <a:rPr kumimoji="1" lang="en-US" altLang="ja-JP" dirty="0" smtClean="0"/>
              <a:t>【</a:t>
            </a:r>
            <a:r>
              <a:rPr kumimoji="1" lang="ja-JP" altLang="en-US" dirty="0" smtClean="0"/>
              <a:t>参考</a:t>
            </a:r>
            <a:r>
              <a:rPr kumimoji="1" lang="en-US" altLang="ja-JP" dirty="0" smtClean="0"/>
              <a:t>】 REST</a:t>
            </a:r>
            <a:r>
              <a:rPr kumimoji="1" lang="ja-JP" altLang="en-US" dirty="0" smtClean="0"/>
              <a:t>アーキテクチャスタイル</a:t>
            </a:r>
            <a:endParaRPr kumimoji="1" lang="ja-JP" altLang="en-US" dirty="0"/>
          </a:p>
        </p:txBody>
      </p:sp>
      <p:sp>
        <p:nvSpPr>
          <p:cNvPr id="36" name="テキスト ボックス 35"/>
          <p:cNvSpPr txBox="1"/>
          <p:nvPr/>
        </p:nvSpPr>
        <p:spPr>
          <a:xfrm>
            <a:off x="1763688" y="2852936"/>
            <a:ext cx="5979522" cy="923330"/>
          </a:xfrm>
          <a:prstGeom prst="rect">
            <a:avLst/>
          </a:prstGeom>
          <a:noFill/>
        </p:spPr>
        <p:txBody>
          <a:bodyPr wrap="none" rtlCol="0">
            <a:spAutoFit/>
          </a:bodyPr>
          <a:lstStyle/>
          <a:p>
            <a:r>
              <a:rPr lang="ja-JP" altLang="en-US" dirty="0" smtClean="0"/>
              <a:t>ただし、スケールアウトは後段への負荷を向上させてしまう。</a:t>
            </a:r>
            <a:endParaRPr lang="en-US" altLang="ja-JP" dirty="0" smtClean="0"/>
          </a:p>
          <a:p>
            <a:r>
              <a:rPr lang="ja-JP" altLang="en-US" dirty="0" smtClean="0"/>
              <a:t>下図の場合は、データベースサーバの負荷が高くなり、</a:t>
            </a:r>
            <a:r>
              <a:rPr lang="en-US" altLang="ja-JP" dirty="0" smtClean="0"/>
              <a:t/>
            </a:r>
            <a:br>
              <a:rPr lang="en-US" altLang="ja-JP" dirty="0" smtClean="0"/>
            </a:br>
            <a:r>
              <a:rPr lang="ja-JP" altLang="en-US" dirty="0" smtClean="0"/>
              <a:t>ボトルネックはそちらにシフトする。</a:t>
            </a:r>
            <a:endParaRPr kumimoji="1" lang="ja-JP" altLang="en-US" dirty="0"/>
          </a:p>
        </p:txBody>
      </p:sp>
      <p:sp>
        <p:nvSpPr>
          <p:cNvPr id="37" name="角丸四角形 36"/>
          <p:cNvSpPr/>
          <p:nvPr/>
        </p:nvSpPr>
        <p:spPr>
          <a:xfrm>
            <a:off x="179512" y="5949280"/>
            <a:ext cx="7776864" cy="64807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ja-JP" altLang="en-US" b="1" dirty="0" smtClean="0">
                <a:solidFill>
                  <a:srgbClr val="FF0000"/>
                </a:solidFill>
                <a:effectLst>
                  <a:outerShdw blurRad="38100" dist="38100" dir="2700000" algn="tl">
                    <a:srgbClr val="000000">
                      <a:alpha val="43137"/>
                    </a:srgbClr>
                  </a:outerShdw>
                </a:effectLst>
              </a:rPr>
              <a:t>負荷が増大する</a:t>
            </a:r>
            <a:endParaRPr kumimoji="1" lang="ja-JP" altLang="en-US" b="1" dirty="0">
              <a:solidFill>
                <a:srgbClr val="FF000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キャッシュによる</a:t>
            </a:r>
            <a:r>
              <a:rPr kumimoji="1" lang="en-US" altLang="ja-JP" dirty="0" smtClean="0"/>
              <a:t/>
            </a:r>
            <a:br>
              <a:rPr kumimoji="1" lang="en-US" altLang="ja-JP" dirty="0" smtClean="0"/>
            </a:br>
            <a:r>
              <a:rPr kumimoji="1" lang="ja-JP" altLang="en-US" dirty="0" smtClean="0"/>
              <a:t>データアクセスの効率化</a:t>
            </a:r>
            <a:endParaRPr kumimoji="1" lang="ja-JP" altLang="en-US" dirty="0"/>
          </a:p>
        </p:txBody>
      </p:sp>
      <p:sp>
        <p:nvSpPr>
          <p:cNvPr id="28" name="スライド番号プレースホルダ 27"/>
          <p:cNvSpPr>
            <a:spLocks noGrp="1"/>
          </p:cNvSpPr>
          <p:nvPr>
            <p:ph type="sldNum" sz="quarter" idx="11"/>
          </p:nvPr>
        </p:nvSpPr>
        <p:spPr/>
        <p:txBody>
          <a:bodyPr/>
          <a:lstStyle/>
          <a:p>
            <a:fld id="{D2D8002D-B5B0-4BAC-B1F6-782DDCCE6D9C}" type="slidenum">
              <a:rPr kumimoji="1" lang="ja-JP" altLang="en-US" smtClean="0"/>
              <a:pPr/>
              <a:t>16</a:t>
            </a:fld>
            <a:endParaRPr kumimoji="1" lang="ja-JP" altLang="en-US"/>
          </a:p>
        </p:txBody>
      </p:sp>
      <p:sp>
        <p:nvSpPr>
          <p:cNvPr id="4" name="テキスト ボックス 3"/>
          <p:cNvSpPr txBox="1"/>
          <p:nvPr/>
        </p:nvSpPr>
        <p:spPr>
          <a:xfrm>
            <a:off x="611560" y="1628800"/>
            <a:ext cx="6091732" cy="923330"/>
          </a:xfrm>
          <a:prstGeom prst="rect">
            <a:avLst/>
          </a:prstGeom>
          <a:noFill/>
        </p:spPr>
        <p:txBody>
          <a:bodyPr wrap="none" rtlCol="0">
            <a:spAutoFit/>
          </a:bodyPr>
          <a:lstStyle/>
          <a:p>
            <a:r>
              <a:rPr kumimoji="1" lang="ja-JP" altLang="en-US" dirty="0" smtClean="0"/>
              <a:t>特に</a:t>
            </a:r>
            <a:r>
              <a:rPr kumimoji="1" lang="en-US" altLang="ja-JP" dirty="0" smtClean="0"/>
              <a:t>Read</a:t>
            </a:r>
            <a:r>
              <a:rPr kumimoji="1" lang="ja-JP" altLang="en-US" dirty="0" smtClean="0"/>
              <a:t>負荷への対処にはキャッシュが向いている。</a:t>
            </a:r>
            <a:r>
              <a:rPr kumimoji="1" lang="en-US" altLang="ja-JP" dirty="0" smtClean="0"/>
              <a:t/>
            </a:r>
            <a:br>
              <a:rPr kumimoji="1" lang="en-US" altLang="ja-JP" dirty="0" smtClean="0"/>
            </a:br>
            <a:r>
              <a:rPr kumimoji="1" lang="ja-JP" altLang="en-US" dirty="0" smtClean="0"/>
              <a:t>データベースまでデータを確認しにいかなくても良くなるため、</a:t>
            </a:r>
            <a:r>
              <a:rPr kumimoji="1" lang="en-US" altLang="ja-JP" dirty="0" smtClean="0"/>
              <a:t/>
            </a:r>
            <a:br>
              <a:rPr kumimoji="1" lang="en-US" altLang="ja-JP" dirty="0" smtClean="0"/>
            </a:br>
            <a:r>
              <a:rPr kumimoji="1" lang="ja-JP" altLang="en-US" dirty="0" smtClean="0"/>
              <a:t>要求のトラフィックや処理が減らせる。</a:t>
            </a:r>
            <a:endParaRPr kumimoji="1" lang="ja-JP" altLang="en-US" dirty="0"/>
          </a:p>
        </p:txBody>
      </p:sp>
      <p:grpSp>
        <p:nvGrpSpPr>
          <p:cNvPr id="5" name="グループ化 4"/>
          <p:cNvGrpSpPr/>
          <p:nvPr/>
        </p:nvGrpSpPr>
        <p:grpSpPr>
          <a:xfrm>
            <a:off x="2843808" y="4365104"/>
            <a:ext cx="2160240" cy="2016224"/>
            <a:chOff x="5940152" y="2636912"/>
            <a:chExt cx="2592288" cy="3816424"/>
          </a:xfrm>
        </p:grpSpPr>
        <p:sp>
          <p:nvSpPr>
            <p:cNvPr id="6" name="正方形/長方形 5"/>
            <p:cNvSpPr/>
            <p:nvPr/>
          </p:nvSpPr>
          <p:spPr>
            <a:xfrm>
              <a:off x="5940152" y="2636912"/>
              <a:ext cx="2592288" cy="9144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1200" dirty="0" smtClean="0"/>
                <a:t>ブラウザ</a:t>
              </a:r>
              <a:endParaRPr kumimoji="1" lang="ja-JP" altLang="en-US" sz="1050" dirty="0"/>
            </a:p>
          </p:txBody>
        </p:sp>
        <p:sp>
          <p:nvSpPr>
            <p:cNvPr id="7" name="正方形/長方形 6"/>
            <p:cNvSpPr/>
            <p:nvPr/>
          </p:nvSpPr>
          <p:spPr>
            <a:xfrm>
              <a:off x="5940152" y="5538936"/>
              <a:ext cx="2592288" cy="9144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ja-JP" altLang="en-US" sz="1200" dirty="0" smtClean="0"/>
                <a:t>データベースサーバ</a:t>
              </a:r>
              <a:r>
                <a:rPr kumimoji="1" lang="en-US" altLang="ja-JP" sz="1200" dirty="0" smtClean="0"/>
                <a:t/>
              </a:r>
              <a:br>
                <a:rPr kumimoji="1" lang="en-US" altLang="ja-JP" sz="1200" dirty="0" smtClean="0"/>
              </a:br>
              <a:r>
                <a:rPr kumimoji="1" lang="en-US" altLang="ja-JP" sz="1200" dirty="0" smtClean="0"/>
                <a:t>(</a:t>
              </a:r>
              <a:r>
                <a:rPr kumimoji="1" lang="en-US" altLang="ja-JP" sz="1200" dirty="0" err="1" smtClean="0"/>
                <a:t>PostgreSQL</a:t>
              </a:r>
              <a:r>
                <a:rPr kumimoji="1" lang="en-US" altLang="ja-JP" sz="1200" dirty="0" smtClean="0"/>
                <a:t>)</a:t>
              </a:r>
              <a:endParaRPr kumimoji="1" lang="ja-JP" altLang="en-US" sz="1200" dirty="0"/>
            </a:p>
          </p:txBody>
        </p:sp>
        <p:sp>
          <p:nvSpPr>
            <p:cNvPr id="8" name="正方形/長方形 7"/>
            <p:cNvSpPr/>
            <p:nvPr/>
          </p:nvSpPr>
          <p:spPr>
            <a:xfrm>
              <a:off x="6084168" y="4005064"/>
              <a:ext cx="2304256" cy="28803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sz="1200" dirty="0" smtClean="0"/>
                <a:t>Web</a:t>
              </a:r>
              <a:r>
                <a:rPr kumimoji="1" lang="ja-JP" altLang="en-US" sz="1200" dirty="0" smtClean="0"/>
                <a:t>サーバ</a:t>
              </a:r>
              <a:r>
                <a:rPr kumimoji="1" lang="en-US" altLang="ja-JP" sz="1200" dirty="0" smtClean="0"/>
                <a:t>(Apache2)</a:t>
              </a:r>
              <a:endParaRPr kumimoji="1" lang="ja-JP" altLang="en-US" sz="1200" dirty="0"/>
            </a:p>
          </p:txBody>
        </p:sp>
        <p:sp>
          <p:nvSpPr>
            <p:cNvPr id="9" name="正方形/長方形 8"/>
            <p:cNvSpPr/>
            <p:nvPr/>
          </p:nvSpPr>
          <p:spPr>
            <a:xfrm>
              <a:off x="6084168" y="4797152"/>
              <a:ext cx="2304256" cy="28803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1000" dirty="0" smtClean="0"/>
                <a:t>アプリケーション</a:t>
              </a:r>
              <a:r>
                <a:rPr kumimoji="1" lang="ja-JP" altLang="en-US" sz="1000" dirty="0" smtClean="0"/>
                <a:t>サーバ</a:t>
              </a:r>
              <a:r>
                <a:rPr kumimoji="1" lang="en-US" altLang="ja-JP" sz="1000" dirty="0" smtClean="0"/>
                <a:t>(Tomcat)</a:t>
              </a:r>
              <a:endParaRPr kumimoji="1" lang="ja-JP" altLang="en-US" sz="1000" dirty="0"/>
            </a:p>
          </p:txBody>
        </p:sp>
        <p:cxnSp>
          <p:nvCxnSpPr>
            <p:cNvPr id="10" name="カギ線コネクタ 9"/>
            <p:cNvCxnSpPr>
              <a:stCxn id="6" idx="2"/>
              <a:endCxn id="8" idx="0"/>
            </p:cNvCxnSpPr>
            <p:nvPr/>
          </p:nvCxnSpPr>
          <p:spPr>
            <a:xfrm rot="5400000">
              <a:off x="7009420" y="3778188"/>
              <a:ext cx="453752" cy="1588"/>
            </a:xfrm>
            <a:prstGeom prst="bentConnector3">
              <a:avLst>
                <a:gd name="adj1" fmla="val 50000"/>
              </a:avLst>
            </a:prstGeom>
          </p:spPr>
          <p:style>
            <a:lnRef idx="3">
              <a:schemeClr val="accent1"/>
            </a:lnRef>
            <a:fillRef idx="0">
              <a:schemeClr val="accent1"/>
            </a:fillRef>
            <a:effectRef idx="2">
              <a:schemeClr val="accent1"/>
            </a:effectRef>
            <a:fontRef idx="minor">
              <a:schemeClr val="tx1"/>
            </a:fontRef>
          </p:style>
        </p:cxnSp>
        <p:cxnSp>
          <p:nvCxnSpPr>
            <p:cNvPr id="11" name="カギ線コネクタ 10"/>
            <p:cNvCxnSpPr>
              <a:stCxn id="8" idx="2"/>
              <a:endCxn id="9" idx="0"/>
            </p:cNvCxnSpPr>
            <p:nvPr/>
          </p:nvCxnSpPr>
          <p:spPr>
            <a:xfrm rot="5400000">
              <a:off x="6984268" y="4545124"/>
              <a:ext cx="504056" cy="1588"/>
            </a:xfrm>
            <a:prstGeom prst="bentConnector3">
              <a:avLst>
                <a:gd name="adj1" fmla="val 50000"/>
              </a:avLst>
            </a:prstGeom>
          </p:spPr>
          <p:style>
            <a:lnRef idx="3">
              <a:schemeClr val="accent1"/>
            </a:lnRef>
            <a:fillRef idx="0">
              <a:schemeClr val="accent1"/>
            </a:fillRef>
            <a:effectRef idx="2">
              <a:schemeClr val="accent1"/>
            </a:effectRef>
            <a:fontRef idx="minor">
              <a:schemeClr val="tx1"/>
            </a:fontRef>
          </p:style>
        </p:cxnSp>
        <p:cxnSp>
          <p:nvCxnSpPr>
            <p:cNvPr id="12" name="カギ線コネクタ 11"/>
            <p:cNvCxnSpPr>
              <a:stCxn id="9" idx="2"/>
              <a:endCxn id="7" idx="0"/>
            </p:cNvCxnSpPr>
            <p:nvPr/>
          </p:nvCxnSpPr>
          <p:spPr>
            <a:xfrm rot="5400000">
              <a:off x="7009420" y="5312060"/>
              <a:ext cx="453752" cy="1588"/>
            </a:xfrm>
            <a:prstGeom prst="bentConnector3">
              <a:avLst>
                <a:gd name="adj1" fmla="val 50000"/>
              </a:avLst>
            </a:prstGeom>
          </p:spPr>
          <p:style>
            <a:lnRef idx="3">
              <a:schemeClr val="accent1"/>
            </a:lnRef>
            <a:fillRef idx="0">
              <a:schemeClr val="accent1"/>
            </a:fillRef>
            <a:effectRef idx="2">
              <a:schemeClr val="accent1"/>
            </a:effectRef>
            <a:fontRef idx="minor">
              <a:schemeClr val="tx1"/>
            </a:fontRef>
          </p:style>
        </p:cxnSp>
      </p:grpSp>
      <p:sp>
        <p:nvSpPr>
          <p:cNvPr id="13" name="テキスト ボックス 12"/>
          <p:cNvSpPr txBox="1"/>
          <p:nvPr/>
        </p:nvSpPr>
        <p:spPr>
          <a:xfrm>
            <a:off x="3355387" y="2639234"/>
            <a:ext cx="5537093" cy="861774"/>
          </a:xfrm>
          <a:prstGeom prst="rect">
            <a:avLst/>
          </a:prstGeom>
          <a:noFill/>
        </p:spPr>
        <p:txBody>
          <a:bodyPr wrap="none" rtlCol="0">
            <a:spAutoFit/>
          </a:bodyPr>
          <a:lstStyle/>
          <a:p>
            <a:r>
              <a:rPr kumimoji="1" lang="ja-JP" altLang="en-US" dirty="0" smtClean="0"/>
              <a:t>キャッシュは、以下の考え方で各ポイントに実装できる。</a:t>
            </a:r>
            <a:endParaRPr kumimoji="1" lang="en-US" altLang="ja-JP" dirty="0" smtClean="0"/>
          </a:p>
          <a:p>
            <a:pPr marL="800100" lvl="1" indent="-342900">
              <a:buFont typeface="+mj-lt"/>
              <a:buAutoNum type="arabicPeriod"/>
            </a:pPr>
            <a:r>
              <a:rPr lang="ja-JP" altLang="en-US" sz="1600" dirty="0" smtClean="0"/>
              <a:t>可能な限りクライアントにキャッシュを持たせる</a:t>
            </a:r>
            <a:endParaRPr lang="en-US" altLang="ja-JP" sz="1600" dirty="0" smtClean="0"/>
          </a:p>
          <a:p>
            <a:pPr marL="800100" lvl="1" indent="-342900">
              <a:buFont typeface="+mj-lt"/>
              <a:buAutoNum type="arabicPeriod"/>
            </a:pPr>
            <a:r>
              <a:rPr kumimoji="1" lang="ja-JP" altLang="en-US" sz="1600" dirty="0" smtClean="0"/>
              <a:t>キャッシュの保持は高速な</a:t>
            </a:r>
            <a:r>
              <a:rPr kumimoji="1" lang="en-US" altLang="ja-JP" sz="1600" dirty="0" smtClean="0"/>
              <a:t>I/O</a:t>
            </a:r>
            <a:r>
              <a:rPr kumimoji="1" lang="ja-JP" altLang="en-US" sz="1600" dirty="0" smtClean="0"/>
              <a:t>に持たせる</a:t>
            </a:r>
            <a:endParaRPr kumimoji="1" lang="ja-JP" altLang="en-US" sz="1600" dirty="0"/>
          </a:p>
        </p:txBody>
      </p:sp>
      <p:sp>
        <p:nvSpPr>
          <p:cNvPr id="14" name="円柱 13"/>
          <p:cNvSpPr/>
          <p:nvPr/>
        </p:nvSpPr>
        <p:spPr>
          <a:xfrm>
            <a:off x="4644008" y="4437112"/>
            <a:ext cx="936104" cy="360040"/>
          </a:xfrm>
          <a:prstGeom prst="ca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1400" dirty="0" smtClean="0"/>
              <a:t>キャッシュ</a:t>
            </a:r>
            <a:endParaRPr kumimoji="1" lang="ja-JP" altLang="en-US" sz="1400" dirty="0"/>
          </a:p>
        </p:txBody>
      </p:sp>
      <p:sp>
        <p:nvSpPr>
          <p:cNvPr id="15" name="円柱 14"/>
          <p:cNvSpPr/>
          <p:nvPr/>
        </p:nvSpPr>
        <p:spPr>
          <a:xfrm>
            <a:off x="4644008" y="4941168"/>
            <a:ext cx="936104" cy="360040"/>
          </a:xfrm>
          <a:prstGeom prst="ca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1400" dirty="0" smtClean="0"/>
              <a:t>キャッシュ</a:t>
            </a:r>
            <a:endParaRPr kumimoji="1" lang="ja-JP" altLang="en-US" sz="1400" dirty="0"/>
          </a:p>
        </p:txBody>
      </p:sp>
      <p:sp>
        <p:nvSpPr>
          <p:cNvPr id="16" name="円柱 15"/>
          <p:cNvSpPr/>
          <p:nvPr/>
        </p:nvSpPr>
        <p:spPr>
          <a:xfrm>
            <a:off x="4644008" y="5373216"/>
            <a:ext cx="936104" cy="360040"/>
          </a:xfrm>
          <a:prstGeom prst="ca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1400" dirty="0" smtClean="0"/>
              <a:t>キャッシュ</a:t>
            </a:r>
            <a:endParaRPr kumimoji="1" lang="ja-JP" altLang="en-US" sz="1400" dirty="0"/>
          </a:p>
        </p:txBody>
      </p:sp>
      <p:sp>
        <p:nvSpPr>
          <p:cNvPr id="17" name="円柱 16"/>
          <p:cNvSpPr/>
          <p:nvPr/>
        </p:nvSpPr>
        <p:spPr>
          <a:xfrm>
            <a:off x="4644008" y="5949280"/>
            <a:ext cx="936104" cy="360040"/>
          </a:xfrm>
          <a:prstGeom prst="ca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1400" dirty="0" smtClean="0"/>
              <a:t>キャッシュ</a:t>
            </a:r>
            <a:endParaRPr kumimoji="1" lang="ja-JP" altLang="en-US" sz="1400" dirty="0"/>
          </a:p>
        </p:txBody>
      </p:sp>
      <p:sp>
        <p:nvSpPr>
          <p:cNvPr id="18" name="線吹き出し 2 (枠付き) 17"/>
          <p:cNvSpPr/>
          <p:nvPr/>
        </p:nvSpPr>
        <p:spPr>
          <a:xfrm>
            <a:off x="6588224" y="3861048"/>
            <a:ext cx="2304256" cy="504056"/>
          </a:xfrm>
          <a:prstGeom prst="borderCallout2">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smtClean="0"/>
              <a:t>コンテンツ全般</a:t>
            </a:r>
            <a:endParaRPr kumimoji="1" lang="ja-JP" altLang="en-US" dirty="0"/>
          </a:p>
        </p:txBody>
      </p:sp>
      <p:sp>
        <p:nvSpPr>
          <p:cNvPr id="19" name="線吹き出し 2 (枠付き) 18"/>
          <p:cNvSpPr/>
          <p:nvPr/>
        </p:nvSpPr>
        <p:spPr>
          <a:xfrm>
            <a:off x="6588224" y="4437112"/>
            <a:ext cx="2304256" cy="504056"/>
          </a:xfrm>
          <a:prstGeom prst="borderCallout2">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dirty="0" smtClean="0"/>
              <a:t>コンテンツ全般</a:t>
            </a:r>
            <a:endParaRPr kumimoji="1" lang="ja-JP" altLang="en-US" dirty="0"/>
          </a:p>
        </p:txBody>
      </p:sp>
      <p:sp>
        <p:nvSpPr>
          <p:cNvPr id="20" name="線吹き出し 2 (枠付き) 19"/>
          <p:cNvSpPr/>
          <p:nvPr/>
        </p:nvSpPr>
        <p:spPr>
          <a:xfrm>
            <a:off x="6588224" y="5013176"/>
            <a:ext cx="2304256" cy="504056"/>
          </a:xfrm>
          <a:prstGeom prst="borderCallout2">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smtClean="0"/>
              <a:t>変化の無いデータや処理結果</a:t>
            </a:r>
            <a:endParaRPr kumimoji="1" lang="ja-JP" altLang="en-US" dirty="0"/>
          </a:p>
        </p:txBody>
      </p:sp>
      <p:sp>
        <p:nvSpPr>
          <p:cNvPr id="21" name="線吹き出し 2 (枠付き) 20"/>
          <p:cNvSpPr/>
          <p:nvPr/>
        </p:nvSpPr>
        <p:spPr>
          <a:xfrm>
            <a:off x="6588224" y="5589240"/>
            <a:ext cx="2304256" cy="504056"/>
          </a:xfrm>
          <a:prstGeom prst="borderCallout2">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dirty="0" smtClean="0"/>
              <a:t>クエリ</a:t>
            </a:r>
            <a:endParaRPr kumimoji="1" lang="ja-JP" altLang="en-US" dirty="0"/>
          </a:p>
        </p:txBody>
      </p:sp>
      <p:sp>
        <p:nvSpPr>
          <p:cNvPr id="22" name="線吹き出し 2 (枠付き) 21"/>
          <p:cNvSpPr/>
          <p:nvPr/>
        </p:nvSpPr>
        <p:spPr>
          <a:xfrm>
            <a:off x="179512" y="2996952"/>
            <a:ext cx="2160240" cy="936104"/>
          </a:xfrm>
          <a:prstGeom prst="borderCallout2">
            <a:avLst>
              <a:gd name="adj1" fmla="val 21572"/>
              <a:gd name="adj2" fmla="val 103979"/>
              <a:gd name="adj3" fmla="val 21738"/>
              <a:gd name="adj4" fmla="val 117092"/>
              <a:gd name="adj5" fmla="val 156782"/>
              <a:gd name="adj6" fmla="val 129986"/>
            </a:avLst>
          </a:prstGeom>
        </p:spPr>
        <p:style>
          <a:lnRef idx="1">
            <a:schemeClr val="accent1"/>
          </a:lnRef>
          <a:fillRef idx="2">
            <a:schemeClr val="accent1"/>
          </a:fillRef>
          <a:effectRef idx="1">
            <a:schemeClr val="accent1"/>
          </a:effectRef>
          <a:fontRef idx="minor">
            <a:schemeClr val="dk1"/>
          </a:fontRef>
        </p:style>
        <p:txBody>
          <a:bodyPr rtlCol="0" anchor="ctr"/>
          <a:lstStyle/>
          <a:p>
            <a:pPr>
              <a:buFont typeface="Arial" pitchFamily="34" charset="0"/>
              <a:buChar char="•"/>
            </a:pPr>
            <a:r>
              <a:rPr kumimoji="1" lang="ja-JP" altLang="en-US" sz="1200" dirty="0" smtClean="0"/>
              <a:t>リロードをしても実質変化しないものは要求を出さない</a:t>
            </a:r>
            <a:endParaRPr kumimoji="1" lang="en-US" altLang="ja-JP" sz="1200" dirty="0" smtClean="0"/>
          </a:p>
          <a:p>
            <a:pPr>
              <a:buFont typeface="Arial" pitchFamily="34" charset="0"/>
              <a:buChar char="•"/>
            </a:pPr>
            <a:r>
              <a:rPr lang="en-US" altLang="ja-JP" sz="1200" dirty="0" smtClean="0"/>
              <a:t>Web</a:t>
            </a:r>
            <a:r>
              <a:rPr lang="ja-JP" altLang="en-US" sz="1200" dirty="0" smtClean="0"/>
              <a:t>サーバからキャッシュして良いと指示されたものを管理する</a:t>
            </a:r>
            <a:endParaRPr kumimoji="1" lang="ja-JP" altLang="en-US" sz="1200" dirty="0"/>
          </a:p>
        </p:txBody>
      </p:sp>
      <p:sp>
        <p:nvSpPr>
          <p:cNvPr id="23" name="線吹き出し 2 (枠付き) 22"/>
          <p:cNvSpPr/>
          <p:nvPr/>
        </p:nvSpPr>
        <p:spPr>
          <a:xfrm>
            <a:off x="179512" y="4005064"/>
            <a:ext cx="2160240" cy="936104"/>
          </a:xfrm>
          <a:prstGeom prst="borderCallout2">
            <a:avLst>
              <a:gd name="adj1" fmla="val 21572"/>
              <a:gd name="adj2" fmla="val 103979"/>
              <a:gd name="adj3" fmla="val 21738"/>
              <a:gd name="adj4" fmla="val 117092"/>
              <a:gd name="adj5" fmla="val 122919"/>
              <a:gd name="adj6" fmla="val 131115"/>
            </a:avLst>
          </a:prstGeom>
        </p:spPr>
        <p:style>
          <a:lnRef idx="1">
            <a:schemeClr val="accent1"/>
          </a:lnRef>
          <a:fillRef idx="2">
            <a:schemeClr val="accent1"/>
          </a:fillRef>
          <a:effectRef idx="1">
            <a:schemeClr val="accent1"/>
          </a:effectRef>
          <a:fontRef idx="minor">
            <a:schemeClr val="dk1"/>
          </a:fontRef>
        </p:style>
        <p:txBody>
          <a:bodyPr rtlCol="0" anchor="ctr"/>
          <a:lstStyle/>
          <a:p>
            <a:pPr>
              <a:buFont typeface="Arial" pitchFamily="34" charset="0"/>
              <a:buChar char="•"/>
            </a:pPr>
            <a:r>
              <a:rPr lang="ja-JP" altLang="en-US" sz="1200" dirty="0" smtClean="0"/>
              <a:t>アプリケーションサーバで生成された動的コンテンツのうち、変化が無ければ生成結果だけをキャッシュしておくなど</a:t>
            </a:r>
            <a:endParaRPr kumimoji="1" lang="ja-JP" altLang="en-US" sz="1200" dirty="0"/>
          </a:p>
        </p:txBody>
      </p:sp>
      <p:sp>
        <p:nvSpPr>
          <p:cNvPr id="24" name="線吹き出し 2 (枠付き) 23"/>
          <p:cNvSpPr/>
          <p:nvPr/>
        </p:nvSpPr>
        <p:spPr>
          <a:xfrm>
            <a:off x="179512" y="5013176"/>
            <a:ext cx="2160240" cy="720080"/>
          </a:xfrm>
          <a:prstGeom prst="borderCallout2">
            <a:avLst>
              <a:gd name="adj1" fmla="val 21572"/>
              <a:gd name="adj2" fmla="val 103979"/>
              <a:gd name="adj3" fmla="val 21738"/>
              <a:gd name="adj4" fmla="val 117092"/>
              <a:gd name="adj5" fmla="val 73167"/>
              <a:gd name="adj6" fmla="val 131679"/>
            </a:avLst>
          </a:prstGeom>
        </p:spPr>
        <p:style>
          <a:lnRef idx="1">
            <a:schemeClr val="accent1"/>
          </a:lnRef>
          <a:fillRef idx="2">
            <a:schemeClr val="accent1"/>
          </a:fillRef>
          <a:effectRef idx="1">
            <a:schemeClr val="accent1"/>
          </a:effectRef>
          <a:fontRef idx="minor">
            <a:schemeClr val="dk1"/>
          </a:fontRef>
        </p:style>
        <p:txBody>
          <a:bodyPr rtlCol="0" anchor="ctr"/>
          <a:lstStyle/>
          <a:p>
            <a:pPr>
              <a:buFont typeface="Arial" pitchFamily="34" charset="0"/>
              <a:buChar char="•"/>
            </a:pPr>
            <a:r>
              <a:rPr kumimoji="1" lang="en-US" altLang="ja-JP" sz="1200" dirty="0" smtClean="0"/>
              <a:t>DB</a:t>
            </a:r>
            <a:r>
              <a:rPr kumimoji="1" lang="ja-JP" altLang="en-US" sz="1200" dirty="0" err="1" smtClean="0"/>
              <a:t>への</a:t>
            </a:r>
            <a:r>
              <a:rPr kumimoji="1" lang="ja-JP" altLang="en-US" sz="1200" dirty="0" smtClean="0"/>
              <a:t>アクセスをせずとも結果が同じであることが明らかなもの</a:t>
            </a:r>
            <a:endParaRPr kumimoji="1" lang="ja-JP" altLang="en-US" sz="1200" dirty="0"/>
          </a:p>
        </p:txBody>
      </p:sp>
      <p:sp>
        <p:nvSpPr>
          <p:cNvPr id="25" name="線吹き出し 2 (枠付き) 24"/>
          <p:cNvSpPr/>
          <p:nvPr/>
        </p:nvSpPr>
        <p:spPr>
          <a:xfrm>
            <a:off x="179512" y="5805264"/>
            <a:ext cx="2160240" cy="720080"/>
          </a:xfrm>
          <a:prstGeom prst="borderCallout2">
            <a:avLst>
              <a:gd name="adj1" fmla="val 21572"/>
              <a:gd name="adj2" fmla="val 103979"/>
              <a:gd name="adj3" fmla="val 21738"/>
              <a:gd name="adj4" fmla="val 117092"/>
              <a:gd name="adj5" fmla="val 49463"/>
              <a:gd name="adj6" fmla="val 131679"/>
            </a:avLst>
          </a:prstGeom>
        </p:spPr>
        <p:style>
          <a:lnRef idx="1">
            <a:schemeClr val="accent1"/>
          </a:lnRef>
          <a:fillRef idx="2">
            <a:schemeClr val="accent1"/>
          </a:fillRef>
          <a:effectRef idx="1">
            <a:schemeClr val="accent1"/>
          </a:effectRef>
          <a:fontRef idx="minor">
            <a:schemeClr val="dk1"/>
          </a:fontRef>
        </p:style>
        <p:txBody>
          <a:bodyPr rtlCol="0" anchor="ctr"/>
          <a:lstStyle/>
          <a:p>
            <a:pPr>
              <a:buFont typeface="Arial" pitchFamily="34" charset="0"/>
              <a:buChar char="•"/>
            </a:pPr>
            <a:r>
              <a:rPr lang="en-US" altLang="ja-JP" sz="1200" dirty="0" smtClean="0"/>
              <a:t>DB</a:t>
            </a:r>
            <a:r>
              <a:rPr lang="ja-JP" altLang="en-US" sz="1200" dirty="0" smtClean="0"/>
              <a:t>サーバの機能としてのキャッシュ（クエリや結果セット）</a:t>
            </a:r>
            <a:endParaRPr kumimoji="1" lang="ja-JP" altLang="en-US" sz="1200" dirty="0"/>
          </a:p>
        </p:txBody>
      </p:sp>
      <p:sp>
        <p:nvSpPr>
          <p:cNvPr id="26" name="テキスト ボックス 25"/>
          <p:cNvSpPr txBox="1"/>
          <p:nvPr/>
        </p:nvSpPr>
        <p:spPr>
          <a:xfrm>
            <a:off x="251520" y="2636912"/>
            <a:ext cx="1848583" cy="369332"/>
          </a:xfrm>
          <a:prstGeom prst="rect">
            <a:avLst/>
          </a:prstGeom>
          <a:noFill/>
        </p:spPr>
        <p:txBody>
          <a:bodyPr wrap="none" rtlCol="0">
            <a:spAutoFit/>
          </a:bodyPr>
          <a:lstStyle/>
          <a:p>
            <a:r>
              <a:rPr kumimoji="1" lang="ja-JP" altLang="en-US" dirty="0" smtClean="0"/>
              <a:t>キャッシュの処理</a:t>
            </a:r>
            <a:endParaRPr kumimoji="1" lang="ja-JP" altLang="en-US" dirty="0"/>
          </a:p>
        </p:txBody>
      </p:sp>
      <p:sp>
        <p:nvSpPr>
          <p:cNvPr id="27" name="テキスト ボックス 26"/>
          <p:cNvSpPr txBox="1"/>
          <p:nvPr/>
        </p:nvSpPr>
        <p:spPr>
          <a:xfrm>
            <a:off x="6660232" y="3501008"/>
            <a:ext cx="2178802" cy="369332"/>
          </a:xfrm>
          <a:prstGeom prst="rect">
            <a:avLst/>
          </a:prstGeom>
          <a:noFill/>
        </p:spPr>
        <p:txBody>
          <a:bodyPr wrap="none" rtlCol="0">
            <a:spAutoFit/>
          </a:bodyPr>
          <a:lstStyle/>
          <a:p>
            <a:r>
              <a:rPr kumimoji="1" lang="ja-JP" altLang="en-US" dirty="0" smtClean="0"/>
              <a:t>キャッシュされるもの</a:t>
            </a:r>
            <a:endParaRPr kumimoji="1" lang="ja-JP"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グループ化 19"/>
          <p:cNvGrpSpPr/>
          <p:nvPr/>
        </p:nvGrpSpPr>
        <p:grpSpPr>
          <a:xfrm>
            <a:off x="2915816" y="3429000"/>
            <a:ext cx="2160240" cy="2016224"/>
            <a:chOff x="5940152" y="2636912"/>
            <a:chExt cx="2592288" cy="3816424"/>
          </a:xfrm>
        </p:grpSpPr>
        <p:sp>
          <p:nvSpPr>
            <p:cNvPr id="21" name="正方形/長方形 20"/>
            <p:cNvSpPr/>
            <p:nvPr/>
          </p:nvSpPr>
          <p:spPr>
            <a:xfrm>
              <a:off x="5940152" y="2636912"/>
              <a:ext cx="2592288" cy="9144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1200" dirty="0" smtClean="0"/>
                <a:t>ブラウザ</a:t>
              </a:r>
              <a:endParaRPr kumimoji="1" lang="ja-JP" altLang="en-US" sz="1050" dirty="0"/>
            </a:p>
          </p:txBody>
        </p:sp>
        <p:sp>
          <p:nvSpPr>
            <p:cNvPr id="22" name="正方形/長方形 21"/>
            <p:cNvSpPr/>
            <p:nvPr/>
          </p:nvSpPr>
          <p:spPr>
            <a:xfrm>
              <a:off x="5940152" y="5538936"/>
              <a:ext cx="2592288" cy="9144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ja-JP" altLang="en-US" sz="1200" dirty="0" smtClean="0"/>
                <a:t>データベースサーバ</a:t>
              </a:r>
              <a:r>
                <a:rPr kumimoji="1" lang="en-US" altLang="ja-JP" sz="1200" dirty="0" smtClean="0"/>
                <a:t/>
              </a:r>
              <a:br>
                <a:rPr kumimoji="1" lang="en-US" altLang="ja-JP" sz="1200" dirty="0" smtClean="0"/>
              </a:br>
              <a:r>
                <a:rPr kumimoji="1" lang="en-US" altLang="ja-JP" sz="1200" dirty="0" smtClean="0"/>
                <a:t>(</a:t>
              </a:r>
              <a:r>
                <a:rPr kumimoji="1" lang="en-US" altLang="ja-JP" sz="1200" dirty="0" err="1" smtClean="0"/>
                <a:t>PostgreSQL</a:t>
              </a:r>
              <a:r>
                <a:rPr kumimoji="1" lang="en-US" altLang="ja-JP" sz="1200" dirty="0" smtClean="0"/>
                <a:t>)</a:t>
              </a:r>
              <a:endParaRPr kumimoji="1" lang="ja-JP" altLang="en-US" sz="1200" dirty="0"/>
            </a:p>
          </p:txBody>
        </p:sp>
        <p:sp>
          <p:nvSpPr>
            <p:cNvPr id="23" name="正方形/長方形 22"/>
            <p:cNvSpPr/>
            <p:nvPr/>
          </p:nvSpPr>
          <p:spPr>
            <a:xfrm>
              <a:off x="6084168" y="4005064"/>
              <a:ext cx="2304256" cy="28803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sz="1200" dirty="0" smtClean="0"/>
                <a:t>Web</a:t>
              </a:r>
              <a:r>
                <a:rPr kumimoji="1" lang="ja-JP" altLang="en-US" sz="1200" dirty="0" smtClean="0"/>
                <a:t>サーバ</a:t>
              </a:r>
              <a:r>
                <a:rPr kumimoji="1" lang="en-US" altLang="ja-JP" sz="1200" dirty="0" smtClean="0"/>
                <a:t>(Apache2)</a:t>
              </a:r>
              <a:endParaRPr kumimoji="1" lang="ja-JP" altLang="en-US" sz="1200" dirty="0"/>
            </a:p>
          </p:txBody>
        </p:sp>
        <p:sp>
          <p:nvSpPr>
            <p:cNvPr id="24" name="正方形/長方形 23"/>
            <p:cNvSpPr/>
            <p:nvPr/>
          </p:nvSpPr>
          <p:spPr>
            <a:xfrm>
              <a:off x="6084168" y="4797152"/>
              <a:ext cx="2304256" cy="28803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1000" dirty="0" smtClean="0"/>
                <a:t>アプリケーション</a:t>
              </a:r>
              <a:r>
                <a:rPr kumimoji="1" lang="ja-JP" altLang="en-US" sz="1000" dirty="0" smtClean="0"/>
                <a:t>サーバ</a:t>
              </a:r>
              <a:r>
                <a:rPr kumimoji="1" lang="en-US" altLang="ja-JP" sz="1000" dirty="0" smtClean="0"/>
                <a:t>(Tomcat)</a:t>
              </a:r>
              <a:endParaRPr kumimoji="1" lang="ja-JP" altLang="en-US" sz="1000" dirty="0"/>
            </a:p>
          </p:txBody>
        </p:sp>
        <p:cxnSp>
          <p:nvCxnSpPr>
            <p:cNvPr id="25" name="カギ線コネクタ 24"/>
            <p:cNvCxnSpPr>
              <a:stCxn id="21" idx="2"/>
              <a:endCxn id="23" idx="0"/>
            </p:cNvCxnSpPr>
            <p:nvPr/>
          </p:nvCxnSpPr>
          <p:spPr>
            <a:xfrm rot="5400000">
              <a:off x="7009420" y="3778188"/>
              <a:ext cx="453752" cy="1588"/>
            </a:xfrm>
            <a:prstGeom prst="bentConnector3">
              <a:avLst>
                <a:gd name="adj1" fmla="val 50000"/>
              </a:avLst>
            </a:prstGeom>
          </p:spPr>
          <p:style>
            <a:lnRef idx="3">
              <a:schemeClr val="accent1"/>
            </a:lnRef>
            <a:fillRef idx="0">
              <a:schemeClr val="accent1"/>
            </a:fillRef>
            <a:effectRef idx="2">
              <a:schemeClr val="accent1"/>
            </a:effectRef>
            <a:fontRef idx="minor">
              <a:schemeClr val="tx1"/>
            </a:fontRef>
          </p:style>
        </p:cxnSp>
        <p:cxnSp>
          <p:nvCxnSpPr>
            <p:cNvPr id="26" name="カギ線コネクタ 25"/>
            <p:cNvCxnSpPr>
              <a:stCxn id="23" idx="2"/>
              <a:endCxn id="24" idx="0"/>
            </p:cNvCxnSpPr>
            <p:nvPr/>
          </p:nvCxnSpPr>
          <p:spPr>
            <a:xfrm rot="5400000">
              <a:off x="6984268" y="4545124"/>
              <a:ext cx="504056" cy="1588"/>
            </a:xfrm>
            <a:prstGeom prst="bentConnector3">
              <a:avLst>
                <a:gd name="adj1" fmla="val 50000"/>
              </a:avLst>
            </a:prstGeom>
          </p:spPr>
          <p:style>
            <a:lnRef idx="3">
              <a:schemeClr val="accent1"/>
            </a:lnRef>
            <a:fillRef idx="0">
              <a:schemeClr val="accent1"/>
            </a:fillRef>
            <a:effectRef idx="2">
              <a:schemeClr val="accent1"/>
            </a:effectRef>
            <a:fontRef idx="minor">
              <a:schemeClr val="tx1"/>
            </a:fontRef>
          </p:style>
        </p:cxnSp>
        <p:cxnSp>
          <p:nvCxnSpPr>
            <p:cNvPr id="27" name="カギ線コネクタ 26"/>
            <p:cNvCxnSpPr>
              <a:stCxn id="24" idx="2"/>
              <a:endCxn id="22" idx="0"/>
            </p:cNvCxnSpPr>
            <p:nvPr/>
          </p:nvCxnSpPr>
          <p:spPr>
            <a:xfrm rot="5400000">
              <a:off x="7009420" y="5312060"/>
              <a:ext cx="453752" cy="1588"/>
            </a:xfrm>
            <a:prstGeom prst="bentConnector3">
              <a:avLst>
                <a:gd name="adj1" fmla="val 50000"/>
              </a:avLst>
            </a:prstGeom>
          </p:spPr>
          <p:style>
            <a:lnRef idx="3">
              <a:schemeClr val="accent1"/>
            </a:lnRef>
            <a:fillRef idx="0">
              <a:schemeClr val="accent1"/>
            </a:fillRef>
            <a:effectRef idx="2">
              <a:schemeClr val="accent1"/>
            </a:effectRef>
            <a:fontRef idx="minor">
              <a:schemeClr val="tx1"/>
            </a:fontRef>
          </p:style>
        </p:cxnSp>
      </p:grpSp>
      <p:sp>
        <p:nvSpPr>
          <p:cNvPr id="2" name="タイトル 1"/>
          <p:cNvSpPr>
            <a:spLocks noGrp="1"/>
          </p:cNvSpPr>
          <p:nvPr>
            <p:ph type="title"/>
          </p:nvPr>
        </p:nvSpPr>
        <p:spPr/>
        <p:txBody>
          <a:bodyPr>
            <a:normAutofit/>
          </a:bodyPr>
          <a:lstStyle/>
          <a:p>
            <a:r>
              <a:rPr kumimoji="1" lang="ja-JP" altLang="en-US" dirty="0" smtClean="0"/>
              <a:t>キャッシュはサーバ側への</a:t>
            </a:r>
            <a:r>
              <a:rPr kumimoji="1" lang="en-US" altLang="ja-JP" dirty="0" smtClean="0"/>
              <a:t/>
            </a:r>
            <a:br>
              <a:rPr kumimoji="1" lang="en-US" altLang="ja-JP" dirty="0" smtClean="0"/>
            </a:br>
            <a:r>
              <a:rPr kumimoji="1" lang="ja-JP" altLang="en-US" dirty="0" smtClean="0"/>
              <a:t>アクセスを減らす効果がある</a:t>
            </a:r>
            <a:endParaRPr kumimoji="1" lang="ja-JP" altLang="en-US" dirty="0"/>
          </a:p>
        </p:txBody>
      </p:sp>
      <p:sp>
        <p:nvSpPr>
          <p:cNvPr id="28" name="スライド番号プレースホルダ 27"/>
          <p:cNvSpPr>
            <a:spLocks noGrp="1"/>
          </p:cNvSpPr>
          <p:nvPr>
            <p:ph type="sldNum" sz="quarter" idx="11"/>
          </p:nvPr>
        </p:nvSpPr>
        <p:spPr/>
        <p:txBody>
          <a:bodyPr/>
          <a:lstStyle/>
          <a:p>
            <a:fld id="{D2D8002D-B5B0-4BAC-B1F6-782DDCCE6D9C}" type="slidenum">
              <a:rPr kumimoji="1" lang="ja-JP" altLang="en-US" smtClean="0"/>
              <a:pPr/>
              <a:t>17</a:t>
            </a:fld>
            <a:endParaRPr kumimoji="1" lang="ja-JP" altLang="en-US"/>
          </a:p>
        </p:txBody>
      </p:sp>
      <p:sp>
        <p:nvSpPr>
          <p:cNvPr id="4" name="角丸四角形 3"/>
          <p:cNvSpPr/>
          <p:nvPr/>
        </p:nvSpPr>
        <p:spPr>
          <a:xfrm>
            <a:off x="755576" y="3284984"/>
            <a:ext cx="7776864" cy="151216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ja-JP" altLang="en-US" b="1" dirty="0" smtClean="0">
                <a:solidFill>
                  <a:srgbClr val="FF0000"/>
                </a:solidFill>
                <a:effectLst>
                  <a:outerShdw blurRad="38100" dist="38100" dir="2700000" algn="tl">
                    <a:srgbClr val="000000">
                      <a:alpha val="43137"/>
                    </a:srgbClr>
                  </a:outerShdw>
                </a:effectLst>
              </a:rPr>
              <a:t>サーバ</a:t>
            </a:r>
            <a:r>
              <a:rPr lang="ja-JP" altLang="en-US" b="1" dirty="0" smtClean="0">
                <a:solidFill>
                  <a:srgbClr val="FF0000"/>
                </a:solidFill>
                <a:effectLst>
                  <a:outerShdw blurRad="38100" dist="38100" dir="2700000" algn="tl">
                    <a:srgbClr val="000000">
                      <a:alpha val="43137"/>
                    </a:srgbClr>
                  </a:outerShdw>
                </a:effectLst>
              </a:rPr>
              <a:t>側</a:t>
            </a:r>
            <a:r>
              <a:rPr kumimoji="1" lang="ja-JP" altLang="en-US" b="1" dirty="0" smtClean="0">
                <a:solidFill>
                  <a:srgbClr val="FF0000"/>
                </a:solidFill>
                <a:effectLst>
                  <a:outerShdw blurRad="38100" dist="38100" dir="2700000" algn="tl">
                    <a:srgbClr val="000000">
                      <a:alpha val="43137"/>
                    </a:srgbClr>
                  </a:outerShdw>
                </a:effectLst>
              </a:rPr>
              <a:t>のデータを</a:t>
            </a:r>
            <a:r>
              <a:rPr kumimoji="1" lang="en-US" altLang="ja-JP" b="1" dirty="0" smtClean="0">
                <a:solidFill>
                  <a:srgbClr val="FF0000"/>
                </a:solidFill>
                <a:effectLst>
                  <a:outerShdw blurRad="38100" dist="38100" dir="2700000" algn="tl">
                    <a:srgbClr val="000000">
                      <a:alpha val="43137"/>
                    </a:srgbClr>
                  </a:outerShdw>
                </a:effectLst>
              </a:rPr>
              <a:t/>
            </a:r>
            <a:br>
              <a:rPr kumimoji="1" lang="en-US" altLang="ja-JP" b="1" dirty="0" smtClean="0">
                <a:solidFill>
                  <a:srgbClr val="FF0000"/>
                </a:solidFill>
                <a:effectLst>
                  <a:outerShdw blurRad="38100" dist="38100" dir="2700000" algn="tl">
                    <a:srgbClr val="000000">
                      <a:alpha val="43137"/>
                    </a:srgbClr>
                  </a:outerShdw>
                </a:effectLst>
              </a:rPr>
            </a:br>
            <a:r>
              <a:rPr kumimoji="1" lang="ja-JP" altLang="en-US" b="1" dirty="0" smtClean="0">
                <a:solidFill>
                  <a:srgbClr val="FF0000"/>
                </a:solidFill>
                <a:effectLst>
                  <a:outerShdw blurRad="38100" dist="38100" dir="2700000" algn="tl">
                    <a:srgbClr val="000000">
                      <a:alpha val="43137"/>
                    </a:srgbClr>
                  </a:outerShdw>
                </a:effectLst>
              </a:rPr>
              <a:t>キャッシュ</a:t>
            </a:r>
            <a:endParaRPr kumimoji="1" lang="ja-JP" altLang="en-US" b="1" dirty="0">
              <a:solidFill>
                <a:srgbClr val="FF0000"/>
              </a:solidFill>
              <a:effectLst>
                <a:outerShdw blurRad="38100" dist="38100" dir="2700000" algn="tl">
                  <a:srgbClr val="000000">
                    <a:alpha val="43137"/>
                  </a:srgbClr>
                </a:outerShdw>
              </a:effectLst>
            </a:endParaRPr>
          </a:p>
        </p:txBody>
      </p:sp>
      <p:cxnSp>
        <p:nvCxnSpPr>
          <p:cNvPr id="5" name="カギ線コネクタ 4"/>
          <p:cNvCxnSpPr>
            <a:stCxn id="13" idx="2"/>
          </p:cNvCxnSpPr>
          <p:nvPr/>
        </p:nvCxnSpPr>
        <p:spPr>
          <a:xfrm rot="5400000">
            <a:off x="4872188" y="3846175"/>
            <a:ext cx="239718" cy="1992222"/>
          </a:xfrm>
          <a:prstGeom prst="bentConnector3">
            <a:avLst>
              <a:gd name="adj1" fmla="val 50000"/>
            </a:avLst>
          </a:prstGeom>
        </p:spPr>
        <p:style>
          <a:lnRef idx="3">
            <a:schemeClr val="accent1"/>
          </a:lnRef>
          <a:fillRef idx="0">
            <a:schemeClr val="accent1"/>
          </a:fillRef>
          <a:effectRef idx="2">
            <a:schemeClr val="accent1"/>
          </a:effectRef>
          <a:fontRef idx="minor">
            <a:schemeClr val="tx1"/>
          </a:fontRef>
        </p:style>
      </p:cxnSp>
      <p:cxnSp>
        <p:nvCxnSpPr>
          <p:cNvPr id="6" name="カギ線コネクタ 5"/>
          <p:cNvCxnSpPr>
            <a:stCxn id="14" idx="2"/>
          </p:cNvCxnSpPr>
          <p:nvPr/>
        </p:nvCxnSpPr>
        <p:spPr>
          <a:xfrm rot="16200000" flipH="1">
            <a:off x="2807958" y="3774167"/>
            <a:ext cx="239718" cy="2136237"/>
          </a:xfrm>
          <a:prstGeom prst="bentConnector3">
            <a:avLst>
              <a:gd name="adj1" fmla="val 50000"/>
            </a:avLst>
          </a:prstGeom>
        </p:spPr>
        <p:style>
          <a:lnRef idx="3">
            <a:schemeClr val="accent1"/>
          </a:lnRef>
          <a:fillRef idx="0">
            <a:schemeClr val="accent1"/>
          </a:fillRef>
          <a:effectRef idx="2">
            <a:schemeClr val="accent1"/>
          </a:effectRef>
          <a:fontRef idx="minor">
            <a:schemeClr val="tx1"/>
          </a:fontRef>
        </p:style>
      </p:cxnSp>
      <p:cxnSp>
        <p:nvCxnSpPr>
          <p:cNvPr id="7" name="カギ線コネクタ 6"/>
          <p:cNvCxnSpPr>
            <a:endCxn id="15" idx="0"/>
          </p:cNvCxnSpPr>
          <p:nvPr/>
        </p:nvCxnSpPr>
        <p:spPr>
          <a:xfrm rot="16200000" flipH="1">
            <a:off x="4872188" y="3035827"/>
            <a:ext cx="239718" cy="1992222"/>
          </a:xfrm>
          <a:prstGeom prst="bentConnector3">
            <a:avLst>
              <a:gd name="adj1" fmla="val 50000"/>
            </a:avLst>
          </a:prstGeom>
        </p:spPr>
        <p:style>
          <a:lnRef idx="3">
            <a:schemeClr val="accent1"/>
          </a:lnRef>
          <a:fillRef idx="0">
            <a:schemeClr val="accent1"/>
          </a:fillRef>
          <a:effectRef idx="2">
            <a:schemeClr val="accent1"/>
          </a:effectRef>
          <a:fontRef idx="minor">
            <a:schemeClr val="tx1"/>
          </a:fontRef>
        </p:style>
      </p:cxnSp>
      <p:cxnSp>
        <p:nvCxnSpPr>
          <p:cNvPr id="8" name="カギ線コネクタ 7"/>
          <p:cNvCxnSpPr>
            <a:endCxn id="16" idx="0"/>
          </p:cNvCxnSpPr>
          <p:nvPr/>
        </p:nvCxnSpPr>
        <p:spPr>
          <a:xfrm rot="5400000">
            <a:off x="2807959" y="2963820"/>
            <a:ext cx="239718" cy="2136237"/>
          </a:xfrm>
          <a:prstGeom prst="bentConnector3">
            <a:avLst>
              <a:gd name="adj1" fmla="val 50000"/>
            </a:avLst>
          </a:prstGeom>
        </p:spPr>
        <p:style>
          <a:lnRef idx="3">
            <a:schemeClr val="accent1"/>
          </a:lnRef>
          <a:fillRef idx="0">
            <a:schemeClr val="accent1"/>
          </a:fillRef>
          <a:effectRef idx="2">
            <a:schemeClr val="accent1"/>
          </a:effectRef>
          <a:fontRef idx="minor">
            <a:schemeClr val="tx1"/>
          </a:fontRef>
        </p:style>
      </p:cxnSp>
      <p:cxnSp>
        <p:nvCxnSpPr>
          <p:cNvPr id="9" name="カギ線コネクタ 8"/>
          <p:cNvCxnSpPr>
            <a:stCxn id="15" idx="2"/>
            <a:endCxn id="13" idx="0"/>
          </p:cNvCxnSpPr>
          <p:nvPr/>
        </p:nvCxnSpPr>
        <p:spPr>
          <a:xfrm rot="5400000">
            <a:off x="5855011" y="4437112"/>
            <a:ext cx="266294" cy="1588"/>
          </a:xfrm>
          <a:prstGeom prst="bentConnector3">
            <a:avLst>
              <a:gd name="adj1" fmla="val 50000"/>
            </a:avLst>
          </a:prstGeom>
        </p:spPr>
        <p:style>
          <a:lnRef idx="3">
            <a:schemeClr val="accent1"/>
          </a:lnRef>
          <a:fillRef idx="0">
            <a:schemeClr val="accent1"/>
          </a:fillRef>
          <a:effectRef idx="2">
            <a:schemeClr val="accent1"/>
          </a:effectRef>
          <a:fontRef idx="minor">
            <a:schemeClr val="tx1"/>
          </a:fontRef>
        </p:style>
      </p:cxnSp>
      <p:cxnSp>
        <p:nvCxnSpPr>
          <p:cNvPr id="10" name="カギ線コネクタ 9"/>
          <p:cNvCxnSpPr>
            <a:stCxn id="16" idx="2"/>
            <a:endCxn id="14" idx="0"/>
          </p:cNvCxnSpPr>
          <p:nvPr/>
        </p:nvCxnSpPr>
        <p:spPr>
          <a:xfrm rot="5400000">
            <a:off x="1726552" y="4437112"/>
            <a:ext cx="266294" cy="1588"/>
          </a:xfrm>
          <a:prstGeom prst="bentConnector3">
            <a:avLst>
              <a:gd name="adj1" fmla="val 50000"/>
            </a:avLst>
          </a:prstGeom>
        </p:spPr>
        <p:style>
          <a:lnRef idx="3">
            <a:schemeClr val="accent1"/>
          </a:lnRef>
          <a:fillRef idx="0">
            <a:schemeClr val="accent1"/>
          </a:fillRef>
          <a:effectRef idx="2">
            <a:schemeClr val="accent1"/>
          </a:effectRef>
          <a:fontRef idx="minor">
            <a:schemeClr val="tx1"/>
          </a:fontRef>
        </p:style>
      </p:cxnSp>
      <p:sp>
        <p:nvSpPr>
          <p:cNvPr id="13" name="正方形/長方形 12"/>
          <p:cNvSpPr/>
          <p:nvPr/>
        </p:nvSpPr>
        <p:spPr>
          <a:xfrm>
            <a:off x="5028051" y="4570259"/>
            <a:ext cx="1920213" cy="152168"/>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1000" dirty="0" smtClean="0"/>
              <a:t>アプリケーション</a:t>
            </a:r>
            <a:r>
              <a:rPr kumimoji="1" lang="ja-JP" altLang="en-US" sz="1000" dirty="0" smtClean="0"/>
              <a:t>サーバ</a:t>
            </a:r>
            <a:r>
              <a:rPr kumimoji="1" lang="en-US" altLang="ja-JP" sz="1000" dirty="0" smtClean="0"/>
              <a:t>(Tomcat)</a:t>
            </a:r>
            <a:endParaRPr kumimoji="1" lang="ja-JP" altLang="en-US" sz="1000" dirty="0"/>
          </a:p>
        </p:txBody>
      </p:sp>
      <p:sp>
        <p:nvSpPr>
          <p:cNvPr id="14" name="正方形/長方形 13"/>
          <p:cNvSpPr/>
          <p:nvPr/>
        </p:nvSpPr>
        <p:spPr>
          <a:xfrm>
            <a:off x="899592" y="4570259"/>
            <a:ext cx="1920213" cy="152168"/>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1000" dirty="0" smtClean="0"/>
              <a:t>アプリケーション</a:t>
            </a:r>
            <a:r>
              <a:rPr kumimoji="1" lang="ja-JP" altLang="en-US" sz="1000" dirty="0" smtClean="0"/>
              <a:t>サーバ</a:t>
            </a:r>
            <a:r>
              <a:rPr kumimoji="1" lang="en-US" altLang="ja-JP" sz="1000" dirty="0" smtClean="0"/>
              <a:t>(Tomcat)</a:t>
            </a:r>
            <a:endParaRPr kumimoji="1" lang="ja-JP" altLang="en-US" sz="1000" dirty="0"/>
          </a:p>
        </p:txBody>
      </p:sp>
      <p:sp>
        <p:nvSpPr>
          <p:cNvPr id="15" name="正方形/長方形 14"/>
          <p:cNvSpPr/>
          <p:nvPr/>
        </p:nvSpPr>
        <p:spPr>
          <a:xfrm>
            <a:off x="5028051" y="4151797"/>
            <a:ext cx="1920213" cy="152168"/>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sz="1200" dirty="0" smtClean="0"/>
              <a:t>Web</a:t>
            </a:r>
            <a:r>
              <a:rPr kumimoji="1" lang="ja-JP" altLang="en-US" sz="1200" dirty="0" smtClean="0"/>
              <a:t>サーバ</a:t>
            </a:r>
            <a:r>
              <a:rPr kumimoji="1" lang="en-US" altLang="ja-JP" sz="1200" dirty="0" smtClean="0"/>
              <a:t>(Apache2)</a:t>
            </a:r>
            <a:endParaRPr kumimoji="1" lang="ja-JP" altLang="en-US" sz="1200" dirty="0"/>
          </a:p>
        </p:txBody>
      </p:sp>
      <p:sp>
        <p:nvSpPr>
          <p:cNvPr id="16" name="正方形/長方形 15"/>
          <p:cNvSpPr/>
          <p:nvPr/>
        </p:nvSpPr>
        <p:spPr>
          <a:xfrm>
            <a:off x="899592" y="4151797"/>
            <a:ext cx="1920213" cy="152168"/>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sz="1200" dirty="0" smtClean="0"/>
              <a:t>Web</a:t>
            </a:r>
            <a:r>
              <a:rPr kumimoji="1" lang="ja-JP" altLang="en-US" sz="1200" dirty="0" smtClean="0"/>
              <a:t>サーバ</a:t>
            </a:r>
            <a:r>
              <a:rPr kumimoji="1" lang="en-US" altLang="ja-JP" sz="1200" dirty="0" smtClean="0"/>
              <a:t>(Apache2)</a:t>
            </a:r>
            <a:endParaRPr kumimoji="1" lang="ja-JP" altLang="en-US" sz="1200" dirty="0"/>
          </a:p>
        </p:txBody>
      </p:sp>
      <p:sp>
        <p:nvSpPr>
          <p:cNvPr id="37" name="角丸四角形 36"/>
          <p:cNvSpPr/>
          <p:nvPr/>
        </p:nvSpPr>
        <p:spPr>
          <a:xfrm>
            <a:off x="755576" y="4869160"/>
            <a:ext cx="7776864" cy="64807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ja-JP" altLang="en-US" b="1" dirty="0" smtClean="0">
                <a:solidFill>
                  <a:srgbClr val="FF0000"/>
                </a:solidFill>
                <a:effectLst>
                  <a:outerShdw blurRad="38100" dist="38100" dir="2700000" algn="tl">
                    <a:srgbClr val="000000">
                      <a:alpha val="43137"/>
                    </a:srgbClr>
                  </a:outerShdw>
                </a:effectLst>
              </a:rPr>
              <a:t>負荷が軽減される</a:t>
            </a:r>
            <a:endParaRPr kumimoji="1" lang="ja-JP" altLang="en-US" b="1" dirty="0">
              <a:solidFill>
                <a:srgbClr val="FF0000"/>
              </a:solidFill>
              <a:effectLst>
                <a:outerShdw blurRad="38100" dist="38100" dir="2700000" algn="tl">
                  <a:srgbClr val="000000">
                    <a:alpha val="43137"/>
                  </a:srgbClr>
                </a:outerShdw>
              </a:effectLst>
            </a:endParaRPr>
          </a:p>
        </p:txBody>
      </p:sp>
      <p:sp>
        <p:nvSpPr>
          <p:cNvPr id="29" name="テキスト ボックス 28"/>
          <p:cNvSpPr txBox="1"/>
          <p:nvPr/>
        </p:nvSpPr>
        <p:spPr>
          <a:xfrm>
            <a:off x="971600" y="2276872"/>
            <a:ext cx="7231467" cy="461665"/>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ja-JP" altLang="en-US" sz="2400" dirty="0" smtClean="0"/>
              <a:t>無駄な後段への要求を前段にて極力減らすアプローチ</a:t>
            </a:r>
            <a:endParaRPr kumimoji="1" lang="ja-JP" altLang="en-US" sz="24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Terracotta</a:t>
            </a:r>
            <a:r>
              <a:rPr lang="ja-JP" altLang="en-US" dirty="0" smtClean="0"/>
              <a:t>の概要・</a:t>
            </a:r>
            <a:r>
              <a:rPr lang="ja-JP" altLang="en-US" dirty="0" smtClean="0"/>
              <a:t>仕組み</a:t>
            </a:r>
            <a:r>
              <a:rPr lang="en-US" altLang="ja-JP" dirty="0" smtClean="0"/>
              <a:t/>
            </a:r>
            <a:br>
              <a:rPr lang="en-US" altLang="ja-JP" dirty="0" smtClean="0"/>
            </a:br>
            <a:r>
              <a:rPr lang="ja-JP" altLang="en-US" dirty="0" smtClean="0"/>
              <a:t>「全サーバに対する共有キャッシュを提供する」</a:t>
            </a:r>
            <a:endParaRPr kumimoji="1" lang="ja-JP" altLang="en-US" dirty="0"/>
          </a:p>
        </p:txBody>
      </p:sp>
      <p:sp>
        <p:nvSpPr>
          <p:cNvPr id="29" name="スライド番号プレースホルダ 28"/>
          <p:cNvSpPr>
            <a:spLocks noGrp="1"/>
          </p:cNvSpPr>
          <p:nvPr>
            <p:ph type="sldNum" sz="quarter" idx="11"/>
          </p:nvPr>
        </p:nvSpPr>
        <p:spPr/>
        <p:txBody>
          <a:bodyPr/>
          <a:lstStyle/>
          <a:p>
            <a:fld id="{D2D8002D-B5B0-4BAC-B1F6-782DDCCE6D9C}" type="slidenum">
              <a:rPr kumimoji="1" lang="ja-JP" altLang="en-US" smtClean="0"/>
              <a:pPr/>
              <a:t>18</a:t>
            </a:fld>
            <a:endParaRPr kumimoji="1" lang="ja-JP" altLang="en-US"/>
          </a:p>
        </p:txBody>
      </p:sp>
      <p:sp>
        <p:nvSpPr>
          <p:cNvPr id="5" name="正方形/長方形 4"/>
          <p:cNvSpPr/>
          <p:nvPr/>
        </p:nvSpPr>
        <p:spPr>
          <a:xfrm>
            <a:off x="2483768" y="2996952"/>
            <a:ext cx="2160240" cy="483079"/>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1200" dirty="0" smtClean="0"/>
              <a:t>ブラウザ</a:t>
            </a:r>
            <a:endParaRPr kumimoji="1" lang="ja-JP" altLang="en-US" sz="1050" dirty="0"/>
          </a:p>
        </p:txBody>
      </p:sp>
      <p:sp>
        <p:nvSpPr>
          <p:cNvPr id="6" name="正方形/長方形 5"/>
          <p:cNvSpPr/>
          <p:nvPr/>
        </p:nvSpPr>
        <p:spPr>
          <a:xfrm>
            <a:off x="539552" y="4962145"/>
            <a:ext cx="2160240" cy="483079"/>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ja-JP" altLang="en-US" sz="1200" dirty="0" smtClean="0"/>
              <a:t>データベースサーバ</a:t>
            </a:r>
            <a:r>
              <a:rPr kumimoji="1" lang="en-US" altLang="ja-JP" sz="1200" dirty="0" smtClean="0"/>
              <a:t/>
            </a:r>
            <a:br>
              <a:rPr kumimoji="1" lang="en-US" altLang="ja-JP" sz="1200" dirty="0" smtClean="0"/>
            </a:br>
            <a:r>
              <a:rPr kumimoji="1" lang="en-US" altLang="ja-JP" sz="1200" dirty="0" smtClean="0"/>
              <a:t>(</a:t>
            </a:r>
            <a:r>
              <a:rPr kumimoji="1" lang="en-US" altLang="ja-JP" sz="1200" dirty="0" err="1" smtClean="0"/>
              <a:t>PostgreSQL</a:t>
            </a:r>
            <a:r>
              <a:rPr kumimoji="1" lang="en-US" altLang="ja-JP" sz="1200" dirty="0" smtClean="0"/>
              <a:t>)</a:t>
            </a:r>
            <a:endParaRPr kumimoji="1" lang="ja-JP" altLang="en-US" sz="1200" dirty="0"/>
          </a:p>
        </p:txBody>
      </p:sp>
      <p:sp>
        <p:nvSpPr>
          <p:cNvPr id="7" name="正方形/長方形 6"/>
          <p:cNvSpPr/>
          <p:nvPr/>
        </p:nvSpPr>
        <p:spPr>
          <a:xfrm>
            <a:off x="2603781" y="3719749"/>
            <a:ext cx="1920213" cy="152168"/>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sz="1200" dirty="0" smtClean="0"/>
              <a:t>Web</a:t>
            </a:r>
            <a:r>
              <a:rPr kumimoji="1" lang="ja-JP" altLang="en-US" sz="1200" dirty="0" smtClean="0"/>
              <a:t>サーバ</a:t>
            </a:r>
            <a:r>
              <a:rPr kumimoji="1" lang="en-US" altLang="ja-JP" sz="1200" dirty="0" smtClean="0"/>
              <a:t>(Apache2)</a:t>
            </a:r>
            <a:endParaRPr kumimoji="1" lang="ja-JP" altLang="en-US" sz="1200" dirty="0"/>
          </a:p>
        </p:txBody>
      </p:sp>
      <p:sp>
        <p:nvSpPr>
          <p:cNvPr id="8" name="正方形/長方形 7"/>
          <p:cNvSpPr/>
          <p:nvPr/>
        </p:nvSpPr>
        <p:spPr>
          <a:xfrm>
            <a:off x="2603781" y="4138211"/>
            <a:ext cx="1920213" cy="152168"/>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1000" dirty="0" smtClean="0"/>
              <a:t>アプリケーション</a:t>
            </a:r>
            <a:r>
              <a:rPr kumimoji="1" lang="ja-JP" altLang="en-US" sz="1000" dirty="0" smtClean="0"/>
              <a:t>サーバ</a:t>
            </a:r>
            <a:r>
              <a:rPr kumimoji="1" lang="en-US" altLang="ja-JP" sz="1000" dirty="0" smtClean="0"/>
              <a:t>(Tomcat)</a:t>
            </a:r>
            <a:endParaRPr kumimoji="1" lang="ja-JP" altLang="en-US" sz="1000" dirty="0"/>
          </a:p>
        </p:txBody>
      </p:sp>
      <p:cxnSp>
        <p:nvCxnSpPr>
          <p:cNvPr id="9" name="カギ線コネクタ 8"/>
          <p:cNvCxnSpPr>
            <a:stCxn id="5" idx="2"/>
            <a:endCxn id="7" idx="0"/>
          </p:cNvCxnSpPr>
          <p:nvPr/>
        </p:nvCxnSpPr>
        <p:spPr>
          <a:xfrm rot="5400000">
            <a:off x="3444029" y="3599648"/>
            <a:ext cx="239718" cy="1323"/>
          </a:xfrm>
          <a:prstGeom prst="bentConnector3">
            <a:avLst>
              <a:gd name="adj1" fmla="val 50000"/>
            </a:avLst>
          </a:prstGeom>
        </p:spPr>
        <p:style>
          <a:lnRef idx="3">
            <a:schemeClr val="accent1"/>
          </a:lnRef>
          <a:fillRef idx="0">
            <a:schemeClr val="accent1"/>
          </a:fillRef>
          <a:effectRef idx="2">
            <a:schemeClr val="accent1"/>
          </a:effectRef>
          <a:fontRef idx="minor">
            <a:schemeClr val="tx1"/>
          </a:fontRef>
        </p:style>
      </p:cxnSp>
      <p:cxnSp>
        <p:nvCxnSpPr>
          <p:cNvPr id="10" name="カギ線コネクタ 9"/>
          <p:cNvCxnSpPr>
            <a:stCxn id="7" idx="2"/>
            <a:endCxn id="8" idx="0"/>
          </p:cNvCxnSpPr>
          <p:nvPr/>
        </p:nvCxnSpPr>
        <p:spPr>
          <a:xfrm rot="5400000">
            <a:off x="3430741" y="4004822"/>
            <a:ext cx="266294" cy="1323"/>
          </a:xfrm>
          <a:prstGeom prst="bentConnector3">
            <a:avLst>
              <a:gd name="adj1" fmla="val 50000"/>
            </a:avLst>
          </a:prstGeom>
        </p:spPr>
        <p:style>
          <a:lnRef idx="3">
            <a:schemeClr val="accent1"/>
          </a:lnRef>
          <a:fillRef idx="0">
            <a:schemeClr val="accent1"/>
          </a:fillRef>
          <a:effectRef idx="2">
            <a:schemeClr val="accent1"/>
          </a:effectRef>
          <a:fontRef idx="minor">
            <a:schemeClr val="tx1"/>
          </a:fontRef>
        </p:style>
      </p:cxnSp>
      <p:cxnSp>
        <p:nvCxnSpPr>
          <p:cNvPr id="11" name="カギ線コネクタ 10"/>
          <p:cNvCxnSpPr>
            <a:stCxn id="8" idx="2"/>
            <a:endCxn id="6" idx="0"/>
          </p:cNvCxnSpPr>
          <p:nvPr/>
        </p:nvCxnSpPr>
        <p:spPr>
          <a:xfrm rot="5400000">
            <a:off x="2255897" y="3654154"/>
            <a:ext cx="671766" cy="1944216"/>
          </a:xfrm>
          <a:prstGeom prst="straightConnector1">
            <a:avLst/>
          </a:prstGeom>
        </p:spPr>
        <p:style>
          <a:lnRef idx="3">
            <a:schemeClr val="accent1"/>
          </a:lnRef>
          <a:fillRef idx="0">
            <a:schemeClr val="accent1"/>
          </a:fillRef>
          <a:effectRef idx="2">
            <a:schemeClr val="accent1"/>
          </a:effectRef>
          <a:fontRef idx="minor">
            <a:schemeClr val="tx1"/>
          </a:fontRef>
        </p:style>
      </p:cxnSp>
      <p:cxnSp>
        <p:nvCxnSpPr>
          <p:cNvPr id="12" name="カギ線コネクタ 11"/>
          <p:cNvCxnSpPr>
            <a:stCxn id="18" idx="2"/>
            <a:endCxn id="6" idx="0"/>
          </p:cNvCxnSpPr>
          <p:nvPr/>
        </p:nvCxnSpPr>
        <p:spPr>
          <a:xfrm rot="5400000">
            <a:off x="3252008" y="2658043"/>
            <a:ext cx="671766" cy="3936438"/>
          </a:xfrm>
          <a:prstGeom prst="straightConnector1">
            <a:avLst/>
          </a:prstGeom>
        </p:spPr>
        <p:style>
          <a:lnRef idx="3">
            <a:schemeClr val="accent1"/>
          </a:lnRef>
          <a:fillRef idx="0">
            <a:schemeClr val="accent1"/>
          </a:fillRef>
          <a:effectRef idx="2">
            <a:schemeClr val="accent1"/>
          </a:effectRef>
          <a:fontRef idx="minor">
            <a:schemeClr val="tx1"/>
          </a:fontRef>
        </p:style>
      </p:cxnSp>
      <p:cxnSp>
        <p:nvCxnSpPr>
          <p:cNvPr id="13" name="カギ線コネクタ 12"/>
          <p:cNvCxnSpPr>
            <a:stCxn id="19" idx="2"/>
            <a:endCxn id="6" idx="0"/>
          </p:cNvCxnSpPr>
          <p:nvPr/>
        </p:nvCxnSpPr>
        <p:spPr>
          <a:xfrm rot="16200000" flipH="1">
            <a:off x="1187778" y="4530251"/>
            <a:ext cx="671766" cy="192021"/>
          </a:xfrm>
          <a:prstGeom prst="straightConnector1">
            <a:avLst/>
          </a:prstGeom>
        </p:spPr>
        <p:style>
          <a:lnRef idx="3">
            <a:schemeClr val="accent1"/>
          </a:lnRef>
          <a:fillRef idx="0">
            <a:schemeClr val="accent1"/>
          </a:fillRef>
          <a:effectRef idx="2">
            <a:schemeClr val="accent1"/>
          </a:effectRef>
          <a:fontRef idx="minor">
            <a:schemeClr val="tx1"/>
          </a:fontRef>
        </p:style>
      </p:cxnSp>
      <p:cxnSp>
        <p:nvCxnSpPr>
          <p:cNvPr id="14" name="カギ線コネクタ 13"/>
          <p:cNvCxnSpPr>
            <a:endCxn id="20" idx="0"/>
          </p:cNvCxnSpPr>
          <p:nvPr/>
        </p:nvCxnSpPr>
        <p:spPr>
          <a:xfrm rot="16200000" flipH="1">
            <a:off x="4440140" y="2603779"/>
            <a:ext cx="239718" cy="1992222"/>
          </a:xfrm>
          <a:prstGeom prst="bentConnector3">
            <a:avLst>
              <a:gd name="adj1" fmla="val 50000"/>
            </a:avLst>
          </a:prstGeom>
        </p:spPr>
        <p:style>
          <a:lnRef idx="3">
            <a:schemeClr val="accent1"/>
          </a:lnRef>
          <a:fillRef idx="0">
            <a:schemeClr val="accent1"/>
          </a:fillRef>
          <a:effectRef idx="2">
            <a:schemeClr val="accent1"/>
          </a:effectRef>
          <a:fontRef idx="minor">
            <a:schemeClr val="tx1"/>
          </a:fontRef>
        </p:style>
      </p:cxnSp>
      <p:cxnSp>
        <p:nvCxnSpPr>
          <p:cNvPr id="15" name="カギ線コネクタ 14"/>
          <p:cNvCxnSpPr>
            <a:endCxn id="21" idx="0"/>
          </p:cNvCxnSpPr>
          <p:nvPr/>
        </p:nvCxnSpPr>
        <p:spPr>
          <a:xfrm rot="5400000">
            <a:off x="2375911" y="2531772"/>
            <a:ext cx="239718" cy="2136237"/>
          </a:xfrm>
          <a:prstGeom prst="bentConnector3">
            <a:avLst>
              <a:gd name="adj1" fmla="val 50000"/>
            </a:avLst>
          </a:prstGeom>
        </p:spPr>
        <p:style>
          <a:lnRef idx="3">
            <a:schemeClr val="accent1"/>
          </a:lnRef>
          <a:fillRef idx="0">
            <a:schemeClr val="accent1"/>
          </a:fillRef>
          <a:effectRef idx="2">
            <a:schemeClr val="accent1"/>
          </a:effectRef>
          <a:fontRef idx="minor">
            <a:schemeClr val="tx1"/>
          </a:fontRef>
        </p:style>
      </p:cxnSp>
      <p:cxnSp>
        <p:nvCxnSpPr>
          <p:cNvPr id="16" name="カギ線コネクタ 15"/>
          <p:cNvCxnSpPr>
            <a:stCxn id="20" idx="2"/>
            <a:endCxn id="18" idx="0"/>
          </p:cNvCxnSpPr>
          <p:nvPr/>
        </p:nvCxnSpPr>
        <p:spPr>
          <a:xfrm rot="5400000">
            <a:off x="5422963" y="4005064"/>
            <a:ext cx="266294" cy="1588"/>
          </a:xfrm>
          <a:prstGeom prst="bentConnector3">
            <a:avLst>
              <a:gd name="adj1" fmla="val 50000"/>
            </a:avLst>
          </a:prstGeom>
        </p:spPr>
        <p:style>
          <a:lnRef idx="3">
            <a:schemeClr val="accent1"/>
          </a:lnRef>
          <a:fillRef idx="0">
            <a:schemeClr val="accent1"/>
          </a:fillRef>
          <a:effectRef idx="2">
            <a:schemeClr val="accent1"/>
          </a:effectRef>
          <a:fontRef idx="minor">
            <a:schemeClr val="tx1"/>
          </a:fontRef>
        </p:style>
      </p:cxnSp>
      <p:cxnSp>
        <p:nvCxnSpPr>
          <p:cNvPr id="17" name="カギ線コネクタ 16"/>
          <p:cNvCxnSpPr>
            <a:stCxn id="21" idx="2"/>
            <a:endCxn id="19" idx="0"/>
          </p:cNvCxnSpPr>
          <p:nvPr/>
        </p:nvCxnSpPr>
        <p:spPr>
          <a:xfrm rot="5400000">
            <a:off x="1294504" y="4005064"/>
            <a:ext cx="266294" cy="1588"/>
          </a:xfrm>
          <a:prstGeom prst="bentConnector3">
            <a:avLst>
              <a:gd name="adj1" fmla="val 50000"/>
            </a:avLst>
          </a:prstGeom>
        </p:spPr>
        <p:style>
          <a:lnRef idx="3">
            <a:schemeClr val="accent1"/>
          </a:lnRef>
          <a:fillRef idx="0">
            <a:schemeClr val="accent1"/>
          </a:fillRef>
          <a:effectRef idx="2">
            <a:schemeClr val="accent1"/>
          </a:effectRef>
          <a:fontRef idx="minor">
            <a:schemeClr val="tx1"/>
          </a:fontRef>
        </p:style>
      </p:cxnSp>
      <p:sp>
        <p:nvSpPr>
          <p:cNvPr id="18" name="正方形/長方形 17"/>
          <p:cNvSpPr/>
          <p:nvPr/>
        </p:nvSpPr>
        <p:spPr>
          <a:xfrm>
            <a:off x="4596003" y="4138211"/>
            <a:ext cx="1920213" cy="152168"/>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1000" dirty="0" smtClean="0"/>
              <a:t>アプリケーション</a:t>
            </a:r>
            <a:r>
              <a:rPr kumimoji="1" lang="ja-JP" altLang="en-US" sz="1000" dirty="0" smtClean="0"/>
              <a:t>サーバ</a:t>
            </a:r>
            <a:r>
              <a:rPr kumimoji="1" lang="en-US" altLang="ja-JP" sz="1000" dirty="0" smtClean="0"/>
              <a:t>(Tomcat)</a:t>
            </a:r>
            <a:endParaRPr kumimoji="1" lang="ja-JP" altLang="en-US" sz="1000" dirty="0"/>
          </a:p>
        </p:txBody>
      </p:sp>
      <p:sp>
        <p:nvSpPr>
          <p:cNvPr id="19" name="正方形/長方形 18"/>
          <p:cNvSpPr/>
          <p:nvPr/>
        </p:nvSpPr>
        <p:spPr>
          <a:xfrm>
            <a:off x="467544" y="4138211"/>
            <a:ext cx="1920213" cy="152168"/>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1000" dirty="0" smtClean="0"/>
              <a:t>アプリケーション</a:t>
            </a:r>
            <a:r>
              <a:rPr kumimoji="1" lang="ja-JP" altLang="en-US" sz="1000" dirty="0" smtClean="0"/>
              <a:t>サーバ</a:t>
            </a:r>
            <a:r>
              <a:rPr kumimoji="1" lang="en-US" altLang="ja-JP" sz="1000" dirty="0" smtClean="0"/>
              <a:t>(Tomcat)</a:t>
            </a:r>
            <a:endParaRPr kumimoji="1" lang="ja-JP" altLang="en-US" sz="1000" dirty="0"/>
          </a:p>
        </p:txBody>
      </p:sp>
      <p:sp>
        <p:nvSpPr>
          <p:cNvPr id="20" name="正方形/長方形 19"/>
          <p:cNvSpPr/>
          <p:nvPr/>
        </p:nvSpPr>
        <p:spPr>
          <a:xfrm>
            <a:off x="4596003" y="3719749"/>
            <a:ext cx="1920213" cy="152168"/>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sz="1200" dirty="0" smtClean="0"/>
              <a:t>Web</a:t>
            </a:r>
            <a:r>
              <a:rPr kumimoji="1" lang="ja-JP" altLang="en-US" sz="1200" dirty="0" smtClean="0"/>
              <a:t>サーバ</a:t>
            </a:r>
            <a:r>
              <a:rPr kumimoji="1" lang="en-US" altLang="ja-JP" sz="1200" dirty="0" smtClean="0"/>
              <a:t>(Apache2)</a:t>
            </a:r>
            <a:endParaRPr kumimoji="1" lang="ja-JP" altLang="en-US" sz="1200" dirty="0"/>
          </a:p>
        </p:txBody>
      </p:sp>
      <p:sp>
        <p:nvSpPr>
          <p:cNvPr id="21" name="正方形/長方形 20"/>
          <p:cNvSpPr/>
          <p:nvPr/>
        </p:nvSpPr>
        <p:spPr>
          <a:xfrm>
            <a:off x="467544" y="3719749"/>
            <a:ext cx="1920213" cy="152168"/>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sz="1200" dirty="0" smtClean="0"/>
              <a:t>Web</a:t>
            </a:r>
            <a:r>
              <a:rPr kumimoji="1" lang="ja-JP" altLang="en-US" sz="1200" dirty="0" smtClean="0"/>
              <a:t>サーバ</a:t>
            </a:r>
            <a:r>
              <a:rPr kumimoji="1" lang="en-US" altLang="ja-JP" sz="1200" dirty="0" smtClean="0"/>
              <a:t>(Apache2)</a:t>
            </a:r>
            <a:endParaRPr kumimoji="1" lang="ja-JP" altLang="en-US" sz="1200" dirty="0"/>
          </a:p>
        </p:txBody>
      </p:sp>
      <p:cxnSp>
        <p:nvCxnSpPr>
          <p:cNvPr id="23" name="カギ線コネクタ 22"/>
          <p:cNvCxnSpPr>
            <a:stCxn id="18" idx="2"/>
            <a:endCxn id="22" idx="1"/>
          </p:cNvCxnSpPr>
          <p:nvPr/>
        </p:nvCxnSpPr>
        <p:spPr>
          <a:xfrm rot="5400000">
            <a:off x="5188711" y="4573768"/>
            <a:ext cx="650789" cy="84010"/>
          </a:xfrm>
          <a:prstGeom prst="straightConnector1">
            <a:avLst/>
          </a:prstGeom>
        </p:spPr>
        <p:style>
          <a:lnRef idx="3">
            <a:schemeClr val="accent1"/>
          </a:lnRef>
          <a:fillRef idx="0">
            <a:schemeClr val="accent1"/>
          </a:fillRef>
          <a:effectRef idx="2">
            <a:schemeClr val="accent1"/>
          </a:effectRef>
          <a:fontRef idx="minor">
            <a:schemeClr val="tx1"/>
          </a:fontRef>
        </p:style>
      </p:cxnSp>
      <p:cxnSp>
        <p:nvCxnSpPr>
          <p:cNvPr id="43" name="カギ線コネクタ 22"/>
          <p:cNvCxnSpPr>
            <a:stCxn id="8" idx="2"/>
            <a:endCxn id="22" idx="1"/>
          </p:cNvCxnSpPr>
          <p:nvPr/>
        </p:nvCxnSpPr>
        <p:spPr>
          <a:xfrm rot="16200000" flipH="1">
            <a:off x="4192600" y="3661667"/>
            <a:ext cx="650789" cy="1908212"/>
          </a:xfrm>
          <a:prstGeom prst="straightConnector1">
            <a:avLst/>
          </a:prstGeom>
        </p:spPr>
        <p:style>
          <a:lnRef idx="3">
            <a:schemeClr val="accent1"/>
          </a:lnRef>
          <a:fillRef idx="0">
            <a:schemeClr val="accent1"/>
          </a:fillRef>
          <a:effectRef idx="2">
            <a:schemeClr val="accent1"/>
          </a:effectRef>
          <a:fontRef idx="minor">
            <a:schemeClr val="tx1"/>
          </a:fontRef>
        </p:style>
      </p:cxnSp>
      <p:cxnSp>
        <p:nvCxnSpPr>
          <p:cNvPr id="46" name="カギ線コネクタ 22"/>
          <p:cNvCxnSpPr>
            <a:stCxn id="19" idx="2"/>
            <a:endCxn id="22" idx="1"/>
          </p:cNvCxnSpPr>
          <p:nvPr/>
        </p:nvCxnSpPr>
        <p:spPr>
          <a:xfrm rot="16200000" flipH="1">
            <a:off x="3124481" y="2593548"/>
            <a:ext cx="650789" cy="4044449"/>
          </a:xfrm>
          <a:prstGeom prst="straightConnector1">
            <a:avLst/>
          </a:prstGeom>
        </p:spPr>
        <p:style>
          <a:lnRef idx="3">
            <a:schemeClr val="accent1"/>
          </a:lnRef>
          <a:fillRef idx="0">
            <a:schemeClr val="accent1"/>
          </a:fillRef>
          <a:effectRef idx="2">
            <a:schemeClr val="accent1"/>
          </a:effectRef>
          <a:fontRef idx="minor">
            <a:schemeClr val="tx1"/>
          </a:fontRef>
        </p:style>
      </p:cxnSp>
      <p:sp>
        <p:nvSpPr>
          <p:cNvPr id="22" name="フローチャート : 磁気ディスク 21"/>
          <p:cNvSpPr/>
          <p:nvPr/>
        </p:nvSpPr>
        <p:spPr>
          <a:xfrm>
            <a:off x="5004048" y="4941168"/>
            <a:ext cx="936104" cy="864096"/>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z="1200" dirty="0" smtClean="0"/>
              <a:t>Terracotta</a:t>
            </a:r>
            <a:endParaRPr kumimoji="1" lang="ja-JP" altLang="en-US" sz="1200" dirty="0"/>
          </a:p>
        </p:txBody>
      </p:sp>
      <p:sp>
        <p:nvSpPr>
          <p:cNvPr id="62" name="角丸四角形吹き出し 61"/>
          <p:cNvSpPr/>
          <p:nvPr/>
        </p:nvSpPr>
        <p:spPr>
          <a:xfrm>
            <a:off x="1043608" y="5877272"/>
            <a:ext cx="2376264" cy="648072"/>
          </a:xfrm>
          <a:prstGeom prst="wedgeRoundRectCallout">
            <a:avLst>
              <a:gd name="adj1" fmla="val 2255"/>
              <a:gd name="adj2" fmla="val -147482"/>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1200" dirty="0" smtClean="0"/>
              <a:t>高度な</a:t>
            </a:r>
            <a:r>
              <a:rPr kumimoji="1" lang="en-US" altLang="ja-JP" sz="1200" dirty="0" smtClean="0"/>
              <a:t>SQL</a:t>
            </a:r>
            <a:r>
              <a:rPr kumimoji="1" lang="ja-JP" altLang="en-US" sz="1200" dirty="0" smtClean="0"/>
              <a:t>を使って</a:t>
            </a:r>
            <a:r>
              <a:rPr kumimoji="1" lang="en-US" altLang="ja-JP" sz="1200" dirty="0" smtClean="0"/>
              <a:t/>
            </a:r>
            <a:br>
              <a:rPr kumimoji="1" lang="en-US" altLang="ja-JP" sz="1200" dirty="0" smtClean="0"/>
            </a:br>
            <a:r>
              <a:rPr kumimoji="1" lang="ja-JP" altLang="en-US" sz="1200" dirty="0" smtClean="0"/>
              <a:t>書き込んだり読んだりする</a:t>
            </a:r>
            <a:endParaRPr kumimoji="1" lang="ja-JP" altLang="en-US" sz="1200" dirty="0"/>
          </a:p>
        </p:txBody>
      </p:sp>
      <p:sp>
        <p:nvSpPr>
          <p:cNvPr id="63" name="角丸四角形吹き出し 62"/>
          <p:cNvSpPr/>
          <p:nvPr/>
        </p:nvSpPr>
        <p:spPr>
          <a:xfrm>
            <a:off x="4211960" y="5877272"/>
            <a:ext cx="2808312" cy="648072"/>
          </a:xfrm>
          <a:prstGeom prst="wedgeRoundRectCallout">
            <a:avLst>
              <a:gd name="adj1" fmla="val 730"/>
              <a:gd name="adj2" fmla="val -90631"/>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ja-JP" altLang="en-US" sz="1200" dirty="0" smtClean="0"/>
              <a:t>名前</a:t>
            </a:r>
            <a:r>
              <a:rPr lang="en-US" altLang="ja-JP" sz="1200" dirty="0" smtClean="0"/>
              <a:t>(Key)</a:t>
            </a:r>
            <a:r>
              <a:rPr kumimoji="1" lang="ja-JP" altLang="en-US" sz="1200" dirty="0" smtClean="0"/>
              <a:t>を付けたオブジェクト</a:t>
            </a:r>
            <a:r>
              <a:rPr kumimoji="1" lang="en-US" altLang="ja-JP" sz="1200" dirty="0" smtClean="0"/>
              <a:t>(Value)</a:t>
            </a:r>
            <a:r>
              <a:rPr kumimoji="1" lang="ja-JP" altLang="en-US" sz="1200" dirty="0" smtClean="0"/>
              <a:t>を格納したり引き出したりする</a:t>
            </a:r>
            <a:endParaRPr kumimoji="1" lang="ja-JP" altLang="en-US" sz="1200" dirty="0"/>
          </a:p>
        </p:txBody>
      </p:sp>
      <p:sp>
        <p:nvSpPr>
          <p:cNvPr id="64" name="テキスト ボックス 63"/>
          <p:cNvSpPr txBox="1"/>
          <p:nvPr/>
        </p:nvSpPr>
        <p:spPr>
          <a:xfrm>
            <a:off x="4283968" y="1340768"/>
            <a:ext cx="4759829" cy="1661993"/>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pPr>
              <a:buFont typeface="Arial" pitchFamily="34" charset="0"/>
              <a:buChar char="•"/>
            </a:pPr>
            <a:r>
              <a:rPr kumimoji="1" lang="ja-JP" altLang="en-US" sz="1600" dirty="0" smtClean="0"/>
              <a:t>格納と引き出しのアルゴリズムが単純</a:t>
            </a:r>
            <a:endParaRPr kumimoji="1" lang="en-US" altLang="ja-JP" sz="1600" dirty="0" smtClean="0"/>
          </a:p>
          <a:p>
            <a:pPr lvl="1">
              <a:buFont typeface="Arial" pitchFamily="34" charset="0"/>
              <a:buChar char="•"/>
            </a:pPr>
            <a:r>
              <a:rPr kumimoji="1" lang="ja-JP" altLang="en-US" sz="1400" dirty="0" smtClean="0"/>
              <a:t>名前</a:t>
            </a:r>
            <a:r>
              <a:rPr kumimoji="1" lang="en-US" altLang="ja-JP" sz="1400" dirty="0" smtClean="0"/>
              <a:t>(Key)</a:t>
            </a:r>
            <a:r>
              <a:rPr kumimoji="1" lang="ja-JP" altLang="en-US" sz="1400" dirty="0" smtClean="0"/>
              <a:t>とオブジェクト</a:t>
            </a:r>
            <a:r>
              <a:rPr kumimoji="1" lang="en-US" altLang="ja-JP" sz="1400" dirty="0" smtClean="0"/>
              <a:t>(Value)</a:t>
            </a:r>
            <a:r>
              <a:rPr kumimoji="1" lang="ja-JP" altLang="en-US" sz="1400" dirty="0" smtClean="0"/>
              <a:t>の組を記憶するだけ</a:t>
            </a:r>
            <a:endParaRPr kumimoji="1" lang="en-US" altLang="ja-JP" sz="1400" dirty="0" smtClean="0"/>
          </a:p>
          <a:p>
            <a:pPr lvl="1">
              <a:buFont typeface="Arial" pitchFamily="34" charset="0"/>
              <a:buChar char="•"/>
            </a:pPr>
            <a:r>
              <a:rPr lang="ja-JP" altLang="en-US" sz="1400" dirty="0" smtClean="0"/>
              <a:t>名前</a:t>
            </a:r>
            <a:r>
              <a:rPr lang="en-US" altLang="ja-JP" sz="1400" dirty="0" smtClean="0"/>
              <a:t>(Key)</a:t>
            </a:r>
            <a:r>
              <a:rPr lang="ja-JP" altLang="en-US" sz="1400" dirty="0" smtClean="0"/>
              <a:t>から</a:t>
            </a:r>
            <a:r>
              <a:rPr lang="en-US" altLang="ja-JP" sz="1400" dirty="0" smtClean="0"/>
              <a:t>Terracotta</a:t>
            </a:r>
            <a:r>
              <a:rPr lang="ja-JP" altLang="en-US" sz="1400" dirty="0" smtClean="0"/>
              <a:t>サーバの場所を割り出せれば</a:t>
            </a:r>
            <a:r>
              <a:rPr lang="en-US" altLang="ja-JP" sz="1400" dirty="0" smtClean="0"/>
              <a:t/>
            </a:r>
            <a:br>
              <a:rPr lang="en-US" altLang="ja-JP" sz="1400" dirty="0" smtClean="0"/>
            </a:br>
            <a:r>
              <a:rPr lang="ja-JP" altLang="en-US" sz="1400" dirty="0" smtClean="0"/>
              <a:t>分散も用意</a:t>
            </a:r>
            <a:endParaRPr kumimoji="1" lang="en-US" altLang="ja-JP" sz="1400" dirty="0" smtClean="0"/>
          </a:p>
          <a:p>
            <a:pPr>
              <a:buFont typeface="Arial" pitchFamily="34" charset="0"/>
              <a:buChar char="•"/>
            </a:pPr>
            <a:r>
              <a:rPr kumimoji="1" lang="ja-JP" altLang="en-US" sz="1600" dirty="0" smtClean="0"/>
              <a:t>キャッシュは消えても問題にはならない</a:t>
            </a:r>
            <a:endParaRPr kumimoji="1" lang="en-US" altLang="ja-JP" sz="1600" dirty="0" smtClean="0"/>
          </a:p>
          <a:p>
            <a:pPr lvl="1">
              <a:buFont typeface="Arial" pitchFamily="34" charset="0"/>
              <a:buChar char="•"/>
            </a:pPr>
            <a:r>
              <a:rPr kumimoji="1" lang="ja-JP" altLang="en-US" sz="1400" dirty="0" smtClean="0"/>
              <a:t>ディスクに出力せずメモリだけで処理できる</a:t>
            </a:r>
            <a:endParaRPr kumimoji="1" lang="en-US" altLang="ja-JP" sz="1400" dirty="0" smtClean="0"/>
          </a:p>
          <a:p>
            <a:pPr lvl="1">
              <a:buFont typeface="Arial" pitchFamily="34" charset="0"/>
              <a:buChar char="•"/>
            </a:pPr>
            <a:r>
              <a:rPr kumimoji="1" lang="en-US" altLang="ja-JP" sz="1400" dirty="0" smtClean="0"/>
              <a:t>I/O</a:t>
            </a:r>
            <a:r>
              <a:rPr kumimoji="1" lang="ja-JP" altLang="en-US" sz="1400" dirty="0" smtClean="0"/>
              <a:t>が低く保てる</a:t>
            </a:r>
            <a:endParaRPr kumimoji="1" lang="en-US" altLang="ja-JP" sz="1400" dirty="0" smtClean="0"/>
          </a:p>
        </p:txBody>
      </p:sp>
      <p:sp>
        <p:nvSpPr>
          <p:cNvPr id="65" name="右矢印 64"/>
          <p:cNvSpPr/>
          <p:nvPr/>
        </p:nvSpPr>
        <p:spPr>
          <a:xfrm>
            <a:off x="3707904" y="1844824"/>
            <a:ext cx="432048" cy="504056"/>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kumimoji="1" lang="ja-JP" altLang="en-US"/>
          </a:p>
        </p:txBody>
      </p:sp>
      <p:sp>
        <p:nvSpPr>
          <p:cNvPr id="66" name="テキスト ボックス 65"/>
          <p:cNvSpPr txBox="1"/>
          <p:nvPr/>
        </p:nvSpPr>
        <p:spPr>
          <a:xfrm>
            <a:off x="179512" y="1700808"/>
            <a:ext cx="3276859" cy="830997"/>
          </a:xfrm>
          <a:prstGeom prst="rect">
            <a:avLst/>
          </a:prstGeom>
          <a:noFill/>
        </p:spPr>
        <p:txBody>
          <a:bodyPr wrap="none" rtlCol="0">
            <a:spAutoFit/>
          </a:bodyPr>
          <a:lstStyle/>
          <a:p>
            <a:r>
              <a:rPr lang="ja-JP" altLang="en-US" sz="1600" dirty="0" smtClean="0"/>
              <a:t>一般的な</a:t>
            </a:r>
            <a:r>
              <a:rPr lang="en-US" altLang="ja-JP" sz="1600" dirty="0" smtClean="0"/>
              <a:t>RDBMS</a:t>
            </a:r>
            <a:r>
              <a:rPr lang="ja-JP" altLang="en-US" sz="1600" dirty="0" smtClean="0"/>
              <a:t>と比較して</a:t>
            </a:r>
            <a:r>
              <a:rPr lang="en-US" altLang="ja-JP" sz="1600" dirty="0" smtClean="0"/>
              <a:t/>
            </a:r>
            <a:br>
              <a:rPr lang="en-US" altLang="ja-JP" sz="1600" dirty="0" smtClean="0"/>
            </a:br>
            <a:r>
              <a:rPr lang="ja-JP" altLang="en-US" sz="1600" dirty="0" smtClean="0"/>
              <a:t>「一時的なデータの保存場所」と言う</a:t>
            </a:r>
            <a:r>
              <a:rPr lang="en-US" altLang="ja-JP" sz="1600" dirty="0" smtClean="0"/>
              <a:t/>
            </a:r>
            <a:br>
              <a:rPr lang="en-US" altLang="ja-JP" sz="1600" dirty="0" smtClean="0"/>
            </a:br>
            <a:r>
              <a:rPr lang="ja-JP" altLang="en-US" sz="1600" dirty="0" smtClean="0"/>
              <a:t>目的に特化しているのが特徴</a:t>
            </a:r>
            <a:endParaRPr kumimoji="1" lang="ja-JP" altLang="en-US" sz="16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環状矢印 105"/>
          <p:cNvSpPr/>
          <p:nvPr/>
        </p:nvSpPr>
        <p:spPr>
          <a:xfrm>
            <a:off x="1547664" y="2780928"/>
            <a:ext cx="2736304" cy="1512168"/>
          </a:xfrm>
          <a:prstGeom prst="circularArrow">
            <a:avLst>
              <a:gd name="adj1" fmla="val 21013"/>
              <a:gd name="adj2" fmla="val 2234822"/>
              <a:gd name="adj3" fmla="val 13951655"/>
              <a:gd name="adj4" fmla="val 20315794"/>
              <a:gd name="adj5" fmla="val 24098"/>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タイトル 1"/>
          <p:cNvSpPr>
            <a:spLocks noGrp="1"/>
          </p:cNvSpPr>
          <p:nvPr>
            <p:ph type="title"/>
          </p:nvPr>
        </p:nvSpPr>
        <p:spPr/>
        <p:txBody>
          <a:bodyPr/>
          <a:lstStyle/>
          <a:p>
            <a:r>
              <a:rPr kumimoji="1" lang="en-US" altLang="ja-JP" dirty="0" smtClean="0"/>
              <a:t>Terracotta</a:t>
            </a:r>
            <a:r>
              <a:rPr lang="ja-JP" altLang="en-US" dirty="0" smtClean="0"/>
              <a:t>の分散</a:t>
            </a:r>
            <a:endParaRPr kumimoji="1" lang="ja-JP" altLang="en-US" dirty="0"/>
          </a:p>
        </p:txBody>
      </p:sp>
      <p:sp>
        <p:nvSpPr>
          <p:cNvPr id="27" name="スライド番号プレースホルダ 26"/>
          <p:cNvSpPr>
            <a:spLocks noGrp="1"/>
          </p:cNvSpPr>
          <p:nvPr>
            <p:ph type="sldNum" sz="quarter" idx="11"/>
          </p:nvPr>
        </p:nvSpPr>
        <p:spPr/>
        <p:txBody>
          <a:bodyPr/>
          <a:lstStyle/>
          <a:p>
            <a:fld id="{D2D8002D-B5B0-4BAC-B1F6-782DDCCE6D9C}" type="slidenum">
              <a:rPr kumimoji="1" lang="ja-JP" altLang="en-US" smtClean="0"/>
              <a:pPr/>
              <a:t>19</a:t>
            </a:fld>
            <a:endParaRPr kumimoji="1" lang="ja-JP" altLang="en-US"/>
          </a:p>
        </p:txBody>
      </p:sp>
      <p:cxnSp>
        <p:nvCxnSpPr>
          <p:cNvPr id="43" name="カギ線コネクタ 22"/>
          <p:cNvCxnSpPr>
            <a:stCxn id="41" idx="5"/>
            <a:endCxn id="22" idx="1"/>
          </p:cNvCxnSpPr>
          <p:nvPr/>
        </p:nvCxnSpPr>
        <p:spPr>
          <a:xfrm rot="16200000" flipH="1">
            <a:off x="3667751" y="4216939"/>
            <a:ext cx="435666" cy="4679"/>
          </a:xfrm>
          <a:prstGeom prst="straightConnector1">
            <a:avLst/>
          </a:prstGeom>
        </p:spPr>
        <p:style>
          <a:lnRef idx="3">
            <a:schemeClr val="accent1"/>
          </a:lnRef>
          <a:fillRef idx="0">
            <a:schemeClr val="accent1"/>
          </a:fillRef>
          <a:effectRef idx="2">
            <a:schemeClr val="accent1"/>
          </a:effectRef>
          <a:fontRef idx="minor">
            <a:schemeClr val="tx1"/>
          </a:fontRef>
        </p:style>
      </p:cxnSp>
      <p:sp>
        <p:nvSpPr>
          <p:cNvPr id="22" name="フローチャート : 磁気ディスク 21"/>
          <p:cNvSpPr/>
          <p:nvPr/>
        </p:nvSpPr>
        <p:spPr>
          <a:xfrm>
            <a:off x="3419872" y="4437112"/>
            <a:ext cx="936104" cy="864096"/>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z="1200" dirty="0" smtClean="0"/>
              <a:t>Terracotta</a:t>
            </a:r>
          </a:p>
          <a:p>
            <a:pPr algn="ctr"/>
            <a:r>
              <a:rPr lang="en-US" altLang="ja-JP" b="1" dirty="0" smtClean="0"/>
              <a:t>No. 1</a:t>
            </a:r>
            <a:endParaRPr kumimoji="1" lang="ja-JP" altLang="en-US" b="1" dirty="0"/>
          </a:p>
        </p:txBody>
      </p:sp>
      <p:cxnSp>
        <p:nvCxnSpPr>
          <p:cNvPr id="34" name="カギ線コネクタ 22"/>
          <p:cNvCxnSpPr>
            <a:stCxn id="41" idx="3"/>
            <a:endCxn id="32" idx="1"/>
          </p:cNvCxnSpPr>
          <p:nvPr/>
        </p:nvCxnSpPr>
        <p:spPr>
          <a:xfrm rot="5400000">
            <a:off x="1728215" y="4216940"/>
            <a:ext cx="435666" cy="4679"/>
          </a:xfrm>
          <a:prstGeom prst="straightConnector1">
            <a:avLst/>
          </a:prstGeom>
        </p:spPr>
        <p:style>
          <a:lnRef idx="3">
            <a:schemeClr val="accent1"/>
          </a:lnRef>
          <a:fillRef idx="0">
            <a:schemeClr val="accent1"/>
          </a:fillRef>
          <a:effectRef idx="2">
            <a:schemeClr val="accent1"/>
          </a:effectRef>
          <a:fontRef idx="minor">
            <a:schemeClr val="tx1"/>
          </a:fontRef>
        </p:style>
      </p:cxnSp>
      <p:cxnSp>
        <p:nvCxnSpPr>
          <p:cNvPr id="37" name="カギ線コネクタ 22"/>
          <p:cNvCxnSpPr>
            <a:endCxn id="41" idx="0"/>
          </p:cNvCxnSpPr>
          <p:nvPr/>
        </p:nvCxnSpPr>
        <p:spPr>
          <a:xfrm rot="5400000">
            <a:off x="2703868" y="2929020"/>
            <a:ext cx="423896" cy="1588"/>
          </a:xfrm>
          <a:prstGeom prst="straightConnector1">
            <a:avLst/>
          </a:prstGeom>
        </p:spPr>
        <p:style>
          <a:lnRef idx="3">
            <a:schemeClr val="accent1"/>
          </a:lnRef>
          <a:fillRef idx="0">
            <a:schemeClr val="accent1"/>
          </a:fillRef>
          <a:effectRef idx="2">
            <a:schemeClr val="accent1"/>
          </a:effectRef>
          <a:fontRef idx="minor">
            <a:schemeClr val="tx1"/>
          </a:fontRef>
        </p:style>
      </p:cxnSp>
      <p:sp>
        <p:nvSpPr>
          <p:cNvPr id="32" name="フローチャート : 磁気ディスク 31"/>
          <p:cNvSpPr/>
          <p:nvPr/>
        </p:nvSpPr>
        <p:spPr>
          <a:xfrm>
            <a:off x="1475656" y="4437112"/>
            <a:ext cx="936104" cy="864096"/>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sz="1200" dirty="0" smtClean="0"/>
              <a:t>Terracotta</a:t>
            </a:r>
          </a:p>
          <a:p>
            <a:pPr algn="ctr"/>
            <a:r>
              <a:rPr lang="en-US" altLang="ja-JP" b="1" dirty="0" smtClean="0"/>
              <a:t>No. 0</a:t>
            </a:r>
            <a:endParaRPr kumimoji="1" lang="ja-JP" altLang="en-US" b="1" dirty="0"/>
          </a:p>
        </p:txBody>
      </p:sp>
      <p:sp>
        <p:nvSpPr>
          <p:cNvPr id="40" name="テキスト ボックス 39"/>
          <p:cNvSpPr txBox="1"/>
          <p:nvPr/>
        </p:nvSpPr>
        <p:spPr>
          <a:xfrm>
            <a:off x="1476075" y="1412776"/>
            <a:ext cx="6408293" cy="646331"/>
          </a:xfrm>
          <a:prstGeom prst="rect">
            <a:avLst/>
          </a:prstGeom>
          <a:noFill/>
        </p:spPr>
        <p:txBody>
          <a:bodyPr wrap="none" rtlCol="0">
            <a:spAutoFit/>
          </a:bodyPr>
          <a:lstStyle/>
          <a:p>
            <a:r>
              <a:rPr lang="ja-JP" altLang="en-US" dirty="0" smtClean="0"/>
              <a:t>名前</a:t>
            </a:r>
            <a:r>
              <a:rPr lang="en-US" altLang="ja-JP" dirty="0" smtClean="0"/>
              <a:t>(Key)</a:t>
            </a:r>
            <a:r>
              <a:rPr lang="ja-JP" altLang="en-US" dirty="0" smtClean="0"/>
              <a:t>によるオブジェクト</a:t>
            </a:r>
            <a:r>
              <a:rPr lang="en-US" altLang="ja-JP" dirty="0" smtClean="0"/>
              <a:t>(Value)</a:t>
            </a:r>
            <a:r>
              <a:rPr lang="ja-JP" altLang="en-US" dirty="0" smtClean="0"/>
              <a:t>の格納場所決定アルゴリズム</a:t>
            </a:r>
            <a:endParaRPr lang="en-US" altLang="ja-JP" dirty="0" smtClean="0"/>
          </a:p>
          <a:p>
            <a:r>
              <a:rPr kumimoji="1" lang="en-US" altLang="ja-JP" dirty="0" smtClean="0"/>
              <a:t>Key</a:t>
            </a:r>
            <a:r>
              <a:rPr kumimoji="1" lang="ja-JP" altLang="en-US" dirty="0" smtClean="0"/>
              <a:t>から</a:t>
            </a:r>
            <a:r>
              <a:rPr kumimoji="1" lang="en-US" altLang="ja-JP" dirty="0" smtClean="0"/>
              <a:t>“Consistent Hashing”</a:t>
            </a:r>
            <a:r>
              <a:rPr kumimoji="1" lang="ja-JP" altLang="en-US" dirty="0" smtClean="0"/>
              <a:t>アルゴリズムでサーバを決定する</a:t>
            </a:r>
            <a:endParaRPr kumimoji="1" lang="ja-JP" altLang="en-US" dirty="0"/>
          </a:p>
        </p:txBody>
      </p:sp>
      <p:sp>
        <p:nvSpPr>
          <p:cNvPr id="41" name="円/楕円 40"/>
          <p:cNvSpPr/>
          <p:nvPr/>
        </p:nvSpPr>
        <p:spPr>
          <a:xfrm>
            <a:off x="1547664" y="3140968"/>
            <a:ext cx="2736304" cy="1008112"/>
          </a:xfrm>
          <a:prstGeom prst="ellipse">
            <a:avLst/>
          </a:prstGeom>
          <a:noFill/>
          <a:ln w="38100"/>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69" name="テキスト ボックス 68"/>
          <p:cNvSpPr txBox="1"/>
          <p:nvPr/>
        </p:nvSpPr>
        <p:spPr>
          <a:xfrm>
            <a:off x="2915816" y="2780928"/>
            <a:ext cx="301686" cy="369332"/>
          </a:xfrm>
          <a:prstGeom prst="rect">
            <a:avLst/>
          </a:prstGeom>
          <a:noFill/>
        </p:spPr>
        <p:txBody>
          <a:bodyPr wrap="none" rtlCol="0">
            <a:spAutoFit/>
          </a:bodyPr>
          <a:lstStyle/>
          <a:p>
            <a:r>
              <a:rPr kumimoji="1" lang="en-US" altLang="ja-JP" dirty="0" smtClean="0"/>
              <a:t>0</a:t>
            </a:r>
            <a:endParaRPr kumimoji="1" lang="ja-JP" altLang="en-US" dirty="0"/>
          </a:p>
        </p:txBody>
      </p:sp>
      <p:sp>
        <p:nvSpPr>
          <p:cNvPr id="70" name="テキスト ボックス 69"/>
          <p:cNvSpPr txBox="1"/>
          <p:nvPr/>
        </p:nvSpPr>
        <p:spPr>
          <a:xfrm>
            <a:off x="2195736" y="2780928"/>
            <a:ext cx="651140" cy="369332"/>
          </a:xfrm>
          <a:prstGeom prst="rect">
            <a:avLst/>
          </a:prstGeom>
          <a:noFill/>
        </p:spPr>
        <p:txBody>
          <a:bodyPr wrap="none" rtlCol="0">
            <a:spAutoFit/>
          </a:bodyPr>
          <a:lstStyle/>
          <a:p>
            <a:r>
              <a:rPr kumimoji="1" lang="en-US" altLang="ja-JP" dirty="0" smtClean="0"/>
              <a:t>2^32</a:t>
            </a:r>
            <a:endParaRPr kumimoji="1" lang="ja-JP" altLang="en-US" dirty="0"/>
          </a:p>
        </p:txBody>
      </p:sp>
      <p:sp>
        <p:nvSpPr>
          <p:cNvPr id="72" name="円/楕円 71"/>
          <p:cNvSpPr/>
          <p:nvPr/>
        </p:nvSpPr>
        <p:spPr>
          <a:xfrm>
            <a:off x="3419872" y="3068960"/>
            <a:ext cx="216024" cy="21602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cxnSp>
        <p:nvCxnSpPr>
          <p:cNvPr id="74" name="曲線コネクタ 73"/>
          <p:cNvCxnSpPr>
            <a:stCxn id="72" idx="7"/>
            <a:endCxn id="76" idx="0"/>
          </p:cNvCxnSpPr>
          <p:nvPr/>
        </p:nvCxnSpPr>
        <p:spPr>
          <a:xfrm rot="16200000" flipH="1">
            <a:off x="3365866" y="3338990"/>
            <a:ext cx="760452" cy="283664"/>
          </a:xfrm>
          <a:prstGeom prst="curvedConnector3">
            <a:avLst>
              <a:gd name="adj1" fmla="val -34221"/>
            </a:avLst>
          </a:prstGeom>
          <a:ln>
            <a:tailEnd type="arrow"/>
          </a:ln>
        </p:spPr>
        <p:style>
          <a:lnRef idx="1">
            <a:schemeClr val="accent1"/>
          </a:lnRef>
          <a:fillRef idx="0">
            <a:schemeClr val="accent1"/>
          </a:fillRef>
          <a:effectRef idx="0">
            <a:schemeClr val="accent1"/>
          </a:effectRef>
          <a:fontRef idx="minor">
            <a:schemeClr val="tx1"/>
          </a:fontRef>
        </p:style>
      </p:cxnSp>
      <p:sp>
        <p:nvSpPr>
          <p:cNvPr id="76" name="円/楕円 75"/>
          <p:cNvSpPr/>
          <p:nvPr/>
        </p:nvSpPr>
        <p:spPr>
          <a:xfrm>
            <a:off x="3779912" y="3861048"/>
            <a:ext cx="216024" cy="216024"/>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kumimoji="1" lang="ja-JP" altLang="en-US"/>
          </a:p>
        </p:txBody>
      </p:sp>
      <p:sp>
        <p:nvSpPr>
          <p:cNvPr id="80" name="円/楕円 79"/>
          <p:cNvSpPr/>
          <p:nvPr/>
        </p:nvSpPr>
        <p:spPr>
          <a:xfrm>
            <a:off x="2627784" y="4077072"/>
            <a:ext cx="216024" cy="21602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82" name="円/楕円 81"/>
          <p:cNvSpPr/>
          <p:nvPr/>
        </p:nvSpPr>
        <p:spPr>
          <a:xfrm>
            <a:off x="1835696" y="3861048"/>
            <a:ext cx="216024" cy="216024"/>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kumimoji="1" lang="ja-JP" altLang="en-US"/>
          </a:p>
        </p:txBody>
      </p:sp>
      <p:cxnSp>
        <p:nvCxnSpPr>
          <p:cNvPr id="83" name="曲線コネクタ 82"/>
          <p:cNvCxnSpPr>
            <a:stCxn id="80" idx="0"/>
            <a:endCxn id="82" idx="7"/>
          </p:cNvCxnSpPr>
          <p:nvPr/>
        </p:nvCxnSpPr>
        <p:spPr>
          <a:xfrm rot="16200000" flipV="1">
            <a:off x="2285746" y="3627022"/>
            <a:ext cx="184388" cy="715712"/>
          </a:xfrm>
          <a:prstGeom prst="curvedConnector3">
            <a:avLst>
              <a:gd name="adj1" fmla="val 241135"/>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0" name="直線矢印コネクタ 89"/>
          <p:cNvCxnSpPr/>
          <p:nvPr/>
        </p:nvCxnSpPr>
        <p:spPr>
          <a:xfrm>
            <a:off x="3131840" y="2996952"/>
            <a:ext cx="21602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3" name="直線矢印コネクタ 92"/>
          <p:cNvCxnSpPr/>
          <p:nvPr/>
        </p:nvCxnSpPr>
        <p:spPr>
          <a:xfrm flipV="1">
            <a:off x="1979712" y="2996952"/>
            <a:ext cx="216024" cy="1033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8" name="線吹き出し 2 (枠付き) 97"/>
          <p:cNvSpPr/>
          <p:nvPr/>
        </p:nvSpPr>
        <p:spPr>
          <a:xfrm>
            <a:off x="4788024" y="2420888"/>
            <a:ext cx="2520280" cy="648072"/>
          </a:xfrm>
          <a:prstGeom prst="borderCallout2">
            <a:avLst/>
          </a:prstGeom>
          <a:ln>
            <a:tailEnd type="stealth" w="lg" len="lg"/>
          </a:ln>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dirty="0" smtClean="0"/>
              <a:t>Key-1</a:t>
            </a:r>
            <a:r>
              <a:rPr kumimoji="1" lang="ja-JP" altLang="en-US" dirty="0" smtClean="0"/>
              <a:t>のハッシュ値</a:t>
            </a:r>
            <a:endParaRPr kumimoji="1" lang="ja-JP" altLang="en-US" dirty="0"/>
          </a:p>
        </p:txBody>
      </p:sp>
      <p:sp>
        <p:nvSpPr>
          <p:cNvPr id="99" name="線吹き出し 2 (枠付き) 98"/>
          <p:cNvSpPr/>
          <p:nvPr/>
        </p:nvSpPr>
        <p:spPr>
          <a:xfrm>
            <a:off x="4788024" y="3429000"/>
            <a:ext cx="2520280" cy="648072"/>
          </a:xfrm>
          <a:prstGeom prst="borderCallout2">
            <a:avLst>
              <a:gd name="adj1" fmla="val 18750"/>
              <a:gd name="adj2" fmla="val -8333"/>
              <a:gd name="adj3" fmla="val 18750"/>
              <a:gd name="adj4" fmla="val -16667"/>
              <a:gd name="adj5" fmla="val 103094"/>
              <a:gd name="adj6" fmla="val -77627"/>
            </a:avLst>
          </a:prstGeom>
          <a:ln>
            <a:tailEnd type="stealth" w="lg" len="lg"/>
          </a:ln>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dirty="0" smtClean="0"/>
              <a:t>Key-2</a:t>
            </a:r>
            <a:r>
              <a:rPr kumimoji="1" lang="ja-JP" altLang="en-US" dirty="0" smtClean="0"/>
              <a:t>のハッシュ値</a:t>
            </a:r>
            <a:endParaRPr kumimoji="1" lang="ja-JP" altLang="en-US" dirty="0"/>
          </a:p>
        </p:txBody>
      </p:sp>
      <p:sp>
        <p:nvSpPr>
          <p:cNvPr id="101" name="円/楕円 100"/>
          <p:cNvSpPr/>
          <p:nvPr/>
        </p:nvSpPr>
        <p:spPr>
          <a:xfrm>
            <a:off x="1475656" y="3573016"/>
            <a:ext cx="216024" cy="216024"/>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cxnSp>
        <p:nvCxnSpPr>
          <p:cNvPr id="102" name="曲線コネクタ 101"/>
          <p:cNvCxnSpPr>
            <a:stCxn id="101" idx="7"/>
            <a:endCxn id="76" idx="1"/>
          </p:cNvCxnSpPr>
          <p:nvPr/>
        </p:nvCxnSpPr>
        <p:spPr>
          <a:xfrm rot="16200000" flipH="1">
            <a:off x="2591780" y="2672916"/>
            <a:ext cx="288032" cy="2151504"/>
          </a:xfrm>
          <a:prstGeom prst="curvedConnector3">
            <a:avLst>
              <a:gd name="adj1" fmla="val -90350"/>
            </a:avLst>
          </a:prstGeom>
          <a:ln>
            <a:tailEnd type="arrow"/>
          </a:ln>
        </p:spPr>
        <p:style>
          <a:lnRef idx="1">
            <a:schemeClr val="accent1"/>
          </a:lnRef>
          <a:fillRef idx="0">
            <a:schemeClr val="accent1"/>
          </a:fillRef>
          <a:effectRef idx="0">
            <a:schemeClr val="accent1"/>
          </a:effectRef>
          <a:fontRef idx="minor">
            <a:schemeClr val="tx1"/>
          </a:fontRef>
        </p:style>
      </p:cxnSp>
      <p:sp>
        <p:nvSpPr>
          <p:cNvPr id="107" name="テキスト ボックス 106"/>
          <p:cNvSpPr txBox="1"/>
          <p:nvPr/>
        </p:nvSpPr>
        <p:spPr>
          <a:xfrm>
            <a:off x="4716016" y="4293096"/>
            <a:ext cx="4046108" cy="738664"/>
          </a:xfrm>
          <a:prstGeom prst="rect">
            <a:avLst/>
          </a:prstGeom>
          <a:noFill/>
        </p:spPr>
        <p:txBody>
          <a:bodyPr wrap="none" rtlCol="0">
            <a:spAutoFit/>
          </a:bodyPr>
          <a:lstStyle/>
          <a:p>
            <a:r>
              <a:rPr lang="en-US" altLang="ja-JP" sz="1400" dirty="0" smtClean="0"/>
              <a:t>Key</a:t>
            </a:r>
            <a:r>
              <a:rPr lang="ja-JP" altLang="en-US" sz="1400" dirty="0" smtClean="0"/>
              <a:t>のハッシュ値から、</a:t>
            </a:r>
            <a:r>
              <a:rPr lang="en-US" altLang="ja-JP" sz="1400" dirty="0" smtClean="0"/>
              <a:t/>
            </a:r>
            <a:br>
              <a:rPr lang="en-US" altLang="ja-JP" sz="1400" dirty="0" smtClean="0"/>
            </a:br>
            <a:r>
              <a:rPr lang="en-US" altLang="ja-JP" sz="1400" dirty="0" smtClean="0"/>
              <a:t>0</a:t>
            </a:r>
            <a:r>
              <a:rPr lang="ja-JP" altLang="en-US" sz="1400" dirty="0" smtClean="0"/>
              <a:t>～</a:t>
            </a:r>
            <a:r>
              <a:rPr lang="en-US" altLang="ja-JP" sz="1400" dirty="0" smtClean="0"/>
              <a:t>2^32</a:t>
            </a:r>
            <a:r>
              <a:rPr lang="ja-JP" altLang="en-US" sz="1400" dirty="0" smtClean="0"/>
              <a:t>の輪の上の位置を算出し、</a:t>
            </a:r>
            <a:r>
              <a:rPr lang="en-US" altLang="ja-JP" sz="1400" dirty="0" smtClean="0"/>
              <a:t/>
            </a:r>
            <a:br>
              <a:rPr lang="en-US" altLang="ja-JP" sz="1400" dirty="0" smtClean="0"/>
            </a:br>
            <a:r>
              <a:rPr lang="ja-JP" altLang="en-US" sz="1400" dirty="0" err="1" smtClean="0"/>
              <a:t>ぐるっと</a:t>
            </a:r>
            <a:r>
              <a:rPr lang="ja-JP" altLang="en-US" sz="1400" dirty="0" smtClean="0"/>
              <a:t>回って次の</a:t>
            </a:r>
            <a:r>
              <a:rPr lang="en-US" altLang="ja-JP" sz="1400" dirty="0" smtClean="0"/>
              <a:t>Terracotta</a:t>
            </a:r>
            <a:r>
              <a:rPr lang="ja-JP" altLang="en-US" sz="1400" dirty="0" smtClean="0"/>
              <a:t>サーバを格納先とする</a:t>
            </a:r>
            <a:endParaRPr kumimoji="1" lang="ja-JP" altLang="en-US" sz="1400" dirty="0"/>
          </a:p>
        </p:txBody>
      </p:sp>
      <p:sp>
        <p:nvSpPr>
          <p:cNvPr id="108" name="テキスト ボックス 107"/>
          <p:cNvSpPr txBox="1"/>
          <p:nvPr/>
        </p:nvSpPr>
        <p:spPr>
          <a:xfrm>
            <a:off x="251520" y="5517232"/>
            <a:ext cx="8194872" cy="830997"/>
          </a:xfrm>
          <a:prstGeom prst="rect">
            <a:avLst/>
          </a:prstGeom>
          <a:noFill/>
        </p:spPr>
        <p:txBody>
          <a:bodyPr wrap="none" rtlCol="0">
            <a:spAutoFit/>
          </a:bodyPr>
          <a:lstStyle/>
          <a:p>
            <a:r>
              <a:rPr kumimoji="1" lang="ja-JP" altLang="en-US" sz="1600" dirty="0" smtClean="0"/>
              <a:t>新しい</a:t>
            </a:r>
            <a:r>
              <a:rPr kumimoji="1" lang="en-US" altLang="ja-JP" sz="1600" dirty="0" smtClean="0"/>
              <a:t>Terracotta</a:t>
            </a:r>
            <a:r>
              <a:rPr kumimoji="1" lang="ja-JP" altLang="en-US" sz="1600" dirty="0" smtClean="0"/>
              <a:t>サーバがこの輪に追加された場合、</a:t>
            </a:r>
            <a:r>
              <a:rPr kumimoji="1" lang="en-US" altLang="ja-JP" sz="1600" dirty="0" smtClean="0"/>
              <a:t/>
            </a:r>
            <a:br>
              <a:rPr kumimoji="1" lang="en-US" altLang="ja-JP" sz="1600" dirty="0" smtClean="0"/>
            </a:br>
            <a:r>
              <a:rPr kumimoji="1" lang="ja-JP" altLang="en-US" sz="1600" dirty="0" smtClean="0"/>
              <a:t>それまで格納先として存在していたサーバ分のデータが消える</a:t>
            </a:r>
            <a:r>
              <a:rPr kumimoji="1" lang="en-US" altLang="ja-JP" sz="1600" dirty="0" smtClean="0"/>
              <a:t>(</a:t>
            </a:r>
            <a:r>
              <a:rPr kumimoji="1" lang="ja-JP" altLang="en-US" sz="1600" dirty="0" smtClean="0"/>
              <a:t>キャッシュが揮発する</a:t>
            </a:r>
            <a:r>
              <a:rPr kumimoji="1" lang="en-US" altLang="ja-JP" sz="1600" dirty="0" smtClean="0"/>
              <a:t>)</a:t>
            </a:r>
            <a:r>
              <a:rPr kumimoji="1" lang="ja-JP" altLang="en-US" sz="1600" dirty="0" smtClean="0"/>
              <a:t>が、</a:t>
            </a:r>
            <a:endParaRPr lang="en-US" altLang="ja-JP" sz="1600" dirty="0" smtClean="0"/>
          </a:p>
          <a:p>
            <a:r>
              <a:rPr kumimoji="1" lang="ja-JP" altLang="en-US" sz="1600" dirty="0" smtClean="0"/>
              <a:t>このアルゴリズムにより失われるキャッシュを最小限に留め、格納先を増やすことができる。</a:t>
            </a:r>
            <a:endParaRPr kumimoji="1" lang="ja-JP" altLang="en-US" sz="16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アジェンダ</a:t>
            </a:r>
            <a:endParaRPr kumimoji="1" lang="ja-JP" altLang="en-US" dirty="0"/>
          </a:p>
        </p:txBody>
      </p:sp>
      <p:sp>
        <p:nvSpPr>
          <p:cNvPr id="3" name="コンテンツ プレースホルダ 2"/>
          <p:cNvSpPr>
            <a:spLocks noGrp="1"/>
          </p:cNvSpPr>
          <p:nvPr>
            <p:ph sz="quarter" idx="1"/>
          </p:nvPr>
        </p:nvSpPr>
        <p:spPr/>
        <p:txBody>
          <a:bodyPr>
            <a:normAutofit fontScale="85000" lnSpcReduction="20000"/>
          </a:bodyPr>
          <a:lstStyle/>
          <a:p>
            <a:pPr marL="514350" indent="-514350">
              <a:buFont typeface="+mj-lt"/>
              <a:buAutoNum type="arabicPeriod"/>
            </a:pPr>
            <a:r>
              <a:rPr lang="ja-JP" altLang="en-US" dirty="0" smtClean="0"/>
              <a:t>負荷の傾向分析</a:t>
            </a:r>
            <a:endParaRPr lang="en-US" altLang="ja-JP" dirty="0" smtClean="0"/>
          </a:p>
          <a:p>
            <a:pPr marL="914400" lvl="1" indent="-514350">
              <a:buFont typeface="+mj-lt"/>
              <a:buAutoNum type="arabicPeriod"/>
            </a:pPr>
            <a:r>
              <a:rPr lang="en-US" altLang="ja-JP" dirty="0" smtClean="0"/>
              <a:t>Read</a:t>
            </a:r>
            <a:r>
              <a:rPr lang="ja-JP" altLang="en-US" dirty="0" smtClean="0"/>
              <a:t>負荷</a:t>
            </a:r>
            <a:endParaRPr lang="en-US" altLang="ja-JP" dirty="0" smtClean="0"/>
          </a:p>
          <a:p>
            <a:pPr marL="914400" lvl="1" indent="-514350">
              <a:buFont typeface="+mj-lt"/>
              <a:buAutoNum type="arabicPeriod"/>
            </a:pPr>
            <a:r>
              <a:rPr lang="en-US" altLang="ja-JP" dirty="0" smtClean="0"/>
              <a:t>Write</a:t>
            </a:r>
            <a:r>
              <a:rPr lang="ja-JP" altLang="en-US" dirty="0" smtClean="0"/>
              <a:t>負荷</a:t>
            </a:r>
            <a:endParaRPr lang="en-US" altLang="ja-JP" dirty="0" smtClean="0"/>
          </a:p>
          <a:p>
            <a:pPr marL="514350" indent="-514350">
              <a:buFont typeface="+mj-lt"/>
              <a:buAutoNum type="arabicPeriod"/>
            </a:pPr>
            <a:r>
              <a:rPr lang="ja-JP" altLang="en-US" dirty="0" smtClean="0"/>
              <a:t>負荷とスケーラビリティ</a:t>
            </a:r>
            <a:endParaRPr lang="en-US" altLang="ja-JP" dirty="0" smtClean="0"/>
          </a:p>
          <a:p>
            <a:pPr marL="914400" lvl="1" indent="-514350">
              <a:buFont typeface="+mj-lt"/>
              <a:buAutoNum type="arabicPeriod"/>
            </a:pPr>
            <a:r>
              <a:rPr lang="en-US" altLang="ja-JP" dirty="0" err="1" smtClean="0"/>
              <a:t>Grainder</a:t>
            </a:r>
            <a:r>
              <a:rPr lang="ja-JP" altLang="en-US" dirty="0" smtClean="0"/>
              <a:t>について</a:t>
            </a:r>
            <a:endParaRPr lang="en-US" altLang="ja-JP" dirty="0" smtClean="0"/>
          </a:p>
          <a:p>
            <a:pPr marL="914400" lvl="1" indent="-514350">
              <a:buFont typeface="+mj-lt"/>
              <a:buAutoNum type="arabicPeriod"/>
            </a:pPr>
            <a:r>
              <a:rPr lang="ja-JP" altLang="en-US" dirty="0" smtClean="0"/>
              <a:t>スケールアウトの効果を実習する</a:t>
            </a:r>
            <a:endParaRPr lang="en-US" altLang="ja-JP" dirty="0" smtClean="0"/>
          </a:p>
          <a:p>
            <a:pPr marL="514350" indent="-514350">
              <a:buFont typeface="+mj-lt"/>
              <a:buAutoNum type="arabicPeriod"/>
            </a:pPr>
            <a:r>
              <a:rPr lang="ja-JP" altLang="en-US" dirty="0" smtClean="0"/>
              <a:t>よく知られた負荷対策</a:t>
            </a:r>
            <a:endParaRPr lang="en-US" altLang="ja-JP" dirty="0" smtClean="0"/>
          </a:p>
          <a:p>
            <a:pPr marL="914400" lvl="1" indent="-514350">
              <a:buFont typeface="+mj-lt"/>
              <a:buAutoNum type="arabicPeriod"/>
            </a:pPr>
            <a:r>
              <a:rPr lang="ja-JP" altLang="en-US" dirty="0" smtClean="0"/>
              <a:t>処理の効率化</a:t>
            </a:r>
            <a:endParaRPr lang="en-US" altLang="ja-JP" dirty="0" smtClean="0"/>
          </a:p>
          <a:p>
            <a:pPr marL="914400" lvl="1" indent="-514350">
              <a:buFont typeface="+mj-lt"/>
              <a:buAutoNum type="arabicPeriod"/>
            </a:pPr>
            <a:r>
              <a:rPr lang="ja-JP" altLang="en-US" dirty="0" smtClean="0"/>
              <a:t>ステートレス</a:t>
            </a:r>
            <a:endParaRPr lang="en-US" altLang="ja-JP" dirty="0" smtClean="0"/>
          </a:p>
          <a:p>
            <a:pPr marL="914400" lvl="1" indent="-514350">
              <a:buFont typeface="+mj-lt"/>
              <a:buAutoNum type="arabicPeriod"/>
            </a:pPr>
            <a:r>
              <a:rPr lang="ja-JP" altLang="en-US" dirty="0" smtClean="0"/>
              <a:t>キャッシュ</a:t>
            </a:r>
            <a:endParaRPr lang="en-US" altLang="ja-JP" dirty="0" smtClean="0"/>
          </a:p>
          <a:p>
            <a:pPr marL="514350" indent="-514350">
              <a:buFont typeface="+mj-lt"/>
              <a:buAutoNum type="arabicPeriod"/>
            </a:pPr>
            <a:r>
              <a:rPr lang="en-US" altLang="ja-JP" dirty="0" err="1" smtClean="0"/>
              <a:t>Teracotta</a:t>
            </a:r>
            <a:r>
              <a:rPr lang="ja-JP" altLang="en-US" dirty="0" smtClean="0"/>
              <a:t>について</a:t>
            </a:r>
            <a:endParaRPr lang="en-US" altLang="ja-JP" dirty="0" smtClean="0"/>
          </a:p>
          <a:p>
            <a:pPr marL="914400" lvl="1" indent="-514350">
              <a:buFont typeface="+mj-lt"/>
              <a:buAutoNum type="arabicPeriod"/>
            </a:pPr>
            <a:r>
              <a:rPr lang="ja-JP" altLang="en-US" dirty="0" smtClean="0"/>
              <a:t>仕組みの概要</a:t>
            </a:r>
            <a:endParaRPr lang="en-US" altLang="ja-JP" dirty="0" smtClean="0"/>
          </a:p>
          <a:p>
            <a:pPr marL="914400" lvl="1" indent="-514350">
              <a:buFont typeface="+mj-lt"/>
              <a:buAutoNum type="arabicPeriod"/>
            </a:pPr>
            <a:r>
              <a:rPr lang="ja-JP" altLang="en-US" dirty="0" smtClean="0"/>
              <a:t>インストールから効果の測定までを実習する</a:t>
            </a:r>
            <a:endParaRPr lang="en-US" altLang="ja-JP" dirty="0" smtClean="0"/>
          </a:p>
          <a:p>
            <a:pPr marL="514350" indent="-514350">
              <a:buFont typeface="+mj-lt"/>
              <a:buAutoNum type="arabicPeriod"/>
            </a:pPr>
            <a:r>
              <a:rPr lang="ja-JP" altLang="en-US" dirty="0" smtClean="0"/>
              <a:t>その他の負荷対策</a:t>
            </a:r>
          </a:p>
          <a:p>
            <a:pPr marL="514350" indent="-514350">
              <a:buFont typeface="+mj-lt"/>
              <a:buAutoNum type="arabicPeriod"/>
            </a:pPr>
            <a:r>
              <a:rPr lang="en-US" altLang="ja-JP" dirty="0" smtClean="0"/>
              <a:t>CAP</a:t>
            </a:r>
            <a:r>
              <a:rPr lang="ja-JP" altLang="en-US" dirty="0" smtClean="0"/>
              <a:t>定理</a:t>
            </a:r>
          </a:p>
          <a:p>
            <a:pPr marL="514350" indent="-514350">
              <a:buFont typeface="+mj-lt"/>
              <a:buAutoNum type="arabicPeriod"/>
            </a:pPr>
            <a:r>
              <a:rPr lang="en-US" altLang="ja-JP" dirty="0" smtClean="0"/>
              <a:t>Read/Write</a:t>
            </a:r>
            <a:r>
              <a:rPr lang="ja-JP" altLang="en-US" dirty="0" smtClean="0"/>
              <a:t>分散</a:t>
            </a:r>
            <a:endParaRPr kumimoji="1" lang="ja-JP" altLang="en-US" dirty="0"/>
          </a:p>
        </p:txBody>
      </p:sp>
      <p:sp>
        <p:nvSpPr>
          <p:cNvPr id="4" name="スライド番号プレースホルダ 3"/>
          <p:cNvSpPr>
            <a:spLocks noGrp="1"/>
          </p:cNvSpPr>
          <p:nvPr>
            <p:ph type="sldNum" sz="quarter" idx="15"/>
          </p:nvPr>
        </p:nvSpPr>
        <p:spPr/>
        <p:txBody>
          <a:bodyPr/>
          <a:lstStyle/>
          <a:p>
            <a:fld id="{D2D8002D-B5B0-4BAC-B1F6-782DDCCE6D9C}" type="slidenum">
              <a:rPr kumimoji="1" lang="ja-JP" altLang="en-US" smtClean="0"/>
              <a:pPr/>
              <a:t>2</a:t>
            </a:fld>
            <a:endParaRPr kumimoji="1" lang="ja-JP"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smtClean="0"/>
              <a:t>演習：キャッシュを導入する</a:t>
            </a:r>
            <a:endParaRPr kumimoji="1" lang="ja-JP" altLang="en-US" dirty="0"/>
          </a:p>
        </p:txBody>
      </p:sp>
      <p:sp>
        <p:nvSpPr>
          <p:cNvPr id="5" name="テキスト プレースホルダ 4"/>
          <p:cNvSpPr>
            <a:spLocks noGrp="1"/>
          </p:cNvSpPr>
          <p:nvPr>
            <p:ph type="body" idx="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20</a:t>
            </a:fld>
            <a:endParaRPr kumimoji="1" lang="ja-JP"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smtClean="0"/>
              <a:t>演習の概要</a:t>
            </a:r>
            <a:endParaRPr kumimoji="1" lang="ja-JP" altLang="en-US" dirty="0"/>
          </a:p>
        </p:txBody>
      </p:sp>
      <p:sp>
        <p:nvSpPr>
          <p:cNvPr id="5" name="コンテンツ プレースホルダ 4"/>
          <p:cNvSpPr>
            <a:spLocks noGrp="1"/>
          </p:cNvSpPr>
          <p:nvPr>
            <p:ph sz="quarter" idx="1"/>
          </p:nvPr>
        </p:nvSpPr>
        <p:spPr/>
        <p:txBody>
          <a:bodyPr/>
          <a:lstStyle/>
          <a:p>
            <a:r>
              <a:rPr lang="en-US" altLang="ja-JP" dirty="0" smtClean="0"/>
              <a:t>【</a:t>
            </a:r>
            <a:r>
              <a:rPr lang="ja-JP" altLang="en-US" dirty="0" smtClean="0"/>
              <a:t>目的</a:t>
            </a:r>
            <a:r>
              <a:rPr lang="en-US" altLang="ja-JP" dirty="0" smtClean="0"/>
              <a:t>】</a:t>
            </a:r>
          </a:p>
          <a:p>
            <a:pPr lvl="1"/>
            <a:r>
              <a:rPr kumimoji="1" lang="ja-JP" altLang="en-US" dirty="0" smtClean="0"/>
              <a:t>キャッシュが後段の負荷を下げ、</a:t>
            </a:r>
            <a:r>
              <a:rPr kumimoji="1" lang="en-US" altLang="ja-JP" dirty="0" smtClean="0"/>
              <a:t/>
            </a:r>
            <a:br>
              <a:rPr kumimoji="1" lang="en-US" altLang="ja-JP" dirty="0" smtClean="0"/>
            </a:br>
            <a:r>
              <a:rPr kumimoji="1" lang="ja-JP" altLang="en-US" dirty="0" smtClean="0"/>
              <a:t>全体の性能が向上するかを確認する</a:t>
            </a:r>
            <a:endParaRPr kumimoji="1" lang="en-US" altLang="ja-JP" dirty="0" smtClean="0"/>
          </a:p>
          <a:p>
            <a:r>
              <a:rPr lang="en-US" altLang="ja-JP" dirty="0" smtClean="0"/>
              <a:t>【</a:t>
            </a:r>
            <a:r>
              <a:rPr lang="ja-JP" altLang="en-US" dirty="0" smtClean="0"/>
              <a:t>方法</a:t>
            </a:r>
            <a:r>
              <a:rPr lang="en-US" altLang="ja-JP" dirty="0" smtClean="0"/>
              <a:t>】</a:t>
            </a:r>
          </a:p>
          <a:p>
            <a:pPr lvl="1"/>
            <a:r>
              <a:rPr lang="ja-JP" altLang="en-US" dirty="0" smtClean="0"/>
              <a:t>キャッシュサーバを導入して</a:t>
            </a:r>
            <a:r>
              <a:rPr lang="ja-JP" altLang="en-US" dirty="0" smtClean="0"/>
              <a:t>みる</a:t>
            </a:r>
            <a:r>
              <a:rPr lang="en-US" altLang="ja-JP" dirty="0" smtClean="0"/>
              <a:t/>
            </a:r>
            <a:br>
              <a:rPr lang="en-US" altLang="ja-JP" dirty="0" smtClean="0"/>
            </a:br>
            <a:r>
              <a:rPr lang="en-US" altLang="ja-JP" dirty="0" smtClean="0"/>
              <a:t>【</a:t>
            </a:r>
            <a:r>
              <a:rPr lang="ja-JP" altLang="en-US" dirty="0" smtClean="0"/>
              <a:t>当演習参考資料２章</a:t>
            </a:r>
            <a:r>
              <a:rPr lang="en-US" altLang="ja-JP" dirty="0" smtClean="0"/>
              <a:t>】</a:t>
            </a:r>
            <a:endParaRPr lang="en-US" altLang="ja-JP" dirty="0" smtClean="0"/>
          </a:p>
          <a:p>
            <a:pPr lvl="2"/>
            <a:r>
              <a:rPr lang="en-US" altLang="ja-JP" dirty="0" smtClean="0"/>
              <a:t>Terracotta</a:t>
            </a:r>
            <a:r>
              <a:rPr lang="ja-JP" altLang="en-US" dirty="0" smtClean="0"/>
              <a:t>を利用</a:t>
            </a:r>
            <a:r>
              <a:rPr lang="ja-JP" altLang="en-US" dirty="0" smtClean="0"/>
              <a:t>する</a:t>
            </a:r>
            <a:endParaRPr lang="en-US" altLang="ja-JP" dirty="0" smtClean="0"/>
          </a:p>
          <a:p>
            <a:pPr lvl="2"/>
            <a:r>
              <a:rPr lang="en-US" altLang="ja-JP" dirty="0" smtClean="0"/>
              <a:t>※Terracotta</a:t>
            </a:r>
            <a:r>
              <a:rPr lang="ja-JP" altLang="en-US" dirty="0" smtClean="0"/>
              <a:t>のスケールアウトによる性能向上</a:t>
            </a:r>
            <a:r>
              <a:rPr lang="en-US" altLang="ja-JP" dirty="0" smtClean="0"/>
              <a:t>(</a:t>
            </a:r>
            <a:r>
              <a:rPr lang="ja-JP" altLang="en-US" dirty="0" smtClean="0"/>
              <a:t>２章４節以降</a:t>
            </a:r>
            <a:r>
              <a:rPr lang="en-US" altLang="ja-JP" dirty="0" smtClean="0"/>
              <a:t>)</a:t>
            </a:r>
            <a:r>
              <a:rPr lang="ja-JP" altLang="en-US" dirty="0" smtClean="0"/>
              <a:t>は</a:t>
            </a:r>
            <a:r>
              <a:rPr lang="en-US" altLang="ja-JP" dirty="0" smtClean="0"/>
              <a:t/>
            </a:r>
            <a:br>
              <a:rPr lang="en-US" altLang="ja-JP" dirty="0" smtClean="0"/>
            </a:br>
            <a:r>
              <a:rPr lang="ja-JP" altLang="en-US" dirty="0" smtClean="0"/>
              <a:t>時間のある人だけやってみてください</a:t>
            </a:r>
            <a:endParaRPr lang="en-US" altLang="ja-JP" dirty="0" smtClean="0"/>
          </a:p>
          <a:p>
            <a:pPr lvl="1"/>
            <a:r>
              <a:rPr kumimoji="1" lang="ja-JP" altLang="en-US" dirty="0" smtClean="0"/>
              <a:t>その</a:t>
            </a:r>
            <a:r>
              <a:rPr kumimoji="1" lang="ja-JP" altLang="en-US" dirty="0" smtClean="0"/>
              <a:t>効果を計測</a:t>
            </a:r>
            <a:r>
              <a:rPr kumimoji="1" lang="ja-JP" altLang="en-US" dirty="0" smtClean="0"/>
              <a:t>する</a:t>
            </a:r>
            <a:r>
              <a:rPr kumimoji="1" lang="en-US" altLang="ja-JP" dirty="0" smtClean="0"/>
              <a:t/>
            </a:r>
            <a:br>
              <a:rPr kumimoji="1" lang="en-US" altLang="ja-JP" dirty="0" smtClean="0"/>
            </a:br>
            <a:r>
              <a:rPr kumimoji="1" lang="en-US" altLang="ja-JP" dirty="0" smtClean="0"/>
              <a:t>【</a:t>
            </a:r>
            <a:r>
              <a:rPr kumimoji="1" lang="ja-JP" altLang="en-US" dirty="0" smtClean="0"/>
              <a:t>当演習参考資料１章</a:t>
            </a:r>
            <a:r>
              <a:rPr kumimoji="1" lang="en-US" altLang="ja-JP" dirty="0" smtClean="0"/>
              <a:t>】(</a:t>
            </a:r>
            <a:r>
              <a:rPr lang="ja-JP" altLang="en-US" dirty="0" smtClean="0"/>
              <a:t>再</a:t>
            </a:r>
            <a:r>
              <a:rPr lang="en-US" altLang="ja-JP" dirty="0" smtClean="0"/>
              <a:t>)</a:t>
            </a:r>
            <a:endParaRPr kumimoji="1" lang="ja-JP" altLang="en-US" dirty="0" smtClean="0"/>
          </a:p>
        </p:txBody>
      </p:sp>
      <p:sp>
        <p:nvSpPr>
          <p:cNvPr id="6" name="スライド番号プレースホルダ 5"/>
          <p:cNvSpPr>
            <a:spLocks noGrp="1"/>
          </p:cNvSpPr>
          <p:nvPr>
            <p:ph type="sldNum" sz="quarter" idx="15"/>
          </p:nvPr>
        </p:nvSpPr>
        <p:spPr/>
        <p:txBody>
          <a:bodyPr/>
          <a:lstStyle/>
          <a:p>
            <a:fld id="{D2D8002D-B5B0-4BAC-B1F6-782DDCCE6D9C}" type="slidenum">
              <a:rPr kumimoji="1" lang="ja-JP" altLang="en-US" smtClean="0"/>
              <a:pPr/>
              <a:t>21</a:t>
            </a:fld>
            <a:endParaRPr kumimoji="1" lang="ja-JP"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演習</a:t>
            </a:r>
            <a:endParaRPr kumimoji="1" lang="ja-JP" altLang="en-US" dirty="0"/>
          </a:p>
        </p:txBody>
      </p:sp>
      <p:sp>
        <p:nvSpPr>
          <p:cNvPr id="3" name="コンテンツ プレースホルダ 2"/>
          <p:cNvSpPr>
            <a:spLocks noGrp="1"/>
          </p:cNvSpPr>
          <p:nvPr>
            <p:ph sz="quarter" idx="1"/>
          </p:nvPr>
        </p:nvSpPr>
        <p:spPr/>
        <p:txBody>
          <a:bodyPr>
            <a:normAutofit/>
          </a:bodyPr>
          <a:lstStyle/>
          <a:p>
            <a:pPr marL="514350" indent="-514350">
              <a:buFont typeface="+mj-lt"/>
              <a:buAutoNum type="arabicPeriod"/>
            </a:pPr>
            <a:r>
              <a:rPr lang="ja-JP" altLang="en-US" dirty="0" smtClean="0"/>
              <a:t>サンプルプログラム</a:t>
            </a:r>
            <a:r>
              <a:rPr lang="ja-JP" altLang="en-US" dirty="0" smtClean="0"/>
              <a:t>「掲示板」を</a:t>
            </a:r>
            <a:r>
              <a:rPr lang="en-US" altLang="ja-JP" dirty="0" smtClean="0"/>
              <a:t>Terracotta</a:t>
            </a:r>
            <a:r>
              <a:rPr lang="ja-JP" altLang="en-US" dirty="0" smtClean="0"/>
              <a:t>に対応させてみよう</a:t>
            </a:r>
            <a:endParaRPr lang="en-US" altLang="ja-JP" dirty="0" smtClean="0"/>
          </a:p>
          <a:p>
            <a:pPr marL="514350" indent="-514350">
              <a:buFont typeface="+mj-lt"/>
              <a:buAutoNum type="arabicPeriod"/>
            </a:pPr>
            <a:r>
              <a:rPr lang="en-US" altLang="ja-JP" dirty="0" smtClean="0"/>
              <a:t>Read/Write</a:t>
            </a:r>
            <a:r>
              <a:rPr lang="ja-JP" altLang="en-US" dirty="0" smtClean="0"/>
              <a:t>負荷をかけて結果を比較してみよう</a:t>
            </a:r>
            <a:endParaRPr lang="en-US" altLang="ja-JP" dirty="0" smtClean="0"/>
          </a:p>
          <a:p>
            <a:pPr lvl="1"/>
            <a:r>
              <a:rPr lang="ja-JP" altLang="en-US" dirty="0" smtClean="0"/>
              <a:t>サーバ台数ごとに</a:t>
            </a:r>
            <a:r>
              <a:rPr lang="en-US" altLang="ja-JP" dirty="0" smtClean="0"/>
              <a:t>Read/Write</a:t>
            </a:r>
            <a:r>
              <a:rPr lang="ja-JP" altLang="en-US" dirty="0" smtClean="0"/>
              <a:t>負荷を計測する</a:t>
            </a:r>
            <a:endParaRPr lang="en-US" altLang="ja-JP" dirty="0" smtClean="0"/>
          </a:p>
          <a:p>
            <a:pPr lvl="1"/>
            <a:r>
              <a:rPr lang="ja-JP" altLang="en-US" dirty="0" smtClean="0"/>
              <a:t>更に</a:t>
            </a:r>
            <a:r>
              <a:rPr lang="en-US" altLang="ja-JP" dirty="0" smtClean="0"/>
              <a:t>Terracotta</a:t>
            </a:r>
            <a:r>
              <a:rPr lang="ja-JP" altLang="en-US" dirty="0" smtClean="0"/>
              <a:t>の台数を変えて計測する</a:t>
            </a:r>
            <a:endParaRPr lang="en-US" altLang="ja-JP" dirty="0" smtClean="0"/>
          </a:p>
          <a:p>
            <a:pPr marL="514350" indent="-514350">
              <a:buFont typeface="+mj-lt"/>
              <a:buAutoNum type="arabicPeriod"/>
            </a:pPr>
            <a:r>
              <a:rPr lang="en-US" altLang="ja-JP" dirty="0" smtClean="0"/>
              <a:t>【</a:t>
            </a:r>
            <a:r>
              <a:rPr lang="ja-JP" altLang="en-US" dirty="0" smtClean="0"/>
              <a:t>議論</a:t>
            </a:r>
            <a:r>
              <a:rPr lang="en-US" altLang="ja-JP" dirty="0" smtClean="0"/>
              <a:t>】</a:t>
            </a:r>
          </a:p>
          <a:p>
            <a:pPr lvl="1"/>
            <a:r>
              <a:rPr lang="en-US" altLang="ja-JP" dirty="0" smtClean="0"/>
              <a:t>Write</a:t>
            </a:r>
            <a:r>
              <a:rPr lang="ja-JP" altLang="en-US" dirty="0" smtClean="0"/>
              <a:t>の性能をさらに向上させるには</a:t>
            </a:r>
            <a:r>
              <a:rPr lang="en-US" altLang="ja-JP" dirty="0" smtClean="0"/>
              <a:t/>
            </a:r>
            <a:br>
              <a:rPr lang="en-US" altLang="ja-JP" dirty="0" smtClean="0"/>
            </a:br>
            <a:r>
              <a:rPr lang="ja-JP" altLang="en-US" dirty="0" smtClean="0"/>
              <a:t>何をすれば良いか</a:t>
            </a:r>
            <a:endParaRPr lang="en-US" altLang="ja-JP" dirty="0" smtClean="0"/>
          </a:p>
          <a:p>
            <a:pPr lvl="1"/>
            <a:r>
              <a:rPr lang="ja-JP" altLang="en-US" dirty="0" smtClean="0"/>
              <a:t>自分でも実現できそうなものを考案しよう</a:t>
            </a:r>
            <a:endParaRPr lang="en-US" altLang="ja-JP" dirty="0" smtClean="0"/>
          </a:p>
          <a:p>
            <a:endParaRPr kumimoji="1" lang="ja-JP" altLang="en-US" dirty="0"/>
          </a:p>
        </p:txBody>
      </p:sp>
      <p:sp>
        <p:nvSpPr>
          <p:cNvPr id="4" name="スライド番号プレースホルダ 3"/>
          <p:cNvSpPr>
            <a:spLocks noGrp="1"/>
          </p:cNvSpPr>
          <p:nvPr>
            <p:ph type="sldNum" sz="quarter" idx="15"/>
          </p:nvPr>
        </p:nvSpPr>
        <p:spPr/>
        <p:txBody>
          <a:bodyPr/>
          <a:lstStyle/>
          <a:p>
            <a:fld id="{D2D8002D-B5B0-4BAC-B1F6-782DDCCE6D9C}" type="slidenum">
              <a:rPr kumimoji="1" lang="ja-JP" altLang="en-US" smtClean="0"/>
              <a:pPr/>
              <a:t>22</a:t>
            </a:fld>
            <a:endParaRPr kumimoji="1" lang="ja-JP"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kumimoji="1" lang="ja-JP" altLang="en-US" dirty="0" smtClean="0"/>
              <a:t>目安となる負荷</a:t>
            </a:r>
            <a:endParaRPr kumimoji="1" lang="ja-JP" altLang="en-US" dirty="0"/>
          </a:p>
        </p:txBody>
      </p:sp>
      <p:sp>
        <p:nvSpPr>
          <p:cNvPr id="4" name="スライド番号プレースホルダ 3"/>
          <p:cNvSpPr>
            <a:spLocks noGrp="1"/>
          </p:cNvSpPr>
          <p:nvPr>
            <p:ph type="sldNum" sz="quarter" idx="11"/>
          </p:nvPr>
        </p:nvSpPr>
        <p:spPr/>
        <p:txBody>
          <a:bodyPr/>
          <a:lstStyle/>
          <a:p>
            <a:fld id="{D2D8002D-B5B0-4BAC-B1F6-782DDCCE6D9C}" type="slidenum">
              <a:rPr kumimoji="1" lang="ja-JP" altLang="en-US" smtClean="0"/>
              <a:pPr/>
              <a:t>23</a:t>
            </a:fld>
            <a:endParaRPr kumimoji="1" lang="ja-JP" altLang="en-US"/>
          </a:p>
        </p:txBody>
      </p:sp>
      <p:graphicFrame>
        <p:nvGraphicFramePr>
          <p:cNvPr id="6" name="表 5"/>
          <p:cNvGraphicFramePr>
            <a:graphicFrameLocks noGrp="1"/>
          </p:cNvGraphicFramePr>
          <p:nvPr/>
        </p:nvGraphicFramePr>
        <p:xfrm>
          <a:off x="1302023" y="2344252"/>
          <a:ext cx="5256584" cy="3821052"/>
        </p:xfrm>
        <a:graphic>
          <a:graphicData uri="http://schemas.openxmlformats.org/drawingml/2006/table">
            <a:tbl>
              <a:tblPr firstRow="1" bandRow="1">
                <a:tableStyleId>{5C22544A-7EE6-4342-B048-85BDC9FD1C3A}</a:tableStyleId>
              </a:tblPr>
              <a:tblGrid>
                <a:gridCol w="1836204"/>
                <a:gridCol w="1260140"/>
                <a:gridCol w="2160240"/>
              </a:tblGrid>
              <a:tr h="397622">
                <a:tc gridSpan="2">
                  <a:txBody>
                    <a:bodyPr/>
                    <a:lstStyle/>
                    <a:p>
                      <a:endParaRPr kumimoji="1" lang="ja-JP" altLang="en-US" dirty="0"/>
                    </a:p>
                  </a:txBody>
                  <a:tcPr anchor="ctr"/>
                </a:tc>
                <a:tc hMerge="1">
                  <a:txBody>
                    <a:bodyPr/>
                    <a:lstStyle/>
                    <a:p>
                      <a:endParaRPr kumimoji="1" lang="ja-JP" altLang="en-US" dirty="0"/>
                    </a:p>
                  </a:txBody>
                  <a:tcPr/>
                </a:tc>
                <a:tc>
                  <a:txBody>
                    <a:bodyPr/>
                    <a:lstStyle/>
                    <a:p>
                      <a:r>
                        <a:rPr kumimoji="1" lang="en-US" altLang="ja-JP" dirty="0" smtClean="0"/>
                        <a:t>Grinder Agent 7</a:t>
                      </a:r>
                      <a:r>
                        <a:rPr kumimoji="1" lang="ja-JP" altLang="en-US" dirty="0" smtClean="0"/>
                        <a:t>台 </a:t>
                      </a:r>
                      <a:r>
                        <a:rPr kumimoji="1" lang="en-US" altLang="ja-JP" dirty="0" smtClean="0"/>
                        <a:t>100 Threads</a:t>
                      </a:r>
                      <a:endParaRPr kumimoji="1" lang="ja-JP" altLang="en-US" dirty="0"/>
                    </a:p>
                  </a:txBody>
                  <a:tcPr anchor="ctr"/>
                </a:tc>
              </a:tr>
              <a:tr h="795243">
                <a:tc rowSpan="2">
                  <a:txBody>
                    <a:bodyPr/>
                    <a:lstStyle/>
                    <a:p>
                      <a:r>
                        <a:rPr kumimoji="1" lang="en-US" altLang="ja-JP" dirty="0" err="1" smtClean="0"/>
                        <a:t>Web+App</a:t>
                      </a:r>
                      <a:r>
                        <a:rPr kumimoji="1" lang="en-US" altLang="ja-JP" dirty="0" smtClean="0"/>
                        <a:t> </a:t>
                      </a:r>
                      <a:r>
                        <a:rPr kumimoji="1" lang="ja-JP" altLang="en-US" dirty="0" smtClean="0"/>
                        <a:t>各</a:t>
                      </a:r>
                      <a:r>
                        <a:rPr kumimoji="1" lang="en-US" altLang="ja-JP" dirty="0" smtClean="0"/>
                        <a:t>1</a:t>
                      </a:r>
                      <a:r>
                        <a:rPr kumimoji="1" lang="ja-JP" altLang="en-US" dirty="0" smtClean="0"/>
                        <a:t>台</a:t>
                      </a:r>
                      <a:endParaRPr kumimoji="1" lang="en-US" altLang="ja-JP" dirty="0" smtClean="0"/>
                    </a:p>
                    <a:p>
                      <a:r>
                        <a:rPr kumimoji="1" lang="en-US" altLang="ja-JP" dirty="0" smtClean="0"/>
                        <a:t>Terracotta 1</a:t>
                      </a:r>
                      <a:r>
                        <a:rPr kumimoji="1" lang="ja-JP" altLang="en-US" dirty="0" smtClean="0"/>
                        <a:t>台</a:t>
                      </a:r>
                      <a:endParaRPr kumimoji="1" lang="ja-JP" altLang="en-US" dirty="0"/>
                    </a:p>
                  </a:txBody>
                  <a:tcPr anchor="ctr"/>
                </a:tc>
                <a:tc>
                  <a:txBody>
                    <a:bodyPr/>
                    <a:lstStyle/>
                    <a:p>
                      <a:r>
                        <a:rPr kumimoji="1" lang="en-US" altLang="ja-JP" dirty="0" smtClean="0"/>
                        <a:t>Read</a:t>
                      </a:r>
                      <a:r>
                        <a:rPr kumimoji="1" lang="ja-JP" altLang="en-US" dirty="0" smtClean="0"/>
                        <a:t>負荷</a:t>
                      </a:r>
                      <a:endParaRPr kumimoji="1" lang="ja-JP" altLang="en-US" dirty="0"/>
                    </a:p>
                  </a:txBody>
                  <a:tcPr anchor="ctr"/>
                </a:tc>
                <a:tc>
                  <a:txBody>
                    <a:bodyPr/>
                    <a:lstStyle/>
                    <a:p>
                      <a:pPr algn="r"/>
                      <a:r>
                        <a:rPr kumimoji="1" lang="en-US" altLang="ja-JP" dirty="0" smtClean="0"/>
                        <a:t>TPS</a:t>
                      </a:r>
                      <a:endParaRPr kumimoji="1" lang="ja-JP" altLang="en-US" dirty="0"/>
                    </a:p>
                  </a:txBody>
                  <a:tcPr anchor="ctr"/>
                </a:tc>
              </a:tr>
              <a:tr h="795243">
                <a:tc vMerge="1">
                  <a:txBody>
                    <a:bodyPr/>
                    <a:lstStyle/>
                    <a:p>
                      <a:endParaRPr kumimoji="1" lang="ja-JP" altLang="en-US" dirty="0"/>
                    </a:p>
                  </a:txBody>
                  <a:tcPr/>
                </a:tc>
                <a:tc>
                  <a:txBody>
                    <a:bodyPr/>
                    <a:lstStyle/>
                    <a:p>
                      <a:r>
                        <a:rPr kumimoji="1" lang="en-US" altLang="ja-JP" dirty="0" smtClean="0"/>
                        <a:t>Write</a:t>
                      </a:r>
                      <a:r>
                        <a:rPr kumimoji="1" lang="ja-JP" altLang="en-US" dirty="0" smtClean="0"/>
                        <a:t>負荷</a:t>
                      </a:r>
                      <a:endParaRPr kumimoji="1" lang="ja-JP" altLang="en-US" dirty="0"/>
                    </a:p>
                  </a:txBody>
                  <a:tcPr anchor="ctr"/>
                </a:tc>
                <a:tc>
                  <a:txBody>
                    <a:bodyPr/>
                    <a:lstStyle/>
                    <a:p>
                      <a:pPr algn="r"/>
                      <a:r>
                        <a:rPr kumimoji="1" lang="en-US" altLang="ja-JP" dirty="0" smtClean="0"/>
                        <a:t>TPS</a:t>
                      </a:r>
                      <a:endParaRPr kumimoji="1" lang="ja-JP" altLang="en-US" dirty="0"/>
                    </a:p>
                  </a:txBody>
                  <a:tcPr anchor="ctr"/>
                </a:tc>
              </a:tr>
              <a:tr h="795243">
                <a:tc rowSpan="2">
                  <a:txBody>
                    <a:bodyPr/>
                    <a:lstStyle/>
                    <a:p>
                      <a:r>
                        <a:rPr kumimoji="1" lang="en-US" altLang="ja-JP" dirty="0" err="1" smtClean="0"/>
                        <a:t>Web+App</a:t>
                      </a:r>
                      <a:r>
                        <a:rPr kumimoji="1" lang="en-US" altLang="ja-JP" dirty="0" smtClean="0"/>
                        <a:t> </a:t>
                      </a:r>
                      <a:r>
                        <a:rPr kumimoji="1" lang="ja-JP" altLang="en-US" dirty="0" smtClean="0"/>
                        <a:t>各</a:t>
                      </a:r>
                      <a:r>
                        <a:rPr kumimoji="1" lang="en-US" altLang="ja-JP" dirty="0" smtClean="0"/>
                        <a:t>3</a:t>
                      </a:r>
                      <a:r>
                        <a:rPr kumimoji="1" lang="ja-JP" altLang="en-US" dirty="0" smtClean="0"/>
                        <a:t>台</a:t>
                      </a:r>
                      <a:endParaRPr kumimoji="1" lang="en-US" altLang="ja-JP" dirty="0" smtClean="0"/>
                    </a:p>
                    <a:p>
                      <a:r>
                        <a:rPr kumimoji="1" lang="en-US" altLang="ja-JP" dirty="0" smtClean="0"/>
                        <a:t>Terracotta</a:t>
                      </a:r>
                      <a:r>
                        <a:rPr kumimoji="1" lang="en-US" altLang="ja-JP" baseline="0" dirty="0" smtClean="0"/>
                        <a:t> 1</a:t>
                      </a:r>
                      <a:r>
                        <a:rPr kumimoji="1" lang="ja-JP" altLang="en-US" baseline="0" dirty="0" smtClean="0"/>
                        <a:t>台</a:t>
                      </a:r>
                      <a:endParaRPr kumimoji="1" lang="ja-JP" altLang="en-US" dirty="0"/>
                    </a:p>
                  </a:txBody>
                  <a:tcPr anchor="ctr"/>
                </a:tc>
                <a:tc>
                  <a:txBody>
                    <a:bodyPr/>
                    <a:lstStyle/>
                    <a:p>
                      <a:r>
                        <a:rPr kumimoji="1" lang="en-US" altLang="ja-JP" dirty="0" smtClean="0"/>
                        <a:t>Read</a:t>
                      </a:r>
                      <a:r>
                        <a:rPr kumimoji="1" lang="ja-JP" altLang="en-US" dirty="0" smtClean="0"/>
                        <a:t>負荷</a:t>
                      </a:r>
                      <a:endParaRPr kumimoji="1" lang="ja-JP" altLang="en-US" dirty="0"/>
                    </a:p>
                  </a:txBody>
                  <a:tcPr anchor="ctr"/>
                </a:tc>
                <a:tc>
                  <a:txBody>
                    <a:bodyPr/>
                    <a:lstStyle/>
                    <a:p>
                      <a:pPr algn="r"/>
                      <a:r>
                        <a:rPr kumimoji="1" lang="en-US" altLang="ja-JP" dirty="0" smtClean="0"/>
                        <a:t>TPS</a:t>
                      </a:r>
                      <a:endParaRPr kumimoji="1" lang="ja-JP" altLang="en-US" dirty="0"/>
                    </a:p>
                  </a:txBody>
                  <a:tcPr anchor="ctr"/>
                </a:tc>
              </a:tr>
              <a:tr h="795243">
                <a:tc vMerge="1">
                  <a:txBody>
                    <a:bodyPr/>
                    <a:lstStyle/>
                    <a:p>
                      <a:endParaRPr kumimoji="1" lang="ja-JP" altLang="en-US" dirty="0"/>
                    </a:p>
                  </a:txBody>
                  <a:tcPr/>
                </a:tc>
                <a:tc>
                  <a:txBody>
                    <a:bodyPr/>
                    <a:lstStyle/>
                    <a:p>
                      <a:r>
                        <a:rPr kumimoji="1" lang="en-US" altLang="ja-JP" dirty="0" smtClean="0"/>
                        <a:t>Write</a:t>
                      </a:r>
                      <a:r>
                        <a:rPr kumimoji="1" lang="ja-JP" altLang="en-US" dirty="0" smtClean="0"/>
                        <a:t>負荷</a:t>
                      </a:r>
                      <a:endParaRPr kumimoji="1" lang="ja-JP" altLang="en-US" dirty="0"/>
                    </a:p>
                  </a:txBody>
                  <a:tcPr anchor="ctr"/>
                </a:tc>
                <a:tc>
                  <a:txBody>
                    <a:bodyPr/>
                    <a:lstStyle/>
                    <a:p>
                      <a:pPr algn="r"/>
                      <a:r>
                        <a:rPr kumimoji="1" lang="en-US" altLang="ja-JP" dirty="0" smtClean="0"/>
                        <a:t>TPS</a:t>
                      </a:r>
                      <a:endParaRPr kumimoji="1" lang="ja-JP" altLang="en-US" dirty="0"/>
                    </a:p>
                  </a:txBody>
                  <a:tcPr anchor="ctr"/>
                </a:tc>
              </a:tr>
            </a:tbl>
          </a:graphicData>
        </a:graphic>
      </p:graphicFrame>
      <p:sp>
        <p:nvSpPr>
          <p:cNvPr id="7" name="テキスト ボックス 6"/>
          <p:cNvSpPr txBox="1"/>
          <p:nvPr/>
        </p:nvSpPr>
        <p:spPr>
          <a:xfrm>
            <a:off x="5148064" y="6228020"/>
            <a:ext cx="2909643" cy="369332"/>
          </a:xfrm>
          <a:prstGeom prst="rect">
            <a:avLst/>
          </a:prstGeom>
          <a:noFill/>
        </p:spPr>
        <p:txBody>
          <a:bodyPr wrap="none" rtlCol="0">
            <a:spAutoFit/>
          </a:bodyPr>
          <a:lstStyle/>
          <a:p>
            <a:r>
              <a:rPr kumimoji="1" lang="en-US" altLang="ja-JP" dirty="0" smtClean="0"/>
              <a:t>TPS = Transaction per second</a:t>
            </a:r>
            <a:endParaRPr kumimoji="1" lang="ja-JP" altLang="en-US" dirty="0"/>
          </a:p>
        </p:txBody>
      </p:sp>
      <p:sp>
        <p:nvSpPr>
          <p:cNvPr id="9" name="左カーブ矢印 8"/>
          <p:cNvSpPr/>
          <p:nvPr/>
        </p:nvSpPr>
        <p:spPr>
          <a:xfrm>
            <a:off x="6630615" y="4144452"/>
            <a:ext cx="576064" cy="1800200"/>
          </a:xfrm>
          <a:prstGeom prst="curvedLef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solidFill>
                <a:schemeClr val="tx1"/>
              </a:solidFill>
            </a:endParaRPr>
          </a:p>
        </p:txBody>
      </p:sp>
      <p:sp>
        <p:nvSpPr>
          <p:cNvPr id="8" name="左カーブ矢印 7"/>
          <p:cNvSpPr/>
          <p:nvPr/>
        </p:nvSpPr>
        <p:spPr>
          <a:xfrm>
            <a:off x="6630615" y="3352364"/>
            <a:ext cx="576064" cy="1800200"/>
          </a:xfrm>
          <a:prstGeom prst="curvedLef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solidFill>
                <a:schemeClr val="tx1"/>
              </a:solidFill>
            </a:endParaRPr>
          </a:p>
        </p:txBody>
      </p:sp>
      <p:sp>
        <p:nvSpPr>
          <p:cNvPr id="10" name="テキスト ボックス 9"/>
          <p:cNvSpPr txBox="1"/>
          <p:nvPr/>
        </p:nvSpPr>
        <p:spPr>
          <a:xfrm>
            <a:off x="7308304" y="4072444"/>
            <a:ext cx="461665" cy="1015663"/>
          </a:xfrm>
          <a:prstGeom prst="rect">
            <a:avLst/>
          </a:prstGeom>
          <a:noFill/>
        </p:spPr>
        <p:txBody>
          <a:bodyPr vert="eaVert" wrap="none" rtlCol="0">
            <a:spAutoFit/>
          </a:bodyPr>
          <a:lstStyle/>
          <a:p>
            <a:r>
              <a:rPr lang="ja-JP" altLang="en-US" dirty="0" smtClean="0"/>
              <a:t>性能</a:t>
            </a:r>
            <a:r>
              <a:rPr lang="ja-JP" altLang="en-US" dirty="0" smtClean="0"/>
              <a:t>向上</a:t>
            </a:r>
            <a:endParaRPr kumimoji="1" lang="ja-JP" altLang="en-US" dirty="0"/>
          </a:p>
        </p:txBody>
      </p:sp>
      <p:sp>
        <p:nvSpPr>
          <p:cNvPr id="11" name="テキスト ボックス 10"/>
          <p:cNvSpPr txBox="1"/>
          <p:nvPr/>
        </p:nvSpPr>
        <p:spPr>
          <a:xfrm>
            <a:off x="1043608" y="1556792"/>
            <a:ext cx="5556714" cy="646331"/>
          </a:xfrm>
          <a:prstGeom prst="rect">
            <a:avLst/>
          </a:prstGeom>
          <a:noFill/>
        </p:spPr>
        <p:txBody>
          <a:bodyPr wrap="none" rtlCol="0">
            <a:spAutoFit/>
          </a:bodyPr>
          <a:lstStyle/>
          <a:p>
            <a:r>
              <a:rPr lang="en-US" altLang="ja-JP" dirty="0" smtClean="0"/>
              <a:t>Terracotta</a:t>
            </a:r>
            <a:r>
              <a:rPr lang="ja-JP" altLang="en-US" dirty="0" smtClean="0"/>
              <a:t>を利用しなかったケースとそれぞれ比較しても</a:t>
            </a:r>
            <a:r>
              <a:rPr lang="en-US" altLang="ja-JP" dirty="0" smtClean="0"/>
              <a:t/>
            </a:r>
            <a:br>
              <a:rPr lang="en-US" altLang="ja-JP" dirty="0" smtClean="0"/>
            </a:br>
            <a:r>
              <a:rPr lang="ja-JP" altLang="en-US" dirty="0" smtClean="0"/>
              <a:t>性能向上しているのが確認できる</a:t>
            </a:r>
            <a:endParaRPr kumimoji="1" lang="ja-JP"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課題：議論した</a:t>
            </a:r>
            <a:r>
              <a:rPr kumimoji="1" lang="en-US" altLang="ja-JP" dirty="0" smtClean="0"/>
              <a:t>Write</a:t>
            </a:r>
            <a:r>
              <a:rPr kumimoji="1" lang="ja-JP" altLang="en-US" dirty="0" smtClean="0"/>
              <a:t>性能の向上案のどれかをプロトタイピングしてみよう</a:t>
            </a:r>
            <a:endParaRPr kumimoji="1" lang="ja-JP" altLang="en-US" dirty="0"/>
          </a:p>
        </p:txBody>
      </p:sp>
      <p:sp>
        <p:nvSpPr>
          <p:cNvPr id="3" name="コンテンツ プレースホルダ 2"/>
          <p:cNvSpPr>
            <a:spLocks noGrp="1"/>
          </p:cNvSpPr>
          <p:nvPr>
            <p:ph sz="quarter" idx="1"/>
          </p:nvPr>
        </p:nvSpPr>
        <p:spPr/>
        <p:txBody>
          <a:bodyPr/>
          <a:lstStyle/>
          <a:p>
            <a:r>
              <a:rPr kumimoji="1" lang="ja-JP" altLang="en-US" dirty="0" smtClean="0"/>
              <a:t>提出物</a:t>
            </a:r>
            <a:endParaRPr kumimoji="1" lang="en-US" altLang="ja-JP" dirty="0" smtClean="0"/>
          </a:p>
          <a:p>
            <a:pPr lvl="1"/>
            <a:r>
              <a:rPr lang="ja-JP" altLang="en-US" dirty="0" smtClean="0"/>
              <a:t>動作するソースコード一式</a:t>
            </a:r>
            <a:endParaRPr lang="en-US" altLang="ja-JP" dirty="0" smtClean="0"/>
          </a:p>
          <a:p>
            <a:r>
              <a:rPr kumimoji="1" lang="ja-JP" altLang="en-US" dirty="0" smtClean="0"/>
              <a:t>例</a:t>
            </a:r>
            <a:endParaRPr kumimoji="1" lang="en-US" altLang="ja-JP" dirty="0" smtClean="0"/>
          </a:p>
          <a:p>
            <a:pPr lvl="1"/>
            <a:r>
              <a:rPr lang="en-US" altLang="ja-JP" dirty="0" err="1" smtClean="0"/>
              <a:t>MySQL</a:t>
            </a:r>
            <a:r>
              <a:rPr lang="ja-JP" altLang="en-US" dirty="0" smtClean="0"/>
              <a:t>の代わりに簡単な</a:t>
            </a:r>
            <a:r>
              <a:rPr lang="en-US" altLang="ja-JP" dirty="0" smtClean="0"/>
              <a:t>KVS</a:t>
            </a:r>
            <a:r>
              <a:rPr lang="ja-JP" altLang="en-US" smtClean="0"/>
              <a:t>を実装してみる</a:t>
            </a:r>
            <a:endParaRPr kumimoji="1" lang="ja-JP" altLang="en-US" dirty="0"/>
          </a:p>
        </p:txBody>
      </p:sp>
      <p:sp>
        <p:nvSpPr>
          <p:cNvPr id="4" name="スライド番号プレースホルダ 3"/>
          <p:cNvSpPr>
            <a:spLocks noGrp="1"/>
          </p:cNvSpPr>
          <p:nvPr>
            <p:ph type="sldNum" sz="quarter" idx="15"/>
          </p:nvPr>
        </p:nvSpPr>
        <p:spPr/>
        <p:txBody>
          <a:bodyPr/>
          <a:lstStyle/>
          <a:p>
            <a:fld id="{D2D8002D-B5B0-4BAC-B1F6-782DDCCE6D9C}" type="slidenum">
              <a:rPr kumimoji="1" lang="ja-JP" altLang="en-US" smtClean="0"/>
              <a:pPr/>
              <a:t>24</a:t>
            </a:fld>
            <a:endParaRPr kumimoji="1" lang="ja-JP"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まとめ</a:t>
            </a:r>
            <a:endParaRPr kumimoji="1" lang="ja-JP" altLang="en-US" dirty="0"/>
          </a:p>
        </p:txBody>
      </p:sp>
      <p:sp>
        <p:nvSpPr>
          <p:cNvPr id="4" name="テキスト プレースホルダ 3"/>
          <p:cNvSpPr>
            <a:spLocks noGrp="1"/>
          </p:cNvSpPr>
          <p:nvPr>
            <p:ph type="body" idx="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pPr/>
              <a:t>25</a:t>
            </a:fld>
            <a:endParaRPr kumimoji="1" lang="ja-JP"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dirty="0" smtClean="0"/>
              <a:t>クラウド基盤と</a:t>
            </a:r>
            <a:r>
              <a:rPr lang="en-US" altLang="ja-JP" dirty="0" smtClean="0"/>
              <a:t>Web</a:t>
            </a:r>
            <a:r>
              <a:rPr lang="ja-JP" altLang="en-US" dirty="0" smtClean="0"/>
              <a:t>システム</a:t>
            </a:r>
            <a:endParaRPr kumimoji="1" lang="ja-JP" altLang="en-US" dirty="0"/>
          </a:p>
        </p:txBody>
      </p:sp>
      <p:sp>
        <p:nvSpPr>
          <p:cNvPr id="5" name="コンテンツ プレースホルダ 4"/>
          <p:cNvSpPr>
            <a:spLocks noGrp="1"/>
          </p:cNvSpPr>
          <p:nvPr>
            <p:ph sz="quarter" idx="1"/>
          </p:nvPr>
        </p:nvSpPr>
        <p:spPr/>
        <p:txBody>
          <a:bodyPr>
            <a:normAutofit/>
          </a:bodyPr>
          <a:lstStyle/>
          <a:p>
            <a:r>
              <a:rPr kumimoji="1" lang="ja-JP" altLang="en-US" dirty="0" smtClean="0"/>
              <a:t>クラウド基盤の効果</a:t>
            </a:r>
            <a:endParaRPr kumimoji="1" lang="en-US" altLang="ja-JP" dirty="0" smtClean="0"/>
          </a:p>
          <a:p>
            <a:pPr lvl="1"/>
            <a:r>
              <a:rPr kumimoji="1" lang="en-US" altLang="ja-JP" dirty="0" smtClean="0"/>
              <a:t>【</a:t>
            </a:r>
            <a:r>
              <a:rPr kumimoji="1" lang="ja-JP" altLang="en-US" dirty="0" smtClean="0"/>
              <a:t>オンデマンド</a:t>
            </a:r>
            <a:r>
              <a:rPr lang="en-US" altLang="ja-JP" dirty="0" smtClean="0"/>
              <a:t>】 </a:t>
            </a:r>
            <a:r>
              <a:rPr kumimoji="1" lang="ja-JP" altLang="en-US" dirty="0" smtClean="0"/>
              <a:t>サーバなどの資源を</a:t>
            </a:r>
            <a:r>
              <a:rPr kumimoji="1" lang="en-US" altLang="ja-JP" dirty="0" smtClean="0"/>
              <a:t/>
            </a:r>
            <a:br>
              <a:rPr kumimoji="1" lang="en-US" altLang="ja-JP" dirty="0" smtClean="0"/>
            </a:br>
            <a:r>
              <a:rPr kumimoji="1" lang="ja-JP" altLang="en-US" dirty="0" smtClean="0"/>
              <a:t>高速にシステム開発者・運用者へ提供することができる</a:t>
            </a:r>
            <a:endParaRPr kumimoji="1" lang="en-US" altLang="ja-JP" dirty="0" smtClean="0"/>
          </a:p>
          <a:p>
            <a:pPr lvl="1"/>
            <a:r>
              <a:rPr lang="en-US" altLang="ja-JP" dirty="0" smtClean="0"/>
              <a:t>【</a:t>
            </a:r>
            <a:r>
              <a:rPr lang="ja-JP" altLang="en-US" dirty="0" smtClean="0"/>
              <a:t>プログラマブル</a:t>
            </a:r>
            <a:r>
              <a:rPr lang="en-US" altLang="ja-JP" dirty="0" smtClean="0"/>
              <a:t>】 Web API</a:t>
            </a:r>
            <a:r>
              <a:rPr lang="ja-JP" altLang="en-US" dirty="0" smtClean="0"/>
              <a:t>を利用してプログラムを組み、</a:t>
            </a:r>
            <a:r>
              <a:rPr lang="en-US" altLang="ja-JP" dirty="0" smtClean="0"/>
              <a:t/>
            </a:r>
            <a:br>
              <a:rPr lang="en-US" altLang="ja-JP" dirty="0" smtClean="0"/>
            </a:br>
            <a:r>
              <a:rPr lang="ja-JP" altLang="en-US" dirty="0" smtClean="0"/>
              <a:t>業務の自動化をすることができる</a:t>
            </a:r>
            <a:endParaRPr lang="en-US" altLang="ja-JP" dirty="0" smtClean="0"/>
          </a:p>
          <a:p>
            <a:r>
              <a:rPr kumimoji="1" lang="en-US" altLang="ja-JP" dirty="0" smtClean="0"/>
              <a:t>Web</a:t>
            </a:r>
            <a:r>
              <a:rPr kumimoji="1" lang="ja-JP" altLang="en-US" dirty="0" smtClean="0"/>
              <a:t>システムの開発と運用が大きく変わる</a:t>
            </a:r>
            <a:endParaRPr kumimoji="1" lang="en-US" altLang="ja-JP" dirty="0" smtClean="0"/>
          </a:p>
          <a:p>
            <a:pPr lvl="1"/>
            <a:r>
              <a:rPr kumimoji="1" lang="en-US" altLang="ja-JP" dirty="0" smtClean="0"/>
              <a:t>【</a:t>
            </a:r>
            <a:r>
              <a:rPr kumimoji="1" lang="ja-JP" altLang="en-US" dirty="0" smtClean="0"/>
              <a:t>開発</a:t>
            </a:r>
            <a:r>
              <a:rPr kumimoji="1" lang="en-US" altLang="ja-JP" dirty="0" smtClean="0"/>
              <a:t>】 </a:t>
            </a:r>
            <a:r>
              <a:rPr kumimoji="1" lang="ja-JP" altLang="en-US" dirty="0" smtClean="0"/>
              <a:t>スケールアウト後もシステムの性能を維持できるかはキャッシュのような技術的工夫が必要である</a:t>
            </a:r>
          </a:p>
          <a:p>
            <a:pPr lvl="1"/>
            <a:r>
              <a:rPr lang="en-US" altLang="ja-JP" dirty="0" smtClean="0"/>
              <a:t>【</a:t>
            </a:r>
            <a:r>
              <a:rPr lang="ja-JP" altLang="en-US" dirty="0" smtClean="0"/>
              <a:t>運用</a:t>
            </a:r>
            <a:r>
              <a:rPr lang="en-US" altLang="ja-JP" dirty="0" smtClean="0"/>
              <a:t>】 </a:t>
            </a:r>
            <a:r>
              <a:rPr lang="ja-JP" altLang="en-US" dirty="0" smtClean="0"/>
              <a:t>スケールアウト・シュリンクインで</a:t>
            </a:r>
            <a:r>
              <a:rPr lang="en-US" altLang="ja-JP" dirty="0" smtClean="0"/>
              <a:t/>
            </a:r>
            <a:br>
              <a:rPr lang="en-US" altLang="ja-JP" dirty="0" smtClean="0"/>
            </a:br>
            <a:r>
              <a:rPr lang="ja-JP" altLang="en-US" dirty="0" smtClean="0"/>
              <a:t>システムの規模をいつでも素早く変化させることができる</a:t>
            </a:r>
            <a:endParaRPr lang="en-US" altLang="ja-JP" dirty="0" smtClean="0"/>
          </a:p>
        </p:txBody>
      </p:sp>
      <p:sp>
        <p:nvSpPr>
          <p:cNvPr id="6" name="スライド番号プレースホルダ 5"/>
          <p:cNvSpPr>
            <a:spLocks noGrp="1"/>
          </p:cNvSpPr>
          <p:nvPr>
            <p:ph type="sldNum" sz="quarter" idx="15"/>
          </p:nvPr>
        </p:nvSpPr>
        <p:spPr/>
        <p:txBody>
          <a:bodyPr/>
          <a:lstStyle/>
          <a:p>
            <a:fld id="{D2D8002D-B5B0-4BAC-B1F6-782DDCCE6D9C}" type="slidenum">
              <a:rPr kumimoji="1" lang="ja-JP" altLang="en-US" smtClean="0"/>
              <a:pPr/>
              <a:t>26</a:t>
            </a:fld>
            <a:endParaRPr kumimoji="1" lang="ja-JP"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en-US" altLang="ja-JP" dirty="0" smtClean="0"/>
              <a:t>Web</a:t>
            </a:r>
            <a:r>
              <a:rPr kumimoji="1" lang="ja-JP" altLang="en-US" dirty="0" smtClean="0"/>
              <a:t>システムの負荷</a:t>
            </a:r>
            <a:endParaRPr kumimoji="1" lang="ja-JP" altLang="en-US" dirty="0"/>
          </a:p>
        </p:txBody>
      </p:sp>
      <p:sp>
        <p:nvSpPr>
          <p:cNvPr id="5" name="テキスト プレースホルダ 4"/>
          <p:cNvSpPr>
            <a:spLocks noGrp="1"/>
          </p:cNvSpPr>
          <p:nvPr>
            <p:ph type="body" idx="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3</a:t>
            </a:fld>
            <a:endParaRPr kumimoji="1" lang="ja-JP"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負荷とスケールアウト</a:t>
            </a:r>
            <a:endParaRPr kumimoji="1" lang="ja-JP" altLang="en-US" dirty="0"/>
          </a:p>
        </p:txBody>
      </p:sp>
      <p:sp>
        <p:nvSpPr>
          <p:cNvPr id="35" name="スライド番号プレースホルダ 34"/>
          <p:cNvSpPr>
            <a:spLocks noGrp="1"/>
          </p:cNvSpPr>
          <p:nvPr>
            <p:ph type="sldNum" sz="quarter" idx="11"/>
          </p:nvPr>
        </p:nvSpPr>
        <p:spPr/>
        <p:txBody>
          <a:bodyPr/>
          <a:lstStyle/>
          <a:p>
            <a:fld id="{D2D8002D-B5B0-4BAC-B1F6-782DDCCE6D9C}" type="slidenum">
              <a:rPr kumimoji="1" lang="ja-JP" altLang="en-US" smtClean="0"/>
              <a:pPr/>
              <a:t>4</a:t>
            </a:fld>
            <a:endParaRPr kumimoji="1" lang="ja-JP" altLang="en-US"/>
          </a:p>
        </p:txBody>
      </p:sp>
      <p:sp>
        <p:nvSpPr>
          <p:cNvPr id="3" name="正方形/長方形 2"/>
          <p:cNvSpPr/>
          <p:nvPr/>
        </p:nvSpPr>
        <p:spPr>
          <a:xfrm>
            <a:off x="5940152" y="2636912"/>
            <a:ext cx="2592288" cy="9144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dirty="0" smtClean="0"/>
              <a:t>ブラウザ</a:t>
            </a:r>
            <a:endParaRPr lang="en-US" altLang="ja-JP" dirty="0" smtClean="0"/>
          </a:p>
          <a:p>
            <a:pPr algn="ctr"/>
            <a:r>
              <a:rPr kumimoji="1" lang="en-US" altLang="ja-JP" sz="1400" dirty="0" smtClean="0"/>
              <a:t>(IE, FF, Chrome, Opera, Safari...)</a:t>
            </a:r>
            <a:endParaRPr kumimoji="1" lang="ja-JP" altLang="en-US" sz="1400" dirty="0"/>
          </a:p>
        </p:txBody>
      </p:sp>
      <p:sp>
        <p:nvSpPr>
          <p:cNvPr id="5" name="正方形/長方形 4"/>
          <p:cNvSpPr/>
          <p:nvPr/>
        </p:nvSpPr>
        <p:spPr>
          <a:xfrm>
            <a:off x="5940152" y="5538936"/>
            <a:ext cx="2592288" cy="9144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ja-JP" altLang="en-US" dirty="0" smtClean="0"/>
              <a:t>データベースサーバ</a:t>
            </a:r>
            <a:r>
              <a:rPr kumimoji="1" lang="en-US" altLang="ja-JP" dirty="0" smtClean="0"/>
              <a:t/>
            </a:r>
            <a:br>
              <a:rPr kumimoji="1" lang="en-US" altLang="ja-JP" dirty="0" smtClean="0"/>
            </a:br>
            <a:r>
              <a:rPr kumimoji="1" lang="en-US" altLang="ja-JP" dirty="0" smtClean="0"/>
              <a:t>(</a:t>
            </a:r>
            <a:r>
              <a:rPr kumimoji="1" lang="en-US" altLang="ja-JP" dirty="0" err="1" smtClean="0"/>
              <a:t>PostgreSQL</a:t>
            </a:r>
            <a:r>
              <a:rPr kumimoji="1" lang="en-US" altLang="ja-JP" dirty="0" smtClean="0"/>
              <a:t>)</a:t>
            </a:r>
            <a:endParaRPr kumimoji="1" lang="ja-JP" altLang="en-US" dirty="0"/>
          </a:p>
        </p:txBody>
      </p:sp>
      <p:sp>
        <p:nvSpPr>
          <p:cNvPr id="6" name="正方形/長方形 5"/>
          <p:cNvSpPr/>
          <p:nvPr/>
        </p:nvSpPr>
        <p:spPr>
          <a:xfrm>
            <a:off x="6084168" y="4005064"/>
            <a:ext cx="2304256" cy="28803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dirty="0" smtClean="0"/>
              <a:t>Web</a:t>
            </a:r>
            <a:r>
              <a:rPr kumimoji="1" lang="ja-JP" altLang="en-US" dirty="0" smtClean="0"/>
              <a:t>サーバ</a:t>
            </a:r>
            <a:r>
              <a:rPr kumimoji="1" lang="en-US" altLang="ja-JP" dirty="0" smtClean="0"/>
              <a:t>(Apache2)</a:t>
            </a:r>
            <a:endParaRPr kumimoji="1" lang="ja-JP" altLang="en-US" dirty="0"/>
          </a:p>
        </p:txBody>
      </p:sp>
      <p:sp>
        <p:nvSpPr>
          <p:cNvPr id="7" name="正方形/長方形 6"/>
          <p:cNvSpPr/>
          <p:nvPr/>
        </p:nvSpPr>
        <p:spPr>
          <a:xfrm>
            <a:off x="6084168" y="4797152"/>
            <a:ext cx="2304256" cy="28803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1200" dirty="0" smtClean="0"/>
              <a:t>アプリケーション</a:t>
            </a:r>
            <a:r>
              <a:rPr kumimoji="1" lang="ja-JP" altLang="en-US" sz="1200" dirty="0" smtClean="0"/>
              <a:t>サーバ</a:t>
            </a:r>
            <a:r>
              <a:rPr kumimoji="1" lang="en-US" altLang="ja-JP" sz="1200" dirty="0" smtClean="0"/>
              <a:t>(Tomcat)</a:t>
            </a:r>
            <a:endParaRPr kumimoji="1" lang="ja-JP" altLang="en-US" sz="1200" dirty="0"/>
          </a:p>
        </p:txBody>
      </p:sp>
      <p:cxnSp>
        <p:nvCxnSpPr>
          <p:cNvPr id="8" name="カギ線コネクタ 7"/>
          <p:cNvCxnSpPr>
            <a:stCxn id="3" idx="2"/>
            <a:endCxn id="6" idx="0"/>
          </p:cNvCxnSpPr>
          <p:nvPr/>
        </p:nvCxnSpPr>
        <p:spPr>
          <a:xfrm rot="5400000">
            <a:off x="7009420" y="3778188"/>
            <a:ext cx="453752" cy="1588"/>
          </a:xfrm>
          <a:prstGeom prst="bentConnector3">
            <a:avLst>
              <a:gd name="adj1" fmla="val 50000"/>
            </a:avLst>
          </a:prstGeom>
        </p:spPr>
        <p:style>
          <a:lnRef idx="3">
            <a:schemeClr val="accent1"/>
          </a:lnRef>
          <a:fillRef idx="0">
            <a:schemeClr val="accent1"/>
          </a:fillRef>
          <a:effectRef idx="2">
            <a:schemeClr val="accent1"/>
          </a:effectRef>
          <a:fontRef idx="minor">
            <a:schemeClr val="tx1"/>
          </a:fontRef>
        </p:style>
      </p:cxnSp>
      <p:cxnSp>
        <p:nvCxnSpPr>
          <p:cNvPr id="9" name="カギ線コネクタ 8"/>
          <p:cNvCxnSpPr>
            <a:stCxn id="6" idx="2"/>
            <a:endCxn id="7" idx="0"/>
          </p:cNvCxnSpPr>
          <p:nvPr/>
        </p:nvCxnSpPr>
        <p:spPr>
          <a:xfrm rot="5400000">
            <a:off x="6984268" y="4545124"/>
            <a:ext cx="504056" cy="1588"/>
          </a:xfrm>
          <a:prstGeom prst="bentConnector3">
            <a:avLst>
              <a:gd name="adj1" fmla="val 50000"/>
            </a:avLst>
          </a:prstGeom>
        </p:spPr>
        <p:style>
          <a:lnRef idx="3">
            <a:schemeClr val="accent1"/>
          </a:lnRef>
          <a:fillRef idx="0">
            <a:schemeClr val="accent1"/>
          </a:fillRef>
          <a:effectRef idx="2">
            <a:schemeClr val="accent1"/>
          </a:effectRef>
          <a:fontRef idx="minor">
            <a:schemeClr val="tx1"/>
          </a:fontRef>
        </p:style>
      </p:cxnSp>
      <p:cxnSp>
        <p:nvCxnSpPr>
          <p:cNvPr id="10" name="カギ線コネクタ 9"/>
          <p:cNvCxnSpPr>
            <a:stCxn id="7" idx="2"/>
            <a:endCxn id="5" idx="0"/>
          </p:cNvCxnSpPr>
          <p:nvPr/>
        </p:nvCxnSpPr>
        <p:spPr>
          <a:xfrm rot="5400000">
            <a:off x="7009420" y="5312060"/>
            <a:ext cx="453752" cy="1588"/>
          </a:xfrm>
          <a:prstGeom prst="bentConnector3">
            <a:avLst>
              <a:gd name="adj1" fmla="val 50000"/>
            </a:avLst>
          </a:prstGeom>
        </p:spPr>
        <p:style>
          <a:lnRef idx="3">
            <a:schemeClr val="accent1"/>
          </a:lnRef>
          <a:fillRef idx="0">
            <a:schemeClr val="accent1"/>
          </a:fillRef>
          <a:effectRef idx="2">
            <a:schemeClr val="accent1"/>
          </a:effectRef>
          <a:fontRef idx="minor">
            <a:schemeClr val="tx1"/>
          </a:fontRef>
        </p:style>
      </p:cxnSp>
      <p:sp>
        <p:nvSpPr>
          <p:cNvPr id="11" name="正方形/長方形 10"/>
          <p:cNvSpPr/>
          <p:nvPr/>
        </p:nvSpPr>
        <p:spPr>
          <a:xfrm>
            <a:off x="3707904" y="4797152"/>
            <a:ext cx="2304256" cy="28803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1200" dirty="0" smtClean="0"/>
              <a:t>アプリケーション</a:t>
            </a:r>
            <a:r>
              <a:rPr kumimoji="1" lang="ja-JP" altLang="en-US" sz="1200" dirty="0" smtClean="0"/>
              <a:t>サーバ</a:t>
            </a:r>
            <a:r>
              <a:rPr kumimoji="1" lang="en-US" altLang="ja-JP" sz="1200" dirty="0" smtClean="0"/>
              <a:t>(Tomcat)</a:t>
            </a:r>
            <a:endParaRPr kumimoji="1" lang="ja-JP" altLang="en-US" sz="1200" dirty="0"/>
          </a:p>
        </p:txBody>
      </p:sp>
      <p:sp>
        <p:nvSpPr>
          <p:cNvPr id="12" name="正方形/長方形 11"/>
          <p:cNvSpPr/>
          <p:nvPr/>
        </p:nvSpPr>
        <p:spPr>
          <a:xfrm>
            <a:off x="1331640" y="4797152"/>
            <a:ext cx="2304256" cy="28803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1200" dirty="0" smtClean="0"/>
              <a:t>アプリケーション</a:t>
            </a:r>
            <a:r>
              <a:rPr kumimoji="1" lang="ja-JP" altLang="en-US" sz="1200" dirty="0" smtClean="0"/>
              <a:t>サーバ</a:t>
            </a:r>
            <a:r>
              <a:rPr kumimoji="1" lang="en-US" altLang="ja-JP" sz="1200" dirty="0" smtClean="0"/>
              <a:t>(Tomcat)</a:t>
            </a:r>
            <a:endParaRPr kumimoji="1" lang="ja-JP" altLang="en-US" sz="1200" dirty="0"/>
          </a:p>
        </p:txBody>
      </p:sp>
      <p:cxnSp>
        <p:nvCxnSpPr>
          <p:cNvPr id="13" name="カギ線コネクタ 12"/>
          <p:cNvCxnSpPr>
            <a:stCxn id="6" idx="2"/>
            <a:endCxn id="11" idx="0"/>
          </p:cNvCxnSpPr>
          <p:nvPr/>
        </p:nvCxnSpPr>
        <p:spPr>
          <a:xfrm rot="5400000">
            <a:off x="5796136" y="3356992"/>
            <a:ext cx="504056" cy="2376264"/>
          </a:xfrm>
          <a:prstGeom prst="bentConnector3">
            <a:avLst>
              <a:gd name="adj1" fmla="val 50000"/>
            </a:avLst>
          </a:prstGeom>
        </p:spPr>
        <p:style>
          <a:lnRef idx="3">
            <a:schemeClr val="accent1"/>
          </a:lnRef>
          <a:fillRef idx="0">
            <a:schemeClr val="accent1"/>
          </a:fillRef>
          <a:effectRef idx="2">
            <a:schemeClr val="accent1"/>
          </a:effectRef>
          <a:fontRef idx="minor">
            <a:schemeClr val="tx1"/>
          </a:fontRef>
        </p:style>
      </p:cxnSp>
      <p:cxnSp>
        <p:nvCxnSpPr>
          <p:cNvPr id="14" name="カギ線コネクタ 13"/>
          <p:cNvCxnSpPr>
            <a:stCxn id="6" idx="2"/>
            <a:endCxn id="12" idx="0"/>
          </p:cNvCxnSpPr>
          <p:nvPr/>
        </p:nvCxnSpPr>
        <p:spPr>
          <a:xfrm rot="5400000">
            <a:off x="4608004" y="2168860"/>
            <a:ext cx="504056" cy="4752528"/>
          </a:xfrm>
          <a:prstGeom prst="bentConnector3">
            <a:avLst>
              <a:gd name="adj1" fmla="val 50000"/>
            </a:avLst>
          </a:prstGeom>
        </p:spPr>
        <p:style>
          <a:lnRef idx="3">
            <a:schemeClr val="accent1"/>
          </a:lnRef>
          <a:fillRef idx="0">
            <a:schemeClr val="accent1"/>
          </a:fillRef>
          <a:effectRef idx="2">
            <a:schemeClr val="accent1"/>
          </a:effectRef>
          <a:fontRef idx="minor">
            <a:schemeClr val="tx1"/>
          </a:fontRef>
        </p:style>
      </p:cxnSp>
      <p:cxnSp>
        <p:nvCxnSpPr>
          <p:cNvPr id="15" name="カギ線コネクタ 14"/>
          <p:cNvCxnSpPr>
            <a:stCxn id="11" idx="2"/>
            <a:endCxn id="5" idx="0"/>
          </p:cNvCxnSpPr>
          <p:nvPr/>
        </p:nvCxnSpPr>
        <p:spPr>
          <a:xfrm rot="16200000" flipH="1">
            <a:off x="5821288" y="4123928"/>
            <a:ext cx="453752" cy="2376264"/>
          </a:xfrm>
          <a:prstGeom prst="bentConnector3">
            <a:avLst>
              <a:gd name="adj1" fmla="val 50000"/>
            </a:avLst>
          </a:prstGeom>
        </p:spPr>
        <p:style>
          <a:lnRef idx="3">
            <a:schemeClr val="accent1"/>
          </a:lnRef>
          <a:fillRef idx="0">
            <a:schemeClr val="accent1"/>
          </a:fillRef>
          <a:effectRef idx="2">
            <a:schemeClr val="accent1"/>
          </a:effectRef>
          <a:fontRef idx="minor">
            <a:schemeClr val="tx1"/>
          </a:fontRef>
        </p:style>
      </p:cxnSp>
      <p:cxnSp>
        <p:nvCxnSpPr>
          <p:cNvPr id="16" name="カギ線コネクタ 15"/>
          <p:cNvCxnSpPr>
            <a:stCxn id="12" idx="2"/>
            <a:endCxn id="5" idx="0"/>
          </p:cNvCxnSpPr>
          <p:nvPr/>
        </p:nvCxnSpPr>
        <p:spPr>
          <a:xfrm rot="16200000" flipH="1">
            <a:off x="4633156" y="2935796"/>
            <a:ext cx="453752" cy="4752528"/>
          </a:xfrm>
          <a:prstGeom prst="bentConnector3">
            <a:avLst>
              <a:gd name="adj1" fmla="val 50000"/>
            </a:avLst>
          </a:prstGeom>
        </p:spPr>
        <p:style>
          <a:lnRef idx="3">
            <a:schemeClr val="accent1"/>
          </a:lnRef>
          <a:fillRef idx="0">
            <a:schemeClr val="accent1"/>
          </a:fillRef>
          <a:effectRef idx="2">
            <a:schemeClr val="accent1"/>
          </a:effectRef>
          <a:fontRef idx="minor">
            <a:schemeClr val="tx1"/>
          </a:fontRef>
        </p:style>
      </p:cxnSp>
      <p:sp>
        <p:nvSpPr>
          <p:cNvPr id="22" name="正方形/長方形 21"/>
          <p:cNvSpPr/>
          <p:nvPr/>
        </p:nvSpPr>
        <p:spPr>
          <a:xfrm>
            <a:off x="971600" y="1484784"/>
            <a:ext cx="864096"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Client</a:t>
            </a:r>
            <a:endParaRPr kumimoji="1" lang="ja-JP" altLang="en-US" dirty="0"/>
          </a:p>
        </p:txBody>
      </p:sp>
      <p:sp>
        <p:nvSpPr>
          <p:cNvPr id="23" name="正方形/長方形 22"/>
          <p:cNvSpPr/>
          <p:nvPr/>
        </p:nvSpPr>
        <p:spPr>
          <a:xfrm>
            <a:off x="971600" y="1988840"/>
            <a:ext cx="864096"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Server</a:t>
            </a:r>
            <a:endParaRPr kumimoji="1" lang="ja-JP" altLang="en-US" dirty="0"/>
          </a:p>
        </p:txBody>
      </p:sp>
      <p:cxnSp>
        <p:nvCxnSpPr>
          <p:cNvPr id="25" name="直線矢印コネクタ 24"/>
          <p:cNvCxnSpPr>
            <a:stCxn id="22" idx="2"/>
            <a:endCxn id="23" idx="0"/>
          </p:cNvCxnSpPr>
          <p:nvPr/>
        </p:nvCxnSpPr>
        <p:spPr>
          <a:xfrm rot="5400000">
            <a:off x="1295636" y="1880828"/>
            <a:ext cx="21602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テキスト ボックス 25"/>
          <p:cNvSpPr txBox="1"/>
          <p:nvPr/>
        </p:nvSpPr>
        <p:spPr>
          <a:xfrm>
            <a:off x="1979712" y="1412776"/>
            <a:ext cx="6670416" cy="523220"/>
          </a:xfrm>
          <a:prstGeom prst="rect">
            <a:avLst/>
          </a:prstGeom>
          <a:noFill/>
        </p:spPr>
        <p:txBody>
          <a:bodyPr wrap="none" rtlCol="0">
            <a:spAutoFit/>
          </a:bodyPr>
          <a:lstStyle/>
          <a:p>
            <a:r>
              <a:rPr kumimoji="1" lang="ja-JP" altLang="en-US" sz="1400" dirty="0" smtClean="0"/>
              <a:t>負荷とは、クライアントからサーバへ処理を要求する計算量の総和の事。</a:t>
            </a:r>
            <a:endParaRPr kumimoji="1" lang="en-US" altLang="ja-JP" sz="1400" dirty="0" smtClean="0"/>
          </a:p>
          <a:p>
            <a:r>
              <a:rPr kumimoji="1" lang="ja-JP" altLang="en-US" sz="1400" dirty="0" smtClean="0"/>
              <a:t>サーバの性能は、そうして与えられた計算量をいかに高速に処理できるか</a:t>
            </a:r>
            <a:r>
              <a:rPr lang="ja-JP" altLang="en-US" sz="1400" dirty="0" smtClean="0"/>
              <a:t>を示すもの。</a:t>
            </a:r>
            <a:endParaRPr kumimoji="1" lang="ja-JP" altLang="en-US" sz="1400" dirty="0"/>
          </a:p>
        </p:txBody>
      </p:sp>
      <p:sp>
        <p:nvSpPr>
          <p:cNvPr id="27" name="テキスト ボックス 26"/>
          <p:cNvSpPr txBox="1"/>
          <p:nvPr/>
        </p:nvSpPr>
        <p:spPr>
          <a:xfrm>
            <a:off x="1979712" y="1988840"/>
            <a:ext cx="5567550" cy="523220"/>
          </a:xfrm>
          <a:prstGeom prst="rect">
            <a:avLst/>
          </a:prstGeom>
          <a:noFill/>
        </p:spPr>
        <p:txBody>
          <a:bodyPr wrap="none" rtlCol="0">
            <a:spAutoFit/>
          </a:bodyPr>
          <a:lstStyle/>
          <a:p>
            <a:r>
              <a:rPr lang="en-US" altLang="ja-JP" sz="1400" dirty="0" smtClean="0"/>
              <a:t>Web</a:t>
            </a:r>
            <a:r>
              <a:rPr lang="ja-JP" altLang="en-US" sz="1400" dirty="0" smtClean="0"/>
              <a:t>サーバから見れば、ブラウザがクライアントであるように、</a:t>
            </a:r>
            <a:r>
              <a:rPr lang="en-US" altLang="ja-JP" sz="1400" dirty="0" smtClean="0"/>
              <a:t/>
            </a:r>
            <a:br>
              <a:rPr lang="en-US" altLang="ja-JP" sz="1400" dirty="0" smtClean="0"/>
            </a:br>
            <a:r>
              <a:rPr lang="ja-JP" altLang="en-US" sz="1400" dirty="0" smtClean="0"/>
              <a:t>データベースから見れば、アプリケーションサーバがクライアントになる。</a:t>
            </a:r>
            <a:endParaRPr kumimoji="1" lang="ja-JP" altLang="en-US" sz="1400" dirty="0"/>
          </a:p>
        </p:txBody>
      </p:sp>
      <p:sp>
        <p:nvSpPr>
          <p:cNvPr id="28" name="テキスト ボックス 27"/>
          <p:cNvSpPr txBox="1"/>
          <p:nvPr/>
        </p:nvSpPr>
        <p:spPr>
          <a:xfrm>
            <a:off x="611560" y="2618909"/>
            <a:ext cx="5222905" cy="954107"/>
          </a:xfrm>
          <a:prstGeom prst="rect">
            <a:avLst/>
          </a:prstGeom>
          <a:noFill/>
        </p:spPr>
        <p:txBody>
          <a:bodyPr wrap="none" rtlCol="0">
            <a:spAutoFit/>
          </a:bodyPr>
          <a:lstStyle/>
          <a:p>
            <a:r>
              <a:rPr kumimoji="1" lang="ja-JP" altLang="en-US" sz="1400" dirty="0" smtClean="0"/>
              <a:t>クライアントが</a:t>
            </a:r>
            <a:r>
              <a:rPr kumimoji="1" lang="ja-JP" altLang="en-US" sz="1400" b="1" u="sng" dirty="0" smtClean="0"/>
              <a:t>十分に高速</a:t>
            </a:r>
            <a:r>
              <a:rPr kumimoji="1" lang="ja-JP" altLang="en-US" sz="1400" dirty="0" smtClean="0"/>
              <a:t>か、もしくは</a:t>
            </a:r>
            <a:r>
              <a:rPr kumimoji="1" lang="ja-JP" altLang="en-US" sz="1400" b="1" u="sng" dirty="0" smtClean="0"/>
              <a:t>数が多くなる</a:t>
            </a:r>
            <a:r>
              <a:rPr kumimoji="1" lang="ja-JP" altLang="en-US" sz="1400" dirty="0" smtClean="0"/>
              <a:t>と、</a:t>
            </a:r>
            <a:r>
              <a:rPr kumimoji="1" lang="en-US" altLang="ja-JP" sz="1400" dirty="0" smtClean="0"/>
              <a:t/>
            </a:r>
            <a:br>
              <a:rPr kumimoji="1" lang="en-US" altLang="ja-JP" sz="1400" dirty="0" smtClean="0"/>
            </a:br>
            <a:r>
              <a:rPr kumimoji="1" lang="ja-JP" altLang="en-US" sz="1400" b="1" u="sng" dirty="0" smtClean="0"/>
              <a:t>サーバの負荷は高まる</a:t>
            </a:r>
            <a:r>
              <a:rPr kumimoji="1" lang="ja-JP" altLang="en-US" sz="1400" dirty="0" smtClean="0"/>
              <a:t>。</a:t>
            </a:r>
            <a:endParaRPr kumimoji="1" lang="en-US" altLang="ja-JP" sz="1400" dirty="0" smtClean="0"/>
          </a:p>
          <a:p>
            <a:r>
              <a:rPr lang="ja-JP" altLang="en-US" sz="1400" dirty="0" smtClean="0"/>
              <a:t>サーバはスペックを向上させる</a:t>
            </a:r>
            <a:r>
              <a:rPr lang="en-US" altLang="ja-JP" sz="1400" dirty="0" smtClean="0"/>
              <a:t>(</a:t>
            </a:r>
            <a:r>
              <a:rPr lang="ja-JP" altLang="en-US" sz="1400" dirty="0" smtClean="0"/>
              <a:t>スケールアップ</a:t>
            </a:r>
            <a:r>
              <a:rPr lang="en-US" altLang="ja-JP" sz="1400" dirty="0" smtClean="0"/>
              <a:t>)</a:t>
            </a:r>
            <a:r>
              <a:rPr lang="ja-JP" altLang="en-US" sz="1400" dirty="0" smtClean="0"/>
              <a:t>か、</a:t>
            </a:r>
            <a:r>
              <a:rPr lang="en-US" altLang="ja-JP" sz="1400" dirty="0" smtClean="0"/>
              <a:t/>
            </a:r>
            <a:br>
              <a:rPr lang="en-US" altLang="ja-JP" sz="1400" dirty="0" smtClean="0"/>
            </a:br>
            <a:r>
              <a:rPr lang="ja-JP" altLang="en-US" sz="1400" dirty="0" smtClean="0"/>
              <a:t>台数を増やして計算量を分割</a:t>
            </a:r>
            <a:r>
              <a:rPr lang="en-US" altLang="ja-JP" sz="1400" dirty="0" smtClean="0"/>
              <a:t>(</a:t>
            </a:r>
            <a:r>
              <a:rPr lang="ja-JP" altLang="en-US" sz="1400" dirty="0" smtClean="0"/>
              <a:t>スケールアウト</a:t>
            </a:r>
            <a:r>
              <a:rPr lang="en-US" altLang="ja-JP" sz="1400" dirty="0" smtClean="0"/>
              <a:t>)</a:t>
            </a:r>
            <a:r>
              <a:rPr lang="ja-JP" altLang="en-US" sz="1400" dirty="0" smtClean="0"/>
              <a:t>することで対応する。</a:t>
            </a:r>
            <a:endParaRPr kumimoji="1" lang="ja-JP" altLang="en-US" sz="1400" dirty="0"/>
          </a:p>
        </p:txBody>
      </p:sp>
      <p:sp>
        <p:nvSpPr>
          <p:cNvPr id="29" name="円/楕円 28"/>
          <p:cNvSpPr/>
          <p:nvPr/>
        </p:nvSpPr>
        <p:spPr>
          <a:xfrm>
            <a:off x="467544" y="4437112"/>
            <a:ext cx="8352928" cy="1008112"/>
          </a:xfrm>
          <a:prstGeom prst="ellipse">
            <a:avLst/>
          </a:prstGeom>
          <a:noFill/>
          <a:ln w="57150">
            <a:solidFill>
              <a:srgbClr val="FF0000"/>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p:cNvSpPr txBox="1"/>
          <p:nvPr/>
        </p:nvSpPr>
        <p:spPr>
          <a:xfrm>
            <a:off x="273923" y="4725144"/>
            <a:ext cx="1736373" cy="369332"/>
          </a:xfrm>
          <a:prstGeom prst="rect">
            <a:avLst/>
          </a:prstGeom>
          <a:solidFill>
            <a:schemeClr val="bg1">
              <a:alpha val="75000"/>
            </a:schemeClr>
          </a:solidFill>
          <a:ln w="38100">
            <a:solidFill>
              <a:srgbClr val="FF0000"/>
            </a:solidFill>
          </a:ln>
        </p:spPr>
        <p:txBody>
          <a:bodyPr wrap="none" rtlCol="0">
            <a:spAutoFit/>
          </a:bodyPr>
          <a:lstStyle/>
          <a:p>
            <a:r>
              <a:rPr kumimoji="1" lang="ja-JP" altLang="en-US" b="1" dirty="0" smtClean="0">
                <a:effectLst>
                  <a:outerShdw blurRad="38100" dist="38100" dir="2700000" algn="tl">
                    <a:srgbClr val="000000">
                      <a:alpha val="43137"/>
                    </a:srgbClr>
                  </a:outerShdw>
                </a:effectLst>
              </a:rPr>
              <a:t>性能改善をする</a:t>
            </a:r>
            <a:endParaRPr kumimoji="1" lang="ja-JP" altLang="en-US" b="1" dirty="0">
              <a:effectLst>
                <a:outerShdw blurRad="38100" dist="38100" dir="2700000" algn="tl">
                  <a:srgbClr val="000000">
                    <a:alpha val="43137"/>
                  </a:srgbClr>
                </a:outerShdw>
              </a:effectLst>
            </a:endParaRPr>
          </a:p>
        </p:txBody>
      </p:sp>
      <p:sp>
        <p:nvSpPr>
          <p:cNvPr id="31" name="下矢印 30"/>
          <p:cNvSpPr/>
          <p:nvPr/>
        </p:nvSpPr>
        <p:spPr>
          <a:xfrm>
            <a:off x="777979" y="5157192"/>
            <a:ext cx="648072" cy="864096"/>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32" name="下矢印 31"/>
          <p:cNvSpPr/>
          <p:nvPr/>
        </p:nvSpPr>
        <p:spPr>
          <a:xfrm flipV="1">
            <a:off x="777979" y="3789040"/>
            <a:ext cx="648072" cy="864096"/>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33" name="テキスト ボックス 32"/>
          <p:cNvSpPr txBox="1"/>
          <p:nvPr/>
        </p:nvSpPr>
        <p:spPr>
          <a:xfrm>
            <a:off x="345931" y="4077072"/>
            <a:ext cx="1502334" cy="369332"/>
          </a:xfrm>
          <a:prstGeom prst="rect">
            <a:avLst/>
          </a:prstGeom>
          <a:noFill/>
        </p:spPr>
        <p:txBody>
          <a:bodyPr wrap="none" rtlCol="0">
            <a:spAutoFit/>
          </a:bodyPr>
          <a:lstStyle/>
          <a:p>
            <a:r>
              <a:rPr lang="ja-JP" altLang="en-US" dirty="0" smtClean="0"/>
              <a:t>負荷に応える</a:t>
            </a:r>
            <a:endParaRPr kumimoji="1" lang="ja-JP" altLang="en-US" dirty="0"/>
          </a:p>
        </p:txBody>
      </p:sp>
      <p:sp>
        <p:nvSpPr>
          <p:cNvPr id="34" name="テキスト ボックス 33"/>
          <p:cNvSpPr txBox="1"/>
          <p:nvPr/>
        </p:nvSpPr>
        <p:spPr>
          <a:xfrm>
            <a:off x="345931" y="5373216"/>
            <a:ext cx="1481496" cy="369332"/>
          </a:xfrm>
          <a:prstGeom prst="rect">
            <a:avLst/>
          </a:prstGeom>
          <a:noFill/>
        </p:spPr>
        <p:txBody>
          <a:bodyPr wrap="none" rtlCol="0">
            <a:spAutoFit/>
          </a:bodyPr>
          <a:lstStyle/>
          <a:p>
            <a:r>
              <a:rPr lang="ja-JP" altLang="en-US" dirty="0" smtClean="0"/>
              <a:t>負荷を与える</a:t>
            </a:r>
            <a:endParaRPr kumimoji="1" lang="ja-JP"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ボトルネックとボトルネックシフト</a:t>
            </a:r>
            <a:endParaRPr kumimoji="1" lang="ja-JP" altLang="en-US" dirty="0"/>
          </a:p>
        </p:txBody>
      </p:sp>
      <p:sp>
        <p:nvSpPr>
          <p:cNvPr id="44" name="スライド番号プレースホルダ 43"/>
          <p:cNvSpPr>
            <a:spLocks noGrp="1"/>
          </p:cNvSpPr>
          <p:nvPr>
            <p:ph type="sldNum" sz="quarter" idx="11"/>
          </p:nvPr>
        </p:nvSpPr>
        <p:spPr/>
        <p:txBody>
          <a:bodyPr/>
          <a:lstStyle/>
          <a:p>
            <a:fld id="{D2D8002D-B5B0-4BAC-B1F6-782DDCCE6D9C}" type="slidenum">
              <a:rPr kumimoji="1" lang="ja-JP" altLang="en-US" smtClean="0"/>
              <a:pPr/>
              <a:t>5</a:t>
            </a:fld>
            <a:endParaRPr kumimoji="1" lang="ja-JP" altLang="en-US"/>
          </a:p>
        </p:txBody>
      </p:sp>
      <p:grpSp>
        <p:nvGrpSpPr>
          <p:cNvPr id="10" name="グループ化 9"/>
          <p:cNvGrpSpPr/>
          <p:nvPr/>
        </p:nvGrpSpPr>
        <p:grpSpPr>
          <a:xfrm>
            <a:off x="814586" y="4365104"/>
            <a:ext cx="1584176" cy="2088232"/>
            <a:chOff x="467544" y="1628800"/>
            <a:chExt cx="4374864" cy="4511040"/>
          </a:xfrm>
        </p:grpSpPr>
        <p:sp>
          <p:nvSpPr>
            <p:cNvPr id="3" name="フリーフォーム 2"/>
            <p:cNvSpPr/>
            <p:nvPr/>
          </p:nvSpPr>
          <p:spPr>
            <a:xfrm>
              <a:off x="467544" y="1628800"/>
              <a:ext cx="2070608" cy="4511040"/>
            </a:xfrm>
            <a:custGeom>
              <a:avLst/>
              <a:gdLst>
                <a:gd name="connsiteX0" fmla="*/ 0 w 2070608"/>
                <a:gd name="connsiteY0" fmla="*/ 0 h 4511040"/>
                <a:gd name="connsiteX1" fmla="*/ 792480 w 2070608"/>
                <a:gd name="connsiteY1" fmla="*/ 487680 h 4511040"/>
                <a:gd name="connsiteX2" fmla="*/ 426720 w 2070608"/>
                <a:gd name="connsiteY2" fmla="*/ 987552 h 4511040"/>
                <a:gd name="connsiteX3" fmla="*/ 1475232 w 2070608"/>
                <a:gd name="connsiteY3" fmla="*/ 1694688 h 4511040"/>
                <a:gd name="connsiteX4" fmla="*/ 755904 w 2070608"/>
                <a:gd name="connsiteY4" fmla="*/ 2011680 h 4511040"/>
                <a:gd name="connsiteX5" fmla="*/ 2048256 w 2070608"/>
                <a:gd name="connsiteY5" fmla="*/ 2438400 h 4511040"/>
                <a:gd name="connsiteX6" fmla="*/ 890016 w 2070608"/>
                <a:gd name="connsiteY6" fmla="*/ 2852928 h 4511040"/>
                <a:gd name="connsiteX7" fmla="*/ 1341120 w 2070608"/>
                <a:gd name="connsiteY7" fmla="*/ 3096768 h 4511040"/>
                <a:gd name="connsiteX8" fmla="*/ 207264 w 2070608"/>
                <a:gd name="connsiteY8" fmla="*/ 3596640 h 4511040"/>
                <a:gd name="connsiteX9" fmla="*/ 707136 w 2070608"/>
                <a:gd name="connsiteY9" fmla="*/ 3998976 h 4511040"/>
                <a:gd name="connsiteX10" fmla="*/ 146304 w 2070608"/>
                <a:gd name="connsiteY10" fmla="*/ 4511040 h 4511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70608" h="4511040">
                  <a:moveTo>
                    <a:pt x="0" y="0"/>
                  </a:moveTo>
                  <a:cubicBezTo>
                    <a:pt x="360680" y="161544"/>
                    <a:pt x="721360" y="323088"/>
                    <a:pt x="792480" y="487680"/>
                  </a:cubicBezTo>
                  <a:cubicBezTo>
                    <a:pt x="863600" y="652272"/>
                    <a:pt x="312928" y="786384"/>
                    <a:pt x="426720" y="987552"/>
                  </a:cubicBezTo>
                  <a:cubicBezTo>
                    <a:pt x="540512" y="1188720"/>
                    <a:pt x="1420368" y="1524000"/>
                    <a:pt x="1475232" y="1694688"/>
                  </a:cubicBezTo>
                  <a:cubicBezTo>
                    <a:pt x="1530096" y="1865376"/>
                    <a:pt x="660400" y="1887728"/>
                    <a:pt x="755904" y="2011680"/>
                  </a:cubicBezTo>
                  <a:cubicBezTo>
                    <a:pt x="851408" y="2135632"/>
                    <a:pt x="2025904" y="2298192"/>
                    <a:pt x="2048256" y="2438400"/>
                  </a:cubicBezTo>
                  <a:cubicBezTo>
                    <a:pt x="2070608" y="2578608"/>
                    <a:pt x="1007872" y="2743200"/>
                    <a:pt x="890016" y="2852928"/>
                  </a:cubicBezTo>
                  <a:cubicBezTo>
                    <a:pt x="772160" y="2962656"/>
                    <a:pt x="1454912" y="2972816"/>
                    <a:pt x="1341120" y="3096768"/>
                  </a:cubicBezTo>
                  <a:cubicBezTo>
                    <a:pt x="1227328" y="3220720"/>
                    <a:pt x="312928" y="3446272"/>
                    <a:pt x="207264" y="3596640"/>
                  </a:cubicBezTo>
                  <a:cubicBezTo>
                    <a:pt x="101600" y="3747008"/>
                    <a:pt x="717296" y="3846576"/>
                    <a:pt x="707136" y="3998976"/>
                  </a:cubicBezTo>
                  <a:cubicBezTo>
                    <a:pt x="696976" y="4151376"/>
                    <a:pt x="421640" y="4331208"/>
                    <a:pt x="146304" y="4511040"/>
                  </a:cubicBezTo>
                </a:path>
              </a:pathLst>
            </a:custGeom>
            <a:solidFill>
              <a:schemeClr val="bg2"/>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 name="フリーフォーム 3"/>
            <p:cNvSpPr/>
            <p:nvPr/>
          </p:nvSpPr>
          <p:spPr>
            <a:xfrm flipH="1">
              <a:off x="2682168" y="1628800"/>
              <a:ext cx="2160240" cy="4511040"/>
            </a:xfrm>
            <a:custGeom>
              <a:avLst/>
              <a:gdLst>
                <a:gd name="connsiteX0" fmla="*/ 0 w 2070608"/>
                <a:gd name="connsiteY0" fmla="*/ 0 h 4511040"/>
                <a:gd name="connsiteX1" fmla="*/ 792480 w 2070608"/>
                <a:gd name="connsiteY1" fmla="*/ 487680 h 4511040"/>
                <a:gd name="connsiteX2" fmla="*/ 426720 w 2070608"/>
                <a:gd name="connsiteY2" fmla="*/ 987552 h 4511040"/>
                <a:gd name="connsiteX3" fmla="*/ 1475232 w 2070608"/>
                <a:gd name="connsiteY3" fmla="*/ 1694688 h 4511040"/>
                <a:gd name="connsiteX4" fmla="*/ 755904 w 2070608"/>
                <a:gd name="connsiteY4" fmla="*/ 2011680 h 4511040"/>
                <a:gd name="connsiteX5" fmla="*/ 2048256 w 2070608"/>
                <a:gd name="connsiteY5" fmla="*/ 2438400 h 4511040"/>
                <a:gd name="connsiteX6" fmla="*/ 890016 w 2070608"/>
                <a:gd name="connsiteY6" fmla="*/ 2852928 h 4511040"/>
                <a:gd name="connsiteX7" fmla="*/ 1341120 w 2070608"/>
                <a:gd name="connsiteY7" fmla="*/ 3096768 h 4511040"/>
                <a:gd name="connsiteX8" fmla="*/ 207264 w 2070608"/>
                <a:gd name="connsiteY8" fmla="*/ 3596640 h 4511040"/>
                <a:gd name="connsiteX9" fmla="*/ 707136 w 2070608"/>
                <a:gd name="connsiteY9" fmla="*/ 3998976 h 4511040"/>
                <a:gd name="connsiteX10" fmla="*/ 146304 w 2070608"/>
                <a:gd name="connsiteY10" fmla="*/ 4511040 h 4511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70608" h="4511040">
                  <a:moveTo>
                    <a:pt x="0" y="0"/>
                  </a:moveTo>
                  <a:cubicBezTo>
                    <a:pt x="360680" y="161544"/>
                    <a:pt x="721360" y="323088"/>
                    <a:pt x="792480" y="487680"/>
                  </a:cubicBezTo>
                  <a:cubicBezTo>
                    <a:pt x="863600" y="652272"/>
                    <a:pt x="312928" y="786384"/>
                    <a:pt x="426720" y="987552"/>
                  </a:cubicBezTo>
                  <a:cubicBezTo>
                    <a:pt x="540512" y="1188720"/>
                    <a:pt x="1420368" y="1524000"/>
                    <a:pt x="1475232" y="1694688"/>
                  </a:cubicBezTo>
                  <a:cubicBezTo>
                    <a:pt x="1530096" y="1865376"/>
                    <a:pt x="660400" y="1887728"/>
                    <a:pt x="755904" y="2011680"/>
                  </a:cubicBezTo>
                  <a:cubicBezTo>
                    <a:pt x="851408" y="2135632"/>
                    <a:pt x="2025904" y="2298192"/>
                    <a:pt x="2048256" y="2438400"/>
                  </a:cubicBezTo>
                  <a:cubicBezTo>
                    <a:pt x="2070608" y="2578608"/>
                    <a:pt x="1007872" y="2743200"/>
                    <a:pt x="890016" y="2852928"/>
                  </a:cubicBezTo>
                  <a:cubicBezTo>
                    <a:pt x="772160" y="2962656"/>
                    <a:pt x="1454912" y="2972816"/>
                    <a:pt x="1341120" y="3096768"/>
                  </a:cubicBezTo>
                  <a:cubicBezTo>
                    <a:pt x="1227328" y="3220720"/>
                    <a:pt x="312928" y="3446272"/>
                    <a:pt x="207264" y="3596640"/>
                  </a:cubicBezTo>
                  <a:cubicBezTo>
                    <a:pt x="101600" y="3747008"/>
                    <a:pt x="717296" y="3846576"/>
                    <a:pt x="707136" y="3998976"/>
                  </a:cubicBezTo>
                  <a:cubicBezTo>
                    <a:pt x="696976" y="4151376"/>
                    <a:pt x="421640" y="4331208"/>
                    <a:pt x="146304" y="4511040"/>
                  </a:cubicBezTo>
                </a:path>
              </a:pathLst>
            </a:custGeom>
            <a:solidFill>
              <a:schemeClr val="bg2"/>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pic>
        <p:nvPicPr>
          <p:cNvPr id="6" name="図 5" descr="354951028_5ba08f042d_o.jpg"/>
          <p:cNvPicPr>
            <a:picLocks noChangeAspect="1"/>
          </p:cNvPicPr>
          <p:nvPr/>
        </p:nvPicPr>
        <p:blipFill>
          <a:blip r:embed="rId3" cstate="print"/>
          <a:stretch>
            <a:fillRect/>
          </a:stretch>
        </p:blipFill>
        <p:spPr>
          <a:xfrm>
            <a:off x="3347864" y="1484784"/>
            <a:ext cx="882098" cy="1800200"/>
          </a:xfrm>
          <a:prstGeom prst="rect">
            <a:avLst/>
          </a:prstGeom>
        </p:spPr>
      </p:pic>
      <p:sp>
        <p:nvSpPr>
          <p:cNvPr id="7" name="右矢印 6"/>
          <p:cNvSpPr/>
          <p:nvPr/>
        </p:nvSpPr>
        <p:spPr>
          <a:xfrm flipH="1">
            <a:off x="1798314" y="5385408"/>
            <a:ext cx="816472" cy="263648"/>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2614786" y="5301208"/>
            <a:ext cx="1354858" cy="369332"/>
          </a:xfrm>
          <a:prstGeom prst="rect">
            <a:avLst/>
          </a:prstGeom>
          <a:noFill/>
        </p:spPr>
        <p:txBody>
          <a:bodyPr wrap="none" rtlCol="0">
            <a:spAutoFit/>
          </a:bodyPr>
          <a:lstStyle/>
          <a:p>
            <a:r>
              <a:rPr kumimoji="1" lang="ja-JP" altLang="en-US" dirty="0" smtClean="0"/>
              <a:t>ボトルネック</a:t>
            </a:r>
            <a:endParaRPr kumimoji="1" lang="ja-JP" altLang="en-US" dirty="0"/>
          </a:p>
        </p:txBody>
      </p:sp>
      <p:sp>
        <p:nvSpPr>
          <p:cNvPr id="12" name="下矢印 11"/>
          <p:cNvSpPr/>
          <p:nvPr/>
        </p:nvSpPr>
        <p:spPr>
          <a:xfrm>
            <a:off x="1534666" y="5661248"/>
            <a:ext cx="144016" cy="10801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670570" y="3573016"/>
            <a:ext cx="3094117" cy="646331"/>
          </a:xfrm>
          <a:prstGeom prst="rect">
            <a:avLst/>
          </a:prstGeom>
          <a:noFill/>
        </p:spPr>
        <p:txBody>
          <a:bodyPr wrap="none" rtlCol="0">
            <a:spAutoFit/>
          </a:bodyPr>
          <a:lstStyle/>
          <a:p>
            <a:r>
              <a:rPr lang="ja-JP" altLang="en-US" dirty="0" smtClean="0"/>
              <a:t>サーバで処理できる量は、</a:t>
            </a:r>
            <a:r>
              <a:rPr lang="en-US" altLang="ja-JP" dirty="0" smtClean="0"/>
              <a:t/>
            </a:r>
            <a:br>
              <a:rPr lang="en-US" altLang="ja-JP" dirty="0" smtClean="0"/>
            </a:br>
            <a:r>
              <a:rPr lang="ja-JP" altLang="en-US" dirty="0" smtClean="0"/>
              <a:t>最も遅いポイントに影響される</a:t>
            </a:r>
            <a:endParaRPr kumimoji="1" lang="ja-JP" altLang="en-US" dirty="0"/>
          </a:p>
        </p:txBody>
      </p:sp>
      <p:grpSp>
        <p:nvGrpSpPr>
          <p:cNvPr id="17" name="グループ化 16"/>
          <p:cNvGrpSpPr/>
          <p:nvPr/>
        </p:nvGrpSpPr>
        <p:grpSpPr>
          <a:xfrm>
            <a:off x="4342978" y="4365104"/>
            <a:ext cx="1584176" cy="2088232"/>
            <a:chOff x="467544" y="4221088"/>
            <a:chExt cx="1584176" cy="2088232"/>
          </a:xfrm>
        </p:grpSpPr>
        <p:sp>
          <p:nvSpPr>
            <p:cNvPr id="15" name="フリーフォーム 14"/>
            <p:cNvSpPr/>
            <p:nvPr/>
          </p:nvSpPr>
          <p:spPr>
            <a:xfrm>
              <a:off x="467544" y="4221088"/>
              <a:ext cx="554061" cy="2088232"/>
            </a:xfrm>
            <a:custGeom>
              <a:avLst/>
              <a:gdLst>
                <a:gd name="connsiteX0" fmla="*/ 0 w 2070608"/>
                <a:gd name="connsiteY0" fmla="*/ 0 h 4511040"/>
                <a:gd name="connsiteX1" fmla="*/ 792480 w 2070608"/>
                <a:gd name="connsiteY1" fmla="*/ 487680 h 4511040"/>
                <a:gd name="connsiteX2" fmla="*/ 426720 w 2070608"/>
                <a:gd name="connsiteY2" fmla="*/ 987552 h 4511040"/>
                <a:gd name="connsiteX3" fmla="*/ 1475232 w 2070608"/>
                <a:gd name="connsiteY3" fmla="*/ 1694688 h 4511040"/>
                <a:gd name="connsiteX4" fmla="*/ 755904 w 2070608"/>
                <a:gd name="connsiteY4" fmla="*/ 2011680 h 4511040"/>
                <a:gd name="connsiteX5" fmla="*/ 2048256 w 2070608"/>
                <a:gd name="connsiteY5" fmla="*/ 2438400 h 4511040"/>
                <a:gd name="connsiteX6" fmla="*/ 890016 w 2070608"/>
                <a:gd name="connsiteY6" fmla="*/ 2852928 h 4511040"/>
                <a:gd name="connsiteX7" fmla="*/ 1341120 w 2070608"/>
                <a:gd name="connsiteY7" fmla="*/ 3096768 h 4511040"/>
                <a:gd name="connsiteX8" fmla="*/ 207264 w 2070608"/>
                <a:gd name="connsiteY8" fmla="*/ 3596640 h 4511040"/>
                <a:gd name="connsiteX9" fmla="*/ 707136 w 2070608"/>
                <a:gd name="connsiteY9" fmla="*/ 3998976 h 4511040"/>
                <a:gd name="connsiteX10" fmla="*/ 146304 w 2070608"/>
                <a:gd name="connsiteY10" fmla="*/ 4511040 h 4511040"/>
                <a:gd name="connsiteX0" fmla="*/ 0 w 1530096"/>
                <a:gd name="connsiteY0" fmla="*/ 0 h 4511040"/>
                <a:gd name="connsiteX1" fmla="*/ 792480 w 1530096"/>
                <a:gd name="connsiteY1" fmla="*/ 487680 h 4511040"/>
                <a:gd name="connsiteX2" fmla="*/ 426720 w 1530096"/>
                <a:gd name="connsiteY2" fmla="*/ 987552 h 4511040"/>
                <a:gd name="connsiteX3" fmla="*/ 1475232 w 1530096"/>
                <a:gd name="connsiteY3" fmla="*/ 1694688 h 4511040"/>
                <a:gd name="connsiteX4" fmla="*/ 755904 w 1530096"/>
                <a:gd name="connsiteY4" fmla="*/ 2011680 h 4511040"/>
                <a:gd name="connsiteX5" fmla="*/ 890016 w 1530096"/>
                <a:gd name="connsiteY5" fmla="*/ 2852928 h 4511040"/>
                <a:gd name="connsiteX6" fmla="*/ 1341120 w 1530096"/>
                <a:gd name="connsiteY6" fmla="*/ 3096768 h 4511040"/>
                <a:gd name="connsiteX7" fmla="*/ 207264 w 1530096"/>
                <a:gd name="connsiteY7" fmla="*/ 3596640 h 4511040"/>
                <a:gd name="connsiteX8" fmla="*/ 707136 w 1530096"/>
                <a:gd name="connsiteY8" fmla="*/ 3998976 h 4511040"/>
                <a:gd name="connsiteX9" fmla="*/ 146304 w 1530096"/>
                <a:gd name="connsiteY9" fmla="*/ 4511040 h 4511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30096" h="4511040">
                  <a:moveTo>
                    <a:pt x="0" y="0"/>
                  </a:moveTo>
                  <a:cubicBezTo>
                    <a:pt x="360680" y="161544"/>
                    <a:pt x="721360" y="323088"/>
                    <a:pt x="792480" y="487680"/>
                  </a:cubicBezTo>
                  <a:cubicBezTo>
                    <a:pt x="863600" y="652272"/>
                    <a:pt x="312928" y="786384"/>
                    <a:pt x="426720" y="987552"/>
                  </a:cubicBezTo>
                  <a:cubicBezTo>
                    <a:pt x="540512" y="1188720"/>
                    <a:pt x="1420368" y="1524000"/>
                    <a:pt x="1475232" y="1694688"/>
                  </a:cubicBezTo>
                  <a:cubicBezTo>
                    <a:pt x="1530096" y="1865376"/>
                    <a:pt x="853440" y="1818640"/>
                    <a:pt x="755904" y="2011680"/>
                  </a:cubicBezTo>
                  <a:cubicBezTo>
                    <a:pt x="658368" y="2204720"/>
                    <a:pt x="792480" y="2672080"/>
                    <a:pt x="890016" y="2852928"/>
                  </a:cubicBezTo>
                  <a:cubicBezTo>
                    <a:pt x="987552" y="3033776"/>
                    <a:pt x="1454912" y="2972816"/>
                    <a:pt x="1341120" y="3096768"/>
                  </a:cubicBezTo>
                  <a:cubicBezTo>
                    <a:pt x="1227328" y="3220720"/>
                    <a:pt x="312928" y="3446272"/>
                    <a:pt x="207264" y="3596640"/>
                  </a:cubicBezTo>
                  <a:cubicBezTo>
                    <a:pt x="101600" y="3747008"/>
                    <a:pt x="717296" y="3846576"/>
                    <a:pt x="707136" y="3998976"/>
                  </a:cubicBezTo>
                  <a:cubicBezTo>
                    <a:pt x="696976" y="4151376"/>
                    <a:pt x="421640" y="4331208"/>
                    <a:pt x="146304" y="4511040"/>
                  </a:cubicBezTo>
                </a:path>
              </a:pathLst>
            </a:custGeom>
            <a:solidFill>
              <a:schemeClr val="bg2"/>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フリーフォーム 15"/>
            <p:cNvSpPr/>
            <p:nvPr/>
          </p:nvSpPr>
          <p:spPr>
            <a:xfrm flipH="1">
              <a:off x="1473675" y="4221088"/>
              <a:ext cx="578045" cy="2088232"/>
            </a:xfrm>
            <a:custGeom>
              <a:avLst/>
              <a:gdLst>
                <a:gd name="connsiteX0" fmla="*/ 0 w 2070608"/>
                <a:gd name="connsiteY0" fmla="*/ 0 h 4511040"/>
                <a:gd name="connsiteX1" fmla="*/ 792480 w 2070608"/>
                <a:gd name="connsiteY1" fmla="*/ 487680 h 4511040"/>
                <a:gd name="connsiteX2" fmla="*/ 426720 w 2070608"/>
                <a:gd name="connsiteY2" fmla="*/ 987552 h 4511040"/>
                <a:gd name="connsiteX3" fmla="*/ 1475232 w 2070608"/>
                <a:gd name="connsiteY3" fmla="*/ 1694688 h 4511040"/>
                <a:gd name="connsiteX4" fmla="*/ 755904 w 2070608"/>
                <a:gd name="connsiteY4" fmla="*/ 2011680 h 4511040"/>
                <a:gd name="connsiteX5" fmla="*/ 2048256 w 2070608"/>
                <a:gd name="connsiteY5" fmla="*/ 2438400 h 4511040"/>
                <a:gd name="connsiteX6" fmla="*/ 890016 w 2070608"/>
                <a:gd name="connsiteY6" fmla="*/ 2852928 h 4511040"/>
                <a:gd name="connsiteX7" fmla="*/ 1341120 w 2070608"/>
                <a:gd name="connsiteY7" fmla="*/ 3096768 h 4511040"/>
                <a:gd name="connsiteX8" fmla="*/ 207264 w 2070608"/>
                <a:gd name="connsiteY8" fmla="*/ 3596640 h 4511040"/>
                <a:gd name="connsiteX9" fmla="*/ 707136 w 2070608"/>
                <a:gd name="connsiteY9" fmla="*/ 3998976 h 4511040"/>
                <a:gd name="connsiteX10" fmla="*/ 146304 w 2070608"/>
                <a:gd name="connsiteY10" fmla="*/ 4511040 h 4511040"/>
                <a:gd name="connsiteX0" fmla="*/ 0 w 1530095"/>
                <a:gd name="connsiteY0" fmla="*/ 0 h 4511040"/>
                <a:gd name="connsiteX1" fmla="*/ 792480 w 1530095"/>
                <a:gd name="connsiteY1" fmla="*/ 487680 h 4511040"/>
                <a:gd name="connsiteX2" fmla="*/ 426720 w 1530095"/>
                <a:gd name="connsiteY2" fmla="*/ 987552 h 4511040"/>
                <a:gd name="connsiteX3" fmla="*/ 1475232 w 1530095"/>
                <a:gd name="connsiteY3" fmla="*/ 1694688 h 4511040"/>
                <a:gd name="connsiteX4" fmla="*/ 755904 w 1530095"/>
                <a:gd name="connsiteY4" fmla="*/ 2011680 h 4511040"/>
                <a:gd name="connsiteX5" fmla="*/ 890016 w 1530095"/>
                <a:gd name="connsiteY5" fmla="*/ 2852928 h 4511040"/>
                <a:gd name="connsiteX6" fmla="*/ 1341120 w 1530095"/>
                <a:gd name="connsiteY6" fmla="*/ 3096768 h 4511040"/>
                <a:gd name="connsiteX7" fmla="*/ 207264 w 1530095"/>
                <a:gd name="connsiteY7" fmla="*/ 3596640 h 4511040"/>
                <a:gd name="connsiteX8" fmla="*/ 707136 w 1530095"/>
                <a:gd name="connsiteY8" fmla="*/ 3998976 h 4511040"/>
                <a:gd name="connsiteX9" fmla="*/ 146304 w 1530095"/>
                <a:gd name="connsiteY9" fmla="*/ 4511040 h 4511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30095" h="4511040">
                  <a:moveTo>
                    <a:pt x="0" y="0"/>
                  </a:moveTo>
                  <a:cubicBezTo>
                    <a:pt x="360680" y="161544"/>
                    <a:pt x="721360" y="323088"/>
                    <a:pt x="792480" y="487680"/>
                  </a:cubicBezTo>
                  <a:cubicBezTo>
                    <a:pt x="863600" y="652272"/>
                    <a:pt x="312928" y="786384"/>
                    <a:pt x="426720" y="987552"/>
                  </a:cubicBezTo>
                  <a:cubicBezTo>
                    <a:pt x="540512" y="1188720"/>
                    <a:pt x="1420368" y="1524000"/>
                    <a:pt x="1475232" y="1694688"/>
                  </a:cubicBezTo>
                  <a:cubicBezTo>
                    <a:pt x="1530096" y="1865376"/>
                    <a:pt x="853440" y="1818640"/>
                    <a:pt x="755904" y="2011680"/>
                  </a:cubicBezTo>
                  <a:cubicBezTo>
                    <a:pt x="658368" y="2204720"/>
                    <a:pt x="792480" y="2672080"/>
                    <a:pt x="890016" y="2852928"/>
                  </a:cubicBezTo>
                  <a:cubicBezTo>
                    <a:pt x="987552" y="3033776"/>
                    <a:pt x="1454912" y="2972816"/>
                    <a:pt x="1341120" y="3096768"/>
                  </a:cubicBezTo>
                  <a:cubicBezTo>
                    <a:pt x="1227328" y="3220720"/>
                    <a:pt x="312928" y="3446272"/>
                    <a:pt x="207264" y="3596640"/>
                  </a:cubicBezTo>
                  <a:cubicBezTo>
                    <a:pt x="101600" y="3747008"/>
                    <a:pt x="717296" y="3846576"/>
                    <a:pt x="707136" y="3998976"/>
                  </a:cubicBezTo>
                  <a:cubicBezTo>
                    <a:pt x="696976" y="4151376"/>
                    <a:pt x="421640" y="4331208"/>
                    <a:pt x="146304" y="4511040"/>
                  </a:cubicBezTo>
                </a:path>
              </a:pathLst>
            </a:custGeom>
            <a:solidFill>
              <a:schemeClr val="bg2"/>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18" name="右矢印 17"/>
          <p:cNvSpPr/>
          <p:nvPr/>
        </p:nvSpPr>
        <p:spPr>
          <a:xfrm flipH="1">
            <a:off x="5639122" y="5385408"/>
            <a:ext cx="816472" cy="263648"/>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kumimoji="1" lang="ja-JP" altLang="en-US"/>
          </a:p>
        </p:txBody>
      </p:sp>
      <p:sp>
        <p:nvSpPr>
          <p:cNvPr id="19" name="テキスト ボックス 18"/>
          <p:cNvSpPr txBox="1"/>
          <p:nvPr/>
        </p:nvSpPr>
        <p:spPr>
          <a:xfrm>
            <a:off x="6455594" y="5301208"/>
            <a:ext cx="2436886" cy="369332"/>
          </a:xfrm>
          <a:prstGeom prst="rect">
            <a:avLst/>
          </a:prstGeom>
          <a:noFill/>
        </p:spPr>
        <p:txBody>
          <a:bodyPr wrap="none" rtlCol="0">
            <a:spAutoFit/>
          </a:bodyPr>
          <a:lstStyle/>
          <a:p>
            <a:r>
              <a:rPr kumimoji="1" lang="ja-JP" altLang="en-US" dirty="0" smtClean="0"/>
              <a:t>解消されたボトルネック</a:t>
            </a:r>
            <a:endParaRPr kumimoji="1" lang="ja-JP" altLang="en-US" dirty="0"/>
          </a:p>
        </p:txBody>
      </p:sp>
      <p:sp>
        <p:nvSpPr>
          <p:cNvPr id="20" name="右矢印 19"/>
          <p:cNvSpPr/>
          <p:nvPr/>
        </p:nvSpPr>
        <p:spPr>
          <a:xfrm flipH="1">
            <a:off x="5423098" y="5013176"/>
            <a:ext cx="816472" cy="263648"/>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kumimoji="1" lang="ja-JP" altLang="en-US"/>
          </a:p>
        </p:txBody>
      </p:sp>
      <p:sp>
        <p:nvSpPr>
          <p:cNvPr id="21" name="テキスト ボックス 20"/>
          <p:cNvSpPr txBox="1"/>
          <p:nvPr/>
        </p:nvSpPr>
        <p:spPr>
          <a:xfrm>
            <a:off x="6239570" y="4941168"/>
            <a:ext cx="1980029" cy="369332"/>
          </a:xfrm>
          <a:prstGeom prst="rect">
            <a:avLst/>
          </a:prstGeom>
          <a:noFill/>
        </p:spPr>
        <p:txBody>
          <a:bodyPr wrap="none" rtlCol="0">
            <a:spAutoFit/>
          </a:bodyPr>
          <a:lstStyle/>
          <a:p>
            <a:r>
              <a:rPr lang="ja-JP" altLang="en-US" dirty="0" smtClean="0"/>
              <a:t>新しい</a:t>
            </a:r>
            <a:r>
              <a:rPr kumimoji="1" lang="ja-JP" altLang="en-US" dirty="0" smtClean="0"/>
              <a:t>ボトルネック</a:t>
            </a:r>
            <a:endParaRPr kumimoji="1" lang="ja-JP" altLang="en-US" dirty="0"/>
          </a:p>
        </p:txBody>
      </p:sp>
      <p:sp>
        <p:nvSpPr>
          <p:cNvPr id="22" name="下矢印 21"/>
          <p:cNvSpPr/>
          <p:nvPr/>
        </p:nvSpPr>
        <p:spPr>
          <a:xfrm>
            <a:off x="4631010" y="4221088"/>
            <a:ext cx="1008112" cy="9361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下矢印 22"/>
          <p:cNvSpPr/>
          <p:nvPr/>
        </p:nvSpPr>
        <p:spPr>
          <a:xfrm>
            <a:off x="4775026" y="5229200"/>
            <a:ext cx="720080" cy="15121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4342978" y="3573016"/>
            <a:ext cx="4092787" cy="646331"/>
          </a:xfrm>
          <a:prstGeom prst="rect">
            <a:avLst/>
          </a:prstGeom>
          <a:noFill/>
        </p:spPr>
        <p:txBody>
          <a:bodyPr wrap="none" rtlCol="0">
            <a:spAutoFit/>
          </a:bodyPr>
          <a:lstStyle/>
          <a:p>
            <a:r>
              <a:rPr lang="ja-JP" altLang="en-US" dirty="0" smtClean="0"/>
              <a:t>ボトルネックを解消すると</a:t>
            </a:r>
            <a:r>
              <a:rPr lang="en-US" altLang="ja-JP" dirty="0" smtClean="0"/>
              <a:t/>
            </a:r>
            <a:br>
              <a:rPr lang="en-US" altLang="ja-JP" dirty="0" smtClean="0"/>
            </a:br>
            <a:r>
              <a:rPr lang="ja-JP" altLang="en-US" dirty="0" smtClean="0"/>
              <a:t>別のポイントが新たにボトルネックになる</a:t>
            </a:r>
            <a:endParaRPr kumimoji="1" lang="ja-JP" altLang="en-US" dirty="0"/>
          </a:p>
        </p:txBody>
      </p:sp>
      <p:grpSp>
        <p:nvGrpSpPr>
          <p:cNvPr id="39" name="グループ化 38"/>
          <p:cNvGrpSpPr/>
          <p:nvPr/>
        </p:nvGrpSpPr>
        <p:grpSpPr>
          <a:xfrm>
            <a:off x="1115616" y="1340768"/>
            <a:ext cx="2160240" cy="2016224"/>
            <a:chOff x="5940152" y="2636912"/>
            <a:chExt cx="2592288" cy="3816424"/>
          </a:xfrm>
        </p:grpSpPr>
        <p:sp>
          <p:nvSpPr>
            <p:cNvPr id="32" name="正方形/長方形 31"/>
            <p:cNvSpPr/>
            <p:nvPr/>
          </p:nvSpPr>
          <p:spPr>
            <a:xfrm>
              <a:off x="5940152" y="2636912"/>
              <a:ext cx="2592288" cy="9144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1200" dirty="0" smtClean="0"/>
                <a:t>ブラウザ</a:t>
              </a:r>
              <a:endParaRPr kumimoji="1" lang="ja-JP" altLang="en-US" sz="1050" dirty="0"/>
            </a:p>
          </p:txBody>
        </p:sp>
        <p:sp>
          <p:nvSpPr>
            <p:cNvPr id="33" name="正方形/長方形 32"/>
            <p:cNvSpPr/>
            <p:nvPr/>
          </p:nvSpPr>
          <p:spPr>
            <a:xfrm>
              <a:off x="5940152" y="5538936"/>
              <a:ext cx="2592288" cy="9144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ja-JP" altLang="en-US" sz="1200" dirty="0" smtClean="0"/>
                <a:t>データベースサーバ</a:t>
              </a:r>
              <a:r>
                <a:rPr kumimoji="1" lang="en-US" altLang="ja-JP" sz="1200" dirty="0" smtClean="0"/>
                <a:t/>
              </a:r>
              <a:br>
                <a:rPr kumimoji="1" lang="en-US" altLang="ja-JP" sz="1200" dirty="0" smtClean="0"/>
              </a:br>
              <a:r>
                <a:rPr kumimoji="1" lang="en-US" altLang="ja-JP" sz="1200" dirty="0" smtClean="0"/>
                <a:t>(</a:t>
              </a:r>
              <a:r>
                <a:rPr kumimoji="1" lang="en-US" altLang="ja-JP" sz="1200" dirty="0" err="1" smtClean="0"/>
                <a:t>PostgreSQL</a:t>
              </a:r>
              <a:r>
                <a:rPr kumimoji="1" lang="en-US" altLang="ja-JP" sz="1200" dirty="0" smtClean="0"/>
                <a:t>)</a:t>
              </a:r>
              <a:endParaRPr kumimoji="1" lang="ja-JP" altLang="en-US" sz="1200" dirty="0"/>
            </a:p>
          </p:txBody>
        </p:sp>
        <p:sp>
          <p:nvSpPr>
            <p:cNvPr id="34" name="正方形/長方形 33"/>
            <p:cNvSpPr/>
            <p:nvPr/>
          </p:nvSpPr>
          <p:spPr>
            <a:xfrm>
              <a:off x="6084168" y="4005064"/>
              <a:ext cx="2304256" cy="28803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sz="1200" dirty="0" smtClean="0"/>
                <a:t>Web</a:t>
              </a:r>
              <a:r>
                <a:rPr kumimoji="1" lang="ja-JP" altLang="en-US" sz="1200" dirty="0" smtClean="0"/>
                <a:t>サーバ</a:t>
              </a:r>
              <a:r>
                <a:rPr kumimoji="1" lang="en-US" altLang="ja-JP" sz="1200" dirty="0" smtClean="0"/>
                <a:t>(Apache2)</a:t>
              </a:r>
              <a:endParaRPr kumimoji="1" lang="ja-JP" altLang="en-US" sz="1200" dirty="0"/>
            </a:p>
          </p:txBody>
        </p:sp>
        <p:sp>
          <p:nvSpPr>
            <p:cNvPr id="35" name="正方形/長方形 34"/>
            <p:cNvSpPr/>
            <p:nvPr/>
          </p:nvSpPr>
          <p:spPr>
            <a:xfrm>
              <a:off x="6084168" y="4797152"/>
              <a:ext cx="2304256" cy="288032"/>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1000" dirty="0" smtClean="0"/>
                <a:t>アプリケーション</a:t>
              </a:r>
              <a:r>
                <a:rPr kumimoji="1" lang="ja-JP" altLang="en-US" sz="1000" dirty="0" smtClean="0"/>
                <a:t>サーバ</a:t>
              </a:r>
              <a:r>
                <a:rPr kumimoji="1" lang="en-US" altLang="ja-JP" sz="1000" dirty="0" smtClean="0"/>
                <a:t>(Tomcat)</a:t>
              </a:r>
              <a:endParaRPr kumimoji="1" lang="ja-JP" altLang="en-US" sz="1000" dirty="0"/>
            </a:p>
          </p:txBody>
        </p:sp>
        <p:cxnSp>
          <p:nvCxnSpPr>
            <p:cNvPr id="36" name="カギ線コネクタ 35"/>
            <p:cNvCxnSpPr>
              <a:stCxn id="32" idx="2"/>
              <a:endCxn id="34" idx="0"/>
            </p:cNvCxnSpPr>
            <p:nvPr/>
          </p:nvCxnSpPr>
          <p:spPr>
            <a:xfrm rot="5400000">
              <a:off x="7009420" y="3778188"/>
              <a:ext cx="453752" cy="1588"/>
            </a:xfrm>
            <a:prstGeom prst="bentConnector3">
              <a:avLst>
                <a:gd name="adj1" fmla="val 50000"/>
              </a:avLst>
            </a:prstGeom>
          </p:spPr>
          <p:style>
            <a:lnRef idx="3">
              <a:schemeClr val="accent1"/>
            </a:lnRef>
            <a:fillRef idx="0">
              <a:schemeClr val="accent1"/>
            </a:fillRef>
            <a:effectRef idx="2">
              <a:schemeClr val="accent1"/>
            </a:effectRef>
            <a:fontRef idx="minor">
              <a:schemeClr val="tx1"/>
            </a:fontRef>
          </p:style>
        </p:cxnSp>
        <p:cxnSp>
          <p:nvCxnSpPr>
            <p:cNvPr id="37" name="カギ線コネクタ 36"/>
            <p:cNvCxnSpPr>
              <a:stCxn id="34" idx="2"/>
              <a:endCxn id="35" idx="0"/>
            </p:cNvCxnSpPr>
            <p:nvPr/>
          </p:nvCxnSpPr>
          <p:spPr>
            <a:xfrm rot="5400000">
              <a:off x="6984268" y="4545124"/>
              <a:ext cx="504056" cy="1588"/>
            </a:xfrm>
            <a:prstGeom prst="bentConnector3">
              <a:avLst>
                <a:gd name="adj1" fmla="val 50000"/>
              </a:avLst>
            </a:prstGeom>
          </p:spPr>
          <p:style>
            <a:lnRef idx="3">
              <a:schemeClr val="accent1"/>
            </a:lnRef>
            <a:fillRef idx="0">
              <a:schemeClr val="accent1"/>
            </a:fillRef>
            <a:effectRef idx="2">
              <a:schemeClr val="accent1"/>
            </a:effectRef>
            <a:fontRef idx="minor">
              <a:schemeClr val="tx1"/>
            </a:fontRef>
          </p:style>
        </p:cxnSp>
        <p:cxnSp>
          <p:nvCxnSpPr>
            <p:cNvPr id="38" name="カギ線コネクタ 37"/>
            <p:cNvCxnSpPr>
              <a:stCxn id="35" idx="2"/>
              <a:endCxn id="33" idx="0"/>
            </p:cNvCxnSpPr>
            <p:nvPr/>
          </p:nvCxnSpPr>
          <p:spPr>
            <a:xfrm rot="5400000">
              <a:off x="7009420" y="5312060"/>
              <a:ext cx="453752" cy="1588"/>
            </a:xfrm>
            <a:prstGeom prst="bentConnector3">
              <a:avLst>
                <a:gd name="adj1" fmla="val 50000"/>
              </a:avLst>
            </a:prstGeom>
          </p:spPr>
          <p:style>
            <a:lnRef idx="3">
              <a:schemeClr val="accent1"/>
            </a:lnRef>
            <a:fillRef idx="0">
              <a:schemeClr val="accent1"/>
            </a:fillRef>
            <a:effectRef idx="2">
              <a:schemeClr val="accent1"/>
            </a:effectRef>
            <a:fontRef idx="minor">
              <a:schemeClr val="tx1"/>
            </a:fontRef>
          </p:style>
        </p:cxnSp>
      </p:grpSp>
      <p:sp>
        <p:nvSpPr>
          <p:cNvPr id="40" name="下矢印 39"/>
          <p:cNvSpPr/>
          <p:nvPr/>
        </p:nvSpPr>
        <p:spPr>
          <a:xfrm>
            <a:off x="4355976" y="1484784"/>
            <a:ext cx="432048" cy="1800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ボックス 40"/>
          <p:cNvSpPr txBox="1"/>
          <p:nvPr/>
        </p:nvSpPr>
        <p:spPr>
          <a:xfrm>
            <a:off x="4716016" y="1857598"/>
            <a:ext cx="4483920" cy="923330"/>
          </a:xfrm>
          <a:prstGeom prst="rect">
            <a:avLst/>
          </a:prstGeom>
          <a:noFill/>
        </p:spPr>
        <p:txBody>
          <a:bodyPr wrap="none" rtlCol="0">
            <a:spAutoFit/>
          </a:bodyPr>
          <a:lstStyle/>
          <a:p>
            <a:r>
              <a:rPr kumimoji="1" lang="ja-JP" altLang="en-US" dirty="0" smtClean="0"/>
              <a:t>要求は砂時計のように流れて行き、</a:t>
            </a:r>
            <a:r>
              <a:rPr lang="en-US" altLang="ja-JP" dirty="0" smtClean="0"/>
              <a:t/>
            </a:r>
            <a:br>
              <a:rPr lang="en-US" altLang="ja-JP" dirty="0" smtClean="0"/>
            </a:br>
            <a:r>
              <a:rPr lang="ja-JP" altLang="en-US" dirty="0" smtClean="0"/>
              <a:t>各ポイントで様々な処理を実行することで、</a:t>
            </a:r>
            <a:r>
              <a:rPr lang="en-US" altLang="ja-JP" dirty="0" smtClean="0"/>
              <a:t/>
            </a:r>
            <a:br>
              <a:rPr lang="en-US" altLang="ja-JP" dirty="0" smtClean="0"/>
            </a:br>
            <a:r>
              <a:rPr lang="ja-JP" altLang="en-US" dirty="0" smtClean="0"/>
              <a:t>１リクエストの処理時間が決まる</a:t>
            </a:r>
            <a:endParaRPr kumimoji="1" lang="en-US" altLang="ja-JP" dirty="0" smtClean="0"/>
          </a:p>
        </p:txBody>
      </p:sp>
      <p:sp>
        <p:nvSpPr>
          <p:cNvPr id="42" name="下矢印 41"/>
          <p:cNvSpPr/>
          <p:nvPr/>
        </p:nvSpPr>
        <p:spPr>
          <a:xfrm>
            <a:off x="1115616" y="4221088"/>
            <a:ext cx="1008112" cy="9361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U ターン矢印 42"/>
          <p:cNvSpPr/>
          <p:nvPr/>
        </p:nvSpPr>
        <p:spPr>
          <a:xfrm flipH="1" flipV="1">
            <a:off x="1547664" y="1124744"/>
            <a:ext cx="1152128" cy="2448272"/>
          </a:xfrm>
          <a:prstGeom prst="uturnArrow">
            <a:avLst>
              <a:gd name="adj1" fmla="val 25000"/>
              <a:gd name="adj2" fmla="val 25000"/>
              <a:gd name="adj3" fmla="val 25000"/>
              <a:gd name="adj4" fmla="val 43750"/>
              <a:gd name="adj5" fmla="val 100000"/>
            </a:avLst>
          </a:prstGeom>
          <a:solidFill>
            <a:srgbClr val="FFFF00">
              <a:alpha val="5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Read</a:t>
            </a:r>
            <a:r>
              <a:rPr kumimoji="1" lang="ja-JP" altLang="en-US" dirty="0" smtClean="0"/>
              <a:t>負荷とは</a:t>
            </a:r>
            <a:endParaRPr kumimoji="1" lang="ja-JP" altLang="en-US" dirty="0"/>
          </a:p>
        </p:txBody>
      </p:sp>
      <p:sp>
        <p:nvSpPr>
          <p:cNvPr id="3" name="コンテンツ プレースホルダ 2"/>
          <p:cNvSpPr>
            <a:spLocks noGrp="1"/>
          </p:cNvSpPr>
          <p:nvPr>
            <p:ph sz="quarter" idx="1"/>
          </p:nvPr>
        </p:nvSpPr>
        <p:spPr/>
        <p:txBody>
          <a:bodyPr>
            <a:normAutofit/>
          </a:bodyPr>
          <a:lstStyle/>
          <a:p>
            <a:r>
              <a:rPr kumimoji="1" lang="ja-JP" altLang="en-US" dirty="0" smtClean="0"/>
              <a:t>データの更新を必要としないクライアントからの要求で生じる負荷全般のこと</a:t>
            </a:r>
            <a:endParaRPr kumimoji="1" lang="en-US" altLang="ja-JP" dirty="0" smtClean="0"/>
          </a:p>
          <a:p>
            <a:r>
              <a:rPr kumimoji="1" lang="ja-JP" altLang="en-US" dirty="0" smtClean="0"/>
              <a:t>例</a:t>
            </a:r>
            <a:endParaRPr kumimoji="1" lang="en-US" altLang="ja-JP" dirty="0" smtClean="0"/>
          </a:p>
          <a:p>
            <a:pPr lvl="1"/>
            <a:r>
              <a:rPr lang="ja-JP" altLang="en-US" dirty="0" smtClean="0"/>
              <a:t>掲示板の記事を閲覧する</a:t>
            </a:r>
            <a:endParaRPr lang="en-US" altLang="ja-JP" dirty="0" smtClean="0"/>
          </a:p>
          <a:p>
            <a:pPr lvl="2"/>
            <a:r>
              <a:rPr kumimoji="1" lang="ja-JP" altLang="en-US" dirty="0" smtClean="0"/>
              <a:t>書き込みの無い間は常に同じ画面を見せていても良い</a:t>
            </a:r>
            <a:endParaRPr kumimoji="1" lang="en-US" altLang="ja-JP" dirty="0" smtClean="0"/>
          </a:p>
          <a:p>
            <a:r>
              <a:rPr lang="ja-JP" altLang="en-US" dirty="0" smtClean="0"/>
              <a:t>特徴</a:t>
            </a:r>
            <a:endParaRPr lang="en-US" altLang="ja-JP" dirty="0" smtClean="0"/>
          </a:p>
          <a:p>
            <a:pPr lvl="1"/>
            <a:r>
              <a:rPr kumimoji="1" lang="ja-JP" altLang="en-US" dirty="0" smtClean="0"/>
              <a:t>データが書き換わらない事が分かっていれば、</a:t>
            </a:r>
            <a:r>
              <a:rPr kumimoji="1" lang="en-US" altLang="ja-JP" dirty="0" smtClean="0"/>
              <a:t>DB</a:t>
            </a:r>
            <a:r>
              <a:rPr kumimoji="1" lang="ja-JP" altLang="en-US" dirty="0" smtClean="0"/>
              <a:t>に参照に行ったり、計算しなおしたりせずとも常に同じ値であることに期待できる。場合によっては常に同じ画面になる。</a:t>
            </a:r>
            <a:endParaRPr kumimoji="1" lang="en-US" altLang="ja-JP" dirty="0" smtClean="0"/>
          </a:p>
          <a:p>
            <a:pPr lvl="1"/>
            <a:r>
              <a:rPr lang="ja-JP" altLang="en-US" dirty="0" smtClean="0"/>
              <a:t>キャッシュと非常に相性が良い</a:t>
            </a:r>
            <a:endParaRPr lang="en-US" altLang="ja-JP" dirty="0" smtClean="0"/>
          </a:p>
        </p:txBody>
      </p:sp>
      <p:sp>
        <p:nvSpPr>
          <p:cNvPr id="4" name="スライド番号プレースホルダ 3"/>
          <p:cNvSpPr>
            <a:spLocks noGrp="1"/>
          </p:cNvSpPr>
          <p:nvPr>
            <p:ph type="sldNum" sz="quarter" idx="15"/>
          </p:nvPr>
        </p:nvSpPr>
        <p:spPr/>
        <p:txBody>
          <a:bodyPr/>
          <a:lstStyle/>
          <a:p>
            <a:fld id="{D2D8002D-B5B0-4BAC-B1F6-782DDCCE6D9C}" type="slidenum">
              <a:rPr kumimoji="1" lang="ja-JP" altLang="en-US" smtClean="0"/>
              <a:pPr/>
              <a:t>6</a:t>
            </a:fld>
            <a:endParaRPr kumimoji="1" lang="ja-JP"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Write</a:t>
            </a:r>
            <a:r>
              <a:rPr kumimoji="1" lang="ja-JP" altLang="en-US" dirty="0" smtClean="0"/>
              <a:t>負荷とは</a:t>
            </a:r>
            <a:endParaRPr kumimoji="1" lang="ja-JP" altLang="en-US" dirty="0"/>
          </a:p>
        </p:txBody>
      </p:sp>
      <p:sp>
        <p:nvSpPr>
          <p:cNvPr id="3" name="コンテンツ プレースホルダ 2"/>
          <p:cNvSpPr>
            <a:spLocks noGrp="1"/>
          </p:cNvSpPr>
          <p:nvPr>
            <p:ph sz="quarter" idx="1"/>
          </p:nvPr>
        </p:nvSpPr>
        <p:spPr/>
        <p:txBody>
          <a:bodyPr>
            <a:normAutofit/>
          </a:bodyPr>
          <a:lstStyle/>
          <a:p>
            <a:r>
              <a:rPr kumimoji="1" lang="ja-JP" altLang="en-US" dirty="0" smtClean="0"/>
              <a:t>データの更新が必要なクライアントからの要求で生じる負荷全般のこと</a:t>
            </a:r>
            <a:endParaRPr kumimoji="1" lang="en-US" altLang="ja-JP" dirty="0" smtClean="0"/>
          </a:p>
          <a:p>
            <a:r>
              <a:rPr lang="ja-JP" altLang="en-US" dirty="0" smtClean="0"/>
              <a:t>例</a:t>
            </a:r>
            <a:endParaRPr lang="en-US" altLang="ja-JP" dirty="0" smtClean="0"/>
          </a:p>
          <a:p>
            <a:pPr lvl="1"/>
            <a:r>
              <a:rPr kumimoji="1" lang="ja-JP" altLang="en-US" dirty="0" smtClean="0"/>
              <a:t>掲示板での発言</a:t>
            </a:r>
            <a:endParaRPr kumimoji="1" lang="en-US" altLang="ja-JP" dirty="0" smtClean="0"/>
          </a:p>
          <a:p>
            <a:pPr lvl="2"/>
            <a:r>
              <a:rPr lang="ja-JP" altLang="en-US" dirty="0" smtClean="0"/>
              <a:t>誰かが発言をすれば、閲覧している人の結果も変わる</a:t>
            </a:r>
            <a:endParaRPr kumimoji="1" lang="ja-JP" altLang="en-US" dirty="0" smtClean="0"/>
          </a:p>
          <a:p>
            <a:r>
              <a:rPr lang="ja-JP" altLang="en-US" dirty="0" smtClean="0"/>
              <a:t>特徴</a:t>
            </a:r>
            <a:endParaRPr lang="en-US" altLang="ja-JP" dirty="0" smtClean="0"/>
          </a:p>
          <a:p>
            <a:pPr lvl="1"/>
            <a:r>
              <a:rPr kumimoji="1" lang="ja-JP" altLang="en-US" dirty="0" smtClean="0"/>
              <a:t>データを書き換える処理が動くため、他のクライアントが閲覧しているデータに影響する</a:t>
            </a:r>
            <a:endParaRPr kumimoji="1" lang="en-US" altLang="ja-JP" dirty="0" smtClean="0"/>
          </a:p>
          <a:p>
            <a:pPr lvl="1"/>
            <a:r>
              <a:rPr lang="ja-JP" altLang="en-US" dirty="0" smtClean="0"/>
              <a:t>データが共有されている物である場合は、どの程度の一貫性、可用性が求められるかで厳密さが決まる</a:t>
            </a:r>
            <a:endParaRPr lang="en-US" altLang="ja-JP" dirty="0" smtClean="0"/>
          </a:p>
          <a:p>
            <a:pPr lvl="2"/>
            <a:r>
              <a:rPr kumimoji="1" lang="ja-JP" altLang="en-US" dirty="0" smtClean="0"/>
              <a:t>一般にこうした厳密さが求められれば求められるほどデータの更新はボトルネックになりやすい</a:t>
            </a:r>
            <a:endParaRPr kumimoji="1" lang="en-US" altLang="ja-JP" dirty="0" smtClean="0"/>
          </a:p>
        </p:txBody>
      </p:sp>
      <p:sp>
        <p:nvSpPr>
          <p:cNvPr id="4" name="スライド番号プレースホルダ 3"/>
          <p:cNvSpPr>
            <a:spLocks noGrp="1"/>
          </p:cNvSpPr>
          <p:nvPr>
            <p:ph type="sldNum" sz="quarter" idx="15"/>
          </p:nvPr>
        </p:nvSpPr>
        <p:spPr/>
        <p:txBody>
          <a:bodyPr/>
          <a:lstStyle/>
          <a:p>
            <a:fld id="{D2D8002D-B5B0-4BAC-B1F6-782DDCCE6D9C}" type="slidenum">
              <a:rPr kumimoji="1" lang="ja-JP" altLang="en-US" smtClean="0"/>
              <a:pPr/>
              <a:t>7</a:t>
            </a:fld>
            <a:endParaRPr kumimoji="1" lang="ja-JP"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R/W</a:t>
            </a:r>
            <a:r>
              <a:rPr kumimoji="1" lang="ja-JP" altLang="en-US" dirty="0" smtClean="0"/>
              <a:t>負荷の一般的特性</a:t>
            </a:r>
            <a:endParaRPr kumimoji="1" lang="ja-JP" altLang="en-US" dirty="0"/>
          </a:p>
        </p:txBody>
      </p:sp>
      <p:sp>
        <p:nvSpPr>
          <p:cNvPr id="10" name="スライド番号プレースホルダ 9"/>
          <p:cNvSpPr>
            <a:spLocks noGrp="1"/>
          </p:cNvSpPr>
          <p:nvPr>
            <p:ph type="sldNum" sz="quarter" idx="11"/>
          </p:nvPr>
        </p:nvSpPr>
        <p:spPr/>
        <p:txBody>
          <a:bodyPr/>
          <a:lstStyle/>
          <a:p>
            <a:fld id="{D2D8002D-B5B0-4BAC-B1F6-782DDCCE6D9C}" type="slidenum">
              <a:rPr kumimoji="1" lang="ja-JP" altLang="en-US" smtClean="0"/>
              <a:pPr/>
              <a:t>8</a:t>
            </a:fld>
            <a:endParaRPr kumimoji="1" lang="ja-JP" altLang="en-US"/>
          </a:p>
        </p:txBody>
      </p:sp>
      <p:sp>
        <p:nvSpPr>
          <p:cNvPr id="4" name="正方形/長方形 3"/>
          <p:cNvSpPr/>
          <p:nvPr/>
        </p:nvSpPr>
        <p:spPr>
          <a:xfrm>
            <a:off x="323528" y="2195572"/>
            <a:ext cx="3672408" cy="576064"/>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en-US" altLang="ja-JP" dirty="0" smtClean="0"/>
              <a:t>Read</a:t>
            </a:r>
            <a:br>
              <a:rPr kumimoji="1" lang="en-US" altLang="ja-JP" dirty="0" smtClean="0"/>
            </a:br>
            <a:r>
              <a:rPr kumimoji="1" lang="ja-JP" altLang="en-US" dirty="0" smtClean="0"/>
              <a:t>要求</a:t>
            </a:r>
            <a:endParaRPr kumimoji="1" lang="ja-JP" altLang="en-US" dirty="0"/>
          </a:p>
        </p:txBody>
      </p:sp>
      <p:sp>
        <p:nvSpPr>
          <p:cNvPr id="5" name="正方形/長方形 4"/>
          <p:cNvSpPr/>
          <p:nvPr/>
        </p:nvSpPr>
        <p:spPr>
          <a:xfrm>
            <a:off x="3995936" y="2195572"/>
            <a:ext cx="792088" cy="576064"/>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1" lang="en-US" altLang="ja-JP" dirty="0" smtClean="0"/>
              <a:t>Write</a:t>
            </a:r>
            <a:br>
              <a:rPr kumimoji="1" lang="en-US" altLang="ja-JP" dirty="0" smtClean="0"/>
            </a:br>
            <a:r>
              <a:rPr kumimoji="1" lang="ja-JP" altLang="en-US" dirty="0" smtClean="0"/>
              <a:t>要求</a:t>
            </a:r>
            <a:endParaRPr kumimoji="1" lang="ja-JP" altLang="en-US" dirty="0"/>
          </a:p>
        </p:txBody>
      </p:sp>
      <p:sp>
        <p:nvSpPr>
          <p:cNvPr id="6" name="右中かっこ 5"/>
          <p:cNvSpPr/>
          <p:nvPr/>
        </p:nvSpPr>
        <p:spPr>
          <a:xfrm rot="5400000">
            <a:off x="2339752" y="539388"/>
            <a:ext cx="432048" cy="460851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テキスト ボックス 6"/>
          <p:cNvSpPr txBox="1"/>
          <p:nvPr/>
        </p:nvSpPr>
        <p:spPr>
          <a:xfrm>
            <a:off x="1619672" y="3059668"/>
            <a:ext cx="1909497" cy="369332"/>
          </a:xfrm>
          <a:prstGeom prst="rect">
            <a:avLst/>
          </a:prstGeom>
          <a:noFill/>
        </p:spPr>
        <p:txBody>
          <a:bodyPr wrap="none" rtlCol="0">
            <a:spAutoFit/>
          </a:bodyPr>
          <a:lstStyle/>
          <a:p>
            <a:r>
              <a:rPr kumimoji="1" lang="ja-JP" altLang="en-US" dirty="0" smtClean="0"/>
              <a:t>サイト全体の要求</a:t>
            </a:r>
            <a:endParaRPr kumimoji="1" lang="ja-JP" altLang="en-US" dirty="0"/>
          </a:p>
        </p:txBody>
      </p:sp>
      <p:sp>
        <p:nvSpPr>
          <p:cNvPr id="8" name="テキスト ボックス 7"/>
          <p:cNvSpPr txBox="1"/>
          <p:nvPr/>
        </p:nvSpPr>
        <p:spPr>
          <a:xfrm>
            <a:off x="5076056" y="1988840"/>
            <a:ext cx="3659528" cy="923330"/>
          </a:xfrm>
          <a:prstGeom prst="rect">
            <a:avLst/>
          </a:prstGeom>
          <a:noFill/>
        </p:spPr>
        <p:txBody>
          <a:bodyPr wrap="none" rtlCol="0">
            <a:spAutoFit/>
          </a:bodyPr>
          <a:lstStyle/>
          <a:p>
            <a:r>
              <a:rPr kumimoji="1" lang="ja-JP" altLang="en-US" u="sng" dirty="0" smtClean="0"/>
              <a:t>人間がブラウザを通じて利用</a:t>
            </a:r>
            <a:r>
              <a:rPr lang="ja-JP" altLang="en-US" u="sng" dirty="0" smtClean="0"/>
              <a:t>する</a:t>
            </a:r>
            <a:r>
              <a:rPr lang="en-US" altLang="ja-JP" u="sng" dirty="0" smtClean="0"/>
              <a:t/>
            </a:r>
            <a:br>
              <a:rPr lang="en-US" altLang="ja-JP" u="sng" dirty="0" smtClean="0"/>
            </a:br>
            <a:r>
              <a:rPr kumimoji="1" lang="en-US" altLang="ja-JP" u="sng" dirty="0" smtClean="0"/>
              <a:t>Web</a:t>
            </a:r>
            <a:r>
              <a:rPr kumimoji="1" lang="ja-JP" altLang="en-US" u="sng" dirty="0" smtClean="0"/>
              <a:t>システム</a:t>
            </a:r>
            <a:r>
              <a:rPr kumimoji="1" lang="ja-JP" altLang="en-US" dirty="0" smtClean="0"/>
              <a:t>は一般的に</a:t>
            </a:r>
            <a:r>
              <a:rPr kumimoji="1" lang="en-US" altLang="ja-JP" dirty="0" smtClean="0"/>
              <a:t/>
            </a:r>
            <a:br>
              <a:rPr kumimoji="1" lang="en-US" altLang="ja-JP" dirty="0" smtClean="0"/>
            </a:br>
            <a:r>
              <a:rPr kumimoji="1" lang="en-US" altLang="ja-JP" dirty="0" smtClean="0"/>
              <a:t>Write</a:t>
            </a:r>
            <a:r>
              <a:rPr lang="ja-JP" altLang="en-US" dirty="0" smtClean="0"/>
              <a:t>要求よりも</a:t>
            </a:r>
            <a:r>
              <a:rPr lang="en-US" altLang="ja-JP" dirty="0" smtClean="0"/>
              <a:t>Read</a:t>
            </a:r>
            <a:r>
              <a:rPr lang="ja-JP" altLang="en-US" dirty="0" smtClean="0"/>
              <a:t>要求が多くなる</a:t>
            </a:r>
            <a:endParaRPr kumimoji="1" lang="ja-JP" altLang="en-US" dirty="0"/>
          </a:p>
        </p:txBody>
      </p:sp>
      <p:sp>
        <p:nvSpPr>
          <p:cNvPr id="9" name="テキスト ボックス 8"/>
          <p:cNvSpPr txBox="1"/>
          <p:nvPr/>
        </p:nvSpPr>
        <p:spPr>
          <a:xfrm>
            <a:off x="1403648" y="4365104"/>
            <a:ext cx="6187912" cy="1631216"/>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kumimoji="1" lang="en-US" altLang="ja-JP" sz="2000" dirty="0" smtClean="0"/>
              <a:t>Read</a:t>
            </a:r>
            <a:r>
              <a:rPr kumimoji="1" lang="ja-JP" altLang="en-US" sz="2000" dirty="0" smtClean="0"/>
              <a:t>要求によって高まる</a:t>
            </a:r>
            <a:r>
              <a:rPr kumimoji="1" lang="en-US" altLang="ja-JP" sz="2000" dirty="0" smtClean="0"/>
              <a:t>Read</a:t>
            </a:r>
            <a:r>
              <a:rPr kumimoji="1" lang="ja-JP" altLang="en-US" sz="2000" dirty="0" smtClean="0"/>
              <a:t>負荷への対処としては、</a:t>
            </a:r>
            <a:r>
              <a:rPr kumimoji="1" lang="en-US" altLang="ja-JP" sz="2000" dirty="0" smtClean="0"/>
              <a:t/>
            </a:r>
            <a:br>
              <a:rPr kumimoji="1" lang="en-US" altLang="ja-JP" sz="2000" dirty="0" smtClean="0"/>
            </a:br>
            <a:r>
              <a:rPr kumimoji="1" lang="ja-JP" altLang="en-US" sz="2000" dirty="0" smtClean="0"/>
              <a:t>後述するキャッシュが効くので、比較的楽に対処できる。</a:t>
            </a:r>
            <a:endParaRPr kumimoji="1" lang="en-US" altLang="ja-JP" sz="2000" dirty="0" smtClean="0"/>
          </a:p>
          <a:p>
            <a:endParaRPr lang="en-US" altLang="ja-JP" sz="2000" dirty="0" smtClean="0"/>
          </a:p>
          <a:p>
            <a:r>
              <a:rPr lang="en-US" altLang="ja-JP" sz="2000" dirty="0" smtClean="0"/>
              <a:t>Write</a:t>
            </a:r>
            <a:r>
              <a:rPr lang="ja-JP" altLang="en-US" sz="2000" dirty="0" smtClean="0"/>
              <a:t>要求によって高まる</a:t>
            </a:r>
            <a:r>
              <a:rPr lang="en-US" altLang="ja-JP" sz="2000" dirty="0" smtClean="0"/>
              <a:t>Write</a:t>
            </a:r>
            <a:r>
              <a:rPr lang="ja-JP" altLang="en-US" sz="2000" dirty="0" smtClean="0"/>
              <a:t>負荷を下げるには</a:t>
            </a:r>
            <a:r>
              <a:rPr lang="en-US" altLang="ja-JP" sz="2000" dirty="0" smtClean="0"/>
              <a:t/>
            </a:r>
            <a:br>
              <a:rPr lang="en-US" altLang="ja-JP" sz="2000" dirty="0" smtClean="0"/>
            </a:br>
            <a:r>
              <a:rPr lang="ja-JP" altLang="en-US" sz="2000" dirty="0" smtClean="0"/>
              <a:t>かなりの工夫と妥協が必要である。</a:t>
            </a:r>
          </a:p>
        </p:txBody>
      </p:sp>
      <p:sp>
        <p:nvSpPr>
          <p:cNvPr id="11" name="テキスト ボックス 10"/>
          <p:cNvSpPr txBox="1"/>
          <p:nvPr/>
        </p:nvSpPr>
        <p:spPr>
          <a:xfrm>
            <a:off x="5448323" y="3212976"/>
            <a:ext cx="2868093" cy="738664"/>
          </a:xfrm>
          <a:prstGeom prst="rect">
            <a:avLst/>
          </a:prstGeom>
          <a:noFill/>
        </p:spPr>
        <p:txBody>
          <a:bodyPr wrap="none" rtlCol="0">
            <a:spAutoFit/>
          </a:bodyPr>
          <a:lstStyle/>
          <a:p>
            <a:r>
              <a:rPr kumimoji="1" lang="ja-JP" altLang="en-US" sz="1400" dirty="0" smtClean="0"/>
              <a:t>データを変更する場合でも、</a:t>
            </a:r>
            <a:r>
              <a:rPr kumimoji="1" lang="en-US" altLang="ja-JP" sz="1400" dirty="0" smtClean="0"/>
              <a:t/>
            </a:r>
            <a:br>
              <a:rPr kumimoji="1" lang="en-US" altLang="ja-JP" sz="1400" dirty="0" smtClean="0"/>
            </a:br>
            <a:r>
              <a:rPr kumimoji="1" lang="ja-JP" altLang="en-US" sz="1400" dirty="0" smtClean="0"/>
              <a:t>その操作の判断をするために</a:t>
            </a:r>
            <a:r>
              <a:rPr kumimoji="1" lang="en-US" altLang="ja-JP" sz="1400" dirty="0" smtClean="0"/>
              <a:t/>
            </a:r>
            <a:br>
              <a:rPr kumimoji="1" lang="en-US" altLang="ja-JP" sz="1400" dirty="0" smtClean="0"/>
            </a:br>
            <a:r>
              <a:rPr kumimoji="1" lang="ja-JP" altLang="en-US" sz="1400" dirty="0" smtClean="0"/>
              <a:t>画面を閲覧する行為が多くなるため</a:t>
            </a:r>
            <a:endParaRPr kumimoji="1" lang="ja-JP" altLang="en-US" sz="1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smtClean="0"/>
              <a:t>演習：スケールアウトの効果を確認する</a:t>
            </a:r>
            <a:endParaRPr kumimoji="1" lang="ja-JP" altLang="en-US" dirty="0"/>
          </a:p>
        </p:txBody>
      </p:sp>
      <p:sp>
        <p:nvSpPr>
          <p:cNvPr id="5" name="テキスト プレースホルダ 4"/>
          <p:cNvSpPr>
            <a:spLocks noGrp="1"/>
          </p:cNvSpPr>
          <p:nvPr>
            <p:ph type="body" idx="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pPr/>
              <a:t>9</a:t>
            </a:fld>
            <a:endParaRPr kumimoji="1" lang="ja-JP" alt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スパイス">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スパイス">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1006</TotalTime>
  <Words>1294</Words>
  <Application>Microsoft Office PowerPoint</Application>
  <PresentationFormat>画面に合わせる (4:3)</PresentationFormat>
  <Paragraphs>307</Paragraphs>
  <Slides>26</Slides>
  <Notes>26</Notes>
  <HiddenSlides>0</HiddenSlides>
  <MMClips>0</MMClips>
  <ScaleCrop>false</ScaleCrop>
  <HeadingPairs>
    <vt:vector size="4" baseType="variant">
      <vt:variant>
        <vt:lpstr>テーマ</vt:lpstr>
      </vt:variant>
      <vt:variant>
        <vt:i4>1</vt:i4>
      </vt:variant>
      <vt:variant>
        <vt:lpstr>スライド タイトル</vt:lpstr>
      </vt:variant>
      <vt:variant>
        <vt:i4>26</vt:i4>
      </vt:variant>
    </vt:vector>
  </HeadingPairs>
  <TitlesOfParts>
    <vt:vector size="27" baseType="lpstr">
      <vt:lpstr>スパイス</vt:lpstr>
      <vt:lpstr>Web三層モデル(2)</vt:lpstr>
      <vt:lpstr>アジェンダ</vt:lpstr>
      <vt:lpstr>Webシステムの負荷</vt:lpstr>
      <vt:lpstr>負荷とスケールアウト</vt:lpstr>
      <vt:lpstr>ボトルネックとボトルネックシフト</vt:lpstr>
      <vt:lpstr>Read負荷とは</vt:lpstr>
      <vt:lpstr>Write負荷とは</vt:lpstr>
      <vt:lpstr>R/W負荷の一般的特性</vt:lpstr>
      <vt:lpstr>演習：スケールアウトの効果を確認する</vt:lpstr>
      <vt:lpstr>演習の概要</vt:lpstr>
      <vt:lpstr>演習　【当演習参考資料１章】</vt:lpstr>
      <vt:lpstr>目安となる負荷</vt:lpstr>
      <vt:lpstr>性能を向上させるための対策</vt:lpstr>
      <vt:lpstr>処理効率そのものを向上させる</vt:lpstr>
      <vt:lpstr>ステートレス化して水平分散を狙う</vt:lpstr>
      <vt:lpstr>キャッシュによる データアクセスの効率化</vt:lpstr>
      <vt:lpstr>キャッシュはサーバ側への アクセスを減らす効果がある</vt:lpstr>
      <vt:lpstr>Terracottaの概要・仕組み 「全サーバに対する共有キャッシュを提供する」</vt:lpstr>
      <vt:lpstr>Terracottaの分散</vt:lpstr>
      <vt:lpstr>演習：キャッシュを導入する</vt:lpstr>
      <vt:lpstr>演習の概要</vt:lpstr>
      <vt:lpstr>演習</vt:lpstr>
      <vt:lpstr>目安となる負荷</vt:lpstr>
      <vt:lpstr>課題：議論したWrite性能の向上案のどれかをプロトタイピングしてみよう</vt:lpstr>
      <vt:lpstr>まとめ</vt:lpstr>
      <vt:lpstr>クラウド基盤とWebシステム</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第4回目</dc:title>
  <cp:lastModifiedBy>yam</cp:lastModifiedBy>
  <cp:revision>107</cp:revision>
  <dcterms:modified xsi:type="dcterms:W3CDTF">2011-02-06T15:22:13Z</dcterms:modified>
</cp:coreProperties>
</file>