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312" r:id="rId3"/>
    <p:sldId id="259" r:id="rId4"/>
    <p:sldId id="364" r:id="rId5"/>
    <p:sldId id="258" r:id="rId6"/>
    <p:sldId id="316" r:id="rId7"/>
    <p:sldId id="334" r:id="rId8"/>
    <p:sldId id="370" r:id="rId9"/>
    <p:sldId id="371" r:id="rId10"/>
    <p:sldId id="336" r:id="rId11"/>
    <p:sldId id="314" r:id="rId12"/>
    <p:sldId id="372" r:id="rId13"/>
    <p:sldId id="327" r:id="rId14"/>
    <p:sldId id="352" r:id="rId15"/>
    <p:sldId id="373" r:id="rId16"/>
    <p:sldId id="374" r:id="rId17"/>
    <p:sldId id="351" r:id="rId18"/>
    <p:sldId id="375" r:id="rId19"/>
    <p:sldId id="313" r:id="rId20"/>
    <p:sldId id="376" r:id="rId21"/>
    <p:sldId id="353" r:id="rId22"/>
    <p:sldId id="377" r:id="rId23"/>
    <p:sldId id="378" r:id="rId24"/>
    <p:sldId id="379" r:id="rId25"/>
    <p:sldId id="380" r:id="rId26"/>
    <p:sldId id="381" r:id="rId27"/>
    <p:sldId id="315" r:id="rId28"/>
    <p:sldId id="330" r:id="rId29"/>
    <p:sldId id="382" r:id="rId30"/>
    <p:sldId id="383" r:id="rId31"/>
    <p:sldId id="333" r:id="rId32"/>
    <p:sldId id="317" r:id="rId33"/>
    <p:sldId id="337" r:id="rId34"/>
    <p:sldId id="338" r:id="rId35"/>
    <p:sldId id="339" r:id="rId36"/>
    <p:sldId id="340" r:id="rId37"/>
    <p:sldId id="318" r:id="rId38"/>
    <p:sldId id="341" r:id="rId39"/>
    <p:sldId id="342" r:id="rId40"/>
    <p:sldId id="343" r:id="rId41"/>
    <p:sldId id="319" r:id="rId42"/>
    <p:sldId id="344" r:id="rId43"/>
    <p:sldId id="358" r:id="rId44"/>
    <p:sldId id="359" r:id="rId45"/>
    <p:sldId id="362" r:id="rId46"/>
    <p:sldId id="363" r:id="rId47"/>
    <p:sldId id="365" r:id="rId48"/>
    <p:sldId id="366" r:id="rId49"/>
    <p:sldId id="367" r:id="rId50"/>
    <p:sldId id="368" r:id="rId51"/>
    <p:sldId id="347" r:id="rId52"/>
    <p:sldId id="369" r:id="rId53"/>
    <p:sldId id="345" r:id="rId54"/>
    <p:sldId id="361" r:id="rId55"/>
    <p:sldId id="360" r:id="rId56"/>
    <p:sldId id="356" r:id="rId57"/>
    <p:sldId id="384" r:id="rId58"/>
    <p:sldId id="320" r:id="rId59"/>
    <p:sldId id="349" r:id="rId6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9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910A95-77BB-4545-A964-813D593891FE}" type="datetimeFigureOut">
              <a:rPr kumimoji="1" lang="ja-JP" altLang="en-US" smtClean="0"/>
              <a:pPr/>
              <a:t>2012/3/12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9AFFB-4947-4592-9C7F-8BFA97245DE1}" type="slidenum">
              <a:rPr kumimoji="1" lang="ja-JP" altLang="en-US" smtClean="0"/>
              <a:pPr/>
              <a:t>‹#›</a:t>
            </a:fld>
            <a:endParaRPr kumimoji="1" lang="ja-JP" altLang="en-US"/>
          </a:p>
        </p:txBody>
      </p:sp>
    </p:spTree>
    <p:extLst>
      <p:ext uri="{BB962C8B-B14F-4D97-AF65-F5344CB8AC3E}">
        <p14:creationId xmlns:p14="http://schemas.microsoft.com/office/powerpoint/2010/main" val="4236056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9E59AFFB-4947-4592-9C7F-8BFA97245DE1}"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11</a:t>
            </a:fld>
            <a:endParaRPr kumimoji="1" lang="ja-JP" altLang="en-US"/>
          </a:p>
        </p:txBody>
      </p:sp>
    </p:spTree>
    <p:extLst>
      <p:ext uri="{BB962C8B-B14F-4D97-AF65-F5344CB8AC3E}">
        <p14:creationId xmlns:p14="http://schemas.microsoft.com/office/powerpoint/2010/main" val="2896384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12</a:t>
            </a:fld>
            <a:endParaRPr kumimoji="1" lang="ja-JP" altLang="en-US"/>
          </a:p>
        </p:txBody>
      </p:sp>
    </p:spTree>
    <p:extLst>
      <p:ext uri="{BB962C8B-B14F-4D97-AF65-F5344CB8AC3E}">
        <p14:creationId xmlns:p14="http://schemas.microsoft.com/office/powerpoint/2010/main" val="612089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13</a:t>
            </a:fld>
            <a:endParaRPr kumimoji="1" lang="ja-JP" altLang="en-US"/>
          </a:p>
        </p:txBody>
      </p:sp>
    </p:spTree>
    <p:extLst>
      <p:ext uri="{BB962C8B-B14F-4D97-AF65-F5344CB8AC3E}">
        <p14:creationId xmlns:p14="http://schemas.microsoft.com/office/powerpoint/2010/main" val="1230847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14</a:t>
            </a:fld>
            <a:endParaRPr kumimoji="1" lang="ja-JP" altLang="en-US"/>
          </a:p>
        </p:txBody>
      </p:sp>
    </p:spTree>
    <p:extLst>
      <p:ext uri="{BB962C8B-B14F-4D97-AF65-F5344CB8AC3E}">
        <p14:creationId xmlns:p14="http://schemas.microsoft.com/office/powerpoint/2010/main" val="3995997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15</a:t>
            </a:fld>
            <a:endParaRPr kumimoji="1" lang="ja-JP" altLang="en-US"/>
          </a:p>
        </p:txBody>
      </p:sp>
    </p:spTree>
    <p:extLst>
      <p:ext uri="{BB962C8B-B14F-4D97-AF65-F5344CB8AC3E}">
        <p14:creationId xmlns:p14="http://schemas.microsoft.com/office/powerpoint/2010/main" val="885851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16</a:t>
            </a:fld>
            <a:endParaRPr kumimoji="1" lang="ja-JP" altLang="en-US"/>
          </a:p>
        </p:txBody>
      </p:sp>
    </p:spTree>
    <p:extLst>
      <p:ext uri="{BB962C8B-B14F-4D97-AF65-F5344CB8AC3E}">
        <p14:creationId xmlns:p14="http://schemas.microsoft.com/office/powerpoint/2010/main" val="3204567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パスは、</a:t>
            </a:r>
            <a:r>
              <a:rPr kumimoji="1" lang="en-US" altLang="ja-JP" dirty="0" smtClean="0"/>
              <a:t>Job</a:t>
            </a:r>
            <a:r>
              <a:rPr kumimoji="1" lang="ja-JP" altLang="en-US" dirty="0" smtClean="0"/>
              <a:t>クライアントとしてのパス</a:t>
            </a:r>
            <a:endParaRPr kumimoji="1" lang="ja-JP" altLang="en-US" dirty="0"/>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17</a:t>
            </a:fld>
            <a:endParaRPr kumimoji="1" lang="ja-JP" altLang="en-US"/>
          </a:p>
        </p:txBody>
      </p:sp>
    </p:spTree>
    <p:extLst>
      <p:ext uri="{BB962C8B-B14F-4D97-AF65-F5344CB8AC3E}">
        <p14:creationId xmlns:p14="http://schemas.microsoft.com/office/powerpoint/2010/main" val="290423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18</a:t>
            </a:fld>
            <a:endParaRPr kumimoji="1" lang="ja-JP" altLang="en-US"/>
          </a:p>
        </p:txBody>
      </p:sp>
    </p:spTree>
    <p:extLst>
      <p:ext uri="{BB962C8B-B14F-4D97-AF65-F5344CB8AC3E}">
        <p14:creationId xmlns:p14="http://schemas.microsoft.com/office/powerpoint/2010/main" val="2705387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19</a:t>
            </a:fld>
            <a:endParaRPr kumimoji="1" lang="ja-JP" altLang="en-US"/>
          </a:p>
        </p:txBody>
      </p:sp>
    </p:spTree>
    <p:extLst>
      <p:ext uri="{BB962C8B-B14F-4D97-AF65-F5344CB8AC3E}">
        <p14:creationId xmlns:p14="http://schemas.microsoft.com/office/powerpoint/2010/main" val="2896384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20</a:t>
            </a:fld>
            <a:endParaRPr kumimoji="1" lang="ja-JP" altLang="en-US"/>
          </a:p>
        </p:txBody>
      </p:sp>
    </p:spTree>
    <p:extLst>
      <p:ext uri="{BB962C8B-B14F-4D97-AF65-F5344CB8AC3E}">
        <p14:creationId xmlns:p14="http://schemas.microsoft.com/office/powerpoint/2010/main" val="3394668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 </a:t>
            </a:r>
            <a:r>
              <a:rPr kumimoji="1" lang="ja-JP" altLang="en-US" dirty="0" smtClean="0"/>
              <a:t>とか </a:t>
            </a:r>
            <a:r>
              <a:rPr kumimoji="1" lang="en-US" altLang="ja-JP" dirty="0" smtClean="0"/>
              <a:t>7. </a:t>
            </a:r>
            <a:r>
              <a:rPr kumimoji="1" lang="ja-JP" altLang="en-US" dirty="0" smtClean="0"/>
              <a:t>は </a:t>
            </a:r>
            <a:r>
              <a:rPr kumimoji="1" lang="en-US" altLang="ja-JP" dirty="0" smtClean="0"/>
              <a:t>13</a:t>
            </a:r>
            <a:r>
              <a:rPr kumimoji="1" lang="ja-JP" altLang="en-US" dirty="0" smtClean="0"/>
              <a:t>日の講義では</a:t>
            </a:r>
            <a:r>
              <a:rPr kumimoji="1" lang="en-US" altLang="ja-JP" dirty="0" smtClean="0"/>
              <a:t>skip</a:t>
            </a:r>
            <a:r>
              <a:rPr kumimoji="1" lang="ja-JP" altLang="en-US" dirty="0" smtClean="0"/>
              <a:t>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2</a:t>
            </a:fld>
            <a:endParaRPr kumimoji="1" lang="ja-JP" altLang="en-US"/>
          </a:p>
        </p:txBody>
      </p:sp>
    </p:spTree>
    <p:extLst>
      <p:ext uri="{BB962C8B-B14F-4D97-AF65-F5344CB8AC3E}">
        <p14:creationId xmlns:p14="http://schemas.microsoft.com/office/powerpoint/2010/main" val="823205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21</a:t>
            </a:fld>
            <a:endParaRPr kumimoji="1" lang="ja-JP" altLang="en-US"/>
          </a:p>
        </p:txBody>
      </p:sp>
    </p:spTree>
    <p:extLst>
      <p:ext uri="{BB962C8B-B14F-4D97-AF65-F5344CB8AC3E}">
        <p14:creationId xmlns:p14="http://schemas.microsoft.com/office/powerpoint/2010/main" val="3539196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22</a:t>
            </a:fld>
            <a:endParaRPr kumimoji="1" lang="ja-JP" altLang="en-US"/>
          </a:p>
        </p:txBody>
      </p:sp>
    </p:spTree>
    <p:extLst>
      <p:ext uri="{BB962C8B-B14F-4D97-AF65-F5344CB8AC3E}">
        <p14:creationId xmlns:p14="http://schemas.microsoft.com/office/powerpoint/2010/main" val="3675490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23</a:t>
            </a:fld>
            <a:endParaRPr kumimoji="1" lang="ja-JP" altLang="en-US"/>
          </a:p>
        </p:txBody>
      </p:sp>
    </p:spTree>
    <p:extLst>
      <p:ext uri="{BB962C8B-B14F-4D97-AF65-F5344CB8AC3E}">
        <p14:creationId xmlns:p14="http://schemas.microsoft.com/office/powerpoint/2010/main" val="482637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24</a:t>
            </a:fld>
            <a:endParaRPr kumimoji="1" lang="ja-JP" altLang="en-US"/>
          </a:p>
        </p:txBody>
      </p:sp>
    </p:spTree>
    <p:extLst>
      <p:ext uri="{BB962C8B-B14F-4D97-AF65-F5344CB8AC3E}">
        <p14:creationId xmlns:p14="http://schemas.microsoft.com/office/powerpoint/2010/main" val="835287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25</a:t>
            </a:fld>
            <a:endParaRPr kumimoji="1" lang="ja-JP" altLang="en-US"/>
          </a:p>
        </p:txBody>
      </p:sp>
    </p:spTree>
    <p:extLst>
      <p:ext uri="{BB962C8B-B14F-4D97-AF65-F5344CB8AC3E}">
        <p14:creationId xmlns:p14="http://schemas.microsoft.com/office/powerpoint/2010/main" val="4043955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26</a:t>
            </a:fld>
            <a:endParaRPr kumimoji="1" lang="ja-JP" altLang="en-US"/>
          </a:p>
        </p:txBody>
      </p:sp>
    </p:spTree>
    <p:extLst>
      <p:ext uri="{BB962C8B-B14F-4D97-AF65-F5344CB8AC3E}">
        <p14:creationId xmlns:p14="http://schemas.microsoft.com/office/powerpoint/2010/main" val="2407606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27</a:t>
            </a:fld>
            <a:endParaRPr kumimoji="1" lang="ja-JP" altLang="en-US"/>
          </a:p>
        </p:txBody>
      </p:sp>
    </p:spTree>
    <p:extLst>
      <p:ext uri="{BB962C8B-B14F-4D97-AF65-F5344CB8AC3E}">
        <p14:creationId xmlns:p14="http://schemas.microsoft.com/office/powerpoint/2010/main" val="2896384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28</a:t>
            </a:fld>
            <a:endParaRPr kumimoji="1" lang="ja-JP" altLang="en-US"/>
          </a:p>
        </p:txBody>
      </p:sp>
    </p:spTree>
    <p:extLst>
      <p:ext uri="{BB962C8B-B14F-4D97-AF65-F5344CB8AC3E}">
        <p14:creationId xmlns:p14="http://schemas.microsoft.com/office/powerpoint/2010/main" val="2991735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29</a:t>
            </a:fld>
            <a:endParaRPr kumimoji="1" lang="ja-JP" altLang="en-US"/>
          </a:p>
        </p:txBody>
      </p:sp>
    </p:spTree>
    <p:extLst>
      <p:ext uri="{BB962C8B-B14F-4D97-AF65-F5344CB8AC3E}">
        <p14:creationId xmlns:p14="http://schemas.microsoft.com/office/powerpoint/2010/main" val="1954462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30</a:t>
            </a:fld>
            <a:endParaRPr kumimoji="1" lang="ja-JP" altLang="en-US"/>
          </a:p>
        </p:txBody>
      </p:sp>
    </p:spTree>
    <p:extLst>
      <p:ext uri="{BB962C8B-B14F-4D97-AF65-F5344CB8AC3E}">
        <p14:creationId xmlns:p14="http://schemas.microsoft.com/office/powerpoint/2010/main" val="30252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3</a:t>
            </a:fld>
            <a:endParaRPr kumimoji="1" lang="ja-JP" altLang="en-US"/>
          </a:p>
        </p:txBody>
      </p:sp>
    </p:spTree>
    <p:extLst>
      <p:ext uri="{BB962C8B-B14F-4D97-AF65-F5344CB8AC3E}">
        <p14:creationId xmlns:p14="http://schemas.microsoft.com/office/powerpoint/2010/main" val="2896384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31</a:t>
            </a:fld>
            <a:endParaRPr kumimoji="1" lang="ja-JP" altLang="en-US"/>
          </a:p>
        </p:txBody>
      </p:sp>
    </p:spTree>
    <p:extLst>
      <p:ext uri="{BB962C8B-B14F-4D97-AF65-F5344CB8AC3E}">
        <p14:creationId xmlns:p14="http://schemas.microsoft.com/office/powerpoint/2010/main" val="31002171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32</a:t>
            </a:fld>
            <a:endParaRPr kumimoji="1" lang="ja-JP" altLang="en-US"/>
          </a:p>
        </p:txBody>
      </p:sp>
    </p:spTree>
    <p:extLst>
      <p:ext uri="{BB962C8B-B14F-4D97-AF65-F5344CB8AC3E}">
        <p14:creationId xmlns:p14="http://schemas.microsoft.com/office/powerpoint/2010/main" val="129082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33</a:t>
            </a:fld>
            <a:endParaRPr kumimoji="1" lang="ja-JP" altLang="en-US"/>
          </a:p>
        </p:txBody>
      </p:sp>
    </p:spTree>
    <p:extLst>
      <p:ext uri="{BB962C8B-B14F-4D97-AF65-F5344CB8AC3E}">
        <p14:creationId xmlns:p14="http://schemas.microsoft.com/office/powerpoint/2010/main" val="1020576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34</a:t>
            </a:fld>
            <a:endParaRPr kumimoji="1" lang="ja-JP" altLang="en-US"/>
          </a:p>
        </p:txBody>
      </p:sp>
    </p:spTree>
    <p:extLst>
      <p:ext uri="{BB962C8B-B14F-4D97-AF65-F5344CB8AC3E}">
        <p14:creationId xmlns:p14="http://schemas.microsoft.com/office/powerpoint/2010/main" val="3976450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35</a:t>
            </a:fld>
            <a:endParaRPr kumimoji="1" lang="ja-JP" altLang="en-US"/>
          </a:p>
        </p:txBody>
      </p:sp>
    </p:spTree>
    <p:extLst>
      <p:ext uri="{BB962C8B-B14F-4D97-AF65-F5344CB8AC3E}">
        <p14:creationId xmlns:p14="http://schemas.microsoft.com/office/powerpoint/2010/main" val="23462009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36</a:t>
            </a:fld>
            <a:endParaRPr kumimoji="1" lang="ja-JP" altLang="en-US"/>
          </a:p>
        </p:txBody>
      </p:sp>
    </p:spTree>
    <p:extLst>
      <p:ext uri="{BB962C8B-B14F-4D97-AF65-F5344CB8AC3E}">
        <p14:creationId xmlns:p14="http://schemas.microsoft.com/office/powerpoint/2010/main" val="3557876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37</a:t>
            </a:fld>
            <a:endParaRPr kumimoji="1" lang="ja-JP" altLang="en-US"/>
          </a:p>
        </p:txBody>
      </p:sp>
    </p:spTree>
    <p:extLst>
      <p:ext uri="{BB962C8B-B14F-4D97-AF65-F5344CB8AC3E}">
        <p14:creationId xmlns:p14="http://schemas.microsoft.com/office/powerpoint/2010/main" val="1963130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38</a:t>
            </a:fld>
            <a:endParaRPr kumimoji="1" lang="ja-JP" altLang="en-US"/>
          </a:p>
        </p:txBody>
      </p:sp>
    </p:spTree>
    <p:extLst>
      <p:ext uri="{BB962C8B-B14F-4D97-AF65-F5344CB8AC3E}">
        <p14:creationId xmlns:p14="http://schemas.microsoft.com/office/powerpoint/2010/main" val="1418251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39</a:t>
            </a:fld>
            <a:endParaRPr kumimoji="1" lang="ja-JP" altLang="en-US"/>
          </a:p>
        </p:txBody>
      </p:sp>
    </p:spTree>
    <p:extLst>
      <p:ext uri="{BB962C8B-B14F-4D97-AF65-F5344CB8AC3E}">
        <p14:creationId xmlns:p14="http://schemas.microsoft.com/office/powerpoint/2010/main" val="1504966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40</a:t>
            </a:fld>
            <a:endParaRPr kumimoji="1" lang="ja-JP" altLang="en-US"/>
          </a:p>
        </p:txBody>
      </p:sp>
    </p:spTree>
    <p:extLst>
      <p:ext uri="{BB962C8B-B14F-4D97-AF65-F5344CB8AC3E}">
        <p14:creationId xmlns:p14="http://schemas.microsoft.com/office/powerpoint/2010/main" val="858858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41986"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dirty="0" smtClean="0"/>
          </a:p>
        </p:txBody>
      </p:sp>
      <p:sp>
        <p:nvSpPr>
          <p:cNvPr id="3789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7D7C7C-D5FB-42A4-B307-E058776F3409}" type="slidenum">
              <a:rPr lang="ja-JP" altLang="en-US"/>
              <a:pPr fontAlgn="base">
                <a:spcBef>
                  <a:spcPct val="0"/>
                </a:spcBef>
                <a:spcAft>
                  <a:spcPct val="0"/>
                </a:spcAft>
                <a:defRPr/>
              </a:pPr>
              <a:t>4</a:t>
            </a:fld>
            <a:endParaRPr lang="en-US" altLang="ja-JP"/>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41</a:t>
            </a:fld>
            <a:endParaRPr kumimoji="1" lang="ja-JP" altLang="en-US"/>
          </a:p>
        </p:txBody>
      </p:sp>
    </p:spTree>
    <p:extLst>
      <p:ext uri="{BB962C8B-B14F-4D97-AF65-F5344CB8AC3E}">
        <p14:creationId xmlns:p14="http://schemas.microsoft.com/office/powerpoint/2010/main" val="2257254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42</a:t>
            </a:fld>
            <a:endParaRPr kumimoji="1" lang="ja-JP" altLang="en-US"/>
          </a:p>
        </p:txBody>
      </p:sp>
    </p:spTree>
    <p:extLst>
      <p:ext uri="{BB962C8B-B14F-4D97-AF65-F5344CB8AC3E}">
        <p14:creationId xmlns:p14="http://schemas.microsoft.com/office/powerpoint/2010/main" val="32692921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43</a:t>
            </a:fld>
            <a:endParaRPr kumimoji="1" lang="ja-JP" altLang="en-US"/>
          </a:p>
        </p:txBody>
      </p:sp>
    </p:spTree>
    <p:extLst>
      <p:ext uri="{BB962C8B-B14F-4D97-AF65-F5344CB8AC3E}">
        <p14:creationId xmlns:p14="http://schemas.microsoft.com/office/powerpoint/2010/main" val="24713180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44</a:t>
            </a:fld>
            <a:endParaRPr kumimoji="1" lang="ja-JP" altLang="en-US"/>
          </a:p>
        </p:txBody>
      </p:sp>
    </p:spTree>
    <p:extLst>
      <p:ext uri="{BB962C8B-B14F-4D97-AF65-F5344CB8AC3E}">
        <p14:creationId xmlns:p14="http://schemas.microsoft.com/office/powerpoint/2010/main" val="27869605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45</a:t>
            </a:fld>
            <a:endParaRPr kumimoji="1" lang="ja-JP" altLang="en-US"/>
          </a:p>
        </p:txBody>
      </p:sp>
    </p:spTree>
    <p:extLst>
      <p:ext uri="{BB962C8B-B14F-4D97-AF65-F5344CB8AC3E}">
        <p14:creationId xmlns:p14="http://schemas.microsoft.com/office/powerpoint/2010/main" val="35206130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46</a:t>
            </a:fld>
            <a:endParaRPr kumimoji="1" lang="ja-JP" altLang="en-US"/>
          </a:p>
        </p:txBody>
      </p:sp>
    </p:spTree>
    <p:extLst>
      <p:ext uri="{BB962C8B-B14F-4D97-AF65-F5344CB8AC3E}">
        <p14:creationId xmlns:p14="http://schemas.microsoft.com/office/powerpoint/2010/main" val="35206130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TextEdit="1"/>
          </p:cNvSpPr>
          <p:nvPr>
            <p:ph type="sldImg"/>
          </p:nvPr>
        </p:nvSpPr>
        <p:spPr bwMode="auto">
          <a:noFill/>
          <a:ln>
            <a:solidFill>
              <a:srgbClr val="000000"/>
            </a:solidFill>
            <a:miter lim="800000"/>
            <a:headEnd/>
            <a:tailEnd/>
          </a:ln>
        </p:spPr>
      </p:sp>
      <p:sp>
        <p:nvSpPr>
          <p:cNvPr id="51202" name="Rectangle 3"/>
          <p:cNvSpPr>
            <a:spLocks noGrp="1"/>
          </p:cNvSpPr>
          <p:nvPr>
            <p:ph type="body" idx="1"/>
          </p:nvPr>
        </p:nvSpPr>
        <p:spPr bwMode="auto">
          <a:noFill/>
        </p:spPr>
        <p:txBody>
          <a:bodyPr wrap="square" numCol="1" anchor="t" anchorCtr="0" compatLnSpc="1">
            <a:prstTxWarp prst="textNoShape">
              <a:avLst/>
            </a:prstTxWarp>
          </a:bodyPr>
          <a:lstStyle/>
          <a:p>
            <a:endParaRPr lang="ja-JP" alt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48</a:t>
            </a:fld>
            <a:endParaRPr kumimoji="1" lang="ja-JP" altLang="en-US"/>
          </a:p>
        </p:txBody>
      </p:sp>
    </p:spTree>
    <p:extLst>
      <p:ext uri="{BB962C8B-B14F-4D97-AF65-F5344CB8AC3E}">
        <p14:creationId xmlns:p14="http://schemas.microsoft.com/office/powerpoint/2010/main" val="20487707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49</a:t>
            </a:fld>
            <a:endParaRPr kumimoji="1" lang="ja-JP" altLang="en-US"/>
          </a:p>
        </p:txBody>
      </p:sp>
    </p:spTree>
    <p:extLst>
      <p:ext uri="{BB962C8B-B14F-4D97-AF65-F5344CB8AC3E}">
        <p14:creationId xmlns:p14="http://schemas.microsoft.com/office/powerpoint/2010/main" val="7973887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50</a:t>
            </a:fld>
            <a:endParaRPr kumimoji="1" lang="ja-JP" altLang="en-US"/>
          </a:p>
        </p:txBody>
      </p:sp>
    </p:spTree>
    <p:extLst>
      <p:ext uri="{BB962C8B-B14F-4D97-AF65-F5344CB8AC3E}">
        <p14:creationId xmlns:p14="http://schemas.microsoft.com/office/powerpoint/2010/main" val="1124764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5</a:t>
            </a:fld>
            <a:endParaRPr kumimoji="1" lang="ja-JP" altLang="en-US"/>
          </a:p>
        </p:txBody>
      </p:sp>
    </p:spTree>
    <p:extLst>
      <p:ext uri="{BB962C8B-B14F-4D97-AF65-F5344CB8AC3E}">
        <p14:creationId xmlns:p14="http://schemas.microsoft.com/office/powerpoint/2010/main" val="13141302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ヒントとしてスライド番号をソースコード上に示す</a:t>
            </a:r>
            <a:endParaRPr kumimoji="1" lang="ja-JP" altLang="en-US" dirty="0"/>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51</a:t>
            </a:fld>
            <a:endParaRPr kumimoji="1" lang="ja-JP" altLang="en-US"/>
          </a:p>
        </p:txBody>
      </p:sp>
    </p:spTree>
    <p:extLst>
      <p:ext uri="{BB962C8B-B14F-4D97-AF65-F5344CB8AC3E}">
        <p14:creationId xmlns:p14="http://schemas.microsoft.com/office/powerpoint/2010/main" val="403715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52</a:t>
            </a:fld>
            <a:endParaRPr kumimoji="1" lang="ja-JP" altLang="en-US"/>
          </a:p>
        </p:txBody>
      </p:sp>
    </p:spTree>
    <p:extLst>
      <p:ext uri="{BB962C8B-B14F-4D97-AF65-F5344CB8AC3E}">
        <p14:creationId xmlns:p14="http://schemas.microsoft.com/office/powerpoint/2010/main" val="2715851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53</a:t>
            </a:fld>
            <a:endParaRPr kumimoji="1" lang="ja-JP" altLang="en-US"/>
          </a:p>
        </p:txBody>
      </p:sp>
    </p:spTree>
    <p:extLst>
      <p:ext uri="{BB962C8B-B14F-4D97-AF65-F5344CB8AC3E}">
        <p14:creationId xmlns:p14="http://schemas.microsoft.com/office/powerpoint/2010/main" val="2705523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54</a:t>
            </a:fld>
            <a:endParaRPr kumimoji="1" lang="ja-JP" altLang="en-US"/>
          </a:p>
        </p:txBody>
      </p:sp>
    </p:spTree>
    <p:extLst>
      <p:ext uri="{BB962C8B-B14F-4D97-AF65-F5344CB8AC3E}">
        <p14:creationId xmlns:p14="http://schemas.microsoft.com/office/powerpoint/2010/main" val="2705523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55</a:t>
            </a:fld>
            <a:endParaRPr kumimoji="1" lang="ja-JP" altLang="en-US"/>
          </a:p>
        </p:txBody>
      </p:sp>
    </p:spTree>
    <p:extLst>
      <p:ext uri="{BB962C8B-B14F-4D97-AF65-F5344CB8AC3E}">
        <p14:creationId xmlns:p14="http://schemas.microsoft.com/office/powerpoint/2010/main" val="2705523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56</a:t>
            </a:fld>
            <a:endParaRPr kumimoji="1" lang="ja-JP" altLang="en-US"/>
          </a:p>
        </p:txBody>
      </p:sp>
    </p:spTree>
    <p:extLst>
      <p:ext uri="{BB962C8B-B14F-4D97-AF65-F5344CB8AC3E}">
        <p14:creationId xmlns:p14="http://schemas.microsoft.com/office/powerpoint/2010/main" val="2705523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58</a:t>
            </a:fld>
            <a:endParaRPr kumimoji="1" lang="ja-JP" altLang="en-US"/>
          </a:p>
        </p:txBody>
      </p:sp>
    </p:spTree>
    <p:extLst>
      <p:ext uri="{BB962C8B-B14F-4D97-AF65-F5344CB8AC3E}">
        <p14:creationId xmlns:p14="http://schemas.microsoft.com/office/powerpoint/2010/main" val="42513040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59</a:t>
            </a:fld>
            <a:endParaRPr kumimoji="1" lang="ja-JP" altLang="en-US"/>
          </a:p>
        </p:txBody>
      </p:sp>
    </p:spTree>
    <p:extLst>
      <p:ext uri="{BB962C8B-B14F-4D97-AF65-F5344CB8AC3E}">
        <p14:creationId xmlns:p14="http://schemas.microsoft.com/office/powerpoint/2010/main" val="3783573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6</a:t>
            </a:fld>
            <a:endParaRPr kumimoji="1" lang="ja-JP" altLang="en-US"/>
          </a:p>
        </p:txBody>
      </p:sp>
    </p:spTree>
    <p:extLst>
      <p:ext uri="{BB962C8B-B14F-4D97-AF65-F5344CB8AC3E}">
        <p14:creationId xmlns:p14="http://schemas.microsoft.com/office/powerpoint/2010/main" val="2896384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7</a:t>
            </a:fld>
            <a:endParaRPr kumimoji="1" lang="ja-JP" altLang="en-US"/>
          </a:p>
        </p:txBody>
      </p:sp>
    </p:spTree>
    <p:extLst>
      <p:ext uri="{BB962C8B-B14F-4D97-AF65-F5344CB8AC3E}">
        <p14:creationId xmlns:p14="http://schemas.microsoft.com/office/powerpoint/2010/main" val="3254590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9</a:t>
            </a:fld>
            <a:endParaRPr kumimoji="1" lang="ja-JP" altLang="en-US"/>
          </a:p>
        </p:txBody>
      </p:sp>
    </p:spTree>
    <p:extLst>
      <p:ext uri="{BB962C8B-B14F-4D97-AF65-F5344CB8AC3E}">
        <p14:creationId xmlns:p14="http://schemas.microsoft.com/office/powerpoint/2010/main" val="1562121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10</a:t>
            </a:fld>
            <a:endParaRPr kumimoji="1" lang="ja-JP" altLang="en-US"/>
          </a:p>
        </p:txBody>
      </p:sp>
    </p:spTree>
    <p:extLst>
      <p:ext uri="{BB962C8B-B14F-4D97-AF65-F5344CB8AC3E}">
        <p14:creationId xmlns:p14="http://schemas.microsoft.com/office/powerpoint/2010/main" val="23878427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B_titlemaster_bg"/>
          <p:cNvPicPr>
            <a:picLocks noChangeAspect="1" noChangeArrowheads="1"/>
          </p:cNvPicPr>
          <p:nvPr/>
        </p:nvPicPr>
        <p:blipFill>
          <a:blip r:embed="rId2" cstate="print"/>
          <a:srcRect/>
          <a:stretch>
            <a:fillRect/>
          </a:stretch>
        </p:blipFill>
        <p:spPr bwMode="auto">
          <a:xfrm>
            <a:off x="0" y="0"/>
            <a:ext cx="9144000" cy="6867525"/>
          </a:xfrm>
          <a:prstGeom prst="rect">
            <a:avLst/>
          </a:prstGeom>
          <a:noFill/>
          <a:ln w="9525">
            <a:noFill/>
            <a:miter lim="800000"/>
            <a:headEnd/>
            <a:tailEnd/>
          </a:ln>
        </p:spPr>
      </p:pic>
      <p:pic>
        <p:nvPicPr>
          <p:cNvPr id="5" name="Picture 3" descr="B_titlemaster_title_e"/>
          <p:cNvPicPr>
            <a:picLocks noChangeAspect="1" noChangeArrowheads="1"/>
          </p:cNvPicPr>
          <p:nvPr/>
        </p:nvPicPr>
        <p:blipFill>
          <a:blip r:embed="rId3" cstate="print"/>
          <a:srcRect/>
          <a:stretch>
            <a:fillRect/>
          </a:stretch>
        </p:blipFill>
        <p:spPr bwMode="auto">
          <a:xfrm>
            <a:off x="0" y="0"/>
            <a:ext cx="9144000" cy="1060450"/>
          </a:xfrm>
          <a:prstGeom prst="rect">
            <a:avLst/>
          </a:prstGeom>
          <a:noFill/>
          <a:ln w="9525">
            <a:noFill/>
            <a:miter lim="800000"/>
            <a:headEnd/>
            <a:tailEnd/>
          </a:ln>
        </p:spPr>
      </p:pic>
      <p:pic>
        <p:nvPicPr>
          <p:cNvPr id="6" name="Picture 4" descr="footer_bg"/>
          <p:cNvPicPr>
            <a:picLocks noChangeAspect="1" noChangeArrowheads="1"/>
          </p:cNvPicPr>
          <p:nvPr/>
        </p:nvPicPr>
        <p:blipFill>
          <a:blip r:embed="rId4" cstate="print"/>
          <a:srcRect/>
          <a:stretch>
            <a:fillRect/>
          </a:stretch>
        </p:blipFill>
        <p:spPr bwMode="auto">
          <a:xfrm>
            <a:off x="0" y="6351588"/>
            <a:ext cx="9144000" cy="523875"/>
          </a:xfrm>
          <a:prstGeom prst="rect">
            <a:avLst/>
          </a:prstGeom>
          <a:noFill/>
          <a:ln w="9525">
            <a:noFill/>
            <a:miter lim="800000"/>
            <a:headEnd/>
            <a:tailEnd/>
          </a:ln>
        </p:spPr>
      </p:pic>
      <p:pic>
        <p:nvPicPr>
          <p:cNvPr id="7" name="Picture 5" descr="footer_e"/>
          <p:cNvPicPr>
            <a:picLocks noChangeAspect="1" noChangeArrowheads="1"/>
          </p:cNvPicPr>
          <p:nvPr/>
        </p:nvPicPr>
        <p:blipFill>
          <a:blip r:embed="rId5" cstate="print"/>
          <a:srcRect/>
          <a:stretch>
            <a:fillRect/>
          </a:stretch>
        </p:blipFill>
        <p:spPr bwMode="auto">
          <a:xfrm>
            <a:off x="0" y="6351588"/>
            <a:ext cx="9144000" cy="523875"/>
          </a:xfrm>
          <a:prstGeom prst="rect">
            <a:avLst/>
          </a:prstGeom>
          <a:noFill/>
          <a:ln w="9525">
            <a:noFill/>
            <a:miter lim="800000"/>
            <a:headEnd/>
            <a:tailEnd/>
          </a:ln>
        </p:spPr>
      </p:pic>
      <p:sp>
        <p:nvSpPr>
          <p:cNvPr id="1830918" name="Rectangle 6"/>
          <p:cNvSpPr>
            <a:spLocks noGrp="1" noChangeArrowheads="1"/>
          </p:cNvSpPr>
          <p:nvPr>
            <p:ph type="ctrTitle"/>
          </p:nvPr>
        </p:nvSpPr>
        <p:spPr>
          <a:xfrm>
            <a:off x="703263" y="1209675"/>
            <a:ext cx="7737475" cy="1457325"/>
          </a:xfrm>
        </p:spPr>
        <p:txBody>
          <a:bodyPr anchor="ctr"/>
          <a:lstStyle>
            <a:lvl1pPr>
              <a:defRPr sz="4400"/>
            </a:lvl1pPr>
          </a:lstStyle>
          <a:p>
            <a:r>
              <a:rPr lang="ja-JP" altLang="en-US" dirty="0" smtClean="0"/>
              <a:t>マスタ タイトルの書式設定</a:t>
            </a:r>
            <a:endParaRPr lang="en-US" altLang="ja-JP" dirty="0"/>
          </a:p>
        </p:txBody>
      </p:sp>
      <p:sp>
        <p:nvSpPr>
          <p:cNvPr id="1830919" name="Rectangle 7"/>
          <p:cNvSpPr>
            <a:spLocks noGrp="1" noChangeArrowheads="1"/>
          </p:cNvSpPr>
          <p:nvPr>
            <p:ph type="subTitle" idx="1"/>
          </p:nvPr>
        </p:nvSpPr>
        <p:spPr>
          <a:xfrm>
            <a:off x="1979613" y="3486150"/>
            <a:ext cx="6461125" cy="1455738"/>
          </a:xfrm>
        </p:spPr>
        <p:txBody>
          <a:bodyPr/>
          <a:lstStyle>
            <a:lvl1pPr marL="0" indent="0" algn="r">
              <a:buFont typeface="Wingdings" pitchFamily="2" charset="2"/>
              <a:buNone/>
              <a:defRPr sz="2000"/>
            </a:lvl1pPr>
          </a:lstStyle>
          <a:p>
            <a:r>
              <a:rPr lang="ja-JP" altLang="en-US" dirty="0" smtClean="0"/>
              <a:t>マスタ サブタイトルの書式設定</a:t>
            </a:r>
            <a:endParaRPr lang="ja-JP" altLang="en-US" dirty="0"/>
          </a:p>
        </p:txBody>
      </p:sp>
      <p:sp>
        <p:nvSpPr>
          <p:cNvPr id="9" name="Rectangle 9"/>
          <p:cNvSpPr>
            <a:spLocks noGrp="1" noChangeArrowheads="1"/>
          </p:cNvSpPr>
          <p:nvPr>
            <p:ph type="ftr" sz="quarter" idx="10"/>
          </p:nvPr>
        </p:nvSpPr>
        <p:spPr>
          <a:xfrm>
            <a:off x="6228184" y="6613525"/>
            <a:ext cx="2849563" cy="187325"/>
          </a:xfrm>
        </p:spPr>
        <p:txBody>
          <a:bodyPr/>
          <a:lstStyle>
            <a:lvl1pPr algn="r">
              <a:defRPr/>
            </a:lvl1pPr>
          </a:lstStyle>
          <a:p>
            <a:r>
              <a:rPr kumimoji="1" lang="en-US" altLang="ja-JP" dirty="0" smtClean="0"/>
              <a:t>Copyright © 2012 NTT DATA CORPORATION</a:t>
            </a:r>
            <a:endParaRPr kumimoji="1" lang="ja-JP" altLang="en-US" dirty="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692696"/>
            <a:ext cx="3286001" cy="432048"/>
          </a:xfrm>
        </p:spPr>
        <p:txBody>
          <a:bodyPr anchor="b"/>
          <a:lstStyle>
            <a:lvl1pPr algn="l">
              <a:defRPr sz="2000" b="1"/>
            </a:lvl1p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a:xfrm>
            <a:off x="3575050" y="692696"/>
            <a:ext cx="5389438" cy="54334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テキスト プレースホルダ 3"/>
          <p:cNvSpPr>
            <a:spLocks noGrp="1"/>
          </p:cNvSpPr>
          <p:nvPr>
            <p:ph type="body" sz="half" idx="2"/>
          </p:nvPr>
        </p:nvSpPr>
        <p:spPr>
          <a:xfrm>
            <a:off x="179512" y="1124744"/>
            <a:ext cx="3286001" cy="50014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smtClean="0"/>
              <a:t>マスタ テキストの書式設定</a:t>
            </a:r>
          </a:p>
        </p:txBody>
      </p:sp>
      <p:sp>
        <p:nvSpPr>
          <p:cNvPr id="5" name="Rectangle 7"/>
          <p:cNvSpPr>
            <a:spLocks noGrp="1" noChangeArrowheads="1"/>
          </p:cNvSpPr>
          <p:nvPr>
            <p:ph type="ftr" sz="quarter" idx="10"/>
          </p:nvPr>
        </p:nvSpPr>
        <p:spPr>
          <a:ln/>
        </p:spPr>
        <p:txBody>
          <a:bodyPr/>
          <a:lstStyle>
            <a:lvl1pPr>
              <a:defRPr/>
            </a:lvl1pPr>
          </a:lstStyle>
          <a:p>
            <a:endParaRPr kumimoji="1" lang="ja-JP" altLang="en-US"/>
          </a:p>
        </p:txBody>
      </p:sp>
      <p:sp>
        <p:nvSpPr>
          <p:cNvPr id="6" name="Rectangle 8"/>
          <p:cNvSpPr>
            <a:spLocks noGrp="1" noChangeArrowheads="1"/>
          </p:cNvSpPr>
          <p:nvPr>
            <p:ph type="sldNum" sz="quarter" idx="11"/>
          </p:nvPr>
        </p:nvSpPr>
        <p:spPr>
          <a:ln/>
        </p:spPr>
        <p:txBody>
          <a:bodyPr/>
          <a:lstStyle>
            <a:lvl1pPr>
              <a:defRPr/>
            </a:lvl1pPr>
          </a:lstStyle>
          <a:p>
            <a:fld id="{05BC3F6C-FA60-4B64-957B-698064427B42}"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dirty="0" smtClean="0"/>
              <a:t>マスタ タイトルの書式設定</a:t>
            </a:r>
            <a:endParaRPr lang="ja-JP" altLang="en-US" dirty="0"/>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dirty="0" smtClean="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7"/>
          <p:cNvSpPr>
            <a:spLocks noGrp="1" noChangeArrowheads="1"/>
          </p:cNvSpPr>
          <p:nvPr>
            <p:ph type="ftr" sz="quarter" idx="10"/>
          </p:nvPr>
        </p:nvSpPr>
        <p:spPr>
          <a:ln/>
        </p:spPr>
        <p:txBody>
          <a:bodyPr/>
          <a:lstStyle>
            <a:lvl1pPr>
              <a:defRPr/>
            </a:lvl1pPr>
          </a:lstStyle>
          <a:p>
            <a:endParaRPr kumimoji="1" lang="ja-JP" altLang="en-US"/>
          </a:p>
        </p:txBody>
      </p:sp>
      <p:sp>
        <p:nvSpPr>
          <p:cNvPr id="6" name="Rectangle 8"/>
          <p:cNvSpPr>
            <a:spLocks noGrp="1" noChangeArrowheads="1"/>
          </p:cNvSpPr>
          <p:nvPr>
            <p:ph type="sldNum" sz="quarter" idx="11"/>
          </p:nvPr>
        </p:nvSpPr>
        <p:spPr>
          <a:ln/>
        </p:spPr>
        <p:txBody>
          <a:bodyPr/>
          <a:lstStyle>
            <a:lvl1pPr>
              <a:defRPr/>
            </a:lvl1pPr>
          </a:lstStyle>
          <a:p>
            <a:fld id="{05BC3F6C-FA60-4B64-957B-698064427B42}"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7"/>
          <p:cNvSpPr>
            <a:spLocks noGrp="1" noChangeArrowheads="1"/>
          </p:cNvSpPr>
          <p:nvPr>
            <p:ph type="ftr" sz="quarter" idx="10"/>
          </p:nvPr>
        </p:nvSpPr>
        <p:spPr>
          <a:ln/>
        </p:spPr>
        <p:txBody>
          <a:bodyPr/>
          <a:lstStyle>
            <a:lvl1pPr>
              <a:defRPr/>
            </a:lvl1pPr>
          </a:lstStyle>
          <a:p>
            <a:endParaRPr kumimoji="1" lang="ja-JP" altLang="en-US"/>
          </a:p>
        </p:txBody>
      </p:sp>
      <p:sp>
        <p:nvSpPr>
          <p:cNvPr id="5" name="Rectangle 8"/>
          <p:cNvSpPr>
            <a:spLocks noGrp="1" noChangeArrowheads="1"/>
          </p:cNvSpPr>
          <p:nvPr>
            <p:ph type="sldNum" sz="quarter" idx="11"/>
          </p:nvPr>
        </p:nvSpPr>
        <p:spPr>
          <a:ln/>
        </p:spPr>
        <p:txBody>
          <a:bodyPr/>
          <a:lstStyle>
            <a:lvl1pPr>
              <a:defRPr/>
            </a:lvl1pPr>
          </a:lstStyle>
          <a:p>
            <a:fld id="{05BC3F6C-FA60-4B64-957B-698064427B42}"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838200"/>
            <a:ext cx="1943100" cy="54864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85800" y="838200"/>
            <a:ext cx="5676900" cy="5486400"/>
          </a:xfrm>
        </p:spPr>
        <p:txBody>
          <a:bodyPr vert="eaVert"/>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7"/>
          <p:cNvSpPr>
            <a:spLocks noGrp="1" noChangeArrowheads="1"/>
          </p:cNvSpPr>
          <p:nvPr>
            <p:ph type="ftr" sz="quarter" idx="10"/>
          </p:nvPr>
        </p:nvSpPr>
        <p:spPr>
          <a:ln/>
        </p:spPr>
        <p:txBody>
          <a:bodyPr/>
          <a:lstStyle>
            <a:lvl1pPr>
              <a:defRPr/>
            </a:lvl1pPr>
          </a:lstStyle>
          <a:p>
            <a:endParaRPr kumimoji="1" lang="ja-JP" altLang="en-US"/>
          </a:p>
        </p:txBody>
      </p:sp>
      <p:sp>
        <p:nvSpPr>
          <p:cNvPr id="5" name="Rectangle 8"/>
          <p:cNvSpPr>
            <a:spLocks noGrp="1" noChangeArrowheads="1"/>
          </p:cNvSpPr>
          <p:nvPr>
            <p:ph type="sldNum" sz="quarter" idx="11"/>
          </p:nvPr>
        </p:nvSpPr>
        <p:spPr>
          <a:ln/>
        </p:spPr>
        <p:txBody>
          <a:bodyPr/>
          <a:lstStyle>
            <a:lvl1pPr>
              <a:defRPr/>
            </a:lvl1pPr>
          </a:lstStyle>
          <a:p>
            <a:fld id="{05BC3F6C-FA60-4B64-957B-698064427B42}"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692696"/>
            <a:ext cx="7704856" cy="432048"/>
          </a:xfrm>
          <a:solidFill>
            <a:schemeClr val="accent6">
              <a:lumMod val="20000"/>
              <a:lumOff val="80000"/>
            </a:schemeClr>
          </a:solidFill>
        </p:spPr>
        <p:txBody>
          <a:bodyPr/>
          <a:lstStyle/>
          <a:p>
            <a:r>
              <a:rPr lang="ja-JP" altLang="en-US" smtClean="0"/>
              <a:t>マスタ タイトルの書式設定</a:t>
            </a:r>
            <a:endParaRPr lang="ja-JP" altLang="en-US"/>
          </a:p>
        </p:txBody>
      </p:sp>
      <p:sp>
        <p:nvSpPr>
          <p:cNvPr id="3" name="表プレースホルダ 2"/>
          <p:cNvSpPr>
            <a:spLocks noGrp="1"/>
          </p:cNvSpPr>
          <p:nvPr>
            <p:ph type="tbl" idx="1"/>
          </p:nvPr>
        </p:nvSpPr>
        <p:spPr>
          <a:xfrm>
            <a:off x="179512" y="1196753"/>
            <a:ext cx="8784976" cy="5127848"/>
          </a:xfrm>
        </p:spPr>
        <p:txBody>
          <a:bodyPr/>
          <a:lstStyle/>
          <a:p>
            <a:pPr lvl="0"/>
            <a:r>
              <a:rPr lang="ja-JP" altLang="en-US" noProof="0" dirty="0" smtClean="0"/>
              <a:t>アイコンをクリックして表を追加</a:t>
            </a:r>
          </a:p>
        </p:txBody>
      </p:sp>
      <p:sp>
        <p:nvSpPr>
          <p:cNvPr id="4" name="Rectangle 7"/>
          <p:cNvSpPr>
            <a:spLocks noGrp="1" noChangeArrowheads="1"/>
          </p:cNvSpPr>
          <p:nvPr>
            <p:ph type="ftr" sz="quarter" idx="10"/>
          </p:nvPr>
        </p:nvSpPr>
        <p:spPr>
          <a:ln/>
        </p:spPr>
        <p:txBody>
          <a:bodyPr/>
          <a:lstStyle>
            <a:lvl1pPr>
              <a:defRPr/>
            </a:lvl1pPr>
          </a:lstStyle>
          <a:p>
            <a:endParaRPr kumimoji="1" lang="ja-JP" altLang="en-US"/>
          </a:p>
        </p:txBody>
      </p:sp>
      <p:sp>
        <p:nvSpPr>
          <p:cNvPr id="5" name="Rectangle 8"/>
          <p:cNvSpPr>
            <a:spLocks noGrp="1" noChangeArrowheads="1"/>
          </p:cNvSpPr>
          <p:nvPr>
            <p:ph type="sldNum" sz="quarter" idx="11"/>
          </p:nvPr>
        </p:nvSpPr>
        <p:spPr>
          <a:ln/>
        </p:spPr>
        <p:txBody>
          <a:bodyPr/>
          <a:lstStyle>
            <a:lvl1pPr>
              <a:defRPr/>
            </a:lvl1pPr>
          </a:lstStyle>
          <a:p>
            <a:fld id="{05BC3F6C-FA60-4B64-957B-698064427B42}"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692696"/>
            <a:ext cx="7704856" cy="432048"/>
          </a:xfrm>
          <a:solidFill>
            <a:schemeClr val="accent6">
              <a:lumMod val="20000"/>
              <a:lumOff val="80000"/>
            </a:schemeClr>
          </a:solidFill>
        </p:spPr>
        <p:txBody>
          <a:bodyPr/>
          <a:lstStyle/>
          <a:p>
            <a:r>
              <a:rPr lang="ja-JP" altLang="en-US" smtClean="0"/>
              <a:t>マスタ タイトルの書式設定</a:t>
            </a:r>
            <a:endParaRPr lang="ja-JP" altLang="en-US"/>
          </a:p>
        </p:txBody>
      </p:sp>
      <p:sp>
        <p:nvSpPr>
          <p:cNvPr id="3" name="テキスト プレースホルダ 2"/>
          <p:cNvSpPr>
            <a:spLocks noGrp="1"/>
          </p:cNvSpPr>
          <p:nvPr>
            <p:ph type="body" sz="half" idx="1"/>
          </p:nvPr>
        </p:nvSpPr>
        <p:spPr>
          <a:xfrm>
            <a:off x="179512" y="1196752"/>
            <a:ext cx="8784976" cy="2520280"/>
          </a:xfrm>
        </p:spPr>
        <p:txBody>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 3"/>
          <p:cNvSpPr>
            <a:spLocks noGrp="1"/>
          </p:cNvSpPr>
          <p:nvPr>
            <p:ph sz="half" idx="2"/>
          </p:nvPr>
        </p:nvSpPr>
        <p:spPr>
          <a:xfrm>
            <a:off x="179512" y="3789040"/>
            <a:ext cx="8784976" cy="2535561"/>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7"/>
          <p:cNvSpPr>
            <a:spLocks noGrp="1" noChangeArrowheads="1"/>
          </p:cNvSpPr>
          <p:nvPr>
            <p:ph type="ftr" sz="quarter" idx="10"/>
          </p:nvPr>
        </p:nvSpPr>
        <p:spPr>
          <a:ln/>
        </p:spPr>
        <p:txBody>
          <a:bodyPr/>
          <a:lstStyle>
            <a:lvl1pPr>
              <a:defRPr/>
            </a:lvl1pPr>
          </a:lstStyle>
          <a:p>
            <a:endParaRPr kumimoji="1" lang="ja-JP" altLang="en-US"/>
          </a:p>
        </p:txBody>
      </p:sp>
      <p:sp>
        <p:nvSpPr>
          <p:cNvPr id="6" name="Rectangle 8"/>
          <p:cNvSpPr>
            <a:spLocks noGrp="1" noChangeArrowheads="1"/>
          </p:cNvSpPr>
          <p:nvPr>
            <p:ph type="sldNum" sz="quarter" idx="11"/>
          </p:nvPr>
        </p:nvSpPr>
        <p:spPr>
          <a:ln/>
        </p:spPr>
        <p:txBody>
          <a:bodyPr/>
          <a:lstStyle>
            <a:lvl1pPr>
              <a:defRPr/>
            </a:lvl1pPr>
          </a:lstStyle>
          <a:p>
            <a:fld id="{05BC3F6C-FA60-4B64-957B-698064427B42}"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インデックス1段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solidFill>
            <a:schemeClr val="accent6">
              <a:lumMod val="20000"/>
              <a:lumOff val="80000"/>
            </a:schemeClr>
          </a:solidFill>
        </p:spPr>
        <p:txBody>
          <a:bodyPr/>
          <a:lstStyle>
            <a:lvl1pPr>
              <a:defRPr/>
            </a:lvl1pPr>
          </a:lstStyle>
          <a:p>
            <a:r>
              <a:rPr lang="en-US" altLang="ja-JP" dirty="0" smtClean="0"/>
              <a:t>INDEX</a:t>
            </a:r>
            <a:endParaRPr lang="ja-JP" altLang="en-US" dirty="0"/>
          </a:p>
        </p:txBody>
      </p:sp>
      <p:sp>
        <p:nvSpPr>
          <p:cNvPr id="3" name="コンテンツ プレースホルダ 2"/>
          <p:cNvSpPr>
            <a:spLocks noGrp="1"/>
          </p:cNvSpPr>
          <p:nvPr>
            <p:ph idx="1"/>
          </p:nvPr>
        </p:nvSpPr>
        <p:spPr/>
        <p:txBody>
          <a:bodyPr/>
          <a:lstStyle>
            <a:lvl1pPr marL="342900" indent="-342900">
              <a:buFont typeface="+mj-lt"/>
              <a:buAutoNum type="arabicPeriod"/>
              <a:defRPr/>
            </a:lvl1pPr>
            <a:lvl2pPr marL="800100" indent="-342900">
              <a:buFont typeface="+mj-lt"/>
              <a:buAutoNum type="arabicPeriod"/>
              <a:defRPr/>
            </a:lvl2pPr>
            <a:lvl3pPr marL="1257300" indent="-342900">
              <a:buFont typeface="+mj-lt"/>
              <a:buAutoNum type="arabicPeriod"/>
              <a:defRPr/>
            </a:lvl3pPr>
            <a:lvl4pPr marL="1600200" indent="-228600">
              <a:buFont typeface="+mj-lt"/>
              <a:buAutoNum type="arabicPeriod"/>
              <a:defRPr/>
            </a:lvl4pPr>
            <a:lvl5pPr marL="2057400" indent="-228600">
              <a:buFont typeface="+mj-lt"/>
              <a:buAutoNum type="arabi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7"/>
          <p:cNvSpPr>
            <a:spLocks noGrp="1" noChangeArrowheads="1"/>
          </p:cNvSpPr>
          <p:nvPr>
            <p:ph type="ftr" sz="quarter" idx="10"/>
          </p:nvPr>
        </p:nvSpPr>
        <p:spPr>
          <a:ln/>
        </p:spPr>
        <p:txBody>
          <a:bodyPr/>
          <a:lstStyle>
            <a:lvl1pPr>
              <a:defRPr/>
            </a:lvl1pPr>
          </a:lstStyle>
          <a:p>
            <a:endParaRPr kumimoji="1" lang="ja-JP" altLang="en-US"/>
          </a:p>
        </p:txBody>
      </p:sp>
      <p:sp>
        <p:nvSpPr>
          <p:cNvPr id="5" name="Rectangle 8"/>
          <p:cNvSpPr>
            <a:spLocks noGrp="1" noChangeArrowheads="1"/>
          </p:cNvSpPr>
          <p:nvPr>
            <p:ph type="sldNum" sz="quarter" idx="11"/>
          </p:nvPr>
        </p:nvSpPr>
        <p:spPr>
          <a:ln/>
        </p:spPr>
        <p:txBody>
          <a:bodyPr/>
          <a:lstStyle>
            <a:lvl1pPr>
              <a:defRPr/>
            </a:lvl1pPr>
          </a:lstStyle>
          <a:p>
            <a:fld id="{05BC3F6C-FA60-4B64-957B-698064427B42}" type="slidenum">
              <a:rPr kumimoji="1" lang="ja-JP" altLang="en-US" smtClean="0"/>
              <a:pPr/>
              <a:t>‹#›</a:t>
            </a:fld>
            <a:endParaRPr kumimoji="1" lang="ja-JP" altLang="en-US"/>
          </a:p>
        </p:txBody>
      </p:sp>
    </p:spTree>
    <p:extLst>
      <p:ext uri="{BB962C8B-B14F-4D97-AF65-F5344CB8AC3E}">
        <p14:creationId xmlns:p14="http://schemas.microsoft.com/office/powerpoint/2010/main" val="2536678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インデックス2段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solidFill>
            <a:schemeClr val="accent6">
              <a:lumMod val="20000"/>
              <a:lumOff val="80000"/>
            </a:schemeClr>
          </a:solidFill>
        </p:spPr>
        <p:txBody>
          <a:bodyPr/>
          <a:lstStyle>
            <a:lvl1pPr>
              <a:defRPr/>
            </a:lvl1pPr>
          </a:lstStyle>
          <a:p>
            <a:r>
              <a:rPr lang="en-US" altLang="ja-JP" dirty="0" smtClean="0"/>
              <a:t>INDEX</a:t>
            </a:r>
            <a:endParaRPr lang="ja-JP" altLang="en-US" dirty="0"/>
          </a:p>
        </p:txBody>
      </p:sp>
      <p:sp>
        <p:nvSpPr>
          <p:cNvPr id="3" name="コンテンツ プレースホルダ 2"/>
          <p:cNvSpPr>
            <a:spLocks noGrp="1"/>
          </p:cNvSpPr>
          <p:nvPr>
            <p:ph sz="half" idx="1"/>
          </p:nvPr>
        </p:nvSpPr>
        <p:spPr>
          <a:xfrm>
            <a:off x="179512" y="1196752"/>
            <a:ext cx="4316288" cy="5127849"/>
          </a:xfrm>
        </p:spPr>
        <p:txBody>
          <a:bodyPr/>
          <a:lstStyle>
            <a:lvl1pPr>
              <a:buFont typeface="+mj-lt"/>
              <a:buAutoNum type="arabicPeriod"/>
              <a:defRPr sz="1800"/>
            </a:lvl1pPr>
            <a:lvl2pPr marL="800100" indent="-342900">
              <a:buFont typeface="+mj-lt"/>
              <a:buAutoNum type="arabicPeriod"/>
              <a:defRPr sz="1600"/>
            </a:lvl2pPr>
            <a:lvl3pPr marL="1257300" indent="-342900">
              <a:buFont typeface="+mj-lt"/>
              <a:buAutoNum type="arabicPeriod"/>
              <a:defRPr sz="1400"/>
            </a:lvl3pPr>
            <a:lvl4pPr>
              <a:buFont typeface="+mj-lt"/>
              <a:buAutoNum type="arabicPeriod"/>
              <a:defRPr sz="1200"/>
            </a:lvl4pPr>
            <a:lvl5pPr>
              <a:buFont typeface="+mj-lt"/>
              <a:buAutoNum type="arabicPeriod"/>
              <a:defRPr sz="1100"/>
            </a:lvl5pPr>
            <a:lvl6pPr>
              <a:defRPr sz="1800"/>
            </a:lvl6pPr>
            <a:lvl7pPr>
              <a:defRPr sz="1800"/>
            </a:lvl7pPr>
            <a:lvl8pPr>
              <a:defRPr sz="1800"/>
            </a:lvl8pPr>
            <a:lvl9pPr>
              <a:defRPr sz="1800"/>
            </a:lvl9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 3"/>
          <p:cNvSpPr>
            <a:spLocks noGrp="1"/>
          </p:cNvSpPr>
          <p:nvPr>
            <p:ph sz="half" idx="2"/>
          </p:nvPr>
        </p:nvSpPr>
        <p:spPr>
          <a:xfrm>
            <a:off x="4648200" y="1196752"/>
            <a:ext cx="4316288" cy="5127849"/>
          </a:xfrm>
        </p:spPr>
        <p:txBody>
          <a:bodyPr/>
          <a:lstStyle>
            <a:lvl1pPr>
              <a:buFont typeface="+mj-lt"/>
              <a:buAutoNum type="arabicPeriod"/>
              <a:defRPr sz="1800"/>
            </a:lvl1pPr>
            <a:lvl2pPr marL="800100" indent="-342900">
              <a:buFont typeface="+mj-lt"/>
              <a:buAutoNum type="arabicPeriod"/>
              <a:defRPr sz="1600"/>
            </a:lvl2pPr>
            <a:lvl3pPr marL="1257300" indent="-342900">
              <a:buFont typeface="+mj-lt"/>
              <a:buAutoNum type="arabicPeriod"/>
              <a:defRPr sz="1400"/>
            </a:lvl3pPr>
            <a:lvl4pPr>
              <a:buFont typeface="+mj-lt"/>
              <a:buAutoNum type="arabicPeriod"/>
              <a:defRPr sz="1200"/>
            </a:lvl4pPr>
            <a:lvl5pPr>
              <a:buFont typeface="+mj-lt"/>
              <a:buAutoNum type="arabicPeriod"/>
              <a:defRPr sz="1100"/>
            </a:lvl5pPr>
            <a:lvl6pPr>
              <a:defRPr sz="1800"/>
            </a:lvl6pPr>
            <a:lvl7pPr>
              <a:defRPr sz="1800"/>
            </a:lvl7pPr>
            <a:lvl8pPr>
              <a:defRPr sz="1800"/>
            </a:lvl8pPr>
            <a:lvl9pPr>
              <a:defRPr sz="1800"/>
            </a:lvl9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Rectangle 7"/>
          <p:cNvSpPr>
            <a:spLocks noGrp="1" noChangeArrowheads="1"/>
          </p:cNvSpPr>
          <p:nvPr>
            <p:ph type="ftr" sz="quarter" idx="10"/>
          </p:nvPr>
        </p:nvSpPr>
        <p:spPr>
          <a:ln/>
        </p:spPr>
        <p:txBody>
          <a:bodyPr/>
          <a:lstStyle>
            <a:lvl1pPr>
              <a:defRPr/>
            </a:lvl1pPr>
          </a:lstStyle>
          <a:p>
            <a:endParaRPr kumimoji="1" lang="ja-JP" altLang="en-US"/>
          </a:p>
        </p:txBody>
      </p:sp>
      <p:sp>
        <p:nvSpPr>
          <p:cNvPr id="6" name="Rectangle 8"/>
          <p:cNvSpPr>
            <a:spLocks noGrp="1" noChangeArrowheads="1"/>
          </p:cNvSpPr>
          <p:nvPr>
            <p:ph type="sldNum" sz="quarter" idx="11"/>
          </p:nvPr>
        </p:nvSpPr>
        <p:spPr>
          <a:ln/>
        </p:spPr>
        <p:txBody>
          <a:bodyPr/>
          <a:lstStyle>
            <a:lvl1pPr>
              <a:defRPr/>
            </a:lvl1pPr>
          </a:lstStyle>
          <a:p>
            <a:fld id="{05BC3F6C-FA60-4B64-957B-698064427B42}" type="slidenum">
              <a:rPr kumimoji="1" lang="ja-JP" altLang="en-US" smtClean="0"/>
              <a:pPr/>
              <a:t>‹#›</a:t>
            </a:fld>
            <a:endParaRPr kumimoji="1" lang="ja-JP" altLang="en-US"/>
          </a:p>
        </p:txBody>
      </p:sp>
    </p:spTree>
    <p:extLst>
      <p:ext uri="{BB962C8B-B14F-4D97-AF65-F5344CB8AC3E}">
        <p14:creationId xmlns:p14="http://schemas.microsoft.com/office/powerpoint/2010/main" val="18518805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056979"/>
            <a:ext cx="7772400" cy="1362075"/>
          </a:xfrm>
        </p:spPr>
        <p:txBody>
          <a:bodyPr/>
          <a:lstStyle>
            <a:lvl1pPr algn="l">
              <a:defRPr sz="4000" b="1" cap="none" baseline="0"/>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722313" y="1556792"/>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 テキストの書式設定</a:t>
            </a:r>
          </a:p>
        </p:txBody>
      </p:sp>
      <p:sp>
        <p:nvSpPr>
          <p:cNvPr id="4" name="Rectangle 7"/>
          <p:cNvSpPr>
            <a:spLocks noGrp="1" noChangeArrowheads="1"/>
          </p:cNvSpPr>
          <p:nvPr>
            <p:ph type="ftr" sz="quarter" idx="10"/>
          </p:nvPr>
        </p:nvSpPr>
        <p:spPr>
          <a:ln/>
        </p:spPr>
        <p:txBody>
          <a:bodyPr/>
          <a:lstStyle>
            <a:lvl1pPr>
              <a:defRPr/>
            </a:lvl1pPr>
          </a:lstStyle>
          <a:p>
            <a:endParaRPr kumimoji="1" lang="ja-JP" altLang="en-US"/>
          </a:p>
        </p:txBody>
      </p:sp>
      <p:sp>
        <p:nvSpPr>
          <p:cNvPr id="5" name="Rectangle 8"/>
          <p:cNvSpPr>
            <a:spLocks noGrp="1" noChangeArrowheads="1"/>
          </p:cNvSpPr>
          <p:nvPr>
            <p:ph type="sldNum" sz="quarter" idx="11"/>
          </p:nvPr>
        </p:nvSpPr>
        <p:spPr>
          <a:ln/>
        </p:spPr>
        <p:txBody>
          <a:bodyPr/>
          <a:lstStyle>
            <a:lvl1pPr>
              <a:defRPr/>
            </a:lvl1pPr>
          </a:lstStyle>
          <a:p>
            <a:fld id="{05BC3F6C-FA60-4B64-957B-698064427B42}"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accent6">
              <a:lumMod val="20000"/>
              <a:lumOff val="80000"/>
            </a:schemeClr>
          </a:solidFill>
        </p:spPr>
        <p:txBody>
          <a:body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7"/>
          <p:cNvSpPr>
            <a:spLocks noGrp="1" noChangeArrowheads="1"/>
          </p:cNvSpPr>
          <p:nvPr>
            <p:ph type="ftr" sz="quarter" idx="10"/>
          </p:nvPr>
        </p:nvSpPr>
        <p:spPr>
          <a:ln/>
        </p:spPr>
        <p:txBody>
          <a:bodyPr/>
          <a:lstStyle>
            <a:lvl1pPr>
              <a:defRPr/>
            </a:lvl1pPr>
          </a:lstStyle>
          <a:p>
            <a:endParaRPr kumimoji="1" lang="ja-JP" altLang="en-US"/>
          </a:p>
        </p:txBody>
      </p:sp>
      <p:sp>
        <p:nvSpPr>
          <p:cNvPr id="5" name="Rectangle 8"/>
          <p:cNvSpPr>
            <a:spLocks noGrp="1" noChangeArrowheads="1"/>
          </p:cNvSpPr>
          <p:nvPr>
            <p:ph type="sldNum" sz="quarter" idx="11"/>
          </p:nvPr>
        </p:nvSpPr>
        <p:spPr>
          <a:ln/>
        </p:spPr>
        <p:txBody>
          <a:bodyPr/>
          <a:lstStyle>
            <a:lvl1pPr>
              <a:defRPr/>
            </a:lvl1pPr>
          </a:lstStyle>
          <a:p>
            <a:fld id="{05BC3F6C-FA60-4B64-957B-698064427B42}"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accent6">
              <a:lumMod val="20000"/>
              <a:lumOff val="80000"/>
            </a:schemeClr>
          </a:solidFill>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79512" y="1196752"/>
            <a:ext cx="4316288" cy="5127849"/>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 3"/>
          <p:cNvSpPr>
            <a:spLocks noGrp="1"/>
          </p:cNvSpPr>
          <p:nvPr>
            <p:ph sz="half" idx="2"/>
          </p:nvPr>
        </p:nvSpPr>
        <p:spPr>
          <a:xfrm>
            <a:off x="4648200" y="1196752"/>
            <a:ext cx="4316288" cy="5127849"/>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Rectangle 7"/>
          <p:cNvSpPr>
            <a:spLocks noGrp="1" noChangeArrowheads="1"/>
          </p:cNvSpPr>
          <p:nvPr>
            <p:ph type="ftr" sz="quarter" idx="10"/>
          </p:nvPr>
        </p:nvSpPr>
        <p:spPr>
          <a:ln/>
        </p:spPr>
        <p:txBody>
          <a:bodyPr/>
          <a:lstStyle>
            <a:lvl1pPr>
              <a:defRPr/>
            </a:lvl1pPr>
          </a:lstStyle>
          <a:p>
            <a:endParaRPr kumimoji="1" lang="ja-JP" altLang="en-US"/>
          </a:p>
        </p:txBody>
      </p:sp>
      <p:sp>
        <p:nvSpPr>
          <p:cNvPr id="6" name="Rectangle 8"/>
          <p:cNvSpPr>
            <a:spLocks noGrp="1" noChangeArrowheads="1"/>
          </p:cNvSpPr>
          <p:nvPr>
            <p:ph type="sldNum" sz="quarter" idx="11"/>
          </p:nvPr>
        </p:nvSpPr>
        <p:spPr>
          <a:ln/>
        </p:spPr>
        <p:txBody>
          <a:bodyPr/>
          <a:lstStyle>
            <a:lvl1pPr>
              <a:defRPr/>
            </a:lvl1pPr>
          </a:lstStyle>
          <a:p>
            <a:fld id="{05BC3F6C-FA60-4B64-957B-698064427B42}"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692696"/>
            <a:ext cx="7704856" cy="432048"/>
          </a:xfrm>
          <a:solidFill>
            <a:schemeClr val="accent6">
              <a:lumMod val="20000"/>
              <a:lumOff val="80000"/>
            </a:schemeClr>
          </a:solidFill>
        </p:spPr>
        <p:txBody>
          <a:bodyPr/>
          <a:lstStyle>
            <a:lvl1pPr>
              <a:defRPr/>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179512" y="1196752"/>
            <a:ext cx="4317876"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 テキストの書式設定</a:t>
            </a:r>
          </a:p>
        </p:txBody>
      </p:sp>
      <p:sp>
        <p:nvSpPr>
          <p:cNvPr id="4" name="コンテンツ プレースホルダ 3"/>
          <p:cNvSpPr>
            <a:spLocks noGrp="1"/>
          </p:cNvSpPr>
          <p:nvPr>
            <p:ph sz="half" idx="2"/>
          </p:nvPr>
        </p:nvSpPr>
        <p:spPr>
          <a:xfrm>
            <a:off x="179512" y="1844824"/>
            <a:ext cx="4317876" cy="4281339"/>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テキスト プレースホルダ 4"/>
          <p:cNvSpPr>
            <a:spLocks noGrp="1"/>
          </p:cNvSpPr>
          <p:nvPr>
            <p:ph type="body" sz="quarter" idx="3"/>
          </p:nvPr>
        </p:nvSpPr>
        <p:spPr>
          <a:xfrm>
            <a:off x="4645025" y="1196752"/>
            <a:ext cx="4319463"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1844824"/>
            <a:ext cx="4319463" cy="4281339"/>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7" name="Rectangle 7"/>
          <p:cNvSpPr>
            <a:spLocks noGrp="1" noChangeArrowheads="1"/>
          </p:cNvSpPr>
          <p:nvPr>
            <p:ph type="ftr" sz="quarter" idx="10"/>
          </p:nvPr>
        </p:nvSpPr>
        <p:spPr>
          <a:ln/>
        </p:spPr>
        <p:txBody>
          <a:bodyPr/>
          <a:lstStyle>
            <a:lvl1pPr>
              <a:defRPr/>
            </a:lvl1pPr>
          </a:lstStyle>
          <a:p>
            <a:endParaRPr kumimoji="1" lang="ja-JP" altLang="en-US"/>
          </a:p>
        </p:txBody>
      </p:sp>
      <p:sp>
        <p:nvSpPr>
          <p:cNvPr id="8" name="Rectangle 8"/>
          <p:cNvSpPr>
            <a:spLocks noGrp="1" noChangeArrowheads="1"/>
          </p:cNvSpPr>
          <p:nvPr>
            <p:ph type="sldNum" sz="quarter" idx="11"/>
          </p:nvPr>
        </p:nvSpPr>
        <p:spPr>
          <a:ln/>
        </p:spPr>
        <p:txBody>
          <a:bodyPr/>
          <a:lstStyle>
            <a:lvl1pPr>
              <a:defRPr/>
            </a:lvl1pPr>
          </a:lstStyle>
          <a:p>
            <a:fld id="{05BC3F6C-FA60-4B64-957B-698064427B42}"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accent6">
              <a:lumMod val="20000"/>
              <a:lumOff val="80000"/>
            </a:schemeClr>
          </a:solidFill>
        </p:spPr>
        <p:txBody>
          <a:bodyPr/>
          <a:lstStyle/>
          <a:p>
            <a:r>
              <a:rPr lang="ja-JP" altLang="en-US" dirty="0" smtClean="0"/>
              <a:t>マスタ タイトルの書式設定</a:t>
            </a:r>
            <a:endParaRPr lang="ja-JP" altLang="en-US" dirty="0"/>
          </a:p>
        </p:txBody>
      </p:sp>
      <p:sp>
        <p:nvSpPr>
          <p:cNvPr id="3" name="Rectangle 7"/>
          <p:cNvSpPr>
            <a:spLocks noGrp="1" noChangeArrowheads="1"/>
          </p:cNvSpPr>
          <p:nvPr>
            <p:ph type="ftr" sz="quarter" idx="10"/>
          </p:nvPr>
        </p:nvSpPr>
        <p:spPr>
          <a:ln/>
        </p:spPr>
        <p:txBody>
          <a:bodyPr/>
          <a:lstStyle>
            <a:lvl1pPr>
              <a:defRPr/>
            </a:lvl1pPr>
          </a:lstStyle>
          <a:p>
            <a:endParaRPr kumimoji="1" lang="ja-JP" altLang="en-US"/>
          </a:p>
        </p:txBody>
      </p:sp>
      <p:sp>
        <p:nvSpPr>
          <p:cNvPr id="4" name="Rectangle 8"/>
          <p:cNvSpPr>
            <a:spLocks noGrp="1" noChangeArrowheads="1"/>
          </p:cNvSpPr>
          <p:nvPr>
            <p:ph type="sldNum" sz="quarter" idx="11"/>
          </p:nvPr>
        </p:nvSpPr>
        <p:spPr>
          <a:ln/>
        </p:spPr>
        <p:txBody>
          <a:bodyPr/>
          <a:lstStyle>
            <a:lvl1pPr>
              <a:defRPr/>
            </a:lvl1pPr>
          </a:lstStyle>
          <a:p>
            <a:fld id="{05BC3F6C-FA60-4B64-957B-698064427B42}"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endParaRPr kumimoji="1" lang="ja-JP" altLang="en-US"/>
          </a:p>
        </p:txBody>
      </p:sp>
      <p:sp>
        <p:nvSpPr>
          <p:cNvPr id="3" name="Rectangle 8"/>
          <p:cNvSpPr>
            <a:spLocks noGrp="1" noChangeArrowheads="1"/>
          </p:cNvSpPr>
          <p:nvPr>
            <p:ph type="sldNum" sz="quarter" idx="11"/>
          </p:nvPr>
        </p:nvSpPr>
        <p:spPr>
          <a:ln/>
        </p:spPr>
        <p:txBody>
          <a:bodyPr/>
          <a:lstStyle>
            <a:lvl1pPr>
              <a:defRPr/>
            </a:lvl1pPr>
          </a:lstStyle>
          <a:p>
            <a:fld id="{05BC3F6C-FA60-4B64-957B-698064427B42}"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_slidemaster_bg"/>
          <p:cNvPicPr>
            <a:picLocks noChangeAspect="1" noChangeArrowheads="1"/>
          </p:cNvPicPr>
          <p:nvPr/>
        </p:nvPicPr>
        <p:blipFill>
          <a:blip r:embed="rId17" cstate="print"/>
          <a:srcRect/>
          <a:stretch>
            <a:fillRect/>
          </a:stretch>
        </p:blipFill>
        <p:spPr bwMode="auto">
          <a:xfrm>
            <a:off x="0" y="0"/>
            <a:ext cx="9144000" cy="6877050"/>
          </a:xfrm>
          <a:prstGeom prst="rect">
            <a:avLst/>
          </a:prstGeom>
          <a:noFill/>
          <a:ln w="9525">
            <a:noFill/>
            <a:miter lim="800000"/>
            <a:headEnd/>
            <a:tailEnd/>
          </a:ln>
        </p:spPr>
      </p:pic>
      <p:pic>
        <p:nvPicPr>
          <p:cNvPr id="1029" name="Picture 5" descr="B_slidemaster_title_e"/>
          <p:cNvPicPr>
            <a:picLocks noChangeAspect="1" noChangeArrowheads="1"/>
          </p:cNvPicPr>
          <p:nvPr/>
        </p:nvPicPr>
        <p:blipFill>
          <a:blip r:embed="rId18" cstate="print"/>
          <a:srcRect/>
          <a:stretch>
            <a:fillRect/>
          </a:stretch>
        </p:blipFill>
        <p:spPr bwMode="auto">
          <a:xfrm>
            <a:off x="0" y="0"/>
            <a:ext cx="9144000" cy="1206500"/>
          </a:xfrm>
          <a:prstGeom prst="rect">
            <a:avLst/>
          </a:prstGeom>
          <a:noFill/>
          <a:ln w="9525">
            <a:noFill/>
            <a:miter lim="800000"/>
            <a:headEnd/>
            <a:tailEnd/>
          </a:ln>
        </p:spPr>
      </p:pic>
      <p:sp>
        <p:nvSpPr>
          <p:cNvPr id="1030" name="Rectangle 6"/>
          <p:cNvSpPr>
            <a:spLocks noGrp="1" noChangeArrowheads="1"/>
          </p:cNvSpPr>
          <p:nvPr>
            <p:ph type="body" idx="1"/>
          </p:nvPr>
        </p:nvSpPr>
        <p:spPr bwMode="auto">
          <a:xfrm>
            <a:off x="179512" y="1206500"/>
            <a:ext cx="8784976" cy="51181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829895" name="Rectangle 7"/>
          <p:cNvSpPr>
            <a:spLocks noGrp="1" noChangeArrowheads="1"/>
          </p:cNvSpPr>
          <p:nvPr>
            <p:ph type="ftr" sz="quarter" idx="3"/>
          </p:nvPr>
        </p:nvSpPr>
        <p:spPr bwMode="auto">
          <a:xfrm>
            <a:off x="1827213" y="6597352"/>
            <a:ext cx="2849562" cy="2034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900" b="1">
                <a:solidFill>
                  <a:srgbClr val="4B007D"/>
                </a:solidFill>
                <a:latin typeface="Tahoma" pitchFamily="34" charset="0"/>
                <a:ea typeface="ＭＳ Ｐゴシック" pitchFamily="50" charset="-128"/>
              </a:defRPr>
            </a:lvl1pPr>
          </a:lstStyle>
          <a:p>
            <a:endParaRPr kumimoji="1" lang="ja-JP" altLang="en-US" dirty="0"/>
          </a:p>
        </p:txBody>
      </p:sp>
      <p:sp>
        <p:nvSpPr>
          <p:cNvPr id="1829896" name="Rectangle 8"/>
          <p:cNvSpPr>
            <a:spLocks noGrp="1" noChangeArrowheads="1"/>
          </p:cNvSpPr>
          <p:nvPr>
            <p:ph type="sldNum" sz="quarter" idx="4"/>
          </p:nvPr>
        </p:nvSpPr>
        <p:spPr bwMode="auto">
          <a:xfrm>
            <a:off x="6200775" y="1254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lt"/>
                <a:ea typeface="ＭＳ Ｐゴシック" pitchFamily="50" charset="-128"/>
              </a:defRPr>
            </a:lvl1pPr>
          </a:lstStyle>
          <a:p>
            <a:fld id="{05BC3F6C-FA60-4B64-957B-698064427B42}" type="slidenum">
              <a:rPr kumimoji="1" lang="ja-JP" altLang="en-US" smtClean="0"/>
              <a:pPr/>
              <a:t>‹#›</a:t>
            </a:fld>
            <a:endParaRPr kumimoji="1" lang="ja-JP" altLang="en-US"/>
          </a:p>
        </p:txBody>
      </p:sp>
      <p:sp>
        <p:nvSpPr>
          <p:cNvPr id="1034" name="Rectangle 10"/>
          <p:cNvSpPr>
            <a:spLocks noGrp="1" noChangeArrowheads="1"/>
          </p:cNvSpPr>
          <p:nvPr>
            <p:ph type="title"/>
          </p:nvPr>
        </p:nvSpPr>
        <p:spPr bwMode="auto">
          <a:xfrm>
            <a:off x="179512" y="694184"/>
            <a:ext cx="7704856" cy="430560"/>
          </a:xfrm>
          <a:prstGeom prst="rect">
            <a:avLst/>
          </a:prstGeom>
          <a:noFill/>
          <a:ln w="9525">
            <a:noFill/>
            <a:miter lim="800000"/>
            <a:headEnd/>
            <a:tailEnd/>
          </a:ln>
        </p:spPr>
        <p:txBody>
          <a:bodyPr vert="horz" wrap="none" lIns="91440" tIns="45720" rIns="91440" bIns="45720" numCol="1" anchor="t" anchorCtr="0" compatLnSpc="1">
            <a:prstTxWarp prst="textNoShape">
              <a:avLst/>
            </a:prstTxWarp>
            <a:noAutofit/>
          </a:bodyPr>
          <a:lstStyle/>
          <a:p>
            <a:pPr lvl="0"/>
            <a:r>
              <a:rPr lang="ja-JP" altLang="en-US" dirty="0" smtClean="0"/>
              <a:t>マスタ タイトルの書式設定 </a:t>
            </a:r>
            <a:r>
              <a:rPr lang="en-US" altLang="ja-JP" dirty="0" smtClean="0"/>
              <a:t>Master title</a:t>
            </a:r>
          </a:p>
        </p:txBody>
      </p:sp>
    </p:spTree>
  </p:cSld>
  <p:clrMap bg1="lt1" tx1="dk1" bg2="lt2" tx2="dk2" accent1="accent1" accent2="accent2" accent3="accent3" accent4="accent4" accent5="accent5" accent6="accent6" hlink="hlink" folHlink="folHlink"/>
  <p:sldLayoutIdLst>
    <p:sldLayoutId id="2147483661" r:id="rId1"/>
    <p:sldLayoutId id="2147483675" r:id="rId2"/>
    <p:sldLayoutId id="2147483676" r:id="rId3"/>
    <p:sldLayoutId id="2147483663" r:id="rId4"/>
    <p:sldLayoutId id="2147483662"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2400">
          <a:solidFill>
            <a:srgbClr val="003399"/>
          </a:solidFill>
          <a:latin typeface="+mj-lt"/>
          <a:ea typeface="+mj-ea"/>
          <a:cs typeface="+mj-cs"/>
        </a:defRPr>
      </a:lvl1pPr>
      <a:lvl2pPr algn="l" rtl="0" eaLnBrk="1" fontAlgn="base" hangingPunct="1">
        <a:spcBef>
          <a:spcPct val="0"/>
        </a:spcBef>
        <a:spcAft>
          <a:spcPct val="0"/>
        </a:spcAft>
        <a:defRPr kumimoji="1" sz="3200">
          <a:solidFill>
            <a:srgbClr val="003399"/>
          </a:solidFill>
          <a:latin typeface="Arial Rounded MT Bold" pitchFamily="34" charset="0"/>
          <a:ea typeface="HGP創英角ｺﾞｼｯｸUB" pitchFamily="50" charset="-128"/>
        </a:defRPr>
      </a:lvl2pPr>
      <a:lvl3pPr algn="l" rtl="0" eaLnBrk="1" fontAlgn="base" hangingPunct="1">
        <a:spcBef>
          <a:spcPct val="0"/>
        </a:spcBef>
        <a:spcAft>
          <a:spcPct val="0"/>
        </a:spcAft>
        <a:defRPr kumimoji="1" sz="3200">
          <a:solidFill>
            <a:srgbClr val="003399"/>
          </a:solidFill>
          <a:latin typeface="Arial Rounded MT Bold" pitchFamily="34" charset="0"/>
          <a:ea typeface="HGP創英角ｺﾞｼｯｸUB" pitchFamily="50" charset="-128"/>
        </a:defRPr>
      </a:lvl3pPr>
      <a:lvl4pPr algn="l" rtl="0" eaLnBrk="1" fontAlgn="base" hangingPunct="1">
        <a:spcBef>
          <a:spcPct val="0"/>
        </a:spcBef>
        <a:spcAft>
          <a:spcPct val="0"/>
        </a:spcAft>
        <a:defRPr kumimoji="1" sz="3200">
          <a:solidFill>
            <a:srgbClr val="003399"/>
          </a:solidFill>
          <a:latin typeface="Arial Rounded MT Bold" pitchFamily="34" charset="0"/>
          <a:ea typeface="HGP創英角ｺﾞｼｯｸUB" pitchFamily="50" charset="-128"/>
        </a:defRPr>
      </a:lvl4pPr>
      <a:lvl5pPr algn="l" rtl="0" eaLnBrk="1" fontAlgn="base" hangingPunct="1">
        <a:spcBef>
          <a:spcPct val="0"/>
        </a:spcBef>
        <a:spcAft>
          <a:spcPct val="0"/>
        </a:spcAft>
        <a:defRPr kumimoji="1" sz="3200">
          <a:solidFill>
            <a:srgbClr val="003399"/>
          </a:solidFill>
          <a:latin typeface="Arial Rounded MT Bold" pitchFamily="34" charset="0"/>
          <a:ea typeface="HGP創英角ｺﾞｼｯｸUB" pitchFamily="50" charset="-128"/>
        </a:defRPr>
      </a:lvl5pPr>
      <a:lvl6pPr marL="457200" algn="l" rtl="0" eaLnBrk="1" fontAlgn="base" hangingPunct="1">
        <a:spcBef>
          <a:spcPct val="0"/>
        </a:spcBef>
        <a:spcAft>
          <a:spcPct val="0"/>
        </a:spcAft>
        <a:defRPr kumimoji="1" sz="3200">
          <a:solidFill>
            <a:srgbClr val="003399"/>
          </a:solidFill>
          <a:latin typeface="Arial Rounded MT Bold" pitchFamily="34" charset="0"/>
          <a:ea typeface="HGP創英角ｺﾞｼｯｸUB" pitchFamily="50" charset="-128"/>
        </a:defRPr>
      </a:lvl6pPr>
      <a:lvl7pPr marL="914400" algn="l" rtl="0" eaLnBrk="1" fontAlgn="base" hangingPunct="1">
        <a:spcBef>
          <a:spcPct val="0"/>
        </a:spcBef>
        <a:spcAft>
          <a:spcPct val="0"/>
        </a:spcAft>
        <a:defRPr kumimoji="1" sz="3200">
          <a:solidFill>
            <a:srgbClr val="003399"/>
          </a:solidFill>
          <a:latin typeface="Arial Rounded MT Bold" pitchFamily="34" charset="0"/>
          <a:ea typeface="HGP創英角ｺﾞｼｯｸUB" pitchFamily="50" charset="-128"/>
        </a:defRPr>
      </a:lvl7pPr>
      <a:lvl8pPr marL="1371600" algn="l" rtl="0" eaLnBrk="1" fontAlgn="base" hangingPunct="1">
        <a:spcBef>
          <a:spcPct val="0"/>
        </a:spcBef>
        <a:spcAft>
          <a:spcPct val="0"/>
        </a:spcAft>
        <a:defRPr kumimoji="1" sz="3200">
          <a:solidFill>
            <a:srgbClr val="003399"/>
          </a:solidFill>
          <a:latin typeface="Arial Rounded MT Bold" pitchFamily="34" charset="0"/>
          <a:ea typeface="HGP創英角ｺﾞｼｯｸUB" pitchFamily="50" charset="-128"/>
        </a:defRPr>
      </a:lvl8pPr>
      <a:lvl9pPr marL="1828800" algn="l" rtl="0" eaLnBrk="1" fontAlgn="base" hangingPunct="1">
        <a:spcBef>
          <a:spcPct val="0"/>
        </a:spcBef>
        <a:spcAft>
          <a:spcPct val="0"/>
        </a:spcAft>
        <a:defRPr kumimoji="1" sz="3200">
          <a:solidFill>
            <a:srgbClr val="003399"/>
          </a:solidFill>
          <a:latin typeface="Arial Rounded MT Bold" pitchFamily="34" charset="0"/>
          <a:ea typeface="HGP創英角ｺﾞｼｯｸUB" pitchFamily="50" charset="-128"/>
        </a:defRPr>
      </a:lvl9pPr>
    </p:titleStyle>
    <p:bodyStyle>
      <a:lvl1pPr marL="342900" indent="-342900" algn="l" rtl="0" eaLnBrk="1" fontAlgn="base" hangingPunct="1">
        <a:spcBef>
          <a:spcPct val="20000"/>
        </a:spcBef>
        <a:spcAft>
          <a:spcPct val="0"/>
        </a:spcAft>
        <a:buClr>
          <a:srgbClr val="0380B7"/>
        </a:buClr>
        <a:buFont typeface="Wingdings" pitchFamily="2" charset="2"/>
        <a:buChar char="n"/>
        <a:defRPr kumimoji="1"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1C99C4"/>
        </a:buClr>
        <a:buFont typeface="Wingdings" pitchFamily="2" charset="2"/>
        <a:buChar char="n"/>
        <a:defRPr kumimoji="1" sz="1800">
          <a:solidFill>
            <a:schemeClr val="tx1"/>
          </a:solidFill>
          <a:latin typeface="+mn-lt"/>
          <a:ea typeface="+mn-ea"/>
        </a:defRPr>
      </a:lvl2pPr>
      <a:lvl3pPr marL="1143000" indent="-228600" algn="l" rtl="0" eaLnBrk="1" fontAlgn="base" hangingPunct="1">
        <a:spcBef>
          <a:spcPct val="20000"/>
        </a:spcBef>
        <a:spcAft>
          <a:spcPct val="0"/>
        </a:spcAft>
        <a:buClr>
          <a:srgbClr val="4FAACE"/>
        </a:buClr>
        <a:buFont typeface="Wingdings" pitchFamily="2" charset="2"/>
        <a:buChar char="n"/>
        <a:defRPr kumimoji="1" sz="1600">
          <a:solidFill>
            <a:schemeClr val="tx1"/>
          </a:solidFill>
          <a:latin typeface="+mn-lt"/>
          <a:ea typeface="+mn-ea"/>
        </a:defRPr>
      </a:lvl3pPr>
      <a:lvl4pPr marL="1600200" indent="-228600" algn="l" rtl="0" eaLnBrk="1" fontAlgn="base" hangingPunct="1">
        <a:spcBef>
          <a:spcPct val="20000"/>
        </a:spcBef>
        <a:spcAft>
          <a:spcPct val="0"/>
        </a:spcAft>
        <a:buClr>
          <a:srgbClr val="4EBDD7"/>
        </a:buClr>
        <a:buFont typeface="Wingdings" pitchFamily="2" charset="2"/>
        <a:buChar char="n"/>
        <a:defRPr kumimoji="1" sz="1400">
          <a:solidFill>
            <a:schemeClr val="tx1"/>
          </a:solidFill>
          <a:latin typeface="+mn-lt"/>
          <a:ea typeface="+mn-ea"/>
        </a:defRPr>
      </a:lvl4pPr>
      <a:lvl5pPr marL="2057400" indent="-228600" algn="l" rtl="0" eaLnBrk="1" fontAlgn="base" hangingPunct="1">
        <a:spcBef>
          <a:spcPct val="20000"/>
        </a:spcBef>
        <a:spcAft>
          <a:spcPct val="0"/>
        </a:spcAft>
        <a:buClr>
          <a:srgbClr val="80BBD9"/>
        </a:buClr>
        <a:buFont typeface="Wingdings" pitchFamily="2" charset="2"/>
        <a:buChar char="n"/>
        <a:defRPr kumimoji="1" sz="1200">
          <a:solidFill>
            <a:schemeClr val="tx1"/>
          </a:solidFill>
          <a:latin typeface="+mn-lt"/>
          <a:ea typeface="+mn-ea"/>
        </a:defRPr>
      </a:lvl5pPr>
      <a:lvl6pPr marL="2514600" indent="-228600" algn="l" rtl="0" eaLnBrk="1" fontAlgn="base" hangingPunct="1">
        <a:spcBef>
          <a:spcPct val="20000"/>
        </a:spcBef>
        <a:spcAft>
          <a:spcPct val="0"/>
        </a:spcAft>
        <a:buClr>
          <a:srgbClr val="80BBD9"/>
        </a:buClr>
        <a:buFont typeface="Wingdings" pitchFamily="2" charset="2"/>
        <a:buChar char="n"/>
        <a:defRPr kumimoji="1">
          <a:solidFill>
            <a:schemeClr val="tx1"/>
          </a:solidFill>
          <a:latin typeface="+mn-lt"/>
          <a:ea typeface="+mn-ea"/>
        </a:defRPr>
      </a:lvl6pPr>
      <a:lvl7pPr marL="2971800" indent="-228600" algn="l" rtl="0" eaLnBrk="1" fontAlgn="base" hangingPunct="1">
        <a:spcBef>
          <a:spcPct val="20000"/>
        </a:spcBef>
        <a:spcAft>
          <a:spcPct val="0"/>
        </a:spcAft>
        <a:buClr>
          <a:srgbClr val="80BBD9"/>
        </a:buClr>
        <a:buFont typeface="Wingdings" pitchFamily="2" charset="2"/>
        <a:buChar char="n"/>
        <a:defRPr kumimoji="1">
          <a:solidFill>
            <a:schemeClr val="tx1"/>
          </a:solidFill>
          <a:latin typeface="+mn-lt"/>
          <a:ea typeface="+mn-ea"/>
        </a:defRPr>
      </a:lvl7pPr>
      <a:lvl8pPr marL="3429000" indent="-228600" algn="l" rtl="0" eaLnBrk="1" fontAlgn="base" hangingPunct="1">
        <a:spcBef>
          <a:spcPct val="20000"/>
        </a:spcBef>
        <a:spcAft>
          <a:spcPct val="0"/>
        </a:spcAft>
        <a:buClr>
          <a:srgbClr val="80BBD9"/>
        </a:buClr>
        <a:buFont typeface="Wingdings" pitchFamily="2" charset="2"/>
        <a:buChar char="n"/>
        <a:defRPr kumimoji="1">
          <a:solidFill>
            <a:schemeClr val="tx1"/>
          </a:solidFill>
          <a:latin typeface="+mn-lt"/>
          <a:ea typeface="+mn-ea"/>
        </a:defRPr>
      </a:lvl8pPr>
      <a:lvl9pPr marL="3886200" indent="-228600" algn="l" rtl="0" eaLnBrk="1" fontAlgn="base" hangingPunct="1">
        <a:spcBef>
          <a:spcPct val="20000"/>
        </a:spcBef>
        <a:spcAft>
          <a:spcPct val="0"/>
        </a:spcAft>
        <a:buClr>
          <a:srgbClr val="80BBD9"/>
        </a:buClr>
        <a:buFont typeface="Wingdings" pitchFamily="2" charset="2"/>
        <a:buChar char="n"/>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分散処理アプリ演習</a:t>
            </a:r>
            <a:r>
              <a:rPr lang="ja-JP" altLang="en-US" dirty="0"/>
              <a:t>　</a:t>
            </a:r>
            <a:r>
              <a:rPr lang="ja-JP" altLang="en-US" dirty="0" smtClean="0"/>
              <a:t>第</a:t>
            </a:r>
            <a:r>
              <a:rPr lang="en-US" altLang="ja-JP" dirty="0" smtClean="0"/>
              <a:t>6</a:t>
            </a:r>
            <a:r>
              <a:rPr lang="ja-JP" altLang="en-US" dirty="0" smtClean="0"/>
              <a:t>回</a:t>
            </a:r>
            <a:r>
              <a:rPr lang="en-US" altLang="ja-JP" dirty="0"/>
              <a:t/>
            </a:r>
            <a:br>
              <a:rPr lang="en-US" altLang="ja-JP" dirty="0"/>
            </a:br>
            <a:r>
              <a:rPr lang="en-US" altLang="ja-JP" dirty="0" err="1"/>
              <a:t>MapReduce</a:t>
            </a:r>
            <a:r>
              <a:rPr lang="ja-JP" altLang="en-US" dirty="0"/>
              <a:t>プログラミング応用</a:t>
            </a:r>
            <a:endParaRPr kumimoji="1" lang="ja-JP" altLang="en-US" dirty="0"/>
          </a:p>
        </p:txBody>
      </p:sp>
      <p:sp>
        <p:nvSpPr>
          <p:cNvPr id="3" name="サブタイトル 2"/>
          <p:cNvSpPr>
            <a:spLocks noGrp="1"/>
          </p:cNvSpPr>
          <p:nvPr>
            <p:ph type="subTitle" idx="1"/>
          </p:nvPr>
        </p:nvSpPr>
        <p:spPr/>
        <p:txBody>
          <a:bodyPr/>
          <a:lstStyle/>
          <a:p>
            <a:r>
              <a:rPr lang="ja-JP" altLang="en-US" dirty="0" smtClean="0"/>
              <a:t>（株）</a:t>
            </a:r>
            <a:r>
              <a:rPr lang="en-US" altLang="ja-JP" dirty="0" smtClean="0"/>
              <a:t>NTT</a:t>
            </a:r>
            <a:r>
              <a:rPr lang="ja-JP" altLang="en-US" dirty="0" smtClean="0"/>
              <a:t>データ</a:t>
            </a:r>
            <a:endParaRPr lang="en-US" altLang="ja-JP" dirty="0" smtClean="0"/>
          </a:p>
        </p:txBody>
      </p:sp>
      <p:sp>
        <p:nvSpPr>
          <p:cNvPr id="4" name="フッター プレースホルダー 3"/>
          <p:cNvSpPr>
            <a:spLocks noGrp="1"/>
          </p:cNvSpPr>
          <p:nvPr>
            <p:ph type="ftr" sz="quarter" idx="10"/>
          </p:nvPr>
        </p:nvSpPr>
        <p:spPr/>
        <p:txBody>
          <a:bodyPr/>
          <a:lstStyle/>
          <a:p>
            <a:r>
              <a:rPr kumimoji="1" lang="en-US" altLang="ja-JP" smtClean="0"/>
              <a:t>Copyright © 2012 NTT DATA CORPORATION</a:t>
            </a:r>
            <a:endParaRPr kumimoji="1" lang="ja-JP" altLang="en-US" smtClean="0"/>
          </a:p>
          <a:p>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注意点 </a:t>
            </a:r>
            <a:r>
              <a:rPr kumimoji="1" lang="en-US" altLang="ja-JP" dirty="0" smtClean="0"/>
              <a:t>: </a:t>
            </a:r>
            <a:r>
              <a:rPr kumimoji="1" lang="ja-JP" altLang="en-US" dirty="0" smtClean="0"/>
              <a:t>パーティショナー設定による影響</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n"/>
            </a:pPr>
            <a:r>
              <a:rPr lang="en-US" altLang="ja-JP" dirty="0" err="1" smtClean="0"/>
              <a:t>Partitioner</a:t>
            </a:r>
            <a:r>
              <a:rPr lang="ja-JP" altLang="en-US" dirty="0" smtClean="0"/>
              <a:t>の設定によりデータが大きく偏る場合がある</a:t>
            </a:r>
            <a:endParaRPr lang="en-US" altLang="ja-JP" dirty="0" smtClean="0"/>
          </a:p>
          <a:p>
            <a:pPr lvl="1">
              <a:buFont typeface="Arial" pitchFamily="34" charset="0"/>
              <a:buChar char="•"/>
            </a:pPr>
            <a:r>
              <a:rPr kumimoji="1" lang="ja-JP" altLang="en-US" dirty="0" smtClean="0"/>
              <a:t>都道府県単位</a:t>
            </a:r>
            <a:r>
              <a:rPr lang="ja-JP" altLang="en-US" dirty="0" smtClean="0"/>
              <a:t>による</a:t>
            </a:r>
            <a:r>
              <a:rPr lang="en-US" altLang="ja-JP" dirty="0" err="1" smtClean="0"/>
              <a:t>Partitioner</a:t>
            </a:r>
            <a:endParaRPr lang="en-US" altLang="ja-JP" dirty="0" smtClean="0"/>
          </a:p>
          <a:p>
            <a:pPr lvl="2">
              <a:buFont typeface="Arial" pitchFamily="34" charset="0"/>
              <a:buChar char="•"/>
            </a:pPr>
            <a:r>
              <a:rPr kumimoji="1" lang="ja-JP" altLang="en-US" dirty="0" smtClean="0">
                <a:solidFill>
                  <a:srgbClr val="FF0000"/>
                </a:solidFill>
              </a:rPr>
              <a:t>東京、神奈川</a:t>
            </a:r>
            <a:r>
              <a:rPr kumimoji="1" lang="ja-JP" altLang="en-US" dirty="0" smtClean="0"/>
              <a:t>といったエリアのデータは大量、</a:t>
            </a:r>
            <a:r>
              <a:rPr kumimoji="1" lang="ja-JP" altLang="en-US" dirty="0" smtClean="0">
                <a:solidFill>
                  <a:schemeClr val="accent2"/>
                </a:solidFill>
              </a:rPr>
              <a:t>島根・鳥取</a:t>
            </a:r>
            <a:r>
              <a:rPr kumimoji="1" lang="ja-JP" altLang="en-US" dirty="0" smtClean="0"/>
              <a:t>はほとんど無い</a:t>
            </a:r>
            <a:endParaRPr kumimoji="1" lang="en-US" altLang="ja-JP" dirty="0" smtClean="0"/>
          </a:p>
          <a:p>
            <a:pPr lvl="1">
              <a:buFont typeface="Arial" pitchFamily="34" charset="0"/>
              <a:buChar char="•"/>
            </a:pPr>
            <a:r>
              <a:rPr lang="ja-JP" altLang="en-US" dirty="0" smtClean="0"/>
              <a:t>時間帯による</a:t>
            </a:r>
            <a:r>
              <a:rPr lang="en-US" altLang="ja-JP" dirty="0" err="1" smtClean="0"/>
              <a:t>Partitoner</a:t>
            </a:r>
            <a:endParaRPr lang="en-US" altLang="ja-JP" dirty="0" smtClean="0"/>
          </a:p>
          <a:p>
            <a:pPr lvl="2">
              <a:buFont typeface="Arial" pitchFamily="34" charset="0"/>
              <a:buChar char="•"/>
            </a:pPr>
            <a:r>
              <a:rPr lang="ja-JP" altLang="en-US" dirty="0" smtClean="0">
                <a:solidFill>
                  <a:srgbClr val="FF0000"/>
                </a:solidFill>
              </a:rPr>
              <a:t>日中帯</a:t>
            </a:r>
            <a:r>
              <a:rPr lang="ja-JP" altLang="en-US" dirty="0" smtClean="0"/>
              <a:t>のデータは大量、</a:t>
            </a:r>
            <a:r>
              <a:rPr lang="ja-JP" altLang="en-US" dirty="0" smtClean="0">
                <a:solidFill>
                  <a:schemeClr val="accent2"/>
                </a:solidFill>
              </a:rPr>
              <a:t>深夜</a:t>
            </a:r>
            <a:r>
              <a:rPr lang="ja-JP" altLang="en-US" dirty="0" smtClean="0"/>
              <a:t>のデータはほとんど無い</a:t>
            </a:r>
            <a:endParaRPr lang="en-US" altLang="ja-JP" dirty="0" smtClean="0"/>
          </a:p>
          <a:p>
            <a:pPr lvl="1">
              <a:buFont typeface="Arial" pitchFamily="34" charset="0"/>
              <a:buChar char="•"/>
            </a:pPr>
            <a:r>
              <a:rPr kumimoji="1" lang="ja-JP" altLang="en-US" dirty="0" smtClean="0"/>
              <a:t>国別による</a:t>
            </a:r>
            <a:r>
              <a:rPr kumimoji="1" lang="en-US" altLang="ja-JP" dirty="0" err="1" smtClean="0"/>
              <a:t>Partitioner</a:t>
            </a:r>
            <a:endParaRPr kumimoji="1" lang="en-US" altLang="ja-JP" dirty="0" smtClean="0"/>
          </a:p>
          <a:p>
            <a:pPr lvl="2">
              <a:buFont typeface="Arial" pitchFamily="34" charset="0"/>
              <a:buChar char="•"/>
            </a:pPr>
            <a:r>
              <a:rPr lang="ja-JP" altLang="en-US" dirty="0" smtClean="0">
                <a:solidFill>
                  <a:srgbClr val="FF0000"/>
                </a:solidFill>
              </a:rPr>
              <a:t>中国</a:t>
            </a:r>
            <a:r>
              <a:rPr lang="ja-JP" altLang="en-US" dirty="0" smtClean="0"/>
              <a:t>のデータは大量、</a:t>
            </a:r>
            <a:r>
              <a:rPr lang="ja-JP" altLang="en-US" dirty="0" smtClean="0">
                <a:solidFill>
                  <a:schemeClr val="accent2"/>
                </a:solidFill>
              </a:rPr>
              <a:t>バチカン市国</a:t>
            </a:r>
            <a:r>
              <a:rPr lang="ja-JP" altLang="en-US" dirty="0" smtClean="0"/>
              <a:t>のデータはほとんど無い</a:t>
            </a:r>
            <a:endParaRPr lang="en-US" altLang="ja-JP" dirty="0" smtClean="0"/>
          </a:p>
          <a:p>
            <a:pPr>
              <a:buFont typeface="Arial" pitchFamily="34" charset="0"/>
              <a:buChar char="•"/>
            </a:pPr>
            <a:endParaRPr kumimoji="1" lang="en-US" altLang="ja-JP" dirty="0" smtClean="0"/>
          </a:p>
          <a:p>
            <a:pPr>
              <a:buFont typeface="Wingdings" pitchFamily="2" charset="2"/>
              <a:buChar char="n"/>
            </a:pPr>
            <a:r>
              <a:rPr kumimoji="1" lang="ja-JP" altLang="en-US" dirty="0" smtClean="0"/>
              <a:t>上記の事例では、他</a:t>
            </a:r>
            <a:r>
              <a:rPr kumimoji="1" lang="ja-JP" altLang="en-US" dirty="0" smtClean="0"/>
              <a:t>の要素を交えてパーティションするという工夫も必要である</a:t>
            </a: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10</a:t>
            </a:fld>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 </a:t>
            </a:r>
            <a:r>
              <a:rPr kumimoji="1" lang="ja-JP" altLang="en-US" dirty="0" smtClean="0"/>
              <a:t>分散キャッシュ</a:t>
            </a:r>
            <a:r>
              <a:rPr kumimoji="1" lang="en-US" altLang="ja-JP" dirty="0" smtClean="0"/>
              <a:t/>
            </a:r>
            <a:br>
              <a:rPr kumimoji="1" lang="en-US" altLang="ja-JP" dirty="0" smtClean="0"/>
            </a:b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1"/>
          </p:nvPr>
        </p:nvSpPr>
        <p:spPr/>
        <p:txBody>
          <a:bodyPr/>
          <a:lstStyle/>
          <a:p>
            <a:fld id="{05BC3F6C-FA60-4B64-957B-698064427B42}" type="slidenum">
              <a:rPr kumimoji="1" lang="ja-JP" altLang="en-US" smtClean="0"/>
              <a:pPr/>
              <a:t>11</a:t>
            </a:fld>
            <a:endParaRPr kumimoji="1" lang="ja-JP" altLang="en-US"/>
          </a:p>
        </p:txBody>
      </p:sp>
    </p:spTree>
    <p:extLst>
      <p:ext uri="{BB962C8B-B14F-4D97-AF65-F5344CB8AC3E}">
        <p14:creationId xmlns:p14="http://schemas.microsoft.com/office/powerpoint/2010/main" val="4206337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分散キャッシュとは</a:t>
            </a:r>
            <a:endParaRPr kumimoji="1" lang="ja-JP" altLang="en-US" dirty="0"/>
          </a:p>
        </p:txBody>
      </p:sp>
      <p:sp>
        <p:nvSpPr>
          <p:cNvPr id="6" name="コンテンツ プレースホルダ 5"/>
          <p:cNvSpPr>
            <a:spLocks noGrp="1"/>
          </p:cNvSpPr>
          <p:nvPr>
            <p:ph idx="1"/>
          </p:nvPr>
        </p:nvSpPr>
        <p:spPr/>
        <p:txBody>
          <a:bodyPr/>
          <a:lstStyle/>
          <a:p>
            <a:pPr>
              <a:buFont typeface="Wingdings" pitchFamily="2" charset="2"/>
              <a:buChar char="n"/>
            </a:pPr>
            <a:r>
              <a:rPr lang="ja-JP" altLang="en-US" dirty="0" smtClean="0"/>
              <a:t>分散キャッシュ</a:t>
            </a:r>
            <a:r>
              <a:rPr lang="en-US" altLang="ja-JP" dirty="0" smtClean="0"/>
              <a:t>(</a:t>
            </a:r>
            <a:r>
              <a:rPr lang="en-US" altLang="ja-JP" dirty="0" err="1" smtClean="0"/>
              <a:t>DistributedCache</a:t>
            </a:r>
            <a:r>
              <a:rPr lang="en-US" altLang="ja-JP" dirty="0" smtClean="0"/>
              <a:t>) : </a:t>
            </a:r>
            <a:r>
              <a:rPr lang="en-US" altLang="ja-JP" dirty="0" err="1" smtClean="0"/>
              <a:t>Hadoop</a:t>
            </a:r>
            <a:r>
              <a:rPr lang="ja-JP" altLang="en-US" dirty="0" smtClean="0"/>
              <a:t>標準の分散キャッシュ機能</a:t>
            </a:r>
            <a:endParaRPr kumimoji="1" lang="en-US" altLang="ja-JP" dirty="0" smtClean="0"/>
          </a:p>
          <a:p>
            <a:pPr lvl="1">
              <a:buFont typeface="Wingdings" pitchFamily="2" charset="2"/>
              <a:buChar char="l"/>
            </a:pPr>
            <a:r>
              <a:rPr kumimoji="1" lang="ja-JP" altLang="en-US" dirty="0" smtClean="0"/>
              <a:t>マスターデータのよう</a:t>
            </a:r>
            <a:r>
              <a:rPr lang="ja-JP" altLang="en-US" dirty="0" smtClean="0"/>
              <a:t>なクライアントに保存してある小さなサイズのファイルを各処理に配布する仕組み</a:t>
            </a:r>
            <a:endParaRPr lang="en-US" altLang="ja-JP" dirty="0" smtClean="0"/>
          </a:p>
          <a:p>
            <a:pPr lvl="2">
              <a:buFont typeface="Arial" pitchFamily="34" charset="0"/>
              <a:buChar char="•"/>
            </a:pPr>
            <a:r>
              <a:rPr kumimoji="1" lang="ja-JP" altLang="en-US" dirty="0" smtClean="0"/>
              <a:t>マスターデータとの結合のような処理を実装する場合に利用する</a:t>
            </a:r>
            <a:endParaRPr kumimoji="1" lang="en-US" altLang="ja-JP" dirty="0" smtClean="0"/>
          </a:p>
          <a:p>
            <a:pPr lvl="1">
              <a:buFont typeface="Wingdings" pitchFamily="2" charset="2"/>
              <a:buChar char="l"/>
            </a:pPr>
            <a:r>
              <a:rPr lang="ja-JP" altLang="en-US" dirty="0" smtClean="0"/>
              <a:t>クライアントに配置している個別に作成したアーカイブやライブラリを処理で利用するために各</a:t>
            </a:r>
            <a:r>
              <a:rPr lang="en-US" altLang="ja-JP" dirty="0" err="1" smtClean="0"/>
              <a:t>TaskTracker</a:t>
            </a:r>
            <a:r>
              <a:rPr lang="ja-JP" altLang="en-US" dirty="0" smtClean="0"/>
              <a:t>に配布する</a:t>
            </a:r>
            <a:r>
              <a:rPr lang="ja-JP" altLang="en-US" dirty="0" smtClean="0"/>
              <a:t>仕組み</a:t>
            </a:r>
            <a:endParaRPr lang="en-US" altLang="ja-JP" dirty="0" smtClean="0"/>
          </a:p>
          <a:p>
            <a:pPr lvl="1">
              <a:buFont typeface="Wingdings" pitchFamily="2" charset="2"/>
              <a:buChar char="l"/>
            </a:pPr>
            <a:endParaRPr lang="en-US" altLang="ja-JP" dirty="0"/>
          </a:p>
          <a:p>
            <a:pPr>
              <a:buFont typeface="Wingdings" pitchFamily="2" charset="2"/>
              <a:buChar char="n"/>
            </a:pPr>
            <a:r>
              <a:rPr lang="ja-JP" altLang="en-US" dirty="0" smtClean="0"/>
              <a:t>利用シーンを次ページ以降で述べる</a:t>
            </a:r>
            <a:endParaRPr lang="en-US" altLang="ja-JP" dirty="0" smtClean="0"/>
          </a:p>
          <a:p>
            <a:pPr lvl="1">
              <a:buFont typeface="Arial" pitchFamily="34" charset="0"/>
              <a:buChar char="•"/>
            </a:pP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12</a:t>
            </a:fld>
            <a:endParaRPr kumimoji="1" lang="ja-JP" altLang="en-US"/>
          </a:p>
        </p:txBody>
      </p:sp>
    </p:spTree>
    <p:extLst>
      <p:ext uri="{BB962C8B-B14F-4D97-AF65-F5344CB8AC3E}">
        <p14:creationId xmlns:p14="http://schemas.microsoft.com/office/powerpoint/2010/main" val="227677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4045089"/>
            <a:ext cx="1008112" cy="118411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smtClean="0">
                <a:solidFill>
                  <a:schemeClr val="accent2">
                    <a:lumMod val="50000"/>
                  </a:schemeClr>
                </a:solidFill>
              </a:rPr>
              <a:t>HDFS</a:t>
            </a:r>
            <a:endParaRPr kumimoji="1" lang="ja-JP" altLang="en-US" dirty="0">
              <a:solidFill>
                <a:schemeClr val="accent2">
                  <a:lumMod val="50000"/>
                </a:schemeClr>
              </a:solidFill>
            </a:endParaRPr>
          </a:p>
        </p:txBody>
      </p:sp>
      <p:sp>
        <p:nvSpPr>
          <p:cNvPr id="2" name="タイトル 1"/>
          <p:cNvSpPr>
            <a:spLocks noGrp="1"/>
          </p:cNvSpPr>
          <p:nvPr>
            <p:ph type="title"/>
          </p:nvPr>
        </p:nvSpPr>
        <p:spPr/>
        <p:txBody>
          <a:bodyPr/>
          <a:lstStyle/>
          <a:p>
            <a:r>
              <a:rPr kumimoji="1" lang="ja-JP" altLang="en-US" dirty="0" smtClean="0"/>
              <a:t>分散キャッシュの利用シーン</a:t>
            </a:r>
            <a:endParaRPr kumimoji="1" lang="ja-JP" altLang="en-US" dirty="0"/>
          </a:p>
        </p:txBody>
      </p:sp>
      <p:sp>
        <p:nvSpPr>
          <p:cNvPr id="3" name="コンテンツ プレースホルダ 2"/>
          <p:cNvSpPr>
            <a:spLocks noGrp="1"/>
          </p:cNvSpPr>
          <p:nvPr>
            <p:ph idx="1"/>
          </p:nvPr>
        </p:nvSpPr>
        <p:spPr>
          <a:xfrm>
            <a:off x="179512" y="1206501"/>
            <a:ext cx="8784976" cy="1718444"/>
          </a:xfrm>
        </p:spPr>
        <p:txBody>
          <a:bodyPr/>
          <a:lstStyle/>
          <a:p>
            <a:r>
              <a:rPr lang="en-US" altLang="ja-JP" dirty="0" err="1" smtClean="0"/>
              <a:t>MapReduce</a:t>
            </a:r>
            <a:r>
              <a:rPr lang="ja-JP" altLang="en-US" dirty="0" smtClean="0"/>
              <a:t>処理で数値計算用ライブラリ</a:t>
            </a:r>
            <a:r>
              <a:rPr lang="en-US" altLang="ja-JP" dirty="0" smtClean="0"/>
              <a:t>(JAR</a:t>
            </a:r>
            <a:r>
              <a:rPr lang="ja-JP" altLang="en-US" dirty="0" smtClean="0"/>
              <a:t>ファイル</a:t>
            </a:r>
            <a:r>
              <a:rPr lang="en-US" altLang="ja-JP" dirty="0" smtClean="0"/>
              <a:t>)</a:t>
            </a:r>
            <a:r>
              <a:rPr lang="ja-JP" altLang="en-US" dirty="0" smtClean="0"/>
              <a:t>を利用したいが、</a:t>
            </a:r>
            <a:r>
              <a:rPr lang="en-US" altLang="ja-JP" dirty="0" err="1" smtClean="0"/>
              <a:t>Hadoop</a:t>
            </a:r>
            <a:r>
              <a:rPr lang="ja-JP" altLang="en-US" dirty="0" smtClean="0"/>
              <a:t>クラスタ自身を操作する権限は無い</a:t>
            </a:r>
            <a:endParaRPr lang="en-US" altLang="ja-JP" dirty="0" smtClean="0"/>
          </a:p>
          <a:p>
            <a:pPr lvl="1">
              <a:buFont typeface="Arial" pitchFamily="34" charset="0"/>
              <a:buChar char="•"/>
            </a:pPr>
            <a:r>
              <a:rPr kumimoji="1" lang="ja-JP" altLang="en-US" dirty="0" smtClean="0"/>
              <a:t>アプリケーション実行時に</a:t>
            </a:r>
            <a:r>
              <a:rPr kumimoji="1" lang="en-US" altLang="ja-JP" dirty="0" err="1" smtClean="0"/>
              <a:t>DistributedCache</a:t>
            </a:r>
            <a:r>
              <a:rPr kumimoji="1" lang="ja-JP" altLang="en-US" dirty="0" err="1" smtClean="0"/>
              <a:t>にて</a:t>
            </a:r>
            <a:r>
              <a:rPr kumimoji="1" lang="en-US" altLang="ja-JP" dirty="0" smtClean="0"/>
              <a:t>JAR</a:t>
            </a:r>
            <a:r>
              <a:rPr kumimoji="1" lang="ja-JP" altLang="en-US" dirty="0" smtClean="0"/>
              <a:t>ファイルを展開</a:t>
            </a:r>
            <a:endParaRPr kumimoji="1" lang="en-US" altLang="ja-JP" dirty="0" smtClean="0"/>
          </a:p>
          <a:p>
            <a:pPr lvl="1">
              <a:buFont typeface="Arial" pitchFamily="34" charset="0"/>
              <a:buChar char="•"/>
            </a:pPr>
            <a:r>
              <a:rPr kumimoji="1" lang="ja-JP" altLang="en-US" dirty="0" smtClean="0"/>
              <a:t>処理の実装で、</a:t>
            </a:r>
            <a:r>
              <a:rPr kumimoji="1" lang="en-US" altLang="ja-JP" dirty="0" smtClean="0"/>
              <a:t>JAR</a:t>
            </a:r>
            <a:r>
              <a:rPr kumimoji="1" lang="ja-JP" altLang="en-US" dirty="0" smtClean="0"/>
              <a:t>ファイルをクラスパスに設定</a:t>
            </a:r>
            <a:endParaRPr kumimoji="1" lang="en-US" altLang="ja-JP" dirty="0" smtClean="0"/>
          </a:p>
          <a:p>
            <a:pPr lvl="1">
              <a:buFont typeface="Arial" pitchFamily="34" charset="0"/>
              <a:buChar char="•"/>
            </a:pPr>
            <a:r>
              <a:rPr kumimoji="1" lang="ja-JP" altLang="en-US" dirty="0" smtClean="0"/>
              <a:t>処理で数値計算ライブラリを利用可能</a:t>
            </a:r>
            <a:endParaRPr lang="en-US" altLang="ja-JP" dirty="0" smtClean="0"/>
          </a:p>
          <a:p>
            <a:endParaRPr lang="en-US" altLang="ja-JP" dirty="0" smtClean="0"/>
          </a:p>
          <a:p>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13</a:t>
            </a:fld>
            <a:endParaRPr kumimoji="1" lang="ja-JP" altLang="en-US"/>
          </a:p>
        </p:txBody>
      </p:sp>
      <p:pic>
        <p:nvPicPr>
          <p:cNvPr id="1027" name="Picture 3" descr="C:\Program Files\Microsoft Office\MEDIA\CAGCAT10\j028575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4581128"/>
            <a:ext cx="912114" cy="560527"/>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 4"/>
          <p:cNvSpPr/>
          <p:nvPr/>
        </p:nvSpPr>
        <p:spPr>
          <a:xfrm>
            <a:off x="1619672" y="4509120"/>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アプリケーション</a:t>
            </a:r>
            <a:endParaRPr kumimoji="1" lang="ja-JP" altLang="en-US" dirty="0"/>
          </a:p>
        </p:txBody>
      </p:sp>
      <p:sp>
        <p:nvSpPr>
          <p:cNvPr id="8" name="角丸四角形 7"/>
          <p:cNvSpPr/>
          <p:nvPr/>
        </p:nvSpPr>
        <p:spPr>
          <a:xfrm>
            <a:off x="1619672" y="3861048"/>
            <a:ext cx="1224136"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ライブラリ</a:t>
            </a:r>
            <a:endParaRPr kumimoji="1" lang="en-US" altLang="ja-JP" dirty="0" smtClean="0"/>
          </a:p>
          <a:p>
            <a:pPr algn="ctr"/>
            <a:r>
              <a:rPr lang="en-US" altLang="ja-JP" dirty="0" smtClean="0"/>
              <a:t>(JAR)</a:t>
            </a:r>
            <a:endParaRPr kumimoji="1" lang="ja-JP" altLang="en-US" dirty="0"/>
          </a:p>
        </p:txBody>
      </p:sp>
      <p:sp>
        <p:nvSpPr>
          <p:cNvPr id="6" name="テキスト ボックス 5"/>
          <p:cNvSpPr txBox="1"/>
          <p:nvPr/>
        </p:nvSpPr>
        <p:spPr>
          <a:xfrm>
            <a:off x="539552" y="5157192"/>
            <a:ext cx="1293944" cy="369332"/>
          </a:xfrm>
          <a:prstGeom prst="rect">
            <a:avLst/>
          </a:prstGeom>
          <a:noFill/>
        </p:spPr>
        <p:txBody>
          <a:bodyPr wrap="none" rtlCol="0">
            <a:spAutoFit/>
          </a:bodyPr>
          <a:lstStyle/>
          <a:p>
            <a:r>
              <a:rPr lang="ja-JP" altLang="en-US" dirty="0"/>
              <a:t>クライアント</a:t>
            </a:r>
            <a:endParaRPr kumimoji="1" lang="ja-JP" altLang="en-US" dirty="0"/>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5279" y="4149080"/>
            <a:ext cx="568929" cy="78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5279" y="5373216"/>
            <a:ext cx="568929" cy="78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5279" y="2924944"/>
            <a:ext cx="568929" cy="78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角丸四角形 13"/>
          <p:cNvSpPr/>
          <p:nvPr/>
        </p:nvSpPr>
        <p:spPr>
          <a:xfrm>
            <a:off x="6516216" y="2708920"/>
            <a:ext cx="720080" cy="3258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5" name="角丸四角形 14"/>
          <p:cNvSpPr/>
          <p:nvPr/>
        </p:nvSpPr>
        <p:spPr>
          <a:xfrm>
            <a:off x="6516216" y="3152800"/>
            <a:ext cx="720080" cy="322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角丸四角形 15"/>
          <p:cNvSpPr/>
          <p:nvPr/>
        </p:nvSpPr>
        <p:spPr>
          <a:xfrm>
            <a:off x="7380312" y="2708920"/>
            <a:ext cx="720080" cy="3258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7" name="角丸四角形 16"/>
          <p:cNvSpPr/>
          <p:nvPr/>
        </p:nvSpPr>
        <p:spPr>
          <a:xfrm>
            <a:off x="7380312" y="3152800"/>
            <a:ext cx="720080" cy="322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角丸四角形 17"/>
          <p:cNvSpPr/>
          <p:nvPr/>
        </p:nvSpPr>
        <p:spPr>
          <a:xfrm>
            <a:off x="6516216" y="3573016"/>
            <a:ext cx="720080" cy="32222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slot</a:t>
            </a:r>
            <a:endParaRPr kumimoji="1" lang="ja-JP" altLang="en-US" sz="1600" dirty="0"/>
          </a:p>
        </p:txBody>
      </p:sp>
      <p:sp>
        <p:nvSpPr>
          <p:cNvPr id="19" name="角丸四角形 18"/>
          <p:cNvSpPr/>
          <p:nvPr/>
        </p:nvSpPr>
        <p:spPr>
          <a:xfrm>
            <a:off x="7380312" y="3587062"/>
            <a:ext cx="720080" cy="32222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slot</a:t>
            </a:r>
            <a:endParaRPr kumimoji="1" lang="ja-JP" altLang="en-US" sz="1600" dirty="0"/>
          </a:p>
        </p:txBody>
      </p:sp>
      <p:sp>
        <p:nvSpPr>
          <p:cNvPr id="22" name="角丸四角形 21"/>
          <p:cNvSpPr/>
          <p:nvPr/>
        </p:nvSpPr>
        <p:spPr>
          <a:xfrm>
            <a:off x="3563888" y="4117098"/>
            <a:ext cx="720080" cy="3258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3" name="角丸四角形 22"/>
          <p:cNvSpPr/>
          <p:nvPr/>
        </p:nvSpPr>
        <p:spPr>
          <a:xfrm>
            <a:off x="3563888" y="4514949"/>
            <a:ext cx="720080" cy="322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 name="直線矢印コネクタ 9"/>
          <p:cNvCxnSpPr>
            <a:stCxn id="8" idx="3"/>
            <a:endCxn id="22" idx="1"/>
          </p:cNvCxnSpPr>
          <p:nvPr/>
        </p:nvCxnSpPr>
        <p:spPr>
          <a:xfrm>
            <a:off x="2843808" y="4149080"/>
            <a:ext cx="720080" cy="13094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5" idx="3"/>
            <a:endCxn id="23" idx="1"/>
          </p:cNvCxnSpPr>
          <p:nvPr/>
        </p:nvCxnSpPr>
        <p:spPr>
          <a:xfrm flipV="1">
            <a:off x="2843808" y="4676064"/>
            <a:ext cx="720080" cy="121088"/>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23" idx="3"/>
            <a:endCxn id="15" idx="1"/>
          </p:cNvCxnSpPr>
          <p:nvPr/>
        </p:nvCxnSpPr>
        <p:spPr>
          <a:xfrm flipV="1">
            <a:off x="4283968" y="3313915"/>
            <a:ext cx="2232248" cy="1362149"/>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4" name="角丸四角形 33"/>
          <p:cNvSpPr/>
          <p:nvPr/>
        </p:nvSpPr>
        <p:spPr>
          <a:xfrm>
            <a:off x="6516216" y="4028829"/>
            <a:ext cx="720080" cy="3258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35" name="角丸四角形 34"/>
          <p:cNvSpPr/>
          <p:nvPr/>
        </p:nvSpPr>
        <p:spPr>
          <a:xfrm>
            <a:off x="6516216" y="4472709"/>
            <a:ext cx="720080" cy="322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角丸四角形 35"/>
          <p:cNvSpPr/>
          <p:nvPr/>
        </p:nvSpPr>
        <p:spPr>
          <a:xfrm>
            <a:off x="6516216" y="4906971"/>
            <a:ext cx="720080" cy="32222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slot</a:t>
            </a:r>
            <a:endParaRPr kumimoji="1" lang="ja-JP" altLang="en-US" sz="1600" dirty="0"/>
          </a:p>
        </p:txBody>
      </p:sp>
      <p:sp>
        <p:nvSpPr>
          <p:cNvPr id="37" name="角丸四角形 36"/>
          <p:cNvSpPr/>
          <p:nvPr/>
        </p:nvSpPr>
        <p:spPr>
          <a:xfrm>
            <a:off x="6516216" y="5324973"/>
            <a:ext cx="720080" cy="3258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38" name="角丸四角形 37"/>
          <p:cNvSpPr/>
          <p:nvPr/>
        </p:nvSpPr>
        <p:spPr>
          <a:xfrm>
            <a:off x="6516216" y="5768853"/>
            <a:ext cx="720080" cy="322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角丸四角形 38"/>
          <p:cNvSpPr/>
          <p:nvPr/>
        </p:nvSpPr>
        <p:spPr>
          <a:xfrm>
            <a:off x="6516216" y="6203115"/>
            <a:ext cx="720080" cy="32222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slot</a:t>
            </a:r>
            <a:endParaRPr kumimoji="1" lang="ja-JP" altLang="en-US" sz="1600" dirty="0"/>
          </a:p>
        </p:txBody>
      </p:sp>
      <p:cxnSp>
        <p:nvCxnSpPr>
          <p:cNvPr id="40" name="直線矢印コネクタ 39"/>
          <p:cNvCxnSpPr>
            <a:stCxn id="23" idx="3"/>
            <a:endCxn id="35" idx="1"/>
          </p:cNvCxnSpPr>
          <p:nvPr/>
        </p:nvCxnSpPr>
        <p:spPr>
          <a:xfrm flipV="1">
            <a:off x="4283968" y="4633824"/>
            <a:ext cx="2232248" cy="4224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3" idx="3"/>
            <a:endCxn id="38" idx="1"/>
          </p:cNvCxnSpPr>
          <p:nvPr/>
        </p:nvCxnSpPr>
        <p:spPr>
          <a:xfrm>
            <a:off x="4283968" y="4676064"/>
            <a:ext cx="2232248" cy="1253904"/>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22" idx="3"/>
            <a:endCxn id="14" idx="1"/>
          </p:cNvCxnSpPr>
          <p:nvPr/>
        </p:nvCxnSpPr>
        <p:spPr>
          <a:xfrm flipV="1">
            <a:off x="4283968" y="2871842"/>
            <a:ext cx="2232248" cy="1408178"/>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22" idx="3"/>
            <a:endCxn id="34" idx="1"/>
          </p:cNvCxnSpPr>
          <p:nvPr/>
        </p:nvCxnSpPr>
        <p:spPr>
          <a:xfrm flipV="1">
            <a:off x="4283968" y="4191751"/>
            <a:ext cx="2232248" cy="8826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22" idx="3"/>
            <a:endCxn id="37" idx="1"/>
          </p:cNvCxnSpPr>
          <p:nvPr/>
        </p:nvCxnSpPr>
        <p:spPr>
          <a:xfrm>
            <a:off x="4283968" y="4280020"/>
            <a:ext cx="2232248" cy="120787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6" name="角丸四角形 55"/>
          <p:cNvSpPr/>
          <p:nvPr/>
        </p:nvSpPr>
        <p:spPr>
          <a:xfrm>
            <a:off x="6516216" y="2314683"/>
            <a:ext cx="720080" cy="322229"/>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solidFill>
                  <a:srgbClr val="C00000"/>
                </a:solidFill>
              </a:rPr>
              <a:t>処理</a:t>
            </a:r>
            <a:endParaRPr kumimoji="1" lang="ja-JP" altLang="en-US" sz="1600" dirty="0">
              <a:solidFill>
                <a:srgbClr val="C00000"/>
              </a:solidFill>
            </a:endParaRPr>
          </a:p>
        </p:txBody>
      </p:sp>
      <p:sp>
        <p:nvSpPr>
          <p:cNvPr id="57" name="角丸四角形 56"/>
          <p:cNvSpPr/>
          <p:nvPr/>
        </p:nvSpPr>
        <p:spPr>
          <a:xfrm>
            <a:off x="7380312" y="2314683"/>
            <a:ext cx="720080" cy="322229"/>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solidFill>
                  <a:srgbClr val="C00000"/>
                </a:solidFill>
              </a:rPr>
              <a:t>処理</a:t>
            </a:r>
            <a:endParaRPr kumimoji="1" lang="ja-JP" altLang="en-US" sz="1600" dirty="0">
              <a:solidFill>
                <a:srgbClr val="C00000"/>
              </a:solidFill>
            </a:endParaRPr>
          </a:p>
        </p:txBody>
      </p:sp>
      <p:sp>
        <p:nvSpPr>
          <p:cNvPr id="52" name="テキスト ボックス 51"/>
          <p:cNvSpPr txBox="1"/>
          <p:nvPr/>
        </p:nvSpPr>
        <p:spPr>
          <a:xfrm>
            <a:off x="8244408" y="2924944"/>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59" name="テキスト ボックス 58"/>
          <p:cNvSpPr txBox="1"/>
          <p:nvPr/>
        </p:nvSpPr>
        <p:spPr>
          <a:xfrm>
            <a:off x="7380312" y="4427820"/>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60" name="テキスト ボックス 59"/>
          <p:cNvSpPr txBox="1"/>
          <p:nvPr/>
        </p:nvSpPr>
        <p:spPr>
          <a:xfrm>
            <a:off x="7380311" y="5745301"/>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62" name="テキスト ボックス 61"/>
          <p:cNvSpPr txBox="1"/>
          <p:nvPr/>
        </p:nvSpPr>
        <p:spPr>
          <a:xfrm>
            <a:off x="5364088" y="6453336"/>
            <a:ext cx="1778051" cy="369332"/>
          </a:xfrm>
          <a:prstGeom prst="rect">
            <a:avLst/>
          </a:prstGeom>
          <a:noFill/>
        </p:spPr>
        <p:txBody>
          <a:bodyPr wrap="none" rtlCol="0">
            <a:spAutoFit/>
          </a:bodyPr>
          <a:lstStyle/>
          <a:p>
            <a:r>
              <a:rPr lang="en-US" altLang="ja-JP" dirty="0" err="1" smtClean="0"/>
              <a:t>TaskTracker</a:t>
            </a:r>
            <a:r>
              <a:rPr lang="en-US" altLang="ja-JP" dirty="0" smtClean="0"/>
              <a:t>(s)</a:t>
            </a:r>
            <a:endParaRPr kumimoji="1" lang="ja-JP" altLang="en-US" dirty="0"/>
          </a:p>
        </p:txBody>
      </p:sp>
      <p:sp>
        <p:nvSpPr>
          <p:cNvPr id="63" name="角丸四角形吹き出し 62"/>
          <p:cNvSpPr/>
          <p:nvPr/>
        </p:nvSpPr>
        <p:spPr>
          <a:xfrm>
            <a:off x="2915816" y="5817504"/>
            <a:ext cx="2304256" cy="779848"/>
          </a:xfrm>
          <a:prstGeom prst="wedgeRoundRectCallout">
            <a:avLst>
              <a:gd name="adj1" fmla="val -9467"/>
              <a:gd name="adj2" fmla="val -11481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t>MapReduce</a:t>
            </a:r>
            <a:r>
              <a:rPr kumimoji="1" lang="ja-JP" altLang="en-US" dirty="0" smtClean="0"/>
              <a:t>ジョブ用特別ディレクトリ</a:t>
            </a:r>
            <a:endParaRPr kumimoji="1" lang="ja-JP"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分散キャッシュの利用シーン</a:t>
            </a:r>
            <a:endParaRPr kumimoji="1" lang="ja-JP" altLang="en-US" dirty="0"/>
          </a:p>
        </p:txBody>
      </p:sp>
      <p:sp>
        <p:nvSpPr>
          <p:cNvPr id="3" name="コンテンツ プレースホルダ 2"/>
          <p:cNvSpPr>
            <a:spLocks noGrp="1"/>
          </p:cNvSpPr>
          <p:nvPr>
            <p:ph idx="1"/>
          </p:nvPr>
        </p:nvSpPr>
        <p:spPr>
          <a:xfrm>
            <a:off x="179512" y="1206501"/>
            <a:ext cx="8784976" cy="1646436"/>
          </a:xfrm>
        </p:spPr>
        <p:txBody>
          <a:bodyPr/>
          <a:lstStyle/>
          <a:p>
            <a:pPr>
              <a:buFont typeface="+mj-lt"/>
              <a:buAutoNum type="arabicPeriod" startAt="2"/>
            </a:pPr>
            <a:r>
              <a:rPr kumimoji="1" lang="ja-JP" altLang="en-US" dirty="0" smtClean="0"/>
              <a:t>マスターデータ</a:t>
            </a:r>
            <a:r>
              <a:rPr kumimoji="1" lang="en-US" altLang="ja-JP" dirty="0" smtClean="0"/>
              <a:t>(</a:t>
            </a:r>
            <a:r>
              <a:rPr kumimoji="1" lang="ja-JP" altLang="en-US" dirty="0" smtClean="0"/>
              <a:t>サイズ</a:t>
            </a:r>
            <a:r>
              <a:rPr kumimoji="1" lang="en-US" altLang="ja-JP" dirty="0" smtClean="0"/>
              <a:t>:</a:t>
            </a:r>
            <a:r>
              <a:rPr lang="ja-JP" altLang="en-US" dirty="0" smtClean="0"/>
              <a:t>小、ファイル数</a:t>
            </a:r>
            <a:r>
              <a:rPr lang="en-US" altLang="ja-JP" dirty="0" smtClean="0"/>
              <a:t>:</a:t>
            </a:r>
            <a:r>
              <a:rPr lang="ja-JP" altLang="en-US" dirty="0" smtClean="0"/>
              <a:t>多数</a:t>
            </a:r>
            <a:r>
              <a:rPr lang="en-US" altLang="ja-JP" dirty="0" smtClean="0"/>
              <a:t>)</a:t>
            </a:r>
            <a:r>
              <a:rPr lang="ja-JP" altLang="en-US" dirty="0" smtClean="0"/>
              <a:t>が</a:t>
            </a:r>
            <a:r>
              <a:rPr lang="en-US" altLang="ja-JP" dirty="0" smtClean="0"/>
              <a:t>ZIP</a:t>
            </a:r>
            <a:r>
              <a:rPr lang="ja-JP" altLang="en-US" dirty="0" smtClean="0"/>
              <a:t>ファイルとして用意されているが、このマスターデータを簡単に利用したい</a:t>
            </a:r>
            <a:endParaRPr lang="en-US" altLang="ja-JP" dirty="0" smtClean="0"/>
          </a:p>
          <a:p>
            <a:pPr lvl="1">
              <a:buFont typeface="Arial" pitchFamily="34" charset="0"/>
              <a:buChar char="•"/>
            </a:pPr>
            <a:r>
              <a:rPr kumimoji="1" lang="ja-JP" altLang="en-US" dirty="0" smtClean="0"/>
              <a:t>サイズ小のファイルを</a:t>
            </a:r>
            <a:r>
              <a:rPr kumimoji="1" lang="en-US" altLang="ja-JP" dirty="0" smtClean="0"/>
              <a:t>HDFS</a:t>
            </a:r>
            <a:r>
              <a:rPr kumimoji="1" lang="ja-JP" altLang="en-US" dirty="0" smtClean="0"/>
              <a:t>に保存 </a:t>
            </a:r>
            <a:r>
              <a:rPr lang="ja-JP" altLang="en-US" dirty="0" smtClean="0"/>
              <a:t>→ 効率悪いリソース利用方法</a:t>
            </a:r>
            <a:endParaRPr lang="en-US" altLang="ja-JP" dirty="0" smtClean="0"/>
          </a:p>
          <a:p>
            <a:pPr lvl="1">
              <a:buFont typeface="Arial" pitchFamily="34" charset="0"/>
              <a:buChar char="•"/>
            </a:pPr>
            <a:r>
              <a:rPr lang="en-US" altLang="ja-JP" dirty="0" err="1" smtClean="0"/>
              <a:t>DistributedCache</a:t>
            </a:r>
            <a:r>
              <a:rPr lang="ja-JP" altLang="en-US" dirty="0" smtClean="0"/>
              <a:t>の機能により、</a:t>
            </a:r>
            <a:r>
              <a:rPr lang="en-US" altLang="ja-JP" dirty="0" smtClean="0"/>
              <a:t>ZIP</a:t>
            </a:r>
            <a:r>
              <a:rPr lang="ja-JP" altLang="en-US" dirty="0" smtClean="0"/>
              <a:t>ファイルは</a:t>
            </a:r>
            <a:r>
              <a:rPr lang="en-US" altLang="ja-JP" dirty="0" err="1" smtClean="0"/>
              <a:t>TaskTracker</a:t>
            </a:r>
            <a:r>
              <a:rPr lang="ja-JP" altLang="en-US" dirty="0" smtClean="0"/>
              <a:t>で展開可能</a:t>
            </a:r>
            <a:endParaRPr lang="en-US" altLang="ja-JP" dirty="0" smtClean="0"/>
          </a:p>
          <a:p>
            <a:pPr lvl="1">
              <a:buFont typeface="Arial" pitchFamily="34" charset="0"/>
              <a:buChar char="•"/>
            </a:pPr>
            <a:r>
              <a:rPr lang="ja-JP" altLang="en-US" dirty="0" smtClean="0"/>
              <a:t>処理で必要なファイルのみを利用する実装が容易</a:t>
            </a:r>
            <a:endParaRPr lang="en-US" altLang="ja-JP" dirty="0" smtClean="0"/>
          </a:p>
          <a:p>
            <a:pPr>
              <a:buAutoNum type="arabicPeriod" startAt="2"/>
            </a:pPr>
            <a:endParaRPr lang="en-US" altLang="ja-JP" dirty="0" smtClean="0"/>
          </a:p>
          <a:p>
            <a:pPr>
              <a:buAutoNum type="arabicPeriod" startAt="2"/>
            </a:pP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14</a:t>
            </a:fld>
            <a:endParaRPr kumimoji="1" lang="ja-JP" altLang="en-US"/>
          </a:p>
        </p:txBody>
      </p:sp>
      <p:sp>
        <p:nvSpPr>
          <p:cNvPr id="5" name="正方形/長方形 4"/>
          <p:cNvSpPr/>
          <p:nvPr/>
        </p:nvSpPr>
        <p:spPr>
          <a:xfrm>
            <a:off x="3419872" y="3973081"/>
            <a:ext cx="1008112" cy="118411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smtClean="0">
                <a:solidFill>
                  <a:schemeClr val="accent2">
                    <a:lumMod val="50000"/>
                  </a:schemeClr>
                </a:solidFill>
              </a:rPr>
              <a:t>HDFS</a:t>
            </a:r>
            <a:endParaRPr kumimoji="1" lang="ja-JP" altLang="en-US" dirty="0">
              <a:solidFill>
                <a:schemeClr val="accent2">
                  <a:lumMod val="50000"/>
                </a:schemeClr>
              </a:solidFill>
            </a:endParaRPr>
          </a:p>
        </p:txBody>
      </p:sp>
      <p:pic>
        <p:nvPicPr>
          <p:cNvPr id="6" name="Picture 3" descr="C:\Program Files\Microsoft Office\MEDIA\CAGCAT10\j028575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4581128"/>
            <a:ext cx="912114" cy="560527"/>
          </a:xfrm>
          <a:prstGeom prst="rect">
            <a:avLst/>
          </a:prstGeom>
          <a:noFill/>
          <a:extLst>
            <a:ext uri="{909E8E84-426E-40DD-AFC4-6F175D3DCCD1}">
              <a14:hiddenFill xmlns:a14="http://schemas.microsoft.com/office/drawing/2010/main">
                <a:solidFill>
                  <a:srgbClr val="FFFFFF"/>
                </a:solidFill>
              </a14:hiddenFill>
            </a:ext>
          </a:extLst>
        </p:spPr>
      </p:pic>
      <p:sp>
        <p:nvSpPr>
          <p:cNvPr id="7" name="角丸四角形 6"/>
          <p:cNvSpPr/>
          <p:nvPr/>
        </p:nvSpPr>
        <p:spPr>
          <a:xfrm>
            <a:off x="1619672" y="4509120"/>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アプリケーション</a:t>
            </a:r>
            <a:endParaRPr kumimoji="1" lang="ja-JP" altLang="en-US" dirty="0"/>
          </a:p>
        </p:txBody>
      </p:sp>
      <p:sp>
        <p:nvSpPr>
          <p:cNvPr id="8" name="角丸四角形 7"/>
          <p:cNvSpPr/>
          <p:nvPr/>
        </p:nvSpPr>
        <p:spPr>
          <a:xfrm>
            <a:off x="1619672" y="3861048"/>
            <a:ext cx="1224136"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dirty="0" smtClean="0"/>
              <a:t>アーカイブ</a:t>
            </a:r>
            <a:endParaRPr lang="en-US" altLang="ja-JP" dirty="0" smtClean="0"/>
          </a:p>
          <a:p>
            <a:pPr algn="ctr"/>
            <a:r>
              <a:rPr kumimoji="1" lang="en-US" altLang="ja-JP" dirty="0" smtClean="0"/>
              <a:t>(ZIP)</a:t>
            </a:r>
            <a:endParaRPr kumimoji="1" lang="ja-JP" altLang="en-US" dirty="0"/>
          </a:p>
        </p:txBody>
      </p:sp>
      <p:sp>
        <p:nvSpPr>
          <p:cNvPr id="9" name="テキスト ボックス 8"/>
          <p:cNvSpPr txBox="1"/>
          <p:nvPr/>
        </p:nvSpPr>
        <p:spPr>
          <a:xfrm>
            <a:off x="539552" y="5157192"/>
            <a:ext cx="1293944" cy="369332"/>
          </a:xfrm>
          <a:prstGeom prst="rect">
            <a:avLst/>
          </a:prstGeom>
          <a:noFill/>
        </p:spPr>
        <p:txBody>
          <a:bodyPr wrap="none" rtlCol="0">
            <a:spAutoFit/>
          </a:bodyPr>
          <a:lstStyle/>
          <a:p>
            <a:r>
              <a:rPr lang="ja-JP" altLang="en-US" dirty="0"/>
              <a:t>クライアント</a:t>
            </a:r>
            <a:endParaRPr kumimoji="1" lang="ja-JP" altLang="en-US" dirty="0"/>
          </a:p>
        </p:txBody>
      </p:sp>
      <p:pic>
        <p:nvPicPr>
          <p:cNvPr id="1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5279" y="5373216"/>
            <a:ext cx="568929" cy="78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5279" y="4028829"/>
            <a:ext cx="568929" cy="78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角丸四角形 12"/>
          <p:cNvSpPr/>
          <p:nvPr/>
        </p:nvSpPr>
        <p:spPr>
          <a:xfrm>
            <a:off x="6588224" y="3789040"/>
            <a:ext cx="288032" cy="325843"/>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4" name="角丸四角形 13"/>
          <p:cNvSpPr/>
          <p:nvPr/>
        </p:nvSpPr>
        <p:spPr>
          <a:xfrm>
            <a:off x="6516216" y="4256685"/>
            <a:ext cx="720080" cy="322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角丸四角形 16"/>
          <p:cNvSpPr/>
          <p:nvPr/>
        </p:nvSpPr>
        <p:spPr>
          <a:xfrm>
            <a:off x="6516216" y="4676901"/>
            <a:ext cx="720080" cy="32222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slot</a:t>
            </a:r>
            <a:endParaRPr kumimoji="1" lang="ja-JP" altLang="en-US" sz="1600" dirty="0"/>
          </a:p>
        </p:txBody>
      </p:sp>
      <p:sp>
        <p:nvSpPr>
          <p:cNvPr id="19" name="角丸四角形 18"/>
          <p:cNvSpPr/>
          <p:nvPr/>
        </p:nvSpPr>
        <p:spPr>
          <a:xfrm>
            <a:off x="3563888" y="4045090"/>
            <a:ext cx="720080" cy="3258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0" name="角丸四角形 19"/>
          <p:cNvSpPr/>
          <p:nvPr/>
        </p:nvSpPr>
        <p:spPr>
          <a:xfrm>
            <a:off x="3563888" y="4442941"/>
            <a:ext cx="720080" cy="322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1" name="直線矢印コネクタ 20"/>
          <p:cNvCxnSpPr>
            <a:stCxn id="8" idx="3"/>
            <a:endCxn id="19" idx="1"/>
          </p:cNvCxnSpPr>
          <p:nvPr/>
        </p:nvCxnSpPr>
        <p:spPr>
          <a:xfrm>
            <a:off x="2843808" y="4149080"/>
            <a:ext cx="720080" cy="58932"/>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7" idx="3"/>
            <a:endCxn id="20" idx="1"/>
          </p:cNvCxnSpPr>
          <p:nvPr/>
        </p:nvCxnSpPr>
        <p:spPr>
          <a:xfrm flipV="1">
            <a:off x="2843808" y="4604056"/>
            <a:ext cx="720080" cy="193096"/>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20" idx="3"/>
            <a:endCxn id="14" idx="1"/>
          </p:cNvCxnSpPr>
          <p:nvPr/>
        </p:nvCxnSpPr>
        <p:spPr>
          <a:xfrm flipV="1">
            <a:off x="4283968" y="4417800"/>
            <a:ext cx="2232248" cy="186256"/>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p:cNvSpPr/>
          <p:nvPr/>
        </p:nvSpPr>
        <p:spPr>
          <a:xfrm>
            <a:off x="6516216" y="5324973"/>
            <a:ext cx="720080" cy="3258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 name="角丸四角形 27"/>
          <p:cNvSpPr/>
          <p:nvPr/>
        </p:nvSpPr>
        <p:spPr>
          <a:xfrm>
            <a:off x="6516216" y="5768853"/>
            <a:ext cx="720080" cy="322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角丸四角形 28"/>
          <p:cNvSpPr/>
          <p:nvPr/>
        </p:nvSpPr>
        <p:spPr>
          <a:xfrm>
            <a:off x="6516216" y="6203115"/>
            <a:ext cx="720080" cy="32222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slot</a:t>
            </a:r>
            <a:endParaRPr kumimoji="1" lang="ja-JP" altLang="en-US" sz="1600" dirty="0"/>
          </a:p>
        </p:txBody>
      </p:sp>
      <p:cxnSp>
        <p:nvCxnSpPr>
          <p:cNvPr id="31" name="直線矢印コネクタ 30"/>
          <p:cNvCxnSpPr>
            <a:stCxn id="20" idx="3"/>
            <a:endCxn id="28" idx="1"/>
          </p:cNvCxnSpPr>
          <p:nvPr/>
        </p:nvCxnSpPr>
        <p:spPr>
          <a:xfrm>
            <a:off x="4283968" y="4604056"/>
            <a:ext cx="2232248" cy="1325912"/>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9" idx="3"/>
            <a:endCxn id="13" idx="1"/>
          </p:cNvCxnSpPr>
          <p:nvPr/>
        </p:nvCxnSpPr>
        <p:spPr>
          <a:xfrm flipV="1">
            <a:off x="4283968" y="3951962"/>
            <a:ext cx="2304256" cy="25605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9" idx="3"/>
            <a:endCxn id="27" idx="1"/>
          </p:cNvCxnSpPr>
          <p:nvPr/>
        </p:nvCxnSpPr>
        <p:spPr>
          <a:xfrm>
            <a:off x="4283968" y="4208012"/>
            <a:ext cx="2232248" cy="1279883"/>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5" name="角丸四角形 34"/>
          <p:cNvSpPr/>
          <p:nvPr/>
        </p:nvSpPr>
        <p:spPr>
          <a:xfrm>
            <a:off x="6444208" y="3418568"/>
            <a:ext cx="1584176" cy="730512"/>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1600" dirty="0" smtClean="0">
                <a:solidFill>
                  <a:srgbClr val="C00000"/>
                </a:solidFill>
              </a:rPr>
              <a:t>処理</a:t>
            </a:r>
            <a:endParaRPr kumimoji="1" lang="ja-JP" altLang="en-US" sz="1600" dirty="0">
              <a:solidFill>
                <a:srgbClr val="C00000"/>
              </a:solidFill>
            </a:endParaRPr>
          </a:p>
        </p:txBody>
      </p:sp>
      <p:sp>
        <p:nvSpPr>
          <p:cNvPr id="37" name="テキスト ボックス 36"/>
          <p:cNvSpPr txBox="1"/>
          <p:nvPr/>
        </p:nvSpPr>
        <p:spPr>
          <a:xfrm>
            <a:off x="8244408" y="4028829"/>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39" name="テキスト ボックス 38"/>
          <p:cNvSpPr txBox="1"/>
          <p:nvPr/>
        </p:nvSpPr>
        <p:spPr>
          <a:xfrm>
            <a:off x="7380311" y="5745301"/>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40" name="テキスト ボックス 39"/>
          <p:cNvSpPr txBox="1"/>
          <p:nvPr/>
        </p:nvSpPr>
        <p:spPr>
          <a:xfrm>
            <a:off x="5364088" y="6453336"/>
            <a:ext cx="1778051" cy="369332"/>
          </a:xfrm>
          <a:prstGeom prst="rect">
            <a:avLst/>
          </a:prstGeom>
          <a:noFill/>
        </p:spPr>
        <p:txBody>
          <a:bodyPr wrap="none" rtlCol="0">
            <a:spAutoFit/>
          </a:bodyPr>
          <a:lstStyle/>
          <a:p>
            <a:r>
              <a:rPr lang="en-US" altLang="ja-JP" dirty="0" err="1" smtClean="0"/>
              <a:t>TaskTracker</a:t>
            </a:r>
            <a:r>
              <a:rPr lang="en-US" altLang="ja-JP" dirty="0" smtClean="0"/>
              <a:t>(s)</a:t>
            </a:r>
            <a:endParaRPr kumimoji="1" lang="ja-JP" altLang="en-US" dirty="0"/>
          </a:p>
        </p:txBody>
      </p:sp>
      <p:sp>
        <p:nvSpPr>
          <p:cNvPr id="41" name="角丸四角形吹き出し 40"/>
          <p:cNvSpPr/>
          <p:nvPr/>
        </p:nvSpPr>
        <p:spPr>
          <a:xfrm>
            <a:off x="2843808" y="5745496"/>
            <a:ext cx="2304256" cy="779848"/>
          </a:xfrm>
          <a:prstGeom prst="wedgeRoundRectCallout">
            <a:avLst>
              <a:gd name="adj1" fmla="val -9467"/>
              <a:gd name="adj2" fmla="val -11481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t>MapReduce</a:t>
            </a:r>
            <a:r>
              <a:rPr kumimoji="1" lang="ja-JP" altLang="en-US" dirty="0" smtClean="0"/>
              <a:t>ジョブ用特別ディレクトリ</a:t>
            </a:r>
            <a:endParaRPr kumimoji="1" lang="ja-JP" altLang="en-US" dirty="0"/>
          </a:p>
        </p:txBody>
      </p:sp>
      <p:sp>
        <p:nvSpPr>
          <p:cNvPr id="44" name="角丸四角形 43"/>
          <p:cNvSpPr/>
          <p:nvPr/>
        </p:nvSpPr>
        <p:spPr>
          <a:xfrm>
            <a:off x="6948264" y="3789040"/>
            <a:ext cx="288032" cy="325843"/>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45" name="角丸四角形 44"/>
          <p:cNvSpPr/>
          <p:nvPr/>
        </p:nvSpPr>
        <p:spPr>
          <a:xfrm>
            <a:off x="7308304" y="3789040"/>
            <a:ext cx="288032" cy="325843"/>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46" name="角丸四角形 45"/>
          <p:cNvSpPr/>
          <p:nvPr/>
        </p:nvSpPr>
        <p:spPr>
          <a:xfrm>
            <a:off x="7668344" y="3789040"/>
            <a:ext cx="288032" cy="325843"/>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47" name="角丸四角形吹き出し 46"/>
          <p:cNvSpPr/>
          <p:nvPr/>
        </p:nvSpPr>
        <p:spPr>
          <a:xfrm>
            <a:off x="6588224" y="2564904"/>
            <a:ext cx="2304256" cy="779848"/>
          </a:xfrm>
          <a:prstGeom prst="wedgeRoundRectCallout">
            <a:avLst>
              <a:gd name="adj1" fmla="val -37392"/>
              <a:gd name="adj2" fmla="val 6432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処理で利用するときに</a:t>
            </a:r>
            <a:r>
              <a:rPr lang="ja-JP" altLang="en-US" dirty="0" smtClean="0"/>
              <a:t>は展開されたファイルを扱える</a:t>
            </a:r>
            <a:endParaRPr kumimoji="1" lang="ja-JP" altLang="en-US" dirty="0"/>
          </a:p>
        </p:txBody>
      </p:sp>
    </p:spTree>
    <p:extLst>
      <p:ext uri="{BB962C8B-B14F-4D97-AF65-F5344CB8AC3E}">
        <p14:creationId xmlns:p14="http://schemas.microsoft.com/office/powerpoint/2010/main" val="184868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分散キャッシュの利用方法</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n"/>
            </a:pPr>
            <a:r>
              <a:rPr kumimoji="1" lang="en-US" altLang="ja-JP" dirty="0" smtClean="0"/>
              <a:t>API : </a:t>
            </a:r>
            <a:r>
              <a:rPr kumimoji="1" lang="en-US" altLang="ja-JP" dirty="0" err="1" smtClean="0"/>
              <a:t>DistributedCache</a:t>
            </a:r>
            <a:r>
              <a:rPr kumimoji="1" lang="ja-JP" altLang="en-US" dirty="0" smtClean="0"/>
              <a:t>クラスを利用する</a:t>
            </a:r>
            <a:endParaRPr kumimoji="1" lang="en-US" altLang="ja-JP" dirty="0" smtClean="0"/>
          </a:p>
          <a:p>
            <a:pPr lvl="1">
              <a:buFont typeface="Arial" pitchFamily="34" charset="0"/>
              <a:buChar char="•"/>
            </a:pPr>
            <a:r>
              <a:rPr lang="en-US" altLang="ja-JP" dirty="0" smtClean="0"/>
              <a:t>1. MapReduce</a:t>
            </a:r>
            <a:r>
              <a:rPr lang="ja-JP" altLang="en-US" dirty="0" smtClean="0"/>
              <a:t>ジョブ設定クラス　</a:t>
            </a:r>
            <a:r>
              <a:rPr lang="en-US" altLang="ja-JP" dirty="0" smtClean="0"/>
              <a:t>(Job</a:t>
            </a:r>
            <a:r>
              <a:rPr lang="ja-JP" altLang="en-US" dirty="0" smtClean="0"/>
              <a:t>クラスでの設定</a:t>
            </a:r>
            <a:r>
              <a:rPr lang="en-US" altLang="ja-JP" dirty="0" smtClean="0"/>
              <a:t>)</a:t>
            </a:r>
            <a:endParaRPr kumimoji="1" lang="en-US" altLang="ja-JP" dirty="0" smtClean="0"/>
          </a:p>
          <a:p>
            <a:pPr>
              <a:buNone/>
            </a:pPr>
            <a:endParaRPr lang="en-US" altLang="ja-JP" dirty="0" smtClean="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15</a:t>
            </a:fld>
            <a:endParaRPr kumimoji="1" lang="ja-JP" altLang="en-US"/>
          </a:p>
        </p:txBody>
      </p:sp>
      <p:sp>
        <p:nvSpPr>
          <p:cNvPr id="7" name="テキスト ボックス 6"/>
          <p:cNvSpPr txBox="1"/>
          <p:nvPr/>
        </p:nvSpPr>
        <p:spPr>
          <a:xfrm>
            <a:off x="755576" y="2060848"/>
            <a:ext cx="7560840"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1600" dirty="0" smtClean="0">
                <a:latin typeface="Courier New" pitchFamily="49" charset="0"/>
                <a:ea typeface="ＭＳ ゴシック" pitchFamily="49" charset="-128"/>
                <a:cs typeface="Courier New" pitchFamily="49" charset="0"/>
              </a:rPr>
              <a:t>public class </a:t>
            </a:r>
            <a:r>
              <a:rPr kumimoji="1" lang="en-US" altLang="ja-JP" sz="1600" dirty="0" err="1" smtClean="0">
                <a:latin typeface="Courier New" pitchFamily="49" charset="0"/>
                <a:ea typeface="ＭＳ ゴシック" pitchFamily="49" charset="-128"/>
                <a:cs typeface="Courier New" pitchFamily="49" charset="0"/>
              </a:rPr>
              <a:t>SampleJob</a:t>
            </a:r>
            <a:r>
              <a:rPr kumimoji="1" lang="en-US" altLang="ja-JP" sz="1600" dirty="0" smtClean="0">
                <a:latin typeface="Courier New" pitchFamily="49" charset="0"/>
                <a:ea typeface="ＭＳ ゴシック" pitchFamily="49" charset="-128"/>
                <a:cs typeface="Courier New" pitchFamily="49" charset="0"/>
              </a:rPr>
              <a:t> extend Configured implements Tool {</a:t>
            </a:r>
          </a:p>
          <a:p>
            <a:r>
              <a:rPr kumimoji="1" lang="en-US" altLang="ja-JP" sz="1600" dirty="0" smtClean="0">
                <a:latin typeface="Courier New" pitchFamily="49" charset="0"/>
                <a:ea typeface="ＭＳ ゴシック" pitchFamily="49" charset="-128"/>
                <a:cs typeface="Courier New" pitchFamily="49" charset="0"/>
              </a:rPr>
              <a:t>  private static String </a:t>
            </a:r>
            <a:r>
              <a:rPr kumimoji="1" lang="en-US" altLang="ja-JP" sz="1600" dirty="0" err="1" smtClean="0">
                <a:latin typeface="Courier New" pitchFamily="49" charset="0"/>
                <a:ea typeface="ＭＳ ゴシック" pitchFamily="49" charset="-128"/>
                <a:cs typeface="Courier New" pitchFamily="49" charset="0"/>
              </a:rPr>
              <a:t>linkName</a:t>
            </a:r>
            <a:r>
              <a:rPr kumimoji="1" lang="en-US" altLang="ja-JP" sz="1600" dirty="0" smtClean="0">
                <a:latin typeface="Courier New" pitchFamily="49" charset="0"/>
                <a:ea typeface="ＭＳ ゴシック" pitchFamily="49" charset="-128"/>
                <a:cs typeface="Courier New" pitchFamily="49" charset="0"/>
              </a:rPr>
              <a:t> = “</a:t>
            </a:r>
            <a:r>
              <a:rPr kumimoji="1" lang="en-US" altLang="ja-JP" sz="1600" dirty="0" smtClean="0">
                <a:solidFill>
                  <a:schemeClr val="accent2"/>
                </a:solidFill>
                <a:latin typeface="Courier New" pitchFamily="49" charset="0"/>
                <a:ea typeface="ＭＳ ゴシック" pitchFamily="49" charset="-128"/>
                <a:cs typeface="Courier New" pitchFamily="49" charset="0"/>
              </a:rPr>
              <a:t>link</a:t>
            </a:r>
            <a:r>
              <a:rPr kumimoji="1" lang="en-US" altLang="ja-JP" sz="1600" dirty="0" smtClean="0">
                <a:latin typeface="Courier New" pitchFamily="49" charset="0"/>
                <a:ea typeface="ＭＳ ゴシック" pitchFamily="49" charset="-128"/>
                <a:cs typeface="Courier New" pitchFamily="49" charset="0"/>
              </a:rPr>
              <a:t>”;</a:t>
            </a:r>
          </a:p>
          <a:p>
            <a:endParaRPr kumimoji="1" lang="en-US" altLang="ja-JP" sz="1600" dirty="0" smtClean="0">
              <a:latin typeface="Courier New" pitchFamily="49" charset="0"/>
              <a:ea typeface="ＭＳ ゴシック" pitchFamily="49" charset="-128"/>
              <a:cs typeface="Courier New" pitchFamily="49" charset="0"/>
            </a:endParaRPr>
          </a:p>
          <a:p>
            <a:r>
              <a:rPr kumimoji="1" lang="en-US" altLang="ja-JP" sz="1600" dirty="0" smtClean="0">
                <a:latin typeface="Courier New" pitchFamily="49" charset="0"/>
                <a:ea typeface="ＭＳ ゴシック" pitchFamily="49" charset="-128"/>
                <a:cs typeface="Courier New" pitchFamily="49" charset="0"/>
              </a:rPr>
              <a:t>  public </a:t>
            </a:r>
            <a:r>
              <a:rPr kumimoji="1" lang="en-US" altLang="ja-JP" sz="1600" dirty="0" err="1" smtClean="0">
                <a:latin typeface="Courier New" pitchFamily="49" charset="0"/>
                <a:ea typeface="ＭＳ ゴシック" pitchFamily="49" charset="-128"/>
                <a:cs typeface="Courier New" pitchFamily="49" charset="0"/>
              </a:rPr>
              <a:t>int</a:t>
            </a:r>
            <a:r>
              <a:rPr kumimoji="1" lang="en-US" altLang="ja-JP" sz="1600" dirty="0" smtClean="0">
                <a:latin typeface="Courier New" pitchFamily="49" charset="0"/>
                <a:ea typeface="ＭＳ ゴシック" pitchFamily="49" charset="-128"/>
                <a:cs typeface="Courier New" pitchFamily="49" charset="0"/>
              </a:rPr>
              <a:t> run(String[] </a:t>
            </a:r>
            <a:r>
              <a:rPr kumimoji="1" lang="en-US" altLang="ja-JP" sz="1600" dirty="0" err="1" smtClean="0">
                <a:latin typeface="Courier New" pitchFamily="49" charset="0"/>
                <a:ea typeface="ＭＳ ゴシック" pitchFamily="49" charset="-128"/>
                <a:cs typeface="Courier New" pitchFamily="49" charset="0"/>
              </a:rPr>
              <a:t>args</a:t>
            </a:r>
            <a:r>
              <a:rPr kumimoji="1" lang="en-US" altLang="ja-JP" sz="1600" dirty="0" smtClean="0">
                <a:latin typeface="Courier New" pitchFamily="49" charset="0"/>
                <a:ea typeface="ＭＳ ゴシック" pitchFamily="49" charset="-128"/>
                <a:cs typeface="Courier New" pitchFamily="49" charset="0"/>
              </a:rPr>
              <a:t>) throws Exception {</a:t>
            </a:r>
          </a:p>
          <a:p>
            <a:r>
              <a:rPr lang="en-US" altLang="ja-JP" sz="1600" dirty="0" smtClean="0">
                <a:latin typeface="Courier New" pitchFamily="49" charset="0"/>
                <a:ea typeface="ＭＳ ゴシック" pitchFamily="49" charset="-128"/>
                <a:cs typeface="Courier New" pitchFamily="49" charset="0"/>
              </a:rPr>
              <a:t>    Configuration </a:t>
            </a:r>
            <a:r>
              <a:rPr lang="en-US" altLang="ja-JP" sz="1600" dirty="0" err="1" smtClean="0">
                <a:latin typeface="Courier New" pitchFamily="49" charset="0"/>
                <a:ea typeface="ＭＳ ゴシック" pitchFamily="49" charset="-128"/>
                <a:cs typeface="Courier New" pitchFamily="49" charset="0"/>
              </a:rPr>
              <a:t>config</a:t>
            </a:r>
            <a:r>
              <a:rPr lang="en-US" altLang="ja-JP" sz="1600" dirty="0" smtClean="0">
                <a:latin typeface="Courier New" pitchFamily="49" charset="0"/>
                <a:ea typeface="ＭＳ ゴシック" pitchFamily="49" charset="-128"/>
                <a:cs typeface="Courier New" pitchFamily="49" charset="0"/>
              </a:rPr>
              <a:t> = </a:t>
            </a:r>
            <a:r>
              <a:rPr lang="en-US" altLang="ja-JP" sz="1600" dirty="0" err="1" smtClean="0">
                <a:latin typeface="Courier New" pitchFamily="49" charset="0"/>
                <a:ea typeface="ＭＳ ゴシック" pitchFamily="49" charset="-128"/>
                <a:cs typeface="Courier New" pitchFamily="49" charset="0"/>
              </a:rPr>
              <a:t>getConf</a:t>
            </a:r>
            <a:r>
              <a:rPr lang="en-US" altLang="ja-JP" sz="1600" dirty="0" smtClean="0">
                <a:latin typeface="Courier New" pitchFamily="49" charset="0"/>
                <a:ea typeface="ＭＳ ゴシック" pitchFamily="49" charset="-128"/>
                <a:cs typeface="Courier New" pitchFamily="49" charset="0"/>
              </a:rPr>
              <a:t>();</a:t>
            </a:r>
            <a:endParaRPr kumimoji="1" lang="en-US" altLang="ja-JP" sz="1600" dirty="0" smtClean="0">
              <a:latin typeface="Courier New" pitchFamily="49" charset="0"/>
              <a:ea typeface="ＭＳ ゴシック" pitchFamily="49" charset="-128"/>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Path </a:t>
            </a:r>
            <a:r>
              <a:rPr lang="en-US" altLang="ja-JP" sz="1600" dirty="0" err="1" smtClean="0">
                <a:latin typeface="Courier New" pitchFamily="49" charset="0"/>
                <a:ea typeface="ＭＳ ゴシック" pitchFamily="49" charset="-128"/>
                <a:cs typeface="Courier New" pitchFamily="49" charset="0"/>
              </a:rPr>
              <a:t>cacheFile</a:t>
            </a:r>
            <a:r>
              <a:rPr lang="en-US" altLang="ja-JP" sz="1600" dirty="0" smtClean="0">
                <a:latin typeface="Courier New" pitchFamily="49" charset="0"/>
                <a:ea typeface="ＭＳ ゴシック" pitchFamily="49" charset="-128"/>
                <a:cs typeface="Courier New" pitchFamily="49" charset="0"/>
              </a:rPr>
              <a:t> = </a:t>
            </a:r>
            <a:r>
              <a:rPr lang="en-US" altLang="ja-JP" sz="1600" dirty="0" smtClean="0">
                <a:latin typeface="Courier New" pitchFamily="49" charset="0"/>
                <a:ea typeface="ＭＳ ゴシック" pitchFamily="49" charset="-128"/>
                <a:cs typeface="Courier New" pitchFamily="49" charset="0"/>
              </a:rPr>
              <a:t>new Path(</a:t>
            </a:r>
            <a:r>
              <a:rPr lang="en-US" altLang="ja-JP" sz="1600" dirty="0" err="1" smtClean="0">
                <a:latin typeface="Courier New" pitchFamily="49" charset="0"/>
                <a:ea typeface="ＭＳ ゴシック" pitchFamily="49" charset="-128"/>
                <a:cs typeface="Courier New" pitchFamily="49" charset="0"/>
              </a:rPr>
              <a:t>args</a:t>
            </a:r>
            <a:r>
              <a:rPr lang="en-US" altLang="ja-JP" sz="1600" dirty="0" smtClean="0">
                <a:latin typeface="Courier New" pitchFamily="49" charset="0"/>
                <a:ea typeface="ＭＳ ゴシック" pitchFamily="49" charset="-128"/>
                <a:cs typeface="Courier New" pitchFamily="49" charset="0"/>
              </a:rPr>
              <a:t>[0]);</a:t>
            </a:r>
            <a:endParaRPr lang="en-US" altLang="ja-JP" sz="1600" dirty="0" smtClean="0">
              <a:latin typeface="Courier New" pitchFamily="49" charset="0"/>
              <a:ea typeface="ＭＳ ゴシック" pitchFamily="49" charset="-128"/>
              <a:cs typeface="Courier New" pitchFamily="49" charset="0"/>
            </a:endParaRP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 </a:t>
            </a:r>
            <a:r>
              <a:rPr lang="ja-JP" altLang="en-US" sz="1600" dirty="0" smtClean="0">
                <a:latin typeface="+mn-ea"/>
                <a:cs typeface="Courier New" pitchFamily="49" charset="0"/>
              </a:rPr>
              <a:t>事前に</a:t>
            </a:r>
            <a:r>
              <a:rPr lang="en-US" altLang="ja-JP" sz="1600" dirty="0" err="1" smtClean="0">
                <a:latin typeface="+mn-ea"/>
                <a:cs typeface="Courier New" pitchFamily="49" charset="0"/>
              </a:rPr>
              <a:t>cacheFile</a:t>
            </a:r>
            <a:r>
              <a:rPr lang="ja-JP" altLang="en-US" sz="1600" dirty="0" smtClean="0">
                <a:latin typeface="+mn-ea"/>
                <a:cs typeface="Courier New" pitchFamily="49" charset="0"/>
              </a:rPr>
              <a:t>を</a:t>
            </a:r>
            <a:r>
              <a:rPr lang="en-US" altLang="ja-JP" sz="1600" dirty="0" smtClean="0">
                <a:latin typeface="+mn-ea"/>
                <a:cs typeface="Courier New" pitchFamily="49" charset="0"/>
              </a:rPr>
              <a:t>HDFS</a:t>
            </a:r>
            <a:r>
              <a:rPr lang="ja-JP" altLang="en-US" sz="1600" dirty="0" smtClean="0">
                <a:latin typeface="+mn-ea"/>
                <a:cs typeface="Courier New" pitchFamily="49" charset="0"/>
              </a:rPr>
              <a:t>を利用して格納</a:t>
            </a:r>
            <a:r>
              <a:rPr lang="ja-JP" altLang="en-US" sz="1600" dirty="0" smtClean="0">
                <a:latin typeface="+mn-ea"/>
                <a:cs typeface="Courier New" pitchFamily="49" charset="0"/>
              </a:rPr>
              <a:t>する</a:t>
            </a:r>
            <a:endParaRPr lang="en-US" altLang="ja-JP" sz="1600" dirty="0" smtClean="0">
              <a:latin typeface="+mn-ea"/>
              <a:cs typeface="Courier New" pitchFamily="49" charset="0"/>
            </a:endParaRPr>
          </a:p>
          <a:p>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FileSystem</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fs</a:t>
            </a:r>
            <a:r>
              <a:rPr lang="en-US" altLang="ja-JP" sz="1600" dirty="0" smtClean="0">
                <a:latin typeface="Courier New" pitchFamily="49" charset="0"/>
                <a:cs typeface="Courier New" pitchFamily="49" charset="0"/>
              </a:rPr>
              <a:t> = </a:t>
            </a:r>
            <a:r>
              <a:rPr lang="en-US" altLang="ja-JP" sz="1600" dirty="0" err="1" smtClean="0">
                <a:latin typeface="Courier New" pitchFamily="49" charset="0"/>
                <a:cs typeface="Courier New" pitchFamily="49" charset="0"/>
              </a:rPr>
              <a:t>FileSystem.get</a:t>
            </a:r>
            <a:r>
              <a:rPr lang="en-US" altLang="ja-JP" sz="1600" dirty="0" smtClean="0">
                <a:latin typeface="Courier New" pitchFamily="49" charset="0"/>
                <a:cs typeface="Courier New" pitchFamily="49" charset="0"/>
              </a:rPr>
              <a:t>(</a:t>
            </a:r>
            <a:r>
              <a:rPr lang="en-US" altLang="ja-JP" sz="1600" dirty="0" err="1" smtClean="0">
                <a:latin typeface="Courier New" pitchFamily="49" charset="0"/>
                <a:cs typeface="Courier New" pitchFamily="49" charset="0"/>
              </a:rPr>
              <a:t>config</a:t>
            </a:r>
            <a:r>
              <a:rPr lang="en-US" altLang="ja-JP" sz="1600" dirty="0" smtClean="0">
                <a:latin typeface="Courier New" pitchFamily="49" charset="0"/>
                <a:cs typeface="Courier New" pitchFamily="49" charset="0"/>
              </a:rPr>
              <a:t>);</a:t>
            </a:r>
          </a:p>
          <a:p>
            <a:r>
              <a:rPr lang="en-US" altLang="ja-JP" sz="1600" dirty="0">
                <a:latin typeface="Courier New" pitchFamily="49" charset="0"/>
                <a:cs typeface="Courier New" pitchFamily="49" charset="0"/>
              </a:rPr>
              <a:t> </a:t>
            </a:r>
            <a:r>
              <a:rPr lang="en-US" altLang="ja-JP" sz="1600" dirty="0" smtClean="0">
                <a:latin typeface="Courier New" pitchFamily="49" charset="0"/>
                <a:cs typeface="Courier New" pitchFamily="49" charset="0"/>
              </a:rPr>
              <a:t>   if (!</a:t>
            </a:r>
            <a:r>
              <a:rPr lang="en-US" altLang="ja-JP" sz="1600" dirty="0" err="1" smtClean="0">
                <a:latin typeface="Courier New" pitchFamily="49" charset="0"/>
                <a:cs typeface="Courier New" pitchFamily="49" charset="0"/>
              </a:rPr>
              <a:t>fs.exists</a:t>
            </a:r>
            <a:r>
              <a:rPr lang="en-US" altLang="ja-JP" sz="1600" dirty="0" smtClean="0">
                <a:latin typeface="Courier New" pitchFamily="49" charset="0"/>
                <a:cs typeface="Courier New" pitchFamily="49" charset="0"/>
              </a:rPr>
              <a:t>(</a:t>
            </a:r>
            <a:r>
              <a:rPr lang="en-US" altLang="ja-JP" sz="1600" dirty="0" err="1" smtClean="0">
                <a:latin typeface="Courier New" pitchFamily="49" charset="0"/>
                <a:cs typeface="Courier New" pitchFamily="49" charset="0"/>
              </a:rPr>
              <a:t>cacheFile</a:t>
            </a:r>
            <a:r>
              <a:rPr lang="en-US" altLang="ja-JP" sz="1600" dirty="0" smtClean="0">
                <a:latin typeface="Courier New" pitchFamily="49" charset="0"/>
                <a:cs typeface="Courier New" pitchFamily="49" charset="0"/>
              </a:rPr>
              <a:t>)) {</a:t>
            </a:r>
          </a:p>
          <a:p>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fs.copyFromLocalFile</a:t>
            </a:r>
            <a:r>
              <a:rPr lang="en-US" altLang="ja-JP" sz="1600" dirty="0" smtClean="0">
                <a:latin typeface="Courier New" pitchFamily="49" charset="0"/>
                <a:cs typeface="Courier New" pitchFamily="49" charset="0"/>
              </a:rPr>
              <a:t>(</a:t>
            </a:r>
            <a:r>
              <a:rPr lang="en-US" altLang="ja-JP" sz="1600" dirty="0" err="1" smtClean="0">
                <a:latin typeface="Courier New" pitchFamily="49" charset="0"/>
                <a:cs typeface="Courier New" pitchFamily="49" charset="0"/>
              </a:rPr>
              <a:t>cacheFile</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cacheFile</a:t>
            </a:r>
            <a:r>
              <a:rPr lang="en-US" altLang="ja-JP" sz="1600" dirty="0" smtClean="0">
                <a:latin typeface="Courier New" pitchFamily="49" charset="0"/>
                <a:cs typeface="Courier New" pitchFamily="49" charset="0"/>
              </a:rPr>
              <a:t>);</a:t>
            </a:r>
          </a:p>
          <a:p>
            <a:r>
              <a:rPr lang="en-US" altLang="ja-JP" sz="1600" dirty="0">
                <a:latin typeface="Courier New" pitchFamily="49" charset="0"/>
                <a:cs typeface="Courier New" pitchFamily="49" charset="0"/>
              </a:rPr>
              <a:t> </a:t>
            </a:r>
            <a:r>
              <a:rPr lang="en-US" altLang="ja-JP" sz="1600" dirty="0" smtClean="0">
                <a:latin typeface="Courier New" pitchFamily="49" charset="0"/>
                <a:cs typeface="Courier New" pitchFamily="49" charset="0"/>
              </a:rPr>
              <a:t>   }</a:t>
            </a:r>
            <a:endParaRPr lang="en-US" altLang="ja-JP" sz="1600" dirty="0">
              <a:latin typeface="Courier New" pitchFamily="49" charset="0"/>
              <a:cs typeface="Courier New" pitchFamily="49" charset="0"/>
            </a:endParaRPr>
          </a:p>
          <a:p>
            <a:r>
              <a:rPr lang="en-US" altLang="ja-JP" sz="1600" dirty="0" smtClean="0">
                <a:latin typeface="Courier New" pitchFamily="49" charset="0"/>
                <a:cs typeface="Courier New" pitchFamily="49" charset="0"/>
              </a:rPr>
              <a:t>    // </a:t>
            </a:r>
            <a:r>
              <a:rPr lang="en-US" altLang="ja-JP" sz="1600" dirty="0" err="1" smtClean="0">
                <a:latin typeface="+mn-ea"/>
                <a:cs typeface="Courier New" pitchFamily="49" charset="0"/>
              </a:rPr>
              <a:t>DistributedCache</a:t>
            </a:r>
            <a:r>
              <a:rPr lang="ja-JP" altLang="en-US" sz="1600" dirty="0" smtClean="0">
                <a:latin typeface="+mn-ea"/>
                <a:cs typeface="Courier New" pitchFamily="49" charset="0"/>
              </a:rPr>
              <a:t>の設定</a:t>
            </a:r>
            <a:endParaRPr lang="en-US" altLang="ja-JP" sz="1600" dirty="0" smtClean="0">
              <a:latin typeface="Courier New" pitchFamily="49" charset="0"/>
              <a:cs typeface="Courier New" pitchFamily="49" charset="0"/>
            </a:endParaRP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URI </a:t>
            </a:r>
            <a:r>
              <a:rPr lang="en-US" altLang="ja-JP" sz="1600" dirty="0" err="1" smtClean="0">
                <a:latin typeface="Courier New" pitchFamily="49" charset="0"/>
                <a:ea typeface="ＭＳ ゴシック" pitchFamily="49" charset="-128"/>
                <a:cs typeface="Courier New" pitchFamily="49" charset="0"/>
              </a:rPr>
              <a:t>uri</a:t>
            </a:r>
            <a:r>
              <a:rPr lang="en-US" altLang="ja-JP" sz="1600" dirty="0" smtClean="0">
                <a:latin typeface="Courier New" pitchFamily="49" charset="0"/>
                <a:ea typeface="ＭＳ ゴシック" pitchFamily="49" charset="-128"/>
                <a:cs typeface="Courier New" pitchFamily="49" charset="0"/>
              </a:rPr>
              <a:t> = new </a:t>
            </a:r>
            <a:r>
              <a:rPr lang="en-US" altLang="ja-JP" sz="1600" b="1" dirty="0" smtClean="0">
                <a:solidFill>
                  <a:srgbClr val="FF0000"/>
                </a:solidFill>
                <a:latin typeface="Courier New" pitchFamily="49" charset="0"/>
                <a:ea typeface="ＭＳ ゴシック" pitchFamily="49" charset="-128"/>
                <a:cs typeface="Courier New" pitchFamily="49" charset="0"/>
              </a:rPr>
              <a:t>URI(</a:t>
            </a:r>
            <a:r>
              <a:rPr lang="en-US" altLang="ja-JP" sz="1600" b="1" dirty="0" err="1" smtClean="0">
                <a:solidFill>
                  <a:srgbClr val="FF0000"/>
                </a:solidFill>
                <a:latin typeface="Courier New" pitchFamily="49" charset="0"/>
                <a:ea typeface="ＭＳ ゴシック" pitchFamily="49" charset="-128"/>
                <a:cs typeface="Courier New" pitchFamily="49" charset="0"/>
              </a:rPr>
              <a:t>cacheFile</a:t>
            </a:r>
            <a:r>
              <a:rPr lang="en-US" altLang="ja-JP" sz="1600" b="1" dirty="0">
                <a:solidFill>
                  <a:srgbClr val="FF0000"/>
                </a:solidFill>
                <a:latin typeface="Courier New" pitchFamily="49" charset="0"/>
                <a:ea typeface="ＭＳ ゴシック" pitchFamily="49" charset="-128"/>
                <a:cs typeface="Courier New" pitchFamily="49" charset="0"/>
              </a:rPr>
              <a:t> </a:t>
            </a:r>
            <a:r>
              <a:rPr lang="en-US" altLang="ja-JP" sz="1600" b="1" dirty="0" smtClean="0">
                <a:solidFill>
                  <a:srgbClr val="FF0000"/>
                </a:solidFill>
                <a:latin typeface="Courier New" pitchFamily="49" charset="0"/>
                <a:ea typeface="ＭＳ ゴシック" pitchFamily="49" charset="-128"/>
                <a:cs typeface="Courier New" pitchFamily="49" charset="0"/>
              </a:rPr>
              <a:t>+ “#”+ </a:t>
            </a:r>
            <a:r>
              <a:rPr lang="en-US" altLang="ja-JP" sz="1600" b="1" dirty="0" err="1" smtClean="0">
                <a:solidFill>
                  <a:srgbClr val="FF0000"/>
                </a:solidFill>
                <a:latin typeface="Courier New" pitchFamily="49" charset="0"/>
                <a:ea typeface="ＭＳ ゴシック" pitchFamily="49" charset="-128"/>
                <a:cs typeface="Courier New" pitchFamily="49" charset="0"/>
              </a:rPr>
              <a:t>linkName</a:t>
            </a:r>
            <a:r>
              <a:rPr lang="en-US" altLang="ja-JP" sz="1600" b="1" dirty="0" smtClean="0">
                <a:latin typeface="Courier New" pitchFamily="49" charset="0"/>
                <a:ea typeface="ＭＳ ゴシック" pitchFamily="49" charset="-128"/>
                <a:cs typeface="Courier New" pitchFamily="49" charset="0"/>
              </a:rPr>
              <a:t>)</a:t>
            </a:r>
            <a:r>
              <a:rPr lang="en-US" altLang="ja-JP" sz="1600" dirty="0" smtClean="0">
                <a:latin typeface="Courier New" pitchFamily="49" charset="0"/>
                <a:ea typeface="ＭＳ ゴシック" pitchFamily="49" charset="-128"/>
                <a:cs typeface="Courier New" pitchFamily="49" charset="0"/>
              </a:rPr>
              <a:t>;</a:t>
            </a:r>
          </a:p>
          <a:p>
            <a:r>
              <a:rPr lang="en-US" altLang="ja-JP" sz="1600" dirty="0" smtClean="0">
                <a:latin typeface="Courier New" pitchFamily="49" charset="0"/>
                <a:ea typeface="ＭＳ ゴシック" pitchFamily="49" charset="-128"/>
                <a:cs typeface="Courier New" pitchFamily="49" charset="0"/>
              </a:rPr>
              <a:t>    </a:t>
            </a:r>
            <a:r>
              <a:rPr lang="en-US" altLang="ja-JP" sz="1600" b="1" dirty="0" err="1" smtClean="0">
                <a:solidFill>
                  <a:srgbClr val="FF0000"/>
                </a:solidFill>
                <a:latin typeface="Courier New" pitchFamily="49" charset="0"/>
                <a:ea typeface="ＭＳ ゴシック" pitchFamily="49" charset="-128"/>
                <a:cs typeface="Courier New" pitchFamily="49" charset="0"/>
              </a:rPr>
              <a:t>DistributedCache.addCacheFile</a:t>
            </a:r>
            <a:r>
              <a:rPr lang="en-US" altLang="ja-JP" sz="1600" b="1" dirty="0" smtClean="0">
                <a:solidFill>
                  <a:srgbClr val="FF0000"/>
                </a:solidFill>
                <a:latin typeface="Courier New" pitchFamily="49" charset="0"/>
                <a:ea typeface="ＭＳ ゴシック" pitchFamily="49" charset="-128"/>
                <a:cs typeface="Courier New" pitchFamily="49" charset="0"/>
              </a:rPr>
              <a:t>(</a:t>
            </a:r>
            <a:r>
              <a:rPr lang="en-US" altLang="ja-JP" sz="1600" b="1" dirty="0" err="1" smtClean="0">
                <a:solidFill>
                  <a:srgbClr val="FF0000"/>
                </a:solidFill>
                <a:latin typeface="Courier New" pitchFamily="49" charset="0"/>
                <a:ea typeface="ＭＳ ゴシック" pitchFamily="49" charset="-128"/>
                <a:cs typeface="Courier New" pitchFamily="49" charset="0"/>
              </a:rPr>
              <a:t>uri</a:t>
            </a:r>
            <a:r>
              <a:rPr lang="en-US" altLang="ja-JP" sz="1600" b="1" dirty="0" smtClean="0">
                <a:solidFill>
                  <a:srgbClr val="FF0000"/>
                </a:solidFill>
                <a:latin typeface="Courier New" pitchFamily="49" charset="0"/>
                <a:ea typeface="ＭＳ ゴシック" pitchFamily="49" charset="-128"/>
                <a:cs typeface="Courier New" pitchFamily="49" charset="0"/>
              </a:rPr>
              <a:t>, </a:t>
            </a:r>
            <a:r>
              <a:rPr lang="en-US" altLang="ja-JP" sz="1600" b="1" dirty="0" err="1" smtClean="0">
                <a:solidFill>
                  <a:srgbClr val="FF0000"/>
                </a:solidFill>
                <a:latin typeface="Courier New" pitchFamily="49" charset="0"/>
                <a:ea typeface="ＭＳ ゴシック" pitchFamily="49" charset="-128"/>
                <a:cs typeface="Courier New" pitchFamily="49" charset="0"/>
              </a:rPr>
              <a:t>config</a:t>
            </a:r>
            <a:r>
              <a:rPr lang="en-US" altLang="ja-JP" sz="1600" b="1" dirty="0" smtClean="0">
                <a:solidFill>
                  <a:srgbClr val="FF0000"/>
                </a:solidFill>
                <a:latin typeface="Courier New" pitchFamily="49" charset="0"/>
                <a:ea typeface="ＭＳ ゴシック" pitchFamily="49" charset="-128"/>
                <a:cs typeface="Courier New" pitchFamily="49" charset="0"/>
              </a:rPr>
              <a:t>)</a:t>
            </a:r>
            <a:r>
              <a:rPr lang="en-US" altLang="ja-JP" sz="1600" dirty="0" smtClean="0">
                <a:solidFill>
                  <a:srgbClr val="FF0000"/>
                </a:solidFill>
                <a:latin typeface="Courier New" pitchFamily="49" charset="0"/>
                <a:ea typeface="ＭＳ ゴシック" pitchFamily="49" charset="-128"/>
                <a:cs typeface="Courier New" pitchFamily="49" charset="0"/>
              </a:rPr>
              <a:t>;</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a:t>
            </a:r>
            <a:r>
              <a:rPr lang="en-US" altLang="ja-JP" sz="1600" b="1" dirty="0" err="1" smtClean="0">
                <a:solidFill>
                  <a:srgbClr val="FF0000"/>
                </a:solidFill>
                <a:latin typeface="Courier New" pitchFamily="49" charset="0"/>
                <a:ea typeface="ＭＳ ゴシック" pitchFamily="49" charset="-128"/>
                <a:cs typeface="Courier New" pitchFamily="49" charset="0"/>
              </a:rPr>
              <a:t>DistributedCache.createSymlink</a:t>
            </a:r>
            <a:r>
              <a:rPr lang="en-US" altLang="ja-JP" sz="1600" b="1" dirty="0" smtClean="0">
                <a:solidFill>
                  <a:srgbClr val="FF0000"/>
                </a:solidFill>
                <a:latin typeface="Courier New" pitchFamily="49" charset="0"/>
                <a:ea typeface="ＭＳ ゴシック" pitchFamily="49" charset="-128"/>
                <a:cs typeface="Courier New" pitchFamily="49" charset="0"/>
              </a:rPr>
              <a:t>(</a:t>
            </a:r>
            <a:r>
              <a:rPr lang="en-US" altLang="ja-JP" sz="1600" b="1" dirty="0" err="1" smtClean="0">
                <a:solidFill>
                  <a:srgbClr val="FF0000"/>
                </a:solidFill>
                <a:latin typeface="Courier New" pitchFamily="49" charset="0"/>
                <a:ea typeface="ＭＳ ゴシック" pitchFamily="49" charset="-128"/>
                <a:cs typeface="Courier New" pitchFamily="49" charset="0"/>
              </a:rPr>
              <a:t>config</a:t>
            </a:r>
            <a:r>
              <a:rPr lang="en-US" altLang="ja-JP" sz="1600" b="1" dirty="0" smtClean="0">
                <a:solidFill>
                  <a:srgbClr val="FF0000"/>
                </a:solidFill>
                <a:latin typeface="Courier New" pitchFamily="49" charset="0"/>
                <a:ea typeface="ＭＳ ゴシック" pitchFamily="49" charset="-128"/>
                <a:cs typeface="Courier New" pitchFamily="49" charset="0"/>
              </a:rPr>
              <a:t>)</a:t>
            </a:r>
            <a:r>
              <a:rPr lang="en-US" altLang="ja-JP" sz="1600" dirty="0" smtClean="0">
                <a:solidFill>
                  <a:srgbClr val="FF0000"/>
                </a:solidFill>
                <a:latin typeface="Courier New" pitchFamily="49" charset="0"/>
                <a:ea typeface="ＭＳ ゴシック" pitchFamily="49" charset="-128"/>
                <a:cs typeface="Courier New" pitchFamily="49" charset="0"/>
              </a:rPr>
              <a:t>;</a:t>
            </a:r>
          </a:p>
          <a:p>
            <a:r>
              <a:rPr lang="en-US" altLang="ja-JP" sz="1600" dirty="0" smtClean="0">
                <a:latin typeface="Courier New" pitchFamily="49" charset="0"/>
                <a:ea typeface="ＭＳ ゴシック" pitchFamily="49" charset="-128"/>
                <a:cs typeface="Courier New" pitchFamily="49" charset="0"/>
              </a:rPr>
              <a:t>    // </a:t>
            </a:r>
            <a:r>
              <a:rPr lang="ja-JP" altLang="en-US" sz="1600" dirty="0" smtClean="0">
                <a:latin typeface="Courier New" pitchFamily="49" charset="0"/>
                <a:cs typeface="Courier New" pitchFamily="49" charset="0"/>
              </a:rPr>
              <a:t>以下省略</a:t>
            </a:r>
            <a:endParaRPr lang="en-US" altLang="ja-JP" sz="1600" dirty="0">
              <a:latin typeface="Courier New" pitchFamily="49" charset="0"/>
              <a:cs typeface="Courier New" pitchFamily="49" charset="0"/>
            </a:endParaRPr>
          </a:p>
          <a:p>
            <a:r>
              <a:rPr kumimoji="1" lang="en-US" altLang="ja-JP" sz="1600" dirty="0" smtClean="0">
                <a:latin typeface="Courier New" pitchFamily="49" charset="0"/>
                <a:ea typeface="ＭＳ ゴシック" pitchFamily="49" charset="-128"/>
                <a:cs typeface="Courier New" pitchFamily="49" charset="0"/>
              </a:rPr>
              <a:t>  }</a:t>
            </a:r>
          </a:p>
          <a:p>
            <a:r>
              <a:rPr kumimoji="1" lang="en-US" altLang="ja-JP" sz="1600" dirty="0" smtClean="0">
                <a:latin typeface="Courier New" pitchFamily="49" charset="0"/>
                <a:ea typeface="ＭＳ ゴシック" pitchFamily="49" charset="-128"/>
                <a:cs typeface="Courier New" pitchFamily="49" charset="0"/>
              </a:rPr>
              <a:t>} </a:t>
            </a:r>
            <a:endParaRPr kumimoji="1" lang="ja-JP" altLang="en-US" sz="1600" dirty="0">
              <a:latin typeface="Courier New" pitchFamily="49" charset="0"/>
              <a:ea typeface="ＭＳ ゴシック" pitchFamily="49" charset="-128"/>
              <a:cs typeface="Courier New" pitchFamily="49" charset="0"/>
            </a:endParaRPr>
          </a:p>
        </p:txBody>
      </p:sp>
      <p:sp>
        <p:nvSpPr>
          <p:cNvPr id="5" name="角丸四角形 4"/>
          <p:cNvSpPr/>
          <p:nvPr/>
        </p:nvSpPr>
        <p:spPr>
          <a:xfrm>
            <a:off x="899592" y="4797152"/>
            <a:ext cx="7272808" cy="9361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899592" y="3573016"/>
            <a:ext cx="7272808" cy="122413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7378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分散キャッシュの利用方法</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n"/>
            </a:pPr>
            <a:r>
              <a:rPr kumimoji="1" lang="en-US" altLang="ja-JP" dirty="0" smtClean="0"/>
              <a:t>API : </a:t>
            </a:r>
            <a:r>
              <a:rPr kumimoji="1" lang="en-US" altLang="ja-JP" dirty="0" err="1" smtClean="0"/>
              <a:t>DistributedCache</a:t>
            </a:r>
            <a:r>
              <a:rPr kumimoji="1" lang="ja-JP" altLang="en-US" dirty="0" smtClean="0"/>
              <a:t>クラスを利用する</a:t>
            </a:r>
            <a:endParaRPr kumimoji="1" lang="en-US" altLang="ja-JP" dirty="0" smtClean="0"/>
          </a:p>
          <a:p>
            <a:pPr lvl="1">
              <a:buFont typeface="Arial" pitchFamily="34" charset="0"/>
              <a:buChar char="•"/>
            </a:pPr>
            <a:r>
              <a:rPr lang="en-US" altLang="ja-JP" dirty="0" smtClean="0"/>
              <a:t>2. Map</a:t>
            </a:r>
            <a:r>
              <a:rPr lang="ja-JP" altLang="en-US" dirty="0" smtClean="0"/>
              <a:t>処理</a:t>
            </a:r>
            <a:r>
              <a:rPr lang="en-US" altLang="ja-JP" dirty="0" smtClean="0"/>
              <a:t>(Reduce</a:t>
            </a:r>
            <a:r>
              <a:rPr lang="ja-JP" altLang="en-US" dirty="0" smtClean="0"/>
              <a:t>処理</a:t>
            </a:r>
            <a:r>
              <a:rPr lang="en-US" altLang="ja-JP" dirty="0" smtClean="0"/>
              <a:t>)</a:t>
            </a:r>
            <a:r>
              <a:rPr lang="ja-JP" altLang="en-US" dirty="0" err="1" smtClean="0"/>
              <a:t>での</a:t>
            </a:r>
            <a:r>
              <a:rPr lang="ja-JP" altLang="en-US" dirty="0" smtClean="0"/>
              <a:t>設定</a:t>
            </a:r>
            <a:endParaRPr kumimoji="1" lang="en-US" altLang="ja-JP" dirty="0" smtClean="0"/>
          </a:p>
          <a:p>
            <a:pPr>
              <a:buNone/>
            </a:pPr>
            <a:endParaRPr lang="en-US" altLang="ja-JP" dirty="0" smtClean="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16</a:t>
            </a:fld>
            <a:endParaRPr kumimoji="1" lang="ja-JP" altLang="en-US"/>
          </a:p>
        </p:txBody>
      </p:sp>
      <p:sp>
        <p:nvSpPr>
          <p:cNvPr id="7" name="テキスト ボックス 6"/>
          <p:cNvSpPr txBox="1"/>
          <p:nvPr/>
        </p:nvSpPr>
        <p:spPr>
          <a:xfrm>
            <a:off x="755576" y="1970831"/>
            <a:ext cx="7632848" cy="477053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1600" dirty="0" smtClean="0">
                <a:latin typeface="Courier New" pitchFamily="49" charset="0"/>
                <a:ea typeface="ＭＳ ゴシック" pitchFamily="49" charset="-128"/>
                <a:cs typeface="Courier New" pitchFamily="49" charset="0"/>
              </a:rPr>
              <a:t>public class </a:t>
            </a:r>
            <a:r>
              <a:rPr kumimoji="1" lang="en-US" altLang="ja-JP" sz="1600" dirty="0" err="1" smtClean="0">
                <a:latin typeface="Courier New" pitchFamily="49" charset="0"/>
                <a:ea typeface="ＭＳ ゴシック" pitchFamily="49" charset="-128"/>
                <a:cs typeface="Courier New" pitchFamily="49" charset="0"/>
              </a:rPr>
              <a:t>SampleMap</a:t>
            </a:r>
            <a:r>
              <a:rPr kumimoji="1" lang="en-US" altLang="ja-JP" sz="1600" dirty="0" smtClean="0">
                <a:latin typeface="Courier New" pitchFamily="49" charset="0"/>
                <a:ea typeface="ＭＳ ゴシック" pitchFamily="49" charset="-128"/>
                <a:cs typeface="Courier New" pitchFamily="49" charset="0"/>
              </a:rPr>
              <a:t> extends Mapper&lt;K, V, K, V&gt; {</a:t>
            </a:r>
          </a:p>
          <a:p>
            <a:r>
              <a:rPr kumimoji="1" lang="en-US" altLang="ja-JP" sz="1600" dirty="0" smtClean="0">
                <a:latin typeface="Courier New" pitchFamily="49" charset="0"/>
                <a:ea typeface="ＭＳ ゴシック" pitchFamily="49" charset="-128"/>
                <a:cs typeface="Courier New" pitchFamily="49" charset="0"/>
              </a:rPr>
              <a:t>  private static </a:t>
            </a:r>
            <a:r>
              <a:rPr kumimoji="1" lang="en-US" altLang="ja-JP" sz="1600" dirty="0" err="1" smtClean="0">
                <a:latin typeface="Courier New" pitchFamily="49" charset="0"/>
                <a:ea typeface="ＭＳ ゴシック" pitchFamily="49" charset="-128"/>
                <a:cs typeface="Courier New" pitchFamily="49" charset="0"/>
              </a:rPr>
              <a:t>HashMap</a:t>
            </a:r>
            <a:r>
              <a:rPr kumimoji="1" lang="en-US" altLang="ja-JP" sz="1600" dirty="0" smtClean="0">
                <a:latin typeface="Courier New" pitchFamily="49" charset="0"/>
                <a:ea typeface="ＭＳ ゴシック" pitchFamily="49" charset="-128"/>
                <a:cs typeface="Courier New" pitchFamily="49" charset="0"/>
              </a:rPr>
              <a:t>&lt;X, Y&gt; m = new </a:t>
            </a:r>
            <a:r>
              <a:rPr kumimoji="1" lang="en-US" altLang="ja-JP" sz="1600" dirty="0" err="1" smtClean="0">
                <a:latin typeface="Courier New" pitchFamily="49" charset="0"/>
                <a:ea typeface="ＭＳ ゴシック" pitchFamily="49" charset="-128"/>
                <a:cs typeface="Courier New" pitchFamily="49" charset="0"/>
              </a:rPr>
              <a:t>HashMap</a:t>
            </a:r>
            <a:r>
              <a:rPr kumimoji="1" lang="en-US" altLang="ja-JP" sz="1600" dirty="0" smtClean="0">
                <a:latin typeface="Courier New" pitchFamily="49" charset="0"/>
                <a:ea typeface="ＭＳ ゴシック" pitchFamily="49" charset="-128"/>
                <a:cs typeface="Courier New" pitchFamily="49" charset="0"/>
              </a:rPr>
              <a:t>&lt;X, Y&gt;();</a:t>
            </a:r>
          </a:p>
          <a:p>
            <a:r>
              <a:rPr lang="en-US" altLang="ja-JP" sz="1600" dirty="0" smtClean="0">
                <a:latin typeface="Courier New" pitchFamily="49" charset="0"/>
                <a:ea typeface="ＭＳ ゴシック" pitchFamily="49" charset="-128"/>
                <a:cs typeface="Courier New" pitchFamily="49" charset="0"/>
              </a:rPr>
              <a:t>  </a:t>
            </a:r>
            <a:r>
              <a:rPr lang="en-US" altLang="ja-JP" sz="1600" dirty="0">
                <a:latin typeface="Courier New" pitchFamily="49" charset="0"/>
                <a:ea typeface="ＭＳ ゴシック" pitchFamily="49" charset="-128"/>
                <a:cs typeface="Courier New" pitchFamily="49" charset="0"/>
              </a:rPr>
              <a:t>private static String </a:t>
            </a:r>
            <a:r>
              <a:rPr lang="en-US" altLang="ja-JP" sz="1600" dirty="0" err="1">
                <a:latin typeface="Courier New" pitchFamily="49" charset="0"/>
                <a:ea typeface="ＭＳ ゴシック" pitchFamily="49" charset="-128"/>
                <a:cs typeface="Courier New" pitchFamily="49" charset="0"/>
              </a:rPr>
              <a:t>linkName</a:t>
            </a:r>
            <a:r>
              <a:rPr lang="en-US" altLang="ja-JP" sz="1600" dirty="0">
                <a:latin typeface="Courier New" pitchFamily="49" charset="0"/>
                <a:ea typeface="ＭＳ ゴシック" pitchFamily="49" charset="-128"/>
                <a:cs typeface="Courier New" pitchFamily="49" charset="0"/>
              </a:rPr>
              <a:t> = “</a:t>
            </a:r>
            <a:r>
              <a:rPr lang="en-US" altLang="ja-JP" sz="1600" dirty="0">
                <a:solidFill>
                  <a:schemeClr val="accent2"/>
                </a:solidFill>
                <a:latin typeface="Courier New" pitchFamily="49" charset="0"/>
                <a:ea typeface="ＭＳ ゴシック" pitchFamily="49" charset="-128"/>
                <a:cs typeface="Courier New" pitchFamily="49" charset="0"/>
              </a:rPr>
              <a:t>link</a:t>
            </a:r>
            <a:r>
              <a:rPr lang="en-US" altLang="ja-JP" sz="1600" dirty="0" smtClean="0">
                <a:latin typeface="Courier New" pitchFamily="49" charset="0"/>
                <a:ea typeface="ＭＳ ゴシック" pitchFamily="49" charset="-128"/>
                <a:cs typeface="Courier New" pitchFamily="49" charset="0"/>
              </a:rPr>
              <a:t>”;</a:t>
            </a:r>
          </a:p>
          <a:p>
            <a:r>
              <a:rPr lang="en-US" altLang="ja-JP" sz="1600" dirty="0" smtClean="0">
                <a:latin typeface="Courier New" pitchFamily="49" charset="0"/>
                <a:ea typeface="ＭＳ ゴシック" pitchFamily="49" charset="-128"/>
                <a:cs typeface="Courier New" pitchFamily="49" charset="0"/>
              </a:rPr>
              <a:t>  public void </a:t>
            </a:r>
            <a:r>
              <a:rPr lang="en-US" altLang="ja-JP" sz="1600" b="1" dirty="0" smtClean="0">
                <a:solidFill>
                  <a:srgbClr val="FF0000"/>
                </a:solidFill>
                <a:latin typeface="Courier New" pitchFamily="49" charset="0"/>
                <a:ea typeface="ＭＳ ゴシック" pitchFamily="49" charset="-128"/>
                <a:cs typeface="Courier New" pitchFamily="49" charset="0"/>
              </a:rPr>
              <a:t>setup</a:t>
            </a:r>
            <a:r>
              <a:rPr lang="en-US" altLang="ja-JP" sz="1600" dirty="0" smtClean="0">
                <a:latin typeface="Courier New" pitchFamily="49" charset="0"/>
                <a:ea typeface="ＭＳ ゴシック" pitchFamily="49" charset="-128"/>
                <a:cs typeface="Courier New" pitchFamily="49" charset="0"/>
              </a:rPr>
              <a:t>(Context c) </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throws </a:t>
            </a:r>
            <a:r>
              <a:rPr lang="en-US" altLang="ja-JP" sz="1600" dirty="0" err="1" smtClean="0">
                <a:latin typeface="Courier New" pitchFamily="49" charset="0"/>
                <a:ea typeface="ＭＳ ゴシック" pitchFamily="49" charset="-128"/>
                <a:cs typeface="Courier New" pitchFamily="49" charset="0"/>
              </a:rPr>
              <a:t>IOException</a:t>
            </a:r>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InterruptedException</a:t>
            </a:r>
            <a:r>
              <a:rPr lang="en-US" altLang="ja-JP" sz="1600" dirty="0" smtClean="0">
                <a:latin typeface="Courier New" pitchFamily="49" charset="0"/>
                <a:ea typeface="ＭＳ ゴシック" pitchFamily="49" charset="-128"/>
                <a:cs typeface="Courier New" pitchFamily="49" charset="0"/>
              </a:rPr>
              <a:t> {</a:t>
            </a:r>
          </a:p>
          <a:p>
            <a:r>
              <a:rPr kumimoji="1" lang="en-US" altLang="ja-JP" sz="1600" dirty="0" smtClean="0">
                <a:latin typeface="Courier New" pitchFamily="49" charset="0"/>
                <a:ea typeface="ＭＳ ゴシック" pitchFamily="49" charset="-128"/>
                <a:cs typeface="Courier New" pitchFamily="49" charset="0"/>
              </a:rPr>
              <a:t>    // </a:t>
            </a:r>
            <a:r>
              <a:rPr kumimoji="1" lang="en-US" altLang="ja-JP" sz="1600" dirty="0" err="1" smtClean="0">
                <a:latin typeface="+mn-ea"/>
                <a:cs typeface="Courier New" pitchFamily="49" charset="0"/>
              </a:rPr>
              <a:t>DistributedCache</a:t>
            </a:r>
            <a:r>
              <a:rPr kumimoji="1" lang="ja-JP" altLang="en-US" sz="1600" dirty="0" smtClean="0">
                <a:latin typeface="+mn-ea"/>
                <a:cs typeface="Courier New" pitchFamily="49" charset="0"/>
              </a:rPr>
              <a:t>で</a:t>
            </a:r>
            <a:r>
              <a:rPr lang="ja-JP" altLang="en-US" sz="1600" dirty="0">
                <a:latin typeface="+mn-ea"/>
                <a:cs typeface="Courier New" pitchFamily="49" charset="0"/>
              </a:rPr>
              <a:t>配布</a:t>
            </a:r>
            <a:r>
              <a:rPr lang="ja-JP" altLang="en-US" sz="1600" dirty="0" smtClean="0">
                <a:latin typeface="+mn-ea"/>
                <a:cs typeface="Courier New" pitchFamily="49" charset="0"/>
              </a:rPr>
              <a:t>した</a:t>
            </a:r>
            <a:r>
              <a:rPr lang="ja-JP" altLang="en-US" sz="1600" dirty="0">
                <a:latin typeface="+mn-ea"/>
                <a:cs typeface="Courier New" pitchFamily="49" charset="0"/>
              </a:rPr>
              <a:t>ファイル</a:t>
            </a:r>
            <a:r>
              <a:rPr lang="ja-JP" altLang="en-US" sz="1600" dirty="0" smtClean="0">
                <a:latin typeface="+mn-ea"/>
                <a:cs typeface="Courier New" pitchFamily="49" charset="0"/>
              </a:rPr>
              <a:t>を読み込む</a:t>
            </a:r>
            <a:endParaRPr lang="en-US" altLang="ja-JP" sz="1600" dirty="0" smtClean="0">
              <a:latin typeface="+mn-ea"/>
              <a:cs typeface="Courier New" pitchFamily="49" charset="0"/>
            </a:endParaRPr>
          </a:p>
          <a:p>
            <a:r>
              <a:rPr kumimoji="1" lang="en-US" altLang="ja-JP" sz="1600" dirty="0">
                <a:latin typeface="Courier New" pitchFamily="49" charset="0"/>
                <a:ea typeface="ＭＳ ゴシック" pitchFamily="49" charset="-128"/>
                <a:cs typeface="Courier New" pitchFamily="49" charset="0"/>
              </a:rPr>
              <a:t> </a:t>
            </a:r>
            <a:r>
              <a:rPr kumimoji="1" lang="en-US" altLang="ja-JP" sz="1600" dirty="0" smtClean="0">
                <a:latin typeface="Courier New" pitchFamily="49" charset="0"/>
                <a:ea typeface="ＭＳ ゴシック" pitchFamily="49" charset="-128"/>
                <a:cs typeface="Courier New" pitchFamily="49" charset="0"/>
              </a:rPr>
              <a:t>   Scanner s = new Scanner(new File(</a:t>
            </a:r>
            <a:r>
              <a:rPr kumimoji="1" lang="en-US" altLang="ja-JP" sz="1600" dirty="0" err="1" smtClean="0">
                <a:solidFill>
                  <a:srgbClr val="FF0000"/>
                </a:solidFill>
                <a:latin typeface="Courier New" pitchFamily="49" charset="0"/>
                <a:ea typeface="ＭＳ ゴシック" pitchFamily="49" charset="-128"/>
                <a:cs typeface="Courier New" pitchFamily="49" charset="0"/>
              </a:rPr>
              <a:t>linkName</a:t>
            </a:r>
            <a:r>
              <a:rPr kumimoji="1" lang="en-US" altLang="ja-JP" sz="1600" dirty="0" smtClean="0">
                <a:latin typeface="Courier New" pitchFamily="49" charset="0"/>
                <a:ea typeface="ＭＳ ゴシック" pitchFamily="49" charset="-128"/>
                <a:cs typeface="Courier New" pitchFamily="49" charset="0"/>
              </a:rPr>
              <a:t>));</a:t>
            </a:r>
          </a:p>
          <a:p>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s.useDelimiter</a:t>
            </a:r>
            <a:r>
              <a:rPr lang="en-US" altLang="ja-JP" sz="1600" dirty="0" smtClean="0">
                <a:latin typeface="Courier New" pitchFamily="49" charset="0"/>
                <a:ea typeface="ＭＳ ゴシック" pitchFamily="49" charset="-128"/>
                <a:cs typeface="Courier New" pitchFamily="49" charset="0"/>
              </a:rPr>
              <a:t>(“\n”);</a:t>
            </a:r>
            <a:endParaRPr kumimoji="1" lang="en-US" altLang="ja-JP" sz="1600" dirty="0" smtClean="0">
              <a:latin typeface="Courier New" pitchFamily="49" charset="0"/>
              <a:ea typeface="ＭＳ ゴシック" pitchFamily="49" charset="-128"/>
              <a:cs typeface="Courier New" pitchFamily="49" charset="0"/>
            </a:endParaRP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 </a:t>
            </a:r>
            <a:r>
              <a:rPr lang="ja-JP" altLang="en-US" sz="1600" dirty="0" smtClean="0">
                <a:latin typeface="+mj-ea"/>
                <a:ea typeface="+mj-ea"/>
                <a:cs typeface="Courier New" pitchFamily="49" charset="0"/>
              </a:rPr>
              <a:t>ファイル内のデータを</a:t>
            </a:r>
            <a:r>
              <a:rPr lang="en-US" altLang="ja-JP" sz="1600" dirty="0" err="1" smtClean="0">
                <a:latin typeface="+mj-ea"/>
                <a:ea typeface="+mj-ea"/>
                <a:cs typeface="Courier New" pitchFamily="49" charset="0"/>
              </a:rPr>
              <a:t>HashMap</a:t>
            </a:r>
            <a:r>
              <a:rPr lang="ja-JP" altLang="en-US" sz="1600" dirty="0" smtClean="0">
                <a:latin typeface="+mj-ea"/>
                <a:ea typeface="+mj-ea"/>
                <a:cs typeface="Courier New" pitchFamily="49" charset="0"/>
              </a:rPr>
              <a:t>に格納する</a:t>
            </a:r>
            <a:endParaRPr lang="en-US" altLang="ja-JP" sz="1600" dirty="0" smtClean="0">
              <a:latin typeface="+mj-ea"/>
              <a:ea typeface="+mj-ea"/>
              <a:cs typeface="Courier New" pitchFamily="49" charset="0"/>
            </a:endParaRP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while (</a:t>
            </a:r>
            <a:r>
              <a:rPr lang="en-US" altLang="ja-JP" sz="1600" dirty="0" err="1" smtClean="0">
                <a:latin typeface="Courier New" pitchFamily="49" charset="0"/>
                <a:ea typeface="ＭＳ ゴシック" pitchFamily="49" charset="-128"/>
                <a:cs typeface="Courier New" pitchFamily="49" charset="0"/>
              </a:rPr>
              <a:t>s.hasNext</a:t>
            </a:r>
            <a:r>
              <a:rPr lang="en-US" altLang="ja-JP" sz="1600" dirty="0" smtClean="0">
                <a:latin typeface="Courier New" pitchFamily="49" charset="0"/>
                <a:ea typeface="ＭＳ ゴシック" pitchFamily="49" charset="-128"/>
                <a:cs typeface="Courier New" pitchFamily="49" charset="0"/>
              </a:rPr>
              <a:t>()) {</a:t>
            </a:r>
          </a:p>
          <a:p>
            <a:r>
              <a:rPr lang="en-US" altLang="ja-JP" sz="1600" dirty="0" smtClean="0">
                <a:latin typeface="Courier New" pitchFamily="49" charset="0"/>
                <a:ea typeface="ＭＳ ゴシック" pitchFamily="49" charset="-128"/>
                <a:cs typeface="Courier New" pitchFamily="49" charset="0"/>
              </a:rPr>
              <a:t>      String </a:t>
            </a:r>
            <a:r>
              <a:rPr lang="en-US" altLang="ja-JP" sz="1600" dirty="0" err="1" smtClean="0">
                <a:latin typeface="Courier New" pitchFamily="49" charset="0"/>
                <a:ea typeface="ＭＳ ゴシック" pitchFamily="49" charset="-128"/>
                <a:cs typeface="Courier New" pitchFamily="49" charset="0"/>
              </a:rPr>
              <a:t>str</a:t>
            </a:r>
            <a:r>
              <a:rPr lang="en-US" altLang="ja-JP" sz="1600" dirty="0" smtClean="0">
                <a:latin typeface="Courier New" pitchFamily="49" charset="0"/>
                <a:ea typeface="ＭＳ ゴシック" pitchFamily="49" charset="-128"/>
                <a:cs typeface="Courier New" pitchFamily="49" charset="0"/>
              </a:rPr>
              <a:t> = </a:t>
            </a:r>
            <a:r>
              <a:rPr lang="en-US" altLang="ja-JP" sz="1600" dirty="0" err="1" smtClean="0">
                <a:latin typeface="Courier New" pitchFamily="49" charset="0"/>
                <a:ea typeface="ＭＳ ゴシック" pitchFamily="49" charset="-128"/>
                <a:cs typeface="Courier New" pitchFamily="49" charset="0"/>
              </a:rPr>
              <a:t>s.next</a:t>
            </a:r>
            <a:r>
              <a:rPr lang="en-US" altLang="ja-JP" sz="1600" dirty="0" smtClean="0">
                <a:latin typeface="Courier New" pitchFamily="49" charset="0"/>
                <a:ea typeface="ＭＳ ゴシック" pitchFamily="49" charset="-128"/>
                <a:cs typeface="Courier New" pitchFamily="49" charset="0"/>
              </a:rPr>
              <a:t>();</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m.put</a:t>
            </a:r>
            <a:r>
              <a:rPr lang="en-US" altLang="ja-JP" sz="1600" dirty="0" smtClean="0">
                <a:latin typeface="Courier New" pitchFamily="49" charset="0"/>
                <a:ea typeface="ＭＳ ゴシック" pitchFamily="49" charset="-128"/>
                <a:cs typeface="Courier New" pitchFamily="49" charset="0"/>
              </a:rPr>
              <a:t>(</a:t>
            </a:r>
            <a:r>
              <a:rPr lang="en-US" altLang="ja-JP" sz="1600" dirty="0" err="1" smtClean="0">
                <a:latin typeface="Courier New" pitchFamily="49" charset="0"/>
                <a:ea typeface="ＭＳ ゴシック" pitchFamily="49" charset="-128"/>
                <a:cs typeface="Courier New" pitchFamily="49" charset="0"/>
              </a:rPr>
              <a:t>X.getX</a:t>
            </a:r>
            <a:r>
              <a:rPr lang="en-US" altLang="ja-JP" sz="1600" dirty="0" smtClean="0">
                <a:latin typeface="Courier New" pitchFamily="49" charset="0"/>
                <a:ea typeface="ＭＳ ゴシック" pitchFamily="49" charset="-128"/>
                <a:cs typeface="Courier New" pitchFamily="49" charset="0"/>
              </a:rPr>
              <a:t>(</a:t>
            </a:r>
            <a:r>
              <a:rPr lang="en-US" altLang="ja-JP" sz="1600" dirty="0" err="1" smtClean="0">
                <a:latin typeface="Courier New" pitchFamily="49" charset="0"/>
                <a:ea typeface="ＭＳ ゴシック" pitchFamily="49" charset="-128"/>
                <a:cs typeface="Courier New" pitchFamily="49" charset="0"/>
              </a:rPr>
              <a:t>str</a:t>
            </a:r>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Y.getY</a:t>
            </a:r>
            <a:r>
              <a:rPr lang="en-US" altLang="ja-JP" sz="1600" dirty="0" smtClean="0">
                <a:latin typeface="Courier New" pitchFamily="49" charset="0"/>
                <a:ea typeface="ＭＳ ゴシック" pitchFamily="49" charset="-128"/>
                <a:cs typeface="Courier New" pitchFamily="49" charset="0"/>
              </a:rPr>
              <a:t>(</a:t>
            </a:r>
            <a:r>
              <a:rPr lang="en-US" altLang="ja-JP" sz="1600" dirty="0" err="1" smtClean="0">
                <a:latin typeface="Courier New" pitchFamily="49" charset="0"/>
                <a:ea typeface="ＭＳ ゴシック" pitchFamily="49" charset="-128"/>
                <a:cs typeface="Courier New" pitchFamily="49" charset="0"/>
              </a:rPr>
              <a:t>str</a:t>
            </a:r>
            <a:r>
              <a:rPr lang="en-US" altLang="ja-JP" sz="1600" dirty="0" smtClean="0">
                <a:latin typeface="Courier New" pitchFamily="49" charset="0"/>
                <a:ea typeface="ＭＳ ゴシック" pitchFamily="49" charset="-128"/>
                <a:cs typeface="Courier New" pitchFamily="49" charset="0"/>
              </a:rPr>
              <a:t>));</a:t>
            </a:r>
            <a:endParaRPr lang="en-US" altLang="ja-JP" sz="1600" dirty="0">
              <a:latin typeface="Courier New" pitchFamily="49" charset="0"/>
              <a:ea typeface="ＭＳ ゴシック" pitchFamily="49" charset="-128"/>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a:t>
            </a:r>
          </a:p>
          <a:p>
            <a:r>
              <a:rPr lang="en-US" altLang="ja-JP" sz="1600" dirty="0" smtClean="0">
                <a:latin typeface="Courier New" pitchFamily="49" charset="0"/>
                <a:ea typeface="ＭＳ ゴシック" pitchFamily="49" charset="-128"/>
                <a:cs typeface="Courier New" pitchFamily="49" charset="0"/>
              </a:rPr>
              <a:t>  }</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public void </a:t>
            </a:r>
            <a:r>
              <a:rPr lang="en-US" altLang="ja-JP" sz="1600" b="1" dirty="0" smtClean="0">
                <a:solidFill>
                  <a:srgbClr val="FF0000"/>
                </a:solidFill>
                <a:latin typeface="Courier New" pitchFamily="49" charset="0"/>
                <a:ea typeface="ＭＳ ゴシック" pitchFamily="49" charset="-128"/>
                <a:cs typeface="Courier New" pitchFamily="49" charset="0"/>
              </a:rPr>
              <a:t>map</a:t>
            </a:r>
            <a:r>
              <a:rPr lang="en-US" altLang="ja-JP" sz="1600" dirty="0" smtClean="0">
                <a:latin typeface="Courier New" pitchFamily="49" charset="0"/>
                <a:ea typeface="ＭＳ ゴシック" pitchFamily="49" charset="-128"/>
                <a:cs typeface="Courier New" pitchFamily="49" charset="0"/>
              </a:rPr>
              <a:t>(K </a:t>
            </a:r>
            <a:r>
              <a:rPr lang="en-US" altLang="ja-JP" sz="1600" dirty="0" err="1" smtClean="0">
                <a:latin typeface="Courier New" pitchFamily="49" charset="0"/>
                <a:ea typeface="ＭＳ ゴシック" pitchFamily="49" charset="-128"/>
                <a:cs typeface="Courier New" pitchFamily="49" charset="0"/>
              </a:rPr>
              <a:t>k</a:t>
            </a:r>
            <a:r>
              <a:rPr lang="en-US" altLang="ja-JP" sz="1600" dirty="0" smtClean="0">
                <a:latin typeface="Courier New" pitchFamily="49" charset="0"/>
                <a:ea typeface="ＭＳ ゴシック" pitchFamily="49" charset="-128"/>
                <a:cs typeface="Courier New" pitchFamily="49" charset="0"/>
              </a:rPr>
              <a:t>, V </a:t>
            </a:r>
            <a:r>
              <a:rPr lang="en-US" altLang="ja-JP" sz="1600" dirty="0" err="1" smtClean="0">
                <a:latin typeface="Courier New" pitchFamily="49" charset="0"/>
                <a:ea typeface="ＭＳ ゴシック" pitchFamily="49" charset="-128"/>
                <a:cs typeface="Courier New" pitchFamily="49" charset="0"/>
              </a:rPr>
              <a:t>v</a:t>
            </a:r>
            <a:r>
              <a:rPr lang="en-US" altLang="ja-JP" sz="1600" dirty="0" smtClean="0">
                <a:latin typeface="Courier New" pitchFamily="49" charset="0"/>
                <a:ea typeface="ＭＳ ゴシック" pitchFamily="49" charset="-128"/>
                <a:cs typeface="Courier New" pitchFamily="49" charset="0"/>
              </a:rPr>
              <a:t>, Context c) </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throws </a:t>
            </a:r>
            <a:r>
              <a:rPr lang="en-US" altLang="ja-JP" sz="1600" dirty="0" err="1" smtClean="0">
                <a:latin typeface="Courier New" pitchFamily="49" charset="0"/>
                <a:ea typeface="ＭＳ ゴシック" pitchFamily="49" charset="-128"/>
                <a:cs typeface="Courier New" pitchFamily="49" charset="0"/>
              </a:rPr>
              <a:t>IOException</a:t>
            </a:r>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InterruptedException</a:t>
            </a:r>
            <a:r>
              <a:rPr lang="en-US" altLang="ja-JP" sz="1600" dirty="0" smtClean="0">
                <a:latin typeface="Courier New" pitchFamily="49" charset="0"/>
                <a:ea typeface="ＭＳ ゴシック" pitchFamily="49" charset="-128"/>
                <a:cs typeface="Courier New" pitchFamily="49" charset="0"/>
              </a:rPr>
              <a:t> {</a:t>
            </a:r>
          </a:p>
          <a:p>
            <a:r>
              <a:rPr lang="en-US" altLang="ja-JP" sz="1600" dirty="0" smtClean="0">
                <a:latin typeface="Courier New" pitchFamily="49" charset="0"/>
                <a:ea typeface="ＭＳ ゴシック" pitchFamily="49" charset="-128"/>
                <a:cs typeface="Courier New" pitchFamily="49" charset="0"/>
              </a:rPr>
              <a:t>    // </a:t>
            </a:r>
            <a:r>
              <a:rPr lang="en-US" altLang="ja-JP" sz="1600" dirty="0" err="1" smtClean="0">
                <a:latin typeface="+mn-ea"/>
                <a:cs typeface="Courier New" pitchFamily="49" charset="0"/>
              </a:rPr>
              <a:t>HashMap</a:t>
            </a:r>
            <a:r>
              <a:rPr lang="en-US" altLang="ja-JP" sz="1600" dirty="0" smtClean="0">
                <a:latin typeface="+mn-ea"/>
                <a:cs typeface="Courier New" pitchFamily="49" charset="0"/>
              </a:rPr>
              <a:t> m</a:t>
            </a:r>
            <a:r>
              <a:rPr lang="ja-JP" altLang="en-US" sz="1600" dirty="0" smtClean="0">
                <a:latin typeface="+mn-ea"/>
                <a:cs typeface="Courier New" pitchFamily="49" charset="0"/>
              </a:rPr>
              <a:t>の値を利用して</a:t>
            </a:r>
            <a:r>
              <a:rPr lang="en-US" altLang="ja-JP" sz="1600" dirty="0" smtClean="0">
                <a:latin typeface="+mn-ea"/>
                <a:cs typeface="Courier New" pitchFamily="49" charset="0"/>
              </a:rPr>
              <a:t>Map</a:t>
            </a:r>
            <a:r>
              <a:rPr lang="ja-JP" altLang="en-US" sz="1600" dirty="0" smtClean="0">
                <a:latin typeface="+mn-ea"/>
                <a:cs typeface="Courier New" pitchFamily="49" charset="0"/>
              </a:rPr>
              <a:t>処理を実行する</a:t>
            </a:r>
            <a:endParaRPr lang="en-US" altLang="ja-JP" sz="1600" dirty="0">
              <a:latin typeface="+mn-ea"/>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a:t>
            </a:r>
            <a:endParaRPr lang="en-US" altLang="ja-JP" sz="1600" dirty="0">
              <a:latin typeface="Courier New" pitchFamily="49" charset="0"/>
              <a:ea typeface="ＭＳ ゴシック" pitchFamily="49" charset="-128"/>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a:t>
            </a:r>
          </a:p>
        </p:txBody>
      </p:sp>
      <p:sp>
        <p:nvSpPr>
          <p:cNvPr id="6" name="角丸四角形 5"/>
          <p:cNvSpPr/>
          <p:nvPr/>
        </p:nvSpPr>
        <p:spPr>
          <a:xfrm>
            <a:off x="899592" y="2780928"/>
            <a:ext cx="7272808" cy="26642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867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分散キャッシュの利用方法</a:t>
            </a:r>
            <a:endParaRPr kumimoji="1" lang="ja-JP" altLang="en-US" dirty="0"/>
          </a:p>
        </p:txBody>
      </p:sp>
      <p:sp>
        <p:nvSpPr>
          <p:cNvPr id="3" name="コンテンツ プレースホルダ 2"/>
          <p:cNvSpPr>
            <a:spLocks noGrp="1"/>
          </p:cNvSpPr>
          <p:nvPr>
            <p:ph idx="1"/>
          </p:nvPr>
        </p:nvSpPr>
        <p:spPr/>
        <p:txBody>
          <a:bodyPr/>
          <a:lstStyle/>
          <a:p>
            <a:pPr marL="457200" indent="-457200">
              <a:buFont typeface="Wingdings" pitchFamily="2" charset="2"/>
              <a:buChar char="n"/>
            </a:pPr>
            <a:r>
              <a:rPr kumimoji="1" lang="en-US" altLang="ja-JP" dirty="0" err="1" smtClean="0"/>
              <a:t>hadoop</a:t>
            </a:r>
            <a:r>
              <a:rPr kumimoji="1" lang="ja-JP" altLang="en-US" dirty="0" smtClean="0"/>
              <a:t>コマンドにて</a:t>
            </a:r>
            <a:r>
              <a:rPr lang="ja-JP" altLang="en-US" dirty="0" smtClean="0"/>
              <a:t>、</a:t>
            </a:r>
            <a:r>
              <a:rPr lang="en-US" altLang="ja-JP" dirty="0" smtClean="0"/>
              <a:t>-files , -</a:t>
            </a:r>
            <a:r>
              <a:rPr lang="en-US" altLang="ja-JP" dirty="0" err="1" smtClean="0"/>
              <a:t>libjars</a:t>
            </a:r>
            <a:r>
              <a:rPr lang="en-US" altLang="ja-JP" dirty="0" smtClean="0"/>
              <a:t> , -archives </a:t>
            </a:r>
            <a:r>
              <a:rPr lang="ja-JP" altLang="en-US" dirty="0" smtClean="0"/>
              <a:t>をアプリケーションの実行と一緒に指定する</a:t>
            </a:r>
            <a:endParaRPr lang="en-US" altLang="ja-JP" dirty="0" smtClean="0"/>
          </a:p>
          <a:p>
            <a:pPr marL="914400" lvl="1" indent="-457200">
              <a:buFont typeface="Arial" pitchFamily="34" charset="0"/>
              <a:buChar char="•"/>
            </a:pPr>
            <a:r>
              <a:rPr kumimoji="1" lang="en-US" altLang="ja-JP" dirty="0" smtClean="0"/>
              <a:t>-files &lt;</a:t>
            </a:r>
            <a:r>
              <a:rPr kumimoji="1" lang="ja-JP" altLang="en-US" dirty="0" smtClean="0"/>
              <a:t>カンマ区切りでパスを指定</a:t>
            </a:r>
            <a:r>
              <a:rPr kumimoji="1" lang="en-US" altLang="ja-JP" dirty="0" smtClean="0"/>
              <a:t>&gt;</a:t>
            </a:r>
          </a:p>
          <a:p>
            <a:pPr marL="1371600" lvl="2" indent="-457200">
              <a:buFont typeface="Arial" pitchFamily="34" charset="0"/>
              <a:buChar char="•"/>
            </a:pPr>
            <a:r>
              <a:rPr lang="en-US" altLang="ja-JP" dirty="0" err="1" smtClean="0"/>
              <a:t>DistributedCache</a:t>
            </a:r>
            <a:r>
              <a:rPr lang="ja-JP" altLang="en-US" dirty="0" smtClean="0"/>
              <a:t>により各スレーブノードにファイルを展開</a:t>
            </a:r>
            <a:endParaRPr kumimoji="1" lang="en-US" altLang="ja-JP" dirty="0" smtClean="0"/>
          </a:p>
          <a:p>
            <a:pPr marL="914400" lvl="1" indent="-457200">
              <a:buFont typeface="Arial" pitchFamily="34" charset="0"/>
              <a:buChar char="•"/>
            </a:pPr>
            <a:r>
              <a:rPr lang="en-US" altLang="ja-JP" dirty="0" smtClean="0"/>
              <a:t>-</a:t>
            </a:r>
            <a:r>
              <a:rPr lang="en-US" altLang="ja-JP" dirty="0" err="1" smtClean="0"/>
              <a:t>libjars</a:t>
            </a:r>
            <a:r>
              <a:rPr lang="en-US" altLang="ja-JP" dirty="0" smtClean="0"/>
              <a:t> &lt;</a:t>
            </a:r>
            <a:r>
              <a:rPr lang="ja-JP" altLang="en-US" dirty="0" smtClean="0"/>
              <a:t>カンマ区切りでパスを指定</a:t>
            </a:r>
            <a:r>
              <a:rPr lang="en-US" altLang="ja-JP" dirty="0" smtClean="0"/>
              <a:t>&gt;</a:t>
            </a:r>
          </a:p>
          <a:p>
            <a:pPr marL="1371600" lvl="2" indent="-457200">
              <a:buFont typeface="Arial" pitchFamily="34" charset="0"/>
              <a:buChar char="•"/>
            </a:pPr>
            <a:r>
              <a:rPr lang="ja-JP" altLang="en-US" dirty="0" smtClean="0"/>
              <a:t>各タスク実行時のクラスパスに指定した</a:t>
            </a:r>
            <a:r>
              <a:rPr lang="en-US" altLang="ja-JP" dirty="0" smtClean="0"/>
              <a:t>JAR</a:t>
            </a:r>
            <a:r>
              <a:rPr lang="ja-JP" altLang="en-US" dirty="0" smtClean="0"/>
              <a:t>ファイルも組み込む</a:t>
            </a:r>
            <a:endParaRPr lang="en-US" altLang="ja-JP" dirty="0" smtClean="0"/>
          </a:p>
          <a:p>
            <a:pPr marL="914400" lvl="1" indent="-457200">
              <a:buFont typeface="Arial" pitchFamily="34" charset="0"/>
              <a:buChar char="•"/>
            </a:pPr>
            <a:r>
              <a:rPr kumimoji="1" lang="en-US" altLang="ja-JP" dirty="0" smtClean="0"/>
              <a:t>-archives </a:t>
            </a:r>
            <a:r>
              <a:rPr lang="en-US" altLang="ja-JP" dirty="0" smtClean="0"/>
              <a:t>&lt;</a:t>
            </a:r>
            <a:r>
              <a:rPr lang="ja-JP" altLang="en-US" dirty="0" smtClean="0"/>
              <a:t>カンマ区切りでパスを指定</a:t>
            </a:r>
            <a:r>
              <a:rPr lang="en-US" altLang="ja-JP" dirty="0" smtClean="0"/>
              <a:t>&gt;</a:t>
            </a:r>
          </a:p>
          <a:p>
            <a:pPr marL="1371600" lvl="2" indent="-457200">
              <a:buFont typeface="Arial" pitchFamily="34" charset="0"/>
              <a:buChar char="•"/>
            </a:pPr>
            <a:r>
              <a:rPr kumimoji="1" lang="ja-JP" altLang="en-US" dirty="0" smtClean="0"/>
              <a:t>タスク実行時に、アーカイブファイルを展開して各スレーブノードにファイルを展開</a:t>
            </a:r>
            <a:endParaRPr kumimoji="1" lang="en-US" altLang="ja-JP" dirty="0" smtClean="0"/>
          </a:p>
          <a:p>
            <a:pPr marL="1371600" lvl="2" indent="-457200">
              <a:buFont typeface="Arial" pitchFamily="34" charset="0"/>
              <a:buChar char="•"/>
            </a:pPr>
            <a:r>
              <a:rPr lang="ja-JP" altLang="en-US" dirty="0" smtClean="0"/>
              <a:t>アーカイブ対象は、</a:t>
            </a:r>
            <a:r>
              <a:rPr lang="en-US" altLang="ja-JP" dirty="0" smtClean="0"/>
              <a:t>zip</a:t>
            </a:r>
            <a:r>
              <a:rPr lang="ja-JP" altLang="en-US" dirty="0" err="1" smtClean="0"/>
              <a:t>、</a:t>
            </a:r>
            <a:r>
              <a:rPr lang="en-US" altLang="ja-JP" dirty="0" smtClean="0"/>
              <a:t>tar</a:t>
            </a:r>
            <a:r>
              <a:rPr lang="ja-JP" altLang="en-US" dirty="0" err="1" smtClean="0"/>
              <a:t>、</a:t>
            </a:r>
            <a:r>
              <a:rPr lang="en-US" altLang="ja-JP" dirty="0" err="1" smtClean="0"/>
              <a:t>tgz</a:t>
            </a:r>
            <a:r>
              <a:rPr lang="ja-JP" altLang="en-US" dirty="0" err="1" smtClean="0"/>
              <a:t>、</a:t>
            </a:r>
            <a:r>
              <a:rPr lang="en-US" altLang="ja-JP" dirty="0" err="1" smtClean="0"/>
              <a:t>tar.gz</a:t>
            </a:r>
            <a:r>
              <a:rPr lang="ja-JP" altLang="en-US" dirty="0" smtClean="0"/>
              <a:t>が利用できる</a:t>
            </a:r>
            <a:endParaRPr kumimoji="1" lang="en-US" altLang="ja-JP" dirty="0" smtClean="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17</a:t>
            </a:fld>
            <a:endParaRPr kumimoji="1" lang="ja-JP" altLang="en-US"/>
          </a:p>
        </p:txBody>
      </p:sp>
      <p:sp>
        <p:nvSpPr>
          <p:cNvPr id="6" name="テキスト ボックス 5"/>
          <p:cNvSpPr txBox="1"/>
          <p:nvPr/>
        </p:nvSpPr>
        <p:spPr>
          <a:xfrm>
            <a:off x="683568" y="4175209"/>
            <a:ext cx="7992888"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ja-JP" sz="1600" dirty="0" smtClean="0">
                <a:latin typeface="+mn-ea"/>
                <a:cs typeface="Courier New" pitchFamily="49" charset="0"/>
              </a:rPr>
              <a:t>## sample.txt </a:t>
            </a:r>
            <a:r>
              <a:rPr lang="ja-JP" altLang="en-US" sz="1600" dirty="0" smtClean="0">
                <a:latin typeface="+mn-ea"/>
                <a:cs typeface="Courier New" pitchFamily="49" charset="0"/>
              </a:rPr>
              <a:t>を</a:t>
            </a:r>
            <a:r>
              <a:rPr lang="en-US" altLang="ja-JP" sz="1600" dirty="0" smtClean="0">
                <a:latin typeface="+mn-ea"/>
                <a:cs typeface="Courier New" pitchFamily="49" charset="0"/>
              </a:rPr>
              <a:t>MapReduce</a:t>
            </a:r>
            <a:r>
              <a:rPr lang="ja-JP" altLang="en-US" sz="1600" dirty="0" smtClean="0">
                <a:latin typeface="+mn-ea"/>
                <a:cs typeface="Courier New" pitchFamily="49" charset="0"/>
              </a:rPr>
              <a:t>アプリケーション</a:t>
            </a:r>
            <a:r>
              <a:rPr lang="en-US" altLang="ja-JP" sz="1600" dirty="0" smtClean="0">
                <a:latin typeface="+mn-ea"/>
                <a:cs typeface="Courier New" pitchFamily="49" charset="0"/>
              </a:rPr>
              <a:t>(sample.jar)</a:t>
            </a:r>
            <a:r>
              <a:rPr lang="ja-JP" altLang="en-US" sz="1600" dirty="0" smtClean="0">
                <a:latin typeface="+mn-ea"/>
                <a:cs typeface="Courier New" pitchFamily="49" charset="0"/>
              </a:rPr>
              <a:t>で利用する方法</a:t>
            </a:r>
            <a:r>
              <a:rPr lang="en-US" altLang="ja-JP" sz="1600" dirty="0" smtClean="0">
                <a:latin typeface="+mn-ea"/>
                <a:cs typeface="Courier New" pitchFamily="49" charset="0"/>
              </a:rPr>
              <a:t> </a:t>
            </a:r>
            <a:endParaRPr lang="en-US" altLang="ja-JP" sz="1600" dirty="0">
              <a:latin typeface="+mn-ea"/>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hadoop</a:t>
            </a:r>
            <a:r>
              <a:rPr lang="en-US" altLang="ja-JP" sz="1600" dirty="0" smtClean="0">
                <a:latin typeface="Courier New" pitchFamily="49" charset="0"/>
                <a:ea typeface="ＭＳ ゴシック" pitchFamily="49" charset="-128"/>
                <a:cs typeface="Courier New" pitchFamily="49" charset="0"/>
              </a:rPr>
              <a:t> jar sample.jar –files sample.txt input output</a:t>
            </a:r>
            <a:endParaRPr lang="en-US" altLang="ja-JP" sz="1600" dirty="0">
              <a:latin typeface="Courier New" pitchFamily="49" charset="0"/>
              <a:ea typeface="ＭＳ ゴシック" pitchFamily="49" charset="-128"/>
              <a:cs typeface="Courier New" pitchFamily="49" charset="0"/>
            </a:endParaRPr>
          </a:p>
          <a:p>
            <a:endParaRPr lang="en-US" altLang="ja-JP" sz="1600" dirty="0" smtClean="0">
              <a:latin typeface="Courier New" pitchFamily="49" charset="0"/>
              <a:ea typeface="ＭＳ ゴシック" pitchFamily="49" charset="-128"/>
              <a:cs typeface="Courier New" pitchFamily="49" charset="0"/>
            </a:endParaRPr>
          </a:p>
          <a:p>
            <a:r>
              <a:rPr lang="en-US" altLang="ja-JP" sz="1600" dirty="0">
                <a:latin typeface="+mn-ea"/>
                <a:cs typeface="Courier New" pitchFamily="49" charset="0"/>
              </a:rPr>
              <a:t>## </a:t>
            </a:r>
            <a:r>
              <a:rPr lang="ja-JP" altLang="en-US" sz="1600" dirty="0">
                <a:latin typeface="+mn-ea"/>
                <a:cs typeface="Courier New" pitchFamily="49" charset="0"/>
              </a:rPr>
              <a:t>ライブラリ </a:t>
            </a:r>
            <a:r>
              <a:rPr lang="en-US" altLang="ja-JP" sz="1600" dirty="0">
                <a:latin typeface="+mn-ea"/>
                <a:cs typeface="Courier New" pitchFamily="49" charset="0"/>
              </a:rPr>
              <a:t>mylibrary.jar </a:t>
            </a:r>
            <a:r>
              <a:rPr lang="ja-JP" altLang="en-US" sz="1600" dirty="0">
                <a:latin typeface="+mn-ea"/>
                <a:cs typeface="Courier New" pitchFamily="49" charset="0"/>
              </a:rPr>
              <a:t>を</a:t>
            </a:r>
            <a:r>
              <a:rPr lang="en-US" altLang="ja-JP" sz="1600" dirty="0">
                <a:latin typeface="+mn-ea"/>
                <a:cs typeface="Courier New" pitchFamily="49" charset="0"/>
              </a:rPr>
              <a:t>MapReduce</a:t>
            </a:r>
            <a:r>
              <a:rPr lang="ja-JP" altLang="en-US" sz="1600" dirty="0">
                <a:latin typeface="+mn-ea"/>
                <a:cs typeface="Courier New" pitchFamily="49" charset="0"/>
              </a:rPr>
              <a:t>アプリケーションで利用する方法</a:t>
            </a:r>
            <a:endParaRPr lang="en-US" altLang="ja-JP" sz="1600" dirty="0">
              <a:latin typeface="+mn-ea"/>
              <a:cs typeface="Courier New" pitchFamily="49" charset="0"/>
            </a:endParaRPr>
          </a:p>
          <a:p>
            <a:r>
              <a:rPr lang="en-US" altLang="ja-JP" sz="1600" dirty="0">
                <a:latin typeface="Courier New" pitchFamily="49" charset="0"/>
                <a:ea typeface="ＭＳ ゴシック" pitchFamily="49" charset="-128"/>
                <a:cs typeface="Courier New" pitchFamily="49" charset="0"/>
              </a:rPr>
              <a:t>$ </a:t>
            </a:r>
            <a:r>
              <a:rPr lang="en-US" altLang="ja-JP" sz="1600" dirty="0" err="1">
                <a:latin typeface="Courier New" pitchFamily="49" charset="0"/>
                <a:ea typeface="ＭＳ ゴシック" pitchFamily="49" charset="-128"/>
                <a:cs typeface="Courier New" pitchFamily="49" charset="0"/>
              </a:rPr>
              <a:t>hadoop</a:t>
            </a:r>
            <a:r>
              <a:rPr lang="en-US" altLang="ja-JP" sz="1600" dirty="0">
                <a:latin typeface="Courier New" pitchFamily="49" charset="0"/>
                <a:ea typeface="ＭＳ ゴシック" pitchFamily="49" charset="-128"/>
                <a:cs typeface="Courier New" pitchFamily="49" charset="0"/>
              </a:rPr>
              <a:t> jar sample.jar –</a:t>
            </a:r>
            <a:r>
              <a:rPr lang="en-US" altLang="ja-JP" sz="1600" dirty="0" err="1">
                <a:latin typeface="Courier New" pitchFamily="49" charset="0"/>
                <a:ea typeface="ＭＳ ゴシック" pitchFamily="49" charset="-128"/>
                <a:cs typeface="Courier New" pitchFamily="49" charset="0"/>
              </a:rPr>
              <a:t>libjars</a:t>
            </a:r>
            <a:r>
              <a:rPr lang="en-US" altLang="ja-JP" sz="1600" dirty="0">
                <a:latin typeface="Courier New" pitchFamily="49" charset="0"/>
                <a:ea typeface="ＭＳ ゴシック" pitchFamily="49" charset="-128"/>
                <a:cs typeface="Courier New" pitchFamily="49" charset="0"/>
              </a:rPr>
              <a:t> mylibrary.jar input output</a:t>
            </a:r>
          </a:p>
          <a:p>
            <a:endParaRPr lang="en-US" altLang="ja-JP" sz="1600" dirty="0" smtClean="0">
              <a:latin typeface="Courier New" pitchFamily="49" charset="0"/>
              <a:ea typeface="ＭＳ ゴシック" pitchFamily="49" charset="-128"/>
              <a:cs typeface="Courier New" pitchFamily="49" charset="0"/>
            </a:endParaRPr>
          </a:p>
          <a:p>
            <a:r>
              <a:rPr lang="en-US" altLang="ja-JP" sz="1600" dirty="0" smtClean="0">
                <a:latin typeface="+mn-ea"/>
                <a:cs typeface="Courier New" pitchFamily="49" charset="0"/>
              </a:rPr>
              <a:t>## sample.tgz </a:t>
            </a:r>
            <a:r>
              <a:rPr lang="ja-JP" altLang="en-US" sz="1600" dirty="0" smtClean="0">
                <a:latin typeface="+mn-ea"/>
                <a:cs typeface="Courier New" pitchFamily="49" charset="0"/>
              </a:rPr>
              <a:t>を</a:t>
            </a:r>
            <a:r>
              <a:rPr lang="en-US" altLang="ja-JP" sz="1600" dirty="0" smtClean="0">
                <a:latin typeface="+mn-ea"/>
                <a:cs typeface="Courier New" pitchFamily="49" charset="0"/>
              </a:rPr>
              <a:t>MapReduce</a:t>
            </a:r>
            <a:r>
              <a:rPr lang="ja-JP" altLang="en-US" sz="1600" dirty="0" smtClean="0">
                <a:latin typeface="+mn-ea"/>
                <a:cs typeface="Courier New" pitchFamily="49" charset="0"/>
              </a:rPr>
              <a:t>アプリケーションで利用する方法</a:t>
            </a:r>
            <a:endParaRPr lang="en-US" altLang="ja-JP" sz="1600" dirty="0">
              <a:latin typeface="+mn-ea"/>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hadoop</a:t>
            </a:r>
            <a:r>
              <a:rPr lang="en-US" altLang="ja-JP" sz="1600" dirty="0" smtClean="0">
                <a:latin typeface="Courier New" pitchFamily="49" charset="0"/>
                <a:ea typeface="ＭＳ ゴシック" pitchFamily="49" charset="-128"/>
                <a:cs typeface="Courier New" pitchFamily="49" charset="0"/>
              </a:rPr>
              <a:t> jar sample.jar –archives sample.tgz input output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注意点 </a:t>
            </a:r>
            <a:r>
              <a:rPr kumimoji="1" lang="en-US" altLang="ja-JP" dirty="0" smtClean="0"/>
              <a:t>: </a:t>
            </a:r>
            <a:r>
              <a:rPr kumimoji="1" lang="ja-JP" altLang="en-US" dirty="0" smtClean="0"/>
              <a:t>分散キャッシュの不適切な利用方法</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n"/>
            </a:pPr>
            <a:r>
              <a:rPr lang="ja-JP" altLang="en-US" dirty="0"/>
              <a:t>処理</a:t>
            </a:r>
            <a:r>
              <a:rPr lang="ja-JP" altLang="en-US" dirty="0" smtClean="0"/>
              <a:t>を</a:t>
            </a:r>
            <a:r>
              <a:rPr lang="ja-JP" altLang="en-US" dirty="0"/>
              <a:t>実行</a:t>
            </a:r>
            <a:r>
              <a:rPr lang="ja-JP" altLang="en-US" dirty="0" smtClean="0"/>
              <a:t>する</a:t>
            </a:r>
            <a:r>
              <a:rPr lang="en-US" altLang="ja-JP" dirty="0" smtClean="0">
                <a:solidFill>
                  <a:srgbClr val="FF0000"/>
                </a:solidFill>
              </a:rPr>
              <a:t>Child</a:t>
            </a:r>
            <a:r>
              <a:rPr lang="ja-JP" altLang="en-US" dirty="0" smtClean="0"/>
              <a:t>プロセスのヒープメモリに展開できないサイズのマスターデータを利用する場合</a:t>
            </a:r>
            <a:endParaRPr lang="en-US" altLang="ja-JP" dirty="0" smtClean="0"/>
          </a:p>
          <a:p>
            <a:pPr lvl="1">
              <a:buFont typeface="Wingdings" pitchFamily="2" charset="2"/>
              <a:buChar char="l"/>
            </a:pPr>
            <a:r>
              <a:rPr lang="en-US" altLang="ja-JP" dirty="0" smtClean="0"/>
              <a:t>Child</a:t>
            </a:r>
            <a:r>
              <a:rPr lang="ja-JP" altLang="en-US" dirty="0" smtClean="0"/>
              <a:t>プロセスで</a:t>
            </a:r>
            <a:r>
              <a:rPr lang="en-US" altLang="ja-JP" dirty="0" err="1" smtClean="0"/>
              <a:t>OutOfMemoryError</a:t>
            </a:r>
            <a:r>
              <a:rPr lang="ja-JP" altLang="en-US" dirty="0" smtClean="0"/>
              <a:t>が発生</a:t>
            </a:r>
            <a:endParaRPr lang="en-US" altLang="ja-JP" dirty="0" smtClean="0"/>
          </a:p>
          <a:p>
            <a:pPr lvl="2">
              <a:buFont typeface="Arial" pitchFamily="34" charset="0"/>
              <a:buChar char="•"/>
            </a:pPr>
            <a:r>
              <a:rPr lang="ja-JP" altLang="en-US" dirty="0" smtClean="0"/>
              <a:t>必要</a:t>
            </a:r>
            <a:r>
              <a:rPr lang="ja-JP" altLang="en-US" dirty="0" smtClean="0"/>
              <a:t>なデータのみをメモリに展開するなど</a:t>
            </a:r>
            <a:r>
              <a:rPr lang="en-US" altLang="ja-JP" dirty="0" smtClean="0"/>
              <a:t>AP</a:t>
            </a:r>
            <a:r>
              <a:rPr lang="ja-JP" altLang="en-US" dirty="0" smtClean="0"/>
              <a:t>レベルでの制御が必要</a:t>
            </a:r>
            <a:endParaRPr lang="en-US" altLang="ja-JP" dirty="0" smtClean="0"/>
          </a:p>
          <a:p>
            <a:pPr lvl="2">
              <a:buFont typeface="Arial" pitchFamily="34" charset="0"/>
              <a:buChar char="•"/>
            </a:pPr>
            <a:r>
              <a:rPr lang="ja-JP" altLang="en-US" dirty="0" smtClean="0"/>
              <a:t>ヒープメモリサイズを拡大して</a:t>
            </a:r>
            <a:r>
              <a:rPr lang="ja-JP" altLang="en-US" dirty="0" smtClean="0"/>
              <a:t>利用</a:t>
            </a:r>
            <a:endParaRPr lang="en-US" altLang="ja-JP" dirty="0"/>
          </a:p>
          <a:p>
            <a:pPr lvl="2">
              <a:buFont typeface="Arial" pitchFamily="34" charset="0"/>
              <a:buChar char="•"/>
            </a:pPr>
            <a:r>
              <a:rPr lang="ja-JP" altLang="en-US" dirty="0"/>
              <a:t>結合</a:t>
            </a:r>
            <a:r>
              <a:rPr lang="ja-JP" altLang="en-US" dirty="0" smtClean="0"/>
              <a:t>方法を</a:t>
            </a:r>
            <a:r>
              <a:rPr lang="en-US" altLang="ja-JP" dirty="0" smtClean="0"/>
              <a:t>Reduce</a:t>
            </a:r>
            <a:r>
              <a:rPr lang="ja-JP" altLang="en-US" dirty="0" err="1" smtClean="0"/>
              <a:t>での</a:t>
            </a:r>
            <a:r>
              <a:rPr lang="ja-JP" altLang="en-US" dirty="0" smtClean="0"/>
              <a:t>ジョインに変更</a:t>
            </a:r>
            <a:endParaRPr lang="en-US" altLang="ja-JP" dirty="0" smtClean="0"/>
          </a:p>
          <a:p>
            <a:pPr lvl="2">
              <a:buFont typeface="Arial" pitchFamily="34" charset="0"/>
              <a:buChar char="•"/>
            </a:pP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18</a:t>
            </a:fld>
            <a:endParaRPr kumimoji="1" lang="ja-JP" altLang="en-US"/>
          </a:p>
        </p:txBody>
      </p:sp>
    </p:spTree>
    <p:extLst>
      <p:ext uri="{BB962C8B-B14F-4D97-AF65-F5344CB8AC3E}">
        <p14:creationId xmlns:p14="http://schemas.microsoft.com/office/powerpoint/2010/main" val="170124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ja-JP" altLang="en-US" dirty="0" smtClean="0"/>
              <a:t>カウンター</a:t>
            </a:r>
            <a:r>
              <a:rPr kumimoji="1" lang="en-US" altLang="ja-JP" dirty="0" smtClean="0"/>
              <a:t/>
            </a:r>
            <a:br>
              <a:rPr kumimoji="1" lang="en-US" altLang="ja-JP" dirty="0" smtClean="0"/>
            </a:b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1"/>
          </p:nvPr>
        </p:nvSpPr>
        <p:spPr/>
        <p:txBody>
          <a:bodyPr/>
          <a:lstStyle/>
          <a:p>
            <a:fld id="{05BC3F6C-FA60-4B64-957B-698064427B42}" type="slidenum">
              <a:rPr kumimoji="1" lang="ja-JP" altLang="en-US" smtClean="0"/>
              <a:pPr/>
              <a:t>19</a:t>
            </a:fld>
            <a:endParaRPr kumimoji="1" lang="ja-JP" altLang="en-US"/>
          </a:p>
        </p:txBody>
      </p:sp>
    </p:spTree>
    <p:extLst>
      <p:ext uri="{BB962C8B-B14F-4D97-AF65-F5344CB8AC3E}">
        <p14:creationId xmlns:p14="http://schemas.microsoft.com/office/powerpoint/2010/main" val="4206337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fontScale="90000"/>
          </a:bodyPr>
          <a:lstStyle/>
          <a:p>
            <a:r>
              <a:rPr kumimoji="1" lang="ja-JP" altLang="en-US" dirty="0" smtClean="0"/>
              <a:t>講義内容</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MapReduce</a:t>
            </a:r>
            <a:r>
              <a:rPr kumimoji="1" lang="ja-JP" altLang="en-US" dirty="0" smtClean="0"/>
              <a:t>プログラミング応用の</a:t>
            </a:r>
            <a:r>
              <a:rPr lang="ja-JP" altLang="en-US" dirty="0" smtClean="0"/>
              <a:t>ポイント</a:t>
            </a:r>
            <a:endParaRPr lang="en-US" altLang="ja-JP" dirty="0" smtClean="0"/>
          </a:p>
          <a:p>
            <a:r>
              <a:rPr kumimoji="1" lang="ja-JP" altLang="en-US" dirty="0" smtClean="0"/>
              <a:t>パーティショナー</a:t>
            </a:r>
            <a:endParaRPr kumimoji="1" lang="en-US" altLang="ja-JP" dirty="0" smtClean="0"/>
          </a:p>
          <a:p>
            <a:r>
              <a:rPr lang="ja-JP" altLang="en-US" dirty="0" smtClean="0"/>
              <a:t>分散キャッシュ</a:t>
            </a:r>
            <a:endParaRPr lang="en-US" altLang="ja-JP" dirty="0" smtClean="0"/>
          </a:p>
          <a:p>
            <a:r>
              <a:rPr lang="ja-JP" altLang="en-US" dirty="0" smtClean="0"/>
              <a:t>カウンター</a:t>
            </a:r>
            <a:endParaRPr kumimoji="1" lang="en-US" altLang="ja-JP" dirty="0" smtClean="0"/>
          </a:p>
          <a:p>
            <a:r>
              <a:rPr kumimoji="1" lang="ja-JP" altLang="en-US" dirty="0" smtClean="0"/>
              <a:t>アプリケーションのログ制御</a:t>
            </a:r>
            <a:endParaRPr lang="en-US" altLang="ja-JP" dirty="0" smtClean="0"/>
          </a:p>
          <a:p>
            <a:r>
              <a:rPr lang="en-US" altLang="ja-JP" dirty="0" smtClean="0"/>
              <a:t>【</a:t>
            </a:r>
            <a:r>
              <a:rPr lang="ja-JP" altLang="en-US" dirty="0" smtClean="0"/>
              <a:t>参考</a:t>
            </a:r>
            <a:r>
              <a:rPr lang="en-US" altLang="ja-JP" dirty="0" smtClean="0"/>
              <a:t>】 </a:t>
            </a:r>
            <a:r>
              <a:rPr kumimoji="1" lang="ja-JP" altLang="en-US" dirty="0" smtClean="0"/>
              <a:t>セカンダリーソート</a:t>
            </a:r>
            <a:endParaRPr kumimoji="1" lang="en-US" altLang="ja-JP" dirty="0" smtClean="0"/>
          </a:p>
          <a:p>
            <a:r>
              <a:rPr lang="en-US" altLang="ja-JP" dirty="0" smtClean="0"/>
              <a:t>【</a:t>
            </a:r>
            <a:r>
              <a:rPr lang="ja-JP" altLang="en-US" dirty="0" smtClean="0"/>
              <a:t>参考</a:t>
            </a:r>
            <a:r>
              <a:rPr lang="en-US" altLang="ja-JP" dirty="0" smtClean="0"/>
              <a:t>】 </a:t>
            </a:r>
            <a:r>
              <a:rPr lang="ja-JP" altLang="en-US" dirty="0" smtClean="0"/>
              <a:t>大量ファイルの扱い方</a:t>
            </a:r>
            <a:endParaRPr lang="en-US" altLang="ja-JP" dirty="0" smtClean="0"/>
          </a:p>
          <a:p>
            <a:r>
              <a:rPr lang="ja-JP" altLang="en-US" dirty="0" smtClean="0"/>
              <a:t>演習 </a:t>
            </a:r>
            <a:r>
              <a:rPr lang="en-US" altLang="ja-JP" dirty="0" smtClean="0"/>
              <a:t>: POS</a:t>
            </a:r>
            <a:r>
              <a:rPr lang="ja-JP" altLang="en-US" dirty="0" smtClean="0"/>
              <a:t>データ分析アプリケーション開発</a:t>
            </a:r>
            <a:endParaRPr lang="en-US" altLang="ja-JP" dirty="0" smtClean="0"/>
          </a:p>
          <a:p>
            <a:r>
              <a:rPr kumimoji="1" lang="ja-JP" altLang="en-US" dirty="0" smtClean="0"/>
              <a:t>まとめ</a:t>
            </a:r>
            <a:endParaRPr kumimoji="1" lang="en-US" altLang="ja-JP" dirty="0" smtClean="0"/>
          </a:p>
          <a:p>
            <a:endParaRPr kumimoji="1" lang="en-US" altLang="ja-JP" dirty="0" smtClean="0"/>
          </a:p>
        </p:txBody>
      </p:sp>
      <p:sp>
        <p:nvSpPr>
          <p:cNvPr id="2" name="スライド番号プレースホルダー 1"/>
          <p:cNvSpPr>
            <a:spLocks noGrp="1"/>
          </p:cNvSpPr>
          <p:nvPr>
            <p:ph type="sldNum" sz="quarter" idx="11"/>
          </p:nvPr>
        </p:nvSpPr>
        <p:spPr/>
        <p:txBody>
          <a:bodyPr/>
          <a:lstStyle/>
          <a:p>
            <a:fld id="{05BC3F6C-FA60-4B64-957B-698064427B42}" type="slidenum">
              <a:rPr kumimoji="1" lang="ja-JP" altLang="en-US" smtClean="0"/>
              <a:pPr/>
              <a:t>2</a:t>
            </a:fld>
            <a:endParaRPr kumimoji="1" lang="ja-JP" altLang="en-US"/>
          </a:p>
        </p:txBody>
      </p:sp>
    </p:spTree>
    <p:extLst>
      <p:ext uri="{BB962C8B-B14F-4D97-AF65-F5344CB8AC3E}">
        <p14:creationId xmlns:p14="http://schemas.microsoft.com/office/powerpoint/2010/main" val="668484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カウンターとは</a:t>
            </a:r>
            <a:endParaRPr kumimoji="1" lang="ja-JP" altLang="en-US" dirty="0"/>
          </a:p>
        </p:txBody>
      </p:sp>
      <p:sp>
        <p:nvSpPr>
          <p:cNvPr id="6" name="コンテンツ プレースホルダ 5"/>
          <p:cNvSpPr>
            <a:spLocks noGrp="1"/>
          </p:cNvSpPr>
          <p:nvPr>
            <p:ph idx="1"/>
          </p:nvPr>
        </p:nvSpPr>
        <p:spPr/>
        <p:txBody>
          <a:bodyPr/>
          <a:lstStyle/>
          <a:p>
            <a:pPr>
              <a:buFont typeface="Wingdings" pitchFamily="2" charset="2"/>
              <a:buChar char="n"/>
            </a:pPr>
            <a:r>
              <a:rPr kumimoji="1" lang="en-US" altLang="ja-JP" dirty="0" err="1" smtClean="0"/>
              <a:t>MapReduce</a:t>
            </a:r>
            <a:r>
              <a:rPr kumimoji="1" lang="ja-JP" altLang="en-US" dirty="0" smtClean="0"/>
              <a:t>ジョブを実行したときに得られる統計情報</a:t>
            </a:r>
            <a:endParaRPr kumimoji="1" lang="en-US" altLang="ja-JP" dirty="0" smtClean="0"/>
          </a:p>
          <a:p>
            <a:pPr>
              <a:buFont typeface="Wingdings" pitchFamily="2" charset="2"/>
              <a:buChar char="n"/>
            </a:pPr>
            <a:r>
              <a:rPr lang="en-US" altLang="ja-JP" dirty="0" smtClean="0">
                <a:solidFill>
                  <a:srgbClr val="FF0000"/>
                </a:solidFill>
              </a:rPr>
              <a:t>long</a:t>
            </a:r>
            <a:r>
              <a:rPr lang="ja-JP" altLang="en-US" dirty="0" smtClean="0">
                <a:solidFill>
                  <a:srgbClr val="FF0000"/>
                </a:solidFill>
              </a:rPr>
              <a:t>型の整数値</a:t>
            </a:r>
            <a:r>
              <a:rPr lang="ja-JP" altLang="en-US" dirty="0" smtClean="0"/>
              <a:t>で情報が記録される</a:t>
            </a:r>
            <a:endParaRPr lang="en-US" altLang="ja-JP" dirty="0" smtClean="0"/>
          </a:p>
          <a:p>
            <a:pPr>
              <a:buFont typeface="Arial" pitchFamily="34" charset="0"/>
              <a:buChar char="•"/>
            </a:pPr>
            <a:endParaRPr kumimoji="1" lang="en-US" altLang="ja-JP" dirty="0" smtClean="0"/>
          </a:p>
          <a:p>
            <a:pPr>
              <a:buFont typeface="Wingdings" pitchFamily="2" charset="2"/>
              <a:buChar char="n"/>
            </a:pPr>
            <a:r>
              <a:rPr lang="ja-JP" altLang="en-US" dirty="0" smtClean="0"/>
              <a:t>カウンターの構成は、以下の通りである</a:t>
            </a:r>
            <a:endParaRPr lang="en-US" altLang="ja-JP" dirty="0" smtClean="0"/>
          </a:p>
          <a:p>
            <a:pPr lvl="1">
              <a:buFont typeface="Arial" pitchFamily="34" charset="0"/>
              <a:buChar char="•"/>
            </a:pPr>
            <a:r>
              <a:rPr kumimoji="1" lang="ja-JP" altLang="en-US" dirty="0" smtClean="0">
                <a:solidFill>
                  <a:srgbClr val="FF0000"/>
                </a:solidFill>
              </a:rPr>
              <a:t>カウンター</a:t>
            </a:r>
            <a:endParaRPr kumimoji="1" lang="en-US" altLang="ja-JP" dirty="0" smtClean="0">
              <a:solidFill>
                <a:srgbClr val="FF0000"/>
              </a:solidFill>
            </a:endParaRPr>
          </a:p>
          <a:p>
            <a:pPr lvl="2">
              <a:buFont typeface="Arial" pitchFamily="34" charset="0"/>
              <a:buChar char="•"/>
            </a:pPr>
            <a:r>
              <a:rPr lang="ja-JP" altLang="en-US" dirty="0" smtClean="0"/>
              <a:t>値が記録</a:t>
            </a:r>
            <a:r>
              <a:rPr lang="ja-JP" altLang="en-US" dirty="0" smtClean="0"/>
              <a:t>される</a:t>
            </a:r>
            <a:endParaRPr lang="en-US" altLang="ja-JP" dirty="0" smtClean="0"/>
          </a:p>
          <a:p>
            <a:pPr lvl="1">
              <a:buFont typeface="Arial" pitchFamily="34" charset="0"/>
              <a:buChar char="•"/>
            </a:pPr>
            <a:r>
              <a:rPr lang="ja-JP" altLang="en-US" dirty="0">
                <a:solidFill>
                  <a:srgbClr val="FF0000"/>
                </a:solidFill>
              </a:rPr>
              <a:t>カウンターグループ</a:t>
            </a:r>
            <a:endParaRPr lang="en-US" altLang="ja-JP" dirty="0">
              <a:solidFill>
                <a:srgbClr val="FF0000"/>
              </a:solidFill>
            </a:endParaRPr>
          </a:p>
          <a:p>
            <a:pPr lvl="2">
              <a:buFont typeface="Arial" pitchFamily="34" charset="0"/>
              <a:buChar char="•"/>
            </a:pPr>
            <a:r>
              <a:rPr lang="ja-JP" altLang="en-US" dirty="0"/>
              <a:t>複数のカウンターを特定の内容で集約したもの</a:t>
            </a:r>
            <a:endParaRPr lang="en-US" altLang="ja-JP" dirty="0" smtClean="0"/>
          </a:p>
          <a:p>
            <a:pPr lvl="2">
              <a:buFont typeface="Arial" pitchFamily="34" charset="0"/>
              <a:buChar char="•"/>
            </a:pPr>
            <a:endParaRPr kumimoji="1" lang="en-US" altLang="ja-JP" dirty="0" smtClean="0"/>
          </a:p>
          <a:p>
            <a:pPr>
              <a:buFont typeface="Wingdings" pitchFamily="2" charset="2"/>
              <a:buChar char="n"/>
            </a:pPr>
            <a:r>
              <a:rPr lang="ja-JP" altLang="en-US" dirty="0" smtClean="0"/>
              <a:t>カウンター情報は、</a:t>
            </a:r>
            <a:r>
              <a:rPr lang="en-US" altLang="ja-JP" dirty="0" err="1" smtClean="0">
                <a:solidFill>
                  <a:srgbClr val="FF0000"/>
                </a:solidFill>
              </a:rPr>
              <a:t>TaskTracker</a:t>
            </a:r>
            <a:r>
              <a:rPr lang="en-US" altLang="ja-JP" dirty="0" smtClean="0">
                <a:solidFill>
                  <a:srgbClr val="FF0000"/>
                </a:solidFill>
              </a:rPr>
              <a:t>–</a:t>
            </a:r>
            <a:r>
              <a:rPr lang="en-US" altLang="ja-JP" dirty="0" err="1" smtClean="0">
                <a:solidFill>
                  <a:srgbClr val="FF0000"/>
                </a:solidFill>
              </a:rPr>
              <a:t>JobTracker</a:t>
            </a:r>
            <a:r>
              <a:rPr lang="ja-JP" altLang="en-US" dirty="0" smtClean="0">
                <a:solidFill>
                  <a:srgbClr val="FF0000"/>
                </a:solidFill>
              </a:rPr>
              <a:t>間</a:t>
            </a:r>
            <a:r>
              <a:rPr lang="ja-JP" altLang="en-US" dirty="0" smtClean="0">
                <a:solidFill>
                  <a:srgbClr val="FF0000"/>
                </a:solidFill>
              </a:rPr>
              <a:t>のハートビートよって転送</a:t>
            </a:r>
            <a:r>
              <a:rPr lang="ja-JP" altLang="en-US" dirty="0" smtClean="0"/>
              <a:t>される</a:t>
            </a:r>
            <a:endParaRPr lang="en-US" altLang="ja-JP" dirty="0" smtClean="0"/>
          </a:p>
          <a:p>
            <a:pPr>
              <a:buFont typeface="Wingdings" pitchFamily="2" charset="2"/>
              <a:buChar char="n"/>
            </a:pPr>
            <a:r>
              <a:rPr lang="ja-JP" altLang="en-US" dirty="0"/>
              <a:t>カウンター情報は、</a:t>
            </a:r>
            <a:r>
              <a:rPr lang="en-US" altLang="ja-JP" dirty="0" err="1"/>
              <a:t>TaskTracker</a:t>
            </a:r>
            <a:r>
              <a:rPr lang="ja-JP" altLang="en-US" dirty="0" err="1"/>
              <a:t>での</a:t>
            </a:r>
            <a:r>
              <a:rPr lang="en-US" altLang="ja-JP" dirty="0"/>
              <a:t>1</a:t>
            </a:r>
            <a:r>
              <a:rPr lang="ja-JP" altLang="en-US" dirty="0" err="1"/>
              <a:t>つの</a:t>
            </a:r>
            <a:r>
              <a:rPr lang="en-US" altLang="ja-JP" dirty="0"/>
              <a:t>Map</a:t>
            </a:r>
            <a:r>
              <a:rPr lang="ja-JP" altLang="en-US" dirty="0"/>
              <a:t>処理</a:t>
            </a:r>
            <a:r>
              <a:rPr lang="en-US" altLang="ja-JP" dirty="0"/>
              <a:t>/Reduce</a:t>
            </a:r>
            <a:r>
              <a:rPr lang="ja-JP" altLang="en-US" dirty="0"/>
              <a:t>処理ごとに記録され、</a:t>
            </a:r>
            <a:r>
              <a:rPr lang="en-US" altLang="ja-JP" dirty="0" err="1"/>
              <a:t>JobTracker</a:t>
            </a:r>
            <a:r>
              <a:rPr lang="ja-JP" altLang="en-US" dirty="0"/>
              <a:t>で</a:t>
            </a:r>
            <a:r>
              <a:rPr lang="en-US" altLang="ja-JP" dirty="0"/>
              <a:t>MapReduce</a:t>
            </a:r>
            <a:r>
              <a:rPr lang="ja-JP" altLang="en-US" dirty="0"/>
              <a:t>ジョブ単位に集約される</a:t>
            </a: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20</a:t>
            </a:fld>
            <a:endParaRPr kumimoji="1" lang="ja-JP" altLang="en-US"/>
          </a:p>
        </p:txBody>
      </p:sp>
    </p:spTree>
    <p:extLst>
      <p:ext uri="{BB962C8B-B14F-4D97-AF65-F5344CB8AC3E}">
        <p14:creationId xmlns:p14="http://schemas.microsoft.com/office/powerpoint/2010/main" val="3702563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カウンター情報の流れ</a:t>
            </a:r>
            <a:endParaRPr kumimoji="1" lang="ja-JP" altLang="en-US" dirty="0"/>
          </a:p>
        </p:txBody>
      </p:sp>
      <p:sp>
        <p:nvSpPr>
          <p:cNvPr id="4" name="スライド番号プレースホルダー 3"/>
          <p:cNvSpPr>
            <a:spLocks noGrp="1"/>
          </p:cNvSpPr>
          <p:nvPr>
            <p:ph type="sldNum" sz="quarter" idx="11"/>
          </p:nvPr>
        </p:nvSpPr>
        <p:spPr/>
        <p:txBody>
          <a:bodyPr/>
          <a:lstStyle/>
          <a:p>
            <a:fld id="{05BC3F6C-FA60-4B64-957B-698064427B42}" type="slidenum">
              <a:rPr kumimoji="1" lang="ja-JP" altLang="en-US" smtClean="0"/>
              <a:pPr/>
              <a:t>21</a:t>
            </a:fld>
            <a:endParaRPr kumimoji="1" lang="ja-JP" altLang="en-US"/>
          </a:p>
        </p:txBody>
      </p:sp>
      <p:sp>
        <p:nvSpPr>
          <p:cNvPr id="6" name="正方形/長方形 5"/>
          <p:cNvSpPr/>
          <p:nvPr/>
        </p:nvSpPr>
        <p:spPr>
          <a:xfrm>
            <a:off x="3635896" y="3391189"/>
            <a:ext cx="1368152" cy="108012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ja-JP" dirty="0" err="1" smtClean="0">
                <a:solidFill>
                  <a:schemeClr val="accent1">
                    <a:lumMod val="75000"/>
                  </a:schemeClr>
                </a:solidFill>
              </a:rPr>
              <a:t>JobTracker</a:t>
            </a:r>
            <a:endParaRPr kumimoji="1" lang="ja-JP" altLang="en-US" dirty="0">
              <a:solidFill>
                <a:schemeClr val="accent1">
                  <a:lumMod val="75000"/>
                </a:schemeClr>
              </a:solidFill>
            </a:endParaRPr>
          </a:p>
        </p:txBody>
      </p:sp>
      <p:pic>
        <p:nvPicPr>
          <p:cNvPr id="7" name="Picture 3" descr="C:\Program Files\Microsoft Office\MEDIA\CAGCAT10\j028575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3823237"/>
            <a:ext cx="912114" cy="560527"/>
          </a:xfrm>
          <a:prstGeom prst="rect">
            <a:avLst/>
          </a:prstGeom>
          <a:noFill/>
          <a:extLst>
            <a:ext uri="{909E8E84-426E-40DD-AFC4-6F175D3DCCD1}">
              <a14:hiddenFill xmlns:a14="http://schemas.microsoft.com/office/drawing/2010/main">
                <a:solidFill>
                  <a:srgbClr val="FFFFFF"/>
                </a:solidFill>
              </a14:hiddenFill>
            </a:ext>
          </a:extLst>
        </p:spPr>
      </p:pic>
      <p:sp>
        <p:nvSpPr>
          <p:cNvPr id="8" name="角丸四角形 7"/>
          <p:cNvSpPr/>
          <p:nvPr/>
        </p:nvSpPr>
        <p:spPr>
          <a:xfrm>
            <a:off x="1979712" y="3751229"/>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アプリケーション</a:t>
            </a:r>
            <a:endParaRPr kumimoji="1" lang="ja-JP" altLang="en-US" dirty="0"/>
          </a:p>
        </p:txBody>
      </p:sp>
      <p:sp>
        <p:nvSpPr>
          <p:cNvPr id="10" name="テキスト ボックス 9"/>
          <p:cNvSpPr txBox="1"/>
          <p:nvPr/>
        </p:nvSpPr>
        <p:spPr>
          <a:xfrm>
            <a:off x="899592" y="4399301"/>
            <a:ext cx="1293944" cy="369332"/>
          </a:xfrm>
          <a:prstGeom prst="rect">
            <a:avLst/>
          </a:prstGeom>
          <a:noFill/>
        </p:spPr>
        <p:txBody>
          <a:bodyPr wrap="none" rtlCol="0">
            <a:spAutoFit/>
          </a:bodyPr>
          <a:lstStyle/>
          <a:p>
            <a:r>
              <a:rPr lang="ja-JP" altLang="en-US" dirty="0"/>
              <a:t>クライアント</a:t>
            </a:r>
            <a:endParaRPr kumimoji="1" lang="ja-JP" altLang="en-US" dirty="0"/>
          </a:p>
        </p:txBody>
      </p:sp>
      <p:pic>
        <p:nvPicPr>
          <p:cNvPr id="13"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8375" y="2300633"/>
            <a:ext cx="395913" cy="548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角丸四角形 14"/>
          <p:cNvSpPr/>
          <p:nvPr/>
        </p:nvSpPr>
        <p:spPr>
          <a:xfrm>
            <a:off x="7822811" y="2304494"/>
            <a:ext cx="648072" cy="322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AP</a:t>
            </a:r>
            <a:endParaRPr kumimoji="1" lang="ja-JP" altLang="en-US" dirty="0"/>
          </a:p>
        </p:txBody>
      </p:sp>
      <p:sp>
        <p:nvSpPr>
          <p:cNvPr id="18" name="角丸四角形 17"/>
          <p:cNvSpPr/>
          <p:nvPr/>
        </p:nvSpPr>
        <p:spPr>
          <a:xfrm>
            <a:off x="3779912" y="3751230"/>
            <a:ext cx="324036" cy="328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0" name="直線矢印コネクタ 19"/>
          <p:cNvCxnSpPr>
            <a:stCxn id="8" idx="3"/>
            <a:endCxn id="18" idx="1"/>
          </p:cNvCxnSpPr>
          <p:nvPr/>
        </p:nvCxnSpPr>
        <p:spPr>
          <a:xfrm flipV="1">
            <a:off x="3203848" y="3915259"/>
            <a:ext cx="576064" cy="124002"/>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3" name="角丸四角形 22"/>
          <p:cNvSpPr/>
          <p:nvPr/>
        </p:nvSpPr>
        <p:spPr>
          <a:xfrm>
            <a:off x="7850195" y="3754843"/>
            <a:ext cx="648072" cy="322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AP</a:t>
            </a:r>
            <a:endParaRPr kumimoji="1" lang="ja-JP" altLang="en-US" dirty="0"/>
          </a:p>
        </p:txBody>
      </p:sp>
      <p:sp>
        <p:nvSpPr>
          <p:cNvPr id="33" name="角丸四角形 32"/>
          <p:cNvSpPr/>
          <p:nvPr/>
        </p:nvSpPr>
        <p:spPr>
          <a:xfrm>
            <a:off x="6876256" y="1556792"/>
            <a:ext cx="1656184" cy="743841"/>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1600" dirty="0" smtClean="0">
                <a:solidFill>
                  <a:srgbClr val="C00000"/>
                </a:solidFill>
              </a:rPr>
              <a:t>処理</a:t>
            </a:r>
            <a:endParaRPr kumimoji="1" lang="ja-JP" altLang="en-US" sz="1600" dirty="0">
              <a:solidFill>
                <a:srgbClr val="C00000"/>
              </a:solidFill>
            </a:endParaRPr>
          </a:p>
        </p:txBody>
      </p:sp>
      <p:sp>
        <p:nvSpPr>
          <p:cNvPr id="34" name="テキスト ボックス 33"/>
          <p:cNvSpPr txBox="1"/>
          <p:nvPr/>
        </p:nvSpPr>
        <p:spPr>
          <a:xfrm>
            <a:off x="6826397" y="5589240"/>
            <a:ext cx="1778051" cy="369332"/>
          </a:xfrm>
          <a:prstGeom prst="rect">
            <a:avLst/>
          </a:prstGeom>
          <a:noFill/>
        </p:spPr>
        <p:txBody>
          <a:bodyPr wrap="none" rtlCol="0">
            <a:spAutoFit/>
          </a:bodyPr>
          <a:lstStyle/>
          <a:p>
            <a:r>
              <a:rPr lang="en-US" altLang="ja-JP" dirty="0" err="1" smtClean="0"/>
              <a:t>TaskTracker</a:t>
            </a:r>
            <a:r>
              <a:rPr lang="en-US" altLang="ja-JP" dirty="0" smtClean="0"/>
              <a:t>(s)</a:t>
            </a:r>
            <a:endParaRPr kumimoji="1" lang="ja-JP" altLang="en-US" dirty="0"/>
          </a:p>
        </p:txBody>
      </p:sp>
      <p:pic>
        <p:nvPicPr>
          <p:cNvPr id="3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5079" y="4512721"/>
            <a:ext cx="568929" cy="78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角丸四角形 37"/>
          <p:cNvSpPr/>
          <p:nvPr/>
        </p:nvSpPr>
        <p:spPr>
          <a:xfrm>
            <a:off x="4294324" y="3501008"/>
            <a:ext cx="565708" cy="2560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39" name="角丸四角形 38"/>
          <p:cNvSpPr/>
          <p:nvPr/>
        </p:nvSpPr>
        <p:spPr>
          <a:xfrm>
            <a:off x="4294324" y="3861048"/>
            <a:ext cx="565708" cy="256051"/>
          </a:xfrm>
          <a:prstGeom prst="roundRect">
            <a:avLst/>
          </a:prstGeom>
          <a:solidFill>
            <a:srgbClr val="FFC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40" name="角丸四角形 39"/>
          <p:cNvSpPr/>
          <p:nvPr/>
        </p:nvSpPr>
        <p:spPr>
          <a:xfrm>
            <a:off x="7812360" y="1948813"/>
            <a:ext cx="565708" cy="256051"/>
          </a:xfrm>
          <a:prstGeom prst="roundRect">
            <a:avLst/>
          </a:prstGeom>
          <a:solidFill>
            <a:srgbClr val="FFC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41" name="角丸四角形 40"/>
          <p:cNvSpPr/>
          <p:nvPr/>
        </p:nvSpPr>
        <p:spPr>
          <a:xfrm>
            <a:off x="7064660" y="1948813"/>
            <a:ext cx="565708" cy="2560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42" name="角丸四角形 41"/>
          <p:cNvSpPr/>
          <p:nvPr/>
        </p:nvSpPr>
        <p:spPr>
          <a:xfrm>
            <a:off x="6876256" y="2973191"/>
            <a:ext cx="1656184" cy="743841"/>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1600" dirty="0" smtClean="0">
                <a:solidFill>
                  <a:srgbClr val="C00000"/>
                </a:solidFill>
              </a:rPr>
              <a:t>処理</a:t>
            </a:r>
            <a:endParaRPr kumimoji="1" lang="ja-JP" altLang="en-US" sz="1600" dirty="0">
              <a:solidFill>
                <a:srgbClr val="C00000"/>
              </a:solidFill>
            </a:endParaRPr>
          </a:p>
        </p:txBody>
      </p:sp>
      <p:sp>
        <p:nvSpPr>
          <p:cNvPr id="43" name="角丸四角形 42"/>
          <p:cNvSpPr/>
          <p:nvPr/>
        </p:nvSpPr>
        <p:spPr>
          <a:xfrm>
            <a:off x="7812360" y="3365212"/>
            <a:ext cx="565708" cy="256051"/>
          </a:xfrm>
          <a:prstGeom prst="roundRect">
            <a:avLst/>
          </a:prstGeom>
          <a:solidFill>
            <a:srgbClr val="FFC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44" name="角丸四角形 43"/>
          <p:cNvSpPr/>
          <p:nvPr/>
        </p:nvSpPr>
        <p:spPr>
          <a:xfrm>
            <a:off x="7064660" y="3365212"/>
            <a:ext cx="565708" cy="2560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45" name="角丸四角形 44"/>
          <p:cNvSpPr/>
          <p:nvPr/>
        </p:nvSpPr>
        <p:spPr>
          <a:xfrm>
            <a:off x="7884368" y="5160820"/>
            <a:ext cx="648072" cy="322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AP</a:t>
            </a:r>
            <a:endParaRPr kumimoji="1" lang="ja-JP" altLang="en-US" dirty="0"/>
          </a:p>
        </p:txBody>
      </p:sp>
      <p:sp>
        <p:nvSpPr>
          <p:cNvPr id="46" name="角丸四角形 45"/>
          <p:cNvSpPr/>
          <p:nvPr/>
        </p:nvSpPr>
        <p:spPr>
          <a:xfrm>
            <a:off x="6876256" y="4365104"/>
            <a:ext cx="1656184" cy="743841"/>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1600" dirty="0" smtClean="0">
                <a:solidFill>
                  <a:srgbClr val="C00000"/>
                </a:solidFill>
              </a:rPr>
              <a:t>処理</a:t>
            </a:r>
            <a:endParaRPr kumimoji="1" lang="ja-JP" altLang="en-US" sz="1600" dirty="0">
              <a:solidFill>
                <a:srgbClr val="C00000"/>
              </a:solidFill>
            </a:endParaRPr>
          </a:p>
        </p:txBody>
      </p:sp>
      <p:sp>
        <p:nvSpPr>
          <p:cNvPr id="47" name="角丸四角形 46"/>
          <p:cNvSpPr/>
          <p:nvPr/>
        </p:nvSpPr>
        <p:spPr>
          <a:xfrm>
            <a:off x="7812360" y="4757125"/>
            <a:ext cx="565708" cy="256051"/>
          </a:xfrm>
          <a:prstGeom prst="roundRect">
            <a:avLst/>
          </a:prstGeom>
          <a:solidFill>
            <a:srgbClr val="FFC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48" name="角丸四角形 47"/>
          <p:cNvSpPr/>
          <p:nvPr/>
        </p:nvSpPr>
        <p:spPr>
          <a:xfrm>
            <a:off x="7064660" y="4757125"/>
            <a:ext cx="565708" cy="2560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pic>
        <p:nvPicPr>
          <p:cNvPr id="5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8375" y="3717032"/>
            <a:ext cx="395913" cy="548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40" y="5085184"/>
            <a:ext cx="395913" cy="548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6" name="直線矢印コネクタ 55"/>
          <p:cNvCxnSpPr>
            <a:stCxn id="41" idx="1"/>
            <a:endCxn id="38" idx="3"/>
          </p:cNvCxnSpPr>
          <p:nvPr/>
        </p:nvCxnSpPr>
        <p:spPr>
          <a:xfrm flipH="1">
            <a:off x="4860032" y="2076839"/>
            <a:ext cx="2204628" cy="1552195"/>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44" idx="1"/>
            <a:endCxn id="38" idx="3"/>
          </p:cNvCxnSpPr>
          <p:nvPr/>
        </p:nvCxnSpPr>
        <p:spPr>
          <a:xfrm flipH="1">
            <a:off x="4860032" y="3493238"/>
            <a:ext cx="2204628" cy="135796"/>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48" idx="1"/>
            <a:endCxn id="38" idx="3"/>
          </p:cNvCxnSpPr>
          <p:nvPr/>
        </p:nvCxnSpPr>
        <p:spPr>
          <a:xfrm flipH="1" flipV="1">
            <a:off x="4860032" y="3629034"/>
            <a:ext cx="2204628" cy="1256117"/>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40" idx="2"/>
            <a:endCxn id="39" idx="3"/>
          </p:cNvCxnSpPr>
          <p:nvPr/>
        </p:nvCxnSpPr>
        <p:spPr>
          <a:xfrm flipH="1">
            <a:off x="4860032" y="2204864"/>
            <a:ext cx="3235182" cy="1784210"/>
          </a:xfrm>
          <a:prstGeom prst="straightConnector1">
            <a:avLst/>
          </a:prstGeom>
          <a:ln w="1905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43" idx="2"/>
            <a:endCxn id="39" idx="3"/>
          </p:cNvCxnSpPr>
          <p:nvPr/>
        </p:nvCxnSpPr>
        <p:spPr>
          <a:xfrm flipH="1">
            <a:off x="4860032" y="3621263"/>
            <a:ext cx="3235182" cy="367811"/>
          </a:xfrm>
          <a:prstGeom prst="straightConnector1">
            <a:avLst/>
          </a:prstGeom>
          <a:ln w="1905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47" idx="0"/>
            <a:endCxn id="39" idx="3"/>
          </p:cNvCxnSpPr>
          <p:nvPr/>
        </p:nvCxnSpPr>
        <p:spPr>
          <a:xfrm flipH="1" flipV="1">
            <a:off x="4860032" y="3989074"/>
            <a:ext cx="3235182" cy="768051"/>
          </a:xfrm>
          <a:prstGeom prst="straightConnector1">
            <a:avLst/>
          </a:prstGeom>
          <a:ln w="1905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6606158" y="6033378"/>
            <a:ext cx="565708" cy="2560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72" name="角丸四角形 71"/>
          <p:cNvSpPr/>
          <p:nvPr/>
        </p:nvSpPr>
        <p:spPr>
          <a:xfrm>
            <a:off x="6594982" y="6436661"/>
            <a:ext cx="565708" cy="256051"/>
          </a:xfrm>
          <a:prstGeom prst="roundRect">
            <a:avLst/>
          </a:prstGeom>
          <a:solidFill>
            <a:srgbClr val="FFC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73" name="テキスト ボックス 72"/>
          <p:cNvSpPr txBox="1"/>
          <p:nvPr/>
        </p:nvSpPr>
        <p:spPr>
          <a:xfrm>
            <a:off x="7145176" y="5948871"/>
            <a:ext cx="1327608" cy="369332"/>
          </a:xfrm>
          <a:prstGeom prst="rect">
            <a:avLst/>
          </a:prstGeom>
          <a:noFill/>
        </p:spPr>
        <p:txBody>
          <a:bodyPr wrap="none" rtlCol="0">
            <a:spAutoFit/>
          </a:bodyPr>
          <a:lstStyle/>
          <a:p>
            <a:r>
              <a:rPr lang="ja-JP" altLang="en-US" dirty="0" smtClean="0"/>
              <a:t>カウンター１</a:t>
            </a:r>
            <a:endParaRPr kumimoji="1" lang="ja-JP" altLang="en-US" dirty="0"/>
          </a:p>
        </p:txBody>
      </p:sp>
      <p:sp>
        <p:nvSpPr>
          <p:cNvPr id="74" name="テキスト ボックス 73"/>
          <p:cNvSpPr txBox="1"/>
          <p:nvPr/>
        </p:nvSpPr>
        <p:spPr>
          <a:xfrm>
            <a:off x="7145176" y="6371627"/>
            <a:ext cx="1327608" cy="369332"/>
          </a:xfrm>
          <a:prstGeom prst="rect">
            <a:avLst/>
          </a:prstGeom>
          <a:noFill/>
        </p:spPr>
        <p:txBody>
          <a:bodyPr wrap="none" rtlCol="0">
            <a:spAutoFit/>
          </a:bodyPr>
          <a:lstStyle/>
          <a:p>
            <a:r>
              <a:rPr lang="ja-JP" altLang="en-US" dirty="0" smtClean="0"/>
              <a:t>カウンター２</a:t>
            </a:r>
            <a:endParaRPr kumimoji="1" lang="ja-JP" altLang="en-US" dirty="0"/>
          </a:p>
        </p:txBody>
      </p:sp>
      <p:sp>
        <p:nvSpPr>
          <p:cNvPr id="75" name="角丸四角形吹き出し 74"/>
          <p:cNvSpPr/>
          <p:nvPr/>
        </p:nvSpPr>
        <p:spPr>
          <a:xfrm>
            <a:off x="3851920" y="1412776"/>
            <a:ext cx="2304256" cy="925915"/>
          </a:xfrm>
          <a:prstGeom prst="wedgeRoundRectCallout">
            <a:avLst>
              <a:gd name="adj1" fmla="val 44179"/>
              <a:gd name="adj2" fmla="val 8929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処理ごとにカウンター情報が</a:t>
            </a:r>
            <a:r>
              <a:rPr lang="en-US" altLang="ja-JP" dirty="0" err="1" smtClean="0"/>
              <a:t>JobTracker</a:t>
            </a:r>
            <a:r>
              <a:rPr lang="ja-JP" altLang="en-US" dirty="0" smtClean="0"/>
              <a:t>に転送される</a:t>
            </a:r>
            <a:endParaRPr kumimoji="1" lang="ja-JP" altLang="en-US" dirty="0"/>
          </a:p>
        </p:txBody>
      </p:sp>
      <p:sp>
        <p:nvSpPr>
          <p:cNvPr id="76" name="角丸四角形吹き出し 75"/>
          <p:cNvSpPr/>
          <p:nvPr/>
        </p:nvSpPr>
        <p:spPr>
          <a:xfrm>
            <a:off x="1586084" y="2338691"/>
            <a:ext cx="2304256" cy="925915"/>
          </a:xfrm>
          <a:prstGeom prst="wedgeRoundRectCallout">
            <a:avLst>
              <a:gd name="adj1" fmla="val 65123"/>
              <a:gd name="adj2" fmla="val 9569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ジョブ単位でカウンター情報</a:t>
            </a:r>
            <a:r>
              <a:rPr lang="ja-JP" altLang="en-US" dirty="0" smtClean="0"/>
              <a:t>を集約する</a:t>
            </a:r>
            <a:endParaRPr kumimoji="1" lang="ja-JP" altLang="en-US" dirty="0"/>
          </a:p>
        </p:txBody>
      </p:sp>
    </p:spTree>
    <p:extLst>
      <p:ext uri="{BB962C8B-B14F-4D97-AF65-F5344CB8AC3E}">
        <p14:creationId xmlns:p14="http://schemas.microsoft.com/office/powerpoint/2010/main" val="16075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Hadoop</a:t>
            </a:r>
            <a:r>
              <a:rPr kumimoji="1" lang="ja-JP" altLang="en-US" dirty="0" smtClean="0"/>
              <a:t>標準のカウンター</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n"/>
            </a:pPr>
            <a:r>
              <a:rPr lang="en-US" altLang="ja-JP" dirty="0" smtClean="0"/>
              <a:t>Hadoop</a:t>
            </a:r>
            <a:r>
              <a:rPr lang="ja-JP" altLang="en-US" dirty="0" smtClean="0"/>
              <a:t>標準カウンターは以下の通りである</a:t>
            </a:r>
            <a:endParaRPr lang="en-US" altLang="ja-JP" dirty="0" smtClean="0"/>
          </a:p>
          <a:p>
            <a:pPr lvl="1">
              <a:buFont typeface="Wingdings" pitchFamily="2" charset="2"/>
              <a:buChar char="l"/>
            </a:pPr>
            <a:r>
              <a:rPr lang="en-US" altLang="ja-JP" dirty="0" smtClean="0"/>
              <a:t>Job Counters : </a:t>
            </a:r>
            <a:r>
              <a:rPr lang="en-US" altLang="ja-JP" dirty="0" err="1" smtClean="0"/>
              <a:t>MapReduce</a:t>
            </a:r>
            <a:r>
              <a:rPr lang="ja-JP" altLang="en-US" dirty="0" smtClean="0"/>
              <a:t>ジョブに関するカウンター</a:t>
            </a:r>
            <a:endParaRPr lang="en-US" altLang="ja-JP" dirty="0" smtClean="0"/>
          </a:p>
          <a:p>
            <a:pPr lvl="2">
              <a:buFont typeface="Arial" pitchFamily="34" charset="0"/>
              <a:buChar char="•"/>
            </a:pPr>
            <a:r>
              <a:rPr lang="en-US" altLang="ja-JP" dirty="0" smtClean="0"/>
              <a:t>Map</a:t>
            </a:r>
            <a:r>
              <a:rPr lang="ja-JP" altLang="en-US" dirty="0" smtClean="0"/>
              <a:t>処理の起動方法</a:t>
            </a:r>
            <a:r>
              <a:rPr lang="en-US" altLang="ja-JP" dirty="0" smtClean="0"/>
              <a:t>(Data-local, Rack-local</a:t>
            </a:r>
            <a:r>
              <a:rPr lang="ja-JP" altLang="en-US" dirty="0" smtClean="0"/>
              <a:t>など</a:t>
            </a:r>
            <a:r>
              <a:rPr lang="en-US" altLang="ja-JP" dirty="0" smtClean="0"/>
              <a:t>)</a:t>
            </a:r>
          </a:p>
          <a:p>
            <a:pPr lvl="2">
              <a:buFont typeface="Arial" pitchFamily="34" charset="0"/>
              <a:buChar char="•"/>
            </a:pPr>
            <a:r>
              <a:rPr lang="en-US" altLang="ja-JP" dirty="0" smtClean="0"/>
              <a:t>Map</a:t>
            </a:r>
            <a:r>
              <a:rPr lang="ja-JP" altLang="en-US" dirty="0" smtClean="0"/>
              <a:t>処理や</a:t>
            </a:r>
            <a:r>
              <a:rPr lang="en-US" altLang="ja-JP" dirty="0" smtClean="0"/>
              <a:t>Reduce</a:t>
            </a:r>
            <a:r>
              <a:rPr lang="ja-JP" altLang="en-US" dirty="0" smtClean="0"/>
              <a:t>処理にスロットを利用した</a:t>
            </a:r>
            <a:r>
              <a:rPr lang="ja-JP" altLang="en-US" dirty="0" smtClean="0"/>
              <a:t>時間</a:t>
            </a:r>
            <a:endParaRPr lang="en-US" altLang="ja-JP" dirty="0" smtClean="0"/>
          </a:p>
          <a:p>
            <a:pPr lvl="2">
              <a:buFont typeface="Arial" pitchFamily="34" charset="0"/>
              <a:buChar char="•"/>
            </a:pPr>
            <a:endParaRPr lang="en-US" altLang="ja-JP" dirty="0" smtClean="0"/>
          </a:p>
          <a:p>
            <a:pPr lvl="1">
              <a:buFont typeface="Wingdings" pitchFamily="2" charset="2"/>
              <a:buChar char="l"/>
            </a:pPr>
            <a:r>
              <a:rPr kumimoji="1" lang="en-US" altLang="ja-JP" dirty="0" err="1" smtClean="0"/>
              <a:t>FileSystemCounters</a:t>
            </a:r>
            <a:r>
              <a:rPr kumimoji="1" lang="en-US" altLang="ja-JP" dirty="0" smtClean="0"/>
              <a:t> : </a:t>
            </a:r>
            <a:r>
              <a:rPr kumimoji="1" lang="ja-JP" altLang="en-US" dirty="0" smtClean="0"/>
              <a:t>ファイル操作に関する</a:t>
            </a:r>
            <a:r>
              <a:rPr kumimoji="1" lang="ja-JP" altLang="en-US" dirty="0" smtClean="0"/>
              <a:t>カウンター</a:t>
            </a:r>
            <a:endParaRPr kumimoji="1" lang="en-US" altLang="ja-JP" dirty="0" smtClean="0"/>
          </a:p>
          <a:p>
            <a:pPr lvl="2">
              <a:buFont typeface="Arial" pitchFamily="34" charset="0"/>
              <a:buChar char="•"/>
            </a:pPr>
            <a:r>
              <a:rPr kumimoji="1" lang="en-US" altLang="ja-JP" dirty="0" smtClean="0"/>
              <a:t>HDFS</a:t>
            </a:r>
            <a:r>
              <a:rPr lang="ja-JP" altLang="en-US" dirty="0" smtClean="0"/>
              <a:t>入出力データ量</a:t>
            </a:r>
            <a:endParaRPr lang="en-US" altLang="ja-JP" dirty="0" smtClean="0"/>
          </a:p>
          <a:p>
            <a:pPr lvl="2">
              <a:buFont typeface="Arial" pitchFamily="34" charset="0"/>
              <a:buChar char="•"/>
            </a:pPr>
            <a:r>
              <a:rPr kumimoji="1" lang="en-US" altLang="ja-JP" dirty="0" err="1" smtClean="0"/>
              <a:t>TaskTracker</a:t>
            </a:r>
            <a:r>
              <a:rPr kumimoji="1" lang="ja-JP" altLang="en-US" dirty="0" smtClean="0"/>
              <a:t>のローカルディスク操作に関する入出力</a:t>
            </a:r>
            <a:r>
              <a:rPr lang="ja-JP" altLang="en-US" dirty="0" smtClean="0"/>
              <a:t>データ量</a:t>
            </a:r>
            <a:endParaRPr lang="en-US" altLang="ja-JP" dirty="0" smtClean="0"/>
          </a:p>
          <a:p>
            <a:pPr lvl="2">
              <a:buFont typeface="Arial" pitchFamily="34" charset="0"/>
              <a:buChar char="•"/>
            </a:pPr>
            <a:endParaRPr lang="en-US" altLang="ja-JP" dirty="0" smtClean="0"/>
          </a:p>
          <a:p>
            <a:pPr lvl="1">
              <a:buFont typeface="Wingdings" pitchFamily="2" charset="2"/>
              <a:buChar char="l"/>
            </a:pPr>
            <a:r>
              <a:rPr kumimoji="1" lang="en-US" altLang="ja-JP" dirty="0" smtClean="0"/>
              <a:t>Map-Reduce Framework</a:t>
            </a:r>
            <a:r>
              <a:rPr kumimoji="1" lang="ja-JP" altLang="en-US" dirty="0" smtClean="0"/>
              <a:t>　</a:t>
            </a:r>
            <a:r>
              <a:rPr lang="en-US" altLang="ja-JP" dirty="0" smtClean="0"/>
              <a:t>:  </a:t>
            </a:r>
            <a:r>
              <a:rPr lang="en-US" altLang="ja-JP" dirty="0" err="1" smtClean="0"/>
              <a:t>MapReduce</a:t>
            </a:r>
            <a:r>
              <a:rPr lang="ja-JP" altLang="en-US" dirty="0" smtClean="0"/>
              <a:t>ジョブとしてのカウンター</a:t>
            </a:r>
            <a:endParaRPr lang="en-US" altLang="ja-JP" dirty="0" smtClean="0"/>
          </a:p>
          <a:p>
            <a:pPr lvl="2">
              <a:buFont typeface="Arial" pitchFamily="34" charset="0"/>
              <a:buChar char="•"/>
            </a:pPr>
            <a:r>
              <a:rPr lang="en-US" altLang="ja-JP" dirty="0" smtClean="0"/>
              <a:t>Map/Reduce</a:t>
            </a:r>
            <a:r>
              <a:rPr lang="ja-JP" altLang="en-US" dirty="0" err="1" smtClean="0"/>
              <a:t>での</a:t>
            </a:r>
            <a:r>
              <a:rPr lang="ja-JP" altLang="en-US" dirty="0" smtClean="0"/>
              <a:t>入出力レコード数</a:t>
            </a:r>
            <a:endParaRPr lang="en-US" altLang="ja-JP" dirty="0" smtClean="0"/>
          </a:p>
          <a:p>
            <a:pPr lvl="2">
              <a:buFont typeface="Arial" pitchFamily="34" charset="0"/>
              <a:buChar char="•"/>
            </a:pPr>
            <a:r>
              <a:rPr lang="en-US" altLang="ja-JP" dirty="0" smtClean="0"/>
              <a:t>Map/Reduce</a:t>
            </a:r>
            <a:r>
              <a:rPr lang="ja-JP" altLang="en-US" dirty="0" err="1" smtClean="0"/>
              <a:t>での</a:t>
            </a:r>
            <a:r>
              <a:rPr lang="ja-JP" altLang="en-US" dirty="0" smtClean="0"/>
              <a:t>入出力データ量</a:t>
            </a:r>
            <a:endParaRPr lang="en-US" altLang="ja-JP" dirty="0" smtClean="0"/>
          </a:p>
          <a:p>
            <a:pPr lvl="2">
              <a:buFont typeface="Arial" pitchFamily="34" charset="0"/>
              <a:buChar char="•"/>
            </a:pPr>
            <a:r>
              <a:rPr lang="en-US" altLang="ja-JP" dirty="0" smtClean="0"/>
              <a:t>Map</a:t>
            </a:r>
            <a:r>
              <a:rPr lang="ja-JP" altLang="en-US" dirty="0" smtClean="0"/>
              <a:t>処理、</a:t>
            </a:r>
            <a:r>
              <a:rPr lang="en-US" altLang="ja-JP" dirty="0" smtClean="0"/>
              <a:t>Reduce</a:t>
            </a:r>
            <a:r>
              <a:rPr lang="ja-JP" altLang="en-US" dirty="0" smtClean="0"/>
              <a:t>処理中にメモリ</a:t>
            </a:r>
            <a:r>
              <a:rPr lang="en-US" altLang="ja-JP" dirty="0" smtClean="0"/>
              <a:t>-&gt;</a:t>
            </a:r>
            <a:r>
              <a:rPr lang="ja-JP" altLang="en-US" dirty="0" smtClean="0"/>
              <a:t>ディスクへ書き出したレコード数</a:t>
            </a:r>
            <a:endParaRPr lang="en-US" altLang="ja-JP" dirty="0" smtClean="0"/>
          </a:p>
          <a:p>
            <a:pPr>
              <a:buFont typeface="Arial" pitchFamily="34" charset="0"/>
              <a:buChar char="•"/>
            </a:pP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22</a:t>
            </a:fld>
            <a:endParaRPr kumimoji="1" lang="ja-JP" altLang="en-US"/>
          </a:p>
        </p:txBody>
      </p:sp>
    </p:spTree>
    <p:extLst>
      <p:ext uri="{BB962C8B-B14F-4D97-AF65-F5344CB8AC3E}">
        <p14:creationId xmlns:p14="http://schemas.microsoft.com/office/powerpoint/2010/main" val="2881388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カウンターの値確認方法</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n"/>
            </a:pPr>
            <a:r>
              <a:rPr lang="ja-JP" altLang="en-US" dirty="0" smtClean="0"/>
              <a:t>カウンター情報は以下の方法で確認できる</a:t>
            </a:r>
            <a:endParaRPr lang="en-US" altLang="ja-JP" dirty="0" smtClean="0"/>
          </a:p>
          <a:p>
            <a:pPr lvl="1"/>
            <a:r>
              <a:rPr lang="en-US" altLang="ja-JP" dirty="0" err="1" smtClean="0"/>
              <a:t>JobTracker</a:t>
            </a:r>
            <a:r>
              <a:rPr lang="ja-JP" altLang="en-US" dirty="0" smtClean="0"/>
              <a:t>の</a:t>
            </a:r>
            <a:r>
              <a:rPr lang="en-US" altLang="ja-JP" dirty="0" smtClean="0"/>
              <a:t>Web</a:t>
            </a:r>
            <a:r>
              <a:rPr lang="ja-JP" altLang="en-US" dirty="0" smtClean="0"/>
              <a:t>ページより、各</a:t>
            </a:r>
            <a:r>
              <a:rPr lang="en-US" altLang="ja-JP" dirty="0" err="1" smtClean="0"/>
              <a:t>MapReduce</a:t>
            </a:r>
            <a:r>
              <a:rPr lang="ja-JP" altLang="en-US" dirty="0" smtClean="0"/>
              <a:t>ジョブの情報を参照する</a:t>
            </a:r>
            <a:endParaRPr lang="en-US" altLang="ja-JP" dirty="0" smtClean="0"/>
          </a:p>
          <a:p>
            <a:pPr lvl="2">
              <a:buFont typeface="Arial" pitchFamily="34" charset="0"/>
              <a:buChar char="•"/>
            </a:pPr>
            <a:r>
              <a:rPr lang="ja-JP" altLang="en-US" dirty="0" smtClean="0"/>
              <a:t>ジョブ単位の画面で、</a:t>
            </a:r>
            <a:r>
              <a:rPr lang="en-US" altLang="ja-JP" dirty="0" err="1" smtClean="0"/>
              <a:t>JobTracker</a:t>
            </a:r>
            <a:r>
              <a:rPr lang="ja-JP" altLang="en-US" dirty="0" smtClean="0"/>
              <a:t>で集約されたカウンター情報を確認できる</a:t>
            </a:r>
            <a:endParaRPr lang="en-US" altLang="ja-JP" dirty="0" smtClean="0"/>
          </a:p>
          <a:p>
            <a:pPr lvl="2">
              <a:buFont typeface="Arial" pitchFamily="34" charset="0"/>
              <a:buChar char="•"/>
            </a:pPr>
            <a:r>
              <a:rPr lang="ja-JP" altLang="en-US" dirty="0" smtClean="0"/>
              <a:t>タスク単位の画面で、タスクごとのカウンター情報も確認</a:t>
            </a:r>
            <a:r>
              <a:rPr lang="ja-JP" altLang="en-US" dirty="0" smtClean="0"/>
              <a:t>できる</a:t>
            </a:r>
            <a:endParaRPr lang="en-US" altLang="ja-JP" dirty="0" smtClean="0"/>
          </a:p>
          <a:p>
            <a:pPr lvl="2">
              <a:buFont typeface="Arial" pitchFamily="34" charset="0"/>
              <a:buChar char="•"/>
            </a:pPr>
            <a:endParaRPr lang="en-US" altLang="ja-JP" dirty="0" smtClean="0"/>
          </a:p>
          <a:p>
            <a:pPr lvl="1"/>
            <a:r>
              <a:rPr lang="en-US" altLang="ja-JP" dirty="0" err="1" smtClean="0"/>
              <a:t>JobTracker</a:t>
            </a:r>
            <a:r>
              <a:rPr lang="ja-JP" altLang="en-US" dirty="0" smtClean="0"/>
              <a:t>をログディレクトリに記録される</a:t>
            </a:r>
            <a:r>
              <a:rPr lang="en-US" altLang="ja-JP" dirty="0" err="1" smtClean="0"/>
              <a:t>MapReduce</a:t>
            </a:r>
            <a:r>
              <a:rPr lang="ja-JP" altLang="en-US" dirty="0" smtClean="0"/>
              <a:t>ジョブ実行履歴を参照する</a:t>
            </a:r>
            <a:endParaRPr lang="en-US" altLang="ja-JP" dirty="0" smtClean="0"/>
          </a:p>
          <a:p>
            <a:pPr lvl="2">
              <a:buFont typeface="Arial" pitchFamily="34" charset="0"/>
              <a:buChar char="•"/>
            </a:pPr>
            <a:r>
              <a:rPr lang="en-US" altLang="ja-JP" dirty="0" err="1" smtClean="0"/>
              <a:t>JobTracker</a:t>
            </a:r>
            <a:r>
              <a:rPr lang="ja-JP" altLang="en-US" dirty="0" smtClean="0"/>
              <a:t>の</a:t>
            </a:r>
            <a:r>
              <a:rPr lang="en-US" altLang="ja-JP" dirty="0" smtClean="0"/>
              <a:t>${HADOOP_LOG_DIR}/history/ </a:t>
            </a:r>
            <a:r>
              <a:rPr lang="ja-JP" altLang="en-US" dirty="0" smtClean="0"/>
              <a:t>以下に記録</a:t>
            </a:r>
            <a:r>
              <a:rPr lang="ja-JP" altLang="en-US" dirty="0" smtClean="0"/>
              <a:t>される</a:t>
            </a:r>
            <a:endParaRPr lang="en-US" altLang="ja-JP" dirty="0" smtClean="0"/>
          </a:p>
          <a:p>
            <a:pPr lvl="2">
              <a:buFont typeface="Arial" pitchFamily="34" charset="0"/>
              <a:buChar char="•"/>
            </a:pPr>
            <a:endParaRPr lang="en-US" altLang="ja-JP" dirty="0" smtClean="0"/>
          </a:p>
          <a:p>
            <a:pPr lvl="1"/>
            <a:r>
              <a:rPr lang="en-US" altLang="ja-JP" dirty="0" err="1" smtClean="0"/>
              <a:t>hadoop</a:t>
            </a:r>
            <a:r>
              <a:rPr lang="en-US" altLang="ja-JP" dirty="0" smtClean="0"/>
              <a:t> job –counter </a:t>
            </a:r>
            <a:r>
              <a:rPr lang="ja-JP" altLang="en-US" dirty="0" smtClean="0"/>
              <a:t>コマンドを実行する</a:t>
            </a:r>
            <a:endParaRPr lang="en-US" altLang="ja-JP" dirty="0" smtClean="0"/>
          </a:p>
          <a:p>
            <a:pPr lvl="2">
              <a:buFont typeface="Arial" pitchFamily="34" charset="0"/>
              <a:buChar char="•"/>
            </a:pPr>
            <a:r>
              <a:rPr lang="en-US" altLang="ja-JP" dirty="0" err="1" smtClean="0"/>
              <a:t>hadoop</a:t>
            </a:r>
            <a:r>
              <a:rPr lang="en-US" altLang="ja-JP" dirty="0" smtClean="0"/>
              <a:t> job –counter &lt;</a:t>
            </a:r>
            <a:r>
              <a:rPr lang="en-US" altLang="ja-JP" dirty="0" err="1" smtClean="0"/>
              <a:t>MapReduce</a:t>
            </a:r>
            <a:r>
              <a:rPr lang="ja-JP" altLang="en-US" dirty="0" smtClean="0"/>
              <a:t>ジョブ</a:t>
            </a:r>
            <a:r>
              <a:rPr lang="en-US" altLang="ja-JP" dirty="0" smtClean="0"/>
              <a:t>ID&gt; &lt;</a:t>
            </a:r>
            <a:r>
              <a:rPr lang="ja-JP" altLang="en-US" dirty="0" smtClean="0"/>
              <a:t>カウンターグループ</a:t>
            </a:r>
            <a:r>
              <a:rPr lang="en-US" altLang="ja-JP" dirty="0" smtClean="0"/>
              <a:t>&gt; &lt;</a:t>
            </a:r>
            <a:r>
              <a:rPr lang="ja-JP" altLang="en-US" dirty="0" smtClean="0"/>
              <a:t>カウンター名</a:t>
            </a:r>
            <a:r>
              <a:rPr lang="en-US" altLang="ja-JP" dirty="0" smtClean="0"/>
              <a:t>&gt;</a:t>
            </a:r>
          </a:p>
          <a:p>
            <a:pPr lvl="2">
              <a:buFont typeface="Arial" pitchFamily="34" charset="0"/>
              <a:buChar char="•"/>
            </a:pPr>
            <a:endParaRPr lang="en-US" altLang="ja-JP" dirty="0" smtClean="0"/>
          </a:p>
          <a:p>
            <a:pPr lvl="1"/>
            <a:r>
              <a:rPr lang="en-US" altLang="ja-JP" dirty="0" smtClean="0"/>
              <a:t>Counter</a:t>
            </a:r>
            <a:r>
              <a:rPr lang="ja-JP" altLang="en-US" dirty="0" smtClean="0"/>
              <a:t>用</a:t>
            </a:r>
            <a:r>
              <a:rPr lang="en-US" altLang="ja-JP" dirty="0" smtClean="0"/>
              <a:t>API</a:t>
            </a:r>
            <a:r>
              <a:rPr lang="ja-JP" altLang="en-US" dirty="0" smtClean="0"/>
              <a:t>を利用する</a:t>
            </a:r>
            <a:endParaRPr lang="en-US" altLang="ja-JP" dirty="0" smtClean="0"/>
          </a:p>
          <a:p>
            <a:pPr lvl="2">
              <a:buFont typeface="Arial" pitchFamily="34" charset="0"/>
              <a:buChar char="•"/>
            </a:pPr>
            <a:r>
              <a:rPr kumimoji="1" lang="en-US" altLang="ja-JP" dirty="0" err="1" smtClean="0"/>
              <a:t>org.apache.hadoop.mapred.Counters</a:t>
            </a:r>
            <a:r>
              <a:rPr lang="en-US" altLang="ja-JP" dirty="0" smtClean="0"/>
              <a:t> </a:t>
            </a:r>
            <a:r>
              <a:rPr lang="ja-JP" altLang="en-US" dirty="0" smtClean="0"/>
              <a:t>クラスを利用する</a:t>
            </a: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23</a:t>
            </a:fld>
            <a:endParaRPr kumimoji="1" lang="ja-JP" altLang="en-US"/>
          </a:p>
        </p:txBody>
      </p:sp>
    </p:spTree>
    <p:extLst>
      <p:ext uri="{BB962C8B-B14F-4D97-AF65-F5344CB8AC3E}">
        <p14:creationId xmlns:p14="http://schemas.microsoft.com/office/powerpoint/2010/main" val="2425526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個別に利用するカウンター</a:t>
            </a:r>
            <a:endParaRPr kumimoji="1" lang="ja-JP" altLang="en-US" dirty="0"/>
          </a:p>
        </p:txBody>
      </p:sp>
      <p:sp>
        <p:nvSpPr>
          <p:cNvPr id="3" name="コンテンツ プレースホルダ 2"/>
          <p:cNvSpPr>
            <a:spLocks noGrp="1"/>
          </p:cNvSpPr>
          <p:nvPr>
            <p:ph idx="1"/>
          </p:nvPr>
        </p:nvSpPr>
        <p:spPr>
          <a:xfrm>
            <a:off x="179512" y="1206501"/>
            <a:ext cx="8784976" cy="494308"/>
          </a:xfrm>
        </p:spPr>
        <p:txBody>
          <a:bodyPr/>
          <a:lstStyle/>
          <a:p>
            <a:pPr>
              <a:buFont typeface="Wingdings" pitchFamily="2" charset="2"/>
              <a:buChar char="n"/>
            </a:pPr>
            <a:r>
              <a:rPr lang="en-US" altLang="ja-JP" dirty="0" err="1" smtClean="0"/>
              <a:t>MapReduce</a:t>
            </a:r>
            <a:r>
              <a:rPr lang="ja-JP" altLang="en-US" dirty="0" smtClean="0"/>
              <a:t>アプリケーションにカウンター情報を埋め込むことも可能である</a:t>
            </a: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24</a:t>
            </a:fld>
            <a:endParaRPr kumimoji="1" lang="ja-JP" altLang="en-US"/>
          </a:p>
        </p:txBody>
      </p:sp>
      <p:sp>
        <p:nvSpPr>
          <p:cNvPr id="6" name="テキスト ボックス 5"/>
          <p:cNvSpPr txBox="1"/>
          <p:nvPr/>
        </p:nvSpPr>
        <p:spPr>
          <a:xfrm>
            <a:off x="899592" y="1935991"/>
            <a:ext cx="7272808" cy="32932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1600" dirty="0" smtClean="0">
                <a:latin typeface="Courier New" pitchFamily="49" charset="0"/>
                <a:ea typeface="ＭＳ ゴシック" pitchFamily="49" charset="-128"/>
                <a:cs typeface="Courier New" pitchFamily="49" charset="0"/>
              </a:rPr>
              <a:t>public class </a:t>
            </a:r>
            <a:r>
              <a:rPr kumimoji="1" lang="en-US" altLang="ja-JP" sz="1600" dirty="0" err="1" smtClean="0">
                <a:latin typeface="Courier New" pitchFamily="49" charset="0"/>
                <a:ea typeface="ＭＳ ゴシック" pitchFamily="49" charset="-128"/>
                <a:cs typeface="Courier New" pitchFamily="49" charset="0"/>
              </a:rPr>
              <a:t>SampleMapper</a:t>
            </a:r>
            <a:r>
              <a:rPr kumimoji="1" lang="en-US" altLang="ja-JP" sz="1600" dirty="0" smtClean="0">
                <a:latin typeface="Courier New" pitchFamily="49" charset="0"/>
                <a:ea typeface="ＭＳ ゴシック" pitchFamily="49" charset="-128"/>
                <a:cs typeface="Courier New" pitchFamily="49" charset="0"/>
              </a:rPr>
              <a:t> extend Mapper&lt;K, V, K, V&gt; {</a:t>
            </a:r>
          </a:p>
          <a:p>
            <a:endParaRPr kumimoji="1" lang="en-US" altLang="ja-JP" sz="1600" dirty="0" smtClean="0">
              <a:latin typeface="Courier New" pitchFamily="49" charset="0"/>
              <a:ea typeface="ＭＳ ゴシック" pitchFamily="49" charset="-128"/>
              <a:cs typeface="Courier New" pitchFamily="49" charset="0"/>
            </a:endParaRP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public void map(K key, V value, Context </a:t>
            </a:r>
            <a:r>
              <a:rPr lang="en-US" altLang="ja-JP" sz="1600" dirty="0" err="1" smtClean="0">
                <a:latin typeface="Courier New" pitchFamily="49" charset="0"/>
                <a:ea typeface="ＭＳ ゴシック" pitchFamily="49" charset="-128"/>
                <a:cs typeface="Courier New" pitchFamily="49" charset="0"/>
              </a:rPr>
              <a:t>ctxt</a:t>
            </a:r>
            <a:r>
              <a:rPr lang="en-US" altLang="ja-JP" sz="1600" dirty="0" smtClean="0">
                <a:latin typeface="Courier New" pitchFamily="49" charset="0"/>
                <a:ea typeface="ＭＳ ゴシック" pitchFamily="49" charset="-128"/>
                <a:cs typeface="Courier New" pitchFamily="49" charset="0"/>
              </a:rPr>
              <a:t>) {</a:t>
            </a:r>
          </a:p>
          <a:p>
            <a:r>
              <a:rPr lang="en-US" altLang="ja-JP" sz="1600" dirty="0" smtClean="0">
                <a:latin typeface="Courier New" pitchFamily="49" charset="0"/>
                <a:ea typeface="ＭＳ ゴシック" pitchFamily="49" charset="-128"/>
                <a:cs typeface="Courier New" pitchFamily="49" charset="0"/>
              </a:rPr>
              <a:t>    // </a:t>
            </a:r>
            <a:r>
              <a:rPr lang="ja-JP" altLang="en-US" sz="1600" dirty="0">
                <a:latin typeface="+mn-ea"/>
                <a:cs typeface="Courier New" pitchFamily="49" charset="0"/>
              </a:rPr>
              <a:t>途中</a:t>
            </a:r>
            <a:r>
              <a:rPr lang="ja-JP" altLang="en-US" sz="1600" dirty="0" smtClean="0">
                <a:latin typeface="+mn-ea"/>
                <a:cs typeface="Courier New" pitchFamily="49" charset="0"/>
              </a:rPr>
              <a:t>省略</a:t>
            </a:r>
            <a:endParaRPr lang="en-US" altLang="ja-JP" sz="1600" dirty="0" smtClean="0">
              <a:latin typeface="+mn-ea"/>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Counter </a:t>
            </a:r>
            <a:r>
              <a:rPr lang="en-US" altLang="ja-JP" sz="1600" dirty="0" err="1" smtClean="0">
                <a:latin typeface="Courier New" pitchFamily="49" charset="0"/>
                <a:ea typeface="ＭＳ ゴシック" pitchFamily="49" charset="-128"/>
                <a:cs typeface="Courier New" pitchFamily="49" charset="0"/>
              </a:rPr>
              <a:t>counter</a:t>
            </a:r>
            <a:r>
              <a:rPr lang="en-US" altLang="ja-JP" sz="1600" dirty="0" smtClean="0">
                <a:latin typeface="Courier New" pitchFamily="49" charset="0"/>
                <a:ea typeface="ＭＳ ゴシック" pitchFamily="49" charset="-128"/>
                <a:cs typeface="Courier New" pitchFamily="49" charset="0"/>
              </a:rPr>
              <a:t> = </a:t>
            </a:r>
            <a:r>
              <a:rPr lang="en-US" altLang="ja-JP" sz="1600" b="1" dirty="0" err="1" smtClean="0">
                <a:solidFill>
                  <a:srgbClr val="FF0000"/>
                </a:solidFill>
                <a:latin typeface="Courier New" pitchFamily="49" charset="0"/>
                <a:ea typeface="ＭＳ ゴシック" pitchFamily="49" charset="-128"/>
                <a:cs typeface="Courier New" pitchFamily="49" charset="0"/>
              </a:rPr>
              <a:t>ctxt.findCounter</a:t>
            </a:r>
            <a:r>
              <a:rPr lang="en-US" altLang="ja-JP" sz="1600" b="1" dirty="0" smtClean="0">
                <a:latin typeface="Courier New" pitchFamily="49" charset="0"/>
                <a:ea typeface="ＭＳ ゴシック" pitchFamily="49" charset="-128"/>
                <a:cs typeface="Courier New" pitchFamily="49" charset="0"/>
              </a:rPr>
              <a:t>(</a:t>
            </a:r>
            <a:r>
              <a:rPr lang="en-US" altLang="ja-JP" sz="1600" b="1" dirty="0" err="1" smtClean="0">
                <a:latin typeface="Courier New" pitchFamily="49" charset="0"/>
                <a:ea typeface="ＭＳ ゴシック" pitchFamily="49" charset="-128"/>
                <a:cs typeface="Courier New" pitchFamily="49" charset="0"/>
              </a:rPr>
              <a:t>XCounter.</a:t>
            </a:r>
            <a:r>
              <a:rPr lang="en-US" altLang="ja-JP" sz="1600" b="1" dirty="0" err="1" smtClean="0">
                <a:solidFill>
                  <a:schemeClr val="accent2"/>
                </a:solidFill>
                <a:latin typeface="Courier New" pitchFamily="49" charset="0"/>
                <a:ea typeface="ＭＳ ゴシック" pitchFamily="49" charset="-128"/>
                <a:cs typeface="Courier New" pitchFamily="49" charset="0"/>
              </a:rPr>
              <a:t>RECORD</a:t>
            </a:r>
            <a:r>
              <a:rPr lang="en-US" altLang="ja-JP" sz="1600" b="1" dirty="0" smtClean="0">
                <a:latin typeface="Courier New" pitchFamily="49" charset="0"/>
                <a:ea typeface="ＭＳ ゴシック" pitchFamily="49" charset="-128"/>
                <a:cs typeface="Courier New" pitchFamily="49" charset="0"/>
              </a:rPr>
              <a:t>)</a:t>
            </a:r>
            <a:r>
              <a:rPr lang="en-US" altLang="ja-JP" sz="1600" dirty="0" smtClean="0">
                <a:latin typeface="Courier New" pitchFamily="49" charset="0"/>
                <a:ea typeface="ＭＳ ゴシック" pitchFamily="49" charset="-128"/>
                <a:cs typeface="Courier New" pitchFamily="49" charset="0"/>
              </a:rPr>
              <a:t>;</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a:t>
            </a:r>
            <a:r>
              <a:rPr lang="en-US" altLang="ja-JP" sz="1600" b="1" dirty="0" err="1" smtClean="0">
                <a:solidFill>
                  <a:srgbClr val="FF0000"/>
                </a:solidFill>
                <a:latin typeface="Courier New" pitchFamily="49" charset="0"/>
                <a:ea typeface="ＭＳ ゴシック" pitchFamily="49" charset="-128"/>
                <a:cs typeface="Courier New" pitchFamily="49" charset="0"/>
              </a:rPr>
              <a:t>counter.increment</a:t>
            </a:r>
            <a:r>
              <a:rPr lang="en-US" altLang="ja-JP" sz="1600" b="1" dirty="0" smtClean="0">
                <a:solidFill>
                  <a:srgbClr val="FF0000"/>
                </a:solidFill>
                <a:latin typeface="Courier New" pitchFamily="49" charset="0"/>
                <a:ea typeface="ＭＳ ゴシック" pitchFamily="49" charset="-128"/>
                <a:cs typeface="Courier New" pitchFamily="49" charset="0"/>
              </a:rPr>
              <a:t>(1)</a:t>
            </a:r>
            <a:r>
              <a:rPr lang="en-US" altLang="ja-JP" sz="1600" dirty="0" smtClean="0">
                <a:latin typeface="Courier New" pitchFamily="49" charset="0"/>
                <a:ea typeface="ＭＳ ゴシック" pitchFamily="49" charset="-128"/>
                <a:cs typeface="Courier New" pitchFamily="49" charset="0"/>
              </a:rPr>
              <a:t>;</a:t>
            </a:r>
            <a:endParaRPr lang="en-US" altLang="ja-JP" sz="1600" dirty="0">
              <a:latin typeface="Courier New" pitchFamily="49" charset="0"/>
              <a:ea typeface="ＭＳ ゴシック" pitchFamily="49" charset="-128"/>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 </a:t>
            </a:r>
            <a:r>
              <a:rPr lang="ja-JP" altLang="en-US" sz="1600" dirty="0" smtClean="0">
                <a:latin typeface="+mn-ea"/>
                <a:cs typeface="Courier New" pitchFamily="49" charset="0"/>
              </a:rPr>
              <a:t>以下省略</a:t>
            </a:r>
            <a:endParaRPr lang="en-US" altLang="ja-JP" sz="1600" dirty="0" smtClean="0">
              <a:latin typeface="+mn-ea"/>
              <a:cs typeface="Courier New" pitchFamily="49" charset="0"/>
            </a:endParaRPr>
          </a:p>
          <a:p>
            <a:r>
              <a:rPr kumimoji="1" lang="en-US" altLang="ja-JP" sz="1600" dirty="0" smtClean="0">
                <a:latin typeface="Courier New" pitchFamily="49" charset="0"/>
                <a:ea typeface="ＭＳ ゴシック" pitchFamily="49" charset="-128"/>
                <a:cs typeface="Courier New" pitchFamily="49" charset="0"/>
              </a:rPr>
              <a:t>  }</a:t>
            </a:r>
          </a:p>
          <a:p>
            <a:r>
              <a:rPr kumimoji="1" lang="en-US" altLang="ja-JP" sz="1600" dirty="0" smtClean="0">
                <a:latin typeface="Courier New" pitchFamily="49" charset="0"/>
                <a:ea typeface="ＭＳ ゴシック" pitchFamily="49" charset="-128"/>
                <a:cs typeface="Courier New" pitchFamily="49" charset="0"/>
              </a:rPr>
              <a:t>  </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a:t>
            </a:r>
            <a:r>
              <a:rPr lang="en-US" altLang="ja-JP" sz="1600" b="1" dirty="0" smtClean="0">
                <a:solidFill>
                  <a:srgbClr val="FF0000"/>
                </a:solidFill>
                <a:latin typeface="Courier New" pitchFamily="49" charset="0"/>
                <a:ea typeface="ＭＳ ゴシック" pitchFamily="49" charset="-128"/>
                <a:cs typeface="Courier New" pitchFamily="49" charset="0"/>
              </a:rPr>
              <a:t>public </a:t>
            </a:r>
            <a:r>
              <a:rPr lang="en-US" altLang="ja-JP" sz="1600" b="1" dirty="0" err="1" smtClean="0">
                <a:solidFill>
                  <a:srgbClr val="FF0000"/>
                </a:solidFill>
                <a:latin typeface="Courier New" pitchFamily="49" charset="0"/>
                <a:ea typeface="ＭＳ ゴシック" pitchFamily="49" charset="-128"/>
                <a:cs typeface="Courier New" pitchFamily="49" charset="0"/>
              </a:rPr>
              <a:t>enum</a:t>
            </a:r>
            <a:r>
              <a:rPr lang="en-US" altLang="ja-JP" sz="1600" b="1" dirty="0" smtClean="0">
                <a:solidFill>
                  <a:srgbClr val="FF0000"/>
                </a:solidFill>
                <a:latin typeface="Courier New" pitchFamily="49" charset="0"/>
                <a:ea typeface="ＭＳ ゴシック" pitchFamily="49" charset="-128"/>
                <a:cs typeface="Courier New" pitchFamily="49" charset="0"/>
              </a:rPr>
              <a:t> </a:t>
            </a:r>
            <a:r>
              <a:rPr lang="en-US" altLang="ja-JP" sz="1600" b="1" dirty="0" err="1" smtClean="0">
                <a:solidFill>
                  <a:srgbClr val="FF0000"/>
                </a:solidFill>
                <a:latin typeface="Courier New" pitchFamily="49" charset="0"/>
                <a:ea typeface="ＭＳ ゴシック" pitchFamily="49" charset="-128"/>
                <a:cs typeface="Courier New" pitchFamily="49" charset="0"/>
              </a:rPr>
              <a:t>XCounter</a:t>
            </a:r>
            <a:r>
              <a:rPr lang="en-US" altLang="ja-JP" sz="1600" dirty="0" smtClean="0">
                <a:latin typeface="Courier New" pitchFamily="49" charset="0"/>
                <a:ea typeface="ＭＳ ゴシック" pitchFamily="49" charset="-128"/>
                <a:cs typeface="Courier New" pitchFamily="49" charset="0"/>
              </a:rPr>
              <a:t> {</a:t>
            </a:r>
          </a:p>
          <a:p>
            <a:r>
              <a:rPr kumimoji="1" lang="en-US" altLang="ja-JP" sz="1600" dirty="0" smtClean="0">
                <a:latin typeface="Courier New" pitchFamily="49" charset="0"/>
                <a:ea typeface="ＭＳ ゴシック" pitchFamily="49" charset="-128"/>
                <a:cs typeface="Courier New" pitchFamily="49" charset="0"/>
              </a:rPr>
              <a:t>    </a:t>
            </a:r>
            <a:r>
              <a:rPr kumimoji="1" lang="en-US" altLang="ja-JP" sz="1600" dirty="0" smtClean="0">
                <a:solidFill>
                  <a:schemeClr val="accent2"/>
                </a:solidFill>
                <a:latin typeface="Courier New" pitchFamily="49" charset="0"/>
                <a:ea typeface="ＭＳ ゴシック" pitchFamily="49" charset="-128"/>
                <a:cs typeface="Courier New" pitchFamily="49" charset="0"/>
              </a:rPr>
              <a:t>RECORD</a:t>
            </a:r>
            <a:r>
              <a:rPr kumimoji="1" lang="en-US" altLang="ja-JP" sz="1600" dirty="0" smtClean="0">
                <a:latin typeface="Courier New" pitchFamily="49" charset="0"/>
                <a:ea typeface="ＭＳ ゴシック" pitchFamily="49" charset="-128"/>
                <a:cs typeface="Courier New" pitchFamily="49" charset="0"/>
              </a:rPr>
              <a:t>,</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a:t>
            </a:r>
            <a:endParaRPr kumimoji="1" lang="en-US" altLang="ja-JP" sz="1600" dirty="0" smtClean="0">
              <a:latin typeface="Courier New" pitchFamily="49" charset="0"/>
              <a:ea typeface="ＭＳ ゴシック" pitchFamily="49" charset="-128"/>
              <a:cs typeface="Courier New" pitchFamily="49" charset="0"/>
            </a:endParaRPr>
          </a:p>
          <a:p>
            <a:r>
              <a:rPr kumimoji="1" lang="en-US" altLang="ja-JP" sz="1600" dirty="0" smtClean="0">
                <a:latin typeface="Courier New" pitchFamily="49" charset="0"/>
                <a:ea typeface="ＭＳ ゴシック" pitchFamily="49" charset="-128"/>
                <a:cs typeface="Courier New" pitchFamily="49" charset="0"/>
              </a:rPr>
              <a:t>} </a:t>
            </a:r>
            <a:endParaRPr kumimoji="1" lang="ja-JP" altLang="en-US" sz="1600" dirty="0">
              <a:latin typeface="Courier New" pitchFamily="49" charset="0"/>
              <a:ea typeface="ＭＳ ゴシック" pitchFamily="49" charset="-128"/>
              <a:cs typeface="Courier New" pitchFamily="49" charset="0"/>
            </a:endParaRPr>
          </a:p>
        </p:txBody>
      </p:sp>
      <p:sp>
        <p:nvSpPr>
          <p:cNvPr id="8" name="角丸四角形吹き出し 7"/>
          <p:cNvSpPr/>
          <p:nvPr/>
        </p:nvSpPr>
        <p:spPr>
          <a:xfrm>
            <a:off x="899592" y="5373216"/>
            <a:ext cx="3384376" cy="648072"/>
          </a:xfrm>
          <a:prstGeom prst="wedgeRoundRectCallout">
            <a:avLst>
              <a:gd name="adj1" fmla="val -30178"/>
              <a:gd name="adj2" fmla="val -1513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Counter</a:t>
            </a:r>
            <a:r>
              <a:rPr kumimoji="1" lang="ja-JP" altLang="en-US" dirty="0" smtClean="0"/>
              <a:t>で利用できる属性は、</a:t>
            </a:r>
            <a:endParaRPr kumimoji="1" lang="en-US" altLang="ja-JP" dirty="0" smtClean="0"/>
          </a:p>
          <a:p>
            <a:pPr algn="ctr"/>
            <a:r>
              <a:rPr kumimoji="1" lang="en-US" altLang="ja-JP" dirty="0" err="1" smtClean="0"/>
              <a:t>enum</a:t>
            </a:r>
            <a:r>
              <a:rPr kumimoji="1" lang="ja-JP" altLang="en-US" dirty="0" err="1" smtClean="0"/>
              <a:t>にて</a:t>
            </a:r>
            <a:r>
              <a:rPr kumimoji="1" lang="ja-JP" altLang="en-US" dirty="0" smtClean="0"/>
              <a:t>定義されていること</a:t>
            </a:r>
            <a:endParaRPr kumimoji="1" lang="ja-JP" altLang="en-US" dirty="0"/>
          </a:p>
        </p:txBody>
      </p:sp>
      <p:sp>
        <p:nvSpPr>
          <p:cNvPr id="9" name="角丸四角形吹き出し 8"/>
          <p:cNvSpPr/>
          <p:nvPr/>
        </p:nvSpPr>
        <p:spPr>
          <a:xfrm>
            <a:off x="5004048" y="3429000"/>
            <a:ext cx="3816424" cy="936104"/>
          </a:xfrm>
          <a:prstGeom prst="wedgeRoundRectCallout">
            <a:avLst>
              <a:gd name="adj1" fmla="val -35946"/>
              <a:gd name="adj2" fmla="val -747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Counter</a:t>
            </a:r>
            <a:r>
              <a:rPr lang="ja-JP" altLang="en-US" dirty="0" smtClean="0"/>
              <a:t>情報を探す。存在しない場合は新規にカウンターとして登録される</a:t>
            </a:r>
            <a:endParaRPr lang="en-US" altLang="ja-JP" dirty="0" smtClean="0"/>
          </a:p>
          <a:p>
            <a:pPr algn="ctr"/>
            <a:r>
              <a:rPr kumimoji="1" lang="en-US" altLang="ja-JP" dirty="0" smtClean="0"/>
              <a:t>(</a:t>
            </a:r>
            <a:r>
              <a:rPr kumimoji="1" lang="ja-JP" altLang="en-US" dirty="0" smtClean="0"/>
              <a:t>初期値</a:t>
            </a:r>
            <a:r>
              <a:rPr kumimoji="1" lang="en-US" altLang="ja-JP" dirty="0" smtClean="0"/>
              <a:t>=0)</a:t>
            </a:r>
            <a:endParaRPr kumimoji="1" lang="ja-JP" altLang="en-US" dirty="0"/>
          </a:p>
        </p:txBody>
      </p:sp>
      <p:sp>
        <p:nvSpPr>
          <p:cNvPr id="10" name="角丸四角形吹き出し 9"/>
          <p:cNvSpPr/>
          <p:nvPr/>
        </p:nvSpPr>
        <p:spPr>
          <a:xfrm>
            <a:off x="3491880" y="4509120"/>
            <a:ext cx="3384376" cy="648072"/>
          </a:xfrm>
          <a:prstGeom prst="wedgeRoundRectCallout">
            <a:avLst>
              <a:gd name="adj1" fmla="val -43437"/>
              <a:gd name="adj2" fmla="val -2127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increment</a:t>
            </a:r>
            <a:r>
              <a:rPr lang="ja-JP" altLang="en-US" dirty="0" smtClean="0"/>
              <a:t>メソッドの引数の値の分カウント</a:t>
            </a:r>
            <a:r>
              <a:rPr lang="ja-JP" altLang="en-US" dirty="0" smtClean="0"/>
              <a:t>される</a:t>
            </a:r>
            <a:endParaRPr kumimoji="1" lang="ja-JP" altLang="en-US" dirty="0"/>
          </a:p>
        </p:txBody>
      </p:sp>
    </p:spTree>
    <p:extLst>
      <p:ext uri="{BB962C8B-B14F-4D97-AF65-F5344CB8AC3E}">
        <p14:creationId xmlns:p14="http://schemas.microsoft.com/office/powerpoint/2010/main" val="829720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個別に利用するカウンター</a:t>
            </a:r>
            <a:endParaRPr kumimoji="1" lang="ja-JP" altLang="en-US" dirty="0"/>
          </a:p>
        </p:txBody>
      </p:sp>
      <p:sp>
        <p:nvSpPr>
          <p:cNvPr id="3" name="コンテンツ プレースホルダ 2"/>
          <p:cNvSpPr>
            <a:spLocks noGrp="1"/>
          </p:cNvSpPr>
          <p:nvPr>
            <p:ph idx="1"/>
          </p:nvPr>
        </p:nvSpPr>
        <p:spPr>
          <a:xfrm>
            <a:off x="179512" y="1206501"/>
            <a:ext cx="8784976" cy="422299"/>
          </a:xfrm>
        </p:spPr>
        <p:txBody>
          <a:bodyPr/>
          <a:lstStyle/>
          <a:p>
            <a:pPr>
              <a:buFont typeface="Wingdings" pitchFamily="2" charset="2"/>
              <a:buChar char="n"/>
            </a:pPr>
            <a:r>
              <a:rPr lang="ja-JP" altLang="en-US" dirty="0" smtClean="0"/>
              <a:t>クライアントからカウンター情報を取得することも可能である</a:t>
            </a: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25</a:t>
            </a:fld>
            <a:endParaRPr kumimoji="1" lang="ja-JP" altLang="en-US"/>
          </a:p>
        </p:txBody>
      </p:sp>
      <p:sp>
        <p:nvSpPr>
          <p:cNvPr id="7" name="テキスト ボックス 6"/>
          <p:cNvSpPr txBox="1"/>
          <p:nvPr/>
        </p:nvSpPr>
        <p:spPr>
          <a:xfrm>
            <a:off x="755576" y="1894180"/>
            <a:ext cx="7560840" cy="32932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1600" dirty="0" smtClean="0">
                <a:latin typeface="Courier New" pitchFamily="49" charset="0"/>
                <a:ea typeface="ＭＳ ゴシック" pitchFamily="49" charset="-128"/>
                <a:cs typeface="Courier New" pitchFamily="49" charset="0"/>
              </a:rPr>
              <a:t>public class </a:t>
            </a:r>
            <a:r>
              <a:rPr kumimoji="1" lang="en-US" altLang="ja-JP" sz="1600" dirty="0" err="1" smtClean="0">
                <a:latin typeface="Courier New" pitchFamily="49" charset="0"/>
                <a:ea typeface="ＭＳ ゴシック" pitchFamily="49" charset="-128"/>
                <a:cs typeface="Courier New" pitchFamily="49" charset="0"/>
              </a:rPr>
              <a:t>SampleJob</a:t>
            </a:r>
            <a:r>
              <a:rPr kumimoji="1" lang="en-US" altLang="ja-JP" sz="1600" dirty="0" smtClean="0">
                <a:latin typeface="Courier New" pitchFamily="49" charset="0"/>
                <a:ea typeface="ＭＳ ゴシック" pitchFamily="49" charset="-128"/>
                <a:cs typeface="Courier New" pitchFamily="49" charset="0"/>
              </a:rPr>
              <a:t> extend Configured implements Tool {</a:t>
            </a:r>
          </a:p>
          <a:p>
            <a:endParaRPr kumimoji="1" lang="en-US" altLang="ja-JP" sz="1600" dirty="0" smtClean="0">
              <a:latin typeface="Courier New" pitchFamily="49" charset="0"/>
              <a:ea typeface="ＭＳ ゴシック" pitchFamily="49" charset="-128"/>
              <a:cs typeface="Courier New" pitchFamily="49" charset="0"/>
            </a:endParaRPr>
          </a:p>
          <a:p>
            <a:r>
              <a:rPr kumimoji="1" lang="en-US" altLang="ja-JP" sz="1600" dirty="0" smtClean="0">
                <a:latin typeface="Courier New" pitchFamily="49" charset="0"/>
                <a:ea typeface="ＭＳ ゴシック" pitchFamily="49" charset="-128"/>
                <a:cs typeface="Courier New" pitchFamily="49" charset="0"/>
              </a:rPr>
              <a:t>  public </a:t>
            </a:r>
            <a:r>
              <a:rPr kumimoji="1" lang="en-US" altLang="ja-JP" sz="1600" dirty="0" err="1" smtClean="0">
                <a:latin typeface="Courier New" pitchFamily="49" charset="0"/>
                <a:ea typeface="ＭＳ ゴシック" pitchFamily="49" charset="-128"/>
                <a:cs typeface="Courier New" pitchFamily="49" charset="0"/>
              </a:rPr>
              <a:t>int</a:t>
            </a:r>
            <a:r>
              <a:rPr kumimoji="1" lang="en-US" altLang="ja-JP" sz="1600" dirty="0" smtClean="0">
                <a:latin typeface="Courier New" pitchFamily="49" charset="0"/>
                <a:ea typeface="ＭＳ ゴシック" pitchFamily="49" charset="-128"/>
                <a:cs typeface="Courier New" pitchFamily="49" charset="0"/>
              </a:rPr>
              <a:t> run(String[] </a:t>
            </a:r>
            <a:r>
              <a:rPr kumimoji="1" lang="en-US" altLang="ja-JP" sz="1600" dirty="0" err="1" smtClean="0">
                <a:latin typeface="Courier New" pitchFamily="49" charset="0"/>
                <a:ea typeface="ＭＳ ゴシック" pitchFamily="49" charset="-128"/>
                <a:cs typeface="Courier New" pitchFamily="49" charset="0"/>
              </a:rPr>
              <a:t>args</a:t>
            </a:r>
            <a:r>
              <a:rPr kumimoji="1" lang="en-US" altLang="ja-JP" sz="1600" dirty="0" smtClean="0">
                <a:latin typeface="Courier New" pitchFamily="49" charset="0"/>
                <a:ea typeface="ＭＳ ゴシック" pitchFamily="49" charset="-128"/>
                <a:cs typeface="Courier New" pitchFamily="49" charset="0"/>
              </a:rPr>
              <a:t>) throws Exception {</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Job </a:t>
            </a:r>
            <a:r>
              <a:rPr lang="en-US" altLang="ja-JP" sz="1600" dirty="0" err="1" smtClean="0">
                <a:latin typeface="Courier New" pitchFamily="49" charset="0"/>
                <a:ea typeface="ＭＳ ゴシック" pitchFamily="49" charset="-128"/>
                <a:cs typeface="Courier New" pitchFamily="49" charset="0"/>
              </a:rPr>
              <a:t>job</a:t>
            </a:r>
            <a:r>
              <a:rPr lang="en-US" altLang="ja-JP" sz="1600" dirty="0" smtClean="0">
                <a:latin typeface="Courier New" pitchFamily="49" charset="0"/>
                <a:ea typeface="ＭＳ ゴシック" pitchFamily="49" charset="-128"/>
                <a:cs typeface="Courier New" pitchFamily="49" charset="0"/>
              </a:rPr>
              <a:t> = new Job(</a:t>
            </a:r>
            <a:r>
              <a:rPr lang="en-US" altLang="ja-JP" sz="1600" dirty="0" err="1" smtClean="0">
                <a:latin typeface="Courier New" pitchFamily="49" charset="0"/>
                <a:ea typeface="ＭＳ ゴシック" pitchFamily="49" charset="-128"/>
                <a:cs typeface="Courier New" pitchFamily="49" charset="0"/>
              </a:rPr>
              <a:t>getConf</a:t>
            </a:r>
            <a:r>
              <a:rPr lang="en-US" altLang="ja-JP" sz="1600" dirty="0" smtClean="0">
                <a:latin typeface="Courier New" pitchFamily="49" charset="0"/>
                <a:ea typeface="ＭＳ ゴシック" pitchFamily="49" charset="-128"/>
                <a:cs typeface="Courier New" pitchFamily="49" charset="0"/>
              </a:rPr>
              <a:t>());</a:t>
            </a:r>
            <a:endParaRPr kumimoji="1" lang="en-US" altLang="ja-JP" sz="1600" dirty="0" smtClean="0">
              <a:latin typeface="Courier New" pitchFamily="49" charset="0"/>
              <a:ea typeface="ＭＳ ゴシック" pitchFamily="49" charset="-128"/>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 </a:t>
            </a:r>
            <a:r>
              <a:rPr lang="ja-JP" altLang="en-US" sz="1600" dirty="0" smtClean="0">
                <a:latin typeface="+mn-ea"/>
                <a:cs typeface="Courier New" pitchFamily="49" charset="0"/>
              </a:rPr>
              <a:t>途中省略</a:t>
            </a:r>
            <a:r>
              <a:rPr lang="ja-JP" altLang="en-US" sz="1600" dirty="0">
                <a:latin typeface="+mn-ea"/>
                <a:cs typeface="Courier New" pitchFamily="49" charset="0"/>
              </a:rPr>
              <a:t>・</a:t>
            </a:r>
            <a:r>
              <a:rPr lang="en-US" altLang="ja-JP" sz="1600" dirty="0" smtClean="0">
                <a:latin typeface="+mn-ea"/>
                <a:cs typeface="Courier New" pitchFamily="49" charset="0"/>
              </a:rPr>
              <a:t>MapReduce</a:t>
            </a:r>
            <a:r>
              <a:rPr lang="ja-JP" altLang="en-US" sz="1600" dirty="0" smtClean="0">
                <a:latin typeface="+mn-ea"/>
                <a:cs typeface="Courier New" pitchFamily="49" charset="0"/>
              </a:rPr>
              <a:t>ジョブ実行</a:t>
            </a:r>
            <a:endParaRPr lang="en-US" altLang="ja-JP" sz="1600" dirty="0" smtClean="0">
              <a:latin typeface="+mn-ea"/>
              <a:cs typeface="Courier New" pitchFamily="49" charset="0"/>
            </a:endParaRP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job.</a:t>
            </a:r>
            <a:r>
              <a:rPr lang="en-US" altLang="ja-JP" sz="1600" dirty="0" err="1" smtClean="0">
                <a:solidFill>
                  <a:schemeClr val="tx1"/>
                </a:solidFill>
                <a:latin typeface="Courier New" pitchFamily="49" charset="0"/>
                <a:ea typeface="ＭＳ ゴシック" pitchFamily="49" charset="-128"/>
                <a:cs typeface="Courier New" pitchFamily="49" charset="0"/>
              </a:rPr>
              <a:t>waitForCompletion</a:t>
            </a:r>
            <a:r>
              <a:rPr lang="en-US" altLang="ja-JP" sz="1600" dirty="0" smtClean="0">
                <a:solidFill>
                  <a:schemeClr val="tx1"/>
                </a:solidFill>
                <a:latin typeface="Courier New" pitchFamily="49" charset="0"/>
                <a:ea typeface="ＭＳ ゴシック" pitchFamily="49" charset="-128"/>
                <a:cs typeface="Courier New" pitchFamily="49" charset="0"/>
              </a:rPr>
              <a:t>(true);</a:t>
            </a:r>
          </a:p>
          <a:p>
            <a:r>
              <a:rPr lang="en-US" altLang="ja-JP" sz="1600" dirty="0">
                <a:solidFill>
                  <a:schemeClr val="tx1"/>
                </a:solidFill>
                <a:latin typeface="Courier New" pitchFamily="49" charset="0"/>
                <a:ea typeface="ＭＳ ゴシック" pitchFamily="49" charset="-128"/>
                <a:cs typeface="Courier New" pitchFamily="49" charset="0"/>
              </a:rPr>
              <a:t> </a:t>
            </a:r>
            <a:r>
              <a:rPr lang="en-US" altLang="ja-JP" sz="1600" dirty="0" smtClean="0">
                <a:solidFill>
                  <a:schemeClr val="tx1"/>
                </a:solidFill>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a:t>
            </a:r>
            <a:r>
              <a:rPr lang="ja-JP" altLang="en-US" sz="1600" dirty="0">
                <a:latin typeface="+mn-ea"/>
                <a:cs typeface="Courier New" pitchFamily="49" charset="0"/>
              </a:rPr>
              <a:t>カウンター情報の</a:t>
            </a:r>
            <a:r>
              <a:rPr lang="ja-JP" altLang="en-US" sz="1600" dirty="0" smtClean="0">
                <a:latin typeface="+mn-ea"/>
                <a:cs typeface="Courier New" pitchFamily="49" charset="0"/>
              </a:rPr>
              <a:t>取得</a:t>
            </a:r>
            <a:endParaRPr lang="en-US" altLang="ja-JP" sz="1600" dirty="0" smtClean="0">
              <a:latin typeface="+mn-ea"/>
              <a:cs typeface="Courier New" pitchFamily="49" charset="0"/>
            </a:endParaRP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long c = </a:t>
            </a:r>
            <a:r>
              <a:rPr lang="en-US" altLang="ja-JP" sz="1600" dirty="0" err="1" smtClean="0">
                <a:latin typeface="Courier New" pitchFamily="49" charset="0"/>
                <a:ea typeface="ＭＳ ゴシック" pitchFamily="49" charset="-128"/>
                <a:cs typeface="Courier New" pitchFamily="49" charset="0"/>
              </a:rPr>
              <a:t>job.getCounters</a:t>
            </a:r>
            <a:r>
              <a:rPr lang="en-US" altLang="ja-JP" sz="1600" dirty="0" smtClean="0">
                <a:latin typeface="Courier New" pitchFamily="49" charset="0"/>
                <a:ea typeface="ＭＳ ゴシック" pitchFamily="49" charset="-128"/>
                <a:cs typeface="Courier New" pitchFamily="49" charset="0"/>
              </a:rPr>
              <a:t>().</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a:t>
            </a:r>
            <a:r>
              <a:rPr lang="en-US" altLang="ja-JP" sz="1600" b="1" dirty="0" err="1" smtClean="0">
                <a:solidFill>
                  <a:srgbClr val="FF0000"/>
                </a:solidFill>
                <a:latin typeface="Courier New" pitchFamily="49" charset="0"/>
                <a:ea typeface="ＭＳ ゴシック" pitchFamily="49" charset="-128"/>
                <a:cs typeface="Courier New" pitchFamily="49" charset="0"/>
              </a:rPr>
              <a:t>findCounter</a:t>
            </a:r>
            <a:r>
              <a:rPr lang="en-US" altLang="ja-JP" sz="1600" b="1" dirty="0" smtClean="0">
                <a:latin typeface="Courier New" pitchFamily="49" charset="0"/>
                <a:ea typeface="ＭＳ ゴシック" pitchFamily="49" charset="-128"/>
                <a:cs typeface="Courier New" pitchFamily="49" charset="0"/>
              </a:rPr>
              <a:t>(</a:t>
            </a:r>
            <a:r>
              <a:rPr lang="en-US" altLang="ja-JP" sz="1600" b="1" dirty="0" err="1" smtClean="0">
                <a:latin typeface="Courier New" pitchFamily="49" charset="0"/>
                <a:ea typeface="ＭＳ ゴシック" pitchFamily="49" charset="-128"/>
                <a:cs typeface="Courier New" pitchFamily="49" charset="0"/>
              </a:rPr>
              <a:t>XCounter.</a:t>
            </a:r>
            <a:r>
              <a:rPr lang="en-US" altLang="ja-JP" sz="1600" b="1" dirty="0" err="1" smtClean="0">
                <a:solidFill>
                  <a:schemeClr val="accent2"/>
                </a:solidFill>
                <a:latin typeface="Courier New" pitchFamily="49" charset="0"/>
                <a:ea typeface="ＭＳ ゴシック" pitchFamily="49" charset="-128"/>
                <a:cs typeface="Courier New" pitchFamily="49" charset="0"/>
              </a:rPr>
              <a:t>RECORD</a:t>
            </a:r>
            <a:r>
              <a:rPr lang="en-US" altLang="ja-JP" sz="1600" b="1" dirty="0" smtClean="0">
                <a:latin typeface="Courier New" pitchFamily="49" charset="0"/>
                <a:ea typeface="ＭＳ ゴシック" pitchFamily="49" charset="-128"/>
                <a:cs typeface="Courier New" pitchFamily="49" charset="0"/>
              </a:rPr>
              <a:t>).</a:t>
            </a:r>
            <a:r>
              <a:rPr lang="en-US" altLang="ja-JP" sz="1600" b="1" dirty="0" err="1" smtClean="0">
                <a:solidFill>
                  <a:srgbClr val="FF0000"/>
                </a:solidFill>
                <a:latin typeface="Courier New" pitchFamily="49" charset="0"/>
                <a:ea typeface="ＭＳ ゴシック" pitchFamily="49" charset="-128"/>
                <a:cs typeface="Courier New" pitchFamily="49" charset="0"/>
              </a:rPr>
              <a:t>getValue</a:t>
            </a:r>
            <a:r>
              <a:rPr lang="en-US" altLang="ja-JP" sz="1600" b="1" dirty="0" smtClean="0">
                <a:latin typeface="Courier New" pitchFamily="49" charset="0"/>
                <a:ea typeface="ＭＳ ゴシック" pitchFamily="49" charset="-128"/>
                <a:cs typeface="Courier New" pitchFamily="49" charset="0"/>
              </a:rPr>
              <a:t>()</a:t>
            </a:r>
            <a:r>
              <a:rPr lang="en-US" altLang="ja-JP" sz="1600" dirty="0" smtClean="0">
                <a:latin typeface="Courier New" pitchFamily="49" charset="0"/>
                <a:ea typeface="ＭＳ ゴシック" pitchFamily="49" charset="-128"/>
                <a:cs typeface="Courier New" pitchFamily="49" charset="0"/>
              </a:rPr>
              <a:t>;</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 </a:t>
            </a:r>
            <a:r>
              <a:rPr lang="ja-JP" altLang="en-US" sz="1600" dirty="0">
                <a:latin typeface="+mn-ea"/>
                <a:cs typeface="Courier New" pitchFamily="49" charset="0"/>
              </a:rPr>
              <a:t>以下</a:t>
            </a:r>
            <a:r>
              <a:rPr lang="ja-JP" altLang="en-US" sz="1600" dirty="0" smtClean="0">
                <a:latin typeface="+mn-ea"/>
                <a:cs typeface="Courier New" pitchFamily="49" charset="0"/>
              </a:rPr>
              <a:t>省略</a:t>
            </a:r>
            <a:endParaRPr lang="en-US" altLang="ja-JP" sz="1600" dirty="0">
              <a:latin typeface="+mn-ea"/>
              <a:cs typeface="Courier New" pitchFamily="49" charset="0"/>
            </a:endParaRPr>
          </a:p>
          <a:p>
            <a:r>
              <a:rPr kumimoji="1" lang="en-US" altLang="ja-JP" sz="1600" dirty="0" smtClean="0">
                <a:latin typeface="Courier New" pitchFamily="49" charset="0"/>
                <a:ea typeface="ＭＳ ゴシック" pitchFamily="49" charset="-128"/>
                <a:cs typeface="Courier New" pitchFamily="49" charset="0"/>
              </a:rPr>
              <a:t>  }</a:t>
            </a:r>
          </a:p>
          <a:p>
            <a:endParaRPr kumimoji="1" lang="en-US" altLang="ja-JP" sz="1600" dirty="0" smtClean="0">
              <a:latin typeface="Courier New" pitchFamily="49" charset="0"/>
              <a:ea typeface="ＭＳ ゴシック" pitchFamily="49" charset="-128"/>
              <a:cs typeface="Courier New" pitchFamily="49" charset="0"/>
            </a:endParaRPr>
          </a:p>
          <a:p>
            <a:r>
              <a:rPr kumimoji="1" lang="en-US" altLang="ja-JP" sz="1600" dirty="0" smtClean="0">
                <a:latin typeface="Courier New" pitchFamily="49" charset="0"/>
                <a:ea typeface="ＭＳ ゴシック" pitchFamily="49" charset="-128"/>
                <a:cs typeface="Courier New" pitchFamily="49" charset="0"/>
              </a:rPr>
              <a:t>} </a:t>
            </a:r>
            <a:endParaRPr kumimoji="1" lang="ja-JP" altLang="en-US" sz="1600" dirty="0">
              <a:latin typeface="Courier New" pitchFamily="49" charset="0"/>
              <a:ea typeface="ＭＳ ゴシック" pitchFamily="49" charset="-128"/>
              <a:cs typeface="Courier New" pitchFamily="49" charset="0"/>
            </a:endParaRPr>
          </a:p>
        </p:txBody>
      </p:sp>
      <p:sp>
        <p:nvSpPr>
          <p:cNvPr id="8" name="角丸四角形吹き出し 7"/>
          <p:cNvSpPr/>
          <p:nvPr/>
        </p:nvSpPr>
        <p:spPr>
          <a:xfrm>
            <a:off x="2445875" y="4905164"/>
            <a:ext cx="3384376" cy="1188132"/>
          </a:xfrm>
          <a:prstGeom prst="wedgeRoundRectCallout">
            <a:avLst>
              <a:gd name="adj1" fmla="val -32179"/>
              <a:gd name="adj2" fmla="val -1111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Job</a:t>
            </a:r>
            <a:r>
              <a:rPr kumimoji="1" lang="ja-JP" altLang="en-US" dirty="0" smtClean="0"/>
              <a:t>クラスのインスタンスにて</a:t>
            </a:r>
            <a:endParaRPr kumimoji="1" lang="en-US" altLang="ja-JP" dirty="0" smtClean="0"/>
          </a:p>
          <a:p>
            <a:pPr algn="ctr"/>
            <a:r>
              <a:rPr lang="ja-JP" altLang="en-US" dirty="0"/>
              <a:t>カウンター情報を取得</a:t>
            </a:r>
            <a:r>
              <a:rPr lang="ja-JP" altLang="en-US" dirty="0" smtClean="0"/>
              <a:t>できる。</a:t>
            </a:r>
            <a:endParaRPr lang="en-US" altLang="ja-JP" dirty="0" smtClean="0"/>
          </a:p>
          <a:p>
            <a:pPr algn="ctr"/>
            <a:r>
              <a:rPr kumimoji="1" lang="en-US" altLang="ja-JP" dirty="0" smtClean="0"/>
              <a:t>MapReduce</a:t>
            </a:r>
            <a:r>
              <a:rPr kumimoji="1" lang="ja-JP" altLang="en-US" dirty="0" smtClean="0"/>
              <a:t>ジョブ実行前には</a:t>
            </a:r>
            <a:r>
              <a:rPr kumimoji="1" lang="en-US" altLang="ja-JP" dirty="0" smtClean="0"/>
              <a:t>null</a:t>
            </a:r>
            <a:r>
              <a:rPr lang="ja-JP" altLang="en-US" dirty="0"/>
              <a:t>となる</a:t>
            </a:r>
            <a:endParaRPr kumimoji="1" lang="ja-JP" altLang="en-US" dirty="0"/>
          </a:p>
        </p:txBody>
      </p:sp>
      <p:sp>
        <p:nvSpPr>
          <p:cNvPr id="9" name="角丸四角形吹き出し 8"/>
          <p:cNvSpPr/>
          <p:nvPr/>
        </p:nvSpPr>
        <p:spPr>
          <a:xfrm>
            <a:off x="6372200" y="2852936"/>
            <a:ext cx="2376264" cy="564738"/>
          </a:xfrm>
          <a:prstGeom prst="wedgeRoundRectCallout">
            <a:avLst>
              <a:gd name="adj1" fmla="val -18066"/>
              <a:gd name="adj2" fmla="val 906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戻り値は</a:t>
            </a:r>
            <a:r>
              <a:rPr kumimoji="1" lang="en-US" altLang="ja-JP" dirty="0" smtClean="0"/>
              <a:t>long</a:t>
            </a:r>
            <a:r>
              <a:rPr kumimoji="1" lang="ja-JP" altLang="en-US" dirty="0" smtClean="0"/>
              <a:t>型である</a:t>
            </a:r>
            <a:endParaRPr kumimoji="1" lang="ja-JP" altLang="en-US" dirty="0"/>
          </a:p>
        </p:txBody>
      </p:sp>
    </p:spTree>
    <p:extLst>
      <p:ext uri="{BB962C8B-B14F-4D97-AF65-F5344CB8AC3E}">
        <p14:creationId xmlns:p14="http://schemas.microsoft.com/office/powerpoint/2010/main" val="2075600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注意点 </a:t>
            </a:r>
            <a:r>
              <a:rPr kumimoji="1" lang="en-US" altLang="ja-JP" dirty="0" smtClean="0"/>
              <a:t>: </a:t>
            </a:r>
            <a:r>
              <a:rPr kumimoji="1" lang="ja-JP" altLang="en-US" dirty="0" smtClean="0"/>
              <a:t>カウンターの扱い方</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n"/>
            </a:pPr>
            <a:r>
              <a:rPr lang="ja-JP" altLang="en-US" dirty="0" smtClean="0"/>
              <a:t>個別カウンターを利用する場合は、以下の点に注意する</a:t>
            </a:r>
            <a:endParaRPr lang="en-US" altLang="ja-JP" dirty="0" smtClean="0"/>
          </a:p>
          <a:p>
            <a:pPr lvl="1"/>
            <a:r>
              <a:rPr lang="ja-JP" altLang="en-US" dirty="0" smtClean="0">
                <a:solidFill>
                  <a:srgbClr val="FF0000"/>
                </a:solidFill>
              </a:rPr>
              <a:t>カウンターには、</a:t>
            </a:r>
            <a:r>
              <a:rPr lang="en-US" altLang="ja-JP" dirty="0" smtClean="0">
                <a:solidFill>
                  <a:srgbClr val="FF0000"/>
                </a:solidFill>
              </a:rPr>
              <a:t>long</a:t>
            </a:r>
            <a:r>
              <a:rPr lang="ja-JP" altLang="en-US" dirty="0" smtClean="0">
                <a:solidFill>
                  <a:srgbClr val="FF0000"/>
                </a:solidFill>
              </a:rPr>
              <a:t>型のみ設定可能である</a:t>
            </a:r>
            <a:endParaRPr lang="en-US" altLang="ja-JP" dirty="0" smtClean="0">
              <a:solidFill>
                <a:srgbClr val="FF0000"/>
              </a:solidFill>
            </a:endParaRPr>
          </a:p>
          <a:p>
            <a:pPr lvl="2">
              <a:buFont typeface="Arial" pitchFamily="34" charset="0"/>
              <a:buChar char="•"/>
            </a:pPr>
            <a:r>
              <a:rPr lang="ja-JP" altLang="en-US" dirty="0" smtClean="0"/>
              <a:t>小数は利用</a:t>
            </a:r>
            <a:r>
              <a:rPr lang="ja-JP" altLang="en-US" dirty="0" smtClean="0"/>
              <a:t>不可</a:t>
            </a:r>
            <a:endParaRPr lang="en-US" altLang="ja-JP" dirty="0" smtClean="0"/>
          </a:p>
          <a:p>
            <a:pPr lvl="2">
              <a:buFont typeface="Arial" pitchFamily="34" charset="0"/>
              <a:buChar char="•"/>
            </a:pPr>
            <a:r>
              <a:rPr lang="ja-JP" altLang="en-US" dirty="0" smtClean="0"/>
              <a:t>負数も扱わない </a:t>
            </a:r>
            <a:r>
              <a:rPr lang="en-US" altLang="ja-JP" dirty="0" smtClean="0"/>
              <a:t>(increment</a:t>
            </a:r>
            <a:r>
              <a:rPr lang="ja-JP" altLang="en-US" dirty="0" smtClean="0"/>
              <a:t>メソッドにて設定はできるが</a:t>
            </a:r>
            <a:r>
              <a:rPr lang="en-US" altLang="ja-JP" dirty="0" smtClean="0"/>
              <a:t>)</a:t>
            </a:r>
          </a:p>
          <a:p>
            <a:pPr marL="914400" lvl="2" indent="0">
              <a:buNone/>
            </a:pPr>
            <a:endParaRPr kumimoji="1" lang="en-US" altLang="ja-JP" dirty="0" smtClean="0"/>
          </a:p>
          <a:p>
            <a:pPr lvl="1"/>
            <a:r>
              <a:rPr lang="ja-JP" altLang="en-US" dirty="0" smtClean="0">
                <a:solidFill>
                  <a:srgbClr val="FF0000"/>
                </a:solidFill>
              </a:rPr>
              <a:t>各タスク間でカウンター情報を共有するような実装はしない</a:t>
            </a:r>
            <a:endParaRPr lang="en-US" altLang="ja-JP" dirty="0" smtClean="0">
              <a:solidFill>
                <a:srgbClr val="FF0000"/>
              </a:solidFill>
            </a:endParaRPr>
          </a:p>
          <a:p>
            <a:pPr lvl="2">
              <a:buFont typeface="Arial" pitchFamily="34" charset="0"/>
              <a:buChar char="•"/>
            </a:pPr>
            <a:r>
              <a:rPr lang="ja-JP" altLang="en-US" dirty="0" smtClean="0"/>
              <a:t>カウンター値の変化を考慮したアプリケーションの実装は困難</a:t>
            </a:r>
            <a:endParaRPr lang="en-US" altLang="ja-JP" dirty="0" smtClean="0"/>
          </a:p>
          <a:p>
            <a:pPr lvl="2">
              <a:buFont typeface="Arial" pitchFamily="34" charset="0"/>
              <a:buChar char="•"/>
            </a:pPr>
            <a:r>
              <a:rPr lang="ja-JP" altLang="en-US" dirty="0" smtClean="0"/>
              <a:t>カウンター情報取得に関して、</a:t>
            </a:r>
            <a:r>
              <a:rPr lang="en-US" altLang="ja-JP" dirty="0" err="1" smtClean="0"/>
              <a:t>JobTracker</a:t>
            </a:r>
            <a:r>
              <a:rPr lang="ja-JP" altLang="en-US" dirty="0" smtClean="0"/>
              <a:t>側でボトルネックになる</a:t>
            </a:r>
            <a:endParaRPr lang="en-US" altLang="ja-JP" dirty="0" smtClean="0"/>
          </a:p>
          <a:p>
            <a:pPr lvl="1"/>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26</a:t>
            </a:fld>
            <a:endParaRPr kumimoji="1" lang="ja-JP" altLang="en-US"/>
          </a:p>
        </p:txBody>
      </p:sp>
    </p:spTree>
    <p:extLst>
      <p:ext uri="{BB962C8B-B14F-4D97-AF65-F5344CB8AC3E}">
        <p14:creationId xmlns:p14="http://schemas.microsoft.com/office/powerpoint/2010/main" val="346958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 </a:t>
            </a:r>
            <a:r>
              <a:rPr kumimoji="1" lang="ja-JP" altLang="en-US" dirty="0" smtClean="0"/>
              <a:t>アプリケーションのログ制御</a:t>
            </a:r>
            <a:r>
              <a:rPr kumimoji="1" lang="en-US" altLang="ja-JP" dirty="0" smtClean="0"/>
              <a:t/>
            </a:r>
            <a:br>
              <a:rPr kumimoji="1" lang="en-US" altLang="ja-JP" dirty="0" smtClean="0"/>
            </a:b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1"/>
          </p:nvPr>
        </p:nvSpPr>
        <p:spPr/>
        <p:txBody>
          <a:bodyPr/>
          <a:lstStyle/>
          <a:p>
            <a:fld id="{05BC3F6C-FA60-4B64-957B-698064427B42}" type="slidenum">
              <a:rPr kumimoji="1" lang="ja-JP" altLang="en-US" smtClean="0"/>
              <a:pPr/>
              <a:t>27</a:t>
            </a:fld>
            <a:endParaRPr kumimoji="1" lang="ja-JP" altLang="en-US"/>
          </a:p>
        </p:txBody>
      </p:sp>
    </p:spTree>
    <p:extLst>
      <p:ext uri="{BB962C8B-B14F-4D97-AF65-F5344CB8AC3E}">
        <p14:creationId xmlns:p14="http://schemas.microsoft.com/office/powerpoint/2010/main" val="4206337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4080673"/>
            <a:ext cx="568929" cy="78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タイトル 4"/>
          <p:cNvSpPr>
            <a:spLocks noGrp="1"/>
          </p:cNvSpPr>
          <p:nvPr>
            <p:ph type="title"/>
          </p:nvPr>
        </p:nvSpPr>
        <p:spPr/>
        <p:txBody>
          <a:bodyPr/>
          <a:lstStyle/>
          <a:p>
            <a:r>
              <a:rPr lang="en-US" altLang="ja-JP" dirty="0" err="1" smtClean="0"/>
              <a:t>MapReduce</a:t>
            </a:r>
            <a:r>
              <a:rPr lang="ja-JP" altLang="en-US" dirty="0" smtClean="0"/>
              <a:t>ジョブ実行でのログ出力</a:t>
            </a:r>
            <a:endParaRPr kumimoji="1" lang="ja-JP" altLang="en-US" dirty="0"/>
          </a:p>
        </p:txBody>
      </p:sp>
      <p:sp>
        <p:nvSpPr>
          <p:cNvPr id="6" name="コンテンツ プレースホルダ 5"/>
          <p:cNvSpPr>
            <a:spLocks noGrp="1"/>
          </p:cNvSpPr>
          <p:nvPr>
            <p:ph idx="1"/>
          </p:nvPr>
        </p:nvSpPr>
        <p:spPr/>
        <p:txBody>
          <a:bodyPr/>
          <a:lstStyle/>
          <a:p>
            <a:pPr>
              <a:buFont typeface="Wingdings" pitchFamily="2" charset="2"/>
              <a:buChar char="n"/>
            </a:pPr>
            <a:r>
              <a:rPr lang="en-US" altLang="ja-JP" dirty="0" smtClean="0"/>
              <a:t>Hadoop</a:t>
            </a:r>
            <a:r>
              <a:rPr lang="ja-JP" altLang="en-US" dirty="0" smtClean="0"/>
              <a:t>の各ノードの動作や</a:t>
            </a:r>
            <a:r>
              <a:rPr lang="en-US" altLang="ja-JP" dirty="0" smtClean="0"/>
              <a:t>MapReduce</a:t>
            </a:r>
            <a:r>
              <a:rPr lang="ja-JP" altLang="en-US" dirty="0" smtClean="0"/>
              <a:t>アプリケーションの実行では、さまざまなログが出力される</a:t>
            </a: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28</a:t>
            </a:fld>
            <a:endParaRPr kumimoji="1" lang="ja-JP" altLang="en-US"/>
          </a:p>
        </p:txBody>
      </p:sp>
      <p:sp>
        <p:nvSpPr>
          <p:cNvPr id="7" name="正方形/長方形 6"/>
          <p:cNvSpPr/>
          <p:nvPr/>
        </p:nvSpPr>
        <p:spPr>
          <a:xfrm>
            <a:off x="3203848" y="3331013"/>
            <a:ext cx="1368152" cy="90050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err="1" smtClean="0">
                <a:solidFill>
                  <a:schemeClr val="accent2">
                    <a:lumMod val="50000"/>
                  </a:schemeClr>
                </a:solidFill>
              </a:rPr>
              <a:t>JobTracker</a:t>
            </a:r>
            <a:endParaRPr kumimoji="1" lang="ja-JP" altLang="en-US" dirty="0">
              <a:solidFill>
                <a:schemeClr val="accent2">
                  <a:lumMod val="50000"/>
                </a:schemeClr>
              </a:solidFill>
            </a:endParaRPr>
          </a:p>
        </p:txBody>
      </p:sp>
      <p:pic>
        <p:nvPicPr>
          <p:cNvPr id="8" name="Picture 3" descr="C:\Program Files\Microsoft Office\MEDIA\CAGCAT10\j0285750.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576" y="3655456"/>
            <a:ext cx="912114" cy="560527"/>
          </a:xfrm>
          <a:prstGeom prst="rect">
            <a:avLst/>
          </a:prstGeom>
          <a:noFill/>
          <a:extLst>
            <a:ext uri="{909E8E84-426E-40DD-AFC4-6F175D3DCCD1}">
              <a14:hiddenFill xmlns:a14="http://schemas.microsoft.com/office/drawing/2010/main">
                <a:solidFill>
                  <a:srgbClr val="FFFFFF"/>
                </a:solidFill>
              </a14:hiddenFill>
            </a:ext>
          </a:extLst>
        </p:spPr>
      </p:pic>
      <p:sp>
        <p:nvSpPr>
          <p:cNvPr id="9" name="角丸四角形 8"/>
          <p:cNvSpPr/>
          <p:nvPr/>
        </p:nvSpPr>
        <p:spPr>
          <a:xfrm>
            <a:off x="1619672" y="3583448"/>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アプリケーション</a:t>
            </a:r>
            <a:endParaRPr kumimoji="1" lang="ja-JP" altLang="en-US" dirty="0"/>
          </a:p>
        </p:txBody>
      </p:sp>
      <p:sp>
        <p:nvSpPr>
          <p:cNvPr id="11" name="テキスト ボックス 10"/>
          <p:cNvSpPr txBox="1"/>
          <p:nvPr/>
        </p:nvSpPr>
        <p:spPr>
          <a:xfrm>
            <a:off x="539552" y="4231520"/>
            <a:ext cx="1293944" cy="369332"/>
          </a:xfrm>
          <a:prstGeom prst="rect">
            <a:avLst/>
          </a:prstGeom>
          <a:noFill/>
        </p:spPr>
        <p:txBody>
          <a:bodyPr wrap="none" rtlCol="0">
            <a:spAutoFit/>
          </a:bodyPr>
          <a:lstStyle/>
          <a:p>
            <a:r>
              <a:rPr lang="ja-JP" altLang="en-US" dirty="0"/>
              <a:t>クライアント</a:t>
            </a:r>
            <a:endParaRPr kumimoji="1" lang="ja-JP" altLang="en-US" dirty="0"/>
          </a:p>
        </p:txBody>
      </p:sp>
      <p:pic>
        <p:nvPicPr>
          <p:cNvPr id="1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5279" y="4447544"/>
            <a:ext cx="568929" cy="78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5279" y="3103157"/>
            <a:ext cx="568929" cy="78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角丸四角形 13"/>
          <p:cNvSpPr/>
          <p:nvPr/>
        </p:nvSpPr>
        <p:spPr>
          <a:xfrm>
            <a:off x="6588224" y="2863368"/>
            <a:ext cx="288032" cy="325843"/>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5" name="角丸四角形 14"/>
          <p:cNvSpPr/>
          <p:nvPr/>
        </p:nvSpPr>
        <p:spPr>
          <a:xfrm>
            <a:off x="6516216" y="3331013"/>
            <a:ext cx="720080" cy="322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角丸四角形 15"/>
          <p:cNvSpPr/>
          <p:nvPr/>
        </p:nvSpPr>
        <p:spPr>
          <a:xfrm>
            <a:off x="6516216" y="3751229"/>
            <a:ext cx="720080" cy="32222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slot</a:t>
            </a:r>
            <a:endParaRPr kumimoji="1" lang="ja-JP" altLang="en-US" sz="1600" dirty="0"/>
          </a:p>
        </p:txBody>
      </p:sp>
      <p:sp>
        <p:nvSpPr>
          <p:cNvPr id="18" name="角丸四角形 17"/>
          <p:cNvSpPr/>
          <p:nvPr/>
        </p:nvSpPr>
        <p:spPr>
          <a:xfrm>
            <a:off x="3563888" y="3517269"/>
            <a:ext cx="720080" cy="322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0" name="直線矢印コネクタ 19"/>
          <p:cNvCxnSpPr>
            <a:stCxn id="9" idx="3"/>
            <a:endCxn id="18" idx="1"/>
          </p:cNvCxnSpPr>
          <p:nvPr/>
        </p:nvCxnSpPr>
        <p:spPr>
          <a:xfrm flipV="1">
            <a:off x="2843808" y="3678384"/>
            <a:ext cx="720080" cy="193096"/>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8" idx="3"/>
            <a:endCxn id="15" idx="1"/>
          </p:cNvCxnSpPr>
          <p:nvPr/>
        </p:nvCxnSpPr>
        <p:spPr>
          <a:xfrm flipV="1">
            <a:off x="4283968" y="3492128"/>
            <a:ext cx="2232248" cy="186256"/>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3" name="角丸四角形 22"/>
          <p:cNvSpPr/>
          <p:nvPr/>
        </p:nvSpPr>
        <p:spPr>
          <a:xfrm>
            <a:off x="6516216" y="4843181"/>
            <a:ext cx="720080" cy="322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角丸四角形 23"/>
          <p:cNvSpPr/>
          <p:nvPr/>
        </p:nvSpPr>
        <p:spPr>
          <a:xfrm>
            <a:off x="6516216" y="5277443"/>
            <a:ext cx="720080" cy="32222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slot</a:t>
            </a:r>
            <a:endParaRPr kumimoji="1" lang="ja-JP" altLang="en-US" sz="1600" dirty="0"/>
          </a:p>
        </p:txBody>
      </p:sp>
      <p:cxnSp>
        <p:nvCxnSpPr>
          <p:cNvPr id="25" name="直線矢印コネクタ 24"/>
          <p:cNvCxnSpPr>
            <a:stCxn id="18" idx="3"/>
            <a:endCxn id="23" idx="1"/>
          </p:cNvCxnSpPr>
          <p:nvPr/>
        </p:nvCxnSpPr>
        <p:spPr>
          <a:xfrm>
            <a:off x="4283968" y="3678384"/>
            <a:ext cx="2232248" cy="1325912"/>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6444208" y="2492896"/>
            <a:ext cx="1656184" cy="730512"/>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1600" dirty="0" smtClean="0">
                <a:solidFill>
                  <a:srgbClr val="C00000"/>
                </a:solidFill>
              </a:rPr>
              <a:t>処理</a:t>
            </a:r>
            <a:endParaRPr kumimoji="1" lang="ja-JP" altLang="en-US" sz="1600" dirty="0">
              <a:solidFill>
                <a:srgbClr val="C00000"/>
              </a:solidFill>
            </a:endParaRPr>
          </a:p>
        </p:txBody>
      </p:sp>
      <p:sp>
        <p:nvSpPr>
          <p:cNvPr id="29" name="テキスト ボックス 28"/>
          <p:cNvSpPr txBox="1"/>
          <p:nvPr/>
        </p:nvSpPr>
        <p:spPr>
          <a:xfrm>
            <a:off x="8244408" y="3103157"/>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30" name="テキスト ボックス 29"/>
          <p:cNvSpPr txBox="1"/>
          <p:nvPr/>
        </p:nvSpPr>
        <p:spPr>
          <a:xfrm>
            <a:off x="7380311" y="4819629"/>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31" name="テキスト ボックス 30"/>
          <p:cNvSpPr txBox="1"/>
          <p:nvPr/>
        </p:nvSpPr>
        <p:spPr>
          <a:xfrm>
            <a:off x="5364088" y="5651956"/>
            <a:ext cx="1778051" cy="369332"/>
          </a:xfrm>
          <a:prstGeom prst="rect">
            <a:avLst/>
          </a:prstGeom>
          <a:noFill/>
        </p:spPr>
        <p:txBody>
          <a:bodyPr wrap="none" rtlCol="0">
            <a:spAutoFit/>
          </a:bodyPr>
          <a:lstStyle/>
          <a:p>
            <a:r>
              <a:rPr lang="en-US" altLang="ja-JP" dirty="0" err="1" smtClean="0"/>
              <a:t>TaskTracker</a:t>
            </a:r>
            <a:r>
              <a:rPr lang="en-US" altLang="ja-JP" dirty="0" smtClean="0"/>
              <a:t>(s)</a:t>
            </a:r>
            <a:endParaRPr kumimoji="1" lang="ja-JP" altLang="en-US" dirty="0"/>
          </a:p>
        </p:txBody>
      </p:sp>
      <p:sp>
        <p:nvSpPr>
          <p:cNvPr id="32" name="角丸四角形吹き出し 31"/>
          <p:cNvSpPr/>
          <p:nvPr/>
        </p:nvSpPr>
        <p:spPr>
          <a:xfrm>
            <a:off x="2123728" y="2132856"/>
            <a:ext cx="2097120" cy="851856"/>
          </a:xfrm>
          <a:prstGeom prst="wedgeRoundRectCallout">
            <a:avLst>
              <a:gd name="adj1" fmla="val 23235"/>
              <a:gd name="adj2" fmla="val 8495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err="1" smtClean="0"/>
              <a:t>JobTracker</a:t>
            </a:r>
            <a:endParaRPr kumimoji="1" lang="en-US" altLang="ja-JP" sz="2400" dirty="0" smtClean="0"/>
          </a:p>
          <a:p>
            <a:pPr algn="ctr"/>
            <a:r>
              <a:rPr kumimoji="1" lang="ja-JP" altLang="en-US" sz="2400" dirty="0" smtClean="0"/>
              <a:t>ノードのログ</a:t>
            </a:r>
            <a:endParaRPr kumimoji="1" lang="ja-JP" altLang="en-US" sz="2400" dirty="0"/>
          </a:p>
        </p:txBody>
      </p:sp>
      <p:sp>
        <p:nvSpPr>
          <p:cNvPr id="33" name="角丸四角形 32"/>
          <p:cNvSpPr/>
          <p:nvPr/>
        </p:nvSpPr>
        <p:spPr>
          <a:xfrm>
            <a:off x="6948264" y="2863368"/>
            <a:ext cx="288032" cy="325843"/>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34" name="角丸四角形 33"/>
          <p:cNvSpPr/>
          <p:nvPr/>
        </p:nvSpPr>
        <p:spPr>
          <a:xfrm>
            <a:off x="7308304" y="2863368"/>
            <a:ext cx="288032" cy="325843"/>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35" name="角丸四角形 34"/>
          <p:cNvSpPr/>
          <p:nvPr/>
        </p:nvSpPr>
        <p:spPr>
          <a:xfrm>
            <a:off x="7668344" y="2863368"/>
            <a:ext cx="288032" cy="325843"/>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66" name="角丸四角形吹き出し 65"/>
          <p:cNvSpPr/>
          <p:nvPr/>
        </p:nvSpPr>
        <p:spPr>
          <a:xfrm>
            <a:off x="2915816" y="5277443"/>
            <a:ext cx="2097120" cy="851856"/>
          </a:xfrm>
          <a:prstGeom prst="wedgeRoundRectCallout">
            <a:avLst>
              <a:gd name="adj1" fmla="val 86217"/>
              <a:gd name="adj2" fmla="val -8699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err="1" smtClean="0"/>
              <a:t>TaskTracker</a:t>
            </a:r>
            <a:endParaRPr kumimoji="1" lang="en-US" altLang="ja-JP" sz="2400" dirty="0" smtClean="0"/>
          </a:p>
          <a:p>
            <a:pPr algn="ctr"/>
            <a:r>
              <a:rPr kumimoji="1" lang="ja-JP" altLang="en-US" sz="2400" dirty="0" smtClean="0"/>
              <a:t>ノードのログ</a:t>
            </a:r>
            <a:endParaRPr kumimoji="1" lang="ja-JP" altLang="en-US" sz="2400" dirty="0"/>
          </a:p>
        </p:txBody>
      </p:sp>
      <p:sp>
        <p:nvSpPr>
          <p:cNvPr id="67" name="角丸四角形吹き出し 66"/>
          <p:cNvSpPr/>
          <p:nvPr/>
        </p:nvSpPr>
        <p:spPr>
          <a:xfrm>
            <a:off x="571112" y="4979256"/>
            <a:ext cx="1912656" cy="851856"/>
          </a:xfrm>
          <a:prstGeom prst="wedgeRoundRectCallout">
            <a:avLst>
              <a:gd name="adj1" fmla="val -16734"/>
              <a:gd name="adj2" fmla="val -9693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err="1" smtClean="0"/>
              <a:t>JobClient</a:t>
            </a:r>
            <a:r>
              <a:rPr kumimoji="1" lang="ja-JP" altLang="en-US" sz="2400" dirty="0" smtClean="0"/>
              <a:t>のログ</a:t>
            </a:r>
            <a:endParaRPr kumimoji="1" lang="ja-JP" altLang="en-US" sz="2400" dirty="0"/>
          </a:p>
        </p:txBody>
      </p:sp>
      <p:sp>
        <p:nvSpPr>
          <p:cNvPr id="68" name="角丸四角形吹き出し 67"/>
          <p:cNvSpPr/>
          <p:nvPr/>
        </p:nvSpPr>
        <p:spPr>
          <a:xfrm>
            <a:off x="4716015" y="1706928"/>
            <a:ext cx="1466883" cy="851856"/>
          </a:xfrm>
          <a:prstGeom prst="wedgeRoundRectCallout">
            <a:avLst>
              <a:gd name="adj1" fmla="val 74898"/>
              <a:gd name="adj2" fmla="val 9985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400" dirty="0" smtClean="0"/>
              <a:t>各タスク</a:t>
            </a:r>
            <a:endParaRPr kumimoji="1" lang="en-US" altLang="ja-JP" sz="2400" dirty="0" smtClean="0"/>
          </a:p>
          <a:p>
            <a:pPr algn="ctr"/>
            <a:r>
              <a:rPr kumimoji="1" lang="ja-JP" altLang="en-US" sz="2400" dirty="0" smtClean="0"/>
              <a:t>のログ</a:t>
            </a:r>
            <a:endParaRPr kumimoji="1" lang="ja-JP" altLang="en-US" sz="2400" dirty="0"/>
          </a:p>
        </p:txBody>
      </p:sp>
      <p:sp>
        <p:nvSpPr>
          <p:cNvPr id="69" name="テキスト ボックス 68"/>
          <p:cNvSpPr txBox="1"/>
          <p:nvPr/>
        </p:nvSpPr>
        <p:spPr>
          <a:xfrm>
            <a:off x="514888" y="6381328"/>
            <a:ext cx="6803466" cy="369332"/>
          </a:xfrm>
          <a:prstGeom prst="rect">
            <a:avLst/>
          </a:prstGeom>
          <a:noFill/>
        </p:spPr>
        <p:txBody>
          <a:bodyPr wrap="none" rtlCol="0">
            <a:spAutoFit/>
          </a:bodyPr>
          <a:lstStyle/>
          <a:p>
            <a:r>
              <a:rPr kumimoji="1" lang="en-US" altLang="ja-JP" dirty="0" smtClean="0"/>
              <a:t>※ HDFS</a:t>
            </a:r>
            <a:r>
              <a:rPr lang="ja-JP" altLang="en-US" dirty="0"/>
              <a:t>では</a:t>
            </a:r>
            <a:r>
              <a:rPr lang="ja-JP" altLang="en-US" dirty="0" smtClean="0"/>
              <a:t>、</a:t>
            </a:r>
            <a:r>
              <a:rPr lang="en-US" altLang="ja-JP" dirty="0" err="1" smtClean="0"/>
              <a:t>NameNode</a:t>
            </a:r>
            <a:r>
              <a:rPr lang="ja-JP" altLang="en-US" dirty="0" err="1" smtClean="0"/>
              <a:t>、</a:t>
            </a:r>
            <a:r>
              <a:rPr lang="en-US" altLang="ja-JP" dirty="0" err="1" smtClean="0"/>
              <a:t>DataNode</a:t>
            </a:r>
            <a:r>
              <a:rPr lang="ja-JP" altLang="en-US" dirty="0" err="1" smtClean="0"/>
              <a:t>、</a:t>
            </a:r>
            <a:r>
              <a:rPr lang="en-US" altLang="ja-JP" dirty="0" err="1" smtClean="0"/>
              <a:t>DFSClient</a:t>
            </a:r>
            <a:r>
              <a:rPr lang="ja-JP" altLang="en-US" dirty="0" smtClean="0"/>
              <a:t>のログが出力される</a:t>
            </a:r>
            <a:endParaRPr kumimoji="1" lang="ja-JP"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MapReduce</a:t>
            </a:r>
            <a:r>
              <a:rPr kumimoji="1" lang="ja-JP" altLang="en-US" dirty="0" smtClean="0"/>
              <a:t>ジョブ実行時のログ出力箇所</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n"/>
            </a:pPr>
            <a:r>
              <a:rPr kumimoji="1" lang="en-US" altLang="ja-JP" dirty="0" err="1" smtClean="0"/>
              <a:t>JobClient</a:t>
            </a:r>
            <a:r>
              <a:rPr kumimoji="1" lang="en-US" altLang="ja-JP" dirty="0" smtClean="0"/>
              <a:t> (</a:t>
            </a:r>
            <a:r>
              <a:rPr kumimoji="1" lang="ja-JP" altLang="en-US" dirty="0" smtClean="0"/>
              <a:t>コマンドラインにてジョブを</a:t>
            </a:r>
            <a:r>
              <a:rPr lang="ja-JP" altLang="en-US" dirty="0"/>
              <a:t>実行</a:t>
            </a:r>
            <a:r>
              <a:rPr lang="ja-JP" altLang="en-US" dirty="0" smtClean="0"/>
              <a:t>するサーバ</a:t>
            </a:r>
            <a:r>
              <a:rPr lang="en-US" altLang="ja-JP" dirty="0" smtClean="0"/>
              <a:t>)</a:t>
            </a:r>
          </a:p>
          <a:p>
            <a:pPr lvl="1">
              <a:buFont typeface="Wingdings" pitchFamily="2" charset="2"/>
              <a:buChar char="l"/>
            </a:pPr>
            <a:r>
              <a:rPr lang="en-US" altLang="ja-JP" dirty="0" smtClean="0"/>
              <a:t>MapReduce</a:t>
            </a:r>
            <a:r>
              <a:rPr lang="ja-JP" altLang="en-US" dirty="0" smtClean="0"/>
              <a:t>ジョブ設定、進捗状況を</a:t>
            </a:r>
            <a:r>
              <a:rPr lang="ja-JP" altLang="en-US" dirty="0"/>
              <a:t>出力</a:t>
            </a:r>
            <a:endParaRPr lang="en-US" altLang="ja-JP" dirty="0" smtClean="0"/>
          </a:p>
          <a:p>
            <a:pPr lvl="1">
              <a:buFont typeface="Wingdings" pitchFamily="2" charset="2"/>
              <a:buChar char="l"/>
            </a:pPr>
            <a:r>
              <a:rPr kumimoji="1" lang="ja-JP" altLang="en-US" dirty="0" smtClean="0"/>
              <a:t>通常は、画面上に表示</a:t>
            </a:r>
            <a:endParaRPr kumimoji="1" lang="en-US" altLang="ja-JP" dirty="0" smtClean="0"/>
          </a:p>
          <a:p>
            <a:pPr lvl="1">
              <a:buFont typeface="Wingdings" pitchFamily="2" charset="2"/>
              <a:buChar char="l"/>
            </a:pPr>
            <a:r>
              <a:rPr lang="ja-JP" altLang="en-US" dirty="0" smtClean="0"/>
              <a:t>各タスクのステータスに応じて、エラー情報を表示</a:t>
            </a:r>
            <a:endParaRPr kumimoji="1" lang="en-US" altLang="ja-JP" dirty="0" smtClean="0"/>
          </a:p>
          <a:p>
            <a:pPr>
              <a:buFont typeface="Wingdings" pitchFamily="2" charset="2"/>
              <a:buChar char="n"/>
            </a:pPr>
            <a:r>
              <a:rPr lang="en-US" altLang="ja-JP" dirty="0" err="1" smtClean="0"/>
              <a:t>TaskTracker</a:t>
            </a:r>
            <a:endParaRPr lang="en-US" altLang="ja-JP" dirty="0" smtClean="0"/>
          </a:p>
          <a:p>
            <a:pPr lvl="1">
              <a:buFont typeface="Wingdings" pitchFamily="2" charset="2"/>
              <a:buChar char="l"/>
            </a:pPr>
            <a:r>
              <a:rPr lang="en-US" altLang="ja-JP" dirty="0" smtClean="0"/>
              <a:t>Map</a:t>
            </a:r>
            <a:r>
              <a:rPr lang="ja-JP" altLang="en-US" dirty="0" smtClean="0"/>
              <a:t>処理</a:t>
            </a:r>
            <a:r>
              <a:rPr lang="en-US" altLang="ja-JP" dirty="0" smtClean="0"/>
              <a:t>/Reduce</a:t>
            </a:r>
            <a:r>
              <a:rPr lang="ja-JP" altLang="en-US" dirty="0" smtClean="0"/>
              <a:t>処理内に設定したログを記録</a:t>
            </a:r>
            <a:endParaRPr lang="en-US" altLang="ja-JP" dirty="0" smtClean="0"/>
          </a:p>
          <a:p>
            <a:pPr lvl="1">
              <a:buFont typeface="Wingdings" pitchFamily="2" charset="2"/>
              <a:buChar char="l"/>
            </a:pPr>
            <a:r>
              <a:rPr kumimoji="1" lang="en-US" altLang="ja-JP" dirty="0" smtClean="0"/>
              <a:t>Task</a:t>
            </a:r>
            <a:r>
              <a:rPr kumimoji="1" lang="ja-JP" altLang="en-US" dirty="0" smtClean="0"/>
              <a:t>試行</a:t>
            </a:r>
            <a:r>
              <a:rPr kumimoji="1" lang="en-US" altLang="ja-JP" dirty="0" smtClean="0"/>
              <a:t>ID</a:t>
            </a:r>
            <a:r>
              <a:rPr kumimoji="1" lang="ja-JP" altLang="en-US" dirty="0" smtClean="0"/>
              <a:t>ごとにログ領域が生成</a:t>
            </a:r>
            <a:endParaRPr kumimoji="1" lang="en-US" altLang="ja-JP" dirty="0" smtClean="0"/>
          </a:p>
          <a:p>
            <a:pPr lvl="1">
              <a:buFont typeface="Wingdings" pitchFamily="2" charset="2"/>
              <a:buChar char="l"/>
            </a:pPr>
            <a:r>
              <a:rPr lang="ja-JP" altLang="en-US" dirty="0" smtClean="0"/>
              <a:t>以下の</a:t>
            </a:r>
            <a:r>
              <a:rPr lang="en-US" altLang="ja-JP" dirty="0" smtClean="0"/>
              <a:t>3</a:t>
            </a:r>
            <a:r>
              <a:rPr lang="ja-JP" altLang="en-US" dirty="0" err="1" smtClean="0"/>
              <a:t>つの</a:t>
            </a:r>
            <a:r>
              <a:rPr lang="ja-JP" altLang="en-US" dirty="0" smtClean="0"/>
              <a:t>ファイル内に記録</a:t>
            </a:r>
            <a:endParaRPr lang="en-US" altLang="ja-JP" dirty="0" smtClean="0"/>
          </a:p>
          <a:p>
            <a:pPr lvl="2">
              <a:buFont typeface="Arial" pitchFamily="34" charset="0"/>
              <a:buChar char="•"/>
            </a:pPr>
            <a:r>
              <a:rPr lang="en-US" altLang="ja-JP" dirty="0" err="1" smtClean="0"/>
              <a:t>stdout</a:t>
            </a:r>
            <a:r>
              <a:rPr lang="en-US" altLang="ja-JP" dirty="0" smtClean="0"/>
              <a:t> : </a:t>
            </a:r>
            <a:r>
              <a:rPr lang="ja-JP" altLang="en-US" dirty="0" smtClean="0"/>
              <a:t>標準出力</a:t>
            </a:r>
            <a:r>
              <a:rPr lang="en-US" altLang="ja-JP" dirty="0" smtClean="0"/>
              <a:t>(</a:t>
            </a:r>
            <a:r>
              <a:rPr lang="en-US" altLang="ja-JP" dirty="0" err="1" smtClean="0"/>
              <a:t>System.out.printXXX</a:t>
            </a:r>
            <a:r>
              <a:rPr lang="en-US" altLang="ja-JP" dirty="0" smtClean="0"/>
              <a:t>)</a:t>
            </a:r>
            <a:r>
              <a:rPr lang="ja-JP" altLang="en-US" dirty="0" err="1" smtClean="0"/>
              <a:t>にて</a:t>
            </a:r>
            <a:r>
              <a:rPr lang="ja-JP" altLang="en-US" dirty="0" smtClean="0"/>
              <a:t>出力した情報を記録</a:t>
            </a:r>
            <a:endParaRPr lang="en-US" altLang="ja-JP" dirty="0" smtClean="0"/>
          </a:p>
          <a:p>
            <a:pPr lvl="2">
              <a:buFont typeface="Arial" pitchFamily="34" charset="0"/>
              <a:buChar char="•"/>
            </a:pPr>
            <a:r>
              <a:rPr kumimoji="1" lang="en-US" altLang="ja-JP" dirty="0" err="1" smtClean="0"/>
              <a:t>stderr</a:t>
            </a:r>
            <a:r>
              <a:rPr kumimoji="1" lang="en-US" altLang="ja-JP" dirty="0" smtClean="0"/>
              <a:t> : </a:t>
            </a:r>
            <a:r>
              <a:rPr kumimoji="1" lang="ja-JP" altLang="en-US" dirty="0" smtClean="0"/>
              <a:t>標準エラー出力</a:t>
            </a:r>
            <a:r>
              <a:rPr kumimoji="1" lang="en-US" altLang="ja-JP" dirty="0" smtClean="0"/>
              <a:t>(</a:t>
            </a:r>
            <a:r>
              <a:rPr kumimoji="1" lang="en-US" altLang="ja-JP" dirty="0" err="1" smtClean="0"/>
              <a:t>System.err.printXXX</a:t>
            </a:r>
            <a:r>
              <a:rPr kumimoji="1" lang="en-US" altLang="ja-JP" dirty="0" smtClean="0"/>
              <a:t>)</a:t>
            </a:r>
            <a:r>
              <a:rPr kumimoji="1" lang="ja-JP" altLang="en-US" dirty="0" err="1" smtClean="0"/>
              <a:t>にて</a:t>
            </a:r>
            <a:r>
              <a:rPr kumimoji="1" lang="ja-JP" altLang="en-US" dirty="0" smtClean="0"/>
              <a:t>出力した情報を記録</a:t>
            </a:r>
            <a:endParaRPr kumimoji="1" lang="en-US" altLang="ja-JP" dirty="0" smtClean="0"/>
          </a:p>
          <a:p>
            <a:pPr lvl="2">
              <a:buFont typeface="Arial" pitchFamily="34" charset="0"/>
              <a:buChar char="•"/>
            </a:pPr>
            <a:r>
              <a:rPr lang="en-US" altLang="ja-JP" dirty="0" err="1" smtClean="0"/>
              <a:t>syslog</a:t>
            </a:r>
            <a:r>
              <a:rPr lang="en-US" altLang="ja-JP" dirty="0" smtClean="0"/>
              <a:t> : Log4J</a:t>
            </a:r>
            <a:r>
              <a:rPr lang="ja-JP" altLang="en-US" dirty="0" smtClean="0"/>
              <a:t>や</a:t>
            </a:r>
            <a:r>
              <a:rPr lang="en-US" altLang="ja-JP" dirty="0" smtClean="0"/>
              <a:t>LOG</a:t>
            </a:r>
            <a:r>
              <a:rPr lang="ja-JP" altLang="en-US" dirty="0" smtClean="0"/>
              <a:t>クラス経由で出力した情報を記録</a:t>
            </a:r>
            <a:endParaRPr lang="en-US" altLang="ja-JP" dirty="0" smtClean="0"/>
          </a:p>
          <a:p>
            <a:pPr>
              <a:buFont typeface="Wingdings" pitchFamily="2" charset="2"/>
              <a:buChar char="n"/>
            </a:pPr>
            <a:r>
              <a:rPr kumimoji="1" lang="en-US" altLang="ja-JP" dirty="0" err="1" smtClean="0"/>
              <a:t>JobTracker</a:t>
            </a:r>
            <a:endParaRPr kumimoji="1" lang="en-US" altLang="ja-JP" dirty="0" smtClean="0"/>
          </a:p>
          <a:p>
            <a:pPr lvl="1">
              <a:buFont typeface="Wingdings" pitchFamily="2" charset="2"/>
              <a:buChar char="l"/>
            </a:pPr>
            <a:r>
              <a:rPr lang="ja-JP" altLang="en-US" dirty="0" smtClean="0"/>
              <a:t>タスクのステータスに応じて、エラー情報を</a:t>
            </a:r>
            <a:r>
              <a:rPr lang="en-US" altLang="ja-JP" dirty="0" err="1" smtClean="0"/>
              <a:t>JobTracker</a:t>
            </a:r>
            <a:r>
              <a:rPr lang="ja-JP" altLang="en-US" dirty="0" smtClean="0"/>
              <a:t>ログに記録</a:t>
            </a: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29</a:t>
            </a:fld>
            <a:endParaRPr kumimoji="1" lang="ja-JP" altLang="en-US"/>
          </a:p>
        </p:txBody>
      </p:sp>
    </p:spTree>
    <p:extLst>
      <p:ext uri="{BB962C8B-B14F-4D97-AF65-F5344CB8AC3E}">
        <p14:creationId xmlns:p14="http://schemas.microsoft.com/office/powerpoint/2010/main" val="114595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MapReduce</a:t>
            </a:r>
            <a:r>
              <a:rPr kumimoji="1" lang="ja-JP" altLang="en-US" dirty="0" smtClean="0"/>
              <a:t>プログラミング</a:t>
            </a:r>
            <a:r>
              <a:rPr kumimoji="1" lang="en-US" altLang="ja-JP" dirty="0" smtClean="0"/>
              <a:t/>
            </a:r>
            <a:br>
              <a:rPr kumimoji="1" lang="en-US" altLang="ja-JP" dirty="0" smtClean="0"/>
            </a:br>
            <a:r>
              <a:rPr lang="en-US" altLang="ja-JP" dirty="0"/>
              <a:t> </a:t>
            </a:r>
            <a:r>
              <a:rPr lang="en-US" altLang="ja-JP" dirty="0" smtClean="0"/>
              <a:t>  </a:t>
            </a:r>
            <a:r>
              <a:rPr kumimoji="1" lang="ja-JP" altLang="en-US" dirty="0" smtClean="0"/>
              <a:t>応用のポイント</a:t>
            </a:r>
            <a:r>
              <a:rPr kumimoji="1" lang="en-US" altLang="ja-JP" dirty="0" smtClean="0"/>
              <a:t/>
            </a:r>
            <a:br>
              <a:rPr kumimoji="1" lang="en-US" altLang="ja-JP" dirty="0" smtClean="0"/>
            </a:b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1"/>
          </p:nvPr>
        </p:nvSpPr>
        <p:spPr/>
        <p:txBody>
          <a:bodyPr/>
          <a:lstStyle/>
          <a:p>
            <a:fld id="{05BC3F6C-FA60-4B64-957B-698064427B42}" type="slidenum">
              <a:rPr kumimoji="1" lang="ja-JP" altLang="en-US" smtClean="0"/>
              <a:pPr/>
              <a:t>3</a:t>
            </a:fld>
            <a:endParaRPr kumimoji="1" lang="ja-JP" altLang="en-US"/>
          </a:p>
        </p:txBody>
      </p:sp>
    </p:spTree>
    <p:extLst>
      <p:ext uri="{BB962C8B-B14F-4D97-AF65-F5344CB8AC3E}">
        <p14:creationId xmlns:p14="http://schemas.microsoft.com/office/powerpoint/2010/main" val="42063378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MapReduce</a:t>
            </a:r>
            <a:r>
              <a:rPr lang="ja-JP" altLang="en-US" dirty="0" smtClean="0"/>
              <a:t>ジョブに関するログの確認</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JobTracker</a:t>
            </a:r>
            <a:r>
              <a:rPr kumimoji="1" lang="ja-JP" altLang="en-US" dirty="0" smtClean="0"/>
              <a:t>の</a:t>
            </a:r>
            <a:r>
              <a:rPr kumimoji="1" lang="en-US" altLang="ja-JP" dirty="0" smtClean="0"/>
              <a:t>Web</a:t>
            </a:r>
            <a:r>
              <a:rPr kumimoji="1" lang="ja-JP" altLang="en-US" dirty="0" smtClean="0"/>
              <a:t>画面より各</a:t>
            </a:r>
            <a:r>
              <a:rPr kumimoji="1" lang="en-US" altLang="ja-JP" dirty="0" err="1" smtClean="0"/>
              <a:t>MapReduce</a:t>
            </a:r>
            <a:r>
              <a:rPr kumimoji="1" lang="ja-JP" altLang="en-US" dirty="0" smtClean="0"/>
              <a:t>ジョブの情報をたどり確認</a:t>
            </a:r>
            <a:endParaRPr kumimoji="1" lang="en-US" altLang="ja-JP" dirty="0" smtClean="0"/>
          </a:p>
          <a:p>
            <a:pPr lvl="1">
              <a:buFont typeface="Arial" pitchFamily="34" charset="0"/>
              <a:buChar char="•"/>
            </a:pPr>
            <a:r>
              <a:rPr lang="ja-JP" altLang="en-US" dirty="0" smtClean="0"/>
              <a:t>デフォルト </a:t>
            </a:r>
            <a:r>
              <a:rPr lang="en-US" altLang="ja-JP" dirty="0" smtClean="0"/>
              <a:t>: </a:t>
            </a:r>
            <a:r>
              <a:rPr lang="en-US" altLang="ja-JP" b="1" dirty="0" smtClean="0">
                <a:solidFill>
                  <a:srgbClr val="FF0000"/>
                </a:solidFill>
              </a:rPr>
              <a:t>http://&lt;JobTracker</a:t>
            </a:r>
            <a:r>
              <a:rPr lang="ja-JP" altLang="en-US" b="1" dirty="0" smtClean="0">
                <a:solidFill>
                  <a:srgbClr val="FF0000"/>
                </a:solidFill>
              </a:rPr>
              <a:t>のアドレス</a:t>
            </a:r>
            <a:r>
              <a:rPr lang="en-US" altLang="ja-JP" b="1" dirty="0">
                <a:solidFill>
                  <a:srgbClr val="FF0000"/>
                </a:solidFill>
              </a:rPr>
              <a:t>&gt;</a:t>
            </a:r>
            <a:r>
              <a:rPr lang="en-US" altLang="ja-JP" b="1" dirty="0" smtClean="0">
                <a:solidFill>
                  <a:srgbClr val="FF0000"/>
                </a:solidFill>
              </a:rPr>
              <a:t>:50030/</a:t>
            </a:r>
          </a:p>
          <a:p>
            <a:pPr lvl="1">
              <a:buFont typeface="Arial" pitchFamily="34" charset="0"/>
              <a:buChar char="•"/>
            </a:pPr>
            <a:endParaRPr lang="en-US" altLang="ja-JP" dirty="0" smtClean="0"/>
          </a:p>
          <a:p>
            <a:r>
              <a:rPr lang="en-US" altLang="ja-JP" dirty="0" err="1" smtClean="0"/>
              <a:t>JobTracker</a:t>
            </a:r>
            <a:r>
              <a:rPr lang="en-US" altLang="ja-JP" dirty="0" smtClean="0"/>
              <a:t>/</a:t>
            </a:r>
            <a:r>
              <a:rPr lang="en-US" altLang="ja-JP" dirty="0" err="1" smtClean="0"/>
              <a:t>TaskTracker</a:t>
            </a:r>
            <a:r>
              <a:rPr lang="ja-JP" altLang="en-US" dirty="0"/>
              <a:t>のログディレクトリを確認</a:t>
            </a:r>
            <a:endParaRPr lang="en-US" altLang="ja-JP" dirty="0"/>
          </a:p>
          <a:p>
            <a:pPr lvl="1">
              <a:buFont typeface="Arial" pitchFamily="34" charset="0"/>
              <a:buChar char="•"/>
            </a:pPr>
            <a:r>
              <a:rPr lang="en-US" altLang="ja-JP" dirty="0" smtClean="0"/>
              <a:t>/</a:t>
            </a:r>
            <a:r>
              <a:rPr lang="en-US" altLang="ja-JP" dirty="0" err="1" smtClean="0"/>
              <a:t>var</a:t>
            </a:r>
            <a:r>
              <a:rPr lang="en-US" altLang="ja-JP" dirty="0" smtClean="0"/>
              <a:t>/log/</a:t>
            </a:r>
            <a:r>
              <a:rPr lang="en-US" altLang="ja-JP" dirty="0" err="1" smtClean="0"/>
              <a:t>hadoop</a:t>
            </a:r>
            <a:r>
              <a:rPr lang="en-US" altLang="ja-JP" dirty="0" smtClean="0"/>
              <a:t>/ </a:t>
            </a:r>
            <a:r>
              <a:rPr lang="ja-JP" altLang="en-US" dirty="0" smtClean="0"/>
              <a:t>以下にログファイルが出力される</a:t>
            </a:r>
            <a:endParaRPr lang="en-US" altLang="ja-JP" dirty="0" smtClean="0"/>
          </a:p>
          <a:p>
            <a:pPr lvl="1">
              <a:buFont typeface="Arial" pitchFamily="34" charset="0"/>
              <a:buChar char="•"/>
            </a:pPr>
            <a:endParaRPr lang="en-US" altLang="ja-JP" dirty="0"/>
          </a:p>
          <a:p>
            <a:r>
              <a:rPr kumimoji="1" lang="en-US" altLang="ja-JP" dirty="0" err="1" smtClean="0"/>
              <a:t>hadoop</a:t>
            </a:r>
            <a:r>
              <a:rPr kumimoji="1" lang="en-US" altLang="ja-JP" dirty="0" smtClean="0"/>
              <a:t> job –events  </a:t>
            </a:r>
            <a:r>
              <a:rPr kumimoji="1" lang="ja-JP" altLang="en-US" dirty="0" smtClean="0"/>
              <a:t>コマンドを実行して確認</a:t>
            </a:r>
            <a:endParaRPr kumimoji="1" lang="en-US" altLang="ja-JP" dirty="0" smtClean="0"/>
          </a:p>
          <a:p>
            <a:endParaRPr lang="en-US" altLang="ja-JP" dirty="0" smtClean="0"/>
          </a:p>
          <a:p>
            <a:endParaRPr lang="en-US" altLang="ja-JP" dirty="0" smtClean="0"/>
          </a:p>
          <a:p>
            <a:endParaRPr kumimoji="1" lang="en-US" altLang="ja-JP" dirty="0" smtClean="0"/>
          </a:p>
          <a:p>
            <a:endParaRPr lang="en-US" altLang="ja-JP" dirty="0" smtClean="0"/>
          </a:p>
          <a:p>
            <a:endParaRPr lang="en-US" altLang="ja-JP" dirty="0"/>
          </a:p>
          <a:p>
            <a:endParaRPr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30</a:t>
            </a:fld>
            <a:endParaRPr kumimoji="1" lang="ja-JP" altLang="en-US"/>
          </a:p>
        </p:txBody>
      </p:sp>
      <p:sp>
        <p:nvSpPr>
          <p:cNvPr id="5" name="テキスト ボックス 4"/>
          <p:cNvSpPr txBox="1"/>
          <p:nvPr/>
        </p:nvSpPr>
        <p:spPr>
          <a:xfrm>
            <a:off x="581141" y="3743161"/>
            <a:ext cx="7560840"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ja-JP" sz="1600" dirty="0" smtClean="0">
                <a:latin typeface="+mn-ea"/>
                <a:cs typeface="Courier New" pitchFamily="49" charset="0"/>
              </a:rPr>
              <a:t>## </a:t>
            </a:r>
            <a:r>
              <a:rPr lang="ja-JP" altLang="en-US" sz="1600" dirty="0" smtClean="0">
                <a:latin typeface="+mn-ea"/>
                <a:cs typeface="Courier New" pitchFamily="49" charset="0"/>
              </a:rPr>
              <a:t>ジョブ</a:t>
            </a:r>
            <a:r>
              <a:rPr lang="en-US" altLang="ja-JP" sz="1600" dirty="0" smtClean="0">
                <a:latin typeface="+mn-ea"/>
                <a:cs typeface="Courier New" pitchFamily="49" charset="0"/>
              </a:rPr>
              <a:t>ID job_201201010000_0001 </a:t>
            </a:r>
            <a:r>
              <a:rPr lang="ja-JP" altLang="en-US" sz="1600" dirty="0" smtClean="0">
                <a:latin typeface="+mn-ea"/>
                <a:cs typeface="Courier New" pitchFamily="49" charset="0"/>
              </a:rPr>
              <a:t>の </a:t>
            </a:r>
            <a:r>
              <a:rPr lang="en-US" altLang="ja-JP" sz="1600" dirty="0" smtClean="0">
                <a:latin typeface="+mn-ea"/>
                <a:cs typeface="Courier New" pitchFamily="49" charset="0"/>
              </a:rPr>
              <a:t>10</a:t>
            </a:r>
            <a:r>
              <a:rPr lang="ja-JP" altLang="en-US" sz="1600" dirty="0" err="1" smtClean="0">
                <a:latin typeface="+mn-ea"/>
                <a:cs typeface="Courier New" pitchFamily="49" charset="0"/>
              </a:rPr>
              <a:t>つの</a:t>
            </a:r>
            <a:r>
              <a:rPr lang="ja-JP" altLang="en-US" sz="1600" dirty="0" smtClean="0">
                <a:latin typeface="+mn-ea"/>
                <a:cs typeface="Courier New" pitchFamily="49" charset="0"/>
              </a:rPr>
              <a:t>情報を確認する場合</a:t>
            </a:r>
            <a:endParaRPr lang="en-US" altLang="ja-JP" sz="1600" dirty="0">
              <a:latin typeface="+mn-ea"/>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hadoop</a:t>
            </a:r>
            <a:r>
              <a:rPr lang="en-US" altLang="ja-JP" sz="1600" dirty="0" smtClean="0">
                <a:latin typeface="Courier New" pitchFamily="49" charset="0"/>
                <a:ea typeface="ＭＳ ゴシック" pitchFamily="49" charset="-128"/>
                <a:cs typeface="Courier New" pitchFamily="49" charset="0"/>
              </a:rPr>
              <a:t> job –events job_201201010000_0001 1 10</a:t>
            </a:r>
          </a:p>
          <a:p>
            <a:r>
              <a:rPr lang="en-US" altLang="ja-JP" sz="1600" dirty="0" smtClean="0">
                <a:latin typeface="Courier New" pitchFamily="49" charset="0"/>
                <a:ea typeface="ＭＳ ゴシック" pitchFamily="49" charset="-128"/>
                <a:cs typeface="Courier New" pitchFamily="49" charset="0"/>
              </a:rPr>
              <a:t>SUCCEEDED attempt_201201010000_0001_m_000001_0 </a:t>
            </a:r>
            <a:r>
              <a:rPr lang="en-US" altLang="ja-JP" sz="1600" dirty="0" smtClean="0">
                <a:latin typeface="+mn-ea"/>
                <a:cs typeface="Courier New" pitchFamily="49" charset="0"/>
              </a:rPr>
              <a:t>http://&lt;</a:t>
            </a:r>
            <a:r>
              <a:rPr lang="ja-JP" altLang="en-US" sz="1600" dirty="0">
                <a:latin typeface="+mn-ea"/>
                <a:cs typeface="Courier New" pitchFamily="49" charset="0"/>
              </a:rPr>
              <a:t>処理を実行</a:t>
            </a:r>
            <a:r>
              <a:rPr lang="ja-JP" altLang="en-US" sz="1600" dirty="0" smtClean="0">
                <a:latin typeface="+mn-ea"/>
                <a:cs typeface="Courier New" pitchFamily="49" charset="0"/>
              </a:rPr>
              <a:t>した</a:t>
            </a:r>
            <a:r>
              <a:rPr lang="en-US" altLang="ja-JP" sz="1600" dirty="0" err="1" smtClean="0">
                <a:latin typeface="+mn-ea"/>
                <a:cs typeface="Courier New" pitchFamily="49" charset="0"/>
              </a:rPr>
              <a:t>TaskTracker</a:t>
            </a:r>
            <a:r>
              <a:rPr lang="ja-JP" altLang="en-US" sz="1600" dirty="0" smtClean="0">
                <a:latin typeface="+mn-ea"/>
                <a:cs typeface="Courier New" pitchFamily="49" charset="0"/>
              </a:rPr>
              <a:t>のアドレス</a:t>
            </a:r>
            <a:r>
              <a:rPr lang="en-US" altLang="ja-JP" sz="1600" dirty="0" smtClean="0">
                <a:latin typeface="+mn-ea"/>
                <a:cs typeface="Courier New" pitchFamily="49" charset="0"/>
              </a:rPr>
              <a:t>&gt;</a:t>
            </a:r>
            <a:r>
              <a:rPr lang="en-US" altLang="ja-JP" sz="1600" dirty="0" smtClean="0">
                <a:latin typeface="Courier New" pitchFamily="49" charset="0"/>
                <a:ea typeface="ＭＳ ゴシック" pitchFamily="49" charset="-128"/>
                <a:cs typeface="Courier New" pitchFamily="49" charset="0"/>
              </a:rPr>
              <a:t> :50060/</a:t>
            </a:r>
            <a:r>
              <a:rPr lang="en-US" altLang="ja-JP" sz="1600" dirty="0" err="1" smtClean="0">
                <a:latin typeface="Courier New" pitchFamily="49" charset="0"/>
                <a:ea typeface="ＭＳ ゴシック" pitchFamily="49" charset="-128"/>
                <a:cs typeface="Courier New" pitchFamily="49" charset="0"/>
              </a:rPr>
              <a:t>tasklog</a:t>
            </a:r>
            <a:r>
              <a:rPr lang="en-US" altLang="ja-JP" sz="1600" dirty="0" smtClean="0">
                <a:latin typeface="Courier New" pitchFamily="49" charset="0"/>
                <a:ea typeface="ＭＳ ゴシック" pitchFamily="49" charset="-128"/>
                <a:cs typeface="Courier New" pitchFamily="49" charset="0"/>
              </a:rPr>
              <a:t>?</a:t>
            </a:r>
            <a:r>
              <a:rPr lang="en-US" altLang="ja-JP" sz="1600" dirty="0" smtClean="0">
                <a:latin typeface="+mn-ea"/>
                <a:cs typeface="Courier New" pitchFamily="49" charset="0"/>
              </a:rPr>
              <a:t>(</a:t>
            </a:r>
            <a:r>
              <a:rPr lang="ja-JP" altLang="en-US" sz="1600" dirty="0" smtClean="0">
                <a:latin typeface="+mn-ea"/>
                <a:cs typeface="Courier New" pitchFamily="49" charset="0"/>
              </a:rPr>
              <a:t>以下省略</a:t>
            </a:r>
            <a:r>
              <a:rPr lang="en-US" altLang="ja-JP" sz="1600" dirty="0" smtClean="0">
                <a:latin typeface="+mn-ea"/>
                <a:cs typeface="Courier New" pitchFamily="49" charset="0"/>
              </a:rPr>
              <a:t>)</a:t>
            </a:r>
          </a:p>
          <a:p>
            <a:r>
              <a:rPr lang="ja-JP" altLang="en-US" sz="1600" dirty="0">
                <a:latin typeface="Courier New" pitchFamily="49" charset="0"/>
                <a:ea typeface="ＭＳ ゴシック" pitchFamily="49" charset="-128"/>
                <a:cs typeface="Courier New" pitchFamily="49" charset="0"/>
              </a:rPr>
              <a:t>・・</a:t>
            </a:r>
            <a:r>
              <a:rPr lang="ja-JP" altLang="en-US" sz="1600" dirty="0" smtClean="0">
                <a:latin typeface="Courier New" pitchFamily="49" charset="0"/>
                <a:ea typeface="ＭＳ ゴシック" pitchFamily="49" charset="-128"/>
                <a:cs typeface="Courier New" pitchFamily="49" charset="0"/>
              </a:rPr>
              <a:t>・</a:t>
            </a:r>
            <a:endParaRPr lang="en-US" altLang="ja-JP" sz="1600" dirty="0" smtClean="0">
              <a:latin typeface="Courier New" pitchFamily="49" charset="0"/>
              <a:ea typeface="ＭＳ ゴシック" pitchFamily="49" charset="-128"/>
              <a:cs typeface="Courier New" pitchFamily="49" charset="0"/>
            </a:endParaRPr>
          </a:p>
          <a:p>
            <a:endParaRPr lang="en-US" altLang="ja-JP" sz="1600" dirty="0">
              <a:latin typeface="Courier New" pitchFamily="49" charset="0"/>
              <a:ea typeface="ＭＳ ゴシック" pitchFamily="49" charset="-128"/>
              <a:cs typeface="Courier New" pitchFamily="49" charset="0"/>
            </a:endParaRPr>
          </a:p>
          <a:p>
            <a:r>
              <a:rPr lang="ja-JP" altLang="en-US" sz="1600" dirty="0" smtClean="0">
                <a:latin typeface="+mn-ea"/>
                <a:cs typeface="Courier New" pitchFamily="49" charset="0"/>
              </a:rPr>
              <a:t>→</a:t>
            </a:r>
            <a:r>
              <a:rPr lang="en-US" altLang="ja-JP" sz="1600" dirty="0" smtClean="0">
                <a:latin typeface="+mn-ea"/>
                <a:cs typeface="Courier New" pitchFamily="49" charset="0"/>
              </a:rPr>
              <a:t> </a:t>
            </a:r>
            <a:r>
              <a:rPr lang="ja-JP" altLang="en-US" sz="1600" dirty="0" smtClean="0">
                <a:latin typeface="+mn-ea"/>
                <a:cs typeface="Courier New" pitchFamily="49" charset="0"/>
              </a:rPr>
              <a:t>指定したタスクのログの出力先の</a:t>
            </a:r>
            <a:r>
              <a:rPr lang="en-US" altLang="ja-JP" sz="1600" dirty="0" smtClean="0">
                <a:latin typeface="+mn-ea"/>
                <a:cs typeface="Courier New" pitchFamily="49" charset="0"/>
              </a:rPr>
              <a:t>HTTP</a:t>
            </a:r>
            <a:r>
              <a:rPr lang="ja-JP" altLang="en-US" sz="1600" dirty="0" smtClean="0">
                <a:latin typeface="+mn-ea"/>
                <a:cs typeface="Courier New" pitchFamily="49" charset="0"/>
              </a:rPr>
              <a:t>アドレスを出力する</a:t>
            </a:r>
            <a:endParaRPr lang="en-US" altLang="ja-JP" sz="1600" dirty="0" smtClean="0">
              <a:latin typeface="+mn-ea"/>
              <a:cs typeface="Courier New" pitchFamily="49" charset="0"/>
            </a:endParaRPr>
          </a:p>
          <a:p>
            <a:endParaRPr lang="en-US" altLang="ja-JP" sz="1600" dirty="0" smtClean="0">
              <a:latin typeface="Courier New" pitchFamily="49" charset="0"/>
              <a:ea typeface="ＭＳ ゴシック" pitchFamily="49" charset="-128"/>
              <a:cs typeface="Courier New" pitchFamily="49" charset="0"/>
            </a:endParaRPr>
          </a:p>
        </p:txBody>
      </p:sp>
    </p:spTree>
    <p:extLst>
      <p:ext uri="{BB962C8B-B14F-4D97-AF65-F5344CB8AC3E}">
        <p14:creationId xmlns:p14="http://schemas.microsoft.com/office/powerpoint/2010/main" val="2441981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注意点 </a:t>
            </a:r>
            <a:r>
              <a:rPr lang="en-US" altLang="ja-JP" dirty="0" smtClean="0"/>
              <a:t>: </a:t>
            </a:r>
            <a:r>
              <a:rPr lang="ja-JP" altLang="en-US" dirty="0" smtClean="0"/>
              <a:t>不適切なログ出力設定</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n"/>
            </a:pPr>
            <a:r>
              <a:rPr kumimoji="1" lang="ja-JP" altLang="en-US" dirty="0" smtClean="0"/>
              <a:t>入力されるレコードごとに</a:t>
            </a:r>
            <a:r>
              <a:rPr kumimoji="1" lang="en-US" altLang="ja-JP" dirty="0" smtClean="0"/>
              <a:t>INFO</a:t>
            </a:r>
            <a:r>
              <a:rPr kumimoji="1" lang="ja-JP" altLang="en-US" dirty="0" smtClean="0"/>
              <a:t>レベルで出力するような設定は</a:t>
            </a:r>
            <a:r>
              <a:rPr kumimoji="1" lang="en-US" altLang="ja-JP" dirty="0" smtClean="0"/>
              <a:t>×</a:t>
            </a:r>
          </a:p>
          <a:p>
            <a:pPr lvl="1">
              <a:buFont typeface="Arial" pitchFamily="34" charset="0"/>
              <a:buChar char="•"/>
            </a:pPr>
            <a:r>
              <a:rPr lang="ja-JP" altLang="en-US" dirty="0" smtClean="0"/>
              <a:t>ログ領域のディスク容量が一杯になると、</a:t>
            </a:r>
            <a:r>
              <a:rPr lang="en-US" altLang="ja-JP" dirty="0" err="1" smtClean="0"/>
              <a:t>MapReduce</a:t>
            </a:r>
            <a:r>
              <a:rPr lang="ja-JP" altLang="en-US" dirty="0" smtClean="0"/>
              <a:t>ジョブは起動しなくなる</a:t>
            </a:r>
            <a:endParaRPr lang="en-US" altLang="ja-JP" dirty="0" smtClean="0"/>
          </a:p>
          <a:p>
            <a:pPr lvl="2">
              <a:buFont typeface="Arial" pitchFamily="34" charset="0"/>
              <a:buChar char="•"/>
            </a:pPr>
            <a:r>
              <a:rPr kumimoji="1" lang="en-US" altLang="ja-JP" dirty="0" smtClean="0"/>
              <a:t>FAILED</a:t>
            </a:r>
            <a:r>
              <a:rPr kumimoji="1" lang="ja-JP" altLang="en-US" dirty="0" smtClean="0"/>
              <a:t>扱いとなり全てのジョブは停止</a:t>
            </a:r>
            <a:r>
              <a:rPr kumimoji="1" lang="en-US" altLang="ja-JP" dirty="0" smtClean="0"/>
              <a:t>(</a:t>
            </a:r>
            <a:r>
              <a:rPr kumimoji="1" lang="ja-JP" altLang="en-US" dirty="0" smtClean="0"/>
              <a:t>よくはまりやすいポイント</a:t>
            </a:r>
            <a:r>
              <a:rPr kumimoji="1" lang="en-US" altLang="ja-JP" dirty="0" smtClean="0"/>
              <a:t>)</a:t>
            </a: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31</a:t>
            </a:fld>
            <a:endParaRPr kumimoji="1" lang="ja-JP" altLang="en-US"/>
          </a:p>
        </p:txBody>
      </p:sp>
      <p:sp>
        <p:nvSpPr>
          <p:cNvPr id="6" name="テキスト ボックス 5"/>
          <p:cNvSpPr txBox="1"/>
          <p:nvPr/>
        </p:nvSpPr>
        <p:spPr>
          <a:xfrm>
            <a:off x="971600" y="2348880"/>
            <a:ext cx="7272808" cy="35394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1600" dirty="0" smtClean="0">
                <a:latin typeface="Courier New" pitchFamily="49" charset="0"/>
                <a:ea typeface="ＭＳ ゴシック" pitchFamily="49" charset="-128"/>
                <a:cs typeface="Courier New" pitchFamily="49" charset="0"/>
              </a:rPr>
              <a:t>public class </a:t>
            </a:r>
            <a:r>
              <a:rPr kumimoji="1" lang="en-US" altLang="ja-JP" sz="1600" dirty="0" err="1" smtClean="0">
                <a:latin typeface="Courier New" pitchFamily="49" charset="0"/>
                <a:ea typeface="ＭＳ ゴシック" pitchFamily="49" charset="-128"/>
                <a:cs typeface="Courier New" pitchFamily="49" charset="0"/>
              </a:rPr>
              <a:t>SampleMapper</a:t>
            </a:r>
            <a:r>
              <a:rPr kumimoji="1" lang="en-US" altLang="ja-JP" sz="1600" dirty="0" smtClean="0">
                <a:latin typeface="Courier New" pitchFamily="49" charset="0"/>
                <a:ea typeface="ＭＳ ゴシック" pitchFamily="49" charset="-128"/>
                <a:cs typeface="Courier New" pitchFamily="49" charset="0"/>
              </a:rPr>
              <a:t> extend Mapper&lt;K, V, K, V&gt; {</a:t>
            </a:r>
          </a:p>
          <a:p>
            <a:endParaRPr kumimoji="1" lang="en-US" altLang="ja-JP" sz="1600" dirty="0" smtClean="0">
              <a:latin typeface="Courier New" pitchFamily="49" charset="0"/>
              <a:ea typeface="ＭＳ ゴシック" pitchFamily="49" charset="-128"/>
              <a:cs typeface="Courier New" pitchFamily="49" charset="0"/>
            </a:endParaRP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public void map(K key, V value, Context </a:t>
            </a:r>
            <a:r>
              <a:rPr lang="en-US" altLang="ja-JP" sz="1600" dirty="0" err="1" smtClean="0">
                <a:latin typeface="Courier New" pitchFamily="49" charset="0"/>
                <a:ea typeface="ＭＳ ゴシック" pitchFamily="49" charset="-128"/>
                <a:cs typeface="Courier New" pitchFamily="49" charset="0"/>
              </a:rPr>
              <a:t>ctxt</a:t>
            </a:r>
            <a:r>
              <a:rPr lang="en-US" altLang="ja-JP" sz="1600" dirty="0" smtClean="0">
                <a:latin typeface="Courier New" pitchFamily="49" charset="0"/>
                <a:ea typeface="ＭＳ ゴシック" pitchFamily="49" charset="-128"/>
                <a:cs typeface="Courier New" pitchFamily="49" charset="0"/>
              </a:rPr>
              <a:t>) {</a:t>
            </a:r>
          </a:p>
          <a:p>
            <a:r>
              <a:rPr lang="en-US" altLang="ja-JP" sz="1600" dirty="0" smtClean="0">
                <a:latin typeface="Courier New" pitchFamily="49" charset="0"/>
                <a:ea typeface="ＭＳ ゴシック" pitchFamily="49" charset="-128"/>
                <a:cs typeface="Courier New" pitchFamily="49" charset="0"/>
              </a:rPr>
              <a:t>    // </a:t>
            </a:r>
            <a:r>
              <a:rPr lang="ja-JP" altLang="en-US" sz="1600" dirty="0">
                <a:latin typeface="+mn-ea"/>
                <a:cs typeface="Courier New" pitchFamily="49" charset="0"/>
              </a:rPr>
              <a:t>途中</a:t>
            </a:r>
            <a:r>
              <a:rPr lang="ja-JP" altLang="en-US" sz="1600" dirty="0" smtClean="0">
                <a:latin typeface="+mn-ea"/>
                <a:cs typeface="Courier New" pitchFamily="49" charset="0"/>
              </a:rPr>
              <a:t>省略</a:t>
            </a:r>
            <a:endParaRPr lang="en-US" altLang="ja-JP" sz="1600" dirty="0" smtClean="0">
              <a:latin typeface="+mn-ea"/>
              <a:cs typeface="Courier New" pitchFamily="49" charset="0"/>
            </a:endParaRPr>
          </a:p>
          <a:p>
            <a:endParaRPr lang="en-US" altLang="ja-JP" sz="1600" dirty="0">
              <a:latin typeface="Courier New" pitchFamily="49" charset="0"/>
              <a:ea typeface="ＭＳ ゴシック" pitchFamily="49" charset="-128"/>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 </a:t>
            </a:r>
            <a:r>
              <a:rPr lang="en-US" altLang="ja-JP" sz="1600" dirty="0" smtClean="0">
                <a:latin typeface="+mn-ea"/>
                <a:cs typeface="Courier New" pitchFamily="49" charset="0"/>
              </a:rPr>
              <a:t>map</a:t>
            </a:r>
            <a:r>
              <a:rPr lang="ja-JP" altLang="en-US" sz="1600" dirty="0" smtClean="0">
                <a:latin typeface="+mn-ea"/>
                <a:cs typeface="Courier New" pitchFamily="49" charset="0"/>
              </a:rPr>
              <a:t>メソッド内で</a:t>
            </a:r>
            <a:r>
              <a:rPr lang="en-US" altLang="ja-JP" sz="1600" dirty="0" err="1" smtClean="0">
                <a:latin typeface="+mn-ea"/>
                <a:cs typeface="Courier New" pitchFamily="49" charset="0"/>
              </a:rPr>
              <a:t>System.out.println</a:t>
            </a:r>
            <a:r>
              <a:rPr lang="ja-JP" altLang="en-US" sz="1600" dirty="0" smtClean="0">
                <a:latin typeface="+mn-ea"/>
                <a:cs typeface="Courier New" pitchFamily="49" charset="0"/>
              </a:rPr>
              <a:t>を実行</a:t>
            </a:r>
            <a:endParaRPr lang="en-US" altLang="ja-JP" sz="1600" dirty="0" smtClean="0">
              <a:latin typeface="+mn-ea"/>
              <a:cs typeface="Courier New" pitchFamily="49" charset="0"/>
            </a:endParaRP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 </a:t>
            </a:r>
            <a:r>
              <a:rPr lang="ja-JP" altLang="en-US" sz="1600" dirty="0" smtClean="0">
                <a:latin typeface="+mn-ea"/>
                <a:cs typeface="Courier New" pitchFamily="49" charset="0"/>
              </a:rPr>
              <a:t>入力レコード分</a:t>
            </a:r>
            <a:r>
              <a:rPr lang="en-US" altLang="ja-JP" sz="1600" dirty="0" err="1" smtClean="0">
                <a:latin typeface="+mn-ea"/>
                <a:cs typeface="Courier New" pitchFamily="49" charset="0"/>
              </a:rPr>
              <a:t>System.out.println</a:t>
            </a:r>
            <a:r>
              <a:rPr lang="ja-JP" altLang="en-US" sz="1600" dirty="0" smtClean="0">
                <a:latin typeface="+mn-ea"/>
                <a:cs typeface="Courier New" pitchFamily="49" charset="0"/>
              </a:rPr>
              <a:t>が実行される</a:t>
            </a:r>
            <a:endParaRPr lang="en-US" altLang="ja-JP" sz="1600" dirty="0" smtClean="0">
              <a:latin typeface="+mn-ea"/>
              <a:cs typeface="Courier New" pitchFamily="49" charset="0"/>
            </a:endParaRP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solidFill>
                  <a:srgbClr val="FF0000"/>
                </a:solidFill>
                <a:latin typeface="Courier New" pitchFamily="49" charset="0"/>
                <a:ea typeface="ＭＳ ゴシック" pitchFamily="49" charset="-128"/>
                <a:cs typeface="Courier New" pitchFamily="49" charset="0"/>
              </a:rPr>
              <a:t>System.out.println</a:t>
            </a:r>
            <a:r>
              <a:rPr lang="en-US" altLang="ja-JP" sz="1600" dirty="0" smtClean="0">
                <a:latin typeface="Courier New" pitchFamily="49" charset="0"/>
                <a:ea typeface="ＭＳ ゴシック" pitchFamily="49" charset="-128"/>
                <a:cs typeface="Courier New" pitchFamily="49" charset="0"/>
              </a:rPr>
              <a:t>(</a:t>
            </a:r>
            <a:r>
              <a:rPr lang="en-US" altLang="ja-JP" sz="1600" dirty="0" err="1" smtClean="0">
                <a:latin typeface="Courier New" pitchFamily="49" charset="0"/>
                <a:ea typeface="ＭＳ ゴシック" pitchFamily="49" charset="-128"/>
                <a:cs typeface="Courier New" pitchFamily="49" charset="0"/>
              </a:rPr>
              <a:t>value.toString</a:t>
            </a:r>
            <a:r>
              <a:rPr lang="en-US" altLang="ja-JP" sz="1600" dirty="0" smtClean="0">
                <a:latin typeface="Courier New" pitchFamily="49" charset="0"/>
                <a:ea typeface="ＭＳ ゴシック" pitchFamily="49" charset="-128"/>
                <a:cs typeface="Courier New" pitchFamily="49" charset="0"/>
              </a:rPr>
              <a:t>());</a:t>
            </a:r>
            <a:endParaRPr lang="en-US" altLang="ja-JP" sz="1600" dirty="0">
              <a:latin typeface="Courier New" pitchFamily="49" charset="0"/>
              <a:ea typeface="ＭＳ ゴシック" pitchFamily="49" charset="-128"/>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solidFill>
                  <a:srgbClr val="FF0000"/>
                </a:solidFill>
                <a:latin typeface="Courier New" pitchFamily="49" charset="0"/>
                <a:ea typeface="ＭＳ ゴシック" pitchFamily="49" charset="-128"/>
                <a:cs typeface="Courier New" pitchFamily="49" charset="0"/>
              </a:rPr>
              <a:t>System.out.println</a:t>
            </a:r>
            <a:r>
              <a:rPr lang="en-US" altLang="ja-JP" sz="1600" dirty="0" smtClean="0">
                <a:latin typeface="Courier New" pitchFamily="49" charset="0"/>
                <a:ea typeface="ＭＳ ゴシック" pitchFamily="49" charset="-128"/>
                <a:cs typeface="Courier New" pitchFamily="49" charset="0"/>
              </a:rPr>
              <a:t>(</a:t>
            </a:r>
            <a:r>
              <a:rPr lang="en-US" altLang="ja-JP" sz="1600" dirty="0" err="1" smtClean="0">
                <a:latin typeface="Courier New" pitchFamily="49" charset="0"/>
                <a:ea typeface="ＭＳ ゴシック" pitchFamily="49" charset="-128"/>
                <a:cs typeface="Courier New" pitchFamily="49" charset="0"/>
              </a:rPr>
              <a:t>hogehoge.toString</a:t>
            </a:r>
            <a:r>
              <a:rPr lang="en-US" altLang="ja-JP" sz="1600" dirty="0" smtClean="0">
                <a:latin typeface="Courier New" pitchFamily="49" charset="0"/>
                <a:ea typeface="ＭＳ ゴシック" pitchFamily="49" charset="-128"/>
                <a:cs typeface="Courier New" pitchFamily="49" charset="0"/>
              </a:rPr>
              <a:t>());</a:t>
            </a:r>
          </a:p>
          <a:p>
            <a:endParaRPr lang="en-US" altLang="ja-JP" sz="1600" dirty="0" smtClean="0">
              <a:latin typeface="Courier New" pitchFamily="49" charset="0"/>
              <a:ea typeface="ＭＳ ゴシック" pitchFamily="49" charset="-128"/>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 </a:t>
            </a:r>
            <a:r>
              <a:rPr lang="ja-JP" altLang="en-US" sz="1600" dirty="0" smtClean="0">
                <a:latin typeface="+mn-ea"/>
                <a:cs typeface="Courier New" pitchFamily="49" charset="0"/>
              </a:rPr>
              <a:t>以下省略</a:t>
            </a:r>
            <a:endParaRPr lang="en-US" altLang="ja-JP" sz="1600" dirty="0" smtClean="0">
              <a:latin typeface="+mn-ea"/>
              <a:cs typeface="Courier New" pitchFamily="49" charset="0"/>
            </a:endParaRPr>
          </a:p>
          <a:p>
            <a:r>
              <a:rPr kumimoji="1" lang="en-US" altLang="ja-JP" sz="1600" dirty="0" smtClean="0">
                <a:latin typeface="Courier New" pitchFamily="49" charset="0"/>
                <a:ea typeface="ＭＳ ゴシック" pitchFamily="49" charset="-128"/>
                <a:cs typeface="Courier New" pitchFamily="49" charset="0"/>
              </a:rPr>
              <a:t>  }</a:t>
            </a:r>
          </a:p>
          <a:p>
            <a:endParaRPr kumimoji="1" lang="en-US" altLang="ja-JP" sz="1600" dirty="0" smtClean="0">
              <a:latin typeface="Courier New" pitchFamily="49" charset="0"/>
              <a:ea typeface="ＭＳ ゴシック" pitchFamily="49" charset="-128"/>
              <a:cs typeface="Courier New" pitchFamily="49" charset="0"/>
            </a:endParaRPr>
          </a:p>
          <a:p>
            <a:r>
              <a:rPr kumimoji="1" lang="en-US" altLang="ja-JP" sz="1600" dirty="0" smtClean="0">
                <a:latin typeface="Courier New" pitchFamily="49" charset="0"/>
                <a:ea typeface="ＭＳ ゴシック" pitchFamily="49" charset="-128"/>
                <a:cs typeface="Courier New" pitchFamily="49" charset="0"/>
              </a:rPr>
              <a:t>} </a:t>
            </a:r>
            <a:endParaRPr kumimoji="1" lang="ja-JP" altLang="en-US" sz="1600" dirty="0">
              <a:latin typeface="Courier New" pitchFamily="49" charset="0"/>
              <a:ea typeface="ＭＳ ゴシック" pitchFamily="49" charset="-128"/>
              <a:cs typeface="Courier New" pitchFamily="49" charset="0"/>
            </a:endParaRPr>
          </a:p>
        </p:txBody>
      </p:sp>
      <p:sp>
        <p:nvSpPr>
          <p:cNvPr id="11" name="角丸四角形吹き出し 10"/>
          <p:cNvSpPr/>
          <p:nvPr/>
        </p:nvSpPr>
        <p:spPr>
          <a:xfrm>
            <a:off x="3059832" y="5085184"/>
            <a:ext cx="5184576" cy="1152128"/>
          </a:xfrm>
          <a:prstGeom prst="wedgeRoundRectCallout">
            <a:avLst>
              <a:gd name="adj1" fmla="val -37778"/>
              <a:gd name="adj2" fmla="val -893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大量レコードが存在する場合、</a:t>
            </a:r>
            <a:r>
              <a:rPr lang="ja-JP" altLang="en-US" dirty="0" smtClean="0"/>
              <a:t>処理</a:t>
            </a:r>
            <a:r>
              <a:rPr lang="ja-JP" altLang="en-US" dirty="0"/>
              <a:t>を実行</a:t>
            </a:r>
            <a:r>
              <a:rPr lang="ja-JP" altLang="en-US" dirty="0" smtClean="0"/>
              <a:t>する</a:t>
            </a:r>
            <a:r>
              <a:rPr lang="en-US" altLang="ja-JP" dirty="0" err="1" smtClean="0"/>
              <a:t>TaskTracker</a:t>
            </a:r>
            <a:r>
              <a:rPr lang="ja-JP" altLang="en-US" dirty="0" smtClean="0"/>
              <a:t>のログ領域を圧迫する</a:t>
            </a:r>
            <a:endParaRPr lang="en-US" altLang="ja-JP" dirty="0" smtClean="0"/>
          </a:p>
          <a:p>
            <a:pPr algn="ctr"/>
            <a:r>
              <a:rPr lang="en-US" altLang="ja-JP" dirty="0" smtClean="0"/>
              <a:t>※ </a:t>
            </a:r>
            <a:r>
              <a:rPr lang="ja-JP" altLang="en-US" dirty="0" smtClean="0"/>
              <a:t>ログ領域が一杯になると処理が実行できない</a:t>
            </a:r>
            <a:endParaRPr kumimoji="1" lang="ja-JP"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 【</a:t>
            </a:r>
            <a:r>
              <a:rPr kumimoji="1" lang="ja-JP" altLang="en-US" dirty="0" smtClean="0"/>
              <a:t>参考</a:t>
            </a:r>
            <a:r>
              <a:rPr kumimoji="1" lang="en-US" altLang="ja-JP" dirty="0" smtClean="0"/>
              <a:t>】 </a:t>
            </a:r>
            <a:r>
              <a:rPr kumimoji="1" lang="ja-JP" altLang="en-US" dirty="0" smtClean="0"/>
              <a:t>セカンダリソート</a:t>
            </a:r>
            <a:endParaRPr kumimoji="1" lang="ja-JP" altLang="en-US" dirty="0"/>
          </a:p>
        </p:txBody>
      </p:sp>
      <p:sp>
        <p:nvSpPr>
          <p:cNvPr id="3" name="テキスト プレースホルダ 2"/>
          <p:cNvSpPr>
            <a:spLocks noGrp="1"/>
          </p:cNvSpPr>
          <p:nvPr>
            <p:ph type="body" idx="1"/>
          </p:nvPr>
        </p:nvSpPr>
        <p:spPr/>
        <p:txBody>
          <a:bodyPr/>
          <a:lstStyle/>
          <a:p>
            <a:endParaRPr kumimoji="1" lang="ja-JP" altLang="en-US"/>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32</a:t>
            </a:fld>
            <a:endParaRPr kumimoji="1" lang="ja-JP"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a:t>
            </a:r>
            <a:r>
              <a:rPr kumimoji="1" lang="ja-JP" altLang="en-US" dirty="0" smtClean="0"/>
              <a:t>参考</a:t>
            </a:r>
            <a:r>
              <a:rPr kumimoji="1" lang="en-US" altLang="ja-JP" dirty="0" smtClean="0"/>
              <a:t>】 MapReduce</a:t>
            </a:r>
            <a:r>
              <a:rPr kumimoji="1" lang="ja-JP" altLang="en-US" dirty="0" smtClean="0"/>
              <a:t>の持つソート機能について</a:t>
            </a:r>
            <a:endParaRPr kumimoji="1" lang="ja-JP" altLang="en-US" dirty="0"/>
          </a:p>
        </p:txBody>
      </p:sp>
      <p:sp>
        <p:nvSpPr>
          <p:cNvPr id="6" name="コンテンツ プレースホルダ 5"/>
          <p:cNvSpPr>
            <a:spLocks noGrp="1"/>
          </p:cNvSpPr>
          <p:nvPr>
            <p:ph idx="1"/>
          </p:nvPr>
        </p:nvSpPr>
        <p:spPr/>
        <p:txBody>
          <a:bodyPr/>
          <a:lstStyle/>
          <a:p>
            <a:pPr>
              <a:buFont typeface="Wingdings" pitchFamily="2" charset="2"/>
              <a:buChar char="n"/>
            </a:pPr>
            <a:r>
              <a:rPr kumimoji="1" lang="en-US" altLang="ja-JP" dirty="0" smtClean="0"/>
              <a:t>Hadoop MapReduce</a:t>
            </a:r>
            <a:r>
              <a:rPr kumimoji="1" lang="ja-JP" altLang="en-US" dirty="0" smtClean="0"/>
              <a:t>フレームワークで、自動的にソートされるものは以下の通り</a:t>
            </a: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33</a:t>
            </a:fld>
            <a:endParaRPr kumimoji="1" lang="ja-JP" altLang="en-US"/>
          </a:p>
        </p:txBody>
      </p:sp>
      <p:sp>
        <p:nvSpPr>
          <p:cNvPr id="8" name="円/楕円 7"/>
          <p:cNvSpPr/>
          <p:nvPr/>
        </p:nvSpPr>
        <p:spPr>
          <a:xfrm>
            <a:off x="3523358" y="2934295"/>
            <a:ext cx="649287" cy="649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9" name="円/楕円 8"/>
          <p:cNvSpPr/>
          <p:nvPr/>
        </p:nvSpPr>
        <p:spPr>
          <a:xfrm>
            <a:off x="4315520" y="2934295"/>
            <a:ext cx="647700" cy="649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0" name="円/楕円 9"/>
          <p:cNvSpPr/>
          <p:nvPr/>
        </p:nvSpPr>
        <p:spPr>
          <a:xfrm>
            <a:off x="5107683" y="2934295"/>
            <a:ext cx="647700" cy="649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1" name="テキスト ボックス 22"/>
          <p:cNvSpPr txBox="1">
            <a:spLocks noChangeArrowheads="1"/>
          </p:cNvSpPr>
          <p:nvPr/>
        </p:nvSpPr>
        <p:spPr bwMode="auto">
          <a:xfrm>
            <a:off x="6730108" y="2869208"/>
            <a:ext cx="2090737" cy="646112"/>
          </a:xfrm>
          <a:prstGeom prst="rect">
            <a:avLst/>
          </a:prstGeom>
          <a:noFill/>
          <a:ln w="9525">
            <a:no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Map</a:t>
            </a:r>
            <a:r>
              <a:rPr lang="ja-JP" altLang="en-US">
                <a:latin typeface="HGP創英角ｺﾞｼｯｸUB" pitchFamily="50" charset="-128"/>
                <a:ea typeface="HGP創英角ｺﾞｼｯｸUB" pitchFamily="50" charset="-128"/>
              </a:rPr>
              <a:t>フェーズ</a:t>
            </a:r>
            <a:endParaRPr lang="en-US" altLang="ja-JP">
              <a:latin typeface="HGP創英角ｺﾞｼｯｸUB" pitchFamily="50" charset="-128"/>
              <a:ea typeface="HGP創英角ｺﾞｼｯｸUB" pitchFamily="50" charset="-128"/>
            </a:endParaRPr>
          </a:p>
          <a:p>
            <a:pPr algn="ctr"/>
            <a:r>
              <a:rPr lang="en-US" altLang="ja-JP">
                <a:latin typeface="HGP創英角ｺﾞｼｯｸUB" pitchFamily="50" charset="-128"/>
                <a:ea typeface="HGP創英角ｺﾞｼｯｸUB" pitchFamily="50" charset="-128"/>
              </a:rPr>
              <a:t>(map</a:t>
            </a:r>
            <a:r>
              <a:rPr lang="ja-JP" altLang="en-US">
                <a:latin typeface="HGP創英角ｺﾞｼｯｸUB" pitchFamily="50" charset="-128"/>
                <a:ea typeface="HGP創英角ｺﾞｼｯｸUB" pitchFamily="50" charset="-128"/>
              </a:rPr>
              <a:t>関数の適用</a:t>
            </a:r>
            <a:r>
              <a:rPr lang="en-US" altLang="ja-JP">
                <a:latin typeface="HGP創英角ｺﾞｼｯｸUB" pitchFamily="50" charset="-128"/>
                <a:ea typeface="HGP創英角ｺﾞｼｯｸUB" pitchFamily="50" charset="-128"/>
              </a:rPr>
              <a:t>)</a:t>
            </a:r>
            <a:endParaRPr lang="ja-JP" altLang="en-US">
              <a:latin typeface="HGP創英角ｺﾞｼｯｸUB" pitchFamily="50" charset="-128"/>
              <a:ea typeface="HGP創英角ｺﾞｼｯｸUB" pitchFamily="50" charset="-128"/>
            </a:endParaRPr>
          </a:p>
        </p:txBody>
      </p:sp>
      <p:sp>
        <p:nvSpPr>
          <p:cNvPr id="12" name="テキスト ボックス 23"/>
          <p:cNvSpPr txBox="1">
            <a:spLocks noChangeArrowheads="1"/>
          </p:cNvSpPr>
          <p:nvPr/>
        </p:nvSpPr>
        <p:spPr bwMode="auto">
          <a:xfrm>
            <a:off x="6660258" y="3950295"/>
            <a:ext cx="2303462" cy="646113"/>
          </a:xfrm>
          <a:prstGeom prst="rect">
            <a:avLst/>
          </a:prstGeom>
          <a:noFill/>
          <a:ln w="9525">
            <a:noFill/>
            <a:miter lim="800000"/>
            <a:headEnd/>
            <a:tailEnd/>
          </a:ln>
        </p:spPr>
        <p:txBody>
          <a:bodyPr>
            <a:spAutoFit/>
          </a:bodyPr>
          <a:lstStyle/>
          <a:p>
            <a:pPr algn="ctr"/>
            <a:r>
              <a:rPr lang="en-US" altLang="ja-JP" dirty="0">
                <a:latin typeface="HGP創英角ｺﾞｼｯｸUB" pitchFamily="50" charset="-128"/>
                <a:ea typeface="HGP創英角ｺﾞｼｯｸUB" pitchFamily="50" charset="-128"/>
              </a:rPr>
              <a:t>Shuffle</a:t>
            </a:r>
            <a:r>
              <a:rPr lang="ja-JP" altLang="en-US" dirty="0">
                <a:latin typeface="HGP創英角ｺﾞｼｯｸUB" pitchFamily="50" charset="-128"/>
                <a:ea typeface="HGP創英角ｺﾞｼｯｸUB" pitchFamily="50" charset="-128"/>
              </a:rPr>
              <a:t>フェーズ</a:t>
            </a:r>
            <a:endParaRPr lang="en-US" altLang="ja-JP" dirty="0">
              <a:latin typeface="HGP創英角ｺﾞｼｯｸUB" pitchFamily="50" charset="-128"/>
              <a:ea typeface="HGP創英角ｺﾞｼｯｸUB" pitchFamily="50" charset="-128"/>
            </a:endParaRPr>
          </a:p>
          <a:p>
            <a:pPr algn="ct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中間データの分配</a:t>
            </a:r>
            <a:r>
              <a:rPr lang="en-US" altLang="ja-JP" dirty="0">
                <a:latin typeface="HGP創英角ｺﾞｼｯｸUB" pitchFamily="50" charset="-128"/>
                <a:ea typeface="HGP創英角ｺﾞｼｯｸUB" pitchFamily="50" charset="-128"/>
              </a:rPr>
              <a:t>)</a:t>
            </a:r>
          </a:p>
        </p:txBody>
      </p:sp>
      <p:sp>
        <p:nvSpPr>
          <p:cNvPr id="13" name="テキスト ボックス 24"/>
          <p:cNvSpPr txBox="1">
            <a:spLocks noChangeArrowheads="1"/>
          </p:cNvSpPr>
          <p:nvPr/>
        </p:nvSpPr>
        <p:spPr bwMode="auto">
          <a:xfrm>
            <a:off x="6642795" y="4896445"/>
            <a:ext cx="2341563" cy="922338"/>
          </a:xfrm>
          <a:prstGeom prst="rect">
            <a:avLst/>
          </a:prstGeom>
          <a:noFill/>
          <a:ln w="9525">
            <a:no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Reduce</a:t>
            </a:r>
            <a:r>
              <a:rPr lang="ja-JP" altLang="en-US">
                <a:latin typeface="HGP創英角ｺﾞｼｯｸUB" pitchFamily="50" charset="-128"/>
                <a:ea typeface="HGP創英角ｺﾞｼｯｸUB" pitchFamily="50" charset="-128"/>
              </a:rPr>
              <a:t>フェーズ</a:t>
            </a:r>
            <a:endParaRPr lang="en-US" altLang="ja-JP">
              <a:latin typeface="HGP創英角ｺﾞｼｯｸUB" pitchFamily="50" charset="-128"/>
              <a:ea typeface="HGP創英角ｺﾞｼｯｸUB" pitchFamily="50" charset="-128"/>
            </a:endParaRPr>
          </a:p>
          <a:p>
            <a:pPr algn="ctr"/>
            <a:r>
              <a:rPr lang="en-US" altLang="ja-JP">
                <a:latin typeface="HGP創英角ｺﾞｼｯｸUB" pitchFamily="50" charset="-128"/>
                <a:ea typeface="HGP創英角ｺﾞｼｯｸUB" pitchFamily="50" charset="-128"/>
              </a:rPr>
              <a:t>(reduce</a:t>
            </a:r>
            <a:r>
              <a:rPr lang="ja-JP" altLang="en-US">
                <a:latin typeface="HGP創英角ｺﾞｼｯｸUB" pitchFamily="50" charset="-128"/>
                <a:ea typeface="HGP創英角ｺﾞｼｯｸUB" pitchFamily="50" charset="-128"/>
              </a:rPr>
              <a:t>関数の適用</a:t>
            </a:r>
            <a:r>
              <a:rPr lang="en-US" altLang="ja-JP">
                <a:latin typeface="HGP創英角ｺﾞｼｯｸUB" pitchFamily="50" charset="-128"/>
                <a:ea typeface="HGP創英角ｺﾞｼｯｸUB" pitchFamily="50" charset="-128"/>
              </a:rPr>
              <a:t>)</a:t>
            </a:r>
            <a:endParaRPr lang="ja-JP" altLang="en-US">
              <a:latin typeface="HGP創英角ｺﾞｼｯｸUB" pitchFamily="50" charset="-128"/>
              <a:ea typeface="HGP創英角ｺﾞｼｯｸUB" pitchFamily="50" charset="-128"/>
            </a:endParaRPr>
          </a:p>
          <a:p>
            <a:pPr algn="ctr"/>
            <a:endParaRPr lang="ja-JP" altLang="en-US">
              <a:latin typeface="HGP創英角ｺﾞｼｯｸUB" pitchFamily="50" charset="-128"/>
              <a:ea typeface="HGP創英角ｺﾞｼｯｸUB" pitchFamily="50" charset="-128"/>
            </a:endParaRPr>
          </a:p>
        </p:txBody>
      </p:sp>
      <p:sp>
        <p:nvSpPr>
          <p:cNvPr id="15" name="円/楕円 14"/>
          <p:cNvSpPr/>
          <p:nvPr/>
        </p:nvSpPr>
        <p:spPr>
          <a:xfrm>
            <a:off x="4315520" y="4756745"/>
            <a:ext cx="647700" cy="647700"/>
          </a:xfrm>
          <a:prstGeom prst="ellipse">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20" name="直線矢印コネクタ 19"/>
          <p:cNvCxnSpPr>
            <a:stCxn id="8" idx="4"/>
            <a:endCxn id="15" idx="0"/>
          </p:cNvCxnSpPr>
          <p:nvPr/>
        </p:nvCxnSpPr>
        <p:spPr>
          <a:xfrm>
            <a:off x="3847208" y="3583583"/>
            <a:ext cx="792162" cy="1173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9" idx="4"/>
            <a:endCxn id="15" idx="0"/>
          </p:cNvCxnSpPr>
          <p:nvPr/>
        </p:nvCxnSpPr>
        <p:spPr>
          <a:xfrm>
            <a:off x="4639370" y="3583583"/>
            <a:ext cx="0" cy="1173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10" idx="4"/>
            <a:endCxn id="15" idx="0"/>
          </p:cNvCxnSpPr>
          <p:nvPr/>
        </p:nvCxnSpPr>
        <p:spPr>
          <a:xfrm flipH="1">
            <a:off x="4639370" y="3583583"/>
            <a:ext cx="792163" cy="1173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右中かっこ 25"/>
          <p:cNvSpPr/>
          <p:nvPr/>
        </p:nvSpPr>
        <p:spPr>
          <a:xfrm>
            <a:off x="6083995" y="2831108"/>
            <a:ext cx="646113" cy="85566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cxnSp>
        <p:nvCxnSpPr>
          <p:cNvPr id="27" name="直線矢印コネクタ 26"/>
          <p:cNvCxnSpPr>
            <a:endCxn id="8" idx="0"/>
          </p:cNvCxnSpPr>
          <p:nvPr/>
        </p:nvCxnSpPr>
        <p:spPr>
          <a:xfrm flipH="1">
            <a:off x="3847208" y="2692995"/>
            <a:ext cx="1587" cy="241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a:off x="4666358" y="2692995"/>
            <a:ext cx="1587" cy="241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H="1">
            <a:off x="5431533" y="2692995"/>
            <a:ext cx="1587" cy="241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5" idx="4"/>
            <a:endCxn id="34" idx="0"/>
          </p:cNvCxnSpPr>
          <p:nvPr/>
        </p:nvCxnSpPr>
        <p:spPr>
          <a:xfrm>
            <a:off x="4639370" y="5404445"/>
            <a:ext cx="2542" cy="473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メモ 33"/>
          <p:cNvSpPr/>
          <p:nvPr/>
        </p:nvSpPr>
        <p:spPr>
          <a:xfrm>
            <a:off x="4499991" y="5877743"/>
            <a:ext cx="283841" cy="288925"/>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36" name="右中かっこ 35"/>
          <p:cNvSpPr/>
          <p:nvPr/>
        </p:nvSpPr>
        <p:spPr>
          <a:xfrm>
            <a:off x="6083995" y="3845520"/>
            <a:ext cx="646113" cy="8572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37" name="右中かっこ 36"/>
          <p:cNvSpPr/>
          <p:nvPr/>
        </p:nvSpPr>
        <p:spPr>
          <a:xfrm>
            <a:off x="6083995" y="4756745"/>
            <a:ext cx="646113" cy="8556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38" name="フローチャート : 書類 37"/>
          <p:cNvSpPr/>
          <p:nvPr/>
        </p:nvSpPr>
        <p:spPr>
          <a:xfrm>
            <a:off x="3704333" y="2319933"/>
            <a:ext cx="287337" cy="388937"/>
          </a:xfrm>
          <a:prstGeom prst="flowChart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39" name="フローチャート : 書類 38"/>
          <p:cNvSpPr/>
          <p:nvPr/>
        </p:nvSpPr>
        <p:spPr>
          <a:xfrm>
            <a:off x="4496495" y="2319933"/>
            <a:ext cx="287338" cy="390525"/>
          </a:xfrm>
          <a:prstGeom prst="flowChart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40" name="フローチャート : 書類 39"/>
          <p:cNvSpPr/>
          <p:nvPr/>
        </p:nvSpPr>
        <p:spPr>
          <a:xfrm>
            <a:off x="5268020" y="2319933"/>
            <a:ext cx="287338" cy="390525"/>
          </a:xfrm>
          <a:prstGeom prst="flowChart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41" name="正方形/長方形 40"/>
          <p:cNvSpPr/>
          <p:nvPr/>
        </p:nvSpPr>
        <p:spPr>
          <a:xfrm>
            <a:off x="251520" y="1700808"/>
            <a:ext cx="8712200" cy="4680991"/>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42" name="テキスト ボックス 134"/>
          <p:cNvSpPr txBox="1">
            <a:spLocks noChangeArrowheads="1"/>
          </p:cNvSpPr>
          <p:nvPr/>
        </p:nvSpPr>
        <p:spPr bwMode="auto">
          <a:xfrm>
            <a:off x="3563888" y="1837035"/>
            <a:ext cx="2212975" cy="368300"/>
          </a:xfrm>
          <a:prstGeom prst="rect">
            <a:avLst/>
          </a:prstGeom>
          <a:solidFill>
            <a:schemeClr val="bg1"/>
          </a:solidFill>
          <a:ln w="9525">
            <a:solidFill>
              <a:schemeClr val="tx1"/>
            </a:solid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MapReduce</a:t>
            </a:r>
            <a:r>
              <a:rPr lang="ja-JP" altLang="en-US">
                <a:latin typeface="HGP創英角ｺﾞｼｯｸUB" pitchFamily="50" charset="-128"/>
                <a:ea typeface="HGP創英角ｺﾞｼｯｸUB" pitchFamily="50" charset="-128"/>
              </a:rPr>
              <a:t>ジョブ</a:t>
            </a:r>
          </a:p>
        </p:txBody>
      </p:sp>
      <p:sp>
        <p:nvSpPr>
          <p:cNvPr id="43" name="角丸四角形 42"/>
          <p:cNvSpPr/>
          <p:nvPr/>
        </p:nvSpPr>
        <p:spPr>
          <a:xfrm>
            <a:off x="899592" y="2708920"/>
            <a:ext cx="1885325"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&lt;Key1, Value1&gt;</a:t>
            </a:r>
            <a:endParaRPr kumimoji="1" lang="ja-JP" altLang="en-US" dirty="0"/>
          </a:p>
        </p:txBody>
      </p:sp>
      <p:sp>
        <p:nvSpPr>
          <p:cNvPr id="44" name="角丸四角形 43"/>
          <p:cNvSpPr/>
          <p:nvPr/>
        </p:nvSpPr>
        <p:spPr>
          <a:xfrm>
            <a:off x="899592" y="2348880"/>
            <a:ext cx="1885325"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&lt;Key2, Value2&gt;</a:t>
            </a:r>
            <a:endParaRPr kumimoji="1" lang="ja-JP" altLang="en-US" dirty="0"/>
          </a:p>
        </p:txBody>
      </p:sp>
      <p:sp>
        <p:nvSpPr>
          <p:cNvPr id="49" name="角丸四角形 48"/>
          <p:cNvSpPr/>
          <p:nvPr/>
        </p:nvSpPr>
        <p:spPr>
          <a:xfrm>
            <a:off x="467544" y="5029298"/>
            <a:ext cx="2947616" cy="310555"/>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t>&lt; </a:t>
            </a:r>
            <a:r>
              <a:rPr kumimoji="1" lang="en-US" altLang="ja-JP" sz="1600" u="sng" dirty="0" smtClean="0">
                <a:solidFill>
                  <a:srgbClr val="FFFF00"/>
                </a:solidFill>
              </a:rPr>
              <a:t>Key1</a:t>
            </a:r>
            <a:r>
              <a:rPr kumimoji="1" lang="en-US" altLang="ja-JP" sz="1600" dirty="0" smtClean="0"/>
              <a:t>, &lt;Value2, Value1&gt;&gt;</a:t>
            </a:r>
            <a:endParaRPr kumimoji="1" lang="ja-JP" altLang="en-US" sz="1600" dirty="0"/>
          </a:p>
        </p:txBody>
      </p:sp>
      <p:sp>
        <p:nvSpPr>
          <p:cNvPr id="52" name="角丸四角形 51"/>
          <p:cNvSpPr/>
          <p:nvPr/>
        </p:nvSpPr>
        <p:spPr>
          <a:xfrm>
            <a:off x="899592" y="4054549"/>
            <a:ext cx="1885325"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&lt;Key3, Value2&gt;</a:t>
            </a:r>
            <a:endParaRPr kumimoji="1" lang="ja-JP" altLang="en-US" dirty="0"/>
          </a:p>
        </p:txBody>
      </p:sp>
      <p:sp>
        <p:nvSpPr>
          <p:cNvPr id="53" name="角丸四角形 52"/>
          <p:cNvSpPr/>
          <p:nvPr/>
        </p:nvSpPr>
        <p:spPr>
          <a:xfrm>
            <a:off x="899592" y="3334469"/>
            <a:ext cx="1885325"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&lt;Key3, Value3&gt;</a:t>
            </a:r>
            <a:endParaRPr kumimoji="1" lang="ja-JP" altLang="en-US" dirty="0"/>
          </a:p>
        </p:txBody>
      </p:sp>
      <p:sp>
        <p:nvSpPr>
          <p:cNvPr id="54" name="角丸四角形 53"/>
          <p:cNvSpPr/>
          <p:nvPr/>
        </p:nvSpPr>
        <p:spPr>
          <a:xfrm>
            <a:off x="899592" y="3694509"/>
            <a:ext cx="1885325"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&lt;Key1, Value2&gt;</a:t>
            </a:r>
            <a:endParaRPr kumimoji="1" lang="ja-JP" altLang="en-US" dirty="0"/>
          </a:p>
        </p:txBody>
      </p:sp>
      <p:sp>
        <p:nvSpPr>
          <p:cNvPr id="2" name="右中かっこ 1"/>
          <p:cNvSpPr/>
          <p:nvPr/>
        </p:nvSpPr>
        <p:spPr>
          <a:xfrm>
            <a:off x="2843808" y="2357686"/>
            <a:ext cx="216024" cy="66179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右中かっこ 54"/>
          <p:cNvSpPr/>
          <p:nvPr/>
        </p:nvSpPr>
        <p:spPr>
          <a:xfrm>
            <a:off x="2843808" y="3320750"/>
            <a:ext cx="216024" cy="104435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6" name="直線コネクタ 55"/>
          <p:cNvCxnSpPr>
            <a:stCxn id="2" idx="1"/>
            <a:endCxn id="8" idx="4"/>
          </p:cNvCxnSpPr>
          <p:nvPr/>
        </p:nvCxnSpPr>
        <p:spPr>
          <a:xfrm>
            <a:off x="3059832" y="2688581"/>
            <a:ext cx="788170" cy="895002"/>
          </a:xfrm>
          <a:prstGeom prst="line">
            <a:avLst/>
          </a:prstGeom>
          <a:ln w="38100">
            <a:solidFill>
              <a:srgbClr val="FF000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55" idx="1"/>
            <a:endCxn id="9" idx="4"/>
          </p:cNvCxnSpPr>
          <p:nvPr/>
        </p:nvCxnSpPr>
        <p:spPr>
          <a:xfrm flipV="1">
            <a:off x="3059832" y="3583583"/>
            <a:ext cx="1579538" cy="259344"/>
          </a:xfrm>
          <a:prstGeom prst="line">
            <a:avLst/>
          </a:prstGeom>
          <a:ln w="38100">
            <a:solidFill>
              <a:srgbClr val="FF000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角丸四角形 59"/>
          <p:cNvSpPr/>
          <p:nvPr/>
        </p:nvSpPr>
        <p:spPr>
          <a:xfrm>
            <a:off x="467544" y="5422701"/>
            <a:ext cx="2947616" cy="310555"/>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smtClean="0"/>
              <a:t>  &lt; </a:t>
            </a:r>
            <a:r>
              <a:rPr kumimoji="1" lang="en-US" altLang="ja-JP" sz="1600" u="sng" dirty="0" smtClean="0">
                <a:solidFill>
                  <a:srgbClr val="FFFF00"/>
                </a:solidFill>
              </a:rPr>
              <a:t>Key2</a:t>
            </a:r>
            <a:r>
              <a:rPr kumimoji="1" lang="en-US" altLang="ja-JP" sz="1600" dirty="0" smtClean="0"/>
              <a:t>, &lt;Value2&gt;&gt;</a:t>
            </a:r>
          </a:p>
        </p:txBody>
      </p:sp>
      <p:sp>
        <p:nvSpPr>
          <p:cNvPr id="61" name="角丸四角形 60"/>
          <p:cNvSpPr/>
          <p:nvPr/>
        </p:nvSpPr>
        <p:spPr>
          <a:xfrm>
            <a:off x="467544" y="5805264"/>
            <a:ext cx="2947616" cy="310555"/>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t>&lt; </a:t>
            </a:r>
            <a:r>
              <a:rPr kumimoji="1" lang="en-US" altLang="ja-JP" sz="1600" u="sng" dirty="0" smtClean="0">
                <a:solidFill>
                  <a:srgbClr val="FFFF00"/>
                </a:solidFill>
              </a:rPr>
              <a:t>Key3</a:t>
            </a:r>
            <a:r>
              <a:rPr kumimoji="1" lang="en-US" altLang="ja-JP" sz="1600" dirty="0" smtClean="0"/>
              <a:t>, &lt;Value2, Value3&gt;&gt;</a:t>
            </a:r>
            <a:endParaRPr kumimoji="1" lang="ja-JP" altLang="en-US" sz="1600" dirty="0"/>
          </a:p>
        </p:txBody>
      </p:sp>
      <p:sp>
        <p:nvSpPr>
          <p:cNvPr id="62" name="右中かっこ 61"/>
          <p:cNvSpPr/>
          <p:nvPr/>
        </p:nvSpPr>
        <p:spPr>
          <a:xfrm>
            <a:off x="3488309" y="5055801"/>
            <a:ext cx="216024" cy="1044353"/>
          </a:xfrm>
          <a:prstGeom prst="rightBrac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3" name="直線コネクタ 62"/>
          <p:cNvCxnSpPr>
            <a:stCxn id="62" idx="1"/>
            <a:endCxn id="15" idx="0"/>
          </p:cNvCxnSpPr>
          <p:nvPr/>
        </p:nvCxnSpPr>
        <p:spPr>
          <a:xfrm flipV="1">
            <a:off x="3704333" y="4756745"/>
            <a:ext cx="935037" cy="821233"/>
          </a:xfrm>
          <a:prstGeom prst="line">
            <a:avLst/>
          </a:prstGeom>
          <a:ln w="38100">
            <a:solidFill>
              <a:srgbClr val="00206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827584" y="4896445"/>
            <a:ext cx="576064" cy="134086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吹き出し 66"/>
          <p:cNvSpPr/>
          <p:nvPr/>
        </p:nvSpPr>
        <p:spPr>
          <a:xfrm>
            <a:off x="4860031" y="5529398"/>
            <a:ext cx="3384377" cy="580678"/>
          </a:xfrm>
          <a:prstGeom prst="wedgeRoundRectCallout">
            <a:avLst>
              <a:gd name="adj1" fmla="val -97534"/>
              <a:gd name="adj2" fmla="val 287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t>Shuffle</a:t>
            </a:r>
            <a:r>
              <a:rPr kumimoji="1" lang="ja-JP" altLang="en-US" dirty="0" smtClean="0"/>
              <a:t>で</a:t>
            </a:r>
            <a:r>
              <a:rPr kumimoji="1" lang="en-US" altLang="ja-JP" dirty="0" smtClean="0"/>
              <a:t>Key</a:t>
            </a:r>
            <a:r>
              <a:rPr kumimoji="1" lang="ja-JP" altLang="en-US" dirty="0" smtClean="0"/>
              <a:t>の要素同士を</a:t>
            </a:r>
            <a:endParaRPr kumimoji="1" lang="en-US" altLang="ja-JP" dirty="0" smtClean="0"/>
          </a:p>
          <a:p>
            <a:pPr algn="ctr"/>
            <a:r>
              <a:rPr kumimoji="1" lang="ja-JP" altLang="en-US" dirty="0" smtClean="0"/>
              <a:t>比較してソートされる</a:t>
            </a:r>
            <a:endParaRPr kumimoji="1" lang="ja-JP" altLang="en-US" dirty="0"/>
          </a:p>
        </p:txBody>
      </p:sp>
      <p:sp>
        <p:nvSpPr>
          <p:cNvPr id="68" name="角丸四角形 67"/>
          <p:cNvSpPr/>
          <p:nvPr/>
        </p:nvSpPr>
        <p:spPr>
          <a:xfrm>
            <a:off x="1475656" y="4907544"/>
            <a:ext cx="1578496" cy="1340868"/>
          </a:xfrm>
          <a:prstGeom prst="round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吹き出し 68"/>
          <p:cNvSpPr/>
          <p:nvPr/>
        </p:nvSpPr>
        <p:spPr>
          <a:xfrm>
            <a:off x="4860032" y="6165304"/>
            <a:ext cx="3384377" cy="580678"/>
          </a:xfrm>
          <a:prstGeom prst="wedgeRoundRectCallout">
            <a:avLst>
              <a:gd name="adj1" fmla="val -102788"/>
              <a:gd name="adj2" fmla="val -6420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dirty="0" smtClean="0">
                <a:solidFill>
                  <a:srgbClr val="FF0000"/>
                </a:solidFill>
              </a:rPr>
              <a:t>Value</a:t>
            </a:r>
            <a:r>
              <a:rPr kumimoji="1" lang="ja-JP" altLang="en-US" sz="2000" dirty="0" smtClean="0">
                <a:solidFill>
                  <a:srgbClr val="FF0000"/>
                </a:solidFill>
              </a:rPr>
              <a:t>の中身はソートされない</a:t>
            </a:r>
            <a:endParaRPr kumimoji="1" lang="ja-JP" altLang="en-US" sz="2000"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参考</a:t>
            </a:r>
            <a:r>
              <a:rPr kumimoji="1" lang="en-US" altLang="ja-JP" dirty="0" smtClean="0"/>
              <a:t>】 </a:t>
            </a:r>
            <a:r>
              <a:rPr kumimoji="1" lang="ja-JP" altLang="en-US" dirty="0" smtClean="0"/>
              <a:t>セカンダリソートの役割</a:t>
            </a:r>
            <a:endParaRPr kumimoji="1" lang="ja-JP" altLang="en-US" dirty="0"/>
          </a:p>
        </p:txBody>
      </p:sp>
      <p:sp>
        <p:nvSpPr>
          <p:cNvPr id="3" name="コンテンツ プレースホルダ 2"/>
          <p:cNvSpPr>
            <a:spLocks noGrp="1"/>
          </p:cNvSpPr>
          <p:nvPr>
            <p:ph idx="1"/>
          </p:nvPr>
        </p:nvSpPr>
        <p:spPr>
          <a:xfrm>
            <a:off x="179512" y="1206501"/>
            <a:ext cx="8784976" cy="2438524"/>
          </a:xfrm>
        </p:spPr>
        <p:txBody>
          <a:bodyPr/>
          <a:lstStyle/>
          <a:p>
            <a:pPr>
              <a:buFont typeface="Wingdings" pitchFamily="2" charset="2"/>
              <a:buChar char="n"/>
            </a:pPr>
            <a:r>
              <a:rPr kumimoji="1" lang="en-US" altLang="ja-JP" dirty="0" smtClean="0"/>
              <a:t>Reduce</a:t>
            </a:r>
            <a:r>
              <a:rPr kumimoji="1" lang="ja-JP" altLang="en-US" dirty="0" smtClean="0"/>
              <a:t>で処理するデータで</a:t>
            </a:r>
            <a:r>
              <a:rPr kumimoji="1" lang="en-US" altLang="ja-JP" dirty="0" smtClean="0"/>
              <a:t>Value</a:t>
            </a:r>
            <a:r>
              <a:rPr kumimoji="1" lang="ja-JP" altLang="en-US" dirty="0" err="1" smtClean="0"/>
              <a:t>にて</a:t>
            </a:r>
            <a:r>
              <a:rPr kumimoji="1" lang="ja-JP" altLang="en-US" dirty="0" smtClean="0"/>
              <a:t>以下のような処理を実施する場合は、</a:t>
            </a:r>
            <a:r>
              <a:rPr lang="ja-JP" altLang="en-US" dirty="0"/>
              <a:t>事前にソートされている</a:t>
            </a:r>
            <a:r>
              <a:rPr lang="ja-JP" altLang="en-US" dirty="0" smtClean="0"/>
              <a:t>ほうが望ましい</a:t>
            </a:r>
            <a:endParaRPr lang="en-US" altLang="ja-JP" dirty="0" smtClean="0"/>
          </a:p>
          <a:p>
            <a:pPr lvl="1">
              <a:buFont typeface="Arial" pitchFamily="34" charset="0"/>
              <a:buChar char="•"/>
            </a:pPr>
            <a:r>
              <a:rPr lang="en-US" altLang="ja-JP" dirty="0" smtClean="0"/>
              <a:t>Value</a:t>
            </a:r>
            <a:r>
              <a:rPr lang="ja-JP" altLang="en-US" dirty="0" smtClean="0"/>
              <a:t>の最小値</a:t>
            </a:r>
            <a:r>
              <a:rPr lang="en-US" altLang="ja-JP" dirty="0" smtClean="0"/>
              <a:t>(</a:t>
            </a:r>
            <a:r>
              <a:rPr lang="ja-JP" altLang="en-US" dirty="0" smtClean="0"/>
              <a:t>最大値</a:t>
            </a:r>
            <a:r>
              <a:rPr lang="en-US" altLang="ja-JP" dirty="0" smtClean="0"/>
              <a:t>)</a:t>
            </a:r>
            <a:r>
              <a:rPr lang="ja-JP" altLang="en-US" dirty="0" smtClean="0"/>
              <a:t>のみを抽出する</a:t>
            </a:r>
            <a:endParaRPr lang="en-US" altLang="ja-JP" dirty="0" smtClean="0"/>
          </a:p>
          <a:p>
            <a:pPr lvl="1">
              <a:buFont typeface="Arial" pitchFamily="34" charset="0"/>
              <a:buChar char="•"/>
            </a:pPr>
            <a:r>
              <a:rPr kumimoji="1" lang="ja-JP" altLang="en-US" dirty="0"/>
              <a:t>特定</a:t>
            </a:r>
            <a:r>
              <a:rPr kumimoji="1" lang="ja-JP" altLang="en-US" dirty="0" smtClean="0"/>
              <a:t>の条件に含まれている</a:t>
            </a:r>
            <a:r>
              <a:rPr kumimoji="1" lang="en-US" altLang="ja-JP" dirty="0" smtClean="0"/>
              <a:t>Value</a:t>
            </a:r>
            <a:r>
              <a:rPr kumimoji="1" lang="ja-JP" altLang="en-US" dirty="0" smtClean="0"/>
              <a:t>のみを処理したい</a:t>
            </a:r>
            <a:endParaRPr kumimoji="1" lang="en-US" altLang="ja-JP" dirty="0" smtClean="0"/>
          </a:p>
          <a:p>
            <a:pPr lvl="1">
              <a:buFont typeface="Arial" pitchFamily="34" charset="0"/>
              <a:buChar char="•"/>
            </a:pPr>
            <a:r>
              <a:rPr lang="ja-JP" altLang="en-US" dirty="0"/>
              <a:t>出力結果</a:t>
            </a:r>
            <a:r>
              <a:rPr lang="ja-JP" altLang="en-US" dirty="0" smtClean="0"/>
              <a:t>が特定の要素でソートされている</a:t>
            </a:r>
            <a:endParaRPr lang="en-US" altLang="ja-JP" dirty="0" smtClean="0"/>
          </a:p>
          <a:p>
            <a:pPr>
              <a:buFont typeface="Wingdings" pitchFamily="2" charset="2"/>
              <a:buChar char="n"/>
            </a:pPr>
            <a:r>
              <a:rPr lang="en-US" altLang="ja-JP" dirty="0" smtClean="0"/>
              <a:t>Hadoop</a:t>
            </a:r>
            <a:r>
              <a:rPr lang="ja-JP" altLang="en-US" dirty="0" err="1" smtClean="0"/>
              <a:t>にて</a:t>
            </a:r>
            <a:r>
              <a:rPr lang="en-US" altLang="ja-JP" dirty="0" smtClean="0"/>
              <a:t>Value</a:t>
            </a:r>
            <a:r>
              <a:rPr lang="ja-JP" altLang="en-US" dirty="0" smtClean="0"/>
              <a:t>をソートする手法として、</a:t>
            </a:r>
            <a:r>
              <a:rPr lang="ja-JP" altLang="en-US" dirty="0" smtClean="0">
                <a:solidFill>
                  <a:srgbClr val="FF0000"/>
                </a:solidFill>
              </a:rPr>
              <a:t>セカンダリソート</a:t>
            </a:r>
            <a:r>
              <a:rPr lang="ja-JP" altLang="en-US" dirty="0" smtClean="0"/>
              <a:t>を利用する</a:t>
            </a:r>
            <a:endParaRPr lang="en-US" altLang="ja-JP" dirty="0" smtClean="0"/>
          </a:p>
          <a:p>
            <a:pPr lvl="1">
              <a:buFont typeface="Arial" pitchFamily="34" charset="0"/>
              <a:buChar char="•"/>
            </a:pPr>
            <a:endParaRPr kumimoji="1" lang="en-US" altLang="ja-JP" dirty="0" smtClean="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34</a:t>
            </a:fld>
            <a:endParaRPr kumimoji="1" lang="ja-JP" altLang="en-US"/>
          </a:p>
        </p:txBody>
      </p:sp>
      <p:sp>
        <p:nvSpPr>
          <p:cNvPr id="5" name="角丸四角形 4"/>
          <p:cNvSpPr/>
          <p:nvPr/>
        </p:nvSpPr>
        <p:spPr>
          <a:xfrm>
            <a:off x="179512" y="4293096"/>
            <a:ext cx="1885325"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&lt;Key1, Value1&gt;</a:t>
            </a:r>
            <a:endParaRPr kumimoji="1" lang="ja-JP" altLang="en-US" dirty="0"/>
          </a:p>
        </p:txBody>
      </p:sp>
      <p:sp>
        <p:nvSpPr>
          <p:cNvPr id="6" name="角丸四角形 5"/>
          <p:cNvSpPr/>
          <p:nvPr/>
        </p:nvSpPr>
        <p:spPr>
          <a:xfrm>
            <a:off x="179512" y="3933056"/>
            <a:ext cx="1885325"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&lt;Key2, Value2&gt;</a:t>
            </a:r>
            <a:endParaRPr kumimoji="1" lang="ja-JP" altLang="en-US" dirty="0"/>
          </a:p>
        </p:txBody>
      </p:sp>
      <p:sp>
        <p:nvSpPr>
          <p:cNvPr id="7" name="角丸四角形 6"/>
          <p:cNvSpPr/>
          <p:nvPr/>
        </p:nvSpPr>
        <p:spPr>
          <a:xfrm>
            <a:off x="179512" y="5638725"/>
            <a:ext cx="1885325"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&lt;Key3, Value2&gt;</a:t>
            </a:r>
            <a:endParaRPr kumimoji="1" lang="ja-JP" altLang="en-US" dirty="0"/>
          </a:p>
        </p:txBody>
      </p:sp>
      <p:sp>
        <p:nvSpPr>
          <p:cNvPr id="8" name="角丸四角形 7"/>
          <p:cNvSpPr/>
          <p:nvPr/>
        </p:nvSpPr>
        <p:spPr>
          <a:xfrm>
            <a:off x="179512" y="4918645"/>
            <a:ext cx="1885325"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&lt;Key3, Value3&gt;</a:t>
            </a:r>
            <a:endParaRPr kumimoji="1" lang="ja-JP" altLang="en-US" dirty="0"/>
          </a:p>
        </p:txBody>
      </p:sp>
      <p:sp>
        <p:nvSpPr>
          <p:cNvPr id="9" name="角丸四角形 8"/>
          <p:cNvSpPr/>
          <p:nvPr/>
        </p:nvSpPr>
        <p:spPr>
          <a:xfrm>
            <a:off x="179512" y="5278685"/>
            <a:ext cx="1885325"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&lt;Key1, Value2&gt;</a:t>
            </a:r>
            <a:endParaRPr kumimoji="1" lang="ja-JP" altLang="en-US" dirty="0"/>
          </a:p>
        </p:txBody>
      </p:sp>
      <p:sp>
        <p:nvSpPr>
          <p:cNvPr id="12" name="右矢印 11"/>
          <p:cNvSpPr/>
          <p:nvPr/>
        </p:nvSpPr>
        <p:spPr>
          <a:xfrm>
            <a:off x="2123728" y="4005064"/>
            <a:ext cx="360040" cy="51531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2123728" y="5157192"/>
            <a:ext cx="360040" cy="51531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2555776" y="4293096"/>
            <a:ext cx="2952328"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&lt;&lt;Key1, Value1&gt;, Value1&gt;</a:t>
            </a:r>
            <a:endParaRPr kumimoji="1" lang="ja-JP" altLang="en-US" dirty="0"/>
          </a:p>
        </p:txBody>
      </p:sp>
      <p:sp>
        <p:nvSpPr>
          <p:cNvPr id="15" name="角丸四角形 14"/>
          <p:cNvSpPr/>
          <p:nvPr/>
        </p:nvSpPr>
        <p:spPr>
          <a:xfrm>
            <a:off x="2555776" y="3933056"/>
            <a:ext cx="2952328"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&lt;&lt;Key2, Value2&gt;, Value2&gt;</a:t>
            </a:r>
            <a:endParaRPr kumimoji="1" lang="ja-JP" altLang="en-US" dirty="0"/>
          </a:p>
        </p:txBody>
      </p:sp>
      <p:sp>
        <p:nvSpPr>
          <p:cNvPr id="16" name="角丸四角形 15"/>
          <p:cNvSpPr/>
          <p:nvPr/>
        </p:nvSpPr>
        <p:spPr>
          <a:xfrm>
            <a:off x="2555776" y="5638725"/>
            <a:ext cx="2952328"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&lt;&lt;Key3, Value2&gt;, Value2&gt;</a:t>
            </a:r>
            <a:endParaRPr kumimoji="1" lang="ja-JP" altLang="en-US" dirty="0"/>
          </a:p>
        </p:txBody>
      </p:sp>
      <p:sp>
        <p:nvSpPr>
          <p:cNvPr id="17" name="角丸四角形 16"/>
          <p:cNvSpPr/>
          <p:nvPr/>
        </p:nvSpPr>
        <p:spPr>
          <a:xfrm>
            <a:off x="2555776" y="4918645"/>
            <a:ext cx="2952328"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&lt;&lt;Key3, Value3&gt;, Value3&gt;</a:t>
            </a:r>
            <a:endParaRPr kumimoji="1" lang="ja-JP" altLang="en-US" dirty="0"/>
          </a:p>
        </p:txBody>
      </p:sp>
      <p:sp>
        <p:nvSpPr>
          <p:cNvPr id="18" name="角丸四角形 17"/>
          <p:cNvSpPr/>
          <p:nvPr/>
        </p:nvSpPr>
        <p:spPr>
          <a:xfrm>
            <a:off x="2555776" y="5278685"/>
            <a:ext cx="2952328"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&lt;&lt;Key1, Value2&gt;, Value2&gt;</a:t>
            </a:r>
            <a:endParaRPr kumimoji="1" lang="ja-JP" altLang="en-US" dirty="0"/>
          </a:p>
        </p:txBody>
      </p:sp>
      <p:sp>
        <p:nvSpPr>
          <p:cNvPr id="19" name="右矢印 18"/>
          <p:cNvSpPr/>
          <p:nvPr/>
        </p:nvSpPr>
        <p:spPr>
          <a:xfrm>
            <a:off x="5580112" y="4558604"/>
            <a:ext cx="360040" cy="515318"/>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a:off x="6016872" y="4281933"/>
            <a:ext cx="2947616" cy="310555"/>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t>&lt; </a:t>
            </a:r>
            <a:r>
              <a:rPr kumimoji="1" lang="en-US" altLang="ja-JP" sz="1600" u="sng" dirty="0" smtClean="0">
                <a:solidFill>
                  <a:srgbClr val="FFFF00"/>
                </a:solidFill>
              </a:rPr>
              <a:t>Key1</a:t>
            </a:r>
            <a:r>
              <a:rPr kumimoji="1" lang="en-US" altLang="ja-JP" sz="1600" dirty="0" smtClean="0"/>
              <a:t>, &lt;</a:t>
            </a:r>
            <a:r>
              <a:rPr kumimoji="1" lang="en-US" altLang="ja-JP" sz="1600" u="sng" dirty="0" smtClean="0">
                <a:solidFill>
                  <a:srgbClr val="FFFF00"/>
                </a:solidFill>
              </a:rPr>
              <a:t>Value1, Value2</a:t>
            </a:r>
            <a:r>
              <a:rPr kumimoji="1" lang="en-US" altLang="ja-JP" sz="1600" dirty="0" smtClean="0"/>
              <a:t>&gt;&gt;</a:t>
            </a:r>
            <a:endParaRPr kumimoji="1" lang="ja-JP" altLang="en-US" sz="1600" dirty="0"/>
          </a:p>
        </p:txBody>
      </p:sp>
      <p:sp>
        <p:nvSpPr>
          <p:cNvPr id="21" name="角丸四角形 20"/>
          <p:cNvSpPr/>
          <p:nvPr/>
        </p:nvSpPr>
        <p:spPr>
          <a:xfrm>
            <a:off x="6016872" y="4675336"/>
            <a:ext cx="2947616" cy="310555"/>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smtClean="0"/>
              <a:t>  &lt; </a:t>
            </a:r>
            <a:r>
              <a:rPr kumimoji="1" lang="en-US" altLang="ja-JP" sz="1600" u="sng" dirty="0" smtClean="0">
                <a:solidFill>
                  <a:srgbClr val="FFFF00"/>
                </a:solidFill>
              </a:rPr>
              <a:t>Key2</a:t>
            </a:r>
            <a:r>
              <a:rPr kumimoji="1" lang="en-US" altLang="ja-JP" sz="1600" dirty="0" smtClean="0"/>
              <a:t>, &lt;</a:t>
            </a:r>
            <a:r>
              <a:rPr kumimoji="1" lang="en-US" altLang="ja-JP" sz="1600" dirty="0" smtClean="0">
                <a:solidFill>
                  <a:srgbClr val="FFFF00"/>
                </a:solidFill>
              </a:rPr>
              <a:t>Value2</a:t>
            </a:r>
            <a:r>
              <a:rPr kumimoji="1" lang="en-US" altLang="ja-JP" sz="1600" dirty="0" smtClean="0"/>
              <a:t>&gt;&gt;</a:t>
            </a:r>
          </a:p>
        </p:txBody>
      </p:sp>
      <p:sp>
        <p:nvSpPr>
          <p:cNvPr id="22" name="角丸四角形 21"/>
          <p:cNvSpPr/>
          <p:nvPr/>
        </p:nvSpPr>
        <p:spPr>
          <a:xfrm>
            <a:off x="6016872" y="5057899"/>
            <a:ext cx="2947616" cy="310555"/>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t>&lt; </a:t>
            </a:r>
            <a:r>
              <a:rPr kumimoji="1" lang="en-US" altLang="ja-JP" sz="1600" u="sng" dirty="0" smtClean="0">
                <a:solidFill>
                  <a:srgbClr val="FFFF00"/>
                </a:solidFill>
              </a:rPr>
              <a:t>Key3</a:t>
            </a:r>
            <a:r>
              <a:rPr kumimoji="1" lang="en-US" altLang="ja-JP" sz="1600" dirty="0" smtClean="0"/>
              <a:t>, &lt;</a:t>
            </a:r>
            <a:r>
              <a:rPr kumimoji="1" lang="en-US" altLang="ja-JP" sz="1600" u="sng" dirty="0" smtClean="0">
                <a:solidFill>
                  <a:srgbClr val="FFFF00"/>
                </a:solidFill>
              </a:rPr>
              <a:t>Value2, Value3</a:t>
            </a:r>
            <a:r>
              <a:rPr kumimoji="1" lang="en-US" altLang="ja-JP" sz="1600" dirty="0" smtClean="0"/>
              <a:t>&gt;&gt;</a:t>
            </a:r>
            <a:endParaRPr kumimoji="1" lang="ja-JP" altLang="en-US" sz="1600" dirty="0"/>
          </a:p>
        </p:txBody>
      </p:sp>
      <p:sp>
        <p:nvSpPr>
          <p:cNvPr id="23" name="角丸四角形 22"/>
          <p:cNvSpPr/>
          <p:nvPr/>
        </p:nvSpPr>
        <p:spPr>
          <a:xfrm>
            <a:off x="6376912" y="4149080"/>
            <a:ext cx="576064" cy="134086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a:off x="7024984" y="4160179"/>
            <a:ext cx="1578496" cy="1340868"/>
          </a:xfrm>
          <a:prstGeom prst="round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147031" y="3491716"/>
            <a:ext cx="1904689" cy="369332"/>
          </a:xfrm>
          <a:prstGeom prst="rect">
            <a:avLst/>
          </a:prstGeom>
          <a:noFill/>
        </p:spPr>
        <p:txBody>
          <a:bodyPr wrap="none" rtlCol="0">
            <a:spAutoFit/>
          </a:bodyPr>
          <a:lstStyle/>
          <a:p>
            <a:r>
              <a:rPr kumimoji="1" lang="ja-JP" altLang="en-US" u="sng" dirty="0" smtClean="0"/>
              <a:t>本来の</a:t>
            </a:r>
            <a:r>
              <a:rPr kumimoji="1" lang="en-US" altLang="ja-JP" u="sng" dirty="0" smtClean="0"/>
              <a:t>Key, Value</a:t>
            </a:r>
            <a:endParaRPr kumimoji="1" lang="ja-JP" altLang="en-US" u="sng" dirty="0"/>
          </a:p>
        </p:txBody>
      </p:sp>
      <p:sp>
        <p:nvSpPr>
          <p:cNvPr id="26" name="テキスト ボックス 25"/>
          <p:cNvSpPr txBox="1"/>
          <p:nvPr/>
        </p:nvSpPr>
        <p:spPr>
          <a:xfrm>
            <a:off x="2771800" y="3491716"/>
            <a:ext cx="2356735" cy="369332"/>
          </a:xfrm>
          <a:prstGeom prst="rect">
            <a:avLst/>
          </a:prstGeom>
          <a:noFill/>
        </p:spPr>
        <p:txBody>
          <a:bodyPr wrap="none" rtlCol="0">
            <a:spAutoFit/>
          </a:bodyPr>
          <a:lstStyle/>
          <a:p>
            <a:r>
              <a:rPr lang="ja-JP" altLang="en-US" u="sng" dirty="0" smtClean="0"/>
              <a:t>セカンダリソート</a:t>
            </a:r>
            <a:r>
              <a:rPr lang="ja-JP" altLang="en-US" u="sng" dirty="0"/>
              <a:t>利用時</a:t>
            </a:r>
            <a:endParaRPr kumimoji="1" lang="ja-JP" altLang="en-US" u="sng" dirty="0"/>
          </a:p>
        </p:txBody>
      </p:sp>
      <p:sp>
        <p:nvSpPr>
          <p:cNvPr id="27" name="テキスト ボックス 26"/>
          <p:cNvSpPr txBox="1"/>
          <p:nvPr/>
        </p:nvSpPr>
        <p:spPr>
          <a:xfrm>
            <a:off x="6527526" y="3491716"/>
            <a:ext cx="1572866" cy="369332"/>
          </a:xfrm>
          <a:prstGeom prst="rect">
            <a:avLst/>
          </a:prstGeom>
          <a:noFill/>
        </p:spPr>
        <p:txBody>
          <a:bodyPr wrap="none" rtlCol="0">
            <a:spAutoFit/>
          </a:bodyPr>
          <a:lstStyle/>
          <a:p>
            <a:r>
              <a:rPr lang="en-US" altLang="ja-JP" u="sng" dirty="0" smtClean="0"/>
              <a:t>Shuffle</a:t>
            </a:r>
            <a:r>
              <a:rPr lang="ja-JP" altLang="en-US" u="sng" dirty="0" smtClean="0"/>
              <a:t>実行後</a:t>
            </a:r>
            <a:endParaRPr kumimoji="1" lang="ja-JP" altLang="en-US" u="sng" dirty="0"/>
          </a:p>
        </p:txBody>
      </p:sp>
      <p:sp>
        <p:nvSpPr>
          <p:cNvPr id="28" name="角丸四角形吹き出し 27"/>
          <p:cNvSpPr/>
          <p:nvPr/>
        </p:nvSpPr>
        <p:spPr>
          <a:xfrm>
            <a:off x="4860032" y="6165304"/>
            <a:ext cx="3384377" cy="580678"/>
          </a:xfrm>
          <a:prstGeom prst="wedgeRoundRectCallout">
            <a:avLst>
              <a:gd name="adj1" fmla="val 22797"/>
              <a:gd name="adj2" fmla="val -15314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dirty="0" smtClean="0">
                <a:solidFill>
                  <a:srgbClr val="FF0000"/>
                </a:solidFill>
              </a:rPr>
              <a:t>Value</a:t>
            </a:r>
            <a:r>
              <a:rPr kumimoji="1" lang="ja-JP" altLang="en-US" sz="2000" dirty="0" smtClean="0">
                <a:solidFill>
                  <a:srgbClr val="FF0000"/>
                </a:solidFill>
              </a:rPr>
              <a:t>の中身もソートされる</a:t>
            </a:r>
            <a:endParaRPr kumimoji="1" lang="ja-JP" altLang="en-US" sz="2000"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参考</a:t>
            </a:r>
            <a:r>
              <a:rPr kumimoji="1" lang="en-US" altLang="ja-JP" dirty="0" smtClean="0"/>
              <a:t>】 </a:t>
            </a:r>
            <a:r>
              <a:rPr kumimoji="1" lang="ja-JP" altLang="en-US" dirty="0" smtClean="0"/>
              <a:t>セカンダリソートの実現方法</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従来の</a:t>
            </a:r>
            <a:r>
              <a:rPr kumimoji="1" lang="en-US" altLang="ja-JP" dirty="0" smtClean="0"/>
              <a:t>Key</a:t>
            </a:r>
            <a:r>
              <a:rPr kumimoji="1" lang="ja-JP" altLang="en-US" dirty="0" smtClean="0"/>
              <a:t>に加え、ソート対象となる</a:t>
            </a:r>
            <a:r>
              <a:rPr kumimoji="1" lang="en-US" altLang="ja-JP" dirty="0" smtClean="0"/>
              <a:t>Value</a:t>
            </a:r>
            <a:r>
              <a:rPr kumimoji="1" lang="ja-JP" altLang="en-US" dirty="0" smtClean="0"/>
              <a:t>を組み合わせた複合キーを用意する</a:t>
            </a:r>
            <a:endParaRPr kumimoji="1" lang="en-US" altLang="ja-JP" dirty="0" smtClean="0"/>
          </a:p>
          <a:p>
            <a:pPr lvl="1">
              <a:buFont typeface="Arial" pitchFamily="34" charset="0"/>
              <a:buChar char="•"/>
            </a:pPr>
            <a:r>
              <a:rPr lang="ja-JP" altLang="en-US" dirty="0"/>
              <a:t>複合</a:t>
            </a:r>
            <a:r>
              <a:rPr lang="ja-JP" altLang="en-US" dirty="0" smtClean="0"/>
              <a:t>キーでの</a:t>
            </a:r>
            <a:r>
              <a:rPr lang="en-US" altLang="ja-JP" dirty="0" err="1" smtClean="0"/>
              <a:t>compareTo</a:t>
            </a:r>
            <a:r>
              <a:rPr lang="ja-JP" altLang="en-US" dirty="0" smtClean="0"/>
              <a:t>メソッドにて、</a:t>
            </a:r>
            <a:r>
              <a:rPr lang="ja-JP" altLang="en-US" dirty="0"/>
              <a:t>ソート</a:t>
            </a:r>
            <a:r>
              <a:rPr lang="ja-JP" altLang="en-US" dirty="0" smtClean="0"/>
              <a:t>対象</a:t>
            </a:r>
            <a:r>
              <a:rPr lang="en-US" altLang="ja-JP" dirty="0" smtClean="0"/>
              <a:t>Value</a:t>
            </a:r>
            <a:r>
              <a:rPr lang="ja-JP" altLang="en-US" dirty="0" smtClean="0"/>
              <a:t>を並び替える実装を記述する</a:t>
            </a:r>
            <a:endParaRPr kumimoji="1" lang="en-US" altLang="ja-JP" dirty="0" smtClean="0"/>
          </a:p>
          <a:p>
            <a:r>
              <a:rPr kumimoji="1" lang="ja-JP" altLang="en-US" dirty="0" smtClean="0"/>
              <a:t>パーティショナーにて</a:t>
            </a:r>
            <a:r>
              <a:rPr kumimoji="1" lang="en-US" altLang="ja-JP" dirty="0" smtClean="0"/>
              <a:t>Key</a:t>
            </a:r>
            <a:r>
              <a:rPr kumimoji="1" lang="ja-JP" altLang="en-US" dirty="0" smtClean="0"/>
              <a:t>のみ利用する</a:t>
            </a:r>
            <a:r>
              <a:rPr kumimoji="1" lang="en-US" altLang="ja-JP" dirty="0" err="1" smtClean="0"/>
              <a:t>getPartition</a:t>
            </a:r>
            <a:r>
              <a:rPr kumimoji="1" lang="ja-JP" altLang="en-US" dirty="0" smtClean="0"/>
              <a:t>メソッドを用意する</a:t>
            </a:r>
            <a:endParaRPr kumimoji="1" lang="en-US" altLang="ja-JP" dirty="0" smtClean="0"/>
          </a:p>
          <a:p>
            <a:pPr lvl="1">
              <a:buFont typeface="Arial" pitchFamily="34" charset="0"/>
              <a:buChar char="•"/>
            </a:pPr>
            <a:r>
              <a:rPr lang="ja-JP" altLang="en-US" dirty="0" smtClean="0"/>
              <a:t>標準の</a:t>
            </a:r>
            <a:r>
              <a:rPr lang="ja-JP" altLang="en-US" dirty="0"/>
              <a:t>パーティショナーで</a:t>
            </a:r>
            <a:r>
              <a:rPr lang="ja-JP" altLang="en-US" dirty="0" smtClean="0"/>
              <a:t>は、</a:t>
            </a:r>
            <a:r>
              <a:rPr lang="ja-JP" altLang="en-US" dirty="0"/>
              <a:t>複合</a:t>
            </a:r>
            <a:r>
              <a:rPr lang="ja-JP" altLang="en-US" dirty="0" smtClean="0"/>
              <a:t>キーのすべてを利用するため</a:t>
            </a:r>
            <a:endParaRPr lang="en-US" altLang="ja-JP" dirty="0" smtClean="0"/>
          </a:p>
          <a:p>
            <a:r>
              <a:rPr lang="ja-JP" altLang="en-US" dirty="0" smtClean="0"/>
              <a:t>キー比較用</a:t>
            </a:r>
            <a:r>
              <a:rPr lang="en-US" altLang="ja-JP" dirty="0" smtClean="0"/>
              <a:t>Comparator</a:t>
            </a:r>
            <a:r>
              <a:rPr lang="ja-JP" altLang="en-US" dirty="0" smtClean="0"/>
              <a:t>クラスにて、複合キーの</a:t>
            </a:r>
            <a:r>
              <a:rPr lang="en-US" altLang="ja-JP" dirty="0" smtClean="0"/>
              <a:t>Key</a:t>
            </a:r>
            <a:r>
              <a:rPr lang="ja-JP" altLang="en-US" dirty="0" smtClean="0"/>
              <a:t>のみを扱う</a:t>
            </a:r>
            <a:r>
              <a:rPr lang="en-US" altLang="ja-JP" dirty="0" smtClean="0"/>
              <a:t>compare</a:t>
            </a:r>
            <a:r>
              <a:rPr lang="ja-JP" altLang="en-US" dirty="0" smtClean="0"/>
              <a:t>メソッドを用意する</a:t>
            </a:r>
            <a:endParaRPr lang="en-US" altLang="ja-JP" dirty="0" smtClean="0"/>
          </a:p>
          <a:p>
            <a:r>
              <a:rPr kumimoji="1" lang="en-US" altLang="ja-JP" dirty="0" smtClean="0"/>
              <a:t>Value</a:t>
            </a:r>
            <a:r>
              <a:rPr kumimoji="1" lang="ja-JP" altLang="en-US" dirty="0" smtClean="0"/>
              <a:t>比較用</a:t>
            </a:r>
            <a:r>
              <a:rPr kumimoji="1" lang="en-US" altLang="ja-JP" dirty="0" smtClean="0"/>
              <a:t>Comparator</a:t>
            </a:r>
            <a:r>
              <a:rPr kumimoji="1" lang="ja-JP" altLang="en-US" dirty="0" smtClean="0"/>
              <a:t>クラスを用意する</a:t>
            </a:r>
            <a:endParaRPr kumimoji="1" lang="en-US" altLang="ja-JP" dirty="0" smtClean="0"/>
          </a:p>
          <a:p>
            <a:r>
              <a:rPr lang="en-US" altLang="ja-JP" dirty="0" err="1" smtClean="0"/>
              <a:t>Job.setPartitioner</a:t>
            </a:r>
            <a:r>
              <a:rPr lang="ja-JP" altLang="en-US" dirty="0" smtClean="0"/>
              <a:t>メソッドにて、</a:t>
            </a:r>
            <a:r>
              <a:rPr lang="en-US" altLang="ja-JP" dirty="0" smtClean="0"/>
              <a:t>2.</a:t>
            </a:r>
            <a:r>
              <a:rPr lang="ja-JP" altLang="en-US" dirty="0" smtClean="0"/>
              <a:t>で定義した</a:t>
            </a:r>
            <a:r>
              <a:rPr lang="en-US" altLang="ja-JP" dirty="0" err="1" smtClean="0"/>
              <a:t>Partitioner</a:t>
            </a:r>
            <a:r>
              <a:rPr lang="ja-JP" altLang="en-US" dirty="0" smtClean="0"/>
              <a:t>クラスを宣言する</a:t>
            </a:r>
            <a:endParaRPr lang="en-US" altLang="ja-JP" dirty="0" smtClean="0"/>
          </a:p>
          <a:p>
            <a:r>
              <a:rPr kumimoji="1" lang="en-US" altLang="ja-JP" dirty="0" err="1" smtClean="0"/>
              <a:t>Job.setGroupingComparatorClass</a:t>
            </a:r>
            <a:r>
              <a:rPr kumimoji="1" lang="ja-JP" altLang="en-US" dirty="0" smtClean="0"/>
              <a:t>メソッドにて、</a:t>
            </a:r>
            <a:r>
              <a:rPr kumimoji="1" lang="en-US" altLang="ja-JP" dirty="0" smtClean="0"/>
              <a:t>3.</a:t>
            </a:r>
            <a:r>
              <a:rPr kumimoji="1" lang="ja-JP" altLang="en-US" dirty="0" smtClean="0"/>
              <a:t>で定義した</a:t>
            </a:r>
            <a:r>
              <a:rPr kumimoji="1" lang="en-US" altLang="ja-JP" dirty="0" smtClean="0"/>
              <a:t>Comparator</a:t>
            </a:r>
            <a:r>
              <a:rPr kumimoji="1" lang="ja-JP" altLang="en-US" dirty="0" smtClean="0"/>
              <a:t>クラスを宣言する</a:t>
            </a:r>
            <a:endParaRPr kumimoji="1" lang="en-US" altLang="ja-JP" dirty="0" smtClean="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35</a:t>
            </a:fld>
            <a:endParaRPr kumimoji="1" lang="ja-JP"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en-US" dirty="0" smtClean="0"/>
              <a:t>参考</a:t>
            </a:r>
            <a:r>
              <a:rPr lang="en-US" altLang="ja-JP" dirty="0" smtClean="0"/>
              <a:t>】 </a:t>
            </a:r>
            <a:r>
              <a:rPr kumimoji="1" lang="ja-JP" altLang="en-US" dirty="0" smtClean="0"/>
              <a:t>注意点 </a:t>
            </a:r>
            <a:r>
              <a:rPr kumimoji="1" lang="en-US" altLang="ja-JP" dirty="0" smtClean="0"/>
              <a:t>: </a:t>
            </a:r>
            <a:r>
              <a:rPr kumimoji="1" lang="ja-JP" altLang="en-US" dirty="0" smtClean="0"/>
              <a:t>セカンダリソートの利用について</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n"/>
            </a:pPr>
            <a:r>
              <a:rPr kumimoji="1" lang="ja-JP" altLang="en-US" dirty="0" smtClean="0"/>
              <a:t>セカンダリソートで扱う</a:t>
            </a:r>
            <a:r>
              <a:rPr kumimoji="1" lang="en-US" altLang="ja-JP" dirty="0" smtClean="0"/>
              <a:t>Comparator</a:t>
            </a:r>
            <a:r>
              <a:rPr kumimoji="1" lang="ja-JP" altLang="en-US" dirty="0" smtClean="0"/>
              <a:t>の実装方法について注意する</a:t>
            </a:r>
            <a:endParaRPr kumimoji="1" lang="en-US" altLang="ja-JP" dirty="0" smtClean="0"/>
          </a:p>
          <a:p>
            <a:pPr lvl="1">
              <a:buFont typeface="Arial" pitchFamily="34" charset="0"/>
              <a:buChar char="•"/>
            </a:pPr>
            <a:r>
              <a:rPr kumimoji="1" lang="ja-JP" altLang="en-US" dirty="0" smtClean="0"/>
              <a:t>もともと、</a:t>
            </a:r>
            <a:r>
              <a:rPr kumimoji="1" lang="en-US" altLang="ja-JP" dirty="0" smtClean="0"/>
              <a:t>Hadoop</a:t>
            </a:r>
            <a:r>
              <a:rPr kumimoji="1" lang="ja-JP" altLang="en-US" dirty="0" smtClean="0"/>
              <a:t>の</a:t>
            </a:r>
            <a:r>
              <a:rPr kumimoji="1" lang="en-US" altLang="ja-JP" dirty="0" smtClean="0"/>
              <a:t>Key</a:t>
            </a:r>
            <a:r>
              <a:rPr kumimoji="1" lang="ja-JP" altLang="en-US" dirty="0" smtClean="0"/>
              <a:t>のソートはシリアライズされているデータ同士を比較</a:t>
            </a:r>
            <a:endParaRPr kumimoji="1" lang="en-US" altLang="ja-JP" dirty="0" smtClean="0"/>
          </a:p>
          <a:p>
            <a:pPr lvl="2">
              <a:buFont typeface="Arial" pitchFamily="34" charset="0"/>
              <a:buChar char="•"/>
            </a:pPr>
            <a:r>
              <a:rPr lang="ja-JP" altLang="en-US" dirty="0" smtClean="0"/>
              <a:t>シリアライズ</a:t>
            </a:r>
            <a:r>
              <a:rPr lang="en-US" altLang="ja-JP" dirty="0" smtClean="0"/>
              <a:t>-</a:t>
            </a:r>
            <a:r>
              <a:rPr lang="ja-JP" altLang="en-US" dirty="0" smtClean="0"/>
              <a:t>デシリアライズの手間を削減</a:t>
            </a:r>
            <a:endParaRPr lang="en-US" altLang="ja-JP" dirty="0"/>
          </a:p>
          <a:p>
            <a:pPr lvl="1">
              <a:buFont typeface="Arial" pitchFamily="34" charset="0"/>
              <a:buChar char="•"/>
            </a:pPr>
            <a:r>
              <a:rPr lang="en-US" altLang="ja-JP" dirty="0" err="1" smtClean="0"/>
              <a:t>compareTo</a:t>
            </a:r>
            <a:r>
              <a:rPr lang="ja-JP" altLang="en-US" dirty="0" smtClean="0"/>
              <a:t>メソッドと</a:t>
            </a:r>
            <a:r>
              <a:rPr lang="en-US" altLang="ja-JP" dirty="0" smtClean="0"/>
              <a:t>compare</a:t>
            </a:r>
            <a:r>
              <a:rPr lang="ja-JP" altLang="en-US" dirty="0" smtClean="0"/>
              <a:t>を組み合わせる仕組みが重要</a:t>
            </a:r>
            <a:endParaRPr lang="en-US" altLang="ja-JP" dirty="0" smtClean="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36</a:t>
            </a:fld>
            <a:endParaRPr kumimoji="1" lang="ja-JP" altLang="en-US"/>
          </a:p>
        </p:txBody>
      </p:sp>
      <p:sp>
        <p:nvSpPr>
          <p:cNvPr id="6" name="テキスト ボックス 5"/>
          <p:cNvSpPr txBox="1"/>
          <p:nvPr/>
        </p:nvSpPr>
        <p:spPr>
          <a:xfrm>
            <a:off x="611560" y="2637487"/>
            <a:ext cx="8064896" cy="40318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1600" dirty="0" smtClean="0">
                <a:latin typeface="Courier New" pitchFamily="49" charset="0"/>
                <a:ea typeface="ＭＳ ゴシック" pitchFamily="49" charset="-128"/>
                <a:cs typeface="Courier New" pitchFamily="49" charset="0"/>
              </a:rPr>
              <a:t>// </a:t>
            </a:r>
            <a:r>
              <a:rPr kumimoji="1" lang="en-US" altLang="ja-JP" sz="1600" dirty="0" smtClean="0">
                <a:latin typeface="+mn-ea"/>
                <a:cs typeface="Courier New" pitchFamily="49" charset="0"/>
              </a:rPr>
              <a:t>Hadoop</a:t>
            </a:r>
            <a:r>
              <a:rPr lang="ja-JP" altLang="en-US" sz="1600" dirty="0">
                <a:latin typeface="+mn-ea"/>
                <a:cs typeface="Courier New" pitchFamily="49" charset="0"/>
              </a:rPr>
              <a:t>標準</a:t>
            </a:r>
            <a:r>
              <a:rPr lang="ja-JP" altLang="en-US" sz="1600" dirty="0" smtClean="0">
                <a:latin typeface="+mn-ea"/>
                <a:cs typeface="Courier New" pitchFamily="49" charset="0"/>
              </a:rPr>
              <a:t>の</a:t>
            </a:r>
            <a:r>
              <a:rPr lang="en-US" altLang="ja-JP" sz="1600" dirty="0" err="1" smtClean="0">
                <a:latin typeface="+mn-ea"/>
                <a:cs typeface="Courier New" pitchFamily="49" charset="0"/>
              </a:rPr>
              <a:t>LongWritable</a:t>
            </a:r>
            <a:r>
              <a:rPr lang="ja-JP" altLang="en-US" sz="1600" dirty="0" smtClean="0">
                <a:latin typeface="+mn-ea"/>
                <a:cs typeface="Courier New" pitchFamily="49" charset="0"/>
              </a:rPr>
              <a:t>クラスの</a:t>
            </a:r>
            <a:r>
              <a:rPr lang="en-US" altLang="ja-JP" sz="1600" dirty="0" smtClean="0">
                <a:latin typeface="+mn-ea"/>
                <a:cs typeface="Courier New" pitchFamily="49" charset="0"/>
              </a:rPr>
              <a:t>Comparator</a:t>
            </a:r>
            <a:r>
              <a:rPr lang="ja-JP" altLang="en-US" sz="1600" dirty="0" smtClean="0">
                <a:latin typeface="+mn-ea"/>
                <a:cs typeface="Courier New" pitchFamily="49" charset="0"/>
              </a:rPr>
              <a:t>を参照する</a:t>
            </a:r>
            <a:endParaRPr lang="en-US" altLang="ja-JP" sz="1600" dirty="0" smtClean="0">
              <a:latin typeface="+mn-ea"/>
              <a:cs typeface="Courier New" pitchFamily="49" charset="0"/>
            </a:endParaRPr>
          </a:p>
          <a:p>
            <a:r>
              <a:rPr kumimoji="1" lang="en-US" altLang="ja-JP" sz="1600" dirty="0" smtClean="0">
                <a:latin typeface="Courier New" pitchFamily="49" charset="0"/>
                <a:ea typeface="ＭＳ ゴシック" pitchFamily="49" charset="-128"/>
                <a:cs typeface="Courier New" pitchFamily="49" charset="0"/>
              </a:rPr>
              <a:t>public class </a:t>
            </a:r>
            <a:r>
              <a:rPr kumimoji="1" lang="en-US" altLang="ja-JP" sz="1600" dirty="0" err="1" smtClean="0">
                <a:latin typeface="Courier New" pitchFamily="49" charset="0"/>
                <a:ea typeface="ＭＳ ゴシック" pitchFamily="49" charset="-128"/>
                <a:cs typeface="Courier New" pitchFamily="49" charset="0"/>
              </a:rPr>
              <a:t>LogWritable</a:t>
            </a:r>
            <a:r>
              <a:rPr kumimoji="1" lang="en-US" altLang="ja-JP" sz="1600" dirty="0" smtClean="0">
                <a:latin typeface="Courier New" pitchFamily="49" charset="0"/>
                <a:ea typeface="ＭＳ ゴシック" pitchFamily="49" charset="-128"/>
                <a:cs typeface="Courier New" pitchFamily="49" charset="0"/>
              </a:rPr>
              <a:t> implements </a:t>
            </a:r>
            <a:r>
              <a:rPr kumimoji="1" lang="en-US" altLang="ja-JP" sz="1600" dirty="0" err="1" smtClean="0">
                <a:latin typeface="Courier New" pitchFamily="49" charset="0"/>
                <a:ea typeface="ＭＳ ゴシック" pitchFamily="49" charset="-128"/>
                <a:cs typeface="Courier New" pitchFamily="49" charset="0"/>
              </a:rPr>
              <a:t>WritableComparable</a:t>
            </a:r>
            <a:r>
              <a:rPr kumimoji="1" lang="en-US" altLang="ja-JP" sz="1600" dirty="0" smtClean="0">
                <a:latin typeface="Courier New" pitchFamily="49" charset="0"/>
                <a:ea typeface="ＭＳ ゴシック" pitchFamily="49" charset="-128"/>
                <a:cs typeface="Courier New" pitchFamily="49" charset="0"/>
              </a:rPr>
              <a:t> {</a:t>
            </a:r>
          </a:p>
          <a:p>
            <a:r>
              <a:rPr lang="en-US" altLang="ja-JP" sz="1600" dirty="0" smtClean="0">
                <a:latin typeface="Courier New" pitchFamily="49" charset="0"/>
                <a:ea typeface="ＭＳ ゴシック" pitchFamily="49" charset="-128"/>
                <a:cs typeface="Courier New" pitchFamily="49" charset="0"/>
              </a:rPr>
              <a:t>  // </a:t>
            </a:r>
            <a:r>
              <a:rPr lang="ja-JP" altLang="en-US" sz="1600" dirty="0">
                <a:latin typeface="+mn-ea"/>
                <a:cs typeface="Courier New" pitchFamily="49" charset="0"/>
              </a:rPr>
              <a:t>途中</a:t>
            </a:r>
            <a:r>
              <a:rPr lang="ja-JP" altLang="en-US" sz="1600" dirty="0" smtClean="0">
                <a:latin typeface="+mn-ea"/>
                <a:cs typeface="Courier New" pitchFamily="49" charset="0"/>
              </a:rPr>
              <a:t>省略</a:t>
            </a:r>
            <a:endParaRPr lang="en-US" altLang="ja-JP" sz="1600" dirty="0" smtClean="0">
              <a:latin typeface="+mn-ea"/>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public static class Comparator extends </a:t>
            </a:r>
            <a:r>
              <a:rPr lang="en-US" altLang="ja-JP" sz="1600" dirty="0" err="1" smtClean="0">
                <a:latin typeface="Courier New" pitchFamily="49" charset="0"/>
                <a:ea typeface="ＭＳ ゴシック" pitchFamily="49" charset="-128"/>
                <a:cs typeface="Courier New" pitchFamily="49" charset="0"/>
              </a:rPr>
              <a:t>WritableComparator</a:t>
            </a:r>
            <a:r>
              <a:rPr lang="en-US" altLang="ja-JP" sz="1600" dirty="0" smtClean="0">
                <a:latin typeface="Courier New" pitchFamily="49" charset="0"/>
                <a:ea typeface="ＭＳ ゴシック" pitchFamily="49" charset="-128"/>
                <a:cs typeface="Courier New" pitchFamily="49" charset="0"/>
              </a:rPr>
              <a:t> {</a:t>
            </a:r>
          </a:p>
          <a:p>
            <a:r>
              <a:rPr lang="en-US" altLang="ja-JP" sz="1600" dirty="0" smtClean="0">
                <a:latin typeface="Courier New" pitchFamily="49" charset="0"/>
                <a:ea typeface="ＭＳ ゴシック" pitchFamily="49" charset="-128"/>
                <a:cs typeface="Courier New" pitchFamily="49" charset="0"/>
              </a:rPr>
              <a:t>    public Comparator() {</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super(</a:t>
            </a:r>
            <a:r>
              <a:rPr lang="en-US" altLang="ja-JP" sz="1600" dirty="0" err="1" smtClean="0">
                <a:latin typeface="Courier New" pitchFamily="49" charset="0"/>
                <a:ea typeface="ＭＳ ゴシック" pitchFamily="49" charset="-128"/>
                <a:cs typeface="Courier New" pitchFamily="49" charset="0"/>
              </a:rPr>
              <a:t>LongWritable.class</a:t>
            </a:r>
            <a:r>
              <a:rPr lang="en-US" altLang="ja-JP" sz="1600" dirty="0" smtClean="0">
                <a:latin typeface="Courier New" pitchFamily="49" charset="0"/>
                <a:ea typeface="ＭＳ ゴシック" pitchFamily="49" charset="-128"/>
                <a:cs typeface="Courier New" pitchFamily="49" charset="0"/>
              </a:rPr>
              <a:t>);</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public </a:t>
            </a:r>
            <a:r>
              <a:rPr lang="en-US" altLang="ja-JP" sz="1600" dirty="0" err="1" smtClean="0">
                <a:latin typeface="Courier New" pitchFamily="49" charset="0"/>
                <a:ea typeface="ＭＳ ゴシック" pitchFamily="49" charset="-128"/>
                <a:cs typeface="Courier New" pitchFamily="49" charset="0"/>
              </a:rPr>
              <a:t>int</a:t>
            </a:r>
            <a:r>
              <a:rPr lang="en-US" altLang="ja-JP" sz="1600" dirty="0" smtClean="0">
                <a:latin typeface="Courier New" pitchFamily="49" charset="0"/>
                <a:ea typeface="ＭＳ ゴシック" pitchFamily="49" charset="-128"/>
                <a:cs typeface="Courier New" pitchFamily="49" charset="0"/>
              </a:rPr>
              <a:t> compare(byte[] b1, </a:t>
            </a:r>
            <a:r>
              <a:rPr lang="en-US" altLang="ja-JP" sz="1600" dirty="0" err="1" smtClean="0">
                <a:latin typeface="Courier New" pitchFamily="49" charset="0"/>
                <a:ea typeface="ＭＳ ゴシック" pitchFamily="49" charset="-128"/>
                <a:cs typeface="Courier New" pitchFamily="49" charset="0"/>
              </a:rPr>
              <a:t>int</a:t>
            </a:r>
            <a:r>
              <a:rPr lang="en-US" altLang="ja-JP" sz="1600" dirty="0" smtClean="0">
                <a:latin typeface="Courier New" pitchFamily="49" charset="0"/>
                <a:ea typeface="ＭＳ ゴシック" pitchFamily="49" charset="-128"/>
                <a:cs typeface="Courier New" pitchFamily="49" charset="0"/>
              </a:rPr>
              <a:t> s1, </a:t>
            </a:r>
            <a:r>
              <a:rPr lang="en-US" altLang="ja-JP" sz="1600" dirty="0" err="1" smtClean="0">
                <a:latin typeface="Courier New" pitchFamily="49" charset="0"/>
                <a:ea typeface="ＭＳ ゴシック" pitchFamily="49" charset="-128"/>
                <a:cs typeface="Courier New" pitchFamily="49" charset="0"/>
              </a:rPr>
              <a:t>int</a:t>
            </a:r>
            <a:r>
              <a:rPr lang="en-US" altLang="ja-JP" sz="1600" dirty="0" smtClean="0">
                <a:latin typeface="Courier New" pitchFamily="49" charset="0"/>
                <a:ea typeface="ＭＳ ゴシック" pitchFamily="49" charset="-128"/>
                <a:cs typeface="Courier New" pitchFamily="49" charset="0"/>
              </a:rPr>
              <a:t> l1,</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byte[] b2, </a:t>
            </a:r>
            <a:r>
              <a:rPr lang="en-US" altLang="ja-JP" sz="1600" dirty="0" err="1" smtClean="0">
                <a:latin typeface="Courier New" pitchFamily="49" charset="0"/>
                <a:ea typeface="ＭＳ ゴシック" pitchFamily="49" charset="-128"/>
                <a:cs typeface="Courier New" pitchFamily="49" charset="0"/>
              </a:rPr>
              <a:t>int</a:t>
            </a:r>
            <a:r>
              <a:rPr lang="en-US" altLang="ja-JP" sz="1600" dirty="0" smtClean="0">
                <a:latin typeface="Courier New" pitchFamily="49" charset="0"/>
                <a:ea typeface="ＭＳ ゴシック" pitchFamily="49" charset="-128"/>
                <a:cs typeface="Courier New" pitchFamily="49" charset="0"/>
              </a:rPr>
              <a:t> s2, </a:t>
            </a:r>
            <a:r>
              <a:rPr lang="en-US" altLang="ja-JP" sz="1600" dirty="0" err="1" smtClean="0">
                <a:latin typeface="Courier New" pitchFamily="49" charset="0"/>
                <a:ea typeface="ＭＳ ゴシック" pitchFamily="49" charset="-128"/>
                <a:cs typeface="Courier New" pitchFamily="49" charset="0"/>
              </a:rPr>
              <a:t>int</a:t>
            </a:r>
            <a:r>
              <a:rPr lang="en-US" altLang="ja-JP" sz="1600" dirty="0" smtClean="0">
                <a:latin typeface="Courier New" pitchFamily="49" charset="0"/>
                <a:ea typeface="ＭＳ ゴシック" pitchFamily="49" charset="-128"/>
                <a:cs typeface="Courier New" pitchFamily="49" charset="0"/>
              </a:rPr>
              <a:t> l2) {</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long </a:t>
            </a:r>
            <a:r>
              <a:rPr lang="en-US" altLang="ja-JP" sz="1600" dirty="0" err="1" smtClean="0">
                <a:latin typeface="Courier New" pitchFamily="49" charset="0"/>
                <a:ea typeface="ＭＳ ゴシック" pitchFamily="49" charset="-128"/>
                <a:cs typeface="Courier New" pitchFamily="49" charset="0"/>
              </a:rPr>
              <a:t>thisValue</a:t>
            </a:r>
            <a:r>
              <a:rPr lang="en-US" altLang="ja-JP" sz="1600" dirty="0" smtClean="0">
                <a:latin typeface="Courier New" pitchFamily="49" charset="0"/>
                <a:ea typeface="ＭＳ ゴシック" pitchFamily="49" charset="-128"/>
                <a:cs typeface="Courier New" pitchFamily="49" charset="0"/>
              </a:rPr>
              <a:t> = </a:t>
            </a:r>
            <a:r>
              <a:rPr lang="en-US" altLang="ja-JP" sz="1600" i="1" dirty="0" err="1" smtClean="0">
                <a:latin typeface="Courier New" pitchFamily="49" charset="0"/>
                <a:ea typeface="ＭＳ ゴシック" pitchFamily="49" charset="-128"/>
                <a:cs typeface="Courier New" pitchFamily="49" charset="0"/>
              </a:rPr>
              <a:t>readLong</a:t>
            </a:r>
            <a:r>
              <a:rPr lang="en-US" altLang="ja-JP" sz="1600" dirty="0" smtClean="0">
                <a:latin typeface="Courier New" pitchFamily="49" charset="0"/>
                <a:ea typeface="ＭＳ ゴシック" pitchFamily="49" charset="-128"/>
                <a:cs typeface="Courier New" pitchFamily="49" charset="0"/>
              </a:rPr>
              <a:t>(b1, s1);</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long </a:t>
            </a:r>
            <a:r>
              <a:rPr lang="en-US" altLang="ja-JP" sz="1600" dirty="0" err="1" smtClean="0">
                <a:latin typeface="Courier New" pitchFamily="49" charset="0"/>
                <a:ea typeface="ＭＳ ゴシック" pitchFamily="49" charset="-128"/>
                <a:cs typeface="Courier New" pitchFamily="49" charset="0"/>
              </a:rPr>
              <a:t>thatValue</a:t>
            </a:r>
            <a:r>
              <a:rPr lang="en-US" altLang="ja-JP" sz="1600" dirty="0" smtClean="0">
                <a:latin typeface="Courier New" pitchFamily="49" charset="0"/>
                <a:ea typeface="ＭＳ ゴシック" pitchFamily="49" charset="-128"/>
                <a:cs typeface="Courier New" pitchFamily="49" charset="0"/>
              </a:rPr>
              <a:t> = </a:t>
            </a:r>
            <a:r>
              <a:rPr lang="en-US" altLang="ja-JP" sz="1600" i="1" dirty="0" err="1" smtClean="0">
                <a:latin typeface="Courier New" pitchFamily="49" charset="0"/>
                <a:ea typeface="ＭＳ ゴシック" pitchFamily="49" charset="-128"/>
                <a:cs typeface="Courier New" pitchFamily="49" charset="0"/>
              </a:rPr>
              <a:t>readLong</a:t>
            </a:r>
            <a:r>
              <a:rPr lang="en-US" altLang="ja-JP" sz="1600" dirty="0" smtClean="0">
                <a:latin typeface="Courier New" pitchFamily="49" charset="0"/>
                <a:ea typeface="ＭＳ ゴシック" pitchFamily="49" charset="-128"/>
                <a:cs typeface="Courier New" pitchFamily="49" charset="0"/>
              </a:rPr>
              <a:t>(b2, s2);</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return (</a:t>
            </a:r>
            <a:r>
              <a:rPr lang="en-US" altLang="ja-JP" sz="1600" dirty="0" err="1" smtClean="0">
                <a:latin typeface="Courier New" pitchFamily="49" charset="0"/>
                <a:ea typeface="ＭＳ ゴシック" pitchFamily="49" charset="-128"/>
                <a:cs typeface="Courier New" pitchFamily="49" charset="0"/>
              </a:rPr>
              <a:t>thisValue</a:t>
            </a:r>
            <a:r>
              <a:rPr lang="en-US" altLang="ja-JP" sz="1600" dirty="0" smtClean="0">
                <a:latin typeface="Courier New" pitchFamily="49" charset="0"/>
                <a:ea typeface="ＭＳ ゴシック" pitchFamily="49" charset="-128"/>
                <a:cs typeface="Courier New" pitchFamily="49" charset="0"/>
              </a:rPr>
              <a:t>&lt;</a:t>
            </a:r>
            <a:r>
              <a:rPr lang="en-US" altLang="ja-JP" sz="1600" dirty="0" err="1" smtClean="0">
                <a:latin typeface="Courier New" pitchFamily="49" charset="0"/>
                <a:ea typeface="ＭＳ ゴシック" pitchFamily="49" charset="-128"/>
                <a:cs typeface="Courier New" pitchFamily="49" charset="0"/>
              </a:rPr>
              <a:t>thatValue</a:t>
            </a:r>
            <a:r>
              <a:rPr lang="en-US" altLang="ja-JP" sz="1600" dirty="0" smtClean="0">
                <a:latin typeface="Courier New" pitchFamily="49" charset="0"/>
                <a:ea typeface="ＭＳ ゴシック" pitchFamily="49" charset="-128"/>
                <a:cs typeface="Courier New" pitchFamily="49" charset="0"/>
              </a:rPr>
              <a:t> ? -1 :</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thisValue</a:t>
            </a:r>
            <a:r>
              <a:rPr lang="en-US" altLang="ja-JP" sz="1600" dirty="0" smtClean="0">
                <a:latin typeface="Courier New" pitchFamily="49" charset="0"/>
                <a:ea typeface="ＭＳ ゴシック" pitchFamily="49" charset="-128"/>
                <a:cs typeface="Courier New" pitchFamily="49" charset="0"/>
              </a:rPr>
              <a:t>==</a:t>
            </a:r>
            <a:r>
              <a:rPr lang="en-US" altLang="ja-JP" sz="1600" dirty="0" err="1" smtClean="0">
                <a:latin typeface="Courier New" pitchFamily="49" charset="0"/>
                <a:ea typeface="ＭＳ ゴシック" pitchFamily="49" charset="-128"/>
                <a:cs typeface="Courier New" pitchFamily="49" charset="0"/>
              </a:rPr>
              <a:t>thatValue</a:t>
            </a:r>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0 : 1));</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a:t>
            </a:r>
            <a:endParaRPr lang="en-US" altLang="ja-JP" sz="1600" dirty="0">
              <a:latin typeface="Courier New" pitchFamily="49" charset="0"/>
              <a:ea typeface="ＭＳ ゴシック" pitchFamily="49" charset="-128"/>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  // </a:t>
            </a:r>
            <a:r>
              <a:rPr lang="ja-JP" altLang="en-US" sz="1600" dirty="0" smtClean="0">
                <a:latin typeface="+mn-ea"/>
                <a:cs typeface="Courier New" pitchFamily="49" charset="0"/>
              </a:rPr>
              <a:t>以下省略。</a:t>
            </a:r>
            <a:r>
              <a:rPr lang="en-US" altLang="ja-JP" sz="1600" dirty="0" err="1" smtClean="0">
                <a:latin typeface="+mn-ea"/>
                <a:cs typeface="Courier New" pitchFamily="49" charset="0"/>
              </a:rPr>
              <a:t>readLong</a:t>
            </a:r>
            <a:r>
              <a:rPr lang="ja-JP" altLang="en-US" sz="1600" dirty="0" smtClean="0">
                <a:latin typeface="+mn-ea"/>
                <a:cs typeface="Courier New" pitchFamily="49" charset="0"/>
              </a:rPr>
              <a:t>メソッドは</a:t>
            </a:r>
            <a:r>
              <a:rPr lang="en-US" altLang="ja-JP" sz="1600" dirty="0" err="1" smtClean="0">
                <a:latin typeface="+mn-ea"/>
                <a:cs typeface="Courier New" pitchFamily="49" charset="0"/>
              </a:rPr>
              <a:t>WritableComparator</a:t>
            </a:r>
            <a:r>
              <a:rPr lang="ja-JP" altLang="en-US" sz="1600" dirty="0" smtClean="0">
                <a:latin typeface="+mn-ea"/>
                <a:cs typeface="Courier New" pitchFamily="49" charset="0"/>
              </a:rPr>
              <a:t>クラスのメソッドである</a:t>
            </a:r>
            <a:endParaRPr lang="en-US" altLang="ja-JP" sz="1600" dirty="0">
              <a:latin typeface="+mn-ea"/>
              <a:cs typeface="Courier New" pitchFamily="49" charset="0"/>
            </a:endParaRPr>
          </a:p>
          <a:p>
            <a:r>
              <a:rPr kumimoji="1" lang="en-US" altLang="ja-JP" sz="1600" dirty="0" smtClean="0">
                <a:latin typeface="Courier New" pitchFamily="49" charset="0"/>
                <a:ea typeface="ＭＳ ゴシック" pitchFamily="49" charset="-128"/>
                <a:cs typeface="Courier New" pitchFamily="49"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 【</a:t>
            </a:r>
            <a:r>
              <a:rPr kumimoji="1" lang="ja-JP" altLang="en-US" dirty="0" smtClean="0"/>
              <a:t>参考</a:t>
            </a:r>
            <a:r>
              <a:rPr kumimoji="1" lang="en-US" altLang="ja-JP" dirty="0" smtClean="0"/>
              <a:t>】 </a:t>
            </a:r>
            <a:r>
              <a:rPr kumimoji="1" lang="ja-JP" altLang="en-US" dirty="0" smtClean="0"/>
              <a:t>大量ファイルの扱い方</a:t>
            </a:r>
            <a:endParaRPr kumimoji="1" lang="ja-JP" altLang="en-US" dirty="0"/>
          </a:p>
        </p:txBody>
      </p:sp>
      <p:sp>
        <p:nvSpPr>
          <p:cNvPr id="3" name="テキスト プレースホルダ 2"/>
          <p:cNvSpPr>
            <a:spLocks noGrp="1"/>
          </p:cNvSpPr>
          <p:nvPr>
            <p:ph type="body" idx="1"/>
          </p:nvPr>
        </p:nvSpPr>
        <p:spPr/>
        <p:txBody>
          <a:bodyPr/>
          <a:lstStyle/>
          <a:p>
            <a:endParaRPr kumimoji="1" lang="ja-JP" altLang="en-US"/>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37</a:t>
            </a:fld>
            <a:endParaRPr kumimoji="1" lang="ja-JP"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a:t>
            </a:r>
            <a:r>
              <a:rPr kumimoji="1" lang="ja-JP" altLang="en-US" dirty="0" smtClean="0"/>
              <a:t>参考</a:t>
            </a:r>
            <a:r>
              <a:rPr kumimoji="1" lang="en-US" altLang="ja-JP" dirty="0" smtClean="0"/>
              <a:t>】 </a:t>
            </a:r>
            <a:r>
              <a:rPr kumimoji="1" lang="ja-JP" altLang="en-US" dirty="0" smtClean="0"/>
              <a:t>大量のファイル操作が引き起こす影響</a:t>
            </a:r>
            <a:endParaRPr kumimoji="1" lang="ja-JP" altLang="en-US" dirty="0"/>
          </a:p>
        </p:txBody>
      </p:sp>
      <p:sp>
        <p:nvSpPr>
          <p:cNvPr id="6" name="コンテンツ プレースホルダ 5"/>
          <p:cNvSpPr>
            <a:spLocks noGrp="1"/>
          </p:cNvSpPr>
          <p:nvPr>
            <p:ph idx="1"/>
          </p:nvPr>
        </p:nvSpPr>
        <p:spPr/>
        <p:txBody>
          <a:bodyPr/>
          <a:lstStyle/>
          <a:p>
            <a:pPr>
              <a:buFont typeface="Wingdings" pitchFamily="2" charset="2"/>
              <a:buChar char="n"/>
            </a:pPr>
            <a:r>
              <a:rPr kumimoji="1" lang="en-US" altLang="ja-JP" dirty="0" smtClean="0"/>
              <a:t>Hadoop</a:t>
            </a:r>
            <a:r>
              <a:rPr kumimoji="1" lang="ja-JP" altLang="en-US" dirty="0" smtClean="0"/>
              <a:t>の処理</a:t>
            </a:r>
            <a:r>
              <a:rPr lang="en-US" altLang="ja-JP" dirty="0" smtClean="0"/>
              <a:t>(</a:t>
            </a:r>
            <a:r>
              <a:rPr lang="ja-JP" altLang="en-US" dirty="0" smtClean="0"/>
              <a:t>タスク</a:t>
            </a:r>
            <a:r>
              <a:rPr lang="en-US" altLang="ja-JP" dirty="0" smtClean="0"/>
              <a:t>)</a:t>
            </a:r>
            <a:r>
              <a:rPr lang="ja-JP" altLang="en-US" dirty="0" smtClean="0"/>
              <a:t>数は、以下の条件によって決まる</a:t>
            </a:r>
            <a:endParaRPr lang="en-US" altLang="ja-JP" dirty="0" smtClean="0"/>
          </a:p>
          <a:p>
            <a:pPr lvl="1">
              <a:buFont typeface="Arial" pitchFamily="34" charset="0"/>
              <a:buChar char="•"/>
            </a:pPr>
            <a:r>
              <a:rPr lang="en-US" altLang="ja-JP" dirty="0" smtClean="0"/>
              <a:t>Map</a:t>
            </a:r>
            <a:r>
              <a:rPr lang="ja-JP" altLang="en-US" dirty="0"/>
              <a:t>処</a:t>
            </a:r>
            <a:r>
              <a:rPr lang="ja-JP" altLang="en-US" dirty="0" smtClean="0"/>
              <a:t>理数 </a:t>
            </a:r>
            <a:r>
              <a:rPr lang="en-US" altLang="ja-JP" dirty="0" smtClean="0"/>
              <a:t>= MapReduce</a:t>
            </a:r>
            <a:r>
              <a:rPr lang="ja-JP" altLang="en-US" dirty="0" smtClean="0"/>
              <a:t>で利用するファイルのブロック数</a:t>
            </a:r>
            <a:endParaRPr lang="en-US" altLang="ja-JP" dirty="0" smtClean="0"/>
          </a:p>
          <a:p>
            <a:pPr lvl="1">
              <a:buFont typeface="Arial" pitchFamily="34" charset="0"/>
              <a:buChar char="•"/>
            </a:pPr>
            <a:r>
              <a:rPr lang="en-US" altLang="ja-JP" dirty="0" smtClean="0"/>
              <a:t>Reduce</a:t>
            </a:r>
            <a:r>
              <a:rPr lang="ja-JP" altLang="en-US" dirty="0" smtClean="0"/>
              <a:t>処理数 </a:t>
            </a:r>
            <a:r>
              <a:rPr lang="en-US" altLang="ja-JP" dirty="0" smtClean="0"/>
              <a:t>= </a:t>
            </a:r>
            <a:r>
              <a:rPr lang="ja-JP" altLang="en-US" dirty="0" smtClean="0"/>
              <a:t>各自で定義</a:t>
            </a:r>
            <a:endParaRPr lang="en-US" altLang="ja-JP" dirty="0" smtClean="0"/>
          </a:p>
          <a:p>
            <a:pPr>
              <a:buFont typeface="Arial" pitchFamily="34" charset="0"/>
              <a:buChar char="•"/>
            </a:pPr>
            <a:endParaRPr kumimoji="1" lang="en-US" altLang="ja-JP" dirty="0" smtClean="0"/>
          </a:p>
          <a:p>
            <a:pPr>
              <a:buFont typeface="Wingdings" pitchFamily="2" charset="2"/>
              <a:buChar char="n"/>
            </a:pPr>
            <a:r>
              <a:rPr lang="en-US" altLang="ja-JP" dirty="0" smtClean="0"/>
              <a:t>Map</a:t>
            </a:r>
            <a:r>
              <a:rPr lang="ja-JP" altLang="en-US" dirty="0" smtClean="0"/>
              <a:t>処理数は以下のように算出できる</a:t>
            </a:r>
            <a:r>
              <a:rPr lang="en-US" altLang="ja-JP" dirty="0" smtClean="0"/>
              <a:t>(</a:t>
            </a:r>
            <a:r>
              <a:rPr lang="ja-JP" altLang="en-US" dirty="0" smtClean="0"/>
              <a:t>ブロックサイズ</a:t>
            </a:r>
            <a:r>
              <a:rPr lang="en-US" altLang="ja-JP" dirty="0" smtClean="0"/>
              <a:t>=64MB)</a:t>
            </a:r>
          </a:p>
          <a:p>
            <a:pPr lvl="1">
              <a:buFont typeface="Arial" pitchFamily="34" charset="0"/>
              <a:buChar char="•"/>
            </a:pPr>
            <a:r>
              <a:rPr kumimoji="1" lang="en-US" altLang="ja-JP" dirty="0" smtClean="0"/>
              <a:t>1MB</a:t>
            </a:r>
            <a:r>
              <a:rPr kumimoji="1" lang="ja-JP" altLang="en-US" dirty="0" smtClean="0"/>
              <a:t>の</a:t>
            </a:r>
            <a:r>
              <a:rPr kumimoji="1" lang="en-US" altLang="ja-JP" dirty="0" smtClean="0"/>
              <a:t>200</a:t>
            </a:r>
            <a:r>
              <a:rPr lang="ja-JP" altLang="en-US" dirty="0" smtClean="0"/>
              <a:t>個のファイル </a:t>
            </a:r>
            <a:r>
              <a:rPr lang="en-US" altLang="ja-JP" dirty="0" smtClean="0"/>
              <a:t>-&gt; Map</a:t>
            </a:r>
            <a:r>
              <a:rPr lang="ja-JP" altLang="en-US" dirty="0" smtClean="0"/>
              <a:t>処理数 </a:t>
            </a:r>
            <a:r>
              <a:rPr lang="en-US" altLang="ja-JP" dirty="0" smtClean="0"/>
              <a:t>: 200</a:t>
            </a:r>
          </a:p>
          <a:p>
            <a:pPr lvl="1">
              <a:buFont typeface="Arial" pitchFamily="34" charset="0"/>
              <a:buChar char="•"/>
            </a:pPr>
            <a:r>
              <a:rPr kumimoji="1" lang="en-US" altLang="ja-JP" dirty="0" smtClean="0"/>
              <a:t>200MB</a:t>
            </a:r>
            <a:r>
              <a:rPr kumimoji="1" lang="ja-JP" altLang="en-US" dirty="0" smtClean="0"/>
              <a:t>の</a:t>
            </a:r>
            <a:r>
              <a:rPr kumimoji="1" lang="en-US" altLang="ja-JP" dirty="0" smtClean="0"/>
              <a:t>1</a:t>
            </a:r>
            <a:r>
              <a:rPr kumimoji="1" lang="ja-JP" altLang="en-US" dirty="0" smtClean="0"/>
              <a:t>個のファイル </a:t>
            </a:r>
            <a:r>
              <a:rPr kumimoji="1" lang="en-US" altLang="ja-JP" dirty="0" smtClean="0"/>
              <a:t>-&gt; Map</a:t>
            </a:r>
            <a:r>
              <a:rPr kumimoji="1" lang="ja-JP" altLang="en-US" dirty="0" smtClean="0"/>
              <a:t>処理数 </a:t>
            </a:r>
            <a:r>
              <a:rPr kumimoji="1" lang="en-US" altLang="ja-JP" dirty="0" smtClean="0"/>
              <a:t>: 4 (4</a:t>
            </a:r>
            <a:r>
              <a:rPr kumimoji="1" lang="ja-JP" altLang="en-US" dirty="0" err="1" smtClean="0"/>
              <a:t>つの</a:t>
            </a:r>
            <a:r>
              <a:rPr kumimoji="1" lang="ja-JP" altLang="en-US" dirty="0" smtClean="0"/>
              <a:t>ブロック数</a:t>
            </a:r>
            <a:r>
              <a:rPr kumimoji="1" lang="en-US" altLang="ja-JP" dirty="0" smtClean="0"/>
              <a:t>)</a:t>
            </a:r>
          </a:p>
          <a:p>
            <a:pPr lvl="1">
              <a:buFont typeface="Arial" pitchFamily="34" charset="0"/>
              <a:buChar char="•"/>
            </a:pPr>
            <a:endParaRPr lang="en-US" altLang="ja-JP" dirty="0"/>
          </a:p>
          <a:p>
            <a:pPr>
              <a:buFont typeface="Wingdings" pitchFamily="2" charset="2"/>
              <a:buChar char="n"/>
            </a:pPr>
            <a:r>
              <a:rPr kumimoji="1" lang="en-US" altLang="ja-JP" dirty="0" smtClean="0"/>
              <a:t>Hadoop</a:t>
            </a:r>
            <a:r>
              <a:rPr kumimoji="1" lang="ja-JP" altLang="en-US" dirty="0" smtClean="0"/>
              <a:t>クラスタの</a:t>
            </a:r>
            <a:r>
              <a:rPr kumimoji="1" lang="en-US" altLang="ja-JP" dirty="0" smtClean="0"/>
              <a:t>Map</a:t>
            </a:r>
            <a:r>
              <a:rPr kumimoji="1" lang="ja-JP" altLang="en-US" dirty="0" smtClean="0"/>
              <a:t>スロット数が少ない場合、</a:t>
            </a:r>
            <a:r>
              <a:rPr kumimoji="1" lang="en-US" altLang="ja-JP" dirty="0" smtClean="0"/>
              <a:t>200</a:t>
            </a:r>
            <a:r>
              <a:rPr lang="ja-JP" altLang="en-US" dirty="0" smtClean="0"/>
              <a:t>個のファイルを処理するために、そのつど</a:t>
            </a:r>
            <a:r>
              <a:rPr lang="en-US" altLang="ja-JP" dirty="0" smtClean="0"/>
              <a:t>Map</a:t>
            </a:r>
            <a:r>
              <a:rPr lang="ja-JP" altLang="en-US" dirty="0" smtClean="0"/>
              <a:t>用</a:t>
            </a:r>
            <a:r>
              <a:rPr lang="en-US" altLang="ja-JP" dirty="0" smtClean="0"/>
              <a:t>Java</a:t>
            </a:r>
            <a:r>
              <a:rPr lang="ja-JP" altLang="en-US" dirty="0" smtClean="0"/>
              <a:t>プロセス起動やファイル読み込みが発生し、効率が悪い</a:t>
            </a:r>
            <a:endParaRPr lang="en-US" altLang="ja-JP" dirty="0" smtClean="0"/>
          </a:p>
          <a:p>
            <a:pPr lvl="1">
              <a:buFont typeface="Arial" pitchFamily="34" charset="0"/>
              <a:buChar char="•"/>
            </a:pPr>
            <a:r>
              <a:rPr kumimoji="1" lang="ja-JP" altLang="en-US" dirty="0"/>
              <a:t>ファイル数</a:t>
            </a:r>
            <a:r>
              <a:rPr kumimoji="1" lang="ja-JP" altLang="en-US" dirty="0" smtClean="0"/>
              <a:t>が</a:t>
            </a:r>
            <a:r>
              <a:rPr kumimoji="1" lang="ja-JP" altLang="en-US" dirty="0"/>
              <a:t>増える</a:t>
            </a:r>
            <a:r>
              <a:rPr kumimoji="1" lang="ja-JP" altLang="en-US" dirty="0" smtClean="0"/>
              <a:t>ほど</a:t>
            </a:r>
            <a:r>
              <a:rPr kumimoji="1" lang="en-US" altLang="ja-JP" dirty="0" smtClean="0"/>
              <a:t>Map</a:t>
            </a:r>
            <a:r>
              <a:rPr kumimoji="1" lang="ja-JP" altLang="en-US" dirty="0" smtClean="0"/>
              <a:t>処理数が増え、処理時間が長期化する</a:t>
            </a:r>
            <a:endParaRPr kumimoji="1" lang="en-US" altLang="ja-JP" dirty="0" smtClean="0"/>
          </a:p>
          <a:p>
            <a:pPr lvl="1">
              <a:buFont typeface="Arial" pitchFamily="34" charset="0"/>
              <a:buChar char="•"/>
            </a:pPr>
            <a:endParaRPr lang="en-US" altLang="ja-JP" dirty="0"/>
          </a:p>
          <a:p>
            <a:pPr>
              <a:buFont typeface="Wingdings" pitchFamily="2" charset="2"/>
              <a:buChar char="n"/>
            </a:pPr>
            <a:r>
              <a:rPr kumimoji="1" lang="en-US" altLang="ja-JP" dirty="0" smtClean="0"/>
              <a:t>HDFS</a:t>
            </a:r>
            <a:r>
              <a:rPr kumimoji="1" lang="ja-JP" altLang="en-US" dirty="0" smtClean="0"/>
              <a:t>上でのファイル管理方法には注意が必要である</a:t>
            </a:r>
            <a:endParaRPr kumimoji="1" lang="en-US" altLang="ja-JP"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38</a:t>
            </a:fld>
            <a:endParaRPr kumimoji="1" lang="ja-JP"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参考</a:t>
            </a:r>
            <a:r>
              <a:rPr kumimoji="1" lang="en-US" altLang="ja-JP" dirty="0" smtClean="0"/>
              <a:t>】 Hadoop</a:t>
            </a:r>
            <a:r>
              <a:rPr kumimoji="1" lang="ja-JP" altLang="en-US" dirty="0" err="1" smtClean="0"/>
              <a:t>での</a:t>
            </a:r>
            <a:r>
              <a:rPr kumimoji="1" lang="ja-JP" altLang="en-US" dirty="0" smtClean="0"/>
              <a:t>大量ファイル利用方法 </a:t>
            </a:r>
            <a:r>
              <a:rPr kumimoji="1" lang="en-US" altLang="ja-JP" dirty="0" smtClean="0"/>
              <a:t>1</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n"/>
            </a:pPr>
            <a:r>
              <a:rPr kumimoji="1" lang="ja-JP" altLang="en-US" dirty="0" smtClean="0"/>
              <a:t>大量ファイルを</a:t>
            </a:r>
            <a:r>
              <a:rPr kumimoji="1" lang="en-US" altLang="ja-JP" dirty="0" smtClean="0"/>
              <a:t>MapReduce</a:t>
            </a:r>
            <a:r>
              <a:rPr kumimoji="1" lang="ja-JP" altLang="en-US" dirty="0" smtClean="0"/>
              <a:t>で扱う対策 </a:t>
            </a:r>
            <a:r>
              <a:rPr kumimoji="1" lang="en-US" altLang="ja-JP" dirty="0" smtClean="0"/>
              <a:t>: </a:t>
            </a:r>
            <a:r>
              <a:rPr kumimoji="1" lang="ja-JP" altLang="en-US" dirty="0" smtClean="0"/>
              <a:t>その</a:t>
            </a:r>
            <a:r>
              <a:rPr kumimoji="1" lang="en-US" altLang="ja-JP" dirty="0" smtClean="0"/>
              <a:t>1</a:t>
            </a:r>
          </a:p>
          <a:p>
            <a:pPr>
              <a:buFont typeface="Wingdings" pitchFamily="2" charset="2"/>
              <a:buChar char="n"/>
            </a:pPr>
            <a:r>
              <a:rPr lang="en-US" altLang="ja-JP" dirty="0" smtClean="0"/>
              <a:t>HDFS</a:t>
            </a:r>
            <a:r>
              <a:rPr lang="ja-JP" altLang="en-US" dirty="0" smtClean="0"/>
              <a:t>上に格納する前に、ファイル自体をマージして格納する</a:t>
            </a:r>
            <a:endParaRPr lang="en-US" altLang="ja-JP" dirty="0" smtClean="0"/>
          </a:p>
          <a:p>
            <a:pPr>
              <a:buFont typeface="Arial" pitchFamily="34" charset="0"/>
              <a:buChar char="•"/>
            </a:pPr>
            <a:endParaRPr kumimoji="1" lang="en-US" altLang="ja-JP" dirty="0" smtClean="0"/>
          </a:p>
          <a:p>
            <a:pPr>
              <a:buFont typeface="Wingdings" pitchFamily="2" charset="2"/>
              <a:buChar char="n"/>
            </a:pPr>
            <a:r>
              <a:rPr kumimoji="1" lang="ja-JP" altLang="en-US" dirty="0" smtClean="0"/>
              <a:t>ファイルフォーマットや</a:t>
            </a:r>
            <a:r>
              <a:rPr lang="ja-JP" altLang="en-US" dirty="0"/>
              <a:t>格納日付</a:t>
            </a:r>
            <a:r>
              <a:rPr lang="ja-JP" altLang="en-US" dirty="0" smtClean="0"/>
              <a:t>が同じであるような場合、</a:t>
            </a:r>
            <a:r>
              <a:rPr lang="ja-JP" altLang="en-US" dirty="0"/>
              <a:t>ファイル</a:t>
            </a:r>
            <a:r>
              <a:rPr lang="ja-JP" altLang="en-US" dirty="0" smtClean="0"/>
              <a:t>をマージしながら</a:t>
            </a:r>
            <a:r>
              <a:rPr lang="en-US" altLang="ja-JP" dirty="0" smtClean="0"/>
              <a:t>HDFS</a:t>
            </a:r>
            <a:r>
              <a:rPr lang="ja-JP" altLang="en-US" dirty="0" smtClean="0"/>
              <a:t>に格納する方法</a:t>
            </a:r>
            <a:r>
              <a:rPr lang="ja-JP" altLang="en-US" dirty="0" smtClean="0"/>
              <a:t>がある</a:t>
            </a:r>
            <a:endParaRPr lang="en-US" altLang="ja-JP" dirty="0" smtClean="0"/>
          </a:p>
          <a:p>
            <a:pPr lvl="1">
              <a:buFont typeface="Arial" pitchFamily="34" charset="0"/>
              <a:buChar char="•"/>
            </a:pPr>
            <a:r>
              <a:rPr lang="en-US" altLang="ja-JP" dirty="0" smtClean="0"/>
              <a:t>cat</a:t>
            </a:r>
            <a:r>
              <a:rPr lang="ja-JP" altLang="en-US" dirty="0" smtClean="0"/>
              <a:t>コマンドと</a:t>
            </a:r>
            <a:r>
              <a:rPr lang="en-US" altLang="ja-JP" dirty="0" smtClean="0"/>
              <a:t>HDFS put</a:t>
            </a:r>
            <a:r>
              <a:rPr lang="ja-JP" altLang="en-US" dirty="0" smtClean="0"/>
              <a:t>コマンドの利用</a:t>
            </a:r>
            <a:endParaRPr lang="en-US" altLang="ja-JP" dirty="0" smtClean="0"/>
          </a:p>
          <a:p>
            <a:pPr lvl="1">
              <a:buFont typeface="Arial" pitchFamily="34" charset="0"/>
              <a:buChar char="•"/>
            </a:pPr>
            <a:endParaRPr lang="en-US" altLang="ja-JP" dirty="0"/>
          </a:p>
          <a:p>
            <a:pPr lvl="1">
              <a:buFont typeface="Arial" pitchFamily="34" charset="0"/>
              <a:buChar char="•"/>
            </a:pPr>
            <a:endParaRPr lang="en-US" altLang="ja-JP" dirty="0" smtClean="0"/>
          </a:p>
          <a:p>
            <a:pPr lvl="1">
              <a:buFont typeface="Arial" pitchFamily="34" charset="0"/>
              <a:buChar char="•"/>
            </a:pPr>
            <a:endParaRPr lang="en-US" altLang="ja-JP" dirty="0" smtClean="0"/>
          </a:p>
          <a:p>
            <a:pPr lvl="1">
              <a:buFont typeface="Arial" pitchFamily="34" charset="0"/>
              <a:buChar char="•"/>
            </a:pPr>
            <a:endParaRPr kumimoji="1" lang="en-US" altLang="ja-JP" dirty="0" smtClean="0"/>
          </a:p>
          <a:p>
            <a:pPr lvl="1">
              <a:buFont typeface="Arial" pitchFamily="34" charset="0"/>
              <a:buChar char="•"/>
            </a:pPr>
            <a:endParaRPr lang="en-US" altLang="ja-JP" dirty="0"/>
          </a:p>
          <a:p>
            <a:pPr lvl="1">
              <a:buFont typeface="Arial" pitchFamily="34" charset="0"/>
              <a:buChar char="•"/>
            </a:pPr>
            <a:endParaRPr kumimoji="1" lang="en-US" altLang="ja-JP" dirty="0" smtClean="0"/>
          </a:p>
          <a:p>
            <a:pPr lvl="1">
              <a:buFont typeface="Arial" pitchFamily="34" charset="0"/>
              <a:buChar char="•"/>
            </a:pPr>
            <a:endParaRPr lang="en-US" altLang="ja-JP" dirty="0"/>
          </a:p>
          <a:p>
            <a:pPr lvl="1">
              <a:buFont typeface="Arial" pitchFamily="34" charset="0"/>
              <a:buChar char="•"/>
            </a:pPr>
            <a:r>
              <a:rPr kumimoji="1" lang="ja-JP" altLang="en-US" dirty="0" smtClean="0"/>
              <a:t>複数のファイル格納用アプリケーションの作成</a:t>
            </a:r>
            <a:endParaRPr kumimoji="1" lang="en-US" altLang="ja-JP" dirty="0"/>
          </a:p>
          <a:p>
            <a:pPr>
              <a:buFont typeface="Arial" pitchFamily="34" charset="0"/>
              <a:buChar char="•"/>
            </a:pP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39</a:t>
            </a:fld>
            <a:endParaRPr kumimoji="1" lang="ja-JP" altLang="en-US"/>
          </a:p>
        </p:txBody>
      </p:sp>
      <p:sp>
        <p:nvSpPr>
          <p:cNvPr id="6" name="テキスト ボックス 5"/>
          <p:cNvSpPr txBox="1"/>
          <p:nvPr/>
        </p:nvSpPr>
        <p:spPr>
          <a:xfrm>
            <a:off x="971600" y="3429000"/>
            <a:ext cx="7272808"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1600" dirty="0" smtClean="0">
                <a:latin typeface="+mn-ea"/>
                <a:cs typeface="Courier New" pitchFamily="49" charset="0"/>
              </a:rPr>
              <a:t>## </a:t>
            </a:r>
            <a:r>
              <a:rPr kumimoji="1" lang="ja-JP" altLang="en-US" sz="1600" dirty="0" smtClean="0">
                <a:latin typeface="+mn-ea"/>
                <a:cs typeface="Courier New" pitchFamily="49" charset="0"/>
              </a:rPr>
              <a:t>ローカルのファイルの確認</a:t>
            </a:r>
            <a:endParaRPr kumimoji="1" lang="en-US" altLang="ja-JP" sz="1600" dirty="0" smtClean="0">
              <a:latin typeface="+mn-ea"/>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ls</a:t>
            </a:r>
            <a:r>
              <a:rPr lang="en-US" altLang="ja-JP" sz="1600" dirty="0" smtClean="0">
                <a:latin typeface="Courier New" pitchFamily="49" charset="0"/>
                <a:ea typeface="ＭＳ ゴシック" pitchFamily="49" charset="-128"/>
                <a:cs typeface="Courier New" pitchFamily="49" charset="0"/>
              </a:rPr>
              <a:t> </a:t>
            </a:r>
          </a:p>
          <a:p>
            <a:r>
              <a:rPr kumimoji="1" lang="en-US" altLang="ja-JP" sz="1600" dirty="0" smtClean="0">
                <a:latin typeface="Courier New" pitchFamily="49" charset="0"/>
                <a:ea typeface="ＭＳ ゴシック" pitchFamily="49" charset="-128"/>
                <a:cs typeface="Courier New" pitchFamily="49" charset="0"/>
              </a:rPr>
              <a:t>sampleA.txt sampleB.txt sampleC.txt</a:t>
            </a:r>
          </a:p>
          <a:p>
            <a:r>
              <a:rPr lang="en-US" altLang="ja-JP" sz="1600" dirty="0" smtClean="0">
                <a:latin typeface="+mn-ea"/>
                <a:cs typeface="Courier New" pitchFamily="49" charset="0"/>
              </a:rPr>
              <a:t>## HDFS</a:t>
            </a:r>
            <a:r>
              <a:rPr lang="ja-JP" altLang="en-US" sz="1600" dirty="0" smtClean="0">
                <a:latin typeface="+mn-ea"/>
                <a:cs typeface="Courier New" pitchFamily="49" charset="0"/>
              </a:rPr>
              <a:t>上に</a:t>
            </a:r>
            <a:r>
              <a:rPr lang="en-US" altLang="ja-JP" sz="1600" dirty="0" smtClean="0">
                <a:latin typeface="+mn-ea"/>
                <a:cs typeface="Courier New" pitchFamily="49" charset="0"/>
              </a:rPr>
              <a:t>sample.txt</a:t>
            </a:r>
            <a:r>
              <a:rPr lang="ja-JP" altLang="en-US" sz="1600" dirty="0" smtClean="0">
                <a:latin typeface="+mn-ea"/>
                <a:cs typeface="Courier New" pitchFamily="49" charset="0"/>
              </a:rPr>
              <a:t>と</a:t>
            </a:r>
            <a:r>
              <a:rPr lang="en-US" altLang="ja-JP" sz="1600" dirty="0" smtClean="0">
                <a:latin typeface="+mn-ea"/>
                <a:cs typeface="Courier New" pitchFamily="49" charset="0"/>
              </a:rPr>
              <a:t>1</a:t>
            </a:r>
            <a:r>
              <a:rPr lang="ja-JP" altLang="en-US" sz="1600" dirty="0" err="1" smtClean="0">
                <a:latin typeface="+mn-ea"/>
                <a:cs typeface="Courier New" pitchFamily="49" charset="0"/>
              </a:rPr>
              <a:t>つの</a:t>
            </a:r>
            <a:r>
              <a:rPr lang="ja-JP" altLang="en-US" sz="1600" dirty="0" smtClean="0">
                <a:latin typeface="+mn-ea"/>
                <a:cs typeface="Courier New" pitchFamily="49" charset="0"/>
              </a:rPr>
              <a:t>ファイルに集約</a:t>
            </a:r>
            <a:endParaRPr kumimoji="1" lang="en-US" altLang="ja-JP" sz="1600" dirty="0" smtClean="0">
              <a:latin typeface="+mn-ea"/>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cat *.txt | </a:t>
            </a:r>
            <a:r>
              <a:rPr lang="en-US" altLang="ja-JP" sz="1600" dirty="0" err="1" smtClean="0">
                <a:latin typeface="Courier New" pitchFamily="49" charset="0"/>
                <a:ea typeface="ＭＳ ゴシック" pitchFamily="49" charset="-128"/>
                <a:cs typeface="Courier New" pitchFamily="49" charset="0"/>
              </a:rPr>
              <a:t>hadoop</a:t>
            </a:r>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fs</a:t>
            </a:r>
            <a:r>
              <a:rPr lang="en-US" altLang="ja-JP" sz="1600" dirty="0" smtClean="0">
                <a:latin typeface="Courier New" pitchFamily="49" charset="0"/>
                <a:ea typeface="ＭＳ ゴシック" pitchFamily="49" charset="-128"/>
                <a:cs typeface="Courier New" pitchFamily="49" charset="0"/>
              </a:rPr>
              <a:t> –put – sample.txt</a:t>
            </a:r>
          </a:p>
          <a:p>
            <a:r>
              <a:rPr lang="en-US" altLang="ja-JP" sz="1600" dirty="0" smtClean="0">
                <a:latin typeface="+mn-ea"/>
                <a:cs typeface="Courier New" pitchFamily="49" charset="0"/>
              </a:rPr>
              <a:t>## </a:t>
            </a:r>
            <a:r>
              <a:rPr lang="ja-JP" altLang="en-US" sz="1600" dirty="0" smtClean="0">
                <a:latin typeface="+mn-ea"/>
                <a:cs typeface="Courier New" pitchFamily="49" charset="0"/>
              </a:rPr>
              <a:t>確認</a:t>
            </a:r>
            <a:endParaRPr lang="en-US" altLang="ja-JP" sz="1600" dirty="0" smtClean="0">
              <a:latin typeface="+mn-ea"/>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hadoop</a:t>
            </a:r>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fs</a:t>
            </a:r>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ls</a:t>
            </a:r>
            <a:r>
              <a:rPr lang="en-US" altLang="ja-JP" sz="1600" dirty="0" smtClean="0">
                <a:latin typeface="Courier New" pitchFamily="49" charset="0"/>
                <a:ea typeface="ＭＳ ゴシック" pitchFamily="49" charset="-128"/>
                <a:cs typeface="Courier New" pitchFamily="49" charset="0"/>
              </a:rPr>
              <a:t> sample.txt</a:t>
            </a:r>
            <a:endParaRPr kumimoji="1" lang="ja-JP" altLang="en-US" sz="1600" dirty="0">
              <a:latin typeface="ＭＳ ゴシック" pitchFamily="49" charset="-128"/>
              <a:ea typeface="ＭＳ ゴシック" pitchFamily="49"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a:defRPr/>
            </a:pPr>
            <a:r>
              <a:rPr lang="en-US" altLang="ja-JP" dirty="0"/>
              <a:t>MapReduce</a:t>
            </a:r>
            <a:r>
              <a:rPr lang="ja-JP" altLang="en-US" dirty="0"/>
              <a:t>プログラミング応用ポイント</a:t>
            </a:r>
          </a:p>
        </p:txBody>
      </p:sp>
      <p:sp>
        <p:nvSpPr>
          <p:cNvPr id="4" name="角丸四角形 3"/>
          <p:cNvSpPr/>
          <p:nvPr/>
        </p:nvSpPr>
        <p:spPr>
          <a:xfrm>
            <a:off x="1979613" y="2012950"/>
            <a:ext cx="4965700" cy="432752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ja-JP" altLang="en-US" dirty="0">
              <a:solidFill>
                <a:schemeClr val="tx1"/>
              </a:solidFill>
            </a:endParaRPr>
          </a:p>
        </p:txBody>
      </p:sp>
      <p:sp>
        <p:nvSpPr>
          <p:cNvPr id="8" name="正方形/長方形 7"/>
          <p:cNvSpPr/>
          <p:nvPr/>
        </p:nvSpPr>
        <p:spPr>
          <a:xfrm>
            <a:off x="3067050" y="5980113"/>
            <a:ext cx="2995613" cy="5452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err="1">
                <a:solidFill>
                  <a:schemeClr val="tx1"/>
                </a:solidFill>
              </a:rPr>
              <a:t>OutputFormat</a:t>
            </a:r>
            <a:endParaRPr lang="ja-JP" altLang="en-US" dirty="0">
              <a:solidFill>
                <a:schemeClr val="tx1"/>
              </a:solidFill>
            </a:endParaRPr>
          </a:p>
        </p:txBody>
      </p:sp>
      <p:sp>
        <p:nvSpPr>
          <p:cNvPr id="9" name="正方形/長方形 8"/>
          <p:cNvSpPr/>
          <p:nvPr/>
        </p:nvSpPr>
        <p:spPr>
          <a:xfrm>
            <a:off x="3808413" y="3141663"/>
            <a:ext cx="1512887" cy="50958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Map</a:t>
            </a:r>
            <a:r>
              <a:rPr lang="ja-JP" altLang="en-US" dirty="0">
                <a:solidFill>
                  <a:schemeClr val="tx1"/>
                </a:solidFill>
              </a:rPr>
              <a:t>タスク</a:t>
            </a:r>
          </a:p>
        </p:txBody>
      </p:sp>
      <p:sp>
        <p:nvSpPr>
          <p:cNvPr id="6" name="フローチャート : 磁気ディスク 5"/>
          <p:cNvSpPr/>
          <p:nvPr/>
        </p:nvSpPr>
        <p:spPr>
          <a:xfrm>
            <a:off x="141288" y="3499842"/>
            <a:ext cx="1655762" cy="165735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fontAlgn="auto">
              <a:spcBef>
                <a:spcPts val="0"/>
              </a:spcBef>
              <a:spcAft>
                <a:spcPts val="0"/>
              </a:spcAft>
              <a:defRPr/>
            </a:pPr>
            <a:r>
              <a:rPr lang="en-US" altLang="ja-JP" dirty="0" smtClean="0">
                <a:solidFill>
                  <a:schemeClr val="tx1"/>
                </a:solidFill>
              </a:rPr>
              <a:t>HDFS</a:t>
            </a:r>
            <a:endParaRPr lang="en-US" altLang="ja-JP" dirty="0">
              <a:solidFill>
                <a:schemeClr val="tx1"/>
              </a:solidFill>
            </a:endParaRPr>
          </a:p>
        </p:txBody>
      </p:sp>
      <p:sp>
        <p:nvSpPr>
          <p:cNvPr id="5" name="正方形/長方形 4"/>
          <p:cNvSpPr/>
          <p:nvPr/>
        </p:nvSpPr>
        <p:spPr>
          <a:xfrm>
            <a:off x="3406775" y="1773238"/>
            <a:ext cx="2359025" cy="57626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err="1">
                <a:solidFill>
                  <a:schemeClr val="tx1"/>
                </a:solidFill>
              </a:rPr>
              <a:t>InputFormat</a:t>
            </a:r>
            <a:endParaRPr lang="ja-JP" altLang="en-US" dirty="0">
              <a:solidFill>
                <a:schemeClr val="tx1"/>
              </a:solidFill>
            </a:endParaRPr>
          </a:p>
        </p:txBody>
      </p:sp>
      <p:cxnSp>
        <p:nvCxnSpPr>
          <p:cNvPr id="12" name="直線矢印コネクタ 11"/>
          <p:cNvCxnSpPr>
            <a:stCxn id="5" idx="2"/>
            <a:endCxn id="9" idx="0"/>
          </p:cNvCxnSpPr>
          <p:nvPr/>
        </p:nvCxnSpPr>
        <p:spPr>
          <a:xfrm flipH="1">
            <a:off x="4565650" y="2349500"/>
            <a:ext cx="20638" cy="7921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969" name="テキスト ボックス 12"/>
          <p:cNvSpPr txBox="1">
            <a:spLocks noChangeArrowheads="1"/>
          </p:cNvSpPr>
          <p:nvPr/>
        </p:nvSpPr>
        <p:spPr bwMode="auto">
          <a:xfrm>
            <a:off x="3160713" y="2560638"/>
            <a:ext cx="2808287" cy="3683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r>
              <a:rPr lang="en-US" altLang="ja-JP">
                <a:latin typeface="HGP創英角ｺﾞｼｯｸUB" pitchFamily="50" charset="-128"/>
                <a:ea typeface="HGP創英角ｺﾞｼｯｸUB" pitchFamily="50" charset="-128"/>
              </a:rPr>
              <a:t>Key-Value</a:t>
            </a:r>
            <a:r>
              <a:rPr lang="ja-JP" altLang="en-US">
                <a:latin typeface="HGP創英角ｺﾞｼｯｸUB" pitchFamily="50" charset="-128"/>
                <a:ea typeface="HGP創英角ｺﾞｼｯｸUB" pitchFamily="50" charset="-128"/>
              </a:rPr>
              <a:t>ペアのレコード</a:t>
            </a:r>
          </a:p>
        </p:txBody>
      </p:sp>
      <p:sp>
        <p:nvSpPr>
          <p:cNvPr id="14" name="正方形/長方形 13"/>
          <p:cNvSpPr/>
          <p:nvPr/>
        </p:nvSpPr>
        <p:spPr>
          <a:xfrm>
            <a:off x="7164388" y="4448175"/>
            <a:ext cx="1797050" cy="7810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Writable</a:t>
            </a:r>
            <a:r>
              <a:rPr lang="ja-JP" altLang="en-US" dirty="0">
                <a:solidFill>
                  <a:schemeClr val="tx1"/>
                </a:solidFill>
              </a:rPr>
              <a:t>型</a:t>
            </a:r>
          </a:p>
        </p:txBody>
      </p:sp>
      <p:cxnSp>
        <p:nvCxnSpPr>
          <p:cNvPr id="15" name="直線矢印コネクタ 14"/>
          <p:cNvCxnSpPr>
            <a:stCxn id="9" idx="2"/>
            <a:endCxn id="35" idx="0"/>
          </p:cNvCxnSpPr>
          <p:nvPr/>
        </p:nvCxnSpPr>
        <p:spPr>
          <a:xfrm>
            <a:off x="4564857" y="3651250"/>
            <a:ext cx="42788" cy="9804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endCxn id="8" idx="0"/>
          </p:cNvCxnSpPr>
          <p:nvPr/>
        </p:nvCxnSpPr>
        <p:spPr>
          <a:xfrm>
            <a:off x="4543500" y="5157192"/>
            <a:ext cx="21357" cy="82292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974" name="テキスト ボックス 46"/>
          <p:cNvSpPr txBox="1">
            <a:spLocks noChangeArrowheads="1"/>
          </p:cNvSpPr>
          <p:nvPr/>
        </p:nvSpPr>
        <p:spPr bwMode="auto">
          <a:xfrm>
            <a:off x="3203575" y="5419725"/>
            <a:ext cx="2765425" cy="3698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r>
              <a:rPr lang="ja-JP" altLang="en-US">
                <a:latin typeface="HGP創英角ｺﾞｼｯｸUB" pitchFamily="50" charset="-128"/>
                <a:ea typeface="HGP創英角ｺﾞｼｯｸUB" pitchFamily="50" charset="-128"/>
              </a:rPr>
              <a:t>出力データ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50" name="カギ線コネクタ 49"/>
          <p:cNvCxnSpPr>
            <a:stCxn id="8" idx="1"/>
            <a:endCxn id="6" idx="3"/>
          </p:cNvCxnSpPr>
          <p:nvPr/>
        </p:nvCxnSpPr>
        <p:spPr>
          <a:xfrm rot="10800000">
            <a:off x="969170" y="5157193"/>
            <a:ext cx="2097881" cy="10955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976" name="テキスト ボックス 55"/>
          <p:cNvSpPr txBox="1">
            <a:spLocks noChangeArrowheads="1"/>
          </p:cNvSpPr>
          <p:nvPr/>
        </p:nvSpPr>
        <p:spPr bwMode="auto">
          <a:xfrm>
            <a:off x="5986635" y="1358900"/>
            <a:ext cx="1368425" cy="646112"/>
          </a:xfrm>
          <a:prstGeom prst="rect">
            <a:avLst/>
          </a:prstGeom>
          <a:noFill/>
          <a:ln w="9525">
            <a:noFill/>
            <a:miter lim="800000"/>
            <a:headEnd/>
            <a:tailEnd/>
          </a:ln>
        </p:spPr>
        <p:txBody>
          <a:bodyPr>
            <a:spAutoFit/>
          </a:bodyPr>
          <a:lstStyle/>
          <a:p>
            <a:pPr algn="ctr"/>
            <a:r>
              <a:rPr lang="en-US" altLang="ja-JP" u="sng" dirty="0">
                <a:solidFill>
                  <a:schemeClr val="bg1">
                    <a:lumMod val="50000"/>
                  </a:schemeClr>
                </a:solidFill>
                <a:latin typeface="HGP創英角ｺﾞｼｯｸUB" pitchFamily="50" charset="-128"/>
                <a:ea typeface="HGP創英角ｺﾞｼｯｸUB" pitchFamily="50" charset="-128"/>
              </a:rPr>
              <a:t>MapReduce</a:t>
            </a:r>
            <a:r>
              <a:rPr lang="ja-JP" altLang="en-US" u="sng" dirty="0">
                <a:solidFill>
                  <a:schemeClr val="bg1">
                    <a:lumMod val="50000"/>
                  </a:schemeClr>
                </a:solidFill>
                <a:latin typeface="HGP創英角ｺﾞｼｯｸUB" pitchFamily="50" charset="-128"/>
                <a:ea typeface="HGP創英角ｺﾞｼｯｸUB" pitchFamily="50" charset="-128"/>
              </a:rPr>
              <a:t>ジョブ</a:t>
            </a:r>
          </a:p>
        </p:txBody>
      </p:sp>
      <p:cxnSp>
        <p:nvCxnSpPr>
          <p:cNvPr id="59" name="直線コネクタ 58"/>
          <p:cNvCxnSpPr>
            <a:stCxn id="14" idx="1"/>
            <a:endCxn id="40972" idx="3"/>
          </p:cNvCxnSpPr>
          <p:nvPr/>
        </p:nvCxnSpPr>
        <p:spPr>
          <a:xfrm flipH="1" flipV="1">
            <a:off x="5969000" y="4045992"/>
            <a:ext cx="1195388" cy="79270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カギ線コネクタ 21"/>
          <p:cNvCxnSpPr>
            <a:stCxn id="6" idx="1"/>
            <a:endCxn id="5" idx="1"/>
          </p:cNvCxnSpPr>
          <p:nvPr/>
        </p:nvCxnSpPr>
        <p:spPr>
          <a:xfrm rot="5400000" flipH="1" flipV="1">
            <a:off x="1468736" y="1561803"/>
            <a:ext cx="1438473" cy="2437606"/>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50825" y="1196975"/>
            <a:ext cx="2282825" cy="57626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solidFill>
                  <a:schemeClr val="tx1"/>
                </a:solidFill>
              </a:rPr>
              <a:t>ドライバ</a:t>
            </a:r>
          </a:p>
        </p:txBody>
      </p:sp>
      <p:cxnSp>
        <p:nvCxnSpPr>
          <p:cNvPr id="24" name="直線矢印コネクタ 23"/>
          <p:cNvCxnSpPr>
            <a:stCxn id="23" idx="3"/>
          </p:cNvCxnSpPr>
          <p:nvPr/>
        </p:nvCxnSpPr>
        <p:spPr>
          <a:xfrm>
            <a:off x="2533650" y="1485900"/>
            <a:ext cx="454025" cy="5270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983" name="テキスト ボックス 24"/>
          <p:cNvSpPr txBox="1">
            <a:spLocks noChangeArrowheads="1"/>
          </p:cNvSpPr>
          <p:nvPr/>
        </p:nvSpPr>
        <p:spPr bwMode="auto">
          <a:xfrm>
            <a:off x="2620963" y="1358900"/>
            <a:ext cx="1079500" cy="368300"/>
          </a:xfrm>
          <a:prstGeom prst="rect">
            <a:avLst/>
          </a:prstGeom>
          <a:noFill/>
          <a:ln w="9525">
            <a:noFill/>
            <a:miter lim="800000"/>
            <a:headEnd/>
            <a:tailEnd/>
          </a:ln>
        </p:spPr>
        <p:txBody>
          <a:bodyPr>
            <a:spAutoFit/>
          </a:bodyPr>
          <a:lstStyle/>
          <a:p>
            <a:pPr algn="ctr"/>
            <a:r>
              <a:rPr lang="ja-JP" altLang="en-US"/>
              <a:t>実行</a:t>
            </a:r>
          </a:p>
        </p:txBody>
      </p:sp>
      <p:sp>
        <p:nvSpPr>
          <p:cNvPr id="3" name="スライド番号プレースホルダー 2"/>
          <p:cNvSpPr>
            <a:spLocks noGrp="1"/>
          </p:cNvSpPr>
          <p:nvPr>
            <p:ph type="sldNum" sz="quarter" idx="11"/>
          </p:nvPr>
        </p:nvSpPr>
        <p:spPr/>
        <p:txBody>
          <a:bodyPr/>
          <a:lstStyle/>
          <a:p>
            <a:pPr>
              <a:defRPr/>
            </a:pPr>
            <a:fld id="{1887F558-3BD4-4B17-99B7-618AE64D9680}" type="slidenum">
              <a:rPr lang="ja-JP" altLang="en-US" smtClean="0"/>
              <a:pPr>
                <a:defRPr/>
              </a:pPr>
              <a:t>4</a:t>
            </a:fld>
            <a:endParaRPr lang="ja-JP" altLang="en-US"/>
          </a:p>
        </p:txBody>
      </p:sp>
      <p:sp>
        <p:nvSpPr>
          <p:cNvPr id="36" name="正方形/長方形 35"/>
          <p:cNvSpPr/>
          <p:nvPr/>
        </p:nvSpPr>
        <p:spPr>
          <a:xfrm>
            <a:off x="4067225" y="4559722"/>
            <a:ext cx="1512887" cy="52546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Reduce</a:t>
            </a:r>
            <a:r>
              <a:rPr lang="ja-JP" altLang="en-US" dirty="0">
                <a:solidFill>
                  <a:schemeClr val="tx1"/>
                </a:solidFill>
              </a:rPr>
              <a:t>タスク</a:t>
            </a:r>
          </a:p>
        </p:txBody>
      </p:sp>
      <p:sp>
        <p:nvSpPr>
          <p:cNvPr id="35" name="正方形/長方形 34"/>
          <p:cNvSpPr/>
          <p:nvPr/>
        </p:nvSpPr>
        <p:spPr>
          <a:xfrm>
            <a:off x="3851201" y="4631730"/>
            <a:ext cx="1512887" cy="52546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Reduce</a:t>
            </a:r>
            <a:r>
              <a:rPr lang="ja-JP" altLang="en-US" dirty="0">
                <a:solidFill>
                  <a:schemeClr val="tx1"/>
                </a:solidFill>
              </a:rPr>
              <a:t>タスク</a:t>
            </a:r>
          </a:p>
        </p:txBody>
      </p:sp>
      <p:sp>
        <p:nvSpPr>
          <p:cNvPr id="10" name="正方形/長方形 9"/>
          <p:cNvSpPr/>
          <p:nvPr/>
        </p:nvSpPr>
        <p:spPr>
          <a:xfrm>
            <a:off x="3707904" y="4703763"/>
            <a:ext cx="1512887" cy="52546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Reduce</a:t>
            </a:r>
            <a:r>
              <a:rPr lang="ja-JP" altLang="en-US" dirty="0">
                <a:solidFill>
                  <a:schemeClr val="tx1"/>
                </a:solidFill>
              </a:rPr>
              <a:t>タスク</a:t>
            </a:r>
          </a:p>
        </p:txBody>
      </p:sp>
      <p:cxnSp>
        <p:nvCxnSpPr>
          <p:cNvPr id="25" name="直線矢印コネクタ 24"/>
          <p:cNvCxnSpPr>
            <a:stCxn id="9" idx="2"/>
            <a:endCxn id="36" idx="0"/>
          </p:cNvCxnSpPr>
          <p:nvPr/>
        </p:nvCxnSpPr>
        <p:spPr>
          <a:xfrm>
            <a:off x="4564857" y="3651250"/>
            <a:ext cx="258812" cy="908472"/>
          </a:xfrm>
          <a:prstGeom prst="straightConnector1">
            <a:avLst/>
          </a:prstGeom>
          <a:ln w="3810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endCxn id="10" idx="0"/>
          </p:cNvCxnSpPr>
          <p:nvPr/>
        </p:nvCxnSpPr>
        <p:spPr>
          <a:xfrm flipH="1">
            <a:off x="4464348" y="3676650"/>
            <a:ext cx="79152" cy="1027113"/>
          </a:xfrm>
          <a:prstGeom prst="straightConnector1">
            <a:avLst/>
          </a:prstGeom>
          <a:ln w="3810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0972" name="テキスト ボックス 18"/>
          <p:cNvSpPr txBox="1">
            <a:spLocks noChangeArrowheads="1"/>
          </p:cNvSpPr>
          <p:nvPr/>
        </p:nvSpPr>
        <p:spPr bwMode="auto">
          <a:xfrm>
            <a:off x="3203575" y="3861048"/>
            <a:ext cx="2765425" cy="3698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r>
              <a:rPr lang="ja-JP" altLang="en-US" dirty="0">
                <a:latin typeface="HGP創英角ｺﾞｼｯｸUB" pitchFamily="50" charset="-128"/>
                <a:ea typeface="HGP創英角ｺﾞｼｯｸUB" pitchFamily="50" charset="-128"/>
              </a:rPr>
              <a:t>中間データ</a:t>
            </a:r>
            <a:r>
              <a:rPr lang="en-US" altLang="ja-JP" dirty="0">
                <a:latin typeface="HGP創英角ｺﾞｼｯｸUB" pitchFamily="50" charset="-128"/>
                <a:ea typeface="HGP創英角ｺﾞｼｯｸUB" pitchFamily="50" charset="-128"/>
              </a:rPr>
              <a:t>(Key-Value)</a:t>
            </a:r>
            <a:endParaRPr lang="ja-JP" altLang="en-US" dirty="0">
              <a:latin typeface="HGP創英角ｺﾞｼｯｸUB" pitchFamily="50" charset="-128"/>
              <a:ea typeface="HGP創英角ｺﾞｼｯｸUB" pitchFamily="50" charset="-128"/>
            </a:endParaRPr>
          </a:p>
        </p:txBody>
      </p:sp>
      <p:sp>
        <p:nvSpPr>
          <p:cNvPr id="37" name="角丸四角形吹き出し 36"/>
          <p:cNvSpPr/>
          <p:nvPr/>
        </p:nvSpPr>
        <p:spPr>
          <a:xfrm>
            <a:off x="6710735" y="3299730"/>
            <a:ext cx="1821705" cy="612648"/>
          </a:xfrm>
          <a:prstGeom prst="wedgeRoundRectCallout">
            <a:avLst>
              <a:gd name="adj1" fmla="val -166770"/>
              <a:gd name="adj2" fmla="val 2795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dirty="0"/>
              <a:t>パーティショナー</a:t>
            </a:r>
            <a:endParaRPr kumimoji="1" lang="ja-JP" altLang="en-US" dirty="0"/>
          </a:p>
        </p:txBody>
      </p:sp>
      <p:pic>
        <p:nvPicPr>
          <p:cNvPr id="1026" name="Picture 2" descr="E:\Users\3251469\AppData\Local\Microsoft\Windows\Temporary Internet Files\Low\Content.IE5\CZ3SVNC3\MC90043259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4812" y="4028211"/>
            <a:ext cx="482238" cy="482238"/>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直線矢印コネクタ 48"/>
          <p:cNvCxnSpPr>
            <a:stCxn id="1026" idx="3"/>
            <a:endCxn id="52" idx="1"/>
          </p:cNvCxnSpPr>
          <p:nvPr/>
        </p:nvCxnSpPr>
        <p:spPr>
          <a:xfrm flipV="1">
            <a:off x="1797050" y="3364935"/>
            <a:ext cx="1500624" cy="904395"/>
          </a:xfrm>
          <a:prstGeom prst="straightConnector1">
            <a:avLst/>
          </a:prstGeom>
          <a:ln w="3810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52" name="Picture 2" descr="E:\Users\3251469\AppData\Local\Microsoft\Windows\Temporary Internet Files\Low\Content.IE5\CZ3SVNC3\MC90043259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7674" y="3123816"/>
            <a:ext cx="482238" cy="48223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E:\Users\3251469\AppData\Local\Microsoft\Windows\Temporary Internet Files\Low\Content.IE5\CZ3SVNC3\MC90043259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8225" y="4746962"/>
            <a:ext cx="482238" cy="482238"/>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直線矢印コネクタ 54"/>
          <p:cNvCxnSpPr>
            <a:stCxn id="1026" idx="3"/>
            <a:endCxn id="54" idx="1"/>
          </p:cNvCxnSpPr>
          <p:nvPr/>
        </p:nvCxnSpPr>
        <p:spPr>
          <a:xfrm>
            <a:off x="1797050" y="4269330"/>
            <a:ext cx="1421175" cy="718751"/>
          </a:xfrm>
          <a:prstGeom prst="straightConnector1">
            <a:avLst/>
          </a:prstGeom>
          <a:ln w="3810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0" name="角丸四角形吹き出し 59"/>
          <p:cNvSpPr/>
          <p:nvPr/>
        </p:nvSpPr>
        <p:spPr>
          <a:xfrm>
            <a:off x="1165970" y="2474282"/>
            <a:ext cx="1821705" cy="612648"/>
          </a:xfrm>
          <a:prstGeom prst="wedgeRoundRectCallout">
            <a:avLst>
              <a:gd name="adj1" fmla="val 34474"/>
              <a:gd name="adj2" fmla="val 131599"/>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dirty="0"/>
              <a:t>分散キャッシュ</a:t>
            </a:r>
            <a:endParaRPr kumimoji="1" lang="ja-JP" altLang="en-US" dirty="0"/>
          </a:p>
        </p:txBody>
      </p:sp>
      <p:sp>
        <p:nvSpPr>
          <p:cNvPr id="61" name="角丸四角形吹き出し 60"/>
          <p:cNvSpPr/>
          <p:nvPr/>
        </p:nvSpPr>
        <p:spPr>
          <a:xfrm>
            <a:off x="7152060" y="2012950"/>
            <a:ext cx="1821705" cy="612648"/>
          </a:xfrm>
          <a:prstGeom prst="wedgeRoundRectCallout">
            <a:avLst>
              <a:gd name="adj1" fmla="val -60339"/>
              <a:gd name="adj2" fmla="val -59114"/>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カウンター</a:t>
            </a:r>
            <a:endParaRPr kumimoji="1" lang="ja-JP" altLang="en-US" dirty="0"/>
          </a:p>
        </p:txBody>
      </p:sp>
      <p:sp>
        <p:nvSpPr>
          <p:cNvPr id="62" name="角丸四角形吹き出し 61"/>
          <p:cNvSpPr/>
          <p:nvPr/>
        </p:nvSpPr>
        <p:spPr>
          <a:xfrm>
            <a:off x="5486069" y="3086930"/>
            <a:ext cx="1102155" cy="450662"/>
          </a:xfrm>
          <a:prstGeom prst="wedgeRoundRectCallout">
            <a:avLst>
              <a:gd name="adj1" fmla="val -63404"/>
              <a:gd name="adj2" fmla="val 23805"/>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dirty="0"/>
              <a:t>ログ制御</a:t>
            </a:r>
            <a:endParaRPr kumimoji="1" lang="ja-JP" altLang="en-US" dirty="0"/>
          </a:p>
        </p:txBody>
      </p:sp>
      <p:sp>
        <p:nvSpPr>
          <p:cNvPr id="63" name="角丸四角形吹き出し 62"/>
          <p:cNvSpPr/>
          <p:nvPr/>
        </p:nvSpPr>
        <p:spPr>
          <a:xfrm>
            <a:off x="5702093" y="4760568"/>
            <a:ext cx="1102155" cy="468657"/>
          </a:xfrm>
          <a:prstGeom prst="wedgeRoundRectCallout">
            <a:avLst>
              <a:gd name="adj1" fmla="val -60331"/>
              <a:gd name="adj2" fmla="val 31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dirty="0"/>
              <a:t>ログ制御</a:t>
            </a:r>
            <a:endParaRPr kumimoji="1" lang="ja-JP" altLang="en-US" dirty="0"/>
          </a:p>
        </p:txBody>
      </p:sp>
    </p:spTree>
    <p:extLst>
      <p:ext uri="{BB962C8B-B14F-4D97-AF65-F5344CB8AC3E}">
        <p14:creationId xmlns:p14="http://schemas.microsoft.com/office/powerpoint/2010/main" val="2119299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en-US" dirty="0" smtClean="0"/>
              <a:t>参考</a:t>
            </a:r>
            <a:r>
              <a:rPr lang="en-US" altLang="ja-JP" dirty="0" smtClean="0"/>
              <a:t>】 Hadoop</a:t>
            </a:r>
            <a:r>
              <a:rPr lang="ja-JP" altLang="en-US" dirty="0" err="1" smtClean="0"/>
              <a:t>での</a:t>
            </a:r>
            <a:r>
              <a:rPr lang="ja-JP" altLang="en-US" dirty="0" smtClean="0"/>
              <a:t>大量ファイル利用方法 </a:t>
            </a:r>
            <a:r>
              <a:rPr lang="en-US" altLang="ja-JP" dirty="0" smtClean="0"/>
              <a:t>2</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n"/>
            </a:pPr>
            <a:r>
              <a:rPr lang="ja-JP" altLang="en-US" dirty="0"/>
              <a:t>大量ファイルを</a:t>
            </a:r>
            <a:r>
              <a:rPr lang="en-US" altLang="ja-JP" dirty="0"/>
              <a:t>MapReduce</a:t>
            </a:r>
            <a:r>
              <a:rPr lang="ja-JP" altLang="en-US" dirty="0"/>
              <a:t>で扱う対策 </a:t>
            </a:r>
            <a:r>
              <a:rPr lang="en-US" altLang="ja-JP" dirty="0"/>
              <a:t>: </a:t>
            </a:r>
            <a:r>
              <a:rPr lang="ja-JP" altLang="en-US" dirty="0" smtClean="0"/>
              <a:t>その</a:t>
            </a:r>
            <a:r>
              <a:rPr lang="en-US" altLang="ja-JP" dirty="0" smtClean="0"/>
              <a:t>2</a:t>
            </a:r>
          </a:p>
          <a:p>
            <a:pPr lvl="1">
              <a:buFont typeface="Arial" pitchFamily="34" charset="0"/>
              <a:buChar char="•"/>
            </a:pPr>
            <a:r>
              <a:rPr lang="en-US" altLang="ja-JP" dirty="0" smtClean="0">
                <a:solidFill>
                  <a:srgbClr val="FF0000"/>
                </a:solidFill>
              </a:rPr>
              <a:t>Hadoop</a:t>
            </a:r>
            <a:r>
              <a:rPr lang="ja-JP" altLang="en-US" dirty="0" smtClean="0">
                <a:solidFill>
                  <a:srgbClr val="FF0000"/>
                </a:solidFill>
              </a:rPr>
              <a:t>の</a:t>
            </a:r>
            <a:r>
              <a:rPr lang="en-US" altLang="ja-JP" dirty="0" smtClean="0">
                <a:solidFill>
                  <a:srgbClr val="FF0000"/>
                </a:solidFill>
              </a:rPr>
              <a:t>MapReduce</a:t>
            </a:r>
            <a:r>
              <a:rPr lang="ja-JP" altLang="en-US" dirty="0" smtClean="0">
                <a:solidFill>
                  <a:srgbClr val="FF0000"/>
                </a:solidFill>
              </a:rPr>
              <a:t>処理では、通常は</a:t>
            </a:r>
            <a:r>
              <a:rPr lang="en-US" altLang="ja-JP" dirty="0" smtClean="0">
                <a:solidFill>
                  <a:srgbClr val="FF0000"/>
                </a:solidFill>
              </a:rPr>
              <a:t>1</a:t>
            </a:r>
            <a:r>
              <a:rPr lang="ja-JP" altLang="en-US" dirty="0" err="1" smtClean="0">
                <a:solidFill>
                  <a:srgbClr val="FF0000"/>
                </a:solidFill>
              </a:rPr>
              <a:t>つの</a:t>
            </a:r>
            <a:r>
              <a:rPr lang="ja-JP" altLang="en-US" dirty="0" smtClean="0">
                <a:solidFill>
                  <a:srgbClr val="FF0000"/>
                </a:solidFill>
              </a:rPr>
              <a:t>ファイル＝</a:t>
            </a:r>
            <a:r>
              <a:rPr lang="en-US" altLang="ja-JP" dirty="0" smtClean="0">
                <a:solidFill>
                  <a:srgbClr val="FF0000"/>
                </a:solidFill>
              </a:rPr>
              <a:t>1</a:t>
            </a:r>
            <a:r>
              <a:rPr lang="ja-JP" altLang="en-US" dirty="0" smtClean="0">
                <a:solidFill>
                  <a:srgbClr val="FF0000"/>
                </a:solidFill>
              </a:rPr>
              <a:t>つ以上の</a:t>
            </a:r>
            <a:r>
              <a:rPr lang="en-US" altLang="ja-JP" dirty="0" smtClean="0">
                <a:solidFill>
                  <a:srgbClr val="FF0000"/>
                </a:solidFill>
              </a:rPr>
              <a:t>Map</a:t>
            </a:r>
            <a:r>
              <a:rPr lang="ja-JP" altLang="en-US" dirty="0" smtClean="0">
                <a:solidFill>
                  <a:srgbClr val="FF0000"/>
                </a:solidFill>
              </a:rPr>
              <a:t>処理であるが、</a:t>
            </a:r>
            <a:r>
              <a:rPr lang="en-US" altLang="ja-JP" dirty="0" smtClean="0">
                <a:solidFill>
                  <a:srgbClr val="FF0000"/>
                </a:solidFill>
              </a:rPr>
              <a:t>2</a:t>
            </a:r>
            <a:r>
              <a:rPr lang="ja-JP" altLang="en-US" dirty="0" smtClean="0">
                <a:solidFill>
                  <a:srgbClr val="FF0000"/>
                </a:solidFill>
              </a:rPr>
              <a:t>つ以上のファイルを</a:t>
            </a:r>
            <a:r>
              <a:rPr lang="en-US" altLang="ja-JP" dirty="0" smtClean="0">
                <a:solidFill>
                  <a:srgbClr val="FF0000"/>
                </a:solidFill>
              </a:rPr>
              <a:t>1</a:t>
            </a:r>
            <a:r>
              <a:rPr lang="ja-JP" altLang="en-US" dirty="0" err="1" smtClean="0">
                <a:solidFill>
                  <a:srgbClr val="FF0000"/>
                </a:solidFill>
              </a:rPr>
              <a:t>つの</a:t>
            </a:r>
            <a:r>
              <a:rPr lang="en-US" altLang="ja-JP" dirty="0" smtClean="0">
                <a:solidFill>
                  <a:srgbClr val="FF0000"/>
                </a:solidFill>
              </a:rPr>
              <a:t>Map</a:t>
            </a:r>
            <a:r>
              <a:rPr lang="ja-JP" altLang="en-US" dirty="0" smtClean="0">
                <a:solidFill>
                  <a:srgbClr val="FF0000"/>
                </a:solidFill>
              </a:rPr>
              <a:t>処理で割り当てることも可能である</a:t>
            </a:r>
            <a:endParaRPr lang="en-US" altLang="ja-JP" dirty="0" smtClean="0">
              <a:solidFill>
                <a:srgbClr val="FF0000"/>
              </a:solidFill>
            </a:endParaRPr>
          </a:p>
          <a:p>
            <a:pPr lvl="1">
              <a:buFont typeface="Arial" pitchFamily="34" charset="0"/>
              <a:buChar char="•"/>
            </a:pPr>
            <a:endParaRPr lang="en-US" altLang="ja-JP" dirty="0" smtClean="0"/>
          </a:p>
          <a:p>
            <a:pPr>
              <a:buFont typeface="Wingdings" pitchFamily="2" charset="2"/>
              <a:buChar char="n"/>
            </a:pPr>
            <a:r>
              <a:rPr lang="ja-JP" altLang="en-US" dirty="0" smtClean="0"/>
              <a:t>手法として、</a:t>
            </a:r>
            <a:r>
              <a:rPr lang="en-US" altLang="ja-JP" dirty="0" err="1" smtClean="0"/>
              <a:t>CombineFileInputFormat</a:t>
            </a:r>
            <a:r>
              <a:rPr lang="ja-JP" altLang="en-US" dirty="0" smtClean="0"/>
              <a:t>を利用する</a:t>
            </a:r>
            <a:endParaRPr lang="en-US" altLang="ja-JP" dirty="0" smtClean="0"/>
          </a:p>
          <a:p>
            <a:pPr>
              <a:buFont typeface="Arial" pitchFamily="34" charset="0"/>
              <a:buChar char="•"/>
            </a:pPr>
            <a:endParaRPr lang="en-US" altLang="ja-JP" dirty="0"/>
          </a:p>
          <a:p>
            <a:pPr>
              <a:buFont typeface="Wingdings" pitchFamily="2" charset="2"/>
              <a:buChar char="n"/>
            </a:pPr>
            <a:r>
              <a:rPr lang="en-US" altLang="ja-JP" dirty="0" smtClean="0"/>
              <a:t>Hadoop</a:t>
            </a:r>
            <a:r>
              <a:rPr lang="ja-JP" altLang="en-US" dirty="0" smtClean="0"/>
              <a:t>の</a:t>
            </a:r>
            <a:r>
              <a:rPr lang="en-US" altLang="ja-JP" dirty="0" smtClean="0"/>
              <a:t>MapReduce</a:t>
            </a:r>
            <a:r>
              <a:rPr lang="ja-JP" altLang="en-US" dirty="0" smtClean="0"/>
              <a:t>フレームワークには、</a:t>
            </a:r>
            <a:r>
              <a:rPr lang="en-US" altLang="ja-JP" dirty="0" err="1" smtClean="0"/>
              <a:t>CombineFileInputFormat</a:t>
            </a:r>
            <a:r>
              <a:rPr lang="ja-JP" altLang="en-US" dirty="0" smtClean="0"/>
              <a:t>抽象クラスが用意されている</a:t>
            </a:r>
            <a:endParaRPr lang="en-US" altLang="ja-JP" dirty="0" smtClean="0"/>
          </a:p>
          <a:p>
            <a:pPr>
              <a:buFont typeface="Wingdings" pitchFamily="2" charset="2"/>
              <a:buChar char="n"/>
            </a:pPr>
            <a:r>
              <a:rPr lang="en-US" altLang="ja-JP" dirty="0" err="1" smtClean="0"/>
              <a:t>CombineFileInputFormat</a:t>
            </a:r>
            <a:r>
              <a:rPr lang="ja-JP" altLang="en-US" dirty="0" smtClean="0"/>
              <a:t>を実装することで、複数ファイルを</a:t>
            </a:r>
            <a:r>
              <a:rPr lang="en-US" altLang="ja-JP" dirty="0" smtClean="0"/>
              <a:t>1</a:t>
            </a:r>
            <a:r>
              <a:rPr lang="ja-JP" altLang="en-US" dirty="0" err="1" smtClean="0"/>
              <a:t>つの</a:t>
            </a:r>
            <a:r>
              <a:rPr lang="en-US" altLang="ja-JP" dirty="0" smtClean="0"/>
              <a:t>Map</a:t>
            </a:r>
            <a:r>
              <a:rPr lang="ja-JP" altLang="en-US" dirty="0" smtClean="0"/>
              <a:t>処理で</a:t>
            </a:r>
            <a:r>
              <a:rPr lang="ja-JP" altLang="en-US" dirty="0"/>
              <a:t>扱うことができるようになる</a:t>
            </a:r>
            <a:endParaRPr lang="en-US" altLang="ja-JP" dirty="0"/>
          </a:p>
          <a:p>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40</a:t>
            </a:fld>
            <a:endParaRPr kumimoji="1" lang="ja-JP"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 </a:t>
            </a:r>
            <a:r>
              <a:rPr kumimoji="1" lang="ja-JP" altLang="en-US" dirty="0" smtClean="0"/>
              <a:t>演習</a:t>
            </a:r>
            <a:endParaRPr kumimoji="1" lang="ja-JP" altLang="en-US" dirty="0"/>
          </a:p>
        </p:txBody>
      </p:sp>
      <p:sp>
        <p:nvSpPr>
          <p:cNvPr id="3" name="テキスト プレースホルダ 2"/>
          <p:cNvSpPr>
            <a:spLocks noGrp="1"/>
          </p:cNvSpPr>
          <p:nvPr>
            <p:ph type="body" idx="1"/>
          </p:nvPr>
        </p:nvSpPr>
        <p:spPr/>
        <p:txBody>
          <a:bodyPr/>
          <a:lstStyle/>
          <a:p>
            <a:endParaRPr kumimoji="1" lang="ja-JP" altLang="en-US"/>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41</a:t>
            </a:fld>
            <a:endParaRPr kumimoji="1" lang="ja-JP"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演習</a:t>
            </a:r>
            <a:r>
              <a:rPr lang="ja-JP" altLang="en-US" dirty="0" smtClean="0"/>
              <a:t>テーマ</a:t>
            </a:r>
            <a:endParaRPr kumimoji="1" lang="ja-JP" altLang="en-US" dirty="0"/>
          </a:p>
        </p:txBody>
      </p:sp>
      <p:sp>
        <p:nvSpPr>
          <p:cNvPr id="6" name="コンテンツ プレースホルダ 5"/>
          <p:cNvSpPr>
            <a:spLocks noGrp="1"/>
          </p:cNvSpPr>
          <p:nvPr>
            <p:ph idx="1"/>
          </p:nvPr>
        </p:nvSpPr>
        <p:spPr/>
        <p:txBody>
          <a:bodyPr/>
          <a:lstStyle/>
          <a:p>
            <a:pPr>
              <a:buFont typeface="Wingdings" pitchFamily="2" charset="2"/>
              <a:buChar char="n"/>
            </a:pPr>
            <a:r>
              <a:rPr lang="ja-JP" altLang="en-US" dirty="0" smtClean="0"/>
              <a:t>本講義では、以下の</a:t>
            </a:r>
            <a:r>
              <a:rPr lang="en-US" altLang="ja-JP" dirty="0" smtClean="0"/>
              <a:t>2</a:t>
            </a:r>
            <a:r>
              <a:rPr lang="ja-JP" altLang="en-US" dirty="0" err="1" smtClean="0"/>
              <a:t>つの</a:t>
            </a:r>
            <a:r>
              <a:rPr lang="en-US" altLang="ja-JP" dirty="0" smtClean="0"/>
              <a:t>MapReduce</a:t>
            </a:r>
            <a:r>
              <a:rPr lang="ja-JP" altLang="en-US" dirty="0" smtClean="0"/>
              <a:t>ジョブについて演習する</a:t>
            </a:r>
            <a:endParaRPr lang="en-US" altLang="ja-JP" dirty="0" smtClean="0"/>
          </a:p>
          <a:p>
            <a:pPr>
              <a:buFont typeface="Arial" pitchFamily="34" charset="0"/>
              <a:buChar char="•"/>
            </a:pPr>
            <a:endParaRPr lang="en-US" altLang="ja-JP" dirty="0" smtClean="0"/>
          </a:p>
          <a:p>
            <a:pPr>
              <a:buFont typeface="Wingdings" pitchFamily="2" charset="2"/>
              <a:buChar char="n"/>
            </a:pPr>
            <a:r>
              <a:rPr kumimoji="1" lang="ja-JP" altLang="en-US" dirty="0" smtClean="0"/>
              <a:t>演習</a:t>
            </a:r>
            <a:r>
              <a:rPr kumimoji="1" lang="en-US" altLang="ja-JP" dirty="0" smtClean="0"/>
              <a:t>1 : POS</a:t>
            </a:r>
            <a:r>
              <a:rPr kumimoji="1" lang="ja-JP" altLang="en-US" dirty="0" smtClean="0"/>
              <a:t>データとマスターデータの結合処理</a:t>
            </a:r>
            <a:endParaRPr kumimoji="1" lang="en-US" altLang="ja-JP" dirty="0" smtClean="0"/>
          </a:p>
          <a:p>
            <a:pPr lvl="1">
              <a:buFont typeface="Arial" pitchFamily="34" charset="0"/>
              <a:buChar char="•"/>
            </a:pPr>
            <a:r>
              <a:rPr lang="ja-JP" altLang="en-US" dirty="0" smtClean="0"/>
              <a:t>課題</a:t>
            </a:r>
            <a:r>
              <a:rPr lang="en-US" altLang="ja-JP" dirty="0" smtClean="0"/>
              <a:t>1 : </a:t>
            </a:r>
            <a:r>
              <a:rPr lang="ja-JP" altLang="en-US" dirty="0" smtClean="0"/>
              <a:t>商品情報マスタの</a:t>
            </a:r>
            <a:r>
              <a:rPr lang="en-US" altLang="ja-JP" dirty="0" err="1" smtClean="0"/>
              <a:t>DistributedCache</a:t>
            </a:r>
            <a:r>
              <a:rPr lang="ja-JP" altLang="en-US" dirty="0" smtClean="0"/>
              <a:t>の設定</a:t>
            </a:r>
            <a:endParaRPr lang="en-US" altLang="ja-JP" dirty="0" smtClean="0"/>
          </a:p>
          <a:p>
            <a:pPr lvl="1">
              <a:buFont typeface="Arial" pitchFamily="34" charset="0"/>
              <a:buChar char="•"/>
            </a:pPr>
            <a:r>
              <a:rPr lang="ja-JP" altLang="en-US" dirty="0" smtClean="0"/>
              <a:t>課題</a:t>
            </a:r>
            <a:r>
              <a:rPr lang="en-US" altLang="ja-JP" dirty="0" smtClean="0"/>
              <a:t>2 : </a:t>
            </a:r>
            <a:r>
              <a:rPr lang="ja-JP" altLang="en-US" dirty="0" smtClean="0"/>
              <a:t>商品情報マスタから商品名を抽出</a:t>
            </a:r>
            <a:endParaRPr lang="en-US" altLang="ja-JP" dirty="0" smtClean="0"/>
          </a:p>
          <a:p>
            <a:pPr lvl="1">
              <a:buFont typeface="Arial" pitchFamily="34" charset="0"/>
              <a:buChar char="•"/>
            </a:pPr>
            <a:r>
              <a:rPr lang="ja-JP" altLang="en-US" dirty="0" smtClean="0"/>
              <a:t>課題</a:t>
            </a:r>
            <a:r>
              <a:rPr lang="en-US" altLang="ja-JP" dirty="0" smtClean="0"/>
              <a:t>3 : </a:t>
            </a:r>
            <a:r>
              <a:rPr lang="ja-JP" altLang="en-US" dirty="0" smtClean="0"/>
              <a:t>商品情報マスタの商品</a:t>
            </a:r>
            <a:r>
              <a:rPr lang="en-US" altLang="ja-JP" dirty="0" smtClean="0"/>
              <a:t>ID</a:t>
            </a:r>
            <a:r>
              <a:rPr lang="ja-JP" altLang="en-US" dirty="0" smtClean="0"/>
              <a:t>とレコード内の商品</a:t>
            </a:r>
            <a:r>
              <a:rPr lang="en-US" altLang="ja-JP" dirty="0" smtClean="0"/>
              <a:t>ID</a:t>
            </a:r>
            <a:r>
              <a:rPr lang="ja-JP" altLang="en-US" dirty="0" smtClean="0"/>
              <a:t>の結合処理</a:t>
            </a:r>
            <a:endParaRPr lang="en-US" altLang="ja-JP" dirty="0" smtClean="0"/>
          </a:p>
          <a:p>
            <a:pPr lvl="1">
              <a:buFont typeface="Arial" pitchFamily="34" charset="0"/>
              <a:buChar char="•"/>
            </a:pPr>
            <a:endParaRPr lang="en-US" altLang="ja-JP" dirty="0"/>
          </a:p>
          <a:p>
            <a:pPr>
              <a:buFont typeface="Wingdings" pitchFamily="2" charset="2"/>
              <a:buChar char="n"/>
            </a:pPr>
            <a:r>
              <a:rPr kumimoji="1" lang="ja-JP" altLang="en-US" dirty="0" smtClean="0"/>
              <a:t>演習</a:t>
            </a:r>
            <a:r>
              <a:rPr kumimoji="1" lang="en-US" altLang="ja-JP" dirty="0" smtClean="0"/>
              <a:t>2 : POS</a:t>
            </a:r>
            <a:r>
              <a:rPr kumimoji="1" lang="ja-JP" altLang="en-US" dirty="0" smtClean="0"/>
              <a:t>データ集計処理 </a:t>
            </a:r>
            <a:r>
              <a:rPr kumimoji="1" lang="en-US" altLang="ja-JP" dirty="0" smtClean="0"/>
              <a:t>(</a:t>
            </a:r>
            <a:r>
              <a:rPr kumimoji="1" lang="ja-JP" altLang="en-US" dirty="0" smtClean="0"/>
              <a:t>任意</a:t>
            </a:r>
            <a:r>
              <a:rPr kumimoji="1" lang="en-US" altLang="ja-JP" dirty="0" smtClean="0"/>
              <a:t>)</a:t>
            </a:r>
          </a:p>
          <a:p>
            <a:pPr lvl="1">
              <a:buFont typeface="Arial" pitchFamily="34" charset="0"/>
              <a:buChar char="•"/>
            </a:pPr>
            <a:r>
              <a:rPr lang="ja-JP" altLang="en-US" dirty="0" smtClean="0"/>
              <a:t>課題</a:t>
            </a:r>
            <a:r>
              <a:rPr lang="en-US" altLang="ja-JP" dirty="0" smtClean="0"/>
              <a:t>4 : Partition</a:t>
            </a:r>
            <a:r>
              <a:rPr lang="ja-JP" altLang="en-US" dirty="0" smtClean="0"/>
              <a:t>ルールの実装</a:t>
            </a: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42</a:t>
            </a:fld>
            <a:endParaRPr kumimoji="1" lang="ja-JP"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演習</a:t>
            </a:r>
            <a:r>
              <a:rPr lang="en-US" altLang="ja-JP" dirty="0" smtClean="0"/>
              <a:t>1: POS</a:t>
            </a:r>
            <a:r>
              <a:rPr lang="ja-JP" altLang="en-US" dirty="0" smtClean="0"/>
              <a:t>データとマスターデータの結合処理</a:t>
            </a:r>
            <a:endParaRPr kumimoji="1" lang="ja-JP" altLang="en-US" dirty="0"/>
          </a:p>
        </p:txBody>
      </p:sp>
      <p:sp>
        <p:nvSpPr>
          <p:cNvPr id="3" name="コンテンツ プレースホルダー 2"/>
          <p:cNvSpPr>
            <a:spLocks noGrp="1"/>
          </p:cNvSpPr>
          <p:nvPr>
            <p:ph idx="1"/>
          </p:nvPr>
        </p:nvSpPr>
        <p:spPr>
          <a:xfrm>
            <a:off x="179512" y="1206501"/>
            <a:ext cx="8784976" cy="494308"/>
          </a:xfrm>
        </p:spPr>
        <p:txBody>
          <a:bodyPr/>
          <a:lstStyle/>
          <a:p>
            <a:pPr>
              <a:buFont typeface="Wingdings" pitchFamily="2" charset="2"/>
              <a:buChar char="n"/>
            </a:pPr>
            <a:r>
              <a:rPr kumimoji="1" lang="en-US" altLang="ja-JP" dirty="0" smtClean="0"/>
              <a:t>POS</a:t>
            </a:r>
            <a:r>
              <a:rPr kumimoji="1" lang="ja-JP" altLang="en-US" dirty="0" smtClean="0"/>
              <a:t>データマッチ処理の流れを以下に示す</a:t>
            </a:r>
            <a:endParaRPr kumimoji="1" lang="ja-JP" altLang="en-US" dirty="0"/>
          </a:p>
        </p:txBody>
      </p:sp>
      <p:sp>
        <p:nvSpPr>
          <p:cNvPr id="4" name="スライド番号プレースホルダー 3"/>
          <p:cNvSpPr>
            <a:spLocks noGrp="1"/>
          </p:cNvSpPr>
          <p:nvPr>
            <p:ph type="sldNum" sz="quarter" idx="11"/>
          </p:nvPr>
        </p:nvSpPr>
        <p:spPr/>
        <p:txBody>
          <a:bodyPr/>
          <a:lstStyle/>
          <a:p>
            <a:fld id="{05BC3F6C-FA60-4B64-957B-698064427B42}" type="slidenum">
              <a:rPr kumimoji="1" lang="ja-JP" altLang="en-US" smtClean="0"/>
              <a:pPr/>
              <a:t>43</a:t>
            </a:fld>
            <a:endParaRPr kumimoji="1" lang="ja-JP" altLang="en-US"/>
          </a:p>
        </p:txBody>
      </p:sp>
      <p:sp>
        <p:nvSpPr>
          <p:cNvPr id="5" name="角丸四角形 4"/>
          <p:cNvSpPr/>
          <p:nvPr/>
        </p:nvSpPr>
        <p:spPr>
          <a:xfrm>
            <a:off x="1115616" y="2564904"/>
            <a:ext cx="6912768" cy="32403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円/楕円 5"/>
          <p:cNvSpPr/>
          <p:nvPr/>
        </p:nvSpPr>
        <p:spPr>
          <a:xfrm>
            <a:off x="5724128" y="1628800"/>
            <a:ext cx="2088232"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dirty="0"/>
              <a:t>店舗</a:t>
            </a:r>
            <a:r>
              <a:rPr lang="ja-JP" altLang="en-US" dirty="0" smtClean="0"/>
              <a:t>情報</a:t>
            </a:r>
            <a:endParaRPr lang="en-US" altLang="ja-JP" dirty="0" smtClean="0"/>
          </a:p>
          <a:p>
            <a:pPr algn="ctr"/>
            <a:r>
              <a:rPr lang="ja-JP" altLang="en-US" dirty="0" smtClean="0"/>
              <a:t>マスタ</a:t>
            </a:r>
            <a:endParaRPr kumimoji="1" lang="ja-JP" altLang="en-US" dirty="0"/>
          </a:p>
        </p:txBody>
      </p:sp>
      <p:sp>
        <p:nvSpPr>
          <p:cNvPr id="7" name="円/楕円 6"/>
          <p:cNvSpPr/>
          <p:nvPr/>
        </p:nvSpPr>
        <p:spPr>
          <a:xfrm>
            <a:off x="1259632" y="1628800"/>
            <a:ext cx="2088232"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POS</a:t>
            </a:r>
            <a:r>
              <a:rPr kumimoji="1" lang="ja-JP" altLang="en-US" dirty="0" smtClean="0"/>
              <a:t>データ</a:t>
            </a:r>
            <a:endParaRPr kumimoji="1" lang="ja-JP" altLang="en-US" dirty="0"/>
          </a:p>
        </p:txBody>
      </p:sp>
      <p:sp>
        <p:nvSpPr>
          <p:cNvPr id="10" name="円/楕円 9"/>
          <p:cNvSpPr/>
          <p:nvPr/>
        </p:nvSpPr>
        <p:spPr>
          <a:xfrm>
            <a:off x="3491880" y="1628800"/>
            <a:ext cx="2088232"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dirty="0"/>
              <a:t>商品</a:t>
            </a:r>
            <a:r>
              <a:rPr lang="ja-JP" altLang="en-US" dirty="0" smtClean="0"/>
              <a:t>情報</a:t>
            </a:r>
            <a:endParaRPr lang="en-US" altLang="ja-JP" dirty="0" smtClean="0"/>
          </a:p>
          <a:p>
            <a:pPr algn="ctr"/>
            <a:r>
              <a:rPr lang="ja-JP" altLang="en-US" dirty="0" smtClean="0"/>
              <a:t>マスタ</a:t>
            </a:r>
            <a:endParaRPr kumimoji="1" lang="ja-JP" altLang="en-US" dirty="0"/>
          </a:p>
        </p:txBody>
      </p:sp>
      <p:sp>
        <p:nvSpPr>
          <p:cNvPr id="11" name="角丸四角形 10"/>
          <p:cNvSpPr/>
          <p:nvPr/>
        </p:nvSpPr>
        <p:spPr>
          <a:xfrm>
            <a:off x="3419872" y="2636912"/>
            <a:ext cx="4464496" cy="122413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ja-JP" dirty="0" smtClean="0"/>
              <a:t>setup</a:t>
            </a:r>
            <a:r>
              <a:rPr lang="ja-JP" altLang="en-US" dirty="0" smtClean="0"/>
              <a:t>メソッド</a:t>
            </a:r>
            <a:endParaRPr kumimoji="1" lang="ja-JP" altLang="en-US" dirty="0"/>
          </a:p>
        </p:txBody>
      </p:sp>
      <p:sp>
        <p:nvSpPr>
          <p:cNvPr id="12" name="下矢印 11"/>
          <p:cNvSpPr/>
          <p:nvPr/>
        </p:nvSpPr>
        <p:spPr>
          <a:xfrm>
            <a:off x="4283968" y="2204864"/>
            <a:ext cx="504056" cy="93610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下矢印 12"/>
          <p:cNvSpPr/>
          <p:nvPr/>
        </p:nvSpPr>
        <p:spPr>
          <a:xfrm>
            <a:off x="6516216" y="2204864"/>
            <a:ext cx="504056" cy="93610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円/楕円 13"/>
          <p:cNvSpPr/>
          <p:nvPr/>
        </p:nvSpPr>
        <p:spPr>
          <a:xfrm>
            <a:off x="3513419" y="3248980"/>
            <a:ext cx="2088232"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商品情報</a:t>
            </a:r>
            <a:endParaRPr lang="en-US" altLang="ja-JP" dirty="0" smtClean="0"/>
          </a:p>
        </p:txBody>
      </p:sp>
      <p:sp>
        <p:nvSpPr>
          <p:cNvPr id="15" name="円/楕円 14"/>
          <p:cNvSpPr/>
          <p:nvPr/>
        </p:nvSpPr>
        <p:spPr>
          <a:xfrm>
            <a:off x="5724128" y="3212976"/>
            <a:ext cx="2088232"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店舗情報</a:t>
            </a:r>
            <a:endParaRPr lang="en-US" altLang="ja-JP" dirty="0" smtClean="0"/>
          </a:p>
        </p:txBody>
      </p:sp>
      <p:sp>
        <p:nvSpPr>
          <p:cNvPr id="16" name="角丸四角形 15"/>
          <p:cNvSpPr/>
          <p:nvPr/>
        </p:nvSpPr>
        <p:spPr>
          <a:xfrm>
            <a:off x="1259632" y="3933056"/>
            <a:ext cx="6624736" cy="1728192"/>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ja-JP" dirty="0" smtClean="0"/>
              <a:t>map</a:t>
            </a:r>
            <a:r>
              <a:rPr lang="ja-JP" altLang="en-US" dirty="0" smtClean="0"/>
              <a:t>メソッド</a:t>
            </a:r>
            <a:endParaRPr kumimoji="1" lang="ja-JP" altLang="en-US" dirty="0"/>
          </a:p>
        </p:txBody>
      </p:sp>
      <p:sp>
        <p:nvSpPr>
          <p:cNvPr id="17" name="下矢印 16"/>
          <p:cNvSpPr/>
          <p:nvPr/>
        </p:nvSpPr>
        <p:spPr>
          <a:xfrm rot="20473993">
            <a:off x="2434656" y="2204864"/>
            <a:ext cx="504056" cy="20162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1691680" y="4293096"/>
            <a:ext cx="3168352"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商品情報と</a:t>
            </a:r>
            <a:r>
              <a:rPr lang="ja-JP" altLang="en-US" dirty="0" smtClean="0"/>
              <a:t>の突合せ</a:t>
            </a:r>
            <a:endParaRPr lang="en-US" altLang="ja-JP" dirty="0" smtClean="0"/>
          </a:p>
        </p:txBody>
      </p:sp>
      <p:sp>
        <p:nvSpPr>
          <p:cNvPr id="19" name="円/楕円 18"/>
          <p:cNvSpPr/>
          <p:nvPr/>
        </p:nvSpPr>
        <p:spPr>
          <a:xfrm>
            <a:off x="4211960" y="4941168"/>
            <a:ext cx="3168352"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店舗情報</a:t>
            </a:r>
            <a:r>
              <a:rPr lang="ja-JP" altLang="en-US" dirty="0"/>
              <a:t>と</a:t>
            </a:r>
            <a:r>
              <a:rPr lang="ja-JP" altLang="en-US" dirty="0" smtClean="0"/>
              <a:t>の突合せ</a:t>
            </a:r>
            <a:endParaRPr lang="en-US" altLang="ja-JP" dirty="0" smtClean="0"/>
          </a:p>
        </p:txBody>
      </p:sp>
      <p:cxnSp>
        <p:nvCxnSpPr>
          <p:cNvPr id="21" name="直線矢印コネクタ 20"/>
          <p:cNvCxnSpPr>
            <a:stCxn id="14" idx="4"/>
            <a:endCxn id="18" idx="0"/>
          </p:cNvCxnSpPr>
          <p:nvPr/>
        </p:nvCxnSpPr>
        <p:spPr>
          <a:xfrm flipH="1">
            <a:off x="3275856" y="3753036"/>
            <a:ext cx="1281679" cy="540060"/>
          </a:xfrm>
          <a:prstGeom prst="straightConnector1">
            <a:avLst/>
          </a:pr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8" idx="4"/>
            <a:endCxn id="19" idx="0"/>
          </p:cNvCxnSpPr>
          <p:nvPr/>
        </p:nvCxnSpPr>
        <p:spPr>
          <a:xfrm>
            <a:off x="3275856" y="4797152"/>
            <a:ext cx="2520280" cy="144016"/>
          </a:xfrm>
          <a:prstGeom prst="straightConnector1">
            <a:avLst/>
          </a:prstGeom>
          <a:ln w="762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5" idx="4"/>
            <a:endCxn id="19" idx="0"/>
          </p:cNvCxnSpPr>
          <p:nvPr/>
        </p:nvCxnSpPr>
        <p:spPr>
          <a:xfrm flipH="1">
            <a:off x="5796136" y="3717032"/>
            <a:ext cx="972108" cy="1224136"/>
          </a:xfrm>
          <a:prstGeom prst="straightConnector1">
            <a:avLst/>
          </a:pr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p:cNvSpPr/>
          <p:nvPr/>
        </p:nvSpPr>
        <p:spPr>
          <a:xfrm>
            <a:off x="755576" y="6021288"/>
            <a:ext cx="1706488"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エラーレコードカウンタ</a:t>
            </a:r>
            <a:r>
              <a:rPr kumimoji="1" lang="en-US" altLang="ja-JP" dirty="0" smtClean="0"/>
              <a:t>1</a:t>
            </a:r>
            <a:endParaRPr kumimoji="1" lang="ja-JP" altLang="en-US" dirty="0"/>
          </a:p>
        </p:txBody>
      </p:sp>
      <p:sp>
        <p:nvSpPr>
          <p:cNvPr id="28" name="角丸四角形 27"/>
          <p:cNvSpPr/>
          <p:nvPr/>
        </p:nvSpPr>
        <p:spPr>
          <a:xfrm>
            <a:off x="3275856" y="6021288"/>
            <a:ext cx="1706488"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エラーレコードカウンタ</a:t>
            </a:r>
            <a:r>
              <a:rPr kumimoji="1" lang="en-US" altLang="ja-JP" dirty="0" smtClean="0"/>
              <a:t>2</a:t>
            </a:r>
            <a:endParaRPr kumimoji="1" lang="ja-JP" altLang="en-US" dirty="0"/>
          </a:p>
        </p:txBody>
      </p:sp>
      <p:cxnSp>
        <p:nvCxnSpPr>
          <p:cNvPr id="31" name="直線矢印コネクタ 30"/>
          <p:cNvCxnSpPr>
            <a:endCxn id="27" idx="0"/>
          </p:cNvCxnSpPr>
          <p:nvPr/>
        </p:nvCxnSpPr>
        <p:spPr>
          <a:xfrm flipH="1">
            <a:off x="1608820" y="4797152"/>
            <a:ext cx="514908" cy="1224136"/>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9" idx="4"/>
            <a:endCxn id="28" idx="0"/>
          </p:cNvCxnSpPr>
          <p:nvPr/>
        </p:nvCxnSpPr>
        <p:spPr>
          <a:xfrm flipH="1">
            <a:off x="4129100" y="5445224"/>
            <a:ext cx="1667036"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5" name="円/楕円 34"/>
          <p:cNvSpPr/>
          <p:nvPr/>
        </p:nvSpPr>
        <p:spPr>
          <a:xfrm>
            <a:off x="5508104" y="6165304"/>
            <a:ext cx="2088232"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結合結果</a:t>
            </a:r>
            <a:endParaRPr kumimoji="1" lang="ja-JP" altLang="en-US" dirty="0"/>
          </a:p>
        </p:txBody>
      </p:sp>
      <p:sp>
        <p:nvSpPr>
          <p:cNvPr id="36" name="下矢印 35"/>
          <p:cNvSpPr/>
          <p:nvPr/>
        </p:nvSpPr>
        <p:spPr>
          <a:xfrm rot="20920434">
            <a:off x="5911462" y="5557465"/>
            <a:ext cx="504056" cy="4911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角丸四角形吹き出し 36"/>
          <p:cNvSpPr/>
          <p:nvPr/>
        </p:nvSpPr>
        <p:spPr>
          <a:xfrm>
            <a:off x="323528" y="2780928"/>
            <a:ext cx="2088232" cy="1332728"/>
          </a:xfrm>
          <a:prstGeom prst="wedgeRoundRectCallout">
            <a:avLst>
              <a:gd name="adj1" fmla="val 65640"/>
              <a:gd name="adj2" fmla="val 6513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solidFill>
                  <a:schemeClr val="accent1"/>
                </a:solidFill>
              </a:rPr>
              <a:t>POS</a:t>
            </a:r>
            <a:r>
              <a:rPr kumimoji="1" lang="ja-JP" altLang="en-US" sz="1600" dirty="0" smtClean="0">
                <a:solidFill>
                  <a:schemeClr val="accent1"/>
                </a:solidFill>
              </a:rPr>
              <a:t>データの商品</a:t>
            </a:r>
            <a:r>
              <a:rPr kumimoji="1" lang="en-US" altLang="ja-JP" sz="1600" dirty="0" smtClean="0">
                <a:solidFill>
                  <a:schemeClr val="accent1"/>
                </a:solidFill>
              </a:rPr>
              <a:t>ID</a:t>
            </a:r>
            <a:r>
              <a:rPr kumimoji="1" lang="ja-JP" altLang="en-US" sz="1600" dirty="0" smtClean="0">
                <a:solidFill>
                  <a:schemeClr val="accent1"/>
                </a:solidFill>
              </a:rPr>
              <a:t>と商品情報マスタの</a:t>
            </a:r>
            <a:r>
              <a:rPr kumimoji="1" lang="en-US" altLang="ja-JP" sz="1600" dirty="0" smtClean="0">
                <a:solidFill>
                  <a:schemeClr val="accent1"/>
                </a:solidFill>
              </a:rPr>
              <a:t>ID</a:t>
            </a:r>
            <a:r>
              <a:rPr kumimoji="1" lang="ja-JP" altLang="en-US" sz="1600" dirty="0" smtClean="0">
                <a:solidFill>
                  <a:schemeClr val="accent1"/>
                </a:solidFill>
              </a:rPr>
              <a:t>が一致する場合、</a:t>
            </a:r>
            <a:r>
              <a:rPr kumimoji="1" lang="en-US" altLang="ja-JP" sz="1600" dirty="0" smtClean="0">
                <a:solidFill>
                  <a:schemeClr val="accent1"/>
                </a:solidFill>
              </a:rPr>
              <a:t>POS</a:t>
            </a:r>
            <a:r>
              <a:rPr kumimoji="1" lang="ja-JP" altLang="en-US" sz="1600" dirty="0" smtClean="0">
                <a:solidFill>
                  <a:schemeClr val="accent1"/>
                </a:solidFill>
              </a:rPr>
              <a:t>データ末尾に商品名を付与</a:t>
            </a:r>
            <a:endParaRPr kumimoji="1" lang="ja-JP" altLang="en-US" sz="1600" dirty="0">
              <a:solidFill>
                <a:schemeClr val="accent1"/>
              </a:solidFill>
            </a:endParaRPr>
          </a:p>
        </p:txBody>
      </p:sp>
      <p:sp>
        <p:nvSpPr>
          <p:cNvPr id="38" name="角丸四角形吹き出し 37"/>
          <p:cNvSpPr/>
          <p:nvPr/>
        </p:nvSpPr>
        <p:spPr>
          <a:xfrm>
            <a:off x="2051720" y="4941168"/>
            <a:ext cx="2088232" cy="990400"/>
          </a:xfrm>
          <a:prstGeom prst="wedgeRoundRectCallout">
            <a:avLst>
              <a:gd name="adj1" fmla="val 30772"/>
              <a:gd name="adj2" fmla="val 48131"/>
              <a:gd name="adj3" fmla="val 16667"/>
            </a:avLst>
          </a:prstGeom>
          <a:solidFill>
            <a:srgbClr val="FFCCCC"/>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solidFill>
                  <a:srgbClr val="FF0000"/>
                </a:solidFill>
              </a:rPr>
              <a:t>一致しない</a:t>
            </a:r>
            <a:r>
              <a:rPr kumimoji="1" lang="en-US" altLang="ja-JP" sz="1600" dirty="0" smtClean="0">
                <a:solidFill>
                  <a:srgbClr val="FF0000"/>
                </a:solidFill>
              </a:rPr>
              <a:t>POS</a:t>
            </a:r>
            <a:r>
              <a:rPr kumimoji="1" lang="ja-JP" altLang="en-US" sz="1600" dirty="0" smtClean="0">
                <a:solidFill>
                  <a:srgbClr val="FF0000"/>
                </a:solidFill>
              </a:rPr>
              <a:t>データはエラーレコードとしてカウンタ</a:t>
            </a:r>
            <a:r>
              <a:rPr kumimoji="1" lang="ja-JP" altLang="en-US" sz="1600" dirty="0" smtClean="0">
                <a:solidFill>
                  <a:srgbClr val="FF0000"/>
                </a:solidFill>
              </a:rPr>
              <a:t>登録</a:t>
            </a:r>
            <a:r>
              <a:rPr lang="ja-JP" altLang="en-US" sz="1600" dirty="0" smtClean="0">
                <a:solidFill>
                  <a:srgbClr val="FF0000"/>
                </a:solidFill>
              </a:rPr>
              <a:t>して終了</a:t>
            </a:r>
            <a:endParaRPr kumimoji="1" lang="ja-JP" altLang="en-US" sz="1600" dirty="0">
              <a:solidFill>
                <a:srgbClr val="FF0000"/>
              </a:solidFill>
            </a:endParaRPr>
          </a:p>
        </p:txBody>
      </p:sp>
      <p:sp>
        <p:nvSpPr>
          <p:cNvPr id="42" name="角丸四角形吹き出し 41"/>
          <p:cNvSpPr/>
          <p:nvPr/>
        </p:nvSpPr>
        <p:spPr>
          <a:xfrm>
            <a:off x="6804248" y="3861048"/>
            <a:ext cx="2232248" cy="1313856"/>
          </a:xfrm>
          <a:prstGeom prst="wedgeRoundRectCallout">
            <a:avLst>
              <a:gd name="adj1" fmla="val -72211"/>
              <a:gd name="adj2" fmla="val 3809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solidFill>
                  <a:schemeClr val="accent1"/>
                </a:solidFill>
              </a:rPr>
              <a:t>POS</a:t>
            </a:r>
            <a:r>
              <a:rPr kumimoji="1" lang="ja-JP" altLang="en-US" sz="1600" dirty="0" smtClean="0">
                <a:solidFill>
                  <a:schemeClr val="accent1"/>
                </a:solidFill>
              </a:rPr>
              <a:t>データの店舗</a:t>
            </a:r>
            <a:r>
              <a:rPr kumimoji="1" lang="en-US" altLang="ja-JP" sz="1600" dirty="0" smtClean="0">
                <a:solidFill>
                  <a:schemeClr val="accent1"/>
                </a:solidFill>
              </a:rPr>
              <a:t>ID</a:t>
            </a:r>
            <a:r>
              <a:rPr kumimoji="1" lang="ja-JP" altLang="en-US" sz="1600" dirty="0" smtClean="0">
                <a:solidFill>
                  <a:schemeClr val="accent1"/>
                </a:solidFill>
              </a:rPr>
              <a:t>と店舗情報マスタの</a:t>
            </a:r>
            <a:r>
              <a:rPr kumimoji="1" lang="en-US" altLang="ja-JP" sz="1600" dirty="0" smtClean="0">
                <a:solidFill>
                  <a:schemeClr val="accent1"/>
                </a:solidFill>
              </a:rPr>
              <a:t>ID</a:t>
            </a:r>
            <a:r>
              <a:rPr kumimoji="1" lang="ja-JP" altLang="en-US" sz="1600" dirty="0" smtClean="0">
                <a:solidFill>
                  <a:schemeClr val="accent1"/>
                </a:solidFill>
              </a:rPr>
              <a:t>が一致する場合、店舗マスタ全データを</a:t>
            </a:r>
            <a:r>
              <a:rPr kumimoji="1" lang="en-US" altLang="ja-JP" sz="1600" dirty="0" smtClean="0">
                <a:solidFill>
                  <a:schemeClr val="accent1"/>
                </a:solidFill>
              </a:rPr>
              <a:t>POS</a:t>
            </a:r>
            <a:r>
              <a:rPr kumimoji="1" lang="ja-JP" altLang="en-US" sz="1600" dirty="0" smtClean="0">
                <a:solidFill>
                  <a:schemeClr val="accent1"/>
                </a:solidFill>
              </a:rPr>
              <a:t>データ末尾に結合</a:t>
            </a:r>
            <a:endParaRPr kumimoji="1" lang="ja-JP" altLang="en-US" sz="1600" dirty="0">
              <a:solidFill>
                <a:schemeClr val="accent1"/>
              </a:solidFill>
            </a:endParaRPr>
          </a:p>
        </p:txBody>
      </p:sp>
      <p:sp>
        <p:nvSpPr>
          <p:cNvPr id="43" name="テキスト ボックス 42"/>
          <p:cNvSpPr txBox="1"/>
          <p:nvPr/>
        </p:nvSpPr>
        <p:spPr>
          <a:xfrm>
            <a:off x="4716016" y="2132856"/>
            <a:ext cx="1893467" cy="369332"/>
          </a:xfrm>
          <a:prstGeom prst="rect">
            <a:avLst/>
          </a:prstGeom>
          <a:noFill/>
        </p:spPr>
        <p:txBody>
          <a:bodyPr wrap="none" rtlCol="0">
            <a:spAutoFit/>
          </a:bodyPr>
          <a:lstStyle/>
          <a:p>
            <a:r>
              <a:rPr kumimoji="1" lang="en-US" altLang="ja-JP" u="sng" dirty="0" err="1" smtClean="0">
                <a:solidFill>
                  <a:schemeClr val="accent2"/>
                </a:solidFill>
              </a:rPr>
              <a:t>DistributedCache</a:t>
            </a:r>
            <a:endParaRPr kumimoji="1" lang="ja-JP" altLang="en-US" u="sng" dirty="0">
              <a:solidFill>
                <a:schemeClr val="accent2"/>
              </a:solidFill>
            </a:endParaRPr>
          </a:p>
        </p:txBody>
      </p:sp>
      <p:sp>
        <p:nvSpPr>
          <p:cNvPr id="44" name="テキスト ボックス 43"/>
          <p:cNvSpPr txBox="1"/>
          <p:nvPr/>
        </p:nvSpPr>
        <p:spPr>
          <a:xfrm>
            <a:off x="971600" y="2195572"/>
            <a:ext cx="1061509" cy="369332"/>
          </a:xfrm>
          <a:prstGeom prst="rect">
            <a:avLst/>
          </a:prstGeom>
          <a:noFill/>
        </p:spPr>
        <p:txBody>
          <a:bodyPr wrap="none" rtlCol="0">
            <a:spAutoFit/>
          </a:bodyPr>
          <a:lstStyle/>
          <a:p>
            <a:r>
              <a:rPr kumimoji="1" lang="en-US" altLang="ja-JP" u="sng" dirty="0" smtClean="0">
                <a:solidFill>
                  <a:schemeClr val="accent1">
                    <a:lumMod val="75000"/>
                  </a:schemeClr>
                </a:solidFill>
              </a:rPr>
              <a:t>Map</a:t>
            </a:r>
            <a:r>
              <a:rPr kumimoji="1" lang="ja-JP" altLang="en-US" u="sng" dirty="0" smtClean="0">
                <a:solidFill>
                  <a:schemeClr val="accent1">
                    <a:lumMod val="75000"/>
                  </a:schemeClr>
                </a:solidFill>
              </a:rPr>
              <a:t>処理</a:t>
            </a:r>
            <a:endParaRPr kumimoji="1" lang="ja-JP" altLang="en-US" u="sng" dirty="0">
              <a:solidFill>
                <a:schemeClr val="accent1">
                  <a:lumMod val="75000"/>
                </a:schemeClr>
              </a:solidFill>
            </a:endParaRPr>
          </a:p>
        </p:txBody>
      </p:sp>
      <p:sp>
        <p:nvSpPr>
          <p:cNvPr id="45" name="角丸四角形吹き出し 44"/>
          <p:cNvSpPr/>
          <p:nvPr/>
        </p:nvSpPr>
        <p:spPr>
          <a:xfrm>
            <a:off x="6732240" y="5491136"/>
            <a:ext cx="2232248" cy="530152"/>
          </a:xfrm>
          <a:prstGeom prst="wedgeRoundRectCallout">
            <a:avLst>
              <a:gd name="adj1" fmla="val -39592"/>
              <a:gd name="adj2" fmla="val 7482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solidFill>
                  <a:schemeClr val="accent1"/>
                </a:solidFill>
              </a:rPr>
              <a:t>KEY</a:t>
            </a:r>
            <a:r>
              <a:rPr kumimoji="1" lang="ja-JP" altLang="en-US" sz="1600" dirty="0" smtClean="0">
                <a:solidFill>
                  <a:schemeClr val="accent1"/>
                </a:solidFill>
              </a:rPr>
              <a:t>に結合結果を設定</a:t>
            </a:r>
            <a:endParaRPr kumimoji="1" lang="en-US" altLang="ja-JP" sz="1600" dirty="0" smtClean="0">
              <a:solidFill>
                <a:schemeClr val="accent1"/>
              </a:solidFill>
            </a:endParaRPr>
          </a:p>
          <a:p>
            <a:pPr algn="ctr"/>
            <a:r>
              <a:rPr lang="en-US" altLang="ja-JP" sz="1600" dirty="0" smtClean="0">
                <a:solidFill>
                  <a:schemeClr val="accent1"/>
                </a:solidFill>
              </a:rPr>
              <a:t>VALUE</a:t>
            </a:r>
            <a:r>
              <a:rPr lang="ja-JP" altLang="en-US" sz="1600" dirty="0" smtClean="0">
                <a:solidFill>
                  <a:schemeClr val="accent1"/>
                </a:solidFill>
              </a:rPr>
              <a:t>は</a:t>
            </a:r>
            <a:r>
              <a:rPr lang="en-US" altLang="ja-JP" sz="1600" dirty="0" smtClean="0">
                <a:solidFill>
                  <a:schemeClr val="accent1"/>
                </a:solidFill>
              </a:rPr>
              <a:t>NULL</a:t>
            </a:r>
            <a:endParaRPr kumimoji="1" lang="ja-JP" altLang="en-US" sz="1600" dirty="0">
              <a:solidFill>
                <a:schemeClr val="accent1"/>
              </a:solidFill>
            </a:endParaRPr>
          </a:p>
        </p:txBody>
      </p:sp>
      <p:cxnSp>
        <p:nvCxnSpPr>
          <p:cNvPr id="9" name="直線矢印コネクタ 8"/>
          <p:cNvCxnSpPr/>
          <p:nvPr/>
        </p:nvCxnSpPr>
        <p:spPr>
          <a:xfrm flipV="1">
            <a:off x="2915816" y="4653136"/>
            <a:ext cx="72008" cy="288032"/>
          </a:xfrm>
          <a:prstGeom prst="straightConnector1">
            <a:avLst/>
          </a:prstGeom>
          <a:ln w="3810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8" idx="3"/>
          </p:cNvCxnSpPr>
          <p:nvPr/>
        </p:nvCxnSpPr>
        <p:spPr>
          <a:xfrm flipV="1">
            <a:off x="4139952" y="5193196"/>
            <a:ext cx="288032" cy="243172"/>
          </a:xfrm>
          <a:prstGeom prst="straightConnector1">
            <a:avLst/>
          </a:prstGeom>
          <a:ln w="3810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425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演習</a:t>
            </a:r>
            <a:r>
              <a:rPr lang="en-US" altLang="ja-JP" dirty="0" smtClean="0"/>
              <a:t>2: POS</a:t>
            </a:r>
            <a:r>
              <a:rPr lang="ja-JP" altLang="en-US" dirty="0" smtClean="0"/>
              <a:t>データ集計処理 </a:t>
            </a:r>
            <a:r>
              <a:rPr lang="en-US" altLang="ja-JP" dirty="0" smtClean="0"/>
              <a:t>(</a:t>
            </a:r>
            <a:r>
              <a:rPr lang="ja-JP" altLang="en-US" dirty="0" smtClean="0"/>
              <a:t>任意</a:t>
            </a:r>
            <a:r>
              <a:rPr lang="en-US" altLang="ja-JP" dirty="0" smtClean="0"/>
              <a:t>)</a:t>
            </a:r>
            <a:endParaRPr kumimoji="1" lang="ja-JP" altLang="en-US" dirty="0"/>
          </a:p>
        </p:txBody>
      </p:sp>
      <p:sp>
        <p:nvSpPr>
          <p:cNvPr id="3" name="コンテンツ プレースホルダー 2"/>
          <p:cNvSpPr>
            <a:spLocks noGrp="1"/>
          </p:cNvSpPr>
          <p:nvPr>
            <p:ph idx="1"/>
          </p:nvPr>
        </p:nvSpPr>
        <p:spPr>
          <a:xfrm>
            <a:off x="179512" y="1206501"/>
            <a:ext cx="8784976" cy="494308"/>
          </a:xfrm>
        </p:spPr>
        <p:txBody>
          <a:bodyPr/>
          <a:lstStyle/>
          <a:p>
            <a:pPr>
              <a:buFont typeface="Wingdings" pitchFamily="2" charset="2"/>
              <a:buChar char="n"/>
            </a:pPr>
            <a:r>
              <a:rPr kumimoji="1" lang="en-US" altLang="ja-JP" dirty="0" smtClean="0"/>
              <a:t>POS</a:t>
            </a:r>
            <a:r>
              <a:rPr kumimoji="1" lang="ja-JP" altLang="en-US" dirty="0" smtClean="0"/>
              <a:t>データ集計処理の流れを以下に示す</a:t>
            </a:r>
            <a:endParaRPr kumimoji="1" lang="en-US" altLang="ja-JP" dirty="0" smtClean="0"/>
          </a:p>
          <a:p>
            <a:pPr>
              <a:buFont typeface="Arial" pitchFamily="34" charset="0"/>
              <a:buChar char="•"/>
            </a:pPr>
            <a:endParaRPr kumimoji="1" lang="ja-JP" altLang="en-US" dirty="0"/>
          </a:p>
        </p:txBody>
      </p:sp>
      <p:sp>
        <p:nvSpPr>
          <p:cNvPr id="4" name="スライド番号プレースホルダー 3"/>
          <p:cNvSpPr>
            <a:spLocks noGrp="1"/>
          </p:cNvSpPr>
          <p:nvPr>
            <p:ph type="sldNum" sz="quarter" idx="11"/>
          </p:nvPr>
        </p:nvSpPr>
        <p:spPr/>
        <p:txBody>
          <a:bodyPr/>
          <a:lstStyle/>
          <a:p>
            <a:fld id="{05BC3F6C-FA60-4B64-957B-698064427B42}" type="slidenum">
              <a:rPr kumimoji="1" lang="ja-JP" altLang="en-US" smtClean="0"/>
              <a:pPr/>
              <a:t>44</a:t>
            </a:fld>
            <a:endParaRPr kumimoji="1" lang="ja-JP" altLang="en-US"/>
          </a:p>
        </p:txBody>
      </p:sp>
      <p:sp>
        <p:nvSpPr>
          <p:cNvPr id="5" name="円/楕円 4"/>
          <p:cNvSpPr/>
          <p:nvPr/>
        </p:nvSpPr>
        <p:spPr>
          <a:xfrm>
            <a:off x="3419872" y="1628800"/>
            <a:ext cx="2088232"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POS</a:t>
            </a:r>
            <a:r>
              <a:rPr kumimoji="1" lang="ja-JP" altLang="en-US" dirty="0" smtClean="0"/>
              <a:t>データ</a:t>
            </a:r>
            <a:endParaRPr kumimoji="1" lang="ja-JP" altLang="en-US" dirty="0"/>
          </a:p>
        </p:txBody>
      </p:sp>
      <p:sp>
        <p:nvSpPr>
          <p:cNvPr id="6" name="円/楕円 5"/>
          <p:cNvSpPr/>
          <p:nvPr/>
        </p:nvSpPr>
        <p:spPr>
          <a:xfrm>
            <a:off x="3419872" y="6093296"/>
            <a:ext cx="2088232"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カウント結果</a:t>
            </a:r>
            <a:endParaRPr kumimoji="1" lang="ja-JP" altLang="en-US" dirty="0"/>
          </a:p>
        </p:txBody>
      </p:sp>
      <p:sp>
        <p:nvSpPr>
          <p:cNvPr id="7" name="角丸四角形 6"/>
          <p:cNvSpPr/>
          <p:nvPr/>
        </p:nvSpPr>
        <p:spPr>
          <a:xfrm>
            <a:off x="1115616" y="2636912"/>
            <a:ext cx="6048672" cy="1152128"/>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dirty="0" smtClean="0"/>
              <a:t>map</a:t>
            </a:r>
            <a:r>
              <a:rPr kumimoji="1" lang="ja-JP" altLang="en-US" dirty="0" smtClean="0"/>
              <a:t>メソッド</a:t>
            </a:r>
            <a:endParaRPr kumimoji="1" lang="ja-JP" altLang="en-US" dirty="0"/>
          </a:p>
        </p:txBody>
      </p:sp>
      <p:sp>
        <p:nvSpPr>
          <p:cNvPr id="8" name="角丸四角形 7"/>
          <p:cNvSpPr/>
          <p:nvPr/>
        </p:nvSpPr>
        <p:spPr>
          <a:xfrm>
            <a:off x="1115616" y="4509120"/>
            <a:ext cx="6048672" cy="1152128"/>
          </a:xfrm>
          <a:prstGeom prst="roundRect">
            <a:avLst/>
          </a:prstGeom>
        </p:spPr>
        <p:style>
          <a:lnRef idx="2">
            <a:schemeClr val="accent1"/>
          </a:lnRef>
          <a:fillRef idx="1">
            <a:schemeClr val="lt1"/>
          </a:fillRef>
          <a:effectRef idx="0">
            <a:schemeClr val="accent1"/>
          </a:effectRef>
          <a:fontRef idx="minor">
            <a:schemeClr val="dk1"/>
          </a:fontRef>
        </p:style>
        <p:txBody>
          <a:bodyPr rtlCol="0" anchor="b"/>
          <a:lstStyle/>
          <a:p>
            <a:r>
              <a:rPr kumimoji="1" lang="en-US" altLang="ja-JP" dirty="0" smtClean="0"/>
              <a:t>reduce</a:t>
            </a:r>
            <a:r>
              <a:rPr kumimoji="1" lang="ja-JP" altLang="en-US" dirty="0" smtClean="0"/>
              <a:t>メソッド</a:t>
            </a:r>
            <a:endParaRPr kumimoji="1" lang="ja-JP" altLang="en-US" dirty="0"/>
          </a:p>
        </p:txBody>
      </p:sp>
      <p:sp>
        <p:nvSpPr>
          <p:cNvPr id="9" name="下矢印 8"/>
          <p:cNvSpPr/>
          <p:nvPr/>
        </p:nvSpPr>
        <p:spPr>
          <a:xfrm>
            <a:off x="4211960" y="2204864"/>
            <a:ext cx="504056"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下矢印 9"/>
          <p:cNvSpPr/>
          <p:nvPr/>
        </p:nvSpPr>
        <p:spPr>
          <a:xfrm>
            <a:off x="4205548" y="5517232"/>
            <a:ext cx="504056"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2195736" y="3028680"/>
            <a:ext cx="4536504" cy="616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POS</a:t>
            </a:r>
            <a:r>
              <a:rPr kumimoji="1" lang="ja-JP" altLang="en-US" dirty="0" smtClean="0"/>
              <a:t>データから、商品</a:t>
            </a:r>
            <a:r>
              <a:rPr kumimoji="1" lang="en-US" altLang="ja-JP" dirty="0" smtClean="0"/>
              <a:t>ID,</a:t>
            </a:r>
            <a:r>
              <a:rPr kumimoji="1" lang="ja-JP" altLang="en-US" dirty="0" smtClean="0"/>
              <a:t>店舗</a:t>
            </a:r>
            <a:r>
              <a:rPr kumimoji="1" lang="en-US" altLang="ja-JP" dirty="0" smtClean="0"/>
              <a:t>ID,</a:t>
            </a:r>
            <a:r>
              <a:rPr kumimoji="1" lang="ja-JP" altLang="en-US" dirty="0" smtClean="0"/>
              <a:t>曜日</a:t>
            </a:r>
            <a:r>
              <a:rPr kumimoji="1" lang="en-US" altLang="ja-JP" dirty="0" smtClean="0"/>
              <a:t>,</a:t>
            </a:r>
            <a:r>
              <a:rPr kumimoji="1" lang="ja-JP" altLang="en-US" dirty="0" smtClean="0"/>
              <a:t>時間帯ごとにレコードをカウントする</a:t>
            </a:r>
            <a:endParaRPr kumimoji="1" lang="ja-JP" altLang="en-US" dirty="0"/>
          </a:p>
        </p:txBody>
      </p:sp>
      <p:sp>
        <p:nvSpPr>
          <p:cNvPr id="12" name="角丸四角形 11"/>
          <p:cNvSpPr/>
          <p:nvPr/>
        </p:nvSpPr>
        <p:spPr>
          <a:xfrm>
            <a:off x="2195736" y="4653136"/>
            <a:ext cx="4536504" cy="616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KEY</a:t>
            </a:r>
            <a:r>
              <a:rPr kumimoji="1" lang="ja-JP" altLang="en-US" dirty="0" smtClean="0"/>
              <a:t>の要素で合計を計算する</a:t>
            </a:r>
            <a:endParaRPr kumimoji="1" lang="ja-JP" altLang="en-US" dirty="0"/>
          </a:p>
        </p:txBody>
      </p:sp>
      <p:sp>
        <p:nvSpPr>
          <p:cNvPr id="13" name="角丸四角形吹き出し 12"/>
          <p:cNvSpPr/>
          <p:nvPr/>
        </p:nvSpPr>
        <p:spPr>
          <a:xfrm>
            <a:off x="5364088" y="3641292"/>
            <a:ext cx="3572461" cy="723812"/>
          </a:xfrm>
          <a:prstGeom prst="wedgeRoundRectCallout">
            <a:avLst>
              <a:gd name="adj1" fmla="val -62107"/>
              <a:gd name="adj2" fmla="val -4214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solidFill>
                  <a:schemeClr val="accent1"/>
                </a:solidFill>
              </a:rPr>
              <a:t>KEY</a:t>
            </a:r>
            <a:r>
              <a:rPr kumimoji="1" lang="ja-JP" altLang="en-US" sz="1600" dirty="0" smtClean="0">
                <a:solidFill>
                  <a:schemeClr val="accent1"/>
                </a:solidFill>
              </a:rPr>
              <a:t>に商品</a:t>
            </a:r>
            <a:r>
              <a:rPr kumimoji="1" lang="en-US" altLang="ja-JP" sz="1600" dirty="0" smtClean="0">
                <a:solidFill>
                  <a:schemeClr val="accent1"/>
                </a:solidFill>
              </a:rPr>
              <a:t>ID,</a:t>
            </a:r>
            <a:r>
              <a:rPr kumimoji="1" lang="ja-JP" altLang="en-US" sz="1600" dirty="0" smtClean="0">
                <a:solidFill>
                  <a:schemeClr val="accent1"/>
                </a:solidFill>
              </a:rPr>
              <a:t>店舗</a:t>
            </a:r>
            <a:r>
              <a:rPr kumimoji="1" lang="en-US" altLang="ja-JP" sz="1600" dirty="0" smtClean="0">
                <a:solidFill>
                  <a:schemeClr val="accent1"/>
                </a:solidFill>
              </a:rPr>
              <a:t>ID,</a:t>
            </a:r>
            <a:r>
              <a:rPr kumimoji="1" lang="ja-JP" altLang="en-US" sz="1600" dirty="0" smtClean="0">
                <a:solidFill>
                  <a:schemeClr val="accent1"/>
                </a:solidFill>
              </a:rPr>
              <a:t>曜日</a:t>
            </a:r>
            <a:r>
              <a:rPr kumimoji="1" lang="en-US" altLang="ja-JP" sz="1600" dirty="0" smtClean="0">
                <a:solidFill>
                  <a:schemeClr val="accent1"/>
                </a:solidFill>
              </a:rPr>
              <a:t>,</a:t>
            </a:r>
            <a:r>
              <a:rPr kumimoji="1" lang="ja-JP" altLang="en-US" sz="1600" dirty="0" smtClean="0">
                <a:solidFill>
                  <a:schemeClr val="accent1"/>
                </a:solidFill>
              </a:rPr>
              <a:t>時間帯からなる文字列を設定</a:t>
            </a:r>
            <a:endParaRPr kumimoji="1" lang="en-US" altLang="ja-JP" sz="1600" dirty="0" smtClean="0">
              <a:solidFill>
                <a:schemeClr val="accent1"/>
              </a:solidFill>
            </a:endParaRPr>
          </a:p>
          <a:p>
            <a:pPr algn="ctr"/>
            <a:r>
              <a:rPr lang="en-US" altLang="ja-JP" sz="1600" dirty="0" smtClean="0">
                <a:solidFill>
                  <a:schemeClr val="accent1"/>
                </a:solidFill>
              </a:rPr>
              <a:t>VALUE</a:t>
            </a:r>
            <a:r>
              <a:rPr lang="ja-JP" altLang="en-US" sz="1600" dirty="0" smtClean="0">
                <a:solidFill>
                  <a:schemeClr val="accent1"/>
                </a:solidFill>
              </a:rPr>
              <a:t>は</a:t>
            </a:r>
            <a:r>
              <a:rPr lang="en-US" altLang="ja-JP" sz="1600" dirty="0" smtClean="0">
                <a:solidFill>
                  <a:schemeClr val="accent1"/>
                </a:solidFill>
              </a:rPr>
              <a:t>1 (</a:t>
            </a:r>
            <a:r>
              <a:rPr lang="en-US" altLang="ja-JP" sz="1600" dirty="0" err="1" smtClean="0">
                <a:solidFill>
                  <a:schemeClr val="accent1"/>
                </a:solidFill>
              </a:rPr>
              <a:t>LongWritable</a:t>
            </a:r>
            <a:r>
              <a:rPr lang="ja-JP" altLang="en-US" sz="1600" dirty="0" smtClean="0">
                <a:solidFill>
                  <a:schemeClr val="accent1"/>
                </a:solidFill>
              </a:rPr>
              <a:t>型</a:t>
            </a:r>
            <a:r>
              <a:rPr lang="en-US" altLang="ja-JP" sz="1600" dirty="0" smtClean="0">
                <a:solidFill>
                  <a:schemeClr val="accent1"/>
                </a:solidFill>
              </a:rPr>
              <a:t>)</a:t>
            </a:r>
            <a:endParaRPr kumimoji="1" lang="ja-JP" altLang="en-US" sz="1600" dirty="0">
              <a:solidFill>
                <a:schemeClr val="accent1"/>
              </a:solidFill>
            </a:endParaRPr>
          </a:p>
        </p:txBody>
      </p:sp>
      <p:sp>
        <p:nvSpPr>
          <p:cNvPr id="14" name="角丸四角形吹き出し 13"/>
          <p:cNvSpPr/>
          <p:nvPr/>
        </p:nvSpPr>
        <p:spPr>
          <a:xfrm>
            <a:off x="5292080" y="5445224"/>
            <a:ext cx="3572461" cy="723812"/>
          </a:xfrm>
          <a:prstGeom prst="wedgeRoundRectCallout">
            <a:avLst>
              <a:gd name="adj1" fmla="val -58552"/>
              <a:gd name="adj2" fmla="val 6897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solidFill>
                  <a:schemeClr val="accent1"/>
                </a:solidFill>
              </a:rPr>
              <a:t>KEY</a:t>
            </a:r>
            <a:r>
              <a:rPr kumimoji="1" lang="ja-JP" altLang="en-US" sz="1600" dirty="0" smtClean="0">
                <a:solidFill>
                  <a:schemeClr val="accent1"/>
                </a:solidFill>
              </a:rPr>
              <a:t>に商品</a:t>
            </a:r>
            <a:r>
              <a:rPr kumimoji="1" lang="en-US" altLang="ja-JP" sz="1600" dirty="0" smtClean="0">
                <a:solidFill>
                  <a:schemeClr val="accent1"/>
                </a:solidFill>
              </a:rPr>
              <a:t>ID,</a:t>
            </a:r>
            <a:r>
              <a:rPr kumimoji="1" lang="ja-JP" altLang="en-US" sz="1600" dirty="0" smtClean="0">
                <a:solidFill>
                  <a:schemeClr val="accent1"/>
                </a:solidFill>
              </a:rPr>
              <a:t>店舗</a:t>
            </a:r>
            <a:r>
              <a:rPr kumimoji="1" lang="en-US" altLang="ja-JP" sz="1600" dirty="0" smtClean="0">
                <a:solidFill>
                  <a:schemeClr val="accent1"/>
                </a:solidFill>
              </a:rPr>
              <a:t>ID,</a:t>
            </a:r>
            <a:r>
              <a:rPr kumimoji="1" lang="ja-JP" altLang="en-US" sz="1600" dirty="0" smtClean="0">
                <a:solidFill>
                  <a:schemeClr val="accent1"/>
                </a:solidFill>
              </a:rPr>
              <a:t>曜日</a:t>
            </a:r>
            <a:r>
              <a:rPr kumimoji="1" lang="en-US" altLang="ja-JP" sz="1600" dirty="0" smtClean="0">
                <a:solidFill>
                  <a:schemeClr val="accent1"/>
                </a:solidFill>
              </a:rPr>
              <a:t>,</a:t>
            </a:r>
            <a:r>
              <a:rPr kumimoji="1" lang="ja-JP" altLang="en-US" sz="1600" dirty="0" smtClean="0">
                <a:solidFill>
                  <a:schemeClr val="accent1"/>
                </a:solidFill>
              </a:rPr>
              <a:t>時間帯からなる文字列を設定</a:t>
            </a:r>
            <a:endParaRPr kumimoji="1" lang="en-US" altLang="ja-JP" sz="1600" dirty="0" smtClean="0">
              <a:solidFill>
                <a:schemeClr val="accent1"/>
              </a:solidFill>
            </a:endParaRPr>
          </a:p>
          <a:p>
            <a:pPr algn="ctr"/>
            <a:r>
              <a:rPr lang="en-US" altLang="ja-JP" sz="1600" dirty="0" smtClean="0">
                <a:solidFill>
                  <a:schemeClr val="accent1"/>
                </a:solidFill>
              </a:rPr>
              <a:t>VALUE</a:t>
            </a:r>
            <a:r>
              <a:rPr lang="ja-JP" altLang="en-US" sz="1600" dirty="0" smtClean="0">
                <a:solidFill>
                  <a:schemeClr val="accent1"/>
                </a:solidFill>
              </a:rPr>
              <a:t>は合計結果</a:t>
            </a:r>
            <a:r>
              <a:rPr lang="en-US" altLang="ja-JP" sz="1600" dirty="0" smtClean="0">
                <a:solidFill>
                  <a:schemeClr val="accent1"/>
                </a:solidFill>
              </a:rPr>
              <a:t> (</a:t>
            </a:r>
            <a:r>
              <a:rPr lang="en-US" altLang="ja-JP" sz="1600" dirty="0" err="1" smtClean="0">
                <a:solidFill>
                  <a:schemeClr val="accent1"/>
                </a:solidFill>
              </a:rPr>
              <a:t>LongWritable</a:t>
            </a:r>
            <a:r>
              <a:rPr lang="ja-JP" altLang="en-US" sz="1600" dirty="0" smtClean="0">
                <a:solidFill>
                  <a:schemeClr val="accent1"/>
                </a:solidFill>
              </a:rPr>
              <a:t>型</a:t>
            </a:r>
            <a:r>
              <a:rPr lang="en-US" altLang="ja-JP" sz="1600" dirty="0" smtClean="0">
                <a:solidFill>
                  <a:schemeClr val="accent1"/>
                </a:solidFill>
              </a:rPr>
              <a:t>)</a:t>
            </a:r>
            <a:endParaRPr kumimoji="1" lang="ja-JP" altLang="en-US" sz="1600" dirty="0">
              <a:solidFill>
                <a:schemeClr val="accent1"/>
              </a:solidFill>
            </a:endParaRPr>
          </a:p>
        </p:txBody>
      </p:sp>
      <p:sp>
        <p:nvSpPr>
          <p:cNvPr id="15" name="下矢印 14"/>
          <p:cNvSpPr/>
          <p:nvPr/>
        </p:nvSpPr>
        <p:spPr>
          <a:xfrm>
            <a:off x="4211960" y="3717032"/>
            <a:ext cx="504056" cy="86409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角丸四角形吹き出し 15"/>
          <p:cNvSpPr/>
          <p:nvPr/>
        </p:nvSpPr>
        <p:spPr>
          <a:xfrm>
            <a:off x="467544" y="3721472"/>
            <a:ext cx="3572461" cy="723812"/>
          </a:xfrm>
          <a:prstGeom prst="wedgeRoundRectCallout">
            <a:avLst>
              <a:gd name="adj1" fmla="val 56629"/>
              <a:gd name="adj2" fmla="val -3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600" dirty="0" smtClean="0">
                <a:solidFill>
                  <a:schemeClr val="accent2"/>
                </a:solidFill>
              </a:rPr>
              <a:t>Partition</a:t>
            </a:r>
            <a:r>
              <a:rPr lang="ja-JP" altLang="en-US" sz="1600" dirty="0" smtClean="0">
                <a:solidFill>
                  <a:schemeClr val="accent2"/>
                </a:solidFill>
              </a:rPr>
              <a:t>ルールとして、同一商品</a:t>
            </a:r>
            <a:r>
              <a:rPr lang="en-US" altLang="ja-JP" sz="1600" dirty="0" smtClean="0">
                <a:solidFill>
                  <a:schemeClr val="accent2"/>
                </a:solidFill>
              </a:rPr>
              <a:t>ID</a:t>
            </a:r>
            <a:r>
              <a:rPr lang="ja-JP" altLang="en-US" sz="1600" dirty="0" smtClean="0">
                <a:solidFill>
                  <a:schemeClr val="accent2"/>
                </a:solidFill>
              </a:rPr>
              <a:t>は同じ</a:t>
            </a:r>
            <a:r>
              <a:rPr lang="en-US" altLang="ja-JP" sz="1600" dirty="0" smtClean="0">
                <a:solidFill>
                  <a:schemeClr val="accent2"/>
                </a:solidFill>
              </a:rPr>
              <a:t>Reduce</a:t>
            </a:r>
            <a:r>
              <a:rPr lang="ja-JP" altLang="en-US" sz="1600" dirty="0" smtClean="0">
                <a:solidFill>
                  <a:schemeClr val="accent2"/>
                </a:solidFill>
              </a:rPr>
              <a:t>タスクで処理</a:t>
            </a:r>
            <a:endParaRPr kumimoji="1" lang="ja-JP" altLang="en-US" sz="1600" dirty="0">
              <a:solidFill>
                <a:schemeClr val="accent2"/>
              </a:solidFill>
            </a:endParaRPr>
          </a:p>
        </p:txBody>
      </p:sp>
    </p:spTree>
    <p:extLst>
      <p:ext uri="{BB962C8B-B14F-4D97-AF65-F5344CB8AC3E}">
        <p14:creationId xmlns:p14="http://schemas.microsoft.com/office/powerpoint/2010/main" val="4286695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演習環境 </a:t>
            </a:r>
            <a:r>
              <a:rPr kumimoji="1" lang="en-US" altLang="ja-JP" dirty="0" smtClean="0"/>
              <a:t>– </a:t>
            </a:r>
            <a:r>
              <a:rPr kumimoji="1" lang="ja-JP" altLang="en-US" dirty="0" smtClean="0"/>
              <a:t>データ類</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n"/>
            </a:pPr>
            <a:r>
              <a:rPr lang="ja-JP" altLang="en-US" dirty="0"/>
              <a:t>演習で利用する資材</a:t>
            </a:r>
            <a:r>
              <a:rPr lang="ja-JP" altLang="en-US" dirty="0" smtClean="0"/>
              <a:t>は、以下の通り配置されている</a:t>
            </a:r>
            <a:endParaRPr lang="en-US" altLang="ja-JP" dirty="0" smtClean="0"/>
          </a:p>
          <a:p>
            <a:pPr lvl="1">
              <a:buFont typeface="Arial" pitchFamily="34" charset="0"/>
              <a:buChar char="•"/>
            </a:pPr>
            <a:r>
              <a:rPr lang="en-US" altLang="ja-JP" dirty="0" smtClean="0"/>
              <a:t>/root/</a:t>
            </a:r>
            <a:r>
              <a:rPr lang="en-US" altLang="ja-JP" dirty="0" err="1" smtClean="0"/>
              <a:t>hadoop_exercise</a:t>
            </a:r>
            <a:r>
              <a:rPr lang="en-US" altLang="ja-JP" dirty="0" smtClean="0"/>
              <a:t>/06/ </a:t>
            </a:r>
            <a:r>
              <a:rPr lang="ja-JP" altLang="en-US" dirty="0"/>
              <a:t>以下</a:t>
            </a:r>
            <a:r>
              <a:rPr lang="ja-JP" altLang="en-US" dirty="0" smtClean="0"/>
              <a:t>にデータは格納されている</a:t>
            </a:r>
            <a:endParaRPr lang="en-US" altLang="ja-JP" dirty="0" smtClean="0"/>
          </a:p>
          <a:p>
            <a:pPr lvl="1">
              <a:buFont typeface="Arial" pitchFamily="34" charset="0"/>
              <a:buChar char="•"/>
            </a:pPr>
            <a:endParaRPr lang="en-US" altLang="ja-JP" dirty="0" smtClean="0"/>
          </a:p>
          <a:p>
            <a:pPr>
              <a:buFont typeface="Wingdings" pitchFamily="2" charset="2"/>
              <a:buChar char="n"/>
            </a:pPr>
            <a:r>
              <a:rPr kumimoji="1" lang="en-US" altLang="ja-JP" dirty="0" smtClean="0"/>
              <a:t>POS</a:t>
            </a:r>
            <a:r>
              <a:rPr kumimoji="1" lang="ja-JP" altLang="en-US" dirty="0" smtClean="0"/>
              <a:t>データ </a:t>
            </a:r>
            <a:r>
              <a:rPr kumimoji="1" lang="en-US" altLang="ja-JP" dirty="0" smtClean="0"/>
              <a:t>: posdata.tar.gz (</a:t>
            </a:r>
            <a:r>
              <a:rPr kumimoji="1" lang="en-US" altLang="ja-JP" dirty="0" err="1" smtClean="0"/>
              <a:t>pos</a:t>
            </a:r>
            <a:r>
              <a:rPr kumimoji="1" lang="en-US" altLang="ja-JP" dirty="0" smtClean="0"/>
              <a:t>-data</a:t>
            </a:r>
            <a:r>
              <a:rPr kumimoji="1" lang="ja-JP" altLang="en-US" dirty="0" smtClean="0"/>
              <a:t>ディレクトリに格納</a:t>
            </a:r>
            <a:r>
              <a:rPr kumimoji="1" lang="en-US" altLang="ja-JP" dirty="0" smtClean="0"/>
              <a:t>)</a:t>
            </a:r>
          </a:p>
          <a:p>
            <a:pPr lvl="1">
              <a:buFont typeface="Arial" pitchFamily="34" charset="0"/>
              <a:buChar char="•"/>
            </a:pPr>
            <a:r>
              <a:rPr kumimoji="1" lang="en-US" altLang="ja-JP" dirty="0" smtClean="0"/>
              <a:t>POS</a:t>
            </a:r>
            <a:r>
              <a:rPr kumimoji="1" lang="ja-JP" altLang="en-US" dirty="0" smtClean="0"/>
              <a:t>データは、以下のコマンドを実行して</a:t>
            </a:r>
            <a:r>
              <a:rPr kumimoji="1" lang="en-US" altLang="ja-JP" dirty="0" smtClean="0"/>
              <a:t>HDFS</a:t>
            </a:r>
            <a:r>
              <a:rPr kumimoji="1" lang="ja-JP" altLang="en-US" dirty="0" smtClean="0"/>
              <a:t>上に配置すること</a:t>
            </a:r>
            <a:endParaRPr kumimoji="1" lang="en-US" altLang="ja-JP" dirty="0" smtClean="0"/>
          </a:p>
          <a:p>
            <a:pPr lvl="1">
              <a:buFont typeface="Arial" pitchFamily="34" charset="0"/>
              <a:buChar char="•"/>
            </a:pPr>
            <a:endParaRPr kumimoji="1" lang="en-US" altLang="ja-JP" dirty="0" smtClean="0"/>
          </a:p>
          <a:p>
            <a:pPr lvl="1">
              <a:buFont typeface="Arial" pitchFamily="34" charset="0"/>
              <a:buChar char="•"/>
            </a:pPr>
            <a:endParaRPr lang="en-US" altLang="ja-JP" dirty="0"/>
          </a:p>
          <a:p>
            <a:pPr lvl="1">
              <a:buFont typeface="Arial" pitchFamily="34" charset="0"/>
              <a:buChar char="•"/>
            </a:pPr>
            <a:endParaRPr kumimoji="1" lang="en-US" altLang="ja-JP" dirty="0" smtClean="0"/>
          </a:p>
          <a:p>
            <a:pPr>
              <a:buFont typeface="Arial" pitchFamily="34" charset="0"/>
              <a:buChar char="•"/>
            </a:pPr>
            <a:endParaRPr lang="en-US" altLang="ja-JP" dirty="0" smtClean="0"/>
          </a:p>
          <a:p>
            <a:pPr>
              <a:buFont typeface="Arial" pitchFamily="34" charset="0"/>
              <a:buChar char="•"/>
            </a:pPr>
            <a:endParaRPr lang="en-US" altLang="ja-JP" dirty="0" smtClean="0"/>
          </a:p>
          <a:p>
            <a:pPr>
              <a:buFont typeface="Arial" pitchFamily="34" charset="0"/>
              <a:buChar char="•"/>
            </a:pPr>
            <a:endParaRPr lang="en-US" altLang="ja-JP" dirty="0" smtClean="0"/>
          </a:p>
          <a:p>
            <a:pPr>
              <a:buFont typeface="Arial" pitchFamily="34" charset="0"/>
              <a:buChar char="•"/>
            </a:pPr>
            <a:endParaRPr lang="en-US" altLang="ja-JP" dirty="0"/>
          </a:p>
          <a:p>
            <a:pPr>
              <a:buFont typeface="Arial" pitchFamily="34" charset="0"/>
              <a:buChar char="•"/>
            </a:pPr>
            <a:r>
              <a:rPr lang="ja-JP" altLang="en-US" dirty="0" smtClean="0"/>
              <a:t>商品</a:t>
            </a:r>
            <a:r>
              <a:rPr lang="ja-JP" altLang="en-US" dirty="0"/>
              <a:t>情報</a:t>
            </a:r>
            <a:r>
              <a:rPr lang="ja-JP" altLang="en-US" dirty="0" smtClean="0"/>
              <a:t>マスタデータ </a:t>
            </a:r>
            <a:r>
              <a:rPr lang="en-US" altLang="ja-JP" dirty="0" smtClean="0"/>
              <a:t>: </a:t>
            </a:r>
            <a:r>
              <a:rPr lang="en-US" altLang="ja-JP" dirty="0"/>
              <a:t>goodsmaster.csv(master-data</a:t>
            </a:r>
            <a:r>
              <a:rPr lang="ja-JP" altLang="en-US" dirty="0"/>
              <a:t>ディレクトリに格納</a:t>
            </a:r>
            <a:r>
              <a:rPr lang="en-US" altLang="ja-JP" dirty="0"/>
              <a:t>)</a:t>
            </a:r>
          </a:p>
          <a:p>
            <a:pPr>
              <a:buFont typeface="Arial" pitchFamily="34" charset="0"/>
              <a:buChar char="•"/>
            </a:pPr>
            <a:r>
              <a:rPr kumimoji="1" lang="ja-JP" altLang="en-US" dirty="0" smtClean="0"/>
              <a:t>店舗情報マスタデータ </a:t>
            </a:r>
            <a:r>
              <a:rPr kumimoji="1" lang="en-US" altLang="ja-JP" dirty="0" smtClean="0"/>
              <a:t>: storemaster.csv </a:t>
            </a:r>
            <a:r>
              <a:rPr lang="en-US" altLang="ja-JP" dirty="0"/>
              <a:t>(master-data</a:t>
            </a:r>
            <a:r>
              <a:rPr lang="ja-JP" altLang="en-US" dirty="0"/>
              <a:t>ディレクトリに格納</a:t>
            </a:r>
            <a:r>
              <a:rPr lang="en-US" altLang="ja-JP" dirty="0"/>
              <a:t>)</a:t>
            </a:r>
          </a:p>
          <a:p>
            <a:pPr>
              <a:buFont typeface="Arial" pitchFamily="34" charset="0"/>
              <a:buChar char="•"/>
            </a:pP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45</a:t>
            </a:fld>
            <a:endParaRPr kumimoji="1" lang="ja-JP" altLang="en-US"/>
          </a:p>
        </p:txBody>
      </p:sp>
      <p:sp>
        <p:nvSpPr>
          <p:cNvPr id="6" name="正方形/長方形 5"/>
          <p:cNvSpPr/>
          <p:nvPr/>
        </p:nvSpPr>
        <p:spPr>
          <a:xfrm>
            <a:off x="899592" y="2996952"/>
            <a:ext cx="7488832" cy="2232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ja-JP" sz="1600" dirty="0">
                <a:latin typeface="+mn-ea"/>
                <a:cs typeface="Courier New" pitchFamily="49" charset="0"/>
              </a:rPr>
              <a:t>## POS</a:t>
            </a:r>
            <a:r>
              <a:rPr lang="ja-JP" altLang="en-US" sz="1600" dirty="0">
                <a:latin typeface="+mn-ea"/>
                <a:cs typeface="Courier New" pitchFamily="49" charset="0"/>
              </a:rPr>
              <a:t>データを展開する</a:t>
            </a:r>
            <a:endParaRPr lang="en-US" altLang="ja-JP" sz="1600" dirty="0">
              <a:latin typeface="+mn-ea"/>
              <a:cs typeface="Courier New" pitchFamily="49" charset="0"/>
            </a:endParaRPr>
          </a:p>
          <a:p>
            <a:r>
              <a:rPr lang="en-US" altLang="ja-JP" sz="1600" dirty="0">
                <a:latin typeface="Courier New" pitchFamily="49" charset="0"/>
                <a:cs typeface="Courier New" pitchFamily="49" charset="0"/>
              </a:rPr>
              <a:t>$ cd /root/</a:t>
            </a:r>
            <a:r>
              <a:rPr lang="en-US" altLang="ja-JP" sz="1600" dirty="0" err="1">
                <a:latin typeface="Courier New" pitchFamily="49" charset="0"/>
                <a:cs typeface="Courier New" pitchFamily="49" charset="0"/>
              </a:rPr>
              <a:t>hadoop_exercise</a:t>
            </a:r>
            <a:r>
              <a:rPr lang="en-US" altLang="ja-JP" sz="1600" dirty="0">
                <a:latin typeface="Courier New" pitchFamily="49" charset="0"/>
                <a:cs typeface="Courier New" pitchFamily="49" charset="0"/>
              </a:rPr>
              <a:t>/06/</a:t>
            </a:r>
            <a:r>
              <a:rPr lang="en-US" altLang="ja-JP" sz="1600" dirty="0" err="1">
                <a:latin typeface="Courier New" pitchFamily="49" charset="0"/>
                <a:cs typeface="Courier New" pitchFamily="49" charset="0"/>
              </a:rPr>
              <a:t>pos</a:t>
            </a:r>
            <a:r>
              <a:rPr lang="en-US" altLang="ja-JP" sz="1600" dirty="0">
                <a:latin typeface="Courier New" pitchFamily="49" charset="0"/>
                <a:cs typeface="Courier New" pitchFamily="49" charset="0"/>
              </a:rPr>
              <a:t>-data/</a:t>
            </a:r>
          </a:p>
          <a:p>
            <a:r>
              <a:rPr lang="en-US" altLang="ja-JP" sz="1600" dirty="0">
                <a:latin typeface="Courier New" pitchFamily="49" charset="0"/>
                <a:cs typeface="Courier New" pitchFamily="49" charset="0"/>
              </a:rPr>
              <a:t>$ tar </a:t>
            </a:r>
            <a:r>
              <a:rPr lang="en-US" altLang="ja-JP" sz="1600" dirty="0" err="1">
                <a:latin typeface="Courier New" pitchFamily="49" charset="0"/>
                <a:cs typeface="Courier New" pitchFamily="49" charset="0"/>
              </a:rPr>
              <a:t>xvzf</a:t>
            </a:r>
            <a:r>
              <a:rPr lang="en-US" altLang="ja-JP" sz="1600" dirty="0">
                <a:latin typeface="Courier New" pitchFamily="49" charset="0"/>
                <a:cs typeface="Courier New" pitchFamily="49" charset="0"/>
              </a:rPr>
              <a:t> posdata.tar.gz</a:t>
            </a:r>
          </a:p>
          <a:p>
            <a:r>
              <a:rPr lang="en-US" altLang="ja-JP" sz="1600" dirty="0">
                <a:latin typeface="+mn-ea"/>
                <a:cs typeface="Courier New" pitchFamily="49" charset="0"/>
              </a:rPr>
              <a:t>## POS</a:t>
            </a:r>
            <a:r>
              <a:rPr lang="ja-JP" altLang="en-US" sz="1600" dirty="0">
                <a:latin typeface="+mn-ea"/>
                <a:cs typeface="Courier New" pitchFamily="49" charset="0"/>
              </a:rPr>
              <a:t>データを</a:t>
            </a:r>
            <a:r>
              <a:rPr lang="en-US" altLang="ja-JP" sz="1600" dirty="0">
                <a:latin typeface="+mn-ea"/>
                <a:cs typeface="Courier New" pitchFamily="49" charset="0"/>
              </a:rPr>
              <a:t>HDFS</a:t>
            </a:r>
            <a:r>
              <a:rPr lang="ja-JP" altLang="en-US" sz="1600" dirty="0">
                <a:latin typeface="+mn-ea"/>
                <a:cs typeface="Courier New" pitchFamily="49" charset="0"/>
              </a:rPr>
              <a:t>上に格納する</a:t>
            </a:r>
            <a:endParaRPr lang="en-US" altLang="ja-JP" sz="1600" dirty="0">
              <a:latin typeface="+mn-ea"/>
              <a:cs typeface="Courier New" pitchFamily="49" charset="0"/>
            </a:endParaRPr>
          </a:p>
          <a:p>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hadoop</a:t>
            </a:r>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fs</a:t>
            </a:r>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mkdir</a:t>
            </a:r>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hadoop_exercise</a:t>
            </a:r>
            <a:r>
              <a:rPr lang="en-US" altLang="ja-JP" sz="1600" dirty="0">
                <a:latin typeface="Courier New" pitchFamily="49" charset="0"/>
                <a:cs typeface="Courier New" pitchFamily="49" charset="0"/>
              </a:rPr>
              <a:t>/06/</a:t>
            </a:r>
            <a:r>
              <a:rPr lang="en-US" altLang="ja-JP" sz="1600" dirty="0" err="1">
                <a:latin typeface="Courier New" pitchFamily="49" charset="0"/>
                <a:cs typeface="Courier New" pitchFamily="49" charset="0"/>
              </a:rPr>
              <a:t>pos</a:t>
            </a:r>
            <a:r>
              <a:rPr lang="en-US" altLang="ja-JP" sz="1600" dirty="0">
                <a:latin typeface="Courier New" pitchFamily="49" charset="0"/>
                <a:cs typeface="Courier New" pitchFamily="49" charset="0"/>
              </a:rPr>
              <a:t>-data</a:t>
            </a:r>
          </a:p>
          <a:p>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hadoop</a:t>
            </a:r>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fs</a:t>
            </a:r>
            <a:r>
              <a:rPr lang="en-US" altLang="ja-JP" sz="1600" dirty="0">
                <a:latin typeface="Courier New" pitchFamily="49" charset="0"/>
                <a:cs typeface="Courier New" pitchFamily="49" charset="0"/>
              </a:rPr>
              <a:t> –put posdata.csv </a:t>
            </a:r>
            <a:r>
              <a:rPr lang="en-US" altLang="ja-JP" sz="1600" dirty="0" err="1">
                <a:latin typeface="Courier New" pitchFamily="49" charset="0"/>
                <a:cs typeface="Courier New" pitchFamily="49" charset="0"/>
              </a:rPr>
              <a:t>hadoop_exercise</a:t>
            </a:r>
            <a:r>
              <a:rPr lang="en-US" altLang="ja-JP" sz="1600" dirty="0">
                <a:latin typeface="Courier New" pitchFamily="49" charset="0"/>
                <a:cs typeface="Courier New" pitchFamily="49" charset="0"/>
              </a:rPr>
              <a:t>/06/</a:t>
            </a:r>
            <a:r>
              <a:rPr lang="en-US" altLang="ja-JP" sz="1600" dirty="0" err="1">
                <a:latin typeface="Courier New" pitchFamily="49" charset="0"/>
                <a:cs typeface="Courier New" pitchFamily="49" charset="0"/>
              </a:rPr>
              <a:t>pos</a:t>
            </a:r>
            <a:r>
              <a:rPr lang="en-US" altLang="ja-JP" sz="1600" dirty="0">
                <a:latin typeface="Courier New" pitchFamily="49" charset="0"/>
                <a:cs typeface="Courier New" pitchFamily="49" charset="0"/>
              </a:rPr>
              <a:t>-data/</a:t>
            </a:r>
          </a:p>
          <a:p>
            <a:r>
              <a:rPr lang="en-US" altLang="ja-JP" sz="1600" dirty="0">
                <a:latin typeface="+mn-ea"/>
                <a:cs typeface="Courier New" pitchFamily="49" charset="0"/>
              </a:rPr>
              <a:t>## POS</a:t>
            </a:r>
            <a:r>
              <a:rPr lang="ja-JP" altLang="en-US" sz="1600" dirty="0">
                <a:latin typeface="+mn-ea"/>
                <a:cs typeface="Courier New" pitchFamily="49" charset="0"/>
              </a:rPr>
              <a:t>データを</a:t>
            </a:r>
            <a:r>
              <a:rPr lang="en-US" altLang="ja-JP" sz="1600" dirty="0">
                <a:latin typeface="+mn-ea"/>
                <a:cs typeface="Courier New" pitchFamily="49" charset="0"/>
              </a:rPr>
              <a:t>HDFS</a:t>
            </a:r>
            <a:r>
              <a:rPr lang="ja-JP" altLang="en-US" sz="1600" dirty="0">
                <a:latin typeface="+mn-ea"/>
                <a:cs typeface="Courier New" pitchFamily="49" charset="0"/>
              </a:rPr>
              <a:t>上に配置されているか確認する</a:t>
            </a:r>
            <a:endParaRPr lang="en-US" altLang="ja-JP" sz="1600" dirty="0">
              <a:latin typeface="+mn-ea"/>
              <a:cs typeface="Courier New" pitchFamily="49" charset="0"/>
            </a:endParaRPr>
          </a:p>
          <a:p>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hadoop</a:t>
            </a:r>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fs</a:t>
            </a:r>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ls</a:t>
            </a:r>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hadoop_exercise</a:t>
            </a:r>
            <a:r>
              <a:rPr lang="en-US" altLang="ja-JP" sz="1600" dirty="0">
                <a:latin typeface="Courier New" pitchFamily="49" charset="0"/>
                <a:cs typeface="Courier New" pitchFamily="49" charset="0"/>
              </a:rPr>
              <a:t>/06/</a:t>
            </a:r>
            <a:r>
              <a:rPr lang="en-US" altLang="ja-JP" sz="1600" dirty="0" err="1">
                <a:latin typeface="Courier New" pitchFamily="49" charset="0"/>
                <a:cs typeface="Courier New" pitchFamily="49" charset="0"/>
              </a:rPr>
              <a:t>pos</a:t>
            </a:r>
            <a:r>
              <a:rPr lang="en-US" altLang="ja-JP" sz="1600" dirty="0">
                <a:latin typeface="Courier New" pitchFamily="49" charset="0"/>
                <a:cs typeface="Courier New" pitchFamily="49" charset="0"/>
              </a:rPr>
              <a:t>-data/</a:t>
            </a:r>
            <a:endParaRPr lang="ja-JP" altLang="en-US" sz="1600" dirty="0">
              <a:latin typeface="Courier New" pitchFamily="49" charset="0"/>
              <a:cs typeface="Courier New" pitchFamily="49" charset="0"/>
            </a:endParaRPr>
          </a:p>
        </p:txBody>
      </p:sp>
    </p:spTree>
    <p:extLst>
      <p:ext uri="{BB962C8B-B14F-4D97-AF65-F5344CB8AC3E}">
        <p14:creationId xmlns:p14="http://schemas.microsoft.com/office/powerpoint/2010/main" val="19079106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演習環境 </a:t>
            </a:r>
            <a:r>
              <a:rPr kumimoji="1" lang="en-US" altLang="ja-JP" dirty="0" smtClean="0"/>
              <a:t>– </a:t>
            </a:r>
            <a:r>
              <a:rPr kumimoji="1" lang="ja-JP" altLang="en-US" dirty="0" smtClean="0"/>
              <a:t>ソースコード</a:t>
            </a:r>
            <a:endParaRPr kumimoji="1" lang="ja-JP" altLang="en-US" dirty="0"/>
          </a:p>
        </p:txBody>
      </p:sp>
      <p:sp>
        <p:nvSpPr>
          <p:cNvPr id="3" name="コンテンツ プレースホルダ 2"/>
          <p:cNvSpPr>
            <a:spLocks noGrp="1"/>
          </p:cNvSpPr>
          <p:nvPr>
            <p:ph idx="1"/>
          </p:nvPr>
        </p:nvSpPr>
        <p:spPr/>
        <p:txBody>
          <a:bodyPr/>
          <a:lstStyle/>
          <a:p>
            <a:pPr>
              <a:buFont typeface="Arial" pitchFamily="34" charset="0"/>
              <a:buChar char="•"/>
            </a:pPr>
            <a:r>
              <a:rPr lang="ja-JP" altLang="en-US" dirty="0"/>
              <a:t>演習で利用する資材</a:t>
            </a:r>
            <a:r>
              <a:rPr lang="ja-JP" altLang="en-US" dirty="0" smtClean="0"/>
              <a:t>は、以下の通り配置されている</a:t>
            </a:r>
            <a:endParaRPr lang="en-US" altLang="ja-JP" dirty="0" smtClean="0"/>
          </a:p>
          <a:p>
            <a:pPr lvl="1">
              <a:buFont typeface="Arial" pitchFamily="34" charset="0"/>
              <a:buChar char="•"/>
            </a:pPr>
            <a:r>
              <a:rPr lang="en-US" altLang="ja-JP" dirty="0" smtClean="0"/>
              <a:t>/root/workspace/Class6/ </a:t>
            </a:r>
            <a:r>
              <a:rPr lang="ja-JP" altLang="en-US" dirty="0"/>
              <a:t>以下</a:t>
            </a:r>
            <a:r>
              <a:rPr lang="ja-JP" altLang="en-US" dirty="0" smtClean="0"/>
              <a:t>にデータは格納されている</a:t>
            </a:r>
            <a:endParaRPr lang="en-US" altLang="ja-JP" dirty="0" smtClean="0"/>
          </a:p>
          <a:p>
            <a:pPr lvl="1">
              <a:buFont typeface="Arial" pitchFamily="34" charset="0"/>
              <a:buChar char="•"/>
            </a:pPr>
            <a:endParaRPr lang="en-US" altLang="ja-JP" dirty="0" smtClean="0"/>
          </a:p>
          <a:p>
            <a:pPr>
              <a:buFont typeface="Arial" pitchFamily="34" charset="0"/>
              <a:buChar char="•"/>
            </a:pPr>
            <a:r>
              <a:rPr kumimoji="1" lang="en-US" altLang="ja-JP" dirty="0" smtClean="0"/>
              <a:t>POS</a:t>
            </a:r>
            <a:r>
              <a:rPr kumimoji="1" lang="ja-JP" altLang="en-US" dirty="0" smtClean="0"/>
              <a:t>データマッチ処理用</a:t>
            </a:r>
            <a:r>
              <a:rPr lang="ja-JP" altLang="en-US" dirty="0" smtClean="0"/>
              <a:t>クラス </a:t>
            </a:r>
            <a:r>
              <a:rPr lang="en-US" altLang="ja-JP" dirty="0" smtClean="0"/>
              <a:t>(</a:t>
            </a:r>
            <a:r>
              <a:rPr lang="ja-JP" altLang="en-US" u="sng" dirty="0" smtClean="0">
                <a:solidFill>
                  <a:srgbClr val="FF0000"/>
                </a:solidFill>
              </a:rPr>
              <a:t>赤字</a:t>
            </a:r>
            <a:r>
              <a:rPr lang="ja-JP" altLang="en-US" dirty="0" smtClean="0"/>
              <a:t>は実装対象クラス</a:t>
            </a:r>
            <a:r>
              <a:rPr lang="en-US" altLang="ja-JP" dirty="0" smtClean="0"/>
              <a:t>)</a:t>
            </a:r>
          </a:p>
          <a:p>
            <a:pPr lvl="1">
              <a:buFont typeface="Arial" pitchFamily="34" charset="0"/>
              <a:buChar char="•"/>
            </a:pPr>
            <a:r>
              <a:rPr lang="en-US" altLang="ja-JP" u="sng" dirty="0" err="1" smtClean="0">
                <a:solidFill>
                  <a:srgbClr val="FF0000"/>
                </a:solidFill>
              </a:rPr>
              <a:t>POSMatchJob</a:t>
            </a:r>
            <a:r>
              <a:rPr lang="en-US" altLang="ja-JP" dirty="0" smtClean="0"/>
              <a:t> : POS</a:t>
            </a:r>
            <a:r>
              <a:rPr lang="ja-JP" altLang="en-US" dirty="0" smtClean="0"/>
              <a:t>データマッチ処理</a:t>
            </a:r>
            <a:r>
              <a:rPr lang="en-US" altLang="ja-JP" dirty="0" smtClean="0"/>
              <a:t>MapReduce</a:t>
            </a:r>
            <a:r>
              <a:rPr lang="ja-JP" altLang="en-US" dirty="0" smtClean="0"/>
              <a:t>ジョブクラス</a:t>
            </a:r>
            <a:endParaRPr lang="en-US" altLang="ja-JP" dirty="0" smtClean="0"/>
          </a:p>
          <a:p>
            <a:pPr lvl="1">
              <a:buFont typeface="Arial" pitchFamily="34" charset="0"/>
              <a:buChar char="•"/>
            </a:pPr>
            <a:r>
              <a:rPr lang="en-US" altLang="ja-JP" u="sng" dirty="0" err="1" smtClean="0">
                <a:solidFill>
                  <a:srgbClr val="FF0000"/>
                </a:solidFill>
              </a:rPr>
              <a:t>POSMatchJobMapper</a:t>
            </a:r>
            <a:r>
              <a:rPr lang="en-US" altLang="ja-JP" dirty="0" smtClean="0"/>
              <a:t> : POS</a:t>
            </a:r>
            <a:r>
              <a:rPr lang="ja-JP" altLang="en-US" dirty="0" smtClean="0"/>
              <a:t>データマッチ処理</a:t>
            </a:r>
            <a:r>
              <a:rPr lang="en-US" altLang="ja-JP" dirty="0" smtClean="0"/>
              <a:t>Map</a:t>
            </a:r>
            <a:r>
              <a:rPr lang="ja-JP" altLang="en-US" dirty="0" smtClean="0"/>
              <a:t>処理クラス</a:t>
            </a:r>
            <a:endParaRPr lang="en-US" altLang="ja-JP" dirty="0" smtClean="0"/>
          </a:p>
          <a:p>
            <a:pPr lvl="1">
              <a:buFont typeface="Arial" pitchFamily="34" charset="0"/>
              <a:buChar char="•"/>
            </a:pPr>
            <a:endParaRPr lang="en-US" altLang="ja-JP" dirty="0" smtClean="0"/>
          </a:p>
          <a:p>
            <a:pPr>
              <a:buFont typeface="Arial" pitchFamily="34" charset="0"/>
              <a:buChar char="•"/>
            </a:pPr>
            <a:r>
              <a:rPr kumimoji="1" lang="en-US" altLang="ja-JP" dirty="0" smtClean="0"/>
              <a:t>POS</a:t>
            </a:r>
            <a:r>
              <a:rPr kumimoji="1" lang="ja-JP" altLang="en-US" dirty="0" smtClean="0"/>
              <a:t>データ</a:t>
            </a:r>
            <a:r>
              <a:rPr lang="ja-JP" altLang="en-US" dirty="0" smtClean="0"/>
              <a:t>集計処理用クラス</a:t>
            </a:r>
            <a:endParaRPr lang="en-US" altLang="ja-JP" dirty="0" smtClean="0"/>
          </a:p>
          <a:p>
            <a:pPr lvl="1">
              <a:buFont typeface="Arial" pitchFamily="34" charset="0"/>
              <a:buChar char="•"/>
            </a:pPr>
            <a:r>
              <a:rPr kumimoji="1" lang="en-US" altLang="ja-JP" dirty="0" err="1" smtClean="0"/>
              <a:t>POSCountJob</a:t>
            </a:r>
            <a:r>
              <a:rPr kumimoji="1" lang="en-US" altLang="ja-JP" dirty="0" smtClean="0"/>
              <a:t> : POS</a:t>
            </a:r>
            <a:r>
              <a:rPr kumimoji="1" lang="ja-JP" altLang="en-US" dirty="0" smtClean="0"/>
              <a:t>データ集計処理</a:t>
            </a:r>
            <a:r>
              <a:rPr kumimoji="1" lang="en-US" altLang="ja-JP" dirty="0" smtClean="0"/>
              <a:t>MapReduce</a:t>
            </a:r>
            <a:r>
              <a:rPr kumimoji="1" lang="ja-JP" altLang="en-US" dirty="0" smtClean="0"/>
              <a:t>ジョブクラス</a:t>
            </a:r>
            <a:endParaRPr kumimoji="1" lang="en-US" altLang="ja-JP" dirty="0" smtClean="0"/>
          </a:p>
          <a:p>
            <a:pPr lvl="1">
              <a:buFont typeface="Arial" pitchFamily="34" charset="0"/>
              <a:buChar char="•"/>
            </a:pPr>
            <a:r>
              <a:rPr lang="en-US" altLang="ja-JP" dirty="0" err="1" smtClean="0"/>
              <a:t>POSCountJobMapper</a:t>
            </a:r>
            <a:r>
              <a:rPr lang="en-US" altLang="ja-JP" dirty="0" smtClean="0"/>
              <a:t> : POS</a:t>
            </a:r>
            <a:r>
              <a:rPr lang="ja-JP" altLang="en-US" dirty="0" smtClean="0"/>
              <a:t>データ集計処理</a:t>
            </a:r>
            <a:r>
              <a:rPr lang="en-US" altLang="ja-JP" dirty="0" smtClean="0"/>
              <a:t>Map</a:t>
            </a:r>
            <a:r>
              <a:rPr lang="ja-JP" altLang="en-US" dirty="0" smtClean="0"/>
              <a:t>処理クラス</a:t>
            </a:r>
            <a:endParaRPr lang="en-US" altLang="ja-JP" dirty="0" smtClean="0"/>
          </a:p>
          <a:p>
            <a:pPr lvl="1">
              <a:buFont typeface="Arial" pitchFamily="34" charset="0"/>
              <a:buChar char="•"/>
            </a:pPr>
            <a:r>
              <a:rPr kumimoji="1" lang="en-US" altLang="ja-JP" u="sng" dirty="0" err="1" smtClean="0">
                <a:solidFill>
                  <a:srgbClr val="FF0000"/>
                </a:solidFill>
              </a:rPr>
              <a:t>POSCountJobPartitioner</a:t>
            </a:r>
            <a:r>
              <a:rPr kumimoji="1" lang="en-US" altLang="ja-JP" dirty="0" smtClean="0"/>
              <a:t> : POS</a:t>
            </a:r>
            <a:r>
              <a:rPr lang="ja-JP" altLang="en-US" dirty="0" smtClean="0"/>
              <a:t>データ集計処理</a:t>
            </a:r>
            <a:r>
              <a:rPr lang="en-US" altLang="ja-JP" dirty="0" err="1" smtClean="0"/>
              <a:t>Partitioner</a:t>
            </a:r>
            <a:r>
              <a:rPr lang="ja-JP" altLang="en-US" dirty="0" smtClean="0"/>
              <a:t>クラス</a:t>
            </a:r>
            <a:endParaRPr lang="en-US" altLang="ja-JP" dirty="0" smtClean="0"/>
          </a:p>
          <a:p>
            <a:pPr lvl="1">
              <a:buFont typeface="Arial" pitchFamily="34" charset="0"/>
              <a:buChar char="•"/>
            </a:pPr>
            <a:r>
              <a:rPr kumimoji="1" lang="en-US" altLang="ja-JP" dirty="0" err="1" smtClean="0"/>
              <a:t>POSCountJobReducer</a:t>
            </a:r>
            <a:r>
              <a:rPr kumimoji="1" lang="en-US" altLang="ja-JP" dirty="0" smtClean="0"/>
              <a:t> : POS</a:t>
            </a:r>
            <a:r>
              <a:rPr kumimoji="1" lang="ja-JP" altLang="en-US" dirty="0" smtClean="0"/>
              <a:t>データ集計処理</a:t>
            </a:r>
            <a:r>
              <a:rPr kumimoji="1" lang="en-US" altLang="ja-JP" dirty="0" smtClean="0"/>
              <a:t>Reducer</a:t>
            </a:r>
            <a:r>
              <a:rPr kumimoji="1" lang="ja-JP" altLang="en-US" dirty="0" smtClean="0"/>
              <a:t>クラス</a:t>
            </a:r>
            <a:endParaRPr kumimoji="1" lang="en-US" altLang="ja-JP" dirty="0" smtClean="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46</a:t>
            </a:fld>
            <a:endParaRPr kumimoji="1" lang="ja-JP" altLang="en-US"/>
          </a:p>
        </p:txBody>
      </p:sp>
    </p:spTree>
    <p:extLst>
      <p:ext uri="{BB962C8B-B14F-4D97-AF65-F5344CB8AC3E}">
        <p14:creationId xmlns:p14="http://schemas.microsoft.com/office/powerpoint/2010/main" val="4079594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ja-JP" altLang="en-US" dirty="0" smtClean="0"/>
              <a:t>演習環境</a:t>
            </a:r>
            <a:endParaRPr lang="ja-JP" altLang="en-US" dirty="0"/>
          </a:p>
        </p:txBody>
      </p:sp>
      <p:sp>
        <p:nvSpPr>
          <p:cNvPr id="50178" name="コンテンツ プレースホルダー 2"/>
          <p:cNvSpPr>
            <a:spLocks noGrp="1"/>
          </p:cNvSpPr>
          <p:nvPr>
            <p:ph idx="1"/>
          </p:nvPr>
        </p:nvSpPr>
        <p:spPr>
          <a:xfrm>
            <a:off x="179388" y="1206500"/>
            <a:ext cx="8785225" cy="493713"/>
          </a:xfrm>
        </p:spPr>
        <p:txBody>
          <a:bodyPr/>
          <a:lstStyle/>
          <a:p>
            <a:pPr eaLnBrk="1" hangingPunct="1"/>
            <a:r>
              <a:rPr lang="en-US" altLang="ja-JP" sz="1600" dirty="0" smtClean="0"/>
              <a:t>Eclipse</a:t>
            </a:r>
            <a:r>
              <a:rPr lang="ja-JP" altLang="en-US" sz="1600" dirty="0" smtClean="0"/>
              <a:t>の</a:t>
            </a:r>
            <a:r>
              <a:rPr lang="en-US" altLang="ja-JP" sz="1600" dirty="0" smtClean="0"/>
              <a:t>Class6</a:t>
            </a:r>
            <a:r>
              <a:rPr lang="ja-JP" altLang="en-US" sz="1600" dirty="0" smtClean="0"/>
              <a:t>プロジェクト内に、必要な資材がそろっている</a:t>
            </a:r>
            <a:endParaRPr lang="en-US" altLang="ja-JP" sz="1600" dirty="0" smtClean="0"/>
          </a:p>
        </p:txBody>
      </p:sp>
      <p:sp>
        <p:nvSpPr>
          <p:cNvPr id="5" name="正方形/長方形 4"/>
          <p:cNvSpPr/>
          <p:nvPr/>
        </p:nvSpPr>
        <p:spPr>
          <a:xfrm>
            <a:off x="4427984" y="2420888"/>
            <a:ext cx="3384550" cy="2305050"/>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ja-JP" altLang="en-US" dirty="0">
                <a:solidFill>
                  <a:schemeClr val="tx1"/>
                </a:solidFill>
              </a:rPr>
              <a:t>「</a:t>
            </a:r>
            <a:r>
              <a:rPr lang="en-US" altLang="ja-JP" dirty="0" smtClean="0">
                <a:solidFill>
                  <a:schemeClr val="tx1"/>
                </a:solidFill>
              </a:rPr>
              <a:t>Class6</a:t>
            </a:r>
            <a:r>
              <a:rPr lang="ja-JP" altLang="en-US" dirty="0" smtClean="0">
                <a:solidFill>
                  <a:schemeClr val="tx1"/>
                </a:solidFill>
              </a:rPr>
              <a:t>」</a:t>
            </a:r>
            <a:r>
              <a:rPr lang="ja-JP" altLang="en-US" dirty="0">
                <a:solidFill>
                  <a:schemeClr val="tx1"/>
                </a:solidFill>
              </a:rPr>
              <a:t>プロジェクト内の「</a:t>
            </a:r>
            <a:r>
              <a:rPr lang="en-US" altLang="ja-JP" dirty="0" err="1">
                <a:solidFill>
                  <a:schemeClr val="tx1"/>
                </a:solidFill>
              </a:rPr>
              <a:t>src</a:t>
            </a:r>
            <a:r>
              <a:rPr lang="en-US" altLang="ja-JP" dirty="0">
                <a:solidFill>
                  <a:schemeClr val="tx1"/>
                </a:solidFill>
              </a:rPr>
              <a:t>/main/java</a:t>
            </a:r>
            <a:r>
              <a:rPr lang="ja-JP" altLang="en-US" dirty="0">
                <a:solidFill>
                  <a:schemeClr val="tx1"/>
                </a:solidFill>
              </a:rPr>
              <a:t>」ディレクトリ内に演習対象のソースコードが格納されて</a:t>
            </a:r>
            <a:r>
              <a:rPr lang="ja-JP" altLang="en-US" dirty="0" smtClean="0">
                <a:solidFill>
                  <a:schemeClr val="tx1"/>
                </a:solidFill>
              </a:rPr>
              <a:t>いる</a:t>
            </a:r>
            <a:endParaRPr lang="en-US" altLang="ja-JP" dirty="0" smtClean="0">
              <a:solidFill>
                <a:schemeClr val="tx1"/>
              </a:solidFill>
            </a:endParaRPr>
          </a:p>
        </p:txBody>
      </p:sp>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r="69259" b="37819"/>
          <a:stretch/>
        </p:blipFill>
        <p:spPr>
          <a:xfrm>
            <a:off x="752955" y="1958909"/>
            <a:ext cx="2810933" cy="3198283"/>
          </a:xfrm>
          <a:prstGeom prst="rect">
            <a:avLst/>
          </a:prstGeom>
        </p:spPr>
      </p:pic>
      <p:sp>
        <p:nvSpPr>
          <p:cNvPr id="6" name="角丸四角形 5"/>
          <p:cNvSpPr/>
          <p:nvPr/>
        </p:nvSpPr>
        <p:spPr>
          <a:xfrm>
            <a:off x="611560" y="2204864"/>
            <a:ext cx="3096344" cy="31683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7163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rotWithShape="1">
          <a:blip r:embed="rId3">
            <a:extLst>
              <a:ext uri="{28A0092B-C50C-407E-A947-70E740481C1C}">
                <a14:useLocalDpi xmlns:a14="http://schemas.microsoft.com/office/drawing/2010/main" val="0"/>
              </a:ext>
            </a:extLst>
          </a:blip>
          <a:srcRect r="80068" b="92468"/>
          <a:stretch/>
        </p:blipFill>
        <p:spPr>
          <a:xfrm>
            <a:off x="5485449" y="4509120"/>
            <a:ext cx="3046991" cy="647700"/>
          </a:xfrm>
          <a:prstGeom prst="rect">
            <a:avLst/>
          </a:prstGeom>
        </p:spPr>
      </p:pic>
      <p:sp>
        <p:nvSpPr>
          <p:cNvPr id="2" name="タイトル 1"/>
          <p:cNvSpPr>
            <a:spLocks noGrp="1"/>
          </p:cNvSpPr>
          <p:nvPr>
            <p:ph type="title"/>
          </p:nvPr>
        </p:nvSpPr>
        <p:spPr/>
        <p:txBody>
          <a:bodyPr/>
          <a:lstStyle/>
          <a:p>
            <a:pPr eaLnBrk="1" hangingPunct="1">
              <a:defRPr/>
            </a:pPr>
            <a:r>
              <a:rPr lang="ja-JP" altLang="en-US" dirty="0" smtClean="0"/>
              <a:t>実行用</a:t>
            </a:r>
            <a:r>
              <a:rPr lang="en-US" altLang="ja-JP" dirty="0" smtClean="0"/>
              <a:t>JAR</a:t>
            </a:r>
            <a:r>
              <a:rPr lang="ja-JP" altLang="en-US" dirty="0" smtClean="0"/>
              <a:t>ファイル作成方法</a:t>
            </a:r>
            <a:endParaRPr lang="ja-JP" altLang="en-US" dirty="0"/>
          </a:p>
        </p:txBody>
      </p:sp>
      <p:sp>
        <p:nvSpPr>
          <p:cNvPr id="52226" name="コンテンツ プレースホルダー 2"/>
          <p:cNvSpPr>
            <a:spLocks noGrp="1"/>
          </p:cNvSpPr>
          <p:nvPr>
            <p:ph idx="1"/>
          </p:nvPr>
        </p:nvSpPr>
        <p:spPr>
          <a:xfrm>
            <a:off x="179388" y="1206500"/>
            <a:ext cx="8785225" cy="3086100"/>
          </a:xfrm>
        </p:spPr>
        <p:txBody>
          <a:bodyPr/>
          <a:lstStyle/>
          <a:p>
            <a:pPr eaLnBrk="1" hangingPunct="1"/>
            <a:r>
              <a:rPr lang="ja-JP" altLang="en-US" dirty="0" smtClean="0"/>
              <a:t>作成した</a:t>
            </a:r>
            <a:r>
              <a:rPr lang="en-US" altLang="ja-JP" dirty="0" smtClean="0"/>
              <a:t>MapReduce</a:t>
            </a:r>
            <a:r>
              <a:rPr lang="ja-JP" altLang="en-US" dirty="0" smtClean="0"/>
              <a:t>ジョブをコンパイルし、</a:t>
            </a:r>
            <a:r>
              <a:rPr lang="en-US" altLang="ja-JP" dirty="0" smtClean="0"/>
              <a:t>class6-exercise-0.1.jar</a:t>
            </a:r>
            <a:r>
              <a:rPr lang="ja-JP" altLang="en-US" dirty="0" smtClean="0"/>
              <a:t>という名前で</a:t>
            </a:r>
            <a:r>
              <a:rPr lang="en-US" altLang="ja-JP" dirty="0" smtClean="0"/>
              <a:t>jar</a:t>
            </a:r>
            <a:r>
              <a:rPr lang="ja-JP" altLang="en-US" dirty="0" smtClean="0"/>
              <a:t>パッケージにまとめる</a:t>
            </a:r>
            <a:endParaRPr lang="en-US" altLang="ja-JP" dirty="0" smtClean="0"/>
          </a:p>
          <a:p>
            <a:pPr lvl="1" eaLnBrk="1" hangingPunct="1"/>
            <a:endParaRPr lang="en-US" altLang="ja-JP" dirty="0" smtClean="0"/>
          </a:p>
        </p:txBody>
      </p:sp>
      <p:sp>
        <p:nvSpPr>
          <p:cNvPr id="52229" name="テキスト ボックス 4"/>
          <p:cNvSpPr txBox="1">
            <a:spLocks noChangeArrowheads="1"/>
          </p:cNvSpPr>
          <p:nvPr/>
        </p:nvSpPr>
        <p:spPr bwMode="auto">
          <a:xfrm>
            <a:off x="539552" y="2473077"/>
            <a:ext cx="3398837" cy="523220"/>
          </a:xfrm>
          <a:prstGeom prst="rect">
            <a:avLst/>
          </a:prstGeom>
          <a:noFill/>
          <a:ln w="9525">
            <a:solidFill>
              <a:schemeClr val="tx1"/>
            </a:solidFill>
            <a:miter lim="800000"/>
            <a:headEnd/>
            <a:tailEnd/>
          </a:ln>
        </p:spPr>
        <p:txBody>
          <a:bodyPr>
            <a:spAutoFit/>
          </a:bodyPr>
          <a:lstStyle/>
          <a:p>
            <a:pPr algn="ctr"/>
            <a:r>
              <a:rPr lang="en-US" altLang="ja-JP" sz="1400" dirty="0"/>
              <a:t>Eclipse</a:t>
            </a:r>
            <a:r>
              <a:rPr lang="ja-JP" altLang="en-US" sz="1400" dirty="0"/>
              <a:t>のメニューから</a:t>
            </a:r>
            <a:endParaRPr lang="en-US" altLang="ja-JP" sz="1400" dirty="0"/>
          </a:p>
          <a:p>
            <a:pPr algn="ctr"/>
            <a:r>
              <a:rPr lang="en-US" altLang="ja-JP" sz="1400" dirty="0" smtClean="0"/>
              <a:t>[</a:t>
            </a:r>
            <a:r>
              <a:rPr lang="ja-JP" altLang="en-US" sz="1400" dirty="0" smtClean="0"/>
              <a:t>実行</a:t>
            </a:r>
            <a:r>
              <a:rPr lang="en-US" altLang="ja-JP" sz="1400" dirty="0" smtClean="0"/>
              <a:t>]</a:t>
            </a:r>
            <a:r>
              <a:rPr lang="ja-JP" altLang="en-US" sz="1400" dirty="0"/>
              <a:t>→</a:t>
            </a:r>
            <a:r>
              <a:rPr lang="en-US" altLang="ja-JP" sz="1400" dirty="0" smtClean="0"/>
              <a:t>[</a:t>
            </a:r>
            <a:r>
              <a:rPr lang="ja-JP" altLang="en-US" sz="1400" dirty="0" smtClean="0"/>
              <a:t>実行構成</a:t>
            </a:r>
            <a:r>
              <a:rPr lang="en-US" altLang="ja-JP" sz="1400" dirty="0" smtClean="0"/>
              <a:t>]</a:t>
            </a:r>
            <a:r>
              <a:rPr lang="ja-JP" altLang="en-US" sz="1400" dirty="0"/>
              <a:t>を選択</a:t>
            </a:r>
            <a:endParaRPr lang="en-US" altLang="ja-JP" sz="1400" dirty="0"/>
          </a:p>
        </p:txBody>
      </p:sp>
      <p:sp>
        <p:nvSpPr>
          <p:cNvPr id="6" name="右矢印 5"/>
          <p:cNvSpPr/>
          <p:nvPr/>
        </p:nvSpPr>
        <p:spPr>
          <a:xfrm>
            <a:off x="4716463" y="4365625"/>
            <a:ext cx="647700" cy="6477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 name="正方形/長方形 6"/>
          <p:cNvSpPr/>
          <p:nvPr/>
        </p:nvSpPr>
        <p:spPr>
          <a:xfrm>
            <a:off x="5721241" y="4822825"/>
            <a:ext cx="2144712"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2232" name="テキスト ボックス 10"/>
          <p:cNvSpPr txBox="1">
            <a:spLocks noChangeArrowheads="1"/>
          </p:cNvSpPr>
          <p:nvPr/>
        </p:nvSpPr>
        <p:spPr bwMode="auto">
          <a:xfrm>
            <a:off x="4935538" y="2551113"/>
            <a:ext cx="3867150" cy="523220"/>
          </a:xfrm>
          <a:prstGeom prst="rect">
            <a:avLst/>
          </a:prstGeom>
          <a:noFill/>
          <a:ln w="9525">
            <a:solidFill>
              <a:schemeClr val="tx1"/>
            </a:solidFill>
            <a:miter lim="800000"/>
            <a:headEnd/>
            <a:tailEnd/>
          </a:ln>
        </p:spPr>
        <p:txBody>
          <a:bodyPr>
            <a:spAutoFit/>
          </a:bodyPr>
          <a:lstStyle/>
          <a:p>
            <a:r>
              <a:rPr lang="ja-JP" altLang="en-US" sz="1400" dirty="0"/>
              <a:t>出現したダイアログボックスの左側にある「</a:t>
            </a:r>
            <a:r>
              <a:rPr lang="en-US" altLang="ja-JP" sz="1400" dirty="0"/>
              <a:t>Maven </a:t>
            </a:r>
            <a:r>
              <a:rPr lang="ja-JP" altLang="en-US" sz="1400" dirty="0" smtClean="0"/>
              <a:t>ビルド」</a:t>
            </a:r>
            <a:r>
              <a:rPr lang="ja-JP" altLang="en-US" sz="1400" dirty="0"/>
              <a:t>から、「</a:t>
            </a:r>
            <a:r>
              <a:rPr lang="en-US" altLang="ja-JP" sz="1400" dirty="0" smtClean="0"/>
              <a:t>Class6</a:t>
            </a:r>
            <a:r>
              <a:rPr lang="ja-JP" altLang="en-US" sz="1400" dirty="0" smtClean="0"/>
              <a:t>」</a:t>
            </a:r>
            <a:r>
              <a:rPr lang="ja-JP" altLang="en-US" sz="1400" dirty="0"/>
              <a:t>を選択し、ダブルクリック</a:t>
            </a:r>
            <a:endParaRPr lang="en-US" altLang="ja-JP" sz="1400" dirty="0"/>
          </a:p>
        </p:txBody>
      </p:sp>
      <p:sp>
        <p:nvSpPr>
          <p:cNvPr id="52233" name="テキスト ボックス 8"/>
          <p:cNvSpPr txBox="1">
            <a:spLocks noChangeArrowheads="1"/>
          </p:cNvSpPr>
          <p:nvPr/>
        </p:nvSpPr>
        <p:spPr bwMode="auto">
          <a:xfrm>
            <a:off x="468313" y="6207125"/>
            <a:ext cx="3640137" cy="369888"/>
          </a:xfrm>
          <a:prstGeom prst="rect">
            <a:avLst/>
          </a:prstGeom>
          <a:noFill/>
          <a:ln w="9525">
            <a:noFill/>
            <a:miter lim="800000"/>
            <a:headEnd/>
            <a:tailEnd/>
          </a:ln>
        </p:spPr>
        <p:txBody>
          <a:bodyPr>
            <a:spAutoFit/>
          </a:bodyPr>
          <a:lstStyle/>
          <a:p>
            <a:r>
              <a:rPr lang="en-US" altLang="ja-JP" dirty="0">
                <a:solidFill>
                  <a:srgbClr val="FF0000"/>
                </a:solidFill>
              </a:rPr>
              <a:t>※ Eclipse</a:t>
            </a:r>
            <a:r>
              <a:rPr lang="ja-JP" altLang="en-US" dirty="0">
                <a:solidFill>
                  <a:srgbClr val="FF0000"/>
                </a:solidFill>
              </a:rPr>
              <a:t>上での操作</a:t>
            </a:r>
            <a:r>
              <a:rPr lang="ja-JP" altLang="en-US" dirty="0" smtClean="0">
                <a:solidFill>
                  <a:srgbClr val="FF0000"/>
                </a:solidFill>
              </a:rPr>
              <a:t>で</a:t>
            </a:r>
            <a:r>
              <a:rPr lang="ja-JP" altLang="en-US" dirty="0">
                <a:solidFill>
                  <a:srgbClr val="FF0000"/>
                </a:solidFill>
              </a:rPr>
              <a:t>ある</a:t>
            </a:r>
          </a:p>
        </p:txBody>
      </p:sp>
      <p:pic>
        <p:nvPicPr>
          <p:cNvPr id="5" name="図 4"/>
          <p:cNvPicPr>
            <a:picLocks noChangeAspect="1"/>
          </p:cNvPicPr>
          <p:nvPr/>
        </p:nvPicPr>
        <p:blipFill rotWithShape="1">
          <a:blip r:embed="rId4">
            <a:extLst>
              <a:ext uri="{28A0092B-C50C-407E-A947-70E740481C1C}">
                <a14:useLocalDpi xmlns:a14="http://schemas.microsoft.com/office/drawing/2010/main" val="0"/>
              </a:ext>
            </a:extLst>
          </a:blip>
          <a:srcRect l="661" r="61320" b="64136"/>
          <a:stretch/>
        </p:blipFill>
        <p:spPr>
          <a:xfrm>
            <a:off x="611560" y="3212976"/>
            <a:ext cx="3476445" cy="1844675"/>
          </a:xfrm>
          <a:prstGeom prst="rect">
            <a:avLst/>
          </a:prstGeom>
        </p:spPr>
      </p:pic>
      <p:sp>
        <p:nvSpPr>
          <p:cNvPr id="16" name="正方形/長方形 15"/>
          <p:cNvSpPr/>
          <p:nvPr/>
        </p:nvSpPr>
        <p:spPr>
          <a:xfrm>
            <a:off x="468312" y="3944813"/>
            <a:ext cx="3815655"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37730893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a:t>実行用</a:t>
            </a:r>
            <a:r>
              <a:rPr lang="en-US" altLang="ja-JP" dirty="0"/>
              <a:t>JAR</a:t>
            </a:r>
            <a:r>
              <a:rPr lang="ja-JP" altLang="en-US" dirty="0"/>
              <a:t>ファイル作成</a:t>
            </a:r>
            <a:r>
              <a:rPr lang="ja-JP" altLang="en-US" dirty="0" smtClean="0"/>
              <a:t>方法 </a:t>
            </a:r>
            <a:r>
              <a:rPr lang="en-US" altLang="ja-JP" dirty="0" smtClean="0"/>
              <a:t>(</a:t>
            </a:r>
            <a:r>
              <a:rPr lang="ja-JP" altLang="en-US" dirty="0" smtClean="0"/>
              <a:t>続き</a:t>
            </a:r>
            <a:r>
              <a:rPr lang="en-US" altLang="ja-JP" dirty="0" smtClean="0"/>
              <a:t>)</a:t>
            </a:r>
            <a:endParaRPr lang="ja-JP" altLang="en-US" dirty="0"/>
          </a:p>
        </p:txBody>
      </p:sp>
      <p:sp>
        <p:nvSpPr>
          <p:cNvPr id="53250" name="コンテンツ プレースホルダー 2"/>
          <p:cNvSpPr>
            <a:spLocks noGrp="1"/>
          </p:cNvSpPr>
          <p:nvPr>
            <p:ph idx="1"/>
          </p:nvPr>
        </p:nvSpPr>
        <p:spPr>
          <a:xfrm>
            <a:off x="179388" y="1206500"/>
            <a:ext cx="8785225" cy="854075"/>
          </a:xfrm>
        </p:spPr>
        <p:txBody>
          <a:bodyPr/>
          <a:lstStyle/>
          <a:p>
            <a:pPr eaLnBrk="1" hangingPunct="1"/>
            <a:r>
              <a:rPr lang="ja-JP" altLang="en-US" dirty="0" smtClean="0"/>
              <a:t>コンパイル</a:t>
            </a:r>
            <a:r>
              <a:rPr lang="en-US" altLang="ja-JP" dirty="0" smtClean="0"/>
              <a:t>/</a:t>
            </a:r>
            <a:r>
              <a:rPr lang="ja-JP" altLang="en-US" dirty="0" smtClean="0"/>
              <a:t>パッケージングが始まる。ここでコンパイルエラーなどがある場合は</a:t>
            </a:r>
            <a:r>
              <a:rPr lang="en-US" altLang="ja-JP" dirty="0" smtClean="0"/>
              <a:t>Eclipse</a:t>
            </a:r>
            <a:r>
              <a:rPr lang="ja-JP" altLang="en-US" dirty="0" smtClean="0"/>
              <a:t>のコンソールに表示される</a:t>
            </a:r>
            <a:endParaRPr lang="en-US" altLang="ja-JP" dirty="0" smtClean="0"/>
          </a:p>
          <a:p>
            <a:pPr eaLnBrk="1" hangingPunct="1"/>
            <a:endParaRPr lang="en-US" altLang="ja-JP" dirty="0" smtClean="0"/>
          </a:p>
          <a:p>
            <a:pPr eaLnBrk="1" hangingPunct="1"/>
            <a:endParaRPr lang="en-US" altLang="ja-JP" dirty="0" smtClean="0"/>
          </a:p>
          <a:p>
            <a:pPr eaLnBrk="1" hangingPunct="1"/>
            <a:endParaRPr lang="en-US" altLang="ja-JP" dirty="0" smtClean="0"/>
          </a:p>
          <a:p>
            <a:pPr eaLnBrk="1" hangingPunct="1"/>
            <a:endParaRPr lang="en-US" altLang="ja-JP" dirty="0" smtClean="0"/>
          </a:p>
          <a:p>
            <a:pPr eaLnBrk="1" hangingPunct="1"/>
            <a:endParaRPr lang="en-US" altLang="ja-JP" dirty="0" smtClean="0"/>
          </a:p>
          <a:p>
            <a:pPr eaLnBrk="1" hangingPunct="1"/>
            <a:endParaRPr lang="en-US" altLang="ja-JP" dirty="0" smtClean="0"/>
          </a:p>
          <a:p>
            <a:pPr eaLnBrk="1" hangingPunct="1"/>
            <a:r>
              <a:rPr lang="ja-JP" altLang="en-US" dirty="0" smtClean="0"/>
              <a:t>ビルド成功すると、「</a:t>
            </a:r>
            <a:r>
              <a:rPr lang="en-US" altLang="ja-JP" dirty="0" smtClean="0"/>
              <a:t>Class6</a:t>
            </a:r>
            <a:r>
              <a:rPr lang="ja-JP" altLang="en-US" dirty="0" smtClean="0"/>
              <a:t>」プロジェクト内の「</a:t>
            </a:r>
            <a:r>
              <a:rPr lang="en-US" altLang="ja-JP" dirty="0" smtClean="0"/>
              <a:t>target</a:t>
            </a:r>
            <a:r>
              <a:rPr lang="ja-JP" altLang="en-US" dirty="0" smtClean="0"/>
              <a:t>」ディレクトリに、</a:t>
            </a:r>
            <a:r>
              <a:rPr lang="en-US" altLang="ja-JP" dirty="0" smtClean="0"/>
              <a:t>class6-exercise-0.1.jar</a:t>
            </a:r>
            <a:r>
              <a:rPr lang="ja-JP" altLang="en-US" dirty="0" smtClean="0"/>
              <a:t>が作成される</a:t>
            </a:r>
            <a:endParaRPr lang="en-US" altLang="ja-JP" dirty="0" smtClean="0"/>
          </a:p>
        </p:txBody>
      </p:sp>
      <p:pic>
        <p:nvPicPr>
          <p:cNvPr id="53253" name="Picture 2"/>
          <p:cNvPicPr>
            <a:picLocks noChangeAspect="1" noChangeArrowheads="1"/>
          </p:cNvPicPr>
          <p:nvPr/>
        </p:nvPicPr>
        <p:blipFill>
          <a:blip r:embed="rId3"/>
          <a:srcRect/>
          <a:stretch>
            <a:fillRect/>
          </a:stretch>
        </p:blipFill>
        <p:spPr bwMode="auto">
          <a:xfrm>
            <a:off x="95250" y="2492375"/>
            <a:ext cx="8953500" cy="1066800"/>
          </a:xfrm>
          <a:prstGeom prst="rect">
            <a:avLst/>
          </a:prstGeom>
          <a:noFill/>
          <a:ln w="9525">
            <a:noFill/>
            <a:miter lim="800000"/>
            <a:headEnd/>
            <a:tailEnd/>
          </a:ln>
        </p:spPr>
      </p:pic>
      <p:pic>
        <p:nvPicPr>
          <p:cNvPr id="12" name="図 11"/>
          <p:cNvPicPr>
            <a:picLocks noChangeAspect="1"/>
          </p:cNvPicPr>
          <p:nvPr/>
        </p:nvPicPr>
        <p:blipFill rotWithShape="1">
          <a:blip r:embed="rId4">
            <a:extLst>
              <a:ext uri="{28A0092B-C50C-407E-A947-70E740481C1C}">
                <a14:useLocalDpi xmlns:a14="http://schemas.microsoft.com/office/drawing/2010/main" val="0"/>
              </a:ext>
            </a:extLst>
          </a:blip>
          <a:srcRect l="1041" t="43366" r="68907" b="30905"/>
          <a:stretch/>
        </p:blipFill>
        <p:spPr>
          <a:xfrm>
            <a:off x="611559" y="4913916"/>
            <a:ext cx="2747963" cy="1323396"/>
          </a:xfrm>
          <a:prstGeom prst="rect">
            <a:avLst/>
          </a:prstGeom>
        </p:spPr>
      </p:pic>
      <p:sp>
        <p:nvSpPr>
          <p:cNvPr id="4" name="正方形/長方形 3"/>
          <p:cNvSpPr/>
          <p:nvPr/>
        </p:nvSpPr>
        <p:spPr>
          <a:xfrm>
            <a:off x="539552" y="5382152"/>
            <a:ext cx="2447925" cy="711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220174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MapReduce</a:t>
            </a:r>
            <a:r>
              <a:rPr kumimoji="1" lang="ja-JP" altLang="en-US" dirty="0" smtClean="0"/>
              <a:t>プログラミング応用ポイント</a:t>
            </a:r>
            <a:endParaRPr kumimoji="1" lang="ja-JP" altLang="en-US" dirty="0"/>
          </a:p>
        </p:txBody>
      </p:sp>
      <p:sp>
        <p:nvSpPr>
          <p:cNvPr id="3" name="コンテンツ プレースホルダー 2"/>
          <p:cNvSpPr>
            <a:spLocks noGrp="1"/>
          </p:cNvSpPr>
          <p:nvPr>
            <p:ph idx="1"/>
          </p:nvPr>
        </p:nvSpPr>
        <p:spPr>
          <a:xfrm>
            <a:off x="179512" y="1206501"/>
            <a:ext cx="8784976" cy="422300"/>
          </a:xfrm>
        </p:spPr>
        <p:txBody>
          <a:bodyPr/>
          <a:lstStyle/>
          <a:p>
            <a:r>
              <a:rPr kumimoji="1" lang="en-US" altLang="ja-JP" dirty="0" smtClean="0"/>
              <a:t>MapReduce</a:t>
            </a:r>
            <a:r>
              <a:rPr kumimoji="1" lang="ja-JP" altLang="en-US" dirty="0" smtClean="0"/>
              <a:t>プログラミングでの応用ポイントは以下の通りである</a:t>
            </a:r>
            <a:endParaRPr kumimoji="1" lang="ja-JP" altLang="en-US" dirty="0"/>
          </a:p>
        </p:txBody>
      </p:sp>
      <p:sp>
        <p:nvSpPr>
          <p:cNvPr id="4" name="スライド番号プレースホルダー 3"/>
          <p:cNvSpPr>
            <a:spLocks noGrp="1"/>
          </p:cNvSpPr>
          <p:nvPr>
            <p:ph type="sldNum" sz="quarter" idx="11"/>
          </p:nvPr>
        </p:nvSpPr>
        <p:spPr/>
        <p:txBody>
          <a:bodyPr/>
          <a:lstStyle/>
          <a:p>
            <a:fld id="{05BC3F6C-FA60-4B64-957B-698064427B42}" type="slidenum">
              <a:rPr kumimoji="1" lang="ja-JP" altLang="en-US" smtClean="0"/>
              <a:pPr/>
              <a:t>5</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2053241208"/>
              </p:ext>
            </p:extLst>
          </p:nvPr>
        </p:nvGraphicFramePr>
        <p:xfrm>
          <a:off x="611560" y="1772816"/>
          <a:ext cx="7848873" cy="4211320"/>
        </p:xfrm>
        <a:graphic>
          <a:graphicData uri="http://schemas.openxmlformats.org/drawingml/2006/table">
            <a:tbl>
              <a:tblPr firstRow="1" bandRow="1">
                <a:tableStyleId>{5C22544A-7EE6-4342-B048-85BDC9FD1C3A}</a:tableStyleId>
              </a:tblPr>
              <a:tblGrid>
                <a:gridCol w="792088"/>
                <a:gridCol w="2880320"/>
                <a:gridCol w="4176465"/>
              </a:tblGrid>
              <a:tr h="370840">
                <a:tc>
                  <a:txBody>
                    <a:bodyPr/>
                    <a:lstStyle/>
                    <a:p>
                      <a:pPr algn="ctr"/>
                      <a:r>
                        <a:rPr kumimoji="1" lang="ja-JP" altLang="en-US" dirty="0" smtClean="0">
                          <a:solidFill>
                            <a:schemeClr val="tx1"/>
                          </a:solidFill>
                        </a:rPr>
                        <a:t>項番</a:t>
                      </a:r>
                      <a:endParaRPr kumimoji="1" lang="ja-JP" altLang="en-US" dirty="0">
                        <a:solidFill>
                          <a:schemeClr val="tx1"/>
                        </a:solidFill>
                      </a:endParaRPr>
                    </a:p>
                  </a:txBody>
                  <a:tcPr/>
                </a:tc>
                <a:tc>
                  <a:txBody>
                    <a:bodyPr/>
                    <a:lstStyle/>
                    <a:p>
                      <a:r>
                        <a:rPr kumimoji="1" lang="ja-JP" altLang="en-US" dirty="0" smtClean="0">
                          <a:solidFill>
                            <a:schemeClr val="tx1"/>
                          </a:solidFill>
                        </a:rPr>
                        <a:t>応用ポイント</a:t>
                      </a:r>
                      <a:endParaRPr kumimoji="1" lang="ja-JP" altLang="en-US" dirty="0">
                        <a:solidFill>
                          <a:schemeClr val="tx1"/>
                        </a:solidFill>
                      </a:endParaRPr>
                    </a:p>
                  </a:txBody>
                  <a:tcPr/>
                </a:tc>
                <a:tc>
                  <a:txBody>
                    <a:bodyPr/>
                    <a:lstStyle/>
                    <a:p>
                      <a:r>
                        <a:rPr kumimoji="1" lang="ja-JP" altLang="en-US" dirty="0" smtClean="0">
                          <a:solidFill>
                            <a:schemeClr val="tx1"/>
                          </a:solidFill>
                        </a:rPr>
                        <a:t>概要</a:t>
                      </a:r>
                      <a:endParaRPr kumimoji="1" lang="ja-JP" altLang="en-US" dirty="0">
                        <a:solidFill>
                          <a:schemeClr val="tx1"/>
                        </a:solidFill>
                      </a:endParaRPr>
                    </a:p>
                  </a:txBody>
                  <a:tcPr/>
                </a:tc>
              </a:tr>
              <a:tr h="370840">
                <a:tc>
                  <a:txBody>
                    <a:bodyPr/>
                    <a:lstStyle/>
                    <a:p>
                      <a:pPr algn="ctr"/>
                      <a:r>
                        <a:rPr kumimoji="1" lang="en-US" altLang="ja-JP" dirty="0" smtClean="0">
                          <a:solidFill>
                            <a:schemeClr val="tx1"/>
                          </a:solidFill>
                        </a:rPr>
                        <a:t>1</a:t>
                      </a:r>
                      <a:endParaRPr kumimoji="1" lang="ja-JP" altLang="en-US" dirty="0">
                        <a:solidFill>
                          <a:schemeClr val="tx1"/>
                        </a:solidFill>
                      </a:endParaRPr>
                    </a:p>
                  </a:txBody>
                  <a:tcPr anchor="ctr">
                    <a:solidFill>
                      <a:schemeClr val="accent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solidFill>
                            <a:schemeClr val="tx1"/>
                          </a:solidFill>
                        </a:rPr>
                        <a:t>パーティショナー</a:t>
                      </a:r>
                    </a:p>
                  </a:txBody>
                  <a:tcPr anchor="ctr">
                    <a:solidFill>
                      <a:schemeClr val="accent2">
                        <a:lumMod val="60000"/>
                        <a:lumOff val="40000"/>
                      </a:schemeClr>
                    </a:solidFill>
                  </a:tcPr>
                </a:tc>
                <a:tc>
                  <a:txBody>
                    <a:bodyPr/>
                    <a:lstStyle/>
                    <a:p>
                      <a:r>
                        <a:rPr kumimoji="1" lang="en-US" altLang="ja-JP" dirty="0" smtClean="0">
                          <a:solidFill>
                            <a:schemeClr val="tx1"/>
                          </a:solidFill>
                        </a:rPr>
                        <a:t>Map</a:t>
                      </a:r>
                      <a:r>
                        <a:rPr kumimoji="1" lang="ja-JP" altLang="en-US" dirty="0" smtClean="0">
                          <a:solidFill>
                            <a:schemeClr val="tx1"/>
                          </a:solidFill>
                        </a:rPr>
                        <a:t>処理結果をどの</a:t>
                      </a:r>
                      <a:r>
                        <a:rPr kumimoji="1" lang="en-US" altLang="ja-JP" dirty="0" smtClean="0">
                          <a:solidFill>
                            <a:schemeClr val="tx1"/>
                          </a:solidFill>
                        </a:rPr>
                        <a:t>Reduce</a:t>
                      </a:r>
                      <a:r>
                        <a:rPr kumimoji="1" lang="ja-JP" altLang="en-US" dirty="0" smtClean="0">
                          <a:solidFill>
                            <a:schemeClr val="tx1"/>
                          </a:solidFill>
                        </a:rPr>
                        <a:t>処理と紐付けるか制御するパーティショナー</a:t>
                      </a:r>
                      <a:endParaRPr kumimoji="1" lang="ja-JP" altLang="en-US" dirty="0">
                        <a:solidFill>
                          <a:schemeClr val="tx1"/>
                        </a:solidFill>
                      </a:endParaRPr>
                    </a:p>
                  </a:txBody>
                  <a:tcPr>
                    <a:solidFill>
                      <a:schemeClr val="accent2">
                        <a:lumMod val="60000"/>
                        <a:lumOff val="40000"/>
                      </a:schemeClr>
                    </a:solidFill>
                  </a:tcPr>
                </a:tc>
              </a:tr>
              <a:tr h="370840">
                <a:tc>
                  <a:txBody>
                    <a:bodyPr/>
                    <a:lstStyle/>
                    <a:p>
                      <a:pPr algn="ctr"/>
                      <a:r>
                        <a:rPr kumimoji="1" lang="en-US" altLang="ja-JP" dirty="0" smtClean="0">
                          <a:solidFill>
                            <a:schemeClr val="tx1"/>
                          </a:solidFill>
                        </a:rPr>
                        <a:t>2</a:t>
                      </a:r>
                      <a:endParaRPr kumimoji="1" lang="ja-JP" altLang="en-US" dirty="0">
                        <a:solidFill>
                          <a:schemeClr val="tx1"/>
                        </a:solidFill>
                      </a:endParaRPr>
                    </a:p>
                  </a:txBody>
                  <a:tcPr anchor="c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solidFill>
                            <a:schemeClr val="tx1"/>
                          </a:solidFill>
                        </a:rPr>
                        <a:t>分散キャッシュ</a:t>
                      </a:r>
                    </a:p>
                  </a:txBody>
                  <a:tcPr anchor="c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solidFill>
                            <a:schemeClr val="tx1"/>
                          </a:solidFill>
                        </a:rPr>
                        <a:t>MapReduce</a:t>
                      </a:r>
                      <a:r>
                        <a:rPr kumimoji="1" lang="ja-JP" altLang="en-US" dirty="0" smtClean="0">
                          <a:solidFill>
                            <a:schemeClr val="tx1"/>
                          </a:solidFill>
                        </a:rPr>
                        <a:t>処理時に利用できるキャッシュとその効果</a:t>
                      </a:r>
                    </a:p>
                  </a:txBody>
                  <a:tcPr>
                    <a:solidFill>
                      <a:schemeClr val="accent2">
                        <a:lumMod val="20000"/>
                        <a:lumOff val="80000"/>
                      </a:schemeClr>
                    </a:solidFill>
                  </a:tcPr>
                </a:tc>
              </a:tr>
              <a:tr h="370840">
                <a:tc>
                  <a:txBody>
                    <a:bodyPr/>
                    <a:lstStyle/>
                    <a:p>
                      <a:pPr algn="ctr"/>
                      <a:r>
                        <a:rPr kumimoji="1" lang="en-US" altLang="ja-JP" dirty="0" smtClean="0">
                          <a:solidFill>
                            <a:schemeClr val="tx1"/>
                          </a:solidFill>
                        </a:rPr>
                        <a:t>3</a:t>
                      </a:r>
                      <a:endParaRPr kumimoji="1" lang="ja-JP" altLang="en-US" dirty="0">
                        <a:solidFill>
                          <a:schemeClr val="tx1"/>
                        </a:solidFill>
                      </a:endParaRPr>
                    </a:p>
                  </a:txBody>
                  <a:tcPr anchor="ctr">
                    <a:solidFill>
                      <a:schemeClr val="accent2">
                        <a:lumMod val="60000"/>
                        <a:lumOff val="40000"/>
                      </a:schemeClr>
                    </a:solidFill>
                  </a:tcPr>
                </a:tc>
                <a:tc>
                  <a:txBody>
                    <a:bodyPr/>
                    <a:lstStyle/>
                    <a:p>
                      <a:r>
                        <a:rPr kumimoji="1" lang="ja-JP" altLang="en-US" dirty="0" smtClean="0">
                          <a:solidFill>
                            <a:schemeClr val="tx1"/>
                          </a:solidFill>
                        </a:rPr>
                        <a:t>カウンター</a:t>
                      </a:r>
                      <a:endParaRPr kumimoji="1" lang="ja-JP" altLang="en-US" dirty="0">
                        <a:solidFill>
                          <a:schemeClr val="tx1"/>
                        </a:solidFill>
                      </a:endParaRPr>
                    </a:p>
                  </a:txBody>
                  <a:tcPr anchor="ctr">
                    <a:solidFill>
                      <a:schemeClr val="accent2">
                        <a:lumMod val="60000"/>
                        <a:lumOff val="40000"/>
                      </a:schemeClr>
                    </a:solidFill>
                  </a:tcPr>
                </a:tc>
                <a:tc>
                  <a:txBody>
                    <a:bodyPr/>
                    <a:lstStyle/>
                    <a:p>
                      <a:r>
                        <a:rPr kumimoji="1" lang="en-US" altLang="ja-JP" dirty="0" smtClean="0">
                          <a:solidFill>
                            <a:schemeClr val="tx1"/>
                          </a:solidFill>
                        </a:rPr>
                        <a:t>MapReduce</a:t>
                      </a:r>
                      <a:r>
                        <a:rPr kumimoji="1" lang="ja-JP" altLang="en-US" dirty="0" smtClean="0">
                          <a:solidFill>
                            <a:schemeClr val="tx1"/>
                          </a:solidFill>
                        </a:rPr>
                        <a:t>フレームワークに処理の状況を確認できるカウンター</a:t>
                      </a:r>
                      <a:endParaRPr kumimoji="1" lang="ja-JP" altLang="en-US" dirty="0">
                        <a:solidFill>
                          <a:schemeClr val="tx1"/>
                        </a:solidFill>
                      </a:endParaRPr>
                    </a:p>
                  </a:txBody>
                  <a:tcPr>
                    <a:solidFill>
                      <a:schemeClr val="accent2">
                        <a:lumMod val="60000"/>
                        <a:lumOff val="40000"/>
                      </a:schemeClr>
                    </a:solidFill>
                  </a:tcPr>
                </a:tc>
              </a:tr>
              <a:tr h="370840">
                <a:tc>
                  <a:txBody>
                    <a:bodyPr/>
                    <a:lstStyle/>
                    <a:p>
                      <a:pPr algn="ctr"/>
                      <a:r>
                        <a:rPr kumimoji="1" lang="en-US" altLang="ja-JP" dirty="0" smtClean="0">
                          <a:solidFill>
                            <a:schemeClr val="tx1"/>
                          </a:solidFill>
                        </a:rPr>
                        <a:t>4</a:t>
                      </a:r>
                      <a:endParaRPr kumimoji="1" lang="ja-JP" altLang="en-US" dirty="0">
                        <a:solidFill>
                          <a:schemeClr val="tx1"/>
                        </a:solidFill>
                      </a:endParaRPr>
                    </a:p>
                  </a:txBody>
                  <a:tcPr anchor="ctr">
                    <a:solidFill>
                      <a:schemeClr val="accent2">
                        <a:lumMod val="20000"/>
                        <a:lumOff val="80000"/>
                      </a:schemeClr>
                    </a:solidFill>
                  </a:tcPr>
                </a:tc>
                <a:tc>
                  <a:txBody>
                    <a:bodyPr/>
                    <a:lstStyle/>
                    <a:p>
                      <a:r>
                        <a:rPr kumimoji="1" lang="ja-JP" altLang="en-US" dirty="0" smtClean="0">
                          <a:solidFill>
                            <a:schemeClr val="tx1"/>
                          </a:solidFill>
                        </a:rPr>
                        <a:t>アプリケーションログ制御</a:t>
                      </a:r>
                      <a:endParaRPr kumimoji="1" lang="ja-JP" altLang="en-US" dirty="0">
                        <a:solidFill>
                          <a:schemeClr val="tx1"/>
                        </a:solidFill>
                      </a:endParaRPr>
                    </a:p>
                  </a:txBody>
                  <a:tcPr anchor="ctr">
                    <a:solidFill>
                      <a:schemeClr val="accent2">
                        <a:lumMod val="20000"/>
                        <a:lumOff val="80000"/>
                      </a:schemeClr>
                    </a:solidFill>
                  </a:tcPr>
                </a:tc>
                <a:tc>
                  <a:txBody>
                    <a:bodyPr/>
                    <a:lstStyle/>
                    <a:p>
                      <a:r>
                        <a:rPr kumimoji="1" lang="en-US" altLang="ja-JP" dirty="0" smtClean="0">
                          <a:solidFill>
                            <a:schemeClr val="tx1"/>
                          </a:solidFill>
                        </a:rPr>
                        <a:t>MapReduce</a:t>
                      </a:r>
                      <a:r>
                        <a:rPr kumimoji="1" lang="ja-JP" altLang="en-US" dirty="0" smtClean="0">
                          <a:solidFill>
                            <a:schemeClr val="tx1"/>
                          </a:solidFill>
                        </a:rPr>
                        <a:t>アプリケーションを実行する場合に出力するログの制御</a:t>
                      </a:r>
                      <a:endParaRPr kumimoji="1" lang="ja-JP" altLang="en-US" dirty="0">
                        <a:solidFill>
                          <a:schemeClr val="tx1"/>
                        </a:solidFill>
                      </a:endParaRPr>
                    </a:p>
                  </a:txBody>
                  <a:tcPr>
                    <a:solidFill>
                      <a:schemeClr val="accent2">
                        <a:lumMod val="20000"/>
                        <a:lumOff val="80000"/>
                      </a:schemeClr>
                    </a:solidFill>
                  </a:tcPr>
                </a:tc>
              </a:tr>
              <a:tr h="370840">
                <a:tc>
                  <a:txBody>
                    <a:bodyPr/>
                    <a:lstStyle/>
                    <a:p>
                      <a:pPr algn="ctr"/>
                      <a:r>
                        <a:rPr kumimoji="1" lang="en-US" altLang="ja-JP" dirty="0" smtClean="0">
                          <a:solidFill>
                            <a:schemeClr val="tx1"/>
                          </a:solidFill>
                        </a:rPr>
                        <a:t>5</a:t>
                      </a:r>
                      <a:endParaRPr kumimoji="1" lang="ja-JP" altLang="en-US" dirty="0">
                        <a:solidFill>
                          <a:schemeClr val="tx1"/>
                        </a:solidFill>
                      </a:endParaRPr>
                    </a:p>
                  </a:txBody>
                  <a:tcPr anchor="ctr">
                    <a:solidFill>
                      <a:schemeClr val="bg1">
                        <a:lumMod val="75000"/>
                      </a:schemeClr>
                    </a:solidFill>
                  </a:tcPr>
                </a:tc>
                <a:tc>
                  <a:txBody>
                    <a:bodyPr/>
                    <a:lstStyle/>
                    <a:p>
                      <a:r>
                        <a:rPr kumimoji="1" lang="ja-JP" altLang="en-US" dirty="0" smtClean="0">
                          <a:solidFill>
                            <a:schemeClr val="tx1"/>
                          </a:solidFill>
                        </a:rPr>
                        <a:t>セカンダリソート</a:t>
                      </a:r>
                      <a:endParaRPr kumimoji="1" lang="ja-JP" altLang="en-US" dirty="0">
                        <a:solidFill>
                          <a:schemeClr val="tx1"/>
                        </a:solidFill>
                      </a:endParaRPr>
                    </a:p>
                  </a:txBody>
                  <a:tcPr anchor="ctr">
                    <a:solidFill>
                      <a:schemeClr val="bg1">
                        <a:lumMod val="75000"/>
                      </a:schemeClr>
                    </a:solidFill>
                  </a:tcPr>
                </a:tc>
                <a:tc>
                  <a:txBody>
                    <a:bodyPr/>
                    <a:lstStyle/>
                    <a:p>
                      <a:r>
                        <a:rPr kumimoji="1" lang="en-US" altLang="ja-JP" dirty="0" smtClean="0">
                          <a:solidFill>
                            <a:schemeClr val="tx1"/>
                          </a:solidFill>
                        </a:rPr>
                        <a:t>Reduce</a:t>
                      </a:r>
                      <a:r>
                        <a:rPr kumimoji="1" lang="ja-JP" altLang="en-US" dirty="0" smtClean="0">
                          <a:solidFill>
                            <a:schemeClr val="tx1"/>
                          </a:solidFill>
                        </a:rPr>
                        <a:t>処理時に、</a:t>
                      </a:r>
                      <a:r>
                        <a:rPr kumimoji="1" lang="en-US" altLang="ja-JP" dirty="0" smtClean="0">
                          <a:solidFill>
                            <a:schemeClr val="tx1"/>
                          </a:solidFill>
                        </a:rPr>
                        <a:t>Key</a:t>
                      </a:r>
                      <a:r>
                        <a:rPr kumimoji="1" lang="ja-JP" altLang="en-US" dirty="0" err="1" smtClean="0">
                          <a:solidFill>
                            <a:schemeClr val="tx1"/>
                          </a:solidFill>
                        </a:rPr>
                        <a:t>だけで</a:t>
                      </a:r>
                      <a:r>
                        <a:rPr kumimoji="1" lang="ja-JP" altLang="en-US" dirty="0" smtClean="0">
                          <a:solidFill>
                            <a:schemeClr val="tx1"/>
                          </a:solidFill>
                        </a:rPr>
                        <a:t>なく</a:t>
                      </a:r>
                      <a:r>
                        <a:rPr kumimoji="1" lang="en-US" altLang="ja-JP" dirty="0" smtClean="0">
                          <a:solidFill>
                            <a:schemeClr val="tx1"/>
                          </a:solidFill>
                        </a:rPr>
                        <a:t>Value</a:t>
                      </a:r>
                      <a:r>
                        <a:rPr kumimoji="1" lang="ja-JP" altLang="en-US" dirty="0" smtClean="0">
                          <a:solidFill>
                            <a:schemeClr val="tx1"/>
                          </a:solidFill>
                        </a:rPr>
                        <a:t>も特定の条件で整列させる方法</a:t>
                      </a:r>
                      <a:endParaRPr kumimoji="1" lang="ja-JP" altLang="en-US" dirty="0">
                        <a:solidFill>
                          <a:schemeClr val="tx1"/>
                        </a:solidFill>
                      </a:endParaRPr>
                    </a:p>
                  </a:txBody>
                  <a:tcPr>
                    <a:solidFill>
                      <a:schemeClr val="bg1">
                        <a:lumMod val="75000"/>
                      </a:schemeClr>
                    </a:solidFill>
                  </a:tcPr>
                </a:tc>
              </a:tr>
              <a:tr h="370840">
                <a:tc>
                  <a:txBody>
                    <a:bodyPr/>
                    <a:lstStyle/>
                    <a:p>
                      <a:pPr algn="ctr"/>
                      <a:r>
                        <a:rPr kumimoji="1" lang="en-US" altLang="ja-JP" dirty="0" smtClean="0">
                          <a:solidFill>
                            <a:schemeClr val="tx1"/>
                          </a:solidFill>
                        </a:rPr>
                        <a:t>6</a:t>
                      </a:r>
                      <a:endParaRPr kumimoji="1" lang="ja-JP" altLang="en-US" dirty="0">
                        <a:solidFill>
                          <a:schemeClr val="tx1"/>
                        </a:solidFill>
                      </a:endParaRPr>
                    </a:p>
                  </a:txBody>
                  <a:tcPr anchor="ctr">
                    <a:solidFill>
                      <a:schemeClr val="bg1">
                        <a:lumMod val="75000"/>
                      </a:schemeClr>
                    </a:solidFill>
                  </a:tcPr>
                </a:tc>
                <a:tc>
                  <a:txBody>
                    <a:bodyPr/>
                    <a:lstStyle/>
                    <a:p>
                      <a:r>
                        <a:rPr kumimoji="1" lang="ja-JP" altLang="en-US" dirty="0" smtClean="0">
                          <a:solidFill>
                            <a:schemeClr val="tx1"/>
                          </a:solidFill>
                        </a:rPr>
                        <a:t>大量ファイルの扱い方</a:t>
                      </a:r>
                      <a:endParaRPr kumimoji="1" lang="ja-JP" altLang="en-US" dirty="0">
                        <a:solidFill>
                          <a:schemeClr val="tx1"/>
                        </a:solidFill>
                      </a:endParaRPr>
                    </a:p>
                  </a:txBody>
                  <a:tcPr anchor="ctr">
                    <a:solidFill>
                      <a:schemeClr val="bg1">
                        <a:lumMod val="75000"/>
                      </a:schemeClr>
                    </a:solidFill>
                  </a:tcPr>
                </a:tc>
                <a:tc>
                  <a:txBody>
                    <a:bodyPr/>
                    <a:lstStyle/>
                    <a:p>
                      <a:r>
                        <a:rPr kumimoji="1" lang="en-US" altLang="ja-JP" dirty="0" smtClean="0">
                          <a:solidFill>
                            <a:schemeClr val="tx1"/>
                          </a:solidFill>
                        </a:rPr>
                        <a:t>MapReduce</a:t>
                      </a:r>
                      <a:r>
                        <a:rPr kumimoji="1" lang="ja-JP" altLang="en-US" dirty="0" smtClean="0">
                          <a:solidFill>
                            <a:schemeClr val="tx1"/>
                          </a:solidFill>
                        </a:rPr>
                        <a:t>ジョブで利用する大量ファイルの影響</a:t>
                      </a:r>
                      <a:endParaRPr kumimoji="1" lang="ja-JP" altLang="en-US" dirty="0">
                        <a:solidFill>
                          <a:schemeClr val="tx1"/>
                        </a:solidFill>
                      </a:endParaRPr>
                    </a:p>
                  </a:txBody>
                  <a:tcPr>
                    <a:solidFill>
                      <a:schemeClr val="bg1">
                        <a:lumMod val="75000"/>
                      </a:schemeClr>
                    </a:solidFill>
                  </a:tcPr>
                </a:tc>
              </a:tr>
            </a:tbl>
          </a:graphicData>
        </a:graphic>
      </p:graphicFrame>
    </p:spTree>
    <p:extLst>
      <p:ext uri="{BB962C8B-B14F-4D97-AF65-F5344CB8AC3E}">
        <p14:creationId xmlns:p14="http://schemas.microsoft.com/office/powerpoint/2010/main" val="949137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実行方法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ビルドして生成された</a:t>
            </a:r>
            <a:r>
              <a:rPr kumimoji="1" lang="en-US" altLang="ja-JP" dirty="0" smtClean="0"/>
              <a:t>JAR</a:t>
            </a:r>
            <a:r>
              <a:rPr kumimoji="1" lang="ja-JP" altLang="en-US" dirty="0" smtClean="0"/>
              <a:t>ファイルを</a:t>
            </a:r>
            <a:r>
              <a:rPr kumimoji="1" lang="en-US" altLang="ja-JP" dirty="0" smtClean="0"/>
              <a:t>VNC</a:t>
            </a:r>
            <a:r>
              <a:rPr kumimoji="1" lang="ja-JP" altLang="en-US" dirty="0" err="1" smtClean="0"/>
              <a:t>上て以下の</a:t>
            </a:r>
            <a:r>
              <a:rPr kumimoji="1" lang="ja-JP" altLang="en-US" dirty="0" smtClean="0"/>
              <a:t>ディレクトリにコピーする</a:t>
            </a:r>
            <a:endParaRPr kumimoji="1" lang="en-US" altLang="ja-JP" dirty="0" smtClean="0"/>
          </a:p>
          <a:p>
            <a:pPr lvl="1">
              <a:buFont typeface="Arial" pitchFamily="34" charset="0"/>
              <a:buChar char="•"/>
            </a:pPr>
            <a:r>
              <a:rPr lang="ja-JP" altLang="en-US" dirty="0" smtClean="0"/>
              <a:t>コピー先</a:t>
            </a:r>
            <a:r>
              <a:rPr lang="ja-JP" altLang="en-US" dirty="0"/>
              <a:t>ディレクトリ</a:t>
            </a:r>
            <a:r>
              <a:rPr lang="ja-JP" altLang="en-US" dirty="0" smtClean="0"/>
              <a:t> </a:t>
            </a:r>
            <a:r>
              <a:rPr lang="en-US" altLang="ja-JP" dirty="0" smtClean="0"/>
              <a:t>: /root/</a:t>
            </a:r>
            <a:r>
              <a:rPr lang="en-US" altLang="ja-JP" dirty="0" err="1" smtClean="0"/>
              <a:t>hadoop_exercise</a:t>
            </a:r>
            <a:r>
              <a:rPr lang="en-US" altLang="ja-JP" dirty="0" smtClean="0"/>
              <a:t>/06/</a:t>
            </a:r>
            <a:endParaRPr kumimoji="1" lang="ja-JP" altLang="en-US" dirty="0"/>
          </a:p>
        </p:txBody>
      </p:sp>
      <p:sp>
        <p:nvSpPr>
          <p:cNvPr id="4" name="スライド番号プレースホルダー 3"/>
          <p:cNvSpPr>
            <a:spLocks noGrp="1"/>
          </p:cNvSpPr>
          <p:nvPr>
            <p:ph type="sldNum" sz="quarter" idx="11"/>
          </p:nvPr>
        </p:nvSpPr>
        <p:spPr/>
        <p:txBody>
          <a:bodyPr/>
          <a:lstStyle/>
          <a:p>
            <a:fld id="{05BC3F6C-FA60-4B64-957B-698064427B42}" type="slidenum">
              <a:rPr kumimoji="1" lang="ja-JP" altLang="en-US" smtClean="0"/>
              <a:pPr/>
              <a:t>50</a:t>
            </a:fld>
            <a:endParaRPr kumimoji="1" lang="ja-JP" altLang="en-US"/>
          </a:p>
        </p:txBody>
      </p:sp>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r="45000" b="30905"/>
          <a:stretch/>
        </p:blipFill>
        <p:spPr>
          <a:xfrm>
            <a:off x="323528" y="1988841"/>
            <a:ext cx="4585525" cy="3240360"/>
          </a:xfrm>
          <a:prstGeom prst="rect">
            <a:avLst/>
          </a:prstGeom>
        </p:spPr>
      </p:pic>
      <p:sp>
        <p:nvSpPr>
          <p:cNvPr id="7" name="正方形/長方形 6"/>
          <p:cNvSpPr/>
          <p:nvPr/>
        </p:nvSpPr>
        <p:spPr>
          <a:xfrm>
            <a:off x="1835696" y="1988840"/>
            <a:ext cx="3073357" cy="2160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pic>
        <p:nvPicPr>
          <p:cNvPr id="9" name="図 8"/>
          <p:cNvPicPr>
            <a:picLocks noChangeAspect="1"/>
          </p:cNvPicPr>
          <p:nvPr/>
        </p:nvPicPr>
        <p:blipFill rotWithShape="1">
          <a:blip r:embed="rId4">
            <a:extLst>
              <a:ext uri="{28A0092B-C50C-407E-A947-70E740481C1C}">
                <a14:useLocalDpi xmlns:a14="http://schemas.microsoft.com/office/drawing/2010/main" val="0"/>
              </a:ext>
            </a:extLst>
          </a:blip>
          <a:srcRect l="833" r="25277" b="21358"/>
          <a:stretch/>
        </p:blipFill>
        <p:spPr>
          <a:xfrm>
            <a:off x="3275856" y="3284984"/>
            <a:ext cx="5636422" cy="3374437"/>
          </a:xfrm>
          <a:prstGeom prst="rect">
            <a:avLst/>
          </a:prstGeom>
        </p:spPr>
      </p:pic>
      <p:sp>
        <p:nvSpPr>
          <p:cNvPr id="10" name="正方形/長方形 9"/>
          <p:cNvSpPr/>
          <p:nvPr/>
        </p:nvSpPr>
        <p:spPr>
          <a:xfrm>
            <a:off x="7236296" y="5517232"/>
            <a:ext cx="1777213" cy="2160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2" name="直線矢印コネクタ 11"/>
          <p:cNvCxnSpPr>
            <a:stCxn id="7" idx="2"/>
            <a:endCxn id="10" idx="0"/>
          </p:cNvCxnSpPr>
          <p:nvPr/>
        </p:nvCxnSpPr>
        <p:spPr>
          <a:xfrm>
            <a:off x="3372375" y="2204863"/>
            <a:ext cx="4752528" cy="331236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510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実行方法</a:t>
            </a:r>
            <a:endParaRPr kumimoji="1" lang="ja-JP" altLang="en-US" dirty="0"/>
          </a:p>
        </p:txBody>
      </p:sp>
      <p:sp>
        <p:nvSpPr>
          <p:cNvPr id="3" name="コンテンツ プレースホルダ 2"/>
          <p:cNvSpPr>
            <a:spLocks noGrp="1"/>
          </p:cNvSpPr>
          <p:nvPr>
            <p:ph idx="1"/>
          </p:nvPr>
        </p:nvSpPr>
        <p:spPr>
          <a:xfrm>
            <a:off x="179512" y="1206501"/>
            <a:ext cx="8784976" cy="566316"/>
          </a:xfrm>
        </p:spPr>
        <p:txBody>
          <a:bodyPr/>
          <a:lstStyle/>
          <a:p>
            <a:pPr>
              <a:buFont typeface="Wingdings" pitchFamily="2" charset="2"/>
              <a:buChar char="n"/>
            </a:pPr>
            <a:r>
              <a:rPr kumimoji="1" lang="en-US" altLang="ja-JP" dirty="0" smtClean="0"/>
              <a:t>MapReduce</a:t>
            </a:r>
            <a:r>
              <a:rPr kumimoji="1" lang="ja-JP" altLang="en-US" dirty="0" smtClean="0"/>
              <a:t>アプリケーションは以下のように実行する</a:t>
            </a: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51</a:t>
            </a:fld>
            <a:endParaRPr kumimoji="1" lang="ja-JP" altLang="en-US"/>
          </a:p>
        </p:txBody>
      </p:sp>
      <p:sp>
        <p:nvSpPr>
          <p:cNvPr id="6" name="正方形/長方形 5"/>
          <p:cNvSpPr/>
          <p:nvPr/>
        </p:nvSpPr>
        <p:spPr>
          <a:xfrm>
            <a:off x="827584" y="1700808"/>
            <a:ext cx="7488832" cy="43924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ja-JP" sz="1600" dirty="0" smtClean="0">
                <a:latin typeface="Courier New" pitchFamily="49" charset="0"/>
                <a:cs typeface="Courier New" pitchFamily="49" charset="0"/>
              </a:rPr>
              <a:t>-- class6-exercise-0.1.jar</a:t>
            </a:r>
            <a:r>
              <a:rPr lang="ja-JP" altLang="en-US" sz="1600" dirty="0" smtClean="0">
                <a:latin typeface="Courier New" pitchFamily="49" charset="0"/>
                <a:cs typeface="Courier New" pitchFamily="49" charset="0"/>
              </a:rPr>
              <a:t> を</a:t>
            </a:r>
            <a:r>
              <a:rPr lang="en-US" altLang="ja-JP" sz="1600" dirty="0" smtClean="0">
                <a:latin typeface="Courier New" pitchFamily="49" charset="0"/>
                <a:cs typeface="Courier New" pitchFamily="49" charset="0"/>
              </a:rPr>
              <a:t>/root/</a:t>
            </a:r>
            <a:r>
              <a:rPr lang="en-US" altLang="ja-JP" sz="1600" dirty="0" err="1" smtClean="0">
                <a:latin typeface="Courier New" pitchFamily="49" charset="0"/>
                <a:cs typeface="Courier New" pitchFamily="49" charset="0"/>
              </a:rPr>
              <a:t>hadoop_exercise</a:t>
            </a:r>
            <a:r>
              <a:rPr lang="en-US" altLang="ja-JP" sz="1600" dirty="0" smtClean="0">
                <a:latin typeface="Courier New" pitchFamily="49" charset="0"/>
                <a:cs typeface="Courier New" pitchFamily="49" charset="0"/>
              </a:rPr>
              <a:t>/06/</a:t>
            </a:r>
            <a:r>
              <a:rPr lang="ja-JP" altLang="en-US" sz="1600" dirty="0" smtClean="0">
                <a:latin typeface="Courier New" pitchFamily="49" charset="0"/>
                <a:cs typeface="Courier New" pitchFamily="49" charset="0"/>
              </a:rPr>
              <a:t>に</a:t>
            </a:r>
            <a:endParaRPr lang="en-US" altLang="ja-JP" sz="1600" dirty="0" smtClean="0">
              <a:latin typeface="Courier New" pitchFamily="49" charset="0"/>
              <a:cs typeface="Courier New" pitchFamily="49" charset="0"/>
            </a:endParaRPr>
          </a:p>
          <a:p>
            <a:r>
              <a:rPr lang="en-US" altLang="ja-JP" sz="1600" dirty="0" smtClean="0">
                <a:latin typeface="Courier New" pitchFamily="49" charset="0"/>
                <a:cs typeface="Courier New" pitchFamily="49" charset="0"/>
              </a:rPr>
              <a:t>-- </a:t>
            </a:r>
            <a:r>
              <a:rPr lang="ja-JP" altLang="en-US" sz="1600" dirty="0" smtClean="0">
                <a:latin typeface="Courier New" pitchFamily="49" charset="0"/>
                <a:cs typeface="Courier New" pitchFamily="49" charset="0"/>
              </a:rPr>
              <a:t>コピーした状態で利用するアプリケーションとする</a:t>
            </a:r>
            <a:endParaRPr lang="en-US" altLang="ja-JP" sz="1600" dirty="0" smtClean="0">
              <a:latin typeface="Courier New" pitchFamily="49" charset="0"/>
              <a:cs typeface="Courier New" pitchFamily="49" charset="0"/>
            </a:endParaRPr>
          </a:p>
          <a:p>
            <a:r>
              <a:rPr lang="en-US" altLang="ja-JP" sz="1600" dirty="0" smtClean="0">
                <a:latin typeface="Courier New" pitchFamily="49" charset="0"/>
                <a:cs typeface="Courier New" pitchFamily="49" charset="0"/>
              </a:rPr>
              <a:t>-- </a:t>
            </a:r>
            <a:r>
              <a:rPr lang="en-US" altLang="ja-JP" sz="1600" dirty="0" smtClean="0">
                <a:latin typeface="+mn-ea"/>
                <a:cs typeface="Courier New" pitchFamily="49" charset="0"/>
              </a:rPr>
              <a:t>POS</a:t>
            </a:r>
            <a:r>
              <a:rPr lang="ja-JP" altLang="en-US" sz="1600" dirty="0" smtClean="0">
                <a:latin typeface="+mn-ea"/>
                <a:cs typeface="Courier New" pitchFamily="49" charset="0"/>
              </a:rPr>
              <a:t>データマッチ処理を実行する場合</a:t>
            </a:r>
            <a:endParaRPr lang="en-US" altLang="ja-JP" sz="1600" dirty="0" smtClean="0">
              <a:latin typeface="+mn-ea"/>
              <a:cs typeface="Courier New" pitchFamily="49" charset="0"/>
            </a:endParaRPr>
          </a:p>
          <a:p>
            <a:r>
              <a:rPr lang="en-US" altLang="ja-JP" sz="1600" dirty="0" smtClean="0">
                <a:latin typeface="Courier New" pitchFamily="49" charset="0"/>
                <a:cs typeface="Courier New" pitchFamily="49" charset="0"/>
              </a:rPr>
              <a:t>$ cd /root/</a:t>
            </a:r>
            <a:r>
              <a:rPr lang="en-US" altLang="ja-JP" sz="1600" dirty="0" err="1" smtClean="0">
                <a:latin typeface="Courier New" pitchFamily="49" charset="0"/>
                <a:cs typeface="Courier New" pitchFamily="49" charset="0"/>
              </a:rPr>
              <a:t>hadoop_exercise</a:t>
            </a:r>
            <a:r>
              <a:rPr lang="en-US" altLang="ja-JP" sz="1600" dirty="0" smtClean="0">
                <a:latin typeface="Courier New" pitchFamily="49" charset="0"/>
                <a:cs typeface="Courier New" pitchFamily="49" charset="0"/>
              </a:rPr>
              <a:t>/06/</a:t>
            </a:r>
          </a:p>
          <a:p>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hadoop</a:t>
            </a:r>
            <a:r>
              <a:rPr lang="en-US" altLang="ja-JP" sz="1600" dirty="0" smtClean="0">
                <a:latin typeface="Courier New" pitchFamily="49" charset="0"/>
                <a:cs typeface="Courier New" pitchFamily="49" charset="0"/>
              </a:rPr>
              <a:t> jar class6-exercise.jar \</a:t>
            </a:r>
          </a:p>
          <a:p>
            <a:r>
              <a:rPr lang="ja-JP" altLang="en-US" sz="1600" dirty="0">
                <a:latin typeface="Courier New" pitchFamily="49" charset="0"/>
                <a:cs typeface="Courier New" pitchFamily="49" charset="0"/>
              </a:rPr>
              <a:t>　</a:t>
            </a:r>
            <a:r>
              <a:rPr lang="en-US" altLang="ja-JP" sz="1600" dirty="0" err="1" smtClean="0">
                <a:latin typeface="Courier New" pitchFamily="49" charset="0"/>
                <a:cs typeface="Courier New" pitchFamily="49" charset="0"/>
              </a:rPr>
              <a:t>com.example.POSMatchJob</a:t>
            </a:r>
            <a:r>
              <a:rPr lang="en-US" altLang="ja-JP" sz="1600" dirty="0" smtClean="0">
                <a:latin typeface="Courier New" pitchFamily="49" charset="0"/>
                <a:cs typeface="Courier New" pitchFamily="49" charset="0"/>
              </a:rPr>
              <a:t> \</a:t>
            </a:r>
          </a:p>
          <a:p>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hadoop_exercise</a:t>
            </a:r>
            <a:r>
              <a:rPr lang="en-US" altLang="ja-JP" sz="1600" dirty="0" smtClean="0">
                <a:latin typeface="Courier New" pitchFamily="49" charset="0"/>
                <a:cs typeface="Courier New" pitchFamily="49" charset="0"/>
              </a:rPr>
              <a:t>/06/</a:t>
            </a:r>
            <a:r>
              <a:rPr lang="en-US" altLang="ja-JP" sz="1600" dirty="0" err="1" smtClean="0">
                <a:latin typeface="Courier New" pitchFamily="49" charset="0"/>
                <a:cs typeface="Courier New" pitchFamily="49" charset="0"/>
              </a:rPr>
              <a:t>pos</a:t>
            </a:r>
            <a:r>
              <a:rPr lang="en-US" altLang="ja-JP" sz="1600" dirty="0" smtClean="0">
                <a:latin typeface="Courier New" pitchFamily="49" charset="0"/>
                <a:cs typeface="Courier New" pitchFamily="49" charset="0"/>
              </a:rPr>
              <a:t>-data \</a:t>
            </a:r>
          </a:p>
          <a:p>
            <a:r>
              <a:rPr lang="en-US" altLang="ja-JP" sz="1600" dirty="0">
                <a:latin typeface="Courier New" pitchFamily="49" charset="0"/>
                <a:cs typeface="Courier New" pitchFamily="49" charset="0"/>
              </a:rPr>
              <a:t> </a:t>
            </a:r>
            <a:r>
              <a:rPr lang="en-US" altLang="ja-JP" sz="1600" dirty="0" err="1" smtClean="0">
                <a:latin typeface="Courier New" pitchFamily="49" charset="0"/>
                <a:cs typeface="Courier New" pitchFamily="49" charset="0"/>
              </a:rPr>
              <a:t>hadoop_exercise</a:t>
            </a:r>
            <a:r>
              <a:rPr lang="en-US" altLang="ja-JP" sz="1600" dirty="0" smtClean="0">
                <a:latin typeface="Courier New" pitchFamily="49" charset="0"/>
                <a:cs typeface="Courier New" pitchFamily="49" charset="0"/>
              </a:rPr>
              <a:t>/06/match \</a:t>
            </a:r>
          </a:p>
          <a:p>
            <a:r>
              <a:rPr lang="en-US" altLang="ja-JP" sz="1600" dirty="0">
                <a:latin typeface="Courier New" pitchFamily="49" charset="0"/>
                <a:cs typeface="Courier New" pitchFamily="49" charset="0"/>
              </a:rPr>
              <a:t> </a:t>
            </a:r>
            <a:r>
              <a:rPr lang="en-US" altLang="ja-JP" sz="1600" dirty="0" smtClean="0">
                <a:latin typeface="Courier New" pitchFamily="49" charset="0"/>
                <a:cs typeface="Courier New" pitchFamily="49" charset="0"/>
              </a:rPr>
              <a:t>master-data/goodsmaster.csv \</a:t>
            </a:r>
          </a:p>
          <a:p>
            <a:r>
              <a:rPr lang="en-US" altLang="ja-JP" sz="1600" dirty="0" smtClean="0">
                <a:latin typeface="Courier New" pitchFamily="49" charset="0"/>
                <a:cs typeface="Courier New" pitchFamily="49" charset="0"/>
              </a:rPr>
              <a:t> master-data/storemaster.csv</a:t>
            </a:r>
          </a:p>
          <a:p>
            <a:endParaRPr lang="en-US" altLang="ja-JP" sz="1600" dirty="0" smtClean="0">
              <a:latin typeface="Courier New" pitchFamily="49" charset="0"/>
              <a:cs typeface="Courier New" pitchFamily="49" charset="0"/>
            </a:endParaRPr>
          </a:p>
          <a:p>
            <a:r>
              <a:rPr lang="en-US" altLang="ja-JP" sz="1600" dirty="0">
                <a:latin typeface="Courier New" pitchFamily="49" charset="0"/>
                <a:cs typeface="Courier New" pitchFamily="49" charset="0"/>
              </a:rPr>
              <a:t>-- </a:t>
            </a:r>
            <a:r>
              <a:rPr lang="en-US" altLang="ja-JP" sz="1600" dirty="0" smtClean="0">
                <a:latin typeface="+mn-ea"/>
                <a:cs typeface="Courier New" pitchFamily="49" charset="0"/>
              </a:rPr>
              <a:t>POS</a:t>
            </a:r>
            <a:r>
              <a:rPr lang="ja-JP" altLang="en-US" sz="1600" dirty="0" smtClean="0">
                <a:latin typeface="+mn-ea"/>
                <a:cs typeface="Courier New" pitchFamily="49" charset="0"/>
              </a:rPr>
              <a:t>データ集計処理を</a:t>
            </a:r>
            <a:r>
              <a:rPr lang="ja-JP" altLang="en-US" sz="1600" dirty="0">
                <a:latin typeface="+mn-ea"/>
                <a:cs typeface="Courier New" pitchFamily="49" charset="0"/>
              </a:rPr>
              <a:t>実行する場合</a:t>
            </a:r>
            <a:endParaRPr lang="en-US" altLang="ja-JP" sz="1600" dirty="0">
              <a:latin typeface="+mn-ea"/>
              <a:cs typeface="Courier New" pitchFamily="49" charset="0"/>
            </a:endParaRPr>
          </a:p>
          <a:p>
            <a:r>
              <a:rPr lang="en-US" altLang="ja-JP" sz="1600" dirty="0" smtClean="0">
                <a:latin typeface="Courier New" pitchFamily="49" charset="0"/>
                <a:cs typeface="Courier New" pitchFamily="49" charset="0"/>
              </a:rPr>
              <a:t>$ cd /root/</a:t>
            </a:r>
            <a:r>
              <a:rPr lang="en-US" altLang="ja-JP" sz="1600" dirty="0" err="1" smtClean="0">
                <a:latin typeface="Courier New" pitchFamily="49" charset="0"/>
                <a:cs typeface="Courier New" pitchFamily="49" charset="0"/>
              </a:rPr>
              <a:t>hadoop_exercise</a:t>
            </a:r>
            <a:r>
              <a:rPr lang="en-US" altLang="ja-JP" sz="1600" dirty="0" smtClean="0">
                <a:latin typeface="Courier New" pitchFamily="49" charset="0"/>
                <a:cs typeface="Courier New" pitchFamily="49" charset="0"/>
              </a:rPr>
              <a:t>/06/</a:t>
            </a:r>
          </a:p>
          <a:p>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hadoop</a:t>
            </a:r>
            <a:r>
              <a:rPr lang="en-US" altLang="ja-JP" sz="1600" dirty="0" smtClean="0">
                <a:latin typeface="Courier New" pitchFamily="49" charset="0"/>
                <a:cs typeface="Courier New" pitchFamily="49" charset="0"/>
              </a:rPr>
              <a:t> jar class6-exercise.jar \</a:t>
            </a:r>
          </a:p>
          <a:p>
            <a:r>
              <a:rPr lang="en-US" altLang="ja-JP" sz="1600" dirty="0">
                <a:latin typeface="Courier New" pitchFamily="49" charset="0"/>
                <a:cs typeface="Courier New" pitchFamily="49" charset="0"/>
              </a:rPr>
              <a:t> </a:t>
            </a:r>
            <a:r>
              <a:rPr lang="en-US" altLang="ja-JP" sz="1600" dirty="0" err="1" smtClean="0">
                <a:latin typeface="Courier New" pitchFamily="49" charset="0"/>
                <a:cs typeface="Courier New" pitchFamily="49" charset="0"/>
              </a:rPr>
              <a:t>com.example.POSCountJob</a:t>
            </a:r>
            <a:r>
              <a:rPr lang="en-US" altLang="ja-JP" sz="1600" dirty="0" smtClean="0">
                <a:latin typeface="Courier New" pitchFamily="49" charset="0"/>
                <a:cs typeface="Courier New" pitchFamily="49" charset="0"/>
              </a:rPr>
              <a:t> \</a:t>
            </a:r>
          </a:p>
          <a:p>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hadoop_exercise</a:t>
            </a:r>
            <a:r>
              <a:rPr lang="en-US" altLang="ja-JP" sz="1600" dirty="0" smtClean="0">
                <a:latin typeface="Courier New" pitchFamily="49" charset="0"/>
                <a:cs typeface="Courier New" pitchFamily="49" charset="0"/>
              </a:rPr>
              <a:t>/06/</a:t>
            </a:r>
            <a:r>
              <a:rPr lang="en-US" altLang="ja-JP" sz="1600" dirty="0" err="1" smtClean="0">
                <a:latin typeface="Courier New" pitchFamily="49" charset="0"/>
                <a:cs typeface="Courier New" pitchFamily="49" charset="0"/>
              </a:rPr>
              <a:t>pos</a:t>
            </a:r>
            <a:r>
              <a:rPr lang="en-US" altLang="ja-JP" sz="1600" dirty="0" smtClean="0">
                <a:latin typeface="Courier New" pitchFamily="49" charset="0"/>
                <a:cs typeface="Courier New" pitchFamily="49" charset="0"/>
              </a:rPr>
              <a:t>-data \</a:t>
            </a:r>
          </a:p>
          <a:p>
            <a:r>
              <a:rPr lang="en-US" altLang="ja-JP" sz="1600" dirty="0">
                <a:latin typeface="Courier New" pitchFamily="49" charset="0"/>
                <a:cs typeface="Courier New" pitchFamily="49" charset="0"/>
              </a:rPr>
              <a:t> </a:t>
            </a:r>
            <a:r>
              <a:rPr lang="en-US" altLang="ja-JP" sz="1600" dirty="0" err="1" smtClean="0">
                <a:latin typeface="Courier New" pitchFamily="49" charset="0"/>
                <a:cs typeface="Courier New" pitchFamily="49" charset="0"/>
              </a:rPr>
              <a:t>hadoop_exercise</a:t>
            </a:r>
            <a:r>
              <a:rPr lang="en-US" altLang="ja-JP" sz="1600" dirty="0" smtClean="0">
                <a:latin typeface="Courier New" pitchFamily="49" charset="0"/>
                <a:cs typeface="Courier New" pitchFamily="49" charset="0"/>
              </a:rPr>
              <a:t>/06/count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確認方法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MapReduce</a:t>
            </a:r>
            <a:r>
              <a:rPr kumimoji="1" lang="ja-JP" altLang="en-US" dirty="0" smtClean="0"/>
              <a:t>ジョブ実行結果</a:t>
            </a:r>
            <a:r>
              <a:rPr lang="ja-JP" altLang="en-US" dirty="0"/>
              <a:t>は</a:t>
            </a:r>
            <a:r>
              <a:rPr lang="ja-JP" altLang="en-US" dirty="0" smtClean="0"/>
              <a:t>、以下のコマンドで確認する</a:t>
            </a:r>
            <a:endParaRPr kumimoji="1" lang="ja-JP" altLang="en-US" dirty="0"/>
          </a:p>
        </p:txBody>
      </p:sp>
      <p:sp>
        <p:nvSpPr>
          <p:cNvPr id="4" name="スライド番号プレースホルダー 3"/>
          <p:cNvSpPr>
            <a:spLocks noGrp="1"/>
          </p:cNvSpPr>
          <p:nvPr>
            <p:ph type="sldNum" sz="quarter" idx="11"/>
          </p:nvPr>
        </p:nvSpPr>
        <p:spPr/>
        <p:txBody>
          <a:bodyPr/>
          <a:lstStyle/>
          <a:p>
            <a:fld id="{05BC3F6C-FA60-4B64-957B-698064427B42}" type="slidenum">
              <a:rPr kumimoji="1" lang="ja-JP" altLang="en-US" smtClean="0"/>
              <a:pPr/>
              <a:t>52</a:t>
            </a:fld>
            <a:endParaRPr kumimoji="1" lang="ja-JP" altLang="en-US"/>
          </a:p>
        </p:txBody>
      </p:sp>
      <p:sp>
        <p:nvSpPr>
          <p:cNvPr id="5" name="正方形/長方形 4"/>
          <p:cNvSpPr/>
          <p:nvPr/>
        </p:nvSpPr>
        <p:spPr>
          <a:xfrm>
            <a:off x="683568" y="1700808"/>
            <a:ext cx="7488832" cy="1728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ja-JP" sz="1600" dirty="0">
                <a:latin typeface="+mn-ea"/>
                <a:cs typeface="Courier New" pitchFamily="49" charset="0"/>
              </a:rPr>
              <a:t>## </a:t>
            </a:r>
            <a:r>
              <a:rPr lang="en-US" altLang="ja-JP" sz="1600" dirty="0" smtClean="0">
                <a:latin typeface="+mn-ea"/>
                <a:cs typeface="Courier New" pitchFamily="49" charset="0"/>
              </a:rPr>
              <a:t>POS</a:t>
            </a:r>
            <a:r>
              <a:rPr lang="ja-JP" altLang="en-US" sz="1600" dirty="0" smtClean="0">
                <a:latin typeface="+mn-ea"/>
                <a:cs typeface="Courier New" pitchFamily="49" charset="0"/>
              </a:rPr>
              <a:t>データマッチ処理結果を</a:t>
            </a:r>
            <a:r>
              <a:rPr lang="en-US" altLang="ja-JP" sz="1600" dirty="0" err="1" smtClean="0">
                <a:latin typeface="+mn-ea"/>
                <a:cs typeface="Courier New" pitchFamily="49" charset="0"/>
              </a:rPr>
              <a:t>ls</a:t>
            </a:r>
            <a:r>
              <a:rPr lang="ja-JP" altLang="en-US" sz="1600" dirty="0" smtClean="0">
                <a:latin typeface="+mn-ea"/>
                <a:cs typeface="Courier New" pitchFamily="49" charset="0"/>
              </a:rPr>
              <a:t>コマンドにて確認する</a:t>
            </a:r>
            <a:endParaRPr lang="en-US" altLang="ja-JP" sz="1600" dirty="0">
              <a:latin typeface="+mn-ea"/>
              <a:cs typeface="Courier New" pitchFamily="49" charset="0"/>
            </a:endParaRPr>
          </a:p>
          <a:p>
            <a:r>
              <a:rPr lang="en-US" altLang="ja-JP" sz="1600" dirty="0">
                <a:latin typeface="Courier New" pitchFamily="49" charset="0"/>
                <a:cs typeface="Courier New" pitchFamily="49" charset="0"/>
              </a:rPr>
              <a:t>$ </a:t>
            </a:r>
            <a:r>
              <a:rPr lang="en-US" altLang="ja-JP" sz="1600" dirty="0" err="1" smtClean="0">
                <a:latin typeface="Courier New" pitchFamily="49" charset="0"/>
                <a:cs typeface="Courier New" pitchFamily="49" charset="0"/>
              </a:rPr>
              <a:t>hadoop</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fs</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ls</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hadoop_exercise</a:t>
            </a:r>
            <a:r>
              <a:rPr lang="en-US" altLang="ja-JP" sz="1600" dirty="0" smtClean="0">
                <a:latin typeface="Courier New" pitchFamily="49" charset="0"/>
                <a:cs typeface="Courier New" pitchFamily="49" charset="0"/>
              </a:rPr>
              <a:t>/06/match</a:t>
            </a:r>
          </a:p>
          <a:p>
            <a:endParaRPr lang="en-US" altLang="ja-JP" sz="1600" dirty="0">
              <a:latin typeface="Courier New" pitchFamily="49" charset="0"/>
              <a:cs typeface="Courier New" pitchFamily="49" charset="0"/>
            </a:endParaRPr>
          </a:p>
          <a:p>
            <a:r>
              <a:rPr lang="en-US" altLang="ja-JP" sz="1600" dirty="0" smtClean="0">
                <a:latin typeface="+mn-ea"/>
                <a:cs typeface="Courier New" pitchFamily="49" charset="0"/>
              </a:rPr>
              <a:t>## </a:t>
            </a:r>
            <a:r>
              <a:rPr lang="en-US" altLang="ja-JP" sz="1600" dirty="0">
                <a:latin typeface="+mn-ea"/>
                <a:cs typeface="Courier New" pitchFamily="49" charset="0"/>
              </a:rPr>
              <a:t>POS</a:t>
            </a:r>
            <a:r>
              <a:rPr lang="ja-JP" altLang="en-US" sz="1600" dirty="0" smtClean="0">
                <a:latin typeface="+mn-ea"/>
                <a:cs typeface="Courier New" pitchFamily="49" charset="0"/>
              </a:rPr>
              <a:t>データマッチ処理結果の中身を</a:t>
            </a:r>
            <a:r>
              <a:rPr lang="en-US" altLang="ja-JP" sz="1600" dirty="0" smtClean="0">
                <a:latin typeface="+mn-ea"/>
                <a:cs typeface="Courier New" pitchFamily="49" charset="0"/>
              </a:rPr>
              <a:t>tail</a:t>
            </a:r>
            <a:r>
              <a:rPr lang="ja-JP" altLang="en-US" sz="1600" dirty="0" smtClean="0">
                <a:latin typeface="+mn-ea"/>
                <a:cs typeface="Courier New" pitchFamily="49" charset="0"/>
              </a:rPr>
              <a:t>コマンドで確認する</a:t>
            </a:r>
            <a:endParaRPr lang="en-US" altLang="ja-JP" sz="1600" dirty="0" smtClean="0">
              <a:latin typeface="+mn-ea"/>
              <a:cs typeface="Courier New" pitchFamily="49" charset="0"/>
            </a:endParaRPr>
          </a:p>
          <a:p>
            <a:r>
              <a:rPr lang="en-US" altLang="ja-JP" sz="1600" dirty="0" smtClean="0">
                <a:latin typeface="+mn-ea"/>
                <a:cs typeface="Courier New" pitchFamily="49" charset="0"/>
              </a:rPr>
              <a:t>## </a:t>
            </a:r>
            <a:r>
              <a:rPr lang="ja-JP" altLang="en-US" sz="1600" dirty="0" smtClean="0">
                <a:latin typeface="+mn-ea"/>
                <a:cs typeface="Courier New" pitchFamily="49" charset="0"/>
              </a:rPr>
              <a:t>処理結果ファイル</a:t>
            </a:r>
            <a:r>
              <a:rPr lang="en-US" altLang="ja-JP" sz="1600" dirty="0" smtClean="0">
                <a:latin typeface="+mn-ea"/>
                <a:cs typeface="Courier New" pitchFamily="49" charset="0"/>
              </a:rPr>
              <a:t>(part-m-00000)</a:t>
            </a:r>
            <a:r>
              <a:rPr lang="ja-JP" altLang="en-US" sz="1600" dirty="0" smtClean="0">
                <a:latin typeface="+mn-ea"/>
                <a:cs typeface="Courier New" pitchFamily="49" charset="0"/>
              </a:rPr>
              <a:t>の中身を確認する</a:t>
            </a:r>
            <a:endParaRPr lang="en-US" altLang="ja-JP" sz="1600" dirty="0">
              <a:latin typeface="+mn-ea"/>
              <a:cs typeface="Courier New" pitchFamily="49" charset="0"/>
            </a:endParaRPr>
          </a:p>
          <a:p>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hadoop</a:t>
            </a:r>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fs</a:t>
            </a:r>
            <a:r>
              <a:rPr lang="en-US" altLang="ja-JP" sz="1600" dirty="0">
                <a:latin typeface="Courier New" pitchFamily="49" charset="0"/>
                <a:cs typeface="Courier New" pitchFamily="49" charset="0"/>
              </a:rPr>
              <a:t> </a:t>
            </a:r>
            <a:r>
              <a:rPr lang="en-US" altLang="ja-JP" sz="1600" dirty="0" smtClean="0">
                <a:latin typeface="Courier New" pitchFamily="49" charset="0"/>
                <a:cs typeface="Courier New" pitchFamily="49" charset="0"/>
              </a:rPr>
              <a:t>–tail </a:t>
            </a:r>
            <a:r>
              <a:rPr lang="en-US" altLang="ja-JP" sz="1600" dirty="0" err="1" smtClean="0">
                <a:latin typeface="Courier New" pitchFamily="49" charset="0"/>
                <a:cs typeface="Courier New" pitchFamily="49" charset="0"/>
              </a:rPr>
              <a:t>hadoop_exercise</a:t>
            </a:r>
            <a:r>
              <a:rPr lang="en-US" altLang="ja-JP" sz="1600" dirty="0" smtClean="0">
                <a:latin typeface="Courier New" pitchFamily="49" charset="0"/>
                <a:cs typeface="Courier New" pitchFamily="49" charset="0"/>
              </a:rPr>
              <a:t>/06/match/part-m-00000</a:t>
            </a:r>
            <a:endParaRPr lang="en-US" altLang="ja-JP" sz="1600" dirty="0">
              <a:latin typeface="Courier New" pitchFamily="49" charset="0"/>
              <a:cs typeface="Courier New" pitchFamily="49" charset="0"/>
            </a:endParaRPr>
          </a:p>
        </p:txBody>
      </p:sp>
    </p:spTree>
    <p:extLst>
      <p:ext uri="{BB962C8B-B14F-4D97-AF65-F5344CB8AC3E}">
        <p14:creationId xmlns:p14="http://schemas.microsoft.com/office/powerpoint/2010/main" val="2666847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演習で扱う</a:t>
            </a:r>
            <a:r>
              <a:rPr kumimoji="1" lang="en-US" altLang="ja-JP" dirty="0" smtClean="0"/>
              <a:t>POS</a:t>
            </a:r>
            <a:r>
              <a:rPr kumimoji="1" lang="ja-JP" altLang="en-US" dirty="0" smtClean="0"/>
              <a:t>データ</a:t>
            </a:r>
            <a:endParaRPr kumimoji="1" lang="ja-JP" altLang="en-US" dirty="0"/>
          </a:p>
        </p:txBody>
      </p:sp>
      <p:sp>
        <p:nvSpPr>
          <p:cNvPr id="3" name="コンテンツ プレースホルダ 2"/>
          <p:cNvSpPr>
            <a:spLocks noGrp="1"/>
          </p:cNvSpPr>
          <p:nvPr>
            <p:ph idx="1"/>
          </p:nvPr>
        </p:nvSpPr>
        <p:spPr>
          <a:xfrm>
            <a:off x="179512" y="1206501"/>
            <a:ext cx="8784976" cy="1070372"/>
          </a:xfrm>
        </p:spPr>
        <p:txBody>
          <a:bodyPr/>
          <a:lstStyle/>
          <a:p>
            <a:pPr>
              <a:buFont typeface="Wingdings" pitchFamily="2" charset="2"/>
              <a:buChar char="n"/>
            </a:pPr>
            <a:r>
              <a:rPr lang="en-US" altLang="ja-JP" dirty="0" smtClean="0"/>
              <a:t>POS</a:t>
            </a:r>
            <a:r>
              <a:rPr lang="ja-JP" altLang="en-US" dirty="0" smtClean="0"/>
              <a:t>データは、セッション状態によって記録される情報が異なる</a:t>
            </a:r>
            <a:endParaRPr lang="en-US" altLang="ja-JP" dirty="0" smtClean="0"/>
          </a:p>
          <a:p>
            <a:pPr lvl="1">
              <a:buFont typeface="Arial" pitchFamily="34" charset="0"/>
              <a:buChar char="•"/>
            </a:pPr>
            <a:r>
              <a:rPr lang="ja-JP" altLang="en-US" dirty="0"/>
              <a:t>フィールドはカンマ区切り</a:t>
            </a:r>
            <a:r>
              <a:rPr lang="en-US" altLang="ja-JP" dirty="0"/>
              <a:t>, </a:t>
            </a:r>
            <a:r>
              <a:rPr lang="ja-JP" altLang="en-US" dirty="0"/>
              <a:t>改行コードは</a:t>
            </a:r>
            <a:r>
              <a:rPr lang="en-US" altLang="ja-JP" dirty="0"/>
              <a:t>LF, </a:t>
            </a:r>
            <a:r>
              <a:rPr lang="ja-JP" altLang="en-US" dirty="0"/>
              <a:t>文字コードは</a:t>
            </a:r>
            <a:r>
              <a:rPr lang="en-US" altLang="ja-JP" dirty="0" smtClean="0"/>
              <a:t>UTF-8</a:t>
            </a:r>
          </a:p>
          <a:p>
            <a:pPr>
              <a:buFont typeface="Wingdings" pitchFamily="2" charset="2"/>
              <a:buChar char="n"/>
            </a:pPr>
            <a:r>
              <a:rPr kumimoji="1" lang="ja-JP" altLang="en-US" dirty="0" smtClean="0"/>
              <a:t>共通で記録される情報は以下の通りである</a:t>
            </a: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53</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002700152"/>
              </p:ext>
            </p:extLst>
          </p:nvPr>
        </p:nvGraphicFramePr>
        <p:xfrm>
          <a:off x="577727" y="2420888"/>
          <a:ext cx="7810697" cy="3888432"/>
        </p:xfrm>
        <a:graphic>
          <a:graphicData uri="http://schemas.openxmlformats.org/drawingml/2006/table">
            <a:tbl>
              <a:tblPr>
                <a:tableStyleId>{5C22544A-7EE6-4342-B048-85BDC9FD1C3A}</a:tableStyleId>
              </a:tblPr>
              <a:tblGrid>
                <a:gridCol w="406229"/>
                <a:gridCol w="1437671"/>
                <a:gridCol w="685512"/>
                <a:gridCol w="406229"/>
                <a:gridCol w="4875056"/>
              </a:tblGrid>
              <a:tr h="171450">
                <a:tc>
                  <a:txBody>
                    <a:bodyPr/>
                    <a:lstStyle/>
                    <a:p>
                      <a:pPr algn="ctr" fontAlgn="ctr"/>
                      <a:r>
                        <a:rPr lang="ja-JP" altLang="en-US" sz="1400" u="none" strike="noStrike" dirty="0">
                          <a:effectLst/>
                        </a:rPr>
                        <a:t>項番</a:t>
                      </a:r>
                      <a:endParaRPr lang="ja-JP" altLang="en-US" sz="1400" b="0" i="0" u="none" strike="noStrike" dirty="0">
                        <a:solidFill>
                          <a:srgbClr val="000000"/>
                        </a:solidFill>
                        <a:effectLst/>
                        <a:latin typeface="ＭＳ Ｐゴシック"/>
                      </a:endParaRPr>
                    </a:p>
                  </a:txBody>
                  <a:tcPr marL="9525" marR="9525" marT="9525" marB="0" anchor="ctr">
                    <a:solidFill>
                      <a:schemeClr val="accent1"/>
                    </a:solidFill>
                  </a:tcPr>
                </a:tc>
                <a:tc>
                  <a:txBody>
                    <a:bodyPr/>
                    <a:lstStyle/>
                    <a:p>
                      <a:pPr algn="l" fontAlgn="ctr"/>
                      <a:r>
                        <a:rPr lang="ja-JP" altLang="en-US" sz="1400" u="none" strike="noStrike" dirty="0">
                          <a:effectLst/>
                        </a:rPr>
                        <a:t>項目名</a:t>
                      </a:r>
                      <a:endParaRPr lang="ja-JP" altLang="en-US" sz="1400" b="0" i="0" u="none" strike="noStrike" dirty="0">
                        <a:solidFill>
                          <a:srgbClr val="000000"/>
                        </a:solidFill>
                        <a:effectLst/>
                        <a:latin typeface="ＭＳ Ｐゴシック"/>
                      </a:endParaRPr>
                    </a:p>
                  </a:txBody>
                  <a:tcPr marL="9525" marR="9525" marT="9525" marB="0" anchor="ctr">
                    <a:solidFill>
                      <a:schemeClr val="accent1"/>
                    </a:solidFill>
                  </a:tcPr>
                </a:tc>
                <a:tc>
                  <a:txBody>
                    <a:bodyPr/>
                    <a:lstStyle/>
                    <a:p>
                      <a:pPr algn="ctr" fontAlgn="ctr"/>
                      <a:r>
                        <a:rPr lang="ja-JP" altLang="en-US" sz="1400" u="none" strike="noStrike" dirty="0">
                          <a:effectLst/>
                        </a:rPr>
                        <a:t>データ型</a:t>
                      </a:r>
                      <a:endParaRPr lang="ja-JP" altLang="en-US" sz="1400" b="0" i="0" u="none" strike="noStrike" dirty="0">
                        <a:solidFill>
                          <a:srgbClr val="000000"/>
                        </a:solidFill>
                        <a:effectLst/>
                        <a:latin typeface="ＭＳ Ｐゴシック"/>
                      </a:endParaRPr>
                    </a:p>
                  </a:txBody>
                  <a:tcPr marL="9525" marR="9525" marT="9525" marB="0" anchor="ctr">
                    <a:solidFill>
                      <a:schemeClr val="accent1"/>
                    </a:solidFill>
                  </a:tcPr>
                </a:tc>
                <a:tc>
                  <a:txBody>
                    <a:bodyPr/>
                    <a:lstStyle/>
                    <a:p>
                      <a:pPr algn="ctr" fontAlgn="ctr"/>
                      <a:r>
                        <a:rPr lang="ja-JP" altLang="en-US" sz="1400" u="none" strike="noStrike">
                          <a:effectLst/>
                        </a:rPr>
                        <a:t>桁数</a:t>
                      </a:r>
                      <a:endParaRPr lang="ja-JP" altLang="en-US" sz="1400" b="0" i="0" u="none" strike="noStrike">
                        <a:solidFill>
                          <a:srgbClr val="000000"/>
                        </a:solidFill>
                        <a:effectLst/>
                        <a:latin typeface="ＭＳ Ｐゴシック"/>
                      </a:endParaRPr>
                    </a:p>
                  </a:txBody>
                  <a:tcPr marL="9525" marR="9525" marT="9525" marB="0" anchor="ctr">
                    <a:solidFill>
                      <a:schemeClr val="accent1"/>
                    </a:solidFill>
                  </a:tcPr>
                </a:tc>
                <a:tc>
                  <a:txBody>
                    <a:bodyPr/>
                    <a:lstStyle/>
                    <a:p>
                      <a:pPr algn="l" fontAlgn="ctr"/>
                      <a:r>
                        <a:rPr lang="ja-JP" altLang="en-US" sz="1400" u="none" strike="noStrike" dirty="0">
                          <a:effectLst/>
                        </a:rPr>
                        <a:t>概要</a:t>
                      </a:r>
                      <a:endParaRPr lang="ja-JP" altLang="en-US" sz="1400" b="0" i="0" u="none" strike="noStrike" dirty="0">
                        <a:solidFill>
                          <a:srgbClr val="000000"/>
                        </a:solidFill>
                        <a:effectLst/>
                        <a:latin typeface="ＭＳ Ｐゴシック"/>
                      </a:endParaRPr>
                    </a:p>
                  </a:txBody>
                  <a:tcPr marL="9525" marR="9525" marT="9525" marB="0" anchor="ctr">
                    <a:solidFill>
                      <a:schemeClr val="accent1"/>
                    </a:solidFill>
                  </a:tcPr>
                </a:tc>
              </a:tr>
              <a:tr h="486981">
                <a:tc>
                  <a:txBody>
                    <a:bodyPr/>
                    <a:lstStyle/>
                    <a:p>
                      <a:pPr algn="ctr" fontAlgn="ctr"/>
                      <a:r>
                        <a:rPr lang="en-US" altLang="ja-JP" sz="1400" u="none" strike="noStrike" dirty="0">
                          <a:effectLst/>
                        </a:rPr>
                        <a:t>1</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取引</a:t>
                      </a:r>
                      <a:r>
                        <a:rPr lang="en-US" sz="1400" u="none" strike="noStrike" dirty="0">
                          <a:effectLst/>
                        </a:rPr>
                        <a:t>ID</a:t>
                      </a:r>
                      <a:endParaRPr 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28</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店舗全体での取引</a:t>
                      </a:r>
                      <a:r>
                        <a:rPr lang="en-US" altLang="ja-JP" sz="1400" u="none" strike="noStrike">
                          <a:effectLst/>
                        </a:rPr>
                        <a:t>ID (</a:t>
                      </a:r>
                      <a:r>
                        <a:rPr lang="ja-JP" altLang="en-US" sz="1400" u="none" strike="noStrike">
                          <a:effectLst/>
                        </a:rPr>
                        <a:t>登録日 </a:t>
                      </a:r>
                      <a:r>
                        <a:rPr lang="en-US" altLang="ja-JP" sz="1400" u="none" strike="noStrike">
                          <a:effectLst/>
                        </a:rPr>
                        <a:t>+ </a:t>
                      </a:r>
                      <a:r>
                        <a:rPr lang="ja-JP" altLang="en-US" sz="1400" u="none" strike="noStrike">
                          <a:effectLst/>
                        </a:rPr>
                        <a:t>登録時間 </a:t>
                      </a:r>
                      <a:r>
                        <a:rPr lang="en-US" altLang="ja-JP" sz="1400" u="none" strike="noStrike">
                          <a:effectLst/>
                        </a:rPr>
                        <a:t>+ </a:t>
                      </a:r>
                      <a:r>
                        <a:rPr lang="ja-JP" altLang="en-US" sz="1400" u="none" strike="noStrike">
                          <a:effectLst/>
                        </a:rPr>
                        <a:t>登録店舗</a:t>
                      </a:r>
                      <a:r>
                        <a:rPr lang="en-US" altLang="ja-JP" sz="1400" u="none" strike="noStrike">
                          <a:effectLst/>
                        </a:rPr>
                        <a:t>ID + </a:t>
                      </a:r>
                      <a:r>
                        <a:rPr lang="ja-JP" altLang="en-US" sz="1400" u="none" strike="noStrike">
                          <a:effectLst/>
                        </a:rPr>
                        <a:t>セッション</a:t>
                      </a:r>
                      <a:r>
                        <a:rPr lang="en-US" altLang="ja-JP" sz="1400" u="none" strike="noStrike">
                          <a:effectLst/>
                        </a:rPr>
                        <a:t>ID)</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r>
              <a:tr h="370254">
                <a:tc>
                  <a:txBody>
                    <a:bodyPr/>
                    <a:lstStyle/>
                    <a:p>
                      <a:pPr algn="ctr" fontAlgn="ctr"/>
                      <a:r>
                        <a:rPr lang="en-US" altLang="ja-JP" sz="1400" u="none" strike="noStrike" dirty="0">
                          <a:effectLst/>
                        </a:rPr>
                        <a:t>2</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登録日</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8</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en-US" sz="1400" u="none" strike="noStrike" dirty="0">
                          <a:effectLst/>
                        </a:rPr>
                        <a:t>YYYYMMDD</a:t>
                      </a:r>
                      <a:r>
                        <a:rPr lang="ja-JP" altLang="en-US" sz="1400" u="none" strike="noStrike" dirty="0">
                          <a:effectLst/>
                        </a:rPr>
                        <a:t>で登録</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288032">
                <a:tc>
                  <a:txBody>
                    <a:bodyPr/>
                    <a:lstStyle/>
                    <a:p>
                      <a:pPr algn="ctr" fontAlgn="ctr"/>
                      <a:r>
                        <a:rPr lang="en-US" altLang="ja-JP" sz="1400" u="none" strike="noStrike" dirty="0">
                          <a:effectLst/>
                        </a:rPr>
                        <a:t>3</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曜日</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a:effectLst/>
                        </a:rPr>
                        <a:t>文字列</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1</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en-US" altLang="ja-JP" sz="1400" u="none" strike="noStrike">
                          <a:effectLst/>
                        </a:rPr>
                        <a:t>0: </a:t>
                      </a:r>
                      <a:r>
                        <a:rPr lang="ja-JP" altLang="en-US" sz="1400" u="none" strike="noStrike">
                          <a:effectLst/>
                        </a:rPr>
                        <a:t>日曜 ～ </a:t>
                      </a:r>
                      <a:r>
                        <a:rPr lang="en-US" altLang="ja-JP" sz="1400" u="none" strike="noStrike">
                          <a:effectLst/>
                        </a:rPr>
                        <a:t>6 : </a:t>
                      </a:r>
                      <a:r>
                        <a:rPr lang="ja-JP" altLang="en-US" sz="1400" u="none" strike="noStrike">
                          <a:effectLst/>
                        </a:rPr>
                        <a:t>土曜</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r>
              <a:tr h="360040">
                <a:tc>
                  <a:txBody>
                    <a:bodyPr/>
                    <a:lstStyle/>
                    <a:p>
                      <a:pPr algn="ctr" fontAlgn="ctr"/>
                      <a:r>
                        <a:rPr lang="en-US" altLang="ja-JP" sz="1400" u="none" strike="noStrike" dirty="0">
                          <a:effectLst/>
                        </a:rPr>
                        <a:t>4</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登録時間</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a:effectLst/>
                        </a:rPr>
                        <a:t>文字列</a:t>
                      </a:r>
                      <a:endParaRPr lang="ja-JP" alt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dirty="0">
                          <a:effectLst/>
                        </a:rPr>
                        <a:t>6</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en-US" sz="1400" u="none" strike="noStrike" dirty="0">
                          <a:effectLst/>
                        </a:rPr>
                        <a:t>HHMMSS</a:t>
                      </a:r>
                      <a:r>
                        <a:rPr lang="ja-JP" altLang="en-US" sz="1400" u="none" strike="noStrike" dirty="0">
                          <a:effectLst/>
                        </a:rPr>
                        <a:t>で登録</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288032">
                <a:tc>
                  <a:txBody>
                    <a:bodyPr/>
                    <a:lstStyle/>
                    <a:p>
                      <a:pPr algn="ctr" fontAlgn="ctr"/>
                      <a:r>
                        <a:rPr lang="en-US" altLang="ja-JP" sz="1400" u="none" strike="noStrike">
                          <a:effectLst/>
                        </a:rPr>
                        <a:t>5</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セッション</a:t>
                      </a:r>
                      <a:r>
                        <a:rPr lang="en-US" sz="1400" u="none" strike="noStrike">
                          <a:effectLst/>
                        </a:rPr>
                        <a:t>ID</a:t>
                      </a:r>
                      <a:endParaRPr 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6</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en-US" altLang="ja-JP" sz="1400" u="none" strike="noStrike" dirty="0">
                          <a:effectLst/>
                        </a:rPr>
                        <a:t>1</a:t>
                      </a:r>
                      <a:r>
                        <a:rPr lang="ja-JP" altLang="en-US" sz="1400" u="none" strike="noStrike" dirty="0">
                          <a:effectLst/>
                        </a:rPr>
                        <a:t>取引区分の</a:t>
                      </a:r>
                      <a:r>
                        <a:rPr lang="en-US" sz="1400" u="none" strike="noStrike" dirty="0">
                          <a:effectLst/>
                        </a:rPr>
                        <a:t>ID</a:t>
                      </a:r>
                      <a:endParaRPr 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360040">
                <a:tc>
                  <a:txBody>
                    <a:bodyPr/>
                    <a:lstStyle/>
                    <a:p>
                      <a:pPr algn="ctr" fontAlgn="ctr"/>
                      <a:r>
                        <a:rPr lang="en-US" altLang="ja-JP" sz="1400" u="none" strike="noStrike" dirty="0">
                          <a:effectLst/>
                        </a:rPr>
                        <a:t>6</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商品コード</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a:effectLst/>
                        </a:rPr>
                        <a:t>文字列</a:t>
                      </a:r>
                      <a:endParaRPr lang="ja-JP" alt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8</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上位</a:t>
                      </a:r>
                      <a:r>
                        <a:rPr lang="en-US" altLang="ja-JP" sz="1400" u="none" strike="noStrike" dirty="0">
                          <a:effectLst/>
                        </a:rPr>
                        <a:t>2</a:t>
                      </a:r>
                      <a:r>
                        <a:rPr lang="ja-JP" altLang="en-US" sz="1400" u="none" strike="noStrike" dirty="0">
                          <a:effectLst/>
                        </a:rPr>
                        <a:t>桁 </a:t>
                      </a:r>
                      <a:r>
                        <a:rPr lang="en-US" altLang="ja-JP" sz="1400" u="none" strike="noStrike" dirty="0">
                          <a:effectLst/>
                        </a:rPr>
                        <a:t>: </a:t>
                      </a:r>
                      <a:r>
                        <a:rPr lang="ja-JP" altLang="en-US" sz="1400" u="none" strike="noStrike" dirty="0">
                          <a:effectLst/>
                        </a:rPr>
                        <a:t>商品区分コード</a:t>
                      </a:r>
                      <a:r>
                        <a:rPr lang="en-US" altLang="ja-JP" sz="1400" u="none" strike="noStrike" dirty="0">
                          <a:effectLst/>
                        </a:rPr>
                        <a:t>, </a:t>
                      </a:r>
                      <a:r>
                        <a:rPr lang="ja-JP" altLang="en-US" sz="1400" u="none" strike="noStrike" dirty="0">
                          <a:effectLst/>
                        </a:rPr>
                        <a:t>下位</a:t>
                      </a:r>
                      <a:r>
                        <a:rPr lang="en-US" altLang="ja-JP" sz="1400" u="none" strike="noStrike" dirty="0">
                          <a:effectLst/>
                        </a:rPr>
                        <a:t>6</a:t>
                      </a:r>
                      <a:r>
                        <a:rPr lang="ja-JP" altLang="en-US" sz="1400" u="none" strike="noStrike" dirty="0">
                          <a:effectLst/>
                        </a:rPr>
                        <a:t>桁 </a:t>
                      </a:r>
                      <a:r>
                        <a:rPr lang="en-US" altLang="ja-JP" sz="1400" u="none" strike="noStrike" dirty="0">
                          <a:effectLst/>
                        </a:rPr>
                        <a:t>: </a:t>
                      </a:r>
                      <a:r>
                        <a:rPr lang="ja-JP" altLang="en-US" sz="1400" u="none" strike="noStrike" dirty="0">
                          <a:effectLst/>
                        </a:rPr>
                        <a:t>商品番号</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360040">
                <a:tc>
                  <a:txBody>
                    <a:bodyPr/>
                    <a:lstStyle/>
                    <a:p>
                      <a:pPr algn="ctr" fontAlgn="ctr"/>
                      <a:r>
                        <a:rPr lang="en-US" altLang="ja-JP" sz="1400" u="none" strike="noStrike">
                          <a:effectLst/>
                        </a:rPr>
                        <a:t>7</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商品名</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32</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登録している文字列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360040">
                <a:tc>
                  <a:txBody>
                    <a:bodyPr/>
                    <a:lstStyle/>
                    <a:p>
                      <a:pPr algn="ctr" fontAlgn="ctr"/>
                      <a:r>
                        <a:rPr lang="en-US" altLang="ja-JP" sz="1400" u="none" strike="noStrike" dirty="0">
                          <a:effectLst/>
                        </a:rPr>
                        <a:t>8</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金額</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a:effectLst/>
                        </a:rPr>
                        <a:t>整数</a:t>
                      </a:r>
                      <a:endParaRPr lang="ja-JP" alt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zh-TW" altLang="en-US" sz="1400" u="none" strike="noStrike" dirty="0">
                          <a:effectLst/>
                        </a:rPr>
                        <a:t>商品販売価格</a:t>
                      </a:r>
                      <a:endParaRPr lang="zh-TW"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360040">
                <a:tc>
                  <a:txBody>
                    <a:bodyPr/>
                    <a:lstStyle/>
                    <a:p>
                      <a:pPr algn="ctr" fontAlgn="ctr"/>
                      <a:r>
                        <a:rPr lang="en-US" altLang="ja-JP" sz="1400" u="none" strike="noStrike" dirty="0">
                          <a:effectLst/>
                        </a:rPr>
                        <a:t>9</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消費税額</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整数</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合計額 </a:t>
                      </a:r>
                      <a:r>
                        <a:rPr lang="en-US" altLang="ja-JP" sz="1400" u="none" strike="noStrike" dirty="0">
                          <a:effectLst/>
                        </a:rPr>
                        <a:t>× 0.05 (</a:t>
                      </a:r>
                      <a:r>
                        <a:rPr lang="ja-JP" altLang="en-US" sz="1400" u="none" strike="noStrike" dirty="0">
                          <a:effectLst/>
                        </a:rPr>
                        <a:t>切捨て</a:t>
                      </a:r>
                      <a:r>
                        <a:rPr lang="en-US" altLang="ja-JP" sz="1400" u="none" strike="noStrike" dirty="0">
                          <a:effectLst/>
                        </a:rPr>
                        <a:t>)</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432048">
                <a:tc>
                  <a:txBody>
                    <a:bodyPr/>
                    <a:lstStyle/>
                    <a:p>
                      <a:pPr algn="ctr" fontAlgn="ctr"/>
                      <a:r>
                        <a:rPr lang="en-US" altLang="ja-JP" sz="1400" u="none" strike="noStrike" dirty="0">
                          <a:effectLst/>
                        </a:rPr>
                        <a:t>10</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数量</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dirty="0">
                          <a:effectLst/>
                        </a:rPr>
                        <a:t>整数</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デフォルト</a:t>
                      </a:r>
                      <a:r>
                        <a:rPr lang="en-US" altLang="ja-JP" sz="1400" u="none" strike="noStrike" dirty="0">
                          <a:effectLst/>
                        </a:rPr>
                        <a:t>1, </a:t>
                      </a:r>
                      <a:r>
                        <a:rPr lang="ja-JP" altLang="en-US" sz="1400" u="none" strike="noStrike" dirty="0">
                          <a:effectLst/>
                        </a:rPr>
                        <a:t>複数一括で購入している場合は</a:t>
                      </a:r>
                      <a:r>
                        <a:rPr lang="en-US" altLang="ja-JP" sz="1400" u="none" strike="noStrike" dirty="0">
                          <a:effectLst/>
                        </a:rPr>
                        <a:t>2</a:t>
                      </a:r>
                      <a:r>
                        <a:rPr lang="ja-JP" altLang="en-US" sz="1400" u="none" strike="noStrike" dirty="0">
                          <a:effectLst/>
                        </a:rPr>
                        <a:t>以上</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演習で扱う</a:t>
            </a:r>
            <a:r>
              <a:rPr kumimoji="1" lang="en-US" altLang="ja-JP" dirty="0" smtClean="0"/>
              <a:t>POS</a:t>
            </a:r>
            <a:r>
              <a:rPr kumimoji="1" lang="ja-JP" altLang="en-US" dirty="0" smtClean="0"/>
              <a:t>データ</a:t>
            </a:r>
            <a:endParaRPr kumimoji="1" lang="ja-JP" altLang="en-US" dirty="0"/>
          </a:p>
        </p:txBody>
      </p:sp>
      <p:sp>
        <p:nvSpPr>
          <p:cNvPr id="3" name="コンテンツ プレースホルダ 2"/>
          <p:cNvSpPr>
            <a:spLocks noGrp="1"/>
          </p:cNvSpPr>
          <p:nvPr>
            <p:ph idx="1"/>
          </p:nvPr>
        </p:nvSpPr>
        <p:spPr>
          <a:xfrm>
            <a:off x="179512" y="1206501"/>
            <a:ext cx="8784976" cy="494308"/>
          </a:xfrm>
        </p:spPr>
        <p:txBody>
          <a:bodyPr/>
          <a:lstStyle/>
          <a:p>
            <a:pPr>
              <a:buFont typeface="Wingdings" pitchFamily="2" charset="2"/>
              <a:buChar char="n"/>
            </a:pPr>
            <a:r>
              <a:rPr kumimoji="1" lang="ja-JP" altLang="en-US" dirty="0" smtClean="0"/>
              <a:t>セッションの最後には共通情報の後ろに以下の情報が記録される</a:t>
            </a: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54</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231105587"/>
              </p:ext>
            </p:extLst>
          </p:nvPr>
        </p:nvGraphicFramePr>
        <p:xfrm>
          <a:off x="467544" y="1628800"/>
          <a:ext cx="8280920" cy="4945440"/>
        </p:xfrm>
        <a:graphic>
          <a:graphicData uri="http://schemas.openxmlformats.org/drawingml/2006/table">
            <a:tbl>
              <a:tblPr>
                <a:tableStyleId>{5C22544A-7EE6-4342-B048-85BDC9FD1C3A}</a:tableStyleId>
              </a:tblPr>
              <a:tblGrid>
                <a:gridCol w="432048"/>
                <a:gridCol w="1368152"/>
                <a:gridCol w="720080"/>
                <a:gridCol w="432048"/>
                <a:gridCol w="5328592"/>
              </a:tblGrid>
              <a:tr h="312480">
                <a:tc>
                  <a:txBody>
                    <a:bodyPr/>
                    <a:lstStyle/>
                    <a:p>
                      <a:pPr algn="ctr" fontAlgn="ctr"/>
                      <a:r>
                        <a:rPr lang="ja-JP" altLang="en-US" sz="1400" b="0" i="0" u="none" strike="noStrike" dirty="0" smtClean="0">
                          <a:solidFill>
                            <a:srgbClr val="000000"/>
                          </a:solidFill>
                          <a:effectLst/>
                          <a:latin typeface="ＭＳ Ｐゴシック"/>
                        </a:rPr>
                        <a:t>項番</a:t>
                      </a:r>
                      <a:endParaRPr lang="en-US" altLang="ja-JP" sz="1400" b="0" i="0" u="none" strike="noStrike" dirty="0">
                        <a:solidFill>
                          <a:srgbClr val="000000"/>
                        </a:solidFill>
                        <a:effectLst/>
                        <a:latin typeface="ＭＳ Ｐゴシック"/>
                      </a:endParaRPr>
                    </a:p>
                  </a:txBody>
                  <a:tcPr marL="9525" marR="9525" marT="9525" marB="0" anchor="ctr">
                    <a:solidFill>
                      <a:schemeClr val="accent1"/>
                    </a:solidFill>
                  </a:tcPr>
                </a:tc>
                <a:tc>
                  <a:txBody>
                    <a:bodyPr/>
                    <a:lstStyle/>
                    <a:p>
                      <a:pPr algn="l" fontAlgn="ctr"/>
                      <a:r>
                        <a:rPr lang="ja-JP" altLang="en-US" sz="1400" b="0" i="0" u="none" strike="noStrike" dirty="0" smtClean="0">
                          <a:solidFill>
                            <a:srgbClr val="000000"/>
                          </a:solidFill>
                          <a:effectLst/>
                          <a:latin typeface="ＭＳ Ｐゴシック"/>
                        </a:rPr>
                        <a:t>項目名</a:t>
                      </a:r>
                      <a:endParaRPr lang="en-US" sz="1400" b="0" i="0" u="none" strike="noStrike" dirty="0">
                        <a:solidFill>
                          <a:srgbClr val="000000"/>
                        </a:solidFill>
                        <a:effectLst/>
                        <a:latin typeface="ＭＳ Ｐゴシック"/>
                      </a:endParaRPr>
                    </a:p>
                  </a:txBody>
                  <a:tcPr marL="9525" marR="9525" marT="9525" marB="0" anchor="ctr">
                    <a:solidFill>
                      <a:schemeClr val="accent1"/>
                    </a:solidFill>
                  </a:tcPr>
                </a:tc>
                <a:tc>
                  <a:txBody>
                    <a:bodyPr/>
                    <a:lstStyle/>
                    <a:p>
                      <a:pPr algn="ctr" fontAlgn="ctr"/>
                      <a:r>
                        <a:rPr lang="ja-JP" altLang="en-US" sz="1400" b="0" i="0" u="none" strike="noStrike" dirty="0" smtClean="0">
                          <a:solidFill>
                            <a:srgbClr val="000000"/>
                          </a:solidFill>
                          <a:effectLst/>
                          <a:latin typeface="ＭＳ Ｐゴシック"/>
                        </a:rPr>
                        <a:t>データ型</a:t>
                      </a:r>
                      <a:endParaRPr lang="ja-JP" altLang="en-US" sz="1400" b="0" i="0" u="none" strike="noStrike" dirty="0">
                        <a:solidFill>
                          <a:srgbClr val="000000"/>
                        </a:solidFill>
                        <a:effectLst/>
                        <a:latin typeface="ＭＳ Ｐゴシック"/>
                      </a:endParaRPr>
                    </a:p>
                  </a:txBody>
                  <a:tcPr marL="9525" marR="9525" marT="9525" marB="0" anchor="ctr">
                    <a:solidFill>
                      <a:schemeClr val="accent1"/>
                    </a:solidFill>
                  </a:tcPr>
                </a:tc>
                <a:tc>
                  <a:txBody>
                    <a:bodyPr/>
                    <a:lstStyle/>
                    <a:p>
                      <a:pPr algn="ctr" fontAlgn="ctr"/>
                      <a:r>
                        <a:rPr lang="ja-JP" altLang="en-US" sz="1400" b="0" i="0" u="none" strike="noStrike" dirty="0" smtClean="0">
                          <a:solidFill>
                            <a:srgbClr val="000000"/>
                          </a:solidFill>
                          <a:effectLst/>
                          <a:latin typeface="ＭＳ Ｐゴシック"/>
                        </a:rPr>
                        <a:t>桁数</a:t>
                      </a:r>
                      <a:endParaRPr lang="en-US" altLang="ja-JP" sz="1400" b="0" i="0" u="none" strike="noStrike" dirty="0">
                        <a:solidFill>
                          <a:srgbClr val="000000"/>
                        </a:solidFill>
                        <a:effectLst/>
                        <a:latin typeface="ＭＳ Ｐゴシック"/>
                      </a:endParaRPr>
                    </a:p>
                  </a:txBody>
                  <a:tcPr marL="9525" marR="9525" marT="9525" marB="0" anchor="ctr">
                    <a:solidFill>
                      <a:schemeClr val="accent1"/>
                    </a:solidFill>
                  </a:tcPr>
                </a:tc>
                <a:tc>
                  <a:txBody>
                    <a:bodyPr/>
                    <a:lstStyle/>
                    <a:p>
                      <a:pPr algn="l" fontAlgn="ctr"/>
                      <a:r>
                        <a:rPr lang="ja-JP" altLang="en-US" sz="1400" b="0" i="0" u="none" strike="noStrike" dirty="0" smtClean="0">
                          <a:solidFill>
                            <a:srgbClr val="000000"/>
                          </a:solidFill>
                          <a:effectLst/>
                          <a:latin typeface="ＭＳ Ｐゴシック"/>
                        </a:rPr>
                        <a:t>概要</a:t>
                      </a:r>
                      <a:endParaRPr lang="en-US" altLang="ja-JP" sz="1400" b="0" i="0" u="none" strike="noStrike" dirty="0">
                        <a:solidFill>
                          <a:srgbClr val="000000"/>
                        </a:solidFill>
                        <a:effectLst/>
                        <a:latin typeface="ＭＳ Ｐゴシック"/>
                      </a:endParaRPr>
                    </a:p>
                  </a:txBody>
                  <a:tcPr marL="9525" marR="9525" marT="9525" marB="0" anchor="ctr">
                    <a:solidFill>
                      <a:schemeClr val="accent1"/>
                    </a:solidFill>
                  </a:tcPr>
                </a:tc>
              </a:tr>
              <a:tr h="514350">
                <a:tc>
                  <a:txBody>
                    <a:bodyPr/>
                    <a:lstStyle/>
                    <a:p>
                      <a:pPr algn="ctr" fontAlgn="ctr"/>
                      <a:r>
                        <a:rPr lang="en-US" altLang="ja-JP" sz="1400" u="none" strike="noStrike" dirty="0">
                          <a:effectLst/>
                        </a:rPr>
                        <a:t>11</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登録店舗</a:t>
                      </a:r>
                      <a:r>
                        <a:rPr lang="en-US" sz="1400" u="none" strike="noStrike" dirty="0">
                          <a:effectLst/>
                        </a:rPr>
                        <a:t>ID</a:t>
                      </a:r>
                      <a:endParaRPr 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8</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上位</a:t>
                      </a:r>
                      <a:r>
                        <a:rPr lang="en-US" altLang="ja-JP" sz="1400" u="none" strike="noStrike" dirty="0">
                          <a:effectLst/>
                        </a:rPr>
                        <a:t>2</a:t>
                      </a:r>
                      <a:r>
                        <a:rPr lang="ja-JP" altLang="en-US" sz="1400" u="none" strike="noStrike" dirty="0">
                          <a:effectLst/>
                        </a:rPr>
                        <a:t>桁 </a:t>
                      </a:r>
                      <a:r>
                        <a:rPr lang="en-US" altLang="ja-JP" sz="1400" u="none" strike="noStrike" dirty="0">
                          <a:effectLst/>
                        </a:rPr>
                        <a:t>: CS </a:t>
                      </a:r>
                      <a:r>
                        <a:rPr lang="ja-JP" altLang="en-US" sz="1400" u="none" strike="noStrike" dirty="0">
                          <a:effectLst/>
                        </a:rPr>
                        <a:t>直営店 </a:t>
                      </a:r>
                      <a:r>
                        <a:rPr lang="en-US" altLang="ja-JP" sz="1400" u="none" strike="noStrike" dirty="0">
                          <a:effectLst/>
                        </a:rPr>
                        <a:t>, FC : </a:t>
                      </a:r>
                      <a:r>
                        <a:rPr lang="ja-JP" altLang="en-US" sz="1400" u="none" strike="noStrike" dirty="0">
                          <a:effectLst/>
                        </a:rPr>
                        <a:t>フランチャイズ店 </a:t>
                      </a:r>
                      <a:r>
                        <a:rPr lang="en-US" altLang="ja-JP" sz="1400" u="none" strike="noStrike" dirty="0">
                          <a:effectLst/>
                        </a:rPr>
                        <a:t>, SC : </a:t>
                      </a:r>
                      <a:r>
                        <a:rPr lang="ja-JP" altLang="en-US" sz="1400" u="none" strike="noStrike" dirty="0">
                          <a:effectLst/>
                        </a:rPr>
                        <a:t>特別店</a:t>
                      </a:r>
                      <a:br>
                        <a:rPr lang="ja-JP" altLang="en-US" sz="1400" u="none" strike="noStrike" dirty="0">
                          <a:effectLst/>
                        </a:rPr>
                      </a:br>
                      <a:r>
                        <a:rPr lang="ja-JP" altLang="en-US" sz="1400" u="none" strike="noStrike" dirty="0">
                          <a:effectLst/>
                        </a:rPr>
                        <a:t>中位</a:t>
                      </a:r>
                      <a:r>
                        <a:rPr lang="en-US" altLang="ja-JP" sz="1400" u="none" strike="noStrike" dirty="0">
                          <a:effectLst/>
                        </a:rPr>
                        <a:t>2</a:t>
                      </a:r>
                      <a:r>
                        <a:rPr lang="ja-JP" altLang="en-US" sz="1400" u="none" strike="noStrike" dirty="0">
                          <a:effectLst/>
                        </a:rPr>
                        <a:t>桁 </a:t>
                      </a:r>
                      <a:r>
                        <a:rPr lang="en-US" altLang="ja-JP" sz="1400" u="none" strike="noStrike" dirty="0">
                          <a:effectLst/>
                        </a:rPr>
                        <a:t>: </a:t>
                      </a:r>
                      <a:r>
                        <a:rPr lang="ja-JP" altLang="en-US" sz="1400" u="none" strike="noStrike" dirty="0">
                          <a:effectLst/>
                        </a:rPr>
                        <a:t>エリアコード</a:t>
                      </a:r>
                      <a:br>
                        <a:rPr lang="ja-JP" altLang="en-US" sz="1400" u="none" strike="noStrike" dirty="0">
                          <a:effectLst/>
                        </a:rPr>
                      </a:br>
                      <a:r>
                        <a:rPr lang="ja-JP" altLang="en-US" sz="1400" u="none" strike="noStrike" dirty="0">
                          <a:effectLst/>
                        </a:rPr>
                        <a:t>下位</a:t>
                      </a:r>
                      <a:r>
                        <a:rPr lang="en-US" altLang="ja-JP" sz="1400" u="none" strike="noStrike" dirty="0">
                          <a:effectLst/>
                        </a:rPr>
                        <a:t>4</a:t>
                      </a:r>
                      <a:r>
                        <a:rPr lang="ja-JP" altLang="en-US" sz="1400" u="none" strike="noStrike" dirty="0">
                          <a:effectLst/>
                        </a:rPr>
                        <a:t>桁 </a:t>
                      </a:r>
                      <a:r>
                        <a:rPr lang="en-US" altLang="ja-JP" sz="1400" u="none" strike="noStrike" dirty="0">
                          <a:effectLst/>
                        </a:rPr>
                        <a:t>: </a:t>
                      </a:r>
                      <a:r>
                        <a:rPr lang="ja-JP" altLang="en-US" sz="1400" u="none" strike="noStrike" dirty="0">
                          <a:effectLst/>
                        </a:rPr>
                        <a:t>店舗</a:t>
                      </a:r>
                      <a:r>
                        <a:rPr lang="en-US" altLang="ja-JP" sz="1400" u="none" strike="noStrike" dirty="0">
                          <a:effectLst/>
                        </a:rPr>
                        <a:t>ID</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171450">
                <a:tc>
                  <a:txBody>
                    <a:bodyPr/>
                    <a:lstStyle/>
                    <a:p>
                      <a:pPr algn="ctr" fontAlgn="ctr"/>
                      <a:r>
                        <a:rPr lang="en-US" altLang="ja-JP" sz="1400" u="none" strike="noStrike" dirty="0">
                          <a:effectLst/>
                        </a:rPr>
                        <a:t>12</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登録端末</a:t>
                      </a:r>
                      <a:r>
                        <a:rPr lang="en-US" sz="1400" u="none" strike="noStrike" dirty="0">
                          <a:effectLst/>
                        </a:rPr>
                        <a:t>ID</a:t>
                      </a:r>
                      <a:endParaRPr 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4</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数字</a:t>
                      </a:r>
                      <a:r>
                        <a:rPr lang="en-US" altLang="ja-JP" sz="1400" u="none" strike="noStrike" dirty="0">
                          <a:effectLst/>
                        </a:rPr>
                        <a:t>4</a:t>
                      </a:r>
                      <a:r>
                        <a:rPr lang="ja-JP" altLang="en-US" sz="1400" u="none" strike="noStrike" dirty="0">
                          <a:effectLst/>
                        </a:rPr>
                        <a:t>桁 </a:t>
                      </a:r>
                      <a:r>
                        <a:rPr lang="en-US" altLang="ja-JP" sz="1400" u="none" strike="noStrike" dirty="0">
                          <a:effectLst/>
                        </a:rPr>
                        <a:t>0000 </a:t>
                      </a:r>
                      <a:r>
                        <a:rPr lang="ja-JP" altLang="en-US" sz="1400" u="none" strike="noStrike" dirty="0">
                          <a:effectLst/>
                        </a:rPr>
                        <a:t>～ </a:t>
                      </a:r>
                      <a:r>
                        <a:rPr lang="en-US" altLang="ja-JP" sz="1400" u="none" strike="noStrike" dirty="0">
                          <a:effectLst/>
                        </a:rPr>
                        <a:t>9999 </a:t>
                      </a:r>
                      <a:r>
                        <a:rPr lang="ja-JP" altLang="en-US" sz="1400" u="none" strike="noStrike" dirty="0">
                          <a:effectLst/>
                        </a:rPr>
                        <a:t>まで。</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171450">
                <a:tc>
                  <a:txBody>
                    <a:bodyPr/>
                    <a:lstStyle/>
                    <a:p>
                      <a:pPr algn="ctr" fontAlgn="ctr"/>
                      <a:r>
                        <a:rPr lang="en-US" altLang="ja-JP" sz="1400" u="none" strike="noStrike">
                          <a:effectLst/>
                        </a:rPr>
                        <a:t>13</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購入者性別</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a:effectLst/>
                        </a:rPr>
                        <a:t>文字列</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1</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en-US" altLang="ja-JP" sz="1400" u="none" strike="noStrike" dirty="0">
                          <a:effectLst/>
                        </a:rPr>
                        <a:t>1 : </a:t>
                      </a:r>
                      <a:r>
                        <a:rPr lang="ja-JP" altLang="en-US" sz="1400" u="none" strike="noStrike" dirty="0">
                          <a:effectLst/>
                        </a:rPr>
                        <a:t>男性</a:t>
                      </a:r>
                      <a:r>
                        <a:rPr lang="en-US" altLang="ja-JP" sz="1400" u="none" strike="noStrike" dirty="0">
                          <a:effectLst/>
                        </a:rPr>
                        <a:t>, 2 : </a:t>
                      </a:r>
                      <a:r>
                        <a:rPr lang="ja-JP" altLang="en-US" sz="1400" u="none" strike="noStrike" dirty="0">
                          <a:effectLst/>
                        </a:rPr>
                        <a:t>女性</a:t>
                      </a:r>
                      <a:r>
                        <a:rPr lang="en-US" altLang="ja-JP" sz="1400" u="none" strike="noStrike" dirty="0">
                          <a:effectLst/>
                        </a:rPr>
                        <a:t>, 3 : </a:t>
                      </a:r>
                      <a:r>
                        <a:rPr lang="ja-JP" altLang="en-US" sz="1400" u="none" strike="noStrike" dirty="0">
                          <a:effectLst/>
                        </a:rPr>
                        <a:t>不明</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171450">
                <a:tc>
                  <a:txBody>
                    <a:bodyPr/>
                    <a:lstStyle/>
                    <a:p>
                      <a:pPr algn="ctr" fontAlgn="ctr"/>
                      <a:r>
                        <a:rPr lang="en-US" altLang="ja-JP" sz="1400" u="none" strike="noStrike" dirty="0">
                          <a:effectLst/>
                        </a:rPr>
                        <a:t>14</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zh-TW" altLang="en-US" sz="1400" u="none" strike="noStrike" dirty="0">
                          <a:effectLst/>
                        </a:rPr>
                        <a:t>購入者年齢層</a:t>
                      </a:r>
                      <a:endParaRPr lang="zh-TW"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a:effectLst/>
                        </a:rPr>
                        <a:t>文字列</a:t>
                      </a:r>
                      <a:endParaRPr lang="ja-JP" alt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dirty="0">
                          <a:effectLst/>
                        </a:rPr>
                        <a:t>1</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en-US" altLang="ja-JP" sz="1400" u="none" strike="noStrike" dirty="0">
                          <a:effectLst/>
                        </a:rPr>
                        <a:t>1 :  10</a:t>
                      </a:r>
                      <a:r>
                        <a:rPr lang="ja-JP" altLang="en-US" sz="1400" u="none" strike="noStrike" dirty="0">
                          <a:effectLst/>
                        </a:rPr>
                        <a:t>代以下</a:t>
                      </a:r>
                      <a:r>
                        <a:rPr lang="en-US" altLang="ja-JP" sz="1400" u="none" strike="noStrike" dirty="0">
                          <a:effectLst/>
                        </a:rPr>
                        <a:t>, 2 : 20</a:t>
                      </a:r>
                      <a:r>
                        <a:rPr lang="ja-JP" altLang="en-US" sz="1400" u="none" strike="noStrike" dirty="0">
                          <a:effectLst/>
                        </a:rPr>
                        <a:t>代</a:t>
                      </a:r>
                      <a:r>
                        <a:rPr lang="en-US" altLang="ja-JP" sz="1400" u="none" strike="noStrike" dirty="0">
                          <a:effectLst/>
                        </a:rPr>
                        <a:t>, 3 : 30</a:t>
                      </a:r>
                      <a:r>
                        <a:rPr lang="ja-JP" altLang="en-US" sz="1400" u="none" strike="noStrike" dirty="0">
                          <a:effectLst/>
                        </a:rPr>
                        <a:t>代</a:t>
                      </a:r>
                      <a:r>
                        <a:rPr lang="en-US" altLang="ja-JP" sz="1400" u="none" strike="noStrike" dirty="0">
                          <a:effectLst/>
                        </a:rPr>
                        <a:t>, 4 : 40</a:t>
                      </a:r>
                      <a:r>
                        <a:rPr lang="ja-JP" altLang="en-US" sz="1400" u="none" strike="noStrike" dirty="0">
                          <a:effectLst/>
                        </a:rPr>
                        <a:t>代</a:t>
                      </a:r>
                      <a:r>
                        <a:rPr lang="en-US" altLang="ja-JP" sz="1400" u="none" strike="noStrike" dirty="0">
                          <a:effectLst/>
                        </a:rPr>
                        <a:t>, 5 : 50</a:t>
                      </a:r>
                      <a:r>
                        <a:rPr lang="ja-JP" altLang="en-US" sz="1400" u="none" strike="noStrike" dirty="0">
                          <a:effectLst/>
                        </a:rPr>
                        <a:t>代</a:t>
                      </a:r>
                      <a:r>
                        <a:rPr lang="en-US" altLang="ja-JP" sz="1400" u="none" strike="noStrike" dirty="0">
                          <a:effectLst/>
                        </a:rPr>
                        <a:t>, 6 : 60</a:t>
                      </a:r>
                      <a:r>
                        <a:rPr lang="ja-JP" altLang="en-US" sz="1400" u="none" strike="noStrike" dirty="0">
                          <a:effectLst/>
                        </a:rPr>
                        <a:t>代以上</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171450">
                <a:tc>
                  <a:txBody>
                    <a:bodyPr/>
                    <a:lstStyle/>
                    <a:p>
                      <a:pPr algn="ctr" fontAlgn="ctr"/>
                      <a:r>
                        <a:rPr lang="en-US" altLang="ja-JP" sz="1400" u="none" strike="noStrike">
                          <a:effectLst/>
                        </a:rPr>
                        <a:t>15</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担当者</a:t>
                      </a:r>
                      <a:r>
                        <a:rPr lang="en-US" sz="1400" u="none" strike="noStrike" dirty="0">
                          <a:effectLst/>
                        </a:rPr>
                        <a:t>ID</a:t>
                      </a:r>
                      <a:endParaRPr 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8</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店舗担当者の</a:t>
                      </a:r>
                      <a:r>
                        <a:rPr lang="en-US" altLang="ja-JP" sz="1400" u="none" strike="noStrike">
                          <a:effectLst/>
                        </a:rPr>
                        <a:t>ID</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r>
              <a:tr h="171450">
                <a:tc>
                  <a:txBody>
                    <a:bodyPr/>
                    <a:lstStyle/>
                    <a:p>
                      <a:pPr algn="ctr" fontAlgn="ctr"/>
                      <a:r>
                        <a:rPr lang="en-US" altLang="ja-JP" sz="1400" u="none" strike="noStrike" dirty="0">
                          <a:effectLst/>
                        </a:rPr>
                        <a:t>16</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合計額</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a:effectLst/>
                        </a:rPr>
                        <a:t>整数</a:t>
                      </a:r>
                      <a:endParaRPr lang="ja-JP" alt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dirty="0">
                          <a:effectLst/>
                        </a:rPr>
                        <a:t>-</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セッション</a:t>
                      </a:r>
                      <a:r>
                        <a:rPr lang="en-US" altLang="ja-JP" sz="1400" u="none" strike="noStrike" dirty="0">
                          <a:effectLst/>
                        </a:rPr>
                        <a:t>ID</a:t>
                      </a:r>
                      <a:r>
                        <a:rPr lang="ja-JP" altLang="en-US" sz="1400" u="none" strike="noStrike" dirty="0">
                          <a:effectLst/>
                        </a:rPr>
                        <a:t>の金額の和</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171450">
                <a:tc>
                  <a:txBody>
                    <a:bodyPr/>
                    <a:lstStyle/>
                    <a:p>
                      <a:pPr algn="ctr" fontAlgn="ctr"/>
                      <a:r>
                        <a:rPr lang="en-US" altLang="ja-JP" sz="1400" u="none" strike="noStrike">
                          <a:effectLst/>
                        </a:rPr>
                        <a:t>17</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zh-TW" altLang="en-US" sz="1400" u="none" strike="noStrike">
                          <a:effectLst/>
                        </a:rPr>
                        <a:t>合計消費税含額</a:t>
                      </a:r>
                      <a:endParaRPr lang="zh-TW"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a:effectLst/>
                        </a:rPr>
                        <a:t>整数</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合計額 </a:t>
                      </a:r>
                      <a:r>
                        <a:rPr lang="en-US" altLang="ja-JP" sz="1400" u="none" strike="noStrike" dirty="0">
                          <a:effectLst/>
                        </a:rPr>
                        <a:t>× 0.05 (</a:t>
                      </a:r>
                      <a:r>
                        <a:rPr lang="ja-JP" altLang="en-US" sz="1400" u="none" strike="noStrike" dirty="0">
                          <a:effectLst/>
                        </a:rPr>
                        <a:t>切捨て</a:t>
                      </a:r>
                      <a:r>
                        <a:rPr lang="en-US" altLang="ja-JP" sz="1400" u="none" strike="noStrike" dirty="0">
                          <a:effectLst/>
                        </a:rPr>
                        <a:t>)</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171450">
                <a:tc>
                  <a:txBody>
                    <a:bodyPr/>
                    <a:lstStyle/>
                    <a:p>
                      <a:pPr algn="ctr" fontAlgn="ctr"/>
                      <a:r>
                        <a:rPr lang="en-US" altLang="ja-JP" sz="1400" u="none" strike="noStrike" dirty="0">
                          <a:effectLst/>
                        </a:rPr>
                        <a:t>18</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支払方法</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a:effectLst/>
                        </a:rPr>
                        <a:t>文字列</a:t>
                      </a:r>
                      <a:endParaRPr lang="ja-JP" alt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1</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en-US" altLang="ja-JP" sz="1400" u="none" strike="noStrike" dirty="0">
                          <a:effectLst/>
                        </a:rPr>
                        <a:t>1 : </a:t>
                      </a:r>
                      <a:r>
                        <a:rPr lang="ja-JP" altLang="en-US" sz="1400" u="none" strike="noStrike" dirty="0">
                          <a:effectLst/>
                        </a:rPr>
                        <a:t>現金 </a:t>
                      </a:r>
                      <a:r>
                        <a:rPr lang="en-US" altLang="ja-JP" sz="1400" u="none" strike="noStrike" dirty="0">
                          <a:effectLst/>
                        </a:rPr>
                        <a:t>, 2 : </a:t>
                      </a:r>
                      <a:r>
                        <a:rPr lang="ja-JP" altLang="en-US" sz="1400" u="none" strike="noStrike" dirty="0">
                          <a:effectLst/>
                        </a:rPr>
                        <a:t>電子マネー</a:t>
                      </a:r>
                      <a:r>
                        <a:rPr lang="en-US" altLang="ja-JP" sz="1400" u="none" strike="noStrike" dirty="0">
                          <a:effectLst/>
                        </a:rPr>
                        <a:t>, 3 : </a:t>
                      </a:r>
                      <a:r>
                        <a:rPr lang="ja-JP" altLang="en-US" sz="1400" u="none" strike="noStrike" dirty="0">
                          <a:effectLst/>
                        </a:rPr>
                        <a:t>クレジットカード で区分</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171450">
                <a:tc>
                  <a:txBody>
                    <a:bodyPr/>
                    <a:lstStyle/>
                    <a:p>
                      <a:pPr algn="ctr" fontAlgn="ctr"/>
                      <a:r>
                        <a:rPr lang="en-US" altLang="ja-JP" sz="1400" u="none" strike="noStrike" dirty="0">
                          <a:effectLst/>
                        </a:rPr>
                        <a:t>19</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電子マネー</a:t>
                      </a:r>
                      <a:r>
                        <a:rPr lang="en-US" sz="1400" u="none" strike="noStrike">
                          <a:effectLst/>
                        </a:rPr>
                        <a:t>ID</a:t>
                      </a:r>
                      <a:endParaRPr 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1</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en-US" altLang="ja-JP" sz="1400" u="none" strike="noStrike">
                          <a:effectLst/>
                        </a:rPr>
                        <a:t>1</a:t>
                      </a:r>
                      <a:r>
                        <a:rPr lang="ja-JP" altLang="en-US" sz="1400" u="none" strike="noStrike">
                          <a:effectLst/>
                        </a:rPr>
                        <a:t>～</a:t>
                      </a:r>
                      <a:r>
                        <a:rPr lang="en-US" altLang="ja-JP" sz="1400" u="none" strike="noStrike">
                          <a:effectLst/>
                        </a:rPr>
                        <a:t>6</a:t>
                      </a:r>
                      <a:r>
                        <a:rPr lang="ja-JP" altLang="en-US" sz="1400" u="none" strike="noStrike">
                          <a:effectLst/>
                        </a:rPr>
                        <a:t>まで</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r>
              <a:tr h="171450">
                <a:tc>
                  <a:txBody>
                    <a:bodyPr/>
                    <a:lstStyle/>
                    <a:p>
                      <a:pPr algn="ctr" fontAlgn="ctr"/>
                      <a:r>
                        <a:rPr lang="en-US" altLang="ja-JP" sz="1400" u="none" strike="noStrike" dirty="0">
                          <a:effectLst/>
                        </a:rPr>
                        <a:t>20</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電子マネー番号</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a:effectLst/>
                        </a:rPr>
                        <a:t>文字列</a:t>
                      </a:r>
                      <a:endParaRPr lang="ja-JP" alt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16</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任意の</a:t>
                      </a:r>
                      <a:r>
                        <a:rPr lang="en-US" altLang="ja-JP" sz="1400" u="none" strike="noStrike" dirty="0">
                          <a:effectLst/>
                        </a:rPr>
                        <a:t>16</a:t>
                      </a:r>
                      <a:r>
                        <a:rPr lang="ja-JP" altLang="en-US" sz="1400" u="none" strike="noStrike" dirty="0">
                          <a:effectLst/>
                        </a:rPr>
                        <a:t>桁の数字で構成。</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342900">
                <a:tc>
                  <a:txBody>
                    <a:bodyPr/>
                    <a:lstStyle/>
                    <a:p>
                      <a:pPr algn="ctr" fontAlgn="ctr"/>
                      <a:r>
                        <a:rPr lang="en-US" altLang="ja-JP" sz="1400" u="none" strike="noStrike" dirty="0">
                          <a:effectLst/>
                        </a:rPr>
                        <a:t>21</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電子マネー承認番号</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6</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en-US" altLang="ja-JP" sz="1400" u="none" strike="noStrike" dirty="0">
                          <a:effectLst/>
                        </a:rPr>
                        <a:t>000000</a:t>
                      </a:r>
                      <a:r>
                        <a:rPr lang="ja-JP" altLang="en-US" sz="1400" u="none" strike="noStrike" dirty="0">
                          <a:effectLst/>
                        </a:rPr>
                        <a:t>～</a:t>
                      </a:r>
                      <a:r>
                        <a:rPr lang="en-US" altLang="ja-JP" sz="1400" u="none" strike="noStrike" dirty="0">
                          <a:effectLst/>
                        </a:rPr>
                        <a:t>999999</a:t>
                      </a:r>
                      <a:r>
                        <a:rPr lang="ja-JP" altLang="en-US" sz="1400" u="none" strike="noStrike" dirty="0">
                          <a:effectLst/>
                        </a:rPr>
                        <a:t>で昇順に付与。登録店舗</a:t>
                      </a:r>
                      <a:r>
                        <a:rPr lang="en-US" altLang="ja-JP" sz="1400" u="none" strike="noStrike" dirty="0">
                          <a:effectLst/>
                        </a:rPr>
                        <a:t>ID</a:t>
                      </a:r>
                      <a:r>
                        <a:rPr lang="ja-JP" altLang="en-US" sz="1400" u="none" strike="noStrike" dirty="0">
                          <a:effectLst/>
                        </a:rPr>
                        <a:t>と登録日とカード電子マネー番号で特定が可能</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171450">
                <a:tc>
                  <a:txBody>
                    <a:bodyPr/>
                    <a:lstStyle/>
                    <a:p>
                      <a:pPr algn="ctr" fontAlgn="ctr"/>
                      <a:r>
                        <a:rPr lang="en-US" altLang="ja-JP" sz="1400" u="none" strike="noStrike" dirty="0">
                          <a:effectLst/>
                        </a:rPr>
                        <a:t>22</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a:effectLst/>
                        </a:rPr>
                        <a:t>カード会社</a:t>
                      </a:r>
                      <a:r>
                        <a:rPr lang="en-US" sz="1400" u="none" strike="noStrike">
                          <a:effectLst/>
                        </a:rPr>
                        <a:t>ID</a:t>
                      </a:r>
                      <a:endParaRPr 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a:effectLst/>
                        </a:rPr>
                        <a:t>文字列</a:t>
                      </a:r>
                      <a:endParaRPr lang="ja-JP" alt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2</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en-US" altLang="ja-JP" sz="1400" u="none" strike="noStrike" dirty="0">
                          <a:effectLst/>
                        </a:rPr>
                        <a:t>01 </a:t>
                      </a:r>
                      <a:r>
                        <a:rPr lang="ja-JP" altLang="en-US" sz="1400" u="none" strike="noStrike" dirty="0">
                          <a:effectLst/>
                        </a:rPr>
                        <a:t>～ </a:t>
                      </a:r>
                      <a:r>
                        <a:rPr lang="en-US" altLang="ja-JP" sz="1400" u="none" strike="noStrike" dirty="0">
                          <a:effectLst/>
                        </a:rPr>
                        <a:t>12 </a:t>
                      </a:r>
                      <a:r>
                        <a:rPr lang="ja-JP" altLang="en-US" sz="1400" u="none" strike="noStrike" dirty="0">
                          <a:effectLst/>
                        </a:rPr>
                        <a:t>まで。</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171450">
                <a:tc>
                  <a:txBody>
                    <a:bodyPr/>
                    <a:lstStyle/>
                    <a:p>
                      <a:pPr algn="ctr" fontAlgn="ctr"/>
                      <a:r>
                        <a:rPr lang="en-US" altLang="ja-JP" sz="1400" u="none" strike="noStrike">
                          <a:effectLst/>
                        </a:rPr>
                        <a:t>23</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カード番号</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a:effectLst/>
                        </a:rPr>
                        <a:t>文字列</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16</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最大</a:t>
                      </a:r>
                      <a:r>
                        <a:rPr lang="en-US" altLang="ja-JP" sz="1400" u="none" strike="noStrike" dirty="0">
                          <a:effectLst/>
                        </a:rPr>
                        <a:t>16</a:t>
                      </a:r>
                      <a:r>
                        <a:rPr lang="ja-JP" altLang="en-US" sz="1400" u="none" strike="noStrike" dirty="0">
                          <a:effectLst/>
                        </a:rPr>
                        <a:t>桁の数字で構成</a:t>
                      </a:r>
                      <a:r>
                        <a:rPr lang="ja-JP" altLang="en-US" sz="1400" u="none" strike="noStrike" dirty="0" smtClean="0">
                          <a:effectLst/>
                        </a:rPr>
                        <a:t>。</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342900">
                <a:tc>
                  <a:txBody>
                    <a:bodyPr/>
                    <a:lstStyle/>
                    <a:p>
                      <a:pPr algn="ctr" fontAlgn="ctr"/>
                      <a:r>
                        <a:rPr lang="en-US" altLang="ja-JP" sz="1400" u="none" strike="noStrike" dirty="0">
                          <a:effectLst/>
                        </a:rPr>
                        <a:t>24</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カード承認番号</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6</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en-US" altLang="ja-JP" sz="1400" u="none" strike="noStrike" dirty="0">
                          <a:effectLst/>
                        </a:rPr>
                        <a:t>000000</a:t>
                      </a:r>
                      <a:r>
                        <a:rPr lang="ja-JP" altLang="en-US" sz="1400" u="none" strike="noStrike" dirty="0">
                          <a:effectLst/>
                        </a:rPr>
                        <a:t>～</a:t>
                      </a:r>
                      <a:r>
                        <a:rPr lang="en-US" altLang="ja-JP" sz="1400" u="none" strike="noStrike" dirty="0">
                          <a:effectLst/>
                        </a:rPr>
                        <a:t>999999</a:t>
                      </a:r>
                      <a:r>
                        <a:rPr lang="ja-JP" altLang="en-US" sz="1400" u="none" strike="noStrike" dirty="0">
                          <a:effectLst/>
                        </a:rPr>
                        <a:t>で昇順に付与。登録店舗</a:t>
                      </a:r>
                      <a:r>
                        <a:rPr lang="en-US" altLang="ja-JP" sz="1400" u="none" strike="noStrike" dirty="0">
                          <a:effectLst/>
                        </a:rPr>
                        <a:t>ID</a:t>
                      </a:r>
                      <a:r>
                        <a:rPr lang="ja-JP" altLang="en-US" sz="1400" u="none" strike="noStrike" dirty="0">
                          <a:effectLst/>
                        </a:rPr>
                        <a:t>と登録日とカード番号で特定が可能</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171450">
                <a:tc>
                  <a:txBody>
                    <a:bodyPr/>
                    <a:lstStyle/>
                    <a:p>
                      <a:pPr algn="ctr" fontAlgn="ctr"/>
                      <a:r>
                        <a:rPr lang="en-US" altLang="ja-JP" sz="1400" u="none" strike="noStrike" dirty="0">
                          <a:effectLst/>
                        </a:rPr>
                        <a:t>25</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イベント</a:t>
                      </a:r>
                      <a:r>
                        <a:rPr lang="en-US" sz="1400" u="none" strike="noStrike">
                          <a:effectLst/>
                        </a:rPr>
                        <a:t>ID</a:t>
                      </a:r>
                      <a:endParaRPr 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1</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en-US" altLang="ja-JP" sz="1400" u="none" strike="noStrike">
                          <a:effectLst/>
                        </a:rPr>
                        <a:t>0 : </a:t>
                      </a:r>
                      <a:r>
                        <a:rPr lang="ja-JP" altLang="en-US" sz="1400" u="none" strike="noStrike">
                          <a:effectLst/>
                        </a:rPr>
                        <a:t>無し</a:t>
                      </a:r>
                      <a:r>
                        <a:rPr lang="en-US" altLang="ja-JP" sz="1400" u="none" strike="noStrike">
                          <a:effectLst/>
                        </a:rPr>
                        <a:t>, 1: </a:t>
                      </a:r>
                      <a:r>
                        <a:rPr lang="ja-JP" altLang="en-US" sz="1400" u="none" strike="noStrike">
                          <a:effectLst/>
                        </a:rPr>
                        <a:t>スポーツ系</a:t>
                      </a:r>
                      <a:r>
                        <a:rPr lang="en-US" altLang="ja-JP" sz="1400" u="none" strike="noStrike">
                          <a:effectLst/>
                        </a:rPr>
                        <a:t>, 2 : </a:t>
                      </a:r>
                      <a:r>
                        <a:rPr lang="ja-JP" altLang="en-US" sz="1400" u="none" strike="noStrike">
                          <a:effectLst/>
                        </a:rPr>
                        <a:t>コンサート系</a:t>
                      </a:r>
                      <a:r>
                        <a:rPr lang="en-US" altLang="ja-JP" sz="1400" u="none" strike="noStrike">
                          <a:effectLst/>
                        </a:rPr>
                        <a:t>, 3 : </a:t>
                      </a:r>
                      <a:r>
                        <a:rPr lang="ja-JP" altLang="en-US" sz="1400" u="none" strike="noStrike">
                          <a:effectLst/>
                        </a:rPr>
                        <a:t>祭り系</a:t>
                      </a:r>
                      <a:r>
                        <a:rPr lang="en-US" altLang="ja-JP" sz="1400" u="none" strike="noStrike">
                          <a:effectLst/>
                        </a:rPr>
                        <a:t>, 4: </a:t>
                      </a:r>
                      <a:r>
                        <a:rPr lang="ja-JP" altLang="en-US" sz="1400" u="none" strike="noStrike">
                          <a:effectLst/>
                        </a:rPr>
                        <a:t>教育系</a:t>
                      </a:r>
                      <a:r>
                        <a:rPr lang="en-US" altLang="ja-JP" sz="1400" u="none" strike="noStrike">
                          <a:effectLst/>
                        </a:rPr>
                        <a:t>, 5 : </a:t>
                      </a:r>
                      <a:r>
                        <a:rPr lang="ja-JP" altLang="en-US" sz="1400" u="none" strike="noStrike">
                          <a:effectLst/>
                        </a:rPr>
                        <a:t>その他</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r>
              <a:tr h="171450">
                <a:tc>
                  <a:txBody>
                    <a:bodyPr/>
                    <a:lstStyle/>
                    <a:p>
                      <a:pPr algn="ctr" fontAlgn="ctr"/>
                      <a:r>
                        <a:rPr lang="en-US" altLang="ja-JP" sz="1400" u="none" strike="noStrike" dirty="0">
                          <a:effectLst/>
                        </a:rPr>
                        <a:t>26</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備考</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64</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何も無い場合は</a:t>
                      </a:r>
                      <a:r>
                        <a:rPr lang="en-US" altLang="ja-JP" sz="1400" u="none" strike="noStrike" dirty="0">
                          <a:effectLst/>
                        </a:rPr>
                        <a:t>---</a:t>
                      </a:r>
                      <a:r>
                        <a:rPr lang="ja-JP" altLang="en-US" sz="1400" u="none" strike="noStrike" dirty="0">
                          <a:effectLst/>
                        </a:rPr>
                        <a:t>とする</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bl>
          </a:graphicData>
        </a:graphic>
      </p:graphicFrame>
    </p:spTree>
    <p:extLst>
      <p:ext uri="{BB962C8B-B14F-4D97-AF65-F5344CB8AC3E}">
        <p14:creationId xmlns:p14="http://schemas.microsoft.com/office/powerpoint/2010/main" val="2526429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演習で扱う商品</a:t>
            </a:r>
            <a:r>
              <a:rPr lang="ja-JP" altLang="en-US" dirty="0" smtClean="0"/>
              <a:t>情報</a:t>
            </a:r>
            <a:r>
              <a:rPr lang="ja-JP" altLang="en-US" dirty="0"/>
              <a:t>マスタ</a:t>
            </a:r>
            <a:endParaRPr kumimoji="1" lang="ja-JP" altLang="en-US" dirty="0"/>
          </a:p>
        </p:txBody>
      </p:sp>
      <p:sp>
        <p:nvSpPr>
          <p:cNvPr id="3" name="コンテンツ プレースホルダ 2"/>
          <p:cNvSpPr>
            <a:spLocks noGrp="1"/>
          </p:cNvSpPr>
          <p:nvPr>
            <p:ph idx="1"/>
          </p:nvPr>
        </p:nvSpPr>
        <p:spPr>
          <a:xfrm>
            <a:off x="179512" y="1206501"/>
            <a:ext cx="8784976" cy="782340"/>
          </a:xfrm>
        </p:spPr>
        <p:txBody>
          <a:bodyPr/>
          <a:lstStyle/>
          <a:p>
            <a:pPr>
              <a:buFont typeface="Wingdings" pitchFamily="2" charset="2"/>
              <a:buChar char="n"/>
            </a:pPr>
            <a:r>
              <a:rPr kumimoji="1" lang="ja-JP" altLang="en-US" dirty="0" smtClean="0"/>
              <a:t>商品情報マスタのフォーマットは以下の通りである</a:t>
            </a:r>
            <a:endParaRPr kumimoji="1" lang="en-US" altLang="ja-JP" dirty="0" smtClean="0"/>
          </a:p>
          <a:p>
            <a:pPr lvl="1">
              <a:buFont typeface="Arial" pitchFamily="34" charset="0"/>
              <a:buChar char="•"/>
            </a:pPr>
            <a:r>
              <a:rPr lang="ja-JP" altLang="en-US" dirty="0" smtClean="0"/>
              <a:t>フィールドはカンマ区切り</a:t>
            </a:r>
            <a:r>
              <a:rPr lang="en-US" altLang="ja-JP" dirty="0" smtClean="0"/>
              <a:t>, </a:t>
            </a:r>
            <a:r>
              <a:rPr lang="ja-JP" altLang="en-US" dirty="0" smtClean="0"/>
              <a:t>改行コードは</a:t>
            </a:r>
            <a:r>
              <a:rPr lang="en-US" altLang="ja-JP" dirty="0" smtClean="0"/>
              <a:t>LF, </a:t>
            </a:r>
            <a:r>
              <a:rPr lang="ja-JP" altLang="en-US" dirty="0" smtClean="0"/>
              <a:t>文字コードは</a:t>
            </a:r>
            <a:r>
              <a:rPr lang="en-US" altLang="ja-JP" dirty="0" smtClean="0"/>
              <a:t>UTF-8</a:t>
            </a: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55</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894607700"/>
              </p:ext>
            </p:extLst>
          </p:nvPr>
        </p:nvGraphicFramePr>
        <p:xfrm>
          <a:off x="539552" y="2132856"/>
          <a:ext cx="8033072" cy="3535253"/>
        </p:xfrm>
        <a:graphic>
          <a:graphicData uri="http://schemas.openxmlformats.org/drawingml/2006/table">
            <a:tbl>
              <a:tblPr>
                <a:tableStyleId>{5C22544A-7EE6-4342-B048-85BDC9FD1C3A}</a:tableStyleId>
              </a:tblPr>
              <a:tblGrid>
                <a:gridCol w="406230"/>
                <a:gridCol w="1171084"/>
                <a:gridCol w="685512"/>
                <a:gridCol w="685512"/>
                <a:gridCol w="5084734"/>
              </a:tblGrid>
              <a:tr h="171450">
                <a:tc>
                  <a:txBody>
                    <a:bodyPr/>
                    <a:lstStyle/>
                    <a:p>
                      <a:pPr algn="ctr" fontAlgn="ctr"/>
                      <a:r>
                        <a:rPr lang="ja-JP" altLang="en-US" sz="1400" u="none" strike="noStrike" dirty="0">
                          <a:effectLst/>
                        </a:rPr>
                        <a:t>項番</a:t>
                      </a:r>
                      <a:endParaRPr lang="ja-JP" altLang="en-US" sz="1400" b="0" i="0" u="none" strike="noStrike" dirty="0">
                        <a:solidFill>
                          <a:srgbClr val="000000"/>
                        </a:solidFill>
                        <a:effectLst/>
                        <a:latin typeface="ＭＳ Ｐゴシック"/>
                      </a:endParaRPr>
                    </a:p>
                  </a:txBody>
                  <a:tcPr marL="9525" marR="9525" marT="9525" marB="0" anchor="ctr">
                    <a:solidFill>
                      <a:schemeClr val="accent1"/>
                    </a:solidFill>
                  </a:tcPr>
                </a:tc>
                <a:tc>
                  <a:txBody>
                    <a:bodyPr/>
                    <a:lstStyle/>
                    <a:p>
                      <a:pPr algn="l" fontAlgn="ctr"/>
                      <a:r>
                        <a:rPr lang="ja-JP" altLang="en-US" sz="1400" u="none" strike="noStrike" dirty="0">
                          <a:effectLst/>
                        </a:rPr>
                        <a:t>項目名</a:t>
                      </a:r>
                      <a:endParaRPr lang="ja-JP" altLang="en-US" sz="1400" b="0" i="0" u="none" strike="noStrike" dirty="0">
                        <a:solidFill>
                          <a:srgbClr val="000000"/>
                        </a:solidFill>
                        <a:effectLst/>
                        <a:latin typeface="ＭＳ Ｐゴシック"/>
                      </a:endParaRPr>
                    </a:p>
                  </a:txBody>
                  <a:tcPr marL="9525" marR="9525" marT="9525" marB="0" anchor="ctr">
                    <a:solidFill>
                      <a:schemeClr val="accent1"/>
                    </a:solidFill>
                  </a:tcPr>
                </a:tc>
                <a:tc>
                  <a:txBody>
                    <a:bodyPr/>
                    <a:lstStyle/>
                    <a:p>
                      <a:pPr algn="ctr" fontAlgn="ctr"/>
                      <a:r>
                        <a:rPr lang="ja-JP" altLang="en-US" sz="1400" u="none" strike="noStrike" dirty="0">
                          <a:effectLst/>
                        </a:rPr>
                        <a:t>データ型</a:t>
                      </a:r>
                      <a:endParaRPr lang="ja-JP" altLang="en-US" sz="1400" b="0" i="0" u="none" strike="noStrike" dirty="0">
                        <a:solidFill>
                          <a:srgbClr val="000000"/>
                        </a:solidFill>
                        <a:effectLst/>
                        <a:latin typeface="ＭＳ Ｐゴシック"/>
                      </a:endParaRPr>
                    </a:p>
                  </a:txBody>
                  <a:tcPr marL="9525" marR="9525" marT="9525" marB="0" anchor="ctr">
                    <a:solidFill>
                      <a:schemeClr val="accent1"/>
                    </a:solidFill>
                  </a:tcPr>
                </a:tc>
                <a:tc>
                  <a:txBody>
                    <a:bodyPr/>
                    <a:lstStyle/>
                    <a:p>
                      <a:pPr algn="ctr" fontAlgn="ctr"/>
                      <a:r>
                        <a:rPr lang="ja-JP" altLang="en-US" sz="1400" u="none" strike="noStrike" dirty="0">
                          <a:effectLst/>
                        </a:rPr>
                        <a:t>桁数</a:t>
                      </a:r>
                      <a:endParaRPr lang="ja-JP" altLang="en-US" sz="1400" b="0" i="0" u="none" strike="noStrike" dirty="0">
                        <a:solidFill>
                          <a:srgbClr val="000000"/>
                        </a:solidFill>
                        <a:effectLst/>
                        <a:latin typeface="ＭＳ Ｐゴシック"/>
                      </a:endParaRPr>
                    </a:p>
                  </a:txBody>
                  <a:tcPr marL="9525" marR="9525" marT="9525" marB="0" anchor="ctr">
                    <a:solidFill>
                      <a:schemeClr val="accent1"/>
                    </a:solidFill>
                  </a:tcPr>
                </a:tc>
                <a:tc>
                  <a:txBody>
                    <a:bodyPr/>
                    <a:lstStyle/>
                    <a:p>
                      <a:pPr algn="l" fontAlgn="ctr"/>
                      <a:r>
                        <a:rPr lang="ja-JP" altLang="en-US" sz="1400" u="none" strike="noStrike" dirty="0">
                          <a:effectLst/>
                        </a:rPr>
                        <a:t>概要</a:t>
                      </a:r>
                      <a:endParaRPr lang="ja-JP" altLang="en-US" sz="1400" b="0" i="0" u="none" strike="noStrike" dirty="0">
                        <a:solidFill>
                          <a:srgbClr val="000000"/>
                        </a:solidFill>
                        <a:effectLst/>
                        <a:latin typeface="ＭＳ Ｐゴシック"/>
                      </a:endParaRPr>
                    </a:p>
                  </a:txBody>
                  <a:tcPr marL="9525" marR="9525" marT="9525" marB="0" anchor="ctr">
                    <a:solidFill>
                      <a:schemeClr val="accent1"/>
                    </a:solidFill>
                  </a:tcPr>
                </a:tc>
              </a:tr>
              <a:tr h="514350">
                <a:tc>
                  <a:txBody>
                    <a:bodyPr/>
                    <a:lstStyle/>
                    <a:p>
                      <a:pPr algn="ctr" fontAlgn="ctr"/>
                      <a:r>
                        <a:rPr lang="en-US" altLang="ja-JP" sz="1400" u="none" strike="noStrike" dirty="0">
                          <a:effectLst/>
                        </a:rPr>
                        <a:t>1</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商品コード</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dirty="0">
                          <a:effectLst/>
                        </a:rPr>
                        <a:t>8</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上位</a:t>
                      </a:r>
                      <a:r>
                        <a:rPr lang="en-US" altLang="ja-JP" sz="1400" u="none" strike="noStrike" dirty="0">
                          <a:effectLst/>
                        </a:rPr>
                        <a:t>2</a:t>
                      </a:r>
                      <a:r>
                        <a:rPr lang="ja-JP" altLang="en-US" sz="1400" u="none" strike="noStrike" dirty="0">
                          <a:effectLst/>
                        </a:rPr>
                        <a:t>桁 </a:t>
                      </a:r>
                      <a:r>
                        <a:rPr lang="en-US" altLang="ja-JP" sz="1400" u="none" strike="noStrike" dirty="0">
                          <a:effectLst/>
                        </a:rPr>
                        <a:t>: </a:t>
                      </a:r>
                      <a:r>
                        <a:rPr lang="ja-JP" altLang="en-US" sz="1400" u="none" strike="noStrike" dirty="0">
                          <a:effectLst/>
                        </a:rPr>
                        <a:t>商品区分コード</a:t>
                      </a:r>
                      <a:r>
                        <a:rPr lang="en-US" altLang="ja-JP" sz="1400" u="none" strike="noStrike" dirty="0">
                          <a:effectLst/>
                        </a:rPr>
                        <a:t>, </a:t>
                      </a:r>
                      <a:r>
                        <a:rPr lang="ja-JP" altLang="en-US" sz="1400" u="none" strike="noStrike" dirty="0">
                          <a:effectLst/>
                        </a:rPr>
                        <a:t>下位</a:t>
                      </a:r>
                      <a:r>
                        <a:rPr lang="en-US" altLang="ja-JP" sz="1400" u="none" strike="noStrike" dirty="0">
                          <a:effectLst/>
                        </a:rPr>
                        <a:t>6</a:t>
                      </a:r>
                      <a:r>
                        <a:rPr lang="ja-JP" altLang="en-US" sz="1400" u="none" strike="noStrike" dirty="0">
                          <a:effectLst/>
                        </a:rPr>
                        <a:t>桁 </a:t>
                      </a:r>
                      <a:r>
                        <a:rPr lang="en-US" altLang="ja-JP" sz="1400" u="none" strike="noStrike" dirty="0">
                          <a:effectLst/>
                        </a:rPr>
                        <a:t>: </a:t>
                      </a:r>
                      <a:r>
                        <a:rPr lang="ja-JP" altLang="en-US" sz="1400" u="none" strike="noStrike" dirty="0">
                          <a:effectLst/>
                        </a:rPr>
                        <a:t>商品番号</a:t>
                      </a:r>
                      <a:br>
                        <a:rPr lang="ja-JP" altLang="en-US" sz="1400" u="none" strike="noStrike" dirty="0">
                          <a:effectLst/>
                        </a:rPr>
                      </a:br>
                      <a:r>
                        <a:rPr lang="ja-JP" altLang="en-US" sz="1400" u="none" strike="noStrike" dirty="0">
                          <a:effectLst/>
                        </a:rPr>
                        <a:t>商品区分コード </a:t>
                      </a:r>
                      <a:r>
                        <a:rPr lang="en-US" altLang="ja-JP" sz="1400" u="none" strike="noStrike" dirty="0">
                          <a:effectLst/>
                        </a:rPr>
                        <a:t>: 10 : </a:t>
                      </a:r>
                      <a:r>
                        <a:rPr lang="ja-JP" altLang="en-US" sz="1400" u="none" strike="noStrike" dirty="0">
                          <a:effectLst/>
                        </a:rPr>
                        <a:t>飲料、 </a:t>
                      </a:r>
                      <a:r>
                        <a:rPr lang="en-US" altLang="ja-JP" sz="1400" u="none" strike="noStrike" dirty="0">
                          <a:effectLst/>
                        </a:rPr>
                        <a:t>20 : </a:t>
                      </a:r>
                      <a:r>
                        <a:rPr lang="ja-JP" altLang="en-US" sz="1400" u="none" strike="noStrike" dirty="0">
                          <a:effectLst/>
                        </a:rPr>
                        <a:t>パン、 </a:t>
                      </a:r>
                      <a:r>
                        <a:rPr lang="en-US" altLang="ja-JP" sz="1400" u="none" strike="noStrike" dirty="0">
                          <a:effectLst/>
                        </a:rPr>
                        <a:t>30 : </a:t>
                      </a:r>
                      <a:r>
                        <a:rPr lang="ja-JP" altLang="en-US" sz="1400" u="none" strike="noStrike" dirty="0">
                          <a:effectLst/>
                        </a:rPr>
                        <a:t>お菓子、 </a:t>
                      </a:r>
                      <a:r>
                        <a:rPr lang="en-US" altLang="ja-JP" sz="1400" u="none" strike="noStrike" dirty="0">
                          <a:effectLst/>
                        </a:rPr>
                        <a:t>40 : </a:t>
                      </a:r>
                      <a:r>
                        <a:rPr lang="ja-JP" altLang="en-US" sz="1400" u="none" strike="noStrike" dirty="0">
                          <a:effectLst/>
                        </a:rPr>
                        <a:t>お弁当類、 </a:t>
                      </a:r>
                      <a:r>
                        <a:rPr lang="en-US" altLang="ja-JP" sz="1400" u="none" strike="noStrike" dirty="0">
                          <a:effectLst/>
                        </a:rPr>
                        <a:t>50 : </a:t>
                      </a:r>
                      <a:r>
                        <a:rPr lang="ja-JP" altLang="en-US" sz="1400" u="none" strike="noStrike" dirty="0">
                          <a:effectLst/>
                        </a:rPr>
                        <a:t>加工食品、 </a:t>
                      </a:r>
                      <a:r>
                        <a:rPr lang="en-US" altLang="ja-JP" sz="1400" u="none" strike="noStrike" dirty="0">
                          <a:effectLst/>
                        </a:rPr>
                        <a:t>60 : </a:t>
                      </a:r>
                      <a:r>
                        <a:rPr lang="ja-JP" altLang="en-US" sz="1400" u="none" strike="noStrike" dirty="0">
                          <a:effectLst/>
                        </a:rPr>
                        <a:t>お土産 </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279638">
                <a:tc>
                  <a:txBody>
                    <a:bodyPr/>
                    <a:lstStyle/>
                    <a:p>
                      <a:pPr algn="ctr" fontAlgn="ctr"/>
                      <a:r>
                        <a:rPr lang="en-US" altLang="ja-JP" sz="1400" u="none" strike="noStrike" dirty="0">
                          <a:effectLst/>
                        </a:rPr>
                        <a:t>2</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商品名</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dirty="0">
                          <a:effectLst/>
                        </a:rPr>
                        <a:t>32</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登録している文字列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288032">
                <a:tc>
                  <a:txBody>
                    <a:bodyPr/>
                    <a:lstStyle/>
                    <a:p>
                      <a:pPr algn="ctr" fontAlgn="ctr"/>
                      <a:r>
                        <a:rPr lang="en-US" altLang="ja-JP" sz="1400" u="none" strike="noStrike">
                          <a:effectLst/>
                        </a:rPr>
                        <a:t>3</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会社区分</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a:effectLst/>
                        </a:rPr>
                        <a:t>文字列</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1</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en-US" altLang="zh-TW" sz="1400" u="none" strike="noStrike">
                          <a:effectLst/>
                        </a:rPr>
                        <a:t>1 : </a:t>
                      </a:r>
                      <a:r>
                        <a:rPr lang="zh-TW" altLang="en-US" sz="1400" u="none" strike="noStrike">
                          <a:effectLst/>
                        </a:rPr>
                        <a:t>自社製造品 </a:t>
                      </a:r>
                      <a:r>
                        <a:rPr lang="en-US" altLang="zh-TW" sz="1400" u="none" strike="noStrike">
                          <a:effectLst/>
                        </a:rPr>
                        <a:t>, 2 : </a:t>
                      </a:r>
                      <a:r>
                        <a:rPr lang="zh-TW" altLang="en-US" sz="1400" u="none" strike="noStrike">
                          <a:effectLst/>
                        </a:rPr>
                        <a:t>他社製造品</a:t>
                      </a:r>
                      <a:endParaRPr lang="zh-TW"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r>
              <a:tr h="360040">
                <a:tc>
                  <a:txBody>
                    <a:bodyPr/>
                    <a:lstStyle/>
                    <a:p>
                      <a:pPr algn="ctr" fontAlgn="ctr"/>
                      <a:r>
                        <a:rPr lang="en-US" altLang="ja-JP" sz="1400" u="none" strike="noStrike" dirty="0">
                          <a:effectLst/>
                        </a:rPr>
                        <a:t>4</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会社コード</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dirty="0">
                          <a:effectLst/>
                        </a:rPr>
                        <a:t>8</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他社製造品の場合は製造会社コードを付与</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288032">
                <a:tc>
                  <a:txBody>
                    <a:bodyPr/>
                    <a:lstStyle/>
                    <a:p>
                      <a:pPr algn="ctr" fontAlgn="ctr"/>
                      <a:r>
                        <a:rPr lang="en-US" altLang="ja-JP" sz="1400" u="none" strike="noStrike" dirty="0">
                          <a:effectLst/>
                        </a:rPr>
                        <a:t>5</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仕入れ価格</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整数型</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dirty="0">
                          <a:effectLst/>
                        </a:rPr>
                        <a:t>-</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　</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288032">
                <a:tc>
                  <a:txBody>
                    <a:bodyPr/>
                    <a:lstStyle/>
                    <a:p>
                      <a:pPr algn="ctr" fontAlgn="ctr"/>
                      <a:r>
                        <a:rPr lang="en-US" altLang="ja-JP" sz="1400" u="none" strike="noStrike" dirty="0">
                          <a:effectLst/>
                        </a:rPr>
                        <a:t>6</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販売額</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a:effectLst/>
                        </a:rPr>
                        <a:t>整数型</a:t>
                      </a:r>
                      <a:endParaRPr lang="ja-JP" alt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　</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360040">
                <a:tc>
                  <a:txBody>
                    <a:bodyPr/>
                    <a:lstStyle/>
                    <a:p>
                      <a:pPr algn="ctr" fontAlgn="ctr"/>
                      <a:r>
                        <a:rPr lang="en-US" altLang="ja-JP" sz="1400" u="none" strike="noStrike">
                          <a:effectLst/>
                        </a:rPr>
                        <a:t>7</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有効区分</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dirty="0">
                          <a:effectLst/>
                        </a:rPr>
                        <a:t>1</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en-US" altLang="ja-JP" sz="1400" u="none" strike="noStrike" dirty="0">
                          <a:effectLst/>
                        </a:rPr>
                        <a:t>0 : </a:t>
                      </a:r>
                      <a:r>
                        <a:rPr lang="ja-JP" altLang="en-US" sz="1400" u="none" strike="noStrike" dirty="0">
                          <a:effectLst/>
                        </a:rPr>
                        <a:t>無効、</a:t>
                      </a:r>
                      <a:r>
                        <a:rPr lang="en-US" altLang="ja-JP" sz="1400" u="none" strike="noStrike" dirty="0">
                          <a:effectLst/>
                        </a:rPr>
                        <a:t>1 : </a:t>
                      </a:r>
                      <a:r>
                        <a:rPr lang="ja-JP" altLang="en-US" sz="1400" u="none" strike="noStrike" dirty="0">
                          <a:effectLst/>
                        </a:rPr>
                        <a:t>有効</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288032">
                <a:tc>
                  <a:txBody>
                    <a:bodyPr/>
                    <a:lstStyle/>
                    <a:p>
                      <a:pPr algn="ctr" fontAlgn="ctr"/>
                      <a:r>
                        <a:rPr lang="en-US" altLang="ja-JP" sz="1400" u="none" strike="noStrike" dirty="0">
                          <a:effectLst/>
                        </a:rPr>
                        <a:t>8</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a:effectLst/>
                        </a:rPr>
                        <a:t>登録日</a:t>
                      </a:r>
                      <a:endParaRPr lang="ja-JP" alt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8</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en-US" sz="1400" u="none" strike="noStrike" dirty="0">
                          <a:effectLst/>
                        </a:rPr>
                        <a:t>YYYYMMDD</a:t>
                      </a:r>
                      <a:r>
                        <a:rPr lang="ja-JP" altLang="en-US" sz="1400" u="none" strike="noStrike" dirty="0">
                          <a:effectLst/>
                        </a:rPr>
                        <a:t>で設定</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288032">
                <a:tc>
                  <a:txBody>
                    <a:bodyPr/>
                    <a:lstStyle/>
                    <a:p>
                      <a:pPr algn="ctr" fontAlgn="ctr"/>
                      <a:r>
                        <a:rPr lang="en-US" altLang="ja-JP" sz="1400" u="none" strike="noStrike">
                          <a:effectLst/>
                        </a:rPr>
                        <a:t>9</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失効日</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dirty="0">
                          <a:effectLst/>
                        </a:rPr>
                        <a:t>8</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en-US" sz="1400" u="none" strike="noStrike" dirty="0">
                          <a:effectLst/>
                        </a:rPr>
                        <a:t>YYYYMMDD</a:t>
                      </a:r>
                      <a:r>
                        <a:rPr lang="ja-JP" altLang="en-US" sz="1400" u="none" strike="noStrike" dirty="0">
                          <a:effectLst/>
                        </a:rPr>
                        <a:t>で設定</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171450">
                <a:tc>
                  <a:txBody>
                    <a:bodyPr/>
                    <a:lstStyle/>
                    <a:p>
                      <a:pPr algn="ctr" fontAlgn="ctr"/>
                      <a:r>
                        <a:rPr lang="en-US" altLang="ja-JP" sz="1400" u="none" strike="noStrike" dirty="0">
                          <a:effectLst/>
                        </a:rPr>
                        <a:t>10</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備考</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dirty="0">
                          <a:effectLst/>
                        </a:rPr>
                        <a:t>64</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b="0" i="0" u="none" strike="noStrike" dirty="0" smtClean="0">
                          <a:solidFill>
                            <a:schemeClr val="dk1"/>
                          </a:solidFill>
                          <a:effectLst/>
                          <a:latin typeface="+mn-lt"/>
                        </a:rPr>
                        <a:t>必要に応じて設定する</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bl>
          </a:graphicData>
        </a:graphic>
      </p:graphicFrame>
    </p:spTree>
    <p:extLst>
      <p:ext uri="{BB962C8B-B14F-4D97-AF65-F5344CB8AC3E}">
        <p14:creationId xmlns:p14="http://schemas.microsoft.com/office/powerpoint/2010/main" val="39606835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演習で扱う店舗</a:t>
            </a:r>
            <a:r>
              <a:rPr lang="ja-JP" altLang="en-US" dirty="0" smtClean="0"/>
              <a:t>情報</a:t>
            </a:r>
            <a:r>
              <a:rPr lang="ja-JP" altLang="en-US" dirty="0"/>
              <a:t>マスタ</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n"/>
            </a:pPr>
            <a:r>
              <a:rPr lang="ja-JP" altLang="en-US" dirty="0" smtClean="0"/>
              <a:t>店舗情報</a:t>
            </a:r>
            <a:r>
              <a:rPr lang="ja-JP" altLang="en-US" dirty="0"/>
              <a:t>マスタのフォーマットは以下の通りである</a:t>
            </a:r>
            <a:endParaRPr lang="en-US" altLang="ja-JP" dirty="0"/>
          </a:p>
          <a:p>
            <a:pPr lvl="1">
              <a:buFont typeface="Arial" pitchFamily="34" charset="0"/>
              <a:buChar char="•"/>
            </a:pPr>
            <a:r>
              <a:rPr lang="ja-JP" altLang="en-US" dirty="0"/>
              <a:t>フィールドはカンマ区切り</a:t>
            </a:r>
            <a:r>
              <a:rPr lang="en-US" altLang="ja-JP" dirty="0"/>
              <a:t>, </a:t>
            </a:r>
            <a:r>
              <a:rPr lang="ja-JP" altLang="en-US" dirty="0"/>
              <a:t>改行コードは</a:t>
            </a:r>
            <a:r>
              <a:rPr lang="en-US" altLang="ja-JP" dirty="0"/>
              <a:t>LF, </a:t>
            </a:r>
            <a:r>
              <a:rPr lang="ja-JP" altLang="en-US" dirty="0"/>
              <a:t>文字コードは</a:t>
            </a:r>
            <a:r>
              <a:rPr lang="en-US" altLang="ja-JP" dirty="0" smtClean="0"/>
              <a:t>UTF-8</a:t>
            </a:r>
            <a:endParaRPr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56</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883985106"/>
              </p:ext>
            </p:extLst>
          </p:nvPr>
        </p:nvGraphicFramePr>
        <p:xfrm>
          <a:off x="395536" y="2060848"/>
          <a:ext cx="8424936" cy="3983355"/>
        </p:xfrm>
        <a:graphic>
          <a:graphicData uri="http://schemas.openxmlformats.org/drawingml/2006/table">
            <a:tbl>
              <a:tblPr>
                <a:tableStyleId>{5C22544A-7EE6-4342-B048-85BDC9FD1C3A}</a:tableStyleId>
              </a:tblPr>
              <a:tblGrid>
                <a:gridCol w="504056"/>
                <a:gridCol w="1584176"/>
                <a:gridCol w="720080"/>
                <a:gridCol w="633388"/>
                <a:gridCol w="4983236"/>
              </a:tblGrid>
              <a:tr h="171450">
                <a:tc>
                  <a:txBody>
                    <a:bodyPr/>
                    <a:lstStyle/>
                    <a:p>
                      <a:pPr algn="ctr" fontAlgn="ctr"/>
                      <a:r>
                        <a:rPr lang="ja-JP" altLang="en-US" sz="1400" u="none" strike="noStrike" dirty="0">
                          <a:effectLst/>
                        </a:rPr>
                        <a:t>項番</a:t>
                      </a:r>
                      <a:endParaRPr lang="ja-JP" altLang="en-US" sz="1400" b="0" i="0" u="none" strike="noStrike" dirty="0">
                        <a:solidFill>
                          <a:srgbClr val="000000"/>
                        </a:solidFill>
                        <a:effectLst/>
                        <a:latin typeface="ＭＳ Ｐゴシック"/>
                      </a:endParaRPr>
                    </a:p>
                  </a:txBody>
                  <a:tcPr marL="9525" marR="9525" marT="9525" marB="0" anchor="ctr">
                    <a:solidFill>
                      <a:schemeClr val="accent1"/>
                    </a:solidFill>
                  </a:tcPr>
                </a:tc>
                <a:tc>
                  <a:txBody>
                    <a:bodyPr/>
                    <a:lstStyle/>
                    <a:p>
                      <a:pPr algn="l" fontAlgn="ctr"/>
                      <a:r>
                        <a:rPr lang="ja-JP" altLang="en-US" sz="1400" u="none" strike="noStrike">
                          <a:effectLst/>
                        </a:rPr>
                        <a:t>項目名</a:t>
                      </a:r>
                      <a:endParaRPr lang="ja-JP" altLang="en-US" sz="1400" b="0" i="0" u="none" strike="noStrike">
                        <a:solidFill>
                          <a:srgbClr val="000000"/>
                        </a:solidFill>
                        <a:effectLst/>
                        <a:latin typeface="ＭＳ Ｐゴシック"/>
                      </a:endParaRPr>
                    </a:p>
                  </a:txBody>
                  <a:tcPr marL="9525" marR="9525" marT="9525" marB="0" anchor="ctr">
                    <a:solidFill>
                      <a:schemeClr val="accent1"/>
                    </a:solidFill>
                  </a:tcPr>
                </a:tc>
                <a:tc>
                  <a:txBody>
                    <a:bodyPr/>
                    <a:lstStyle/>
                    <a:p>
                      <a:pPr algn="ctr" fontAlgn="ctr"/>
                      <a:r>
                        <a:rPr lang="ja-JP" altLang="en-US" sz="1400" u="none" strike="noStrike" dirty="0">
                          <a:effectLst/>
                        </a:rPr>
                        <a:t>データ型</a:t>
                      </a:r>
                      <a:endParaRPr lang="ja-JP" altLang="en-US" sz="1400" b="0" i="0" u="none" strike="noStrike" dirty="0">
                        <a:solidFill>
                          <a:srgbClr val="000000"/>
                        </a:solidFill>
                        <a:effectLst/>
                        <a:latin typeface="ＭＳ Ｐゴシック"/>
                      </a:endParaRPr>
                    </a:p>
                  </a:txBody>
                  <a:tcPr marL="9525" marR="9525" marT="9525" marB="0" anchor="ctr">
                    <a:solidFill>
                      <a:schemeClr val="accent1"/>
                    </a:solidFill>
                  </a:tcPr>
                </a:tc>
                <a:tc>
                  <a:txBody>
                    <a:bodyPr/>
                    <a:lstStyle/>
                    <a:p>
                      <a:pPr algn="ctr" fontAlgn="ctr"/>
                      <a:r>
                        <a:rPr lang="ja-JP" altLang="en-US" sz="1400" u="none" strike="noStrike" dirty="0">
                          <a:effectLst/>
                        </a:rPr>
                        <a:t>桁数</a:t>
                      </a:r>
                      <a:endParaRPr lang="ja-JP" altLang="en-US" sz="1400" b="0" i="0" u="none" strike="noStrike" dirty="0">
                        <a:solidFill>
                          <a:srgbClr val="000000"/>
                        </a:solidFill>
                        <a:effectLst/>
                        <a:latin typeface="ＭＳ Ｐゴシック"/>
                      </a:endParaRPr>
                    </a:p>
                  </a:txBody>
                  <a:tcPr marL="9525" marR="9525" marT="9525" marB="0" anchor="ctr">
                    <a:solidFill>
                      <a:schemeClr val="accent1"/>
                    </a:solidFill>
                  </a:tcPr>
                </a:tc>
                <a:tc>
                  <a:txBody>
                    <a:bodyPr/>
                    <a:lstStyle/>
                    <a:p>
                      <a:pPr algn="l" fontAlgn="ctr"/>
                      <a:r>
                        <a:rPr lang="ja-JP" altLang="en-US" sz="1400" u="none" strike="noStrike" dirty="0">
                          <a:effectLst/>
                        </a:rPr>
                        <a:t>概要</a:t>
                      </a:r>
                      <a:endParaRPr lang="ja-JP" altLang="en-US" sz="1400" b="0" i="0" u="none" strike="noStrike" dirty="0">
                        <a:solidFill>
                          <a:srgbClr val="000000"/>
                        </a:solidFill>
                        <a:effectLst/>
                        <a:latin typeface="ＭＳ Ｐゴシック"/>
                      </a:endParaRPr>
                    </a:p>
                  </a:txBody>
                  <a:tcPr marL="9525" marR="9525" marT="9525" marB="0" anchor="ctr">
                    <a:solidFill>
                      <a:schemeClr val="accent1"/>
                    </a:solidFill>
                  </a:tcPr>
                </a:tc>
              </a:tr>
              <a:tr h="514350">
                <a:tc>
                  <a:txBody>
                    <a:bodyPr/>
                    <a:lstStyle/>
                    <a:p>
                      <a:pPr algn="ctr" fontAlgn="ctr"/>
                      <a:r>
                        <a:rPr lang="en-US" altLang="ja-JP" sz="1400" u="none" strike="noStrike" dirty="0">
                          <a:effectLst/>
                        </a:rPr>
                        <a:t>1</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登録店舗</a:t>
                      </a:r>
                      <a:r>
                        <a:rPr lang="en-US" sz="1400" u="none" strike="noStrike" dirty="0">
                          <a:effectLst/>
                        </a:rPr>
                        <a:t>ID</a:t>
                      </a:r>
                      <a:endParaRPr 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8</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上位</a:t>
                      </a:r>
                      <a:r>
                        <a:rPr lang="en-US" altLang="ja-JP" sz="1400" u="none" strike="noStrike" dirty="0">
                          <a:effectLst/>
                        </a:rPr>
                        <a:t>2</a:t>
                      </a:r>
                      <a:r>
                        <a:rPr lang="ja-JP" altLang="en-US" sz="1400" u="none" strike="noStrike" dirty="0">
                          <a:effectLst/>
                        </a:rPr>
                        <a:t>桁 </a:t>
                      </a:r>
                      <a:r>
                        <a:rPr lang="en-US" altLang="ja-JP" sz="1400" u="none" strike="noStrike" dirty="0">
                          <a:effectLst/>
                        </a:rPr>
                        <a:t>: CS </a:t>
                      </a:r>
                      <a:r>
                        <a:rPr lang="ja-JP" altLang="en-US" sz="1400" u="none" strike="noStrike" dirty="0">
                          <a:effectLst/>
                        </a:rPr>
                        <a:t>直営店 </a:t>
                      </a:r>
                      <a:r>
                        <a:rPr lang="en-US" altLang="ja-JP" sz="1400" u="none" strike="noStrike" dirty="0">
                          <a:effectLst/>
                        </a:rPr>
                        <a:t>, FC : </a:t>
                      </a:r>
                      <a:r>
                        <a:rPr lang="ja-JP" altLang="en-US" sz="1400" u="none" strike="noStrike" dirty="0">
                          <a:effectLst/>
                        </a:rPr>
                        <a:t>フランチャイズ店 </a:t>
                      </a:r>
                      <a:r>
                        <a:rPr lang="en-US" altLang="ja-JP" sz="1400" u="none" strike="noStrike" dirty="0">
                          <a:effectLst/>
                        </a:rPr>
                        <a:t>, SC : </a:t>
                      </a:r>
                      <a:r>
                        <a:rPr lang="ja-JP" altLang="en-US" sz="1400" u="none" strike="noStrike" dirty="0">
                          <a:effectLst/>
                        </a:rPr>
                        <a:t>特別店</a:t>
                      </a:r>
                      <a:br>
                        <a:rPr lang="ja-JP" altLang="en-US" sz="1400" u="none" strike="noStrike" dirty="0">
                          <a:effectLst/>
                        </a:rPr>
                      </a:br>
                      <a:r>
                        <a:rPr lang="ja-JP" altLang="en-US" sz="1400" u="none" strike="noStrike" dirty="0">
                          <a:effectLst/>
                        </a:rPr>
                        <a:t>中位</a:t>
                      </a:r>
                      <a:r>
                        <a:rPr lang="en-US" altLang="ja-JP" sz="1400" u="none" strike="noStrike" dirty="0">
                          <a:effectLst/>
                        </a:rPr>
                        <a:t>2</a:t>
                      </a:r>
                      <a:r>
                        <a:rPr lang="ja-JP" altLang="en-US" sz="1400" u="none" strike="noStrike" dirty="0">
                          <a:effectLst/>
                        </a:rPr>
                        <a:t>桁 </a:t>
                      </a:r>
                      <a:r>
                        <a:rPr lang="en-US" altLang="ja-JP" sz="1400" u="none" strike="noStrike" dirty="0">
                          <a:effectLst/>
                        </a:rPr>
                        <a:t>: </a:t>
                      </a:r>
                      <a:r>
                        <a:rPr lang="ja-JP" altLang="en-US" sz="1400" u="none" strike="noStrike" dirty="0">
                          <a:effectLst/>
                        </a:rPr>
                        <a:t>エリアコード</a:t>
                      </a:r>
                      <a:br>
                        <a:rPr lang="ja-JP" altLang="en-US" sz="1400" u="none" strike="noStrike" dirty="0">
                          <a:effectLst/>
                        </a:rPr>
                      </a:br>
                      <a:r>
                        <a:rPr lang="ja-JP" altLang="en-US" sz="1400" u="none" strike="noStrike" dirty="0">
                          <a:effectLst/>
                        </a:rPr>
                        <a:t>下位</a:t>
                      </a:r>
                      <a:r>
                        <a:rPr lang="en-US" altLang="ja-JP" sz="1400" u="none" strike="noStrike" dirty="0">
                          <a:effectLst/>
                        </a:rPr>
                        <a:t>4</a:t>
                      </a:r>
                      <a:r>
                        <a:rPr lang="ja-JP" altLang="en-US" sz="1400" u="none" strike="noStrike" dirty="0">
                          <a:effectLst/>
                        </a:rPr>
                        <a:t>桁 </a:t>
                      </a:r>
                      <a:r>
                        <a:rPr lang="en-US" altLang="ja-JP" sz="1400" u="none" strike="noStrike" dirty="0">
                          <a:effectLst/>
                        </a:rPr>
                        <a:t>: </a:t>
                      </a:r>
                      <a:r>
                        <a:rPr lang="ja-JP" altLang="en-US" sz="1400" u="none" strike="noStrike" dirty="0">
                          <a:effectLst/>
                        </a:rPr>
                        <a:t>店舗</a:t>
                      </a:r>
                      <a:r>
                        <a:rPr lang="en-US" altLang="ja-JP" sz="1400" u="none" strike="noStrike" dirty="0">
                          <a:effectLst/>
                        </a:rPr>
                        <a:t>ID</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171450">
                <a:tc>
                  <a:txBody>
                    <a:bodyPr/>
                    <a:lstStyle/>
                    <a:p>
                      <a:pPr algn="ctr" fontAlgn="ctr"/>
                      <a:r>
                        <a:rPr lang="en-US" altLang="ja-JP" sz="1400" u="none" strike="noStrike" dirty="0">
                          <a:effectLst/>
                        </a:rPr>
                        <a:t>2</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a:effectLst/>
                        </a:rPr>
                        <a:t>店舗名</a:t>
                      </a:r>
                      <a:endParaRPr lang="ja-JP" alt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a:effectLst/>
                        </a:rPr>
                        <a:t>文字列</a:t>
                      </a:r>
                      <a:endParaRPr lang="ja-JP" alt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64</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店舗名</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342900">
                <a:tc>
                  <a:txBody>
                    <a:bodyPr/>
                    <a:lstStyle/>
                    <a:p>
                      <a:pPr algn="ctr" fontAlgn="ctr"/>
                      <a:r>
                        <a:rPr lang="en-US" altLang="ja-JP" sz="1400" u="none" strike="noStrike" dirty="0">
                          <a:effectLst/>
                        </a:rPr>
                        <a:t>3</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店舗形態</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dirty="0">
                          <a:effectLst/>
                        </a:rPr>
                        <a:t>1</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en-US" altLang="ja-JP" sz="1400" u="none" strike="noStrike" dirty="0">
                          <a:effectLst/>
                        </a:rPr>
                        <a:t>1 : </a:t>
                      </a:r>
                      <a:r>
                        <a:rPr lang="ja-JP" altLang="en-US" sz="1400" u="none" strike="noStrike" dirty="0">
                          <a:effectLst/>
                        </a:rPr>
                        <a:t>独立店舗、 </a:t>
                      </a:r>
                      <a:r>
                        <a:rPr lang="en-US" altLang="ja-JP" sz="1400" u="none" strike="noStrike" dirty="0">
                          <a:effectLst/>
                        </a:rPr>
                        <a:t>2 : </a:t>
                      </a:r>
                      <a:r>
                        <a:rPr lang="ja-JP" altLang="en-US" sz="1400" u="none" strike="noStrike" dirty="0">
                          <a:effectLst/>
                        </a:rPr>
                        <a:t>商業施設内店舗、 </a:t>
                      </a:r>
                      <a:r>
                        <a:rPr lang="en-US" altLang="ja-JP" sz="1400" u="none" strike="noStrike" dirty="0">
                          <a:effectLst/>
                        </a:rPr>
                        <a:t>3 : </a:t>
                      </a:r>
                      <a:r>
                        <a:rPr lang="ja-JP" altLang="en-US" sz="1400" u="none" strike="noStrike" dirty="0">
                          <a:effectLst/>
                        </a:rPr>
                        <a:t>交通機関内店舗、 </a:t>
                      </a:r>
                      <a:r>
                        <a:rPr lang="en-US" altLang="ja-JP" sz="1400" u="none" strike="noStrike" dirty="0">
                          <a:effectLst/>
                        </a:rPr>
                        <a:t>4 : </a:t>
                      </a:r>
                      <a:r>
                        <a:rPr lang="ja-JP" altLang="en-US" sz="1400" u="none" strike="noStrike" dirty="0">
                          <a:effectLst/>
                        </a:rPr>
                        <a:t>教育機関内店舗、 </a:t>
                      </a:r>
                      <a:r>
                        <a:rPr lang="en-US" altLang="ja-JP" sz="1400" u="none" strike="noStrike" dirty="0">
                          <a:effectLst/>
                        </a:rPr>
                        <a:t>5 : </a:t>
                      </a:r>
                      <a:r>
                        <a:rPr lang="ja-JP" altLang="en-US" sz="1400" u="none" strike="noStrike" dirty="0">
                          <a:effectLst/>
                        </a:rPr>
                        <a:t>その他</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171450">
                <a:tc>
                  <a:txBody>
                    <a:bodyPr/>
                    <a:lstStyle/>
                    <a:p>
                      <a:pPr algn="ctr" fontAlgn="ctr"/>
                      <a:r>
                        <a:rPr lang="en-US" altLang="ja-JP" sz="1400" u="none" strike="noStrike" dirty="0">
                          <a:effectLst/>
                        </a:rPr>
                        <a:t>4</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開店時間</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a:effectLst/>
                        </a:rPr>
                        <a:t>文字列</a:t>
                      </a:r>
                      <a:endParaRPr lang="ja-JP" alt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4</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en-US" altLang="ja-JP" sz="1400" u="none" strike="noStrike" dirty="0">
                          <a:effectLst/>
                        </a:rPr>
                        <a:t>HHMM</a:t>
                      </a:r>
                      <a:r>
                        <a:rPr lang="ja-JP" altLang="en-US" sz="1400" u="none" strike="noStrike" dirty="0">
                          <a:effectLst/>
                        </a:rPr>
                        <a:t>で記入。</a:t>
                      </a:r>
                      <a:r>
                        <a:rPr lang="en-US" altLang="ja-JP" sz="1400" u="none" strike="noStrike" dirty="0">
                          <a:effectLst/>
                        </a:rPr>
                        <a:t>24</a:t>
                      </a:r>
                      <a:r>
                        <a:rPr lang="ja-JP" altLang="en-US" sz="1400" u="none" strike="noStrike" dirty="0">
                          <a:effectLst/>
                        </a:rPr>
                        <a:t>時間の場合</a:t>
                      </a:r>
                      <a:r>
                        <a:rPr lang="en-US" altLang="ja-JP" sz="1400" u="none" strike="noStrike" dirty="0">
                          <a:effectLst/>
                        </a:rPr>
                        <a:t>0000</a:t>
                      </a:r>
                      <a:r>
                        <a:rPr lang="ja-JP" altLang="en-US" sz="1400" u="none" strike="noStrike" dirty="0">
                          <a:effectLst/>
                        </a:rPr>
                        <a:t>を記入</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171450">
                <a:tc>
                  <a:txBody>
                    <a:bodyPr/>
                    <a:lstStyle/>
                    <a:p>
                      <a:pPr algn="ctr" fontAlgn="ctr"/>
                      <a:r>
                        <a:rPr lang="en-US" altLang="ja-JP" sz="1400" u="none" strike="noStrike">
                          <a:effectLst/>
                        </a:rPr>
                        <a:t>5</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閉店時間</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a:effectLst/>
                        </a:rPr>
                        <a:t>文字列</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dirty="0">
                          <a:effectLst/>
                        </a:rPr>
                        <a:t>4</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en-US" altLang="ja-JP" sz="1400" u="none" strike="noStrike" dirty="0">
                          <a:effectLst/>
                        </a:rPr>
                        <a:t>HHMM</a:t>
                      </a:r>
                      <a:r>
                        <a:rPr lang="ja-JP" altLang="en-US" sz="1400" u="none" strike="noStrike" dirty="0">
                          <a:effectLst/>
                        </a:rPr>
                        <a:t>で記入。</a:t>
                      </a:r>
                      <a:r>
                        <a:rPr lang="en-US" altLang="ja-JP" sz="1400" u="none" strike="noStrike" dirty="0">
                          <a:effectLst/>
                        </a:rPr>
                        <a:t>24</a:t>
                      </a:r>
                      <a:r>
                        <a:rPr lang="ja-JP" altLang="en-US" sz="1400" u="none" strike="noStrike" dirty="0">
                          <a:effectLst/>
                        </a:rPr>
                        <a:t>時間の場合</a:t>
                      </a:r>
                      <a:r>
                        <a:rPr lang="en-US" altLang="ja-JP" sz="1400" u="none" strike="noStrike" dirty="0">
                          <a:effectLst/>
                        </a:rPr>
                        <a:t>2359</a:t>
                      </a:r>
                      <a:r>
                        <a:rPr lang="ja-JP" altLang="en-US" sz="1400" u="none" strike="noStrike" dirty="0">
                          <a:effectLst/>
                        </a:rPr>
                        <a:t>を記入</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171450">
                <a:tc>
                  <a:txBody>
                    <a:bodyPr/>
                    <a:lstStyle/>
                    <a:p>
                      <a:pPr algn="ctr" fontAlgn="ctr"/>
                      <a:r>
                        <a:rPr lang="en-US" altLang="ja-JP" sz="1400" u="none" strike="noStrike" dirty="0">
                          <a:effectLst/>
                        </a:rPr>
                        <a:t>6</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a:effectLst/>
                        </a:rPr>
                        <a:t>店舗郵便番号</a:t>
                      </a:r>
                      <a:endParaRPr lang="ja-JP" alt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dirty="0">
                          <a:effectLst/>
                        </a:rPr>
                        <a:t>7</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en-US" altLang="ja-JP" sz="1400" u="none" strike="noStrike" dirty="0">
                          <a:effectLst/>
                        </a:rPr>
                        <a:t>7</a:t>
                      </a:r>
                      <a:r>
                        <a:rPr lang="ja-JP" altLang="en-US" sz="1400" u="none" strike="noStrike" dirty="0">
                          <a:effectLst/>
                        </a:rPr>
                        <a:t>桁</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171450">
                <a:tc>
                  <a:txBody>
                    <a:bodyPr/>
                    <a:lstStyle/>
                    <a:p>
                      <a:pPr algn="ctr" fontAlgn="ctr"/>
                      <a:r>
                        <a:rPr lang="en-US" altLang="ja-JP" sz="1400" u="none" strike="noStrike">
                          <a:effectLst/>
                        </a:rPr>
                        <a:t>7</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a:effectLst/>
                        </a:rPr>
                        <a:t>店舗住所</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a:effectLst/>
                        </a:rPr>
                        <a:t>文字列</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128</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住所</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171450">
                <a:tc>
                  <a:txBody>
                    <a:bodyPr/>
                    <a:lstStyle/>
                    <a:p>
                      <a:pPr algn="ctr" fontAlgn="ctr"/>
                      <a:r>
                        <a:rPr lang="en-US" altLang="ja-JP" sz="1400" u="none" strike="noStrike" dirty="0">
                          <a:effectLst/>
                        </a:rPr>
                        <a:t>8</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店舗責任者</a:t>
                      </a:r>
                      <a:r>
                        <a:rPr lang="en-US" sz="1400" u="none" strike="noStrike" dirty="0">
                          <a:effectLst/>
                        </a:rPr>
                        <a:t>ID</a:t>
                      </a:r>
                      <a:endParaRPr 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dirty="0">
                          <a:effectLst/>
                        </a:rPr>
                        <a:t>8</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店長</a:t>
                      </a:r>
                      <a:r>
                        <a:rPr lang="en-US" sz="1400" u="none" strike="noStrike" dirty="0">
                          <a:effectLst/>
                        </a:rPr>
                        <a:t>ID</a:t>
                      </a:r>
                      <a:endParaRPr 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171450">
                <a:tc>
                  <a:txBody>
                    <a:bodyPr/>
                    <a:lstStyle/>
                    <a:p>
                      <a:pPr algn="ctr" fontAlgn="ctr"/>
                      <a:r>
                        <a:rPr lang="en-US" altLang="ja-JP" sz="1400" u="none" strike="noStrike">
                          <a:effectLst/>
                        </a:rPr>
                        <a:t>9</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zh-TW" altLang="en-US" sz="1400" u="none" strike="noStrike" dirty="0">
                          <a:effectLst/>
                        </a:rPr>
                        <a:t>店舗電話番号</a:t>
                      </a:r>
                      <a:endParaRPr lang="zh-TW"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整数型</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11</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en-US" sz="1400" u="none" strike="noStrike">
                          <a:effectLst/>
                        </a:rPr>
                        <a:t>IP</a:t>
                      </a:r>
                      <a:r>
                        <a:rPr lang="ja-JP" altLang="en-US" sz="1400" u="none" strike="noStrike">
                          <a:effectLst/>
                        </a:rPr>
                        <a:t>電話</a:t>
                      </a:r>
                      <a:endParaRPr lang="ja-JP" altLang="en-US"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r>
              <a:tr h="171450">
                <a:tc>
                  <a:txBody>
                    <a:bodyPr/>
                    <a:lstStyle/>
                    <a:p>
                      <a:pPr algn="ctr" fontAlgn="ctr"/>
                      <a:r>
                        <a:rPr lang="en-US" altLang="ja-JP" sz="1400" u="none" strike="noStrike" dirty="0">
                          <a:effectLst/>
                        </a:rPr>
                        <a:t>10</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a:effectLst/>
                        </a:rPr>
                        <a:t>店舗</a:t>
                      </a:r>
                      <a:r>
                        <a:rPr lang="en-US" sz="1400" u="none" strike="noStrike">
                          <a:effectLst/>
                        </a:rPr>
                        <a:t>FAX</a:t>
                      </a:r>
                      <a:r>
                        <a:rPr lang="ja-JP" altLang="en-US" sz="1400" u="none" strike="noStrike">
                          <a:effectLst/>
                        </a:rPr>
                        <a:t>番号</a:t>
                      </a:r>
                      <a:endParaRPr lang="ja-JP" alt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dirty="0">
                          <a:effectLst/>
                        </a:rPr>
                        <a:t>整数型</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電話</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171450">
                <a:tc>
                  <a:txBody>
                    <a:bodyPr/>
                    <a:lstStyle/>
                    <a:p>
                      <a:pPr algn="ctr" fontAlgn="ctr"/>
                      <a:r>
                        <a:rPr lang="en-US" altLang="ja-JP" sz="1400" u="none" strike="noStrike">
                          <a:effectLst/>
                        </a:rPr>
                        <a:t>11</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smtClean="0">
                          <a:effectLst/>
                        </a:rPr>
                        <a:t>店舗アカウント名</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12</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最大</a:t>
                      </a:r>
                      <a:r>
                        <a:rPr lang="en-US" altLang="ja-JP" sz="1400" u="none" strike="noStrike" dirty="0">
                          <a:effectLst/>
                        </a:rPr>
                        <a:t>12</a:t>
                      </a:r>
                      <a:r>
                        <a:rPr lang="ja-JP" altLang="en-US" sz="1400" u="none" strike="noStrike" dirty="0">
                          <a:effectLst/>
                        </a:rPr>
                        <a:t>文字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171450">
                <a:tc>
                  <a:txBody>
                    <a:bodyPr/>
                    <a:lstStyle/>
                    <a:p>
                      <a:pPr algn="ctr" fontAlgn="ctr"/>
                      <a:r>
                        <a:rPr lang="en-US" altLang="ja-JP" sz="1400" u="none" strike="noStrike" dirty="0">
                          <a:effectLst/>
                        </a:rPr>
                        <a:t>12</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開店日</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a:effectLst/>
                        </a:rPr>
                        <a:t>文字列</a:t>
                      </a:r>
                      <a:endParaRPr lang="ja-JP" altLang="en-US"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8</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en-US" sz="1400" u="none" strike="noStrike" dirty="0">
                          <a:effectLst/>
                        </a:rPr>
                        <a:t>YYYYMMDD</a:t>
                      </a:r>
                      <a:r>
                        <a:rPr lang="ja-JP" altLang="en-US" sz="1400" u="none" strike="noStrike" dirty="0">
                          <a:effectLst/>
                        </a:rPr>
                        <a:t>で入力</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r h="171450">
                <a:tc>
                  <a:txBody>
                    <a:bodyPr/>
                    <a:lstStyle/>
                    <a:p>
                      <a:pPr algn="ctr" fontAlgn="ctr"/>
                      <a:r>
                        <a:rPr lang="en-US" altLang="ja-JP" sz="1400" u="none" strike="noStrike">
                          <a:effectLst/>
                        </a:rPr>
                        <a:t>13</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ja-JP" altLang="en-US" sz="1400" u="none" strike="noStrike" dirty="0">
                          <a:effectLst/>
                        </a:rPr>
                        <a:t>閉店日</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ctr" fontAlgn="ctr"/>
                      <a:r>
                        <a:rPr lang="en-US" altLang="ja-JP" sz="1400" u="none" strike="noStrike">
                          <a:effectLst/>
                        </a:rPr>
                        <a:t>8</a:t>
                      </a:r>
                      <a:endParaRPr lang="en-US" altLang="ja-JP" sz="1400" b="0" i="0" u="none" strike="noStrike">
                        <a:solidFill>
                          <a:srgbClr val="000000"/>
                        </a:solidFill>
                        <a:effectLst/>
                        <a:latin typeface="ＭＳ Ｐゴシック"/>
                      </a:endParaRPr>
                    </a:p>
                  </a:txBody>
                  <a:tcPr marL="9525" marR="9525" marT="9525" marB="0" anchor="ctr">
                    <a:solidFill>
                      <a:schemeClr val="accent1">
                        <a:lumMod val="20000"/>
                        <a:lumOff val="80000"/>
                      </a:schemeClr>
                    </a:solidFill>
                  </a:tcPr>
                </a:tc>
                <a:tc>
                  <a:txBody>
                    <a:bodyPr/>
                    <a:lstStyle/>
                    <a:p>
                      <a:pPr algn="l" fontAlgn="ctr"/>
                      <a:r>
                        <a:rPr lang="en-US" sz="1400" u="none" strike="noStrike" dirty="0">
                          <a:effectLst/>
                        </a:rPr>
                        <a:t>YYYYMMDD</a:t>
                      </a:r>
                      <a:r>
                        <a:rPr lang="ja-JP" altLang="en-US" sz="1400" u="none" strike="noStrike" dirty="0">
                          <a:effectLst/>
                        </a:rPr>
                        <a:t>で入力</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20000"/>
                        <a:lumOff val="80000"/>
                      </a:schemeClr>
                    </a:solidFill>
                  </a:tcPr>
                </a:tc>
              </a:tr>
              <a:tr h="171450">
                <a:tc>
                  <a:txBody>
                    <a:bodyPr/>
                    <a:lstStyle/>
                    <a:p>
                      <a:pPr algn="ctr" fontAlgn="ctr"/>
                      <a:r>
                        <a:rPr lang="en-US" altLang="ja-JP" sz="1400" u="none" strike="noStrike" dirty="0">
                          <a:effectLst/>
                        </a:rPr>
                        <a:t>14</a:t>
                      </a:r>
                      <a:endParaRPr lang="en-US" altLang="ja-JP"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ja-JP" altLang="en-US" sz="1400" u="none" strike="noStrike" dirty="0">
                          <a:effectLst/>
                        </a:rPr>
                        <a:t>有効区分</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ja-JP" altLang="en-US" sz="1400" u="none" strike="noStrike" dirty="0">
                          <a:effectLst/>
                        </a:rPr>
                        <a:t>文字列</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ctr" fontAlgn="ctr"/>
                      <a:r>
                        <a:rPr lang="en-US" altLang="ja-JP" sz="1400" u="none" strike="noStrike">
                          <a:effectLst/>
                        </a:rPr>
                        <a:t>1</a:t>
                      </a:r>
                      <a:endParaRPr lang="en-US" altLang="ja-JP" sz="1400" b="0" i="0" u="none" strike="noStrike">
                        <a:solidFill>
                          <a:srgbClr val="000000"/>
                        </a:solidFill>
                        <a:effectLst/>
                        <a:latin typeface="ＭＳ Ｐゴシック"/>
                      </a:endParaRPr>
                    </a:p>
                  </a:txBody>
                  <a:tcPr marL="9525" marR="9525" marT="9525" marB="0" anchor="ctr">
                    <a:solidFill>
                      <a:schemeClr val="accent1">
                        <a:lumMod val="40000"/>
                        <a:lumOff val="60000"/>
                      </a:schemeClr>
                    </a:solidFill>
                  </a:tcPr>
                </a:tc>
                <a:tc>
                  <a:txBody>
                    <a:bodyPr/>
                    <a:lstStyle/>
                    <a:p>
                      <a:pPr algn="l" fontAlgn="ctr"/>
                      <a:r>
                        <a:rPr lang="en-US" altLang="ja-JP" sz="1400" u="none" strike="noStrike" dirty="0">
                          <a:effectLst/>
                        </a:rPr>
                        <a:t>0 : </a:t>
                      </a:r>
                      <a:r>
                        <a:rPr lang="ja-JP" altLang="en-US" sz="1400" u="none" strike="noStrike" dirty="0">
                          <a:effectLst/>
                        </a:rPr>
                        <a:t>無効、</a:t>
                      </a:r>
                      <a:r>
                        <a:rPr lang="en-US" altLang="ja-JP" sz="1400" u="none" strike="noStrike" dirty="0">
                          <a:effectLst/>
                        </a:rPr>
                        <a:t>1 : </a:t>
                      </a:r>
                      <a:r>
                        <a:rPr lang="ja-JP" altLang="en-US" sz="1400" u="none" strike="noStrike" dirty="0">
                          <a:effectLst/>
                        </a:rPr>
                        <a:t>有効</a:t>
                      </a:r>
                      <a:endParaRPr lang="ja-JP" altLang="en-US" sz="1400" b="0" i="0" u="none" strike="noStrike" dirty="0">
                        <a:solidFill>
                          <a:srgbClr val="000000"/>
                        </a:solidFill>
                        <a:effectLst/>
                        <a:latin typeface="ＭＳ Ｐゴシック"/>
                      </a:endParaRPr>
                    </a:p>
                  </a:txBody>
                  <a:tcPr marL="9525" marR="9525" marT="9525" marB="0" anchor="ctr">
                    <a:solidFill>
                      <a:schemeClr val="accent1">
                        <a:lumMod val="40000"/>
                        <a:lumOff val="60000"/>
                      </a:schemeClr>
                    </a:solidFill>
                  </a:tcPr>
                </a:tc>
              </a:tr>
            </a:tbl>
          </a:graphicData>
        </a:graphic>
      </p:graphicFrame>
    </p:spTree>
    <p:extLst>
      <p:ext uri="{BB962C8B-B14F-4D97-AF65-F5344CB8AC3E}">
        <p14:creationId xmlns:p14="http://schemas.microsoft.com/office/powerpoint/2010/main" val="11711067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回答例</a:t>
            </a:r>
            <a:endParaRPr kumimoji="1" lang="ja-JP" altLang="en-US" dirty="0"/>
          </a:p>
        </p:txBody>
      </p:sp>
      <p:sp>
        <p:nvSpPr>
          <p:cNvPr id="3" name="コンテンツ プレースホルダー 2"/>
          <p:cNvSpPr>
            <a:spLocks noGrp="1"/>
          </p:cNvSpPr>
          <p:nvPr>
            <p:ph idx="1"/>
          </p:nvPr>
        </p:nvSpPr>
        <p:spPr/>
        <p:txBody>
          <a:bodyPr/>
          <a:lstStyle/>
          <a:p>
            <a:pPr>
              <a:buFont typeface="Wingdings" pitchFamily="2" charset="2"/>
              <a:buChar char="n"/>
            </a:pPr>
            <a:r>
              <a:rPr kumimoji="1" lang="en-US" altLang="ja-JP" dirty="0" smtClean="0"/>
              <a:t>Eclipse</a:t>
            </a:r>
            <a:r>
              <a:rPr kumimoji="1" lang="ja-JP" altLang="en-US" dirty="0" smtClean="0"/>
              <a:t>上の</a:t>
            </a:r>
            <a:r>
              <a:rPr kumimoji="1" lang="en-US" altLang="ja-JP" dirty="0" smtClean="0"/>
              <a:t>Class6-answer</a:t>
            </a:r>
            <a:r>
              <a:rPr kumimoji="1" lang="ja-JP" altLang="en-US" dirty="0" smtClean="0"/>
              <a:t>プロジェクトに回答例を示す</a:t>
            </a:r>
            <a:endParaRPr kumimoji="1" lang="ja-JP" altLang="en-US" dirty="0"/>
          </a:p>
        </p:txBody>
      </p:sp>
      <p:sp>
        <p:nvSpPr>
          <p:cNvPr id="4" name="スライド番号プレースホルダー 3"/>
          <p:cNvSpPr>
            <a:spLocks noGrp="1"/>
          </p:cNvSpPr>
          <p:nvPr>
            <p:ph type="sldNum" sz="quarter" idx="11"/>
          </p:nvPr>
        </p:nvSpPr>
        <p:spPr/>
        <p:txBody>
          <a:bodyPr/>
          <a:lstStyle/>
          <a:p>
            <a:fld id="{05BC3F6C-FA60-4B64-957B-698064427B42}" type="slidenum">
              <a:rPr kumimoji="1" lang="ja-JP" altLang="en-US" smtClean="0"/>
              <a:pPr/>
              <a:t>57</a:t>
            </a:fld>
            <a:endParaRPr kumimoji="1" lang="ja-JP" altLang="en-US"/>
          </a:p>
        </p:txBody>
      </p:sp>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r="69167" b="24486"/>
          <a:stretch/>
        </p:blipFill>
        <p:spPr>
          <a:xfrm>
            <a:off x="539552" y="1700808"/>
            <a:ext cx="2819400" cy="3884083"/>
          </a:xfrm>
          <a:prstGeom prst="rect">
            <a:avLst/>
          </a:prstGeom>
        </p:spPr>
      </p:pic>
    </p:spTree>
    <p:extLst>
      <p:ext uri="{BB962C8B-B14F-4D97-AF65-F5344CB8AC3E}">
        <p14:creationId xmlns:p14="http://schemas.microsoft.com/office/powerpoint/2010/main" val="15845778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9. </a:t>
            </a:r>
            <a:r>
              <a:rPr kumimoji="1" lang="ja-JP" altLang="en-US" dirty="0" smtClean="0"/>
              <a:t>まとめ</a:t>
            </a:r>
            <a:endParaRPr kumimoji="1" lang="ja-JP" altLang="en-US" dirty="0"/>
          </a:p>
        </p:txBody>
      </p:sp>
      <p:sp>
        <p:nvSpPr>
          <p:cNvPr id="3" name="テキスト プレースホルダ 2"/>
          <p:cNvSpPr>
            <a:spLocks noGrp="1"/>
          </p:cNvSpPr>
          <p:nvPr>
            <p:ph type="body" idx="1"/>
          </p:nvPr>
        </p:nvSpPr>
        <p:spPr/>
        <p:txBody>
          <a:bodyPr/>
          <a:lstStyle/>
          <a:p>
            <a:endParaRPr kumimoji="1" lang="ja-JP" altLang="en-US"/>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58</a:t>
            </a:fld>
            <a:endParaRPr kumimoji="1" lang="ja-JP"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まとめ</a:t>
            </a:r>
            <a:endParaRPr kumimoji="1" lang="ja-JP" altLang="en-US" dirty="0"/>
          </a:p>
        </p:txBody>
      </p:sp>
      <p:sp>
        <p:nvSpPr>
          <p:cNvPr id="6" name="コンテンツ プレースホルダ 5"/>
          <p:cNvSpPr>
            <a:spLocks noGrp="1"/>
          </p:cNvSpPr>
          <p:nvPr>
            <p:ph idx="1"/>
          </p:nvPr>
        </p:nvSpPr>
        <p:spPr/>
        <p:txBody>
          <a:bodyPr/>
          <a:lstStyle/>
          <a:p>
            <a:pPr>
              <a:buFont typeface="Wingdings" pitchFamily="2" charset="2"/>
              <a:buChar char="n"/>
            </a:pPr>
            <a:r>
              <a:rPr lang="ja-JP" altLang="en-US" dirty="0" smtClean="0"/>
              <a:t>本講義で説明した内容は、以下の通りである</a:t>
            </a:r>
            <a:endParaRPr lang="en-US" altLang="ja-JP" dirty="0" smtClean="0"/>
          </a:p>
          <a:p>
            <a:pPr>
              <a:buFont typeface="Arial" pitchFamily="34" charset="0"/>
              <a:buChar char="•"/>
            </a:pPr>
            <a:endParaRPr lang="en-US" altLang="ja-JP" dirty="0" smtClean="0"/>
          </a:p>
          <a:p>
            <a:pPr>
              <a:buFont typeface="Wingdings" pitchFamily="2" charset="2"/>
              <a:buChar char="n"/>
            </a:pPr>
            <a:r>
              <a:rPr lang="ja-JP" altLang="en-US" dirty="0" smtClean="0"/>
              <a:t>パーティショナー</a:t>
            </a:r>
            <a:endParaRPr lang="en-US" altLang="ja-JP" dirty="0" smtClean="0"/>
          </a:p>
          <a:p>
            <a:pPr>
              <a:buFont typeface="Wingdings" pitchFamily="2" charset="2"/>
              <a:buChar char="n"/>
            </a:pPr>
            <a:r>
              <a:rPr lang="ja-JP" altLang="en-US" dirty="0" smtClean="0"/>
              <a:t>分散</a:t>
            </a:r>
            <a:r>
              <a:rPr lang="ja-JP" altLang="en-US" dirty="0"/>
              <a:t>キャッシュ</a:t>
            </a:r>
            <a:endParaRPr lang="en-US" altLang="ja-JP" dirty="0"/>
          </a:p>
          <a:p>
            <a:pPr>
              <a:buFont typeface="Wingdings" pitchFamily="2" charset="2"/>
              <a:buChar char="n"/>
            </a:pPr>
            <a:r>
              <a:rPr lang="ja-JP" altLang="en-US" dirty="0"/>
              <a:t>カウンター</a:t>
            </a:r>
            <a:endParaRPr lang="en-US" altLang="ja-JP" dirty="0" smtClean="0"/>
          </a:p>
          <a:p>
            <a:pPr>
              <a:buFont typeface="Wingdings" pitchFamily="2" charset="2"/>
              <a:buChar char="n"/>
            </a:pPr>
            <a:r>
              <a:rPr lang="ja-JP" altLang="en-US" dirty="0" smtClean="0"/>
              <a:t>アプリケーション</a:t>
            </a:r>
            <a:r>
              <a:rPr lang="ja-JP" altLang="en-US" dirty="0"/>
              <a:t>のログ制御</a:t>
            </a:r>
            <a:endParaRPr lang="en-US" altLang="ja-JP" dirty="0"/>
          </a:p>
          <a:p>
            <a:pPr>
              <a:buFont typeface="Wingdings" pitchFamily="2" charset="2"/>
              <a:buChar char="n"/>
            </a:pPr>
            <a:r>
              <a:rPr lang="ja-JP" altLang="en-US" dirty="0" smtClean="0"/>
              <a:t>セカンダリーソート</a:t>
            </a:r>
            <a:endParaRPr lang="en-US" altLang="ja-JP" dirty="0"/>
          </a:p>
          <a:p>
            <a:pPr>
              <a:buFont typeface="Wingdings" pitchFamily="2" charset="2"/>
              <a:buChar char="n"/>
            </a:pPr>
            <a:r>
              <a:rPr lang="ja-JP" altLang="en-US" dirty="0"/>
              <a:t>大量ファイルの扱い方</a:t>
            </a:r>
            <a:endParaRPr lang="en-US" altLang="ja-JP" dirty="0"/>
          </a:p>
          <a:p>
            <a:pPr>
              <a:buFont typeface="Wingdings" pitchFamily="2" charset="2"/>
              <a:buChar char="n"/>
            </a:pPr>
            <a:r>
              <a:rPr lang="ja-JP" altLang="en-US" dirty="0"/>
              <a:t>演習 </a:t>
            </a:r>
            <a:r>
              <a:rPr lang="en-US" altLang="ja-JP" dirty="0"/>
              <a:t>: POS</a:t>
            </a:r>
            <a:r>
              <a:rPr lang="ja-JP" altLang="en-US" dirty="0"/>
              <a:t>データ分析アプリケーション開発</a:t>
            </a:r>
            <a:endParaRPr lang="en-US" altLang="ja-JP" dirty="0"/>
          </a:p>
          <a:p>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59</a:t>
            </a:fld>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 </a:t>
            </a:r>
            <a:r>
              <a:rPr kumimoji="1" lang="ja-JP" altLang="en-US" dirty="0" smtClean="0"/>
              <a:t>パーティショナー</a:t>
            </a:r>
            <a:r>
              <a:rPr kumimoji="1" lang="en-US" altLang="ja-JP" dirty="0" smtClean="0"/>
              <a:t/>
            </a:r>
            <a:br>
              <a:rPr kumimoji="1" lang="en-US" altLang="ja-JP" dirty="0" smtClean="0"/>
            </a:b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1"/>
          </p:nvPr>
        </p:nvSpPr>
        <p:spPr/>
        <p:txBody>
          <a:bodyPr/>
          <a:lstStyle/>
          <a:p>
            <a:fld id="{05BC3F6C-FA60-4B64-957B-698064427B42}" type="slidenum">
              <a:rPr kumimoji="1" lang="ja-JP" altLang="en-US" smtClean="0"/>
              <a:pPr/>
              <a:t>6</a:t>
            </a:fld>
            <a:endParaRPr kumimoji="1" lang="ja-JP" altLang="en-US"/>
          </a:p>
        </p:txBody>
      </p:sp>
    </p:spTree>
    <p:extLst>
      <p:ext uri="{BB962C8B-B14F-4D97-AF65-F5344CB8AC3E}">
        <p14:creationId xmlns:p14="http://schemas.microsoft.com/office/powerpoint/2010/main" val="4206337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フリーフォーム 64"/>
          <p:cNvSpPr/>
          <p:nvPr/>
        </p:nvSpPr>
        <p:spPr>
          <a:xfrm>
            <a:off x="446050" y="2734733"/>
            <a:ext cx="3258283" cy="3158067"/>
          </a:xfrm>
          <a:custGeom>
            <a:avLst/>
            <a:gdLst>
              <a:gd name="connsiteX0" fmla="*/ 510683 w 2898283"/>
              <a:gd name="connsiteY0" fmla="*/ 0 h 3225800"/>
              <a:gd name="connsiteX1" fmla="*/ 172017 w 2898283"/>
              <a:gd name="connsiteY1" fmla="*/ 1473200 h 3225800"/>
              <a:gd name="connsiteX2" fmla="*/ 2898283 w 2898283"/>
              <a:gd name="connsiteY2" fmla="*/ 3225800 h 3225800"/>
            </a:gdLst>
            <a:ahLst/>
            <a:cxnLst>
              <a:cxn ang="0">
                <a:pos x="connsiteX0" y="connsiteY0"/>
              </a:cxn>
              <a:cxn ang="0">
                <a:pos x="connsiteX1" y="connsiteY1"/>
              </a:cxn>
              <a:cxn ang="0">
                <a:pos x="connsiteX2" y="connsiteY2"/>
              </a:cxn>
            </a:cxnLst>
            <a:rect l="l" t="t" r="r" b="b"/>
            <a:pathLst>
              <a:path w="2898283" h="3225800">
                <a:moveTo>
                  <a:pt x="510683" y="0"/>
                </a:moveTo>
                <a:cubicBezTo>
                  <a:pt x="142383" y="467783"/>
                  <a:pt x="-225916" y="935567"/>
                  <a:pt x="172017" y="1473200"/>
                </a:cubicBezTo>
                <a:cubicBezTo>
                  <a:pt x="569950" y="2010833"/>
                  <a:pt x="1734116" y="2618316"/>
                  <a:pt x="2898283" y="3225800"/>
                </a:cubicBezTo>
              </a:path>
            </a:pathLst>
          </a:custGeom>
          <a:noFill/>
          <a:ln>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4"/>
          <p:cNvSpPr>
            <a:spLocks noGrp="1"/>
          </p:cNvSpPr>
          <p:nvPr>
            <p:ph type="title"/>
          </p:nvPr>
        </p:nvSpPr>
        <p:spPr/>
        <p:txBody>
          <a:bodyPr/>
          <a:lstStyle/>
          <a:p>
            <a:r>
              <a:rPr kumimoji="1" lang="ja-JP" altLang="en-US" dirty="0" smtClean="0"/>
              <a:t>パーティショナーとは</a:t>
            </a:r>
            <a:endParaRPr kumimoji="1" lang="ja-JP" altLang="en-US" dirty="0"/>
          </a:p>
        </p:txBody>
      </p:sp>
      <p:sp>
        <p:nvSpPr>
          <p:cNvPr id="6" name="コンテンツ プレースホルダ 5"/>
          <p:cNvSpPr>
            <a:spLocks noGrp="1"/>
          </p:cNvSpPr>
          <p:nvPr>
            <p:ph idx="1"/>
          </p:nvPr>
        </p:nvSpPr>
        <p:spPr/>
        <p:txBody>
          <a:bodyPr/>
          <a:lstStyle/>
          <a:p>
            <a:pPr>
              <a:buFont typeface="Wingdings" pitchFamily="2" charset="2"/>
              <a:buChar char="n"/>
            </a:pPr>
            <a:r>
              <a:rPr kumimoji="1" lang="ja-JP" altLang="en-US" dirty="0" smtClean="0"/>
              <a:t>特定の条件でデータを集めて処理したい場合に</a:t>
            </a:r>
            <a:r>
              <a:rPr lang="ja-JP" altLang="en-US" dirty="0" smtClean="0"/>
              <a:t>設定</a:t>
            </a:r>
            <a:r>
              <a:rPr lang="ja-JP" altLang="en-US" dirty="0" smtClean="0"/>
              <a:t>する</a:t>
            </a:r>
          </a:p>
          <a:p>
            <a:pPr lvl="1">
              <a:buFont typeface="Arial" pitchFamily="34" charset="0"/>
              <a:buChar char="•"/>
            </a:pPr>
            <a:r>
              <a:rPr lang="ja-JP" altLang="en-US" dirty="0" smtClean="0"/>
              <a:t>標準のパーティショナーでは、意識的にデータを集約できない</a:t>
            </a: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7</a:t>
            </a:fld>
            <a:endParaRPr kumimoji="1" lang="ja-JP" altLang="en-US"/>
          </a:p>
        </p:txBody>
      </p:sp>
      <p:sp>
        <p:nvSpPr>
          <p:cNvPr id="9" name="円/楕円 8"/>
          <p:cNvSpPr/>
          <p:nvPr/>
        </p:nvSpPr>
        <p:spPr>
          <a:xfrm>
            <a:off x="3523358" y="3221856"/>
            <a:ext cx="649287" cy="649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0" name="円/楕円 9"/>
          <p:cNvSpPr/>
          <p:nvPr/>
        </p:nvSpPr>
        <p:spPr>
          <a:xfrm>
            <a:off x="4315520" y="3221856"/>
            <a:ext cx="647700" cy="649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1" name="円/楕円 10"/>
          <p:cNvSpPr/>
          <p:nvPr/>
        </p:nvSpPr>
        <p:spPr>
          <a:xfrm>
            <a:off x="5107683" y="3221856"/>
            <a:ext cx="647700" cy="649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3" name="テキスト ボックス 22"/>
          <p:cNvSpPr txBox="1">
            <a:spLocks noChangeArrowheads="1"/>
          </p:cNvSpPr>
          <p:nvPr/>
        </p:nvSpPr>
        <p:spPr bwMode="auto">
          <a:xfrm>
            <a:off x="6730108" y="3156769"/>
            <a:ext cx="2090737" cy="646112"/>
          </a:xfrm>
          <a:prstGeom prst="rect">
            <a:avLst/>
          </a:prstGeom>
          <a:noFill/>
          <a:ln w="9525">
            <a:no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Map</a:t>
            </a:r>
            <a:r>
              <a:rPr lang="ja-JP" altLang="en-US">
                <a:latin typeface="HGP創英角ｺﾞｼｯｸUB" pitchFamily="50" charset="-128"/>
                <a:ea typeface="HGP創英角ｺﾞｼｯｸUB" pitchFamily="50" charset="-128"/>
              </a:rPr>
              <a:t>フェーズ</a:t>
            </a:r>
            <a:endParaRPr lang="en-US" altLang="ja-JP">
              <a:latin typeface="HGP創英角ｺﾞｼｯｸUB" pitchFamily="50" charset="-128"/>
              <a:ea typeface="HGP創英角ｺﾞｼｯｸUB" pitchFamily="50" charset="-128"/>
            </a:endParaRPr>
          </a:p>
          <a:p>
            <a:pPr algn="ctr"/>
            <a:r>
              <a:rPr lang="en-US" altLang="ja-JP">
                <a:latin typeface="HGP創英角ｺﾞｼｯｸUB" pitchFamily="50" charset="-128"/>
                <a:ea typeface="HGP創英角ｺﾞｼｯｸUB" pitchFamily="50" charset="-128"/>
              </a:rPr>
              <a:t>(map</a:t>
            </a:r>
            <a:r>
              <a:rPr lang="ja-JP" altLang="en-US">
                <a:latin typeface="HGP創英角ｺﾞｼｯｸUB" pitchFamily="50" charset="-128"/>
                <a:ea typeface="HGP創英角ｺﾞｼｯｸUB" pitchFamily="50" charset="-128"/>
              </a:rPr>
              <a:t>関数の適用</a:t>
            </a:r>
            <a:r>
              <a:rPr lang="en-US" altLang="ja-JP">
                <a:latin typeface="HGP創英角ｺﾞｼｯｸUB" pitchFamily="50" charset="-128"/>
                <a:ea typeface="HGP創英角ｺﾞｼｯｸUB" pitchFamily="50" charset="-128"/>
              </a:rPr>
              <a:t>)</a:t>
            </a:r>
            <a:endParaRPr lang="ja-JP" altLang="en-US">
              <a:latin typeface="HGP創英角ｺﾞｼｯｸUB" pitchFamily="50" charset="-128"/>
              <a:ea typeface="HGP創英角ｺﾞｼｯｸUB" pitchFamily="50" charset="-128"/>
            </a:endParaRPr>
          </a:p>
        </p:txBody>
      </p:sp>
      <p:sp>
        <p:nvSpPr>
          <p:cNvPr id="14" name="テキスト ボックス 23"/>
          <p:cNvSpPr txBox="1">
            <a:spLocks noChangeArrowheads="1"/>
          </p:cNvSpPr>
          <p:nvPr/>
        </p:nvSpPr>
        <p:spPr bwMode="auto">
          <a:xfrm>
            <a:off x="6660258" y="4237856"/>
            <a:ext cx="2303462" cy="646113"/>
          </a:xfrm>
          <a:prstGeom prst="rect">
            <a:avLst/>
          </a:prstGeom>
          <a:noFill/>
          <a:ln w="9525">
            <a:noFill/>
            <a:miter lim="800000"/>
            <a:headEnd/>
            <a:tailEnd/>
          </a:ln>
        </p:spPr>
        <p:txBody>
          <a:bodyPr>
            <a:spAutoFit/>
          </a:bodyPr>
          <a:lstStyle/>
          <a:p>
            <a:pPr algn="ctr"/>
            <a:r>
              <a:rPr lang="en-US" altLang="ja-JP" dirty="0">
                <a:latin typeface="HGP創英角ｺﾞｼｯｸUB" pitchFamily="50" charset="-128"/>
                <a:ea typeface="HGP創英角ｺﾞｼｯｸUB" pitchFamily="50" charset="-128"/>
              </a:rPr>
              <a:t>Shuffle</a:t>
            </a:r>
            <a:r>
              <a:rPr lang="ja-JP" altLang="en-US" dirty="0">
                <a:latin typeface="HGP創英角ｺﾞｼｯｸUB" pitchFamily="50" charset="-128"/>
                <a:ea typeface="HGP創英角ｺﾞｼｯｸUB" pitchFamily="50" charset="-128"/>
              </a:rPr>
              <a:t>フェーズ</a:t>
            </a:r>
            <a:endParaRPr lang="en-US" altLang="ja-JP" dirty="0">
              <a:latin typeface="HGP創英角ｺﾞｼｯｸUB" pitchFamily="50" charset="-128"/>
              <a:ea typeface="HGP創英角ｺﾞｼｯｸUB" pitchFamily="50" charset="-128"/>
            </a:endParaRPr>
          </a:p>
          <a:p>
            <a:pPr algn="ct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中間データの分配</a:t>
            </a:r>
            <a:r>
              <a:rPr lang="en-US" altLang="ja-JP" dirty="0">
                <a:latin typeface="HGP創英角ｺﾞｼｯｸUB" pitchFamily="50" charset="-128"/>
                <a:ea typeface="HGP創英角ｺﾞｼｯｸUB" pitchFamily="50" charset="-128"/>
              </a:rPr>
              <a:t>)</a:t>
            </a:r>
          </a:p>
        </p:txBody>
      </p:sp>
      <p:sp>
        <p:nvSpPr>
          <p:cNvPr id="15" name="テキスト ボックス 24"/>
          <p:cNvSpPr txBox="1">
            <a:spLocks noChangeArrowheads="1"/>
          </p:cNvSpPr>
          <p:nvPr/>
        </p:nvSpPr>
        <p:spPr bwMode="auto">
          <a:xfrm>
            <a:off x="6642795" y="5184006"/>
            <a:ext cx="2341563" cy="922338"/>
          </a:xfrm>
          <a:prstGeom prst="rect">
            <a:avLst/>
          </a:prstGeom>
          <a:noFill/>
          <a:ln w="9525">
            <a:no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Reduce</a:t>
            </a:r>
            <a:r>
              <a:rPr lang="ja-JP" altLang="en-US">
                <a:latin typeface="HGP創英角ｺﾞｼｯｸUB" pitchFamily="50" charset="-128"/>
                <a:ea typeface="HGP創英角ｺﾞｼｯｸUB" pitchFamily="50" charset="-128"/>
              </a:rPr>
              <a:t>フェーズ</a:t>
            </a:r>
            <a:endParaRPr lang="en-US" altLang="ja-JP">
              <a:latin typeface="HGP創英角ｺﾞｼｯｸUB" pitchFamily="50" charset="-128"/>
              <a:ea typeface="HGP創英角ｺﾞｼｯｸUB" pitchFamily="50" charset="-128"/>
            </a:endParaRPr>
          </a:p>
          <a:p>
            <a:pPr algn="ctr"/>
            <a:r>
              <a:rPr lang="en-US" altLang="ja-JP">
                <a:latin typeface="HGP創英角ｺﾞｼｯｸUB" pitchFamily="50" charset="-128"/>
                <a:ea typeface="HGP創英角ｺﾞｼｯｸUB" pitchFamily="50" charset="-128"/>
              </a:rPr>
              <a:t>(reduce</a:t>
            </a:r>
            <a:r>
              <a:rPr lang="ja-JP" altLang="en-US">
                <a:latin typeface="HGP創英角ｺﾞｼｯｸUB" pitchFamily="50" charset="-128"/>
                <a:ea typeface="HGP創英角ｺﾞｼｯｸUB" pitchFamily="50" charset="-128"/>
              </a:rPr>
              <a:t>関数の適用</a:t>
            </a:r>
            <a:r>
              <a:rPr lang="en-US" altLang="ja-JP">
                <a:latin typeface="HGP創英角ｺﾞｼｯｸUB" pitchFamily="50" charset="-128"/>
                <a:ea typeface="HGP創英角ｺﾞｼｯｸUB" pitchFamily="50" charset="-128"/>
              </a:rPr>
              <a:t>)</a:t>
            </a:r>
            <a:endParaRPr lang="ja-JP" altLang="en-US">
              <a:latin typeface="HGP創英角ｺﾞｼｯｸUB" pitchFamily="50" charset="-128"/>
              <a:ea typeface="HGP創英角ｺﾞｼｯｸUB" pitchFamily="50" charset="-128"/>
            </a:endParaRPr>
          </a:p>
          <a:p>
            <a:pPr algn="ctr"/>
            <a:endParaRPr lang="ja-JP" altLang="en-US">
              <a:latin typeface="HGP創英角ｺﾞｼｯｸUB" pitchFamily="50" charset="-128"/>
              <a:ea typeface="HGP創英角ｺﾞｼｯｸUB" pitchFamily="50" charset="-128"/>
            </a:endParaRPr>
          </a:p>
        </p:txBody>
      </p:sp>
      <p:sp>
        <p:nvSpPr>
          <p:cNvPr id="16" name="円/楕円 15"/>
          <p:cNvSpPr/>
          <p:nvPr/>
        </p:nvSpPr>
        <p:spPr>
          <a:xfrm>
            <a:off x="3523358" y="5044306"/>
            <a:ext cx="649287" cy="647700"/>
          </a:xfrm>
          <a:prstGeom prst="ellipse">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7" name="円/楕円 16"/>
          <p:cNvSpPr/>
          <p:nvPr/>
        </p:nvSpPr>
        <p:spPr>
          <a:xfrm>
            <a:off x="4315520" y="5044306"/>
            <a:ext cx="647700" cy="647700"/>
          </a:xfrm>
          <a:prstGeom prst="ellipse">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8" name="円/楕円 17"/>
          <p:cNvSpPr/>
          <p:nvPr/>
        </p:nvSpPr>
        <p:spPr>
          <a:xfrm>
            <a:off x="5107683" y="5044306"/>
            <a:ext cx="647700" cy="647700"/>
          </a:xfrm>
          <a:prstGeom prst="ellipse">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20" name="直線矢印コネクタ 19"/>
          <p:cNvCxnSpPr>
            <a:stCxn id="11" idx="4"/>
            <a:endCxn id="16" idx="0"/>
          </p:cNvCxnSpPr>
          <p:nvPr/>
        </p:nvCxnSpPr>
        <p:spPr>
          <a:xfrm flipH="1">
            <a:off x="3847208" y="3871144"/>
            <a:ext cx="1584325" cy="1173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0" idx="4"/>
            <a:endCxn id="16" idx="0"/>
          </p:cNvCxnSpPr>
          <p:nvPr/>
        </p:nvCxnSpPr>
        <p:spPr>
          <a:xfrm flipH="1">
            <a:off x="3847208" y="3871144"/>
            <a:ext cx="792162" cy="1173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4"/>
            <a:endCxn id="16" idx="0"/>
          </p:cNvCxnSpPr>
          <p:nvPr/>
        </p:nvCxnSpPr>
        <p:spPr>
          <a:xfrm>
            <a:off x="3847208" y="3871144"/>
            <a:ext cx="0" cy="1173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9" idx="4"/>
            <a:endCxn id="17" idx="0"/>
          </p:cNvCxnSpPr>
          <p:nvPr/>
        </p:nvCxnSpPr>
        <p:spPr>
          <a:xfrm>
            <a:off x="3847208" y="3871144"/>
            <a:ext cx="792162" cy="1173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0" idx="4"/>
            <a:endCxn id="17" idx="0"/>
          </p:cNvCxnSpPr>
          <p:nvPr/>
        </p:nvCxnSpPr>
        <p:spPr>
          <a:xfrm>
            <a:off x="4639370" y="3871144"/>
            <a:ext cx="0" cy="1173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4"/>
            <a:endCxn id="18" idx="0"/>
          </p:cNvCxnSpPr>
          <p:nvPr/>
        </p:nvCxnSpPr>
        <p:spPr>
          <a:xfrm>
            <a:off x="3847208" y="3871144"/>
            <a:ext cx="1584325" cy="1173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0" idx="4"/>
            <a:endCxn id="18" idx="0"/>
          </p:cNvCxnSpPr>
          <p:nvPr/>
        </p:nvCxnSpPr>
        <p:spPr>
          <a:xfrm>
            <a:off x="4639370" y="3871144"/>
            <a:ext cx="792163" cy="1173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1" idx="4"/>
            <a:endCxn id="18" idx="0"/>
          </p:cNvCxnSpPr>
          <p:nvPr/>
        </p:nvCxnSpPr>
        <p:spPr>
          <a:xfrm>
            <a:off x="5431533" y="3871144"/>
            <a:ext cx="0" cy="1173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1" idx="4"/>
            <a:endCxn id="17" idx="0"/>
          </p:cNvCxnSpPr>
          <p:nvPr/>
        </p:nvCxnSpPr>
        <p:spPr>
          <a:xfrm flipH="1">
            <a:off x="4639370" y="3871144"/>
            <a:ext cx="792163" cy="1173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右中かっこ 28"/>
          <p:cNvSpPr/>
          <p:nvPr/>
        </p:nvSpPr>
        <p:spPr>
          <a:xfrm>
            <a:off x="6083995" y="3118669"/>
            <a:ext cx="646113" cy="85566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cxnSp>
        <p:nvCxnSpPr>
          <p:cNvPr id="31" name="直線矢印コネクタ 30"/>
          <p:cNvCxnSpPr>
            <a:endCxn id="9" idx="0"/>
          </p:cNvCxnSpPr>
          <p:nvPr/>
        </p:nvCxnSpPr>
        <p:spPr>
          <a:xfrm flipH="1">
            <a:off x="3847208" y="2980556"/>
            <a:ext cx="1587" cy="241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a:off x="4666358" y="2980556"/>
            <a:ext cx="1587" cy="241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H="1">
            <a:off x="5431533" y="2980556"/>
            <a:ext cx="1587" cy="241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メモ 35"/>
          <p:cNvSpPr/>
          <p:nvPr/>
        </p:nvSpPr>
        <p:spPr>
          <a:xfrm>
            <a:off x="3707904" y="6165304"/>
            <a:ext cx="283766" cy="288925"/>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37" name="直線矢印コネクタ 36"/>
          <p:cNvCxnSpPr>
            <a:stCxn id="17" idx="4"/>
            <a:endCxn id="40" idx="0"/>
          </p:cNvCxnSpPr>
          <p:nvPr/>
        </p:nvCxnSpPr>
        <p:spPr>
          <a:xfrm>
            <a:off x="4639370" y="5692006"/>
            <a:ext cx="2542" cy="473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6" idx="4"/>
            <a:endCxn id="36" idx="0"/>
          </p:cNvCxnSpPr>
          <p:nvPr/>
        </p:nvCxnSpPr>
        <p:spPr>
          <a:xfrm>
            <a:off x="3848002" y="5692006"/>
            <a:ext cx="1785" cy="473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8" idx="4"/>
            <a:endCxn id="41" idx="0"/>
          </p:cNvCxnSpPr>
          <p:nvPr/>
        </p:nvCxnSpPr>
        <p:spPr>
          <a:xfrm flipH="1">
            <a:off x="5427712" y="5692006"/>
            <a:ext cx="3821" cy="473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メモ 39"/>
          <p:cNvSpPr/>
          <p:nvPr/>
        </p:nvSpPr>
        <p:spPr>
          <a:xfrm>
            <a:off x="4499991" y="6165304"/>
            <a:ext cx="283841" cy="288925"/>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41" name="メモ 40"/>
          <p:cNvSpPr/>
          <p:nvPr/>
        </p:nvSpPr>
        <p:spPr>
          <a:xfrm>
            <a:off x="5275312" y="6165304"/>
            <a:ext cx="304800" cy="288925"/>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42" name="右中かっこ 41"/>
          <p:cNvSpPr/>
          <p:nvPr/>
        </p:nvSpPr>
        <p:spPr>
          <a:xfrm>
            <a:off x="6083995" y="4133081"/>
            <a:ext cx="646113" cy="8572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43" name="右中かっこ 42"/>
          <p:cNvSpPr/>
          <p:nvPr/>
        </p:nvSpPr>
        <p:spPr>
          <a:xfrm>
            <a:off x="6083995" y="5044306"/>
            <a:ext cx="646113" cy="8556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50" name="フローチャート : 書類 49"/>
          <p:cNvSpPr/>
          <p:nvPr/>
        </p:nvSpPr>
        <p:spPr>
          <a:xfrm>
            <a:off x="3704333" y="2607494"/>
            <a:ext cx="287337" cy="388937"/>
          </a:xfrm>
          <a:prstGeom prst="flowChart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51" name="フローチャート : 書類 50"/>
          <p:cNvSpPr/>
          <p:nvPr/>
        </p:nvSpPr>
        <p:spPr>
          <a:xfrm>
            <a:off x="4496495" y="2607494"/>
            <a:ext cx="287338" cy="390525"/>
          </a:xfrm>
          <a:prstGeom prst="flowChart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52" name="フローチャート : 書類 51"/>
          <p:cNvSpPr/>
          <p:nvPr/>
        </p:nvSpPr>
        <p:spPr>
          <a:xfrm>
            <a:off x="5268020" y="2607494"/>
            <a:ext cx="287338" cy="390525"/>
          </a:xfrm>
          <a:prstGeom prst="flowChart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53" name="正方形/長方形 52"/>
          <p:cNvSpPr/>
          <p:nvPr/>
        </p:nvSpPr>
        <p:spPr>
          <a:xfrm>
            <a:off x="251520" y="1988369"/>
            <a:ext cx="8712200" cy="4680991"/>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54" name="テキスト ボックス 134"/>
          <p:cNvSpPr txBox="1">
            <a:spLocks noChangeArrowheads="1"/>
          </p:cNvSpPr>
          <p:nvPr/>
        </p:nvSpPr>
        <p:spPr bwMode="auto">
          <a:xfrm>
            <a:off x="3563888" y="2124596"/>
            <a:ext cx="2212975" cy="368300"/>
          </a:xfrm>
          <a:prstGeom prst="rect">
            <a:avLst/>
          </a:prstGeom>
          <a:solidFill>
            <a:schemeClr val="bg1"/>
          </a:solidFill>
          <a:ln w="9525">
            <a:solidFill>
              <a:schemeClr val="tx1"/>
            </a:solid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MapReduce</a:t>
            </a:r>
            <a:r>
              <a:rPr lang="ja-JP" altLang="en-US">
                <a:latin typeface="HGP創英角ｺﾞｼｯｸUB" pitchFamily="50" charset="-128"/>
                <a:ea typeface="HGP創英角ｺﾞｼｯｸUB" pitchFamily="50" charset="-128"/>
              </a:rPr>
              <a:t>ジョブ</a:t>
            </a:r>
          </a:p>
        </p:txBody>
      </p:sp>
      <p:sp>
        <p:nvSpPr>
          <p:cNvPr id="62" name="角丸四角形 61"/>
          <p:cNvSpPr/>
          <p:nvPr/>
        </p:nvSpPr>
        <p:spPr>
          <a:xfrm>
            <a:off x="1030491" y="2596232"/>
            <a:ext cx="1885325"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&lt;Key1, Value1&gt;</a:t>
            </a:r>
            <a:endParaRPr kumimoji="1" lang="ja-JP" altLang="en-US" dirty="0"/>
          </a:p>
        </p:txBody>
      </p:sp>
      <p:sp>
        <p:nvSpPr>
          <p:cNvPr id="63" name="角丸四角形 62"/>
          <p:cNvSpPr/>
          <p:nvPr/>
        </p:nvSpPr>
        <p:spPr>
          <a:xfrm>
            <a:off x="994488" y="2996952"/>
            <a:ext cx="1885325"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&lt;Key2, Value2&gt;</a:t>
            </a:r>
            <a:endParaRPr kumimoji="1" lang="ja-JP" altLang="en-US" dirty="0"/>
          </a:p>
        </p:txBody>
      </p:sp>
      <p:sp>
        <p:nvSpPr>
          <p:cNvPr id="64" name="角丸四角形 63"/>
          <p:cNvSpPr/>
          <p:nvPr/>
        </p:nvSpPr>
        <p:spPr>
          <a:xfrm>
            <a:off x="994488" y="3406477"/>
            <a:ext cx="1885325" cy="31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&lt;</a:t>
            </a:r>
            <a:r>
              <a:rPr kumimoji="1" lang="en-US" altLang="ja-JP" dirty="0" err="1" smtClean="0"/>
              <a:t>KeyX</a:t>
            </a:r>
            <a:r>
              <a:rPr kumimoji="1" lang="en-US" altLang="ja-JP" dirty="0" smtClean="0"/>
              <a:t>, </a:t>
            </a:r>
            <a:r>
              <a:rPr kumimoji="1" lang="en-US" altLang="ja-JP" dirty="0" err="1" smtClean="0"/>
              <a:t>ValueX</a:t>
            </a:r>
            <a:r>
              <a:rPr kumimoji="1" lang="en-US" altLang="ja-JP" dirty="0" smtClean="0"/>
              <a:t>&gt;</a:t>
            </a:r>
            <a:endParaRPr kumimoji="1" lang="ja-JP" altLang="en-US" dirty="0"/>
          </a:p>
        </p:txBody>
      </p:sp>
      <p:sp>
        <p:nvSpPr>
          <p:cNvPr id="67" name="フリーフォーム 66"/>
          <p:cNvSpPr/>
          <p:nvPr/>
        </p:nvSpPr>
        <p:spPr>
          <a:xfrm>
            <a:off x="2878667" y="3200400"/>
            <a:ext cx="2785533" cy="2827867"/>
          </a:xfrm>
          <a:custGeom>
            <a:avLst/>
            <a:gdLst>
              <a:gd name="connsiteX0" fmla="*/ 0 w 2785533"/>
              <a:gd name="connsiteY0" fmla="*/ 0 h 2827867"/>
              <a:gd name="connsiteX1" fmla="*/ 2091266 w 2785533"/>
              <a:gd name="connsiteY1" fmla="*/ 1058333 h 2827867"/>
              <a:gd name="connsiteX2" fmla="*/ 2785533 w 2785533"/>
              <a:gd name="connsiteY2" fmla="*/ 2827867 h 2827867"/>
            </a:gdLst>
            <a:ahLst/>
            <a:cxnLst>
              <a:cxn ang="0">
                <a:pos x="connsiteX0" y="connsiteY0"/>
              </a:cxn>
              <a:cxn ang="0">
                <a:pos x="connsiteX1" y="connsiteY1"/>
              </a:cxn>
              <a:cxn ang="0">
                <a:pos x="connsiteX2" y="connsiteY2"/>
              </a:cxn>
            </a:cxnLst>
            <a:rect l="l" t="t" r="r" b="b"/>
            <a:pathLst>
              <a:path w="2785533" h="2827867">
                <a:moveTo>
                  <a:pt x="0" y="0"/>
                </a:moveTo>
                <a:cubicBezTo>
                  <a:pt x="813505" y="293511"/>
                  <a:pt x="1627011" y="587022"/>
                  <a:pt x="2091266" y="1058333"/>
                </a:cubicBezTo>
                <a:cubicBezTo>
                  <a:pt x="2555522" y="1529644"/>
                  <a:pt x="2670527" y="2178755"/>
                  <a:pt x="2785533" y="2827867"/>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p:nvSpPr>
        <p:spPr>
          <a:xfrm>
            <a:off x="1921933" y="3733800"/>
            <a:ext cx="2658692" cy="2159000"/>
          </a:xfrm>
          <a:custGeom>
            <a:avLst/>
            <a:gdLst>
              <a:gd name="connsiteX0" fmla="*/ 0 w 2658692"/>
              <a:gd name="connsiteY0" fmla="*/ 0 h 2159000"/>
              <a:gd name="connsiteX1" fmla="*/ 2218267 w 2658692"/>
              <a:gd name="connsiteY1" fmla="*/ 711200 h 2159000"/>
              <a:gd name="connsiteX2" fmla="*/ 2658534 w 2658692"/>
              <a:gd name="connsiteY2" fmla="*/ 2159000 h 2159000"/>
            </a:gdLst>
            <a:ahLst/>
            <a:cxnLst>
              <a:cxn ang="0">
                <a:pos x="connsiteX0" y="connsiteY0"/>
              </a:cxn>
              <a:cxn ang="0">
                <a:pos x="connsiteX1" y="connsiteY1"/>
              </a:cxn>
              <a:cxn ang="0">
                <a:pos x="connsiteX2" y="connsiteY2"/>
              </a:cxn>
            </a:cxnLst>
            <a:rect l="l" t="t" r="r" b="b"/>
            <a:pathLst>
              <a:path w="2658692" h="2159000">
                <a:moveTo>
                  <a:pt x="0" y="0"/>
                </a:moveTo>
                <a:cubicBezTo>
                  <a:pt x="887589" y="175683"/>
                  <a:pt x="1775178" y="351367"/>
                  <a:pt x="2218267" y="711200"/>
                </a:cubicBezTo>
                <a:cubicBezTo>
                  <a:pt x="2661356" y="1071033"/>
                  <a:pt x="2659945" y="1615016"/>
                  <a:pt x="2658534" y="2159000"/>
                </a:cubicBezTo>
              </a:path>
            </a:pathLst>
          </a:custGeom>
          <a:noFill/>
          <a:ln>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吹き出し 68"/>
          <p:cNvSpPr/>
          <p:nvPr/>
        </p:nvSpPr>
        <p:spPr>
          <a:xfrm>
            <a:off x="591344" y="5692006"/>
            <a:ext cx="2540496" cy="872383"/>
          </a:xfrm>
          <a:prstGeom prst="wedgeRoundRectCallout">
            <a:avLst>
              <a:gd name="adj1" fmla="val -649"/>
              <a:gd name="adj2" fmla="val -12675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t>Key1</a:t>
            </a:r>
            <a:r>
              <a:rPr kumimoji="1" lang="ja-JP" altLang="en-US" dirty="0" smtClean="0"/>
              <a:t>と</a:t>
            </a:r>
            <a:r>
              <a:rPr kumimoji="1" lang="en-US" altLang="ja-JP" dirty="0" smtClean="0"/>
              <a:t>Key2</a:t>
            </a:r>
            <a:r>
              <a:rPr lang="ja-JP" altLang="en-US" dirty="0" smtClean="0"/>
              <a:t>は同じ</a:t>
            </a:r>
            <a:r>
              <a:rPr lang="en-US" altLang="ja-JP" dirty="0" smtClean="0"/>
              <a:t>Reducer</a:t>
            </a:r>
            <a:r>
              <a:rPr lang="ja-JP" altLang="en-US" dirty="0" smtClean="0"/>
              <a:t>で処理したいが、集約できない</a:t>
            </a:r>
            <a:endParaRPr kumimoji="1" lang="ja-JP" altLang="en-US" dirty="0"/>
          </a:p>
        </p:txBody>
      </p:sp>
      <p:sp>
        <p:nvSpPr>
          <p:cNvPr id="70" name="角丸四角形 69"/>
          <p:cNvSpPr/>
          <p:nvPr/>
        </p:nvSpPr>
        <p:spPr>
          <a:xfrm>
            <a:off x="3341305" y="5422701"/>
            <a:ext cx="942663" cy="310555"/>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t>&lt;Key1&gt;</a:t>
            </a:r>
            <a:endParaRPr kumimoji="1" lang="ja-JP" altLang="en-US" sz="1600" dirty="0"/>
          </a:p>
        </p:txBody>
      </p:sp>
      <p:sp>
        <p:nvSpPr>
          <p:cNvPr id="71" name="角丸四角形 70"/>
          <p:cNvSpPr/>
          <p:nvPr/>
        </p:nvSpPr>
        <p:spPr>
          <a:xfrm>
            <a:off x="4139952" y="5085184"/>
            <a:ext cx="942663" cy="310555"/>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t>&lt;</a:t>
            </a:r>
            <a:r>
              <a:rPr kumimoji="1" lang="en-US" altLang="ja-JP" sz="1600" dirty="0" err="1" smtClean="0"/>
              <a:t>KeyX</a:t>
            </a:r>
            <a:r>
              <a:rPr kumimoji="1" lang="en-US" altLang="ja-JP" sz="1600" dirty="0" smtClean="0"/>
              <a:t>&gt;</a:t>
            </a:r>
            <a:endParaRPr kumimoji="1" lang="ja-JP" altLang="en-US" sz="1600" dirty="0"/>
          </a:p>
        </p:txBody>
      </p:sp>
      <p:sp>
        <p:nvSpPr>
          <p:cNvPr id="72" name="角丸四角形 71"/>
          <p:cNvSpPr/>
          <p:nvPr/>
        </p:nvSpPr>
        <p:spPr>
          <a:xfrm>
            <a:off x="5084026" y="5536728"/>
            <a:ext cx="942663" cy="310555"/>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t>&lt;Key2&gt;</a:t>
            </a:r>
            <a:endParaRPr kumimoji="1" lang="ja-JP" alt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en-US" dirty="0" smtClean="0"/>
              <a:t>参考</a:t>
            </a:r>
            <a:r>
              <a:rPr lang="en-US" altLang="ja-JP" dirty="0" smtClean="0"/>
              <a:t>】 Hadoop</a:t>
            </a:r>
            <a:r>
              <a:rPr lang="ja-JP" altLang="en-US" dirty="0" smtClean="0"/>
              <a:t>標準のパーティショナー </a:t>
            </a:r>
            <a:endParaRPr kumimoji="1" lang="ja-JP" altLang="en-US" dirty="0"/>
          </a:p>
        </p:txBody>
      </p:sp>
      <p:sp>
        <p:nvSpPr>
          <p:cNvPr id="3" name="コンテンツ プレースホルダー 2"/>
          <p:cNvSpPr>
            <a:spLocks noGrp="1"/>
          </p:cNvSpPr>
          <p:nvPr>
            <p:ph idx="1"/>
          </p:nvPr>
        </p:nvSpPr>
        <p:spPr>
          <a:xfrm>
            <a:off x="179512" y="1206501"/>
            <a:ext cx="8784976" cy="422300"/>
          </a:xfrm>
        </p:spPr>
        <p:txBody>
          <a:bodyPr/>
          <a:lstStyle/>
          <a:p>
            <a:pPr>
              <a:buFont typeface="Wingdings" pitchFamily="2" charset="2"/>
              <a:buChar char="n"/>
            </a:pPr>
            <a:r>
              <a:rPr kumimoji="1" lang="en-US" altLang="ja-JP" dirty="0" smtClean="0"/>
              <a:t>Hadoop</a:t>
            </a:r>
            <a:r>
              <a:rPr kumimoji="1" lang="ja-JP" altLang="en-US" dirty="0" smtClean="0"/>
              <a:t>は</a:t>
            </a:r>
            <a:r>
              <a:rPr kumimoji="1" lang="en-US" altLang="ja-JP" dirty="0" err="1" smtClean="0"/>
              <a:t>HashPartitioner</a:t>
            </a:r>
            <a:r>
              <a:rPr kumimoji="1" lang="ja-JP" altLang="en-US" dirty="0" smtClean="0"/>
              <a:t>により</a:t>
            </a:r>
            <a:r>
              <a:rPr kumimoji="1" lang="en-US" altLang="ja-JP" dirty="0" smtClean="0"/>
              <a:t>Key</a:t>
            </a:r>
            <a:r>
              <a:rPr kumimoji="1" lang="ja-JP" altLang="en-US" dirty="0" smtClean="0"/>
              <a:t>を振り分ける</a:t>
            </a:r>
            <a:endParaRPr kumimoji="1" lang="ja-JP" altLang="en-US" dirty="0"/>
          </a:p>
        </p:txBody>
      </p:sp>
      <p:sp>
        <p:nvSpPr>
          <p:cNvPr id="4" name="スライド番号プレースホルダー 3"/>
          <p:cNvSpPr>
            <a:spLocks noGrp="1"/>
          </p:cNvSpPr>
          <p:nvPr>
            <p:ph type="sldNum" sz="quarter" idx="11"/>
          </p:nvPr>
        </p:nvSpPr>
        <p:spPr/>
        <p:txBody>
          <a:bodyPr/>
          <a:lstStyle/>
          <a:p>
            <a:fld id="{05BC3F6C-FA60-4B64-957B-698064427B42}" type="slidenum">
              <a:rPr kumimoji="1" lang="ja-JP" altLang="en-US" smtClean="0"/>
              <a:pPr/>
              <a:t>8</a:t>
            </a:fld>
            <a:endParaRPr kumimoji="1" lang="ja-JP" altLang="en-US"/>
          </a:p>
        </p:txBody>
      </p:sp>
      <p:sp>
        <p:nvSpPr>
          <p:cNvPr id="5" name="テキスト ボックス 4"/>
          <p:cNvSpPr txBox="1"/>
          <p:nvPr/>
        </p:nvSpPr>
        <p:spPr>
          <a:xfrm>
            <a:off x="539552" y="1844824"/>
            <a:ext cx="828092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1600" dirty="0" smtClean="0">
                <a:latin typeface="Courier New" pitchFamily="49" charset="0"/>
                <a:ea typeface="ＭＳ ゴシック" pitchFamily="49" charset="-128"/>
                <a:cs typeface="Courier New" pitchFamily="49" charset="0"/>
              </a:rPr>
              <a:t>public </a:t>
            </a:r>
            <a:r>
              <a:rPr kumimoji="1" lang="en-US" altLang="ja-JP" sz="1600" dirty="0" smtClean="0">
                <a:latin typeface="Courier New" pitchFamily="49" charset="0"/>
                <a:ea typeface="ＭＳ ゴシック" pitchFamily="49" charset="-128"/>
                <a:cs typeface="Courier New" pitchFamily="49" charset="0"/>
              </a:rPr>
              <a:t>class </a:t>
            </a:r>
            <a:r>
              <a:rPr kumimoji="1" lang="en-US" altLang="ja-JP" sz="1600" b="1" dirty="0" err="1" smtClean="0">
                <a:solidFill>
                  <a:srgbClr val="FF0000"/>
                </a:solidFill>
                <a:latin typeface="Courier New" pitchFamily="49" charset="0"/>
                <a:ea typeface="ＭＳ ゴシック" pitchFamily="49" charset="-128"/>
                <a:cs typeface="Courier New" pitchFamily="49" charset="0"/>
              </a:rPr>
              <a:t>HashPartitoner</a:t>
            </a:r>
            <a:r>
              <a:rPr kumimoji="1" lang="en-US" altLang="ja-JP" sz="1600" dirty="0" smtClean="0">
                <a:latin typeface="Courier New" pitchFamily="49" charset="0"/>
                <a:ea typeface="ＭＳ ゴシック" pitchFamily="49" charset="-128"/>
                <a:cs typeface="Courier New" pitchFamily="49" charset="0"/>
              </a:rPr>
              <a:t>&lt;K, V&gt; extends </a:t>
            </a:r>
            <a:r>
              <a:rPr kumimoji="1" lang="en-US" altLang="ja-JP" sz="1600" b="1" dirty="0" err="1" smtClean="0">
                <a:solidFill>
                  <a:srgbClr val="FF0000"/>
                </a:solidFill>
                <a:latin typeface="Courier New" pitchFamily="49" charset="0"/>
                <a:ea typeface="ＭＳ ゴシック" pitchFamily="49" charset="-128"/>
                <a:cs typeface="Courier New" pitchFamily="49" charset="0"/>
              </a:rPr>
              <a:t>Partitioner</a:t>
            </a:r>
            <a:r>
              <a:rPr kumimoji="1" lang="en-US" altLang="ja-JP" sz="1600" dirty="0" smtClean="0">
                <a:latin typeface="Courier New" pitchFamily="49" charset="0"/>
                <a:ea typeface="ＭＳ ゴシック" pitchFamily="49" charset="-128"/>
                <a:cs typeface="Courier New" pitchFamily="49" charset="0"/>
              </a:rPr>
              <a:t>&lt;K, V&gt; {</a:t>
            </a:r>
          </a:p>
          <a:p>
            <a:r>
              <a:rPr kumimoji="1" lang="en-US" altLang="ja-JP" sz="1600" dirty="0" smtClean="0">
                <a:latin typeface="Courier New" pitchFamily="49" charset="0"/>
                <a:ea typeface="ＭＳ ゴシック" pitchFamily="49" charset="-128"/>
                <a:cs typeface="Courier New" pitchFamily="49" charset="0"/>
              </a:rPr>
              <a:t>  </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public </a:t>
            </a:r>
            <a:r>
              <a:rPr lang="en-US" altLang="ja-JP" sz="1600" dirty="0" err="1" smtClean="0">
                <a:latin typeface="Courier New" pitchFamily="49" charset="0"/>
                <a:ea typeface="ＭＳ ゴシック" pitchFamily="49" charset="-128"/>
                <a:cs typeface="Courier New" pitchFamily="49" charset="0"/>
              </a:rPr>
              <a:t>int</a:t>
            </a:r>
            <a:r>
              <a:rPr lang="en-US" altLang="ja-JP" sz="1600" dirty="0" smtClean="0">
                <a:latin typeface="Courier New" pitchFamily="49" charset="0"/>
                <a:ea typeface="ＭＳ ゴシック" pitchFamily="49" charset="-128"/>
                <a:cs typeface="Courier New" pitchFamily="49" charset="0"/>
              </a:rPr>
              <a:t> </a:t>
            </a:r>
            <a:r>
              <a:rPr lang="en-US" altLang="ja-JP" sz="1600" b="1" dirty="0" err="1" smtClean="0">
                <a:solidFill>
                  <a:srgbClr val="FF0000"/>
                </a:solidFill>
                <a:latin typeface="Courier New" pitchFamily="49" charset="0"/>
                <a:ea typeface="ＭＳ ゴシック" pitchFamily="49" charset="-128"/>
                <a:cs typeface="Courier New" pitchFamily="49" charset="0"/>
              </a:rPr>
              <a:t>getPartition</a:t>
            </a:r>
            <a:r>
              <a:rPr lang="en-US" altLang="ja-JP" sz="1600" dirty="0" smtClean="0">
                <a:latin typeface="Courier New" pitchFamily="49" charset="0"/>
                <a:ea typeface="ＭＳ ゴシック" pitchFamily="49" charset="-128"/>
                <a:cs typeface="Courier New" pitchFamily="49" charset="0"/>
              </a:rPr>
              <a:t>(K key, V, value,</a:t>
            </a:r>
          </a:p>
          <a:p>
            <a:r>
              <a:rPr kumimoji="1" lang="en-US" altLang="ja-JP" sz="1600" dirty="0">
                <a:latin typeface="Courier New" pitchFamily="49" charset="0"/>
                <a:ea typeface="ＭＳ ゴシック" pitchFamily="49" charset="-128"/>
                <a:cs typeface="Courier New" pitchFamily="49" charset="0"/>
              </a:rPr>
              <a:t> </a:t>
            </a:r>
            <a:r>
              <a:rPr kumimoji="1" lang="en-US" altLang="ja-JP" sz="1600" dirty="0" smtClean="0">
                <a:latin typeface="Courier New" pitchFamily="49" charset="0"/>
                <a:ea typeface="ＭＳ ゴシック" pitchFamily="49" charset="-128"/>
                <a:cs typeface="Courier New" pitchFamily="49" charset="0"/>
              </a:rPr>
              <a:t>                          </a:t>
            </a:r>
            <a:r>
              <a:rPr kumimoji="1" lang="en-US" altLang="ja-JP" sz="1600" dirty="0" err="1" smtClean="0">
                <a:latin typeface="Courier New" pitchFamily="49" charset="0"/>
                <a:ea typeface="ＭＳ ゴシック" pitchFamily="49" charset="-128"/>
                <a:cs typeface="Courier New" pitchFamily="49" charset="0"/>
              </a:rPr>
              <a:t>int</a:t>
            </a:r>
            <a:r>
              <a:rPr kumimoji="1" lang="en-US" altLang="ja-JP" sz="1600" dirty="0" smtClean="0">
                <a:latin typeface="Courier New" pitchFamily="49" charset="0"/>
                <a:ea typeface="ＭＳ ゴシック" pitchFamily="49" charset="-128"/>
                <a:cs typeface="Courier New" pitchFamily="49" charset="0"/>
              </a:rPr>
              <a:t> </a:t>
            </a:r>
            <a:r>
              <a:rPr kumimoji="1" lang="en-US" altLang="ja-JP" sz="1600" dirty="0" err="1" smtClean="0">
                <a:latin typeface="Courier New" pitchFamily="49" charset="0"/>
                <a:ea typeface="ＭＳ ゴシック" pitchFamily="49" charset="-128"/>
                <a:cs typeface="Courier New" pitchFamily="49" charset="0"/>
              </a:rPr>
              <a:t>numReduceTasks</a:t>
            </a:r>
            <a:r>
              <a:rPr kumimoji="1" lang="en-US" altLang="ja-JP" sz="1600" dirty="0" smtClean="0">
                <a:latin typeface="Courier New" pitchFamily="49" charset="0"/>
                <a:ea typeface="ＭＳ ゴシック" pitchFamily="49" charset="-128"/>
                <a:cs typeface="Courier New" pitchFamily="49" charset="0"/>
              </a:rPr>
              <a:t>) {</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return </a:t>
            </a:r>
            <a:r>
              <a:rPr lang="en-US" altLang="ja-JP" sz="1600" b="1" dirty="0" smtClean="0">
                <a:solidFill>
                  <a:srgbClr val="FF0000"/>
                </a:solidFill>
                <a:latin typeface="Courier New" pitchFamily="49" charset="0"/>
                <a:ea typeface="ＭＳ ゴシック" pitchFamily="49" charset="-128"/>
                <a:cs typeface="Courier New" pitchFamily="49" charset="0"/>
              </a:rPr>
              <a:t>(</a:t>
            </a:r>
            <a:r>
              <a:rPr lang="en-US" altLang="ja-JP" sz="1600" b="1" dirty="0" err="1" smtClean="0">
                <a:solidFill>
                  <a:srgbClr val="FF0000"/>
                </a:solidFill>
                <a:latin typeface="Courier New" pitchFamily="49" charset="0"/>
                <a:ea typeface="ＭＳ ゴシック" pitchFamily="49" charset="-128"/>
                <a:cs typeface="Courier New" pitchFamily="49" charset="0"/>
              </a:rPr>
              <a:t>key.hashCode</a:t>
            </a:r>
            <a:r>
              <a:rPr lang="en-US" altLang="ja-JP" sz="1600" b="1" dirty="0" smtClean="0">
                <a:solidFill>
                  <a:srgbClr val="FF0000"/>
                </a:solidFill>
                <a:latin typeface="Courier New" pitchFamily="49" charset="0"/>
                <a:ea typeface="ＭＳ ゴシック" pitchFamily="49" charset="-128"/>
                <a:cs typeface="Courier New" pitchFamily="49" charset="0"/>
              </a:rPr>
              <a:t>() &amp; </a:t>
            </a:r>
            <a:r>
              <a:rPr lang="en-US" altLang="ja-JP" sz="1600" b="1" dirty="0" err="1" smtClean="0">
                <a:solidFill>
                  <a:srgbClr val="FF0000"/>
                </a:solidFill>
                <a:latin typeface="Courier New" pitchFamily="49" charset="0"/>
                <a:ea typeface="ＭＳ ゴシック" pitchFamily="49" charset="-128"/>
                <a:cs typeface="Courier New" pitchFamily="49" charset="0"/>
              </a:rPr>
              <a:t>Integer.MAX_VALUE</a:t>
            </a:r>
            <a:r>
              <a:rPr lang="en-US" altLang="ja-JP" sz="1600" b="1" dirty="0" smtClean="0">
                <a:solidFill>
                  <a:srgbClr val="FF0000"/>
                </a:solidFill>
                <a:latin typeface="Courier New" pitchFamily="49" charset="0"/>
                <a:ea typeface="ＭＳ ゴシック" pitchFamily="49" charset="-128"/>
                <a:cs typeface="Courier New" pitchFamily="49" charset="0"/>
              </a:rPr>
              <a:t>) % </a:t>
            </a:r>
            <a:r>
              <a:rPr lang="en-US" altLang="ja-JP" sz="1600" b="1" dirty="0" err="1" smtClean="0">
                <a:solidFill>
                  <a:srgbClr val="FF0000"/>
                </a:solidFill>
                <a:latin typeface="Courier New" pitchFamily="49" charset="0"/>
                <a:ea typeface="ＭＳ ゴシック" pitchFamily="49" charset="-128"/>
                <a:cs typeface="Courier New" pitchFamily="49" charset="0"/>
              </a:rPr>
              <a:t>numReduceTasks</a:t>
            </a:r>
            <a:r>
              <a:rPr lang="en-US" altLang="ja-JP" sz="1600" dirty="0" smtClean="0">
                <a:latin typeface="Courier New" pitchFamily="49" charset="0"/>
                <a:ea typeface="ＭＳ ゴシック" pitchFamily="49" charset="-128"/>
                <a:cs typeface="Courier New" pitchFamily="49" charset="0"/>
              </a:rPr>
              <a:t>;</a:t>
            </a:r>
            <a:endParaRPr kumimoji="1" lang="en-US" altLang="ja-JP" sz="1600" dirty="0" smtClean="0">
              <a:latin typeface="Courier New" pitchFamily="49" charset="0"/>
              <a:ea typeface="ＭＳ ゴシック" pitchFamily="49" charset="-128"/>
              <a:cs typeface="Courier New" pitchFamily="49" charset="0"/>
            </a:endParaRPr>
          </a:p>
          <a:p>
            <a:r>
              <a:rPr kumimoji="1" lang="en-US" altLang="ja-JP" sz="1600" dirty="0" smtClean="0">
                <a:latin typeface="Courier New" pitchFamily="49" charset="0"/>
                <a:ea typeface="ＭＳ ゴシック" pitchFamily="49" charset="-128"/>
                <a:cs typeface="Courier New" pitchFamily="49" charset="0"/>
              </a:rPr>
              <a:t>} </a:t>
            </a:r>
            <a:endParaRPr kumimoji="1" lang="ja-JP" altLang="en-US" sz="1600" dirty="0">
              <a:latin typeface="Courier New" pitchFamily="49" charset="0"/>
              <a:ea typeface="ＭＳ ゴシック" pitchFamily="49" charset="-128"/>
              <a:cs typeface="Courier New" pitchFamily="49" charset="0"/>
            </a:endParaRPr>
          </a:p>
        </p:txBody>
      </p:sp>
      <p:sp>
        <p:nvSpPr>
          <p:cNvPr id="6" name="角丸四角形吹き出し 5"/>
          <p:cNvSpPr/>
          <p:nvPr/>
        </p:nvSpPr>
        <p:spPr>
          <a:xfrm>
            <a:off x="1403648" y="3717032"/>
            <a:ext cx="3888432" cy="972688"/>
          </a:xfrm>
          <a:prstGeom prst="wedgeRoundRectCallout">
            <a:avLst>
              <a:gd name="adj1" fmla="val -12015"/>
              <a:gd name="adj2" fmla="val -1063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key</a:t>
            </a:r>
            <a:r>
              <a:rPr kumimoji="1" lang="ja-JP" altLang="en-US" dirty="0" smtClean="0"/>
              <a:t>オブジェクトのハッシュを利用して</a:t>
            </a:r>
            <a:endParaRPr kumimoji="1" lang="en-US" altLang="ja-JP" dirty="0" smtClean="0"/>
          </a:p>
          <a:p>
            <a:pPr algn="ctr"/>
            <a:r>
              <a:rPr lang="ja-JP" altLang="en-US" dirty="0" smtClean="0"/>
              <a:t>振り分け先を設定する</a:t>
            </a:r>
            <a:endParaRPr kumimoji="1" lang="ja-JP" altLang="en-US" dirty="0"/>
          </a:p>
        </p:txBody>
      </p:sp>
    </p:spTree>
    <p:extLst>
      <p:ext uri="{BB962C8B-B14F-4D97-AF65-F5344CB8AC3E}">
        <p14:creationId xmlns:p14="http://schemas.microsoft.com/office/powerpoint/2010/main" val="91560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パーティショナーの設定</a:t>
            </a:r>
            <a:endParaRPr kumimoji="1" lang="ja-JP" altLang="en-US" dirty="0"/>
          </a:p>
        </p:txBody>
      </p:sp>
      <p:sp>
        <p:nvSpPr>
          <p:cNvPr id="3" name="コンテンツ プレースホルダ 2"/>
          <p:cNvSpPr>
            <a:spLocks noGrp="1"/>
          </p:cNvSpPr>
          <p:nvPr>
            <p:ph idx="1"/>
          </p:nvPr>
        </p:nvSpPr>
        <p:spPr/>
        <p:txBody>
          <a:bodyPr/>
          <a:lstStyle/>
          <a:p>
            <a:r>
              <a:rPr lang="en-US" altLang="ja-JP" dirty="0" err="1" smtClean="0"/>
              <a:t>Partitioner</a:t>
            </a:r>
            <a:r>
              <a:rPr lang="ja-JP" altLang="en-US" dirty="0" smtClean="0"/>
              <a:t>インタフェースを実装</a:t>
            </a:r>
            <a:endParaRPr lang="en-US" altLang="ja-JP" dirty="0" smtClean="0"/>
          </a:p>
          <a:p>
            <a:pPr lvl="1">
              <a:buFont typeface="Arial" pitchFamily="34" charset="0"/>
              <a:buChar char="•"/>
            </a:pPr>
            <a:r>
              <a:rPr kumimoji="1" lang="en-US" altLang="ja-JP" dirty="0" err="1" smtClean="0"/>
              <a:t>getPartition</a:t>
            </a:r>
            <a:r>
              <a:rPr kumimoji="1" lang="ja-JP" altLang="en-US" dirty="0" smtClean="0"/>
              <a:t>メソッドを実装することで利用可能</a:t>
            </a:r>
            <a:endParaRPr kumimoji="1" lang="en-US" altLang="ja-JP" dirty="0" smtClean="0"/>
          </a:p>
          <a:p>
            <a:r>
              <a:rPr lang="en-US" altLang="ja-JP" dirty="0" err="1" smtClean="0"/>
              <a:t>Job.setPartitionerClass</a:t>
            </a:r>
            <a:r>
              <a:rPr lang="ja-JP" altLang="en-US" dirty="0" smtClean="0"/>
              <a:t>メソッドにて、利用する</a:t>
            </a:r>
            <a:r>
              <a:rPr lang="en-US" altLang="ja-JP" dirty="0" err="1" smtClean="0"/>
              <a:t>Partitioner</a:t>
            </a:r>
            <a:r>
              <a:rPr lang="ja-JP" altLang="en-US" dirty="0" smtClean="0"/>
              <a:t>クラスを定義</a:t>
            </a:r>
            <a:endParaRPr kumimoji="1" lang="ja-JP" altLang="en-US" dirty="0"/>
          </a:p>
        </p:txBody>
      </p:sp>
      <p:sp>
        <p:nvSpPr>
          <p:cNvPr id="4" name="スライド番号プレースホルダ 3"/>
          <p:cNvSpPr>
            <a:spLocks noGrp="1"/>
          </p:cNvSpPr>
          <p:nvPr>
            <p:ph type="sldNum" sz="quarter" idx="11"/>
          </p:nvPr>
        </p:nvSpPr>
        <p:spPr/>
        <p:txBody>
          <a:bodyPr/>
          <a:lstStyle/>
          <a:p>
            <a:fld id="{05BC3F6C-FA60-4B64-957B-698064427B42}" type="slidenum">
              <a:rPr kumimoji="1" lang="ja-JP" altLang="en-US" smtClean="0"/>
              <a:pPr/>
              <a:t>9</a:t>
            </a:fld>
            <a:endParaRPr kumimoji="1" lang="ja-JP" altLang="en-US"/>
          </a:p>
        </p:txBody>
      </p:sp>
      <p:sp>
        <p:nvSpPr>
          <p:cNvPr id="6" name="テキスト ボックス 5"/>
          <p:cNvSpPr txBox="1"/>
          <p:nvPr/>
        </p:nvSpPr>
        <p:spPr>
          <a:xfrm>
            <a:off x="971600" y="2348880"/>
            <a:ext cx="7272808"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1600" dirty="0" smtClean="0">
                <a:latin typeface="Courier New" pitchFamily="49" charset="0"/>
                <a:ea typeface="ＭＳ ゴシック" pitchFamily="49" charset="-128"/>
                <a:cs typeface="Courier New" pitchFamily="49" charset="0"/>
              </a:rPr>
              <a:t>public class </a:t>
            </a:r>
            <a:r>
              <a:rPr kumimoji="1" lang="en-US" altLang="ja-JP" sz="1600" dirty="0" err="1" smtClean="0">
                <a:latin typeface="Courier New" pitchFamily="49" charset="0"/>
                <a:ea typeface="ＭＳ ゴシック" pitchFamily="49" charset="-128"/>
                <a:cs typeface="Courier New" pitchFamily="49" charset="0"/>
              </a:rPr>
              <a:t>SampleJob</a:t>
            </a:r>
            <a:r>
              <a:rPr kumimoji="1" lang="en-US" altLang="ja-JP" sz="1600" dirty="0" smtClean="0">
                <a:latin typeface="Courier New" pitchFamily="49" charset="0"/>
                <a:ea typeface="ＭＳ ゴシック" pitchFamily="49" charset="-128"/>
                <a:cs typeface="Courier New" pitchFamily="49" charset="0"/>
              </a:rPr>
              <a:t> extend Configured implements Tool {</a:t>
            </a:r>
          </a:p>
          <a:p>
            <a:r>
              <a:rPr kumimoji="1" lang="en-US" altLang="ja-JP" sz="1600" dirty="0" smtClean="0">
                <a:latin typeface="Courier New" pitchFamily="49" charset="0"/>
                <a:ea typeface="ＭＳ ゴシック" pitchFamily="49" charset="-128"/>
                <a:cs typeface="Courier New" pitchFamily="49" charset="0"/>
              </a:rPr>
              <a:t>  public </a:t>
            </a:r>
            <a:r>
              <a:rPr kumimoji="1" lang="en-US" altLang="ja-JP" sz="1600" dirty="0" err="1" smtClean="0">
                <a:latin typeface="Courier New" pitchFamily="49" charset="0"/>
                <a:ea typeface="ＭＳ ゴシック" pitchFamily="49" charset="-128"/>
                <a:cs typeface="Courier New" pitchFamily="49" charset="0"/>
              </a:rPr>
              <a:t>int</a:t>
            </a:r>
            <a:r>
              <a:rPr kumimoji="1" lang="en-US" altLang="ja-JP" sz="1600" dirty="0" smtClean="0">
                <a:latin typeface="Courier New" pitchFamily="49" charset="0"/>
                <a:ea typeface="ＭＳ ゴシック" pitchFamily="49" charset="-128"/>
                <a:cs typeface="Courier New" pitchFamily="49" charset="0"/>
              </a:rPr>
              <a:t> run(String[] </a:t>
            </a:r>
            <a:r>
              <a:rPr kumimoji="1" lang="en-US" altLang="ja-JP" sz="1600" dirty="0" err="1" smtClean="0">
                <a:latin typeface="Courier New" pitchFamily="49" charset="0"/>
                <a:ea typeface="ＭＳ ゴシック" pitchFamily="49" charset="-128"/>
                <a:cs typeface="Courier New" pitchFamily="49" charset="0"/>
              </a:rPr>
              <a:t>args</a:t>
            </a:r>
            <a:r>
              <a:rPr kumimoji="1" lang="en-US" altLang="ja-JP" sz="1600" dirty="0" smtClean="0">
                <a:latin typeface="Courier New" pitchFamily="49" charset="0"/>
                <a:ea typeface="ＭＳ ゴシック" pitchFamily="49" charset="-128"/>
                <a:cs typeface="Courier New" pitchFamily="49" charset="0"/>
              </a:rPr>
              <a:t>) throws Exception {</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Job </a:t>
            </a:r>
            <a:r>
              <a:rPr lang="en-US" altLang="ja-JP" sz="1600" dirty="0" err="1" smtClean="0">
                <a:latin typeface="Courier New" pitchFamily="49" charset="0"/>
                <a:ea typeface="ＭＳ ゴシック" pitchFamily="49" charset="-128"/>
                <a:cs typeface="Courier New" pitchFamily="49" charset="0"/>
              </a:rPr>
              <a:t>job</a:t>
            </a:r>
            <a:r>
              <a:rPr lang="en-US" altLang="ja-JP" sz="1600" dirty="0" smtClean="0">
                <a:latin typeface="Courier New" pitchFamily="49" charset="0"/>
                <a:ea typeface="ＭＳ ゴシック" pitchFamily="49" charset="-128"/>
                <a:cs typeface="Courier New" pitchFamily="49" charset="0"/>
              </a:rPr>
              <a:t> = new Job(</a:t>
            </a:r>
            <a:r>
              <a:rPr lang="en-US" altLang="ja-JP" sz="1600" dirty="0" err="1" smtClean="0">
                <a:latin typeface="Courier New" pitchFamily="49" charset="0"/>
                <a:ea typeface="ＭＳ ゴシック" pitchFamily="49" charset="-128"/>
                <a:cs typeface="Courier New" pitchFamily="49" charset="0"/>
              </a:rPr>
              <a:t>getConf</a:t>
            </a:r>
            <a:r>
              <a:rPr lang="en-US" altLang="ja-JP" sz="1600" dirty="0" smtClean="0">
                <a:latin typeface="Courier New" pitchFamily="49" charset="0"/>
                <a:ea typeface="ＭＳ ゴシック" pitchFamily="49" charset="-128"/>
                <a:cs typeface="Courier New" pitchFamily="49" charset="0"/>
              </a:rPr>
              <a:t>());</a:t>
            </a:r>
            <a:endParaRPr kumimoji="1" lang="en-US" altLang="ja-JP" sz="1600" dirty="0" smtClean="0">
              <a:latin typeface="Courier New" pitchFamily="49" charset="0"/>
              <a:ea typeface="ＭＳ ゴシック" pitchFamily="49" charset="-128"/>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 </a:t>
            </a:r>
            <a:r>
              <a:rPr lang="ja-JP" altLang="en-US" sz="1600" dirty="0" smtClean="0">
                <a:latin typeface="+mn-ea"/>
                <a:cs typeface="Courier New" pitchFamily="49" charset="0"/>
              </a:rPr>
              <a:t>途中省略</a:t>
            </a:r>
            <a:endParaRPr lang="en-US" altLang="ja-JP" sz="1600" dirty="0" smtClean="0">
              <a:latin typeface="+mn-ea"/>
              <a:cs typeface="Courier New" pitchFamily="49" charset="0"/>
            </a:endParaRP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job.</a:t>
            </a:r>
            <a:r>
              <a:rPr lang="en-US" altLang="ja-JP" sz="1600" b="1" dirty="0" err="1" smtClean="0">
                <a:solidFill>
                  <a:srgbClr val="FF0000"/>
                </a:solidFill>
                <a:latin typeface="Courier New" pitchFamily="49" charset="0"/>
                <a:ea typeface="ＭＳ ゴシック" pitchFamily="49" charset="-128"/>
                <a:cs typeface="Courier New" pitchFamily="49" charset="0"/>
              </a:rPr>
              <a:t>setPartitionerClass</a:t>
            </a:r>
            <a:r>
              <a:rPr lang="en-US" altLang="ja-JP" sz="1600" b="1" dirty="0" smtClean="0">
                <a:solidFill>
                  <a:srgbClr val="FF0000"/>
                </a:solidFill>
                <a:latin typeface="Courier New" pitchFamily="49" charset="0"/>
                <a:ea typeface="ＭＳ ゴシック" pitchFamily="49" charset="-128"/>
                <a:cs typeface="Courier New" pitchFamily="49" charset="0"/>
              </a:rPr>
              <a:t>(</a:t>
            </a:r>
            <a:r>
              <a:rPr lang="en-US" altLang="ja-JP" sz="1600" b="1" dirty="0" err="1" smtClean="0">
                <a:solidFill>
                  <a:srgbClr val="FF0000"/>
                </a:solidFill>
                <a:latin typeface="Courier New" pitchFamily="49" charset="0"/>
                <a:ea typeface="ＭＳ ゴシック" pitchFamily="49" charset="-128"/>
                <a:cs typeface="Courier New" pitchFamily="49" charset="0"/>
              </a:rPr>
              <a:t>SamplePartitioner.class</a:t>
            </a:r>
            <a:r>
              <a:rPr lang="en-US" altLang="ja-JP" sz="1600" b="1" dirty="0" smtClean="0">
                <a:solidFill>
                  <a:srgbClr val="FF0000"/>
                </a:solidFill>
                <a:latin typeface="Courier New" pitchFamily="49" charset="0"/>
                <a:ea typeface="ＭＳ ゴシック" pitchFamily="49" charset="-128"/>
                <a:cs typeface="Courier New" pitchFamily="49" charset="0"/>
              </a:rPr>
              <a:t>)</a:t>
            </a:r>
            <a:r>
              <a:rPr lang="en-US" altLang="ja-JP" sz="1600" dirty="0" smtClean="0">
                <a:latin typeface="Courier New" pitchFamily="49" charset="0"/>
                <a:ea typeface="ＭＳ ゴシック" pitchFamily="49" charset="-128"/>
                <a:cs typeface="Courier New" pitchFamily="49" charset="0"/>
              </a:rPr>
              <a:t>;</a:t>
            </a: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 </a:t>
            </a:r>
            <a:r>
              <a:rPr lang="ja-JP" altLang="en-US" sz="1600" dirty="0" smtClean="0">
                <a:latin typeface="+mn-ea"/>
                <a:cs typeface="Courier New" pitchFamily="49" charset="0"/>
              </a:rPr>
              <a:t>途中省略</a:t>
            </a:r>
            <a:endParaRPr lang="en-US" altLang="ja-JP" sz="1600" dirty="0">
              <a:latin typeface="+mn-ea"/>
              <a:cs typeface="Courier New" pitchFamily="49" charset="0"/>
            </a:endParaRPr>
          </a:p>
          <a:p>
            <a:r>
              <a:rPr kumimoji="1" lang="en-US" altLang="ja-JP" sz="1600" dirty="0" smtClean="0">
                <a:latin typeface="Courier New" pitchFamily="49" charset="0"/>
                <a:ea typeface="ＭＳ ゴシック" pitchFamily="49" charset="-128"/>
                <a:cs typeface="Courier New" pitchFamily="49" charset="0"/>
              </a:rPr>
              <a:t>  }</a:t>
            </a:r>
          </a:p>
          <a:p>
            <a:r>
              <a:rPr kumimoji="1" lang="en-US" altLang="ja-JP" sz="1600" dirty="0" smtClean="0">
                <a:latin typeface="Courier New" pitchFamily="49" charset="0"/>
                <a:ea typeface="ＭＳ ゴシック" pitchFamily="49" charset="-128"/>
                <a:cs typeface="Courier New" pitchFamily="49" charset="0"/>
              </a:rPr>
              <a:t>} </a:t>
            </a:r>
            <a:endParaRPr kumimoji="1" lang="ja-JP" altLang="en-US" sz="1600" dirty="0">
              <a:latin typeface="Courier New" pitchFamily="49" charset="0"/>
              <a:ea typeface="ＭＳ ゴシック" pitchFamily="49" charset="-128"/>
              <a:cs typeface="Courier New" pitchFamily="49" charset="0"/>
            </a:endParaRPr>
          </a:p>
        </p:txBody>
      </p:sp>
      <p:sp>
        <p:nvSpPr>
          <p:cNvPr id="7" name="テキスト ボックス 6"/>
          <p:cNvSpPr txBox="1"/>
          <p:nvPr/>
        </p:nvSpPr>
        <p:spPr>
          <a:xfrm>
            <a:off x="971600" y="4535249"/>
            <a:ext cx="7272808"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1600" dirty="0" smtClean="0">
                <a:latin typeface="Courier New" pitchFamily="49" charset="0"/>
                <a:ea typeface="ＭＳ ゴシック" pitchFamily="49" charset="-128"/>
                <a:cs typeface="Courier New" pitchFamily="49" charset="0"/>
              </a:rPr>
              <a:t>public class </a:t>
            </a:r>
            <a:r>
              <a:rPr kumimoji="1" lang="en-US" altLang="ja-JP" sz="1600" dirty="0" err="1" smtClean="0">
                <a:solidFill>
                  <a:srgbClr val="FF0000"/>
                </a:solidFill>
                <a:latin typeface="Courier New" pitchFamily="49" charset="0"/>
                <a:ea typeface="ＭＳ ゴシック" pitchFamily="49" charset="-128"/>
                <a:cs typeface="Courier New" pitchFamily="49" charset="0"/>
              </a:rPr>
              <a:t>Samp</a:t>
            </a:r>
            <a:r>
              <a:rPr lang="en-US" altLang="ja-JP" sz="1600" dirty="0" err="1" smtClean="0">
                <a:solidFill>
                  <a:srgbClr val="FF0000"/>
                </a:solidFill>
                <a:latin typeface="Courier New" pitchFamily="49" charset="0"/>
                <a:ea typeface="ＭＳ ゴシック" pitchFamily="49" charset="-128"/>
                <a:cs typeface="Courier New" pitchFamily="49" charset="0"/>
              </a:rPr>
              <a:t>lePartitioner</a:t>
            </a:r>
            <a:r>
              <a:rPr lang="en-US" altLang="ja-JP" sz="1600" dirty="0" smtClean="0">
                <a:latin typeface="Courier New" pitchFamily="49" charset="0"/>
                <a:ea typeface="ＭＳ ゴシック" pitchFamily="49" charset="-128"/>
                <a:cs typeface="Courier New" pitchFamily="49" charset="0"/>
              </a:rPr>
              <a:t> extends </a:t>
            </a:r>
            <a:r>
              <a:rPr lang="en-US" altLang="ja-JP" sz="1600" dirty="0" err="1" smtClean="0">
                <a:latin typeface="Courier New" pitchFamily="49" charset="0"/>
                <a:ea typeface="ＭＳ ゴシック" pitchFamily="49" charset="-128"/>
                <a:cs typeface="Courier New" pitchFamily="49" charset="0"/>
              </a:rPr>
              <a:t>Partitioner</a:t>
            </a:r>
            <a:r>
              <a:rPr lang="en-US" altLang="ja-JP" sz="1600" dirty="0" smtClean="0">
                <a:latin typeface="Courier New" pitchFamily="49" charset="0"/>
                <a:ea typeface="ＭＳ ゴシック" pitchFamily="49" charset="-128"/>
                <a:cs typeface="Courier New" pitchFamily="49" charset="0"/>
              </a:rPr>
              <a:t>&lt;K, V&gt;</a:t>
            </a:r>
            <a:r>
              <a:rPr kumimoji="1" lang="en-US" altLang="ja-JP" sz="1600" dirty="0" smtClean="0">
                <a:latin typeface="Courier New" pitchFamily="49" charset="0"/>
                <a:ea typeface="ＭＳ ゴシック" pitchFamily="49" charset="-128"/>
                <a:cs typeface="Courier New" pitchFamily="49" charset="0"/>
              </a:rPr>
              <a:t> {</a:t>
            </a:r>
          </a:p>
          <a:p>
            <a:endParaRPr kumimoji="1" lang="en-US" altLang="ja-JP" sz="1600" dirty="0" smtClean="0">
              <a:latin typeface="Courier New" pitchFamily="49" charset="0"/>
              <a:ea typeface="ＭＳ ゴシック" pitchFamily="49" charset="-128"/>
              <a:cs typeface="Courier New" pitchFamily="49" charset="0"/>
            </a:endParaRP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 </a:t>
            </a:r>
            <a:r>
              <a:rPr lang="en-US" altLang="ja-JP" sz="1600" dirty="0" smtClean="0">
                <a:latin typeface="+mn-ea"/>
                <a:cs typeface="Courier New" pitchFamily="49" charset="0"/>
              </a:rPr>
              <a:t>KEY</a:t>
            </a:r>
            <a:r>
              <a:rPr lang="ja-JP" altLang="en-US" sz="1600" dirty="0" smtClean="0">
                <a:latin typeface="+mn-ea"/>
                <a:cs typeface="Courier New" pitchFamily="49" charset="0"/>
              </a:rPr>
              <a:t>の特定の要素 </a:t>
            </a:r>
            <a:r>
              <a:rPr lang="en-US" altLang="ja-JP" sz="1600" dirty="0" smtClean="0">
                <a:latin typeface="+mn-ea"/>
                <a:cs typeface="Courier New" pitchFamily="49" charset="0"/>
              </a:rPr>
              <a:t>% Reduce</a:t>
            </a:r>
            <a:r>
              <a:rPr lang="ja-JP" altLang="en-US" sz="1600" dirty="0" smtClean="0">
                <a:latin typeface="+mn-ea"/>
                <a:cs typeface="Courier New" pitchFamily="49" charset="0"/>
              </a:rPr>
              <a:t>処理数 を設定</a:t>
            </a:r>
            <a:endParaRPr kumimoji="1" lang="en-US" altLang="ja-JP" sz="1600" dirty="0" smtClean="0">
              <a:latin typeface="+mn-ea"/>
              <a:cs typeface="Courier New" pitchFamily="49" charset="0"/>
            </a:endParaRPr>
          </a:p>
          <a:p>
            <a:r>
              <a:rPr lang="en-US" altLang="ja-JP" sz="1600" dirty="0">
                <a:latin typeface="Courier New" pitchFamily="49" charset="0"/>
                <a:ea typeface="ＭＳ ゴシック" pitchFamily="49" charset="-128"/>
                <a:cs typeface="Courier New" pitchFamily="49" charset="0"/>
              </a:rPr>
              <a:t> </a:t>
            </a:r>
            <a:r>
              <a:rPr lang="en-US" altLang="ja-JP" sz="1600" dirty="0" smtClean="0">
                <a:latin typeface="Courier New" pitchFamily="49" charset="0"/>
                <a:ea typeface="ＭＳ ゴシック" pitchFamily="49" charset="-128"/>
                <a:cs typeface="Courier New" pitchFamily="49" charset="0"/>
              </a:rPr>
              <a:t> public </a:t>
            </a:r>
            <a:r>
              <a:rPr lang="en-US" altLang="ja-JP" sz="1600" dirty="0" err="1" smtClean="0">
                <a:latin typeface="Courier New" pitchFamily="49" charset="0"/>
                <a:ea typeface="ＭＳ ゴシック" pitchFamily="49" charset="-128"/>
                <a:cs typeface="Courier New" pitchFamily="49" charset="0"/>
              </a:rPr>
              <a:t>int</a:t>
            </a:r>
            <a:r>
              <a:rPr lang="en-US" altLang="ja-JP" sz="1600" dirty="0" smtClean="0">
                <a:latin typeface="Courier New" pitchFamily="49" charset="0"/>
                <a:ea typeface="ＭＳ ゴシック" pitchFamily="49" charset="-128"/>
                <a:cs typeface="Courier New" pitchFamily="49" charset="0"/>
              </a:rPr>
              <a:t> </a:t>
            </a:r>
            <a:r>
              <a:rPr lang="en-US" altLang="ja-JP" sz="1600" b="1" dirty="0" err="1" smtClean="0">
                <a:solidFill>
                  <a:srgbClr val="FF0000"/>
                </a:solidFill>
                <a:latin typeface="Courier New" pitchFamily="49" charset="0"/>
                <a:ea typeface="ＭＳ ゴシック" pitchFamily="49" charset="-128"/>
                <a:cs typeface="Courier New" pitchFamily="49" charset="0"/>
              </a:rPr>
              <a:t>getPartition</a:t>
            </a:r>
            <a:r>
              <a:rPr lang="en-US" altLang="ja-JP" sz="1600" dirty="0" smtClean="0">
                <a:latin typeface="Courier New" pitchFamily="49" charset="0"/>
                <a:ea typeface="ＭＳ ゴシック" pitchFamily="49" charset="-128"/>
                <a:cs typeface="Courier New" pitchFamily="49" charset="0"/>
              </a:rPr>
              <a:t>(K </a:t>
            </a:r>
            <a:r>
              <a:rPr lang="en-US" altLang="ja-JP" sz="1600" dirty="0" err="1" smtClean="0">
                <a:latin typeface="Courier New" pitchFamily="49" charset="0"/>
                <a:ea typeface="ＭＳ ゴシック" pitchFamily="49" charset="-128"/>
                <a:cs typeface="Courier New" pitchFamily="49" charset="0"/>
              </a:rPr>
              <a:t>k</a:t>
            </a:r>
            <a:r>
              <a:rPr lang="en-US" altLang="ja-JP" sz="1600" dirty="0" smtClean="0">
                <a:latin typeface="Courier New" pitchFamily="49" charset="0"/>
                <a:ea typeface="ＭＳ ゴシック" pitchFamily="49" charset="-128"/>
                <a:cs typeface="Courier New" pitchFamily="49" charset="0"/>
              </a:rPr>
              <a:t>, V </a:t>
            </a:r>
            <a:r>
              <a:rPr lang="en-US" altLang="ja-JP" sz="1600" dirty="0" err="1" smtClean="0">
                <a:latin typeface="Courier New" pitchFamily="49" charset="0"/>
                <a:ea typeface="ＭＳ ゴシック" pitchFamily="49" charset="-128"/>
                <a:cs typeface="Courier New" pitchFamily="49" charset="0"/>
              </a:rPr>
              <a:t>v</a:t>
            </a:r>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int</a:t>
            </a:r>
            <a:r>
              <a:rPr lang="en-US" altLang="ja-JP" sz="1600" dirty="0" smtClean="0">
                <a:latin typeface="Courier New" pitchFamily="49" charset="0"/>
                <a:ea typeface="ＭＳ ゴシック" pitchFamily="49" charset="-128"/>
                <a:cs typeface="Courier New" pitchFamily="49" charset="0"/>
              </a:rPr>
              <a:t> </a:t>
            </a:r>
            <a:r>
              <a:rPr lang="en-US" altLang="ja-JP" sz="1600" dirty="0" err="1" smtClean="0">
                <a:latin typeface="Courier New" pitchFamily="49" charset="0"/>
                <a:ea typeface="ＭＳ ゴシック" pitchFamily="49" charset="-128"/>
                <a:cs typeface="Courier New" pitchFamily="49" charset="0"/>
              </a:rPr>
              <a:t>nReduces</a:t>
            </a:r>
            <a:r>
              <a:rPr lang="en-US" altLang="ja-JP" sz="1600" dirty="0" smtClean="0">
                <a:latin typeface="Courier New" pitchFamily="49" charset="0"/>
                <a:ea typeface="ＭＳ ゴシック" pitchFamily="49" charset="-128"/>
                <a:cs typeface="Courier New" pitchFamily="49" charset="0"/>
              </a:rPr>
              <a:t>) {</a:t>
            </a:r>
          </a:p>
          <a:p>
            <a:r>
              <a:rPr lang="en-US" altLang="ja-JP" sz="1600" dirty="0" smtClean="0">
                <a:latin typeface="Courier New" pitchFamily="49" charset="0"/>
                <a:ea typeface="ＭＳ ゴシック" pitchFamily="49" charset="-128"/>
                <a:cs typeface="Courier New" pitchFamily="49" charset="0"/>
              </a:rPr>
              <a:t>    return </a:t>
            </a:r>
            <a:r>
              <a:rPr lang="en-US" altLang="ja-JP" sz="1600" dirty="0" err="1" smtClean="0">
                <a:latin typeface="Courier New" pitchFamily="49" charset="0"/>
                <a:ea typeface="ＭＳ ゴシック" pitchFamily="49" charset="-128"/>
                <a:cs typeface="Courier New" pitchFamily="49" charset="0"/>
              </a:rPr>
              <a:t>k.getPosition</a:t>
            </a:r>
            <a:r>
              <a:rPr lang="en-US" altLang="ja-JP" sz="1600" dirty="0" smtClean="0">
                <a:latin typeface="Courier New" pitchFamily="49" charset="0"/>
                <a:ea typeface="ＭＳ ゴシック" pitchFamily="49" charset="-128"/>
                <a:cs typeface="Courier New" pitchFamily="49" charset="0"/>
              </a:rPr>
              <a:t>() % </a:t>
            </a:r>
            <a:r>
              <a:rPr lang="en-US" altLang="ja-JP" sz="1600" dirty="0" err="1" smtClean="0">
                <a:latin typeface="Courier New" pitchFamily="49" charset="0"/>
                <a:ea typeface="ＭＳ ゴシック" pitchFamily="49" charset="-128"/>
                <a:cs typeface="Courier New" pitchFamily="49" charset="0"/>
              </a:rPr>
              <a:t>nReduces</a:t>
            </a:r>
            <a:r>
              <a:rPr lang="en-US" altLang="ja-JP" sz="1600" dirty="0" smtClean="0">
                <a:latin typeface="Courier New" pitchFamily="49" charset="0"/>
                <a:ea typeface="ＭＳ ゴシック" pitchFamily="49" charset="-128"/>
                <a:cs typeface="Courier New" pitchFamily="49" charset="0"/>
              </a:rPr>
              <a:t>;</a:t>
            </a:r>
            <a:endParaRPr lang="en-US" altLang="ja-JP" sz="1600" dirty="0">
              <a:latin typeface="Courier New" pitchFamily="49" charset="0"/>
              <a:ea typeface="ＭＳ ゴシック" pitchFamily="49" charset="-128"/>
              <a:cs typeface="Courier New" pitchFamily="49" charset="0"/>
            </a:endParaRPr>
          </a:p>
          <a:p>
            <a:r>
              <a:rPr lang="en-US" altLang="ja-JP" sz="1600" dirty="0" smtClean="0">
                <a:latin typeface="Courier New" pitchFamily="49" charset="0"/>
                <a:ea typeface="ＭＳ ゴシック" pitchFamily="49" charset="-128"/>
                <a:cs typeface="Courier New" pitchFamily="49" charset="0"/>
              </a:rPr>
              <a:t>  } </a:t>
            </a:r>
            <a:endParaRPr kumimoji="1" lang="en-US" altLang="ja-JP" sz="1600" dirty="0" smtClean="0">
              <a:latin typeface="Courier New" pitchFamily="49" charset="0"/>
              <a:ea typeface="ＭＳ ゴシック" pitchFamily="49" charset="-128"/>
              <a:cs typeface="Courier New" pitchFamily="49" charset="0"/>
            </a:endParaRPr>
          </a:p>
          <a:p>
            <a:r>
              <a:rPr kumimoji="1" lang="en-US" altLang="ja-JP" sz="1600" dirty="0" smtClean="0">
                <a:latin typeface="Courier New" pitchFamily="49" charset="0"/>
                <a:ea typeface="ＭＳ ゴシック" pitchFamily="49" charset="-128"/>
                <a:cs typeface="Courier New" pitchFamily="49" charset="0"/>
              </a:rPr>
              <a:t>} </a:t>
            </a:r>
            <a:endParaRPr kumimoji="1" lang="ja-JP" altLang="en-US" sz="1600" dirty="0">
              <a:latin typeface="Courier New" pitchFamily="49" charset="0"/>
              <a:ea typeface="ＭＳ ゴシック" pitchFamily="49" charset="-128"/>
              <a:cs typeface="Courier New" pitchFamily="49" charset="0"/>
            </a:endParaRPr>
          </a:p>
        </p:txBody>
      </p:sp>
      <p:sp>
        <p:nvSpPr>
          <p:cNvPr id="8" name="角丸四角形吹き出し 7"/>
          <p:cNvSpPr/>
          <p:nvPr/>
        </p:nvSpPr>
        <p:spPr>
          <a:xfrm>
            <a:off x="3419872" y="6064064"/>
            <a:ext cx="5184576" cy="677303"/>
          </a:xfrm>
          <a:prstGeom prst="wedgeRoundRectCallout">
            <a:avLst>
              <a:gd name="adj1" fmla="val -37778"/>
              <a:gd name="adj2" fmla="val -893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 Reduce</a:t>
            </a:r>
            <a:r>
              <a:rPr lang="ja-JP" altLang="en-US" dirty="0" smtClean="0"/>
              <a:t>処理数より大きな値を設定するとデータを振り分けられなくなり</a:t>
            </a:r>
            <a:r>
              <a:rPr lang="en-US" altLang="ja-JP" dirty="0" smtClean="0"/>
              <a:t>FAILED</a:t>
            </a:r>
            <a:r>
              <a:rPr lang="ja-JP" altLang="en-US" dirty="0" smtClean="0"/>
              <a:t>扱い</a:t>
            </a:r>
            <a:r>
              <a:rPr lang="ja-JP" altLang="en-US" dirty="0"/>
              <a:t>に</a:t>
            </a:r>
            <a:r>
              <a:rPr lang="ja-JP" altLang="en-US" dirty="0" smtClean="0"/>
              <a:t>なるので注意</a:t>
            </a:r>
            <a:endParaRPr kumimoji="1" lang="ja-JP" altLang="en-US" dirty="0"/>
          </a:p>
        </p:txBody>
      </p:sp>
      <p:sp>
        <p:nvSpPr>
          <p:cNvPr id="9" name="角丸四角形吹き出し 8"/>
          <p:cNvSpPr/>
          <p:nvPr/>
        </p:nvSpPr>
        <p:spPr>
          <a:xfrm>
            <a:off x="4067944" y="3826011"/>
            <a:ext cx="3996444" cy="467086"/>
          </a:xfrm>
          <a:prstGeom prst="wedgeRoundRectCallout">
            <a:avLst>
              <a:gd name="adj1" fmla="val -29224"/>
              <a:gd name="adj2" fmla="val -852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利用</a:t>
            </a:r>
            <a:r>
              <a:rPr lang="ja-JP" altLang="en-US" dirty="0" smtClean="0"/>
              <a:t>する</a:t>
            </a:r>
            <a:r>
              <a:rPr lang="en-US" altLang="ja-JP" dirty="0" smtClean="0"/>
              <a:t>Partition</a:t>
            </a:r>
            <a:r>
              <a:rPr lang="ja-JP" altLang="en-US" dirty="0" smtClean="0"/>
              <a:t>クラスを宣言する</a:t>
            </a:r>
            <a:endParaRPr kumimoji="1" lang="ja-JP" altLang="en-US" dirty="0"/>
          </a:p>
        </p:txBody>
      </p:sp>
    </p:spTree>
    <p:extLst>
      <p:ext uri="{BB962C8B-B14F-4D97-AF65-F5344CB8AC3E}">
        <p14:creationId xmlns:p14="http://schemas.microsoft.com/office/powerpoint/2010/main" val="1980496770"/>
      </p:ext>
    </p:extLst>
  </p:cSld>
  <p:clrMapOvr>
    <a:masterClrMapping/>
  </p:clrMapOvr>
</p:sld>
</file>

<file path=ppt/theme/theme1.xml><?xml version="1.0" encoding="utf-8"?>
<a:theme xmlns:a="http://schemas.openxmlformats.org/drawingml/2006/main" name="テーマ1">
  <a:themeElements>
    <a:clrScheme name="TopSE-design-v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ユーザー定義 1">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opSE-design-v1[1].0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opSE-design-v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opSE-design-v1[1].0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opSE-design-v1[1].0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opSE-design-v1[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opSE-design-v1[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opSE-design-v1[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テーマ1</Template>
  <TotalTime>3039</TotalTime>
  <Words>5232</Words>
  <Application>Microsoft Office PowerPoint</Application>
  <PresentationFormat>画面に合わせる (4:3)</PresentationFormat>
  <Paragraphs>1064</Paragraphs>
  <Slides>59</Slides>
  <Notes>57</Notes>
  <HiddenSlides>0</HiddenSlides>
  <MMClips>0</MMClips>
  <ScaleCrop>false</ScaleCrop>
  <HeadingPairs>
    <vt:vector size="4" baseType="variant">
      <vt:variant>
        <vt:lpstr>テーマ</vt:lpstr>
      </vt:variant>
      <vt:variant>
        <vt:i4>1</vt:i4>
      </vt:variant>
      <vt:variant>
        <vt:lpstr>スライド タイトル</vt:lpstr>
      </vt:variant>
      <vt:variant>
        <vt:i4>59</vt:i4>
      </vt:variant>
    </vt:vector>
  </HeadingPairs>
  <TitlesOfParts>
    <vt:vector size="60" baseType="lpstr">
      <vt:lpstr>テーマ1</vt:lpstr>
      <vt:lpstr>分散処理アプリ演習　第6回 MapReduceプログラミング応用</vt:lpstr>
      <vt:lpstr>講義内容</vt:lpstr>
      <vt:lpstr>1. MapReduceプログラミング    応用のポイント </vt:lpstr>
      <vt:lpstr>MapReduceプログラミング応用ポイント</vt:lpstr>
      <vt:lpstr>MapReduceプログラミング応用ポイント</vt:lpstr>
      <vt:lpstr>2. パーティショナー </vt:lpstr>
      <vt:lpstr>パーティショナーとは</vt:lpstr>
      <vt:lpstr>【参考】 Hadoop標準のパーティショナー </vt:lpstr>
      <vt:lpstr>パーティショナーの設定</vt:lpstr>
      <vt:lpstr>注意点 : パーティショナー設定による影響</vt:lpstr>
      <vt:lpstr>3. 分散キャッシュ </vt:lpstr>
      <vt:lpstr>分散キャッシュとは</vt:lpstr>
      <vt:lpstr>分散キャッシュの利用シーン</vt:lpstr>
      <vt:lpstr>分散キャッシュの利用シーン</vt:lpstr>
      <vt:lpstr>分散キャッシュの利用方法</vt:lpstr>
      <vt:lpstr>分散キャッシュの利用方法</vt:lpstr>
      <vt:lpstr>分散キャッシュの利用方法</vt:lpstr>
      <vt:lpstr>注意点 : 分散キャッシュの不適切な利用方法</vt:lpstr>
      <vt:lpstr>4. カウンター </vt:lpstr>
      <vt:lpstr>カウンターとは</vt:lpstr>
      <vt:lpstr>カウンター情報の流れ</vt:lpstr>
      <vt:lpstr>Hadoop標準のカウンター</vt:lpstr>
      <vt:lpstr>カウンターの値確認方法</vt:lpstr>
      <vt:lpstr>個別に利用するカウンター</vt:lpstr>
      <vt:lpstr>個別に利用するカウンター</vt:lpstr>
      <vt:lpstr>注意点 : カウンターの扱い方</vt:lpstr>
      <vt:lpstr>5. アプリケーションのログ制御 </vt:lpstr>
      <vt:lpstr>MapReduceジョブ実行でのログ出力</vt:lpstr>
      <vt:lpstr>MapReduceジョブ実行時のログ出力箇所</vt:lpstr>
      <vt:lpstr>MapReduceジョブに関するログの確認</vt:lpstr>
      <vt:lpstr>注意点 : 不適切なログ出力設定</vt:lpstr>
      <vt:lpstr>6. 【参考】 セカンダリソート</vt:lpstr>
      <vt:lpstr>【参考】 MapReduceの持つソート機能について</vt:lpstr>
      <vt:lpstr>【参考】 セカンダリソートの役割</vt:lpstr>
      <vt:lpstr>【参考】 セカンダリソートの実現方法</vt:lpstr>
      <vt:lpstr>【参考】 注意点 : セカンダリソートの利用について</vt:lpstr>
      <vt:lpstr>7. 【参考】 大量ファイルの扱い方</vt:lpstr>
      <vt:lpstr>【参考】 大量のファイル操作が引き起こす影響</vt:lpstr>
      <vt:lpstr>【参考】 Hadoopでの大量ファイル利用方法 1</vt:lpstr>
      <vt:lpstr>【参考】 Hadoopでの大量ファイル利用方法 2</vt:lpstr>
      <vt:lpstr>8. 演習</vt:lpstr>
      <vt:lpstr>演習テーマ</vt:lpstr>
      <vt:lpstr>演習1: POSデータとマスターデータの結合処理</vt:lpstr>
      <vt:lpstr>演習2: POSデータ集計処理 (任意)</vt:lpstr>
      <vt:lpstr>演習環境 – データ類</vt:lpstr>
      <vt:lpstr>演習環境 – ソースコード</vt:lpstr>
      <vt:lpstr>演習環境</vt:lpstr>
      <vt:lpstr>実行用JARファイル作成方法</vt:lpstr>
      <vt:lpstr>実行用JARファイル作成方法 (続き)</vt:lpstr>
      <vt:lpstr>実行方法</vt:lpstr>
      <vt:lpstr>実行方法</vt:lpstr>
      <vt:lpstr>確認方法</vt:lpstr>
      <vt:lpstr>演習で扱うPOSデータ</vt:lpstr>
      <vt:lpstr>演習で扱うPOSデータ</vt:lpstr>
      <vt:lpstr>演習で扱う商品情報マスタ</vt:lpstr>
      <vt:lpstr>演習で扱う店舗情報マスタ</vt:lpstr>
      <vt:lpstr>回答例</vt:lpstr>
      <vt:lpstr>9. まとめ</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share</dc:creator>
  <cp:lastModifiedBy>yamashitasni</cp:lastModifiedBy>
  <cp:revision>301</cp:revision>
  <dcterms:created xsi:type="dcterms:W3CDTF">2011-12-21T06:22:19Z</dcterms:created>
  <dcterms:modified xsi:type="dcterms:W3CDTF">2012-03-12T01:56:22Z</dcterms:modified>
</cp:coreProperties>
</file>