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312" r:id="rId3"/>
    <p:sldId id="259" r:id="rId4"/>
    <p:sldId id="313" r:id="rId5"/>
    <p:sldId id="314" r:id="rId6"/>
    <p:sldId id="315" r:id="rId7"/>
    <p:sldId id="323" r:id="rId8"/>
    <p:sldId id="316" r:id="rId9"/>
    <p:sldId id="324" r:id="rId10"/>
    <p:sldId id="325" r:id="rId11"/>
    <p:sldId id="317" r:id="rId12"/>
    <p:sldId id="327" r:id="rId13"/>
    <p:sldId id="326" r:id="rId14"/>
    <p:sldId id="328" r:id="rId15"/>
    <p:sldId id="318" r:id="rId16"/>
    <p:sldId id="329" r:id="rId17"/>
    <p:sldId id="319" r:id="rId18"/>
    <p:sldId id="330" r:id="rId19"/>
    <p:sldId id="320" r:id="rId20"/>
    <p:sldId id="321" r:id="rId21"/>
    <p:sldId id="322" r:id="rId2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淡色スタイル 3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淡色スタイル 3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305" autoAdjust="0"/>
  </p:normalViewPr>
  <p:slideViewPr>
    <p:cSldViewPr>
      <p:cViewPr varScale="1">
        <p:scale>
          <a:sx n="111" d="100"/>
          <a:sy n="111" d="100"/>
        </p:scale>
        <p:origin x="-1614" y="-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10A95-77BB-4545-A964-813D593891FE}" type="datetimeFigureOut">
              <a:rPr kumimoji="1" lang="ja-JP" altLang="en-US" smtClean="0"/>
              <a:t>2012/3/12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9AFFB-4947-4592-9C7F-8BFA97245D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605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8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3205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84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 smtClean="0"/>
              <a:t>おまけ</a:t>
            </a:r>
          </a:p>
          <a:p>
            <a:r>
              <a:rPr kumimoji="1" lang="ja-JP" altLang="en-US" dirty="0" smtClean="0"/>
              <a:t>クエリのメモ用にエディタを起動する</a:t>
            </a:r>
          </a:p>
          <a:p>
            <a:r>
              <a:rPr kumimoji="1" lang="en-US" altLang="ja-JP" dirty="0" err="1" smtClean="0"/>
              <a:t>HiveCLI</a:t>
            </a:r>
            <a:r>
              <a:rPr kumimoji="1" lang="ja-JP" altLang="en-US" dirty="0" smtClean="0"/>
              <a:t>が使いにくいため、エディタからコピペが有効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384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59AFFB-4947-4592-9C7F-8BFA97245DE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4130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B_titlemaster_b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B_titlemaster_title_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106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footer_b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351588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footer_e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351588"/>
            <a:ext cx="91440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3091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703263" y="1209675"/>
            <a:ext cx="7737475" cy="1457325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ja-JP" altLang="en-US" dirty="0" smtClean="0"/>
              <a:t>マスタ タイトルの書式設定</a:t>
            </a:r>
            <a:endParaRPr lang="en-US" altLang="ja-JP" dirty="0"/>
          </a:p>
        </p:txBody>
      </p:sp>
      <p:sp>
        <p:nvSpPr>
          <p:cNvPr id="183091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979613" y="3486150"/>
            <a:ext cx="6461125" cy="1455738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2000"/>
            </a:lvl1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0"/>
          </p:nvPr>
        </p:nvSpPr>
        <p:spPr>
          <a:xfrm>
            <a:off x="6228184" y="6613525"/>
            <a:ext cx="2849563" cy="187325"/>
          </a:xfrm>
        </p:spPr>
        <p:txBody>
          <a:bodyPr/>
          <a:lstStyle>
            <a:lvl1pPr algn="r">
              <a:defRPr/>
            </a:lvl1pPr>
          </a:lstStyle>
          <a:p>
            <a:r>
              <a:rPr kumimoji="1" lang="en-US" altLang="ja-JP" smtClean="0"/>
              <a:t>Copyright © 2012 NTT DATA CORPORATION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3286001" cy="43204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692696"/>
            <a:ext cx="5389438" cy="54334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512" y="1124744"/>
            <a:ext cx="3286001" cy="50014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ja-JP" altLang="en-US" noProof="0" dirty="0" smtClean="0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486400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486400"/>
          </a:xfrm>
        </p:spPr>
        <p:txBody>
          <a:bodyPr vert="eaVert"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7704856" cy="43204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179512" y="1196753"/>
            <a:ext cx="8784976" cy="5127848"/>
          </a:xfrm>
        </p:spPr>
        <p:txBody>
          <a:bodyPr/>
          <a:lstStyle/>
          <a:p>
            <a:pPr lvl="0"/>
            <a:r>
              <a:rPr lang="ja-JP" altLang="en-US" noProof="0" dirty="0" smtClean="0"/>
              <a:t>アイコンをクリックして表を追加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7704856" cy="43204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179512" y="1196752"/>
            <a:ext cx="8784976" cy="2520280"/>
          </a:xfrm>
        </p:spPr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79512" y="3789040"/>
            <a:ext cx="8784976" cy="2535561"/>
          </a:xfr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インデックス1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INDEX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800100" indent="-342900">
              <a:buFont typeface="+mj-lt"/>
              <a:buAutoNum type="arabicPeriod"/>
              <a:defRPr/>
            </a:lvl2pPr>
            <a:lvl3pPr marL="1257300" indent="-342900">
              <a:buFont typeface="+mj-lt"/>
              <a:buAutoNum type="arabicPeriod"/>
              <a:defRPr/>
            </a:lvl3pPr>
            <a:lvl4pPr marL="1600200" indent="-228600">
              <a:buFont typeface="+mj-lt"/>
              <a:buAutoNum type="arabicPeriod"/>
              <a:defRPr/>
            </a:lvl4pPr>
            <a:lvl5pPr marL="2057400" indent="-228600">
              <a:buFont typeface="+mj-lt"/>
              <a:buAutoNum type="arabicPeriod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6785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インデックス2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altLang="ja-JP" dirty="0" smtClean="0"/>
              <a:t>INDEX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316288" cy="5127849"/>
          </a:xfrm>
        </p:spPr>
        <p:txBody>
          <a:bodyPr/>
          <a:lstStyle>
            <a:lvl1pPr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 sz="1600"/>
            </a:lvl2pPr>
            <a:lvl3pPr marL="1257300" indent="-342900">
              <a:buFont typeface="+mj-lt"/>
              <a:buAutoNum type="arabicPeriod"/>
              <a:defRPr sz="1400"/>
            </a:lvl3pPr>
            <a:lvl4pPr>
              <a:buFont typeface="+mj-lt"/>
              <a:buAutoNum type="arabicPeriod"/>
              <a:defRPr sz="1200"/>
            </a:lvl4pPr>
            <a:lvl5pPr>
              <a:buFont typeface="+mj-lt"/>
              <a:buAutoNum type="arabicPeriod"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316288" cy="5127849"/>
          </a:xfrm>
        </p:spPr>
        <p:txBody>
          <a:bodyPr/>
          <a:lstStyle>
            <a:lvl1pPr>
              <a:buFont typeface="+mj-lt"/>
              <a:buAutoNum type="arabicPeriod"/>
              <a:defRPr sz="1800"/>
            </a:lvl1pPr>
            <a:lvl2pPr marL="800100" indent="-342900">
              <a:buFont typeface="+mj-lt"/>
              <a:buAutoNum type="arabicPeriod"/>
              <a:defRPr sz="1600"/>
            </a:lvl2pPr>
            <a:lvl3pPr marL="1257300" indent="-342900">
              <a:buFont typeface="+mj-lt"/>
              <a:buAutoNum type="arabicPeriod"/>
              <a:defRPr sz="1400"/>
            </a:lvl3pPr>
            <a:lvl4pPr>
              <a:buFont typeface="+mj-lt"/>
              <a:buAutoNum type="arabicPeriod"/>
              <a:defRPr sz="1200"/>
            </a:lvl4pPr>
            <a:lvl5pPr>
              <a:buFont typeface="+mj-lt"/>
              <a:buAutoNum type="arabicPeriod"/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8805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056979"/>
            <a:ext cx="7772400" cy="1362075"/>
          </a:xfrm>
        </p:spPr>
        <p:txBody>
          <a:bodyPr/>
          <a:lstStyle>
            <a:lvl1pPr algn="l">
              <a:defRPr sz="4000" b="1" cap="none" baseline="0"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1556792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79512" y="1196752"/>
            <a:ext cx="4316288" cy="512784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196752"/>
            <a:ext cx="4316288" cy="512784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512" y="692696"/>
            <a:ext cx="7704856" cy="432048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79512" y="1196752"/>
            <a:ext cx="4317876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179512" y="1844824"/>
            <a:ext cx="4317876" cy="428133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196752"/>
            <a:ext cx="4319463" cy="63976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1844824"/>
            <a:ext cx="4319463" cy="428133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_slidemaster_bg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B_slidemaster_title_e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0" y="0"/>
            <a:ext cx="9144000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206500"/>
            <a:ext cx="8784976" cy="5118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182989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27213" y="6597352"/>
            <a:ext cx="2849562" cy="203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900" b="1">
                <a:solidFill>
                  <a:srgbClr val="4B007D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1829896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200775" y="125413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+mn-lt"/>
                <a:ea typeface="ＭＳ Ｐゴシック" pitchFamily="50" charset="-128"/>
              </a:defRPr>
            </a:lvl1pPr>
          </a:lstStyle>
          <a:p>
            <a:fld id="{05BC3F6C-FA60-4B64-957B-698064427B4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694184"/>
            <a:ext cx="7704856" cy="43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ja-JP" altLang="en-US" dirty="0" smtClean="0"/>
              <a:t>マスタ タイトルの書式設定 </a:t>
            </a:r>
            <a:r>
              <a:rPr lang="en-US" altLang="ja-JP" dirty="0" smtClean="0"/>
              <a:t>Master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  <p:sldLayoutId id="2147483663" r:id="rId4"/>
    <p:sldLayoutId id="2147483662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rgbClr val="003399"/>
          </a:solidFill>
          <a:latin typeface="Arial Rounded MT Bold" pitchFamily="34" charset="0"/>
          <a:ea typeface="HGP創英角ｺﾞｼｯｸUB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380B7"/>
        </a:buClr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1C99C4"/>
        </a:buClr>
        <a:buFont typeface="Wingdings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FAACE"/>
        </a:buClr>
        <a:buFont typeface="Wingdings" pitchFamily="2" charset="2"/>
        <a:buChar char="n"/>
        <a:defRPr kumimoji="1"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EBDD7"/>
        </a:buClr>
        <a:buFont typeface="Wingdings" pitchFamily="2" charset="2"/>
        <a:buChar char="n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 sz="12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BBD9"/>
        </a:buClr>
        <a:buFont typeface="Wingdings" pitchFamily="2" charset="2"/>
        <a:buChar char="n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分散処理アプリ演習</a:t>
            </a:r>
            <a:r>
              <a:rPr lang="ja-JP" altLang="en-US" dirty="0"/>
              <a:t>　</a:t>
            </a:r>
            <a:r>
              <a:rPr lang="ja-JP" altLang="en-US" dirty="0" smtClean="0"/>
              <a:t>第</a:t>
            </a:r>
            <a:r>
              <a:rPr lang="en-US" altLang="ja-JP" dirty="0" smtClean="0"/>
              <a:t>11</a:t>
            </a:r>
            <a:r>
              <a:rPr lang="ja-JP" altLang="en-US" dirty="0" smtClean="0"/>
              <a:t>回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/>
              <a:t>Hive</a:t>
            </a:r>
            <a:r>
              <a:rPr lang="ja-JP" altLang="en-US" dirty="0"/>
              <a:t>演習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 smtClean="0"/>
              <a:t>（株）</a:t>
            </a:r>
            <a:r>
              <a:rPr lang="en-US" altLang="ja-JP" dirty="0" smtClean="0"/>
              <a:t>NTT</a:t>
            </a:r>
            <a:r>
              <a:rPr lang="ja-JP" altLang="en-US" dirty="0" smtClean="0"/>
              <a:t>データ</a:t>
            </a:r>
            <a:endParaRPr lang="en-US" altLang="ja-JP" dirty="0" smtClean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smtClean="0"/>
              <a:t>Copyright © 2012 NTT DATA CORPORATION</a:t>
            </a:r>
            <a:endParaRPr kumimoji="1"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POS</a:t>
            </a:r>
            <a:r>
              <a:rPr kumimoji="1" lang="ja-JP" altLang="en-US" dirty="0" smtClean="0"/>
              <a:t>データテーブルの作成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解答例</a:t>
            </a:r>
            <a:r>
              <a:rPr kumimoji="1" lang="en-US" altLang="ja-JP" dirty="0" smtClean="0"/>
              <a:t>](4/4)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POS</a:t>
            </a:r>
            <a:r>
              <a:rPr lang="ja-JP" altLang="en-US" dirty="0" smtClean="0"/>
              <a:t>データをインポートする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755576" y="1700808"/>
            <a:ext cx="6750689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LOAD DATA LOCAL INPATH 'kadai_01/posdata.csv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'</a:t>
            </a:r>
          </a:p>
          <a:p>
            <a:pPr defTabSz="757238"/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OVERWRITE INTO TABLE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posdata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5235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：簡単な集計</a:t>
            </a:r>
            <a:r>
              <a:rPr kumimoji="1"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レシートデータ／商品データの</a:t>
            </a:r>
            <a:r>
              <a:rPr lang="ja-JP" altLang="en-US" dirty="0"/>
              <a:t>カラム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POS</a:t>
            </a:r>
            <a:r>
              <a:rPr lang="ja-JP" altLang="en-US" dirty="0" smtClean="0"/>
              <a:t>データからレシートテーブルを作成する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レシートデータを格納するテーブルを作成する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POS</a:t>
            </a:r>
            <a:r>
              <a:rPr lang="ja-JP" altLang="en-US" dirty="0" smtClean="0"/>
              <a:t>データからレシートデータを抽出する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同様に、商品テーブルを作成する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11</a:t>
            </a:fld>
            <a:endParaRPr kumimoji="1" lang="ja-JP" altLang="en-US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525882"/>
              </p:ext>
            </p:extLst>
          </p:nvPr>
        </p:nvGraphicFramePr>
        <p:xfrm>
          <a:off x="322170" y="2060848"/>
          <a:ext cx="3314261" cy="10464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09797"/>
                <a:gridCol w="1106427"/>
                <a:gridCol w="1298037"/>
              </a:tblGrid>
              <a:tr h="216024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店舗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販売日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47393" y="4158088"/>
            <a:ext cx="4573909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cd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~/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hadoop_exercise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/11/kadai_02/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vi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01_create_receipt.hql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47392" y="5130196"/>
            <a:ext cx="4573909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vi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02_insert_receipt.hql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47391" y="6246320"/>
            <a:ext cx="4573909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vi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03_create_product.hql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vi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04_insert_product.hql</a:t>
            </a:r>
          </a:p>
        </p:txBody>
      </p:sp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4528"/>
              </p:ext>
            </p:extLst>
          </p:nvPr>
        </p:nvGraphicFramePr>
        <p:xfrm>
          <a:off x="3778555" y="2060848"/>
          <a:ext cx="5112567" cy="10464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936103"/>
                <a:gridCol w="936104"/>
                <a:gridCol w="1152128"/>
                <a:gridCol w="891709"/>
                <a:gridCol w="1196523"/>
              </a:tblGrid>
              <a:tr h="216024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浮動小数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数値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商品名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単価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数量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レシート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四角形吹き出し 9"/>
          <p:cNvSpPr/>
          <p:nvPr/>
        </p:nvSpPr>
        <p:spPr>
          <a:xfrm>
            <a:off x="323528" y="1680269"/>
            <a:ext cx="1872208" cy="329147"/>
          </a:xfrm>
          <a:prstGeom prst="wedgeRectCallout">
            <a:avLst>
              <a:gd name="adj1" fmla="val -35863"/>
              <a:gd name="adj2" fmla="val -10276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1600" dirty="0" smtClean="0">
                <a:solidFill>
                  <a:schemeClr val="tx1"/>
                </a:solidFill>
              </a:rPr>
              <a:t>レシートデータ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四角形吹き出し 12"/>
          <p:cNvSpPr/>
          <p:nvPr/>
        </p:nvSpPr>
        <p:spPr>
          <a:xfrm>
            <a:off x="3758369" y="1680269"/>
            <a:ext cx="1872208" cy="329147"/>
          </a:xfrm>
          <a:prstGeom prst="wedgeRectCallout">
            <a:avLst>
              <a:gd name="adj1" fmla="val -35863"/>
              <a:gd name="adj2" fmla="val -10276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1600" dirty="0" smtClean="0">
                <a:solidFill>
                  <a:schemeClr val="tx1"/>
                </a:solidFill>
              </a:rPr>
              <a:t>商品データ</a:t>
            </a:r>
            <a:endParaRPr lang="ja-JP" alt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28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課題</a:t>
            </a:r>
            <a:r>
              <a:rPr lang="en-US" altLang="ja-JP" dirty="0"/>
              <a:t>2</a:t>
            </a:r>
            <a:r>
              <a:rPr lang="ja-JP" altLang="en-US" dirty="0"/>
              <a:t>：簡単な</a:t>
            </a:r>
            <a:r>
              <a:rPr lang="ja-JP" altLang="en-US" dirty="0" smtClean="0"/>
              <a:t>集計</a:t>
            </a:r>
            <a:r>
              <a:rPr lang="en-US" altLang="ja-JP" dirty="0" smtClean="0"/>
              <a:t>[</a:t>
            </a:r>
            <a:r>
              <a:rPr lang="ja-JP" altLang="en-US" dirty="0" smtClean="0"/>
              <a:t>解答例</a:t>
            </a:r>
            <a:r>
              <a:rPr lang="en-US" altLang="ja-JP" dirty="0" smtClean="0"/>
              <a:t>](2/4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POS</a:t>
            </a:r>
            <a:r>
              <a:rPr lang="ja-JP" altLang="en-US" dirty="0"/>
              <a:t>データからレシートテーブルを作成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pPr lvl="1"/>
            <a:r>
              <a:rPr lang="ja-JP" altLang="en-US" dirty="0"/>
              <a:t>レシートデータを格納するテーブルを作成する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lvl="1"/>
            <a:r>
              <a:rPr lang="en-US" altLang="ja-JP" dirty="0"/>
              <a:t>POS</a:t>
            </a:r>
            <a:r>
              <a:rPr lang="ja-JP" altLang="en-US" dirty="0"/>
              <a:t>データからレシートデータを抽出する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endParaRPr kumimoji="1"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商品テーブルも同様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115617" y="1988840"/>
            <a:ext cx="6480720" cy="208823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CREATE TABLE receipt (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id STRING,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store_id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STRING,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sale_date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STRING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)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ROW FORMAT DELIMITED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FIELDS TERMINATED BY '\t'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LINES TERMINATED BY '\n'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115617" y="4509120"/>
            <a:ext cx="6480720" cy="129614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INSERT OVERWRITE TABLE receipt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SELECT </a:t>
            </a:r>
            <a:r>
              <a:rPr lang="en-US" altLang="ja-JP" sz="1400" dirty="0">
                <a:solidFill>
                  <a:srgbClr val="FF0000"/>
                </a:solidFill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DISTINCT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receipt_id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AS id,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store_id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,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sale_date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FROM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posdata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3207345" y="5445224"/>
            <a:ext cx="2297264" cy="504056"/>
          </a:xfrm>
          <a:prstGeom prst="wedgeRectCallout">
            <a:avLst>
              <a:gd name="adj1" fmla="val -58144"/>
              <a:gd name="adj2" fmla="val -78508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</a:p>
          <a:p>
            <a:r>
              <a:rPr lang="ja-JP" altLang="en-US" sz="1000" dirty="0">
                <a:solidFill>
                  <a:schemeClr val="tx1"/>
                </a:solidFill>
              </a:rPr>
              <a:t>ここ</a:t>
            </a:r>
            <a:r>
              <a:rPr lang="ja-JP" altLang="en-US" sz="1000" dirty="0" smtClean="0">
                <a:solidFill>
                  <a:schemeClr val="tx1"/>
                </a:solidFill>
              </a:rPr>
              <a:t>で重複を除去する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3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：簡単な集計</a:t>
            </a:r>
            <a:r>
              <a:rPr kumimoji="1"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商品ごとの販売金額トップ</a:t>
            </a:r>
            <a:r>
              <a:rPr lang="en-US" altLang="ja-JP" dirty="0" smtClean="0"/>
              <a:t>10</a:t>
            </a:r>
            <a:r>
              <a:rPr lang="ja-JP" altLang="en-US" dirty="0" smtClean="0"/>
              <a:t>を集計する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ヒント</a:t>
            </a:r>
            <a:endParaRPr lang="en-US" altLang="ja-JP" dirty="0" smtClean="0"/>
          </a:p>
          <a:p>
            <a:pPr lvl="2"/>
            <a:r>
              <a:rPr lang="ja-JP" altLang="en-US" dirty="0"/>
              <a:t>商品テーブル</a:t>
            </a:r>
            <a:r>
              <a:rPr lang="ja-JP" altLang="en-US" dirty="0" smtClean="0"/>
              <a:t>のみを使用</a:t>
            </a:r>
            <a:endParaRPr lang="en-US" altLang="ja-JP" dirty="0"/>
          </a:p>
          <a:p>
            <a:pPr lvl="2"/>
            <a:r>
              <a:rPr lang="ja-JP" altLang="en-US" dirty="0" smtClean="0"/>
              <a:t>金額 </a:t>
            </a:r>
            <a:r>
              <a:rPr lang="en-US" altLang="ja-JP" dirty="0" smtClean="0"/>
              <a:t>=</a:t>
            </a:r>
            <a:r>
              <a:rPr lang="ja-JP" altLang="en-US" dirty="0" smtClean="0"/>
              <a:t> 単価 </a:t>
            </a:r>
            <a:r>
              <a:rPr lang="en-US" altLang="ja-JP" dirty="0" smtClean="0"/>
              <a:t>x</a:t>
            </a:r>
            <a:r>
              <a:rPr lang="ja-JP" altLang="en-US" dirty="0" smtClean="0"/>
              <a:t> 数量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商品名で</a:t>
            </a:r>
            <a:r>
              <a:rPr lang="en-US" altLang="ja-JP" dirty="0" smtClean="0"/>
              <a:t>GROUP</a:t>
            </a:r>
            <a:r>
              <a:rPr lang="ja-JP" altLang="en-US" dirty="0" smtClean="0"/>
              <a:t> </a:t>
            </a:r>
            <a:r>
              <a:rPr lang="en-US" altLang="ja-JP" dirty="0" smtClean="0"/>
              <a:t>BY</a:t>
            </a:r>
            <a:endParaRPr lang="en-US" altLang="ja-JP" dirty="0"/>
          </a:p>
          <a:p>
            <a:pPr lvl="1"/>
            <a:r>
              <a:rPr lang="ja-JP" altLang="en-US" dirty="0" smtClean="0"/>
              <a:t>集計クエリを作成する</a:t>
            </a:r>
            <a:endParaRPr lang="en-US" altLang="ja-JP" dirty="0" smtClean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971600" y="3212976"/>
            <a:ext cx="6017207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vi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05_product_top10.hql</a:t>
            </a:r>
          </a:p>
        </p:txBody>
      </p:sp>
    </p:spTree>
    <p:extLst>
      <p:ext uri="{BB962C8B-B14F-4D97-AF65-F5344CB8AC3E}">
        <p14:creationId xmlns:p14="http://schemas.microsoft.com/office/powerpoint/2010/main" val="2213228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2</a:t>
            </a:r>
            <a:r>
              <a:rPr kumimoji="1" lang="ja-JP" altLang="en-US" dirty="0" smtClean="0"/>
              <a:t>：簡単な集計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解答例</a:t>
            </a:r>
            <a:r>
              <a:rPr kumimoji="1" lang="en-US" altLang="ja-JP" dirty="0" smtClean="0"/>
              <a:t>](4/4)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商品ごとの販売金額トップ</a:t>
            </a:r>
            <a:r>
              <a:rPr lang="en-US" altLang="ja-JP" dirty="0" smtClean="0"/>
              <a:t>10</a:t>
            </a:r>
            <a:r>
              <a:rPr lang="ja-JP" altLang="en-US" dirty="0" smtClean="0"/>
              <a:t>を集計する</a:t>
            </a:r>
            <a:endParaRPr lang="en-US" altLang="ja-JP" dirty="0" smtClean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968250" y="1772816"/>
            <a:ext cx="6017207" cy="165618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SELECT name, SUM(price * quantity) AS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cnt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FROM product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GROUP BY name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ORDER BY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cnt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DESC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LIMIT 10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088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：複雑な集計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日当たりの店舗の</a:t>
            </a:r>
            <a:r>
              <a:rPr lang="ja-JP" altLang="en-US" dirty="0"/>
              <a:t>売り上げ</a:t>
            </a:r>
            <a:r>
              <a:rPr lang="ja-JP" altLang="en-US" dirty="0" smtClean="0"/>
              <a:t>を集計する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ヒント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レシートテーブルと商品テーブルの</a:t>
            </a:r>
            <a:r>
              <a:rPr lang="en-US" altLang="ja-JP" dirty="0" smtClean="0"/>
              <a:t>JOIN</a:t>
            </a:r>
            <a:r>
              <a:rPr lang="ja-JP" altLang="en-US" dirty="0" smtClean="0"/>
              <a:t>が必要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日付、店舗</a:t>
            </a:r>
            <a:r>
              <a:rPr lang="en-US" altLang="ja-JP" dirty="0" smtClean="0"/>
              <a:t>ID</a:t>
            </a:r>
            <a:r>
              <a:rPr lang="ja-JP" altLang="en-US" dirty="0" smtClean="0"/>
              <a:t>で</a:t>
            </a:r>
            <a:r>
              <a:rPr lang="en-US" altLang="ja-JP" dirty="0" smtClean="0"/>
              <a:t>GROUP</a:t>
            </a:r>
            <a:r>
              <a:rPr lang="ja-JP" altLang="en-US" dirty="0" smtClean="0"/>
              <a:t> </a:t>
            </a:r>
            <a:r>
              <a:rPr lang="en-US" altLang="ja-JP" dirty="0" smtClean="0"/>
              <a:t>BY</a:t>
            </a:r>
            <a:r>
              <a:rPr lang="ja-JP" altLang="en-US" dirty="0" smtClean="0"/>
              <a:t>する</a:t>
            </a:r>
            <a:endParaRPr lang="en-US" altLang="ja-JP" dirty="0"/>
          </a:p>
          <a:p>
            <a:pPr lvl="1"/>
            <a:r>
              <a:rPr lang="ja-JP" altLang="en-US" dirty="0" smtClean="0"/>
              <a:t>集計クエリを作成する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商品ごとの販売数量シェアを集計する</a:t>
            </a:r>
            <a:endParaRPr lang="en-US" altLang="ja-JP" dirty="0"/>
          </a:p>
          <a:p>
            <a:pPr lvl="1"/>
            <a:r>
              <a:rPr lang="ja-JP" altLang="en-US" dirty="0" smtClean="0"/>
              <a:t>ヒント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商品テーブルのみを使用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単一のクエリでは書きにくい</a:t>
            </a:r>
            <a:endParaRPr lang="en-US" altLang="ja-JP" dirty="0"/>
          </a:p>
          <a:p>
            <a:pPr lvl="2"/>
            <a:r>
              <a:rPr lang="ja-JP" altLang="en-US" dirty="0" smtClean="0"/>
              <a:t>スクリプトと組み合わせて実行する</a:t>
            </a:r>
            <a:endParaRPr lang="en-US" altLang="ja-JP" dirty="0" smtClean="0"/>
          </a:p>
          <a:p>
            <a:pPr lvl="3"/>
            <a:r>
              <a:rPr lang="ja-JP" altLang="en-US" dirty="0"/>
              <a:t>商品</a:t>
            </a:r>
            <a:r>
              <a:rPr lang="ja-JP" altLang="en-US" dirty="0" smtClean="0"/>
              <a:t>の販売数の合計</a:t>
            </a:r>
            <a:endParaRPr lang="en-US" altLang="ja-JP" dirty="0" smtClean="0"/>
          </a:p>
          <a:p>
            <a:pPr lvl="3"/>
            <a:r>
              <a:rPr lang="ja-JP" altLang="en-US" dirty="0"/>
              <a:t>商品</a:t>
            </a:r>
            <a:r>
              <a:rPr lang="ja-JP" altLang="en-US" dirty="0" smtClean="0"/>
              <a:t>ごとの販売数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スクリプトを作成する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1049436" y="5949280"/>
            <a:ext cx="6618908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vi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02_product_share.sh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sh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02_product_share.sh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49436" y="2852936"/>
            <a:ext cx="6618908" cy="64807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cd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~/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hadoop_exercise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/11/kadai_03/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vi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01_sales_per_day.hql</a:t>
            </a:r>
          </a:p>
        </p:txBody>
      </p:sp>
      <p:sp>
        <p:nvSpPr>
          <p:cNvPr id="7" name="四角形吹き出し 6"/>
          <p:cNvSpPr/>
          <p:nvPr/>
        </p:nvSpPr>
        <p:spPr>
          <a:xfrm>
            <a:off x="4211960" y="6276398"/>
            <a:ext cx="1724404" cy="504056"/>
          </a:xfrm>
          <a:prstGeom prst="wedgeRectCallout">
            <a:avLst>
              <a:gd name="adj1" fmla="val -69293"/>
              <a:gd name="adj2" fmla="val -17475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1000" dirty="0" smtClean="0">
                <a:solidFill>
                  <a:schemeClr val="tx1"/>
                </a:solidFill>
              </a:rPr>
              <a:t>スクリプトを実行する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7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3</a:t>
            </a:r>
            <a:r>
              <a:rPr kumimoji="1" lang="ja-JP" altLang="en-US" dirty="0" smtClean="0"/>
              <a:t>：複雑な集計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解答例</a:t>
            </a:r>
            <a:r>
              <a:rPr kumimoji="1" lang="en-US" altLang="ja-JP" dirty="0" smtClean="0"/>
              <a:t>](2/2)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1</a:t>
            </a:r>
            <a:r>
              <a:rPr lang="ja-JP" altLang="en-US" dirty="0" smtClean="0"/>
              <a:t>日当たりの店舗の</a:t>
            </a:r>
            <a:r>
              <a:rPr lang="ja-JP" altLang="en-US" dirty="0"/>
              <a:t>売り上げ</a:t>
            </a:r>
            <a:r>
              <a:rPr lang="ja-JP" altLang="en-US" dirty="0" smtClean="0"/>
              <a:t>を集計する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r>
              <a:rPr lang="ja-JP" altLang="en-US" dirty="0" smtClean="0"/>
              <a:t>商品ごとの販売数量シェアを集計する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16</a:t>
            </a:fld>
            <a:endParaRPr kumimoji="1" lang="ja-JP" alt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83568" y="3356992"/>
            <a:ext cx="7266980" cy="136815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#!/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bin/bash</a:t>
            </a:r>
          </a:p>
          <a:p>
            <a:pPr defTabSz="757238"/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TOTAL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=`hive -e "SELECT SUM(quantity) FROM product;"`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 -e "SELECT name, ((SUM(quantity) / ${TOTAL}) * 100) AS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share</a:t>
            </a:r>
          </a:p>
          <a:p>
            <a:pPr defTabSz="757238"/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FROM product GROUP BY name ORDER BY share DESC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;"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683568" y="1700808"/>
            <a:ext cx="7266980" cy="115212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SELECT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a.sale_date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,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a.store_id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, SUM(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b.price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*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b.quantity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)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FROM receipt a JOIN product b ON (a.id =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b.receipt_id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)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GROUP BY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a.sale_date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,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a.store_id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0450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：集計結果のエクスポート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おまけ</a:t>
            </a:r>
            <a:r>
              <a:rPr kumimoji="1" lang="en-US" altLang="ja-JP" dirty="0" smtClean="0"/>
              <a:t>)(1/2)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2</a:t>
            </a:r>
            <a:r>
              <a:rPr lang="ja-JP" altLang="en-US" dirty="0"/>
              <a:t>「商品ごとの販売金額トップ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」の結果をエクスポートする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ヒント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ローカルのファイルシステムへエクスポートする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課題</a:t>
            </a:r>
            <a:r>
              <a:rPr lang="en-US" altLang="ja-JP" dirty="0" smtClean="0"/>
              <a:t>2</a:t>
            </a:r>
            <a:r>
              <a:rPr lang="ja-JP" altLang="en-US" dirty="0" smtClean="0"/>
              <a:t>のクエリに </a:t>
            </a:r>
            <a:r>
              <a:rPr lang="en-US" altLang="ja-JP" dirty="0" smtClean="0"/>
              <a:t>INSERT </a:t>
            </a:r>
            <a:r>
              <a:rPr lang="en-US" altLang="ja-JP" dirty="0"/>
              <a:t>OVERWRITE LOCAL </a:t>
            </a:r>
            <a:r>
              <a:rPr lang="en-US" altLang="ja-JP" dirty="0" smtClean="0"/>
              <a:t>DIRECTORY</a:t>
            </a:r>
            <a:r>
              <a:rPr lang="ja-JP" altLang="en-US" dirty="0" smtClean="0"/>
              <a:t> を付ける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集計クエリを作成する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エクスポートしたファイルを確認する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/>
              <a:t>エクスポート</a:t>
            </a:r>
            <a:r>
              <a:rPr lang="ja-JP" altLang="en-US" dirty="0" smtClean="0"/>
              <a:t>したファイルをタブ区切りに変換する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再度、ファイルを確認する</a:t>
            </a:r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17</a:t>
            </a:fld>
            <a:endParaRPr kumimoji="1" lang="ja-JP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49436" y="2874834"/>
            <a:ext cx="5970836" cy="626173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cd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~/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hadoop_exercise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/11/kadai_04/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vi</a:t>
            </a:r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01_export_product_top10.hql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49436" y="3861048"/>
            <a:ext cx="460268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less output/*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5796136" y="3564228"/>
            <a:ext cx="2297264" cy="504056"/>
          </a:xfrm>
          <a:prstGeom prst="wedgeRectCallout">
            <a:avLst>
              <a:gd name="adj1" fmla="val -61492"/>
              <a:gd name="adj2" fmla="val 4017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1000" dirty="0" smtClean="0">
                <a:solidFill>
                  <a:schemeClr val="tx1"/>
                </a:solidFill>
              </a:rPr>
              <a:t>期待した結果になっているか？</a:t>
            </a:r>
            <a:endParaRPr lang="en-US" altLang="ja-JP" sz="1000" dirty="0" smtClean="0">
              <a:solidFill>
                <a:schemeClr val="tx1"/>
              </a:solidFill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049436" y="4869160"/>
            <a:ext cx="460268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vi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02_export_product_top10_csv.sh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049436" y="5877272"/>
            <a:ext cx="460268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less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product_top10.csv</a:t>
            </a:r>
          </a:p>
        </p:txBody>
      </p:sp>
      <p:sp>
        <p:nvSpPr>
          <p:cNvPr id="12" name="四角形吹き出し 11"/>
          <p:cNvSpPr/>
          <p:nvPr/>
        </p:nvSpPr>
        <p:spPr>
          <a:xfrm>
            <a:off x="5796136" y="4550224"/>
            <a:ext cx="2297264" cy="504056"/>
          </a:xfrm>
          <a:prstGeom prst="wedgeRectCallout">
            <a:avLst>
              <a:gd name="adj1" fmla="val -61492"/>
              <a:gd name="adj2" fmla="val 4017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1000" dirty="0" smtClean="0">
                <a:solidFill>
                  <a:schemeClr val="tx1"/>
                </a:solidFill>
              </a:rPr>
              <a:t>ヒント：</a:t>
            </a:r>
            <a:r>
              <a:rPr lang="en-US" altLang="ja-JP" sz="1000" dirty="0" smtClean="0">
                <a:solidFill>
                  <a:schemeClr val="tx1"/>
                </a:solidFill>
              </a:rPr>
              <a:t>Ctrl-A</a:t>
            </a:r>
            <a:r>
              <a:rPr lang="ja-JP" altLang="en-US" sz="1000" dirty="0" smtClean="0">
                <a:solidFill>
                  <a:schemeClr val="tx1"/>
                </a:solidFill>
              </a:rPr>
              <a:t>の</a:t>
            </a:r>
            <a:r>
              <a:rPr lang="en-US" altLang="ja-JP" sz="1000" dirty="0" smtClean="0">
                <a:solidFill>
                  <a:schemeClr val="tx1"/>
                </a:solidFill>
              </a:rPr>
              <a:t>16</a:t>
            </a:r>
            <a:r>
              <a:rPr lang="ja-JP" altLang="en-US" sz="1000" dirty="0" smtClean="0">
                <a:solidFill>
                  <a:schemeClr val="tx1"/>
                </a:solidFill>
              </a:rPr>
              <a:t>進は</a:t>
            </a:r>
            <a:r>
              <a:rPr lang="en-US" altLang="ja-JP" sz="1000" dirty="0" smtClean="0">
                <a:solidFill>
                  <a:schemeClr val="tx1"/>
                </a:solidFill>
              </a:rPr>
              <a:t>x01</a:t>
            </a:r>
          </a:p>
        </p:txBody>
      </p:sp>
    </p:spTree>
    <p:extLst>
      <p:ext uri="{BB962C8B-B14F-4D97-AF65-F5344CB8AC3E}">
        <p14:creationId xmlns:p14="http://schemas.microsoft.com/office/powerpoint/2010/main" val="42758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：集計結果のエクスポート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おまけ</a:t>
            </a:r>
            <a:r>
              <a:rPr kumimoji="1" lang="en-US" altLang="ja-JP" dirty="0" smtClean="0"/>
              <a:t>)[</a:t>
            </a:r>
            <a:r>
              <a:rPr kumimoji="1" lang="ja-JP" altLang="en-US" dirty="0" smtClean="0"/>
              <a:t>解答例</a:t>
            </a:r>
            <a:r>
              <a:rPr kumimoji="1" lang="en-US" altLang="ja-JP" dirty="0" smtClean="0"/>
              <a:t>](2/2)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課題</a:t>
            </a:r>
            <a:r>
              <a:rPr lang="en-US" altLang="ja-JP" dirty="0" smtClean="0"/>
              <a:t>2</a:t>
            </a:r>
            <a:r>
              <a:rPr lang="ja-JP" altLang="en-US" dirty="0"/>
              <a:t>「商品ごとの販売金額トップ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」の結果をエクスポートする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集計クエリを作成する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ja-JP" altLang="en-US" dirty="0" smtClean="0"/>
              <a:t>エクスポートしたファイルをタブ区切りに変換する</a:t>
            </a:r>
            <a:endParaRPr lang="en-US" altLang="ja-JP" dirty="0" smtClean="0"/>
          </a:p>
          <a:p>
            <a:pPr lvl="1"/>
            <a:endParaRPr lang="en-US" altLang="ja-JP" dirty="0"/>
          </a:p>
          <a:p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18</a:t>
            </a:fld>
            <a:endParaRPr kumimoji="1" lang="ja-JP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49436" y="1988840"/>
            <a:ext cx="5970836" cy="1728192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INSERT OVERWRITE LOCAL DIRECTORY 'kadai_04/output'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SELECT name, SUM(price * quantity) AS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cnt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FROM product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GROUP BY name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ORDER BY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cnt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DESC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LIMIT 10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1049436" y="4318611"/>
            <a:ext cx="5970836" cy="108012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#!/bin/bash</a:t>
            </a:r>
          </a:p>
          <a:p>
            <a:pPr defTabSz="757238"/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sed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-e "s/\x01/\t/g" output/* &gt; product_top10.csv</a:t>
            </a:r>
          </a:p>
        </p:txBody>
      </p:sp>
    </p:spTree>
    <p:extLst>
      <p:ext uri="{BB962C8B-B14F-4D97-AF65-F5344CB8AC3E}">
        <p14:creationId xmlns:p14="http://schemas.microsoft.com/office/powerpoint/2010/main" val="240140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kumimoji="1" lang="ja-JP" altLang="en-US" dirty="0" smtClean="0"/>
              <a:t>レポート課題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7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講義内容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 smtClean="0"/>
              <a:t>演習：</a:t>
            </a:r>
            <a:r>
              <a:rPr kumimoji="1" lang="en-US" altLang="ja-JP" dirty="0" smtClean="0"/>
              <a:t>POS</a:t>
            </a:r>
            <a:r>
              <a:rPr kumimoji="1" lang="ja-JP" altLang="en-US" dirty="0" smtClean="0"/>
              <a:t>データ分析アプリケーション開発</a:t>
            </a:r>
            <a:r>
              <a:rPr kumimoji="1" lang="en-US" altLang="ja-JP" dirty="0" smtClean="0"/>
              <a:t>(Hive</a:t>
            </a:r>
            <a:r>
              <a:rPr kumimoji="1" lang="ja-JP" altLang="en-US" dirty="0" smtClean="0"/>
              <a:t>版</a:t>
            </a:r>
            <a:r>
              <a:rPr kumimoji="1" lang="en-US" altLang="ja-JP" dirty="0" smtClean="0"/>
              <a:t>)</a:t>
            </a:r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演習環境</a:t>
            </a:r>
            <a:endParaRPr kumimoji="1" lang="en-US" altLang="ja-JP" dirty="0" smtClean="0"/>
          </a:p>
          <a:p>
            <a:pPr marL="742950" lvl="1" indent="-285750">
              <a:buFont typeface="Wingdings" pitchFamily="2" charset="2"/>
              <a:buChar char="n"/>
            </a:pPr>
            <a:r>
              <a:rPr lang="ja-JP" altLang="en-US" dirty="0"/>
              <a:t>演習の準備</a:t>
            </a:r>
            <a:endParaRPr kumimoji="1" lang="en-US" altLang="ja-JP" dirty="0" smtClean="0"/>
          </a:p>
          <a:p>
            <a:r>
              <a:rPr kumimoji="1" lang="ja-JP" altLang="en-US" dirty="0" smtClean="0"/>
              <a:t>演習</a:t>
            </a:r>
            <a:endParaRPr kumimoji="1" lang="en-US" altLang="ja-JP" dirty="0" smtClean="0"/>
          </a:p>
          <a:p>
            <a:pPr marL="742950" lvl="1" indent="-285750">
              <a:buFont typeface="Wingdings" pitchFamily="2" charset="2"/>
              <a:buChar char="n"/>
            </a:pPr>
            <a:r>
              <a:rPr lang="ja-JP" altLang="en-US" dirty="0" smtClean="0"/>
              <a:t>インポート、簡単な集計、複雑な集計、エクスポート</a:t>
            </a:r>
            <a:endParaRPr kumimoji="1" lang="en-US" altLang="ja-JP" dirty="0" smtClean="0"/>
          </a:p>
          <a:p>
            <a:r>
              <a:rPr lang="ja-JP" altLang="en-US" dirty="0" smtClean="0"/>
              <a:t>レポート課題</a:t>
            </a:r>
            <a:endParaRPr lang="en-US" altLang="ja-JP" dirty="0" smtClean="0"/>
          </a:p>
          <a:p>
            <a:pPr marL="742950" lvl="1" indent="-285750">
              <a:buFont typeface="Wingdings" pitchFamily="2" charset="2"/>
              <a:buChar char="n"/>
            </a:pPr>
            <a:r>
              <a:rPr lang="en-US" altLang="ja-JP" dirty="0" smtClean="0"/>
              <a:t>POS</a:t>
            </a:r>
            <a:r>
              <a:rPr lang="ja-JP" altLang="en-US" dirty="0" smtClean="0"/>
              <a:t>データの活用</a:t>
            </a:r>
            <a:endParaRPr lang="en-US" altLang="ja-JP" dirty="0" smtClean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pic>
        <p:nvPicPr>
          <p:cNvPr id="5" name="Picture 2" descr="H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14" y="1916832"/>
            <a:ext cx="10858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48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POS</a:t>
            </a:r>
            <a:r>
              <a:rPr kumimoji="1" lang="ja-JP" altLang="en-US" dirty="0" smtClean="0"/>
              <a:t>データの活用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 smtClean="0"/>
              <a:t>1.</a:t>
            </a:r>
            <a:r>
              <a:rPr lang="ja-JP" altLang="en-US" dirty="0" smtClean="0"/>
              <a:t> </a:t>
            </a:r>
            <a:r>
              <a:rPr lang="en-US" altLang="ja-JP" dirty="0" smtClean="0"/>
              <a:t>RDBMS</a:t>
            </a:r>
            <a:r>
              <a:rPr lang="ja-JP" altLang="en-US" dirty="0" smtClean="0"/>
              <a:t>に商品</a:t>
            </a:r>
            <a:r>
              <a:rPr lang="ja-JP" altLang="en-US" dirty="0"/>
              <a:t>マスタがある場合</a:t>
            </a:r>
            <a:r>
              <a:rPr lang="ja-JP" altLang="en-US" dirty="0" smtClean="0"/>
              <a:t>は？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ヒント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商品マスタを</a:t>
            </a:r>
            <a:r>
              <a:rPr lang="en-US" altLang="ja-JP" dirty="0" smtClean="0"/>
              <a:t>CSV</a:t>
            </a:r>
            <a:r>
              <a:rPr lang="ja-JP" altLang="en-US" dirty="0" smtClean="0"/>
              <a:t>形式でエクスポートして</a:t>
            </a:r>
            <a:r>
              <a:rPr lang="en-US" altLang="ja-JP" dirty="0" smtClean="0"/>
              <a:t>Hive</a:t>
            </a:r>
            <a:r>
              <a:rPr lang="ja-JP" altLang="en-US" dirty="0" smtClean="0"/>
              <a:t>にインポートする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POS</a:t>
            </a:r>
            <a:r>
              <a:rPr lang="ja-JP" altLang="en-US" dirty="0" smtClean="0"/>
              <a:t>データからはレシートテーブルのみを生成する</a:t>
            </a:r>
            <a:endParaRPr lang="en-US" altLang="ja-JP" dirty="0" smtClean="0"/>
          </a:p>
          <a:p>
            <a:pPr lvl="2"/>
            <a:r>
              <a:rPr lang="ja-JP" altLang="en-US" dirty="0"/>
              <a:t>商品</a:t>
            </a:r>
            <a:r>
              <a:rPr lang="ja-JP" altLang="en-US" dirty="0" smtClean="0"/>
              <a:t>マスタテーブルとレシートテーブルを使用したクエリを作成する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2.</a:t>
            </a:r>
            <a:r>
              <a:rPr lang="ja-JP" altLang="en-US" dirty="0" smtClean="0"/>
              <a:t> 日次処理でレシートテーブルを更新する場合は？</a:t>
            </a:r>
            <a:endParaRPr lang="en-US" altLang="ja-JP" dirty="0"/>
          </a:p>
          <a:p>
            <a:pPr lvl="1"/>
            <a:r>
              <a:rPr lang="ja-JP" altLang="en-US" dirty="0" smtClean="0"/>
              <a:t>ヒント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パーティションを使用する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3.</a:t>
            </a:r>
            <a:r>
              <a:rPr lang="ja-JP" altLang="en-US" dirty="0" smtClean="0"/>
              <a:t> </a:t>
            </a:r>
            <a:r>
              <a:rPr lang="en-US" altLang="ja-JP" dirty="0" smtClean="0"/>
              <a:t>POS</a:t>
            </a:r>
            <a:r>
              <a:rPr lang="ja-JP" altLang="en-US" dirty="0" smtClean="0"/>
              <a:t>データテーブルを圧縮するには？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ヒント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圧縮に適したファイルフォーマットでテーブルを作成する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圧縮形式を指定して</a:t>
            </a:r>
            <a:r>
              <a:rPr lang="en-US" altLang="ja-JP" dirty="0" smtClean="0"/>
              <a:t>INSERT</a:t>
            </a:r>
            <a:r>
              <a:rPr lang="ja-JP" altLang="en-US" dirty="0" smtClean="0"/>
              <a:t>する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4.</a:t>
            </a:r>
            <a:r>
              <a:rPr lang="ja-JP" altLang="en-US" dirty="0" smtClean="0"/>
              <a:t> ゴミ</a:t>
            </a:r>
            <a:r>
              <a:rPr lang="en-US" altLang="ja-JP" dirty="0"/>
              <a:t>1</a:t>
            </a:r>
            <a:r>
              <a:rPr lang="ja-JP" altLang="en-US" dirty="0"/>
              <a:t>が性別、ゴミ</a:t>
            </a:r>
            <a:r>
              <a:rPr lang="en-US" altLang="ja-JP" dirty="0"/>
              <a:t>2</a:t>
            </a:r>
            <a:r>
              <a:rPr lang="ja-JP" altLang="en-US" dirty="0" smtClean="0"/>
              <a:t>が年齢層で</a:t>
            </a:r>
            <a:r>
              <a:rPr lang="ja-JP" altLang="en-US" dirty="0"/>
              <a:t>あること</a:t>
            </a:r>
            <a:r>
              <a:rPr lang="ja-JP" altLang="en-US" dirty="0" smtClean="0"/>
              <a:t>が判明した場合は？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ヒント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レシート</a:t>
            </a:r>
            <a:r>
              <a:rPr lang="ja-JP" altLang="en-US" dirty="0"/>
              <a:t>テーブル</a:t>
            </a:r>
            <a:r>
              <a:rPr lang="ja-JP" altLang="en-US" dirty="0" smtClean="0"/>
              <a:t>にカラムを追加する</a:t>
            </a:r>
            <a:endParaRPr lang="en-US" altLang="ja-JP" dirty="0" smtClean="0"/>
          </a:p>
          <a:p>
            <a:pPr lvl="2"/>
            <a:r>
              <a:rPr lang="en-US" altLang="ja-JP" dirty="0" smtClean="0"/>
              <a:t>POS</a:t>
            </a:r>
            <a:r>
              <a:rPr lang="ja-JP" altLang="en-US" dirty="0" smtClean="0"/>
              <a:t>データから性別、年齢層を含めて抽出する</a:t>
            </a:r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20</a:t>
            </a:fld>
            <a:endParaRPr kumimoji="1" lang="ja-JP" altLang="en-US"/>
          </a:p>
        </p:txBody>
      </p:sp>
      <p:sp>
        <p:nvSpPr>
          <p:cNvPr id="7" name="四角形吹き出し 6"/>
          <p:cNvSpPr/>
          <p:nvPr/>
        </p:nvSpPr>
        <p:spPr>
          <a:xfrm>
            <a:off x="3995936" y="3212976"/>
            <a:ext cx="2467597" cy="576064"/>
          </a:xfrm>
          <a:prstGeom prst="wedgeRectCallout">
            <a:avLst>
              <a:gd name="adj1" fmla="val -60799"/>
              <a:gd name="adj2" fmla="val 31269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000" dirty="0" smtClean="0">
                <a:solidFill>
                  <a:schemeClr val="tx1"/>
                </a:solidFill>
              </a:rPr>
              <a:t>[Tips]</a:t>
            </a:r>
          </a:p>
          <a:p>
            <a:pPr lvl="0"/>
            <a:r>
              <a:rPr lang="ja-JP" altLang="en-US" sz="1000" dirty="0" smtClean="0">
                <a:solidFill>
                  <a:schemeClr val="tx1"/>
                </a:solidFill>
              </a:rPr>
              <a:t>日付カラムを見つけたら必ずパーティションを検討すること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4735341" y="548680"/>
            <a:ext cx="3168352" cy="1080120"/>
          </a:xfrm>
          <a:prstGeom prst="wedgeRectCallout">
            <a:avLst>
              <a:gd name="adj1" fmla="val -42444"/>
              <a:gd name="adj2" fmla="val 28302"/>
            </a:avLst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2000" dirty="0" smtClean="0">
                <a:solidFill>
                  <a:schemeClr val="tx1"/>
                </a:solidFill>
              </a:rPr>
              <a:t>以下の問題から</a:t>
            </a:r>
            <a:r>
              <a:rPr lang="en-US" altLang="ja-JP" sz="2000" dirty="0" smtClean="0">
                <a:solidFill>
                  <a:schemeClr val="tx1"/>
                </a:solidFill>
              </a:rPr>
              <a:t>2</a:t>
            </a:r>
            <a:r>
              <a:rPr lang="ja-JP" altLang="en-US" sz="2000" dirty="0" smtClean="0">
                <a:solidFill>
                  <a:schemeClr val="tx1"/>
                </a:solidFill>
              </a:rPr>
              <a:t>つ選び、解答してください。</a:t>
            </a:r>
            <a:endParaRPr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95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提出方法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動作するクエリを提出してください</a:t>
            </a:r>
            <a:endParaRPr lang="en-US" altLang="ja-JP" dirty="0"/>
          </a:p>
          <a:p>
            <a:pPr lvl="1"/>
            <a:r>
              <a:rPr lang="ja-JP" altLang="en-US" dirty="0" smtClean="0"/>
              <a:t>一連の流れで動作するクエリを作成してください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例：テーブルの作成→インポート→集計処理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既存のクエリを流用して構いません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動作しないクエリでも部分点を出します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動作しない旨をコメントで記述すること</a:t>
            </a:r>
            <a:endParaRPr lang="en-US" altLang="ja-JP" dirty="0" smtClean="0"/>
          </a:p>
          <a:p>
            <a:r>
              <a:rPr lang="en-US" altLang="ja-JP" dirty="0" smtClean="0"/>
              <a:t>zip</a:t>
            </a:r>
            <a:r>
              <a:rPr lang="ja-JP" altLang="en-US" dirty="0" smtClean="0"/>
              <a:t>形式にまとめて提出してください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課題ごとにフォルダ分けすること</a:t>
            </a:r>
            <a:endParaRPr lang="en-US" altLang="ja-JP" dirty="0" smtClean="0"/>
          </a:p>
          <a:p>
            <a:r>
              <a:rPr lang="ja-JP" altLang="en-US" dirty="0" smtClean="0"/>
              <a:t>質問がある人はこちらまで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メールアドレス：？？</a:t>
            </a:r>
            <a:endParaRPr lang="en-US" altLang="ja-JP" dirty="0" smtClean="0"/>
          </a:p>
          <a:p>
            <a:r>
              <a:rPr lang="ja-JP" altLang="en-US" dirty="0" smtClean="0"/>
              <a:t>提出期限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MM/</a:t>
            </a:r>
            <a:r>
              <a:rPr lang="en-US" altLang="ja-JP" dirty="0" err="1" smtClean="0"/>
              <a:t>dd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06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演習環境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3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雲 34"/>
          <p:cNvSpPr/>
          <p:nvPr/>
        </p:nvSpPr>
        <p:spPr>
          <a:xfrm>
            <a:off x="2788862" y="1502139"/>
            <a:ext cx="4807474" cy="2167814"/>
          </a:xfrm>
          <a:prstGeom prst="clou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演習の準備</a:t>
            </a:r>
            <a:r>
              <a:rPr kumimoji="1" lang="en-US" altLang="ja-JP" dirty="0" smtClean="0"/>
              <a:t>(1/2)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システム構成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ターミナルの起動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CloudClient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仮想マシン一覧から「</a:t>
            </a:r>
            <a:r>
              <a:rPr lang="en-US" altLang="ja-JP" dirty="0" err="1" smtClean="0"/>
              <a:t>Hadoop_Client</a:t>
            </a:r>
            <a:r>
              <a:rPr lang="ja-JP" altLang="en-US" dirty="0"/>
              <a:t>」 「自分のキーペア」を</a:t>
            </a:r>
            <a:r>
              <a:rPr lang="ja-JP" altLang="en-US" dirty="0" smtClean="0"/>
              <a:t>右クリック→シェルの起動</a:t>
            </a:r>
            <a:endParaRPr lang="en-US" altLang="ja-JP" dirty="0" smtClean="0"/>
          </a:p>
          <a:p>
            <a:pPr lvl="1"/>
            <a:r>
              <a:rPr lang="en-US" altLang="ja-JP" dirty="0" err="1" smtClean="0"/>
              <a:t>PuTTY</a:t>
            </a:r>
            <a:endParaRPr lang="en-US" altLang="ja-JP" dirty="0" smtClean="0"/>
          </a:p>
          <a:p>
            <a:pPr lvl="2"/>
            <a:r>
              <a:rPr lang="ja-JP" altLang="en-US" dirty="0"/>
              <a:t>メニュー</a:t>
            </a:r>
            <a:r>
              <a:rPr lang="ja-JP" altLang="en-US" dirty="0" smtClean="0"/>
              <a:t>から「セッションの複製」を選択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ターミナルを</a:t>
            </a:r>
            <a:r>
              <a:rPr lang="en-US" altLang="ja-JP" dirty="0" smtClean="0"/>
              <a:t>2</a:t>
            </a:r>
            <a:r>
              <a:rPr lang="ja-JP" altLang="en-US" dirty="0" smtClean="0"/>
              <a:t>つ起動した状態にする</a:t>
            </a: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4</a:t>
            </a:fld>
            <a:endParaRPr kumimoji="1" lang="ja-JP" altLang="en-US"/>
          </a:p>
        </p:txBody>
      </p:sp>
      <p:pic>
        <p:nvPicPr>
          <p:cNvPr id="1026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06987" y="1956871"/>
            <a:ext cx="918828" cy="916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achij\AppData\Local\Microsoft\Windows\Temporary Internet Files\Content.IE5\BFYLYDZP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732" y="1986637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四角形吹き出し 7"/>
          <p:cNvSpPr/>
          <p:nvPr/>
        </p:nvSpPr>
        <p:spPr>
          <a:xfrm>
            <a:off x="1376032" y="1670506"/>
            <a:ext cx="1080120" cy="245352"/>
          </a:xfrm>
          <a:prstGeom prst="wedgeRectCallout">
            <a:avLst>
              <a:gd name="adj1" fmla="val -34565"/>
              <a:gd name="adj2" fmla="val 25335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操作端末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9" name="直線矢印コネクタ 8"/>
          <p:cNvCxnSpPr>
            <a:stCxn id="1026" idx="1"/>
            <a:endCxn id="1027" idx="1"/>
          </p:cNvCxnSpPr>
          <p:nvPr/>
        </p:nvCxnSpPr>
        <p:spPr>
          <a:xfrm>
            <a:off x="2425815" y="2415262"/>
            <a:ext cx="58591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四角形吹き出し 16"/>
          <p:cNvSpPr/>
          <p:nvPr/>
        </p:nvSpPr>
        <p:spPr>
          <a:xfrm>
            <a:off x="2788862" y="1622298"/>
            <a:ext cx="1080120" cy="341768"/>
          </a:xfrm>
          <a:prstGeom prst="wedgeRectCallout">
            <a:avLst>
              <a:gd name="adj1" fmla="val -34565"/>
              <a:gd name="adj2" fmla="val 25335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ジョブ</a:t>
            </a:r>
            <a:endParaRPr kumimoji="1" lang="en-US" altLang="ja-JP" sz="10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 smtClean="0">
                <a:solidFill>
                  <a:schemeClr val="tx1"/>
                </a:solidFill>
              </a:rPr>
              <a:t>クライアント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pic>
        <p:nvPicPr>
          <p:cNvPr id="18" name="Picture 3" descr="C:\Users\adachij\AppData\Local\Microsoft\Windows\Temporary Internet Files\Content.IE5\BFYLYDZP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3860" y="198233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矢印コネクタ 18"/>
          <p:cNvCxnSpPr>
            <a:stCxn id="1027" idx="3"/>
            <a:endCxn id="18" idx="1"/>
          </p:cNvCxnSpPr>
          <p:nvPr/>
        </p:nvCxnSpPr>
        <p:spPr>
          <a:xfrm flipV="1">
            <a:off x="3868982" y="2410963"/>
            <a:ext cx="294878" cy="42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四角形吹き出し 22"/>
          <p:cNvSpPr/>
          <p:nvPr/>
        </p:nvSpPr>
        <p:spPr>
          <a:xfrm>
            <a:off x="4052425" y="1381980"/>
            <a:ext cx="1080120" cy="582086"/>
          </a:xfrm>
          <a:prstGeom prst="wedgeRectCallout">
            <a:avLst>
              <a:gd name="adj1" fmla="val -34565"/>
              <a:gd name="adj2" fmla="val 25335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JobTracker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NameNode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pic>
        <p:nvPicPr>
          <p:cNvPr id="24" name="Picture 3" descr="C:\Users\adachij\AppData\Local\Microsoft\Windows\Temporary Internet Files\Content.IE5\BFYLYDZP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004" y="1767537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C:\Users\adachij\AppData\Local\Microsoft\Windows\Temporary Internet Files\Content.IE5\BFYLYDZP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036" y="212124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3" descr="C:\Users\adachij\AppData\Local\Microsoft\Windows\Temporary Internet Files\Content.IE5\BFYLYDZP\MC900434845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060" y="2563363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線矢印コネクタ 26"/>
          <p:cNvCxnSpPr>
            <a:stCxn id="18" idx="3"/>
            <a:endCxn id="24" idx="1"/>
          </p:cNvCxnSpPr>
          <p:nvPr/>
        </p:nvCxnSpPr>
        <p:spPr>
          <a:xfrm flipV="1">
            <a:off x="5021110" y="2196162"/>
            <a:ext cx="438894" cy="214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>
            <a:endCxn id="25" idx="1"/>
          </p:cNvCxnSpPr>
          <p:nvPr/>
        </p:nvCxnSpPr>
        <p:spPr>
          <a:xfrm>
            <a:off x="5021110" y="2440729"/>
            <a:ext cx="726926" cy="1091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endCxn id="26" idx="1"/>
          </p:cNvCxnSpPr>
          <p:nvPr/>
        </p:nvCxnSpPr>
        <p:spPr>
          <a:xfrm>
            <a:off x="5021110" y="2495301"/>
            <a:ext cx="942950" cy="4966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四角形吹き出し 35"/>
          <p:cNvSpPr/>
          <p:nvPr/>
        </p:nvSpPr>
        <p:spPr>
          <a:xfrm>
            <a:off x="5541141" y="1211096"/>
            <a:ext cx="1080120" cy="582086"/>
          </a:xfrm>
          <a:prstGeom prst="wedgeRectCallout">
            <a:avLst>
              <a:gd name="adj1" fmla="val -34565"/>
              <a:gd name="adj2" fmla="val 25335"/>
            </a:avLst>
          </a:prstGeom>
          <a:gradFill flip="none" rotWithShape="1">
            <a:gsLst>
              <a:gs pos="0">
                <a:schemeClr val="accent5">
                  <a:tint val="66000"/>
                  <a:satMod val="160000"/>
                </a:schemeClr>
              </a:gs>
              <a:gs pos="50000">
                <a:schemeClr val="accent5">
                  <a:tint val="44500"/>
                  <a:satMod val="160000"/>
                </a:schemeClr>
              </a:gs>
              <a:gs pos="100000">
                <a:schemeClr val="accent5">
                  <a:tint val="23500"/>
                  <a:satMod val="160000"/>
                </a:schemeClr>
              </a:gs>
            </a:gsLst>
            <a:lin ang="2700000" scaled="1"/>
            <a:tileRect/>
          </a:gradFill>
          <a:ln w="127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TaskTracker</a:t>
            </a:r>
            <a:r>
              <a:rPr kumimoji="1" lang="en-US" altLang="ja-JP" sz="1000" dirty="0" smtClean="0">
                <a:solidFill>
                  <a:schemeClr val="tx1"/>
                </a:solidFill>
              </a:rPr>
              <a:t>/</a:t>
            </a:r>
          </a:p>
          <a:p>
            <a:pPr algn="ctr"/>
            <a:r>
              <a:rPr kumimoji="1" lang="en-US" altLang="ja-JP" sz="1000" dirty="0" err="1" smtClean="0">
                <a:solidFill>
                  <a:schemeClr val="tx1"/>
                </a:solidFill>
              </a:rPr>
              <a:t>DataNode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四角形吹き出し 39"/>
          <p:cNvSpPr/>
          <p:nvPr/>
        </p:nvSpPr>
        <p:spPr>
          <a:xfrm>
            <a:off x="3424382" y="3087901"/>
            <a:ext cx="2207056" cy="341768"/>
          </a:xfrm>
          <a:prstGeom prst="wedgeRectCallout">
            <a:avLst>
              <a:gd name="adj1" fmla="val -34565"/>
              <a:gd name="adj2" fmla="val 25335"/>
            </a:avLst>
          </a:prstGeom>
          <a:solidFill>
            <a:srgbClr val="FFCC99"/>
          </a:solidFill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i="1" dirty="0" err="1" smtClean="0">
                <a:solidFill>
                  <a:schemeClr val="tx1"/>
                </a:solidFill>
              </a:rPr>
              <a:t>edubase</a:t>
            </a:r>
            <a:r>
              <a:rPr kumimoji="1" lang="ja-JP" altLang="en-US" i="1" dirty="0" smtClean="0">
                <a:solidFill>
                  <a:schemeClr val="tx1"/>
                </a:solidFill>
              </a:rPr>
              <a:t> </a:t>
            </a:r>
            <a:r>
              <a:rPr kumimoji="1" lang="en-US" altLang="ja-JP" i="1" dirty="0" smtClean="0">
                <a:solidFill>
                  <a:schemeClr val="tx1"/>
                </a:solidFill>
              </a:rPr>
              <a:t>Cloud</a:t>
            </a:r>
            <a:endParaRPr kumimoji="1" lang="ja-JP" altLang="en-US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8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演習の準備</a:t>
            </a:r>
            <a:r>
              <a:rPr kumimoji="1" lang="en-US" altLang="ja-JP" dirty="0" smtClean="0"/>
              <a:t>(2/2)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ターミナル</a:t>
            </a:r>
            <a:r>
              <a:rPr lang="en-US" altLang="ja-JP" dirty="0" smtClean="0"/>
              <a:t>1(Hive</a:t>
            </a:r>
            <a:r>
              <a:rPr lang="ja-JP" altLang="en-US" dirty="0" smtClean="0"/>
              <a:t>コマンド用</a:t>
            </a:r>
            <a:r>
              <a:rPr lang="en-US" altLang="ja-JP" dirty="0" smtClean="0"/>
              <a:t>)</a:t>
            </a:r>
          </a:p>
          <a:p>
            <a:pPr lvl="1"/>
            <a:r>
              <a:rPr lang="ja-JP" altLang="en-US" dirty="0" smtClean="0">
                <a:solidFill>
                  <a:srgbClr val="FF0000"/>
                </a:solidFill>
              </a:rPr>
              <a:t>演習</a:t>
            </a:r>
            <a:r>
              <a:rPr lang="en-US" altLang="ja-JP" dirty="0" smtClean="0">
                <a:solidFill>
                  <a:srgbClr val="FF0000"/>
                </a:solidFill>
              </a:rPr>
              <a:t>11</a:t>
            </a:r>
            <a:r>
              <a:rPr lang="ja-JP" altLang="en-US" dirty="0" smtClean="0">
                <a:solidFill>
                  <a:srgbClr val="FF0000"/>
                </a:solidFill>
              </a:rPr>
              <a:t>の</a:t>
            </a:r>
            <a:r>
              <a:rPr lang="ja-JP" altLang="en-US" dirty="0">
                <a:solidFill>
                  <a:srgbClr val="FF0000"/>
                </a:solidFill>
              </a:rPr>
              <a:t>ディレクトリ</a:t>
            </a:r>
            <a:r>
              <a:rPr lang="ja-JP" altLang="en-US" dirty="0"/>
              <a:t>に移動して、</a:t>
            </a:r>
            <a:r>
              <a:rPr lang="en-US" altLang="ja-JP" dirty="0" err="1"/>
              <a:t>HiveCLI</a:t>
            </a:r>
            <a:r>
              <a:rPr lang="ja-JP" altLang="en-US" dirty="0"/>
              <a:t>を起動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lvl="1"/>
            <a:r>
              <a:rPr lang="ja-JP" altLang="en-US" dirty="0"/>
              <a:t>テーブルが無いことを確認</a:t>
            </a:r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ターミナル</a:t>
            </a:r>
            <a:r>
              <a:rPr lang="en-US" altLang="ja-JP" dirty="0" smtClean="0"/>
              <a:t>2(Linux</a:t>
            </a:r>
            <a:r>
              <a:rPr lang="ja-JP" altLang="en-US" dirty="0" smtClean="0"/>
              <a:t>コマンド用</a:t>
            </a:r>
            <a:r>
              <a:rPr lang="en-US" altLang="ja-JP" dirty="0" smtClean="0"/>
              <a:t>)</a:t>
            </a:r>
          </a:p>
          <a:p>
            <a:r>
              <a:rPr lang="ja-JP" altLang="en-US" dirty="0" smtClean="0">
                <a:solidFill>
                  <a:srgbClr val="FF0000"/>
                </a:solidFill>
              </a:rPr>
              <a:t>演習</a:t>
            </a:r>
            <a:r>
              <a:rPr lang="en-US" altLang="ja-JP" dirty="0" smtClean="0">
                <a:solidFill>
                  <a:srgbClr val="FF0000"/>
                </a:solidFill>
              </a:rPr>
              <a:t>11-</a:t>
            </a:r>
            <a:r>
              <a:rPr lang="ja-JP" altLang="en-US" dirty="0" smtClean="0">
                <a:solidFill>
                  <a:srgbClr val="FF0000"/>
                </a:solidFill>
              </a:rPr>
              <a:t>課題</a:t>
            </a:r>
            <a:r>
              <a:rPr lang="en-US" altLang="ja-JP" dirty="0" smtClean="0">
                <a:solidFill>
                  <a:srgbClr val="FF0000"/>
                </a:solidFill>
              </a:rPr>
              <a:t>1</a:t>
            </a:r>
            <a:r>
              <a:rPr lang="ja-JP" altLang="en-US" dirty="0" smtClean="0">
                <a:solidFill>
                  <a:srgbClr val="FF0000"/>
                </a:solidFill>
              </a:rPr>
              <a:t>のディレクトリ</a:t>
            </a:r>
            <a:r>
              <a:rPr lang="ja-JP" altLang="en-US" dirty="0" smtClean="0"/>
              <a:t>に移動して、ファイルを確認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POS</a:t>
            </a:r>
            <a:r>
              <a:rPr lang="ja-JP" altLang="en-US" dirty="0" smtClean="0"/>
              <a:t>データ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r>
              <a:rPr lang="ja-JP" altLang="en-US" dirty="0" smtClean="0"/>
              <a:t>課題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1040162" y="4797152"/>
            <a:ext cx="4573909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cd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~/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hadoop_exercise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/11/kadai_01/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less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posdata.csv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40162" y="5805264"/>
            <a:ext cx="4573909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cat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01_create_posdata.hql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21224" y="1916832"/>
            <a:ext cx="4592847" cy="69623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cd ~/</a:t>
            </a:r>
            <a:r>
              <a:rPr lang="en-US" altLang="ja-JP" sz="1400" dirty="0" err="1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hadoop_exercise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/11/</a:t>
            </a: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21224" y="3068960"/>
            <a:ext cx="4592847" cy="545524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hive&gt;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show tables;</a:t>
            </a: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OK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10" name="四角形吹き出し 9"/>
          <p:cNvSpPr/>
          <p:nvPr/>
        </p:nvSpPr>
        <p:spPr>
          <a:xfrm>
            <a:off x="3504253" y="3254444"/>
            <a:ext cx="1854145" cy="447318"/>
          </a:xfrm>
          <a:prstGeom prst="wedgeRectCallout">
            <a:avLst>
              <a:gd name="adj1" fmla="val -68143"/>
              <a:gd name="adj2" fmla="val -54625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</a:p>
          <a:p>
            <a:r>
              <a:rPr lang="en-US" altLang="ja-JP" sz="1000" dirty="0" smtClean="0">
                <a:solidFill>
                  <a:schemeClr val="tx1"/>
                </a:solidFill>
              </a:rPr>
              <a:t>;(</a:t>
            </a:r>
            <a:r>
              <a:rPr lang="ja-JP" altLang="en-US" sz="1000" dirty="0">
                <a:solidFill>
                  <a:schemeClr val="tx1"/>
                </a:solidFill>
              </a:rPr>
              <a:t>セミコロン</a:t>
            </a:r>
            <a:r>
              <a:rPr lang="en-US" altLang="ja-JP" sz="1000" dirty="0">
                <a:solidFill>
                  <a:schemeClr val="tx1"/>
                </a:solidFill>
              </a:rPr>
              <a:t>)</a:t>
            </a:r>
            <a:r>
              <a:rPr lang="ja-JP" altLang="en-US" sz="1000" dirty="0">
                <a:solidFill>
                  <a:schemeClr val="tx1"/>
                </a:solidFill>
              </a:rPr>
              <a:t>を忘れないように</a:t>
            </a:r>
          </a:p>
        </p:txBody>
      </p:sp>
    </p:spTree>
    <p:extLst>
      <p:ext uri="{BB962C8B-B14F-4D97-AF65-F5344CB8AC3E}">
        <p14:creationId xmlns:p14="http://schemas.microsoft.com/office/powerpoint/2010/main" val="339795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演習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199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POS</a:t>
            </a:r>
            <a:r>
              <a:rPr kumimoji="1" lang="ja-JP" altLang="en-US" dirty="0" smtClean="0"/>
              <a:t>データテーブルの作成</a:t>
            </a:r>
            <a:r>
              <a:rPr kumimoji="1" lang="en-US" altLang="ja-JP" dirty="0" smtClean="0"/>
              <a:t>(1/4)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POS</a:t>
            </a:r>
            <a:r>
              <a:rPr lang="ja-JP" altLang="en-US" dirty="0" smtClean="0"/>
              <a:t>データのカラム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テーブルの共通仕様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カラムの区切り文字：タブ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行の区切り文字：改行</a:t>
            </a:r>
            <a:r>
              <a:rPr lang="en-US" altLang="ja-JP" dirty="0" smtClean="0"/>
              <a:t>(LF)</a:t>
            </a:r>
          </a:p>
          <a:p>
            <a:pPr lvl="1"/>
            <a:r>
              <a:rPr lang="ja-JP" altLang="en-US" dirty="0" smtClean="0"/>
              <a:t>ファイルフォーマット：デフォルトのまま</a:t>
            </a:r>
            <a:endParaRPr lang="en-US" altLang="ja-JP" dirty="0" smtClean="0"/>
          </a:p>
          <a:p>
            <a:r>
              <a:rPr lang="en-US" altLang="ja-JP" dirty="0"/>
              <a:t>POS</a:t>
            </a:r>
            <a:r>
              <a:rPr lang="ja-JP" altLang="en-US" dirty="0"/>
              <a:t>データを格納するテーブル</a:t>
            </a:r>
            <a:r>
              <a:rPr lang="ja-JP" altLang="en-US" dirty="0" smtClean="0"/>
              <a:t>を作成する</a:t>
            </a:r>
            <a:endParaRPr lang="en-US" altLang="ja-JP" dirty="0"/>
          </a:p>
          <a:p>
            <a:pPr lvl="1"/>
            <a:endParaRPr lang="en-US" altLang="ja-JP" dirty="0" smtClean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693096"/>
              </p:ext>
            </p:extLst>
          </p:nvPr>
        </p:nvGraphicFramePr>
        <p:xfrm>
          <a:off x="179509" y="1628800"/>
          <a:ext cx="8784978" cy="1046480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099672"/>
                <a:gridCol w="966658"/>
                <a:gridCol w="992528"/>
                <a:gridCol w="916181"/>
                <a:gridCol w="930691"/>
                <a:gridCol w="927115"/>
                <a:gridCol w="984044"/>
                <a:gridCol w="1111020"/>
                <a:gridCol w="857069"/>
              </a:tblGrid>
              <a:tr h="216024"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1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2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3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4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5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6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7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8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smtClean="0"/>
                        <a:t>9</a:t>
                      </a:r>
                      <a:endParaRPr kumimoji="1" lang="ja-JP" altLang="en-US" sz="1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文字列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浮動小数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数値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レシート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ゴミ</a:t>
                      </a:r>
                      <a:r>
                        <a:rPr kumimoji="1" lang="en-US" altLang="ja-JP" dirty="0" smtClean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店舗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販売日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ゴミ</a:t>
                      </a:r>
                      <a:r>
                        <a:rPr kumimoji="1" lang="en-US" altLang="ja-JP" dirty="0" smtClean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商品</a:t>
                      </a:r>
                      <a:r>
                        <a:rPr kumimoji="1" lang="en-US" altLang="ja-JP" dirty="0" smtClean="0"/>
                        <a:t>ID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商品名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単価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数量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四角形吹き出し 11"/>
          <p:cNvSpPr/>
          <p:nvPr/>
        </p:nvSpPr>
        <p:spPr>
          <a:xfrm>
            <a:off x="5508104" y="980728"/>
            <a:ext cx="2430209" cy="504056"/>
          </a:xfrm>
          <a:prstGeom prst="wedgeRectCallout">
            <a:avLst>
              <a:gd name="adj1" fmla="val -69789"/>
              <a:gd name="adj2" fmla="val 63905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000" dirty="0">
                <a:solidFill>
                  <a:srgbClr val="000000"/>
                </a:solidFill>
                <a:latin typeface="HGP創英角ｺﾞｼｯｸUB" pitchFamily="50" charset="-128"/>
                <a:ea typeface="HGP創英角ｺﾞｼｯｸUB" pitchFamily="50" charset="-128"/>
              </a:rPr>
              <a:t>[Tips]</a:t>
            </a:r>
          </a:p>
          <a:p>
            <a:r>
              <a:rPr lang="ja-JP" altLang="en-US" sz="1000" dirty="0" smtClean="0">
                <a:solidFill>
                  <a:schemeClr val="tx1"/>
                </a:solidFill>
              </a:rPr>
              <a:t>生データはすべてインポートしておくこと</a:t>
            </a:r>
            <a:endParaRPr lang="en-US" altLang="ja-JP" sz="1000" dirty="0" smtClean="0">
              <a:solidFill>
                <a:schemeClr val="tx1"/>
              </a:solidFill>
            </a:endParaRPr>
          </a:p>
          <a:p>
            <a:r>
              <a:rPr lang="ja-JP" altLang="en-US" sz="1000" dirty="0">
                <a:solidFill>
                  <a:schemeClr val="tx1"/>
                </a:solidFill>
              </a:rPr>
              <a:t>→今はゴミ</a:t>
            </a:r>
            <a:r>
              <a:rPr lang="ja-JP" altLang="en-US" sz="1000" dirty="0" smtClean="0">
                <a:solidFill>
                  <a:schemeClr val="tx1"/>
                </a:solidFill>
              </a:rPr>
              <a:t>でも将来使いたく</a:t>
            </a:r>
            <a:r>
              <a:rPr lang="ja-JP" altLang="en-US" sz="1000" dirty="0">
                <a:solidFill>
                  <a:schemeClr val="tx1"/>
                </a:solidFill>
              </a:rPr>
              <a:t>なる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11560" y="4437112"/>
            <a:ext cx="7200800" cy="230425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vi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01_create_posdata.hql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CREATE TABLE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posdata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(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receipt_id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&lt;&lt;?&gt;&gt;,</a:t>
            </a:r>
          </a:p>
          <a:p>
            <a:pPr defTabSz="757238"/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：</a:t>
            </a:r>
            <a:endParaRPr lang="en-US" altLang="ja-JP" sz="1400" dirty="0" smtClean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  <a:p>
            <a:pPr defTabSz="757238"/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quantity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&lt;&lt;?&gt;&gt;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)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ROW FORMAT DELIMITED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FIELDS TERMINATED BY &lt;&lt;?&gt;&gt;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LINES TERMINATED BY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&lt;&lt;?&gt;&gt;</a:t>
            </a: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3419872" y="4941168"/>
            <a:ext cx="1656184" cy="504056"/>
          </a:xfrm>
          <a:prstGeom prst="wedgeRectCallout">
            <a:avLst>
              <a:gd name="adj1" fmla="val -67775"/>
              <a:gd name="adj2" fmla="val 43560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000" dirty="0" smtClean="0">
                <a:solidFill>
                  <a:schemeClr val="tx1"/>
                </a:solidFill>
              </a:rPr>
              <a:t>&lt;&lt;?&gt;&gt;</a:t>
            </a:r>
            <a:r>
              <a:rPr lang="ja-JP" altLang="en-US" sz="1000" dirty="0" smtClean="0">
                <a:solidFill>
                  <a:schemeClr val="tx1"/>
                </a:solidFill>
              </a:rPr>
              <a:t>を埋めてください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5244156" y="4534902"/>
            <a:ext cx="1872208" cy="658294"/>
          </a:xfrm>
          <a:prstGeom prst="wedgeRectCallout">
            <a:avLst>
              <a:gd name="adj1" fmla="val -64163"/>
              <a:gd name="adj2" fmla="val 52037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1000" dirty="0" smtClean="0">
                <a:solidFill>
                  <a:schemeClr val="tx1"/>
                </a:solidFill>
              </a:rPr>
              <a:t>穴埋めが終わったら、</a:t>
            </a:r>
            <a:r>
              <a:rPr lang="en-US" altLang="ja-JP" sz="1000" dirty="0" smtClean="0">
                <a:solidFill>
                  <a:schemeClr val="tx1"/>
                </a:solidFill>
              </a:rPr>
              <a:t>Hive</a:t>
            </a:r>
            <a:r>
              <a:rPr lang="ja-JP" altLang="en-US" sz="1000" dirty="0" smtClean="0">
                <a:solidFill>
                  <a:schemeClr val="tx1"/>
                </a:solidFill>
              </a:rPr>
              <a:t>のシェルにコピー＆ペースト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980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POS</a:t>
            </a:r>
            <a:r>
              <a:rPr kumimoji="1" lang="ja-JP" altLang="en-US" dirty="0" smtClean="0"/>
              <a:t>データテーブルの作成</a:t>
            </a:r>
            <a:r>
              <a:rPr kumimoji="1" lang="en-US" altLang="ja-JP" dirty="0" smtClean="0"/>
              <a:t>[</a:t>
            </a:r>
            <a:r>
              <a:rPr kumimoji="1" lang="ja-JP" altLang="en-US" dirty="0" smtClean="0"/>
              <a:t>解答例</a:t>
            </a:r>
            <a:r>
              <a:rPr kumimoji="1" lang="en-US" altLang="ja-JP" dirty="0" smtClean="0"/>
              <a:t>](2/4)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POS</a:t>
            </a:r>
            <a:r>
              <a:rPr lang="ja-JP" altLang="en-US" dirty="0"/>
              <a:t>データを格納するテーブルを作成</a:t>
            </a:r>
            <a:r>
              <a:rPr lang="ja-JP" altLang="en-US" dirty="0" smtClean="0"/>
              <a:t>する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3568" y="1628800"/>
            <a:ext cx="6912768" cy="3744416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CREATE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TABLE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posdata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(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receipt_id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STRING,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unknown1 STRING,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store_id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STRING,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sale_date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STRING,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unknown2 STRING,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</a:t>
            </a:r>
            <a:r>
              <a:rPr lang="en-US" altLang="ja-JP" sz="1400" dirty="0" err="1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product_id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STRING,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name STRING,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price DOUBLE,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   quantity INT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)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ROW FORMAT DELIMITED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FIELDS TERMINATED BY '\t'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LINES TERMINATED BY '\n'</a:t>
            </a:r>
          </a:p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;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3090811" y="3268062"/>
            <a:ext cx="1728192" cy="504056"/>
          </a:xfrm>
          <a:prstGeom prst="wedgeRectCallout">
            <a:avLst>
              <a:gd name="adj1" fmla="val -65569"/>
              <a:gd name="adj2" fmla="val 41865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000" dirty="0" smtClean="0">
                <a:solidFill>
                  <a:schemeClr val="tx1"/>
                </a:solidFill>
              </a:rPr>
              <a:t>price(</a:t>
            </a:r>
            <a:r>
              <a:rPr lang="ja-JP" altLang="en-US" sz="1000" dirty="0" smtClean="0">
                <a:solidFill>
                  <a:schemeClr val="tx1"/>
                </a:solidFill>
              </a:rPr>
              <a:t>単価</a:t>
            </a:r>
            <a:r>
              <a:rPr lang="en-US" altLang="ja-JP" sz="1000" dirty="0" smtClean="0">
                <a:solidFill>
                  <a:schemeClr val="tx1"/>
                </a:solidFill>
              </a:rPr>
              <a:t>)</a:t>
            </a:r>
            <a:r>
              <a:rPr lang="ja-JP" altLang="en-US" sz="1000" dirty="0" smtClean="0">
                <a:solidFill>
                  <a:schemeClr val="tx1"/>
                </a:solidFill>
              </a:rPr>
              <a:t>が</a:t>
            </a:r>
            <a:r>
              <a:rPr lang="en-US" altLang="ja-JP" sz="1000" dirty="0" smtClean="0">
                <a:solidFill>
                  <a:schemeClr val="tx1"/>
                </a:solidFill>
              </a:rPr>
              <a:t>double</a:t>
            </a:r>
          </a:p>
          <a:p>
            <a:pPr lvl="0"/>
            <a:r>
              <a:rPr lang="en-US" altLang="ja-JP" sz="1000" dirty="0" smtClean="0">
                <a:solidFill>
                  <a:schemeClr val="tx1"/>
                </a:solidFill>
              </a:rPr>
              <a:t>quantity(</a:t>
            </a:r>
            <a:r>
              <a:rPr lang="ja-JP" altLang="en-US" sz="1000" dirty="0" smtClean="0">
                <a:solidFill>
                  <a:schemeClr val="tx1"/>
                </a:solidFill>
              </a:rPr>
              <a:t>数量</a:t>
            </a:r>
            <a:r>
              <a:rPr lang="en-US" altLang="ja-JP" sz="1000" dirty="0" smtClean="0">
                <a:solidFill>
                  <a:schemeClr val="tx1"/>
                </a:solidFill>
              </a:rPr>
              <a:t>)</a:t>
            </a:r>
            <a:r>
              <a:rPr lang="ja-JP" altLang="en-US" sz="1000" dirty="0" smtClean="0">
                <a:solidFill>
                  <a:schemeClr val="tx1"/>
                </a:solidFill>
              </a:rPr>
              <a:t>が</a:t>
            </a:r>
            <a:r>
              <a:rPr lang="en-US" altLang="ja-JP" sz="1000" dirty="0" err="1" smtClean="0">
                <a:solidFill>
                  <a:schemeClr val="tx1"/>
                </a:solidFill>
              </a:rPr>
              <a:t>int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135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課題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：</a:t>
            </a:r>
            <a:r>
              <a:rPr kumimoji="1" lang="en-US" altLang="ja-JP" dirty="0" smtClean="0"/>
              <a:t>POS</a:t>
            </a:r>
            <a:r>
              <a:rPr kumimoji="1" lang="ja-JP" altLang="en-US" dirty="0" smtClean="0"/>
              <a:t>データテーブルの作成</a:t>
            </a:r>
            <a:r>
              <a:rPr kumimoji="1" lang="en-US" altLang="ja-JP" dirty="0" smtClean="0"/>
              <a:t>(3/4)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POS</a:t>
            </a:r>
            <a:r>
              <a:rPr lang="ja-JP" altLang="en-US" dirty="0" smtClean="0"/>
              <a:t>データをインポートする</a:t>
            </a:r>
            <a:endParaRPr lang="en-US" altLang="ja-JP" dirty="0" smtClean="0"/>
          </a:p>
          <a:p>
            <a:endParaRPr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BC3F6C-FA60-4B64-957B-698064427B42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83568" y="1746668"/>
            <a:ext cx="6750689" cy="904181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5703" tIns="37852" rIns="75703" bIns="37852" anchor="ctr"/>
          <a:lstStyle/>
          <a:p>
            <a:pPr defTabSz="757238"/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$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vi</a:t>
            </a:r>
            <a:r>
              <a:rPr lang="ja-JP" altLang="en-US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02_import_posdata.hql</a:t>
            </a:r>
          </a:p>
          <a:p>
            <a:pPr defTabSz="757238"/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LOAD DATA LOCAL INPATH 'kadai_01/posdata.csv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'</a:t>
            </a:r>
          </a:p>
          <a:p>
            <a:pPr defTabSz="757238"/>
            <a:r>
              <a:rPr lang="ja-JP" altLang="en-US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 </a:t>
            </a:r>
            <a:r>
              <a:rPr lang="en-US" altLang="ja-JP" sz="1400" dirty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OVERWRITE INTO TABLE </a:t>
            </a:r>
            <a:r>
              <a:rPr lang="en-US" altLang="ja-JP" sz="1400" dirty="0" smtClean="0">
                <a:latin typeface="Courier New" pitchFamily="49" charset="0"/>
                <a:ea typeface="HGP創英角ｺﾞｼｯｸUB" pitchFamily="50" charset="-128"/>
                <a:cs typeface="Courier New" pitchFamily="49" charset="0"/>
              </a:rPr>
              <a:t>&lt;&lt;?&gt;&gt;;</a:t>
            </a:r>
            <a:endParaRPr lang="en-US" altLang="ja-JP" sz="1400" dirty="0">
              <a:latin typeface="Courier New" pitchFamily="49" charset="0"/>
              <a:ea typeface="HGP創英角ｺﾞｼｯｸUB" pitchFamily="50" charset="-128"/>
              <a:cs typeface="Courier New" pitchFamily="49" charset="0"/>
            </a:endParaRPr>
          </a:p>
        </p:txBody>
      </p:sp>
      <p:sp>
        <p:nvSpPr>
          <p:cNvPr id="9" name="四角形吹き出し 8"/>
          <p:cNvSpPr/>
          <p:nvPr/>
        </p:nvSpPr>
        <p:spPr>
          <a:xfrm>
            <a:off x="3923928" y="2571873"/>
            <a:ext cx="1724404" cy="504056"/>
          </a:xfrm>
          <a:prstGeom prst="wedgeRectCallout">
            <a:avLst>
              <a:gd name="adj1" fmla="val -67311"/>
              <a:gd name="adj2" fmla="val -63251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ja-JP" sz="1000" dirty="0" smtClean="0">
                <a:solidFill>
                  <a:schemeClr val="tx1"/>
                </a:solidFill>
              </a:rPr>
              <a:t>&lt;&lt;?&gt;&gt;</a:t>
            </a:r>
            <a:r>
              <a:rPr lang="ja-JP" altLang="en-US" sz="1000" dirty="0" smtClean="0">
                <a:solidFill>
                  <a:schemeClr val="tx1"/>
                </a:solidFill>
              </a:rPr>
              <a:t>を埋めてください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1" name="四角形吹き出し 10"/>
          <p:cNvSpPr/>
          <p:nvPr/>
        </p:nvSpPr>
        <p:spPr>
          <a:xfrm>
            <a:off x="5868144" y="2650850"/>
            <a:ext cx="1872208" cy="658294"/>
          </a:xfrm>
          <a:prstGeom prst="wedgeRectCallout">
            <a:avLst>
              <a:gd name="adj1" fmla="val -65989"/>
              <a:gd name="adj2" fmla="val -38836"/>
            </a:avLst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lin ang="2700000" scaled="1"/>
            <a:tileRect/>
          </a:gradFill>
          <a:ln w="12700">
            <a:solidFill>
              <a:schemeClr val="tx2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sz="1000" dirty="0" smtClean="0">
                <a:solidFill>
                  <a:schemeClr val="tx1"/>
                </a:solidFill>
              </a:rPr>
              <a:t>穴埋めが終わったら、</a:t>
            </a:r>
            <a:r>
              <a:rPr lang="en-US" altLang="ja-JP" sz="1000" dirty="0" smtClean="0">
                <a:solidFill>
                  <a:schemeClr val="tx1"/>
                </a:solidFill>
              </a:rPr>
              <a:t>Hive</a:t>
            </a:r>
            <a:r>
              <a:rPr lang="ja-JP" altLang="en-US" sz="1000" dirty="0" smtClean="0">
                <a:solidFill>
                  <a:schemeClr val="tx1"/>
                </a:solidFill>
              </a:rPr>
              <a:t>のシェルにコピー＆ペースト</a:t>
            </a:r>
            <a:endParaRPr lang="ja-JP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3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テーマ1">
  <a:themeElements>
    <a:clrScheme name="TopSE-design-v1[1].0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ユーザー定義 1">
      <a:majorFont>
        <a:latin typeface="HGP創英角ｺﾞｼｯｸUB"/>
        <a:ea typeface="HGP創英角ｺﾞｼｯｸUB"/>
        <a:cs typeface=""/>
      </a:majorFont>
      <a:minorFont>
        <a:latin typeface="HGP創英角ｺﾞｼｯｸUB"/>
        <a:ea typeface="HGP創英角ｺﾞｼｯｸUB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opSE-design-v1[1].0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opSE-design-v1[1].0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opSE-design-v1[1].0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テーマ1</Template>
  <TotalTime>4933</TotalTime>
  <Words>1488</Words>
  <Application>Microsoft Office PowerPoint</Application>
  <PresentationFormat>画面に合わせる (4:3)</PresentationFormat>
  <Paragraphs>398</Paragraphs>
  <Slides>21</Slides>
  <Notes>21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22" baseType="lpstr">
      <vt:lpstr>テーマ1</vt:lpstr>
      <vt:lpstr>分散処理アプリ演習　第11回 Hive演習</vt:lpstr>
      <vt:lpstr>講義内容</vt:lpstr>
      <vt:lpstr>1. 演習環境</vt:lpstr>
      <vt:lpstr>演習の準備(1/2)</vt:lpstr>
      <vt:lpstr>演習の準備(2/2)</vt:lpstr>
      <vt:lpstr>2. 演習</vt:lpstr>
      <vt:lpstr>課題1：POSデータテーブルの作成(1/4)</vt:lpstr>
      <vt:lpstr>課題1：POSデータテーブルの作成[解答例](2/4)</vt:lpstr>
      <vt:lpstr>課題1：POSデータテーブルの作成(3/4)</vt:lpstr>
      <vt:lpstr>課題1：POSデータテーブルの作成[解答例](4/4)</vt:lpstr>
      <vt:lpstr>課題2：簡単な集計(1/4)</vt:lpstr>
      <vt:lpstr>課題2：簡単な集計[解答例](2/4)</vt:lpstr>
      <vt:lpstr>課題2：簡単な集計(3/4)</vt:lpstr>
      <vt:lpstr>課題2：簡単な集計[解答例](4/4)</vt:lpstr>
      <vt:lpstr>課題3：複雑な集計(1/2)</vt:lpstr>
      <vt:lpstr>課題3：複雑な集計[解答例](2/2)</vt:lpstr>
      <vt:lpstr>課題4：集計結果のエクスポート(おまけ)(1/2)</vt:lpstr>
      <vt:lpstr>課題4：集計結果のエクスポート(おまけ)[解答例](2/2)</vt:lpstr>
      <vt:lpstr>3. レポート課題</vt:lpstr>
      <vt:lpstr>POSデータの活用</vt:lpstr>
      <vt:lpstr>提出方法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Hive_演習</dc:title>
  <dc:creator>share</dc:creator>
  <cp:lastModifiedBy>adachij</cp:lastModifiedBy>
  <cp:revision>721</cp:revision>
  <dcterms:created xsi:type="dcterms:W3CDTF">2011-12-21T06:22:19Z</dcterms:created>
  <dcterms:modified xsi:type="dcterms:W3CDTF">2012-03-12T02:44:26Z</dcterms:modified>
</cp:coreProperties>
</file>