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2" r:id="rId3"/>
    <p:sldId id="369" r:id="rId4"/>
    <p:sldId id="258" r:id="rId5"/>
    <p:sldId id="313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61" r:id="rId21"/>
    <p:sldId id="359" r:id="rId22"/>
    <p:sldId id="368" r:id="rId23"/>
    <p:sldId id="370" r:id="rId24"/>
    <p:sldId id="371" r:id="rId25"/>
    <p:sldId id="372" r:id="rId26"/>
    <p:sldId id="373" r:id="rId27"/>
    <p:sldId id="374" r:id="rId28"/>
    <p:sldId id="364" r:id="rId29"/>
    <p:sldId id="366" r:id="rId30"/>
    <p:sldId id="356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5" autoAdjust="0"/>
  </p:normalViewPr>
  <p:slideViewPr>
    <p:cSldViewPr>
      <p:cViewPr varScale="1">
        <p:scale>
          <a:sx n="110" d="100"/>
          <a:sy n="110" d="100"/>
        </p:scale>
        <p:origin x="-16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10A95-77BB-4545-A964-813D593891FE}" type="datetimeFigureOut">
              <a:rPr kumimoji="1" lang="ja-JP" altLang="en-US" smtClean="0"/>
              <a:t>2012/3/12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AFFB-4947-4592-9C7F-8BFA97245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0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05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66AAB-F1B6-48F0-9302-83F0A34D40B4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" pitchFamily="18" charset="0"/>
                <a:ea typeface="Osaka"/>
                <a:cs typeface="Osaka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" pitchFamily="18" charset="0"/>
                <a:ea typeface="Osaka"/>
                <a:cs typeface="Osaka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" pitchFamily="18" charset="0"/>
                <a:ea typeface="Osaka"/>
                <a:cs typeface="Osaka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" pitchFamily="18" charset="0"/>
                <a:ea typeface="Osaka"/>
                <a:cs typeface="Osaka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" pitchFamily="18" charset="0"/>
                <a:ea typeface="Osaka"/>
                <a:cs typeface="Osaka"/>
              </a:defRPr>
            </a:lvl9pPr>
          </a:lstStyle>
          <a:p>
            <a:pPr eaLnBrk="1" hangingPunct="1"/>
            <a:fld id="{764F3E73-E2A2-473A-B191-C9963F462616}" type="slidenum">
              <a:rPr lang="en-US" altLang="ja-JP" sz="1200" b="0" smtClean="0"/>
              <a:pPr eaLnBrk="1" hangingPunct="1"/>
              <a:t>30</a:t>
            </a:fld>
            <a:endParaRPr lang="en-US" altLang="ja-JP" sz="1200" b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01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_titlemaster_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B_titlemaster_title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ooter_b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ooter_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09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3263" y="1209675"/>
            <a:ext cx="7737475" cy="145732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altLang="ja-JP" dirty="0"/>
          </a:p>
        </p:txBody>
      </p:sp>
      <p:sp>
        <p:nvSpPr>
          <p:cNvPr id="18309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486150"/>
            <a:ext cx="6461125" cy="14557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6228184" y="6613525"/>
            <a:ext cx="2849563" cy="187325"/>
          </a:xfrm>
        </p:spPr>
        <p:txBody>
          <a:bodyPr/>
          <a:lstStyle>
            <a:lvl1pPr algn="r">
              <a:defRPr/>
            </a:lvl1pPr>
          </a:lstStyle>
          <a:p>
            <a:r>
              <a:rPr kumimoji="1" lang="en-US" altLang="ja-JP" smtClean="0"/>
              <a:t>Copyright © 2012 NTT DATA CORPORATION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3286001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692696"/>
            <a:ext cx="5389438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512" y="1124744"/>
            <a:ext cx="3286001" cy="500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79512" y="1196753"/>
            <a:ext cx="8784976" cy="5127848"/>
          </a:xfrm>
        </p:spPr>
        <p:txBody>
          <a:bodyPr/>
          <a:lstStyle/>
          <a:p>
            <a:pPr lvl="0"/>
            <a:r>
              <a:rPr lang="ja-JP" altLang="en-US" noProof="0" dirty="0" smtClean="0"/>
              <a:t>アイコンをクリックして表を追加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79512" y="1196752"/>
            <a:ext cx="8784976" cy="2520280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79512" y="3789040"/>
            <a:ext cx="8784976" cy="253556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インデックス1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INDEX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600200" indent="-228600">
              <a:buFont typeface="+mj-lt"/>
              <a:buAutoNum type="arabicPeriod"/>
              <a:defRPr/>
            </a:lvl4pPr>
            <a:lvl5pPr marL="2057400" indent="-228600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67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インデックス2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INDEX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5127849"/>
          </a:xfrm>
        </p:spPr>
        <p:txBody>
          <a:bodyPr/>
          <a:lstStyle>
            <a:lvl1pPr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 sz="1600"/>
            </a:lvl2pPr>
            <a:lvl3pPr marL="12573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200"/>
            </a:lvl4pPr>
            <a:lvl5pPr>
              <a:buFont typeface="+mj-lt"/>
              <a:buAutoNum type="arabicPeriod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16288" cy="5127849"/>
          </a:xfrm>
        </p:spPr>
        <p:txBody>
          <a:bodyPr/>
          <a:lstStyle>
            <a:lvl1pPr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 sz="1600"/>
            </a:lvl2pPr>
            <a:lvl3pPr marL="12573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200"/>
            </a:lvl4pPr>
            <a:lvl5pPr>
              <a:buFont typeface="+mj-lt"/>
              <a:buAutoNum type="arabicPeriod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056979"/>
            <a:ext cx="7772400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55679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51278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16288" cy="51278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31787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79512" y="1844824"/>
            <a:ext cx="4317876" cy="42813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3194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319463" cy="42813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_slidemaster_b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_slidemaster_title_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40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06500"/>
            <a:ext cx="8784976" cy="511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8298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7213" y="6597352"/>
            <a:ext cx="2849562" cy="20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00" b="1">
                <a:solidFill>
                  <a:srgbClr val="4B007D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8298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00775" y="125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ＭＳ Ｐゴシック" pitchFamily="50" charset="-128"/>
              </a:defRPr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694184"/>
            <a:ext cx="7704856" cy="4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dirty="0" smtClean="0"/>
              <a:t>マスタ タイトルの書式設定 </a:t>
            </a:r>
            <a:r>
              <a:rPr lang="en-US" altLang="ja-JP" dirty="0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63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380B7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C99C4"/>
        </a:buClr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FAACE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BDD7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w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分散処理アプリ演習</a:t>
            </a:r>
            <a:r>
              <a:rPr lang="ja-JP" altLang="en-US" dirty="0"/>
              <a:t>　</a:t>
            </a:r>
            <a:r>
              <a:rPr lang="en-US" altLang="ja-JP" dirty="0" smtClean="0"/>
              <a:t>APPENDIX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4000" dirty="0" smtClean="0"/>
              <a:t>edubase cloud</a:t>
            </a:r>
            <a:r>
              <a:rPr lang="ja-JP" altLang="en-US" sz="4000" dirty="0" smtClean="0"/>
              <a:t>環境　セットアップ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（株）</a:t>
            </a:r>
            <a:r>
              <a:rPr lang="en-US" altLang="ja-JP" dirty="0" smtClean="0"/>
              <a:t>NTT</a:t>
            </a:r>
            <a:r>
              <a:rPr lang="ja-JP" altLang="en-US" dirty="0" smtClean="0"/>
              <a:t>データ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Copyright © 2012 NTT DATA CORPORATION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2</a:t>
            </a:r>
            <a:r>
              <a:rPr lang="ja-JP" altLang="en-US" dirty="0"/>
              <a:t>　セキィリティグループ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セキュリティグループの作成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「セキュリティグループ」の「名前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説明」リスト領域でマウス右メニューから「新規グループ」を選ぶ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Picture 2" descr="D:\npo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59337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6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2</a:t>
            </a:r>
            <a:r>
              <a:rPr lang="ja-JP" altLang="en-US" dirty="0"/>
              <a:t>　セキィリティグループ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セキュリティグループの作成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 smtClean="0">
                <a:latin typeface="+mn-ea"/>
              </a:rPr>
              <a:t>セキュリティグループ名を、キーペアと同様にわかりやすい名前を付ける。</a:t>
            </a:r>
            <a:endParaRPr lang="en-US" altLang="ja-JP" dirty="0" smtClean="0">
              <a:latin typeface="+mn-ea"/>
            </a:endParaRPr>
          </a:p>
          <a:p>
            <a:pPr lvl="1">
              <a:defRPr/>
            </a:pPr>
            <a:r>
              <a:rPr lang="ja-JP" altLang="en-US" dirty="0" smtClean="0">
                <a:latin typeface="+mn-ea"/>
              </a:rPr>
              <a:t>説明</a:t>
            </a:r>
            <a:r>
              <a:rPr lang="ja-JP" altLang="en-US" dirty="0">
                <a:latin typeface="+mn-ea"/>
              </a:rPr>
              <a:t>を適当に付けて、セキュリティグループを作成する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Picture 2" descr="D:\npo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6116836" cy="332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4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2</a:t>
            </a:r>
            <a:r>
              <a:rPr lang="ja-JP" altLang="en-US" dirty="0"/>
              <a:t>　セキィリティグループ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セキュリティグループの作成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「名前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説明」リスト領域</a:t>
            </a:r>
            <a:r>
              <a:rPr lang="ja-JP" altLang="en-US" dirty="0" smtClean="0">
                <a:latin typeface="+mn-ea"/>
              </a:rPr>
              <a:t>で</a:t>
            </a:r>
            <a:r>
              <a:rPr lang="ja-JP" altLang="en-US" dirty="0">
                <a:latin typeface="+mn-ea"/>
              </a:rPr>
              <a:t>作成</a:t>
            </a:r>
            <a:r>
              <a:rPr lang="ja-JP" altLang="en-US" dirty="0" smtClean="0">
                <a:latin typeface="+mn-ea"/>
              </a:rPr>
              <a:t>したセキュリティグループを</a:t>
            </a:r>
            <a:r>
              <a:rPr lang="ja-JP" altLang="en-US" dirty="0">
                <a:latin typeface="+mn-ea"/>
              </a:rPr>
              <a:t>選択状態とし、 「プロトコル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ポート</a:t>
            </a:r>
            <a:r>
              <a:rPr lang="en-US" altLang="ja-JP" dirty="0">
                <a:latin typeface="+mn-ea"/>
              </a:rPr>
              <a:t>-</a:t>
            </a:r>
            <a:r>
              <a:rPr lang="en-US" altLang="ja-JP" dirty="0" err="1">
                <a:latin typeface="+mn-ea"/>
              </a:rPr>
              <a:t>SourceCIDR</a:t>
            </a:r>
            <a:r>
              <a:rPr lang="ja-JP" altLang="en-US" dirty="0">
                <a:latin typeface="+mn-ea"/>
              </a:rPr>
              <a:t>」リスト領域でマウス右メニューから「パーミッションの追加」を選ぶと、セキュリティグループの設定が出来る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Picture 2" descr="D:\npo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5905500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npo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687" y="4077072"/>
            <a:ext cx="4600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12428"/>
              </p:ext>
            </p:extLst>
          </p:nvPr>
        </p:nvGraphicFramePr>
        <p:xfrm>
          <a:off x="6204257" y="2276872"/>
          <a:ext cx="2628005" cy="156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800"/>
                <a:gridCol w="775077"/>
                <a:gridCol w="1152128"/>
              </a:tblGrid>
              <a:tr h="480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プロトコル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SourceSIDR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  <a:cs typeface="Osaka"/>
                      </a:endParaRPr>
                    </a:p>
                  </a:txBody>
                  <a:tcPr/>
                </a:tc>
              </a:tr>
              <a:tr h="288033"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icmp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0.0.0.0/0</a:t>
                      </a:r>
                    </a:p>
                  </a:txBody>
                  <a:tcPr/>
                </a:tc>
              </a:tr>
              <a:tr h="312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tcp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  <a:cs typeface="Osak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0-65535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0.0.0.0/0</a:t>
                      </a:r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udp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0-65535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0.0.0.0/0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3</a:t>
            </a:r>
            <a:r>
              <a:rPr lang="ja-JP" altLang="en-US" dirty="0"/>
              <a:t>　</a:t>
            </a:r>
            <a:r>
              <a:rPr lang="ja-JP" altLang="en-US" dirty="0" smtClean="0"/>
              <a:t>仮想マシン起動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仮想マシン起動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「仮想マシンイメージ一覧」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smtClean="0">
                <a:latin typeface="+mn-ea"/>
              </a:rPr>
              <a:t>h24-4-dpap-04</a:t>
            </a:r>
            <a:r>
              <a:rPr lang="ja-JP" altLang="en-US" dirty="0" smtClean="0">
                <a:latin typeface="+mn-ea"/>
              </a:rPr>
              <a:t>～</a:t>
            </a:r>
            <a:r>
              <a:rPr lang="en-US" altLang="ja-JP" dirty="0" smtClean="0">
                <a:latin typeface="+mn-ea"/>
              </a:rPr>
              <a:t>06</a:t>
            </a:r>
            <a:r>
              <a:rPr lang="ja-JP" altLang="en-US" dirty="0" smtClean="0">
                <a:latin typeface="+mn-ea"/>
              </a:rPr>
              <a:t>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Hadoop_clouser</a:t>
            </a:r>
            <a:r>
              <a:rPr lang="ja-JP" altLang="en-US" dirty="0" smtClean="0">
                <a:latin typeface="+mn-ea"/>
              </a:rPr>
              <a:t>」</a:t>
            </a:r>
            <a:r>
              <a:rPr lang="ja-JP" altLang="en-US" dirty="0">
                <a:latin typeface="+mn-ea"/>
              </a:rPr>
              <a:t>のマウス右メニューから「仮想マシン起動」を</a:t>
            </a:r>
            <a:r>
              <a:rPr lang="ja-JP" altLang="en-US" dirty="0" smtClean="0">
                <a:latin typeface="+mn-ea"/>
              </a:rPr>
              <a:t>選ぶ </a:t>
            </a:r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グループ起動</a:t>
            </a:r>
            <a:r>
              <a:rPr lang="en-US" altLang="ja-JP" dirty="0" smtClean="0">
                <a:latin typeface="+mn-ea"/>
              </a:rPr>
              <a:t>)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 smtClean="0">
                <a:latin typeface="+mn-ea"/>
              </a:rPr>
              <a:t>下記表のとおりに</a:t>
            </a:r>
            <a:r>
              <a:rPr lang="en-US" altLang="ja-JP" dirty="0" smtClean="0">
                <a:latin typeface="+mn-ea"/>
              </a:rPr>
              <a:t>6VM</a:t>
            </a:r>
            <a:r>
              <a:rPr lang="ja-JP" altLang="en-US" dirty="0" smtClean="0">
                <a:latin typeface="+mn-ea"/>
              </a:rPr>
              <a:t>を起動する</a:t>
            </a:r>
            <a:endParaRPr lang="en-US" altLang="ja-JP" dirty="0" smtClean="0">
              <a:latin typeface="+mn-ea"/>
            </a:endParaRPr>
          </a:p>
          <a:p>
            <a:pPr lvl="1">
              <a:defRPr/>
            </a:pPr>
            <a:r>
              <a:rPr lang="ja-JP" altLang="en-US" dirty="0" smtClean="0">
                <a:latin typeface="+mn-ea"/>
              </a:rPr>
              <a:t>「</a:t>
            </a:r>
            <a:r>
              <a:rPr lang="ja-JP" altLang="en-US" dirty="0">
                <a:latin typeface="+mn-ea"/>
              </a:rPr>
              <a:t>仮想マシン一覧」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Hadoop_cluster</a:t>
            </a:r>
            <a:r>
              <a:rPr lang="ja-JP" altLang="en-US" dirty="0" smtClean="0">
                <a:latin typeface="+mn-ea"/>
              </a:rPr>
              <a:t>」</a:t>
            </a:r>
            <a:r>
              <a:rPr lang="ja-JP" altLang="en-US" dirty="0">
                <a:latin typeface="+mn-ea"/>
              </a:rPr>
              <a:t>にインスタンスが起動する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自分が起動したインスタンスを見分けるには、キーペアを見る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en-US" altLang="ja-JP" dirty="0" smtClean="0">
                <a:latin typeface="+mn-ea"/>
              </a:rPr>
              <a:t>10</a:t>
            </a:r>
            <a:r>
              <a:rPr lang="ja-JP" altLang="en-US" dirty="0" smtClean="0">
                <a:latin typeface="+mn-ea"/>
              </a:rPr>
              <a:t>分</a:t>
            </a:r>
            <a:r>
              <a:rPr lang="ja-JP" altLang="en-US" dirty="0">
                <a:latin typeface="+mn-ea"/>
              </a:rPr>
              <a:t>ほど待って「仮想マシン一覧」の更新を行うと、状態が「</a:t>
            </a:r>
            <a:r>
              <a:rPr lang="en-US" altLang="ja-JP" dirty="0">
                <a:latin typeface="+mn-ea"/>
              </a:rPr>
              <a:t>running</a:t>
            </a:r>
            <a:r>
              <a:rPr lang="ja-JP" altLang="en-US" dirty="0">
                <a:latin typeface="+mn-ea"/>
              </a:rPr>
              <a:t>」となり、仮想マシンの起動を確認出来る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10877"/>
              </p:ext>
            </p:extLst>
          </p:nvPr>
        </p:nvGraphicFramePr>
        <p:xfrm>
          <a:off x="251518" y="3773758"/>
          <a:ext cx="8640960" cy="296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8"/>
                <a:gridCol w="1296142"/>
                <a:gridCol w="1440160"/>
                <a:gridCol w="1440160"/>
                <a:gridCol w="1440160"/>
                <a:gridCol w="1440160"/>
              </a:tblGrid>
              <a:tr h="5935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仮想マシン名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バージョン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インスタンス</a:t>
                      </a:r>
                      <a:endParaRPr kumimoji="1" lang="en-US" altLang="ja-JP" sz="1600" dirty="0" smtClean="0"/>
                    </a:p>
                    <a:p>
                      <a:pPr algn="ctr"/>
                      <a:r>
                        <a:rPr kumimoji="1" lang="ja-JP" altLang="en-US" sz="1600" dirty="0" smtClean="0"/>
                        <a:t>タイプ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キーペア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インスタンス数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セキュリティグループ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5935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solidFill>
                            <a:schemeClr val="tx1"/>
                          </a:solidFill>
                        </a:rPr>
                        <a:t>Hadoop_Slave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1.0.0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m1.large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自分で設定したもの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自分で設定したもの</a:t>
                      </a:r>
                      <a:endParaRPr kumimoji="1" lang="ja-JP" altLang="en-US" sz="1600" dirty="0"/>
                    </a:p>
                  </a:txBody>
                  <a:tcPr/>
                </a:tc>
              </a:tr>
              <a:tr h="5935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solidFill>
                            <a:schemeClr val="tx1"/>
                          </a:solidFill>
                        </a:rPr>
                        <a:t>Hadoop_Etc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1.0.0</a:t>
                      </a:r>
                      <a:endParaRPr kumimoji="1" lang="ja-JP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c1.midium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自分で設定したもの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自分で設定したもの</a:t>
                      </a:r>
                    </a:p>
                  </a:txBody>
                  <a:tcPr/>
                </a:tc>
              </a:tr>
              <a:tr h="5935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solidFill>
                            <a:schemeClr val="tx1"/>
                          </a:solidFill>
                        </a:rPr>
                        <a:t>Hadoop_Master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1.0.0</a:t>
                      </a:r>
                      <a:endParaRPr kumimoji="1" lang="ja-JP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c1.midium</a:t>
                      </a:r>
                      <a:endParaRPr kumimoji="1" lang="ja-JP" altLang="en-US" sz="1600" dirty="0" smtClean="0"/>
                    </a:p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自分で設定したもの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自分で設定したもの</a:t>
                      </a:r>
                    </a:p>
                  </a:txBody>
                  <a:tcPr/>
                </a:tc>
              </a:tr>
              <a:tr h="59352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 smtClean="0">
                          <a:solidFill>
                            <a:schemeClr val="tx1"/>
                          </a:solidFill>
                        </a:rPr>
                        <a:t>Hadoop_Client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1.0.0</a:t>
                      </a:r>
                      <a:endParaRPr kumimoji="1" lang="ja-JP" alt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c1.midium</a:t>
                      </a:r>
                      <a:endParaRPr kumimoji="1" lang="ja-JP" altLang="en-US" sz="1600" dirty="0" smtClean="0"/>
                    </a:p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自分で設定したもの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自分で設定したもの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3898199" y="3430741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dirty="0">
                <a:solidFill>
                  <a:schemeClr val="accent2"/>
                </a:solidFill>
              </a:rPr>
              <a:t>※</a:t>
            </a:r>
            <a:r>
              <a:rPr lang="ja-JP" altLang="en-US" dirty="0">
                <a:solidFill>
                  <a:schemeClr val="accent2"/>
                </a:solidFill>
              </a:rPr>
              <a:t>次ページ以降でキャプチャー画面による流れを説明</a:t>
            </a:r>
            <a:endParaRPr lang="en-US" altLang="ja-JP" dirty="0">
              <a:solidFill>
                <a:schemeClr val="accent2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89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3</a:t>
            </a:r>
            <a:r>
              <a:rPr lang="ja-JP" altLang="en-US" dirty="0"/>
              <a:t>　仮想マシン</a:t>
            </a:r>
            <a:r>
              <a:rPr lang="ja-JP" altLang="en-US" dirty="0" smtClean="0"/>
              <a:t>起動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仮想マシン起動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「仮想マシンイメージ一覧」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</a:t>
            </a:r>
            <a:r>
              <a:rPr lang="en-US" altLang="ja-JP" dirty="0">
                <a:latin typeface="+mn-ea"/>
              </a:rPr>
              <a:t>h24-4-dpap-04</a:t>
            </a:r>
            <a:r>
              <a:rPr lang="ja-JP" altLang="en-US" dirty="0">
                <a:latin typeface="+mn-ea"/>
              </a:rPr>
              <a:t>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Hadoop_cluster</a:t>
            </a:r>
            <a:r>
              <a:rPr lang="ja-JP" altLang="en-US" dirty="0">
                <a:latin typeface="+mn-ea"/>
              </a:rPr>
              <a:t>」のマウス右メニューから「仮想マシン起動」を選ぶ 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グループ起動</a:t>
            </a:r>
            <a:r>
              <a:rPr lang="en-US" altLang="ja-JP" dirty="0">
                <a:latin typeface="+mn-ea"/>
              </a:rPr>
              <a:t>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971600" y="2204864"/>
            <a:ext cx="6480720" cy="4629086"/>
            <a:chOff x="971600" y="2204864"/>
            <a:chExt cx="6480720" cy="4629086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2204864"/>
              <a:ext cx="6480720" cy="4629086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1187624" y="3104964"/>
              <a:ext cx="720080" cy="1080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3</a:t>
            </a:r>
            <a:r>
              <a:rPr lang="ja-JP" altLang="en-US" dirty="0"/>
              <a:t>　仮想マシン</a:t>
            </a:r>
            <a:r>
              <a:rPr lang="ja-JP" altLang="en-US" dirty="0" smtClean="0"/>
              <a:t>起動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仮想マシン起動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 smtClean="0">
                <a:latin typeface="+mn-ea"/>
              </a:rPr>
              <a:t>インスタンスタイプ等を</a:t>
            </a:r>
            <a:r>
              <a:rPr lang="en-US" altLang="ja-JP" dirty="0" smtClean="0">
                <a:latin typeface="+mn-ea"/>
              </a:rPr>
              <a:t>p.12</a:t>
            </a:r>
            <a:r>
              <a:rPr lang="ja-JP" altLang="en-US" dirty="0" smtClean="0">
                <a:latin typeface="+mn-ea"/>
              </a:rPr>
              <a:t>の表にしたがって入力、起動する。</a:t>
            </a:r>
            <a:endParaRPr lang="en-US" altLang="ja-JP" dirty="0" smtClean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起動</a:t>
            </a:r>
            <a:r>
              <a:rPr lang="ja-JP" altLang="en-US" dirty="0" smtClean="0">
                <a:latin typeface="+mn-ea"/>
              </a:rPr>
              <a:t>に</a:t>
            </a:r>
            <a:r>
              <a:rPr lang="en-US" altLang="ja-JP" dirty="0" smtClean="0">
                <a:latin typeface="+mn-ea"/>
              </a:rPr>
              <a:t>10</a:t>
            </a:r>
            <a:r>
              <a:rPr lang="ja-JP" altLang="en-US" dirty="0" smtClean="0">
                <a:latin typeface="+mn-ea"/>
              </a:rPr>
              <a:t>分程度かかる。</a:t>
            </a:r>
            <a:endParaRPr lang="en-US" altLang="ja-JP" dirty="0" smtClean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8604448" cy="400290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3307044" y="4820176"/>
            <a:ext cx="1584176" cy="792088"/>
            <a:chOff x="3307044" y="4532144"/>
            <a:chExt cx="1584176" cy="792088"/>
          </a:xfrm>
        </p:grpSpPr>
        <p:sp>
          <p:nvSpPr>
            <p:cNvPr id="9" name="角丸四角形吹き出し 8"/>
            <p:cNvSpPr/>
            <p:nvPr/>
          </p:nvSpPr>
          <p:spPr>
            <a:xfrm>
              <a:off x="3491880" y="4581128"/>
              <a:ext cx="1368152" cy="504056"/>
            </a:xfrm>
            <a:prstGeom prst="wedgeRoundRectCallout">
              <a:avLst>
                <a:gd name="adj1" fmla="val 134319"/>
                <a:gd name="adj2" fmla="val -9947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角丸四角形吹き出し 10"/>
            <p:cNvSpPr/>
            <p:nvPr/>
          </p:nvSpPr>
          <p:spPr>
            <a:xfrm>
              <a:off x="3307044" y="4532144"/>
              <a:ext cx="1584176" cy="792088"/>
            </a:xfrm>
            <a:prstGeom prst="wedgeRoundRectCallout">
              <a:avLst>
                <a:gd name="adj1" fmla="val -23573"/>
                <a:gd name="adj2" fmla="val -7753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Slave</a:t>
              </a:r>
              <a:r>
                <a:rPr lang="ja-JP" altLang="en-US" dirty="0" smtClean="0"/>
                <a:t>だけ</a:t>
              </a:r>
              <a:endParaRPr lang="en-US" altLang="ja-JP" dirty="0" smtClean="0"/>
            </a:p>
            <a:p>
              <a:pPr algn="ctr"/>
              <a:r>
                <a:rPr lang="ja-JP" altLang="en-US" dirty="0" smtClean="0"/>
                <a:t>違うので注意</a:t>
              </a:r>
              <a:endParaRPr kumimoji="1" lang="ja-JP" altLang="en-US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292080" y="2389600"/>
            <a:ext cx="2304256" cy="607352"/>
            <a:chOff x="5292080" y="2101568"/>
            <a:chExt cx="2304256" cy="607352"/>
          </a:xfrm>
        </p:grpSpPr>
        <p:sp>
          <p:nvSpPr>
            <p:cNvPr id="13" name="角丸四角形吹き出し 12"/>
            <p:cNvSpPr/>
            <p:nvPr/>
          </p:nvSpPr>
          <p:spPr>
            <a:xfrm>
              <a:off x="5476916" y="2150552"/>
              <a:ext cx="2047412" cy="504056"/>
            </a:xfrm>
            <a:prstGeom prst="wedgeRoundRectCallout">
              <a:avLst>
                <a:gd name="adj1" fmla="val 55791"/>
                <a:gd name="adj2" fmla="val 12728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角丸四角形吹き出し 13"/>
            <p:cNvSpPr/>
            <p:nvPr/>
          </p:nvSpPr>
          <p:spPr>
            <a:xfrm>
              <a:off x="5292080" y="2101568"/>
              <a:ext cx="2304256" cy="607352"/>
            </a:xfrm>
            <a:prstGeom prst="wedgeRoundRectCallout">
              <a:avLst>
                <a:gd name="adj1" fmla="val -54044"/>
                <a:gd name="adj2" fmla="val 12276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自分で作成した名前を入力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9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3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仮想</a:t>
            </a:r>
            <a:r>
              <a:rPr lang="ja-JP" altLang="en-US" dirty="0" smtClean="0">
                <a:latin typeface="+mn-ea"/>
              </a:rPr>
              <a:t>マシン</a:t>
            </a:r>
            <a:r>
              <a:rPr lang="ja-JP" altLang="en-US" dirty="0">
                <a:latin typeface="+mn-ea"/>
              </a:rPr>
              <a:t>起動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仮想マシンの操作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「仮想マシン一覧」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Hadoop_cluster</a:t>
            </a:r>
            <a:r>
              <a:rPr lang="ja-JP" altLang="en-US" dirty="0" smtClean="0">
                <a:latin typeface="+mn-ea"/>
              </a:rPr>
              <a:t>」</a:t>
            </a:r>
            <a:r>
              <a:rPr lang="ja-JP" altLang="en-US" dirty="0">
                <a:latin typeface="+mn-ea"/>
              </a:rPr>
              <a:t>に起動した、自分のキーペアを持った</a:t>
            </a:r>
            <a:r>
              <a:rPr lang="ja-JP" altLang="en-US" dirty="0" smtClean="0">
                <a:latin typeface="+mn-ea"/>
              </a:rPr>
              <a:t>インスタンス</a:t>
            </a:r>
            <a:r>
              <a:rPr lang="en-US" altLang="ja-JP" dirty="0" smtClean="0">
                <a:latin typeface="+mn-ea"/>
              </a:rPr>
              <a:t>6</a:t>
            </a:r>
            <a:r>
              <a:rPr lang="ja-JP" altLang="en-US" dirty="0" smtClean="0">
                <a:latin typeface="+mn-ea"/>
              </a:rPr>
              <a:t>つが</a:t>
            </a:r>
            <a:r>
              <a:rPr lang="ja-JP" altLang="en-US" dirty="0">
                <a:latin typeface="+mn-ea"/>
              </a:rPr>
              <a:t>、「</a:t>
            </a:r>
            <a:r>
              <a:rPr lang="en-US" altLang="ja-JP" dirty="0">
                <a:latin typeface="+mn-ea"/>
              </a:rPr>
              <a:t>running</a:t>
            </a:r>
            <a:r>
              <a:rPr lang="ja-JP" altLang="en-US" dirty="0">
                <a:latin typeface="+mn-ea"/>
              </a:rPr>
              <a:t>」状態であることを確認</a:t>
            </a:r>
            <a:r>
              <a:rPr lang="ja-JP" altLang="en-US" dirty="0" smtClean="0">
                <a:latin typeface="+mn-ea"/>
              </a:rPr>
              <a:t>する</a:t>
            </a:r>
            <a:endParaRPr lang="en-US" altLang="ja-JP" dirty="0" smtClean="0">
              <a:latin typeface="+mn-ea"/>
            </a:endParaRPr>
          </a:p>
          <a:p>
            <a:pPr lvl="1">
              <a:defRPr/>
            </a:pPr>
            <a:r>
              <a:rPr lang="ja-JP" altLang="en-US" u="sng" dirty="0">
                <a:solidFill>
                  <a:srgbClr val="FF0000"/>
                </a:solidFill>
                <a:latin typeface="+mn-ea"/>
              </a:rPr>
              <a:t>自分</a:t>
            </a:r>
            <a:r>
              <a:rPr lang="ja-JP" altLang="en-US" u="sng" dirty="0" smtClean="0">
                <a:solidFill>
                  <a:srgbClr val="FF0000"/>
                </a:solidFill>
                <a:latin typeface="+mn-ea"/>
              </a:rPr>
              <a:t>のキーペア持ったインスタンスの</a:t>
            </a:r>
            <a:r>
              <a:rPr lang="en-US" altLang="ja-JP" u="sng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u="sng" dirty="0" smtClean="0">
                <a:solidFill>
                  <a:srgbClr val="FF0000"/>
                </a:solidFill>
                <a:latin typeface="+mn-ea"/>
              </a:rPr>
              <a:t>を見つけ、覚えておいてください。</a:t>
            </a:r>
            <a:endParaRPr lang="en-US" altLang="ja-JP" u="sng" dirty="0" smtClean="0">
              <a:solidFill>
                <a:srgbClr val="FF0000"/>
              </a:solidFill>
              <a:latin typeface="+mn-ea"/>
            </a:endParaRPr>
          </a:p>
          <a:p>
            <a:pPr marL="457200" lvl="1" indent="0">
              <a:buNone/>
              <a:defRPr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プライベート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IP : 6VM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分    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　　　　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インスタンスを右クリックで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のコピーが可能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457200" lvl="1" indent="0">
              <a:buNone/>
              <a:defRPr/>
            </a:pPr>
            <a:r>
              <a:rPr lang="en-US" altLang="ja-JP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パブリック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IP :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Client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の分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自分が起動した</a:t>
            </a:r>
            <a:r>
              <a:rPr lang="ja-JP" altLang="en-US" dirty="0" smtClean="0">
                <a:latin typeface="+mn-ea"/>
              </a:rPr>
              <a:t>インスタンス「</a:t>
            </a:r>
            <a:r>
              <a:rPr lang="en-US" altLang="ja-JP" dirty="0" err="1" smtClean="0">
                <a:latin typeface="+mn-ea"/>
              </a:rPr>
              <a:t>Hadoop_Client</a:t>
            </a:r>
            <a:r>
              <a:rPr lang="ja-JP" altLang="en-US" dirty="0" smtClean="0">
                <a:latin typeface="+mn-ea"/>
              </a:rPr>
              <a:t>」で、マウス</a:t>
            </a:r>
            <a:r>
              <a:rPr lang="ja-JP" altLang="en-US" dirty="0">
                <a:latin typeface="+mn-ea"/>
              </a:rPr>
              <a:t>右メニューから「シェルの起動」を選ぶ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作成したキーペアを始めて使い時には、鍵の保存が必要と</a:t>
            </a:r>
            <a:r>
              <a:rPr lang="ja-JP" altLang="en-US" dirty="0" smtClean="0">
                <a:latin typeface="+mn-ea"/>
              </a:rPr>
              <a:t>なる</a:t>
            </a:r>
            <a:endParaRPr lang="en-US" altLang="ja-JP" dirty="0" smtClean="0">
              <a:latin typeface="+mn-ea"/>
            </a:endParaRPr>
          </a:p>
          <a:p>
            <a:pPr marL="457200" lvl="1" indent="0">
              <a:buNone/>
              <a:defRPr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ポップアップで出る鍵の保存場所を各自記憶しておくこと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鍵の保存後、「</a:t>
            </a:r>
            <a:r>
              <a:rPr lang="en-US" altLang="ja-JP" dirty="0" err="1">
                <a:latin typeface="+mn-ea"/>
              </a:rPr>
              <a:t>PuTTY</a:t>
            </a:r>
            <a:r>
              <a:rPr lang="en-US" altLang="ja-JP" dirty="0">
                <a:latin typeface="+mn-ea"/>
              </a:rPr>
              <a:t> Key Generator</a:t>
            </a:r>
            <a:r>
              <a:rPr lang="ja-JP" altLang="en-US" dirty="0">
                <a:latin typeface="+mn-ea"/>
              </a:rPr>
              <a:t>」を「☓」で閉じる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鍵を保存したら、再度「</a:t>
            </a:r>
            <a:r>
              <a:rPr lang="en-US" altLang="ja-JP" dirty="0" err="1">
                <a:latin typeface="+mn-ea"/>
              </a:rPr>
              <a:t>Hadoop_Client</a:t>
            </a:r>
            <a:r>
              <a:rPr lang="ja-JP" altLang="en-US" dirty="0">
                <a:latin typeface="+mn-ea"/>
              </a:rPr>
              <a:t>」で「シェルの起動」を行う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始めてアクセスする</a:t>
            </a:r>
            <a:r>
              <a:rPr lang="en-US" altLang="ja-JP" dirty="0">
                <a:latin typeface="+mn-ea"/>
              </a:rPr>
              <a:t>IP</a:t>
            </a:r>
            <a:r>
              <a:rPr lang="ja-JP" altLang="en-US" dirty="0">
                <a:latin typeface="+mn-ea"/>
              </a:rPr>
              <a:t>アドレスに対しては確認を求められる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en-US" altLang="ja-JP" dirty="0">
                <a:latin typeface="+mn-ea"/>
              </a:rPr>
              <a:t>ssh</a:t>
            </a:r>
            <a:r>
              <a:rPr lang="ja-JP" altLang="en-US" dirty="0">
                <a:latin typeface="+mn-ea"/>
              </a:rPr>
              <a:t>接続で仮想マシンが操作出来る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7584" y="6129070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dirty="0">
                <a:solidFill>
                  <a:schemeClr val="accent2"/>
                </a:solidFill>
              </a:rPr>
              <a:t>※</a:t>
            </a:r>
            <a:r>
              <a:rPr lang="ja-JP" altLang="en-US" dirty="0">
                <a:solidFill>
                  <a:schemeClr val="accent2"/>
                </a:solidFill>
              </a:rPr>
              <a:t>次ページ以降でキャプチャー画面による流れを説明</a:t>
            </a:r>
            <a:endParaRPr lang="en-US" altLang="ja-JP" dirty="0">
              <a:solidFill>
                <a:schemeClr val="accent2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61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5" y="2247569"/>
            <a:ext cx="6392130" cy="45658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3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仮想</a:t>
            </a:r>
            <a:r>
              <a:rPr lang="ja-JP" altLang="en-US" dirty="0" smtClean="0">
                <a:latin typeface="+mn-ea"/>
              </a:rPr>
              <a:t>マシン起動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仮想マシンの操作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「仮想マシン一覧」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Hadoop_cluster</a:t>
            </a:r>
            <a:r>
              <a:rPr lang="ja-JP" altLang="en-US" dirty="0" smtClean="0">
                <a:latin typeface="+mn-ea"/>
              </a:rPr>
              <a:t>」の中に自分</a:t>
            </a:r>
            <a:r>
              <a:rPr lang="ja-JP" altLang="en-US" dirty="0">
                <a:latin typeface="+mn-ea"/>
              </a:rPr>
              <a:t>が起動したインスタンスの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Hadoop_Client</a:t>
            </a:r>
            <a:r>
              <a:rPr lang="ja-JP" altLang="en-US" dirty="0" smtClean="0">
                <a:latin typeface="+mn-ea"/>
              </a:rPr>
              <a:t>」</a:t>
            </a:r>
            <a:r>
              <a:rPr lang="ja-JP" altLang="en-US" dirty="0">
                <a:latin typeface="+mn-ea"/>
              </a:rPr>
              <a:t>のマウス右メニューから「シェルの起動」を</a:t>
            </a:r>
            <a:r>
              <a:rPr lang="ja-JP" altLang="en-US" dirty="0" smtClean="0">
                <a:latin typeface="+mn-ea"/>
              </a:rPr>
              <a:t>選ぶ。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148272" y="6024636"/>
            <a:ext cx="512220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660388" y="6021288"/>
            <a:ext cx="468052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580112" y="6016472"/>
            <a:ext cx="360040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6300192" y="5309124"/>
            <a:ext cx="2448272" cy="761353"/>
            <a:chOff x="6300192" y="5309124"/>
            <a:chExt cx="2448272" cy="761353"/>
          </a:xfrm>
        </p:grpSpPr>
        <p:sp>
          <p:nvSpPr>
            <p:cNvPr id="13" name="角丸四角形吹き出し 12"/>
            <p:cNvSpPr/>
            <p:nvPr/>
          </p:nvSpPr>
          <p:spPr>
            <a:xfrm>
              <a:off x="6300192" y="5309125"/>
              <a:ext cx="2047412" cy="504056"/>
            </a:xfrm>
            <a:prstGeom prst="wedgeRoundRectCallout">
              <a:avLst>
                <a:gd name="adj1" fmla="val -160737"/>
                <a:gd name="adj2" fmla="val 835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角丸四角形吹き出し 13"/>
            <p:cNvSpPr/>
            <p:nvPr/>
          </p:nvSpPr>
          <p:spPr>
            <a:xfrm>
              <a:off x="6300192" y="5309124"/>
              <a:ext cx="2448272" cy="761353"/>
            </a:xfrm>
            <a:prstGeom prst="wedgeRoundRectCallout">
              <a:avLst>
                <a:gd name="adj1" fmla="val -63304"/>
                <a:gd name="adj2" fmla="val 4344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自分</a:t>
              </a:r>
              <a:r>
                <a:rPr lang="ja-JP" altLang="en-US" sz="1600" dirty="0" smtClean="0"/>
                <a:t>で作成したキーペア名、セキュリティグループ名で探す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4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3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仮想マシンの</a:t>
            </a:r>
            <a:r>
              <a:rPr lang="ja-JP" altLang="en-US" dirty="0" smtClean="0">
                <a:latin typeface="+mn-ea"/>
              </a:rPr>
              <a:t>操作の流れ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仮想マシンの操作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作成したキーペアを始めて使い時には、鍵の保存が必要となる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Picture 2" descr="D:\npo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8840"/>
            <a:ext cx="36972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:\npo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96" y="1988840"/>
            <a:ext cx="16573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D:\npo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43400"/>
            <a:ext cx="276066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D:\npo1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04519"/>
            <a:ext cx="16160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D:\npo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4" y="4018012"/>
            <a:ext cx="3749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827584" y="2925465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1600" dirty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上記のように表示される鍵の保存場所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を</a:t>
            </a:r>
            <a:endParaRPr lang="en-US" altLang="ja-JP" sz="1600" dirty="0" smtClean="0">
              <a:solidFill>
                <a:srgbClr val="FF0000"/>
              </a:solidFill>
              <a:latin typeface="+mn-ea"/>
            </a:endParaRPr>
          </a:p>
          <a:p>
            <a:pPr marL="0" lvl="1"/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各自</a:t>
            </a:r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記憶しておく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こと　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80112" y="6167626"/>
            <a:ext cx="34339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※(1)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で表示された場所に</a:t>
            </a:r>
            <a:endParaRPr lang="en-US" altLang="ja-JP" sz="1600" dirty="0" smtClean="0">
              <a:solidFill>
                <a:srgbClr val="FF0000"/>
              </a:solidFill>
              <a:latin typeface="+mn-ea"/>
            </a:endParaRPr>
          </a:p>
          <a:p>
            <a:pPr marL="0" lvl="1"/>
            <a:r>
              <a:rPr lang="ja-JP" altLang="en-US" sz="1600" dirty="0">
                <a:solidFill>
                  <a:srgbClr val="FF0000"/>
                </a:solidFill>
                <a:latin typeface="+mn-ea"/>
              </a:rPr>
              <a:t>自分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で作った「キーペア名</a:t>
            </a:r>
            <a:r>
              <a:rPr lang="en-US" altLang="ja-JP" sz="1600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ja-JP" sz="1600" dirty="0" err="1" smtClean="0">
                <a:solidFill>
                  <a:srgbClr val="FF0000"/>
                </a:solidFill>
                <a:latin typeface="+mn-ea"/>
              </a:rPr>
              <a:t>ppk</a:t>
            </a:r>
            <a:r>
              <a:rPr lang="ja-JP" altLang="en-US" sz="1600" dirty="0" smtClean="0">
                <a:solidFill>
                  <a:srgbClr val="FF0000"/>
                </a:solidFill>
                <a:latin typeface="+mn-ea"/>
              </a:rPr>
              <a:t>」で保存</a:t>
            </a:r>
            <a:endParaRPr lang="en-US" altLang="ja-JP" sz="1600" dirty="0">
              <a:solidFill>
                <a:srgbClr val="FF0000"/>
              </a:solidFill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5536" y="191683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940152" y="191683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827" y="357172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76600" y="357172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46674" y="357172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26" name="角丸四角形吹き出し 25"/>
          <p:cNvSpPr/>
          <p:nvPr/>
        </p:nvSpPr>
        <p:spPr>
          <a:xfrm>
            <a:off x="4697536" y="3006545"/>
            <a:ext cx="1959636" cy="422614"/>
          </a:xfrm>
          <a:prstGeom prst="wedgeRoundRectCallout">
            <a:avLst>
              <a:gd name="adj1" fmla="val -82060"/>
              <a:gd name="adj2" fmla="val -1411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先ほど作ったキーペア名</a:t>
            </a:r>
            <a:r>
              <a:rPr lang="en-US" altLang="ja-JP" sz="1100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ja-JP" sz="1100" dirty="0" err="1">
                <a:solidFill>
                  <a:srgbClr val="FF0000"/>
                </a:solidFill>
                <a:latin typeface="+mn-ea"/>
              </a:rPr>
              <a:t>ppk</a:t>
            </a:r>
            <a:endParaRPr lang="en-US" altLang="ja-JP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4697536" y="2121260"/>
            <a:ext cx="1240346" cy="422614"/>
          </a:xfrm>
          <a:prstGeom prst="wedgeRoundRectCallout">
            <a:avLst>
              <a:gd name="adj1" fmla="val -251185"/>
              <a:gd name="adj2" fmla="val 62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自分のクラウド名</a:t>
            </a:r>
            <a:endParaRPr lang="en-US" altLang="ja-JP" sz="11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82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3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仮想</a:t>
            </a:r>
            <a:r>
              <a:rPr lang="ja-JP" altLang="en-US" dirty="0" smtClean="0">
                <a:latin typeface="+mn-ea"/>
              </a:rPr>
              <a:t>マシン</a:t>
            </a:r>
            <a:r>
              <a:rPr lang="ja-JP" altLang="en-US" dirty="0">
                <a:latin typeface="+mn-ea"/>
              </a:rPr>
              <a:t>起動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仮想マシンの操作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始めてアクセスする</a:t>
            </a:r>
            <a:r>
              <a:rPr lang="en-US" altLang="ja-JP" dirty="0">
                <a:latin typeface="+mn-ea"/>
              </a:rPr>
              <a:t>IP</a:t>
            </a:r>
            <a:r>
              <a:rPr lang="ja-JP" altLang="en-US" dirty="0">
                <a:latin typeface="+mn-ea"/>
              </a:rPr>
              <a:t>アドレスに対しては確認を求められる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en-US" altLang="ja-JP" dirty="0">
                <a:latin typeface="+mn-ea"/>
              </a:rPr>
              <a:t>ssh</a:t>
            </a:r>
            <a:r>
              <a:rPr lang="ja-JP" altLang="en-US" dirty="0">
                <a:latin typeface="+mn-ea"/>
              </a:rPr>
              <a:t>接続で仮想マシンが操作</a:t>
            </a:r>
            <a:r>
              <a:rPr lang="ja-JP" altLang="en-US" dirty="0" smtClean="0">
                <a:latin typeface="+mn-ea"/>
              </a:rPr>
              <a:t>出来る</a:t>
            </a:r>
            <a:endParaRPr lang="en-US" altLang="ja-JP" dirty="0" smtClean="0">
              <a:latin typeface="+mn-ea"/>
            </a:endParaRPr>
          </a:p>
          <a:p>
            <a:pPr>
              <a:defRPr/>
            </a:pPr>
            <a:r>
              <a:rPr lang="en-US" altLang="ja-JP" dirty="0" smtClean="0">
                <a:latin typeface="+mn-ea"/>
              </a:rPr>
              <a:t>PuTTY</a:t>
            </a:r>
            <a:r>
              <a:rPr lang="ja-JP" altLang="en-US" dirty="0" smtClean="0">
                <a:latin typeface="+mn-ea"/>
              </a:rPr>
              <a:t>の設定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en-US" altLang="ja-JP" dirty="0" smtClean="0">
                <a:latin typeface="+mn-ea"/>
              </a:rPr>
              <a:t>PuTTY</a:t>
            </a:r>
            <a:r>
              <a:rPr lang="ja-JP" altLang="en-US" dirty="0" smtClean="0">
                <a:latin typeface="+mn-ea"/>
              </a:rPr>
              <a:t>の画面で右クリック　→ 「</a:t>
            </a:r>
            <a:r>
              <a:rPr lang="en-US" altLang="ja-JP" dirty="0" smtClean="0">
                <a:latin typeface="+mn-ea"/>
              </a:rPr>
              <a:t>Window-Translation</a:t>
            </a:r>
            <a:r>
              <a:rPr lang="ja-JP" altLang="en-US" dirty="0" smtClean="0">
                <a:latin typeface="+mn-ea"/>
              </a:rPr>
              <a:t>」 → </a:t>
            </a:r>
            <a:r>
              <a:rPr lang="ja-JP" altLang="en-US" dirty="0">
                <a:latin typeface="+mn-ea"/>
              </a:rPr>
              <a:t>「</a:t>
            </a:r>
            <a:r>
              <a:rPr lang="en-US" altLang="ja-JP" dirty="0" smtClean="0">
                <a:latin typeface="+mn-ea"/>
              </a:rPr>
              <a:t>UTF-8</a:t>
            </a:r>
            <a:r>
              <a:rPr lang="ja-JP" altLang="en-US" dirty="0" smtClean="0">
                <a:latin typeface="+mn-ea"/>
              </a:rPr>
              <a:t>」を設定する。</a:t>
            </a:r>
            <a:endParaRPr lang="en-US" altLang="ja-JP" dirty="0" smtClean="0">
              <a:latin typeface="+mn-ea"/>
            </a:endParaRPr>
          </a:p>
          <a:p>
            <a:pPr lvl="1">
              <a:defRPr/>
            </a:pPr>
            <a:r>
              <a:rPr lang="ja-JP" altLang="en-US" dirty="0" smtClean="0">
                <a:latin typeface="+mn-ea"/>
              </a:rPr>
              <a:t>画面の背景の色を変えたい方は「</a:t>
            </a:r>
            <a:r>
              <a:rPr lang="en-US" altLang="ja-JP" dirty="0" err="1" smtClean="0">
                <a:latin typeface="+mn-ea"/>
              </a:rPr>
              <a:t>Colours</a:t>
            </a:r>
            <a:r>
              <a:rPr lang="ja-JP" altLang="en-US" dirty="0" smtClean="0">
                <a:latin typeface="+mn-ea"/>
              </a:rPr>
              <a:t>」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で設定する。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Picture 4" descr="D:\npo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47" y="1291181"/>
            <a:ext cx="2408355" cy="132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D:\npo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38957"/>
            <a:ext cx="4053138" cy="255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3283088"/>
            <a:ext cx="4292829" cy="353028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888423" y="4506487"/>
            <a:ext cx="468052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084440" y="4905164"/>
            <a:ext cx="613930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182705" y="5362970"/>
            <a:ext cx="613930" cy="108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はじめに　　　　今回の環境の説明</a:t>
            </a:r>
            <a:endParaRPr lang="en-US" altLang="ja-JP" dirty="0" smtClean="0"/>
          </a:p>
          <a:p>
            <a:r>
              <a:rPr lang="ja-JP" altLang="en-US" dirty="0"/>
              <a:t>セットアップ</a:t>
            </a:r>
            <a:r>
              <a:rPr lang="en-US" altLang="ja-JP" dirty="0"/>
              <a:t>1</a:t>
            </a:r>
            <a:r>
              <a:rPr lang="ja-JP" altLang="en-US" dirty="0"/>
              <a:t>　クラウドクライアント初期設定</a:t>
            </a:r>
            <a:endParaRPr lang="en-US" altLang="ja-JP" dirty="0" smtClean="0"/>
          </a:p>
          <a:p>
            <a:r>
              <a:rPr lang="ja-JP" altLang="en-US" dirty="0"/>
              <a:t>セットアップ</a:t>
            </a:r>
            <a:r>
              <a:rPr lang="en-US" altLang="ja-JP" dirty="0"/>
              <a:t>2</a:t>
            </a:r>
            <a:r>
              <a:rPr lang="ja-JP" altLang="en-US" dirty="0"/>
              <a:t>　セキィリティグループ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r>
              <a:rPr lang="ja-JP" altLang="en-US" dirty="0"/>
              <a:t>セットアップ</a:t>
            </a:r>
            <a:r>
              <a:rPr lang="en-US" altLang="ja-JP" dirty="0"/>
              <a:t>3</a:t>
            </a:r>
            <a:r>
              <a:rPr lang="ja-JP" altLang="en-US" dirty="0"/>
              <a:t>　仮想マシン</a:t>
            </a:r>
            <a:r>
              <a:rPr lang="ja-JP" altLang="en-US" dirty="0" smtClean="0"/>
              <a:t>起動</a:t>
            </a:r>
            <a:endParaRPr lang="en-US" altLang="ja-JP" dirty="0" smtClean="0"/>
          </a:p>
          <a:p>
            <a:r>
              <a:rPr lang="ja-JP" altLang="en-US" dirty="0"/>
              <a:t>セットアップ</a:t>
            </a:r>
            <a:r>
              <a:rPr lang="en-US" altLang="ja-JP" dirty="0"/>
              <a:t>4</a:t>
            </a:r>
            <a:r>
              <a:rPr lang="ja-JP" altLang="en-US" dirty="0"/>
              <a:t>　</a:t>
            </a:r>
            <a:r>
              <a:rPr lang="en-US" altLang="ja-JP" dirty="0" smtClean="0"/>
              <a:t>VNC</a:t>
            </a:r>
            <a:r>
              <a:rPr lang="ja-JP" altLang="en-US" dirty="0" err="1"/>
              <a:t>での</a:t>
            </a:r>
            <a:r>
              <a:rPr lang="ja-JP" altLang="en-US" dirty="0"/>
              <a:t>接続</a:t>
            </a:r>
            <a:endParaRPr lang="en-US" altLang="ja-JP" dirty="0" smtClean="0"/>
          </a:p>
          <a:p>
            <a:r>
              <a:rPr lang="ja-JP" altLang="en-US" dirty="0" smtClean="0"/>
              <a:t>セットアップ</a:t>
            </a:r>
            <a:r>
              <a:rPr lang="en-US" altLang="ja-JP" dirty="0" smtClean="0"/>
              <a:t>5</a:t>
            </a:r>
            <a:r>
              <a:rPr lang="ja-JP" altLang="en-US" dirty="0" smtClean="0"/>
              <a:t>　</a:t>
            </a:r>
            <a:r>
              <a:rPr lang="ja-JP" altLang="en-US" dirty="0"/>
              <a:t>環境設定シェルスクリプト</a:t>
            </a:r>
            <a:r>
              <a:rPr lang="ja-JP" altLang="en-US" dirty="0" smtClean="0"/>
              <a:t>実行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3</a:t>
            </a:r>
            <a:r>
              <a:rPr lang="ja-JP" altLang="en-US" dirty="0"/>
              <a:t>　</a:t>
            </a:r>
            <a:r>
              <a:rPr lang="ja-JP" altLang="en-US" dirty="0">
                <a:latin typeface="+mn-ea"/>
              </a:rPr>
              <a:t>仮想</a:t>
            </a:r>
            <a:r>
              <a:rPr lang="ja-JP" altLang="en-US" dirty="0" smtClean="0">
                <a:latin typeface="+mn-ea"/>
              </a:rPr>
              <a:t>マシン</a:t>
            </a:r>
            <a:r>
              <a:rPr lang="ja-JP" altLang="en-US" dirty="0">
                <a:latin typeface="+mn-ea"/>
              </a:rPr>
              <a:t>起動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演習</a:t>
            </a:r>
            <a:r>
              <a:rPr lang="ja-JP" altLang="en-US" dirty="0" smtClean="0">
                <a:latin typeface="+mn-ea"/>
              </a:rPr>
              <a:t>資材の確認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en-US" altLang="ja-JP" dirty="0" smtClean="0">
                <a:latin typeface="+mn-ea"/>
              </a:rPr>
              <a:t>/root/</a:t>
            </a:r>
            <a:r>
              <a:rPr lang="en-US" altLang="ja-JP" dirty="0" err="1" smtClean="0">
                <a:latin typeface="+mn-ea"/>
              </a:rPr>
              <a:t>hadoop_exercise</a:t>
            </a:r>
            <a:r>
              <a:rPr lang="en-US" altLang="ja-JP" dirty="0" smtClean="0">
                <a:latin typeface="+mn-ea"/>
              </a:rPr>
              <a:t>/ </a:t>
            </a:r>
            <a:r>
              <a:rPr lang="ja-JP" altLang="en-US" dirty="0" smtClean="0">
                <a:latin typeface="+mn-ea"/>
              </a:rPr>
              <a:t>以下に演習資材があるので確認する</a:t>
            </a:r>
            <a:endParaRPr lang="en-US" altLang="ja-JP" dirty="0" smtClean="0">
              <a:latin typeface="+mn-ea"/>
            </a:endParaRPr>
          </a:p>
          <a:p>
            <a:pPr lvl="1">
              <a:defRPr/>
            </a:pPr>
            <a:r>
              <a:rPr lang="ja-JP" altLang="en-US" dirty="0" smtClean="0">
                <a:latin typeface="+mn-ea"/>
              </a:rPr>
              <a:t>本日は　「</a:t>
            </a:r>
            <a:r>
              <a:rPr lang="en-US" altLang="ja-JP" dirty="0" smtClean="0">
                <a:latin typeface="+mn-ea"/>
              </a:rPr>
              <a:t>06</a:t>
            </a:r>
            <a:r>
              <a:rPr lang="ja-JP" altLang="en-US" dirty="0" smtClean="0">
                <a:latin typeface="+mn-ea"/>
              </a:rPr>
              <a:t>」　「</a:t>
            </a:r>
            <a:r>
              <a:rPr lang="en-US" altLang="ja-JP" dirty="0" smtClean="0">
                <a:latin typeface="+mn-ea"/>
              </a:rPr>
              <a:t>11</a:t>
            </a:r>
            <a:r>
              <a:rPr lang="ja-JP" altLang="en-US" dirty="0" smtClean="0">
                <a:latin typeface="+mn-ea"/>
              </a:rPr>
              <a:t>」　を利用する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379499"/>
            <a:ext cx="82089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/root/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hadoop_exercise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01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02  04  06  07  11  14  15</a:t>
            </a:r>
          </a:p>
          <a:p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4</a:t>
            </a:r>
            <a:r>
              <a:rPr lang="ja-JP" altLang="en-US" dirty="0"/>
              <a:t>　</a:t>
            </a:r>
            <a:r>
              <a:rPr lang="en-US" altLang="ja-JP" dirty="0" smtClean="0"/>
              <a:t>VNC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接続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>
                <a:latin typeface="+mn-ea"/>
              </a:rPr>
              <a:t>シンクライアントから</a:t>
            </a:r>
            <a:r>
              <a:rPr lang="en-US" altLang="ja-JP" dirty="0" smtClean="0">
                <a:latin typeface="+mn-ea"/>
              </a:rPr>
              <a:t>VNC</a:t>
            </a:r>
            <a:r>
              <a:rPr lang="ja-JP" altLang="en-US" dirty="0" smtClean="0">
                <a:latin typeface="+mn-ea"/>
              </a:rPr>
              <a:t>クライアントを立ち上げる</a:t>
            </a:r>
            <a:endParaRPr lang="ja-JP" altLang="ja-JP" sz="1400" dirty="0" smtClean="0"/>
          </a:p>
          <a:p>
            <a:pPr lvl="1"/>
            <a:r>
              <a:rPr lang="en-US" altLang="ja-JP" sz="1600" dirty="0" smtClean="0"/>
              <a:t>hdclient01</a:t>
            </a:r>
            <a:r>
              <a:rPr lang="ja-JP" altLang="en-US" sz="1600" dirty="0" smtClean="0"/>
              <a:t>の</a:t>
            </a:r>
            <a:r>
              <a:rPr lang="ja-JP" altLang="en-US" sz="1600" dirty="0"/>
              <a:t>パブリック</a:t>
            </a:r>
            <a:r>
              <a:rPr lang="en-US" altLang="ja-JP" sz="1600" dirty="0" smtClean="0"/>
              <a:t>IP</a:t>
            </a:r>
            <a:r>
              <a:rPr lang="ja-JP" altLang="en-US" sz="1600" dirty="0" smtClean="0"/>
              <a:t>アドレス</a:t>
            </a:r>
            <a:r>
              <a:rPr lang="en-US" altLang="ja-JP" sz="1600" dirty="0" smtClean="0"/>
              <a:t>:5901</a:t>
            </a:r>
            <a:r>
              <a:rPr lang="ja-JP" altLang="en-US" sz="1600" dirty="0" smtClean="0"/>
              <a:t>を入力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例：   </a:t>
            </a:r>
            <a:r>
              <a:rPr lang="en-US" altLang="ja-JP" sz="1600" dirty="0" smtClean="0"/>
              <a:t>157.1.145.146:5901</a:t>
            </a:r>
          </a:p>
          <a:p>
            <a:pPr lvl="1"/>
            <a:r>
              <a:rPr lang="ja-JP" altLang="en-US" sz="1600" dirty="0" smtClean="0"/>
              <a:t>パスワードは　「</a:t>
            </a:r>
            <a:r>
              <a:rPr lang="en-US" altLang="ja-JP" sz="1600" dirty="0" smtClean="0"/>
              <a:t>hadoop</a:t>
            </a:r>
            <a:r>
              <a:rPr lang="ja-JP" altLang="en-US" sz="1600" dirty="0" smtClean="0"/>
              <a:t>」</a:t>
            </a:r>
            <a:endParaRPr lang="en-US" altLang="ja-JP" sz="1600" dirty="0"/>
          </a:p>
          <a:p>
            <a:pPr lvl="1"/>
            <a:r>
              <a:rPr lang="en-US" altLang="ja-JP" sz="1600" dirty="0" smtClean="0"/>
              <a:t>hdclient01</a:t>
            </a:r>
            <a:r>
              <a:rPr lang="ja-JP" altLang="en-US" sz="1600" dirty="0" smtClean="0"/>
              <a:t>にグラフィカルログイン</a:t>
            </a:r>
            <a:endParaRPr lang="en-US" altLang="ja-JP" sz="1600" dirty="0" smtClean="0"/>
          </a:p>
          <a:p>
            <a:pPr marL="457200" lvl="1" indent="0">
              <a:buNone/>
            </a:pPr>
            <a:endParaRPr lang="en-US" altLang="ja-JP" sz="1600" dirty="0" smtClean="0"/>
          </a:p>
          <a:p>
            <a:pPr marL="457200" lvl="1" indent="0">
              <a:buNone/>
            </a:pPr>
            <a:endParaRPr lang="en-US" altLang="ja-JP" sz="1600" dirty="0"/>
          </a:p>
          <a:p>
            <a:pPr>
              <a:defRPr/>
            </a:pPr>
            <a:r>
              <a:rPr lang="ja-JP" altLang="en-US" dirty="0" smtClean="0">
                <a:latin typeface="+mn-ea"/>
              </a:rPr>
              <a:t>デスクトップに</a:t>
            </a:r>
            <a:r>
              <a:rPr lang="en-US" altLang="ja-JP" dirty="0" smtClean="0">
                <a:latin typeface="+mn-ea"/>
              </a:rPr>
              <a:t>eclipse</a:t>
            </a:r>
            <a:r>
              <a:rPr lang="ja-JP" altLang="en-US" dirty="0" smtClean="0">
                <a:latin typeface="+mn-ea"/>
              </a:rPr>
              <a:t>を起動するアイコンがあるか確認する</a:t>
            </a:r>
            <a:endParaRPr lang="ja-JP" altLang="ja-JP" sz="1400" dirty="0"/>
          </a:p>
          <a:p>
            <a:pPr lvl="1"/>
            <a:r>
              <a:rPr lang="en-US" altLang="ja-JP" sz="1600" dirty="0" smtClean="0"/>
              <a:t>eclipse</a:t>
            </a:r>
            <a:r>
              <a:rPr lang="ja-JP" altLang="en-US" sz="1600" dirty="0" smtClean="0"/>
              <a:t>を利用する演習あり</a:t>
            </a:r>
            <a:endParaRPr lang="en-US" altLang="ja-JP" sz="1600" dirty="0" smtClean="0"/>
          </a:p>
          <a:p>
            <a:pPr marL="457200" lvl="1" indent="0">
              <a:buNone/>
            </a:pPr>
            <a:endParaRPr lang="en-US" altLang="ja-JP" sz="1600" dirty="0" smtClean="0"/>
          </a:p>
          <a:p>
            <a:pPr>
              <a:defRPr/>
            </a:pPr>
            <a:r>
              <a:rPr lang="ja-JP" altLang="en-US" dirty="0">
                <a:latin typeface="+mn-ea"/>
              </a:rPr>
              <a:t>デスクトップ</a:t>
            </a:r>
            <a:r>
              <a:rPr lang="ja-JP" altLang="en-US" dirty="0" smtClean="0">
                <a:latin typeface="+mn-ea"/>
              </a:rPr>
              <a:t>に</a:t>
            </a:r>
            <a:r>
              <a:rPr lang="en-US" altLang="ja-JP" dirty="0" smtClean="0">
                <a:latin typeface="+mn-ea"/>
              </a:rPr>
              <a:t>Hadoop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API</a:t>
            </a:r>
            <a:r>
              <a:rPr lang="ja-JP" altLang="en-US" dirty="0" smtClean="0">
                <a:latin typeface="+mn-ea"/>
              </a:rPr>
              <a:t>ドキュメントへのリンクがあるか確認</a:t>
            </a:r>
            <a:r>
              <a:rPr lang="ja-JP" altLang="en-US" dirty="0">
                <a:latin typeface="+mn-ea"/>
              </a:rPr>
              <a:t>する</a:t>
            </a:r>
            <a:endParaRPr lang="ja-JP" altLang="ja-JP" sz="1400" dirty="0"/>
          </a:p>
          <a:p>
            <a:pPr lvl="1"/>
            <a:r>
              <a:rPr lang="en-US" altLang="ja-JP" sz="1600" dirty="0" err="1" smtClean="0"/>
              <a:t>HadoopAPIDocs</a:t>
            </a:r>
            <a:r>
              <a:rPr lang="ja-JP" altLang="en-US" sz="1600" dirty="0" smtClean="0"/>
              <a:t>内の</a:t>
            </a:r>
            <a:r>
              <a:rPr lang="en-US" altLang="ja-JP" sz="1600" dirty="0" smtClean="0"/>
              <a:t>index.html</a:t>
            </a:r>
            <a:r>
              <a:rPr lang="ja-JP" altLang="en-US" sz="1600" dirty="0" smtClean="0"/>
              <a:t>をクリック　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 marL="457200" lvl="1" indent="0">
              <a:buNone/>
            </a:pPr>
            <a:endParaRPr lang="ja-JP" altLang="ja-JP" sz="1600" dirty="0"/>
          </a:p>
          <a:p>
            <a:pPr marL="457200" lvl="1" indent="0">
              <a:buNone/>
            </a:pPr>
            <a:endParaRPr lang="ja-JP" altLang="ja-JP" sz="1600" dirty="0"/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9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5</a:t>
            </a:r>
            <a:r>
              <a:rPr lang="ja-JP" altLang="en-US" dirty="0"/>
              <a:t>　環境設定シェルスクリプト実行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 smtClean="0"/>
              <a:t>Hadoop</a:t>
            </a:r>
            <a:r>
              <a:rPr lang="ja-JP" altLang="en-US" dirty="0" smtClean="0"/>
              <a:t>を使用するために</a:t>
            </a:r>
            <a:endParaRPr lang="ja-JP" altLang="ja-JP" dirty="0" smtClean="0"/>
          </a:p>
          <a:p>
            <a:pPr lvl="1"/>
            <a:r>
              <a:rPr lang="en-US" altLang="ja-JP" dirty="0" err="1" smtClean="0"/>
              <a:t>Hadoop</a:t>
            </a:r>
            <a:r>
              <a:rPr lang="ja-JP" altLang="en-US" dirty="0"/>
              <a:t>システム</a:t>
            </a:r>
            <a:r>
              <a:rPr lang="ja-JP" altLang="en-US" dirty="0" smtClean="0"/>
              <a:t>を使用するためには、</a:t>
            </a:r>
            <a:r>
              <a:rPr lang="en-US" altLang="ja-JP" dirty="0" smtClean="0"/>
              <a:t>HDFS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MapReduce</a:t>
            </a:r>
            <a:r>
              <a:rPr lang="ja-JP" altLang="en-US" dirty="0" smtClean="0"/>
              <a:t>用領域の作成や、</a:t>
            </a:r>
            <a:r>
              <a:rPr lang="en-US" altLang="ja-JP" dirty="0" err="1" smtClean="0"/>
              <a:t>NameNode</a:t>
            </a:r>
            <a:r>
              <a:rPr lang="ja-JP" altLang="en-US" dirty="0" smtClean="0"/>
              <a:t>のフォーマット、そして</a:t>
            </a:r>
            <a:r>
              <a:rPr lang="en-US" altLang="ja-JP" dirty="0" err="1" smtClean="0"/>
              <a:t>Hadoop</a:t>
            </a:r>
            <a:r>
              <a:rPr lang="ja-JP" altLang="en-US" dirty="0" smtClean="0"/>
              <a:t>デーモン（</a:t>
            </a:r>
            <a:r>
              <a:rPr lang="en-US" altLang="ja-JP" dirty="0" err="1" smtClean="0"/>
              <a:t>NameNode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DataNode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JobTracker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TaskTracker</a:t>
            </a:r>
            <a:r>
              <a:rPr lang="ja-JP" altLang="en-US" dirty="0" smtClean="0"/>
              <a:t>）を起動しておく必要がある</a:t>
            </a:r>
            <a:endParaRPr lang="en-US" altLang="ja-JP" dirty="0" smtClean="0"/>
          </a:p>
          <a:p>
            <a:pPr lvl="1"/>
            <a:r>
              <a:rPr lang="ja-JP" altLang="en-US" dirty="0"/>
              <a:t>今回</a:t>
            </a:r>
            <a:r>
              <a:rPr lang="ja-JP" altLang="en-US" dirty="0" smtClean="0"/>
              <a:t>の授業では、シェルスクリプトを使用して</a:t>
            </a:r>
            <a:r>
              <a:rPr lang="en-US" altLang="ja-JP" dirty="0" err="1" smtClean="0"/>
              <a:t>Hadoop</a:t>
            </a:r>
            <a:r>
              <a:rPr lang="ja-JP" altLang="en-US" dirty="0" smtClean="0"/>
              <a:t>システムの初期設定を行う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8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5</a:t>
            </a:r>
            <a:r>
              <a:rPr lang="ja-JP" altLang="en-US" dirty="0"/>
              <a:t>　環境設定シェルスクリプト実行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 smtClean="0"/>
              <a:t>Hadoop</a:t>
            </a:r>
            <a:r>
              <a:rPr lang="ja-JP" altLang="en-US" dirty="0"/>
              <a:t>初期</a:t>
            </a:r>
            <a:r>
              <a:rPr lang="ja-JP" altLang="en-US" dirty="0" smtClean="0"/>
              <a:t>設定</a:t>
            </a:r>
            <a:endParaRPr lang="ja-JP" altLang="ja-JP" dirty="0" smtClean="0"/>
          </a:p>
          <a:p>
            <a:pPr lvl="1"/>
            <a:r>
              <a:rPr lang="en-US" altLang="ja-JP" dirty="0"/>
              <a:t>h</a:t>
            </a:r>
            <a:r>
              <a:rPr lang="en-US" altLang="ja-JP" dirty="0" smtClean="0"/>
              <a:t>dclient01</a:t>
            </a:r>
            <a:r>
              <a:rPr lang="ja-JP" altLang="en-US" dirty="0" smtClean="0"/>
              <a:t>のシェルを起動したら、</a:t>
            </a:r>
            <a:r>
              <a:rPr lang="en-US" altLang="ja-JP" dirty="0" smtClean="0"/>
              <a:t>/root/shell</a:t>
            </a:r>
            <a:r>
              <a:rPr lang="ja-JP" altLang="en-US" dirty="0" smtClean="0"/>
              <a:t>ディレクトリへ移動し、</a:t>
            </a:r>
            <a:r>
              <a:rPr lang="en-US" altLang="ja-JP" dirty="0" smtClean="0"/>
              <a:t>node.txt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r>
              <a:rPr lang="ja-JP" altLang="en-US" dirty="0"/>
              <a:t>する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node.txt</a:t>
            </a:r>
            <a:r>
              <a:rPr lang="ja-JP" altLang="en-US" dirty="0" smtClean="0"/>
              <a:t>の内容を消去し、</a:t>
            </a:r>
            <a:r>
              <a:rPr lang="ja-JP" altLang="en-US" u="sng" dirty="0" smtClean="0">
                <a:solidFill>
                  <a:srgbClr val="FF0000"/>
                </a:solidFill>
              </a:rPr>
              <a:t>自分が起動した</a:t>
            </a:r>
            <a:r>
              <a:rPr lang="en-US" altLang="ja-JP" u="sng" dirty="0" err="1" smtClean="0">
                <a:solidFill>
                  <a:srgbClr val="FF0000"/>
                </a:solidFill>
              </a:rPr>
              <a:t>Hadoop</a:t>
            </a:r>
            <a:r>
              <a:rPr lang="ja-JP" altLang="en-US" u="sng" dirty="0" smtClean="0">
                <a:solidFill>
                  <a:srgbClr val="FF0000"/>
                </a:solidFill>
              </a:rPr>
              <a:t>クラスタの</a:t>
            </a:r>
            <a:r>
              <a:rPr lang="ja-JP" altLang="en-US" u="sng" dirty="0">
                <a:solidFill>
                  <a:srgbClr val="FF0000"/>
                </a:solidFill>
              </a:rPr>
              <a:t>プライベート</a:t>
            </a:r>
            <a:r>
              <a:rPr lang="en-US" altLang="ja-JP" u="sng" dirty="0" smtClean="0">
                <a:solidFill>
                  <a:srgbClr val="FF0000"/>
                </a:solidFill>
              </a:rPr>
              <a:t>IP</a:t>
            </a:r>
            <a:r>
              <a:rPr lang="ja-JP" altLang="en-US" u="sng" dirty="0" smtClean="0">
                <a:solidFill>
                  <a:srgbClr val="FF0000"/>
                </a:solidFill>
              </a:rPr>
              <a:t>アドレス</a:t>
            </a:r>
            <a:r>
              <a:rPr lang="ja-JP" altLang="en-US" dirty="0" smtClean="0"/>
              <a:t>を記入し、保存する（各ノードのプライベート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アドレスは</a:t>
            </a:r>
            <a:r>
              <a:rPr lang="en-US" altLang="ja-JP" dirty="0" err="1" smtClean="0"/>
              <a:t>CloudClient</a:t>
            </a:r>
            <a:r>
              <a:rPr lang="ja-JP" altLang="ja-JP" dirty="0"/>
              <a:t>上の「仮想マシン一覧ビュー</a:t>
            </a:r>
            <a:r>
              <a:rPr lang="ja-JP" altLang="ja-JP" dirty="0" smtClean="0"/>
              <a:t>」</a:t>
            </a:r>
            <a:r>
              <a:rPr lang="ja-JP" altLang="en-US" dirty="0" smtClean="0"/>
              <a:t>に記載がある。自分で設定したキーペアを持つノードを探し、プライベート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アドレスを抜き出す）</a:t>
            </a:r>
            <a:endParaRPr lang="en-US" altLang="ja-JP" dirty="0" smtClean="0"/>
          </a:p>
          <a:p>
            <a:pPr marL="457200" lvl="1" indent="0">
              <a:buNone/>
            </a:pPr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379499"/>
            <a:ext cx="82089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 cd /root/shell</a:t>
            </a:r>
          </a:p>
          <a:p>
            <a:r>
              <a:rPr kumimoji="1" lang="en-US" altLang="ja-JP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vi node.txt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4437112"/>
            <a:ext cx="820891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10.3.5.3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10.3.5.6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10.3.5.4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10.3.5.5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10.3.5.7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10.3.5.2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630932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アドレスは自分が起動した仮想マシンのものを記入</a:t>
            </a:r>
            <a:r>
              <a:rPr lang="ja-JP" altLang="en-US" dirty="0"/>
              <a:t>すること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95736" y="57449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参考例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3995936" y="4221088"/>
            <a:ext cx="2736304" cy="2016224"/>
          </a:xfrm>
          <a:prstGeom prst="wedgeRoundRectCallout">
            <a:avLst>
              <a:gd name="adj1" fmla="val -111548"/>
              <a:gd name="adj2" fmla="val -1612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１．マスターの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アドレス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２．スレーブの</a:t>
            </a:r>
            <a:r>
              <a:rPr lang="en-US" altLang="ja-JP" sz="1600" dirty="0" smtClean="0">
                <a:solidFill>
                  <a:schemeClr val="tx1"/>
                </a:solidFill>
              </a:rPr>
              <a:t>IP</a:t>
            </a:r>
            <a:r>
              <a:rPr lang="ja-JP" altLang="en-US" sz="1600" dirty="0" smtClean="0">
                <a:solidFill>
                  <a:schemeClr val="tx1"/>
                </a:solidFill>
              </a:rPr>
              <a:t>アドレス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３．スレーブの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アドレス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４．スレーブの</a:t>
            </a:r>
            <a:r>
              <a:rPr lang="en-US" altLang="ja-JP" sz="1600" dirty="0" smtClean="0">
                <a:solidFill>
                  <a:schemeClr val="tx1"/>
                </a:solidFill>
              </a:rPr>
              <a:t>IP</a:t>
            </a:r>
            <a:r>
              <a:rPr lang="ja-JP" altLang="en-US" sz="1600" dirty="0" smtClean="0">
                <a:solidFill>
                  <a:schemeClr val="tx1"/>
                </a:solidFill>
              </a:rPr>
              <a:t>アドレス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５．クライアントの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IP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アドレス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６．</a:t>
            </a:r>
            <a:r>
              <a:rPr lang="en-US" altLang="ja-JP" sz="1600" dirty="0" smtClean="0">
                <a:solidFill>
                  <a:schemeClr val="tx1"/>
                </a:solidFill>
              </a:rPr>
              <a:t>ETC</a:t>
            </a:r>
            <a:r>
              <a:rPr lang="ja-JP" altLang="en-US" sz="1600" dirty="0" smtClean="0">
                <a:solidFill>
                  <a:schemeClr val="tx1"/>
                </a:solidFill>
              </a:rPr>
              <a:t>の</a:t>
            </a:r>
            <a:r>
              <a:rPr lang="en-US" altLang="ja-JP" sz="1600" dirty="0" smtClean="0">
                <a:solidFill>
                  <a:schemeClr val="tx1"/>
                </a:solidFill>
              </a:rPr>
              <a:t>IP</a:t>
            </a:r>
            <a:r>
              <a:rPr lang="ja-JP" altLang="en-US" sz="1600" dirty="0" smtClean="0">
                <a:solidFill>
                  <a:schemeClr val="tx1"/>
                </a:solidFill>
              </a:rPr>
              <a:t>アドレス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の順に</a:t>
            </a:r>
            <a:r>
              <a:rPr lang="en-US" altLang="ja-JP" sz="1600" dirty="0" smtClean="0">
                <a:solidFill>
                  <a:schemeClr val="tx1"/>
                </a:solidFill>
              </a:rPr>
              <a:t>1</a:t>
            </a:r>
            <a:r>
              <a:rPr lang="ja-JP" altLang="en-US" sz="1600" dirty="0" smtClean="0">
                <a:solidFill>
                  <a:schemeClr val="tx1"/>
                </a:solidFill>
              </a:rPr>
              <a:t>行目から書く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順番厳守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7" y="2060848"/>
            <a:ext cx="6392130" cy="456580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</a:t>
            </a:r>
            <a:r>
              <a:rPr lang="en-US" altLang="ja-JP" dirty="0"/>
              <a:t>5</a:t>
            </a:r>
            <a:r>
              <a:rPr lang="ja-JP" altLang="en-US" dirty="0"/>
              <a:t>　環境設定シェルスクリプト実行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 smtClean="0">
                <a:latin typeface="+mn-ea"/>
              </a:rPr>
              <a:t>Hadoop</a:t>
            </a:r>
            <a:r>
              <a:rPr lang="ja-JP" altLang="en-US" dirty="0" smtClean="0">
                <a:latin typeface="+mn-ea"/>
              </a:rPr>
              <a:t>初期設定</a:t>
            </a:r>
            <a:endParaRPr lang="en-US" altLang="ja-JP" dirty="0">
              <a:latin typeface="+mn-ea"/>
            </a:endParaRPr>
          </a:p>
          <a:p>
            <a:pPr marL="457200" lvl="1" indent="0">
              <a:buNone/>
              <a:defRPr/>
            </a:pPr>
            <a:r>
              <a:rPr lang="ja-JP" altLang="en-US" dirty="0" smtClean="0">
                <a:latin typeface="+mn-ea"/>
              </a:rPr>
              <a:t>（参考</a:t>
            </a:r>
            <a:r>
              <a:rPr lang="en-US" altLang="ja-JP" dirty="0" smtClean="0">
                <a:latin typeface="+mn-ea"/>
              </a:rPr>
              <a:t>1</a:t>
            </a:r>
            <a:r>
              <a:rPr lang="ja-JP" altLang="en-US" dirty="0" smtClean="0">
                <a:latin typeface="+mn-ea"/>
              </a:rPr>
              <a:t>） プライベート</a:t>
            </a:r>
            <a:r>
              <a:rPr lang="en-US" altLang="ja-JP" dirty="0" smtClean="0">
                <a:latin typeface="+mn-ea"/>
              </a:rPr>
              <a:t>IP</a:t>
            </a:r>
            <a:r>
              <a:rPr lang="ja-JP" altLang="en-US" dirty="0" smtClean="0">
                <a:latin typeface="+mn-ea"/>
              </a:rPr>
              <a:t>アドレスの記載場所（パブリック</a:t>
            </a:r>
            <a:r>
              <a:rPr lang="en-US" altLang="ja-JP" dirty="0" smtClean="0">
                <a:latin typeface="+mn-ea"/>
              </a:rPr>
              <a:t>IP</a:t>
            </a:r>
            <a:r>
              <a:rPr lang="ja-JP" altLang="en-US" dirty="0" smtClean="0">
                <a:latin typeface="+mn-ea"/>
              </a:rPr>
              <a:t>アドレスと間違えないこと）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07154" y="5824016"/>
            <a:ext cx="360040" cy="113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995936" y="5824016"/>
            <a:ext cx="468052" cy="1080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940152" y="5834317"/>
            <a:ext cx="360040" cy="1080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5800245" y="3725094"/>
            <a:ext cx="2448272" cy="761353"/>
            <a:chOff x="6300192" y="5309124"/>
            <a:chExt cx="2448272" cy="761353"/>
          </a:xfrm>
        </p:grpSpPr>
        <p:sp>
          <p:nvSpPr>
            <p:cNvPr id="13" name="角丸四角形吹き出し 12"/>
            <p:cNvSpPr/>
            <p:nvPr/>
          </p:nvSpPr>
          <p:spPr>
            <a:xfrm>
              <a:off x="6300192" y="5309125"/>
              <a:ext cx="2047412" cy="504056"/>
            </a:xfrm>
            <a:prstGeom prst="wedgeRoundRectCallout">
              <a:avLst>
                <a:gd name="adj1" fmla="val -124441"/>
                <a:gd name="adj2" fmla="val 36533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角丸四角形吹き出し 13"/>
            <p:cNvSpPr/>
            <p:nvPr/>
          </p:nvSpPr>
          <p:spPr>
            <a:xfrm>
              <a:off x="6300192" y="5309124"/>
              <a:ext cx="2448272" cy="761353"/>
            </a:xfrm>
            <a:prstGeom prst="wedgeRoundRectCallout">
              <a:avLst>
                <a:gd name="adj1" fmla="val -34449"/>
                <a:gd name="adj2" fmla="val 2269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/>
                <a:t>自分</a:t>
              </a:r>
              <a:r>
                <a:rPr lang="ja-JP" altLang="en-US" sz="1600" dirty="0" smtClean="0"/>
                <a:t>で作成したキーペア名、セキュリティグループ名で探す</a:t>
              </a:r>
              <a:endParaRPr kumimoji="1" lang="ja-JP" altLang="en-US" sz="1600" dirty="0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3504411" y="5994583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プライベート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IP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アドレス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/>
          <p:cNvCxnSpPr>
            <a:stCxn id="5" idx="3"/>
            <a:endCxn id="7" idx="2"/>
          </p:cNvCxnSpPr>
          <p:nvPr/>
        </p:nvCxnSpPr>
        <p:spPr>
          <a:xfrm flipV="1">
            <a:off x="5292080" y="5937577"/>
            <a:ext cx="295094" cy="2108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5</a:t>
            </a:r>
            <a:r>
              <a:rPr lang="ja-JP" altLang="en-US" dirty="0"/>
              <a:t>　環境設定シェルスクリプト実行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 smtClean="0"/>
              <a:t>Hadoop</a:t>
            </a:r>
            <a:r>
              <a:rPr lang="ja-JP" altLang="en-US" dirty="0"/>
              <a:t>初期</a:t>
            </a:r>
            <a:r>
              <a:rPr lang="ja-JP" altLang="en-US" dirty="0" smtClean="0"/>
              <a:t>設定</a:t>
            </a:r>
            <a:endParaRPr lang="en-US" altLang="ja-JP" dirty="0" smtClean="0"/>
          </a:p>
          <a:p>
            <a:pPr marL="457200" lvl="1" indent="0">
              <a:buNone/>
              <a:defRPr/>
            </a:pPr>
            <a:r>
              <a:rPr lang="ja-JP" altLang="en-US" dirty="0" smtClean="0"/>
              <a:t>（参考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node.txt</a:t>
            </a:r>
            <a:r>
              <a:rPr lang="ja-JP" altLang="en-US" dirty="0" smtClean="0"/>
              <a:t>の書き換え</a:t>
            </a:r>
            <a:endParaRPr lang="en-US" altLang="ja-JP" dirty="0" smtClean="0"/>
          </a:p>
          <a:p>
            <a:pPr marL="457200" lvl="1" indent="0">
              <a:buNone/>
            </a:pPr>
            <a:endParaRPr lang="ja-JP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555612"/>
            <a:ext cx="316835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IP_master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IP_slave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IP_slave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IP_slave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IP_client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IP_etc</a:t>
            </a:r>
            <a:endParaRPr kumimoji="1"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69677" y="2555612"/>
            <a:ext cx="331236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10.3.5.3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10.3.5.6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10.3.5.4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10.3.5.5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10.3.5.7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10.3.5.2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08420" y="39237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参考例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4067944" y="3288759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3110" y="2123564"/>
            <a:ext cx="336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 smtClean="0"/>
              <a:t>・ </a:t>
            </a:r>
            <a:r>
              <a:rPr lang="en-US" altLang="ja-JP" dirty="0" smtClean="0"/>
              <a:t>node.txt</a:t>
            </a:r>
            <a:r>
              <a:rPr lang="ja-JP" altLang="en-US" dirty="0" smtClean="0"/>
              <a:t>編集前</a:t>
            </a:r>
            <a:endParaRPr lang="en-US" altLang="ja-JP" dirty="0" smtClean="0"/>
          </a:p>
          <a:p>
            <a:pPr marL="0" lvl="1"/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32040" y="21235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dirty="0" smtClean="0"/>
              <a:t>・ </a:t>
            </a:r>
            <a:r>
              <a:rPr lang="en-US" altLang="ja-JP" dirty="0" smtClean="0"/>
              <a:t>node.txt</a:t>
            </a:r>
            <a:r>
              <a:rPr lang="ja-JP" altLang="en-US" dirty="0" smtClean="0"/>
              <a:t>編集</a:t>
            </a:r>
            <a:r>
              <a:rPr lang="ja-JP" altLang="en-US" dirty="0"/>
              <a:t>後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87824" y="4571836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内容を消去して、書き換える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06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5</a:t>
            </a:r>
            <a:r>
              <a:rPr lang="ja-JP" altLang="en-US" dirty="0"/>
              <a:t>　環境設定シェルスクリプト実行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 smtClean="0"/>
              <a:t>Hadoop</a:t>
            </a:r>
            <a:r>
              <a:rPr lang="ja-JP" altLang="en-US" dirty="0"/>
              <a:t>初期</a:t>
            </a:r>
            <a:r>
              <a:rPr lang="ja-JP" altLang="en-US" dirty="0" smtClean="0"/>
              <a:t>設定</a:t>
            </a:r>
            <a:endParaRPr lang="ja-JP" altLang="ja-JP" dirty="0"/>
          </a:p>
          <a:p>
            <a:pPr lvl="1"/>
            <a:r>
              <a:rPr lang="en-US" altLang="ja-JP" dirty="0" smtClean="0"/>
              <a:t>setting_first_hadoop.sh</a:t>
            </a:r>
            <a:r>
              <a:rPr lang="ja-JP" altLang="ja-JP" dirty="0" smtClean="0"/>
              <a:t>を</a:t>
            </a:r>
            <a:r>
              <a:rPr lang="ja-JP" altLang="en-US" dirty="0" smtClean="0"/>
              <a:t>実行する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starting_first_hadoop.sh</a:t>
            </a:r>
            <a:r>
              <a:rPr lang="ja-JP" altLang="en-US" dirty="0" smtClean="0"/>
              <a:t>を実行する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lang="ja-JP" altLang="ja-JP" dirty="0"/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060848"/>
            <a:ext cx="8208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setting_first_hadoop.sh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3068960"/>
            <a:ext cx="8208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starting_first_hadoop.sh</a:t>
            </a:r>
          </a:p>
        </p:txBody>
      </p:sp>
    </p:spTree>
    <p:extLst>
      <p:ext uri="{BB962C8B-B14F-4D97-AF65-F5344CB8AC3E}">
        <p14:creationId xmlns:p14="http://schemas.microsoft.com/office/powerpoint/2010/main" val="36522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5</a:t>
            </a:r>
            <a:r>
              <a:rPr lang="ja-JP" altLang="en-US" dirty="0"/>
              <a:t>　環境設定シェルスクリプト実行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 smtClean="0"/>
              <a:t>Hadoop</a:t>
            </a:r>
            <a:r>
              <a:rPr lang="ja-JP" altLang="en-US" dirty="0"/>
              <a:t>初期</a:t>
            </a:r>
            <a:r>
              <a:rPr lang="ja-JP" altLang="en-US" dirty="0" smtClean="0"/>
              <a:t>設定</a:t>
            </a:r>
            <a:endParaRPr lang="ja-JP" altLang="ja-JP" dirty="0"/>
          </a:p>
          <a:p>
            <a:pPr lvl="1"/>
            <a:r>
              <a:rPr lang="en-US" altLang="ja-JP" dirty="0" err="1" smtClean="0"/>
              <a:t>DataNode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NameNode</a:t>
            </a:r>
            <a:r>
              <a:rPr lang="ja-JP" altLang="en-US" dirty="0" smtClean="0"/>
              <a:t>に接続され</a:t>
            </a:r>
            <a:r>
              <a:rPr lang="en-US" altLang="ja-JP" dirty="0" smtClean="0"/>
              <a:t>HDFS</a:t>
            </a:r>
            <a:r>
              <a:rPr lang="ja-JP" altLang="en-US" dirty="0" smtClean="0"/>
              <a:t>のメンバーに含まれたかを</a:t>
            </a:r>
            <a:r>
              <a:rPr lang="en-US" altLang="ja-JP" dirty="0" err="1" smtClean="0"/>
              <a:t>dfsadmin</a:t>
            </a:r>
            <a:r>
              <a:rPr lang="ja-JP" altLang="en-US" dirty="0" smtClean="0"/>
              <a:t>コマンドより確認する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Datanodes</a:t>
            </a:r>
            <a:r>
              <a:rPr lang="en-US" altLang="ja-JP" dirty="0" smtClean="0"/>
              <a:t> available</a:t>
            </a:r>
            <a:r>
              <a:rPr lang="ja-JP" altLang="en-US" dirty="0" smtClean="0"/>
              <a:t>の行を確認し、</a:t>
            </a:r>
            <a:r>
              <a:rPr lang="en-US" altLang="ja-JP" dirty="0" smtClean="0"/>
              <a:t>3</a:t>
            </a:r>
            <a:r>
              <a:rPr lang="ja-JP" altLang="en-US" dirty="0" smtClean="0"/>
              <a:t>と表示されていれば</a:t>
            </a:r>
            <a:r>
              <a:rPr lang="en-US" altLang="ja-JP" dirty="0" smtClean="0"/>
              <a:t>OK)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err="1" smtClean="0"/>
              <a:t>TaskTracker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JobTracker</a:t>
            </a:r>
            <a:r>
              <a:rPr lang="ja-JP" altLang="en-US" dirty="0" smtClean="0"/>
              <a:t>に接続され</a:t>
            </a:r>
            <a:r>
              <a:rPr lang="en-US" altLang="ja-JP" dirty="0" err="1" smtClean="0"/>
              <a:t>MapReduce</a:t>
            </a:r>
            <a:r>
              <a:rPr lang="ja-JP" altLang="en-US" dirty="0" smtClean="0"/>
              <a:t>のメンバーに含まれたかを</a:t>
            </a:r>
            <a:r>
              <a:rPr lang="en-US" altLang="ja-JP" dirty="0" smtClean="0"/>
              <a:t>job</a:t>
            </a:r>
            <a:r>
              <a:rPr lang="ja-JP" altLang="en-US" dirty="0" smtClean="0"/>
              <a:t>コマンドで確認する</a:t>
            </a:r>
            <a:r>
              <a:rPr lang="en-US" altLang="ja-JP" dirty="0" smtClean="0"/>
              <a:t>(3</a:t>
            </a:r>
            <a:r>
              <a:rPr lang="ja-JP" altLang="en-US" dirty="0" smtClean="0"/>
              <a:t>と表示されれば</a:t>
            </a:r>
            <a:r>
              <a:rPr lang="en-US" altLang="ja-JP" dirty="0" smtClean="0"/>
              <a:t>OK)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ja-JP" altLang="ja-JP" dirty="0"/>
          </a:p>
          <a:p>
            <a:pPr lvl="1"/>
            <a:r>
              <a:rPr lang="ja-JP" altLang="ja-JP" dirty="0"/>
              <a:t>以上で</a:t>
            </a:r>
            <a:r>
              <a:rPr lang="ja-JP" altLang="ja-JP" dirty="0" smtClean="0"/>
              <a:t>、</a:t>
            </a:r>
            <a:r>
              <a:rPr lang="en-US" altLang="ja-JP" dirty="0" err="1" smtClean="0"/>
              <a:t>Hadoop</a:t>
            </a:r>
            <a:r>
              <a:rPr lang="ja-JP" altLang="en-US" dirty="0" smtClean="0"/>
              <a:t>の初期設定が終了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Hadoop</a:t>
            </a:r>
            <a:r>
              <a:rPr lang="ja-JP" altLang="en-US" dirty="0" smtClean="0"/>
              <a:t>デーモン（</a:t>
            </a:r>
            <a:r>
              <a:rPr lang="en-US" altLang="ja-JP" dirty="0" err="1" smtClean="0"/>
              <a:t>NameNode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DataNode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JobTracker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TaskTracker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ja-JP" altLang="en-US" dirty="0" smtClean="0"/>
              <a:t>起動したことを確認できる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（仮想マシン立ち上げ時に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err="1" smtClean="0">
                <a:solidFill>
                  <a:srgbClr val="FF0000"/>
                </a:solidFill>
              </a:rPr>
              <a:t>Hadoop</a:t>
            </a:r>
            <a:r>
              <a:rPr lang="ja-JP" altLang="en-US" dirty="0" smtClean="0">
                <a:solidFill>
                  <a:srgbClr val="FF0000"/>
                </a:solidFill>
              </a:rPr>
              <a:t>初期設定を毎回行うこと）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lang="ja-JP" altLang="ja-JP" dirty="0"/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339588"/>
            <a:ext cx="8208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dfsadmin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–report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3563724"/>
            <a:ext cx="8208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hadoop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job -list-active-trackers |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1600" y="535521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/>
              <a:t>VNC</a:t>
            </a:r>
            <a:r>
              <a:rPr lang="ja-JP" altLang="en-US" sz="1400" dirty="0"/>
              <a:t>のブラウザで</a:t>
            </a:r>
            <a:endParaRPr lang="en-US" altLang="ja-JP" sz="1400" dirty="0"/>
          </a:p>
          <a:p>
            <a:r>
              <a:rPr lang="en-US" altLang="ja-JP" sz="1400" dirty="0"/>
              <a:t>http://hdmaster01:50070/</a:t>
            </a:r>
          </a:p>
          <a:p>
            <a:r>
              <a:rPr lang="en-US" altLang="ja-JP" sz="1400" dirty="0"/>
              <a:t>http://hdmaster01:50030/</a:t>
            </a:r>
            <a:r>
              <a:rPr lang="ja-JP" altLang="en-US" sz="1400" dirty="0"/>
              <a:t>  と入力し、</a:t>
            </a:r>
            <a:endParaRPr lang="en-US" altLang="ja-JP" sz="1400" dirty="0"/>
          </a:p>
          <a:p>
            <a:r>
              <a:rPr lang="en-US" altLang="ja-JP" sz="1400" dirty="0" err="1"/>
              <a:t>Hadoop</a:t>
            </a:r>
            <a:r>
              <a:rPr lang="ja-JP" altLang="en-US" sz="1400" dirty="0"/>
              <a:t>デーモンの起動を確認する方法も</a:t>
            </a:r>
            <a:r>
              <a:rPr lang="ja-JP" altLang="en-US" sz="1400" dirty="0" smtClean="0"/>
              <a:t>ある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9220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付録</a:t>
            </a:r>
            <a:r>
              <a:rPr lang="en-US" altLang="ja-JP" dirty="0" smtClean="0"/>
              <a:t>)</a:t>
            </a:r>
            <a:r>
              <a:rPr lang="ja-JP" altLang="en-US" dirty="0"/>
              <a:t>　環境設定シェルスクリプト実行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 smtClean="0"/>
              <a:t>Hadoop</a:t>
            </a:r>
            <a:r>
              <a:rPr lang="ja-JP" altLang="en-US" dirty="0" smtClean="0"/>
              <a:t>起動（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回目以降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>
              <a:defRPr/>
            </a:pPr>
            <a:r>
              <a:rPr lang="en-US" altLang="ja-JP" dirty="0" smtClean="0"/>
              <a:t>HDFS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NameNode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DataNode</a:t>
            </a:r>
            <a:r>
              <a:rPr lang="ja-JP" altLang="en-US" dirty="0" smtClean="0"/>
              <a:t>）起動</a:t>
            </a:r>
            <a:endParaRPr lang="en-US" altLang="ja-JP" dirty="0"/>
          </a:p>
          <a:p>
            <a:pPr lvl="2">
              <a:defRPr/>
            </a:pPr>
            <a:r>
              <a:rPr lang="en-US" altLang="ja-JP" dirty="0" smtClean="0"/>
              <a:t>/root/shell/</a:t>
            </a:r>
            <a:r>
              <a:rPr lang="en-US" altLang="ja-JP" dirty="0" err="1" smtClean="0"/>
              <a:t>hdfs_operation</a:t>
            </a:r>
            <a:r>
              <a:rPr lang="ja-JP" altLang="en-US" dirty="0" smtClean="0"/>
              <a:t>ディレクトリに移動する</a:t>
            </a:r>
            <a:endParaRPr lang="ja-JP" altLang="ja-JP" dirty="0"/>
          </a:p>
          <a:p>
            <a:pPr lvl="2"/>
            <a:r>
              <a:rPr lang="en-US" altLang="ja-JP" dirty="0" smtClean="0"/>
              <a:t>hdfs_start.sh</a:t>
            </a:r>
            <a:r>
              <a:rPr lang="ja-JP" altLang="en-US" dirty="0" smtClean="0"/>
              <a:t>を実行する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err="1" smtClean="0"/>
              <a:t>MapReduce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JobTracker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TaskTracker</a:t>
            </a:r>
            <a:r>
              <a:rPr lang="ja-JP" altLang="en-US" dirty="0" smtClean="0"/>
              <a:t>）起動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/</a:t>
            </a:r>
            <a:r>
              <a:rPr lang="en-US" altLang="ja-JP" dirty="0"/>
              <a:t>root/shell/</a:t>
            </a:r>
            <a:r>
              <a:rPr lang="en-US" altLang="ja-JP" dirty="0" err="1"/>
              <a:t>mapred_operation</a:t>
            </a:r>
            <a:r>
              <a:rPr lang="ja-JP" altLang="en-US" dirty="0"/>
              <a:t>ディレクトリに移動する</a:t>
            </a:r>
            <a:endParaRPr lang="en-US" altLang="ja-JP" dirty="0"/>
          </a:p>
          <a:p>
            <a:pPr lvl="2"/>
            <a:r>
              <a:rPr lang="en-US" altLang="ja-JP" dirty="0" smtClean="0"/>
              <a:t>mapred_start.sh</a:t>
            </a:r>
            <a:r>
              <a:rPr lang="ja-JP" altLang="en-US" dirty="0"/>
              <a:t>を実行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r>
              <a:rPr lang="ja-JP" altLang="en-US" dirty="0" smtClean="0"/>
              <a:t>以上で、</a:t>
            </a:r>
            <a:r>
              <a:rPr lang="en-US" altLang="ja-JP" dirty="0" err="1"/>
              <a:t>Hadoop</a:t>
            </a:r>
            <a:r>
              <a:rPr lang="ja-JP" altLang="en-US" dirty="0"/>
              <a:t>デーモン（</a:t>
            </a:r>
            <a:r>
              <a:rPr lang="en-US" altLang="ja-JP" dirty="0" err="1"/>
              <a:t>NameNode</a:t>
            </a:r>
            <a:r>
              <a:rPr lang="ja-JP" altLang="en-US" dirty="0" err="1"/>
              <a:t>、</a:t>
            </a:r>
            <a:r>
              <a:rPr lang="en-US" altLang="ja-JP" dirty="0" err="1"/>
              <a:t>DataNode</a:t>
            </a:r>
            <a:r>
              <a:rPr lang="ja-JP" altLang="en-US" dirty="0" err="1"/>
              <a:t>、</a:t>
            </a:r>
            <a:r>
              <a:rPr lang="en-US" altLang="ja-JP" dirty="0" err="1"/>
              <a:t>JobTracker</a:t>
            </a:r>
            <a:r>
              <a:rPr lang="ja-JP" altLang="en-US" dirty="0" err="1"/>
              <a:t>、</a:t>
            </a:r>
            <a:r>
              <a:rPr lang="en-US" altLang="ja-JP" dirty="0" err="1"/>
              <a:t>TaskTracker</a:t>
            </a:r>
            <a:r>
              <a:rPr lang="ja-JP" altLang="en-US" dirty="0"/>
              <a:t>）が起動する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ja-JP" altLang="en-US" sz="1400" dirty="0"/>
          </a:p>
          <a:p>
            <a:pPr lvl="2"/>
            <a:endParaRPr lang="ja-JP" altLang="ja-JP" dirty="0"/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636912"/>
            <a:ext cx="82089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cd /root/shell/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hdfs_operation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hdfs_start.sh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4509120"/>
            <a:ext cx="82089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cd /root/shell/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mapred_operation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mapred_start.sh</a:t>
            </a:r>
          </a:p>
        </p:txBody>
      </p:sp>
    </p:spTree>
    <p:extLst>
      <p:ext uri="{BB962C8B-B14F-4D97-AF65-F5344CB8AC3E}">
        <p14:creationId xmlns:p14="http://schemas.microsoft.com/office/powerpoint/2010/main" val="1292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付録</a:t>
            </a:r>
            <a:r>
              <a:rPr lang="en-US" altLang="ja-JP" dirty="0" smtClean="0"/>
              <a:t>)</a:t>
            </a:r>
            <a:r>
              <a:rPr lang="ja-JP" altLang="en-US" dirty="0"/>
              <a:t>　環境設定シェルスクリプト実行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 err="1" smtClean="0"/>
              <a:t>Hadoop</a:t>
            </a:r>
            <a:r>
              <a:rPr lang="ja-JP" altLang="en-US" dirty="0" smtClean="0"/>
              <a:t>停止</a:t>
            </a:r>
            <a:endParaRPr lang="en-US" altLang="ja-JP" dirty="0" smtClean="0"/>
          </a:p>
          <a:p>
            <a:pPr lvl="1"/>
            <a:r>
              <a:rPr lang="en-US" altLang="ja-JP" dirty="0" err="1"/>
              <a:t>MapReduce</a:t>
            </a:r>
            <a:r>
              <a:rPr lang="ja-JP" altLang="en-US" dirty="0"/>
              <a:t>（</a:t>
            </a:r>
            <a:r>
              <a:rPr lang="en-US" altLang="ja-JP" dirty="0" err="1"/>
              <a:t>JobTracker</a:t>
            </a:r>
            <a:r>
              <a:rPr lang="ja-JP" altLang="en-US" dirty="0" err="1"/>
              <a:t>、</a:t>
            </a:r>
            <a:r>
              <a:rPr lang="en-US" altLang="ja-JP" dirty="0" err="1"/>
              <a:t>TaskTracker</a:t>
            </a:r>
            <a:r>
              <a:rPr lang="ja-JP" altLang="en-US" dirty="0"/>
              <a:t>）停止</a:t>
            </a:r>
            <a:endParaRPr lang="en-US" altLang="ja-JP" dirty="0"/>
          </a:p>
          <a:p>
            <a:pPr lvl="2"/>
            <a:r>
              <a:rPr lang="en-US" altLang="ja-JP" dirty="0"/>
              <a:t>/root/shell/</a:t>
            </a:r>
            <a:r>
              <a:rPr lang="en-US" altLang="ja-JP" dirty="0" err="1"/>
              <a:t>mapred_operation</a:t>
            </a:r>
            <a:r>
              <a:rPr lang="ja-JP" altLang="en-US" dirty="0"/>
              <a:t>ディレクトリに移動する</a:t>
            </a:r>
            <a:endParaRPr lang="en-US" altLang="ja-JP" dirty="0"/>
          </a:p>
          <a:p>
            <a:pPr lvl="2"/>
            <a:r>
              <a:rPr lang="en-US" altLang="ja-JP" dirty="0"/>
              <a:t>mapred_stop.sh</a:t>
            </a:r>
            <a:r>
              <a:rPr lang="ja-JP" altLang="en-US" dirty="0"/>
              <a:t>を実行する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marL="0" indent="0">
              <a:buNone/>
              <a:defRPr/>
            </a:pPr>
            <a:endParaRPr lang="en-US" altLang="ja-JP" dirty="0" smtClean="0"/>
          </a:p>
          <a:p>
            <a:pPr lvl="1">
              <a:defRPr/>
            </a:pPr>
            <a:r>
              <a:rPr lang="en-US" altLang="ja-JP" dirty="0" smtClean="0"/>
              <a:t>HDFS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NameNode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DataNode</a:t>
            </a:r>
            <a:r>
              <a:rPr lang="ja-JP" altLang="en-US" dirty="0" smtClean="0"/>
              <a:t>）</a:t>
            </a:r>
            <a:r>
              <a:rPr lang="ja-JP" altLang="en-US" dirty="0"/>
              <a:t>停止</a:t>
            </a:r>
            <a:endParaRPr lang="en-US" altLang="ja-JP" dirty="0"/>
          </a:p>
          <a:p>
            <a:pPr lvl="2">
              <a:defRPr/>
            </a:pPr>
            <a:r>
              <a:rPr lang="en-US" altLang="ja-JP" dirty="0" smtClean="0"/>
              <a:t>/root/shell/</a:t>
            </a:r>
            <a:r>
              <a:rPr lang="en-US" altLang="ja-JP" dirty="0" err="1" smtClean="0"/>
              <a:t>hdfs_operation</a:t>
            </a:r>
            <a:r>
              <a:rPr lang="ja-JP" altLang="en-US" dirty="0" smtClean="0"/>
              <a:t>ディレクトリに移動する</a:t>
            </a:r>
            <a:endParaRPr lang="ja-JP" altLang="ja-JP" dirty="0"/>
          </a:p>
          <a:p>
            <a:pPr lvl="2"/>
            <a:r>
              <a:rPr lang="en-US" altLang="ja-JP" dirty="0" smtClean="0"/>
              <a:t>hdfs_stop.sh</a:t>
            </a:r>
            <a:r>
              <a:rPr lang="ja-JP" altLang="en-US" dirty="0" smtClean="0"/>
              <a:t>を実行する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r>
              <a:rPr lang="ja-JP" altLang="en-US" dirty="0"/>
              <a:t>以上で、</a:t>
            </a:r>
            <a:r>
              <a:rPr lang="en-US" altLang="ja-JP" dirty="0" err="1"/>
              <a:t>Hadoop</a:t>
            </a:r>
            <a:r>
              <a:rPr lang="ja-JP" altLang="en-US" dirty="0"/>
              <a:t>デーモン（</a:t>
            </a:r>
            <a:r>
              <a:rPr lang="en-US" altLang="ja-JP" dirty="0" err="1"/>
              <a:t>NameNode</a:t>
            </a:r>
            <a:r>
              <a:rPr lang="ja-JP" altLang="en-US" dirty="0" err="1"/>
              <a:t>、</a:t>
            </a:r>
            <a:r>
              <a:rPr lang="en-US" altLang="ja-JP" dirty="0" err="1"/>
              <a:t>DataNode</a:t>
            </a:r>
            <a:r>
              <a:rPr lang="ja-JP" altLang="en-US" dirty="0" err="1"/>
              <a:t>、</a:t>
            </a:r>
            <a:r>
              <a:rPr lang="en-US" altLang="ja-JP" dirty="0" err="1"/>
              <a:t>JobTracker</a:t>
            </a:r>
            <a:r>
              <a:rPr lang="ja-JP" altLang="en-US" dirty="0" err="1"/>
              <a:t>、</a:t>
            </a:r>
            <a:r>
              <a:rPr lang="en-US" altLang="ja-JP" dirty="0" err="1"/>
              <a:t>TaskTracker</a:t>
            </a:r>
            <a:r>
              <a:rPr lang="ja-JP" altLang="en-US" dirty="0"/>
              <a:t>）が停止する</a:t>
            </a:r>
            <a:endParaRPr lang="en-US" altLang="ja-JP" dirty="0"/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914400" lvl="2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ja-JP" altLang="en-US" sz="1400" dirty="0"/>
          </a:p>
          <a:p>
            <a:pPr lvl="2"/>
            <a:endParaRPr lang="ja-JP" altLang="ja-JP" dirty="0"/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4510861"/>
            <a:ext cx="82089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cd /root/shell/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hdfs_operation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hdfs_stop.sh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2645921"/>
            <a:ext cx="82089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cd /root/shell/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mapred_operation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mapred_stop.sh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8742" y="5949280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起動順序とは逆の順番で停止すること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1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円/楕円 45"/>
          <p:cNvSpPr/>
          <p:nvPr/>
        </p:nvSpPr>
        <p:spPr>
          <a:xfrm>
            <a:off x="2627784" y="1269876"/>
            <a:ext cx="2317750" cy="1943100"/>
          </a:xfrm>
          <a:prstGeom prst="ellipse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116701" y="1161001"/>
            <a:ext cx="1995487" cy="1388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5638626" y="1268289"/>
            <a:ext cx="2317750" cy="1944687"/>
          </a:xfrm>
          <a:prstGeom prst="ellipse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461979" y="3789040"/>
            <a:ext cx="2317750" cy="2235200"/>
          </a:xfrm>
          <a:prstGeom prst="ellipse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6783387" y="3789040"/>
            <a:ext cx="2317750" cy="2090738"/>
          </a:xfrm>
          <a:prstGeom prst="ellipse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ja-JP" altLang="en-US" dirty="0"/>
              <a:t>はじめに　今回</a:t>
            </a:r>
            <a:r>
              <a:rPr lang="ja-JP" altLang="en-US" dirty="0" smtClean="0"/>
              <a:t>の環境の説明</a:t>
            </a:r>
            <a:endParaRPr lang="ja-JP" altLang="en-US" dirty="0"/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8728" y="1248546"/>
            <a:ext cx="8636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5" descr="C:\Users\sarutak\Downloads\MC90043484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9075" y="4371682"/>
            <a:ext cx="121126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テキスト ボックス 23"/>
          <p:cNvSpPr txBox="1">
            <a:spLocks noChangeArrowheads="1"/>
          </p:cNvSpPr>
          <p:nvPr/>
        </p:nvSpPr>
        <p:spPr bwMode="auto">
          <a:xfrm>
            <a:off x="5912209" y="2434834"/>
            <a:ext cx="18256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400" dirty="0" smtClean="0"/>
              <a:t>マスターサーバ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Hadoop_Master</a:t>
            </a:r>
            <a:r>
              <a:rPr lang="en-US" altLang="ja-JP" sz="1400" dirty="0" smtClean="0"/>
              <a:t>)</a:t>
            </a:r>
          </a:p>
          <a:p>
            <a:pPr algn="ctr"/>
            <a:r>
              <a:rPr lang="ja-JP" altLang="en-US" sz="1400" dirty="0" smtClean="0"/>
              <a:t>ホスト名</a:t>
            </a:r>
            <a:r>
              <a:rPr lang="en-US" altLang="ja-JP" sz="1400" dirty="0" smtClean="0">
                <a:solidFill>
                  <a:schemeClr val="accent2"/>
                </a:solidFill>
              </a:rPr>
              <a:t>:hdmaster01</a:t>
            </a:r>
            <a:endParaRPr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4764956" y="5555927"/>
            <a:ext cx="1319212" cy="46831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>
                <a:solidFill>
                  <a:sysClr val="windowText" lastClr="000000"/>
                </a:solidFill>
              </a:rPr>
              <a:t>TaskTracker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プロセス</a:t>
            </a:r>
            <a:endParaRPr lang="ja-JP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曲線コネクタ 46"/>
          <p:cNvCxnSpPr>
            <a:endCxn id="46" idx="2"/>
          </p:cNvCxnSpPr>
          <p:nvPr/>
        </p:nvCxnSpPr>
        <p:spPr>
          <a:xfrm>
            <a:off x="2087787" y="1877990"/>
            <a:ext cx="539997" cy="36343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テキスト ボックス 100"/>
          <p:cNvSpPr txBox="1">
            <a:spLocks noChangeArrowheads="1"/>
          </p:cNvSpPr>
          <p:nvPr/>
        </p:nvSpPr>
        <p:spPr bwMode="auto">
          <a:xfrm>
            <a:off x="7181161" y="3789040"/>
            <a:ext cx="16732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400" dirty="0" smtClean="0"/>
              <a:t>スレーブサーバ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Hadoop_Slave</a:t>
            </a:r>
            <a:r>
              <a:rPr lang="en-US" altLang="ja-JP" sz="1400" dirty="0" smtClean="0"/>
              <a:t>)</a:t>
            </a:r>
          </a:p>
          <a:p>
            <a:pPr algn="ctr"/>
            <a:r>
              <a:rPr lang="ja-JP" altLang="en-US" sz="1400" dirty="0"/>
              <a:t>ホスト名</a:t>
            </a:r>
            <a:r>
              <a:rPr lang="en-US" altLang="ja-JP" sz="1400" dirty="0"/>
              <a:t>:</a:t>
            </a:r>
            <a:r>
              <a:rPr lang="en-US" altLang="ja-JP" sz="1400" dirty="0" smtClean="0">
                <a:solidFill>
                  <a:schemeClr val="accent2"/>
                </a:solidFill>
              </a:rPr>
              <a:t>hdslave03</a:t>
            </a:r>
            <a:endParaRPr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7480186" y="1620251"/>
            <a:ext cx="1282700" cy="4699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>
                <a:solidFill>
                  <a:sysClr val="windowText" lastClr="000000"/>
                </a:solidFill>
              </a:rPr>
              <a:t>JobTracker</a:t>
            </a:r>
            <a:endParaRPr lang="en-US" altLang="ja-JP" sz="140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ja-JP" altLang="en-US" sz="1400" dirty="0">
                <a:solidFill>
                  <a:sysClr val="windowText" lastClr="000000"/>
                </a:solidFill>
              </a:rPr>
              <a:t>プロセス</a:t>
            </a:r>
          </a:p>
        </p:txBody>
      </p:sp>
      <p:pic>
        <p:nvPicPr>
          <p:cNvPr id="307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3691" y="1380027"/>
            <a:ext cx="6651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0" name="テキスト ボックス 122"/>
          <p:cNvSpPr txBox="1">
            <a:spLocks noChangeArrowheads="1"/>
          </p:cNvSpPr>
          <p:nvPr/>
        </p:nvSpPr>
        <p:spPr bwMode="auto">
          <a:xfrm>
            <a:off x="2960481" y="2370831"/>
            <a:ext cx="16732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400" dirty="0" smtClean="0"/>
              <a:t>ジョブクライアント</a:t>
            </a:r>
            <a:endParaRPr lang="en-US" altLang="ja-JP" sz="1400" dirty="0" smtClean="0"/>
          </a:p>
          <a:p>
            <a:pPr algn="ctr"/>
            <a:r>
              <a:rPr lang="en-US" altLang="ja-JP" sz="1400" dirty="0"/>
              <a:t>(</a:t>
            </a:r>
            <a:r>
              <a:rPr lang="en-US" altLang="ja-JP" sz="1400" dirty="0" err="1" smtClean="0"/>
              <a:t>Hadoop_Client</a:t>
            </a:r>
            <a:r>
              <a:rPr lang="en-US" altLang="ja-JP" sz="1400" dirty="0" smtClean="0"/>
              <a:t>)</a:t>
            </a:r>
          </a:p>
          <a:p>
            <a:pPr algn="ctr"/>
            <a:r>
              <a:rPr lang="ja-JP" altLang="en-US" sz="1400" dirty="0" smtClean="0"/>
              <a:t>ホスト名</a:t>
            </a:r>
            <a:r>
              <a:rPr lang="en-US" altLang="ja-JP" sz="1400" dirty="0" smtClean="0"/>
              <a:t>:</a:t>
            </a:r>
            <a:r>
              <a:rPr lang="en-US" altLang="ja-JP" sz="1400" dirty="0" smtClean="0">
                <a:solidFill>
                  <a:schemeClr val="accent2"/>
                </a:solidFill>
              </a:rPr>
              <a:t>hdclient01</a:t>
            </a:r>
            <a:endParaRPr lang="ja-JP" altLang="en-US" sz="1400" dirty="0">
              <a:solidFill>
                <a:schemeClr val="accent2"/>
              </a:solidFill>
            </a:endParaRPr>
          </a:p>
        </p:txBody>
      </p:sp>
      <p:pic>
        <p:nvPicPr>
          <p:cNvPr id="30757" name="Picture 5" descr="C:\Users\sarutak\Downloads\MC90043484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7001" y="4417243"/>
            <a:ext cx="121126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AD6157-2C8D-42DE-AB27-49DB8BE51E17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140570" y="3789040"/>
            <a:ext cx="2317750" cy="2235200"/>
          </a:xfrm>
          <a:prstGeom prst="ellipse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2549697" y="5581357"/>
            <a:ext cx="1319212" cy="46831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>
                <a:solidFill>
                  <a:sysClr val="windowText" lastClr="000000"/>
                </a:solidFill>
              </a:rPr>
              <a:t>TaskTracker</a:t>
            </a:r>
            <a:r>
              <a:rPr lang="ja-JP" altLang="en-US" sz="1400" dirty="0">
                <a:solidFill>
                  <a:sysClr val="windowText" lastClr="000000"/>
                </a:solidFill>
              </a:rPr>
              <a:t>プロセス</a:t>
            </a:r>
          </a:p>
        </p:txBody>
      </p:sp>
      <p:pic>
        <p:nvPicPr>
          <p:cNvPr id="54" name="Picture 5" descr="C:\Users\sarutak\Downloads\MC90043484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7059" y="4417243"/>
            <a:ext cx="121126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テキスト ボックス 122"/>
          <p:cNvSpPr txBox="1">
            <a:spLocks noChangeArrowheads="1"/>
          </p:cNvSpPr>
          <p:nvPr/>
        </p:nvSpPr>
        <p:spPr bwMode="auto">
          <a:xfrm>
            <a:off x="277832" y="2216844"/>
            <a:ext cx="1673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400" dirty="0"/>
              <a:t>シン</a:t>
            </a:r>
            <a:r>
              <a:rPr lang="ja-JP" altLang="en-US" sz="1400" dirty="0" smtClean="0"/>
              <a:t>クライアント</a:t>
            </a:r>
            <a:endParaRPr lang="ja-JP" altLang="en-US" sz="1400" dirty="0"/>
          </a:p>
        </p:txBody>
      </p:sp>
      <p:pic>
        <p:nvPicPr>
          <p:cNvPr id="1026" name="Picture 2" descr="C:\Users\nishizawas.SWH\AppData\Local\Microsoft\Windows\Temporary Internet Files\Content.IE5\278ER7ID\MC90042895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5" y="1190277"/>
            <a:ext cx="1088974" cy="10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円/楕円 62"/>
          <p:cNvSpPr/>
          <p:nvPr/>
        </p:nvSpPr>
        <p:spPr>
          <a:xfrm>
            <a:off x="35941" y="4006726"/>
            <a:ext cx="2087787" cy="1944687"/>
          </a:xfrm>
          <a:prstGeom prst="ellipse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584" y="4569364"/>
            <a:ext cx="6651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テキスト ボックス 100"/>
          <p:cNvSpPr txBox="1">
            <a:spLocks noChangeArrowheads="1"/>
          </p:cNvSpPr>
          <p:nvPr/>
        </p:nvSpPr>
        <p:spPr bwMode="auto">
          <a:xfrm>
            <a:off x="323528" y="3807624"/>
            <a:ext cx="16732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400" dirty="0"/>
              <a:t>E</a:t>
            </a:r>
            <a:r>
              <a:rPr lang="ja-JP" altLang="en-US" sz="1400" dirty="0"/>
              <a:t>ｔｃ</a:t>
            </a:r>
            <a:r>
              <a:rPr lang="ja-JP" altLang="en-US" sz="1400" dirty="0" smtClean="0"/>
              <a:t>サーバ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Hadoop_Etc</a:t>
            </a:r>
            <a:r>
              <a:rPr lang="en-US" altLang="ja-JP" sz="1400" dirty="0" smtClean="0"/>
              <a:t>)</a:t>
            </a:r>
            <a:endParaRPr lang="en-US" altLang="ja-JP" sz="1400" dirty="0"/>
          </a:p>
          <a:p>
            <a:pPr algn="ctr"/>
            <a:r>
              <a:rPr lang="ja-JP" altLang="en-US" sz="1400" dirty="0" smtClean="0"/>
              <a:t>ホスト名</a:t>
            </a:r>
            <a:r>
              <a:rPr lang="en-US" altLang="ja-JP" sz="1400" dirty="0" smtClean="0"/>
              <a:t>:</a:t>
            </a:r>
            <a:r>
              <a:rPr lang="en-US" altLang="ja-JP" sz="1400" dirty="0" smtClean="0">
                <a:solidFill>
                  <a:schemeClr val="accent2"/>
                </a:solidFill>
              </a:rPr>
              <a:t>hdetc01</a:t>
            </a:r>
          </a:p>
        </p:txBody>
      </p:sp>
      <p:sp>
        <p:nvSpPr>
          <p:cNvPr id="65" name="テキスト ボックス 100"/>
          <p:cNvSpPr txBox="1">
            <a:spLocks noChangeArrowheads="1"/>
          </p:cNvSpPr>
          <p:nvPr/>
        </p:nvSpPr>
        <p:spPr bwMode="auto">
          <a:xfrm>
            <a:off x="4676520" y="3789040"/>
            <a:ext cx="16732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400" dirty="0" smtClean="0"/>
              <a:t>スレーブサーバ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Hadoop_Slave</a:t>
            </a:r>
            <a:r>
              <a:rPr lang="en-US" altLang="ja-JP" sz="1400" dirty="0" smtClean="0"/>
              <a:t>)</a:t>
            </a:r>
          </a:p>
          <a:p>
            <a:pPr algn="ctr"/>
            <a:r>
              <a:rPr lang="ja-JP" altLang="en-US" sz="1400" dirty="0"/>
              <a:t>ホスト名</a:t>
            </a:r>
            <a:r>
              <a:rPr lang="en-US" altLang="ja-JP" sz="1400" dirty="0"/>
              <a:t>:</a:t>
            </a:r>
            <a:r>
              <a:rPr lang="en-US" altLang="ja-JP" sz="1400" dirty="0" smtClean="0">
                <a:solidFill>
                  <a:schemeClr val="accent2"/>
                </a:solidFill>
              </a:rPr>
              <a:t>hdslave02</a:t>
            </a:r>
            <a:endParaRPr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67" name="テキスト ボックス 100"/>
          <p:cNvSpPr txBox="1">
            <a:spLocks noChangeArrowheads="1"/>
          </p:cNvSpPr>
          <p:nvPr/>
        </p:nvSpPr>
        <p:spPr bwMode="auto">
          <a:xfrm>
            <a:off x="2382610" y="3789040"/>
            <a:ext cx="16732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400" dirty="0" smtClean="0"/>
              <a:t>スレーブサーバ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Hadoop_Slave</a:t>
            </a:r>
            <a:r>
              <a:rPr lang="en-US" altLang="ja-JP" sz="1400" dirty="0" smtClean="0"/>
              <a:t>)</a:t>
            </a:r>
          </a:p>
          <a:p>
            <a:pPr algn="ctr"/>
            <a:r>
              <a:rPr lang="ja-JP" altLang="en-US" sz="1400" dirty="0" smtClean="0"/>
              <a:t>ホスト名</a:t>
            </a:r>
            <a:r>
              <a:rPr lang="en-US" altLang="ja-JP" sz="1400" dirty="0" smtClean="0"/>
              <a:t>:</a:t>
            </a:r>
            <a:r>
              <a:rPr lang="en-US" altLang="ja-JP" sz="1400" dirty="0" smtClean="0">
                <a:solidFill>
                  <a:schemeClr val="accent2"/>
                </a:solidFill>
              </a:rPr>
              <a:t>hdslave01</a:t>
            </a:r>
            <a:endParaRPr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7504826" y="2135881"/>
            <a:ext cx="1282700" cy="4699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Namenode</a:t>
            </a:r>
            <a:endParaRPr lang="en-US" altLang="ja-JP" sz="140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ja-JP" altLang="en-US" sz="1400" dirty="0">
                <a:solidFill>
                  <a:sysClr val="windowText" lastClr="000000"/>
                </a:solidFill>
              </a:rPr>
              <a:t>プロセス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2555775" y="6058396"/>
            <a:ext cx="1313133" cy="4699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Datanode</a:t>
            </a:r>
            <a:endParaRPr lang="en-US" altLang="ja-JP" sz="140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ja-JP" altLang="en-US" sz="1400" dirty="0">
                <a:solidFill>
                  <a:sysClr val="windowText" lastClr="000000"/>
                </a:solidFill>
              </a:rPr>
              <a:t>プロセス</a:t>
            </a:r>
          </a:p>
        </p:txBody>
      </p:sp>
      <p:sp>
        <p:nvSpPr>
          <p:cNvPr id="70" name="角丸四角形 69"/>
          <p:cNvSpPr/>
          <p:nvPr/>
        </p:nvSpPr>
        <p:spPr>
          <a:xfrm>
            <a:off x="7341126" y="5555927"/>
            <a:ext cx="1319212" cy="46831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>
                <a:solidFill>
                  <a:sysClr val="windowText" lastClr="000000"/>
                </a:solidFill>
              </a:rPr>
              <a:t>TaskTracker</a:t>
            </a:r>
            <a:r>
              <a:rPr lang="ja-JP" altLang="en-US" sz="1400" dirty="0" smtClean="0">
                <a:solidFill>
                  <a:sysClr val="windowText" lastClr="000000"/>
                </a:solidFill>
              </a:rPr>
              <a:t>プロセス</a:t>
            </a:r>
            <a:endParaRPr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4771035" y="6024240"/>
            <a:ext cx="1313133" cy="4699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Datanode</a:t>
            </a:r>
            <a:endParaRPr lang="en-US" altLang="ja-JP" sz="140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ja-JP" altLang="en-US" sz="1400" dirty="0">
                <a:solidFill>
                  <a:sysClr val="windowText" lastClr="000000"/>
                </a:solidFill>
              </a:rPr>
              <a:t>プロセス</a:t>
            </a:r>
          </a:p>
        </p:txBody>
      </p:sp>
      <p:sp>
        <p:nvSpPr>
          <p:cNvPr id="84" name="角丸四角形 83"/>
          <p:cNvSpPr/>
          <p:nvPr/>
        </p:nvSpPr>
        <p:spPr>
          <a:xfrm>
            <a:off x="420575" y="5513411"/>
            <a:ext cx="1415119" cy="3611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ysClr val="windowText" lastClr="000000"/>
                </a:solidFill>
              </a:rPr>
              <a:t>ZooKeeper</a:t>
            </a:r>
          </a:p>
          <a:p>
            <a:pPr algn="ctr">
              <a:defRPr/>
            </a:pPr>
            <a:r>
              <a:rPr lang="ja-JP" altLang="en-US" sz="1200" dirty="0" smtClean="0">
                <a:solidFill>
                  <a:sysClr val="windowText" lastClr="000000"/>
                </a:solidFill>
              </a:rPr>
              <a:t>プロセス</a:t>
            </a:r>
            <a:endParaRPr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420575" y="5880050"/>
            <a:ext cx="1415119" cy="3602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dirty="0" smtClean="0">
                <a:solidFill>
                  <a:sysClr val="windowText" lastClr="000000"/>
                </a:solidFill>
              </a:rPr>
              <a:t>Ganglia(</a:t>
            </a:r>
            <a:r>
              <a:rPr lang="en-US" altLang="ja-JP" sz="1200" dirty="0" err="1" smtClean="0">
                <a:solidFill>
                  <a:sysClr val="windowText" lastClr="000000"/>
                </a:solidFill>
              </a:rPr>
              <a:t>gmetad</a:t>
            </a:r>
            <a:r>
              <a:rPr lang="en-US" altLang="ja-JP" sz="1200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>
              <a:defRPr/>
            </a:pPr>
            <a:r>
              <a:rPr lang="ja-JP" altLang="en-US" sz="1200" dirty="0" smtClean="0">
                <a:solidFill>
                  <a:sysClr val="windowText" lastClr="000000"/>
                </a:solidFill>
              </a:rPr>
              <a:t>プロセス</a:t>
            </a:r>
            <a:endParaRPr lang="ja-JP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1520" y="6220519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※</a:t>
            </a:r>
            <a:r>
              <a:rPr lang="ja-JP" altLang="en-US" sz="1400" dirty="0" smtClean="0"/>
              <a:t>今回の演習対象外</a:t>
            </a:r>
            <a:endParaRPr kumimoji="1" lang="ja-JP" altLang="en-US" sz="1400" dirty="0"/>
          </a:p>
        </p:txBody>
      </p:sp>
      <p:sp>
        <p:nvSpPr>
          <p:cNvPr id="87" name="角丸四角形 86"/>
          <p:cNvSpPr/>
          <p:nvPr/>
        </p:nvSpPr>
        <p:spPr>
          <a:xfrm>
            <a:off x="4160862" y="1607039"/>
            <a:ext cx="1282700" cy="4699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smtClean="0">
                <a:solidFill>
                  <a:sysClr val="windowText" lastClr="000000"/>
                </a:solidFill>
              </a:rPr>
              <a:t>Hive</a:t>
            </a:r>
          </a:p>
          <a:p>
            <a:pPr algn="ctr">
              <a:defRPr/>
            </a:pPr>
            <a:r>
              <a:rPr lang="ja-JP" altLang="en-US" sz="1400" dirty="0" smtClean="0">
                <a:solidFill>
                  <a:sysClr val="windowText" lastClr="000000"/>
                </a:solidFill>
              </a:rPr>
              <a:t>クライアント</a:t>
            </a:r>
            <a:endParaRPr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7363323" y="6024240"/>
            <a:ext cx="1313133" cy="4699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 err="1" smtClean="0">
                <a:solidFill>
                  <a:sysClr val="windowText" lastClr="000000"/>
                </a:solidFill>
              </a:rPr>
              <a:t>Datanode</a:t>
            </a:r>
            <a:endParaRPr lang="en-US" altLang="ja-JP" sz="140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ja-JP" altLang="en-US" sz="1400" dirty="0">
                <a:solidFill>
                  <a:sysClr val="windowText" lastClr="000000"/>
                </a:solidFill>
              </a:rPr>
              <a:t>プロセス</a:t>
            </a:r>
          </a:p>
        </p:txBody>
      </p:sp>
    </p:spTree>
    <p:extLst>
      <p:ext uri="{BB962C8B-B14F-4D97-AF65-F5344CB8AC3E}">
        <p14:creationId xmlns:p14="http://schemas.microsoft.com/office/powerpoint/2010/main" val="25275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 smtClean="0"/>
              <a:t>(</a:t>
            </a:r>
            <a:r>
              <a:rPr lang="ja-JP" altLang="en-US" dirty="0"/>
              <a:t>付録</a:t>
            </a:r>
            <a:r>
              <a:rPr lang="en-US" altLang="ja-JP" dirty="0" smtClean="0"/>
              <a:t>)</a:t>
            </a:r>
            <a:r>
              <a:rPr lang="ja-JP" altLang="en-US" dirty="0" smtClean="0"/>
              <a:t>その他の操作について 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演習では利用しません</a:t>
            </a:r>
            <a:endParaRPr lang="ja-JP" altLang="en-US" dirty="0"/>
          </a:p>
        </p:txBody>
      </p:sp>
      <p:sp>
        <p:nvSpPr>
          <p:cNvPr id="4099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b="0" dirty="0" smtClean="0">
                <a:latin typeface="+mn-ea"/>
              </a:rPr>
              <a:t>スナップショットの保存</a:t>
            </a:r>
            <a:endParaRPr lang="en-US" altLang="ja-JP" b="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ja-JP" altLang="en-US" b="0" dirty="0" smtClean="0">
                <a:latin typeface="+mn-ea"/>
              </a:rPr>
              <a:t>自分が起動したインスタンスの「名称」のマウス右メニューから</a:t>
            </a:r>
            <a:r>
              <a:rPr lang="en-US" altLang="ja-JP" b="0" dirty="0" smtClean="0">
                <a:latin typeface="+mn-ea"/>
              </a:rPr>
              <a:t/>
            </a:r>
            <a:br>
              <a:rPr lang="en-US" altLang="ja-JP" b="0" dirty="0" smtClean="0">
                <a:latin typeface="+mn-ea"/>
              </a:rPr>
            </a:br>
            <a:r>
              <a:rPr lang="ja-JP" altLang="en-US" b="0" dirty="0" smtClean="0">
                <a:latin typeface="+mn-ea"/>
              </a:rPr>
              <a:t>「イメージの追加」を選ぶ</a:t>
            </a:r>
            <a:endParaRPr lang="en-US" altLang="ja-JP" b="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ja-JP" altLang="en-US" b="0" dirty="0" smtClean="0">
                <a:latin typeface="+mn-ea"/>
              </a:rPr>
              <a:t>他の人と重複しない適当な「登録名」、仮想マシングループ名「</a:t>
            </a:r>
            <a:r>
              <a:rPr lang="en-US" altLang="ja-JP" b="0" dirty="0" smtClean="0">
                <a:latin typeface="+mn-ea"/>
              </a:rPr>
              <a:t>misc</a:t>
            </a:r>
            <a:r>
              <a:rPr lang="ja-JP" altLang="en-US" b="0" dirty="0" smtClean="0">
                <a:latin typeface="+mn-ea"/>
              </a:rPr>
              <a:t>」、仮想マシンディスクサイズ「</a:t>
            </a:r>
            <a:r>
              <a:rPr lang="en-US" altLang="ja-JP" dirty="0" smtClean="0">
                <a:latin typeface="+mn-ea"/>
              </a:rPr>
              <a:t>6144</a:t>
            </a:r>
            <a:r>
              <a:rPr lang="ja-JP" altLang="en-US" b="0" dirty="0" smtClean="0">
                <a:latin typeface="+mn-ea"/>
              </a:rPr>
              <a:t>」として「</a:t>
            </a:r>
            <a:r>
              <a:rPr lang="en-US" altLang="ja-JP" b="0" dirty="0" smtClean="0">
                <a:latin typeface="+mn-ea"/>
              </a:rPr>
              <a:t>Finish</a:t>
            </a:r>
            <a:r>
              <a:rPr lang="ja-JP" altLang="en-US" b="0" dirty="0" smtClean="0">
                <a:latin typeface="+mn-ea"/>
              </a:rPr>
              <a:t>」する</a:t>
            </a:r>
            <a:endParaRPr lang="en-US" altLang="ja-JP" b="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en-US" altLang="ja-JP" dirty="0" smtClean="0">
                <a:latin typeface="+mn-ea"/>
              </a:rPr>
              <a:t>10</a:t>
            </a:r>
            <a:r>
              <a:rPr lang="ja-JP" altLang="en-US" b="0" dirty="0" smtClean="0">
                <a:latin typeface="+mn-ea"/>
              </a:rPr>
              <a:t>分ほどでスナップショットが作成される</a:t>
            </a:r>
            <a:endParaRPr lang="en-US" altLang="ja-JP" b="0" dirty="0" smtClean="0">
              <a:latin typeface="+mn-ea"/>
            </a:endParaRPr>
          </a:p>
          <a:p>
            <a:pPr eaLnBrk="1" hangingPunct="1">
              <a:defRPr/>
            </a:pPr>
            <a:r>
              <a:rPr lang="ja-JP" altLang="en-US" b="0" dirty="0" smtClean="0">
                <a:latin typeface="+mn-ea"/>
              </a:rPr>
              <a:t>仮想マシンの停止</a:t>
            </a:r>
            <a:endParaRPr lang="en-US" altLang="ja-JP" b="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ja-JP" altLang="en-US" b="0" dirty="0" smtClean="0">
                <a:latin typeface="+mn-ea"/>
              </a:rPr>
              <a:t>自分が起動したインスタンスの「名称」のマウス右メニューから</a:t>
            </a:r>
            <a:r>
              <a:rPr lang="en-US" altLang="ja-JP" b="0" dirty="0" smtClean="0">
                <a:latin typeface="+mn-ea"/>
              </a:rPr>
              <a:t/>
            </a:r>
            <a:br>
              <a:rPr lang="en-US" altLang="ja-JP" b="0" dirty="0" smtClean="0">
                <a:latin typeface="+mn-ea"/>
              </a:rPr>
            </a:br>
            <a:r>
              <a:rPr lang="ja-JP" altLang="en-US" b="0" dirty="0" smtClean="0">
                <a:latin typeface="+mn-ea"/>
              </a:rPr>
              <a:t>「インスタンス停止」を選ぶ</a:t>
            </a:r>
            <a:endParaRPr lang="en-US" altLang="ja-JP" b="0" dirty="0" smtClean="0">
              <a:latin typeface="+mn-ea"/>
            </a:endParaRPr>
          </a:p>
          <a:p>
            <a:pPr eaLnBrk="1" hangingPunct="1">
              <a:defRPr/>
            </a:pPr>
            <a:r>
              <a:rPr lang="ja-JP" altLang="en-US" b="0" dirty="0" smtClean="0">
                <a:latin typeface="+mn-ea"/>
              </a:rPr>
              <a:t>スナップショットの確認</a:t>
            </a:r>
            <a:endParaRPr lang="en-US" altLang="ja-JP" b="0" dirty="0" smtClean="0">
              <a:latin typeface="+mn-ea"/>
            </a:endParaRPr>
          </a:p>
          <a:p>
            <a:pPr lvl="1" eaLnBrk="1" hangingPunct="1">
              <a:defRPr/>
            </a:pPr>
            <a:r>
              <a:rPr lang="ja-JP" altLang="en-US" b="0" dirty="0" smtClean="0">
                <a:latin typeface="+mn-ea"/>
              </a:rPr>
              <a:t>「仮想マシンイメージ一覧」</a:t>
            </a:r>
            <a:r>
              <a:rPr lang="en-US" altLang="ja-JP" b="0" dirty="0" smtClean="0">
                <a:latin typeface="+mn-ea"/>
              </a:rPr>
              <a:t>-</a:t>
            </a:r>
            <a:r>
              <a:rPr lang="ja-JP" altLang="en-US" b="0" dirty="0" smtClean="0">
                <a:latin typeface="+mn-ea"/>
              </a:rPr>
              <a:t>「</a:t>
            </a:r>
            <a:r>
              <a:rPr lang="en-US" altLang="ja-JP" b="0" dirty="0" smtClean="0">
                <a:latin typeface="+mn-ea"/>
              </a:rPr>
              <a:t>misc</a:t>
            </a:r>
            <a:r>
              <a:rPr lang="ja-JP" altLang="en-US" b="0" dirty="0" smtClean="0">
                <a:latin typeface="+mn-ea"/>
              </a:rPr>
              <a:t>」で自分の作成したスナップショットのマウス右メニューから「仮想マシン起動」を選ぶ</a:t>
            </a:r>
            <a:endParaRPr lang="en-US" altLang="ja-JP" b="0" dirty="0" smtClean="0">
              <a:latin typeface="+mn-ea"/>
            </a:endParaRPr>
          </a:p>
          <a:p>
            <a:pPr marL="457200" lvl="1" indent="0" eaLnBrk="1" hangingPunct="1">
              <a:buNone/>
              <a:defRPr/>
            </a:pPr>
            <a:endParaRPr lang="en-US" altLang="ja-JP" b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01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セットアップ</a:t>
            </a:r>
            <a:r>
              <a:rPr lang="en-US" altLang="ja-JP" dirty="0" smtClean="0"/>
              <a:t>1</a:t>
            </a:r>
            <a:r>
              <a:rPr lang="ja-JP" altLang="en-US" dirty="0"/>
              <a:t>　</a:t>
            </a:r>
            <a:r>
              <a:rPr lang="ja-JP" altLang="en-US" dirty="0" smtClean="0"/>
              <a:t>クラウドクライアント初期設定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 smtClean="0"/>
              <a:t>シンクライアント起動</a:t>
            </a:r>
            <a:endParaRPr lang="en-US" altLang="ja-JP" sz="2400" dirty="0" smtClean="0"/>
          </a:p>
          <a:p>
            <a:pPr lvl="1">
              <a:defRPr/>
            </a:pPr>
            <a:r>
              <a:rPr lang="ja-JP" altLang="en-US" sz="2000" dirty="0">
                <a:latin typeface="+mn-ea"/>
              </a:rPr>
              <a:t>ログイン</a:t>
            </a:r>
            <a:r>
              <a:rPr lang="en-US" altLang="ja-JP" sz="2000" dirty="0">
                <a:latin typeface="+mn-ea"/>
              </a:rPr>
              <a:t>ID/</a:t>
            </a:r>
            <a:r>
              <a:rPr lang="ja-JP" altLang="en-US" sz="2000" dirty="0">
                <a:latin typeface="+mn-ea"/>
              </a:rPr>
              <a:t>パスワードは、シンクライアント貼付の白いシールに記入されている「</a:t>
            </a:r>
            <a:r>
              <a:rPr lang="en-US" altLang="ja-JP" sz="2000" dirty="0">
                <a:latin typeface="+mn-ea"/>
              </a:rPr>
              <a:t>tucl00xx</a:t>
            </a:r>
            <a:r>
              <a:rPr lang="ja-JP" altLang="en-US" sz="2000" dirty="0">
                <a:latin typeface="+mn-ea"/>
              </a:rPr>
              <a:t>」 を小文字で使う</a:t>
            </a:r>
            <a:endParaRPr lang="en-US" altLang="ja-JP" sz="2000" dirty="0">
              <a:latin typeface="+mn-ea"/>
            </a:endParaRPr>
          </a:p>
          <a:p>
            <a:pPr>
              <a:defRPr/>
            </a:pPr>
            <a:r>
              <a:rPr lang="ja-JP" altLang="en-US" sz="2400" dirty="0">
                <a:latin typeface="+mn-ea"/>
              </a:rPr>
              <a:t>クラウドクライアント初期</a:t>
            </a:r>
            <a:r>
              <a:rPr lang="ja-JP" altLang="en-US" sz="2400" dirty="0" smtClean="0">
                <a:latin typeface="+mn-ea"/>
              </a:rPr>
              <a:t>設定</a:t>
            </a:r>
            <a:endParaRPr lang="en-US" altLang="ja-JP" sz="2400" dirty="0">
              <a:latin typeface="+mn-ea"/>
            </a:endParaRPr>
          </a:p>
          <a:p>
            <a:pPr lvl="1">
              <a:defRPr/>
            </a:pPr>
            <a:r>
              <a:rPr lang="ja-JP" altLang="en-US" sz="2000" dirty="0">
                <a:latin typeface="+mn-ea"/>
              </a:rPr>
              <a:t>「スタート」</a:t>
            </a:r>
            <a:r>
              <a:rPr lang="en-US" altLang="ja-JP" sz="2000" dirty="0">
                <a:latin typeface="+mn-ea"/>
              </a:rPr>
              <a:t>-</a:t>
            </a:r>
            <a:r>
              <a:rPr lang="ja-JP" altLang="en-US" sz="2000" dirty="0">
                <a:latin typeface="+mn-ea"/>
              </a:rPr>
              <a:t>「すべてのプログラム」</a:t>
            </a:r>
            <a:r>
              <a:rPr lang="en-US" altLang="ja-JP" sz="2000" dirty="0">
                <a:latin typeface="+mn-ea"/>
              </a:rPr>
              <a:t>-</a:t>
            </a:r>
            <a:r>
              <a:rPr lang="ja-JP" altLang="en-US" sz="2000" dirty="0">
                <a:latin typeface="+mn-ea"/>
              </a:rPr>
              <a:t>「クラウドクライアント」</a:t>
            </a:r>
            <a:r>
              <a:rPr lang="en-US" altLang="ja-JP" sz="2000" dirty="0">
                <a:latin typeface="+mn-ea"/>
              </a:rPr>
              <a:t>-</a:t>
            </a:r>
            <a:r>
              <a:rPr lang="ja-JP" altLang="en-US" sz="2000" dirty="0">
                <a:latin typeface="+mn-ea"/>
              </a:rPr>
              <a:t>「</a:t>
            </a:r>
            <a:r>
              <a:rPr lang="en-US" altLang="ja-JP" sz="2000" dirty="0" err="1">
                <a:latin typeface="+mn-ea"/>
              </a:rPr>
              <a:t>CloudClient</a:t>
            </a:r>
            <a:r>
              <a:rPr lang="ja-JP" altLang="en-US" sz="2000" dirty="0">
                <a:latin typeface="+mn-ea"/>
              </a:rPr>
              <a:t>」を起動</a:t>
            </a:r>
            <a:endParaRPr lang="en-US" altLang="ja-JP" sz="2000" dirty="0">
              <a:latin typeface="+mn-ea"/>
            </a:endParaRPr>
          </a:p>
          <a:p>
            <a:pPr lvl="1">
              <a:defRPr/>
            </a:pPr>
            <a:r>
              <a:rPr lang="ja-JP" altLang="en-US" sz="2000" dirty="0">
                <a:latin typeface="+mn-ea"/>
              </a:rPr>
              <a:t>「ファイル」</a:t>
            </a:r>
            <a:r>
              <a:rPr lang="en-US" altLang="ja-JP" sz="2000" dirty="0">
                <a:latin typeface="+mn-ea"/>
              </a:rPr>
              <a:t>-</a:t>
            </a:r>
            <a:r>
              <a:rPr lang="ja-JP" altLang="en-US" sz="2000" dirty="0">
                <a:latin typeface="+mn-ea"/>
              </a:rPr>
              <a:t>「設定」</a:t>
            </a:r>
            <a:r>
              <a:rPr lang="en-US" altLang="ja-JP" sz="2000" dirty="0">
                <a:latin typeface="+mn-ea"/>
              </a:rPr>
              <a:t>-</a:t>
            </a:r>
            <a:r>
              <a:rPr lang="ja-JP" altLang="en-US" sz="2000" dirty="0">
                <a:latin typeface="+mn-ea"/>
              </a:rPr>
              <a:t>「クラウドクライアント」に、「接続</a:t>
            </a:r>
            <a:r>
              <a:rPr lang="en-US" altLang="ja-JP" sz="2000" dirty="0">
                <a:latin typeface="+mn-ea"/>
              </a:rPr>
              <a:t>URL</a:t>
            </a:r>
            <a:r>
              <a:rPr lang="ja-JP" altLang="en-US" sz="2000" dirty="0">
                <a:latin typeface="+mn-ea"/>
              </a:rPr>
              <a:t>」、</a:t>
            </a:r>
            <a:r>
              <a:rPr lang="en-US" altLang="ja-JP" sz="2000" dirty="0">
                <a:latin typeface="+mn-ea"/>
              </a:rPr>
              <a:t/>
            </a:r>
            <a:br>
              <a:rPr lang="en-US" altLang="ja-JP" sz="2000" dirty="0">
                <a:latin typeface="+mn-ea"/>
              </a:rPr>
            </a:br>
            <a:r>
              <a:rPr lang="ja-JP" altLang="en-US" sz="2000" dirty="0">
                <a:latin typeface="+mn-ea"/>
              </a:rPr>
              <a:t>「ログイン</a:t>
            </a:r>
            <a:r>
              <a:rPr lang="en-US" altLang="ja-JP" sz="2000" dirty="0">
                <a:latin typeface="+mn-ea"/>
              </a:rPr>
              <a:t>ID</a:t>
            </a:r>
            <a:r>
              <a:rPr lang="ja-JP" altLang="en-US" sz="2000" dirty="0">
                <a:latin typeface="+mn-ea"/>
              </a:rPr>
              <a:t>」、「パスワード」、「プロジェクトチーム</a:t>
            </a:r>
            <a:r>
              <a:rPr lang="en-US" altLang="ja-JP" sz="2000" dirty="0">
                <a:latin typeface="+mn-ea"/>
              </a:rPr>
              <a:t>ID</a:t>
            </a:r>
            <a:r>
              <a:rPr lang="ja-JP" altLang="en-US" sz="2000" dirty="0">
                <a:latin typeface="+mn-ea"/>
              </a:rPr>
              <a:t>」、を設定する</a:t>
            </a:r>
            <a:endParaRPr lang="en-US" altLang="ja-JP" sz="2000" dirty="0">
              <a:latin typeface="+mn-ea"/>
            </a:endParaRPr>
          </a:p>
          <a:p>
            <a:pPr lvl="1">
              <a:defRPr/>
            </a:pPr>
            <a:r>
              <a:rPr lang="ja-JP" altLang="en-US" sz="2000" dirty="0">
                <a:latin typeface="+mn-ea"/>
              </a:rPr>
              <a:t>「プロジェクトチーム名取得」、「認証情報取得」の順で実行する</a:t>
            </a:r>
            <a:endParaRPr lang="en-US" altLang="ja-JP" sz="2000" dirty="0">
              <a:latin typeface="+mn-ea"/>
            </a:endParaRPr>
          </a:p>
          <a:p>
            <a:pPr lvl="1">
              <a:defRPr/>
            </a:pPr>
            <a:r>
              <a:rPr lang="ja-JP" altLang="en-US" sz="2000" dirty="0">
                <a:latin typeface="+mn-ea"/>
              </a:rPr>
              <a:t>「ファイル」</a:t>
            </a:r>
            <a:r>
              <a:rPr lang="en-US" altLang="ja-JP" sz="2000" dirty="0">
                <a:latin typeface="+mn-ea"/>
              </a:rPr>
              <a:t>-</a:t>
            </a:r>
            <a:r>
              <a:rPr lang="ja-JP" altLang="en-US" sz="2000" dirty="0">
                <a:latin typeface="+mn-ea"/>
              </a:rPr>
              <a:t>「設定」</a:t>
            </a:r>
            <a:r>
              <a:rPr lang="en-US" altLang="ja-JP" sz="2000" dirty="0">
                <a:latin typeface="+mn-ea"/>
              </a:rPr>
              <a:t>-</a:t>
            </a:r>
            <a:r>
              <a:rPr lang="ja-JP" altLang="en-US" sz="2000" dirty="0">
                <a:latin typeface="+mn-ea"/>
              </a:rPr>
              <a:t>「クラウドクライアント」</a:t>
            </a:r>
            <a:r>
              <a:rPr lang="en-US" altLang="ja-JP" sz="2000" dirty="0">
                <a:latin typeface="+mn-ea"/>
              </a:rPr>
              <a:t>-</a:t>
            </a:r>
            <a:r>
              <a:rPr lang="ja-JP" altLang="en-US" sz="2000" dirty="0">
                <a:latin typeface="+mn-ea"/>
              </a:rPr>
              <a:t>「キーペア」の名前リスト領域でマウス右メニューから「新規キーペア作成」を行う</a:t>
            </a:r>
            <a:endParaRPr lang="en-US" altLang="ja-JP" sz="2000" dirty="0">
              <a:latin typeface="+mn-ea"/>
            </a:endParaRPr>
          </a:p>
          <a:p>
            <a:pPr lvl="1">
              <a:defRPr/>
            </a:pPr>
            <a:r>
              <a:rPr lang="ja-JP" altLang="en-US" sz="2000" dirty="0">
                <a:latin typeface="+mn-ea"/>
              </a:rPr>
              <a:t>キーの名前</a:t>
            </a:r>
            <a:r>
              <a:rPr lang="ja-JP" altLang="en-US" sz="2000" dirty="0" smtClean="0">
                <a:latin typeface="+mn-ea"/>
              </a:rPr>
              <a:t>は各自がわかりやすい名前を設定「苗字</a:t>
            </a:r>
            <a:r>
              <a:rPr lang="en-US" altLang="ja-JP" sz="2000" dirty="0" smtClean="0">
                <a:latin typeface="+mn-ea"/>
              </a:rPr>
              <a:t>_</a:t>
            </a:r>
            <a:r>
              <a:rPr lang="ja-JP" altLang="en-US" sz="2000" dirty="0" smtClean="0">
                <a:latin typeface="+mn-ea"/>
              </a:rPr>
              <a:t>数字」等</a:t>
            </a:r>
            <a:endParaRPr lang="en-US" altLang="ja-JP" sz="2000" dirty="0" smtClean="0">
              <a:latin typeface="+mn-ea"/>
            </a:endParaRPr>
          </a:p>
          <a:p>
            <a:pPr lvl="2">
              <a:buFont typeface="Wingdings" pitchFamily="2" charset="2"/>
              <a:buChar char="l"/>
              <a:defRPr/>
            </a:pPr>
            <a:r>
              <a:rPr lang="ja-JP" altLang="en-US" dirty="0" smtClean="0"/>
              <a:t>例： </a:t>
            </a:r>
            <a:r>
              <a:rPr lang="en-US" altLang="ja-JP" dirty="0" smtClean="0"/>
              <a:t>takahashi_01 , saito_02 (</a:t>
            </a:r>
            <a:r>
              <a:rPr lang="ja-JP" altLang="en-US" dirty="0" smtClean="0"/>
              <a:t>苗字がかぶる可能性があるので何か適当な数字も付加</a:t>
            </a:r>
            <a:r>
              <a:rPr lang="en-US" altLang="ja-JP" dirty="0" smtClean="0"/>
              <a:t>)</a:t>
            </a:r>
          </a:p>
          <a:p>
            <a:pPr marL="914400" lvl="2" indent="0">
              <a:buNone/>
              <a:defRPr/>
            </a:pPr>
            <a:r>
              <a:rPr lang="ja-JP" altLang="en-US" dirty="0"/>
              <a:t>　　</a:t>
            </a:r>
            <a:r>
              <a:rPr lang="ja-JP" altLang="en-US" dirty="0" smtClean="0"/>
              <a:t>→ 各自、</a:t>
            </a:r>
            <a:r>
              <a:rPr lang="en-US" altLang="ja-JP" dirty="0" smtClean="0"/>
              <a:t>6VM</a:t>
            </a:r>
            <a:r>
              <a:rPr lang="ja-JP" altLang="en-US" dirty="0" err="1"/>
              <a:t>づ</a:t>
            </a:r>
            <a:r>
              <a:rPr lang="ja-JP" altLang="en-US" dirty="0" err="1" smtClean="0"/>
              <a:t>つ</a:t>
            </a:r>
            <a:r>
              <a:rPr lang="ja-JP" altLang="en-US" dirty="0" smtClean="0"/>
              <a:t>起動することになるので見つけやすい名前がよい。</a:t>
            </a:r>
            <a:endParaRPr lang="en-US" altLang="ja-JP" dirty="0"/>
          </a:p>
          <a:p>
            <a:pPr marL="514350" lvl="1" indent="0">
              <a:buNone/>
              <a:defRPr/>
            </a:pPr>
            <a:endParaRPr lang="en-US" altLang="ja-JP" dirty="0"/>
          </a:p>
          <a:p>
            <a:pPr marL="514350" lvl="1" indent="0">
              <a:buNone/>
              <a:defRPr/>
            </a:pPr>
            <a:r>
              <a:rPr lang="en-US" altLang="ja-JP" dirty="0">
                <a:solidFill>
                  <a:schemeClr val="accent2"/>
                </a:solidFill>
              </a:rPr>
              <a:t>※</a:t>
            </a:r>
            <a:r>
              <a:rPr lang="ja-JP" altLang="en-US" dirty="0" smtClean="0">
                <a:solidFill>
                  <a:schemeClr val="accent2"/>
                </a:solidFill>
              </a:rPr>
              <a:t>次ページ以降でキャプチャー画面による流れを説明</a:t>
            </a:r>
            <a:endParaRPr lang="en-US" altLang="ja-JP" dirty="0" smtClean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</a:t>
            </a:r>
            <a:r>
              <a:rPr lang="en-US" altLang="ja-JP" dirty="0"/>
              <a:t>1</a:t>
            </a:r>
            <a:r>
              <a:rPr lang="ja-JP" altLang="en-US" dirty="0"/>
              <a:t>　クラウドクライアント初期</a:t>
            </a:r>
            <a:r>
              <a:rPr lang="ja-JP" altLang="en-US" dirty="0" smtClean="0"/>
              <a:t>設定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クラウド</a:t>
            </a:r>
            <a:r>
              <a:rPr kumimoji="1" lang="ja-JP" altLang="en-US" dirty="0" smtClean="0"/>
              <a:t>クライアント起動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57553"/>
              </p:ext>
            </p:extLst>
          </p:nvPr>
        </p:nvGraphicFramePr>
        <p:xfrm>
          <a:off x="323529" y="1628807"/>
          <a:ext cx="8280721" cy="46799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062536"/>
                <a:gridCol w="1696613"/>
                <a:gridCol w="840524"/>
                <a:gridCol w="840524"/>
                <a:gridCol w="840524"/>
              </a:tblGrid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/>
                        <a:t>接続</a:t>
                      </a:r>
                      <a:r>
                        <a:rPr lang="en-US" sz="1000" u="none" strike="noStrike" dirty="0"/>
                        <a:t>URL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/>
                        <a:t>プロジェクトチーム</a:t>
                      </a:r>
                      <a:r>
                        <a:rPr lang="en-US" altLang="ja-JP" sz="1000" u="none" strike="noStrike"/>
                        <a:t>ID</a:t>
                      </a:r>
                      <a:endParaRPr lang="en-US" altLang="ja-JP" sz="10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/>
                        <a:t>ログイン</a:t>
                      </a:r>
                      <a:r>
                        <a:rPr lang="en-US" sz="1000" u="none" strike="noStrike"/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</a:rPr>
                        <a:t>0004</a:t>
                      </a:r>
                      <a:r>
                        <a:rPr lang="en-US" sz="1000" u="none" strike="noStrike" dirty="0" smtClean="0"/>
                        <a:t>.ecloud.nii.ac.jp:8773/services/RDHC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</a:rPr>
                        <a:t>h24-4-dpap-04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/>
                        <a:t>tucl0001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</a:rPr>
                        <a:t>0004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rgbClr val="FF0000"/>
                          </a:solidFill>
                        </a:rPr>
                        <a:t>h24-4-dpap-04</a:t>
                      </a:r>
                      <a:endParaRPr lang="en-US" altLang="ja-JP" sz="1000" b="0" i="0" u="none" strike="noStrike" dirty="0" smtClean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</a:rPr>
                        <a:t>0004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rgbClr val="FF0000"/>
                          </a:solidFill>
                        </a:rPr>
                        <a:t>h24-4-dpap-04</a:t>
                      </a:r>
                      <a:endParaRPr lang="en-US" altLang="ja-JP" sz="1000" b="0" i="0" u="none" strike="noStrike" dirty="0" smtClean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</a:rPr>
                        <a:t>0004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rgbClr val="FF0000"/>
                          </a:solidFill>
                        </a:rPr>
                        <a:t>h24-4-dpap-04</a:t>
                      </a:r>
                      <a:endParaRPr lang="en-US" altLang="ja-JP" sz="1000" b="0" i="0" u="none" strike="noStrike" dirty="0" smtClean="0">
                        <a:solidFill>
                          <a:srgbClr val="FF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chemeClr val="accent2"/>
                          </a:solidFill>
                        </a:rPr>
                        <a:t>0005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chemeClr val="accent2"/>
                          </a:solidFill>
                        </a:rPr>
                        <a:t>h24-4-dpap-05</a:t>
                      </a:r>
                      <a:endParaRPr lang="en-US" altLang="ja-JP" sz="1000" b="0" i="0" u="none" strike="noStrike" dirty="0" smtClean="0">
                        <a:solidFill>
                          <a:schemeClr val="accent2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chemeClr val="accent2"/>
                          </a:solidFill>
                        </a:rPr>
                        <a:t>0005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chemeClr val="accent2"/>
                          </a:solidFill>
                        </a:rPr>
                        <a:t>h24-4-dpap-05</a:t>
                      </a:r>
                      <a:endParaRPr lang="en-US" altLang="ja-JP" sz="1000" b="0" i="0" u="none" strike="noStrike" dirty="0" smtClean="0">
                        <a:solidFill>
                          <a:schemeClr val="accent2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chemeClr val="accent2"/>
                          </a:solidFill>
                        </a:rPr>
                        <a:t>0005.</a:t>
                      </a:r>
                      <a:r>
                        <a:rPr lang="en-US" sz="1000" u="none" strike="noStrike" dirty="0" smtClean="0"/>
                        <a:t>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chemeClr val="accent2"/>
                          </a:solidFill>
                        </a:rPr>
                        <a:t>h24-4-dpap-05</a:t>
                      </a:r>
                      <a:endParaRPr lang="en-US" altLang="ja-JP" sz="1000" b="0" i="0" u="none" strike="noStrike" dirty="0" smtClean="0">
                        <a:solidFill>
                          <a:schemeClr val="accent2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chemeClr val="accent2"/>
                          </a:solidFill>
                        </a:rPr>
                        <a:t>0005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chemeClr val="accent2"/>
                          </a:solidFill>
                        </a:rPr>
                        <a:t>h24-4-dpap-05</a:t>
                      </a:r>
                      <a:endParaRPr lang="en-US" altLang="ja-JP" sz="1000" b="0" i="0" u="none" strike="noStrike" dirty="0" smtClean="0">
                        <a:solidFill>
                          <a:schemeClr val="accent2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</a:rPr>
                        <a:t>0006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rgbClr val="00B050"/>
                          </a:solidFill>
                        </a:rPr>
                        <a:t>h24-4-dpap-06</a:t>
                      </a:r>
                      <a:endParaRPr lang="en-US" altLang="ja-JP" sz="1000" b="0" i="0" u="none" strike="noStrike" dirty="0" smtClean="0">
                        <a:solidFill>
                          <a:srgbClr val="00B05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</a:rPr>
                        <a:t>0006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rgbClr val="00B050"/>
                          </a:solidFill>
                        </a:rPr>
                        <a:t>h24-4-dpap-06</a:t>
                      </a:r>
                      <a:endParaRPr lang="en-US" altLang="ja-JP" sz="1000" b="0" i="0" u="none" strike="noStrike" dirty="0" smtClean="0">
                        <a:solidFill>
                          <a:srgbClr val="00B05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</a:rPr>
                        <a:t>0006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rgbClr val="00B050"/>
                          </a:solidFill>
                        </a:rPr>
                        <a:t>h24-4-dpap-06</a:t>
                      </a:r>
                      <a:endParaRPr lang="en-US" altLang="ja-JP" sz="1000" b="0" i="0" u="none" strike="noStrike" dirty="0" smtClean="0">
                        <a:solidFill>
                          <a:srgbClr val="00B05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https://</a:t>
                      </a:r>
                      <a:r>
                        <a:rPr lang="en-US" sz="1000" u="none" strike="noStrike" dirty="0" smtClean="0"/>
                        <a:t>vclc</a:t>
                      </a:r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</a:rPr>
                        <a:t>0006</a:t>
                      </a:r>
                      <a:r>
                        <a:rPr lang="en-US" sz="1000" u="none" strike="noStrike" dirty="0" smtClean="0"/>
                        <a:t>.ecloud.nii.ac.jp:</a:t>
                      </a:r>
                      <a:r>
                        <a:rPr lang="en-US" altLang="ja-JP" sz="1000" u="none" strike="noStrike" dirty="0" smtClean="0"/>
                        <a:t>8773</a:t>
                      </a:r>
                      <a:r>
                        <a:rPr lang="en-US" sz="1000" u="none" strike="noStrike" dirty="0" smtClean="0"/>
                        <a:t>/services/RDHC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u="none" strike="noStrike" dirty="0" smtClean="0">
                          <a:solidFill>
                            <a:srgbClr val="00B050"/>
                          </a:solidFill>
                        </a:rPr>
                        <a:t>h24-4-dpap-06</a:t>
                      </a:r>
                      <a:endParaRPr lang="en-US" altLang="ja-JP" sz="1000" b="0" i="0" u="none" strike="noStrike" dirty="0" smtClean="0">
                        <a:solidFill>
                          <a:srgbClr val="00B05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/>
                        <a:t>tucl0024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/>
                        <a:t>tucl0036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ＭＳ Ｐゴシック"/>
                      </a:endParaRPr>
                    </a:p>
                  </a:txBody>
                  <a:tcPr marL="8594" marR="8594" marT="85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9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</a:t>
            </a:r>
            <a:r>
              <a:rPr lang="en-US" altLang="ja-JP" dirty="0"/>
              <a:t>1</a:t>
            </a:r>
            <a:r>
              <a:rPr lang="ja-JP" altLang="en-US" dirty="0"/>
              <a:t>　クラウドクライアント初期</a:t>
            </a:r>
            <a:r>
              <a:rPr lang="ja-JP" altLang="en-US" dirty="0" smtClean="0"/>
              <a:t>設定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クラウドクライアント初期設定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「スタート」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「すべてのプログラム」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「クラウドクライアント」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</a:t>
            </a:r>
            <a:r>
              <a:rPr lang="en-US" altLang="ja-JP" dirty="0" err="1">
                <a:latin typeface="+mn-ea"/>
              </a:rPr>
              <a:t>CloudClient</a:t>
            </a:r>
            <a:r>
              <a:rPr lang="ja-JP" altLang="en-US" dirty="0">
                <a:latin typeface="+mn-ea"/>
              </a:rPr>
              <a:t>」を起動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460432" cy="458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np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4536504" cy="419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0560"/>
          </a:xfrm>
        </p:spPr>
        <p:txBody>
          <a:bodyPr/>
          <a:lstStyle/>
          <a:p>
            <a:r>
              <a:rPr lang="ja-JP" altLang="en-US" dirty="0"/>
              <a:t>セットアップ</a:t>
            </a:r>
            <a:r>
              <a:rPr lang="en-US" altLang="ja-JP" dirty="0"/>
              <a:t>1</a:t>
            </a:r>
            <a:r>
              <a:rPr lang="ja-JP" altLang="en-US" dirty="0"/>
              <a:t>　クラウドクライアント初期</a:t>
            </a:r>
            <a:r>
              <a:rPr lang="ja-JP" altLang="en-US" dirty="0" smtClean="0"/>
              <a:t>設定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クラウドクライアント初期設定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「ファイル」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「設定」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「クラウドクライアント」に、「接続</a:t>
            </a:r>
            <a:r>
              <a:rPr lang="en-US" altLang="ja-JP" dirty="0">
                <a:latin typeface="+mn-ea"/>
              </a:rPr>
              <a:t>URL</a:t>
            </a:r>
            <a:r>
              <a:rPr lang="ja-JP" altLang="en-US" dirty="0">
                <a:latin typeface="+mn-ea"/>
              </a:rPr>
              <a:t>」、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「ログイン</a:t>
            </a:r>
            <a:r>
              <a:rPr lang="en-US" altLang="ja-JP" dirty="0">
                <a:latin typeface="+mn-ea"/>
              </a:rPr>
              <a:t>ID</a:t>
            </a:r>
            <a:r>
              <a:rPr lang="ja-JP" altLang="en-US" dirty="0">
                <a:latin typeface="+mn-ea"/>
              </a:rPr>
              <a:t>」、「パスワード」、「プロジェクトチーム</a:t>
            </a:r>
            <a:r>
              <a:rPr lang="en-US" altLang="ja-JP" dirty="0">
                <a:latin typeface="+mn-ea"/>
              </a:rPr>
              <a:t>ID</a:t>
            </a:r>
            <a:r>
              <a:rPr lang="ja-JP" altLang="en-US" dirty="0">
                <a:latin typeface="+mn-ea"/>
              </a:rPr>
              <a:t>」、を設定する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「プロジェクトチーム名取得」、「認証情報取得」の順で実行する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6679452" y="2996952"/>
            <a:ext cx="1368152" cy="504056"/>
            <a:chOff x="6679452" y="2996952"/>
            <a:chExt cx="1368152" cy="504056"/>
          </a:xfrm>
        </p:grpSpPr>
        <p:sp>
          <p:nvSpPr>
            <p:cNvPr id="8" name="角丸四角形吹き出し 7"/>
            <p:cNvSpPr/>
            <p:nvPr/>
          </p:nvSpPr>
          <p:spPr>
            <a:xfrm>
              <a:off x="6679452" y="2996952"/>
              <a:ext cx="1368152" cy="504056"/>
            </a:xfrm>
            <a:prstGeom prst="wedgeRoundRectCallout">
              <a:avLst>
                <a:gd name="adj1" fmla="val -90055"/>
                <a:gd name="adj2" fmla="val 1078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角丸四角形吹き出し 4"/>
            <p:cNvSpPr/>
            <p:nvPr/>
          </p:nvSpPr>
          <p:spPr>
            <a:xfrm>
              <a:off x="6679452" y="2996952"/>
              <a:ext cx="1368152" cy="504056"/>
            </a:xfrm>
            <a:prstGeom prst="wedgeRoundRectCallout">
              <a:avLst>
                <a:gd name="adj1" fmla="val -90055"/>
                <a:gd name="adj2" fmla="val 2038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p.4</a:t>
              </a:r>
              <a:r>
                <a:rPr kumimoji="1" lang="ja-JP" altLang="en-US" dirty="0" smtClean="0"/>
                <a:t>参照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1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セットアップ</a:t>
            </a:r>
            <a:r>
              <a:rPr lang="en-US" altLang="ja-JP" dirty="0"/>
              <a:t>1</a:t>
            </a:r>
            <a:r>
              <a:rPr lang="ja-JP" altLang="en-US" dirty="0"/>
              <a:t>　クラウドクライアント初期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クラウドクライアント初期設定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「ファイル」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「設定」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「クラウドクライアント」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「キーペア」の名前リスト領域でマウス右メニューから「新規キーペア作成」を行う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sz="2000" dirty="0">
                <a:latin typeface="+mn-ea"/>
              </a:rPr>
              <a:t>キーの名前は各自がわかりやすい名前を設定「苗字</a:t>
            </a:r>
            <a:r>
              <a:rPr lang="en-US" altLang="ja-JP" sz="2000" dirty="0">
                <a:latin typeface="+mn-ea"/>
              </a:rPr>
              <a:t>_</a:t>
            </a:r>
            <a:r>
              <a:rPr lang="ja-JP" altLang="en-US" sz="2000" dirty="0">
                <a:latin typeface="+mn-ea"/>
              </a:rPr>
              <a:t>数字」等</a:t>
            </a:r>
            <a:endParaRPr lang="en-US" altLang="ja-JP" sz="2000" dirty="0">
              <a:latin typeface="+mn-ea"/>
            </a:endParaRPr>
          </a:p>
          <a:p>
            <a:pPr lvl="2">
              <a:buFont typeface="Wingdings" pitchFamily="2" charset="2"/>
              <a:buChar char="l"/>
              <a:defRPr/>
            </a:pPr>
            <a:r>
              <a:rPr lang="ja-JP" altLang="en-US" dirty="0"/>
              <a:t>例： </a:t>
            </a:r>
            <a:r>
              <a:rPr lang="en-US" altLang="ja-JP" dirty="0"/>
              <a:t>takahashi_01 , saito_02 (</a:t>
            </a:r>
            <a:r>
              <a:rPr lang="ja-JP" altLang="en-US" dirty="0"/>
              <a:t>苗字がかぶる可能性があるので何か適当な</a:t>
            </a:r>
            <a:r>
              <a:rPr lang="ja-JP" altLang="en-US" dirty="0" smtClean="0"/>
              <a:t>数字も付加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914400" lvl="2" indent="0">
              <a:buNone/>
              <a:defRPr/>
            </a:pPr>
            <a:r>
              <a:rPr lang="ja-JP" altLang="en-US" dirty="0"/>
              <a:t>　　→ 各自、</a:t>
            </a:r>
            <a:r>
              <a:rPr lang="en-US" altLang="ja-JP" dirty="0" smtClean="0"/>
              <a:t>6VM</a:t>
            </a:r>
            <a:r>
              <a:rPr lang="ja-JP" altLang="en-US" dirty="0" err="1"/>
              <a:t>ず</a:t>
            </a:r>
            <a:r>
              <a:rPr lang="ja-JP" altLang="en-US" dirty="0" err="1" smtClean="0"/>
              <a:t>つ</a:t>
            </a:r>
            <a:r>
              <a:rPr lang="ja-JP" altLang="en-US" dirty="0"/>
              <a:t>起動することになるので見つけやすい名前がよい。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Picture 2" descr="D:\npo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4680520" cy="356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9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セットアップ</a:t>
            </a:r>
            <a:r>
              <a:rPr lang="en-US" altLang="ja-JP" dirty="0"/>
              <a:t>2</a:t>
            </a:r>
            <a:r>
              <a:rPr lang="ja-JP" altLang="en-US" dirty="0"/>
              <a:t>　</a:t>
            </a:r>
            <a:r>
              <a:rPr lang="ja-JP" altLang="en-US" dirty="0" smtClean="0"/>
              <a:t>セキィリティグループ作成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>
                <a:latin typeface="+mn-ea"/>
              </a:rPr>
              <a:t>セキュリティグループの</a:t>
            </a:r>
            <a:r>
              <a:rPr lang="ja-JP" altLang="en-US" dirty="0" smtClean="0">
                <a:latin typeface="+mn-ea"/>
              </a:rPr>
              <a:t>作成の流れ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「セキュリティグループ」の「名前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説明」リスト領域でマウス右メニューから「新規グループ」を選ぶ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 smtClean="0">
                <a:latin typeface="+mn-ea"/>
              </a:rPr>
              <a:t>セキュリティグループ名はキーペア名と同様各自わかりやすい名前を設定、</a:t>
            </a:r>
            <a:r>
              <a:rPr lang="ja-JP" altLang="en-US" dirty="0">
                <a:latin typeface="+mn-ea"/>
              </a:rPr>
              <a:t>説明を適当に付けて、セキュリティグループを作成する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「名前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説明」リスト領域</a:t>
            </a:r>
            <a:r>
              <a:rPr lang="ja-JP" altLang="en-US" dirty="0" smtClean="0">
                <a:latin typeface="+mn-ea"/>
              </a:rPr>
              <a:t>で作成したキー名を</a:t>
            </a:r>
            <a:r>
              <a:rPr lang="ja-JP" altLang="en-US" dirty="0">
                <a:latin typeface="+mn-ea"/>
              </a:rPr>
              <a:t>選択状態とし、 「プロトコル</a:t>
            </a:r>
            <a:r>
              <a:rPr lang="en-US" altLang="ja-JP" dirty="0">
                <a:latin typeface="+mn-ea"/>
              </a:rPr>
              <a:t>-</a:t>
            </a:r>
            <a:r>
              <a:rPr lang="ja-JP" altLang="en-US" dirty="0">
                <a:latin typeface="+mn-ea"/>
              </a:rPr>
              <a:t>ポート</a:t>
            </a:r>
            <a:r>
              <a:rPr lang="en-US" altLang="ja-JP" dirty="0">
                <a:latin typeface="+mn-ea"/>
              </a:rPr>
              <a:t>-</a:t>
            </a:r>
            <a:r>
              <a:rPr lang="en-US" altLang="ja-JP" dirty="0" err="1">
                <a:latin typeface="+mn-ea"/>
              </a:rPr>
              <a:t>SourceCIDR</a:t>
            </a:r>
            <a:r>
              <a:rPr lang="ja-JP" altLang="en-US" dirty="0">
                <a:latin typeface="+mn-ea"/>
              </a:rPr>
              <a:t>」リスト領域でマウス右メニューから「パーミッションの追加」を選ぶと、セキュリティグループの設定が出来る</a:t>
            </a:r>
            <a:endParaRPr lang="en-US" altLang="ja-JP" dirty="0">
              <a:latin typeface="+mn-ea"/>
            </a:endParaRPr>
          </a:p>
          <a:p>
            <a:pPr lvl="1">
              <a:defRPr/>
            </a:pPr>
            <a:r>
              <a:rPr lang="ja-JP" altLang="en-US" dirty="0">
                <a:latin typeface="+mn-ea"/>
              </a:rPr>
              <a:t>下記、表の設定を行う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587727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ja-JP" dirty="0">
                <a:solidFill>
                  <a:schemeClr val="accent2"/>
                </a:solidFill>
              </a:rPr>
              <a:t>※</a:t>
            </a:r>
            <a:r>
              <a:rPr lang="ja-JP" altLang="en-US" dirty="0">
                <a:solidFill>
                  <a:schemeClr val="accent2"/>
                </a:solidFill>
              </a:rPr>
              <a:t>次ページ以降でキャプチャー画面による流れを説明</a:t>
            </a:r>
            <a:endParaRPr lang="en-US" altLang="ja-JP" dirty="0">
              <a:solidFill>
                <a:schemeClr val="accent2"/>
              </a:solidFill>
            </a:endParaRPr>
          </a:p>
          <a:p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50915"/>
              </p:ext>
            </p:extLst>
          </p:nvPr>
        </p:nvGraphicFramePr>
        <p:xfrm>
          <a:off x="971600" y="41490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プロトコル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SourceSIDR</a:t>
                      </a:r>
                      <a:endParaRPr kumimoji="1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  <a:cs typeface="Osak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icmp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0.0.0.0/0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tcp</a:t>
                      </a:r>
                      <a:endParaRPr kumimoji="1" lang="en-US" altLang="ja-JP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ＭＳ Ｐゴシック" pitchFamily="50" charset="-128"/>
                        <a:ea typeface="ＭＳ Ｐゴシック" pitchFamily="50" charset="-128"/>
                        <a:cs typeface="Osak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0-65535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0.0.0.0/0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udp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0-65535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ＭＳ Ｐゴシック" pitchFamily="50" charset="-128"/>
                          <a:ea typeface="ＭＳ Ｐゴシック" pitchFamily="50" charset="-128"/>
                          <a:cs typeface="Osaka"/>
                        </a:rPr>
                        <a:t>0.0.0.0/0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TopSE-design-v1[1].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ユーザー定義 1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SE-design-v1[1].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SE-design-v1[1]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4260</TotalTime>
  <Words>1851</Words>
  <Application>Microsoft Office PowerPoint</Application>
  <PresentationFormat>画面に合わせる (4:3)</PresentationFormat>
  <Paragraphs>506</Paragraphs>
  <Slides>30</Slides>
  <Notes>30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テーマ1</vt:lpstr>
      <vt:lpstr>分散処理アプリ演習　APPENDIX edubase cloud環境　セットアップ</vt:lpstr>
      <vt:lpstr>内容</vt:lpstr>
      <vt:lpstr>はじめに　今回の環境の説明</vt:lpstr>
      <vt:lpstr>セットアップ1　クラウドクライアント初期設定 </vt:lpstr>
      <vt:lpstr>セットアップ1　クラウドクライアント初期設定 </vt:lpstr>
      <vt:lpstr>セットアップ1　クラウドクライアント初期設定 </vt:lpstr>
      <vt:lpstr>セットアップ1　クラウドクライアント初期設定 </vt:lpstr>
      <vt:lpstr>セットアップ1　クラウドクライアント初期設定</vt:lpstr>
      <vt:lpstr>セットアップ2　セキィリティグループ作成</vt:lpstr>
      <vt:lpstr>セットアップ2　セキィリティグループ作成</vt:lpstr>
      <vt:lpstr>セットアップ2　セキィリティグループ作成</vt:lpstr>
      <vt:lpstr>セットアップ2　セキィリティグループ作成</vt:lpstr>
      <vt:lpstr>セットアップ3　仮想マシン起動</vt:lpstr>
      <vt:lpstr>セットアップ3　仮想マシン起動 </vt:lpstr>
      <vt:lpstr>セットアップ3　仮想マシン起動 </vt:lpstr>
      <vt:lpstr>セットアップ3　仮想マシン起動 </vt:lpstr>
      <vt:lpstr>セットアップ3　仮想マシン起動  </vt:lpstr>
      <vt:lpstr>セットアップ3　仮想マシンの操作の流れ </vt:lpstr>
      <vt:lpstr>セットアップ3　仮想マシン起動 </vt:lpstr>
      <vt:lpstr>セットアップ3　仮想マシン起動 </vt:lpstr>
      <vt:lpstr>セットアップ4　VNCでの接続 </vt:lpstr>
      <vt:lpstr>セットアップ5　環境設定シェルスクリプト実行 </vt:lpstr>
      <vt:lpstr>セットアップ5　環境設定シェルスクリプト実行 </vt:lpstr>
      <vt:lpstr>セットアップ5　環境設定シェルスクリプト実行  </vt:lpstr>
      <vt:lpstr>セットアップ5　環境設定シェルスクリプト実行 </vt:lpstr>
      <vt:lpstr>セットアップ5　環境設定シェルスクリプト実行</vt:lpstr>
      <vt:lpstr>セットアップ5　環境設定シェルスクリプト実行</vt:lpstr>
      <vt:lpstr>(付録)　環境設定シェルスクリプト実行</vt:lpstr>
      <vt:lpstr>(付録)　環境設定シェルスクリプト実行</vt:lpstr>
      <vt:lpstr>(付録)その他の操作について  ※演習では利用しません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share</dc:creator>
  <cp:lastModifiedBy>admin</cp:lastModifiedBy>
  <cp:revision>186</cp:revision>
  <dcterms:created xsi:type="dcterms:W3CDTF">2011-12-21T06:22:19Z</dcterms:created>
  <dcterms:modified xsi:type="dcterms:W3CDTF">2012-03-12T07:06:37Z</dcterms:modified>
</cp:coreProperties>
</file>