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12" r:id="rId3"/>
    <p:sldId id="259" r:id="rId4"/>
    <p:sldId id="258" r:id="rId5"/>
    <p:sldId id="313" r:id="rId6"/>
    <p:sldId id="339" r:id="rId7"/>
    <p:sldId id="314" r:id="rId8"/>
    <p:sldId id="315" r:id="rId9"/>
    <p:sldId id="316" r:id="rId10"/>
    <p:sldId id="332" r:id="rId11"/>
    <p:sldId id="317" r:id="rId12"/>
    <p:sldId id="340" r:id="rId13"/>
    <p:sldId id="333" r:id="rId14"/>
    <p:sldId id="318" r:id="rId15"/>
    <p:sldId id="334" r:id="rId16"/>
    <p:sldId id="335" r:id="rId17"/>
    <p:sldId id="319" r:id="rId18"/>
    <p:sldId id="320" r:id="rId19"/>
    <p:sldId id="321" r:id="rId20"/>
    <p:sldId id="341" r:id="rId21"/>
    <p:sldId id="336" r:id="rId22"/>
    <p:sldId id="322" r:id="rId23"/>
    <p:sldId id="323" r:id="rId24"/>
    <p:sldId id="324" r:id="rId25"/>
    <p:sldId id="325" r:id="rId26"/>
    <p:sldId id="327" r:id="rId27"/>
    <p:sldId id="328" r:id="rId28"/>
    <p:sldId id="337" r:id="rId29"/>
    <p:sldId id="338" r:id="rId30"/>
    <p:sldId id="345" r:id="rId31"/>
    <p:sldId id="342" r:id="rId32"/>
    <p:sldId id="329" r:id="rId33"/>
    <p:sldId id="330" r:id="rId34"/>
    <p:sldId id="346" r:id="rId35"/>
    <p:sldId id="343" r:id="rId36"/>
    <p:sldId id="344" r:id="rId3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5057" autoAdjust="0"/>
  </p:normalViewPr>
  <p:slideViewPr>
    <p:cSldViewPr>
      <p:cViewPr varScale="1">
        <p:scale>
          <a:sx n="87" d="100"/>
          <a:sy n="87" d="100"/>
        </p:scale>
        <p:origin x="-23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10A95-77BB-4545-A964-813D593891FE}" type="datetimeFigureOut">
              <a:rPr kumimoji="1" lang="ja-JP" altLang="en-US" smtClean="0"/>
              <a:t>2012/3/12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AFFB-4947-4592-9C7F-8BFA97245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0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384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229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229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264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515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880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493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768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defTabSz="757238"/>
            <a:r>
              <a:rPr lang="en-US" altLang="ja-JP" sz="1200" dirty="0" err="1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struct</a:t>
            </a:r>
            <a:r>
              <a:rPr lang="ja-JP" altLang="en-US" sz="12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は</a:t>
            </a:r>
            <a:r>
              <a:rPr lang="en-US" altLang="ja-JP" sz="12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Hive</a:t>
            </a:r>
            <a:r>
              <a:rPr lang="ja-JP" altLang="en-US" sz="12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r>
              <a:rPr lang="en-US" altLang="ja-JP" sz="12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0.7.x</a:t>
            </a:r>
            <a:r>
              <a:rPr lang="ja-JP" altLang="en-US" sz="12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では使用しないほうがよい</a:t>
            </a:r>
            <a:endParaRPr lang="en-US" altLang="ja-JP" sz="1200" dirty="0" smtClean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lvl="0" defTabSz="757238"/>
            <a:r>
              <a:rPr lang="ja-JP" altLang="en-US" sz="12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→</a:t>
            </a:r>
            <a:r>
              <a:rPr lang="en-US" altLang="ja-JP" sz="1200" dirty="0" err="1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struct</a:t>
            </a:r>
            <a:r>
              <a:rPr lang="ja-JP" altLang="en-US" sz="12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関数で生成したカラム名が</a:t>
            </a:r>
            <a:r>
              <a:rPr lang="en-US" altLang="ja-JP" sz="12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col1, col2, ...</a:t>
            </a:r>
            <a:r>
              <a:rPr lang="ja-JP" altLang="en-US" sz="12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となり、</a:t>
            </a:r>
            <a:r>
              <a:rPr lang="en-US" altLang="ja-JP" sz="12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INSERT</a:t>
            </a:r>
            <a:r>
              <a:rPr lang="ja-JP" altLang="en-US" sz="12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できないため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493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86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205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866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384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889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780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142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548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746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イメージをつかんでもらえればよい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5112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3844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18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3844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SHOW TABLES</a:t>
            </a:r>
            <a:r>
              <a:rPr lang="en-US" altLang="ja-JP" sz="12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  <a:p>
            <a:r>
              <a:rPr kumimoji="1" lang="en-US" altLang="ja-JP" sz="12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CREATE TABLE </a:t>
            </a:r>
            <a:r>
              <a:rPr kumimoji="1" lang="en-US" altLang="ja-JP" sz="12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r>
              <a:rPr kumimoji="1" lang="en-US" altLang="ja-JP" sz="1200" baseline="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(id </a:t>
            </a:r>
            <a:r>
              <a:rPr kumimoji="1" lang="en-US" altLang="ja-JP" sz="1200" baseline="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int</a:t>
            </a:r>
            <a:r>
              <a:rPr kumimoji="1" lang="en-US" altLang="ja-JP" sz="1200" baseline="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, name string);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SHOW TABLES</a:t>
            </a:r>
            <a:r>
              <a:rPr lang="en-US" altLang="ja-JP" sz="12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  <a:p>
            <a:r>
              <a:rPr kumimoji="1" lang="en-US" altLang="ja-JP" dirty="0" smtClean="0"/>
              <a:t>DESC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t_user</a:t>
            </a:r>
            <a:r>
              <a:rPr kumimoji="1" lang="en-US" altLang="ja-JP" baseline="0" dirty="0" smtClean="0"/>
              <a:t>;</a:t>
            </a:r>
          </a:p>
          <a:p>
            <a:r>
              <a:rPr lang="en-US" altLang="ja-JP" sz="12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DESCRIBE FORMATTED </a:t>
            </a:r>
            <a:r>
              <a:rPr kumimoji="1" lang="en-US" altLang="ja-JP" dirty="0" err="1" smtClean="0"/>
              <a:t>t_user</a:t>
            </a:r>
            <a:r>
              <a:rPr kumimoji="1" lang="en-US" altLang="ja-JP" dirty="0" smtClean="0"/>
              <a:t>;</a:t>
            </a:r>
            <a:endParaRPr lang="en-US" altLang="ja-JP" sz="1200" dirty="0" smtClean="0">
              <a:solidFill>
                <a:srgbClr val="FF0000"/>
              </a:solidFill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r>
              <a:rPr kumimoji="1" lang="en-US" altLang="ja-JP" dirty="0" smtClean="0"/>
              <a:t>DROP TABLE </a:t>
            </a:r>
            <a:r>
              <a:rPr kumimoji="1" lang="en-US" altLang="ja-JP" dirty="0" err="1" smtClean="0"/>
              <a:t>t_user</a:t>
            </a:r>
            <a:r>
              <a:rPr kumimoji="1" lang="en-US" altLang="ja-JP" dirty="0" smtClean="0"/>
              <a:t>;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4831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4831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http://hdmaster01:50030</a:t>
            </a:r>
          </a:p>
          <a:p>
            <a:r>
              <a:rPr kumimoji="1" lang="ja-JP" altLang="en-US" dirty="0" smtClean="0"/>
              <a:t>クエリの確認：</a:t>
            </a:r>
            <a:r>
              <a:rPr kumimoji="1" lang="en-US" altLang="ja-JP" dirty="0" err="1" smtClean="0"/>
              <a:t>Jobid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Job File</a:t>
            </a:r>
            <a:r>
              <a:rPr kumimoji="1" lang="ja-JP" altLang="en-US" dirty="0" smtClean="0"/>
              <a:t>→</a:t>
            </a:r>
            <a:r>
              <a:rPr kumimoji="1" lang="en-US" altLang="ja-JP" dirty="0" err="1" smtClean="0"/>
              <a:t>hive.query.string</a:t>
            </a:r>
            <a:endParaRPr kumimoji="1" lang="en-US" altLang="ja-JP" dirty="0" smtClean="0"/>
          </a:p>
          <a:p>
            <a:r>
              <a:rPr kumimoji="1" lang="ja-JP" altLang="en-US" smtClean="0"/>
              <a:t>ログ</a:t>
            </a:r>
            <a:r>
              <a:rPr kumimoji="1" lang="ja-JP" altLang="en-US" dirty="0" smtClean="0"/>
              <a:t>の確認：</a:t>
            </a:r>
            <a:r>
              <a:rPr kumimoji="1" lang="en-US" altLang="ja-JP" dirty="0" err="1" smtClean="0"/>
              <a:t>Jobid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map/reduce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Last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4KB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483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6445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サービスのログ</a:t>
            </a:r>
            <a:r>
              <a:rPr kumimoji="1" lang="en-US" altLang="ja-JP" dirty="0" smtClean="0"/>
              <a:t>]</a:t>
            </a:r>
          </a:p>
          <a:p>
            <a:r>
              <a:rPr kumimoji="1" lang="en-US" altLang="ja-JP" dirty="0" smtClean="0"/>
              <a:t>cd /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/log/</a:t>
            </a:r>
            <a:r>
              <a:rPr kumimoji="1" lang="en-US" altLang="ja-JP" dirty="0" err="1" smtClean="0"/>
              <a:t>hadoop</a:t>
            </a:r>
            <a:endParaRPr kumimoji="1" lang="en-US" altLang="ja-JP" dirty="0" smtClean="0"/>
          </a:p>
          <a:p>
            <a:r>
              <a:rPr kumimoji="1" lang="en-US" altLang="ja-JP" dirty="0" smtClean="0"/>
              <a:t>less hadoop-hdsol-namenode-hostname.log</a:t>
            </a:r>
          </a:p>
          <a:p>
            <a:r>
              <a:rPr kumimoji="1" lang="en-US" altLang="ja-JP" dirty="0" smtClean="0"/>
              <a:t>less hadoop-hdsol-jobtracke-hostname.log</a:t>
            </a:r>
          </a:p>
          <a:p>
            <a:r>
              <a:rPr kumimoji="1" lang="en-US" altLang="ja-JP" dirty="0" smtClean="0"/>
              <a:t>less hadoop-hdsol-datanode-hostname.log</a:t>
            </a:r>
          </a:p>
          <a:p>
            <a:r>
              <a:rPr kumimoji="1" lang="en-US" altLang="ja-JP" dirty="0" smtClean="0"/>
              <a:t>less hadoop-hdsol-tasktracker-hostname.log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タスクのログ</a:t>
            </a:r>
            <a:r>
              <a:rPr kumimoji="1" lang="en-US" altLang="ja-JP" dirty="0" smtClean="0"/>
              <a:t>]</a:t>
            </a:r>
          </a:p>
          <a:p>
            <a:r>
              <a:rPr kumimoji="1" lang="en-US" altLang="ja-JP" dirty="0" smtClean="0"/>
              <a:t>cd /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/log/</a:t>
            </a:r>
            <a:r>
              <a:rPr kumimoji="1" lang="en-US" altLang="ja-JP" dirty="0" err="1" smtClean="0"/>
              <a:t>hadoop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userlogs</a:t>
            </a:r>
            <a:r>
              <a:rPr kumimoji="1" lang="en-US" altLang="ja-JP" dirty="0" smtClean="0"/>
              <a:t>/job_201202021001_0004/attempt_201202021001_0004_m_000000_0</a:t>
            </a:r>
          </a:p>
          <a:p>
            <a:r>
              <a:rPr kumimoji="1" lang="en-US" altLang="ja-JP" dirty="0" smtClean="0"/>
              <a:t>less syslog</a:t>
            </a:r>
          </a:p>
          <a:p>
            <a:r>
              <a:rPr kumimoji="1" lang="en-US" altLang="ja-JP" dirty="0" smtClean="0"/>
              <a:t>less </a:t>
            </a:r>
            <a:r>
              <a:rPr kumimoji="1" lang="en-US" altLang="ja-JP" dirty="0" err="1" smtClean="0"/>
              <a:t>stdout</a:t>
            </a:r>
            <a:endParaRPr kumimoji="1" lang="en-US" altLang="ja-JP" dirty="0" smtClean="0"/>
          </a:p>
          <a:p>
            <a:r>
              <a:rPr kumimoji="1" lang="en-US" altLang="ja-JP" dirty="0" smtClean="0"/>
              <a:t>less </a:t>
            </a:r>
            <a:r>
              <a:rPr kumimoji="1" lang="en-US" altLang="ja-JP" dirty="0" err="1" smtClean="0"/>
              <a:t>stderr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[Hive</a:t>
            </a:r>
            <a:r>
              <a:rPr kumimoji="1" lang="ja-JP" altLang="en-US" dirty="0" smtClean="0"/>
              <a:t>のログ</a:t>
            </a:r>
            <a:r>
              <a:rPr kumimoji="1" lang="en-US" altLang="ja-JP" dirty="0" smtClean="0"/>
              <a:t>]</a:t>
            </a:r>
          </a:p>
          <a:p>
            <a:r>
              <a:rPr kumimoji="1" lang="en-US" altLang="ja-JP" dirty="0" smtClean="0"/>
              <a:t>cd /</a:t>
            </a:r>
            <a:r>
              <a:rPr kumimoji="1" lang="en-US" altLang="ja-JP" dirty="0" err="1" smtClean="0"/>
              <a:t>tmp</a:t>
            </a:r>
            <a:r>
              <a:rPr kumimoji="1" lang="en-US" altLang="ja-JP" dirty="0" smtClean="0"/>
              <a:t>/root</a:t>
            </a:r>
          </a:p>
          <a:p>
            <a:r>
              <a:rPr kumimoji="1" lang="en-US" altLang="ja-JP" dirty="0" smtClean="0"/>
              <a:t>less hive.log</a:t>
            </a:r>
          </a:p>
          <a:p>
            <a:r>
              <a:rPr kumimoji="1" lang="en-US" altLang="ja-JP" dirty="0" smtClean="0"/>
              <a:t>less hive_job_log_root_201203021357_1346955309.txt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4831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3844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205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130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554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494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084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21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2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_titlemaster_b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B_titlemaster_title_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ooter_b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351588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footer_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351588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09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03263" y="1209675"/>
            <a:ext cx="7737475" cy="1457325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ja-JP" altLang="en-US" dirty="0" smtClean="0"/>
              <a:t>マスタ タイトルの書式設定</a:t>
            </a:r>
            <a:endParaRPr lang="en-US" altLang="ja-JP" dirty="0"/>
          </a:p>
        </p:txBody>
      </p:sp>
      <p:sp>
        <p:nvSpPr>
          <p:cNvPr id="183091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979613" y="3486150"/>
            <a:ext cx="6461125" cy="145573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/>
            </a:lvl1pPr>
          </a:lstStyle>
          <a:p>
            <a:r>
              <a:rPr lang="ja-JP" altLang="en-US" dirty="0" smtClean="0"/>
              <a:t>マスタ サブタイトルの書式設定</a:t>
            </a:r>
            <a:endParaRPr lang="ja-JP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6228184" y="6613525"/>
            <a:ext cx="2849563" cy="187325"/>
          </a:xfrm>
        </p:spPr>
        <p:txBody>
          <a:bodyPr/>
          <a:lstStyle>
            <a:lvl1pPr algn="r">
              <a:defRPr/>
            </a:lvl1pPr>
          </a:lstStyle>
          <a:p>
            <a:r>
              <a:rPr kumimoji="1" lang="en-US" altLang="ja-JP" smtClean="0"/>
              <a:t>Copyright © 2012 NTT DATA CORPORATION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3286001" cy="4320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692696"/>
            <a:ext cx="5389438" cy="54334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512" y="1124744"/>
            <a:ext cx="3286001" cy="50014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dirty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4864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486400"/>
          </a:xfrm>
        </p:spPr>
        <p:txBody>
          <a:bodyPr vert="eaVert"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7704856" cy="43204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179512" y="1196753"/>
            <a:ext cx="8784976" cy="5127848"/>
          </a:xfrm>
        </p:spPr>
        <p:txBody>
          <a:bodyPr/>
          <a:lstStyle/>
          <a:p>
            <a:pPr lvl="0"/>
            <a:r>
              <a:rPr lang="ja-JP" altLang="en-US" noProof="0" dirty="0" smtClean="0"/>
              <a:t>アイコンをクリックして表を追加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7704856" cy="43204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179512" y="1196752"/>
            <a:ext cx="8784976" cy="2520280"/>
          </a:xfrm>
        </p:spPr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79512" y="3789040"/>
            <a:ext cx="8784976" cy="2535561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インデックス1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INDEX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600200" indent="-228600">
              <a:buFont typeface="+mj-lt"/>
              <a:buAutoNum type="arabicPeriod"/>
              <a:defRPr/>
            </a:lvl4pPr>
            <a:lvl5pPr marL="2057400" indent="-228600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67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インデックス2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INDEX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512" y="1196752"/>
            <a:ext cx="4316288" cy="5127849"/>
          </a:xfrm>
        </p:spPr>
        <p:txBody>
          <a:bodyPr/>
          <a:lstStyle>
            <a:lvl1pPr>
              <a:buFont typeface="+mj-lt"/>
              <a:buAutoNum type="arabicPeriod"/>
              <a:defRPr sz="1800"/>
            </a:lvl1pPr>
            <a:lvl2pPr marL="800100" indent="-342900">
              <a:buFont typeface="+mj-lt"/>
              <a:buAutoNum type="arabicPeriod"/>
              <a:defRPr sz="1600"/>
            </a:lvl2pPr>
            <a:lvl3pPr marL="1257300" indent="-342900">
              <a:buFont typeface="+mj-lt"/>
              <a:buAutoNum type="arabicPeriod"/>
              <a:defRPr sz="1400"/>
            </a:lvl3pPr>
            <a:lvl4pPr>
              <a:buFont typeface="+mj-lt"/>
              <a:buAutoNum type="arabicPeriod"/>
              <a:defRPr sz="1200"/>
            </a:lvl4pPr>
            <a:lvl5pPr>
              <a:buFont typeface="+mj-lt"/>
              <a:buAutoNum type="arabicPeriod"/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316288" cy="5127849"/>
          </a:xfrm>
        </p:spPr>
        <p:txBody>
          <a:bodyPr/>
          <a:lstStyle>
            <a:lvl1pPr>
              <a:buFont typeface="+mj-lt"/>
              <a:buAutoNum type="arabicPeriod"/>
              <a:defRPr sz="1800"/>
            </a:lvl1pPr>
            <a:lvl2pPr marL="800100" indent="-342900">
              <a:buFont typeface="+mj-lt"/>
              <a:buAutoNum type="arabicPeriod"/>
              <a:defRPr sz="1600"/>
            </a:lvl2pPr>
            <a:lvl3pPr marL="1257300" indent="-342900">
              <a:buFont typeface="+mj-lt"/>
              <a:buAutoNum type="arabicPeriod"/>
              <a:defRPr sz="1400"/>
            </a:lvl3pPr>
            <a:lvl4pPr>
              <a:buFont typeface="+mj-lt"/>
              <a:buAutoNum type="arabicPeriod"/>
              <a:defRPr sz="1200"/>
            </a:lvl4pPr>
            <a:lvl5pPr>
              <a:buFont typeface="+mj-lt"/>
              <a:buAutoNum type="arabicPeriod"/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88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056979"/>
            <a:ext cx="7772400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55679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512" y="1196752"/>
            <a:ext cx="4316288" cy="512784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316288" cy="512784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7704856" cy="43204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79512" y="1196752"/>
            <a:ext cx="4317876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79512" y="1844824"/>
            <a:ext cx="4317876" cy="428133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319463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319463" cy="428133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_slidemaster_b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B_slidemaster_title_e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91440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06500"/>
            <a:ext cx="8784976" cy="511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8298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7213" y="6597352"/>
            <a:ext cx="2849562" cy="20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00" b="1">
                <a:solidFill>
                  <a:srgbClr val="4B007D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18298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00775" y="1254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  <a:ea typeface="ＭＳ Ｐゴシック" pitchFamily="50" charset="-128"/>
              </a:defRPr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694184"/>
            <a:ext cx="7704856" cy="43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ja-JP" altLang="en-US" dirty="0" smtClean="0"/>
              <a:t>マスタ タイトルの書式設定 </a:t>
            </a:r>
            <a:r>
              <a:rPr lang="en-US" altLang="ja-JP" dirty="0" smtClean="0"/>
              <a:t>Master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6" r:id="rId3"/>
    <p:sldLayoutId id="2147483663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380B7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C99C4"/>
        </a:buClr>
        <a:buFont typeface="Wingdings" pitchFamily="2" charset="2"/>
        <a:buChar char="n"/>
        <a:defRPr kumimoji="1"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FAACE"/>
        </a:buClr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EBDD7"/>
        </a:buClr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0BBD9"/>
        </a:buClr>
        <a:buFont typeface="Wingdings" pitchFamily="2" charset="2"/>
        <a:buChar char="n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0BBD9"/>
        </a:buClr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0BBD9"/>
        </a:buClr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0BBD9"/>
        </a:buClr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0BBD9"/>
        </a:buClr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分散処理アプリ演習</a:t>
            </a:r>
            <a:r>
              <a:rPr lang="ja-JP" altLang="en-US" dirty="0"/>
              <a:t>　</a:t>
            </a:r>
            <a:r>
              <a:rPr lang="ja-JP" altLang="en-US" dirty="0" smtClean="0"/>
              <a:t>第</a:t>
            </a:r>
            <a:r>
              <a:rPr lang="en-US" altLang="ja-JP" dirty="0" smtClean="0"/>
              <a:t>10</a:t>
            </a:r>
            <a:r>
              <a:rPr lang="ja-JP" altLang="en-US" dirty="0" smtClean="0"/>
              <a:t>回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Hive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（株）</a:t>
            </a:r>
            <a:r>
              <a:rPr lang="en-US" altLang="ja-JP" dirty="0" smtClean="0"/>
              <a:t>NTT</a:t>
            </a:r>
            <a:r>
              <a:rPr lang="ja-JP" altLang="en-US" dirty="0" smtClean="0"/>
              <a:t>データ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/>
              <a:t>Copyright © 2012 NTT DATA CORPORATION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Hive</a:t>
            </a:r>
            <a:r>
              <a:rPr kumimoji="1" lang="ja-JP" altLang="en-US" smtClean="0"/>
              <a:t>の特徴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5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200" dirty="0" smtClean="0"/>
              <a:t>Hive</a:t>
            </a:r>
            <a:r>
              <a:rPr lang="ja-JP" altLang="en-US" sz="2200" dirty="0" smtClean="0"/>
              <a:t>と</a:t>
            </a:r>
            <a:r>
              <a:rPr lang="en-US" altLang="ja-JP" sz="2200" dirty="0" err="1" smtClean="0"/>
              <a:t>MapReduce</a:t>
            </a:r>
            <a:r>
              <a:rPr lang="ja-JP" altLang="en-US" sz="2200" dirty="0" smtClean="0"/>
              <a:t>の関係</a:t>
            </a:r>
            <a:r>
              <a:rPr lang="en-US" altLang="ja-JP" sz="2200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HiveQL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MapReduce</a:t>
            </a:r>
            <a:r>
              <a:rPr kumimoji="1" lang="ja-JP" altLang="en-US" dirty="0" smtClean="0"/>
              <a:t>ジョブに変換されて実行される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EXPLAIN</a:t>
            </a:r>
            <a:r>
              <a:rPr lang="ja-JP" altLang="en-US" dirty="0" smtClean="0"/>
              <a:t>で実行計画を表示する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99592" y="1966001"/>
            <a:ext cx="7992888" cy="405528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>
            <a:noAutofit/>
          </a:bodyPr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EXPLAIN SELECT a.name,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b.city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FROM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a</a:t>
            </a:r>
          </a:p>
          <a:p>
            <a:pPr defTabSz="757238"/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JOIN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t_address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b ON ( a.id =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b.userid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);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ABSTRACT SYNTAX TREE: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</a:t>
            </a:r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：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STAGE DEPENDENCIES: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Stage-1 is a root stage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Stage-0 is a root stage</a:t>
            </a:r>
          </a:p>
          <a:p>
            <a:pPr defTabSz="757238"/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STAGE PLANS: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Stage: Stage-1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Map Reduce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  Alias -&gt; Map Operator Tree: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  </a:t>
            </a:r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：</a:t>
            </a:r>
          </a:p>
          <a:p>
            <a:pPr defTabSz="757238"/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 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Reduce Operator Tree: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  </a:t>
            </a:r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：</a:t>
            </a:r>
          </a:p>
          <a:p>
            <a:pPr defTabSz="757238"/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Stage: Stage-0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Fetch Operator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</a:t>
            </a:r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：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841763" y="2924943"/>
            <a:ext cx="2290077" cy="265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吹き出し 7"/>
          <p:cNvSpPr/>
          <p:nvPr/>
        </p:nvSpPr>
        <p:spPr>
          <a:xfrm>
            <a:off x="3844928" y="2994547"/>
            <a:ext cx="2088232" cy="391178"/>
          </a:xfrm>
          <a:prstGeom prst="wedgeRectCallout">
            <a:avLst>
              <a:gd name="adj1" fmla="val -87099"/>
              <a:gd name="adj2" fmla="val -42029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ステージの依存関係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（依存関係なし）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99592" y="2507554"/>
            <a:ext cx="2304256" cy="201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吹き出し 6"/>
          <p:cNvSpPr/>
          <p:nvPr/>
        </p:nvSpPr>
        <p:spPr>
          <a:xfrm>
            <a:off x="3707904" y="2582128"/>
            <a:ext cx="2088232" cy="253581"/>
          </a:xfrm>
          <a:prstGeom prst="wedgeRectCallout">
            <a:avLst>
              <a:gd name="adj1" fmla="val -76049"/>
              <a:gd name="adj2" fmla="val -40286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>
                <a:solidFill>
                  <a:schemeClr val="tx1"/>
                </a:solidFill>
              </a:rPr>
              <a:t>MapReduce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ジョブのツリー構造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923384" y="3770694"/>
            <a:ext cx="1416367" cy="222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吹き出し 10"/>
          <p:cNvSpPr/>
          <p:nvPr/>
        </p:nvSpPr>
        <p:spPr>
          <a:xfrm>
            <a:off x="2682579" y="3866853"/>
            <a:ext cx="2088232" cy="253581"/>
          </a:xfrm>
          <a:prstGeom prst="wedgeRectCallout">
            <a:avLst>
              <a:gd name="adj1" fmla="val -68274"/>
              <a:gd name="adj2" fmla="val -43656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各ステージの実行計画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501769" y="4365104"/>
            <a:ext cx="202920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511660" y="4797153"/>
            <a:ext cx="2484276" cy="325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吹き出し 13"/>
          <p:cNvSpPr/>
          <p:nvPr/>
        </p:nvSpPr>
        <p:spPr>
          <a:xfrm>
            <a:off x="4896036" y="4565348"/>
            <a:ext cx="2088232" cy="253581"/>
          </a:xfrm>
          <a:prstGeom prst="wedgeRectCallout">
            <a:avLst>
              <a:gd name="adj1" fmla="val -68274"/>
              <a:gd name="adj2" fmla="val -43656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Map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処理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4330313" y="4995950"/>
            <a:ext cx="2088232" cy="253581"/>
          </a:xfrm>
          <a:prstGeom prst="wedgeRectCallout">
            <a:avLst>
              <a:gd name="adj1" fmla="val -68274"/>
              <a:gd name="adj2" fmla="val -43656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Reduce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処理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259632" y="5486294"/>
            <a:ext cx="1728192" cy="246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吹き出し 16"/>
          <p:cNvSpPr/>
          <p:nvPr/>
        </p:nvSpPr>
        <p:spPr>
          <a:xfrm>
            <a:off x="3286197" y="5606464"/>
            <a:ext cx="2088232" cy="253581"/>
          </a:xfrm>
          <a:prstGeom prst="wedgeRectCallout">
            <a:avLst>
              <a:gd name="adj1" fmla="val -68274"/>
              <a:gd name="adj2" fmla="val -43656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データ</a:t>
            </a:r>
            <a:r>
              <a:rPr lang="ja-JP" altLang="en-US" sz="1100" dirty="0" smtClean="0">
                <a:solidFill>
                  <a:schemeClr val="tx1"/>
                </a:solidFill>
              </a:rPr>
              <a:t>を取得する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四角形吹き出し 17"/>
          <p:cNvSpPr/>
          <p:nvPr/>
        </p:nvSpPr>
        <p:spPr>
          <a:xfrm>
            <a:off x="5508104" y="5782160"/>
            <a:ext cx="3240360" cy="676214"/>
          </a:xfrm>
          <a:prstGeom prst="wedgeRectCallout">
            <a:avLst>
              <a:gd name="adj1" fmla="val -56758"/>
              <a:gd name="adj2" fmla="val -51908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757238"/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[Tips]</a:t>
            </a:r>
          </a:p>
          <a:p>
            <a:pPr lvl="0" defTabSz="757238"/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・</a:t>
            </a:r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SELECT</a:t>
            </a:r>
            <a:r>
              <a:rPr lang="ja-JP" altLang="en-US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ではなく</a:t>
            </a:r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INSERT</a:t>
            </a:r>
            <a:r>
              <a:rPr lang="ja-JP" altLang="en-US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を実行すると「</a:t>
            </a:r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Move Operator</a:t>
            </a:r>
            <a:r>
              <a:rPr lang="ja-JP" altLang="en-US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」になる</a:t>
            </a:r>
            <a:endParaRPr lang="en-US" altLang="ja-JP" sz="1000" dirty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6084168" y="2835709"/>
            <a:ext cx="2592288" cy="676214"/>
          </a:xfrm>
          <a:prstGeom prst="wedgeRectCallout">
            <a:avLst>
              <a:gd name="adj1" fmla="val -59923"/>
              <a:gd name="adj2" fmla="val 10017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757238"/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[Tips]</a:t>
            </a:r>
          </a:p>
          <a:p>
            <a:pPr lvl="0" defTabSz="757238"/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・</a:t>
            </a:r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ORDER BY</a:t>
            </a:r>
            <a:r>
              <a:rPr lang="ja-JP" altLang="en-US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で並び順を指定すると「依存関係あり」になる</a:t>
            </a:r>
            <a:endParaRPr lang="en-US" altLang="ja-JP" sz="1000" dirty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8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200" dirty="0" smtClean="0"/>
              <a:t>Hive</a:t>
            </a:r>
            <a:r>
              <a:rPr lang="ja-JP" altLang="en-US" sz="2200" dirty="0" smtClean="0"/>
              <a:t>と</a:t>
            </a:r>
            <a:r>
              <a:rPr lang="en-US" altLang="ja-JP" sz="2200" dirty="0" err="1" smtClean="0"/>
              <a:t>MapReduce</a:t>
            </a:r>
            <a:r>
              <a:rPr lang="ja-JP" altLang="en-US" sz="2200" dirty="0" smtClean="0"/>
              <a:t>の関係</a:t>
            </a:r>
            <a:r>
              <a:rPr lang="en-US" altLang="ja-JP" sz="2200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テーブル</a:t>
            </a:r>
            <a:r>
              <a:rPr lang="ja-JP" altLang="en-US" dirty="0"/>
              <a:t>と</a:t>
            </a:r>
            <a:r>
              <a:rPr lang="ja-JP" altLang="en-US" dirty="0" smtClean="0"/>
              <a:t>フォルダ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データ</a:t>
            </a:r>
            <a:r>
              <a:rPr lang="ja-JP" altLang="en-US" dirty="0"/>
              <a:t>とファイル</a:t>
            </a:r>
            <a:endParaRPr lang="en-US" altLang="ja-JP" dirty="0"/>
          </a:p>
          <a:p>
            <a:endParaRPr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35523" y="1914172"/>
            <a:ext cx="3168352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CREATE TABLE 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endParaRPr lang="en-US" altLang="ja-JP" sz="1400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(id 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int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, name string);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4181905" y="1905821"/>
            <a:ext cx="4782583" cy="72843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hadoop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fs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–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lsr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/user/hive/warehouse</a:t>
            </a:r>
          </a:p>
          <a:p>
            <a:pPr defTabSz="757238"/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drwxr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-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xr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-x 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...</a:t>
            </a:r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/user/hive/warehouse/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</p:txBody>
      </p:sp>
      <p:sp>
        <p:nvSpPr>
          <p:cNvPr id="20" name="右矢印 19"/>
          <p:cNvSpPr/>
          <p:nvPr/>
        </p:nvSpPr>
        <p:spPr>
          <a:xfrm>
            <a:off x="3577850" y="1986180"/>
            <a:ext cx="648072" cy="57606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59485" y="1700808"/>
            <a:ext cx="1224136" cy="2880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Hive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104145" y="1698148"/>
            <a:ext cx="1224136" cy="2880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HDFS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290054" y="3773776"/>
            <a:ext cx="3611832" cy="192375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>
            <a:noAutofit/>
          </a:bodyPr>
          <a:lstStyle/>
          <a:p>
            <a:pPr defTabSz="757238"/>
            <a:endParaRPr lang="en-US" altLang="ja-JP" sz="1400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LOAD DATA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LOCAL</a:t>
            </a:r>
          </a:p>
          <a:p>
            <a:pPr defTabSz="757238"/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INPATH 't_user.csv'</a:t>
            </a:r>
          </a:p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OVERWRITE INTO TABLE 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  <a:p>
            <a:pPr defTabSz="757238"/>
            <a:endParaRPr lang="en-US" altLang="ja-JP" sz="1400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&gt;</a:t>
            </a:r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SELECT * FROM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  <a:p>
            <a:pPr defTabSz="757238"/>
            <a:r>
              <a:rPr lang="pt-BR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1       java</a:t>
            </a:r>
          </a:p>
          <a:p>
            <a:pPr defTabSz="757238"/>
            <a:r>
              <a:rPr lang="pt-BR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2       c</a:t>
            </a:r>
          </a:p>
          <a:p>
            <a:pPr defTabSz="757238"/>
            <a:r>
              <a:rPr lang="pt-BR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3       cpp</a:t>
            </a:r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endParaRPr lang="en-US" altLang="ja-JP" sz="1400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4287174" y="3788784"/>
            <a:ext cx="4659544" cy="169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hadoop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fs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–cat</a:t>
            </a:r>
          </a:p>
          <a:p>
            <a:pPr defTabSz="757238"/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/user/hive/warehouse/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/t_user.csv</a:t>
            </a:r>
          </a:p>
          <a:p>
            <a:pPr defTabSz="757238"/>
            <a:r>
              <a:rPr lang="pt-BR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1       java</a:t>
            </a:r>
          </a:p>
          <a:p>
            <a:pPr defTabSz="757238"/>
            <a:r>
              <a:rPr lang="pt-BR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2       c</a:t>
            </a:r>
          </a:p>
          <a:p>
            <a:pPr defTabSz="757238"/>
            <a:r>
              <a:rPr lang="pt-BR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3       </a:t>
            </a:r>
            <a:r>
              <a:rPr lang="pt-BR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cpp</a:t>
            </a:r>
            <a:endParaRPr lang="en-US" altLang="ja-JP" sz="1400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</p:txBody>
      </p:sp>
      <p:sp>
        <p:nvSpPr>
          <p:cNvPr id="25" name="右矢印 24"/>
          <p:cNvSpPr/>
          <p:nvPr/>
        </p:nvSpPr>
        <p:spPr>
          <a:xfrm>
            <a:off x="3747625" y="4257373"/>
            <a:ext cx="648072" cy="57606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14016" y="3537420"/>
            <a:ext cx="1224136" cy="2880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Hive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4225655" y="3557571"/>
            <a:ext cx="1224136" cy="2880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HDFS</a:t>
            </a:r>
          </a:p>
        </p:txBody>
      </p:sp>
      <p:sp>
        <p:nvSpPr>
          <p:cNvPr id="28" name="四角形吹き出し 27"/>
          <p:cNvSpPr/>
          <p:nvPr/>
        </p:nvSpPr>
        <p:spPr>
          <a:xfrm>
            <a:off x="2417976" y="1668264"/>
            <a:ext cx="1440160" cy="253581"/>
          </a:xfrm>
          <a:prstGeom prst="wedgeRectCallout">
            <a:avLst>
              <a:gd name="adj1" fmla="val -38853"/>
              <a:gd name="adj2" fmla="val 77665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テーブル</a:t>
            </a:r>
            <a:r>
              <a:rPr lang="ja-JP" altLang="en-US" sz="1200" dirty="0" smtClean="0">
                <a:solidFill>
                  <a:schemeClr val="tx1"/>
                </a:solidFill>
              </a:rPr>
              <a:t>の作成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29" name="四角形吹き出し 28"/>
          <p:cNvSpPr/>
          <p:nvPr/>
        </p:nvSpPr>
        <p:spPr>
          <a:xfrm>
            <a:off x="2320941" y="3537420"/>
            <a:ext cx="1843367" cy="253581"/>
          </a:xfrm>
          <a:prstGeom prst="wedgeRectCallout">
            <a:avLst>
              <a:gd name="adj1" fmla="val -38853"/>
              <a:gd name="adj2" fmla="val 77665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データの取り込み＆検索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コマンドラインオプション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hive</a:t>
            </a:r>
            <a:r>
              <a:rPr lang="ja-JP" altLang="en-US" dirty="0" smtClean="0"/>
              <a:t>コマンドの</a:t>
            </a:r>
            <a:r>
              <a:rPr lang="ja-JP" altLang="en-US" dirty="0"/>
              <a:t>オプション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-help</a:t>
            </a:r>
            <a:r>
              <a:rPr lang="ja-JP" altLang="en-US" dirty="0" smtClean="0"/>
              <a:t>：ヘルプの表示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 smtClean="0"/>
              <a:t>-e</a:t>
            </a:r>
            <a:r>
              <a:rPr lang="ja-JP" altLang="en-US" dirty="0" smtClean="0"/>
              <a:t>：クエリの直接実行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kumimoji="1" lang="en-US" altLang="ja-JP" dirty="0" smtClean="0"/>
              <a:t>-f</a:t>
            </a:r>
            <a:r>
              <a:rPr kumimoji="1" lang="ja-JP" altLang="en-US" dirty="0" smtClean="0"/>
              <a:t>：ファイルに書かれたクエリを実行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968541" y="5229201"/>
            <a:ext cx="6468095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-e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"SELECT * FROM 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;"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968540" y="5949280"/>
            <a:ext cx="6468095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cat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query.hql</a:t>
            </a:r>
            <a:endParaRPr lang="en-US" altLang="ja-JP" sz="1400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SELECT * FROM 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-f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query.hql</a:t>
            </a:r>
            <a:endParaRPr lang="en-US" altLang="ja-JP" sz="1400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67544" y="1916832"/>
            <a:ext cx="8136904" cy="280831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-help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usage: hive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-e &lt;quoted-query-string&gt;         SQL from command line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-f &lt;filename&gt;                    SQL from files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-H,--help                        Print help information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-h &lt;hostname&gt;                    connecting to Hive Server on remote host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--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hiveconf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&lt;property=value&gt;   Use value for given property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-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i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&lt;filename&gt;                    Initialization SQL file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-p &lt;port&gt;                        connecting to Hive Server on port number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-S,--silent                     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Silent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mode in interactive shell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-v,--verbose                    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Verbose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mode (echo executed SQL to the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                              console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878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200" dirty="0" smtClean="0"/>
              <a:t>ファイルフォーマット</a:t>
            </a:r>
            <a:r>
              <a:rPr lang="en-US" altLang="ja-JP" sz="2200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CREATE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TABLE</a:t>
            </a:r>
            <a:r>
              <a:rPr lang="ja-JP" altLang="en-US" dirty="0" smtClean="0"/>
              <a:t>文で指定する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ファイルフォーマット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TEXTFILE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SEQUENCEFILE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RCFILE</a:t>
            </a:r>
          </a:p>
          <a:p>
            <a:pPr lvl="2"/>
            <a:r>
              <a:rPr lang="ja-JP" altLang="en-US" dirty="0" smtClean="0"/>
              <a:t>詳細は後述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区切り文字・改行コード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文字、エスケープシーケンス、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進、</a:t>
            </a:r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進で指定可能</a:t>
            </a:r>
            <a:endParaRPr kumimoji="1" lang="en-US" altLang="ja-JP" dirty="0" smtClean="0"/>
          </a:p>
          <a:p>
            <a:pPr lvl="3"/>
            <a:r>
              <a:rPr lang="ja-JP" altLang="en-US" dirty="0" smtClean="0"/>
              <a:t>カンマ：</a:t>
            </a:r>
            <a:r>
              <a:rPr lang="en-US" altLang="ja-JP" dirty="0" smtClean="0"/>
              <a:t>','</a:t>
            </a:r>
          </a:p>
          <a:p>
            <a:pPr lvl="3"/>
            <a:r>
              <a:rPr lang="en-US" altLang="ja-JP" dirty="0" smtClean="0"/>
              <a:t>LF</a:t>
            </a:r>
            <a:r>
              <a:rPr lang="ja-JP" altLang="en-US" dirty="0"/>
              <a:t>：</a:t>
            </a:r>
            <a:r>
              <a:rPr lang="en-US" altLang="ja-JP" dirty="0"/>
              <a:t>'\</a:t>
            </a:r>
            <a:r>
              <a:rPr lang="en-US" altLang="ja-JP" dirty="0" smtClean="0"/>
              <a:t>n'</a:t>
            </a:r>
          </a:p>
          <a:p>
            <a:pPr lvl="3"/>
            <a:r>
              <a:rPr lang="en-US" altLang="ja-JP" dirty="0" smtClean="0"/>
              <a:t>Ctrl-A(8</a:t>
            </a:r>
            <a:r>
              <a:rPr lang="ja-JP" altLang="en-US" dirty="0" smtClean="0"/>
              <a:t>進</a:t>
            </a:r>
            <a:r>
              <a:rPr lang="en-US" altLang="ja-JP" dirty="0" smtClean="0"/>
              <a:t>)</a:t>
            </a:r>
            <a:r>
              <a:rPr lang="ja-JP" altLang="en-US" dirty="0" smtClean="0"/>
              <a:t>：</a:t>
            </a:r>
            <a:r>
              <a:rPr lang="en-US" altLang="ja-JP" dirty="0"/>
              <a:t>'\001</a:t>
            </a:r>
            <a:r>
              <a:rPr lang="en-US" altLang="ja-JP" dirty="0" smtClean="0"/>
              <a:t>'</a:t>
            </a:r>
          </a:p>
          <a:p>
            <a:pPr lvl="3"/>
            <a:r>
              <a:rPr lang="en-US" altLang="ja-JP" dirty="0" smtClean="0"/>
              <a:t>Ctrl-A(16</a:t>
            </a:r>
            <a:r>
              <a:rPr lang="ja-JP" altLang="en-US" dirty="0" smtClean="0"/>
              <a:t>進</a:t>
            </a:r>
            <a:r>
              <a:rPr lang="en-US" altLang="ja-JP" dirty="0"/>
              <a:t>)</a:t>
            </a:r>
            <a:r>
              <a:rPr lang="ja-JP" altLang="en-US" dirty="0" smtClean="0"/>
              <a:t>：</a:t>
            </a:r>
            <a:r>
              <a:rPr lang="en-US" altLang="ja-JP" dirty="0" smtClean="0"/>
              <a:t>'\</a:t>
            </a:r>
            <a:r>
              <a:rPr lang="en-US" altLang="ja-JP" dirty="0"/>
              <a:t>0x01</a:t>
            </a:r>
            <a:r>
              <a:rPr lang="en-US" altLang="ja-JP" dirty="0" smtClean="0"/>
              <a:t>'</a:t>
            </a:r>
            <a:endParaRPr kumimoji="1" lang="en-US" altLang="ja-JP" dirty="0" smtClean="0"/>
          </a:p>
          <a:p>
            <a:pPr lvl="2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75656" y="2564904"/>
            <a:ext cx="6840760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CREATE TABLE </a:t>
            </a:r>
            <a:r>
              <a:rPr lang="en-US" altLang="ja-JP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r>
              <a:rPr lang="en-US" altLang="ja-JP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(id </a:t>
            </a:r>
            <a:r>
              <a:rPr lang="en-US" altLang="ja-JP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int</a:t>
            </a:r>
            <a:r>
              <a:rPr lang="en-US" altLang="ja-JP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, name string)</a:t>
            </a:r>
          </a:p>
          <a:p>
            <a:pPr defTabSz="757238"/>
            <a:r>
              <a:rPr lang="ja-JP" altLang="en-US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</a:t>
            </a:r>
            <a:r>
              <a:rPr lang="en-US" altLang="ja-JP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STORED </a:t>
            </a:r>
            <a:r>
              <a:rPr lang="en-US" altLang="ja-JP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AS </a:t>
            </a:r>
            <a:r>
              <a:rPr lang="ja-JP" altLang="en-US" i="1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ファイルフォーマット</a:t>
            </a:r>
            <a:r>
              <a:rPr lang="en-US" altLang="ja-JP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475656" y="5157192"/>
            <a:ext cx="7128792" cy="136815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CREATE TABLE </a:t>
            </a:r>
            <a:r>
              <a:rPr lang="en-US" altLang="ja-JP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r>
              <a:rPr lang="en-US" altLang="ja-JP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(id </a:t>
            </a:r>
            <a:r>
              <a:rPr lang="en-US" altLang="ja-JP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int</a:t>
            </a:r>
            <a:r>
              <a:rPr lang="en-US" altLang="ja-JP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, name string)</a:t>
            </a:r>
          </a:p>
          <a:p>
            <a:pPr defTabSz="757238"/>
            <a:r>
              <a:rPr lang="ja-JP" altLang="en-US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</a:t>
            </a:r>
            <a:r>
              <a:rPr lang="en-US" altLang="ja-JP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ROW FORMAT </a:t>
            </a:r>
            <a:r>
              <a:rPr lang="en-US" altLang="ja-JP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DELIMITED</a:t>
            </a:r>
          </a:p>
          <a:p>
            <a:pPr defTabSz="757238"/>
            <a:r>
              <a:rPr lang="ja-JP" altLang="en-US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ja-JP" altLang="en-US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ja-JP" altLang="en-US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FIELDS</a:t>
            </a:r>
            <a:r>
              <a:rPr lang="ja-JP" altLang="en-US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TERMINATED BY</a:t>
            </a:r>
            <a:r>
              <a:rPr lang="ja-JP" altLang="en-US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ja-JP" altLang="en-US" i="1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区切り文字</a:t>
            </a:r>
            <a:endParaRPr lang="en-US" altLang="ja-JP" i="1" dirty="0" smtClean="0">
              <a:solidFill>
                <a:srgbClr val="FF0000"/>
              </a:solidFill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ja-JP" altLang="en-US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ja-JP" altLang="en-US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</a:t>
            </a:r>
            <a:r>
              <a:rPr lang="en-US" altLang="ja-JP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LINES</a:t>
            </a:r>
            <a:r>
              <a:rPr lang="ja-JP" altLang="en-US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TERMINATED </a:t>
            </a:r>
            <a:r>
              <a:rPr lang="en-US" altLang="ja-JP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BY</a:t>
            </a:r>
            <a:r>
              <a:rPr lang="ja-JP" altLang="en-US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改行コード</a:t>
            </a:r>
            <a:r>
              <a:rPr lang="en-US" altLang="ja-JP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68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200" dirty="0" smtClean="0"/>
              <a:t>ファイルフォーマット</a:t>
            </a:r>
            <a:r>
              <a:rPr lang="en-US" altLang="ja-JP" sz="2200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ファイルフォーマットの種類</a:t>
            </a:r>
            <a:endParaRPr lang="ja-JP" altLang="en-US" dirty="0"/>
          </a:p>
          <a:p>
            <a:pPr lvl="1"/>
            <a:r>
              <a:rPr lang="en-US" altLang="ja-JP" dirty="0" smtClean="0"/>
              <a:t>TEXTFILE(</a:t>
            </a:r>
            <a:r>
              <a:rPr lang="ja-JP" altLang="en-US" dirty="0" smtClean="0"/>
              <a:t>デフォルト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いわゆる</a:t>
            </a:r>
            <a:r>
              <a:rPr lang="en-US" altLang="ja-JP" dirty="0" smtClean="0"/>
              <a:t>CSV</a:t>
            </a:r>
            <a:r>
              <a:rPr lang="ja-JP" altLang="en-US" dirty="0" smtClean="0"/>
              <a:t>形式</a:t>
            </a:r>
            <a:endParaRPr lang="en-US" altLang="ja-JP" dirty="0" smtClean="0"/>
          </a:p>
          <a:p>
            <a:pPr lvl="2"/>
            <a:r>
              <a:rPr lang="ja-JP" altLang="en-US" dirty="0"/>
              <a:t>区切り</a:t>
            </a:r>
            <a:r>
              <a:rPr lang="ja-JP" altLang="en-US" dirty="0" smtClean="0"/>
              <a:t>文字、改行文字の変更が可能</a:t>
            </a:r>
            <a:endParaRPr lang="en-US" altLang="ja-JP" dirty="0" smtClean="0"/>
          </a:p>
          <a:p>
            <a:pPr lvl="2"/>
            <a:r>
              <a:rPr lang="ja-JP" altLang="en-US" dirty="0"/>
              <a:t>可読</a:t>
            </a:r>
            <a:r>
              <a:rPr lang="ja-JP" altLang="en-US" dirty="0" smtClean="0"/>
              <a:t>性が高い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パフォーマンスとファイルサイズで不利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SEQUENCEFILE</a:t>
            </a:r>
          </a:p>
          <a:p>
            <a:pPr lvl="2"/>
            <a:r>
              <a:rPr lang="ja-JP" altLang="en-US" dirty="0" smtClean="0"/>
              <a:t>バイナリ形式</a:t>
            </a:r>
            <a:endParaRPr lang="en-US" altLang="ja-JP" dirty="0" smtClean="0"/>
          </a:p>
          <a:p>
            <a:pPr lvl="2"/>
            <a:r>
              <a:rPr lang="ja-JP" altLang="en-US" dirty="0"/>
              <a:t>可読性</a:t>
            </a:r>
            <a:r>
              <a:rPr lang="ja-JP" altLang="en-US" dirty="0" smtClean="0"/>
              <a:t>が低い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パフォーマンスとファイルサイズで有利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RCFILE</a:t>
            </a:r>
          </a:p>
          <a:p>
            <a:pPr lvl="2"/>
            <a:r>
              <a:rPr lang="en-US" altLang="ja-JP" dirty="0" smtClean="0"/>
              <a:t>RC</a:t>
            </a:r>
            <a:r>
              <a:rPr lang="ja-JP" altLang="en-US" dirty="0" smtClean="0"/>
              <a:t>：</a:t>
            </a:r>
            <a:r>
              <a:rPr lang="en-US" altLang="ja-JP" dirty="0" smtClean="0"/>
              <a:t>Record</a:t>
            </a:r>
            <a:r>
              <a:rPr lang="ja-JP" altLang="en-US" dirty="0" smtClean="0"/>
              <a:t> </a:t>
            </a:r>
            <a:r>
              <a:rPr lang="en-US" altLang="ja-JP" dirty="0" smtClean="0"/>
              <a:t>Columnar</a:t>
            </a:r>
          </a:p>
          <a:p>
            <a:pPr lvl="2"/>
            <a:r>
              <a:rPr lang="ja-JP" altLang="en-US" dirty="0" smtClean="0"/>
              <a:t>カラム型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に近いバイナリの</a:t>
            </a:r>
            <a:r>
              <a:rPr lang="en-US" altLang="ja-JP" dirty="0" err="1" smtClean="0"/>
              <a:t>KeyValue</a:t>
            </a:r>
            <a:r>
              <a:rPr lang="ja-JP" altLang="en-US" dirty="0" smtClean="0"/>
              <a:t>形式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1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200" dirty="0" smtClean="0"/>
              <a:t>圧縮</a:t>
            </a:r>
            <a:r>
              <a:rPr lang="en-US" altLang="ja-JP" sz="2200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データを圧縮することでディスクを節約することができる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ディスク</a:t>
            </a:r>
            <a:r>
              <a:rPr lang="en-US" altLang="ja-JP" dirty="0" smtClean="0"/>
              <a:t>I/O</a:t>
            </a:r>
            <a:r>
              <a:rPr lang="ja-JP" altLang="en-US" dirty="0" smtClean="0"/>
              <a:t>を減らす意味でも有効</a:t>
            </a:r>
            <a:endParaRPr lang="en-US" altLang="ja-JP" dirty="0" smtClean="0"/>
          </a:p>
          <a:p>
            <a:r>
              <a:rPr kumimoji="1" lang="ja-JP" altLang="en-US" dirty="0"/>
              <a:t>圧縮</a:t>
            </a:r>
            <a:r>
              <a:rPr kumimoji="1" lang="ja-JP" altLang="en-US" dirty="0" smtClean="0"/>
              <a:t>の種類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gzip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圧縮率・処理速度とも平均的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bzip2</a:t>
            </a:r>
          </a:p>
          <a:p>
            <a:pPr lvl="2"/>
            <a:r>
              <a:rPr kumimoji="1" lang="ja-JP" altLang="en-US" dirty="0" smtClean="0"/>
              <a:t>圧縮率は高いが処理が遅い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LZO</a:t>
            </a:r>
          </a:p>
          <a:p>
            <a:pPr lvl="2"/>
            <a:r>
              <a:rPr kumimoji="1" lang="ja-JP" altLang="en-US" dirty="0" smtClean="0"/>
              <a:t>圧縮率は低いが処理が速い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GPL</a:t>
            </a:r>
            <a:r>
              <a:rPr lang="ja-JP" altLang="en-US" dirty="0" smtClean="0"/>
              <a:t>ライセンス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Snappy</a:t>
            </a:r>
          </a:p>
          <a:p>
            <a:pPr lvl="2"/>
            <a:r>
              <a:rPr lang="en-US" altLang="ja-JP" dirty="0" smtClean="0"/>
              <a:t>Google</a:t>
            </a:r>
            <a:r>
              <a:rPr lang="ja-JP" altLang="en-US" dirty="0" smtClean="0"/>
              <a:t>製の圧縮ライブラリ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圧縮率は</a:t>
            </a:r>
            <a:r>
              <a:rPr kumimoji="1" lang="en-US" altLang="ja-JP" dirty="0" smtClean="0"/>
              <a:t>LZO</a:t>
            </a:r>
            <a:r>
              <a:rPr kumimoji="1" lang="ja-JP" altLang="en-US" dirty="0" smtClean="0"/>
              <a:t>と互角でさらに速い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四角形吹き出し 4"/>
          <p:cNvSpPr/>
          <p:nvPr/>
        </p:nvSpPr>
        <p:spPr>
          <a:xfrm>
            <a:off x="4425605" y="3573016"/>
            <a:ext cx="3024336" cy="762163"/>
          </a:xfrm>
          <a:prstGeom prst="wedgeRectCallout">
            <a:avLst>
              <a:gd name="adj1" fmla="val -66054"/>
              <a:gd name="adj2" fmla="val -6460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757238"/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[Tips]</a:t>
            </a:r>
          </a:p>
          <a:p>
            <a:pPr lvl="0" defTabSz="757238"/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ライセンスの問題で、</a:t>
            </a:r>
            <a:r>
              <a:rPr lang="en-US" altLang="ja-JP" sz="1000" dirty="0" err="1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Hadoop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に含まれていない</a:t>
            </a:r>
            <a:endParaRPr lang="en-US" altLang="ja-JP" sz="1000" dirty="0" smtClean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5076056" y="1772816"/>
            <a:ext cx="2664296" cy="762163"/>
          </a:xfrm>
          <a:prstGeom prst="wedgeRectCallout">
            <a:avLst>
              <a:gd name="adj1" fmla="val -42884"/>
              <a:gd name="adj2" fmla="val -69251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757238"/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[Tips]</a:t>
            </a:r>
          </a:p>
          <a:p>
            <a:pPr lvl="0" defTabSz="757238"/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CDH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では</a:t>
            </a:r>
            <a:r>
              <a:rPr lang="en-US" altLang="ja-JP" sz="1000" dirty="0" err="1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hadoop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-native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パッケージのインストールが必要</a:t>
            </a:r>
            <a:endParaRPr lang="en-US" altLang="ja-JP" sz="1000" dirty="0" smtClean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45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200" dirty="0" smtClean="0"/>
              <a:t>圧縮</a:t>
            </a:r>
            <a:r>
              <a:rPr lang="en-US" altLang="ja-JP" sz="2200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使い方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注意点</a:t>
            </a:r>
            <a:endParaRPr lang="en-US" altLang="ja-JP" dirty="0"/>
          </a:p>
          <a:p>
            <a:pPr lvl="1"/>
            <a:r>
              <a:rPr lang="en-US" altLang="ja-JP" dirty="0"/>
              <a:t>TEXTFILE</a:t>
            </a:r>
            <a:r>
              <a:rPr lang="ja-JP" altLang="en-US" dirty="0"/>
              <a:t>形式を圧縮した場合、分割が行われなく</a:t>
            </a:r>
            <a:r>
              <a:rPr lang="ja-JP" altLang="en-US" dirty="0" smtClean="0"/>
              <a:t>なる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ベストプラクティス</a:t>
            </a:r>
            <a:endParaRPr lang="en-US" altLang="ja-JP" dirty="0" smtClean="0"/>
          </a:p>
          <a:p>
            <a:pPr lvl="1"/>
            <a:r>
              <a:rPr lang="ja-JP" altLang="en-US" dirty="0"/>
              <a:t>圧縮</a:t>
            </a:r>
            <a:r>
              <a:rPr lang="ja-JP" altLang="en-US" dirty="0" smtClean="0"/>
              <a:t>の効果は高く、利用すべき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SEQUENCEFILE</a:t>
            </a:r>
            <a:r>
              <a:rPr lang="ja-JP" altLang="en-US" dirty="0" smtClean="0"/>
              <a:t> </a:t>
            </a:r>
            <a:r>
              <a:rPr lang="en-US" altLang="ja-JP" dirty="0" smtClean="0"/>
              <a:t>+</a:t>
            </a:r>
            <a:r>
              <a:rPr lang="ja-JP" altLang="en-US" dirty="0" smtClean="0"/>
              <a:t> </a:t>
            </a:r>
            <a:r>
              <a:rPr lang="en-US" altLang="ja-JP" dirty="0" smtClean="0"/>
              <a:t>Snappy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または、</a:t>
            </a:r>
            <a:r>
              <a:rPr lang="en-US" altLang="ja-JP" dirty="0"/>
              <a:t> SEQUENCEFILE</a:t>
            </a:r>
            <a:r>
              <a:rPr lang="ja-JP" altLang="en-US" dirty="0"/>
              <a:t> </a:t>
            </a:r>
            <a:r>
              <a:rPr lang="en-US" altLang="ja-JP" dirty="0"/>
              <a:t>+</a:t>
            </a:r>
            <a:r>
              <a:rPr lang="ja-JP" altLang="en-US" dirty="0"/>
              <a:t> </a:t>
            </a:r>
            <a:r>
              <a:rPr lang="en-US" altLang="ja-JP" dirty="0" err="1" smtClean="0"/>
              <a:t>gzip</a:t>
            </a:r>
            <a:r>
              <a:rPr lang="ja-JP" altLang="en-US" dirty="0" smtClean="0"/>
              <a:t> を利用する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57277" y="1698652"/>
            <a:ext cx="8261255" cy="126014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SET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hive.exec.compress.output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=true;</a:t>
            </a:r>
          </a:p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SET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mapred.output.compression.codec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=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org.apache.hadoop.io.compress.GzipCodec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  <a:p>
            <a:pPr defTabSz="757238"/>
            <a:endParaRPr lang="ja-JP" altLang="en-US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INSERT OVERWRITE TABLE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t_user_seq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select * from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563888" y="1913914"/>
            <a:ext cx="667738" cy="193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4159618" y="1571861"/>
            <a:ext cx="1296144" cy="253581"/>
          </a:xfrm>
          <a:prstGeom prst="wedgeRectCallout">
            <a:avLst>
              <a:gd name="adj1" fmla="val -59884"/>
              <a:gd name="adj2" fmla="val 81036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圧縮する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380312" y="2107433"/>
            <a:ext cx="1224136" cy="313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吹き出し 10"/>
          <p:cNvSpPr/>
          <p:nvPr/>
        </p:nvSpPr>
        <p:spPr>
          <a:xfrm>
            <a:off x="7740352" y="1660333"/>
            <a:ext cx="1296144" cy="253581"/>
          </a:xfrm>
          <a:prstGeom prst="wedgeRectCallout">
            <a:avLst>
              <a:gd name="adj1" fmla="val -42742"/>
              <a:gd name="adj2" fmla="val 111366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gzip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形式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8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200" dirty="0" smtClean="0"/>
              <a:t>データ型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562465"/>
              </p:ext>
            </p:extLst>
          </p:nvPr>
        </p:nvGraphicFramePr>
        <p:xfrm>
          <a:off x="323528" y="1340768"/>
          <a:ext cx="8424935" cy="4348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8349"/>
                <a:gridCol w="1467995"/>
                <a:gridCol w="532859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データ型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説明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数値型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TINYINT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バイトの整数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SMALLINT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バイトの整数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バイトの整数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BIGINT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バイトの整数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浮動小数点型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単精度の浮動小数点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DOUBLE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倍精度の浮動小数点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文字列型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文字列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複合型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ARRAY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配列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MAP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Key</a:t>
                      </a:r>
                      <a:r>
                        <a:rPr kumimoji="1" lang="ja-JP" altLang="en-US" dirty="0" err="1" smtClean="0"/>
                        <a:t>、</a:t>
                      </a:r>
                      <a:r>
                        <a:rPr kumimoji="1" lang="en-US" altLang="ja-JP" dirty="0" smtClean="0"/>
                        <a:t>Value</a:t>
                      </a:r>
                      <a:r>
                        <a:rPr kumimoji="1" lang="ja-JP" altLang="en-US" dirty="0" smtClean="0"/>
                        <a:t>形式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Key</a:t>
                      </a:r>
                      <a:r>
                        <a:rPr kumimoji="1" lang="ja-JP" altLang="en-US" dirty="0" smtClean="0"/>
                        <a:t>はプリミティブ型のみ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STRUCT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構造体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5940152" y="3599527"/>
            <a:ext cx="2016224" cy="546139"/>
          </a:xfrm>
          <a:prstGeom prst="wedgeRectCallout">
            <a:avLst>
              <a:gd name="adj1" fmla="val -62804"/>
              <a:gd name="adj2" fmla="val 36667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757238"/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[Tips]</a:t>
            </a:r>
          </a:p>
          <a:p>
            <a:pPr lvl="0" defTabSz="757238"/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エンコードは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UTF-8(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固定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)</a:t>
            </a:r>
          </a:p>
        </p:txBody>
      </p:sp>
      <p:sp>
        <p:nvSpPr>
          <p:cNvPr id="3" name="右中かっこ 2"/>
          <p:cNvSpPr/>
          <p:nvPr/>
        </p:nvSpPr>
        <p:spPr>
          <a:xfrm>
            <a:off x="6212229" y="4365104"/>
            <a:ext cx="227869" cy="1296144"/>
          </a:xfrm>
          <a:prstGeom prst="rightBrace">
            <a:avLst>
              <a:gd name="adj1" fmla="val 29102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6516216" y="4740107"/>
            <a:ext cx="2016224" cy="489094"/>
          </a:xfrm>
          <a:prstGeom prst="wedgeRectCallout">
            <a:avLst>
              <a:gd name="adj1" fmla="val -46698"/>
              <a:gd name="adj2" fmla="val 3806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757238"/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通常は使用しない</a:t>
            </a:r>
            <a:endParaRPr lang="en-US" altLang="ja-JP" sz="1000" dirty="0" smtClean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8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200" dirty="0" smtClean="0"/>
              <a:t>パーティション</a:t>
            </a:r>
            <a:r>
              <a:rPr lang="en-US" altLang="ja-JP" sz="2200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使い方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メリット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パーティション単位での上書き</a:t>
            </a:r>
            <a:r>
              <a:rPr lang="en-US" altLang="ja-JP" dirty="0" smtClean="0"/>
              <a:t>/</a:t>
            </a:r>
            <a:r>
              <a:rPr lang="ja-JP" altLang="en-US" dirty="0" smtClean="0"/>
              <a:t>削除が可能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パーティション内で完結する検索が速くなる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527732" y="1590338"/>
            <a:ext cx="7613183" cy="212669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CREATE TABLE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t_user_part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(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id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int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,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name string )</a:t>
            </a:r>
          </a:p>
          <a:p>
            <a:pPr defTabSz="757238"/>
            <a:r>
              <a:rPr lang="en-US" altLang="ja-JP" sz="1400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PARTITIONED BY (</a:t>
            </a:r>
            <a:r>
              <a:rPr lang="en-US" altLang="ja-JP" sz="1400" dirty="0" err="1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p_ymd</a:t>
            </a:r>
            <a:r>
              <a:rPr lang="en-US" altLang="ja-JP" sz="1400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STRING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)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  <a:p>
            <a:pPr defTabSz="757238"/>
            <a:endParaRPr lang="ja-JP" altLang="en-US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LOAD DATA LOCAL INPATH 't_user_20120101.csv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'</a:t>
            </a:r>
          </a:p>
          <a:p>
            <a:pPr defTabSz="757238"/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OVERWRITE INTO TABLE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t_user_part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PARTITION (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p_ymd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= '20120101');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LOAD DATA LOCAL INPATH 't_user_20120102.csv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'</a:t>
            </a:r>
          </a:p>
          <a:p>
            <a:pPr defTabSz="757238"/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OVERWRITE INTO TABLE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t_user_part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PARTITION (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p_ymd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= '20120102');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3645517" y="1484783"/>
            <a:ext cx="2902220" cy="843938"/>
          </a:xfrm>
          <a:prstGeom prst="wedgeRectCallout">
            <a:avLst>
              <a:gd name="adj1" fmla="val -57910"/>
              <a:gd name="adj2" fmla="val 43970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757238"/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[Tips]</a:t>
            </a:r>
          </a:p>
          <a:p>
            <a:pPr lvl="0" defTabSz="757238"/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パーティション作成後は通常のカラムと区別がつかないため、プレフィックスを付けたほうがよい</a:t>
            </a:r>
            <a:endParaRPr lang="en-US" altLang="ja-JP" sz="1000" dirty="0" smtClean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lvl="0" defTabSz="757238"/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例：</a:t>
            </a:r>
            <a:r>
              <a:rPr lang="en-US" altLang="ja-JP" sz="1000" dirty="0" err="1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ymd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 → </a:t>
            </a:r>
            <a:r>
              <a:rPr lang="en-US" altLang="ja-JP" sz="1000" dirty="0" err="1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p_ymd</a:t>
            </a:r>
            <a:endParaRPr lang="en-US" altLang="ja-JP" sz="1000" dirty="0" smtClean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364088" y="3356992"/>
            <a:ext cx="237703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7389870" y="2564904"/>
            <a:ext cx="1670021" cy="370940"/>
          </a:xfrm>
          <a:prstGeom prst="wedgeRectCallout">
            <a:avLst>
              <a:gd name="adj1" fmla="val -31494"/>
              <a:gd name="adj2" fmla="val 170053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パーティションを指定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5907640" y="3933056"/>
            <a:ext cx="2937079" cy="864339"/>
          </a:xfrm>
          <a:prstGeom prst="wedgeRectCallout">
            <a:avLst>
              <a:gd name="adj1" fmla="val 6723"/>
              <a:gd name="adj2" fmla="val -90264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757238"/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[Tips]</a:t>
            </a:r>
          </a:p>
          <a:p>
            <a:pPr lvl="0" defTabSz="757238"/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パーティションの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"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値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"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に日本語は使えない</a:t>
            </a:r>
            <a:endParaRPr lang="en-US" altLang="ja-JP" sz="1000" dirty="0" smtClean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lvl="0" defTabSz="757238"/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例：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×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LOAD DATA 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～ 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PARTITION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(</a:t>
            </a:r>
            <a:r>
              <a:rPr lang="en-US" altLang="ja-JP" sz="1000" dirty="0" err="1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p_ymd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 = '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平成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23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年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1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月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1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日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0268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mtClean="0"/>
              <a:t>講義内容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Hive</a:t>
            </a:r>
            <a:r>
              <a:rPr kumimoji="1" lang="ja-JP" altLang="en-US" dirty="0" smtClean="0"/>
              <a:t>の概要</a:t>
            </a:r>
            <a:endParaRPr kumimoji="1" lang="en-US" altLang="ja-JP" dirty="0" smtClean="0"/>
          </a:p>
          <a:p>
            <a:pPr marL="742950" lvl="1" indent="-285750">
              <a:buFont typeface="Wingdings" pitchFamily="2" charset="2"/>
              <a:buChar char="n"/>
            </a:pPr>
            <a:r>
              <a:rPr lang="ja-JP" altLang="en-US" dirty="0" smtClean="0"/>
              <a:t>アーキテクチャ、用途、</a:t>
            </a:r>
            <a:r>
              <a:rPr lang="en-US" altLang="ja-JP" dirty="0" smtClean="0"/>
              <a:t>RDBMS</a:t>
            </a:r>
            <a:r>
              <a:rPr lang="ja-JP" altLang="en-US" dirty="0" smtClean="0"/>
              <a:t>との比較</a:t>
            </a:r>
            <a:endParaRPr kumimoji="1" lang="en-US" altLang="ja-JP" dirty="0" smtClean="0"/>
          </a:p>
          <a:p>
            <a:r>
              <a:rPr kumimoji="1" lang="en-US" altLang="ja-JP" dirty="0" smtClean="0"/>
              <a:t>Hive</a:t>
            </a:r>
            <a:r>
              <a:rPr kumimoji="1" lang="ja-JP" altLang="en-US" dirty="0" smtClean="0"/>
              <a:t>の特徴</a:t>
            </a:r>
            <a:endParaRPr kumimoji="1" lang="en-US" altLang="ja-JP" dirty="0" smtClean="0"/>
          </a:p>
          <a:p>
            <a:pPr marL="742950" lvl="1" indent="-285750">
              <a:buFont typeface="Wingdings" pitchFamily="2" charset="2"/>
              <a:buChar char="n"/>
            </a:pPr>
            <a:r>
              <a:rPr lang="en-US" altLang="ja-JP" dirty="0" smtClean="0"/>
              <a:t>Hive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MapReduce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ファイルフォーマット、圧縮、データ型、パーティション</a:t>
            </a:r>
            <a:endParaRPr kumimoji="1" lang="en-US" altLang="ja-JP" dirty="0" smtClean="0"/>
          </a:p>
          <a:p>
            <a:r>
              <a:rPr lang="en-US" altLang="ja-JP" dirty="0" smtClean="0"/>
              <a:t>Hive</a:t>
            </a:r>
            <a:r>
              <a:rPr lang="ja-JP" altLang="en-US" dirty="0" smtClean="0"/>
              <a:t>のクエリ</a:t>
            </a:r>
            <a:endParaRPr lang="en-US" altLang="ja-JP" dirty="0" smtClean="0"/>
          </a:p>
          <a:p>
            <a:pPr marL="742950" lvl="1" indent="-285750">
              <a:buFont typeface="Wingdings" pitchFamily="2" charset="2"/>
              <a:buChar char="n"/>
            </a:pPr>
            <a:r>
              <a:rPr lang="en-US" altLang="ja-JP" dirty="0" smtClean="0"/>
              <a:t>DDL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DML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ユーザー定義関数</a:t>
            </a:r>
            <a:endParaRPr lang="en-US" altLang="ja-JP" dirty="0" smtClean="0"/>
          </a:p>
          <a:p>
            <a:r>
              <a:rPr kumimoji="1" lang="en-US" altLang="ja-JP" dirty="0" smtClean="0"/>
              <a:t>Hive</a:t>
            </a:r>
            <a:r>
              <a:rPr kumimoji="1" lang="ja-JP" altLang="en-US" dirty="0" smtClean="0"/>
              <a:t>の管理</a:t>
            </a:r>
            <a:endParaRPr kumimoji="1" lang="en-US" altLang="ja-JP" dirty="0" smtClean="0"/>
          </a:p>
          <a:p>
            <a:pPr marL="742950" lvl="1" indent="-285750">
              <a:buFont typeface="Wingdings" pitchFamily="2" charset="2"/>
              <a:buChar char="n"/>
            </a:pPr>
            <a:r>
              <a:rPr lang="ja-JP" altLang="en-US" dirty="0" smtClean="0"/>
              <a:t>テーブル、ジョブ、ログ</a:t>
            </a:r>
            <a:endParaRPr kumimoji="1" lang="en-US" altLang="ja-JP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1026" name="Picture 2" descr="H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033" y="1196752"/>
            <a:ext cx="10858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4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200" dirty="0" smtClean="0"/>
              <a:t>パーティション</a:t>
            </a:r>
            <a:r>
              <a:rPr lang="en-US" altLang="ja-JP" sz="2200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ダイナミックパーティション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カラムの値に応じてパーティションを作成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5367" y="2132856"/>
            <a:ext cx="7613183" cy="237626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SET </a:t>
            </a:r>
            <a:r>
              <a:rPr lang="en-US" altLang="ja-JP" dirty="0" err="1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hive.exec.dynamic.partition.mode</a:t>
            </a:r>
            <a:r>
              <a:rPr lang="en-US" altLang="ja-JP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=</a:t>
            </a:r>
            <a:r>
              <a:rPr lang="en-US" altLang="ja-JP" dirty="0" err="1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nonstrict</a:t>
            </a:r>
            <a:r>
              <a:rPr lang="en-US" altLang="ja-JP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  <a:p>
            <a:pPr defTabSz="757238"/>
            <a:r>
              <a:rPr lang="en-US" altLang="ja-JP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SET </a:t>
            </a:r>
            <a:r>
              <a:rPr lang="en-US" altLang="ja-JP" dirty="0" err="1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hive.exec.dynamic.partition</a:t>
            </a:r>
            <a:r>
              <a:rPr lang="en-US" altLang="ja-JP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=true</a:t>
            </a:r>
            <a:r>
              <a:rPr lang="en-US" altLang="ja-JP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  <a:p>
            <a:pPr defTabSz="757238"/>
            <a:endParaRPr lang="en-US" altLang="ja-JP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FROM </a:t>
            </a:r>
            <a:r>
              <a:rPr lang="en-US" altLang="ja-JP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t_user_raw</a:t>
            </a:r>
            <a:r>
              <a:rPr lang="en-US" altLang="ja-JP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raw</a:t>
            </a:r>
          </a:p>
          <a:p>
            <a:pPr defTabSz="757238"/>
            <a:r>
              <a:rPr lang="en-US" altLang="ja-JP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INSERT OVERWRITE TABLE </a:t>
            </a:r>
            <a:r>
              <a:rPr lang="en-US" altLang="ja-JP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t_user_part</a:t>
            </a:r>
            <a:r>
              <a:rPr lang="en-US" altLang="ja-JP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PARTITION (</a:t>
            </a:r>
            <a:r>
              <a:rPr lang="en-US" altLang="ja-JP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p_ymd</a:t>
            </a:r>
            <a:r>
              <a:rPr lang="en-US" altLang="ja-JP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)</a:t>
            </a:r>
          </a:p>
          <a:p>
            <a:pPr defTabSz="757238"/>
            <a:r>
              <a:rPr lang="en-US" altLang="ja-JP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SELECT raw.id, raw.name, </a:t>
            </a:r>
            <a:r>
              <a:rPr lang="en-US" altLang="ja-JP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raw.ymd</a:t>
            </a:r>
            <a:r>
              <a:rPr lang="en-US" altLang="ja-JP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AS </a:t>
            </a:r>
            <a:r>
              <a:rPr lang="en-US" altLang="ja-JP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p_ymd</a:t>
            </a:r>
            <a:endParaRPr lang="en-US" altLang="ja-JP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GROUP BY </a:t>
            </a:r>
            <a:r>
              <a:rPr lang="en-US" altLang="ja-JP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raw.ymd</a:t>
            </a:r>
            <a:r>
              <a:rPr lang="en-US" altLang="ja-JP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, raw.id, raw.name;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6588224" y="3429000"/>
            <a:ext cx="11521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吹き出し 12"/>
          <p:cNvSpPr/>
          <p:nvPr/>
        </p:nvSpPr>
        <p:spPr>
          <a:xfrm>
            <a:off x="7308304" y="4077072"/>
            <a:ext cx="1670021" cy="1224136"/>
          </a:xfrm>
          <a:prstGeom prst="wedgeRectCallout">
            <a:avLst>
              <a:gd name="adj1" fmla="val -34052"/>
              <a:gd name="adj2" fmla="val -77043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[</a:t>
            </a:r>
            <a:r>
              <a:rPr lang="ja-JP" altLang="en-US" sz="1100" dirty="0" smtClean="0">
                <a:solidFill>
                  <a:schemeClr val="tx1"/>
                </a:solidFill>
              </a:rPr>
              <a:t>動的に作成</a:t>
            </a:r>
            <a:r>
              <a:rPr lang="en-US" altLang="ja-JP" sz="11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ja-JP" sz="1100" dirty="0" err="1" smtClean="0">
                <a:solidFill>
                  <a:schemeClr val="tx1"/>
                </a:solidFill>
              </a:rPr>
              <a:t>p_ymd</a:t>
            </a:r>
            <a:r>
              <a:rPr lang="en-US" altLang="ja-JP" sz="1100" dirty="0" smtClean="0">
                <a:solidFill>
                  <a:schemeClr val="tx1"/>
                </a:solidFill>
              </a:rPr>
              <a:t>=20120101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p_ymd</a:t>
            </a:r>
            <a:r>
              <a:rPr lang="en-US" altLang="ja-JP" sz="1100" dirty="0">
                <a:solidFill>
                  <a:schemeClr val="tx1"/>
                </a:solidFill>
              </a:rPr>
              <a:t>=20120102</a:t>
            </a:r>
          </a:p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p_ymd</a:t>
            </a:r>
            <a:r>
              <a:rPr lang="en-US" altLang="ja-JP" sz="1100" dirty="0">
                <a:solidFill>
                  <a:schemeClr val="tx1"/>
                </a:solidFill>
              </a:rPr>
              <a:t>=20120103</a:t>
            </a:r>
          </a:p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p_ymd</a:t>
            </a:r>
            <a:r>
              <a:rPr lang="en-US" altLang="ja-JP" sz="1100" dirty="0">
                <a:solidFill>
                  <a:schemeClr val="tx1"/>
                </a:solidFill>
              </a:rPr>
              <a:t>=20120104</a:t>
            </a:r>
          </a:p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p_ymd</a:t>
            </a:r>
            <a:r>
              <a:rPr lang="en-US" altLang="ja-JP" sz="1100" dirty="0">
                <a:solidFill>
                  <a:schemeClr val="tx1"/>
                </a:solidFill>
              </a:rPr>
              <a:t>=20120105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48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Hive</a:t>
            </a:r>
            <a:r>
              <a:rPr kumimoji="1" lang="ja-JP" altLang="en-US" dirty="0" smtClean="0"/>
              <a:t>のクエリ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9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200" dirty="0" smtClean="0"/>
              <a:t>DDL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テーブルを作成する</a:t>
            </a:r>
            <a:r>
              <a:rPr kumimoji="1" lang="en-US" altLang="ja-JP" dirty="0" smtClean="0"/>
              <a:t>(CREATE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TABLE)</a:t>
            </a:r>
          </a:p>
          <a:p>
            <a:pPr lvl="1"/>
            <a:r>
              <a:rPr kumimoji="1" lang="ja-JP" altLang="en-US" dirty="0" smtClean="0"/>
              <a:t>基本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応用</a:t>
            </a:r>
            <a:endParaRPr lang="ja-JP" altLang="en-US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テーブルを削除する</a:t>
            </a:r>
            <a:r>
              <a:rPr lang="en-US" altLang="ja-JP" dirty="0" smtClean="0"/>
              <a:t>(DROP</a:t>
            </a:r>
            <a:r>
              <a:rPr lang="ja-JP" altLang="en-US" dirty="0" smtClean="0"/>
              <a:t> </a:t>
            </a:r>
            <a:r>
              <a:rPr lang="en-US" altLang="ja-JP" dirty="0" smtClean="0"/>
              <a:t>TABLE)</a:t>
            </a:r>
            <a:endParaRPr lang="en-US" altLang="ja-JP" dirty="0"/>
          </a:p>
          <a:p>
            <a:pPr lvl="1"/>
            <a:r>
              <a:rPr lang="ja-JP" altLang="en-US" dirty="0" smtClean="0"/>
              <a:t>基本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kumimoji="1" lang="ja-JP" altLang="en-US" dirty="0" smtClean="0"/>
              <a:t>パーティションの削除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115616" y="1988840"/>
            <a:ext cx="5544616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CREATE TABLE 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(id INT, name STRING);</a:t>
            </a:r>
            <a:r>
              <a:rPr lang="ja-JP" altLang="en-US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endParaRPr lang="en-US" altLang="ja-JP" sz="1400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115616" y="2924944"/>
            <a:ext cx="6984776" cy="158417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CREATE TABLE </a:t>
            </a:r>
            <a:r>
              <a:rPr lang="en-US" altLang="ja-JP" sz="1400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IF NOT EXISTS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(id INT, name STRING)</a:t>
            </a:r>
          </a:p>
          <a:p>
            <a:pPr defTabSz="757238"/>
            <a:r>
              <a:rPr lang="ja-JP" altLang="en-US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PARTITIONED </a:t>
            </a:r>
            <a:r>
              <a:rPr lang="en-US" altLang="ja-JP" sz="1400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BY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(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p_ymd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STRING)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ROW FORMAT DELIMITED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    </a:t>
            </a:r>
            <a:r>
              <a:rPr lang="en-US" altLang="ja-JP" sz="1400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FIELDS TERMINATED BY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'\t'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    </a:t>
            </a:r>
            <a:r>
              <a:rPr lang="en-US" altLang="ja-JP" sz="1400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LINES TERMINATED BY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'\n'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</a:t>
            </a:r>
            <a:r>
              <a:rPr lang="en-US" altLang="ja-JP" sz="1400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STORED AS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SEQUENCEFILE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3579767" y="2564904"/>
            <a:ext cx="1670021" cy="402452"/>
          </a:xfrm>
          <a:prstGeom prst="wedgeRectCallout">
            <a:avLst>
              <a:gd name="adj1" fmla="val -41217"/>
              <a:gd name="adj2" fmla="val 77853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テーブルがなければ作成する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5199192" y="3429000"/>
            <a:ext cx="1800199" cy="360040"/>
          </a:xfrm>
          <a:prstGeom prst="wedgeRectCallout">
            <a:avLst>
              <a:gd name="adj1" fmla="val -82104"/>
              <a:gd name="adj2" fmla="val -41811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>
                <a:solidFill>
                  <a:schemeClr val="tx1"/>
                </a:solidFill>
              </a:rPr>
              <a:t>p_ymd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でパーティショニング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5076056" y="3943592"/>
            <a:ext cx="1800199" cy="360040"/>
          </a:xfrm>
          <a:prstGeom prst="wedgeRectCallout">
            <a:avLst>
              <a:gd name="adj1" fmla="val -65964"/>
              <a:gd name="adj2" fmla="val -75041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カラムはタブ区切り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行は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LF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区切り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107503" y="3717032"/>
            <a:ext cx="1800199" cy="360040"/>
          </a:xfrm>
          <a:prstGeom prst="wedgeRectCallout">
            <a:avLst>
              <a:gd name="adj1" fmla="val 36100"/>
              <a:gd name="adj2" fmla="val 72121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SEQUENCEFILE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形式で保存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15616" y="5301208"/>
            <a:ext cx="288032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DROP TABLE 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  <a:r>
              <a:rPr lang="ja-JP" altLang="en-US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endParaRPr lang="en-US" altLang="ja-JP" sz="1400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115616" y="6309320"/>
            <a:ext cx="65527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ALTER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TABLE 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DROP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PARTITION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(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p_ymd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='20120101');</a:t>
            </a:r>
            <a:r>
              <a:rPr lang="ja-JP" altLang="en-US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endParaRPr lang="en-US" altLang="ja-JP" sz="1400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5323446" y="5589240"/>
            <a:ext cx="2088232" cy="543935"/>
          </a:xfrm>
          <a:prstGeom prst="wedgeRectCallout">
            <a:avLst>
              <a:gd name="adj1" fmla="val -43585"/>
              <a:gd name="adj2" fmla="val 90018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757238"/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[Tips]</a:t>
            </a:r>
            <a:endParaRPr lang="en-US" altLang="ja-JP" sz="1000" dirty="0" smtClean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lvl="0" defTabSz="757238"/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DROP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ではなく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ALTER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を使用する</a:t>
            </a:r>
            <a:endParaRPr lang="en-US" altLang="ja-JP" sz="1000" dirty="0" smtClean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8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200" dirty="0" smtClean="0"/>
              <a:t>DML(1/3)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データのインポート</a:t>
            </a:r>
            <a:r>
              <a:rPr kumimoji="1" lang="en-US" altLang="ja-JP" dirty="0" smtClean="0"/>
              <a:t>(LOAD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DATA)</a:t>
            </a:r>
          </a:p>
          <a:p>
            <a:pPr lvl="1"/>
            <a:r>
              <a:rPr lang="ja-JP" altLang="en-US" dirty="0" smtClean="0"/>
              <a:t>ローカルのファイルシステムからインポート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lvl="1"/>
            <a:r>
              <a:rPr kumimoji="1" lang="en-US" altLang="ja-JP" dirty="0" smtClean="0"/>
              <a:t>HDFS</a:t>
            </a:r>
            <a:r>
              <a:rPr kumimoji="1" lang="ja-JP" altLang="en-US" dirty="0" smtClean="0"/>
              <a:t>からインポート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データのエクスポート</a:t>
            </a:r>
            <a:r>
              <a:rPr lang="en-US" altLang="ja-JP" dirty="0" smtClean="0"/>
              <a:t>(INSERT OVERWRITE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...</a:t>
            </a:r>
            <a:r>
              <a:rPr lang="ja-JP" altLang="en-US" dirty="0" smtClean="0"/>
              <a:t> </a:t>
            </a:r>
            <a:r>
              <a:rPr lang="en-US" altLang="ja-JP" dirty="0" smtClean="0"/>
              <a:t>DIRECTORY)</a:t>
            </a:r>
            <a:endParaRPr lang="en-US" altLang="ja-JP" dirty="0"/>
          </a:p>
          <a:p>
            <a:pPr lvl="1"/>
            <a:r>
              <a:rPr lang="ja-JP" altLang="en-US" dirty="0"/>
              <a:t>ローカルの</a:t>
            </a:r>
            <a:r>
              <a:rPr lang="ja-JP" altLang="en-US" dirty="0" smtClean="0"/>
              <a:t>ファイルシステムへエクスポート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HDFS</a:t>
            </a:r>
            <a:r>
              <a:rPr lang="ja-JP" altLang="en-US" dirty="0" smtClean="0"/>
              <a:t>へエクスポート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115616" y="1988840"/>
            <a:ext cx="5507083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LOAD DATA 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LOCAL INPATH</a:t>
            </a:r>
          </a:p>
          <a:p>
            <a:pPr defTabSz="757238"/>
            <a:r>
              <a:rPr lang="ja-JP" altLang="en-US" sz="1400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'/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tmp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/t_user.csv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' OVERWRITE INTO TABLE 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5004048" y="1647153"/>
            <a:ext cx="2114307" cy="360040"/>
          </a:xfrm>
          <a:prstGeom prst="wedgeRectCallout">
            <a:avLst>
              <a:gd name="adj1" fmla="val -53678"/>
              <a:gd name="adj2" fmla="val 102977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必ず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OVERWRITE</a:t>
            </a:r>
            <a:r>
              <a:rPr lang="ja-JP" altLang="en-US" sz="1100" dirty="0" smtClean="0">
                <a:solidFill>
                  <a:schemeClr val="tx1"/>
                </a:solidFill>
              </a:rPr>
              <a:t>を使用する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115616" y="2924944"/>
            <a:ext cx="66967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LOAD DATA 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INPATH</a:t>
            </a:r>
          </a:p>
          <a:p>
            <a:pPr defTabSz="757238"/>
            <a:r>
              <a:rPr lang="ja-JP" altLang="en-US" sz="1400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'/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user/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hdfs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/input/t_user.csv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' OVERWRITE INTO TABLE 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115615" y="4293096"/>
            <a:ext cx="6002739" cy="62449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INSERT OVERWRITE LOCAL DIRECTORY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'/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tmp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/output'</a:t>
            </a:r>
          </a:p>
          <a:p>
            <a:pPr defTabSz="757238"/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SELECT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*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FROM 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115616" y="5301208"/>
            <a:ext cx="540060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INSERT OVERWRITE DIRECTORY</a:t>
            </a:r>
          </a:p>
          <a:p>
            <a:pPr defTabSz="757238"/>
            <a:r>
              <a:rPr lang="ja-JP" altLang="en-US" sz="1400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'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user/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hdfs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/output' SELECT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*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FROM 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</p:txBody>
      </p:sp>
      <p:sp>
        <p:nvSpPr>
          <p:cNvPr id="10" name="四角形吹き出し 9"/>
          <p:cNvSpPr/>
          <p:nvPr/>
        </p:nvSpPr>
        <p:spPr>
          <a:xfrm>
            <a:off x="6876256" y="3888181"/>
            <a:ext cx="2114307" cy="360040"/>
          </a:xfrm>
          <a:prstGeom prst="wedgeRectCallout">
            <a:avLst>
              <a:gd name="adj1" fmla="val -65804"/>
              <a:gd name="adj2" fmla="val 79239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ディレクトリを指定する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899592" y="5954650"/>
            <a:ext cx="2088232" cy="655822"/>
          </a:xfrm>
          <a:prstGeom prst="wedgeRectCallout">
            <a:avLst>
              <a:gd name="adj1" fmla="val -49724"/>
              <a:gd name="adj2" fmla="val -17601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757238"/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[Tips]</a:t>
            </a:r>
            <a:endParaRPr lang="en-US" altLang="ja-JP" sz="1000" dirty="0" smtClean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lvl="0" defTabSz="757238"/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エクスポートすると区切り文字が必ず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Ctrl-A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になる</a:t>
            </a:r>
            <a:endParaRPr lang="en-US" altLang="ja-JP" sz="1000" dirty="0" smtClean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3275854" y="5811474"/>
            <a:ext cx="4320481" cy="1046526"/>
          </a:xfrm>
          <a:prstGeom prst="wedgeRectCallout">
            <a:avLst>
              <a:gd name="adj1" fmla="val -58973"/>
              <a:gd name="adj2" fmla="val -1337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757238"/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■回避策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1</a:t>
            </a:r>
          </a:p>
          <a:p>
            <a:pPr lvl="0" defTabSz="757238"/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  </a:t>
            </a:r>
            <a:r>
              <a:rPr lang="en-US" altLang="ja-JP" sz="1000" dirty="0" err="1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sed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で置換する</a:t>
            </a:r>
            <a:endParaRPr lang="en-US" altLang="ja-JP" sz="1000" dirty="0" smtClean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lvl="0" defTabSz="757238"/>
            <a:r>
              <a:rPr lang="ja-JP" altLang="en-US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 例：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$ </a:t>
            </a:r>
            <a:r>
              <a:rPr lang="en-US" altLang="ja-JP" sz="1000" dirty="0" err="1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sed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-e 's/\x01/\t/g' /</a:t>
            </a:r>
            <a:r>
              <a:rPr lang="en-US" altLang="ja-JP" sz="1000" dirty="0" err="1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tmp</a:t>
            </a:r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/output/*</a:t>
            </a:r>
            <a:endParaRPr lang="en-US" altLang="ja-JP" sz="1000" dirty="0" smtClean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lvl="0" defTabSz="757238"/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■回避策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2</a:t>
            </a:r>
          </a:p>
          <a:p>
            <a:pPr lvl="0" defTabSz="757238"/>
            <a:r>
              <a:rPr lang="ja-JP" altLang="en-US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hive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-e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で標準出力に出す</a:t>
            </a:r>
            <a:endParaRPr lang="en-US" altLang="ja-JP" sz="1000" dirty="0" smtClean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lvl="0" defTabSz="757238"/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  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例：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$ </a:t>
            </a:r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hive -e 'SELECT * FROM </a:t>
            </a:r>
            <a:r>
              <a:rPr lang="en-US" altLang="ja-JP" sz="1000" dirty="0" err="1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t_user</a:t>
            </a:r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' &gt; /</a:t>
            </a:r>
            <a:r>
              <a:rPr lang="en-US" altLang="ja-JP" sz="1000" dirty="0" err="1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tmp</a:t>
            </a:r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/output/t_user.csv</a:t>
            </a:r>
          </a:p>
        </p:txBody>
      </p:sp>
    </p:spTree>
    <p:extLst>
      <p:ext uri="{BB962C8B-B14F-4D97-AF65-F5344CB8AC3E}">
        <p14:creationId xmlns:p14="http://schemas.microsoft.com/office/powerpoint/2010/main" val="20268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200" dirty="0" smtClean="0"/>
              <a:t>DML(2/3)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SELECT</a:t>
            </a:r>
            <a:r>
              <a:rPr kumimoji="1" lang="ja-JP" altLang="en-US" dirty="0" smtClean="0"/>
              <a:t>文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基本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lang="en-US" altLang="ja-JP" dirty="0" smtClean="0"/>
              <a:t>LIMIT</a:t>
            </a:r>
          </a:p>
          <a:p>
            <a:pPr lvl="2"/>
            <a:r>
              <a:rPr lang="en-US" altLang="ja-JP" dirty="0" smtClean="0"/>
              <a:t>MySQL</a:t>
            </a:r>
            <a:r>
              <a:rPr lang="ja-JP" altLang="en-US" dirty="0" err="1"/>
              <a:t>、</a:t>
            </a:r>
            <a:r>
              <a:rPr lang="en-US" altLang="ja-JP" dirty="0" err="1"/>
              <a:t>PostgreSQL</a:t>
            </a:r>
            <a:r>
              <a:rPr lang="ja-JP" altLang="en-US" dirty="0"/>
              <a:t>にある</a:t>
            </a:r>
            <a:r>
              <a:rPr lang="en-US" altLang="ja-JP" dirty="0"/>
              <a:t>LIMIT</a:t>
            </a:r>
            <a:r>
              <a:rPr lang="ja-JP" altLang="en-US" dirty="0"/>
              <a:t>が使用できる</a:t>
            </a:r>
            <a:endParaRPr lang="en-US" altLang="ja-JP" dirty="0"/>
          </a:p>
          <a:p>
            <a:pPr lvl="2"/>
            <a:r>
              <a:rPr lang="en-US" altLang="ja-JP" dirty="0" smtClean="0"/>
              <a:t>OFFSET</a:t>
            </a:r>
            <a:r>
              <a:rPr lang="ja-JP" altLang="en-US" dirty="0"/>
              <a:t>は使用できない</a:t>
            </a:r>
            <a:endParaRPr lang="en-US" altLang="ja-JP" dirty="0"/>
          </a:p>
          <a:p>
            <a:pPr lvl="1"/>
            <a:r>
              <a:rPr lang="en-US" altLang="ja-JP" dirty="0" smtClean="0"/>
              <a:t>SORT</a:t>
            </a:r>
            <a:r>
              <a:rPr lang="ja-JP" altLang="en-US" dirty="0" smtClean="0"/>
              <a:t> </a:t>
            </a:r>
            <a:r>
              <a:rPr lang="en-US" altLang="ja-JP" dirty="0" smtClean="0"/>
              <a:t>BY</a:t>
            </a:r>
          </a:p>
          <a:p>
            <a:pPr lvl="2"/>
            <a:r>
              <a:rPr lang="ja-JP" altLang="en-US" dirty="0" smtClean="0"/>
              <a:t>ソート処理を</a:t>
            </a:r>
            <a:r>
              <a:rPr lang="en-US" altLang="ja-JP" dirty="0" smtClean="0"/>
              <a:t>Reduce</a:t>
            </a:r>
            <a:r>
              <a:rPr lang="ja-JP" altLang="en-US" dirty="0" smtClean="0"/>
              <a:t>タスクごとに分散する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処理は速いが、期待した結果と異なる</a:t>
            </a:r>
            <a:endParaRPr lang="en-US" altLang="ja-JP" dirty="0" smtClean="0"/>
          </a:p>
          <a:p>
            <a:pPr lvl="1"/>
            <a:r>
              <a:rPr lang="en-US" altLang="ja-JP" dirty="0"/>
              <a:t>ORDER</a:t>
            </a:r>
            <a:r>
              <a:rPr lang="ja-JP" altLang="en-US" dirty="0"/>
              <a:t> </a:t>
            </a:r>
            <a:r>
              <a:rPr lang="en-US" altLang="ja-JP" dirty="0" smtClean="0"/>
              <a:t>BY</a:t>
            </a:r>
          </a:p>
          <a:p>
            <a:pPr lvl="2"/>
            <a:r>
              <a:rPr lang="ja-JP" altLang="en-US" dirty="0" smtClean="0"/>
              <a:t>ソート処理を分散しない</a:t>
            </a:r>
            <a:endParaRPr lang="en-US" altLang="ja-JP" dirty="0"/>
          </a:p>
          <a:p>
            <a:pPr lvl="2"/>
            <a:r>
              <a:rPr kumimoji="1" lang="ja-JP" altLang="en-US" dirty="0" smtClean="0"/>
              <a:t>処理が遅いが、</a:t>
            </a:r>
            <a:r>
              <a:rPr kumimoji="1" lang="en-US" altLang="ja-JP" dirty="0" smtClean="0"/>
              <a:t>RDBMS</a:t>
            </a:r>
            <a:r>
              <a:rPr kumimoji="1" lang="ja-JP" altLang="en-US" dirty="0" smtClean="0"/>
              <a:t>と同じソート結果になる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115616" y="1916832"/>
            <a:ext cx="540060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SELECT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*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FROM 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508104" y="2564904"/>
            <a:ext cx="3438805" cy="216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SELECT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*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FROM 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endParaRPr lang="en-US" altLang="ja-JP" sz="1400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SORT</a:t>
            </a:r>
            <a:r>
              <a:rPr lang="ja-JP" altLang="en-US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BY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p_ymd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  <a:p>
            <a:pPr defTabSz="757238"/>
            <a:r>
              <a:rPr lang="fi-FI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1       java    20120101</a:t>
            </a:r>
          </a:p>
          <a:p>
            <a:pPr defTabSz="757238"/>
            <a:r>
              <a:rPr lang="fi-FI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1       ruby    20120102</a:t>
            </a:r>
            <a:endParaRPr lang="fi-FI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fi-FI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1       html    20120103</a:t>
            </a:r>
          </a:p>
          <a:p>
            <a:pPr defTabSz="757238"/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：</a:t>
            </a:r>
            <a:endParaRPr lang="fi-FI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2       c       20120101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2       python  20120102</a:t>
            </a:r>
          </a:p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2       xml     20120103</a:t>
            </a:r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227506" y="3102974"/>
            <a:ext cx="1016901" cy="686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227505" y="3943592"/>
            <a:ext cx="1016901" cy="7095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508104" y="4869160"/>
            <a:ext cx="3438805" cy="187220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SELECT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*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FROM 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endParaRPr lang="en-US" altLang="ja-JP" sz="1400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ORDER</a:t>
            </a:r>
            <a:r>
              <a:rPr lang="ja-JP" altLang="en-US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BY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p_ymd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  <a:p>
            <a:pPr defTabSz="757238"/>
            <a:r>
              <a:rPr lang="fi-FI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1       java    20120101</a:t>
            </a:r>
          </a:p>
          <a:p>
            <a:pPr defTabSz="757238"/>
            <a:r>
              <a:rPr lang="fi-FI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2       c       20120101</a:t>
            </a:r>
          </a:p>
          <a:p>
            <a:pPr defTabSz="757238"/>
            <a:r>
              <a:rPr lang="fi-FI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1       </a:t>
            </a:r>
            <a:r>
              <a:rPr lang="fi-FI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ruby    20120102</a:t>
            </a:r>
          </a:p>
          <a:p>
            <a:pPr defTabSz="757238"/>
            <a:r>
              <a:rPr lang="fi-FI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2       python  20120102</a:t>
            </a:r>
          </a:p>
          <a:p>
            <a:pPr defTabSz="757238"/>
            <a:r>
              <a:rPr lang="fi-FI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1       html    20120103</a:t>
            </a:r>
          </a:p>
          <a:p>
            <a:pPr defTabSz="757238"/>
            <a:r>
              <a:rPr lang="fi-FI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2       xml     20120103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227505" y="5337212"/>
            <a:ext cx="1016902" cy="1332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8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200" dirty="0" smtClean="0"/>
              <a:t>DML(3/3)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JOIN</a:t>
            </a:r>
            <a:r>
              <a:rPr kumimoji="1" lang="ja-JP" altLang="en-US" dirty="0" smtClean="0"/>
              <a:t>句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基本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等価結合のみサポート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○：</a:t>
            </a:r>
            <a:r>
              <a:rPr lang="en-US" altLang="ja-JP" dirty="0" smtClean="0"/>
              <a:t>SELECT</a:t>
            </a:r>
            <a:r>
              <a:rPr lang="ja-JP" altLang="en-US" dirty="0" smtClean="0"/>
              <a:t> </a:t>
            </a:r>
            <a:r>
              <a:rPr lang="en-US" altLang="ja-JP" dirty="0" smtClean="0"/>
              <a:t>...</a:t>
            </a:r>
            <a:r>
              <a:rPr lang="ja-JP" altLang="en-US" dirty="0" smtClean="0"/>
              <a:t> </a:t>
            </a:r>
            <a:r>
              <a:rPr lang="en-US" altLang="ja-JP" dirty="0" smtClean="0"/>
              <a:t>FROM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t_user</a:t>
            </a:r>
            <a:r>
              <a:rPr lang="en-US" altLang="ja-JP" dirty="0" smtClean="0"/>
              <a:t> a</a:t>
            </a:r>
            <a:r>
              <a:rPr lang="ja-JP" altLang="en-US" dirty="0" smtClean="0"/>
              <a:t> </a:t>
            </a:r>
            <a:r>
              <a:rPr lang="en-US" altLang="ja-JP" dirty="0" smtClean="0"/>
              <a:t>JOIN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t_address</a:t>
            </a:r>
            <a:r>
              <a:rPr lang="en-US" altLang="ja-JP" dirty="0" smtClean="0"/>
              <a:t> b 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(a.id = </a:t>
            </a:r>
            <a:r>
              <a:rPr lang="en-US" altLang="ja-JP" dirty="0" err="1" smtClean="0"/>
              <a:t>b.userid</a:t>
            </a:r>
            <a:r>
              <a:rPr lang="en-US" altLang="ja-JP" dirty="0" smtClean="0"/>
              <a:t>);</a:t>
            </a:r>
          </a:p>
          <a:p>
            <a:pPr lvl="2"/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：</a:t>
            </a:r>
            <a:r>
              <a:rPr lang="en-US" altLang="ja-JP" dirty="0" smtClean="0"/>
              <a:t>SELECT</a:t>
            </a:r>
            <a:r>
              <a:rPr lang="ja-JP" altLang="en-US" dirty="0" smtClean="0"/>
              <a:t> </a:t>
            </a:r>
            <a:r>
              <a:rPr lang="en-US" altLang="ja-JP" dirty="0"/>
              <a:t>...</a:t>
            </a:r>
            <a:r>
              <a:rPr lang="ja-JP" altLang="en-US" dirty="0"/>
              <a:t> </a:t>
            </a:r>
            <a:r>
              <a:rPr lang="en-US" altLang="ja-JP" dirty="0"/>
              <a:t>FROM</a:t>
            </a:r>
            <a:r>
              <a:rPr lang="ja-JP" altLang="en-US" dirty="0"/>
              <a:t> </a:t>
            </a:r>
            <a:r>
              <a:rPr lang="en-US" altLang="ja-JP" dirty="0" err="1" smtClean="0"/>
              <a:t>t_user</a:t>
            </a:r>
            <a:r>
              <a:rPr lang="en-US" altLang="ja-JP" dirty="0" smtClean="0"/>
              <a:t> a</a:t>
            </a:r>
            <a:r>
              <a:rPr lang="ja-JP" altLang="en-US" dirty="0" smtClean="0"/>
              <a:t> </a:t>
            </a:r>
            <a:r>
              <a:rPr lang="en-US" altLang="ja-JP" dirty="0"/>
              <a:t>JOIN</a:t>
            </a:r>
            <a:r>
              <a:rPr lang="ja-JP" altLang="en-US" dirty="0"/>
              <a:t> </a:t>
            </a:r>
            <a:r>
              <a:rPr lang="en-US" altLang="ja-JP" dirty="0" err="1" smtClean="0"/>
              <a:t>t_address</a:t>
            </a:r>
            <a:r>
              <a:rPr lang="en-US" altLang="ja-JP" dirty="0" smtClean="0"/>
              <a:t> b ON</a:t>
            </a:r>
            <a:r>
              <a:rPr lang="ja-JP" altLang="en-US" dirty="0" smtClean="0"/>
              <a:t> </a:t>
            </a:r>
            <a:r>
              <a:rPr lang="en-US" altLang="ja-JP" dirty="0"/>
              <a:t>(a.id </a:t>
            </a:r>
            <a:r>
              <a:rPr lang="en-US" altLang="ja-JP" dirty="0" smtClean="0"/>
              <a:t>!= </a:t>
            </a:r>
            <a:r>
              <a:rPr lang="en-US" altLang="ja-JP" dirty="0" err="1"/>
              <a:t>b.userid</a:t>
            </a:r>
            <a:r>
              <a:rPr lang="en-US" altLang="ja-JP" dirty="0" smtClean="0"/>
              <a:t>);</a:t>
            </a:r>
          </a:p>
          <a:p>
            <a:pPr lvl="1"/>
            <a:r>
              <a:rPr kumimoji="1" lang="en-US" altLang="ja-JP" dirty="0" smtClean="0"/>
              <a:t>WHERE</a:t>
            </a:r>
            <a:r>
              <a:rPr kumimoji="1" lang="ja-JP" altLang="en-US" dirty="0" smtClean="0"/>
              <a:t>句での</a:t>
            </a:r>
            <a:r>
              <a:rPr kumimoji="1" lang="en-US" altLang="ja-JP" dirty="0" smtClean="0"/>
              <a:t>JOIN</a:t>
            </a:r>
            <a:r>
              <a:rPr kumimoji="1" lang="ja-JP" altLang="en-US" dirty="0" smtClean="0"/>
              <a:t>はサポートしない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×</a:t>
            </a:r>
            <a:r>
              <a:rPr lang="ja-JP" altLang="en-US" dirty="0" smtClean="0"/>
              <a:t>：</a:t>
            </a:r>
            <a:r>
              <a:rPr lang="en-US" altLang="ja-JP" dirty="0"/>
              <a:t> SELECT</a:t>
            </a:r>
            <a:r>
              <a:rPr lang="ja-JP" altLang="en-US" dirty="0"/>
              <a:t> </a:t>
            </a:r>
            <a:r>
              <a:rPr lang="en-US" altLang="ja-JP" dirty="0"/>
              <a:t>...</a:t>
            </a:r>
            <a:r>
              <a:rPr lang="ja-JP" altLang="en-US" dirty="0"/>
              <a:t> </a:t>
            </a:r>
            <a:r>
              <a:rPr lang="en-US" altLang="ja-JP" dirty="0"/>
              <a:t>FROM</a:t>
            </a:r>
            <a:r>
              <a:rPr lang="ja-JP" altLang="en-US" dirty="0"/>
              <a:t> </a:t>
            </a:r>
            <a:r>
              <a:rPr lang="en-US" altLang="ja-JP" dirty="0" err="1" smtClean="0"/>
              <a:t>t_user</a:t>
            </a:r>
            <a:r>
              <a:rPr lang="en-US" altLang="ja-JP" dirty="0" smtClean="0"/>
              <a:t> a, </a:t>
            </a:r>
            <a:r>
              <a:rPr lang="en-US" altLang="ja-JP" dirty="0" err="1" smtClean="0"/>
              <a:t>t_address</a:t>
            </a:r>
            <a:r>
              <a:rPr lang="en-US" altLang="ja-JP" dirty="0" smtClean="0"/>
              <a:t> b</a:t>
            </a:r>
            <a:r>
              <a:rPr lang="ja-JP" altLang="en-US" dirty="0" smtClean="0"/>
              <a:t> </a:t>
            </a:r>
            <a:r>
              <a:rPr lang="en-US" altLang="ja-JP" dirty="0" smtClean="0"/>
              <a:t>WHERE</a:t>
            </a:r>
            <a:r>
              <a:rPr lang="ja-JP" altLang="en-US" dirty="0" smtClean="0"/>
              <a:t> </a:t>
            </a:r>
            <a:r>
              <a:rPr lang="en-US" altLang="ja-JP" dirty="0" smtClean="0"/>
              <a:t>a.id = </a:t>
            </a:r>
            <a:r>
              <a:rPr lang="en-US" altLang="ja-JP" dirty="0" err="1" smtClean="0"/>
              <a:t>b.userid</a:t>
            </a:r>
            <a:r>
              <a:rPr lang="en-US" altLang="ja-JP" dirty="0" smtClean="0"/>
              <a:t>;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115616" y="1916832"/>
            <a:ext cx="66967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SELECT a.name,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b.city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FROM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a </a:t>
            </a:r>
            <a:r>
              <a:rPr lang="en-US" altLang="ja-JP" sz="1400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JOIN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t_address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b</a:t>
            </a:r>
          </a:p>
          <a:p>
            <a:pPr defTabSz="757238"/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ON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( a.id =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b.userid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);</a:t>
            </a:r>
            <a:endParaRPr lang="en-US" altLang="ja-JP" sz="1400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6228184" y="1297767"/>
            <a:ext cx="2088232" cy="655822"/>
          </a:xfrm>
          <a:prstGeom prst="wedgeRectCallout">
            <a:avLst>
              <a:gd name="adj1" fmla="val -69367"/>
              <a:gd name="adj2" fmla="val 50158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757238"/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[Tips]</a:t>
            </a:r>
          </a:p>
          <a:p>
            <a:pPr lvl="0" defTabSz="757238"/>
            <a:r>
              <a:rPr lang="en-US" altLang="ja-JP" sz="1000" dirty="0" smtClean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INNER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を付けるとエラーになる</a:t>
            </a:r>
            <a:endParaRPr lang="en-US" altLang="ja-JP" sz="1000" dirty="0" smtClean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8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200" dirty="0" smtClean="0"/>
              <a:t>ユーザー定義関数</a:t>
            </a:r>
            <a:r>
              <a:rPr lang="en-US" altLang="ja-JP" sz="2200" dirty="0" smtClean="0"/>
              <a:t>(UDF)(1/2)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UDF</a:t>
            </a:r>
            <a:r>
              <a:rPr kumimoji="1" lang="ja-JP" altLang="en-US" dirty="0" smtClean="0"/>
              <a:t>の使い方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lvl="1"/>
            <a:r>
              <a:rPr lang="ja-JP" altLang="en-US" dirty="0"/>
              <a:t>他のライブラリと依存関係がある</a:t>
            </a:r>
            <a:r>
              <a:rPr lang="ja-JP" altLang="en-US" dirty="0" smtClean="0"/>
              <a:t>場合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HDFS</a:t>
            </a:r>
            <a:r>
              <a:rPr lang="ja-JP" altLang="en-US" dirty="0"/>
              <a:t>上の</a:t>
            </a:r>
            <a:r>
              <a:rPr lang="en-US" altLang="ja-JP" dirty="0"/>
              <a:t>UDF</a:t>
            </a:r>
            <a:r>
              <a:rPr lang="ja-JP" altLang="en-US" dirty="0"/>
              <a:t>を利用する場合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注意点</a:t>
            </a:r>
            <a:endParaRPr lang="en-US" altLang="ja-JP" dirty="0"/>
          </a:p>
          <a:p>
            <a:pPr lvl="2"/>
            <a:r>
              <a:rPr lang="en-US" altLang="ja-JP" dirty="0"/>
              <a:t>hive</a:t>
            </a:r>
            <a:r>
              <a:rPr lang="ja-JP" altLang="en-US" dirty="0"/>
              <a:t>プロンプトから抜けると</a:t>
            </a:r>
            <a:r>
              <a:rPr lang="en-US" altLang="ja-JP" dirty="0"/>
              <a:t>UDF</a:t>
            </a:r>
            <a:r>
              <a:rPr lang="ja-JP" altLang="en-US" dirty="0"/>
              <a:t>は使用できなくなる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55576" y="1628800"/>
            <a:ext cx="7992888" cy="93610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ADD</a:t>
            </a:r>
            <a:r>
              <a:rPr lang="ja-JP" altLang="en-US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JAR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tmp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/udf_lower.jar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&gt;</a:t>
            </a:r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CREATE TEMPORARY FUNCTION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my_lower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AS '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com.example.hive.udf.Lower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';</a:t>
            </a:r>
          </a:p>
          <a:p>
            <a:pPr defTabSz="757238"/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hvie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&gt;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SELECT id, </a:t>
            </a:r>
            <a:r>
              <a:rPr lang="en-US" altLang="ja-JP" sz="1400" dirty="0" err="1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my_lower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(name) FROM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  <a:endParaRPr lang="en-US" altLang="ja-JP" sz="1400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3743908" y="1366648"/>
            <a:ext cx="2088232" cy="351397"/>
          </a:xfrm>
          <a:prstGeom prst="wedgeRectCallout">
            <a:avLst>
              <a:gd name="adj1" fmla="val -53504"/>
              <a:gd name="adj2" fmla="val 75765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jar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をクラスパスに追加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6414783" y="1476942"/>
            <a:ext cx="2088232" cy="351397"/>
          </a:xfrm>
          <a:prstGeom prst="wedgeRectCallout">
            <a:avLst>
              <a:gd name="adj1" fmla="val -46547"/>
              <a:gd name="adj2" fmla="val 78197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UDF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を定義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4815603" y="2492895"/>
            <a:ext cx="2088232" cy="351397"/>
          </a:xfrm>
          <a:prstGeom prst="wedgeRectCallout">
            <a:avLst>
              <a:gd name="adj1" fmla="val -112025"/>
              <a:gd name="adj2" fmla="val -65288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UDF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を使用する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43608" y="3060024"/>
            <a:ext cx="5400600" cy="8730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ADD</a:t>
            </a:r>
            <a:r>
              <a:rPr lang="ja-JP" altLang="en-US" sz="1400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JAR</a:t>
            </a:r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tmp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/commons-lang.jar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ADD</a:t>
            </a:r>
            <a:r>
              <a:rPr lang="ja-JP" altLang="en-US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JAR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tmp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/udf_lower.jar;</a:t>
            </a:r>
            <a:endParaRPr lang="en-US" altLang="ja-JP" sz="1400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：</a:t>
            </a:r>
            <a:endParaRPr lang="en-US" altLang="ja-JP" sz="1400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5400092" y="2947838"/>
            <a:ext cx="2088232" cy="351397"/>
          </a:xfrm>
          <a:prstGeom prst="wedgeRectCallout">
            <a:avLst>
              <a:gd name="adj1" fmla="val -68236"/>
              <a:gd name="adj2" fmla="val 39286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依存関係にある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jar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ADD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する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14474" y="4400999"/>
            <a:ext cx="7157925" cy="68418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ADD</a:t>
            </a:r>
            <a:r>
              <a:rPr lang="ja-JP" altLang="en-US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JAR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hdfs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://</a:t>
            </a:r>
            <a:r>
              <a:rPr lang="en-US" altLang="ja-JP" sz="1400" i="1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namenode1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:9000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/user/hdfs/tmp/udf_lower.jar;</a:t>
            </a:r>
          </a:p>
          <a:p>
            <a:pPr defTabSz="757238"/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：</a:t>
            </a:r>
            <a:endParaRPr lang="en-US" altLang="ja-JP" sz="1400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4759716" y="4049602"/>
            <a:ext cx="2088232" cy="351397"/>
          </a:xfrm>
          <a:prstGeom prst="wedgeRectCallout">
            <a:avLst>
              <a:gd name="adj1" fmla="val -53095"/>
              <a:gd name="adj2" fmla="val 73333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>
                <a:solidFill>
                  <a:schemeClr val="tx1"/>
                </a:solidFill>
              </a:rPr>
              <a:t>NameNode</a:t>
            </a:r>
            <a:r>
              <a:rPr lang="ja-JP" altLang="en-US" sz="1100" dirty="0" smtClean="0">
                <a:solidFill>
                  <a:schemeClr val="tx1"/>
                </a:solidFill>
              </a:rPr>
              <a:t>の</a:t>
            </a:r>
            <a:r>
              <a:rPr lang="en-US" altLang="ja-JP" sz="1100" dirty="0" smtClean="0">
                <a:solidFill>
                  <a:schemeClr val="tx1"/>
                </a:solidFill>
              </a:rPr>
              <a:t>URL</a:t>
            </a:r>
            <a:r>
              <a:rPr lang="ja-JP" altLang="en-US" sz="1100" dirty="0" smtClean="0">
                <a:solidFill>
                  <a:schemeClr val="tx1"/>
                </a:solidFill>
              </a:rPr>
              <a:t>を指定する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8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200" dirty="0" smtClean="0"/>
              <a:t>ユーザー定義関数</a:t>
            </a:r>
            <a:r>
              <a:rPr lang="en-US" altLang="ja-JP" sz="2200" dirty="0" smtClean="0"/>
              <a:t>(UDF)(2/2)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UDF</a:t>
            </a:r>
            <a:r>
              <a:rPr kumimoji="1" lang="ja-JP" altLang="en-US" dirty="0" smtClean="0"/>
              <a:t>の作り方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UDF</a:t>
            </a:r>
            <a:r>
              <a:rPr lang="ja-JP" altLang="en-US" dirty="0" smtClean="0"/>
              <a:t>クラスを継承する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evaluate</a:t>
            </a:r>
            <a:r>
              <a:rPr kumimoji="1" lang="ja-JP" altLang="en-US" dirty="0" smtClean="0"/>
              <a:t>メソッドを実装する</a:t>
            </a:r>
            <a:endParaRPr kumimoji="1" lang="en-US" altLang="ja-JP" dirty="0" smtClean="0"/>
          </a:p>
          <a:p>
            <a:r>
              <a:rPr lang="ja-JP" altLang="en-US" dirty="0" smtClean="0"/>
              <a:t>サンプル</a:t>
            </a:r>
            <a:endParaRPr lang="en-US" altLang="ja-JP" dirty="0" smtClean="0"/>
          </a:p>
          <a:p>
            <a:pPr lvl="1"/>
            <a:r>
              <a:rPr lang="ja-JP" altLang="en-US" dirty="0"/>
              <a:t>文字列</a:t>
            </a:r>
            <a:r>
              <a:rPr lang="ja-JP" altLang="en-US" dirty="0" smtClean="0"/>
              <a:t>を小文字に変換する</a:t>
            </a:r>
            <a:r>
              <a:rPr lang="en-US" altLang="ja-JP" dirty="0" smtClean="0"/>
              <a:t>UDF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71600" y="3067674"/>
            <a:ext cx="7128792" cy="33136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package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com.example.hive.udf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  <a:p>
            <a:pPr defTabSz="757238"/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import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org.apache.hadoop.hive.ql.exec.UDF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import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org.apache.hadoop.io.Text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  <a:p>
            <a:pPr defTabSz="757238"/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public final class Lower extends UDF {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	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	public Text evaluate(final Text s) {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		if (s == null) {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			return null;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		}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		return new Text(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s.toString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().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toLowerCase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());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	}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}</a:t>
            </a:r>
            <a:endParaRPr lang="en-US" altLang="ja-JP" sz="1400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515700" y="4293096"/>
            <a:ext cx="4163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吹き出し 6"/>
          <p:cNvSpPr/>
          <p:nvPr/>
        </p:nvSpPr>
        <p:spPr>
          <a:xfrm>
            <a:off x="5148064" y="4067678"/>
            <a:ext cx="1296144" cy="253581"/>
          </a:xfrm>
          <a:prstGeom prst="wedgeRectCallout">
            <a:avLst>
              <a:gd name="adj1" fmla="val -69115"/>
              <a:gd name="adj2" fmla="val 47335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UDF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クラスを継承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987824" y="4724500"/>
            <a:ext cx="1030013" cy="197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827584" y="4960301"/>
            <a:ext cx="1584176" cy="377694"/>
          </a:xfrm>
          <a:prstGeom prst="wedgeRectCallout">
            <a:avLst>
              <a:gd name="adj1" fmla="val 62391"/>
              <a:gd name="adj2" fmla="val -56745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evaluate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メソッドを実装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508104" y="5517232"/>
            <a:ext cx="15841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吹き出し 10"/>
          <p:cNvSpPr/>
          <p:nvPr/>
        </p:nvSpPr>
        <p:spPr>
          <a:xfrm>
            <a:off x="6516216" y="5085184"/>
            <a:ext cx="1296144" cy="377694"/>
          </a:xfrm>
          <a:prstGeom prst="wedgeRectCallout">
            <a:avLst>
              <a:gd name="adj1" fmla="val -42082"/>
              <a:gd name="adj2" fmla="val 76749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小文字に変換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8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 Hive</a:t>
            </a:r>
            <a:r>
              <a:rPr kumimoji="1" lang="ja-JP" altLang="en-US" dirty="0" smtClean="0"/>
              <a:t>の管理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0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200" dirty="0" smtClean="0"/>
              <a:t>テーブルの管理</a:t>
            </a:r>
            <a:r>
              <a:rPr lang="en-US" altLang="ja-JP" sz="2200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テーブルの一覧を表示する</a:t>
            </a:r>
            <a:r>
              <a:rPr kumimoji="1" lang="en-US" altLang="ja-JP" dirty="0" smtClean="0"/>
              <a:t>(SHOW TABLES)</a:t>
            </a:r>
          </a:p>
          <a:p>
            <a:pPr lvl="1"/>
            <a:r>
              <a:rPr kumimoji="1" lang="ja-JP" altLang="en-US" dirty="0" smtClean="0"/>
              <a:t>基本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応用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r>
              <a:rPr lang="ja-JP" altLang="en-US" dirty="0"/>
              <a:t>テーブル</a:t>
            </a:r>
            <a:r>
              <a:rPr lang="ja-JP" altLang="en-US" dirty="0" smtClean="0"/>
              <a:t>の詳細を表示する</a:t>
            </a:r>
            <a:r>
              <a:rPr lang="en-US" altLang="ja-JP" dirty="0" smtClean="0"/>
              <a:t>(DESCRIBE)</a:t>
            </a:r>
          </a:p>
          <a:p>
            <a:pPr lvl="1"/>
            <a:r>
              <a:rPr kumimoji="1" lang="ja-JP" altLang="en-US" dirty="0" smtClean="0"/>
              <a:t>基本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応用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115616" y="1988840"/>
            <a:ext cx="540060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SHOW TABLES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115616" y="2924944"/>
            <a:ext cx="540060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SHOW TABLES</a:t>
            </a:r>
            <a:r>
              <a:rPr lang="ja-JP" altLang="en-US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'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*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';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4016257" y="2708919"/>
            <a:ext cx="1080120" cy="351397"/>
          </a:xfrm>
          <a:prstGeom prst="wedgeRectCallout">
            <a:avLst>
              <a:gd name="adj1" fmla="val -71920"/>
              <a:gd name="adj2" fmla="val 58741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正規表現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115616" y="4293096"/>
            <a:ext cx="540060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DESCRIBE </a:t>
            </a:r>
            <a:r>
              <a:rPr lang="ja-JP" altLang="en-US" sz="1400" i="1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テーブル名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DESC </a:t>
            </a:r>
            <a:r>
              <a:rPr lang="ja-JP" altLang="en-US" sz="1400" i="1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テーブル名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</p:txBody>
      </p:sp>
      <p:sp>
        <p:nvSpPr>
          <p:cNvPr id="9" name="四角形吹き出し 8"/>
          <p:cNvSpPr/>
          <p:nvPr/>
        </p:nvSpPr>
        <p:spPr>
          <a:xfrm>
            <a:off x="3864825" y="4445755"/>
            <a:ext cx="1460456" cy="351397"/>
          </a:xfrm>
          <a:prstGeom prst="wedgeRectCallout">
            <a:avLst>
              <a:gd name="adj1" fmla="val -85378"/>
              <a:gd name="adj2" fmla="val 10102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DESC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に省略可能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15616" y="5301208"/>
            <a:ext cx="540060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DESCRIBE EXTENDED</a:t>
            </a:r>
            <a:r>
              <a:rPr lang="ja-JP" altLang="en-US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ja-JP" altLang="en-US" sz="1400" i="1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テーブル名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DESCRIBE FORMATTED</a:t>
            </a:r>
            <a:r>
              <a:rPr lang="ja-JP" altLang="en-US" sz="1400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ja-JP" altLang="en-US" sz="1400" i="1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テーブル名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</p:txBody>
      </p:sp>
      <p:sp>
        <p:nvSpPr>
          <p:cNvPr id="11" name="四角形吹き出し 10"/>
          <p:cNvSpPr/>
          <p:nvPr/>
        </p:nvSpPr>
        <p:spPr>
          <a:xfrm>
            <a:off x="3815916" y="4964717"/>
            <a:ext cx="1692188" cy="351397"/>
          </a:xfrm>
          <a:prstGeom prst="wedgeRectCallout">
            <a:avLst>
              <a:gd name="adj1" fmla="val -71335"/>
              <a:gd name="adj2" fmla="val 63605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細かい情報を表示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3712955" y="5893494"/>
            <a:ext cx="1764196" cy="415826"/>
          </a:xfrm>
          <a:prstGeom prst="wedgeRectCallout">
            <a:avLst>
              <a:gd name="adj1" fmla="val -63274"/>
              <a:gd name="adj2" fmla="val -60425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細かい情報を分かりやすく表示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Hive</a:t>
            </a:r>
            <a:r>
              <a:rPr kumimoji="1" lang="ja-JP" altLang="en-US" dirty="0" smtClean="0"/>
              <a:t>の概要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3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200" dirty="0"/>
              <a:t>テーブルの管理</a:t>
            </a:r>
            <a:r>
              <a:rPr lang="en-US" altLang="ja-JP" sz="2200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ja-JP" altLang="en-US" sz="9600" dirty="0" smtClean="0"/>
              <a:t>デモ</a:t>
            </a:r>
            <a:endParaRPr kumimoji="1" lang="ja-JP" altLang="en-US" sz="9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9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200" dirty="0" smtClean="0"/>
              <a:t>ジョブの管理</a:t>
            </a:r>
            <a:r>
              <a:rPr lang="en-US" altLang="ja-JP" sz="2200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ブラウザで</a:t>
            </a:r>
            <a:r>
              <a:rPr kumimoji="1" lang="en-US" altLang="ja-JP" dirty="0" err="1" smtClean="0"/>
              <a:t>JobTracker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を入力する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管理画面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31</a:t>
            </a:fld>
            <a:endParaRPr kumimoji="1" lang="ja-JP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34" y="2780928"/>
            <a:ext cx="630757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762378" y="5229200"/>
            <a:ext cx="1102545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吹き出し 12"/>
          <p:cNvSpPr/>
          <p:nvPr/>
        </p:nvSpPr>
        <p:spPr>
          <a:xfrm>
            <a:off x="1864923" y="4903803"/>
            <a:ext cx="765772" cy="207381"/>
          </a:xfrm>
          <a:prstGeom prst="wedgeRectCallout">
            <a:avLst>
              <a:gd name="adj1" fmla="val -52277"/>
              <a:gd name="adj2" fmla="val 107380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ジョブ</a:t>
            </a:r>
            <a:r>
              <a:rPr lang="en-US" altLang="ja-JP" sz="1100" dirty="0" smtClean="0">
                <a:solidFill>
                  <a:schemeClr val="tx1"/>
                </a:solidFill>
              </a:rPr>
              <a:t>ID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683568" y="1730282"/>
            <a:ext cx="4248472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http://</a:t>
            </a:r>
            <a:r>
              <a:rPr lang="en-US" altLang="ja-JP" sz="1400" i="1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hdmaster01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:50030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</a:t>
            </a:r>
            <a:endParaRPr lang="en-US" altLang="ja-JP" sz="1400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0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200" dirty="0" smtClean="0"/>
              <a:t>ジョブの管理</a:t>
            </a:r>
            <a:r>
              <a:rPr lang="en-US" altLang="ja-JP" sz="2200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ja-JP" altLang="en-US" sz="9600" dirty="0" smtClean="0"/>
              <a:t>デモ</a:t>
            </a:r>
            <a:endParaRPr kumimoji="1" lang="ja-JP" altLang="en-US" sz="9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8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200" dirty="0" smtClean="0"/>
              <a:t>ログの確認</a:t>
            </a:r>
            <a:r>
              <a:rPr lang="en-US" altLang="ja-JP" sz="2200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MapReduce</a:t>
            </a:r>
            <a:r>
              <a:rPr kumimoji="1" lang="ja-JP" altLang="en-US" dirty="0" smtClean="0"/>
              <a:t>のログ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再</a:t>
            </a:r>
            <a:r>
              <a:rPr lang="en-US" altLang="ja-JP" dirty="0" smtClean="0"/>
              <a:t>)Hive</a:t>
            </a:r>
            <a:r>
              <a:rPr lang="ja-JP" altLang="en-US" dirty="0"/>
              <a:t>のクエリは</a:t>
            </a:r>
            <a:r>
              <a:rPr lang="en-US" altLang="ja-JP" dirty="0" err="1"/>
              <a:t>MapReduce</a:t>
            </a:r>
            <a:r>
              <a:rPr lang="ja-JP" altLang="en-US" dirty="0"/>
              <a:t>ジョブに変換されて実行される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サービスのログ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タスクのログ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Hive</a:t>
            </a:r>
            <a:r>
              <a:rPr lang="ja-JP" altLang="en-US" dirty="0" smtClean="0"/>
              <a:t>のログ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043608" y="2330429"/>
            <a:ext cx="5400600" cy="123948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cd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var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/log/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hadoop</a:t>
            </a:r>
            <a:endParaRPr lang="en-US" altLang="ja-JP" sz="1400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 less hadoop-hdsol-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namenode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-</a:t>
            </a:r>
            <a:r>
              <a:rPr lang="en-US" altLang="ja-JP" sz="1400" i="1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hostname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.log</a:t>
            </a:r>
          </a:p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less hadoop-hdsol-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jobtracke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-</a:t>
            </a:r>
            <a:r>
              <a:rPr lang="en-US" altLang="ja-JP" sz="1400" i="1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hostname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.log</a:t>
            </a:r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less hadoop-hdsol-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datanode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-</a:t>
            </a:r>
            <a:r>
              <a:rPr lang="en-US" altLang="ja-JP" sz="1400" i="1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hostname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.log</a:t>
            </a:r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less hadoop-hdsol-</a:t>
            </a:r>
            <a:r>
              <a:rPr lang="en-US" altLang="ja-JP" sz="14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tasktracker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-</a:t>
            </a:r>
            <a:r>
              <a:rPr lang="en-US" altLang="ja-JP" sz="1400" i="1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hostname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.log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43608" y="3933056"/>
            <a:ext cx="6696744" cy="136815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6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6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6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cd /</a:t>
            </a:r>
            <a:r>
              <a:rPr lang="en-US" altLang="ja-JP" sz="16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var</a:t>
            </a:r>
            <a:r>
              <a:rPr lang="en-US" altLang="ja-JP" sz="16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/log/</a:t>
            </a:r>
            <a:r>
              <a:rPr lang="en-US" altLang="ja-JP" sz="16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hadoop</a:t>
            </a:r>
            <a:r>
              <a:rPr lang="en-US" altLang="ja-JP" sz="16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</a:t>
            </a:r>
            <a:r>
              <a:rPr lang="en-US" altLang="ja-JP" sz="16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userlogs</a:t>
            </a:r>
            <a:r>
              <a:rPr lang="en-US" altLang="ja-JP" sz="16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job_201202021001_0004</a:t>
            </a:r>
            <a:r>
              <a:rPr lang="en-US" altLang="ja-JP" sz="16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</a:t>
            </a:r>
          </a:p>
          <a:p>
            <a:pPr defTabSz="757238"/>
            <a:r>
              <a:rPr lang="ja-JP" altLang="en-US" sz="1600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ja-JP" altLang="en-US" sz="16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attempt_201202021001_0004_m_000000_0</a:t>
            </a:r>
          </a:p>
          <a:p>
            <a:pPr defTabSz="757238"/>
            <a:r>
              <a:rPr lang="en-US" altLang="ja-JP" sz="16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 </a:t>
            </a:r>
            <a:r>
              <a:rPr lang="en-US" altLang="ja-JP" sz="16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less </a:t>
            </a:r>
            <a:r>
              <a:rPr lang="en-US" altLang="ja-JP" sz="16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syslog</a:t>
            </a:r>
            <a:endParaRPr lang="en-US" altLang="ja-JP" sz="16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6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 </a:t>
            </a:r>
            <a:r>
              <a:rPr lang="en-US" altLang="ja-JP" sz="16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less </a:t>
            </a:r>
            <a:r>
              <a:rPr lang="en-US" altLang="ja-JP" sz="16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stdout</a:t>
            </a:r>
            <a:endParaRPr lang="en-US" altLang="ja-JP" sz="16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6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 </a:t>
            </a:r>
            <a:r>
              <a:rPr lang="en-US" altLang="ja-JP" sz="16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less </a:t>
            </a:r>
            <a:r>
              <a:rPr lang="en-US" altLang="ja-JP" sz="16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stderr</a:t>
            </a:r>
            <a:endParaRPr lang="en-US" altLang="ja-JP" sz="1600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7016338" y="3629923"/>
            <a:ext cx="1448027" cy="288032"/>
          </a:xfrm>
          <a:prstGeom prst="wedgeRectCallout">
            <a:avLst>
              <a:gd name="adj1" fmla="val -72934"/>
              <a:gd name="adj2" fmla="val 71315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ジョブ</a:t>
            </a:r>
            <a:r>
              <a:rPr lang="en-US" altLang="ja-JP" sz="1100" dirty="0" smtClean="0">
                <a:solidFill>
                  <a:schemeClr val="tx1"/>
                </a:solidFill>
              </a:rPr>
              <a:t>ID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3631378" y="4617132"/>
            <a:ext cx="1448027" cy="288032"/>
          </a:xfrm>
          <a:prstGeom prst="wedgeRectCallout">
            <a:avLst>
              <a:gd name="adj1" fmla="val -12735"/>
              <a:gd name="adj2" fmla="val -92461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タスク試行</a:t>
            </a:r>
            <a:r>
              <a:rPr lang="en-US" altLang="ja-JP" sz="1100" dirty="0" smtClean="0">
                <a:solidFill>
                  <a:schemeClr val="tx1"/>
                </a:solidFill>
              </a:rPr>
              <a:t>ID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043607" y="5805264"/>
            <a:ext cx="6696743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cd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tmp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</a:t>
            </a:r>
            <a:r>
              <a:rPr lang="en-US" altLang="ja-JP" sz="1400" i="1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root</a:t>
            </a:r>
          </a:p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 less hive.log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 less hive_job_log_root_201203021357_1346955309.txt</a:t>
            </a:r>
            <a:endParaRPr lang="en-US" altLang="ja-JP" sz="1400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3131840" y="5724855"/>
            <a:ext cx="1448027" cy="288032"/>
          </a:xfrm>
          <a:prstGeom prst="wedgeRectCallout">
            <a:avLst>
              <a:gd name="adj1" fmla="val -66442"/>
              <a:gd name="adj2" fmla="val 59447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文法エラーなど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6998422" y="5985284"/>
            <a:ext cx="1448027" cy="288032"/>
          </a:xfrm>
          <a:prstGeom prst="wedgeRectCallout">
            <a:avLst>
              <a:gd name="adj1" fmla="val -66442"/>
              <a:gd name="adj2" fmla="val 59447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クエリ</a:t>
            </a:r>
            <a:r>
              <a:rPr lang="ja-JP" altLang="en-US" sz="1100" dirty="0" smtClean="0">
                <a:solidFill>
                  <a:schemeClr val="tx1"/>
                </a:solidFill>
              </a:rPr>
              <a:t>の内容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6228184" y="2204864"/>
            <a:ext cx="2088232" cy="543935"/>
          </a:xfrm>
          <a:prstGeom prst="wedgeRectCallout">
            <a:avLst>
              <a:gd name="adj1" fmla="val -43585"/>
              <a:gd name="adj2" fmla="val 90018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757238"/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[Tips]</a:t>
            </a:r>
            <a:endParaRPr lang="en-US" altLang="ja-JP" sz="1000" dirty="0" smtClean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lvl="0" defTabSz="757238"/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ログは各サーバごとにある</a:t>
            </a:r>
            <a:endParaRPr lang="en-US" altLang="ja-JP" sz="1000" dirty="0" smtClean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8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200" dirty="0"/>
              <a:t>ログの確認</a:t>
            </a:r>
            <a:r>
              <a:rPr lang="en-US" altLang="ja-JP" sz="2200" dirty="0" smtClean="0"/>
              <a:t>(2/2</a:t>
            </a:r>
            <a:r>
              <a:rPr lang="en-US" altLang="ja-JP" sz="2200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ja-JP" altLang="en-US" sz="9600" dirty="0" smtClean="0"/>
              <a:t>デモ</a:t>
            </a:r>
            <a:endParaRPr kumimoji="1" lang="ja-JP" altLang="en-US" sz="9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36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16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kumimoji="1" lang="en-US" altLang="ja-JP" sz="2400" dirty="0" smtClean="0"/>
              <a:t>Hive</a:t>
            </a:r>
            <a:r>
              <a:rPr kumimoji="1" lang="ja-JP" altLang="en-US" sz="2400" dirty="0" smtClean="0"/>
              <a:t>は</a:t>
            </a:r>
            <a:r>
              <a:rPr kumimoji="1" lang="en-US" altLang="ja-JP" sz="2400" dirty="0" err="1" smtClean="0"/>
              <a:t>Hadoop</a:t>
            </a:r>
            <a:r>
              <a:rPr kumimoji="1" lang="ja-JP" altLang="en-US" sz="2400" dirty="0" smtClean="0"/>
              <a:t>上で動作する</a:t>
            </a:r>
            <a:r>
              <a:rPr kumimoji="1" lang="en-US" altLang="ja-JP" sz="2400" dirty="0" smtClean="0"/>
              <a:t>DWH</a:t>
            </a:r>
            <a:r>
              <a:rPr kumimoji="1" lang="ja-JP" altLang="en-US" sz="2400" dirty="0" smtClean="0"/>
              <a:t>環境である</a:t>
            </a:r>
            <a:endParaRPr kumimoji="1" lang="en-US" altLang="ja-JP" sz="2400" dirty="0" smtClean="0"/>
          </a:p>
          <a:p>
            <a:pPr lvl="1">
              <a:buFont typeface="Wingdings" pitchFamily="2" charset="2"/>
              <a:buChar char="n"/>
            </a:pPr>
            <a:r>
              <a:rPr kumimoji="1" lang="ja-JP" altLang="en-US" dirty="0" smtClean="0"/>
              <a:t>データは</a:t>
            </a:r>
            <a:r>
              <a:rPr kumimoji="1" lang="en-US" altLang="ja-JP" dirty="0" err="1" smtClean="0"/>
              <a:t>Hadoop</a:t>
            </a:r>
            <a:r>
              <a:rPr kumimoji="1" lang="ja-JP" altLang="en-US" dirty="0" smtClean="0"/>
              <a:t>上のディレクトリ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ファイルの形式で格納される</a:t>
            </a:r>
            <a:endParaRPr kumimoji="1" lang="en-US" altLang="ja-JP" dirty="0" smtClean="0"/>
          </a:p>
          <a:p>
            <a:pPr lvl="1">
              <a:buFont typeface="Wingdings" pitchFamily="2" charset="2"/>
              <a:buChar char="n"/>
            </a:pPr>
            <a:r>
              <a:rPr kumimoji="1" lang="ja-JP" altLang="en-US" dirty="0" smtClean="0"/>
              <a:t>クエリは</a:t>
            </a:r>
            <a:r>
              <a:rPr kumimoji="1" lang="en-US" altLang="ja-JP" dirty="0" err="1" smtClean="0"/>
              <a:t>MapReduce</a:t>
            </a:r>
            <a:r>
              <a:rPr kumimoji="1" lang="ja-JP" altLang="en-US" dirty="0" smtClean="0"/>
              <a:t>のジョブに変換されて実行される</a:t>
            </a:r>
            <a:endParaRPr kumimoji="1" lang="en-US" altLang="ja-JP" dirty="0" smtClean="0"/>
          </a:p>
          <a:p>
            <a:pPr>
              <a:buFont typeface="Wingdings" pitchFamily="2" charset="2"/>
              <a:buChar char="n"/>
            </a:pPr>
            <a:r>
              <a:rPr lang="en-US" altLang="ja-JP" sz="2400" dirty="0" err="1" smtClean="0"/>
              <a:t>HiveQL</a:t>
            </a:r>
            <a:r>
              <a:rPr lang="ja-JP" altLang="en-US" sz="2400" dirty="0" smtClean="0"/>
              <a:t>は</a:t>
            </a:r>
            <a:r>
              <a:rPr lang="en-US" altLang="ja-JP" sz="2400" dirty="0" smtClean="0"/>
              <a:t>SQL</a:t>
            </a:r>
            <a:r>
              <a:rPr lang="ja-JP" altLang="en-US" sz="2400" dirty="0" smtClean="0"/>
              <a:t>ライクなクエリ言語である</a:t>
            </a:r>
            <a:endParaRPr lang="en-US" altLang="ja-JP" sz="2400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ja-JP" dirty="0" err="1" smtClean="0"/>
              <a:t>HiveQL</a:t>
            </a:r>
            <a:r>
              <a:rPr lang="ja-JP" altLang="en-US" dirty="0" smtClean="0"/>
              <a:t>を使用することで学習コストを下げることができる</a:t>
            </a:r>
            <a:endParaRPr lang="en-US" altLang="ja-JP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ja-JP" dirty="0" smtClean="0"/>
              <a:t>SQL</a:t>
            </a:r>
            <a:r>
              <a:rPr lang="ja-JP" altLang="en-US" dirty="0" smtClean="0"/>
              <a:t>との違いに注意する必要がある</a:t>
            </a:r>
            <a:endParaRPr lang="en-US" altLang="ja-JP" dirty="0"/>
          </a:p>
          <a:p>
            <a:pPr>
              <a:buFont typeface="Wingdings" pitchFamily="2" charset="2"/>
              <a:buChar char="n"/>
            </a:pPr>
            <a:r>
              <a:rPr kumimoji="1" lang="en-US" altLang="ja-JP" sz="2400" dirty="0" smtClean="0"/>
              <a:t>Hive</a:t>
            </a:r>
            <a:r>
              <a:rPr kumimoji="1" lang="ja-JP" altLang="en-US" sz="2400" dirty="0" smtClean="0"/>
              <a:t>の管理 </a:t>
            </a:r>
            <a:r>
              <a:rPr kumimoji="1" lang="en-US" altLang="ja-JP" sz="2400" dirty="0" smtClean="0"/>
              <a:t>=</a:t>
            </a:r>
            <a:r>
              <a:rPr kumimoji="1" lang="ja-JP" altLang="en-US" sz="2400" dirty="0" smtClean="0"/>
              <a:t> ジョブの管理</a:t>
            </a:r>
            <a:endParaRPr kumimoji="1" lang="en-US" altLang="ja-JP" sz="2400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ja-JP" dirty="0" err="1" smtClean="0"/>
              <a:t>MapReduce</a:t>
            </a:r>
            <a:r>
              <a:rPr lang="ja-JP" altLang="en-US" dirty="0" smtClean="0"/>
              <a:t>として実行されるためジョブの管理と同様になる</a:t>
            </a:r>
            <a:endParaRPr lang="en-US" altLang="ja-JP" dirty="0" smtClean="0"/>
          </a:p>
          <a:p>
            <a:pPr lvl="1">
              <a:buFont typeface="Wingdings" pitchFamily="2" charset="2"/>
              <a:buChar char="n"/>
            </a:pPr>
            <a:r>
              <a:rPr kumimoji="1" lang="en-US" altLang="ja-JP" dirty="0" err="1" smtClean="0"/>
              <a:t>MapReduce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Hive</a:t>
            </a:r>
            <a:r>
              <a:rPr kumimoji="1" lang="ja-JP" altLang="en-US" dirty="0" smtClean="0"/>
              <a:t>のログの違いを意識する</a:t>
            </a:r>
            <a:endParaRPr kumimoji="1" lang="en-US" altLang="ja-JP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3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Hive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Hadoop</a:t>
            </a:r>
            <a:r>
              <a:rPr kumimoji="1" lang="ja-JP" altLang="en-US" dirty="0" smtClean="0"/>
              <a:t>上で動作するデータウェアハウス</a:t>
            </a:r>
            <a:r>
              <a:rPr kumimoji="1" lang="en-US" altLang="ja-JP" dirty="0" smtClean="0"/>
              <a:t>(DWH)</a:t>
            </a:r>
            <a:r>
              <a:rPr kumimoji="1" lang="ja-JP" altLang="en-US" dirty="0" smtClean="0"/>
              <a:t>環境</a:t>
            </a:r>
            <a:endParaRPr kumimoji="1" lang="en-US" altLang="ja-JP" dirty="0" smtClean="0"/>
          </a:p>
          <a:p>
            <a:r>
              <a:rPr lang="en-US" altLang="ja-JP" dirty="0" smtClean="0"/>
              <a:t>SQL</a:t>
            </a:r>
            <a:r>
              <a:rPr lang="ja-JP" altLang="en-US" dirty="0" smtClean="0"/>
              <a:t>ライクな言語である</a:t>
            </a:r>
            <a:r>
              <a:rPr lang="en-US" altLang="ja-JP" dirty="0" err="1" smtClean="0"/>
              <a:t>HiveQL</a:t>
            </a:r>
            <a:r>
              <a:rPr lang="ja-JP" altLang="en-US" dirty="0" smtClean="0"/>
              <a:t>を使用する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Hive</a:t>
            </a:r>
            <a:r>
              <a:rPr kumimoji="1" lang="ja-JP" altLang="en-US" dirty="0" smtClean="0"/>
              <a:t>のクエリは</a:t>
            </a:r>
            <a:r>
              <a:rPr kumimoji="1" lang="en-US" altLang="ja-JP" dirty="0" err="1" smtClean="0"/>
              <a:t>MapReduce</a:t>
            </a:r>
            <a:r>
              <a:rPr kumimoji="1" lang="ja-JP" altLang="en-US" dirty="0" smtClean="0"/>
              <a:t>ジョブに変換されて実行される</a:t>
            </a:r>
            <a:endParaRPr kumimoji="1" lang="en-US" altLang="ja-JP" dirty="0" smtClean="0"/>
          </a:p>
          <a:p>
            <a:r>
              <a:rPr lang="en-US" altLang="ja-JP" dirty="0" smtClean="0"/>
              <a:t>RDBMS</a:t>
            </a:r>
            <a:r>
              <a:rPr lang="ja-JP" altLang="en-US" dirty="0" smtClean="0"/>
              <a:t>ライクなテーブルを作成できる</a:t>
            </a:r>
            <a:endParaRPr lang="en-US" altLang="ja-JP" dirty="0"/>
          </a:p>
          <a:p>
            <a:pPr lvl="1"/>
            <a:r>
              <a:rPr lang="en-US" altLang="ja-JP" dirty="0" smtClean="0"/>
              <a:t>RDBMS</a:t>
            </a:r>
            <a:r>
              <a:rPr lang="ja-JP" altLang="en-US" dirty="0" smtClean="0"/>
              <a:t>の利用者と親和性が高い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115676" y="5437154"/>
            <a:ext cx="3854450" cy="71913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75703" tIns="37852" rIns="75703" bIns="37852" anchor="ctr"/>
          <a:lstStyle/>
          <a:p>
            <a:pPr algn="ctr" defTabSz="757238"/>
            <a:r>
              <a:rPr lang="ja-JP" altLang="en-US" dirty="0">
                <a:latin typeface="HGP創英角ｺﾞｼｯｸUB" pitchFamily="50" charset="-128"/>
                <a:ea typeface="HGP創英角ｺﾞｼｯｸUB" pitchFamily="50" charset="-128"/>
              </a:rPr>
              <a:t>分散ファイルシステム</a:t>
            </a:r>
            <a:br>
              <a:rPr lang="ja-JP" altLang="en-US" dirty="0">
                <a:latin typeface="HGP創英角ｺﾞｼｯｸUB" pitchFamily="50" charset="-128"/>
                <a:ea typeface="HGP創英角ｺﾞｼｯｸUB" pitchFamily="50" charset="-128"/>
              </a:rPr>
            </a:br>
            <a:r>
              <a:rPr lang="en-US" altLang="ja-JP" dirty="0" smtClean="0">
                <a:latin typeface="HGP創英角ｺﾞｼｯｸUB" pitchFamily="50" charset="-128"/>
                <a:ea typeface="HGP創英角ｺﾞｼｯｸUB" pitchFamily="50" charset="-128"/>
              </a:rPr>
              <a:t>HDFS</a:t>
            </a:r>
            <a:endParaRPr lang="en-US" altLang="ja-JP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111743" y="4716429"/>
            <a:ext cx="3854450" cy="72072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75703" tIns="37852" rIns="75703" bIns="37852" anchor="ctr"/>
          <a:lstStyle/>
          <a:p>
            <a:pPr algn="ctr" defTabSz="757238"/>
            <a:r>
              <a:rPr lang="ja-JP" altLang="en-US" dirty="0">
                <a:latin typeface="HGP創英角ｺﾞｼｯｸUB" pitchFamily="50" charset="-128"/>
                <a:ea typeface="HGP創英角ｺﾞｼｯｸUB" pitchFamily="50" charset="-128"/>
              </a:rPr>
              <a:t>バッチ処理基盤</a:t>
            </a:r>
            <a:br>
              <a:rPr lang="ja-JP" altLang="en-US" dirty="0">
                <a:latin typeface="HGP創英角ｺﾞｼｯｸUB" pitchFamily="50" charset="-128"/>
                <a:ea typeface="HGP創英角ｺﾞｼｯｸUB" pitchFamily="50" charset="-128"/>
              </a:rPr>
            </a:br>
            <a:r>
              <a:rPr lang="en-US" altLang="ja-JP" dirty="0" err="1">
                <a:latin typeface="HGP創英角ｺﾞｼｯｸUB" pitchFamily="50" charset="-128"/>
                <a:ea typeface="HGP創英角ｺﾞｼｯｸUB" pitchFamily="50" charset="-128"/>
              </a:rPr>
              <a:t>MapReduce</a:t>
            </a:r>
            <a:endParaRPr lang="en-US" altLang="ja-JP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115675" y="3060891"/>
            <a:ext cx="3850517" cy="165553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lIns="75703" tIns="37852" rIns="75703" bIns="37852" anchor="t"/>
          <a:lstStyle/>
          <a:p>
            <a:pPr algn="ctr" defTabSz="757238"/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データ分析基盤</a:t>
            </a:r>
            <a:r>
              <a:rPr lang="ja-JP" altLang="en-US" dirty="0">
                <a:latin typeface="HGP創英角ｺﾞｼｯｸUB" pitchFamily="50" charset="-128"/>
                <a:ea typeface="HGP創英角ｺﾞｼｯｸUB" pitchFamily="50" charset="-128"/>
              </a:rPr>
              <a:t/>
            </a:r>
            <a:br>
              <a:rPr lang="ja-JP" altLang="en-US" dirty="0">
                <a:latin typeface="HGP創英角ｺﾞｼｯｸUB" pitchFamily="50" charset="-128"/>
                <a:ea typeface="HGP創英角ｺﾞｼｯｸUB" pitchFamily="50" charset="-128"/>
              </a:rPr>
            </a:br>
            <a:r>
              <a:rPr lang="en-US" altLang="ja-JP" dirty="0" smtClean="0">
                <a:latin typeface="HGP創英角ｺﾞｼｯｸUB" pitchFamily="50" charset="-128"/>
                <a:ea typeface="HGP創英角ｺﾞｼｯｸUB" pitchFamily="50" charset="-128"/>
              </a:rPr>
              <a:t>Hive</a:t>
            </a:r>
            <a:endParaRPr lang="en-US" altLang="ja-JP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070426" y="3849827"/>
            <a:ext cx="783704" cy="56767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wrap="none" lIns="75703" tIns="37852" rIns="75703" bIns="37852" anchor="ctr"/>
          <a:lstStyle/>
          <a:p>
            <a:pPr algn="ctr" defTabSz="757238"/>
            <a:r>
              <a:rPr lang="en-US" altLang="ja-JP" sz="1400" dirty="0" smtClean="0">
                <a:latin typeface="HGP創英角ｺﾞｼｯｸUB" pitchFamily="50" charset="-128"/>
                <a:ea typeface="HGP創英角ｺﾞｼｯｸUB" pitchFamily="50" charset="-128"/>
              </a:rPr>
              <a:t>CLI</a:t>
            </a:r>
            <a:endParaRPr lang="en-US" altLang="ja-JP" sz="14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87884" y="3708962"/>
            <a:ext cx="783704" cy="56767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wrap="none" lIns="75703" tIns="37852" rIns="75703" bIns="37852" anchor="ctr"/>
          <a:lstStyle/>
          <a:p>
            <a:pPr algn="ctr" defTabSz="757238"/>
            <a:r>
              <a:rPr lang="en-US" altLang="ja-JP" sz="1400" dirty="0" smtClean="0">
                <a:latin typeface="HGP創英角ｺﾞｼｯｸUB" pitchFamily="50" charset="-128"/>
                <a:ea typeface="HGP創英角ｺﾞｼｯｸUB" pitchFamily="50" charset="-128"/>
              </a:rPr>
              <a:t>HWI</a:t>
            </a:r>
            <a:endParaRPr lang="en-US" altLang="ja-JP" sz="14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4" name="円柱 13"/>
          <p:cNvSpPr/>
          <p:nvPr/>
        </p:nvSpPr>
        <p:spPr>
          <a:xfrm>
            <a:off x="5953155" y="3572442"/>
            <a:ext cx="864096" cy="936104"/>
          </a:xfrm>
          <a:prstGeom prst="can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270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メタ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ストア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183750" y="3611490"/>
            <a:ext cx="783704" cy="56767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wrap="none" lIns="75703" tIns="37852" rIns="75703" bIns="37852" anchor="t"/>
          <a:lstStyle/>
          <a:p>
            <a:pPr algn="ctr" defTabSz="757238"/>
            <a:r>
              <a:rPr lang="en-US" altLang="ja-JP" sz="1400" dirty="0" smtClean="0">
                <a:latin typeface="HGP創英角ｺﾞｼｯｸUB" pitchFamily="50" charset="-128"/>
                <a:ea typeface="HGP創英角ｺﾞｼｯｸUB" pitchFamily="50" charset="-128"/>
              </a:rPr>
              <a:t>Hive</a:t>
            </a:r>
          </a:p>
          <a:p>
            <a:pPr algn="ctr" defTabSz="757238"/>
            <a:r>
              <a:rPr lang="en-US" altLang="ja-JP" sz="1400" dirty="0">
                <a:latin typeface="HGP創英角ｺﾞｼｯｸUB" pitchFamily="50" charset="-128"/>
                <a:ea typeface="HGP創英角ｺﾞｼｯｸUB" pitchFamily="50" charset="-128"/>
              </a:rPr>
              <a:t>Server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095518" y="3067559"/>
            <a:ext cx="1584176" cy="2892731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5703" tIns="37852" rIns="75703" bIns="37852" anchor="t"/>
          <a:lstStyle/>
          <a:p>
            <a:pPr algn="ctr" defTabSz="757238"/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クライアント</a:t>
            </a:r>
            <a:endParaRPr lang="en-US" altLang="ja-JP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 defTabSz="757238"/>
            <a:r>
              <a:rPr lang="ja-JP" altLang="en-US" dirty="0">
                <a:latin typeface="HGP創英角ｺﾞｼｯｸUB" pitchFamily="50" charset="-128"/>
                <a:ea typeface="HGP創英角ｺﾞｼｯｸUB" pitchFamily="50" charset="-128"/>
              </a:rPr>
              <a:t>アプリケーション</a:t>
            </a:r>
            <a:endParaRPr lang="en-US" altLang="ja-JP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495754" y="3763890"/>
            <a:ext cx="783704" cy="56767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wrap="none" lIns="75703" tIns="37852" rIns="75703" bIns="37852" anchor="t"/>
          <a:lstStyle/>
          <a:p>
            <a:pPr algn="ctr" defTabSz="757238"/>
            <a:r>
              <a:rPr lang="en-US" altLang="ja-JP" sz="1400" dirty="0" smtClean="0">
                <a:latin typeface="HGP創英角ｺﾞｼｯｸUB" pitchFamily="50" charset="-128"/>
                <a:ea typeface="HGP創英角ｺﾞｼｯｸUB" pitchFamily="50" charset="-128"/>
              </a:rPr>
              <a:t>JDBC</a:t>
            </a:r>
          </a:p>
          <a:p>
            <a:pPr algn="ctr" defTabSz="757238"/>
            <a:r>
              <a:rPr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アプリ</a:t>
            </a:r>
            <a:endParaRPr lang="en-US" altLang="ja-JP" sz="14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495754" y="4509944"/>
            <a:ext cx="783704" cy="56767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wrap="none" lIns="75703" tIns="37852" rIns="75703" bIns="37852" anchor="t"/>
          <a:lstStyle/>
          <a:p>
            <a:pPr algn="ctr" defTabSz="757238"/>
            <a:r>
              <a:rPr lang="en-US" altLang="ja-JP" sz="1400" dirty="0" smtClean="0">
                <a:latin typeface="HGP創英角ｺﾞｼｯｸUB" pitchFamily="50" charset="-128"/>
                <a:ea typeface="HGP創英角ｺﾞｼｯｸUB" pitchFamily="50" charset="-128"/>
              </a:rPr>
              <a:t>ODBC</a:t>
            </a:r>
          </a:p>
          <a:p>
            <a:pPr algn="ctr" defTabSz="757238"/>
            <a:r>
              <a:rPr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アプリ</a:t>
            </a:r>
            <a:endParaRPr lang="en-US" altLang="ja-JP" sz="14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23" name="直線矢印コネクタ 22"/>
          <p:cNvCxnSpPr>
            <a:stCxn id="21" idx="3"/>
            <a:endCxn id="10" idx="1"/>
          </p:cNvCxnSpPr>
          <p:nvPr/>
        </p:nvCxnSpPr>
        <p:spPr>
          <a:xfrm flipV="1">
            <a:off x="2279458" y="3895330"/>
            <a:ext cx="904292" cy="152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371564" y="3755785"/>
            <a:ext cx="720080" cy="18808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JDBC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2" idx="3"/>
          </p:cNvCxnSpPr>
          <p:nvPr/>
        </p:nvCxnSpPr>
        <p:spPr>
          <a:xfrm flipV="1">
            <a:off x="2279458" y="4047730"/>
            <a:ext cx="904292" cy="7460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95754" y="5229043"/>
            <a:ext cx="783704" cy="56767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wrap="none" lIns="75703" tIns="37852" rIns="75703" bIns="37852" anchor="t"/>
          <a:lstStyle/>
          <a:p>
            <a:pPr algn="ctr" defTabSz="757238"/>
            <a:r>
              <a:rPr lang="en-US" altLang="ja-JP" sz="1400" dirty="0" smtClean="0">
                <a:latin typeface="HGP創英角ｺﾞｼｯｸUB" pitchFamily="50" charset="-128"/>
                <a:ea typeface="HGP創英角ｺﾞｼｯｸUB" pitchFamily="50" charset="-128"/>
              </a:rPr>
              <a:t>Thrift</a:t>
            </a:r>
          </a:p>
          <a:p>
            <a:pPr algn="ctr" defTabSz="757238"/>
            <a:r>
              <a:rPr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アプリ</a:t>
            </a:r>
            <a:endParaRPr lang="en-US" altLang="ja-JP" sz="14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24" name="直線矢印コネクタ 23"/>
          <p:cNvCxnSpPr>
            <a:stCxn id="19" idx="3"/>
          </p:cNvCxnSpPr>
          <p:nvPr/>
        </p:nvCxnSpPr>
        <p:spPr>
          <a:xfrm flipV="1">
            <a:off x="2279458" y="4200130"/>
            <a:ext cx="1056692" cy="13127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2422941" y="4334999"/>
            <a:ext cx="720080" cy="18808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ODBC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422642" y="4982749"/>
            <a:ext cx="720080" cy="18808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Thrift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四角形吹き出し 27"/>
          <p:cNvSpPr/>
          <p:nvPr/>
        </p:nvSpPr>
        <p:spPr>
          <a:xfrm>
            <a:off x="467544" y="6021288"/>
            <a:ext cx="2520279" cy="639187"/>
          </a:xfrm>
          <a:prstGeom prst="wedgeRectCallout">
            <a:avLst>
              <a:gd name="adj1" fmla="val 15022"/>
              <a:gd name="adj2" fmla="val -94704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757238"/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[Tips]</a:t>
            </a:r>
            <a:endParaRPr lang="en-US" altLang="ja-JP" sz="1000" dirty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lvl="0" defTabSz="757238"/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Thrift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は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Facebook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が開発した</a:t>
            </a:r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RPC(Remote Procedure Call)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のプロトコル</a:t>
            </a:r>
            <a:endParaRPr lang="en-US" altLang="ja-JP" sz="1000" dirty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9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200" dirty="0" smtClean="0"/>
              <a:t>Hive</a:t>
            </a:r>
            <a:r>
              <a:rPr lang="ja-JP" altLang="en-US" sz="2200" dirty="0" smtClean="0"/>
              <a:t>のアーキテクチャ</a:t>
            </a:r>
            <a:r>
              <a:rPr lang="en-US" altLang="ja-JP" sz="2200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HiveCLI</a:t>
            </a:r>
            <a:r>
              <a:rPr lang="en-US" altLang="ja-JP" dirty="0" smtClean="0"/>
              <a:t>(Command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Line</a:t>
            </a:r>
            <a:r>
              <a:rPr lang="ja-JP" altLang="en-US" dirty="0" smtClean="0"/>
              <a:t> </a:t>
            </a:r>
            <a:r>
              <a:rPr lang="en-US" altLang="ja-JP" dirty="0" smtClean="0"/>
              <a:t>Interface)</a:t>
            </a:r>
          </a:p>
          <a:p>
            <a:pPr lvl="1"/>
            <a:r>
              <a:rPr kumimoji="1" lang="en-US" altLang="ja-JP" dirty="0" smtClean="0"/>
              <a:t>Hive</a:t>
            </a:r>
            <a:r>
              <a:rPr kumimoji="1" lang="ja-JP" altLang="en-US" dirty="0" smtClean="0"/>
              <a:t>のシェル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MySQL</a:t>
            </a:r>
            <a:r>
              <a:rPr kumimoji="1" lang="ja-JP" altLang="en-US" dirty="0" smtClean="0"/>
              <a:t>の</a:t>
            </a:r>
            <a:r>
              <a:rPr lang="en-US" altLang="ja-JP" dirty="0" err="1" smtClean="0"/>
              <a:t>mysql</a:t>
            </a:r>
            <a:r>
              <a:rPr lang="ja-JP" altLang="en-US" dirty="0" smtClean="0"/>
              <a:t>コマンド、</a:t>
            </a:r>
            <a:r>
              <a:rPr kumimoji="1" lang="en-US" altLang="ja-JP" dirty="0" err="1" smtClean="0"/>
              <a:t>PostgreSQL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psql</a:t>
            </a:r>
            <a:r>
              <a:rPr kumimoji="1" lang="ja-JP" altLang="en-US" dirty="0" smtClean="0"/>
              <a:t>に相当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対話型インタフェースでクエリを実行できる</a:t>
            </a:r>
            <a:endParaRPr kumimoji="1" lang="en-US" altLang="ja-JP" dirty="0" smtClean="0"/>
          </a:p>
          <a:p>
            <a:r>
              <a:rPr lang="en-US" altLang="ja-JP" dirty="0" smtClean="0"/>
              <a:t>HWI(Hive</a:t>
            </a:r>
            <a:r>
              <a:rPr lang="ja-JP" altLang="en-US" dirty="0" smtClean="0"/>
              <a:t> </a:t>
            </a:r>
            <a:r>
              <a:rPr lang="en-US" altLang="ja-JP" dirty="0" smtClean="0"/>
              <a:t>Web</a:t>
            </a:r>
            <a:r>
              <a:rPr lang="ja-JP" altLang="en-US" dirty="0" smtClean="0"/>
              <a:t> </a:t>
            </a:r>
            <a:r>
              <a:rPr lang="en-US" altLang="ja-JP" dirty="0" smtClean="0"/>
              <a:t>UI)</a:t>
            </a:r>
          </a:p>
          <a:p>
            <a:pPr lvl="1"/>
            <a:r>
              <a:rPr lang="en-US" altLang="ja-JP" dirty="0" err="1" smtClean="0"/>
              <a:t>HiveCLI</a:t>
            </a:r>
            <a:r>
              <a:rPr lang="ja-JP" altLang="en-US" dirty="0" smtClean="0"/>
              <a:t>の</a:t>
            </a:r>
            <a:r>
              <a:rPr lang="en-US" altLang="ja-JP" dirty="0" smtClean="0"/>
              <a:t>Web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ja-JP" altLang="en-US" dirty="0" smtClean="0"/>
              <a:t>メタストア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テーブルのスキーマ情報を格納する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組み込みメタストア：</a:t>
            </a:r>
            <a:r>
              <a:rPr lang="en-US" altLang="ja-JP" dirty="0" smtClean="0"/>
              <a:t>Derby</a:t>
            </a:r>
            <a:r>
              <a:rPr lang="ja-JP" altLang="en-US" dirty="0" smtClean="0"/>
              <a:t>を使用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ローカルメタストア：</a:t>
            </a:r>
            <a:r>
              <a:rPr kumimoji="1" lang="en-US" altLang="ja-JP" dirty="0" smtClean="0"/>
              <a:t>JDBC</a:t>
            </a:r>
            <a:r>
              <a:rPr kumimoji="1" lang="ja-JP" altLang="en-US" dirty="0" smtClean="0"/>
              <a:t>経由で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に接続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リモートメタストア：</a:t>
            </a:r>
            <a:r>
              <a:rPr lang="en-US" altLang="ja-JP" dirty="0" smtClean="0"/>
              <a:t>Thrift</a:t>
            </a:r>
            <a:r>
              <a:rPr lang="ja-JP" altLang="en-US" dirty="0" smtClean="0"/>
              <a:t>経由でメタストアサーバに接続</a:t>
            </a:r>
            <a:endParaRPr kumimoji="1" lang="en-US" altLang="ja-JP" dirty="0" smtClean="0"/>
          </a:p>
          <a:p>
            <a:r>
              <a:rPr lang="en-US" altLang="ja-JP" dirty="0" err="1" smtClean="0"/>
              <a:t>HiveServer</a:t>
            </a:r>
            <a:endParaRPr lang="en-US" altLang="ja-JP" dirty="0"/>
          </a:p>
          <a:p>
            <a:pPr lvl="1"/>
            <a:r>
              <a:rPr lang="ja-JP" altLang="en-US" dirty="0" smtClean="0"/>
              <a:t>通常はサービスで接続を待ち受けない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JDBC/ODBC/Thrift</a:t>
            </a:r>
            <a:r>
              <a:rPr lang="ja-JP" altLang="en-US" dirty="0" smtClean="0"/>
              <a:t>の接続を受け付ける</a:t>
            </a:r>
            <a:endParaRPr lang="en-US" altLang="ja-JP" dirty="0"/>
          </a:p>
          <a:p>
            <a:r>
              <a:rPr kumimoji="1" lang="en-US" altLang="ja-JP" dirty="0" smtClean="0"/>
              <a:t>JDBC/ODBC/Thrift</a:t>
            </a:r>
          </a:p>
          <a:p>
            <a:pPr lvl="1"/>
            <a:r>
              <a:rPr lang="ja-JP" altLang="en-US" dirty="0"/>
              <a:t>クライアント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Hive</a:t>
            </a:r>
            <a:r>
              <a:rPr lang="ja-JP" altLang="en-US" dirty="0"/>
              <a:t>へ接続する汎用</a:t>
            </a:r>
            <a:r>
              <a:rPr lang="en-US" altLang="ja-JP" dirty="0" smtClean="0"/>
              <a:t>API</a:t>
            </a:r>
            <a:r>
              <a:rPr lang="ja-JP" altLang="en-US" dirty="0" err="1" smtClean="0"/>
              <a:t>を提</a:t>
            </a:r>
            <a:r>
              <a:rPr lang="ja-JP" altLang="en-US" dirty="0" smtClean="0"/>
              <a:t>供する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40768"/>
            <a:ext cx="312586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四角形吹き出し 16"/>
          <p:cNvSpPr/>
          <p:nvPr/>
        </p:nvSpPr>
        <p:spPr>
          <a:xfrm>
            <a:off x="4662070" y="3284984"/>
            <a:ext cx="1854145" cy="618146"/>
          </a:xfrm>
          <a:prstGeom prst="wedgeRectCallout">
            <a:avLst>
              <a:gd name="adj1" fmla="val -66761"/>
              <a:gd name="adj2" fmla="val 81661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757238"/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[Tips]</a:t>
            </a:r>
            <a:endParaRPr lang="en-US" altLang="ja-JP" sz="1000" dirty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lvl="0" defTabSz="757238"/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Derby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を使用した場合、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1</a:t>
            </a:r>
            <a:r>
              <a:rPr lang="ja-JP" altLang="en-US" sz="1000" dirty="0" err="1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つの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プロセスからしか接続できない</a:t>
            </a:r>
            <a:endParaRPr lang="en-US" altLang="ja-JP" sz="1000" dirty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8" name="四角形吹き出し 17"/>
          <p:cNvSpPr/>
          <p:nvPr/>
        </p:nvSpPr>
        <p:spPr>
          <a:xfrm>
            <a:off x="6187928" y="4039635"/>
            <a:ext cx="2215029" cy="639187"/>
          </a:xfrm>
          <a:prstGeom prst="wedgeRectCallout">
            <a:avLst>
              <a:gd name="adj1" fmla="val -77319"/>
              <a:gd name="adj2" fmla="val -10474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757238"/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[Tips]</a:t>
            </a:r>
            <a:endParaRPr lang="en-US" altLang="ja-JP" sz="1000" dirty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lvl="0" defTabSz="757238"/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接続先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DB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に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MySQL</a:t>
            </a:r>
            <a:r>
              <a:rPr lang="ja-JP" altLang="en-US" sz="1000" dirty="0" err="1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、</a:t>
            </a:r>
            <a:r>
              <a:rPr lang="en-US" altLang="ja-JP" sz="1000" dirty="0" err="1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PostgreSQL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をサポートしている</a:t>
            </a:r>
            <a:endParaRPr lang="en-US" altLang="ja-JP" sz="1000" dirty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796136" y="1246726"/>
            <a:ext cx="720080" cy="18808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HWI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200" dirty="0" smtClean="0"/>
              <a:t>Hive</a:t>
            </a:r>
            <a:r>
              <a:rPr lang="ja-JP" altLang="en-US" sz="2200" dirty="0" smtClean="0"/>
              <a:t>のアーキテクチャ</a:t>
            </a:r>
            <a:r>
              <a:rPr lang="en-US" altLang="ja-JP" sz="2200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テーブルの形式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ディレクトリの形式で格納される</a:t>
            </a:r>
            <a:endParaRPr kumimoji="1" lang="en-US" altLang="ja-JP" dirty="0" smtClean="0"/>
          </a:p>
          <a:p>
            <a:r>
              <a:rPr lang="ja-JP" altLang="en-US" dirty="0"/>
              <a:t>データ</a:t>
            </a:r>
            <a:r>
              <a:rPr lang="ja-JP" altLang="en-US" dirty="0" smtClean="0"/>
              <a:t>の</a:t>
            </a:r>
            <a:r>
              <a:rPr lang="ja-JP" altLang="en-US" dirty="0"/>
              <a:t>形式</a:t>
            </a:r>
            <a:endParaRPr lang="en-US" altLang="ja-JP" dirty="0"/>
          </a:p>
          <a:p>
            <a:pPr lvl="1"/>
            <a:r>
              <a:rPr lang="ja-JP" altLang="en-US" dirty="0" smtClean="0"/>
              <a:t>ファイルの形式で格納される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デフォルトは</a:t>
            </a:r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形式のテキストファイル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08648" y="3691830"/>
            <a:ext cx="7851784" cy="153737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hadoop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fs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–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lsr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/user/hive/warehouse</a:t>
            </a:r>
          </a:p>
          <a:p>
            <a:pPr defTabSz="757238"/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drwxr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-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xr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-x 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...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user/hive/warehouse/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t_address</a:t>
            </a:r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-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rw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-r--r-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-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...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/user/hive/warehouse/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t_address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/t_address.csv</a:t>
            </a:r>
          </a:p>
          <a:p>
            <a:pPr defTabSz="757238"/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drwxr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-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xr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-x </a:t>
            </a:r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...</a:t>
            </a:r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user/hive/warehouse/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-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rw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-r--r--</a:t>
            </a:r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...</a:t>
            </a:r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/user/hive/warehouse/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t_user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p_ymd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=20100101/t_user.csv</a:t>
            </a:r>
          </a:p>
          <a:p>
            <a:pPr defTabSz="757238"/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：</a:t>
            </a:r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559061" y="4005064"/>
            <a:ext cx="1001777" cy="205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吹き出し 6"/>
          <p:cNvSpPr/>
          <p:nvPr/>
        </p:nvSpPr>
        <p:spPr>
          <a:xfrm>
            <a:off x="4353064" y="3543663"/>
            <a:ext cx="1296144" cy="253581"/>
          </a:xfrm>
          <a:prstGeom prst="wedgeRectCallout">
            <a:avLst>
              <a:gd name="adj1" fmla="val -6480"/>
              <a:gd name="adj2" fmla="val 118106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テーブル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560838" y="4208315"/>
            <a:ext cx="1484444" cy="252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7325010" y="4431889"/>
            <a:ext cx="1296144" cy="253581"/>
          </a:xfrm>
          <a:prstGeom prst="wedgeRectCallout">
            <a:avLst>
              <a:gd name="adj1" fmla="val -76368"/>
              <a:gd name="adj2" fmla="val -50396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データ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6604929" y="3035081"/>
            <a:ext cx="2016225" cy="762163"/>
          </a:xfrm>
          <a:prstGeom prst="wedgeRectCallout">
            <a:avLst>
              <a:gd name="adj1" fmla="val -66337"/>
              <a:gd name="adj2" fmla="val 48481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757238"/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[Tips]</a:t>
            </a:r>
          </a:p>
          <a:p>
            <a:pPr lvl="0" defTabSz="757238"/>
            <a:r>
              <a:rPr lang="ja-JP" altLang="en-US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パーティション</a:t>
            </a:r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(</a:t>
            </a:r>
            <a:r>
              <a:rPr lang="ja-JP" altLang="en-US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後述</a:t>
            </a:r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)</a:t>
            </a:r>
            <a:r>
              <a:rPr lang="ja-JP" altLang="en-US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も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ディレクトリとして作成される</a:t>
            </a:r>
            <a:endParaRPr lang="en-US" altLang="ja-JP" sz="1000" dirty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149377" y="4685470"/>
            <a:ext cx="1726879" cy="195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吹き出し 14"/>
          <p:cNvSpPr/>
          <p:nvPr/>
        </p:nvSpPr>
        <p:spPr>
          <a:xfrm>
            <a:off x="5749138" y="5086176"/>
            <a:ext cx="1296144" cy="253581"/>
          </a:xfrm>
          <a:prstGeom prst="wedgeRectCallout">
            <a:avLst>
              <a:gd name="adj1" fmla="val -62522"/>
              <a:gd name="adj2" fmla="val -121167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パーティション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200" dirty="0" smtClean="0"/>
              <a:t>Hive</a:t>
            </a:r>
            <a:r>
              <a:rPr lang="ja-JP" altLang="en-US" sz="2200" dirty="0" smtClean="0"/>
              <a:t>の用途やユーザー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MapReduce</a:t>
            </a:r>
            <a:r>
              <a:rPr kumimoji="1" lang="ja-JP" altLang="en-US" dirty="0" smtClean="0"/>
              <a:t>の生産性を向上させたい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MapReduce</a:t>
            </a:r>
            <a:r>
              <a:rPr lang="ja-JP" altLang="en-US" dirty="0" smtClean="0"/>
              <a:t>の知識がなくても、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が分かれば使える</a:t>
            </a:r>
            <a:endParaRPr lang="en-US" altLang="ja-JP" dirty="0" smtClean="0"/>
          </a:p>
          <a:p>
            <a:pPr lvl="2"/>
            <a:r>
              <a:rPr lang="ja-JP" altLang="en-US" dirty="0"/>
              <a:t>新た</a:t>
            </a:r>
            <a:r>
              <a:rPr lang="ja-JP" altLang="en-US" dirty="0" smtClean="0"/>
              <a:t>な言語を覚える必要がない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プログラマー</a:t>
            </a:r>
            <a:r>
              <a:rPr kumimoji="1" lang="ja-JP" altLang="en-US" dirty="0"/>
              <a:t>で</a:t>
            </a:r>
            <a:r>
              <a:rPr kumimoji="1" lang="ja-JP" altLang="en-US" dirty="0" smtClean="0"/>
              <a:t>なくアナリストが利用する</a:t>
            </a:r>
            <a:endParaRPr kumimoji="1" lang="en-US" altLang="ja-JP" dirty="0" smtClean="0"/>
          </a:p>
          <a:p>
            <a:r>
              <a:rPr lang="en-US" altLang="ja-JP" dirty="0"/>
              <a:t>ETL(Extract/Transform/Load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に利用したい</a:t>
            </a:r>
            <a:endParaRPr lang="en-US" altLang="ja-JP" dirty="0"/>
          </a:p>
          <a:p>
            <a:pPr lvl="1"/>
            <a:r>
              <a:rPr lang="ja-JP" altLang="en-US" dirty="0" smtClean="0"/>
              <a:t>生データから有用なデータを抽出して</a:t>
            </a:r>
            <a:r>
              <a:rPr lang="en-US" altLang="ja-JP" dirty="0" smtClean="0"/>
              <a:t>Hive</a:t>
            </a:r>
            <a:r>
              <a:rPr lang="ja-JP" altLang="en-US" dirty="0" smtClean="0"/>
              <a:t>に投入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投入したデータを絞り込むことで変換</a:t>
            </a:r>
            <a:r>
              <a:rPr lang="ja-JP" altLang="en-US" dirty="0"/>
              <a:t>・</a:t>
            </a:r>
            <a:r>
              <a:rPr lang="ja-JP" altLang="en-US" dirty="0" smtClean="0"/>
              <a:t>加工</a:t>
            </a:r>
            <a:endParaRPr lang="en-US" altLang="ja-JP" dirty="0"/>
          </a:p>
          <a:p>
            <a:pPr lvl="1"/>
            <a:r>
              <a:rPr lang="ja-JP" altLang="en-US" dirty="0"/>
              <a:t>参照</a:t>
            </a:r>
            <a:r>
              <a:rPr lang="ja-JP" altLang="en-US" dirty="0" smtClean="0"/>
              <a:t>に利用するツールにロード</a:t>
            </a:r>
            <a:endParaRPr lang="ja-JP" altLang="en-US" dirty="0"/>
          </a:p>
          <a:p>
            <a:pPr lvl="1"/>
            <a:r>
              <a:rPr lang="ja-JP" altLang="en-US" dirty="0" smtClean="0"/>
              <a:t>例</a:t>
            </a:r>
            <a:r>
              <a:rPr lang="en-US" altLang="ja-JP" dirty="0" smtClean="0"/>
              <a:t>)</a:t>
            </a:r>
            <a:r>
              <a:rPr lang="ja-JP" altLang="en-US" dirty="0" smtClean="0"/>
              <a:t>ログを</a:t>
            </a:r>
            <a:r>
              <a:rPr lang="en-US" altLang="ja-JP" dirty="0" smtClean="0"/>
              <a:t>Hive</a:t>
            </a:r>
            <a:r>
              <a:rPr lang="ja-JP" altLang="en-US" dirty="0" smtClean="0"/>
              <a:t>に取り込み → </a:t>
            </a:r>
            <a:r>
              <a:rPr lang="en-US" altLang="ja-JP" dirty="0" err="1" smtClean="0"/>
              <a:t>HiveQL</a:t>
            </a:r>
            <a:r>
              <a:rPr lang="ja-JP" altLang="en-US" dirty="0"/>
              <a:t>で</a:t>
            </a:r>
            <a:r>
              <a:rPr lang="ja-JP" altLang="en-US" dirty="0" smtClean="0"/>
              <a:t>絞り込み → </a:t>
            </a:r>
            <a:r>
              <a:rPr lang="en-US" altLang="ja-JP" dirty="0" smtClean="0"/>
              <a:t>Excel</a:t>
            </a:r>
            <a:r>
              <a:rPr lang="ja-JP" altLang="en-US" dirty="0"/>
              <a:t>用に</a:t>
            </a:r>
            <a:r>
              <a:rPr lang="en-US" altLang="ja-JP" dirty="0"/>
              <a:t>CSV</a:t>
            </a:r>
            <a:r>
              <a:rPr lang="ja-JP" altLang="en-US" dirty="0"/>
              <a:t>で出力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5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200" dirty="0" smtClean="0"/>
              <a:t>RDBMS</a:t>
            </a:r>
            <a:r>
              <a:rPr lang="ja-JP" altLang="en-US" sz="2200" dirty="0" smtClean="0"/>
              <a:t>との比較</a:t>
            </a:r>
            <a:r>
              <a:rPr lang="en-US" altLang="ja-JP" sz="2200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テーブルの扱い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概念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RDBMS</a:t>
            </a:r>
            <a:r>
              <a:rPr kumimoji="1" lang="ja-JP" altLang="en-US" dirty="0" smtClean="0"/>
              <a:t>と同じだが</a:t>
            </a:r>
            <a:r>
              <a:rPr kumimoji="1" lang="en-US" altLang="ja-JP" dirty="0" smtClean="0"/>
              <a:t>...</a:t>
            </a:r>
          </a:p>
          <a:p>
            <a:pPr lvl="1"/>
            <a:r>
              <a:rPr lang="ja-JP" altLang="en-US" dirty="0" smtClean="0"/>
              <a:t>トランザクションなし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PK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FK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NOT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NULL</a:t>
            </a:r>
            <a:r>
              <a:rPr kumimoji="1" lang="ja-JP" altLang="en-US" dirty="0" smtClean="0"/>
              <a:t>制約なし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インデックスなし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データ型の制限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Timestamp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BLOB</a:t>
            </a:r>
            <a:r>
              <a:rPr lang="ja-JP" altLang="en-US" dirty="0" smtClean="0"/>
              <a:t>なし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型</a:t>
            </a:r>
            <a:r>
              <a:rPr kumimoji="1" lang="ja-JP" altLang="en-US" dirty="0" smtClean="0"/>
              <a:t>のチェックが不十分</a:t>
            </a:r>
            <a:endParaRPr kumimoji="1" lang="en-US" altLang="ja-JP" dirty="0" smtClean="0"/>
          </a:p>
          <a:p>
            <a:r>
              <a:rPr lang="ja-JP" altLang="en-US" dirty="0" smtClean="0"/>
              <a:t>クエリの扱い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SQL"</a:t>
            </a:r>
            <a:r>
              <a:rPr lang="ja-JP" altLang="en-US" dirty="0" smtClean="0"/>
              <a:t>ライク</a:t>
            </a:r>
            <a:r>
              <a:rPr lang="en-US" altLang="ja-JP" dirty="0" smtClean="0"/>
              <a:t>"</a:t>
            </a:r>
            <a:r>
              <a:rPr lang="ja-JP" altLang="en-US" dirty="0" smtClean="0"/>
              <a:t>なクエリ</a:t>
            </a:r>
            <a:endParaRPr lang="en-US" altLang="ja-JP" dirty="0"/>
          </a:p>
          <a:p>
            <a:pPr lvl="1"/>
            <a:r>
              <a:rPr lang="en-US" altLang="ja-JP" dirty="0" smtClean="0"/>
              <a:t>UPDATE/DELETE/(</a:t>
            </a:r>
            <a:r>
              <a:rPr lang="ja-JP" altLang="en-US" dirty="0" smtClean="0"/>
              <a:t>行単位の</a:t>
            </a:r>
            <a:r>
              <a:rPr lang="en-US" altLang="ja-JP" dirty="0" smtClean="0"/>
              <a:t>)INSERT</a:t>
            </a:r>
            <a:r>
              <a:rPr lang="ja-JP" altLang="en-US" dirty="0" smtClean="0"/>
              <a:t>が不可能</a:t>
            </a:r>
            <a:endParaRPr lang="en-US" altLang="ja-JP" dirty="0"/>
          </a:p>
          <a:p>
            <a:pPr lvl="2"/>
            <a:r>
              <a:rPr lang="ja-JP" altLang="en-US" dirty="0" smtClean="0"/>
              <a:t>一括上書き</a:t>
            </a:r>
            <a:r>
              <a:rPr lang="en-US" altLang="ja-JP" dirty="0" smtClean="0"/>
              <a:t>/</a:t>
            </a:r>
            <a:r>
              <a:rPr lang="ja-JP" altLang="en-US" dirty="0" smtClean="0"/>
              <a:t>削除のみ</a:t>
            </a:r>
            <a:endParaRPr lang="en-US" altLang="ja-JP" dirty="0" smtClean="0"/>
          </a:p>
          <a:p>
            <a:r>
              <a:rPr lang="ja-JP" altLang="en-US" dirty="0" smtClean="0"/>
              <a:t>ユーザーの扱い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Hive</a:t>
            </a:r>
            <a:r>
              <a:rPr lang="ja-JP" altLang="en-US" dirty="0" smtClean="0"/>
              <a:t>のユーザー </a:t>
            </a:r>
            <a:r>
              <a:rPr lang="en-US" altLang="ja-JP" dirty="0" smtClean="0"/>
              <a:t>=</a:t>
            </a:r>
            <a:r>
              <a:rPr lang="ja-JP" altLang="en-US" dirty="0" smtClean="0"/>
              <a:t> 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のユーザー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マルチユーザーの考慮が不十分</a:t>
            </a:r>
            <a:endParaRPr lang="en-US" altLang="ja-JP" dirty="0" smtClean="0"/>
          </a:p>
          <a:p>
            <a:pPr lvl="3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四角形吹き出し 4"/>
          <p:cNvSpPr/>
          <p:nvPr/>
        </p:nvSpPr>
        <p:spPr>
          <a:xfrm>
            <a:off x="4556171" y="5229200"/>
            <a:ext cx="4032448" cy="762163"/>
          </a:xfrm>
          <a:prstGeom prst="wedgeRectCallout">
            <a:avLst>
              <a:gd name="adj1" fmla="val -59132"/>
              <a:gd name="adj2" fmla="val 42875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757238"/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[Tips]</a:t>
            </a:r>
          </a:p>
          <a:p>
            <a:pPr lvl="0" defTabSz="757238"/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・同一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UNIX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グループ</a:t>
            </a:r>
            <a:r>
              <a:rPr lang="ja-JP" altLang="en-US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のユーザー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A</a:t>
            </a:r>
            <a:r>
              <a:rPr lang="ja-JP" altLang="en-US" sz="1000" dirty="0" err="1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、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B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が存在する状態で、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A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がテーブルに書き込んだ後、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B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による書き込みできなくなる</a:t>
            </a:r>
            <a:endParaRPr lang="en-US" altLang="ja-JP" sz="1000" dirty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3779912" y="2852936"/>
            <a:ext cx="3384376" cy="453089"/>
          </a:xfrm>
          <a:prstGeom prst="wedgeRectCallout">
            <a:avLst>
              <a:gd name="adj1" fmla="val -59132"/>
              <a:gd name="adj2" fmla="val 42875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757238"/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[Tips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]</a:t>
            </a:r>
          </a:p>
          <a:p>
            <a:pPr lvl="0" defTabSz="757238"/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・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Timestamp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は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0.8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から使用可能</a:t>
            </a:r>
            <a:endParaRPr lang="en-US" altLang="ja-JP" sz="1000" dirty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3779912" y="3436848"/>
            <a:ext cx="3384376" cy="474131"/>
          </a:xfrm>
          <a:prstGeom prst="wedgeRectCallout">
            <a:avLst>
              <a:gd name="adj1" fmla="val -59890"/>
              <a:gd name="adj2" fmla="val 6827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757238"/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[Tips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]</a:t>
            </a:r>
          </a:p>
          <a:p>
            <a:pPr lvl="0" defTabSz="757238"/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・異なるデータ型に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INSERT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できてしまう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(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値は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NULL</a:t>
            </a:r>
            <a:r>
              <a:rPr lang="ja-JP" altLang="en-US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になる</a:t>
            </a:r>
            <a:r>
              <a:rPr lang="en-US" altLang="ja-JP" sz="1000" dirty="0" smtClean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)</a:t>
            </a:r>
            <a:endParaRPr lang="en-US" altLang="ja-JP" sz="1000" dirty="0">
              <a:solidFill>
                <a:srgbClr val="00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8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200" dirty="0" smtClean="0"/>
              <a:t>RDBMS</a:t>
            </a:r>
            <a:r>
              <a:rPr lang="ja-JP" altLang="en-US" sz="2200" dirty="0"/>
              <a:t>との比較</a:t>
            </a:r>
            <a:r>
              <a:rPr lang="en-US" altLang="ja-JP" sz="2200" dirty="0" smtClean="0"/>
              <a:t>(2/2</a:t>
            </a:r>
            <a:r>
              <a:rPr lang="en-US" altLang="ja-JP" sz="2200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オンライン処理に不向き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RDBMS</a:t>
            </a:r>
            <a:r>
              <a:rPr lang="ja-JP" altLang="en-US" dirty="0" smtClean="0"/>
              <a:t>を使用してミリ秒で返るクエリも、</a:t>
            </a:r>
            <a:r>
              <a:rPr lang="en-US" altLang="ja-JP" dirty="0" smtClean="0"/>
              <a:t>Hive</a:t>
            </a:r>
            <a:r>
              <a:rPr lang="ja-JP" altLang="en-US" dirty="0" smtClean="0"/>
              <a:t>では数十秒かかる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分散処理によって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日かかる処理を数十分に短縮、のように利用する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ツールなし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基本</a:t>
            </a:r>
            <a:r>
              <a:rPr lang="ja-JP" altLang="en-US" dirty="0" smtClean="0"/>
              <a:t>はコマンドライン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が存在する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HWI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Hive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Interface</a:t>
            </a:r>
          </a:p>
          <a:p>
            <a:pPr lvl="2"/>
            <a:r>
              <a:rPr lang="en-US" altLang="ja-JP" dirty="0" smtClean="0"/>
              <a:t>Hue</a:t>
            </a:r>
            <a:r>
              <a:rPr lang="ja-JP" altLang="en-US" dirty="0" smtClean="0"/>
              <a:t>：</a:t>
            </a:r>
            <a:r>
              <a:rPr lang="en-US" altLang="ja-JP" dirty="0" err="1" smtClean="0"/>
              <a:t>Hadoop</a:t>
            </a:r>
            <a:r>
              <a:rPr lang="en-US" altLang="ja-JP" dirty="0" smtClean="0"/>
              <a:t> </a:t>
            </a:r>
            <a:r>
              <a:rPr lang="en-US" altLang="ja-JP" dirty="0"/>
              <a:t>User </a:t>
            </a:r>
            <a:r>
              <a:rPr lang="en-US" altLang="ja-JP" dirty="0" smtClean="0"/>
              <a:t>Experience(CDH</a:t>
            </a:r>
            <a:r>
              <a:rPr lang="ja-JP" altLang="en-US" dirty="0" smtClean="0"/>
              <a:t>に付属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lang="en-US" altLang="ja-JP" dirty="0" smtClean="0"/>
              <a:t>JDBC/ODBC</a:t>
            </a:r>
            <a:r>
              <a:rPr lang="ja-JP" altLang="en-US" dirty="0" smtClean="0"/>
              <a:t>ドライバの実装が不十分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JDBC/ODBC</a:t>
            </a:r>
            <a:r>
              <a:rPr kumimoji="1" lang="ja-JP" altLang="en-US" dirty="0" smtClean="0"/>
              <a:t>を使用する汎用ツールは使えない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例</a:t>
            </a:r>
            <a:r>
              <a:rPr lang="en-US" altLang="ja-JP" dirty="0" smtClean="0"/>
              <a:t>)MS-Access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ODBC</a:t>
            </a:r>
            <a:r>
              <a:rPr lang="ja-JP" altLang="en-US" dirty="0" smtClean="0"/>
              <a:t>経由でアクセスできない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8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">
  <a:themeElements>
    <a:clrScheme name="TopSE-design-v1[1].0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ユーザー定義 1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opSE-design-v1[1].0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SE-design-v1[1]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SE-design-v1[1].0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SE-design-v1[1].0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SE-design-v1[1].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SE-design-v1[1]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SE-design-v1[1]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4449</TotalTime>
  <Words>2865</Words>
  <Application>Microsoft Office PowerPoint</Application>
  <PresentationFormat>画面に合わせる (4:3)</PresentationFormat>
  <Paragraphs>705</Paragraphs>
  <Slides>36</Slides>
  <Notes>36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37" baseType="lpstr">
      <vt:lpstr>テーマ1</vt:lpstr>
      <vt:lpstr>分散処理アプリ演習　第10回 Hive概要</vt:lpstr>
      <vt:lpstr>講義内容</vt:lpstr>
      <vt:lpstr>1. Hiveの概要</vt:lpstr>
      <vt:lpstr>Hiveとは</vt:lpstr>
      <vt:lpstr>Hiveのアーキテクチャ(1/2)</vt:lpstr>
      <vt:lpstr>Hiveのアーキテクチャ(2/2)</vt:lpstr>
      <vt:lpstr>Hiveの用途やユーザー</vt:lpstr>
      <vt:lpstr>RDBMSとの比較(1/2)</vt:lpstr>
      <vt:lpstr>RDBMSとの比較(2/2)</vt:lpstr>
      <vt:lpstr>2. Hiveの特徴</vt:lpstr>
      <vt:lpstr>HiveとMapReduceの関係(1/2)</vt:lpstr>
      <vt:lpstr>HiveとMapReduceの関係(2/2)</vt:lpstr>
      <vt:lpstr>コマンドラインオプション</vt:lpstr>
      <vt:lpstr>ファイルフォーマット(1/2)</vt:lpstr>
      <vt:lpstr>ファイルフォーマット(2/2)</vt:lpstr>
      <vt:lpstr>圧縮(1/2)</vt:lpstr>
      <vt:lpstr>圧縮(2/2)</vt:lpstr>
      <vt:lpstr>データ型</vt:lpstr>
      <vt:lpstr>パーティション(1/2)</vt:lpstr>
      <vt:lpstr>パーティション(2/2)</vt:lpstr>
      <vt:lpstr>3. Hiveのクエリ</vt:lpstr>
      <vt:lpstr>DDL</vt:lpstr>
      <vt:lpstr>DML(1/3)</vt:lpstr>
      <vt:lpstr>DML(2/3)</vt:lpstr>
      <vt:lpstr>DML(3/3)</vt:lpstr>
      <vt:lpstr>ユーザー定義関数(UDF)(1/2)</vt:lpstr>
      <vt:lpstr>ユーザー定義関数(UDF)(2/2)</vt:lpstr>
      <vt:lpstr>4. Hiveの管理</vt:lpstr>
      <vt:lpstr>テーブルの管理(1/2)</vt:lpstr>
      <vt:lpstr>テーブルの管理(2/2)</vt:lpstr>
      <vt:lpstr>ジョブの管理(1/2)</vt:lpstr>
      <vt:lpstr>ジョブの管理(2/2)</vt:lpstr>
      <vt:lpstr>ログの確認(1/2)</vt:lpstr>
      <vt:lpstr>ログの確認(2/2)</vt:lpstr>
      <vt:lpstr>5. まとめ</vt:lpstr>
      <vt:lpstr>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Hive_講義</dc:title>
  <dc:creator>share</dc:creator>
  <cp:lastModifiedBy>adachij</cp:lastModifiedBy>
  <cp:revision>550</cp:revision>
  <dcterms:created xsi:type="dcterms:W3CDTF">2011-12-21T06:22:19Z</dcterms:created>
  <dcterms:modified xsi:type="dcterms:W3CDTF">2012-03-12T01:59:17Z</dcterms:modified>
</cp:coreProperties>
</file>