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36E006-5B1B-4557-91F7-DE05F0AE08D6}">
  <a:tblStyle styleId="{D436E006-5B1B-4557-91F7-DE05F0AE08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9e62d7deb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9e62d7deb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Embedding + KNN approach performs </a:t>
            </a:r>
            <a:r>
              <a:rPr b="1" lang="en-GB">
                <a:solidFill>
                  <a:schemeClr val="dk1"/>
                </a:solidFill>
              </a:rPr>
              <a:t>competitively with top AMR tools</a:t>
            </a:r>
            <a:r>
              <a:rPr lang="en-GB">
                <a:solidFill>
                  <a:schemeClr val="dk1"/>
                </a:solidFill>
              </a:rPr>
              <a:t>, despite being model-agnostic and lightweight.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9e62d7deb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9e62d7deb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9e62d7deb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9e62d7deb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9e62d7de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9e62d7de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9e62d7de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9e62d7de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9e62d7deb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9e62d7deb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9e62d7deb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9e62d7deb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9e62d7deb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9e62d7deb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9e62d7deb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9e62d7deb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9e62d7deb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9e62d7deb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9e62d7deb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9e62d7deb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debugst1ck/TAR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 Update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Transformers for Antimicrobial Resistance Prediction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40075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Comparative Benchmarks (Contextual)</a:t>
            </a:r>
            <a:endParaRPr/>
          </a:p>
        </p:txBody>
      </p:sp>
      <p:graphicFrame>
        <p:nvGraphicFramePr>
          <p:cNvPr id="148" name="Google Shape;148;p22"/>
          <p:cNvGraphicFramePr/>
          <p:nvPr/>
        </p:nvGraphicFramePr>
        <p:xfrm>
          <a:off x="204175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{D436E006-5B1B-4557-91F7-DE05F0AE08D6}</a:tableStyleId>
              </a:tblPr>
              <a:tblGrid>
                <a:gridCol w="1752100"/>
                <a:gridCol w="1752100"/>
                <a:gridCol w="1752100"/>
                <a:gridCol w="1752100"/>
                <a:gridCol w="1752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Model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Species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Type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Metric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Score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This work (KNN + Embedding)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Multi-species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AMR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0.88 (0.91 bin)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S. aureus Gene ML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Single species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XGBoost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AUCROC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0.99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A. baumannii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Genome-wide mutation scoring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XGBoost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Balanced Acc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0.858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RGI (CARD)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Rule-based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0.99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RGI (CARD)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PLM_ARG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Transformer embeddings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Test Acc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0.838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week: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Apply class reweighting / oversampling for rare antibiotic categories.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Explore few-shot fine-tuning with synthetic augmentations.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Long Term: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Incremental KNN index using FAISS (ANN) for scalable retrieval.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Integrate into AMR prediction pipeline alongside ResFinder / AMRFinderPlus for validation (Embed-Search-Align)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Expand dataset diversity across species and AMR gene families.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and Reports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https://github.com/debugst1ck/TARP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Develop an embedding-based AMR detection framework using transformer-derived representations and compare non-parametric (KNN) and deep classifiers.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Pipeline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Pretrained Transformer Encoder for sequence embeddings (finetuned with offline triplet learning and classification model).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Embedding-based Classification using: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K-Nearest Neighbors (KNN) as a search-based classifier.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Linear classifier (nn.Linear) as a deep supervised head.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26k protein/gene sequences for pretraining.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~6k labeled samples for AMR category classification (multiclass).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Binary split: AMR vs Non-AMR for downstream benchmarking.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675" y="2697425"/>
            <a:ext cx="3048000" cy="18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Pretraining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993150"/>
            <a:ext cx="4385700" cy="28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model learned some sequence context but did not reach semantic convergence.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Despite this, the encoder provided non-trivial token embeddings—enough to bootstrap the next stage (triplet learning) effectively.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Small corpus (≈ 26 k sequences) for full-sized transformer pretraining.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Low statistical coverage for 4096 tokens vs 26k samples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Critical for Triplet learning accuracy.</a:t>
            </a:r>
            <a:endParaRPr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5301375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{D436E006-5B1B-4557-91F7-DE05F0AE08D6}</a:tableStyleId>
              </a:tblPr>
              <a:tblGrid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Metric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Value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Masked-token accuracy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0.1175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Top-5 accuracy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0.1710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Validation loss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11.6851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Offline Triplet Learning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875" y="1203000"/>
            <a:ext cx="5014126" cy="37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3842700" cy="27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Brought significant improvement in representation clustering.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t-SNE / UMAP visualizations showed clear separation between AMR and non-AMR embeddings.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Result: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AMR clusters emerged naturally in latent space → indicates strong semantic encoding.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of KNN (Multiclass)</a:t>
            </a:r>
            <a:endParaRPr/>
          </a:p>
        </p:txBody>
      </p:sp>
      <p:graphicFrame>
        <p:nvGraphicFramePr>
          <p:cNvPr id="120" name="Google Shape;120;p18"/>
          <p:cNvGraphicFramePr/>
          <p:nvPr/>
        </p:nvGraphicFramePr>
        <p:xfrm>
          <a:off x="5387375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{D436E006-5B1B-4557-91F7-DE05F0AE08D6}</a:tableStyleId>
              </a:tblPr>
              <a:tblGrid>
                <a:gridCol w="1139600"/>
                <a:gridCol w="1139600"/>
                <a:gridCol w="1139600"/>
              </a:tblGrid>
              <a:tr h="30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Lato"/>
                          <a:ea typeface="Lato"/>
                          <a:cs typeface="Lato"/>
                          <a:sym typeface="Lato"/>
                        </a:rPr>
                        <a:t>Metric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Lato"/>
                          <a:ea typeface="Lato"/>
                          <a:cs typeface="Lato"/>
                          <a:sym typeface="Lato"/>
                        </a:rPr>
                        <a:t>Train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Lato"/>
                          <a:ea typeface="Lato"/>
                          <a:cs typeface="Lato"/>
                          <a:sym typeface="Lato"/>
                        </a:rPr>
                        <a:t>Test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1.00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0.88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1.00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0.87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Lato"/>
                          <a:ea typeface="Lato"/>
                          <a:cs typeface="Lato"/>
                          <a:sym typeface="Lato"/>
                        </a:rPr>
                        <a:t>F1-Score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1.00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0.87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18"/>
          <p:cNvSpPr txBox="1"/>
          <p:nvPr/>
        </p:nvSpPr>
        <p:spPr>
          <a:xfrm>
            <a:off x="729450" y="1941825"/>
            <a:ext cx="45657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Train set: Perfect accuracy (KNN memorizes data).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 set: Reasonable generalization for dominant β-lactam classes (carbapenem, cephalosporin, penicillin, monobactam).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Smaller or rare antibiotic classes (n &lt; 10) → zero recall (due to severe imbalance).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of KNN (Binary)</a:t>
            </a:r>
            <a:endParaRPr/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5387375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{D436E006-5B1B-4557-91F7-DE05F0AE08D6}</a:tableStyleId>
              </a:tblPr>
              <a:tblGrid>
                <a:gridCol w="1139600"/>
                <a:gridCol w="1139600"/>
                <a:gridCol w="1139600"/>
              </a:tblGrid>
              <a:tr h="30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Metric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Train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Test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1.00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0.91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Precision (AMR)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1.00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0.90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Recall (AMR)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1.00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0.91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Weighted F1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1.00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0.90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8" name="Google Shape;128;p19"/>
          <p:cNvSpPr txBox="1"/>
          <p:nvPr/>
        </p:nvSpPr>
        <p:spPr>
          <a:xfrm>
            <a:off x="729450" y="1941825"/>
            <a:ext cx="4565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AMR vs Non-AMR: Excellent separation.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Indicates embeddings carry strong discriminative signal.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Classifier: Linear Head (nn.Linear)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5636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Used Asymmetric Focal Loss to counter heavy class imbalance.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Applied threshold optimization: Best global threshold = 0.05 (F1=0.6028).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Strong overfitting to dominant classes (e.g., β-lactams, non-AMR).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Embeddings linearly separable only for major classes → minor classes too sparse for stable gradients.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Deep classifier underperforms KNN in low-sample / highly imbalanced regimes.</a:t>
            </a:r>
            <a:endParaRPr/>
          </a:p>
        </p:txBody>
      </p:sp>
      <p:graphicFrame>
        <p:nvGraphicFramePr>
          <p:cNvPr id="135" name="Google Shape;135;p20"/>
          <p:cNvGraphicFramePr/>
          <p:nvPr/>
        </p:nvGraphicFramePr>
        <p:xfrm>
          <a:off x="6542250" y="20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{D436E006-5B1B-4557-91F7-DE05F0AE08D6}</a:tableStyleId>
              </a:tblPr>
              <a:tblGrid>
                <a:gridCol w="1139600"/>
                <a:gridCol w="1139600"/>
              </a:tblGrid>
              <a:tr h="30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Metric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Score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F1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0.55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0.87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0.48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1550" y="1247950"/>
            <a:ext cx="5042450" cy="389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imbalance statistics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3220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Positive label ratio: 0.026 → only ~2.6% positive samples.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Many antibiotic subclasses have &lt;10 samples.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KNN robust under imbalance (non-parametric memory).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Linear head struggles (few positives → unstable loss landscape).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