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9cdbe9d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59cdbe9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59cdbe9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59cdbe9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59cdbe9d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59cdbe9d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9cdbe9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9cdbe9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59cdbe9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59cdbe9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5c77250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5c77250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C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685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5743"/>
                </a:solidFill>
                <a:latin typeface="Oswald"/>
                <a:ea typeface="Oswald"/>
                <a:cs typeface="Oswald"/>
                <a:sym typeface="Oswald"/>
              </a:rPr>
              <a:t>Análise de Risco e Score Medidor de Inadimplência</a:t>
            </a:r>
            <a:endParaRPr>
              <a:solidFill>
                <a:srgbClr val="4057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1483475"/>
            <a:ext cx="9144000" cy="1544400"/>
          </a:xfrm>
          <a:prstGeom prst="rect">
            <a:avLst/>
          </a:prstGeom>
          <a:solidFill>
            <a:srgbClr val="4057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1361975"/>
            <a:ext cx="9144000" cy="121500"/>
          </a:xfrm>
          <a:prstGeom prst="rect">
            <a:avLst/>
          </a:prstGeom>
          <a:solidFill>
            <a:srgbClr val="C28338"/>
          </a:solidFill>
          <a:ln cap="flat" cmpd="sng" w="9525">
            <a:solidFill>
              <a:srgbClr val="C283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3027875"/>
            <a:ext cx="9144000" cy="121500"/>
          </a:xfrm>
          <a:prstGeom prst="rect">
            <a:avLst/>
          </a:prstGeom>
          <a:solidFill>
            <a:srgbClr val="C28338"/>
          </a:solidFill>
          <a:ln cap="flat" cmpd="sng" w="9525">
            <a:solidFill>
              <a:srgbClr val="C283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236600" y="1665800"/>
            <a:ext cx="2820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BANCO </a:t>
            </a:r>
            <a:endParaRPr sz="35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SUPER CAJÁ</a:t>
            </a:r>
            <a:endParaRPr sz="35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25" y="1666625"/>
            <a:ext cx="1178100" cy="11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775" y="1666637"/>
            <a:ext cx="1178100" cy="1178079"/>
          </a:xfrm>
          <a:prstGeom prst="rect">
            <a:avLst/>
          </a:prstGeom>
          <a:solidFill>
            <a:srgbClr val="405743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C9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51200" cy="1017600"/>
          </a:xfrm>
          <a:prstGeom prst="rect">
            <a:avLst/>
          </a:prstGeom>
          <a:solidFill>
            <a:srgbClr val="405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5743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Visão Geral - Clientes 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5225" y="2300450"/>
            <a:ext cx="3239100" cy="3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2021" lvl="0" marL="457200" rtl="0" algn="l">
              <a:spcBef>
                <a:spcPts val="1000"/>
              </a:spcBef>
              <a:spcAft>
                <a:spcPts val="0"/>
              </a:spcAft>
              <a:buClr>
                <a:srgbClr val="51413E"/>
              </a:buClr>
              <a:buSzPct val="78125"/>
              <a:buFont typeface="Oswald"/>
              <a:buChar char="●"/>
            </a:pPr>
            <a:r>
              <a:rPr lang="pt-BR" sz="1600">
                <a:solidFill>
                  <a:srgbClr val="51413E"/>
                </a:solidFill>
                <a:latin typeface="Oswald"/>
                <a:ea typeface="Oswald"/>
                <a:cs typeface="Oswald"/>
                <a:sym typeface="Oswald"/>
              </a:rPr>
              <a:t>Maioria composta por Adultos Maduros (Média de 53 anos)</a:t>
            </a:r>
            <a:endParaRPr sz="1600">
              <a:solidFill>
                <a:srgbClr val="51413E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000"/>
              </a:spcBef>
              <a:spcAft>
                <a:spcPts val="0"/>
              </a:spcAft>
              <a:buClr>
                <a:srgbClr val="51413E"/>
              </a:buClr>
              <a:buSzPct val="78125"/>
              <a:buFont typeface="Oswald"/>
              <a:buChar char="●"/>
            </a:pPr>
            <a:r>
              <a:rPr lang="pt-BR" sz="1600">
                <a:solidFill>
                  <a:srgbClr val="51413E"/>
                </a:solidFill>
                <a:latin typeface="Oswald"/>
                <a:ea typeface="Oswald"/>
                <a:cs typeface="Oswald"/>
                <a:sym typeface="Oswald"/>
              </a:rPr>
              <a:t>Com Dependentes</a:t>
            </a:r>
            <a:endParaRPr sz="1600">
              <a:solidFill>
                <a:srgbClr val="51413E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000"/>
              </a:spcBef>
              <a:spcAft>
                <a:spcPts val="0"/>
              </a:spcAft>
              <a:buClr>
                <a:srgbClr val="51413E"/>
              </a:buClr>
              <a:buSzPct val="78125"/>
              <a:buFont typeface="Oswald"/>
              <a:buChar char="●"/>
            </a:pPr>
            <a:r>
              <a:rPr lang="pt-BR" sz="1600">
                <a:solidFill>
                  <a:srgbClr val="51413E"/>
                </a:solidFill>
                <a:latin typeface="Oswald"/>
                <a:ea typeface="Oswald"/>
                <a:cs typeface="Oswald"/>
                <a:sym typeface="Oswald"/>
              </a:rPr>
              <a:t>Média Salarial de 6 Mil</a:t>
            </a:r>
            <a:endParaRPr sz="1600">
              <a:solidFill>
                <a:srgbClr val="51413E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000"/>
              </a:spcBef>
              <a:spcAft>
                <a:spcPts val="0"/>
              </a:spcAft>
              <a:buClr>
                <a:srgbClr val="51413E"/>
              </a:buClr>
              <a:buSzPct val="78125"/>
              <a:buFont typeface="Oswald"/>
              <a:buChar char="●"/>
            </a:pPr>
            <a:r>
              <a:rPr lang="pt-BR" sz="1600">
                <a:solidFill>
                  <a:srgbClr val="51413E"/>
                </a:solidFill>
                <a:latin typeface="Oswald"/>
                <a:ea typeface="Oswald"/>
                <a:cs typeface="Oswald"/>
                <a:sym typeface="Oswald"/>
              </a:rPr>
              <a:t>12% dos empréstimos ativos são segurados por imóveis</a:t>
            </a:r>
            <a:endParaRPr sz="1600">
              <a:solidFill>
                <a:srgbClr val="51413E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000"/>
              </a:spcBef>
              <a:spcAft>
                <a:spcPts val="0"/>
              </a:spcAft>
              <a:buSzPct val="78125"/>
              <a:buFont typeface="Oswald"/>
              <a:buChar char="●"/>
            </a:pPr>
            <a:r>
              <a:rPr lang="pt-BR" sz="1600">
                <a:solidFill>
                  <a:srgbClr val="51413E"/>
                </a:solidFill>
                <a:latin typeface="Oswald"/>
                <a:ea typeface="Oswald"/>
                <a:cs typeface="Oswald"/>
                <a:sym typeface="Oswald"/>
              </a:rPr>
              <a:t>Menos de 2% dos Clientes apresentam Inadimplência</a:t>
            </a:r>
            <a:br>
              <a:rPr lang="pt-BR" sz="1600">
                <a:latin typeface="Oswald"/>
                <a:ea typeface="Oswald"/>
                <a:cs typeface="Oswald"/>
                <a:sym typeface="Oswald"/>
              </a:rPr>
            </a:b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248400"/>
            <a:ext cx="9151200" cy="61800"/>
          </a:xfrm>
          <a:prstGeom prst="rect">
            <a:avLst/>
          </a:prstGeom>
          <a:solidFill>
            <a:srgbClr val="C283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950"/>
            <a:ext cx="9144001" cy="6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150" y="2441112"/>
            <a:ext cx="5882050" cy="19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C9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51200" cy="1017600"/>
          </a:xfrm>
          <a:prstGeom prst="rect">
            <a:avLst/>
          </a:prstGeom>
          <a:solidFill>
            <a:srgbClr val="405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5743"/>
              </a:solidFill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Risco Relativo - Hipóteses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21725" y="1263950"/>
            <a:ext cx="52776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JOVENS APRESENTAM MAIOR RISCO?</a:t>
            </a:r>
            <a:endParaRPr sz="1600">
              <a:solidFill>
                <a:srgbClr val="152D3F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SIM</a:t>
            </a:r>
            <a:r>
              <a:rPr b="1" lang="pt-BR" sz="13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pt-BR" sz="105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9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PESSOAS ENTRE 21 E 39 ANOS TEM 1,78 VEZES DE MAIS CHANCES PARA INADIMPLÊNCIA. </a:t>
            </a:r>
            <a:endParaRPr b="1" sz="9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67,71% DAQUELES QUE TEM ENTRE 21-30 ANOS SE ENCONTRA NO NOSSO SCORE DE ALTO RISCO, OU SEJA, ALÉM DA IDADE DE RISCO POSSUEM PELO MENOS MAIS DOIS MARCADORES DE RISCO.</a:t>
            </a:r>
            <a:endParaRPr b="1" sz="9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PESSOAS COM MAIS EMPRÉSTIMO ATIVO CORREM MAIOR RISCO?</a:t>
            </a:r>
            <a:endParaRPr sz="1600">
              <a:solidFill>
                <a:srgbClr val="152D3F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NÃO.</a:t>
            </a:r>
            <a:r>
              <a:rPr b="1" lang="pt-BR" sz="105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9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CLIENTES COM MAIOR HISTÓRICO DE EMPRÉSTIMOS (mais de 10) APRESENTAM MENOR RISCO QUE AQUELES QUE POSSUEM MENOS CONTRATOS. AQUELES COM ATÉ 4 EMPRÉSTIMOS POSSUEM 1,67 VEZES MAIS CHANCES DE SEREM INADIMPLENTES.</a:t>
            </a:r>
            <a:endParaRPr b="1" sz="9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PESSOAS COM MAIS DE 90 DIAS DE ATRASO TÊM MAIOR RISCO?</a:t>
            </a:r>
            <a:endParaRPr b="1" sz="16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3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SIM</a:t>
            </a:r>
            <a:r>
              <a:rPr b="1" lang="pt-BR" sz="13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pt-BR" sz="9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PESSOAS QUE JÁ ATRASARAM ALGUMA VEZ POR MAIS DE 90 DIAS APRESENTAM 18,22 VEZES MAIS CHANCES DE INADIMPLÊNCIA. DOS CLIENTES INADIMPLENTES, 91% ATRASARAM MAIS DE 90 DIAS.</a:t>
            </a:r>
            <a:endParaRPr b="1" sz="9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0" y="248400"/>
            <a:ext cx="9151200" cy="61800"/>
          </a:xfrm>
          <a:prstGeom prst="rect">
            <a:avLst/>
          </a:prstGeom>
          <a:solidFill>
            <a:srgbClr val="C283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050" y="1477175"/>
            <a:ext cx="3709750" cy="29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C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9151200" cy="1017600"/>
          </a:xfrm>
          <a:prstGeom prst="rect">
            <a:avLst/>
          </a:prstGeom>
          <a:solidFill>
            <a:srgbClr val="405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5743"/>
              </a:solidFill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Score Risco - Ferramenta Auxiliar para Análise de Crédito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12825"/>
            <a:ext cx="43059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VARIÁVEIS UTILIZADAS:</a:t>
            </a:r>
            <a:endParaRPr sz="1850">
              <a:solidFill>
                <a:srgbClr val="152D3F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IDADE:</a:t>
            </a:r>
            <a:r>
              <a:rPr b="1" lang="pt-BR" sz="105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RISCO RELATIVO MAIOR NOS DOIS PRIMEIROS PERCENTIS (21-48 ANOS)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ÚLTIMO MÊS DE SALÁRIO: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RISCO RELATIVO MAIOR NOS DOIS PRIMEIROS PERCENTIS (0-5400$)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USO DE LINHAS DE CRÉDITO SEM BENS </a:t>
            </a: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SEGURADOS</a:t>
            </a: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RISCO RELATIVO MAIOR NO ÚLTIMO PERCENTIL (0.65-22.000)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TOTAL DE EMPRÉSTIMOS: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RISCO RELATIVO MAIOR NOS DOIS PRIMEIROS PERCENTIS (1-7 EMPRÉSTIMOS)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ATRASOS POR MAIS DE 90 DIAS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 RISCO RELATIVO MAIOR PARA AQUELES QUE JÁ ATRASARAM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SÃO SOMADOS UM PONTO PARA CADA CARACTERÍSTICA DE RISCO QUE O CLIENTE POSSUA. PODENDO PONTUAR DE 0 A 5. A PARTIR DE 3 PONTOS JÁ PODE SER CONSIDERADO UM PERFIL DE RISCO ALTO.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52D3F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0" y="248400"/>
            <a:ext cx="9151200" cy="61800"/>
          </a:xfrm>
          <a:prstGeom prst="rect">
            <a:avLst/>
          </a:prstGeom>
          <a:solidFill>
            <a:srgbClr val="C283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25" y="1688850"/>
            <a:ext cx="4221600" cy="24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C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9151200" cy="1017600"/>
          </a:xfrm>
          <a:prstGeom prst="rect">
            <a:avLst/>
          </a:prstGeom>
          <a:solidFill>
            <a:srgbClr val="405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5743"/>
              </a:solidFill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Score Risco - Matriz de Confusão 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83600"/>
            <a:ext cx="43059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RESULTADOS DAS MÉTRICAS</a:t>
            </a:r>
            <a:r>
              <a:rPr lang="pt-BR" sz="185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endParaRPr sz="1850">
              <a:solidFill>
                <a:srgbClr val="152D3F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ACURÁCIA:</a:t>
            </a:r>
            <a:r>
              <a:rPr b="1" lang="pt-BR" sz="105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82,27% DOS CASOS CONSEGUEM SER IDENTIFICADOS CORRETAMENTE.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PRECISÃO: 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7,71% BAIXO POR IDENTIFICAR MUITOS FALSOS VERDADEIROS. 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RECALL: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83,28% DOS CASOS QUE REALMENTE SÃO INADIMPLENTES ESTÃO SENDO IDENTIFICADOS PELOS CRITÉRIOS DO SCORE.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F1-SCORE: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14,11% POUCO EQUILÍBRIO ENTRE PRECISÃO E RECALL.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0" y="248400"/>
            <a:ext cx="9151200" cy="61800"/>
          </a:xfrm>
          <a:prstGeom prst="rect">
            <a:avLst/>
          </a:prstGeom>
          <a:solidFill>
            <a:srgbClr val="C283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700" y="1401625"/>
            <a:ext cx="4221599" cy="32490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859525" y="1065250"/>
            <a:ext cx="18924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28338"/>
                </a:solidFill>
                <a:latin typeface="Oswald"/>
                <a:ea typeface="Oswald"/>
                <a:cs typeface="Oswald"/>
                <a:sym typeface="Oswald"/>
              </a:rPr>
              <a:t>Matriz de Confusão</a:t>
            </a:r>
            <a:endParaRPr>
              <a:solidFill>
                <a:srgbClr val="C283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194650" y="2381800"/>
            <a:ext cx="898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C28338"/>
                </a:solidFill>
                <a:latin typeface="Oswald"/>
                <a:ea typeface="Oswald"/>
                <a:cs typeface="Oswald"/>
                <a:sym typeface="Oswald"/>
              </a:rPr>
              <a:t>Verdadeiro Negativo</a:t>
            </a:r>
            <a:endParaRPr sz="800">
              <a:solidFill>
                <a:srgbClr val="C283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969000" y="2381800"/>
            <a:ext cx="898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C28338"/>
                </a:solidFill>
                <a:latin typeface="Oswald"/>
                <a:ea typeface="Oswald"/>
                <a:cs typeface="Oswald"/>
                <a:sym typeface="Oswald"/>
              </a:rPr>
              <a:t>Falso </a:t>
            </a:r>
            <a:endParaRPr sz="800">
              <a:solidFill>
                <a:srgbClr val="C283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C28338"/>
                </a:solidFill>
                <a:latin typeface="Oswald"/>
                <a:ea typeface="Oswald"/>
                <a:cs typeface="Oswald"/>
                <a:sym typeface="Oswald"/>
              </a:rPr>
              <a:t>Positivo</a:t>
            </a:r>
            <a:endParaRPr sz="800">
              <a:solidFill>
                <a:srgbClr val="C283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194650" y="4061175"/>
            <a:ext cx="898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C28338"/>
                </a:solidFill>
                <a:latin typeface="Oswald"/>
                <a:ea typeface="Oswald"/>
                <a:cs typeface="Oswald"/>
                <a:sym typeface="Oswald"/>
              </a:rPr>
              <a:t>Falso </a:t>
            </a:r>
            <a:endParaRPr sz="800">
              <a:solidFill>
                <a:srgbClr val="C283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C28338"/>
                </a:solidFill>
                <a:latin typeface="Oswald"/>
                <a:ea typeface="Oswald"/>
                <a:cs typeface="Oswald"/>
                <a:sym typeface="Oswald"/>
              </a:rPr>
              <a:t>Negativo</a:t>
            </a:r>
            <a:endParaRPr sz="800">
              <a:solidFill>
                <a:srgbClr val="C283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969000" y="4061175"/>
            <a:ext cx="898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C28338"/>
                </a:solidFill>
                <a:latin typeface="Oswald"/>
                <a:ea typeface="Oswald"/>
                <a:cs typeface="Oswald"/>
                <a:sym typeface="Oswald"/>
              </a:rPr>
              <a:t>Verdadeiro </a:t>
            </a:r>
            <a:endParaRPr sz="800">
              <a:solidFill>
                <a:srgbClr val="C283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C28338"/>
                </a:solidFill>
                <a:latin typeface="Oswald"/>
                <a:ea typeface="Oswald"/>
                <a:cs typeface="Oswald"/>
                <a:sym typeface="Oswald"/>
              </a:rPr>
              <a:t>Positivo</a:t>
            </a:r>
            <a:endParaRPr sz="800">
              <a:solidFill>
                <a:srgbClr val="C283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C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0"/>
            <a:ext cx="9151200" cy="1017600"/>
          </a:xfrm>
          <a:prstGeom prst="rect">
            <a:avLst/>
          </a:prstGeom>
          <a:solidFill>
            <a:srgbClr val="405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5743"/>
              </a:solidFill>
            </a:endParaRPr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Score Risco - Regressão Logística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0" y="248400"/>
            <a:ext cx="9151200" cy="61800"/>
          </a:xfrm>
          <a:prstGeom prst="rect">
            <a:avLst/>
          </a:prstGeom>
          <a:solidFill>
            <a:srgbClr val="C283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350" y="1442249"/>
            <a:ext cx="4715476" cy="294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7605650" y="2571750"/>
            <a:ext cx="438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38350" y="1152550"/>
            <a:ext cx="43059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RESULTADOS DAS MÉTRICAS:</a:t>
            </a:r>
            <a:endParaRPr sz="1850">
              <a:solidFill>
                <a:srgbClr val="152D3F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ACURÁCIA:</a:t>
            </a:r>
            <a:r>
              <a:rPr b="1" lang="pt-BR" sz="105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96,26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% DOS CASOS CONSEGUEM SER IDENTIFICADOS CORRETAMENTE.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PRECISÃO: 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33,51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% BAIXO POR IDENTIFICAR MUITOS FALSOS VERDADEIROS. 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RECALL: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88,73% DOS CASOS QUE REALMENTE SÃO INADIMPLENTES ESTÃO SENDO IDENTIFICADOS PELOS CRITÉRIOS DO SCORE.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F1-SCORE: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48.65% HÁ MAIS EQUILÍBRIO ENTRE PRECISÃO E RECALL.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C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0"/>
            <a:ext cx="9151200" cy="1017600"/>
          </a:xfrm>
          <a:prstGeom prst="rect">
            <a:avLst/>
          </a:prstGeom>
          <a:solidFill>
            <a:srgbClr val="405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5743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Conclusão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0" y="248400"/>
            <a:ext cx="9151200" cy="61800"/>
          </a:xfrm>
          <a:prstGeom prst="rect">
            <a:avLst/>
          </a:prstGeom>
          <a:solidFill>
            <a:srgbClr val="C283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400275"/>
            <a:ext cx="43059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pt-BR" sz="185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SUGESTÕES</a:t>
            </a:r>
            <a:r>
              <a:rPr lang="pt-BR" sz="185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endParaRPr sz="1850">
              <a:solidFill>
                <a:srgbClr val="152D3F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SCORE COMO FERRAMENTA</a:t>
            </a: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r>
              <a:rPr b="1" lang="pt-BR" sz="105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O MODELO AJUDA NO TRABALHO DE IDENTIFICAÇÃO DE POSSÍVEIS GRUPOS DE RISCO E DEVE SER USADO COMO UMA FERRAMENTA AUXILIAR. DESSA FORMA, OUTRAS INFORMAÇÕES E ESTRATÉGIAS DEVEM SER UTILIZADAS CONJUNTAMENTE.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ESTRATÉGIAS PARA OS GRUPOS DE ALTO RISCO</a:t>
            </a: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endParaRPr b="1" sz="1500">
              <a:solidFill>
                <a:srgbClr val="405743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Char char="●"/>
            </a:pP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Diminuir a margem de disponibilidade de crédito para empréstimo;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Char char="●"/>
            </a:pP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Permitir apenas formas de crédito que possam ser asseguradas com bens;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Char char="●"/>
            </a:pP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Cruzar as informações com outras instituições como SPC e Serasa;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Char char="●"/>
            </a:pP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Atrelar contratos de seguro aos empréstimos concedidos para os grupos de maior risco.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838100" y="1400275"/>
            <a:ext cx="43059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pt-BR" sz="185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LIMITAÇÕES</a:t>
            </a:r>
            <a:r>
              <a:rPr lang="pt-BR" sz="1850">
                <a:solidFill>
                  <a:srgbClr val="152D3F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endParaRPr sz="1850">
              <a:solidFill>
                <a:srgbClr val="152D3F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NENHUM MODELO É 100%</a:t>
            </a: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r>
              <a:rPr b="1" lang="pt-BR" sz="105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É NECESSÁRIO UM ACOMPANHAMENTO CONTÍNUO DO MODELO E DE ADEQUAÇÃO PARA AS MUDANÇAS QUE OCORREM NO MUNDO REAL.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CONTEXTO</a:t>
            </a:r>
            <a:r>
              <a:rPr b="1" lang="pt-BR" sz="1500">
                <a:solidFill>
                  <a:srgbClr val="405743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É PRECISO ESTAR ATENTO PARA AS MUDANÇAS ECONÔMICAS, POLÍTICAS E SOCIAIS QUE TRANSFORMAM CONSTANTEMENTE A NOSSA REALIDADE.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ATENÇÃO PARA ERROS</a:t>
            </a:r>
            <a:r>
              <a:rPr b="1" lang="pt-BR" sz="1500">
                <a:solidFill>
                  <a:srgbClr val="C28338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r>
              <a:rPr b="1" lang="pt-BR" sz="1200">
                <a:solidFill>
                  <a:srgbClr val="51413E"/>
                </a:solidFill>
                <a:highlight>
                  <a:srgbClr val="FFEAC9"/>
                </a:highlight>
                <a:latin typeface="Oswald"/>
                <a:ea typeface="Oswald"/>
                <a:cs typeface="Oswald"/>
                <a:sym typeface="Oswald"/>
              </a:rPr>
              <a:t> ALGUNS CLIENTES PODEM SE TORNAR INADIMPLENTES MESMO QUE TENHAM SIDO IDENTIFICADOS COMO BAIXO RISCO. POR ISSO, É NECESSÁRIO CRIAR ESTRATÉGIAS PARA SITUAÇÕES COMO ESSA, DESDE FORMAS DE FACILITAÇÃO DE PAGAMENTO DE DÍVIDAS, RESTRIÇÕES PARA NOVAS LINHAS DE CRÉDITO, ETC.</a:t>
            </a:r>
            <a:endParaRPr b="1" sz="1200">
              <a:solidFill>
                <a:srgbClr val="51413E"/>
              </a:solidFill>
              <a:highlight>
                <a:srgbClr val="FFEAC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