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57EE500-72BF-452C-9B03-1C00E99C13F0}" type="datetimeFigureOut">
              <a:rPr lang="en-US" smtClean="0"/>
              <a:t>10/13/2020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EAFF14D-F77B-4DE2-93B6-E907D434E60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493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7EE500-72BF-452C-9B03-1C00E99C13F0}"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73942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354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370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1155000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165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0070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EE500-72BF-452C-9B03-1C00E99C13F0}"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0913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EE500-72BF-452C-9B03-1C00E99C13F0}"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43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7EE500-72BF-452C-9B03-1C00E99C13F0}"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1372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7EE500-72BF-452C-9B03-1C00E99C13F0}"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F14D-F77B-4DE2-93B6-E907D434E60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28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7EE500-72BF-452C-9B03-1C00E99C13F0}"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55830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7EE500-72BF-452C-9B03-1C00E99C13F0}" type="datetimeFigureOut">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FF14D-F77B-4DE2-93B6-E907D434E60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103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7EE500-72BF-452C-9B03-1C00E99C13F0}" type="datetimeFigureOut">
              <a:rPr lang="en-US" smtClean="0"/>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FF14D-F77B-4DE2-93B6-E907D434E6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42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EE500-72BF-452C-9B03-1C00E99C13F0}" type="datetimeFigureOut">
              <a:rPr lang="en-US" smtClean="0"/>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219485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7EE500-72BF-452C-9B03-1C00E99C13F0}"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FF14D-F77B-4DE2-93B6-E907D434E60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84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7EE500-72BF-452C-9B03-1C00E99C13F0}"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FF14D-F77B-4DE2-93B6-E907D434E60B}" type="slidenum">
              <a:rPr lang="en-US" smtClean="0"/>
              <a:t>‹#›</a:t>
            </a:fld>
            <a:endParaRPr lang="en-US"/>
          </a:p>
        </p:txBody>
      </p:sp>
    </p:spTree>
    <p:extLst>
      <p:ext uri="{BB962C8B-B14F-4D97-AF65-F5344CB8AC3E}">
        <p14:creationId xmlns:p14="http://schemas.microsoft.com/office/powerpoint/2010/main" val="265113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7EE500-72BF-452C-9B03-1C00E99C13F0}" type="datetimeFigureOut">
              <a:rPr lang="en-US" smtClean="0"/>
              <a:t>10/13/2020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AFF14D-F77B-4DE2-93B6-E907D434E60B}" type="slidenum">
              <a:rPr lang="en-US" smtClean="0"/>
              <a:t>‹#›</a:t>
            </a:fld>
            <a:endParaRPr lang="en-US"/>
          </a:p>
        </p:txBody>
      </p:sp>
    </p:spTree>
    <p:extLst>
      <p:ext uri="{BB962C8B-B14F-4D97-AF65-F5344CB8AC3E}">
        <p14:creationId xmlns:p14="http://schemas.microsoft.com/office/powerpoint/2010/main" val="473120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4EF1-0876-43F9-A5DB-4EE8A7BDEBD4}"/>
              </a:ext>
            </a:extLst>
          </p:cNvPr>
          <p:cNvSpPr>
            <a:spLocks noGrp="1"/>
          </p:cNvSpPr>
          <p:nvPr>
            <p:ph type="ctrTitle"/>
          </p:nvPr>
        </p:nvSpPr>
        <p:spPr>
          <a:xfrm>
            <a:off x="2692398" y="1732086"/>
            <a:ext cx="6815669" cy="2656902"/>
          </a:xfrm>
        </p:spPr>
        <p:txBody>
          <a:bodyPr/>
          <a:lstStyle/>
          <a:p>
            <a:r>
              <a:rPr lang="id-ID" sz="2800" b="1" dirty="0">
                <a:solidFill>
                  <a:schemeClr val="tx1"/>
                </a:solidFill>
                <a:effectLst/>
                <a:latin typeface="Times New Roman" panose="02020603050405020304" pitchFamily="18" charset="0"/>
                <a:ea typeface="Calibri" panose="020F0502020204030204" pitchFamily="34" charset="0"/>
                <a:cs typeface="Times New Roman (Body CS)"/>
              </a:rPr>
              <a:t>COVID-19 TRACKER: MEMANTAU KESEHATAN PENGGUNA DARI PENYEBARAN COVID 19</a:t>
            </a:r>
            <a:br>
              <a:rPr lang="en-US" sz="8000" dirty="0">
                <a:solidFill>
                  <a:schemeClr val="tx1"/>
                </a:solidFill>
                <a:effectLst/>
                <a:latin typeface="Times New Roman" panose="02020603050405020304" pitchFamily="18" charset="0"/>
                <a:ea typeface="Calibri" panose="020F0502020204030204" pitchFamily="34" charset="0"/>
                <a:cs typeface="Times New Roman (Body CS)"/>
              </a:rPr>
            </a:br>
            <a:r>
              <a:rPr lang="id-ID" sz="4800" b="1" dirty="0">
                <a:solidFill>
                  <a:schemeClr val="tx1"/>
                </a:solidFill>
                <a:effectLst/>
                <a:latin typeface="Times New Roman" panose="02020603050405020304" pitchFamily="18" charset="0"/>
                <a:ea typeface="Calibri" panose="020F0502020204030204" pitchFamily="34" charset="0"/>
                <a:cs typeface="Times New Roman (Body CS)"/>
              </a:rPr>
              <a:t> </a:t>
            </a:r>
            <a:br>
              <a:rPr lang="en-US" sz="4800" dirty="0">
                <a:solidFill>
                  <a:schemeClr val="tx1"/>
                </a:solidFill>
                <a:effectLst/>
                <a:latin typeface="Times New Roman" panose="02020603050405020304" pitchFamily="18" charset="0"/>
                <a:ea typeface="Calibri" panose="020F0502020204030204" pitchFamily="34" charset="0"/>
                <a:cs typeface="Times New Roman (Body CS)"/>
              </a:rPr>
            </a:br>
            <a:endParaRPr lang="en-US" sz="4000" dirty="0"/>
          </a:p>
        </p:txBody>
      </p:sp>
      <p:sp>
        <p:nvSpPr>
          <p:cNvPr id="3" name="Subtitle 2">
            <a:extLst>
              <a:ext uri="{FF2B5EF4-FFF2-40B4-BE49-F238E27FC236}">
                <a16:creationId xmlns:a16="http://schemas.microsoft.com/office/drawing/2014/main" id="{F5FBFA81-A389-450C-857D-669DCAC40939}"/>
              </a:ext>
            </a:extLst>
          </p:cNvPr>
          <p:cNvSpPr>
            <a:spLocks noGrp="1"/>
          </p:cNvSpPr>
          <p:nvPr>
            <p:ph type="subTitle" idx="1"/>
          </p:nvPr>
        </p:nvSpPr>
        <p:spPr>
          <a:xfrm>
            <a:off x="2692398" y="3657597"/>
            <a:ext cx="6815669" cy="1626580"/>
          </a:xfrm>
        </p:spPr>
        <p:txBody>
          <a:bodyPr>
            <a:noAutofit/>
          </a:bodyPr>
          <a:lstStyle/>
          <a:p>
            <a:pPr algn="l"/>
            <a:r>
              <a:rPr lang="en-US" sz="1600" b="1" dirty="0" err="1">
                <a:solidFill>
                  <a:schemeClr val="tx1"/>
                </a:solidFill>
              </a:rPr>
              <a:t>Kelompok</a:t>
            </a:r>
            <a:r>
              <a:rPr lang="en-US" sz="1600" b="1" dirty="0">
                <a:solidFill>
                  <a:schemeClr val="tx1"/>
                </a:solidFill>
              </a:rPr>
              <a:t> 19 </a:t>
            </a:r>
          </a:p>
          <a:p>
            <a:pPr algn="l"/>
            <a:r>
              <a:rPr lang="en-US" sz="1600" dirty="0" err="1">
                <a:solidFill>
                  <a:schemeClr val="tx1"/>
                </a:solidFill>
              </a:rPr>
              <a:t>Deby</a:t>
            </a:r>
            <a:r>
              <a:rPr lang="en-US" sz="1600" dirty="0">
                <a:solidFill>
                  <a:schemeClr val="tx1"/>
                </a:solidFill>
              </a:rPr>
              <a:t> </a:t>
            </a:r>
            <a:r>
              <a:rPr lang="en-US" sz="1600" dirty="0" err="1">
                <a:solidFill>
                  <a:schemeClr val="tx1"/>
                </a:solidFill>
              </a:rPr>
              <a:t>Tirsah</a:t>
            </a:r>
            <a:r>
              <a:rPr lang="en-US" sz="1600" dirty="0">
                <a:solidFill>
                  <a:schemeClr val="tx1"/>
                </a:solidFill>
              </a:rPr>
              <a:t> </a:t>
            </a:r>
            <a:r>
              <a:rPr lang="en-US" sz="1600" dirty="0" err="1">
                <a:solidFill>
                  <a:schemeClr val="tx1"/>
                </a:solidFill>
              </a:rPr>
              <a:t>Febrianti</a:t>
            </a:r>
            <a:r>
              <a:rPr lang="en-US" sz="1600" dirty="0">
                <a:solidFill>
                  <a:schemeClr val="tx1"/>
                </a:solidFill>
              </a:rPr>
              <a:t> </a:t>
            </a:r>
            <a:r>
              <a:rPr lang="en-US" sz="1600" dirty="0" err="1">
                <a:solidFill>
                  <a:schemeClr val="tx1"/>
                </a:solidFill>
              </a:rPr>
              <a:t>Siburian</a:t>
            </a:r>
            <a:r>
              <a:rPr lang="en-US" sz="1600" dirty="0">
                <a:solidFill>
                  <a:schemeClr val="tx1"/>
                </a:solidFill>
              </a:rPr>
              <a:t>	(11S18019)</a:t>
            </a:r>
          </a:p>
          <a:p>
            <a:pPr algn="l"/>
            <a:r>
              <a:rPr lang="en-US" sz="1600" dirty="0" err="1">
                <a:solidFill>
                  <a:schemeClr val="tx1"/>
                </a:solidFill>
              </a:rPr>
              <a:t>Fitri</a:t>
            </a:r>
            <a:r>
              <a:rPr lang="en-US" sz="1600" dirty="0">
                <a:solidFill>
                  <a:schemeClr val="tx1"/>
                </a:solidFill>
              </a:rPr>
              <a:t> </a:t>
            </a:r>
            <a:r>
              <a:rPr lang="en-US" sz="1600" dirty="0" err="1">
                <a:solidFill>
                  <a:schemeClr val="tx1"/>
                </a:solidFill>
              </a:rPr>
              <a:t>Yunita</a:t>
            </a:r>
            <a:r>
              <a:rPr lang="en-US" sz="1600" dirty="0">
                <a:solidFill>
                  <a:schemeClr val="tx1"/>
                </a:solidFill>
              </a:rPr>
              <a:t> </a:t>
            </a:r>
            <a:r>
              <a:rPr lang="en-US" sz="1600" dirty="0" err="1">
                <a:solidFill>
                  <a:schemeClr val="tx1"/>
                </a:solidFill>
              </a:rPr>
              <a:t>Aritonang</a:t>
            </a:r>
            <a:r>
              <a:rPr lang="en-US" sz="1600" dirty="0">
                <a:solidFill>
                  <a:schemeClr val="tx1"/>
                </a:solidFill>
              </a:rPr>
              <a:t>			(11S18020)</a:t>
            </a:r>
          </a:p>
          <a:p>
            <a:pPr algn="l"/>
            <a:r>
              <a:rPr lang="en-US" sz="1600" dirty="0" err="1">
                <a:solidFill>
                  <a:schemeClr val="tx1"/>
                </a:solidFill>
              </a:rPr>
              <a:t>Ika</a:t>
            </a:r>
            <a:r>
              <a:rPr lang="en-US" sz="1600" dirty="0">
                <a:solidFill>
                  <a:schemeClr val="tx1"/>
                </a:solidFill>
              </a:rPr>
              <a:t> </a:t>
            </a:r>
            <a:r>
              <a:rPr lang="en-US" sz="1600" dirty="0" err="1">
                <a:solidFill>
                  <a:schemeClr val="tx1"/>
                </a:solidFill>
              </a:rPr>
              <a:t>Fransiska</a:t>
            </a:r>
            <a:r>
              <a:rPr lang="en-US" sz="1600" dirty="0">
                <a:solidFill>
                  <a:schemeClr val="tx1"/>
                </a:solidFill>
              </a:rPr>
              <a:t> </a:t>
            </a:r>
            <a:r>
              <a:rPr lang="en-US" sz="1600" dirty="0" err="1">
                <a:solidFill>
                  <a:schemeClr val="tx1"/>
                </a:solidFill>
              </a:rPr>
              <a:t>Perangin-angin</a:t>
            </a:r>
            <a:r>
              <a:rPr lang="en-US" sz="1600" dirty="0">
                <a:solidFill>
                  <a:schemeClr val="tx1"/>
                </a:solidFill>
              </a:rPr>
              <a:t>		(11S18053)</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37132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1">
            <a:extLst>
              <a:ext uri="{FF2B5EF4-FFF2-40B4-BE49-F238E27FC236}">
                <a16:creationId xmlns:a16="http://schemas.microsoft.com/office/drawing/2014/main" id="{A66549B9-56B4-49A2-998A-554A1B18F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21" y="1419225"/>
            <a:ext cx="2476500" cy="39433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2">
            <a:extLst>
              <a:ext uri="{FF2B5EF4-FFF2-40B4-BE49-F238E27FC236}">
                <a16:creationId xmlns:a16="http://schemas.microsoft.com/office/drawing/2014/main" id="{A5CE2E2C-AF24-4469-A197-47BB3E018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345" y="1457325"/>
            <a:ext cx="2524125" cy="3905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61D81D6-7D95-4126-8983-A54264DEEAB9}"/>
              </a:ext>
            </a:extLst>
          </p:cNvPr>
          <p:cNvSpPr>
            <a:spLocks noChangeArrowheads="1"/>
          </p:cNvSpPr>
          <p:nvPr/>
        </p:nvSpPr>
        <p:spPr bwMode="auto">
          <a:xfrm>
            <a:off x="1802295" y="1457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4">
            <a:extLst>
              <a:ext uri="{FF2B5EF4-FFF2-40B4-BE49-F238E27FC236}">
                <a16:creationId xmlns:a16="http://schemas.microsoft.com/office/drawing/2014/main" id="{D16DDE53-42C9-469C-80AC-FA2DABED255C}"/>
              </a:ext>
            </a:extLst>
          </p:cNvPr>
          <p:cNvSpPr>
            <a:spLocks noChangeArrowheads="1"/>
          </p:cNvSpPr>
          <p:nvPr/>
        </p:nvSpPr>
        <p:spPr bwMode="auto">
          <a:xfrm>
            <a:off x="1802295" y="84134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62025" algn="l"/>
              </a:tabLst>
              <a:defRPr>
                <a:solidFill>
                  <a:schemeClr val="tx1"/>
                </a:solidFill>
                <a:latin typeface="Arial" panose="020B0604020202020204" pitchFamily="34" charset="0"/>
              </a:defRPr>
            </a:lvl1pPr>
            <a:lvl2pPr eaLnBrk="0" fontAlgn="base" hangingPunct="0">
              <a:spcBef>
                <a:spcPct val="0"/>
              </a:spcBef>
              <a:spcAft>
                <a:spcPct val="0"/>
              </a:spcAft>
              <a:tabLst>
                <a:tab pos="962025" algn="l"/>
              </a:tabLst>
              <a:defRPr>
                <a:solidFill>
                  <a:schemeClr val="tx1"/>
                </a:solidFill>
                <a:latin typeface="Arial" panose="020B0604020202020204" pitchFamily="34" charset="0"/>
              </a:defRPr>
            </a:lvl2pPr>
            <a:lvl3pPr eaLnBrk="0" fontAlgn="base" hangingPunct="0">
              <a:spcBef>
                <a:spcPct val="0"/>
              </a:spcBef>
              <a:spcAft>
                <a:spcPct val="0"/>
              </a:spcAft>
              <a:tabLst>
                <a:tab pos="962025" algn="l"/>
              </a:tabLst>
              <a:defRPr>
                <a:solidFill>
                  <a:schemeClr val="tx1"/>
                </a:solidFill>
                <a:latin typeface="Arial" panose="020B0604020202020204" pitchFamily="34" charset="0"/>
              </a:defRPr>
            </a:lvl3pPr>
            <a:lvl4pPr eaLnBrk="0" fontAlgn="base" hangingPunct="0">
              <a:spcBef>
                <a:spcPct val="0"/>
              </a:spcBef>
              <a:spcAft>
                <a:spcPct val="0"/>
              </a:spcAft>
              <a:tabLst>
                <a:tab pos="962025" algn="l"/>
              </a:tabLst>
              <a:defRPr>
                <a:solidFill>
                  <a:schemeClr val="tx1"/>
                </a:solidFill>
                <a:latin typeface="Arial" panose="020B0604020202020204" pitchFamily="34" charset="0"/>
              </a:defRPr>
            </a:lvl4pPr>
            <a:lvl5pPr eaLnBrk="0" fontAlgn="base" hangingPunct="0">
              <a:spcBef>
                <a:spcPct val="0"/>
              </a:spcBef>
              <a:spcAft>
                <a:spcPct val="0"/>
              </a:spcAft>
              <a:tabLst>
                <a:tab pos="962025" algn="l"/>
              </a:tabLst>
              <a:defRPr>
                <a:solidFill>
                  <a:schemeClr val="tx1"/>
                </a:solidFill>
                <a:latin typeface="Arial" panose="020B0604020202020204" pitchFamily="34" charset="0"/>
              </a:defRPr>
            </a:lvl5pPr>
            <a:lvl6pPr eaLnBrk="0" fontAlgn="base" hangingPunct="0">
              <a:spcBef>
                <a:spcPct val="0"/>
              </a:spcBef>
              <a:spcAft>
                <a:spcPct val="0"/>
              </a:spcAft>
              <a:tabLst>
                <a:tab pos="962025" algn="l"/>
              </a:tabLst>
              <a:defRPr>
                <a:solidFill>
                  <a:schemeClr val="tx1"/>
                </a:solidFill>
                <a:latin typeface="Arial" panose="020B0604020202020204" pitchFamily="34" charset="0"/>
              </a:defRPr>
            </a:lvl6pPr>
            <a:lvl7pPr eaLnBrk="0" fontAlgn="base" hangingPunct="0">
              <a:spcBef>
                <a:spcPct val="0"/>
              </a:spcBef>
              <a:spcAft>
                <a:spcPct val="0"/>
              </a:spcAft>
              <a:tabLst>
                <a:tab pos="962025" algn="l"/>
              </a:tabLst>
              <a:defRPr>
                <a:solidFill>
                  <a:schemeClr val="tx1"/>
                </a:solidFill>
                <a:latin typeface="Arial" panose="020B0604020202020204" pitchFamily="34" charset="0"/>
              </a:defRPr>
            </a:lvl7pPr>
            <a:lvl8pPr eaLnBrk="0" fontAlgn="base" hangingPunct="0">
              <a:spcBef>
                <a:spcPct val="0"/>
              </a:spcBef>
              <a:spcAft>
                <a:spcPct val="0"/>
              </a:spcAft>
              <a:tabLst>
                <a:tab pos="962025" algn="l"/>
              </a:tabLst>
              <a:defRPr>
                <a:solidFill>
                  <a:schemeClr val="tx1"/>
                </a:solidFill>
                <a:latin typeface="Arial" panose="020B0604020202020204" pitchFamily="34" charset="0"/>
              </a:defRPr>
            </a:lvl8pPr>
            <a:lvl9pPr eaLnBrk="0" fontAlgn="base" hangingPunct="0">
              <a:spcBef>
                <a:spcPct val="0"/>
              </a:spcBef>
              <a:spcAft>
                <a:spcPct val="0"/>
              </a:spcAft>
              <a:tabLst>
                <a:tab pos="9620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962025" algn="l"/>
              </a:tabLst>
            </a:pPr>
            <a:r>
              <a:rPr kumimoji="0" lang="id-ID" altLang="id-ID"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2054" name="Picture 8">
            <a:extLst>
              <a:ext uri="{FF2B5EF4-FFF2-40B4-BE49-F238E27FC236}">
                <a16:creationId xmlns:a16="http://schemas.microsoft.com/office/drawing/2014/main" id="{08172333-3372-4469-A6A3-605D2A9D5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7612" y="1419225"/>
            <a:ext cx="2305050" cy="40195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13">
            <a:extLst>
              <a:ext uri="{FF2B5EF4-FFF2-40B4-BE49-F238E27FC236}">
                <a16:creationId xmlns:a16="http://schemas.microsoft.com/office/drawing/2014/main" id="{7468F409-4439-4C9B-BD5B-72B483BB76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2804" y="1395412"/>
            <a:ext cx="2657475" cy="4029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42AB07EE-1DF5-4463-8285-7D320ADA535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7" name="Rectangle 8">
            <a:extLst>
              <a:ext uri="{FF2B5EF4-FFF2-40B4-BE49-F238E27FC236}">
                <a16:creationId xmlns:a16="http://schemas.microsoft.com/office/drawing/2014/main" id="{4BE14CA9-9B51-4270-89D6-CFBA78F264D0}"/>
              </a:ext>
            </a:extLst>
          </p:cNvPr>
          <p:cNvSpPr>
            <a:spLocks noChangeArrowheads="1"/>
          </p:cNvSpPr>
          <p:nvPr/>
        </p:nvSpPr>
        <p:spPr bwMode="auto">
          <a:xfrm>
            <a:off x="0" y="850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d-ID" altLang="id-ID"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id-ID" altLang="id-ID"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598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9E5A-E6A2-4A3F-862B-B4451C3599A3}"/>
              </a:ext>
            </a:extLst>
          </p:cNvPr>
          <p:cNvSpPr>
            <a:spLocks noGrp="1"/>
          </p:cNvSpPr>
          <p:nvPr>
            <p:ph type="title"/>
          </p:nvPr>
        </p:nvSpPr>
        <p:spPr/>
        <p:txBody>
          <a:bodyPr/>
          <a:lstStyle/>
          <a:p>
            <a:r>
              <a:rPr lang="id-ID" dirty="0"/>
              <a:t>Interface Prototype Web</a:t>
            </a:r>
          </a:p>
        </p:txBody>
      </p:sp>
      <p:pic>
        <p:nvPicPr>
          <p:cNvPr id="3" name="Picture 2">
            <a:extLst>
              <a:ext uri="{FF2B5EF4-FFF2-40B4-BE49-F238E27FC236}">
                <a16:creationId xmlns:a16="http://schemas.microsoft.com/office/drawing/2014/main" id="{74914032-A398-47BC-A33B-F99B6115086C}"/>
              </a:ext>
            </a:extLst>
          </p:cNvPr>
          <p:cNvPicPr/>
          <p:nvPr/>
        </p:nvPicPr>
        <p:blipFill>
          <a:blip r:embed="rId2"/>
          <a:stretch>
            <a:fillRect/>
          </a:stretch>
        </p:blipFill>
        <p:spPr>
          <a:xfrm>
            <a:off x="2842591" y="2539654"/>
            <a:ext cx="6725478" cy="3596102"/>
          </a:xfrm>
          <a:prstGeom prst="rect">
            <a:avLst/>
          </a:prstGeom>
        </p:spPr>
      </p:pic>
    </p:spTree>
    <p:extLst>
      <p:ext uri="{BB962C8B-B14F-4D97-AF65-F5344CB8AC3E}">
        <p14:creationId xmlns:p14="http://schemas.microsoft.com/office/powerpoint/2010/main" val="67984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948EC0-BE85-409B-AB54-53E467007253}"/>
              </a:ext>
            </a:extLst>
          </p:cNvPr>
          <p:cNvPicPr/>
          <p:nvPr/>
        </p:nvPicPr>
        <p:blipFill>
          <a:blip r:embed="rId2"/>
          <a:stretch>
            <a:fillRect/>
          </a:stretch>
        </p:blipFill>
        <p:spPr>
          <a:xfrm>
            <a:off x="893486" y="724106"/>
            <a:ext cx="5388044" cy="3079268"/>
          </a:xfrm>
          <a:prstGeom prst="rect">
            <a:avLst/>
          </a:prstGeom>
        </p:spPr>
      </p:pic>
      <p:pic>
        <p:nvPicPr>
          <p:cNvPr id="4" name="Picture 3">
            <a:extLst>
              <a:ext uri="{FF2B5EF4-FFF2-40B4-BE49-F238E27FC236}">
                <a16:creationId xmlns:a16="http://schemas.microsoft.com/office/drawing/2014/main" id="{0B092E69-66C2-4DFF-87C9-D0D037B84A2C}"/>
              </a:ext>
            </a:extLst>
          </p:cNvPr>
          <p:cNvPicPr/>
          <p:nvPr/>
        </p:nvPicPr>
        <p:blipFill>
          <a:blip r:embed="rId3"/>
          <a:stretch>
            <a:fillRect/>
          </a:stretch>
        </p:blipFill>
        <p:spPr>
          <a:xfrm>
            <a:off x="5499652" y="3230218"/>
            <a:ext cx="5798862" cy="2903676"/>
          </a:xfrm>
          <a:prstGeom prst="rect">
            <a:avLst/>
          </a:prstGeom>
        </p:spPr>
      </p:pic>
    </p:spTree>
    <p:extLst>
      <p:ext uri="{BB962C8B-B14F-4D97-AF65-F5344CB8AC3E}">
        <p14:creationId xmlns:p14="http://schemas.microsoft.com/office/powerpoint/2010/main" val="351927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955DF0-FED2-4131-844E-6667537B04BD}"/>
              </a:ext>
            </a:extLst>
          </p:cNvPr>
          <p:cNvPicPr/>
          <p:nvPr/>
        </p:nvPicPr>
        <p:blipFill>
          <a:blip r:embed="rId2"/>
          <a:stretch>
            <a:fillRect/>
          </a:stretch>
        </p:blipFill>
        <p:spPr>
          <a:xfrm>
            <a:off x="675861" y="666751"/>
            <a:ext cx="5724939" cy="3295649"/>
          </a:xfrm>
          <a:prstGeom prst="rect">
            <a:avLst/>
          </a:prstGeom>
        </p:spPr>
      </p:pic>
      <p:pic>
        <p:nvPicPr>
          <p:cNvPr id="3" name="Picture 2">
            <a:extLst>
              <a:ext uri="{FF2B5EF4-FFF2-40B4-BE49-F238E27FC236}">
                <a16:creationId xmlns:a16="http://schemas.microsoft.com/office/drawing/2014/main" id="{8AA6AFEE-701E-4CCA-93D0-5C783AEFE213}"/>
              </a:ext>
            </a:extLst>
          </p:cNvPr>
          <p:cNvPicPr/>
          <p:nvPr/>
        </p:nvPicPr>
        <p:blipFill>
          <a:blip r:embed="rId3"/>
          <a:stretch>
            <a:fillRect/>
          </a:stretch>
        </p:blipFill>
        <p:spPr>
          <a:xfrm>
            <a:off x="5027337" y="2847975"/>
            <a:ext cx="6363942" cy="3295650"/>
          </a:xfrm>
          <a:prstGeom prst="rect">
            <a:avLst/>
          </a:prstGeom>
        </p:spPr>
      </p:pic>
    </p:spTree>
    <p:extLst>
      <p:ext uri="{BB962C8B-B14F-4D97-AF65-F5344CB8AC3E}">
        <p14:creationId xmlns:p14="http://schemas.microsoft.com/office/powerpoint/2010/main" val="61817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39F29-1B31-4D85-945A-32DFD14E63AE}"/>
              </a:ext>
            </a:extLst>
          </p:cNvPr>
          <p:cNvSpPr>
            <a:spLocks noGrp="1"/>
          </p:cNvSpPr>
          <p:nvPr>
            <p:ph type="title"/>
          </p:nvPr>
        </p:nvSpPr>
        <p:spPr>
          <a:xfrm>
            <a:off x="1295402" y="982132"/>
            <a:ext cx="9601196" cy="4741660"/>
          </a:xfrm>
        </p:spPr>
        <p:txBody>
          <a:bodyPr/>
          <a:lstStyle/>
          <a:p>
            <a:r>
              <a:rPr lang="en-US" b="1" dirty="0"/>
              <a:t>Thankyou</a:t>
            </a:r>
          </a:p>
        </p:txBody>
      </p:sp>
      <p:sp>
        <p:nvSpPr>
          <p:cNvPr id="3" name="Content Placeholder 2">
            <a:extLst>
              <a:ext uri="{FF2B5EF4-FFF2-40B4-BE49-F238E27FC236}">
                <a16:creationId xmlns:a16="http://schemas.microsoft.com/office/drawing/2014/main" id="{88E13156-BBDD-4B1D-9960-9E57A61D9B0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5751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FE20-F18E-47B8-8AC1-10A998999FDA}"/>
              </a:ext>
            </a:extLst>
          </p:cNvPr>
          <p:cNvSpPr>
            <a:spLocks noGrp="1"/>
          </p:cNvSpPr>
          <p:nvPr>
            <p:ph type="title"/>
          </p:nvPr>
        </p:nvSpPr>
        <p:spPr/>
        <p:txBody>
          <a:bodyPr/>
          <a:lstStyle/>
          <a:p>
            <a:r>
              <a:rPr lang="en-US" b="1" dirty="0" err="1"/>
              <a:t>Deskripsi</a:t>
            </a:r>
            <a:r>
              <a:rPr lang="en-US" b="1" dirty="0"/>
              <a:t> Current System</a:t>
            </a:r>
          </a:p>
        </p:txBody>
      </p:sp>
      <p:sp>
        <p:nvSpPr>
          <p:cNvPr id="3" name="Content Placeholder 2">
            <a:extLst>
              <a:ext uri="{FF2B5EF4-FFF2-40B4-BE49-F238E27FC236}">
                <a16:creationId xmlns:a16="http://schemas.microsoft.com/office/drawing/2014/main" id="{4E704E5B-9721-4DCC-8D96-980AC612701B}"/>
              </a:ext>
            </a:extLst>
          </p:cNvPr>
          <p:cNvSpPr>
            <a:spLocks noGrp="1"/>
          </p:cNvSpPr>
          <p:nvPr>
            <p:ph idx="1"/>
          </p:nvPr>
        </p:nvSpPr>
        <p:spPr/>
        <p:txBody>
          <a:bodyPr/>
          <a:lstStyle/>
          <a:p>
            <a:r>
              <a:rPr lang="id-ID" sz="1800" dirty="0">
                <a:effectLst/>
                <a:latin typeface="Times New Roman" panose="02020603050405020304" pitchFamily="18" charset="0"/>
                <a:ea typeface="Calibri" panose="020F0502020204030204" pitchFamily="34" charset="0"/>
                <a:cs typeface="Times New Roman (Body CS)"/>
              </a:rPr>
              <a:t>Current System bisa jadi dikeluarkan dalam bentuk full manual atau berbasis kertas dan bisa juga terkomputerisasi. Misalnya pada sistem ini current system yang sudah terjadi yaitu dalam berbasis kertas yaitu koran dan poster. Kita akan membangun kembali sebuah aplikasi dimana kita melihat  ada beberapa bagian current system yang masih perlu  diupgrade kembali  menjadi new system. Misalnya current system  Covid-19, masyarakat masih banyak yang belum paham dengan informasi penyakit  Covid-19  dan juga banyak masyarakat yang tidak mengetahui tempat daerah dimana zona merah berada disekitar mereka.  Pemerintah juga memantau masyarakat masih dengan cara manual  dengan survei secara langsung. Sehingga current system masih banyak kekurangannya karena membutuhkan waktu yang banyak dan juga  sangat ribet. Maka kita butuh requirement yang  dapat membantu masyarakat dan juga pemerintahan dalam mencegah Covid-19 dan mengubahnya menjadi sistem yang baru dan sangat bermanfaat.</a:t>
            </a:r>
            <a:endParaRPr lang="en-US" sz="1800" dirty="0">
              <a:effectLst/>
              <a:latin typeface="Times New Roman" panose="02020603050405020304" pitchFamily="18" charset="0"/>
              <a:ea typeface="Calibri" panose="020F0502020204030204" pitchFamily="34" charset="0"/>
              <a:cs typeface="Times New Roman (Body CS)"/>
            </a:endParaRPr>
          </a:p>
          <a:p>
            <a:endParaRPr lang="en-US" dirty="0"/>
          </a:p>
        </p:txBody>
      </p:sp>
    </p:spTree>
    <p:extLst>
      <p:ext uri="{BB962C8B-B14F-4D97-AF65-F5344CB8AC3E}">
        <p14:creationId xmlns:p14="http://schemas.microsoft.com/office/powerpoint/2010/main" val="354793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CAA3-5A26-4B4C-84AE-227C8A1C4143}"/>
              </a:ext>
            </a:extLst>
          </p:cNvPr>
          <p:cNvSpPr>
            <a:spLocks noGrp="1"/>
          </p:cNvSpPr>
          <p:nvPr>
            <p:ph type="title"/>
          </p:nvPr>
        </p:nvSpPr>
        <p:spPr/>
        <p:txBody>
          <a:bodyPr/>
          <a:lstStyle/>
          <a:p>
            <a:r>
              <a:rPr lang="en-US" b="1" dirty="0" err="1"/>
              <a:t>Deskripsi</a:t>
            </a:r>
            <a:r>
              <a:rPr lang="en-US" b="1" dirty="0"/>
              <a:t> New System</a:t>
            </a:r>
          </a:p>
        </p:txBody>
      </p:sp>
      <p:sp>
        <p:nvSpPr>
          <p:cNvPr id="3" name="Content Placeholder 2">
            <a:extLst>
              <a:ext uri="{FF2B5EF4-FFF2-40B4-BE49-F238E27FC236}">
                <a16:creationId xmlns:a16="http://schemas.microsoft.com/office/drawing/2014/main" id="{B2E55882-3A05-4F2D-AEBB-9012F19AB4DA}"/>
              </a:ext>
            </a:extLst>
          </p:cNvPr>
          <p:cNvSpPr>
            <a:spLocks noGrp="1"/>
          </p:cNvSpPr>
          <p:nvPr>
            <p:ph idx="1"/>
          </p:nvPr>
        </p:nvSpPr>
        <p:spPr/>
        <p:txBody>
          <a:bodyPr>
            <a:normAutofit fontScale="85000" lnSpcReduction="20000"/>
          </a:bodyPr>
          <a:lstStyle/>
          <a:p>
            <a:pPr marL="0" marR="0" indent="0" algn="just">
              <a:lnSpc>
                <a:spcPct val="150000"/>
              </a:lnSpc>
              <a:spcBef>
                <a:spcPts val="0"/>
              </a:spcBef>
              <a:spcAft>
                <a:spcPts val="0"/>
              </a:spcAft>
              <a:buNone/>
            </a:pPr>
            <a:r>
              <a:rPr lang="id-ID" sz="1800" dirty="0">
                <a:effectLst/>
                <a:latin typeface="Times New Roman" panose="02020603050405020304" pitchFamily="18" charset="0"/>
                <a:ea typeface="Calibri" panose="020F0502020204030204" pitchFamily="34" charset="0"/>
                <a:cs typeface="Times New Roman (Body CS)"/>
              </a:rPr>
              <a:t>Pada current system masih banyak  hal yang perlu diperhatikan dan banyak juga permintaan dari  pengguna maka dibuat new system. Sistem yang baru ini akan dibuat kedalam aplikasi yang  sesuai dengan harapan untuk membantu masyarakat dan pemerintah dalam mencegah Covid-19. Pada aplikasi ini  pemerintah dapat memantau kesehatan masyarakat dan juga opini masyarakat dengan survei yang akan diisi masyarakat tetapi dengan tanggung jawab yang baik. Pada system ini kita akan login   dengan email, password dan juga NIK sehingga pemerintah dapat memantau masyarakat dengan lebih baik lagi. </a:t>
            </a:r>
            <a:endParaRPr lang="en-US" sz="1800" dirty="0">
              <a:effectLst/>
              <a:latin typeface="Times New Roman" panose="02020603050405020304" pitchFamily="18" charset="0"/>
              <a:ea typeface="Calibri" panose="020F0502020204030204" pitchFamily="34" charset="0"/>
              <a:cs typeface="Times New Roman (Body CS)"/>
            </a:endParaRPr>
          </a:p>
          <a:p>
            <a:pPr marL="0" marR="0" indent="0" algn="just">
              <a:lnSpc>
                <a:spcPct val="150000"/>
              </a:lnSpc>
              <a:spcBef>
                <a:spcPts val="0"/>
              </a:spcBef>
              <a:spcAft>
                <a:spcPts val="0"/>
              </a:spcAft>
              <a:buNone/>
            </a:pPr>
            <a:r>
              <a:rPr lang="id-ID" sz="1800" dirty="0">
                <a:effectLst/>
                <a:latin typeface="Times New Roman" panose="02020603050405020304" pitchFamily="18" charset="0"/>
                <a:ea typeface="Calibri" panose="020F0502020204030204" pitchFamily="34" charset="0"/>
                <a:cs typeface="Times New Roman (Body CS)"/>
              </a:rPr>
              <a:t> Adapun fitur yang akan dimuat dalam aplikasi ini ialah sebagai berikut :</a:t>
            </a:r>
            <a:endParaRPr lang="en-US" sz="1800" dirty="0">
              <a:effectLst/>
              <a:latin typeface="Times New Roman" panose="02020603050405020304" pitchFamily="18" charset="0"/>
              <a:ea typeface="Calibri" panose="020F0502020204030204" pitchFamily="34" charset="0"/>
              <a:cs typeface="Times New Roman (Body CS)"/>
            </a:endParaRPr>
          </a:p>
          <a:p>
            <a:pPr marL="0" marR="0" indent="0" algn="just">
              <a:lnSpc>
                <a:spcPct val="150000"/>
              </a:lnSpc>
              <a:spcBef>
                <a:spcPts val="0"/>
              </a:spcBef>
              <a:spcAft>
                <a:spcPts val="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a. Menu Item Tips</a:t>
            </a:r>
            <a:endParaRPr lang="en-US" sz="1800" dirty="0">
              <a:effectLst/>
              <a:latin typeface="Times New Roman" panose="02020603050405020304" pitchFamily="18" charset="0"/>
              <a:ea typeface="Calibri" panose="020F0502020204030204" pitchFamily="34" charset="0"/>
              <a:cs typeface="Times New Roman (Body CS)"/>
            </a:endParaRPr>
          </a:p>
          <a:p>
            <a:pPr marL="0" marR="0" indent="0" algn="just">
              <a:lnSpc>
                <a:spcPct val="150000"/>
              </a:lnSpc>
              <a:spcBef>
                <a:spcPts val="0"/>
              </a:spcBef>
              <a:spcAft>
                <a:spcPts val="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b. Item Survei		</a:t>
            </a:r>
            <a:endParaRPr lang="en-US" sz="1800" dirty="0">
              <a:effectLst/>
              <a:latin typeface="Times New Roman" panose="02020603050405020304" pitchFamily="18" charset="0"/>
              <a:ea typeface="Calibri" panose="020F0502020204030204" pitchFamily="34" charset="0"/>
              <a:cs typeface="Times New Roman (Body CS)"/>
            </a:endParaRPr>
          </a:p>
          <a:p>
            <a:pPr marL="0" marR="0" indent="0" algn="just">
              <a:lnSpc>
                <a:spcPct val="150000"/>
              </a:lnSpc>
              <a:spcBef>
                <a:spcPts val="0"/>
              </a:spcBef>
              <a:spcAft>
                <a:spcPts val="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c. Item Lokasi berdampak</a:t>
            </a:r>
            <a:endParaRPr lang="en-US" sz="1800" dirty="0">
              <a:effectLst/>
              <a:latin typeface="Times New Roman" panose="02020603050405020304" pitchFamily="18" charset="0"/>
              <a:ea typeface="Calibri" panose="020F0502020204030204" pitchFamily="34" charset="0"/>
              <a:cs typeface="Times New Roman (Body CS)"/>
            </a:endParaRPr>
          </a:p>
          <a:p>
            <a:pPr marL="0" indent="0">
              <a:buNone/>
            </a:pPr>
            <a:r>
              <a:rPr lang="id-ID" sz="1800" dirty="0">
                <a:effectLst/>
                <a:latin typeface="Times New Roman" panose="02020603050405020304" pitchFamily="18" charset="0"/>
                <a:ea typeface="Calibri" panose="020F0502020204030204" pitchFamily="34" charset="0"/>
              </a:rPr>
              <a:t>	. </a:t>
            </a:r>
            <a:endParaRPr lang="en-US" dirty="0"/>
          </a:p>
        </p:txBody>
      </p:sp>
    </p:spTree>
    <p:extLst>
      <p:ext uri="{BB962C8B-B14F-4D97-AF65-F5344CB8AC3E}">
        <p14:creationId xmlns:p14="http://schemas.microsoft.com/office/powerpoint/2010/main" val="328582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50A9-0EF4-4137-A527-99E1AF01E106}"/>
              </a:ext>
            </a:extLst>
          </p:cNvPr>
          <p:cNvSpPr>
            <a:spLocks noGrp="1"/>
          </p:cNvSpPr>
          <p:nvPr>
            <p:ph type="title"/>
          </p:nvPr>
        </p:nvSpPr>
        <p:spPr/>
        <p:txBody>
          <a:bodyPr/>
          <a:lstStyle/>
          <a:p>
            <a:r>
              <a:rPr lang="id-ID" dirty="0"/>
              <a:t>Use Case Diagram</a:t>
            </a:r>
          </a:p>
        </p:txBody>
      </p:sp>
      <p:pic>
        <p:nvPicPr>
          <p:cNvPr id="4" name="Content Placeholder 3">
            <a:extLst>
              <a:ext uri="{FF2B5EF4-FFF2-40B4-BE49-F238E27FC236}">
                <a16:creationId xmlns:a16="http://schemas.microsoft.com/office/drawing/2014/main" id="{D903950C-AF40-46BE-B83B-8BF062BCB144}"/>
              </a:ext>
            </a:extLst>
          </p:cNvPr>
          <p:cNvPicPr>
            <a:picLocks noGrp="1"/>
          </p:cNvPicPr>
          <p:nvPr>
            <p:ph idx="1"/>
          </p:nvPr>
        </p:nvPicPr>
        <p:blipFill>
          <a:blip r:embed="rId2"/>
          <a:stretch>
            <a:fillRect/>
          </a:stretch>
        </p:blipFill>
        <p:spPr>
          <a:xfrm>
            <a:off x="3725333" y="2557463"/>
            <a:ext cx="4741333" cy="3317875"/>
          </a:xfrm>
          <a:prstGeom prst="rect">
            <a:avLst/>
          </a:prstGeom>
        </p:spPr>
      </p:pic>
    </p:spTree>
    <p:extLst>
      <p:ext uri="{BB962C8B-B14F-4D97-AF65-F5344CB8AC3E}">
        <p14:creationId xmlns:p14="http://schemas.microsoft.com/office/powerpoint/2010/main" val="250097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F86F-669E-4071-B0FD-BD147983FCB6}"/>
              </a:ext>
            </a:extLst>
          </p:cNvPr>
          <p:cNvSpPr>
            <a:spLocks noGrp="1"/>
          </p:cNvSpPr>
          <p:nvPr>
            <p:ph type="title"/>
          </p:nvPr>
        </p:nvSpPr>
        <p:spPr/>
        <p:txBody>
          <a:bodyPr/>
          <a:lstStyle/>
          <a:p>
            <a:r>
              <a:rPr lang="id-ID" sz="4400" b="1" dirty="0">
                <a:effectLst/>
                <a:latin typeface="Times New Roman" panose="02020603050405020304" pitchFamily="18" charset="0"/>
                <a:ea typeface="Calibri" panose="020F0502020204030204" pitchFamily="34" charset="0"/>
                <a:cs typeface="Times New Roman" panose="02020603050405020304" pitchFamily="18" charset="0"/>
              </a:rPr>
              <a:t>Requirements</a:t>
            </a:r>
            <a:endParaRPr lang="id-ID" dirty="0"/>
          </a:p>
        </p:txBody>
      </p:sp>
      <p:sp>
        <p:nvSpPr>
          <p:cNvPr id="3" name="Content Placeholder 2">
            <a:extLst>
              <a:ext uri="{FF2B5EF4-FFF2-40B4-BE49-F238E27FC236}">
                <a16:creationId xmlns:a16="http://schemas.microsoft.com/office/drawing/2014/main" id="{34AB90C3-F19C-490C-AE01-A19EA6A8F2C7}"/>
              </a:ext>
            </a:extLst>
          </p:cNvPr>
          <p:cNvSpPr>
            <a:spLocks noGrp="1"/>
          </p:cNvSpPr>
          <p:nvPr>
            <p:ph idx="1"/>
          </p:nvPr>
        </p:nvSpPr>
        <p:spPr/>
        <p:txBody>
          <a:bodyPr>
            <a:normAutofit fontScale="92500" lnSpcReduction="20000"/>
          </a:bodyPr>
          <a:lstStyle/>
          <a:p>
            <a:pPr marL="0" indent="0" algn="just">
              <a:lnSpc>
                <a:spcPct val="150000"/>
              </a:lnSpc>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1. Functional Requirements</a:t>
            </a:r>
            <a:endParaRPr lang="id-ID" sz="1800" dirty="0">
              <a:effectLst/>
              <a:latin typeface="Times New Roman" panose="02020603050405020304" pitchFamily="18" charset="0"/>
              <a:ea typeface="Calibri" panose="020F0502020204030204" pitchFamily="34" charset="0"/>
              <a:cs typeface="Times New Roman (Body CS)"/>
            </a:endParaRPr>
          </a:p>
          <a:p>
            <a:pPr marL="342900" lvl="0" indent="-342900" algn="just">
              <a:lnSpc>
                <a:spcPct val="150000"/>
              </a:lnSpc>
              <a:buFont typeface="Symbol" panose="05050102010706020507" pitchFamily="18" charset="2"/>
              <a:buChar char=""/>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Deskripsi</a:t>
            </a:r>
            <a:endParaRPr lang="id-ID" sz="1800" dirty="0">
              <a:effectLst/>
              <a:latin typeface="Times New Roman" panose="02020603050405020304" pitchFamily="18" charset="0"/>
              <a:ea typeface="Calibri" panose="020F0502020204030204" pitchFamily="34" charset="0"/>
              <a:cs typeface="Times New Roman (Body CS)"/>
            </a:endParaRPr>
          </a:p>
          <a:p>
            <a:pPr marL="0" indent="0" algn="just">
              <a:lnSpc>
                <a:spcPct val="150000"/>
              </a:lnSpc>
              <a:buNone/>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Pada aplikasi ini, hal yang akan dilakukan pertama kali yaitu register menggunakan NIK, Email, dan No telp. Setelah register berhasil, maka user akan dibawa ke halaman dashboard yang berisi tentang data diri dan Covid-19, lalu ada menu lainnya seperti tips, dan lokasi yang berdampak. Pada menu dashboard akan langsung memberitahu jika pengguna berada di zona merah. Pada menu tips akan ada informasi tentang COVID-19. Diatas navbar ada lonceng yang akan menjadi pemberitauan jika pemerintah meminta survei oleh pengguna. </a:t>
            </a:r>
            <a:endParaRPr lang="id-ID" sz="1800" dirty="0">
              <a:effectLst/>
              <a:latin typeface="Times New Roman" panose="02020603050405020304" pitchFamily="18" charset="0"/>
              <a:ea typeface="Calibri" panose="020F0502020204030204" pitchFamily="34" charset="0"/>
              <a:cs typeface="Times New Roman (Body CS)"/>
            </a:endParaRPr>
          </a:p>
          <a:p>
            <a:pPr marL="0" indent="0">
              <a:buNone/>
            </a:pPr>
            <a:endParaRPr lang="id-ID" dirty="0"/>
          </a:p>
        </p:txBody>
      </p:sp>
    </p:spTree>
    <p:extLst>
      <p:ext uri="{BB962C8B-B14F-4D97-AF65-F5344CB8AC3E}">
        <p14:creationId xmlns:p14="http://schemas.microsoft.com/office/powerpoint/2010/main" val="307124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675C3D0-7B8F-4045-8F21-605A1DD5B142}"/>
              </a:ext>
            </a:extLst>
          </p:cNvPr>
          <p:cNvSpPr txBox="1">
            <a:spLocks/>
          </p:cNvSpPr>
          <p:nvPr/>
        </p:nvSpPr>
        <p:spPr>
          <a:xfrm>
            <a:off x="1295401" y="1074420"/>
            <a:ext cx="9601196" cy="480144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lvl="0" indent="0" algn="just">
              <a:lnSpc>
                <a:spcPct val="150000"/>
              </a:lnSpc>
              <a:buNone/>
              <a:tabLst>
                <a:tab pos="1323975" algn="l"/>
              </a:tabLst>
            </a:pPr>
            <a:endParaRPr lang="id-ID"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Detail Input</a:t>
            </a:r>
            <a:endParaRPr lang="id-ID" sz="1800" dirty="0">
              <a:effectLst/>
              <a:latin typeface="Times New Roman" panose="02020603050405020304" pitchFamily="18" charset="0"/>
              <a:ea typeface="Calibri" panose="020F0502020204030204" pitchFamily="34" charset="0"/>
              <a:cs typeface="Times New Roman (Body CS)"/>
            </a:endParaRPr>
          </a:p>
          <a:p>
            <a:pPr marL="0" indent="0" algn="just">
              <a:lnSpc>
                <a:spcPct val="150000"/>
              </a:lnSpc>
              <a:buNone/>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Pada aplikasi ini, input yang dibutuhkan yaitu input dari user berupa NIK, email, No telp dan juga jawaban dari kusioner.</a:t>
            </a:r>
            <a:endParaRPr lang="id-ID"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tabLst>
                <a:tab pos="1323975" algn="l"/>
              </a:tabLst>
            </a:pPr>
            <a:endParaRPr lang="id-ID" sz="1800" dirty="0">
              <a:effectLst/>
              <a:latin typeface="Times New Roman" panose="02020603050405020304" pitchFamily="18" charset="0"/>
              <a:ea typeface="Calibri" panose="020F0502020204030204" pitchFamily="34" charset="0"/>
              <a:cs typeface="Times New Roman (Body CS)"/>
            </a:endParaRPr>
          </a:p>
          <a:p>
            <a:pPr marL="342900" lvl="0" indent="-342900" algn="just">
              <a:lnSpc>
                <a:spcPct val="150000"/>
              </a:lnSpc>
              <a:buFont typeface="Symbol" panose="05050102010706020507" pitchFamily="18" charset="2"/>
              <a:buChar char=""/>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Data</a:t>
            </a:r>
            <a:endParaRPr lang="id-ID" sz="1800" dirty="0">
              <a:effectLst/>
              <a:latin typeface="Times New Roman" panose="02020603050405020304" pitchFamily="18" charset="0"/>
              <a:ea typeface="Calibri" panose="020F0502020204030204" pitchFamily="34" charset="0"/>
              <a:cs typeface="Times New Roman (Body CS)"/>
            </a:endParaRPr>
          </a:p>
          <a:p>
            <a:pPr marL="0" indent="0" algn="just">
              <a:lnSpc>
                <a:spcPct val="150000"/>
              </a:lnSpc>
              <a:buNone/>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Data yang akan dikelola dan disimpan yaitu, ketika user sudah register, maka data user akan tersimpan sebagai pengunjung dan yang ikut memperdulikan tentang wabah dari virus ini.</a:t>
            </a:r>
            <a:endParaRPr lang="id-ID" sz="1800" dirty="0">
              <a:effectLst/>
              <a:latin typeface="Times New Roman" panose="02020603050405020304" pitchFamily="18" charset="0"/>
              <a:ea typeface="Calibri" panose="020F0502020204030204" pitchFamily="34" charset="0"/>
              <a:cs typeface="Times New Roman (Body CS)"/>
            </a:endParaRPr>
          </a:p>
          <a:p>
            <a:pPr marL="0" indent="0">
              <a:buFont typeface="Arial"/>
              <a:buNone/>
            </a:pPr>
            <a:endParaRPr lang="id-ID" dirty="0"/>
          </a:p>
        </p:txBody>
      </p:sp>
    </p:spTree>
    <p:extLst>
      <p:ext uri="{BB962C8B-B14F-4D97-AF65-F5344CB8AC3E}">
        <p14:creationId xmlns:p14="http://schemas.microsoft.com/office/powerpoint/2010/main" val="125489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2E5983-A99C-4471-907B-0BC21ABDADB0}"/>
              </a:ext>
            </a:extLst>
          </p:cNvPr>
          <p:cNvSpPr txBox="1"/>
          <p:nvPr/>
        </p:nvSpPr>
        <p:spPr>
          <a:xfrm>
            <a:off x="1007166" y="1147608"/>
            <a:ext cx="10402956" cy="4197559"/>
          </a:xfrm>
          <a:prstGeom prst="rect">
            <a:avLst/>
          </a:prstGeom>
          <a:noFill/>
        </p:spPr>
        <p:txBody>
          <a:bodyPr wrap="square">
            <a:spAutoFit/>
          </a:bodyPr>
          <a:lstStyle/>
          <a:p>
            <a:pPr algn="just">
              <a:lnSpc>
                <a:spcPct val="150000"/>
              </a:lnSpc>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2.    Non-Functional Requirements</a:t>
            </a:r>
            <a:endParaRPr lang="id-ID" sz="1800" dirty="0">
              <a:effectLst/>
              <a:latin typeface="Times New Roman" panose="02020603050405020304" pitchFamily="18" charset="0"/>
              <a:ea typeface="Calibri" panose="020F0502020204030204" pitchFamily="34" charset="0"/>
              <a:cs typeface="Times New Roman (Body CS)"/>
            </a:endParaRPr>
          </a:p>
          <a:p>
            <a:pPr marL="342900" lvl="0" indent="-342900" algn="just">
              <a:lnSpc>
                <a:spcPct val="150000"/>
              </a:lnSpc>
              <a:buFont typeface="Symbol" panose="05050102010706020507" pitchFamily="18" charset="2"/>
              <a:buChar char=""/>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Response Time</a:t>
            </a:r>
            <a:endParaRPr lang="id-ID" sz="1800" dirty="0">
              <a:effectLst/>
              <a:latin typeface="Times New Roman" panose="02020603050405020304" pitchFamily="18" charset="0"/>
              <a:ea typeface="Calibri" panose="020F0502020204030204" pitchFamily="34" charset="0"/>
              <a:cs typeface="Times New Roman (Body CS)"/>
            </a:endParaRPr>
          </a:p>
          <a:p>
            <a:pPr algn="just">
              <a:lnSpc>
                <a:spcPct val="150000"/>
              </a:lnSpc>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Aplikasi ini dapat dijalankan oleh siapapun dan kapanpun tanpa batasan waktu.</a:t>
            </a:r>
            <a:endParaRPr lang="id-ID" sz="1800" dirty="0">
              <a:effectLst/>
              <a:latin typeface="Times New Roman" panose="02020603050405020304" pitchFamily="18" charset="0"/>
              <a:ea typeface="Calibri" panose="020F0502020204030204" pitchFamily="34" charset="0"/>
              <a:cs typeface="Times New Roman (Body CS)"/>
            </a:endParaRPr>
          </a:p>
          <a:p>
            <a:pPr marL="342900" lvl="0" indent="-342900" algn="just">
              <a:lnSpc>
                <a:spcPct val="150000"/>
              </a:lnSpc>
              <a:buFont typeface="Symbol" panose="05050102010706020507" pitchFamily="18" charset="2"/>
              <a:buChar char=""/>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Volumes of Data</a:t>
            </a:r>
            <a:endParaRPr lang="id-ID" sz="1800" dirty="0">
              <a:effectLst/>
              <a:latin typeface="Times New Roman" panose="02020603050405020304" pitchFamily="18" charset="0"/>
              <a:ea typeface="Calibri" panose="020F0502020204030204" pitchFamily="34" charset="0"/>
              <a:cs typeface="Times New Roman (Body CS)"/>
            </a:endParaRPr>
          </a:p>
          <a:p>
            <a:pPr algn="just">
              <a:lnSpc>
                <a:spcPct val="150000"/>
              </a:lnSpc>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Pada aplikasi ini juga tidak memakan banyak data karena aplikasi ini merupakan sumber informasi yang memang disarankan harus dibuka oleh semua warga supaya dapat memiliki pengetauhan perkembangan dari wabar COVID-19 ini.</a:t>
            </a:r>
            <a:endParaRPr lang="id-ID" sz="1800" dirty="0">
              <a:effectLst/>
              <a:latin typeface="Times New Roman" panose="02020603050405020304" pitchFamily="18" charset="0"/>
              <a:ea typeface="Calibri" panose="020F0502020204030204" pitchFamily="34" charset="0"/>
              <a:cs typeface="Times New Roman (Body CS)"/>
            </a:endParaRPr>
          </a:p>
          <a:p>
            <a:pPr marL="342900" lvl="0" indent="-342900" algn="just">
              <a:lnSpc>
                <a:spcPct val="150000"/>
              </a:lnSpc>
              <a:buFont typeface="Symbol" panose="05050102010706020507" pitchFamily="18" charset="2"/>
              <a:buChar char=""/>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Security</a:t>
            </a:r>
            <a:endParaRPr lang="id-ID" sz="1800" dirty="0">
              <a:effectLst/>
              <a:latin typeface="Times New Roman" panose="02020603050405020304" pitchFamily="18" charset="0"/>
              <a:ea typeface="Calibri" panose="020F0502020204030204" pitchFamily="34" charset="0"/>
              <a:cs typeface="Times New Roman (Body CS)"/>
            </a:endParaRPr>
          </a:p>
          <a:p>
            <a:pPr algn="just">
              <a:lnSpc>
                <a:spcPct val="150000"/>
              </a:lnSpc>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Tingkat keamanan dari aplikasi ini yaitu jika NIK akan berlaku terhadap 1 email dan no telp. Jika dimasukkan NIK dengan email yang berbeda maka akan dianggap gagal login.</a:t>
            </a:r>
            <a:endParaRPr lang="id-ID" sz="1800" dirty="0">
              <a:effectLst/>
              <a:latin typeface="Times New Roman" panose="02020603050405020304" pitchFamily="18" charset="0"/>
              <a:ea typeface="Calibri" panose="020F0502020204030204" pitchFamily="34" charset="0"/>
              <a:cs typeface="Times New Roman (Body CS)"/>
            </a:endParaRPr>
          </a:p>
        </p:txBody>
      </p:sp>
    </p:spTree>
    <p:extLst>
      <p:ext uri="{BB962C8B-B14F-4D97-AF65-F5344CB8AC3E}">
        <p14:creationId xmlns:p14="http://schemas.microsoft.com/office/powerpoint/2010/main" val="213238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93C61-5D51-42C3-A33C-DE92DABB5A69}"/>
              </a:ext>
            </a:extLst>
          </p:cNvPr>
          <p:cNvSpPr txBox="1"/>
          <p:nvPr/>
        </p:nvSpPr>
        <p:spPr>
          <a:xfrm>
            <a:off x="1080051" y="706973"/>
            <a:ext cx="10031897" cy="5444054"/>
          </a:xfrm>
          <a:prstGeom prst="rect">
            <a:avLst/>
          </a:prstGeom>
          <a:noFill/>
        </p:spPr>
        <p:txBody>
          <a:bodyPr wrap="square">
            <a:spAutoFit/>
          </a:bodyPr>
          <a:lstStyle/>
          <a:p>
            <a:pPr marL="457200" algn="just">
              <a:lnSpc>
                <a:spcPct val="150000"/>
              </a:lnSpc>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3. Usability Requirements</a:t>
            </a:r>
            <a:endParaRPr lang="id-ID" sz="1800" dirty="0">
              <a:effectLst/>
              <a:latin typeface="Times New Roman" panose="02020603050405020304" pitchFamily="18" charset="0"/>
              <a:ea typeface="Calibri" panose="020F0502020204030204" pitchFamily="34" charset="0"/>
              <a:cs typeface="Times New Roman (Body CS)"/>
            </a:endParaRPr>
          </a:p>
          <a:p>
            <a:pPr marL="342900" lvl="0" indent="-342900" algn="just">
              <a:lnSpc>
                <a:spcPct val="150000"/>
              </a:lnSpc>
              <a:buFont typeface="Symbol" panose="05050102010706020507" pitchFamily="18" charset="2"/>
              <a:buChar char=""/>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Characteristic of user</a:t>
            </a:r>
            <a:endParaRPr lang="id-ID" sz="1800" dirty="0">
              <a:effectLst/>
              <a:latin typeface="Times New Roman" panose="02020603050405020304" pitchFamily="18" charset="0"/>
              <a:ea typeface="Calibri" panose="020F0502020204030204" pitchFamily="34" charset="0"/>
              <a:cs typeface="Times New Roman (Body CS)"/>
            </a:endParaRPr>
          </a:p>
          <a:p>
            <a:pPr algn="just">
              <a:lnSpc>
                <a:spcPct val="150000"/>
              </a:lnSpc>
              <a:tabLst>
                <a:tab pos="1323975" algn="l"/>
              </a:tabLst>
            </a:pPr>
            <a:r>
              <a:rPr lang="id-ID" dirty="0">
                <a:latin typeface="Times New Roman" panose="02020603050405020304" pitchFamily="18" charset="0"/>
                <a:ea typeface="Calibri" panose="020F0502020204030204" pitchFamily="34" charset="0"/>
                <a:cs typeface="Times New Roman" panose="02020603050405020304" pitchFamily="18" charset="0"/>
              </a:rPr>
              <a:t>A</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plikasi yang kami buat ini tergolong memudahkan orang untuk lebih update tentang keadaan dan perkembangan virus ini.</a:t>
            </a:r>
            <a:endParaRPr lang="id-ID" sz="1800" dirty="0">
              <a:effectLst/>
              <a:latin typeface="Times New Roman" panose="02020603050405020304" pitchFamily="18" charset="0"/>
              <a:ea typeface="Calibri" panose="020F0502020204030204" pitchFamily="34" charset="0"/>
              <a:cs typeface="Times New Roman (Body CS)"/>
            </a:endParaRPr>
          </a:p>
          <a:p>
            <a:pPr marL="342900" lvl="0" indent="-342900" algn="just">
              <a:lnSpc>
                <a:spcPct val="150000"/>
              </a:lnSpc>
              <a:buFont typeface="Symbol" panose="05050102010706020507" pitchFamily="18" charset="2"/>
              <a:buChar char=""/>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Task Users Undertake</a:t>
            </a:r>
            <a:endParaRPr lang="id-ID" sz="1800" dirty="0">
              <a:effectLst/>
              <a:latin typeface="Times New Roman" panose="02020603050405020304" pitchFamily="18" charset="0"/>
              <a:ea typeface="Calibri" panose="020F0502020204030204" pitchFamily="34" charset="0"/>
              <a:cs typeface="Times New Roman (Body CS)"/>
            </a:endParaRPr>
          </a:p>
          <a:p>
            <a:pPr algn="just">
              <a:lnSpc>
                <a:spcPct val="150000"/>
              </a:lnSpc>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Dalam hal ini, target yang dicapai yaitu user mampu untuk berkembang kesadarannya dan membuka pola pikir bahwa kita perlu menjaga kesehatan dan kebersihan diri. Karena ketika kita sudah membaca informasi tentang pencegahan penyebaran Covid-19 dan mengimplementasikannya di kehidupan kita, kita sudah menyelamatkan diri kita dan orang lain.</a:t>
            </a:r>
            <a:endParaRPr lang="id-ID" sz="1800" dirty="0">
              <a:effectLst/>
              <a:latin typeface="Times New Roman" panose="02020603050405020304" pitchFamily="18" charset="0"/>
              <a:ea typeface="Calibri" panose="020F0502020204030204" pitchFamily="34" charset="0"/>
              <a:cs typeface="Times New Roman (Body CS)"/>
            </a:endParaRPr>
          </a:p>
          <a:p>
            <a:pPr marL="342900" lvl="0" indent="-342900" algn="just">
              <a:lnSpc>
                <a:spcPct val="150000"/>
              </a:lnSpc>
              <a:buFont typeface="Symbol" panose="05050102010706020507" pitchFamily="18" charset="2"/>
              <a:buChar char=""/>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Situational Factors</a:t>
            </a:r>
            <a:endParaRPr lang="id-ID" sz="1800" dirty="0">
              <a:effectLst/>
              <a:latin typeface="Times New Roman" panose="02020603050405020304" pitchFamily="18" charset="0"/>
              <a:ea typeface="Calibri" panose="020F0502020204030204" pitchFamily="34" charset="0"/>
              <a:cs typeface="Times New Roman (Body CS)"/>
            </a:endParaRPr>
          </a:p>
          <a:p>
            <a:pPr algn="just">
              <a:lnSpc>
                <a:spcPct val="150000"/>
              </a:lnSpc>
              <a:tabLst>
                <a:tab pos="132397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Faktor situasi yang menghambar berjalannya aplikasi yaitu ketika baterai smartphone user dalam kondisi habis. Karena aplikasi ini dapat diakses secara online maupun offline, masih tetap bisa masuk tapi infotmasi yang diberikan tidak bisa diperbaharui.</a:t>
            </a:r>
            <a:endParaRPr lang="id-ID" sz="1800" dirty="0">
              <a:effectLst/>
              <a:latin typeface="Times New Roman" panose="02020603050405020304" pitchFamily="18" charset="0"/>
              <a:ea typeface="Calibri" panose="020F0502020204030204" pitchFamily="34" charset="0"/>
              <a:cs typeface="Times New Roman (Body CS)"/>
            </a:endParaRPr>
          </a:p>
        </p:txBody>
      </p:sp>
    </p:spTree>
    <p:extLst>
      <p:ext uri="{BB962C8B-B14F-4D97-AF65-F5344CB8AC3E}">
        <p14:creationId xmlns:p14="http://schemas.microsoft.com/office/powerpoint/2010/main" val="319688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05DE-651E-477E-BB7F-E6D69DDC0B39}"/>
              </a:ext>
            </a:extLst>
          </p:cNvPr>
          <p:cNvSpPr>
            <a:spLocks noGrp="1"/>
          </p:cNvSpPr>
          <p:nvPr>
            <p:ph type="title"/>
          </p:nvPr>
        </p:nvSpPr>
        <p:spPr/>
        <p:txBody>
          <a:bodyPr/>
          <a:lstStyle/>
          <a:p>
            <a:r>
              <a:rPr lang="id-ID" dirty="0"/>
              <a:t>Interface Protoype Aplikasi</a:t>
            </a:r>
          </a:p>
        </p:txBody>
      </p:sp>
      <p:pic>
        <p:nvPicPr>
          <p:cNvPr id="1026" name="Picture 9">
            <a:extLst>
              <a:ext uri="{FF2B5EF4-FFF2-40B4-BE49-F238E27FC236}">
                <a16:creationId xmlns:a16="http://schemas.microsoft.com/office/drawing/2014/main" id="{054A9C77-7B42-4732-91B1-7EB945258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782" y="2418520"/>
            <a:ext cx="2419350" cy="381000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0">
            <a:extLst>
              <a:ext uri="{FF2B5EF4-FFF2-40B4-BE49-F238E27FC236}">
                <a16:creationId xmlns:a16="http://schemas.microsoft.com/office/drawing/2014/main" id="{04AD85C6-65EA-40ED-A097-9F45D5B29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0862" y="2418520"/>
            <a:ext cx="2419350" cy="38100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3F76719-1F08-4B6B-88E2-851B58A0D45A}"/>
              </a:ext>
            </a:extLst>
          </p:cNvPr>
          <p:cNvSpPr>
            <a:spLocks noChangeArrowheads="1"/>
          </p:cNvSpPr>
          <p:nvPr/>
        </p:nvSpPr>
        <p:spPr bwMode="auto">
          <a:xfrm>
            <a:off x="2570921" y="2385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Tree>
    <p:extLst>
      <p:ext uri="{BB962C8B-B14F-4D97-AF65-F5344CB8AC3E}">
        <p14:creationId xmlns:p14="http://schemas.microsoft.com/office/powerpoint/2010/main" val="6072219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TotalTime>
  <Words>674</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Garamond</vt:lpstr>
      <vt:lpstr>Symbol</vt:lpstr>
      <vt:lpstr>Times New Roman</vt:lpstr>
      <vt:lpstr>Organic</vt:lpstr>
      <vt:lpstr>COVID-19 TRACKER: MEMANTAU KESEHATAN PENGGUNA DARI PENYEBARAN COVID 19   </vt:lpstr>
      <vt:lpstr>Deskripsi Current System</vt:lpstr>
      <vt:lpstr>Deskripsi New System</vt:lpstr>
      <vt:lpstr>Use Case Diagram</vt:lpstr>
      <vt:lpstr>Requirements</vt:lpstr>
      <vt:lpstr>PowerPoint Presentation</vt:lpstr>
      <vt:lpstr>PowerPoint Presentation</vt:lpstr>
      <vt:lpstr>PowerPoint Presentation</vt:lpstr>
      <vt:lpstr>Interface Protoype Aplikasi</vt:lpstr>
      <vt:lpstr>PowerPoint Presentation</vt:lpstr>
      <vt:lpstr>Interface Prototype Web</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TRACKER: MEMANTAU KESEHATAN PENGGUNA DARI PENYEBARAN COVID 19   </dc:title>
  <dc:creator>Asus</dc:creator>
  <cp:lastModifiedBy>Deby s</cp:lastModifiedBy>
  <cp:revision>3</cp:revision>
  <dcterms:created xsi:type="dcterms:W3CDTF">2020-10-09T01:53:48Z</dcterms:created>
  <dcterms:modified xsi:type="dcterms:W3CDTF">2020-10-13T08:18:17Z</dcterms:modified>
</cp:coreProperties>
</file>