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04" r:id="rId3"/>
    <p:sldId id="306" r:id="rId4"/>
    <p:sldId id="270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3"/>
    </p:embeddedFont>
    <p:embeddedFont>
      <p:font typeface="Avenir Next LT Pro" panose="020B0504020202020204" pitchFamily="34" charset="0"/>
      <p:regular r:id="rId34"/>
      <p:bold r:id="rId35"/>
      <p:italic r:id="rId36"/>
      <p:boldItalic r:id="rId37"/>
    </p:embeddedFont>
    <p:embeddedFont>
      <p:font typeface="Elephant" panose="02020904090505020303" pitchFamily="18" charset="0"/>
      <p:regular r:id="rId38"/>
      <p: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8C2"/>
    <a:srgbClr val="39B6B5"/>
    <a:srgbClr val="33CC33"/>
    <a:srgbClr val="957FCA"/>
    <a:srgbClr val="6639A8"/>
    <a:srgbClr val="BDB0DE"/>
    <a:srgbClr val="A8E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5" autoAdjust="0"/>
  </p:normalViewPr>
  <p:slideViewPr>
    <p:cSldViewPr snapToGrid="0">
      <p:cViewPr varScale="1">
        <p:scale>
          <a:sx n="137" d="100"/>
          <a:sy n="137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29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00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77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004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44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193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0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03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943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82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449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0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802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91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4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947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029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125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903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984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91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3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86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1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25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4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</a:rPr>
              <a:t>OLIST</a:t>
            </a:r>
            <a:endParaRPr sz="2500" dirty="0">
              <a:solidFill>
                <a:schemeClr val="accent2"/>
              </a:solidFill>
            </a:endParaRPr>
          </a:p>
        </p:txBody>
      </p:sp>
      <p:sp>
        <p:nvSpPr>
          <p:cNvPr id="8" name="Google Shape;55;p15">
            <a:extLst>
              <a:ext uri="{FF2B5EF4-FFF2-40B4-BE49-F238E27FC236}">
                <a16:creationId xmlns:a16="http://schemas.microsoft.com/office/drawing/2014/main" id="{4A19961F-F77C-EC04-5486-EA8A7A4DCAD1}"/>
              </a:ext>
            </a:extLst>
          </p:cNvPr>
          <p:cNvSpPr txBox="1">
            <a:spLocks/>
          </p:cNvSpPr>
          <p:nvPr/>
        </p:nvSpPr>
        <p:spPr>
          <a:xfrm>
            <a:off x="419059" y="739247"/>
            <a:ext cx="3856383" cy="247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47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3600" dirty="0">
                <a:latin typeface="Elephant" panose="02020904090505020303" pitchFamily="18" charset="0"/>
              </a:rPr>
              <a:t>Exploratory Analysis of </a:t>
            </a:r>
            <a:r>
              <a:rPr lang="en-US" sz="3600" dirty="0" err="1">
                <a:latin typeface="Elephant" panose="02020904090505020303" pitchFamily="18" charset="0"/>
              </a:rPr>
              <a:t>Olist</a:t>
            </a:r>
            <a:r>
              <a:rPr lang="en-US" sz="3600" dirty="0">
                <a:latin typeface="Elephant" panose="02020904090505020303" pitchFamily="18" charset="0"/>
              </a:rPr>
              <a:t> Ecommerce Dataset</a:t>
            </a:r>
            <a:endParaRPr lang="en-ID" sz="3600" dirty="0">
              <a:latin typeface="Elephant" panose="02020904090505020303" pitchFamily="18" charset="0"/>
            </a:endParaRPr>
          </a:p>
        </p:txBody>
      </p:sp>
      <p:sp>
        <p:nvSpPr>
          <p:cNvPr id="9" name="Google Shape;56;p15">
            <a:extLst>
              <a:ext uri="{FF2B5EF4-FFF2-40B4-BE49-F238E27FC236}">
                <a16:creationId xmlns:a16="http://schemas.microsoft.com/office/drawing/2014/main" id="{0DEB05C0-CE65-1290-1A90-520EE57707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059" y="3162020"/>
            <a:ext cx="2943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venir"/>
              </a:rPr>
              <a:t>Deby Hajjar Rakhmadumila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venir"/>
              </a:rPr>
              <a:t>DA-DS Batch 10</a:t>
            </a:r>
            <a:endParaRPr sz="1800" dirty="0">
              <a:solidFill>
                <a:schemeClr val="dk1"/>
              </a:solidFill>
              <a:latin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36"/>
    </mc:Choice>
    <mc:Fallback>
      <p:transition spd="slow" advTm="114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831C26-2D6E-209D-E4D5-59D6CBC2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3" y="493299"/>
            <a:ext cx="4782217" cy="1105054"/>
          </a:xfrm>
          <a:prstGeom prst="rect">
            <a:avLst/>
          </a:prstGeom>
        </p:spPr>
      </p:pic>
      <p:sp>
        <p:nvSpPr>
          <p:cNvPr id="7" name="Google Shape;1131;p38">
            <a:extLst>
              <a:ext uri="{FF2B5EF4-FFF2-40B4-BE49-F238E27FC236}">
                <a16:creationId xmlns:a16="http://schemas.microsoft.com/office/drawing/2014/main" id="{19AE2BF4-7D1F-ADD0-005B-9F0CB334EA2B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Handling Duplicates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DFD25-B9E8-2E57-BDF0-A00C9E9954F2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9264B50D-24D1-2330-60B1-7A2B83C3BBF9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41AD5AE-3351-02E0-E535-59C5877EF1EA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996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09"/>
    </mc:Choice>
    <mc:Fallback>
      <p:transition spd="slow" advTm="1280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35EC7-9BA4-3464-3AB7-070BE7E1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53" y="634846"/>
            <a:ext cx="3000794" cy="3962953"/>
          </a:xfrm>
          <a:prstGeom prst="rect">
            <a:avLst/>
          </a:prstGeom>
        </p:spPr>
      </p:pic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Parsing Dates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MANIPULATION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21D82-E65E-112B-CF76-E36B6D25324E}"/>
              </a:ext>
            </a:extLst>
          </p:cNvPr>
          <p:cNvSpPr txBox="1"/>
          <p:nvPr/>
        </p:nvSpPr>
        <p:spPr>
          <a:xfrm>
            <a:off x="184550" y="951003"/>
            <a:ext cx="4548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1 </a:t>
            </a:r>
            <a:r>
              <a:rPr lang="en-US" b="1" dirty="0" err="1">
                <a:latin typeface="Avenir Next LT Pro" panose="020B0504020202020204" pitchFamily="34" charset="0"/>
              </a:rPr>
              <a:t>hari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24 jam,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dibagi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menjadi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4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kategori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waktu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Pagi = 05:00 – 11.00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Siang = 12:00 – 17:00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Sore = 18:00 – 22:00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Malam = 23:00 – 04:00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93150-D86D-FB80-0F0E-934193697539}"/>
              </a:ext>
            </a:extLst>
          </p:cNvPr>
          <p:cNvSpPr txBox="1"/>
          <p:nvPr/>
        </p:nvSpPr>
        <p:spPr>
          <a:xfrm>
            <a:off x="184550" y="2795043"/>
            <a:ext cx="4947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Anggap</a:t>
            </a:r>
            <a:r>
              <a:rPr lang="en-US" b="1" dirty="0">
                <a:latin typeface="Avenir Next LT Pro" panose="020B0504020202020204" pitchFamily="34" charset="0"/>
              </a:rPr>
              <a:t> 1 </a:t>
            </a:r>
            <a:r>
              <a:rPr lang="en-US" b="1" dirty="0" err="1">
                <a:latin typeface="Avenir Next LT Pro" panose="020B0504020202020204" pitchFamily="34" charset="0"/>
              </a:rPr>
              <a:t>bulan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31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hari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dibagi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menjadi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4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kategori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minggu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Week 1 =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1 –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7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Week 2 =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8 –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14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Week 3 =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15 –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21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Week 4 =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22 – </a:t>
            </a:r>
            <a:r>
              <a:rPr lang="en-US" b="1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Tanggal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249524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76"/>
    </mc:Choice>
    <mc:Fallback>
      <p:transition spd="slow" advTm="2817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Parsing Dates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MANIPULATION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74614-48AB-8B4C-6558-CFEBCF4D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" y="612158"/>
            <a:ext cx="5326819" cy="43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52"/>
    </mc:Choice>
    <mc:Fallback>
      <p:transition spd="slow" advTm="13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Top 5 City dan State dengan Jumlah Customer Terbanyak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86D65C-58B2-27F3-A63A-7018271B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722422"/>
            <a:ext cx="8128914" cy="36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35"/>
    </mc:Choice>
    <mc:Fallback>
      <p:transition spd="slow" advTm="364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Perbandingan total produk yang terjual per tahun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96883-97FF-62AA-9C97-1865D56BC77E}"/>
              </a:ext>
            </a:extLst>
          </p:cNvPr>
          <p:cNvSpPr txBox="1"/>
          <p:nvPr/>
        </p:nvSpPr>
        <p:spPr>
          <a:xfrm>
            <a:off x="184550" y="951003"/>
            <a:ext cx="615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1. </a:t>
            </a:r>
            <a:r>
              <a:rPr lang="en-US" b="1" dirty="0" err="1">
                <a:latin typeface="Avenir Next LT Pro" panose="020B0504020202020204" pitchFamily="34" charset="0"/>
              </a:rPr>
              <a:t>Identifikasi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bulan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apa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saja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tercatat</a:t>
            </a:r>
            <a:r>
              <a:rPr lang="en-US" b="1" dirty="0">
                <a:latin typeface="Avenir Next LT Pro" panose="020B0504020202020204" pitchFamily="34" charset="0"/>
              </a:rPr>
              <a:t> di dataset </a:t>
            </a:r>
            <a:r>
              <a:rPr lang="en-US" b="1" dirty="0" err="1">
                <a:latin typeface="Avenir Next LT Pro" panose="020B0504020202020204" pitchFamily="34" charset="0"/>
              </a:rPr>
              <a:t>ini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5CEC7-C88D-A230-44AA-805D6339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0" y="1333447"/>
            <a:ext cx="6573167" cy="609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60875-9CBF-DA7A-961D-5FCB148FE858}"/>
              </a:ext>
            </a:extLst>
          </p:cNvPr>
          <p:cNvSpPr txBox="1"/>
          <p:nvPr/>
        </p:nvSpPr>
        <p:spPr>
          <a:xfrm>
            <a:off x="184550" y="2029152"/>
            <a:ext cx="3348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2016: September, </a:t>
            </a:r>
            <a:r>
              <a:rPr lang="en-US" dirty="0" err="1">
                <a:latin typeface="Avenir Next LT Pro" panose="020B0504020202020204" pitchFamily="34" charset="0"/>
              </a:rPr>
              <a:t>Oktober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Desember</a:t>
            </a:r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2017: </a:t>
            </a:r>
            <a:r>
              <a:rPr lang="en-US" dirty="0" err="1">
                <a:latin typeface="Avenir Next LT Pro" panose="020B0504020202020204" pitchFamily="34" charset="0"/>
              </a:rPr>
              <a:t>Januari</a:t>
            </a:r>
            <a:r>
              <a:rPr lang="en-US" dirty="0">
                <a:latin typeface="Avenir Next LT Pro" panose="020B0504020202020204" pitchFamily="34" charset="0"/>
              </a:rPr>
              <a:t> – </a:t>
            </a:r>
            <a:r>
              <a:rPr lang="en-US" dirty="0" err="1">
                <a:latin typeface="Avenir Next LT Pro" panose="020B0504020202020204" pitchFamily="34" charset="0"/>
              </a:rPr>
              <a:t>Desember</a:t>
            </a:r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2018: </a:t>
            </a:r>
            <a:r>
              <a:rPr lang="en-US" dirty="0" err="1">
                <a:latin typeface="Avenir Next LT Pro" panose="020B0504020202020204" pitchFamily="34" charset="0"/>
              </a:rPr>
              <a:t>Januari</a:t>
            </a:r>
            <a:r>
              <a:rPr lang="en-US" dirty="0">
                <a:latin typeface="Avenir Next LT Pro" panose="020B0504020202020204" pitchFamily="34" charset="0"/>
              </a:rPr>
              <a:t> - </a:t>
            </a:r>
            <a:r>
              <a:rPr lang="en-US" dirty="0" err="1">
                <a:latin typeface="Avenir Next LT Pro" panose="020B0504020202020204" pitchFamily="34" charset="0"/>
              </a:rPr>
              <a:t>Agustus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184551" y="2829163"/>
            <a:ext cx="833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2. </a:t>
            </a:r>
            <a:r>
              <a:rPr lang="en-US" b="1" dirty="0" err="1">
                <a:latin typeface="Avenir Next LT Pro" panose="020B0504020202020204" pitchFamily="34" charset="0"/>
              </a:rPr>
              <a:t>Perbandingan</a:t>
            </a:r>
            <a:r>
              <a:rPr lang="en-US" b="1" dirty="0">
                <a:latin typeface="Avenir Next LT Pro" panose="020B0504020202020204" pitchFamily="34" charset="0"/>
              </a:rPr>
              <a:t> total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terjual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2016 dan 2017 </a:t>
            </a:r>
            <a:r>
              <a:rPr lang="en-US" b="1" dirty="0" err="1">
                <a:latin typeface="Avenir Next LT Pro" panose="020B0504020202020204" pitchFamily="34" charset="0"/>
              </a:rPr>
              <a:t>serta</a:t>
            </a:r>
            <a:r>
              <a:rPr lang="en-US" b="1" dirty="0">
                <a:latin typeface="Avenir Next LT Pro" panose="020B0504020202020204" pitchFamily="34" charset="0"/>
              </a:rPr>
              <a:t> 2017 dan 2018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6EB0CA-0F4C-62F0-8FC2-DC5137FD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0" y="3301174"/>
            <a:ext cx="3556841" cy="10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A5EE7B-BA41-AA0D-D4D3-FF1CB9FC824B}"/>
              </a:ext>
            </a:extLst>
          </p:cNvPr>
          <p:cNvSpPr txBox="1"/>
          <p:nvPr/>
        </p:nvSpPr>
        <p:spPr>
          <a:xfrm>
            <a:off x="406739" y="4390623"/>
            <a:ext cx="359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Total </a:t>
            </a:r>
            <a:r>
              <a:rPr lang="en-US" dirty="0" err="1">
                <a:latin typeface="Avenir Next LT Pro" panose="020B0504020202020204" pitchFamily="34" charset="0"/>
              </a:rPr>
              <a:t>produk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terjual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bulan</a:t>
            </a:r>
            <a:r>
              <a:rPr lang="en-US" dirty="0">
                <a:latin typeface="Avenir Next LT Pro" panose="020B0504020202020204" pitchFamily="34" charset="0"/>
              </a:rPr>
              <a:t> September, </a:t>
            </a:r>
            <a:r>
              <a:rPr lang="en-US" dirty="0" err="1">
                <a:latin typeface="Avenir Next LT Pro" panose="020B0504020202020204" pitchFamily="34" charset="0"/>
              </a:rPr>
              <a:t>Oktober</a:t>
            </a:r>
            <a:r>
              <a:rPr lang="en-US" dirty="0">
                <a:latin typeface="Avenir Next LT Pro" panose="020B0504020202020204" pitchFamily="34" charset="0"/>
              </a:rPr>
              <a:t> dan </a:t>
            </a:r>
            <a:r>
              <a:rPr lang="en-US" dirty="0" err="1">
                <a:latin typeface="Avenir Next LT Pro" panose="020B0504020202020204" pitchFamily="34" charset="0"/>
              </a:rPr>
              <a:t>Desember</a:t>
            </a: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FE4D88A-5127-FD09-24A8-0AF2C49E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5973"/>
            <a:ext cx="3339805" cy="9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A24C4-1D0D-652A-3A8F-05B1BC8F4142}"/>
              </a:ext>
            </a:extLst>
          </p:cNvPr>
          <p:cNvSpPr txBox="1"/>
          <p:nvPr/>
        </p:nvSpPr>
        <p:spPr>
          <a:xfrm>
            <a:off x="4545124" y="4330532"/>
            <a:ext cx="359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Total </a:t>
            </a:r>
            <a:r>
              <a:rPr lang="en-US" dirty="0" err="1">
                <a:latin typeface="Avenir Next LT Pro" panose="020B0504020202020204" pitchFamily="34" charset="0"/>
              </a:rPr>
              <a:t>produk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terjual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bulan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Januari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sampai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Agustus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1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210"/>
    </mc:Choice>
    <mc:Fallback>
      <p:transition spd="slow" advTm="672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Perbandingan total produk yang dijual per tahun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15197" y="780391"/>
            <a:ext cx="833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3. </a:t>
            </a:r>
            <a:r>
              <a:rPr lang="en-US" b="1" dirty="0" err="1">
                <a:latin typeface="Avenir Next LT Pro" panose="020B0504020202020204" pitchFamily="34" charset="0"/>
              </a:rPr>
              <a:t>Perbandingan</a:t>
            </a:r>
            <a:r>
              <a:rPr lang="en-US" b="1" dirty="0">
                <a:latin typeface="Avenir Next LT Pro" panose="020B0504020202020204" pitchFamily="34" charset="0"/>
              </a:rPr>
              <a:t> total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terjual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2016 dan 2017 </a:t>
            </a:r>
            <a:r>
              <a:rPr lang="en-US" b="1" dirty="0" err="1">
                <a:latin typeface="Avenir Next LT Pro" panose="020B0504020202020204" pitchFamily="34" charset="0"/>
              </a:rPr>
              <a:t>serta</a:t>
            </a:r>
            <a:r>
              <a:rPr lang="en-US" b="1" dirty="0">
                <a:latin typeface="Avenir Next LT Pro" panose="020B0504020202020204" pitchFamily="34" charset="0"/>
              </a:rPr>
              <a:t> 2017 dan 2018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2684778-B4F2-BCE4-D612-23F3B120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45" y="1352550"/>
            <a:ext cx="6000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8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45"/>
    </mc:Choice>
    <mc:Fallback>
      <p:transition spd="slow" advTm="213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Perbandingan total produk yang dijual per tahun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7" y="668699"/>
            <a:ext cx="354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4. </a:t>
            </a:r>
            <a:r>
              <a:rPr lang="en-US" b="1" dirty="0" err="1">
                <a:latin typeface="Avenir Next LT Pro" panose="020B0504020202020204" pitchFamily="34" charset="0"/>
              </a:rPr>
              <a:t>Perbandingan</a:t>
            </a:r>
            <a:r>
              <a:rPr lang="en-US" b="1" dirty="0">
                <a:latin typeface="Avenir Next LT Pro" panose="020B0504020202020204" pitchFamily="34" charset="0"/>
              </a:rPr>
              <a:t> total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terjual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2017 dan 2018 per </a:t>
            </a:r>
            <a:r>
              <a:rPr lang="en-US" b="1" dirty="0" err="1">
                <a:latin typeface="Avenir Next LT Pro" panose="020B0504020202020204" pitchFamily="34" charset="0"/>
              </a:rPr>
              <a:t>bulannya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6E6B298-CF64-A6C0-D631-0EDBB540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"/>
          <a:stretch/>
        </p:blipFill>
        <p:spPr bwMode="auto">
          <a:xfrm>
            <a:off x="4171950" y="480478"/>
            <a:ext cx="4383543" cy="47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378E9-6DC9-51D8-D71F-87BCF412E942}"/>
              </a:ext>
            </a:extLst>
          </p:cNvPr>
          <p:cNvSpPr txBox="1"/>
          <p:nvPr/>
        </p:nvSpPr>
        <p:spPr>
          <a:xfrm>
            <a:off x="245607" y="1547760"/>
            <a:ext cx="4052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- </a:t>
            </a:r>
            <a:r>
              <a:rPr lang="en-US" dirty="0" err="1">
                <a:latin typeface="Avenir Next LT Pro" panose="020B0504020202020204" pitchFamily="34" charset="0"/>
              </a:rPr>
              <a:t>Penjualan</a:t>
            </a:r>
            <a:r>
              <a:rPr lang="en-US" dirty="0">
                <a:latin typeface="Avenir Next LT Pro" panose="020B0504020202020204" pitchFamily="34" charset="0"/>
              </a:rPr>
              <a:t> di </a:t>
            </a:r>
            <a:r>
              <a:rPr lang="en-US" dirty="0" err="1">
                <a:latin typeface="Avenir Next LT Pro" panose="020B0504020202020204" pitchFamily="34" charset="0"/>
              </a:rPr>
              <a:t>tahun</a:t>
            </a:r>
            <a:r>
              <a:rPr lang="en-US" dirty="0">
                <a:latin typeface="Avenir Next LT Pro" panose="020B0504020202020204" pitchFamily="34" charset="0"/>
              </a:rPr>
              <a:t> 2018 </a:t>
            </a:r>
            <a:r>
              <a:rPr lang="en-US" dirty="0" err="1">
                <a:latin typeface="Avenir Next LT Pro" panose="020B0504020202020204" pitchFamily="34" charset="0"/>
              </a:rPr>
              <a:t>lebih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tinggi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dibanding</a:t>
            </a:r>
            <a:r>
              <a:rPr lang="en-US" dirty="0">
                <a:latin typeface="Avenir Next LT Pro" panose="020B0504020202020204" pitchFamily="34" charset="0"/>
              </a:rPr>
              <a:t> 2017 di </a:t>
            </a:r>
            <a:r>
              <a:rPr lang="en-US" dirty="0" err="1">
                <a:latin typeface="Avenir Next LT Pro" panose="020B0504020202020204" pitchFamily="34" charset="0"/>
              </a:rPr>
              <a:t>setiap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bulannya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b="1" dirty="0">
                <a:latin typeface="Avenir Next LT Pro" panose="020B0504020202020204" pitchFamily="34" charset="0"/>
              </a:rPr>
              <a:t>- 2017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Trend total </a:t>
            </a:r>
            <a:r>
              <a:rPr lang="en-US" dirty="0" err="1">
                <a:latin typeface="Avenir Next LT Pro" panose="020B0504020202020204" pitchFamily="34" charset="0"/>
              </a:rPr>
              <a:t>produk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terjual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semakin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meningkat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setiap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bulannya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b="1" dirty="0">
                <a:latin typeface="Avenir Next LT Pro" panose="020B0504020202020204" pitchFamily="34" charset="0"/>
              </a:rPr>
              <a:t>- 2018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Trend total </a:t>
            </a:r>
            <a:r>
              <a:rPr lang="en-US" dirty="0" err="1">
                <a:latin typeface="Avenir Next LT Pro" panose="020B0504020202020204" pitchFamily="34" charset="0"/>
              </a:rPr>
              <a:t>produk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terjual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semakin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menurun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setiap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bulannya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9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33"/>
    </mc:Choice>
    <mc:Fallback>
      <p:transition spd="slow" advTm="4523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Top 5 Produk dengan Penjualan Tertinggi dan Terendah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6" y="668699"/>
            <a:ext cx="767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1.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Tertinggi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Selama</a:t>
            </a:r>
            <a:r>
              <a:rPr lang="en-US" b="1" dirty="0">
                <a:latin typeface="Avenir Next LT Pro" panose="020B0504020202020204" pitchFamily="34" charset="0"/>
              </a:rPr>
              <a:t> 3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7A029-FB7B-EA09-5969-32F0E5660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" t="5201" r="8500" b="-401"/>
          <a:stretch/>
        </p:blipFill>
        <p:spPr>
          <a:xfrm>
            <a:off x="560070" y="1017269"/>
            <a:ext cx="7783830" cy="3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2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71"/>
    </mc:Choice>
    <mc:Fallback>
      <p:transition spd="slow" advTm="2817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Top 5 Produk dengan Penjualan Tertinggi dan Terendah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6" y="668699"/>
            <a:ext cx="767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2.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Terendah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Selama</a:t>
            </a:r>
            <a:r>
              <a:rPr lang="en-US" b="1" dirty="0">
                <a:latin typeface="Avenir Next LT Pro" panose="020B0504020202020204" pitchFamily="34" charset="0"/>
              </a:rPr>
              <a:t> 3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08909-6BFE-FB56-C0CA-ACF4FA9B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1" t="5550" r="9249" b="1349"/>
          <a:stretch/>
        </p:blipFill>
        <p:spPr>
          <a:xfrm>
            <a:off x="514350" y="1051559"/>
            <a:ext cx="7520940" cy="30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27"/>
    </mc:Choice>
    <mc:Fallback>
      <p:transition spd="slow" advTm="177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Top 5 Produk dengan Penjualan Tertinggi dan Terendah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6" y="668699"/>
            <a:ext cx="502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3.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Tertinggi</a:t>
            </a:r>
            <a:r>
              <a:rPr lang="en-US" b="1" dirty="0">
                <a:latin typeface="Avenir Next LT Pro" panose="020B0504020202020204" pitchFamily="34" charset="0"/>
              </a:rPr>
              <a:t> per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D803E-E319-37D9-178D-6D5B7498A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56" b="33825"/>
          <a:stretch/>
        </p:blipFill>
        <p:spPr>
          <a:xfrm>
            <a:off x="4399070" y="1049261"/>
            <a:ext cx="3844490" cy="18324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770DA3-11FE-DF21-6377-E4A00ECCAFA0}"/>
              </a:ext>
            </a:extLst>
          </p:cNvPr>
          <p:cNvSpPr/>
          <p:nvPr/>
        </p:nvSpPr>
        <p:spPr>
          <a:xfrm>
            <a:off x="6156875" y="2687581"/>
            <a:ext cx="514080" cy="125038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618A31-6686-E8B3-31F9-BCFB23B4E877}"/>
              </a:ext>
            </a:extLst>
          </p:cNvPr>
          <p:cNvSpPr/>
          <p:nvPr/>
        </p:nvSpPr>
        <p:spPr>
          <a:xfrm>
            <a:off x="5510422" y="2687581"/>
            <a:ext cx="514080" cy="125038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DAD7C7-910D-A5B5-C248-67CD8D89083D}"/>
              </a:ext>
            </a:extLst>
          </p:cNvPr>
          <p:cNvSpPr/>
          <p:nvPr/>
        </p:nvSpPr>
        <p:spPr>
          <a:xfrm>
            <a:off x="4740784" y="2688563"/>
            <a:ext cx="615378" cy="12503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4659B3-3EE9-A470-2363-81AD502D076F}"/>
              </a:ext>
            </a:extLst>
          </p:cNvPr>
          <p:cNvSpPr/>
          <p:nvPr/>
        </p:nvSpPr>
        <p:spPr>
          <a:xfrm>
            <a:off x="7414746" y="2696166"/>
            <a:ext cx="855378" cy="107869"/>
          </a:xfrm>
          <a:prstGeom prst="ellipse">
            <a:avLst/>
          </a:prstGeom>
          <a:noFill/>
          <a:ln w="952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77CCEE-89F8-C684-21CB-18DB49C4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027" b="66371"/>
          <a:stretch/>
        </p:blipFill>
        <p:spPr>
          <a:xfrm>
            <a:off x="337922" y="976476"/>
            <a:ext cx="3968832" cy="186264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A108801-0F2B-60CC-44B6-1BF8C563D753}"/>
              </a:ext>
            </a:extLst>
          </p:cNvPr>
          <p:cNvSpPr/>
          <p:nvPr/>
        </p:nvSpPr>
        <p:spPr>
          <a:xfrm>
            <a:off x="1362778" y="2664659"/>
            <a:ext cx="577703" cy="111683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F04FAA-98AF-21D9-03A8-4910F3A24350}"/>
              </a:ext>
            </a:extLst>
          </p:cNvPr>
          <p:cNvSpPr/>
          <p:nvPr/>
        </p:nvSpPr>
        <p:spPr>
          <a:xfrm>
            <a:off x="3445914" y="2644412"/>
            <a:ext cx="577703" cy="152175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A35FD9F-1489-39D6-09DE-C4007C43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65"/>
          <a:stretch/>
        </p:blipFill>
        <p:spPr>
          <a:xfrm>
            <a:off x="2347284" y="3071267"/>
            <a:ext cx="3918940" cy="1943547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CE0B7F5-0FDF-1BB9-FD0D-BC3EF862DCDD}"/>
              </a:ext>
            </a:extLst>
          </p:cNvPr>
          <p:cNvSpPr/>
          <p:nvPr/>
        </p:nvSpPr>
        <p:spPr>
          <a:xfrm>
            <a:off x="3470730" y="4739521"/>
            <a:ext cx="524035" cy="127830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FEA61D-85EC-69BE-52A4-A80D24B202A1}"/>
              </a:ext>
            </a:extLst>
          </p:cNvPr>
          <p:cNvSpPr/>
          <p:nvPr/>
        </p:nvSpPr>
        <p:spPr>
          <a:xfrm>
            <a:off x="4171024" y="4739521"/>
            <a:ext cx="524035" cy="1278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914474-E83C-89AA-5AA8-8DC7F2AFC6D6}"/>
              </a:ext>
            </a:extLst>
          </p:cNvPr>
          <p:cNvSpPr/>
          <p:nvPr/>
        </p:nvSpPr>
        <p:spPr>
          <a:xfrm>
            <a:off x="2706612" y="4739521"/>
            <a:ext cx="627295" cy="1278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037DFA0-C6B2-D19A-3A3A-A0ED4FC418AB}"/>
              </a:ext>
            </a:extLst>
          </p:cNvPr>
          <p:cNvSpPr/>
          <p:nvPr/>
        </p:nvSpPr>
        <p:spPr>
          <a:xfrm>
            <a:off x="4719435" y="4739521"/>
            <a:ext cx="871943" cy="110278"/>
          </a:xfrm>
          <a:prstGeom prst="ellipse">
            <a:avLst/>
          </a:prstGeom>
          <a:noFill/>
          <a:ln w="952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28739-B085-46C1-B2AE-5850DA8AACFB}"/>
              </a:ext>
            </a:extLst>
          </p:cNvPr>
          <p:cNvSpPr txBox="1"/>
          <p:nvPr/>
        </p:nvSpPr>
        <p:spPr>
          <a:xfrm>
            <a:off x="3020259" y="1348620"/>
            <a:ext cx="68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2016</a:t>
            </a:r>
            <a:endParaRPr lang="en-US" b="1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34A412-45A6-F3FB-4C5B-5E8FF8040755}"/>
              </a:ext>
            </a:extLst>
          </p:cNvPr>
          <p:cNvSpPr txBox="1"/>
          <p:nvPr/>
        </p:nvSpPr>
        <p:spPr>
          <a:xfrm>
            <a:off x="7125854" y="1298595"/>
            <a:ext cx="68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2017</a:t>
            </a:r>
            <a:endParaRPr lang="en-US" b="1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6EC5A1-C35E-577B-7FD6-633F394E1E9E}"/>
              </a:ext>
            </a:extLst>
          </p:cNvPr>
          <p:cNvSpPr txBox="1"/>
          <p:nvPr/>
        </p:nvSpPr>
        <p:spPr>
          <a:xfrm>
            <a:off x="5422799" y="3301899"/>
            <a:ext cx="68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2018</a:t>
            </a:r>
            <a:endParaRPr lang="en-US" b="1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318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94"/>
    </mc:Choice>
    <mc:Fallback>
      <p:transition spd="slow" advTm="471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6064820" y="1047597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 dirty="0">
              <a:solidFill>
                <a:schemeClr val="accent1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21733" y="306894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DB0DE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Data Manipulation</a:t>
            </a:r>
            <a:endParaRPr sz="1800" dirty="0">
              <a:solidFill>
                <a:srgbClr val="BDB0DE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44714" y="254379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Data Wrangling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1987" y="1106280"/>
            <a:ext cx="2911943" cy="3192219"/>
            <a:chOff x="3514681" y="1107277"/>
            <a:chExt cx="2911943" cy="3192219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>
              <a:cxnSpLocks/>
            </p:cNvCxnSpPr>
            <p:nvPr/>
          </p:nvCxnSpPr>
          <p:spPr>
            <a:xfrm>
              <a:off x="4267875" y="1309250"/>
              <a:ext cx="212445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9716" y="1107277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1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27" name="Google Shape;127;p16"/>
            <p:cNvCxnSpPr>
              <a:cxnSpLocks/>
            </p:cNvCxnSpPr>
            <p:nvPr/>
          </p:nvCxnSpPr>
          <p:spPr>
            <a:xfrm flipV="1">
              <a:off x="5106921" y="3295529"/>
              <a:ext cx="1319703" cy="10760"/>
            </a:xfrm>
            <a:prstGeom prst="straightConnector1">
              <a:avLst/>
            </a:prstGeom>
            <a:solidFill>
              <a:srgbClr val="BDB0DE"/>
            </a:solidFill>
            <a:ln w="19050" cap="flat" cmpd="sng">
              <a:solidFill>
                <a:srgbClr val="BDB0DE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4768757" y="3104426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rgbClr val="BDB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1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29" name="Google Shape;129;p16"/>
            <p:cNvCxnSpPr>
              <a:cxnSpLocks/>
            </p:cNvCxnSpPr>
            <p:nvPr/>
          </p:nvCxnSpPr>
          <p:spPr>
            <a:xfrm>
              <a:off x="5108644" y="2769409"/>
              <a:ext cx="1283681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882338" y="2567527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1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1" name="Google Shape;131;p16"/>
            <p:cNvCxnSpPr>
              <a:cxnSpLocks/>
            </p:cNvCxnSpPr>
            <p:nvPr/>
          </p:nvCxnSpPr>
          <p:spPr>
            <a:xfrm>
              <a:off x="4697180" y="1677643"/>
              <a:ext cx="1695145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456102" y="1475483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1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044715" y="141260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Objectives</a:t>
            </a:r>
            <a:endParaRPr sz="1800" dirty="0">
              <a:solidFill>
                <a:schemeClr val="accent2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Arial Black" panose="020B0A04020102020204" pitchFamily="34" charset="0"/>
              </a:rPr>
              <a:t>PAY</a:t>
            </a:r>
            <a:endParaRPr sz="2500" dirty="0">
              <a:solidFill>
                <a:schemeClr val="l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" name="Google Shape;127;p16">
            <a:extLst>
              <a:ext uri="{FF2B5EF4-FFF2-40B4-BE49-F238E27FC236}">
                <a16:creationId xmlns:a16="http://schemas.microsoft.com/office/drawing/2014/main" id="{42E0F4D2-3283-ACA0-8935-B47DC7EB5AC3}"/>
              </a:ext>
            </a:extLst>
          </p:cNvPr>
          <p:cNvCxnSpPr>
            <a:cxnSpLocks/>
          </p:cNvCxnSpPr>
          <p:nvPr/>
        </p:nvCxnSpPr>
        <p:spPr>
          <a:xfrm>
            <a:off x="4277622" y="4132979"/>
            <a:ext cx="2146308" cy="6"/>
          </a:xfrm>
          <a:prstGeom prst="straightConnector1">
            <a:avLst/>
          </a:prstGeom>
          <a:noFill/>
          <a:ln w="19050" cap="flat" cmpd="sng">
            <a:solidFill>
              <a:srgbClr val="6639A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128;p16">
            <a:extLst>
              <a:ext uri="{FF2B5EF4-FFF2-40B4-BE49-F238E27FC236}">
                <a16:creationId xmlns:a16="http://schemas.microsoft.com/office/drawing/2014/main" id="{F77A1E57-D9C4-D509-CBC9-4E7A7F7A6F7C}"/>
              </a:ext>
            </a:extLst>
          </p:cNvPr>
          <p:cNvSpPr/>
          <p:nvPr/>
        </p:nvSpPr>
        <p:spPr>
          <a:xfrm>
            <a:off x="3938455" y="3931116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0"/>
                </a:moveTo>
                <a:cubicBezTo>
                  <a:pt x="3168" y="0"/>
                  <a:pt x="1" y="3168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78" y="14133"/>
                  <a:pt x="14133" y="10966"/>
                  <a:pt x="14133" y="7061"/>
                </a:cubicBezTo>
                <a:cubicBezTo>
                  <a:pt x="14133" y="3168"/>
                  <a:pt x="10978" y="0"/>
                  <a:pt x="7073" y="0"/>
                </a:cubicBez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11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116;p16">
            <a:extLst>
              <a:ext uri="{FF2B5EF4-FFF2-40B4-BE49-F238E27FC236}">
                <a16:creationId xmlns:a16="http://schemas.microsoft.com/office/drawing/2014/main" id="{21D49533-8ED0-69E8-99EC-6A7C838C2495}"/>
              </a:ext>
            </a:extLst>
          </p:cNvPr>
          <p:cNvSpPr txBox="1"/>
          <p:nvPr/>
        </p:nvSpPr>
        <p:spPr>
          <a:xfrm>
            <a:off x="6064820" y="402466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39A8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Conclusion and Suggestion</a:t>
            </a:r>
            <a:endParaRPr sz="1800" dirty="0">
              <a:solidFill>
                <a:srgbClr val="6639A8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A3481-C239-6AFF-0E98-ADE0948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07" y="211055"/>
            <a:ext cx="4968079" cy="380316"/>
          </a:xfrm>
        </p:spPr>
        <p:txBody>
          <a:bodyPr/>
          <a:lstStyle/>
          <a:p>
            <a:r>
              <a:rPr lang="en-US" spc="600" dirty="0"/>
              <a:t>OUTLINE</a:t>
            </a:r>
          </a:p>
        </p:txBody>
      </p:sp>
      <p:cxnSp>
        <p:nvCxnSpPr>
          <p:cNvPr id="5" name="Google Shape;131;p16">
            <a:extLst>
              <a:ext uri="{FF2B5EF4-FFF2-40B4-BE49-F238E27FC236}">
                <a16:creationId xmlns:a16="http://schemas.microsoft.com/office/drawing/2014/main" id="{EF07F0DC-AAE3-5155-2315-B49FF875E92E}"/>
              </a:ext>
            </a:extLst>
          </p:cNvPr>
          <p:cNvCxnSpPr>
            <a:cxnSpLocks/>
          </p:cNvCxnSpPr>
          <p:nvPr/>
        </p:nvCxnSpPr>
        <p:spPr>
          <a:xfrm>
            <a:off x="5020422" y="2157415"/>
            <a:ext cx="1371903" cy="0"/>
          </a:xfrm>
          <a:prstGeom prst="straightConnector1">
            <a:avLst/>
          </a:prstGeom>
          <a:noFill/>
          <a:ln w="19050" cap="flat" cmpd="sng">
            <a:solidFill>
              <a:srgbClr val="A8EAD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Google Shape;132;p16">
            <a:extLst>
              <a:ext uri="{FF2B5EF4-FFF2-40B4-BE49-F238E27FC236}">
                <a16:creationId xmlns:a16="http://schemas.microsoft.com/office/drawing/2014/main" id="{859CBA53-8A20-A2B9-3DCC-12A2AC089831}"/>
              </a:ext>
            </a:extLst>
          </p:cNvPr>
          <p:cNvSpPr/>
          <p:nvPr/>
        </p:nvSpPr>
        <p:spPr>
          <a:xfrm>
            <a:off x="4779344" y="1955255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1"/>
                </a:moveTo>
                <a:cubicBezTo>
                  <a:pt x="3168" y="1"/>
                  <a:pt x="1" y="3156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66" y="14133"/>
                  <a:pt x="14133" y="10966"/>
                  <a:pt x="14133" y="7061"/>
                </a:cubicBezTo>
                <a:cubicBezTo>
                  <a:pt x="14133" y="3156"/>
                  <a:pt x="10966" y="1"/>
                  <a:pt x="7073" y="1"/>
                </a:cubicBezTo>
                <a:close/>
              </a:path>
            </a:pathLst>
          </a:custGeom>
          <a:solidFill>
            <a:srgbClr val="A8E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1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Google Shape;127;p16">
            <a:extLst>
              <a:ext uri="{FF2B5EF4-FFF2-40B4-BE49-F238E27FC236}">
                <a16:creationId xmlns:a16="http://schemas.microsoft.com/office/drawing/2014/main" id="{CC06A061-47FB-E6B6-DBCB-25DF204A0F88}"/>
              </a:ext>
            </a:extLst>
          </p:cNvPr>
          <p:cNvCxnSpPr>
            <a:cxnSpLocks/>
          </p:cNvCxnSpPr>
          <p:nvPr/>
        </p:nvCxnSpPr>
        <p:spPr>
          <a:xfrm>
            <a:off x="4795069" y="3799660"/>
            <a:ext cx="1628861" cy="641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Google Shape;128;p16">
            <a:extLst>
              <a:ext uri="{FF2B5EF4-FFF2-40B4-BE49-F238E27FC236}">
                <a16:creationId xmlns:a16="http://schemas.microsoft.com/office/drawing/2014/main" id="{94C1E494-FEC4-83E5-4864-25D2582AD6DD}"/>
              </a:ext>
            </a:extLst>
          </p:cNvPr>
          <p:cNvSpPr/>
          <p:nvPr/>
        </p:nvSpPr>
        <p:spPr>
          <a:xfrm>
            <a:off x="4456905" y="3597797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0"/>
                </a:moveTo>
                <a:cubicBezTo>
                  <a:pt x="3168" y="0"/>
                  <a:pt x="1" y="3168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78" y="14133"/>
                  <a:pt x="14133" y="10966"/>
                  <a:pt x="14133" y="7061"/>
                </a:cubicBezTo>
                <a:cubicBezTo>
                  <a:pt x="14133" y="3168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11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Google Shape;133;p16">
            <a:extLst>
              <a:ext uri="{FF2B5EF4-FFF2-40B4-BE49-F238E27FC236}">
                <a16:creationId xmlns:a16="http://schemas.microsoft.com/office/drawing/2014/main" id="{20155BAA-5E21-14A5-2F93-FE2509583A8B}"/>
              </a:ext>
            </a:extLst>
          </p:cNvPr>
          <p:cNvSpPr txBox="1"/>
          <p:nvPr/>
        </p:nvSpPr>
        <p:spPr>
          <a:xfrm>
            <a:off x="6002805" y="191933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A8EAD6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Access Dataset</a:t>
            </a:r>
            <a:endParaRPr sz="1800" dirty="0">
              <a:solidFill>
                <a:srgbClr val="A8EAD6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116;p16">
            <a:extLst>
              <a:ext uri="{FF2B5EF4-FFF2-40B4-BE49-F238E27FC236}">
                <a16:creationId xmlns:a16="http://schemas.microsoft.com/office/drawing/2014/main" id="{0A31A95C-181A-4AB3-06FA-8A1B3704FFC1}"/>
              </a:ext>
            </a:extLst>
          </p:cNvPr>
          <p:cNvSpPr txBox="1"/>
          <p:nvPr/>
        </p:nvSpPr>
        <p:spPr>
          <a:xfrm>
            <a:off x="6007857" y="3574100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57FCA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Analysis</a:t>
            </a:r>
            <a:endParaRPr sz="1800" dirty="0">
              <a:solidFill>
                <a:srgbClr val="957FCA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717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1"/>
    </mc:Choice>
    <mc:Fallback>
      <p:transition spd="slow" advTm="442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Top 5 Produk dengan Penjualan Tertinggi dan Terendah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6" y="668699"/>
            <a:ext cx="502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3.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Terendah</a:t>
            </a:r>
            <a:r>
              <a:rPr lang="en-US" b="1" dirty="0">
                <a:latin typeface="Avenir Next LT Pro" panose="020B0504020202020204" pitchFamily="34" charset="0"/>
              </a:rPr>
              <a:t> per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0A700-198F-B28A-F3F3-10A05521D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66"/>
          <a:stretch/>
        </p:blipFill>
        <p:spPr>
          <a:xfrm>
            <a:off x="318131" y="996027"/>
            <a:ext cx="4102837" cy="125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70033-D94D-EACC-7E49-6DB45CF1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91" b="33232"/>
          <a:stretch/>
        </p:blipFill>
        <p:spPr>
          <a:xfrm>
            <a:off x="4432397" y="1031231"/>
            <a:ext cx="4152062" cy="1221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7D0004-C520-CBB7-831D-2BCE1FFF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97"/>
          <a:stretch/>
        </p:blipFill>
        <p:spPr>
          <a:xfrm>
            <a:off x="2032354" y="2890301"/>
            <a:ext cx="4919879" cy="147103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822CE70-B539-2728-900A-A25F7B0929CF}"/>
              </a:ext>
            </a:extLst>
          </p:cNvPr>
          <p:cNvSpPr/>
          <p:nvPr/>
        </p:nvSpPr>
        <p:spPr>
          <a:xfrm>
            <a:off x="4654409" y="2083794"/>
            <a:ext cx="726949" cy="19485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24651A-5237-11D3-00F5-EBF4C50CAACC}"/>
              </a:ext>
            </a:extLst>
          </p:cNvPr>
          <p:cNvSpPr/>
          <p:nvPr/>
        </p:nvSpPr>
        <p:spPr>
          <a:xfrm>
            <a:off x="5120916" y="4166481"/>
            <a:ext cx="726949" cy="19485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29"/>
    </mc:Choice>
    <mc:Fallback>
      <p:transition spd="slow" advTm="2112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Tipe Pembayaran yang Paling Banyak Digunakan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45605" y="668699"/>
            <a:ext cx="670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1. </a:t>
            </a:r>
            <a:r>
              <a:rPr lang="en-US" b="1" dirty="0" err="1">
                <a:latin typeface="Avenir Next LT Pro" panose="020B0504020202020204" pitchFamily="34" charset="0"/>
              </a:rPr>
              <a:t>Tipe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Pembayaran</a:t>
            </a:r>
            <a:r>
              <a:rPr lang="en-US" b="1" dirty="0">
                <a:latin typeface="Avenir Next LT Pro" panose="020B0504020202020204" pitchFamily="34" charset="0"/>
              </a:rPr>
              <a:t> yang paling </a:t>
            </a:r>
            <a:r>
              <a:rPr lang="en-US" b="1" dirty="0" err="1">
                <a:latin typeface="Avenir Next LT Pro" panose="020B0504020202020204" pitchFamily="34" charset="0"/>
              </a:rPr>
              <a:t>banyak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digunakan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selama</a:t>
            </a:r>
            <a:r>
              <a:rPr lang="en-US" b="1" dirty="0">
                <a:latin typeface="Avenir Next LT Pro" panose="020B0504020202020204" pitchFamily="34" charset="0"/>
              </a:rPr>
              <a:t> 3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F48C62F-618E-D8BF-6D82-C7FE1F6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57" y="1301873"/>
            <a:ext cx="3800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58"/>
    </mc:Choice>
    <mc:Fallback>
      <p:transition spd="slow" advTm="277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Tipe Pembayaran yang Paling Banyak Digunakan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2. </a:t>
            </a:r>
            <a:r>
              <a:rPr lang="en-US" b="1" dirty="0" err="1">
                <a:latin typeface="Avenir Next LT Pro" panose="020B0504020202020204" pitchFamily="34" charset="0"/>
              </a:rPr>
              <a:t>Tipe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pembayaran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digunakan</a:t>
            </a:r>
            <a:r>
              <a:rPr lang="en-US" b="1" dirty="0">
                <a:latin typeface="Avenir Next LT Pro" panose="020B0504020202020204" pitchFamily="34" charset="0"/>
              </a:rPr>
              <a:t> pada Top 5 Sold Products dan Least 5 Sold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6F839-3627-53A0-478C-AAF4CA7C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82" y="848627"/>
            <a:ext cx="4774424" cy="1950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E8DD4-A7A3-445B-A538-12EA1A1E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84" y="2779647"/>
            <a:ext cx="4774424" cy="19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60"/>
    </mc:Choice>
    <mc:Fallback>
      <p:transition spd="slow" advTm="2266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Tipe Pembayaran yang Paling Banyak Digunakan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3. </a:t>
            </a:r>
            <a:r>
              <a:rPr lang="en-US" b="1" dirty="0" err="1">
                <a:latin typeface="Avenir Next LT Pro" panose="020B0504020202020204" pitchFamily="34" charset="0"/>
              </a:rPr>
              <a:t>Tipe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pembayaran</a:t>
            </a:r>
            <a:r>
              <a:rPr lang="en-US" b="1" dirty="0">
                <a:latin typeface="Avenir Next LT Pro" panose="020B0504020202020204" pitchFamily="34" charset="0"/>
              </a:rPr>
              <a:t> yang paling </a:t>
            </a:r>
            <a:r>
              <a:rPr lang="en-US" b="1" dirty="0" err="1">
                <a:latin typeface="Avenir Next LT Pro" panose="020B0504020202020204" pitchFamily="34" charset="0"/>
              </a:rPr>
              <a:t>banyak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digunakan</a:t>
            </a:r>
            <a:r>
              <a:rPr lang="en-US" b="1" dirty="0">
                <a:latin typeface="Avenir Next LT Pro" panose="020B0504020202020204" pitchFamily="34" charset="0"/>
              </a:rPr>
              <a:t> di 2018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2A18B24-29ED-05B5-C32C-594BEE67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2537"/>
            <a:ext cx="38862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22"/>
    </mc:Choice>
    <mc:Fallback>
      <p:transition spd="slow" advTm="1732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Tipe Pembayaran yang Paling Banyak Digunakan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4. </a:t>
            </a:r>
            <a:r>
              <a:rPr lang="en-US" b="1" dirty="0" err="1">
                <a:latin typeface="Avenir Next LT Pro" panose="020B0504020202020204" pitchFamily="34" charset="0"/>
              </a:rPr>
              <a:t>Tipe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pembayaran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digunakan</a:t>
            </a:r>
            <a:r>
              <a:rPr lang="en-US" b="1" dirty="0">
                <a:latin typeface="Avenir Next LT Pro" panose="020B0504020202020204" pitchFamily="34" charset="0"/>
              </a:rPr>
              <a:t> pada Top 5 Sold Products dan Least 5 Sold Products di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CE2ED-4E90-9D8C-AAA4-33B8AC67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47" y="827429"/>
            <a:ext cx="5698693" cy="41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30"/>
    </mc:Choice>
    <mc:Fallback>
      <p:transition spd="slow" advTm="3083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Peak-time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transaksi</a:t>
            </a: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online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terjadi</a:t>
            </a:r>
            <a:endParaRPr lang="en-ID"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1. Peak-time </a:t>
            </a:r>
            <a:r>
              <a:rPr lang="en-US" b="1" dirty="0" err="1">
                <a:latin typeface="Avenir Next LT Pro" panose="020B0504020202020204" pitchFamily="34" charset="0"/>
              </a:rPr>
              <a:t>transaksi</a:t>
            </a:r>
            <a:r>
              <a:rPr lang="en-US" b="1" dirty="0">
                <a:latin typeface="Avenir Next LT Pro" panose="020B0504020202020204" pitchFamily="34" charset="0"/>
              </a:rPr>
              <a:t> online </a:t>
            </a:r>
            <a:r>
              <a:rPr lang="en-US" b="1" dirty="0" err="1">
                <a:latin typeface="Avenir Next LT Pro" panose="020B0504020202020204" pitchFamily="34" charset="0"/>
              </a:rPr>
              <a:t>terjadi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08A0-97C7-2896-E415-059B1045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0" y="737158"/>
            <a:ext cx="4355156" cy="439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4BD65-9604-29B4-487D-112D09961035}"/>
              </a:ext>
            </a:extLst>
          </p:cNvPr>
          <p:cNvSpPr txBox="1"/>
          <p:nvPr/>
        </p:nvSpPr>
        <p:spPr>
          <a:xfrm>
            <a:off x="4813775" y="737158"/>
            <a:ext cx="405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Month : </a:t>
            </a:r>
            <a:r>
              <a:rPr lang="en-US" dirty="0" err="1">
                <a:latin typeface="Avenir Next LT Pro" panose="020B0504020202020204" pitchFamily="34" charset="0"/>
              </a:rPr>
              <a:t>Januari</a:t>
            </a:r>
            <a:r>
              <a:rPr lang="en-US" dirty="0">
                <a:latin typeface="Avenir Next LT Pro" panose="020B0504020202020204" pitchFamily="34" charset="0"/>
              </a:rPr>
              <a:t> —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Week of month : </a:t>
            </a:r>
            <a:r>
              <a:rPr lang="en-US" dirty="0" err="1">
                <a:latin typeface="Avenir Next LT Pro" panose="020B0504020202020204" pitchFamily="34" charset="0"/>
              </a:rPr>
              <a:t>Minggu</a:t>
            </a:r>
            <a:r>
              <a:rPr lang="en-US" dirty="0">
                <a:latin typeface="Avenir Next LT Pro" panose="020B0504020202020204" pitchFamily="34" charset="0"/>
              </a:rPr>
              <a:t> ke-4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Date 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Day : </a:t>
            </a:r>
            <a:r>
              <a:rPr lang="en-US" dirty="0" err="1">
                <a:latin typeface="Avenir Next LT Pro" panose="020B0504020202020204" pitchFamily="34" charset="0"/>
              </a:rPr>
              <a:t>Senin</a:t>
            </a:r>
            <a:r>
              <a:rPr lang="en-US" dirty="0">
                <a:latin typeface="Avenir Next LT Pro" panose="020B0504020202020204" pitchFamily="34" charset="0"/>
              </a:rPr>
              <a:t> — Rabu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Time of a day : Siang (12:00–17:00)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Hour : 16:00</a:t>
            </a:r>
          </a:p>
        </p:txBody>
      </p:sp>
    </p:spTree>
    <p:extLst>
      <p:ext uri="{BB962C8B-B14F-4D97-AF65-F5344CB8AC3E}">
        <p14:creationId xmlns:p14="http://schemas.microsoft.com/office/powerpoint/2010/main" val="31272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67"/>
    </mc:Choice>
    <mc:Fallback>
      <p:transition spd="slow" advTm="1556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Peak-time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transaksi</a:t>
            </a: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online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terjadi</a:t>
            </a:r>
            <a:endParaRPr lang="en-ID"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2. Peak-time </a:t>
            </a:r>
            <a:r>
              <a:rPr lang="en-US" b="1" dirty="0" err="1">
                <a:latin typeface="Avenir Next LT Pro" panose="020B0504020202020204" pitchFamily="34" charset="0"/>
              </a:rPr>
              <a:t>transaksi</a:t>
            </a:r>
            <a:r>
              <a:rPr lang="en-US" b="1" dirty="0">
                <a:latin typeface="Avenir Next LT Pro" panose="020B0504020202020204" pitchFamily="34" charset="0"/>
              </a:rPr>
              <a:t>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tertinggi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terjadi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4BD65-9604-29B4-487D-112D09961035}"/>
              </a:ext>
            </a:extLst>
          </p:cNvPr>
          <p:cNvSpPr txBox="1"/>
          <p:nvPr/>
        </p:nvSpPr>
        <p:spPr>
          <a:xfrm>
            <a:off x="4813775" y="737158"/>
            <a:ext cx="4052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Week of month : </a:t>
            </a:r>
            <a:r>
              <a:rPr lang="en-US" dirty="0" err="1">
                <a:latin typeface="Avenir Next LT Pro" panose="020B0504020202020204" pitchFamily="34" charset="0"/>
              </a:rPr>
              <a:t>Minggu</a:t>
            </a:r>
            <a:r>
              <a:rPr lang="en-US" dirty="0">
                <a:latin typeface="Avenir Next LT Pro" panose="020B0504020202020204" pitchFamily="34" charset="0"/>
              </a:rPr>
              <a:t> ke-4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Date 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Day : </a:t>
            </a:r>
            <a:r>
              <a:rPr lang="en-US" dirty="0" err="1">
                <a:latin typeface="Avenir Next LT Pro" panose="020B0504020202020204" pitchFamily="34" charset="0"/>
              </a:rPr>
              <a:t>Senin</a:t>
            </a:r>
            <a:r>
              <a:rPr lang="en-US" dirty="0">
                <a:latin typeface="Avenir Next LT Pro" panose="020B0504020202020204" pitchFamily="34" charset="0"/>
              </a:rPr>
              <a:t> — </a:t>
            </a:r>
            <a:r>
              <a:rPr lang="en-US" dirty="0" err="1">
                <a:latin typeface="Avenir Next LT Pro" panose="020B0504020202020204" pitchFamily="34" charset="0"/>
              </a:rPr>
              <a:t>Kamis</a:t>
            </a: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Time of a day : Siang (12:00–17:00)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Hour : 16:00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7EF8D-642C-1ACD-7C19-E3DFBDB6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8" y="737158"/>
            <a:ext cx="4429577" cy="41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9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04"/>
    </mc:Choice>
    <mc:Fallback>
      <p:transition spd="slow" advTm="1410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1;p38">
            <a:extLst>
              <a:ext uri="{FF2B5EF4-FFF2-40B4-BE49-F238E27FC236}">
                <a16:creationId xmlns:a16="http://schemas.microsoft.com/office/drawing/2014/main" id="{EAC7F3D6-5890-2EAE-BD6D-B54CDF4064B3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Peak-time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transaksi</a:t>
            </a: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online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terjadi</a:t>
            </a:r>
            <a:endParaRPr lang="en-ID"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97724-DA0B-FF6D-BEEF-AD8E3610D50C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F1DAD71-3A28-3CC8-FB49-717692E79D52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2909EC-B44E-C0C3-992C-17E8B92354B5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98632-60E1-22C3-5D01-01FD9B17E2F9}"/>
              </a:ext>
            </a:extLst>
          </p:cNvPr>
          <p:cNvSpPr txBox="1"/>
          <p:nvPr/>
        </p:nvSpPr>
        <p:spPr>
          <a:xfrm>
            <a:off x="224664" y="429381"/>
            <a:ext cx="817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3. Peak-time </a:t>
            </a:r>
            <a:r>
              <a:rPr lang="en-US" b="1" dirty="0" err="1">
                <a:latin typeface="Avenir Next LT Pro" panose="020B0504020202020204" pitchFamily="34" charset="0"/>
              </a:rPr>
              <a:t>transaksi</a:t>
            </a:r>
            <a:r>
              <a:rPr lang="en-US" b="1" dirty="0">
                <a:latin typeface="Avenir Next LT Pro" panose="020B0504020202020204" pitchFamily="34" charset="0"/>
              </a:rPr>
              <a:t> top 5 </a:t>
            </a:r>
            <a:r>
              <a:rPr lang="en-US" b="1" dirty="0" err="1">
                <a:latin typeface="Avenir Next LT Pro" panose="020B0504020202020204" pitchFamily="34" charset="0"/>
              </a:rPr>
              <a:t>produk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dengan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penjualan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terendah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terjadi</a:t>
            </a:r>
            <a:r>
              <a:rPr lang="en-US" b="1" dirty="0">
                <a:latin typeface="Avenir Next LT Pro" panose="020B0504020202020204" pitchFamily="34" charset="0"/>
              </a:rPr>
              <a:t> di </a:t>
            </a:r>
            <a:r>
              <a:rPr lang="en-US" b="1" dirty="0" err="1">
                <a:latin typeface="Avenir Next LT Pro" panose="020B0504020202020204" pitchFamily="34" charset="0"/>
              </a:rPr>
              <a:t>tahun</a:t>
            </a:r>
            <a:r>
              <a:rPr lang="en-US" b="1" dirty="0">
                <a:latin typeface="Avenir Next LT Pro" panose="020B0504020202020204" pitchFamily="34" charset="0"/>
              </a:rPr>
              <a:t>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4BD65-9604-29B4-487D-112D09961035}"/>
              </a:ext>
            </a:extLst>
          </p:cNvPr>
          <p:cNvSpPr txBox="1"/>
          <p:nvPr/>
        </p:nvSpPr>
        <p:spPr>
          <a:xfrm>
            <a:off x="4813775" y="737158"/>
            <a:ext cx="4052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Week of month : </a:t>
            </a:r>
            <a:r>
              <a:rPr lang="en-US" dirty="0" err="1">
                <a:latin typeface="Avenir Next LT Pro" panose="020B0504020202020204" pitchFamily="34" charset="0"/>
              </a:rPr>
              <a:t>Minggu</a:t>
            </a:r>
            <a:r>
              <a:rPr lang="en-US" dirty="0">
                <a:latin typeface="Avenir Next LT Pro" panose="020B0504020202020204" pitchFamily="34" charset="0"/>
              </a:rPr>
              <a:t> ke-1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Date : 3–7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Day : </a:t>
            </a:r>
            <a:r>
              <a:rPr lang="en-US" dirty="0" err="1">
                <a:latin typeface="Avenir Next LT Pro" panose="020B0504020202020204" pitchFamily="34" charset="0"/>
              </a:rPr>
              <a:t>Sabtu</a:t>
            </a:r>
            <a:r>
              <a:rPr lang="en-US" dirty="0">
                <a:latin typeface="Avenir Next LT Pro" panose="020B0504020202020204" pitchFamily="34" charset="0"/>
              </a:rPr>
              <a:t> — </a:t>
            </a:r>
            <a:r>
              <a:rPr lang="en-US" dirty="0" err="1">
                <a:latin typeface="Avenir Next LT Pro" panose="020B0504020202020204" pitchFamily="34" charset="0"/>
              </a:rPr>
              <a:t>Minggu</a:t>
            </a: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Time of a day : Sore (18:00–22:00)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Hour : 20:00–22:00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79AAF-CC11-499D-413A-669D872A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4" y="739031"/>
            <a:ext cx="4530975" cy="42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3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20"/>
    </mc:Choice>
    <mc:Fallback>
      <p:transition spd="slow" advTm="159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C3E1B-43B8-F954-E11F-64BA155A73D6}"/>
              </a:ext>
            </a:extLst>
          </p:cNvPr>
          <p:cNvSpPr/>
          <p:nvPr/>
        </p:nvSpPr>
        <p:spPr>
          <a:xfrm rot="5400000">
            <a:off x="4390094" y="-4401035"/>
            <a:ext cx="363813" cy="9144001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oter Placeholder 6">
            <a:extLst>
              <a:ext uri="{FF2B5EF4-FFF2-40B4-BE49-F238E27FC236}">
                <a16:creationId xmlns:a16="http://schemas.microsoft.com/office/drawing/2014/main" id="{FBF4274E-C81C-176B-66C5-E46CD7C82E06}"/>
              </a:ext>
            </a:extLst>
          </p:cNvPr>
          <p:cNvSpPr txBox="1">
            <a:spLocks/>
          </p:cNvSpPr>
          <p:nvPr/>
        </p:nvSpPr>
        <p:spPr>
          <a:xfrm>
            <a:off x="-1" y="27740"/>
            <a:ext cx="914400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pc="300" dirty="0">
                <a:solidFill>
                  <a:schemeClr val="bg1"/>
                </a:solidFill>
              </a:rPr>
              <a:t>CONCLUSION &amp; SUGGESTIONS</a:t>
            </a:r>
          </a:p>
        </p:txBody>
      </p:sp>
      <p:sp>
        <p:nvSpPr>
          <p:cNvPr id="50" name="Slide Number Placeholder 7">
            <a:extLst>
              <a:ext uri="{FF2B5EF4-FFF2-40B4-BE49-F238E27FC236}">
                <a16:creationId xmlns:a16="http://schemas.microsoft.com/office/drawing/2014/main" id="{2FA736E5-D312-70E3-02FD-DEB6A40C845E}"/>
              </a:ext>
            </a:extLst>
          </p:cNvPr>
          <p:cNvSpPr txBox="1">
            <a:spLocks/>
          </p:cNvSpPr>
          <p:nvPr/>
        </p:nvSpPr>
        <p:spPr>
          <a:xfrm>
            <a:off x="50286" y="22781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4" name="Google Shape;486;p24">
            <a:extLst>
              <a:ext uri="{FF2B5EF4-FFF2-40B4-BE49-F238E27FC236}">
                <a16:creationId xmlns:a16="http://schemas.microsoft.com/office/drawing/2014/main" id="{3F7AFC45-6CAA-BE4C-ADBB-DDE3DA3993B2}"/>
              </a:ext>
            </a:extLst>
          </p:cNvPr>
          <p:cNvSpPr/>
          <p:nvPr/>
        </p:nvSpPr>
        <p:spPr>
          <a:xfrm>
            <a:off x="1731743" y="1662588"/>
            <a:ext cx="2222593" cy="1267066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87;p24">
            <a:extLst>
              <a:ext uri="{FF2B5EF4-FFF2-40B4-BE49-F238E27FC236}">
                <a16:creationId xmlns:a16="http://schemas.microsoft.com/office/drawing/2014/main" id="{C8297140-AE05-9BDD-632E-99DD33D71710}"/>
              </a:ext>
            </a:extLst>
          </p:cNvPr>
          <p:cNvSpPr/>
          <p:nvPr/>
        </p:nvSpPr>
        <p:spPr>
          <a:xfrm>
            <a:off x="2719523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88;p24">
            <a:extLst>
              <a:ext uri="{FF2B5EF4-FFF2-40B4-BE49-F238E27FC236}">
                <a16:creationId xmlns:a16="http://schemas.microsoft.com/office/drawing/2014/main" id="{3A39062E-DF7C-EA13-8B69-5B14EE8CA02F}"/>
              </a:ext>
            </a:extLst>
          </p:cNvPr>
          <p:cNvSpPr txBox="1"/>
          <p:nvPr/>
        </p:nvSpPr>
        <p:spPr>
          <a:xfrm>
            <a:off x="1851468" y="3895012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Bed_bath_table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0000"/>
                </a:solidFill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Health_beauty</a:t>
            </a:r>
            <a:endParaRPr lang="en-US"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Sports_leisure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0000"/>
                </a:solidFill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Computers</a:t>
            </a: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_accessories</a:t>
            </a:r>
            <a:endParaRPr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489;p24">
            <a:extLst>
              <a:ext uri="{FF2B5EF4-FFF2-40B4-BE49-F238E27FC236}">
                <a16:creationId xmlns:a16="http://schemas.microsoft.com/office/drawing/2014/main" id="{DB54AFDE-9672-870B-FA50-9C87A4ACF543}"/>
              </a:ext>
            </a:extLst>
          </p:cNvPr>
          <p:cNvSpPr txBox="1"/>
          <p:nvPr/>
        </p:nvSpPr>
        <p:spPr>
          <a:xfrm>
            <a:off x="1711402" y="3422866"/>
            <a:ext cx="2013231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Increase marketing activities</a:t>
            </a:r>
          </a:p>
        </p:txBody>
      </p:sp>
      <p:sp>
        <p:nvSpPr>
          <p:cNvPr id="58" name="Google Shape;490;p24">
            <a:extLst>
              <a:ext uri="{FF2B5EF4-FFF2-40B4-BE49-F238E27FC236}">
                <a16:creationId xmlns:a16="http://schemas.microsoft.com/office/drawing/2014/main" id="{B26A88C9-9994-85E6-0CAB-FDED7D984CBD}"/>
              </a:ext>
            </a:extLst>
          </p:cNvPr>
          <p:cNvSpPr/>
          <p:nvPr/>
        </p:nvSpPr>
        <p:spPr>
          <a:xfrm>
            <a:off x="5342612" y="1662588"/>
            <a:ext cx="2220529" cy="1267066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91;p24">
            <a:extLst>
              <a:ext uri="{FF2B5EF4-FFF2-40B4-BE49-F238E27FC236}">
                <a16:creationId xmlns:a16="http://schemas.microsoft.com/office/drawing/2014/main" id="{411491AF-8BCD-B08D-F832-8D8D9BD5B90A}"/>
              </a:ext>
            </a:extLst>
          </p:cNvPr>
          <p:cNvSpPr/>
          <p:nvPr/>
        </p:nvSpPr>
        <p:spPr>
          <a:xfrm>
            <a:off x="6326506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94;p24">
            <a:extLst>
              <a:ext uri="{FF2B5EF4-FFF2-40B4-BE49-F238E27FC236}">
                <a16:creationId xmlns:a16="http://schemas.microsoft.com/office/drawing/2014/main" id="{7D18C828-6EC8-6D9B-4C95-80DD244E2586}"/>
              </a:ext>
            </a:extLst>
          </p:cNvPr>
          <p:cNvSpPr/>
          <p:nvPr/>
        </p:nvSpPr>
        <p:spPr>
          <a:xfrm>
            <a:off x="3536112" y="1662588"/>
            <a:ext cx="2222662" cy="1267066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95;p24">
            <a:extLst>
              <a:ext uri="{FF2B5EF4-FFF2-40B4-BE49-F238E27FC236}">
                <a16:creationId xmlns:a16="http://schemas.microsoft.com/office/drawing/2014/main" id="{EDEE40DA-4360-565C-1558-BB271E05B527}"/>
              </a:ext>
            </a:extLst>
          </p:cNvPr>
          <p:cNvSpPr/>
          <p:nvPr/>
        </p:nvSpPr>
        <p:spPr>
          <a:xfrm>
            <a:off x="4523634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1131;p38">
            <a:extLst>
              <a:ext uri="{FF2B5EF4-FFF2-40B4-BE49-F238E27FC236}">
                <a16:creationId xmlns:a16="http://schemas.microsoft.com/office/drawing/2014/main" id="{D15056B3-94A6-55B7-6DE3-1A15A3C4DCDA}"/>
              </a:ext>
            </a:extLst>
          </p:cNvPr>
          <p:cNvSpPr txBox="1"/>
          <p:nvPr/>
        </p:nvSpPr>
        <p:spPr>
          <a:xfrm>
            <a:off x="700631" y="687384"/>
            <a:ext cx="7400382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Scheme Promotion Plan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untuk</a:t>
            </a: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Top 5 Sold Products in 2018 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484F0DAD-AEF3-93AA-326F-5FFDDE73D38B}"/>
              </a:ext>
            </a:extLst>
          </p:cNvPr>
          <p:cNvSpPr txBox="1"/>
          <p:nvPr/>
        </p:nvSpPr>
        <p:spPr>
          <a:xfrm>
            <a:off x="734307" y="991289"/>
            <a:ext cx="7938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Bed_bath_table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Health_beauty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Sports_leisure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Computers_accessories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Watches_gifts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768" name="Graphic 767" descr="Radio">
            <a:extLst>
              <a:ext uri="{FF2B5EF4-FFF2-40B4-BE49-F238E27FC236}">
                <a16:creationId xmlns:a16="http://schemas.microsoft.com/office/drawing/2014/main" id="{90BEC7C9-4DA1-A9DC-B558-46508303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9374" y="1815275"/>
            <a:ext cx="807099" cy="807099"/>
          </a:xfrm>
          <a:prstGeom prst="rect">
            <a:avLst/>
          </a:prstGeom>
        </p:spPr>
      </p:pic>
      <p:pic>
        <p:nvPicPr>
          <p:cNvPr id="769" name="Graphic 768" descr="Money">
            <a:extLst>
              <a:ext uri="{FF2B5EF4-FFF2-40B4-BE49-F238E27FC236}">
                <a16:creationId xmlns:a16="http://schemas.microsoft.com/office/drawing/2014/main" id="{9E652900-2197-D3A3-80BA-47A66072A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1542" y="1878798"/>
            <a:ext cx="743576" cy="743576"/>
          </a:xfrm>
          <a:prstGeom prst="rect">
            <a:avLst/>
          </a:prstGeom>
        </p:spPr>
      </p:pic>
      <p:sp>
        <p:nvSpPr>
          <p:cNvPr id="770" name="Google Shape;489;p24">
            <a:extLst>
              <a:ext uri="{FF2B5EF4-FFF2-40B4-BE49-F238E27FC236}">
                <a16:creationId xmlns:a16="http://schemas.microsoft.com/office/drawing/2014/main" id="{735CC8D7-58BE-10AB-E2EC-EF4BCEC81053}"/>
              </a:ext>
            </a:extLst>
          </p:cNvPr>
          <p:cNvSpPr txBox="1"/>
          <p:nvPr/>
        </p:nvSpPr>
        <p:spPr>
          <a:xfrm>
            <a:off x="3646927" y="3454637"/>
            <a:ext cx="1733100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rgbClr val="39B6B5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Payment Method</a:t>
            </a:r>
          </a:p>
        </p:txBody>
      </p:sp>
      <p:sp>
        <p:nvSpPr>
          <p:cNvPr id="771" name="Google Shape;488;p24">
            <a:extLst>
              <a:ext uri="{FF2B5EF4-FFF2-40B4-BE49-F238E27FC236}">
                <a16:creationId xmlns:a16="http://schemas.microsoft.com/office/drawing/2014/main" id="{40E6786D-4C8B-E98A-5574-D62B7703E485}"/>
              </a:ext>
            </a:extLst>
          </p:cNvPr>
          <p:cNvSpPr txBox="1"/>
          <p:nvPr/>
        </p:nvSpPr>
        <p:spPr>
          <a:xfrm>
            <a:off x="3657084" y="3892374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Credit Card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Boleto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772" name="Graphic 771" descr="Alarm clock">
            <a:extLst>
              <a:ext uri="{FF2B5EF4-FFF2-40B4-BE49-F238E27FC236}">
                <a16:creationId xmlns:a16="http://schemas.microsoft.com/office/drawing/2014/main" id="{2517E9B0-00C8-27ED-DD7E-D52785BF1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0749" y="1888200"/>
            <a:ext cx="835761" cy="835761"/>
          </a:xfrm>
          <a:prstGeom prst="rect">
            <a:avLst/>
          </a:prstGeom>
        </p:spPr>
      </p:pic>
      <p:sp>
        <p:nvSpPr>
          <p:cNvPr id="773" name="Google Shape;489;p24">
            <a:extLst>
              <a:ext uri="{FF2B5EF4-FFF2-40B4-BE49-F238E27FC236}">
                <a16:creationId xmlns:a16="http://schemas.microsoft.com/office/drawing/2014/main" id="{32EED674-5AC0-4AF0-7115-97B9BD0101A7}"/>
              </a:ext>
            </a:extLst>
          </p:cNvPr>
          <p:cNvSpPr txBox="1"/>
          <p:nvPr/>
        </p:nvSpPr>
        <p:spPr>
          <a:xfrm>
            <a:off x="5498006" y="3430270"/>
            <a:ext cx="1733100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rgbClr val="B878C2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Jadwal</a:t>
            </a:r>
            <a:r>
              <a:rPr lang="en-ID" sz="1600" dirty="0">
                <a:solidFill>
                  <a:srgbClr val="B878C2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Promotion Sale</a:t>
            </a:r>
          </a:p>
        </p:txBody>
      </p:sp>
      <p:sp>
        <p:nvSpPr>
          <p:cNvPr id="774" name="Google Shape;488;p24">
            <a:extLst>
              <a:ext uri="{FF2B5EF4-FFF2-40B4-BE49-F238E27FC236}">
                <a16:creationId xmlns:a16="http://schemas.microsoft.com/office/drawing/2014/main" id="{E847CDA1-CC0E-4535-F32C-1B14FB0B8800}"/>
              </a:ext>
            </a:extLst>
          </p:cNvPr>
          <p:cNvSpPr txBox="1"/>
          <p:nvPr/>
        </p:nvSpPr>
        <p:spPr>
          <a:xfrm>
            <a:off x="5508163" y="3868007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minggu</a:t>
            </a: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 ke-4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Senin</a:t>
            </a: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 – Rabu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12:00–17:00.</a:t>
            </a:r>
            <a:endParaRPr lang="en-US"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415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83"/>
    </mc:Choice>
    <mc:Fallback>
      <p:transition spd="slow" advTm="504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C3E1B-43B8-F954-E11F-64BA155A73D6}"/>
              </a:ext>
            </a:extLst>
          </p:cNvPr>
          <p:cNvSpPr/>
          <p:nvPr/>
        </p:nvSpPr>
        <p:spPr>
          <a:xfrm rot="5400000">
            <a:off x="4390094" y="-4401035"/>
            <a:ext cx="363813" cy="9144001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oter Placeholder 6">
            <a:extLst>
              <a:ext uri="{FF2B5EF4-FFF2-40B4-BE49-F238E27FC236}">
                <a16:creationId xmlns:a16="http://schemas.microsoft.com/office/drawing/2014/main" id="{FBF4274E-C81C-176B-66C5-E46CD7C82E06}"/>
              </a:ext>
            </a:extLst>
          </p:cNvPr>
          <p:cNvSpPr txBox="1">
            <a:spLocks/>
          </p:cNvSpPr>
          <p:nvPr/>
        </p:nvSpPr>
        <p:spPr>
          <a:xfrm>
            <a:off x="-1" y="27740"/>
            <a:ext cx="914400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pc="300" dirty="0">
                <a:solidFill>
                  <a:schemeClr val="bg1"/>
                </a:solidFill>
              </a:rPr>
              <a:t>CONCLUSION &amp; SUGGESTIONS</a:t>
            </a:r>
          </a:p>
        </p:txBody>
      </p:sp>
      <p:sp>
        <p:nvSpPr>
          <p:cNvPr id="50" name="Slide Number Placeholder 7">
            <a:extLst>
              <a:ext uri="{FF2B5EF4-FFF2-40B4-BE49-F238E27FC236}">
                <a16:creationId xmlns:a16="http://schemas.microsoft.com/office/drawing/2014/main" id="{2FA736E5-D312-70E3-02FD-DEB6A40C845E}"/>
              </a:ext>
            </a:extLst>
          </p:cNvPr>
          <p:cNvSpPr txBox="1">
            <a:spLocks/>
          </p:cNvSpPr>
          <p:nvPr/>
        </p:nvSpPr>
        <p:spPr>
          <a:xfrm>
            <a:off x="50286" y="22781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4" name="Google Shape;486;p24">
            <a:extLst>
              <a:ext uri="{FF2B5EF4-FFF2-40B4-BE49-F238E27FC236}">
                <a16:creationId xmlns:a16="http://schemas.microsoft.com/office/drawing/2014/main" id="{3F7AFC45-6CAA-BE4C-ADBB-DDE3DA3993B2}"/>
              </a:ext>
            </a:extLst>
          </p:cNvPr>
          <p:cNvSpPr/>
          <p:nvPr/>
        </p:nvSpPr>
        <p:spPr>
          <a:xfrm>
            <a:off x="1731743" y="1662588"/>
            <a:ext cx="2222593" cy="1267066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87;p24">
            <a:extLst>
              <a:ext uri="{FF2B5EF4-FFF2-40B4-BE49-F238E27FC236}">
                <a16:creationId xmlns:a16="http://schemas.microsoft.com/office/drawing/2014/main" id="{C8297140-AE05-9BDD-632E-99DD33D71710}"/>
              </a:ext>
            </a:extLst>
          </p:cNvPr>
          <p:cNvSpPr/>
          <p:nvPr/>
        </p:nvSpPr>
        <p:spPr>
          <a:xfrm>
            <a:off x="2719523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88;p24">
            <a:extLst>
              <a:ext uri="{FF2B5EF4-FFF2-40B4-BE49-F238E27FC236}">
                <a16:creationId xmlns:a16="http://schemas.microsoft.com/office/drawing/2014/main" id="{3A39062E-DF7C-EA13-8B69-5B14EE8CA02F}"/>
              </a:ext>
            </a:extLst>
          </p:cNvPr>
          <p:cNvSpPr txBox="1"/>
          <p:nvPr/>
        </p:nvSpPr>
        <p:spPr>
          <a:xfrm>
            <a:off x="1731743" y="3895012"/>
            <a:ext cx="1852825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La_cuisine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Fashion_children_clothes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cds_dvds_musicals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489;p24">
            <a:extLst>
              <a:ext uri="{FF2B5EF4-FFF2-40B4-BE49-F238E27FC236}">
                <a16:creationId xmlns:a16="http://schemas.microsoft.com/office/drawing/2014/main" id="{DB54AFDE-9672-870B-FA50-9C87A4ACF543}"/>
              </a:ext>
            </a:extLst>
          </p:cNvPr>
          <p:cNvSpPr txBox="1"/>
          <p:nvPr/>
        </p:nvSpPr>
        <p:spPr>
          <a:xfrm>
            <a:off x="1851468" y="3430270"/>
            <a:ext cx="1733100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Increase marketing</a:t>
            </a:r>
          </a:p>
        </p:txBody>
      </p:sp>
      <p:sp>
        <p:nvSpPr>
          <p:cNvPr id="58" name="Google Shape;490;p24">
            <a:extLst>
              <a:ext uri="{FF2B5EF4-FFF2-40B4-BE49-F238E27FC236}">
                <a16:creationId xmlns:a16="http://schemas.microsoft.com/office/drawing/2014/main" id="{B26A88C9-9994-85E6-0CAB-FDED7D984CBD}"/>
              </a:ext>
            </a:extLst>
          </p:cNvPr>
          <p:cNvSpPr/>
          <p:nvPr/>
        </p:nvSpPr>
        <p:spPr>
          <a:xfrm>
            <a:off x="5342612" y="1662588"/>
            <a:ext cx="2220529" cy="1267066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91;p24">
            <a:extLst>
              <a:ext uri="{FF2B5EF4-FFF2-40B4-BE49-F238E27FC236}">
                <a16:creationId xmlns:a16="http://schemas.microsoft.com/office/drawing/2014/main" id="{411491AF-8BCD-B08D-F832-8D8D9BD5B90A}"/>
              </a:ext>
            </a:extLst>
          </p:cNvPr>
          <p:cNvSpPr/>
          <p:nvPr/>
        </p:nvSpPr>
        <p:spPr>
          <a:xfrm>
            <a:off x="6326506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94;p24">
            <a:extLst>
              <a:ext uri="{FF2B5EF4-FFF2-40B4-BE49-F238E27FC236}">
                <a16:creationId xmlns:a16="http://schemas.microsoft.com/office/drawing/2014/main" id="{7D18C828-6EC8-6D9B-4C95-80DD244E2586}"/>
              </a:ext>
            </a:extLst>
          </p:cNvPr>
          <p:cNvSpPr/>
          <p:nvPr/>
        </p:nvSpPr>
        <p:spPr>
          <a:xfrm>
            <a:off x="3536112" y="1662588"/>
            <a:ext cx="2222662" cy="1267066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95;p24">
            <a:extLst>
              <a:ext uri="{FF2B5EF4-FFF2-40B4-BE49-F238E27FC236}">
                <a16:creationId xmlns:a16="http://schemas.microsoft.com/office/drawing/2014/main" id="{EDEE40DA-4360-565C-1558-BB271E05B527}"/>
              </a:ext>
            </a:extLst>
          </p:cNvPr>
          <p:cNvSpPr/>
          <p:nvPr/>
        </p:nvSpPr>
        <p:spPr>
          <a:xfrm>
            <a:off x="4523634" y="2901020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1131;p38">
            <a:extLst>
              <a:ext uri="{FF2B5EF4-FFF2-40B4-BE49-F238E27FC236}">
                <a16:creationId xmlns:a16="http://schemas.microsoft.com/office/drawing/2014/main" id="{D15056B3-94A6-55B7-6DE3-1A15A3C4DCDA}"/>
              </a:ext>
            </a:extLst>
          </p:cNvPr>
          <p:cNvSpPr txBox="1"/>
          <p:nvPr/>
        </p:nvSpPr>
        <p:spPr>
          <a:xfrm>
            <a:off x="700631" y="687384"/>
            <a:ext cx="7400382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Scheme Promotion Plan </a:t>
            </a:r>
            <a:r>
              <a:rPr lang="en-ID" sz="1800" dirty="0" err="1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untuk</a:t>
            </a:r>
            <a:r>
              <a:rPr lang="en-ID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Least 5 Sold Products in 2018 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484F0DAD-AEF3-93AA-326F-5FFDDE73D38B}"/>
              </a:ext>
            </a:extLst>
          </p:cNvPr>
          <p:cNvSpPr txBox="1"/>
          <p:nvPr/>
        </p:nvSpPr>
        <p:spPr>
          <a:xfrm>
            <a:off x="457200" y="991289"/>
            <a:ext cx="821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Home_comfort_2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Fashion_sport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la_cuisine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Fashion_children_clothes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venir Next LT Pro" panose="020B0504020202020204" pitchFamily="34" charset="0"/>
              </a:rPr>
              <a:t>|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cds_dvds_musicals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768" name="Graphic 767" descr="Radio">
            <a:extLst>
              <a:ext uri="{FF2B5EF4-FFF2-40B4-BE49-F238E27FC236}">
                <a16:creationId xmlns:a16="http://schemas.microsoft.com/office/drawing/2014/main" id="{90BEC7C9-4DA1-A9DC-B558-46508303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9374" y="1815275"/>
            <a:ext cx="807099" cy="807099"/>
          </a:xfrm>
          <a:prstGeom prst="rect">
            <a:avLst/>
          </a:prstGeom>
        </p:spPr>
      </p:pic>
      <p:pic>
        <p:nvPicPr>
          <p:cNvPr id="769" name="Graphic 768" descr="Money">
            <a:extLst>
              <a:ext uri="{FF2B5EF4-FFF2-40B4-BE49-F238E27FC236}">
                <a16:creationId xmlns:a16="http://schemas.microsoft.com/office/drawing/2014/main" id="{9E652900-2197-D3A3-80BA-47A66072A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1542" y="1878798"/>
            <a:ext cx="743576" cy="743576"/>
          </a:xfrm>
          <a:prstGeom prst="rect">
            <a:avLst/>
          </a:prstGeom>
        </p:spPr>
      </p:pic>
      <p:sp>
        <p:nvSpPr>
          <p:cNvPr id="770" name="Google Shape;489;p24">
            <a:extLst>
              <a:ext uri="{FF2B5EF4-FFF2-40B4-BE49-F238E27FC236}">
                <a16:creationId xmlns:a16="http://schemas.microsoft.com/office/drawing/2014/main" id="{735CC8D7-58BE-10AB-E2EC-EF4BCEC81053}"/>
              </a:ext>
            </a:extLst>
          </p:cNvPr>
          <p:cNvSpPr txBox="1"/>
          <p:nvPr/>
        </p:nvSpPr>
        <p:spPr>
          <a:xfrm>
            <a:off x="3646927" y="3454637"/>
            <a:ext cx="1733100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rgbClr val="39B6B5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Payment Method</a:t>
            </a:r>
          </a:p>
        </p:txBody>
      </p:sp>
      <p:sp>
        <p:nvSpPr>
          <p:cNvPr id="771" name="Google Shape;488;p24">
            <a:extLst>
              <a:ext uri="{FF2B5EF4-FFF2-40B4-BE49-F238E27FC236}">
                <a16:creationId xmlns:a16="http://schemas.microsoft.com/office/drawing/2014/main" id="{40E6786D-4C8B-E98A-5574-D62B7703E485}"/>
              </a:ext>
            </a:extLst>
          </p:cNvPr>
          <p:cNvSpPr txBox="1"/>
          <p:nvPr/>
        </p:nvSpPr>
        <p:spPr>
          <a:xfrm>
            <a:off x="3657084" y="3892374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Voucher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Debit Card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772" name="Graphic 771" descr="Alarm clock">
            <a:extLst>
              <a:ext uri="{FF2B5EF4-FFF2-40B4-BE49-F238E27FC236}">
                <a16:creationId xmlns:a16="http://schemas.microsoft.com/office/drawing/2014/main" id="{2517E9B0-00C8-27ED-DD7E-D52785BF1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0749" y="1888200"/>
            <a:ext cx="835761" cy="835761"/>
          </a:xfrm>
          <a:prstGeom prst="rect">
            <a:avLst/>
          </a:prstGeom>
        </p:spPr>
      </p:pic>
      <p:sp>
        <p:nvSpPr>
          <p:cNvPr id="773" name="Google Shape;489;p24">
            <a:extLst>
              <a:ext uri="{FF2B5EF4-FFF2-40B4-BE49-F238E27FC236}">
                <a16:creationId xmlns:a16="http://schemas.microsoft.com/office/drawing/2014/main" id="{32EED674-5AC0-4AF0-7115-97B9BD0101A7}"/>
              </a:ext>
            </a:extLst>
          </p:cNvPr>
          <p:cNvSpPr txBox="1"/>
          <p:nvPr/>
        </p:nvSpPr>
        <p:spPr>
          <a:xfrm>
            <a:off x="5498006" y="3430270"/>
            <a:ext cx="1733100" cy="4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rgbClr val="B878C2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Jadwal</a:t>
            </a:r>
            <a:r>
              <a:rPr lang="en-ID" sz="1600" dirty="0">
                <a:solidFill>
                  <a:srgbClr val="B878C2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Promotion Sale</a:t>
            </a:r>
          </a:p>
        </p:txBody>
      </p:sp>
      <p:sp>
        <p:nvSpPr>
          <p:cNvPr id="774" name="Google Shape;488;p24">
            <a:extLst>
              <a:ext uri="{FF2B5EF4-FFF2-40B4-BE49-F238E27FC236}">
                <a16:creationId xmlns:a16="http://schemas.microsoft.com/office/drawing/2014/main" id="{E847CDA1-CC0E-4535-F32C-1B14FB0B8800}"/>
              </a:ext>
            </a:extLst>
          </p:cNvPr>
          <p:cNvSpPr txBox="1"/>
          <p:nvPr/>
        </p:nvSpPr>
        <p:spPr>
          <a:xfrm>
            <a:off x="5508163" y="3868007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minggu</a:t>
            </a: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 ke-1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Sabtu</a:t>
            </a: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 – </a:t>
            </a:r>
            <a:r>
              <a:rPr lang="en-US" sz="1100" dirty="0" err="1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Minggu</a:t>
            </a:r>
            <a:endParaRPr lang="en-US" sz="1100" dirty="0"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venir Next LT Pro" panose="020B0504020202020204" pitchFamily="34" charset="0"/>
                <a:ea typeface="Roboto"/>
                <a:cs typeface="Roboto"/>
                <a:sym typeface="Roboto"/>
              </a:rPr>
              <a:t>18:00–22:00.</a:t>
            </a:r>
            <a:endParaRPr lang="en-US" sz="1100" dirty="0">
              <a:solidFill>
                <a:srgbClr val="000000"/>
              </a:solidFill>
              <a:latin typeface="Avenir Next LT Pro" panose="020B0504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341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44"/>
    </mc:Choice>
    <mc:Fallback>
      <p:transition spd="slow" advTm="408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207ABDB-459D-5536-D2D7-EFB64257D5A7}"/>
              </a:ext>
            </a:extLst>
          </p:cNvPr>
          <p:cNvSpPr/>
          <p:nvPr/>
        </p:nvSpPr>
        <p:spPr>
          <a:xfrm>
            <a:off x="8780187" y="0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oogle Shape;536;p25">
            <a:extLst>
              <a:ext uri="{FF2B5EF4-FFF2-40B4-BE49-F238E27FC236}">
                <a16:creationId xmlns:a16="http://schemas.microsoft.com/office/drawing/2014/main" id="{A86756FC-F176-9A23-3DD6-E58D5726F8AE}"/>
              </a:ext>
            </a:extLst>
          </p:cNvPr>
          <p:cNvGrpSpPr/>
          <p:nvPr/>
        </p:nvGrpSpPr>
        <p:grpSpPr>
          <a:xfrm>
            <a:off x="1124736" y="1706178"/>
            <a:ext cx="2049590" cy="1855872"/>
            <a:chOff x="1428585" y="1706178"/>
            <a:chExt cx="2049590" cy="1855872"/>
          </a:xfrm>
        </p:grpSpPr>
        <p:sp>
          <p:nvSpPr>
            <p:cNvPr id="3" name="Google Shape;537;p25">
              <a:extLst>
                <a:ext uri="{FF2B5EF4-FFF2-40B4-BE49-F238E27FC236}">
                  <a16:creationId xmlns:a16="http://schemas.microsoft.com/office/drawing/2014/main" id="{9F3A5AFF-CDFB-4A23-2066-7BFD23DFE752}"/>
                </a:ext>
              </a:extLst>
            </p:cNvPr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38;p25">
              <a:extLst>
                <a:ext uri="{FF2B5EF4-FFF2-40B4-BE49-F238E27FC236}">
                  <a16:creationId xmlns:a16="http://schemas.microsoft.com/office/drawing/2014/main" id="{62C2FA74-C6EE-E6FE-D4BE-D290E11AB438}"/>
                </a:ext>
              </a:extLst>
            </p:cNvPr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9;p25">
              <a:extLst>
                <a:ext uri="{FF2B5EF4-FFF2-40B4-BE49-F238E27FC236}">
                  <a16:creationId xmlns:a16="http://schemas.microsoft.com/office/drawing/2014/main" id="{BA2B8554-3358-C2D8-80E4-EDF0ABCC1A4A}"/>
                </a:ext>
              </a:extLst>
            </p:cNvPr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0;p25">
              <a:extLst>
                <a:ext uri="{FF2B5EF4-FFF2-40B4-BE49-F238E27FC236}">
                  <a16:creationId xmlns:a16="http://schemas.microsoft.com/office/drawing/2014/main" id="{164718BE-8552-6321-99A6-8AC94F7448D1}"/>
                </a:ext>
              </a:extLst>
            </p:cNvPr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1;p25">
              <a:extLst>
                <a:ext uri="{FF2B5EF4-FFF2-40B4-BE49-F238E27FC236}">
                  <a16:creationId xmlns:a16="http://schemas.microsoft.com/office/drawing/2014/main" id="{362BF7F7-8D8A-2649-90F5-F7988D804E9A}"/>
                </a:ext>
              </a:extLst>
            </p:cNvPr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2;p25">
              <a:extLst>
                <a:ext uri="{FF2B5EF4-FFF2-40B4-BE49-F238E27FC236}">
                  <a16:creationId xmlns:a16="http://schemas.microsoft.com/office/drawing/2014/main" id="{1542EFBA-35D9-F949-92F0-36E5F5BB35D1}"/>
                </a:ext>
              </a:extLst>
            </p:cNvPr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3;p25">
              <a:extLst>
                <a:ext uri="{FF2B5EF4-FFF2-40B4-BE49-F238E27FC236}">
                  <a16:creationId xmlns:a16="http://schemas.microsoft.com/office/drawing/2014/main" id="{67358DD3-F388-9FF3-39BD-0EC0F0AF576D}"/>
                </a:ext>
              </a:extLst>
            </p:cNvPr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4;p25">
              <a:extLst>
                <a:ext uri="{FF2B5EF4-FFF2-40B4-BE49-F238E27FC236}">
                  <a16:creationId xmlns:a16="http://schemas.microsoft.com/office/drawing/2014/main" id="{96B8CDA4-CD1E-33FE-8E97-435D534A0580}"/>
                </a:ext>
              </a:extLst>
            </p:cNvPr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5;p25">
              <a:extLst>
                <a:ext uri="{FF2B5EF4-FFF2-40B4-BE49-F238E27FC236}">
                  <a16:creationId xmlns:a16="http://schemas.microsoft.com/office/drawing/2014/main" id="{BE239412-C336-74E5-28F9-BD2CCD984C1E}"/>
                </a:ext>
              </a:extLst>
            </p:cNvPr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6;p25">
              <a:extLst>
                <a:ext uri="{FF2B5EF4-FFF2-40B4-BE49-F238E27FC236}">
                  <a16:creationId xmlns:a16="http://schemas.microsoft.com/office/drawing/2014/main" id="{B086C805-B5C8-1401-71CF-801544A7B474}"/>
                </a:ext>
              </a:extLst>
            </p:cNvPr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7;p25">
              <a:extLst>
                <a:ext uri="{FF2B5EF4-FFF2-40B4-BE49-F238E27FC236}">
                  <a16:creationId xmlns:a16="http://schemas.microsoft.com/office/drawing/2014/main" id="{933AF341-622A-5FDD-7819-0694024BFD46}"/>
                </a:ext>
              </a:extLst>
            </p:cNvPr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6;p15">
            <a:extLst>
              <a:ext uri="{FF2B5EF4-FFF2-40B4-BE49-F238E27FC236}">
                <a16:creationId xmlns:a16="http://schemas.microsoft.com/office/drawing/2014/main" id="{4EC5EAF3-9AAA-DEC3-29C0-F9AD6292D80B}"/>
              </a:ext>
            </a:extLst>
          </p:cNvPr>
          <p:cNvSpPr txBox="1">
            <a:spLocks/>
          </p:cNvSpPr>
          <p:nvPr/>
        </p:nvSpPr>
        <p:spPr>
          <a:xfrm>
            <a:off x="3663455" y="591371"/>
            <a:ext cx="4819627" cy="4341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Sebuah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ecommerce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asal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Brazil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bernama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Olist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menjual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produk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berbagai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UMKM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melalui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website-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Mulai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tahun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2016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sampai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2018,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Olist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telah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mendapat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100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ribu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pesanan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dan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mengumpulkan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data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pesanan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tersebut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menjadi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beberapa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Di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setiap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marketplace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memiliki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tipe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pelanggan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dan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produk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unggulan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berbeda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satu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sama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lain.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Project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ini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menganalisis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produk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unggulan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ecommerce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Olist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serta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behavior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pelanggan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,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dilihat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berdasarkan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asal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kota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pelanggan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,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tipe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pembayaran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serta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peak time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transaksi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online di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Olist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terjadi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A0BEC8-1C8F-3560-2888-2FCCA03C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07" y="211055"/>
            <a:ext cx="4968079" cy="380316"/>
          </a:xfrm>
        </p:spPr>
        <p:txBody>
          <a:bodyPr/>
          <a:lstStyle/>
          <a:p>
            <a:r>
              <a:rPr lang="en-US" spc="600" dirty="0"/>
              <a:t>Introduction</a:t>
            </a: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6E130135-0DE1-66A7-0FB8-ACB040563ECD}"/>
              </a:ext>
            </a:extLst>
          </p:cNvPr>
          <p:cNvSpPr txBox="1">
            <a:spLocks/>
          </p:cNvSpPr>
          <p:nvPr/>
        </p:nvSpPr>
        <p:spPr>
          <a:xfrm rot="16200000">
            <a:off x="6763935" y="203883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742D0712-5D82-03E3-83BC-2DB637164EA7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3085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36"/>
    </mc:Choice>
    <mc:Fallback>
      <p:transition spd="slow" advTm="3033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579492" y="2755810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4140985" y="3499584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3650118" y="4033198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722285" y="805280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2722285" y="805280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702534" y="3352698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2722285" y="805280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767288" y="1426304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3932732" y="1803790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979221" y="1850279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25710" y="1898607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997839" y="2210986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219080" y="1822408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700695" y="1822408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58940" y="1822408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67288" y="2571750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050255" y="1710812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100479" y="1692250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146968" y="1738683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767288" y="2025030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100479" y="2264945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128350" y="2298390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767288" y="1496985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711490" y="1426304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873626" y="1164111"/>
            <a:ext cx="1800641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852859" y="1152963"/>
            <a:ext cx="1838219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579492" y="1692250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522561" y="1692250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293850" y="1692250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065139" y="1692250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836428" y="1692250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538930" y="1692250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219080" y="1692250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899286" y="1692250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579492" y="1692250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577597" y="1952566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739361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899286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059211" y="1952566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219080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379005" y="1952566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538930" y="1952566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700695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860620" y="1952566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020489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180414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340339" y="1952566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500208" y="1952566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662028" y="1952566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821898" y="1952566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6093363" y="2670246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3852774" y="1164174"/>
            <a:ext cx="1838398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</a:rPr>
              <a:t>THANK YOU</a:t>
            </a:r>
            <a:endParaRPr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8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7"/>
    </mc:Choice>
    <mc:Fallback>
      <p:transition spd="slow" advTm="40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3863196" y="3156515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1" y="568"/>
                  <a:pt x="1" y="1268"/>
                </a:cubicBezTo>
                <a:lnTo>
                  <a:pt x="1" y="23551"/>
                </a:lnTo>
                <a:cubicBezTo>
                  <a:pt x="1" y="24251"/>
                  <a:pt x="568" y="24818"/>
                  <a:pt x="1268" y="24818"/>
                </a:cubicBezTo>
                <a:lnTo>
                  <a:pt x="24852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4099359" y="3156515"/>
            <a:ext cx="981837" cy="195275"/>
          </a:xfrm>
          <a:custGeom>
            <a:avLst/>
            <a:gdLst/>
            <a:ahLst/>
            <a:cxnLst/>
            <a:rect l="l" t="t" r="r" b="b"/>
            <a:pathLst>
              <a:path w="17613" h="3503" extrusionOk="0">
                <a:moveTo>
                  <a:pt x="0" y="0"/>
                </a:moveTo>
                <a:cubicBezTo>
                  <a:pt x="2302" y="2169"/>
                  <a:pt x="5404" y="3503"/>
                  <a:pt x="8806" y="3503"/>
                </a:cubicBezTo>
                <a:cubicBezTo>
                  <a:pt x="12242" y="3503"/>
                  <a:pt x="15311" y="2169"/>
                  <a:pt x="17613" y="0"/>
                </a:cubicBezTo>
                <a:close/>
              </a:path>
            </a:pathLst>
          </a:custGeom>
          <a:solidFill>
            <a:srgbClr val="7B4E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3877132" y="1858604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5623026" y="3156515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5859162" y="3156515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564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5636962" y="1858604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82" y="25585"/>
                  <a:pt x="25586" y="19848"/>
                  <a:pt x="25586" y="12776"/>
                </a:cubicBezTo>
                <a:cubicBezTo>
                  <a:pt x="25586" y="5704"/>
                  <a:pt x="19882" y="0"/>
                  <a:pt x="128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2093580" y="3156515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34" y="0"/>
                </a:moveTo>
                <a:cubicBezTo>
                  <a:pt x="567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7" y="24818"/>
                  <a:pt x="1234" y="24818"/>
                </a:cubicBezTo>
                <a:lnTo>
                  <a:pt x="24818" y="24818"/>
                </a:lnTo>
                <a:cubicBezTo>
                  <a:pt x="25518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8" y="0"/>
                  <a:pt x="24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2329716" y="3156515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371" y="3503"/>
                  <a:pt x="8807" y="3503"/>
                </a:cubicBezTo>
                <a:cubicBezTo>
                  <a:pt x="12209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267A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2107516" y="1858604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48" y="25585"/>
                  <a:pt x="25586" y="19848"/>
                  <a:pt x="25586" y="12776"/>
                </a:cubicBezTo>
                <a:cubicBezTo>
                  <a:pt x="25586" y="5704"/>
                  <a:pt x="19848" y="0"/>
                  <a:pt x="128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333750" y="3156515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569886" y="3156515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808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347686" y="1858604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04" y="0"/>
                  <a:pt x="0" y="5704"/>
                  <a:pt x="0" y="12776"/>
                </a:cubicBezTo>
                <a:cubicBezTo>
                  <a:pt x="0" y="19848"/>
                  <a:pt x="5704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4237858" y="1103148"/>
            <a:ext cx="704840" cy="685775"/>
          </a:xfrm>
          <a:custGeom>
            <a:avLst/>
            <a:gdLst/>
            <a:ahLst/>
            <a:cxnLst/>
            <a:rect l="l" t="t" r="r" b="b"/>
            <a:pathLst>
              <a:path w="12644" h="12302" extrusionOk="0">
                <a:moveTo>
                  <a:pt x="6318" y="1"/>
                </a:moveTo>
                <a:cubicBezTo>
                  <a:pt x="5905" y="1"/>
                  <a:pt x="5488" y="159"/>
                  <a:pt x="5171" y="476"/>
                </a:cubicBezTo>
                <a:lnTo>
                  <a:pt x="635" y="5013"/>
                </a:lnTo>
                <a:cubicBezTo>
                  <a:pt x="1" y="5646"/>
                  <a:pt x="1" y="6647"/>
                  <a:pt x="635" y="7281"/>
                </a:cubicBezTo>
                <a:lnTo>
                  <a:pt x="5171" y="11851"/>
                </a:lnTo>
                <a:cubicBezTo>
                  <a:pt x="5488" y="12151"/>
                  <a:pt x="5905" y="12301"/>
                  <a:pt x="6318" y="12301"/>
                </a:cubicBezTo>
                <a:cubicBezTo>
                  <a:pt x="6731" y="12301"/>
                  <a:pt x="7139" y="12151"/>
                  <a:pt x="7439" y="11851"/>
                </a:cubicBezTo>
                <a:lnTo>
                  <a:pt x="12009" y="7281"/>
                </a:lnTo>
                <a:cubicBezTo>
                  <a:pt x="12643" y="6647"/>
                  <a:pt x="12643" y="5646"/>
                  <a:pt x="12009" y="5013"/>
                </a:cubicBezTo>
                <a:lnTo>
                  <a:pt x="7439" y="476"/>
                </a:lnTo>
                <a:cubicBezTo>
                  <a:pt x="7139" y="159"/>
                  <a:pt x="6731" y="1"/>
                  <a:pt x="6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 txBox="1"/>
          <p:nvPr/>
        </p:nvSpPr>
        <p:spPr>
          <a:xfrm>
            <a:off x="4218728" y="1183734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3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709360" y="1103148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 txBox="1"/>
          <p:nvPr/>
        </p:nvSpPr>
        <p:spPr>
          <a:xfrm>
            <a:off x="361832" y="3507909"/>
            <a:ext cx="1398000" cy="8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Top 5 Customer’s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City &amp; State </a:t>
            </a:r>
            <a:endParaRPr sz="1800" dirty="0">
              <a:solidFill>
                <a:schemeClr val="lt1"/>
              </a:solidFill>
              <a:latin typeface="Avenir Next LT Pro" panose="020B0504020202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8" name="Google Shape;748;p29"/>
          <p:cNvSpPr txBox="1"/>
          <p:nvPr/>
        </p:nvSpPr>
        <p:spPr>
          <a:xfrm>
            <a:off x="687482" y="1183734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3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2468270" y="1103148"/>
            <a:ext cx="704784" cy="685775"/>
          </a:xfrm>
          <a:custGeom>
            <a:avLst/>
            <a:gdLst/>
            <a:ahLst/>
            <a:cxnLst/>
            <a:rect l="l" t="t" r="r" b="b"/>
            <a:pathLst>
              <a:path w="12643" h="12302" extrusionOk="0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 txBox="1"/>
          <p:nvPr/>
        </p:nvSpPr>
        <p:spPr>
          <a:xfrm>
            <a:off x="2449112" y="1183997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3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5998636" y="1103148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7" y="1"/>
                  <a:pt x="5488" y="159"/>
                  <a:pt x="5171" y="476"/>
                </a:cubicBezTo>
                <a:lnTo>
                  <a:pt x="601" y="5013"/>
                </a:lnTo>
                <a:cubicBezTo>
                  <a:pt x="1" y="5646"/>
                  <a:pt x="1" y="6647"/>
                  <a:pt x="601" y="7281"/>
                </a:cubicBezTo>
                <a:lnTo>
                  <a:pt x="5171" y="11851"/>
                </a:lnTo>
                <a:cubicBezTo>
                  <a:pt x="5488" y="12151"/>
                  <a:pt x="5897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1976" y="7281"/>
                </a:lnTo>
                <a:cubicBezTo>
                  <a:pt x="12610" y="6647"/>
                  <a:pt x="12610" y="5646"/>
                  <a:pt x="11976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 txBox="1"/>
          <p:nvPr/>
        </p:nvSpPr>
        <p:spPr>
          <a:xfrm>
            <a:off x="5976758" y="1184009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3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Graphic 3" descr="Map with pin">
            <a:extLst>
              <a:ext uri="{FF2B5EF4-FFF2-40B4-BE49-F238E27FC236}">
                <a16:creationId xmlns:a16="http://schemas.microsoft.com/office/drawing/2014/main" id="{87238A4C-AAB9-6019-3F0C-74514E22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360" y="2205606"/>
            <a:ext cx="717060" cy="717060"/>
          </a:xfrm>
          <a:prstGeom prst="rect">
            <a:avLst/>
          </a:prstGeom>
        </p:spPr>
      </p:pic>
      <p:sp>
        <p:nvSpPr>
          <p:cNvPr id="5" name="Google Shape;716;p29">
            <a:extLst>
              <a:ext uri="{FF2B5EF4-FFF2-40B4-BE49-F238E27FC236}">
                <a16:creationId xmlns:a16="http://schemas.microsoft.com/office/drawing/2014/main" id="{AC95AD5C-9856-7827-3297-78591A49A03B}"/>
              </a:ext>
            </a:extLst>
          </p:cNvPr>
          <p:cNvSpPr/>
          <p:nvPr/>
        </p:nvSpPr>
        <p:spPr>
          <a:xfrm>
            <a:off x="7373018" y="3207552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17;p29">
            <a:extLst>
              <a:ext uri="{FF2B5EF4-FFF2-40B4-BE49-F238E27FC236}">
                <a16:creationId xmlns:a16="http://schemas.microsoft.com/office/drawing/2014/main" id="{061EDD13-7208-4FF1-E36F-5061C597AF35}"/>
              </a:ext>
            </a:extLst>
          </p:cNvPr>
          <p:cNvSpPr/>
          <p:nvPr/>
        </p:nvSpPr>
        <p:spPr>
          <a:xfrm>
            <a:off x="7609154" y="3207552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564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8;p29">
            <a:extLst>
              <a:ext uri="{FF2B5EF4-FFF2-40B4-BE49-F238E27FC236}">
                <a16:creationId xmlns:a16="http://schemas.microsoft.com/office/drawing/2014/main" id="{AC3716B9-AFB4-3F42-6DEE-85D2039A9341}"/>
              </a:ext>
            </a:extLst>
          </p:cNvPr>
          <p:cNvSpPr/>
          <p:nvPr/>
        </p:nvSpPr>
        <p:spPr>
          <a:xfrm>
            <a:off x="7386954" y="1909641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82" y="25585"/>
                  <a:pt x="25586" y="19848"/>
                  <a:pt x="25586" y="12776"/>
                </a:cubicBezTo>
                <a:cubicBezTo>
                  <a:pt x="25586" y="5704"/>
                  <a:pt x="19882" y="0"/>
                  <a:pt x="12810" y="0"/>
                </a:cubicBez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3;p29">
            <a:extLst>
              <a:ext uri="{FF2B5EF4-FFF2-40B4-BE49-F238E27FC236}">
                <a16:creationId xmlns:a16="http://schemas.microsoft.com/office/drawing/2014/main" id="{071BF493-AD78-8731-A559-97E5B3E4DE0B}"/>
              </a:ext>
            </a:extLst>
          </p:cNvPr>
          <p:cNvSpPr/>
          <p:nvPr/>
        </p:nvSpPr>
        <p:spPr>
          <a:xfrm>
            <a:off x="7748628" y="1154185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7" y="1"/>
                  <a:pt x="5488" y="159"/>
                  <a:pt x="5171" y="476"/>
                </a:cubicBezTo>
                <a:lnTo>
                  <a:pt x="601" y="5013"/>
                </a:lnTo>
                <a:cubicBezTo>
                  <a:pt x="1" y="5646"/>
                  <a:pt x="1" y="6647"/>
                  <a:pt x="601" y="7281"/>
                </a:cubicBezTo>
                <a:lnTo>
                  <a:pt x="5171" y="11851"/>
                </a:lnTo>
                <a:cubicBezTo>
                  <a:pt x="5488" y="12151"/>
                  <a:pt x="5897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1976" y="7281"/>
                </a:lnTo>
                <a:cubicBezTo>
                  <a:pt x="12610" y="6647"/>
                  <a:pt x="12610" y="5646"/>
                  <a:pt x="11976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39A8"/>
              </a:solidFill>
            </a:endParaRPr>
          </a:p>
        </p:txBody>
      </p:sp>
      <p:sp>
        <p:nvSpPr>
          <p:cNvPr id="11" name="Google Shape;756;p29">
            <a:extLst>
              <a:ext uri="{FF2B5EF4-FFF2-40B4-BE49-F238E27FC236}">
                <a16:creationId xmlns:a16="http://schemas.microsoft.com/office/drawing/2014/main" id="{27269455-A521-C63C-CDF5-841A38781B52}"/>
              </a:ext>
            </a:extLst>
          </p:cNvPr>
          <p:cNvSpPr txBox="1"/>
          <p:nvPr/>
        </p:nvSpPr>
        <p:spPr>
          <a:xfrm>
            <a:off x="7726750" y="1235046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3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747;p29">
            <a:extLst>
              <a:ext uri="{FF2B5EF4-FFF2-40B4-BE49-F238E27FC236}">
                <a16:creationId xmlns:a16="http://schemas.microsoft.com/office/drawing/2014/main" id="{125659E0-6391-CD0C-C665-9F1678FCF6C9}"/>
              </a:ext>
            </a:extLst>
          </p:cNvPr>
          <p:cNvSpPr txBox="1"/>
          <p:nvPr/>
        </p:nvSpPr>
        <p:spPr>
          <a:xfrm>
            <a:off x="2136087" y="3469621"/>
            <a:ext cx="1398000" cy="8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Total produk terjual / tahun</a:t>
            </a:r>
            <a:endParaRPr sz="1800" dirty="0">
              <a:solidFill>
                <a:schemeClr val="lt1"/>
              </a:solidFill>
              <a:latin typeface="Avenir Next LT Pro" panose="020B0504020202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1" name="Graphic 30" descr="Shopping bag">
            <a:extLst>
              <a:ext uri="{FF2B5EF4-FFF2-40B4-BE49-F238E27FC236}">
                <a16:creationId xmlns:a16="http://schemas.microsoft.com/office/drawing/2014/main" id="{A29A4920-7827-D678-362A-D934A285E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5815" y="2193547"/>
            <a:ext cx="726745" cy="726745"/>
          </a:xfrm>
          <a:prstGeom prst="rect">
            <a:avLst/>
          </a:prstGeom>
        </p:spPr>
      </p:pic>
      <p:sp>
        <p:nvSpPr>
          <p:cNvPr id="32" name="Google Shape;747;p29">
            <a:extLst>
              <a:ext uri="{FF2B5EF4-FFF2-40B4-BE49-F238E27FC236}">
                <a16:creationId xmlns:a16="http://schemas.microsoft.com/office/drawing/2014/main" id="{A9EF50C6-C79B-901F-1C9A-6B61C4C55826}"/>
              </a:ext>
            </a:extLst>
          </p:cNvPr>
          <p:cNvSpPr txBox="1"/>
          <p:nvPr/>
        </p:nvSpPr>
        <p:spPr>
          <a:xfrm>
            <a:off x="3919360" y="3469621"/>
            <a:ext cx="1398000" cy="8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Top &amp; Least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5 Sold Products</a:t>
            </a:r>
            <a:endParaRPr sz="1800" dirty="0">
              <a:solidFill>
                <a:schemeClr val="lt1"/>
              </a:solidFill>
              <a:latin typeface="Avenir Next LT Pro" panose="020B0504020202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4" name="Graphic 33" descr="Watch">
            <a:extLst>
              <a:ext uri="{FF2B5EF4-FFF2-40B4-BE49-F238E27FC236}">
                <a16:creationId xmlns:a16="http://schemas.microsoft.com/office/drawing/2014/main" id="{4C141998-FEBC-C9A2-26F0-20CB790CC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2167" y="2193547"/>
            <a:ext cx="764103" cy="764103"/>
          </a:xfrm>
          <a:prstGeom prst="rect">
            <a:avLst/>
          </a:prstGeom>
        </p:spPr>
      </p:pic>
      <p:sp>
        <p:nvSpPr>
          <p:cNvPr id="35" name="Google Shape;747;p29">
            <a:extLst>
              <a:ext uri="{FF2B5EF4-FFF2-40B4-BE49-F238E27FC236}">
                <a16:creationId xmlns:a16="http://schemas.microsoft.com/office/drawing/2014/main" id="{F861608C-21BA-66FF-0B81-755D22767B1E}"/>
              </a:ext>
            </a:extLst>
          </p:cNvPr>
          <p:cNvSpPr txBox="1"/>
          <p:nvPr/>
        </p:nvSpPr>
        <p:spPr>
          <a:xfrm>
            <a:off x="5653433" y="3479398"/>
            <a:ext cx="1398000" cy="8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Most used Payment Types</a:t>
            </a:r>
            <a:endParaRPr sz="1800" dirty="0">
              <a:solidFill>
                <a:schemeClr val="lt1"/>
              </a:solidFill>
              <a:latin typeface="Avenir Next LT Pro" panose="020B0504020202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7" name="Graphic 36" descr="Money">
            <a:extLst>
              <a:ext uri="{FF2B5EF4-FFF2-40B4-BE49-F238E27FC236}">
                <a16:creationId xmlns:a16="http://schemas.microsoft.com/office/drawing/2014/main" id="{D687A868-0A30-9CB3-1DEC-90482F3E22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9771" y="2250018"/>
            <a:ext cx="680051" cy="680051"/>
          </a:xfrm>
          <a:prstGeom prst="rect">
            <a:avLst/>
          </a:prstGeom>
        </p:spPr>
      </p:pic>
      <p:pic>
        <p:nvPicPr>
          <p:cNvPr id="39" name="Graphic 38" descr="Alarm clock">
            <a:extLst>
              <a:ext uri="{FF2B5EF4-FFF2-40B4-BE49-F238E27FC236}">
                <a16:creationId xmlns:a16="http://schemas.microsoft.com/office/drawing/2014/main" id="{67D0E80E-EC54-2C95-20EB-80563D09DD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48628" y="2274230"/>
            <a:ext cx="726660" cy="726660"/>
          </a:xfrm>
          <a:prstGeom prst="rect">
            <a:avLst/>
          </a:prstGeom>
        </p:spPr>
      </p:pic>
      <p:sp>
        <p:nvSpPr>
          <p:cNvPr id="40" name="Google Shape;747;p29">
            <a:extLst>
              <a:ext uri="{FF2B5EF4-FFF2-40B4-BE49-F238E27FC236}">
                <a16:creationId xmlns:a16="http://schemas.microsoft.com/office/drawing/2014/main" id="{9DED8613-9601-49D1-A8D3-6D45B6F809FE}"/>
              </a:ext>
            </a:extLst>
          </p:cNvPr>
          <p:cNvSpPr txBox="1"/>
          <p:nvPr/>
        </p:nvSpPr>
        <p:spPr>
          <a:xfrm>
            <a:off x="7434128" y="3469621"/>
            <a:ext cx="1398000" cy="8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venir Next LT Pro" panose="020B0504020202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Peak time online transaction</a:t>
            </a:r>
            <a:endParaRPr sz="1800" dirty="0">
              <a:solidFill>
                <a:schemeClr val="lt1"/>
              </a:solidFill>
              <a:latin typeface="Avenir Next LT Pro" panose="020B0504020202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C3E1B-43B8-F954-E11F-64BA155A73D6}"/>
              </a:ext>
            </a:extLst>
          </p:cNvPr>
          <p:cNvSpPr/>
          <p:nvPr/>
        </p:nvSpPr>
        <p:spPr>
          <a:xfrm rot="5400000">
            <a:off x="4390094" y="-4401035"/>
            <a:ext cx="363813" cy="9144001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oter Placeholder 6">
            <a:extLst>
              <a:ext uri="{FF2B5EF4-FFF2-40B4-BE49-F238E27FC236}">
                <a16:creationId xmlns:a16="http://schemas.microsoft.com/office/drawing/2014/main" id="{FBF4274E-C81C-176B-66C5-E46CD7C82E06}"/>
              </a:ext>
            </a:extLst>
          </p:cNvPr>
          <p:cNvSpPr txBox="1">
            <a:spLocks/>
          </p:cNvSpPr>
          <p:nvPr/>
        </p:nvSpPr>
        <p:spPr>
          <a:xfrm>
            <a:off x="-1" y="27740"/>
            <a:ext cx="914400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pc="3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9" name="Slide Number Placeholder 7">
            <a:extLst>
              <a:ext uri="{FF2B5EF4-FFF2-40B4-BE49-F238E27FC236}">
                <a16:creationId xmlns:a16="http://schemas.microsoft.com/office/drawing/2014/main" id="{C112D3E2-EF2C-AB04-8B8D-B98FB8449395}"/>
              </a:ext>
            </a:extLst>
          </p:cNvPr>
          <p:cNvSpPr txBox="1">
            <a:spLocks/>
          </p:cNvSpPr>
          <p:nvPr/>
        </p:nvSpPr>
        <p:spPr>
          <a:xfrm>
            <a:off x="4052187" y="2344831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Slide Number Placeholder 7">
            <a:extLst>
              <a:ext uri="{FF2B5EF4-FFF2-40B4-BE49-F238E27FC236}">
                <a16:creationId xmlns:a16="http://schemas.microsoft.com/office/drawing/2014/main" id="{2FA736E5-D312-70E3-02FD-DEB6A40C845E}"/>
              </a:ext>
            </a:extLst>
          </p:cNvPr>
          <p:cNvSpPr txBox="1">
            <a:spLocks/>
          </p:cNvSpPr>
          <p:nvPr/>
        </p:nvSpPr>
        <p:spPr>
          <a:xfrm>
            <a:off x="50286" y="22781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86"/>
    </mc:Choice>
    <mc:Fallback>
      <p:transition spd="slow" advTm="260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4">
            <a:extLst>
              <a:ext uri="{FF2B5EF4-FFF2-40B4-BE49-F238E27FC236}">
                <a16:creationId xmlns:a16="http://schemas.microsoft.com/office/drawing/2014/main" id="{0840D907-F52A-3D43-7B78-211AB1BDF905}"/>
              </a:ext>
            </a:extLst>
          </p:cNvPr>
          <p:cNvSpPr txBox="1">
            <a:spLocks/>
          </p:cNvSpPr>
          <p:nvPr/>
        </p:nvSpPr>
        <p:spPr>
          <a:xfrm>
            <a:off x="72678" y="3154892"/>
            <a:ext cx="5209982" cy="2068646"/>
          </a:xfrm>
          <a:prstGeom prst="rect">
            <a:avLst/>
          </a:prstGeom>
        </p:spPr>
        <p:txBody>
          <a:bodyPr numCol="2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olist_order_customer_dataset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olist_order_reviews_dataset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olist_order_payments_dataset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olist_order_items_dataset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olist_products_dataset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193675" marR="0" lvl="0" indent="-1936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olist_sellers_dataset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193675" marR="0" lvl="0" indent="-1936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olist_geolocation_dataset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193675" marR="0" lvl="0" indent="-193675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product_category_name_translation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11A5A-0FBE-15D0-B2C9-1873A8BB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" y="141768"/>
            <a:ext cx="5087060" cy="2200582"/>
          </a:xfrm>
          <a:prstGeom prst="rect">
            <a:avLst/>
          </a:prstGeom>
        </p:spPr>
      </p:pic>
      <p:sp>
        <p:nvSpPr>
          <p:cNvPr id="8" name="Text Placeholder 94">
            <a:extLst>
              <a:ext uri="{FF2B5EF4-FFF2-40B4-BE49-F238E27FC236}">
                <a16:creationId xmlns:a16="http://schemas.microsoft.com/office/drawing/2014/main" id="{2D9EDB95-64D7-69A2-F7DF-DDAAB6695E32}"/>
              </a:ext>
            </a:extLst>
          </p:cNvPr>
          <p:cNvSpPr txBox="1">
            <a:spLocks/>
          </p:cNvSpPr>
          <p:nvPr/>
        </p:nvSpPr>
        <p:spPr>
          <a:xfrm>
            <a:off x="72678" y="2489718"/>
            <a:ext cx="3462430" cy="5178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Berikut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adalah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 table-table yang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berada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 di database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Olist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818-55D0-E6D7-B7E4-A884F7637F77}"/>
              </a:ext>
            </a:extLst>
          </p:cNvPr>
          <p:cNvSpPr/>
          <p:nvPr/>
        </p:nvSpPr>
        <p:spPr>
          <a:xfrm>
            <a:off x="8780187" y="0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BEB2EABB-C910-6D41-5714-22172F7DD3EB}"/>
              </a:ext>
            </a:extLst>
          </p:cNvPr>
          <p:cNvSpPr txBox="1">
            <a:spLocks/>
          </p:cNvSpPr>
          <p:nvPr/>
        </p:nvSpPr>
        <p:spPr>
          <a:xfrm rot="16200000">
            <a:off x="6763935" y="203883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ACCESS DATASET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9E01CE17-D35E-D8FA-F6C6-FB33E9A2D03D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3085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31"/>
    </mc:Choice>
    <mc:Fallback>
      <p:transition spd="slow" advTm="253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4">
            <a:extLst>
              <a:ext uri="{FF2B5EF4-FFF2-40B4-BE49-F238E27FC236}">
                <a16:creationId xmlns:a16="http://schemas.microsoft.com/office/drawing/2014/main" id="{0840D907-F52A-3D43-7B78-211AB1BDF905}"/>
              </a:ext>
            </a:extLst>
          </p:cNvPr>
          <p:cNvSpPr txBox="1">
            <a:spLocks/>
          </p:cNvSpPr>
          <p:nvPr/>
        </p:nvSpPr>
        <p:spPr>
          <a:xfrm>
            <a:off x="286033" y="2876080"/>
            <a:ext cx="3565300" cy="1988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olist_order_customer_dataset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olist_order_payments_dataset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olist_order_items_dataset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olist_products_dataset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 err="1">
                <a:solidFill>
                  <a:srgbClr val="36393B"/>
                </a:solidFill>
                <a:latin typeface="Avenir Next LT Pro"/>
              </a:rPr>
              <a:t>product_category_name_translation</a:t>
            </a:r>
            <a:endParaRPr lang="en-US" sz="1300" dirty="0">
              <a:solidFill>
                <a:srgbClr val="36393B"/>
              </a:solidFill>
              <a:latin typeface="Avenir Next LT Pro"/>
            </a:endParaRPr>
          </a:p>
        </p:txBody>
      </p:sp>
      <p:sp>
        <p:nvSpPr>
          <p:cNvPr id="8" name="Text Placeholder 94">
            <a:extLst>
              <a:ext uri="{FF2B5EF4-FFF2-40B4-BE49-F238E27FC236}">
                <a16:creationId xmlns:a16="http://schemas.microsoft.com/office/drawing/2014/main" id="{2D9EDB95-64D7-69A2-F7DF-DDAAB6695E32}"/>
              </a:ext>
            </a:extLst>
          </p:cNvPr>
          <p:cNvSpPr txBox="1">
            <a:spLocks/>
          </p:cNvSpPr>
          <p:nvPr/>
        </p:nvSpPr>
        <p:spPr>
          <a:xfrm>
            <a:off x="286033" y="2358274"/>
            <a:ext cx="3462430" cy="5178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Table-table yang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digunakan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untuk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 </a:t>
            </a:r>
            <a:r>
              <a:rPr lang="en-US" sz="1300" b="1" dirty="0" err="1">
                <a:solidFill>
                  <a:srgbClr val="36393B"/>
                </a:solidFill>
                <a:latin typeface="Avenir Next LT Pro"/>
              </a:rPr>
              <a:t>analisis</a:t>
            </a:r>
            <a:r>
              <a:rPr lang="en-US" sz="1300" b="1" dirty="0">
                <a:solidFill>
                  <a:srgbClr val="36393B"/>
                </a:solidFill>
                <a:latin typeface="Avenir Next LT Pro"/>
              </a:rPr>
              <a:t>:</a:t>
            </a:r>
          </a:p>
        </p:txBody>
      </p:sp>
      <p:sp>
        <p:nvSpPr>
          <p:cNvPr id="2" name="Google Shape;1131;p38">
            <a:extLst>
              <a:ext uri="{FF2B5EF4-FFF2-40B4-BE49-F238E27FC236}">
                <a16:creationId xmlns:a16="http://schemas.microsoft.com/office/drawing/2014/main" id="{917A4C92-92F1-3C36-D7EA-7F7E540E59D6}"/>
              </a:ext>
            </a:extLst>
          </p:cNvPr>
          <p:cNvSpPr txBox="1"/>
          <p:nvPr/>
        </p:nvSpPr>
        <p:spPr>
          <a:xfrm>
            <a:off x="1" y="10740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Turn database table into dataframe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C30C4-0597-F4EE-BA5D-058D9E2C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3" y="769835"/>
            <a:ext cx="6677957" cy="12479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FA9A-9CD4-051D-BAAF-6D2B9D58D171}"/>
              </a:ext>
            </a:extLst>
          </p:cNvPr>
          <p:cNvSpPr/>
          <p:nvPr/>
        </p:nvSpPr>
        <p:spPr>
          <a:xfrm>
            <a:off x="8780188" y="0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E2F3E84-88BC-1432-BEC7-AFF75C8F1C79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3883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903DFD4A-9F94-CD29-9F3E-85ECFFB11976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3085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570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4"/>
    </mc:Choice>
    <mc:Fallback>
      <p:transition spd="slow" advTm="178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5281A-8D42-8EF8-D49D-B30DC692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3" y="601126"/>
            <a:ext cx="7558526" cy="13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82E92-6542-ADA5-46E6-8CBC31F9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3" y="2037692"/>
            <a:ext cx="1125041" cy="30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4A4656-9902-E2A3-C6F5-3067C5D65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23" y="2560227"/>
            <a:ext cx="8383170" cy="2133898"/>
          </a:xfrm>
          <a:prstGeom prst="rect">
            <a:avLst/>
          </a:prstGeom>
        </p:spPr>
      </p:pic>
      <p:sp>
        <p:nvSpPr>
          <p:cNvPr id="3" name="Google Shape;1131;p38">
            <a:extLst>
              <a:ext uri="{FF2B5EF4-FFF2-40B4-BE49-F238E27FC236}">
                <a16:creationId xmlns:a16="http://schemas.microsoft.com/office/drawing/2014/main" id="{F566EA49-3C20-8F7B-D035-5EABA1F4CD7C}"/>
              </a:ext>
            </a:extLst>
          </p:cNvPr>
          <p:cNvSpPr txBox="1"/>
          <p:nvPr/>
        </p:nvSpPr>
        <p:spPr>
          <a:xfrm>
            <a:off x="1" y="7311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Merge into 1 Dataframe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8C6B2-F257-181B-FA6B-44A5DCBBE382}"/>
              </a:ext>
            </a:extLst>
          </p:cNvPr>
          <p:cNvSpPr/>
          <p:nvPr/>
        </p:nvSpPr>
        <p:spPr>
          <a:xfrm>
            <a:off x="8780188" y="0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BE312F-2D93-B4E6-CDDE-A0EC2496B05A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3883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D57712-BA95-9205-E8C7-474436DDFFA0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3085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5E5D9-19D0-081B-3196-FDDEA17F681E}"/>
              </a:ext>
            </a:extLst>
          </p:cNvPr>
          <p:cNvSpPr txBox="1"/>
          <p:nvPr/>
        </p:nvSpPr>
        <p:spPr>
          <a:xfrm>
            <a:off x="1479042" y="2062859"/>
            <a:ext cx="344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Jumlah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kolom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setelah</a:t>
            </a:r>
            <a:r>
              <a:rPr lang="en-US" b="1" dirty="0">
                <a:latin typeface="Avenir Next LT Pro" panose="020B0504020202020204" pitchFamily="34" charset="0"/>
              </a:rPr>
              <a:t> merge: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54852-99FC-90B2-7E0E-90B481A4CC6F}"/>
              </a:ext>
            </a:extLst>
          </p:cNvPr>
          <p:cNvSpPr txBox="1"/>
          <p:nvPr/>
        </p:nvSpPr>
        <p:spPr>
          <a:xfrm>
            <a:off x="1331064" y="4386348"/>
            <a:ext cx="344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Jumlah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kolom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akhir</a:t>
            </a:r>
            <a:r>
              <a:rPr lang="en-US" b="1" dirty="0">
                <a:latin typeface="Avenir Next LT Pro" panose="020B0504020202020204" pitchFamily="34" charset="0"/>
              </a:rPr>
              <a:t>: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B52DC-2C03-1982-A162-25AE7F50BD22}"/>
              </a:ext>
            </a:extLst>
          </p:cNvPr>
          <p:cNvSpPr txBox="1"/>
          <p:nvPr/>
        </p:nvSpPr>
        <p:spPr>
          <a:xfrm>
            <a:off x="5222199" y="3987752"/>
            <a:ext cx="344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Ubah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nama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kolom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product</a:t>
            </a:r>
            <a:endParaRPr lang="en-US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6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40"/>
    </mc:Choice>
    <mc:Fallback>
      <p:transition spd="slow" advTm="173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E30F234-24EA-0F40-DB4D-ED95F1D2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09" y="1037213"/>
            <a:ext cx="3724795" cy="1657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B7B13-419D-0DF1-E9A3-7D01C163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73" y="1037213"/>
            <a:ext cx="3210373" cy="2629267"/>
          </a:xfrm>
          <a:prstGeom prst="rect">
            <a:avLst/>
          </a:prstGeom>
        </p:spPr>
      </p:pic>
      <p:sp>
        <p:nvSpPr>
          <p:cNvPr id="17" name="Google Shape;1131;p38">
            <a:extLst>
              <a:ext uri="{FF2B5EF4-FFF2-40B4-BE49-F238E27FC236}">
                <a16:creationId xmlns:a16="http://schemas.microsoft.com/office/drawing/2014/main" id="{A4646509-266B-2C16-FD74-AF617F597D21}"/>
              </a:ext>
            </a:extLst>
          </p:cNvPr>
          <p:cNvSpPr txBox="1"/>
          <p:nvPr/>
        </p:nvSpPr>
        <p:spPr>
          <a:xfrm>
            <a:off x="1" y="84113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Cleaning Null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02AE8-EF38-E129-B092-FB877229386C}"/>
              </a:ext>
            </a:extLst>
          </p:cNvPr>
          <p:cNvSpPr/>
          <p:nvPr/>
        </p:nvSpPr>
        <p:spPr>
          <a:xfrm>
            <a:off x="8780188" y="0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3D0CBB34-0D79-043D-AA50-BA0902C5DDFB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49827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E00760F-FF04-D9C4-CDD1-DE78C468E580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41849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18FC2-1212-D852-8352-9CA468A30E21}"/>
              </a:ext>
            </a:extLst>
          </p:cNvPr>
          <p:cNvSpPr txBox="1"/>
          <p:nvPr/>
        </p:nvSpPr>
        <p:spPr>
          <a:xfrm>
            <a:off x="321709" y="2838390"/>
            <a:ext cx="3447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Terdapat</a:t>
            </a:r>
            <a:r>
              <a:rPr lang="en-US" b="1" dirty="0">
                <a:latin typeface="Avenir Next LT Pro" panose="020B0504020202020204" pitchFamily="34" charset="0"/>
              </a:rPr>
              <a:t> null di </a:t>
            </a:r>
            <a:r>
              <a:rPr lang="en-US" b="1" dirty="0" err="1">
                <a:latin typeface="Avenir Next LT Pro" panose="020B0504020202020204" pitchFamily="34" charset="0"/>
              </a:rPr>
              <a:t>kolom</a:t>
            </a:r>
            <a:r>
              <a:rPr lang="en-US" b="1" dirty="0">
                <a:latin typeface="Avenir Next LT Pro" panose="020B0504020202020204" pitchFamily="34" charset="0"/>
              </a:rPr>
              <a:t>: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- </a:t>
            </a:r>
            <a:r>
              <a:rPr lang="en-US" b="1" dirty="0" err="1">
                <a:latin typeface="Avenir Next LT Pro" panose="020B0504020202020204" pitchFamily="34" charset="0"/>
              </a:rPr>
              <a:t>payment_type</a:t>
            </a:r>
            <a:endParaRPr lang="en-US" b="1" dirty="0">
              <a:latin typeface="Avenir Next LT Pro" panose="020B0504020202020204" pitchFamily="34" charset="0"/>
            </a:endParaRPr>
          </a:p>
          <a:p>
            <a:r>
              <a:rPr lang="en-US" b="1" dirty="0">
                <a:latin typeface="Avenir Next LT Pro" panose="020B0504020202020204" pitchFamily="34" charset="0"/>
              </a:rPr>
              <a:t>- product</a:t>
            </a:r>
          </a:p>
        </p:txBody>
      </p:sp>
    </p:spTree>
    <p:extLst>
      <p:ext uri="{BB962C8B-B14F-4D97-AF65-F5344CB8AC3E}">
        <p14:creationId xmlns:p14="http://schemas.microsoft.com/office/powerpoint/2010/main" val="239165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35"/>
    </mc:Choice>
    <mc:Fallback>
      <p:transition spd="slow" advTm="137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6EE0-CC5F-2E15-FC56-EAEE8F03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0" y="635125"/>
            <a:ext cx="5687219" cy="2753109"/>
          </a:xfrm>
          <a:prstGeom prst="rect">
            <a:avLst/>
          </a:prstGeom>
        </p:spPr>
      </p:pic>
      <p:sp>
        <p:nvSpPr>
          <p:cNvPr id="9" name="Google Shape;1131;p38">
            <a:extLst>
              <a:ext uri="{FF2B5EF4-FFF2-40B4-BE49-F238E27FC236}">
                <a16:creationId xmlns:a16="http://schemas.microsoft.com/office/drawing/2014/main" id="{F701F908-F78F-ED5E-4D35-C7EF8D747201}"/>
              </a:ext>
            </a:extLst>
          </p:cNvPr>
          <p:cNvSpPr txBox="1"/>
          <p:nvPr/>
        </p:nvSpPr>
        <p:spPr>
          <a:xfrm>
            <a:off x="1" y="128686"/>
            <a:ext cx="87801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Elephant" panose="0202090409050502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Handling Missing Values</a:t>
            </a:r>
            <a:endParaRPr sz="1800" dirty="0">
              <a:solidFill>
                <a:schemeClr val="accent3"/>
              </a:solidFill>
              <a:latin typeface="Elephant" panose="0202090409050502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9D34A-83C7-4630-818A-4AACAD63969A}"/>
              </a:ext>
            </a:extLst>
          </p:cNvPr>
          <p:cNvSpPr/>
          <p:nvPr/>
        </p:nvSpPr>
        <p:spPr>
          <a:xfrm>
            <a:off x="8780188" y="44573"/>
            <a:ext cx="363813" cy="5143500"/>
          </a:xfrm>
          <a:prstGeom prst="rect">
            <a:avLst/>
          </a:prstGeom>
          <a:solidFill>
            <a:srgbClr val="95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0B5794E-B8F1-BD34-DAE7-19C56BBA992F}"/>
              </a:ext>
            </a:extLst>
          </p:cNvPr>
          <p:cNvSpPr txBox="1">
            <a:spLocks/>
          </p:cNvSpPr>
          <p:nvPr/>
        </p:nvSpPr>
        <p:spPr>
          <a:xfrm rot="16200000">
            <a:off x="6763936" y="2094400"/>
            <a:ext cx="4439411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pc="300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038187D-7010-C44D-EBDD-E15CC0AAED52}"/>
              </a:ext>
            </a:extLst>
          </p:cNvPr>
          <p:cNvSpPr txBox="1">
            <a:spLocks/>
          </p:cNvSpPr>
          <p:nvPr/>
        </p:nvSpPr>
        <p:spPr>
          <a:xfrm rot="16200000">
            <a:off x="8688747" y="4586422"/>
            <a:ext cx="566928" cy="384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227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28"/>
    </mc:Choice>
    <mc:Fallback>
      <p:transition spd="slow" advTm="8828"/>
    </mc:Fallback>
  </mc:AlternateContent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1022</Words>
  <Application>Microsoft Office PowerPoint</Application>
  <PresentationFormat>On-screen Show (16:9)</PresentationFormat>
  <Paragraphs>221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Fira Sans Extra Condensed Medium</vt:lpstr>
      <vt:lpstr>Roboto</vt:lpstr>
      <vt:lpstr>Elephant</vt:lpstr>
      <vt:lpstr>Arial Black</vt:lpstr>
      <vt:lpstr>Avenir Next LT Pro</vt:lpstr>
      <vt:lpstr>Avenir</vt:lpstr>
      <vt:lpstr>Arial</vt:lpstr>
      <vt:lpstr>E-Commerce Infographics by Slidesgo</vt:lpstr>
      <vt:lpstr>OLIST</vt:lpstr>
      <vt:lpstr>PAY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Infographics</dc:title>
  <dc:creator>Deby</dc:creator>
  <cp:lastModifiedBy>Deby Rakhmadumila</cp:lastModifiedBy>
  <cp:revision>42</cp:revision>
  <dcterms:modified xsi:type="dcterms:W3CDTF">2023-02-27T09:09:32Z</dcterms:modified>
</cp:coreProperties>
</file>