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09E6-B144-0392-F08C-43AEF2EFC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DB3C7-00B8-27D8-2952-077DA0703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92A07-7321-7805-057F-AF6D2101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28BC-0B74-4BEF-B424-9FA110FD90D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B326-1130-148E-1417-BDFDEA16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FD837-A1B4-BAD0-50CC-FEADAE05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750A-B0D9-4B99-B406-0A91395D0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480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BA29-955B-9E94-E0CC-59FF415E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F23E8-30F4-5F09-D497-6BDF9A7B1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E6D9A-7294-7D7C-B2E6-6D3496C3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28BC-0B74-4BEF-B424-9FA110FD90D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F5E5F-E5C7-C9F4-A3FE-18EE32EA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ACE30-428B-6B63-A176-02F55BBC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750A-B0D9-4B99-B406-0A91395D0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88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24616-C827-22C6-4FE5-182ECC8FC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35BB-87BF-8635-628D-40BAFAE72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4FDB8-3D79-F867-4EAE-7D0286E7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28BC-0B74-4BEF-B424-9FA110FD90D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47FA-B76E-D6D3-AB02-61668B30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FE3A3-5ED6-1AD9-3614-0495A72A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750A-B0D9-4B99-B406-0A91395D0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13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1F8C-3657-976B-7C65-EA714C8F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60F6-480D-8E69-E412-67C583F3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77472-C549-08D2-B4E2-150BA7FC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28BC-0B74-4BEF-B424-9FA110FD90D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64108-EBA3-FE93-1DE0-C2D48499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0B6B7-5555-C31F-3E33-44C8EFF9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750A-B0D9-4B99-B406-0A91395D0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32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C75C-0C76-22F3-28E6-2B3F6ACC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9FC6C-BD52-2EFD-37B4-045C6D809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F6D3-BD79-7947-D5CC-46F399CC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28BC-0B74-4BEF-B424-9FA110FD90D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44AB6-5AC9-CB81-172E-E265D0D7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EA40A-6FB5-2402-B931-FB5B0BD1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750A-B0D9-4B99-B406-0A91395D0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27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72DE-631A-86EA-600C-B100E8E3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F455-AF2C-CA02-4AA3-049CBAB76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D3D50-2C71-5285-047D-CEA6BA401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8622B-E82F-8C64-AB60-AE0CE044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28BC-0B74-4BEF-B424-9FA110FD90D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A1142-207C-ADB3-FAD5-A940313E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22F46-B6F6-C771-A5DA-E0BACD52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750A-B0D9-4B99-B406-0A91395D0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79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B90C-194C-7C58-53AB-026A109D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3CF41-A377-03A4-1282-C50C05A10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C5583-2EEB-1FB1-9DF8-A83D920BB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10399-1E19-8991-681B-6E923D8E0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E3171-3068-5D0C-0392-3518F8113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94DFF-CD3E-E09E-C883-B4EF4C1D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28BC-0B74-4BEF-B424-9FA110FD90D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0CE28-EC52-8150-7CEE-B7FD4503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DCA2C-0D5F-1FF7-CE09-5763F618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750A-B0D9-4B99-B406-0A91395D0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7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8308-8008-BFE9-E80C-3DD37D48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8C7B6-F792-74ED-6345-C4135365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28BC-0B74-4BEF-B424-9FA110FD90D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59CF4-F4DE-3CE7-D3C3-9CDF19D7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190C2-A941-7F25-6D58-ADE3465A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750A-B0D9-4B99-B406-0A91395D0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52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C62F1-8851-F74D-17E2-DD44B8D7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28BC-0B74-4BEF-B424-9FA110FD90D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88EBC0-3040-3228-F88C-ABF66D06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3409B-65B4-8757-03CF-CC85B1D3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750A-B0D9-4B99-B406-0A91395D0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4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7C39-6F5C-0C8B-4995-5DFCE010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169E-8C21-7A66-7D57-D2B718A8A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931D7-5109-8EFF-3DA6-2ACD49E38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CF75A-74C1-3AE9-238A-F3F38BB3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28BC-0B74-4BEF-B424-9FA110FD90D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2B231-93E2-2D91-C6F5-758CCA3A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4F8A0-5536-12B8-3E52-D828708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750A-B0D9-4B99-B406-0A91395D0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4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05E7-1856-DE40-D917-85BEC320F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F3043-FED6-9573-5DCB-DD4A49A69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85976-C57D-C929-4736-A13D3DB96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488CE-8CBC-305A-387F-1C9C2983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728BC-0B74-4BEF-B424-9FA110FD90D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9CD30-6932-606C-15D2-E6F34433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2073E-E1BB-8F6C-1F7B-0EEBA3C4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750A-B0D9-4B99-B406-0A91395D0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78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C3DC6-4109-EA7E-7D7C-B17423B8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AEC75-FC7E-F291-3278-FB5CDAD33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3A2B-53FB-D107-A8BB-413E16194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728BC-0B74-4BEF-B424-9FA110FD90DC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0F367-AFDA-E03D-2491-EB6F8D06F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C983-736D-CEA5-51E8-46B38DBD7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4750A-B0D9-4B99-B406-0A91395D0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9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7406-9E91-0C95-089C-CAEB28DB5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2. Spring – 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72500-79A6-EDC7-1198-B976C64FF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78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00FD-CA10-B54C-CF7D-47A434E1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Autowiring</a:t>
            </a:r>
            <a:r>
              <a:rPr lang="en-IN" dirty="0"/>
              <a:t>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97024-50B4-EC49-ED46-6CB974886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Autowiring</a:t>
            </a:r>
            <a:r>
              <a:rPr lang="en-US" dirty="0"/>
              <a:t> allows Spring to automatically resolve bean dependencies using annotations.</a:t>
            </a:r>
          </a:p>
          <a:p>
            <a:r>
              <a:rPr lang="en-US" dirty="0"/>
              <a:t>Types of </a:t>
            </a:r>
            <a:r>
              <a:rPr lang="en-US" dirty="0" err="1"/>
              <a:t>Autowiring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By Type (@Autowired)</a:t>
            </a:r>
          </a:p>
          <a:p>
            <a:pPr lvl="1"/>
            <a:r>
              <a:rPr lang="en-US" dirty="0"/>
              <a:t>By Name (using XML configuration)</a:t>
            </a:r>
          </a:p>
          <a:p>
            <a:pPr lvl="1"/>
            <a:r>
              <a:rPr lang="en-US" dirty="0"/>
              <a:t>By Constructor (@Autowired on constructor)</a:t>
            </a:r>
          </a:p>
          <a:p>
            <a:r>
              <a:rPr lang="en-US" dirty="0"/>
              <a:t>Example of constructor </a:t>
            </a:r>
            <a:r>
              <a:rPr lang="en-US" dirty="0" err="1"/>
              <a:t>autowiring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IN" dirty="0"/>
              <a:t>@Autowired</a:t>
            </a:r>
          </a:p>
          <a:p>
            <a:pPr marL="457200" lvl="1" indent="0">
              <a:buNone/>
            </a:pPr>
            <a:r>
              <a:rPr lang="en-IN" dirty="0"/>
              <a:t>public </a:t>
            </a:r>
            <a:r>
              <a:rPr lang="en-IN" dirty="0" err="1"/>
              <a:t>MyService</a:t>
            </a:r>
            <a:r>
              <a:rPr lang="en-IN" dirty="0"/>
              <a:t>(</a:t>
            </a:r>
            <a:r>
              <a:rPr lang="en-IN" dirty="0" err="1"/>
              <a:t>MyDao</a:t>
            </a:r>
            <a:r>
              <a:rPr lang="en-IN" dirty="0"/>
              <a:t> </a:t>
            </a:r>
            <a:r>
              <a:rPr lang="en-IN" dirty="0" err="1"/>
              <a:t>myDao</a:t>
            </a:r>
            <a:r>
              <a:rPr lang="en-IN" dirty="0"/>
              <a:t>) { ...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403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E3C9-68A3-D9C7-8263-3D709DBA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Bean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FC56A-DCEB-5921-2D2F-5D76C35F6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Bean Lifecycle:</a:t>
            </a:r>
          </a:p>
          <a:p>
            <a:pPr lvl="1"/>
            <a:r>
              <a:rPr lang="en-US" dirty="0"/>
              <a:t>Instantiation: Spring creates the bean.</a:t>
            </a:r>
          </a:p>
          <a:p>
            <a:pPr lvl="1"/>
            <a:r>
              <a:rPr lang="en-US" dirty="0"/>
              <a:t>Populate Properties: Dependencies are injected (via DI).</a:t>
            </a:r>
          </a:p>
          <a:p>
            <a:pPr lvl="1"/>
            <a:r>
              <a:rPr lang="en-US" dirty="0"/>
              <a:t>Bean Initialization: Custom initialization methods are called.</a:t>
            </a:r>
          </a:p>
          <a:p>
            <a:pPr lvl="1"/>
            <a:r>
              <a:rPr lang="en-US" dirty="0"/>
              <a:t>Destruction: Bean is destroyed when the application context is closed.</a:t>
            </a:r>
          </a:p>
          <a:p>
            <a:r>
              <a:rPr lang="en-US" dirty="0"/>
              <a:t>You can hook into the lifecycle using:</a:t>
            </a:r>
          </a:p>
          <a:p>
            <a:pPr lvl="1"/>
            <a:r>
              <a:rPr lang="en-US" dirty="0"/>
              <a:t>@PostConstruct (for initialization)</a:t>
            </a:r>
          </a:p>
          <a:p>
            <a:pPr lvl="1"/>
            <a:r>
              <a:rPr lang="en-US" dirty="0"/>
              <a:t>@PreDestroy (for cleanup)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6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7080A-2EBA-81A0-2EA5-2880BF0D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Scopes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EA3C5-FCF3-1D65-A03A-BC8B61FA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Bean Scopes</a:t>
            </a:r>
            <a:r>
              <a:rPr lang="en-US" dirty="0"/>
              <a:t> define the lifecycle and visibility of a </a:t>
            </a:r>
            <a:r>
              <a:rPr lang="en-US" dirty="0" err="1"/>
              <a:t>bean:</a:t>
            </a:r>
            <a:r>
              <a:rPr lang="en-US" b="1" dirty="0" err="1"/>
              <a:t>Singleton</a:t>
            </a:r>
            <a:r>
              <a:rPr lang="en-US" dirty="0"/>
              <a:t>: Only one instance per Spring container (default scope).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Prototype</a:t>
            </a:r>
            <a:r>
              <a:rPr lang="en-US" dirty="0"/>
              <a:t>: A new instance is created each time a bean is requested.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Request</a:t>
            </a:r>
            <a:r>
              <a:rPr lang="en-US" dirty="0"/>
              <a:t>: A new bean is created for each HTTP request (web applications).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Session</a:t>
            </a:r>
            <a:r>
              <a:rPr lang="en-US" dirty="0"/>
              <a:t>: A new bean is created for each HTTP session (web applications).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Application</a:t>
            </a:r>
            <a:r>
              <a:rPr lang="en-US" dirty="0"/>
              <a:t>: A single bean instance is created for the entire application context.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85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09AF-90D5-C39D-C686-83EA96F5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Core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1EADB-FCBF-660B-9F67-EF2FB47A3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Use Case:</a:t>
            </a:r>
          </a:p>
          <a:p>
            <a:pPr lvl="1"/>
            <a:r>
              <a:rPr lang="en-US" b="1" dirty="0"/>
              <a:t>User Service</a:t>
            </a:r>
            <a:r>
              <a:rPr lang="en-US" dirty="0"/>
              <a:t>: Spring manages the dependencies for user services like authentication, data access, etc., by automatically injecting necessary beans into controllers.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819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80E1-8BDD-0194-D971-C1608AF4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Core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66F37-137A-2807-617D-C1463DD07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 Coupling: Promotes the development of modular applications by decoupling components.</a:t>
            </a:r>
          </a:p>
          <a:p>
            <a:r>
              <a:rPr lang="en-US" dirty="0"/>
              <a:t>Testability: Easily testable components due to DI.</a:t>
            </a:r>
          </a:p>
          <a:p>
            <a:r>
              <a:rPr lang="en-US" dirty="0"/>
              <a:t>Flexibility: Support for different configuration options (XML, annotations, Java-based).</a:t>
            </a:r>
          </a:p>
          <a:p>
            <a:r>
              <a:rPr lang="en-US" dirty="0"/>
              <a:t>Ease of Use: Simplifies development and management of complex Java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305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1959-A73D-88C3-8829-5F14571D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6827-BAD2-2CAF-1A4E-61CDF02CA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Core is the foundation for building scalable, maintainable, and testable Java applications.</a:t>
            </a:r>
          </a:p>
          <a:p>
            <a:r>
              <a:rPr lang="en-US" dirty="0"/>
              <a:t>It provides essential features like Dependency Injection, Inversion of Control, and Bean Management, which are crucial for effective application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09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195C7-ECA1-F716-1839-33605D482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EF2276E-C0E4-549F-7FB4-378062C28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24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B870-7C21-84A3-B472-819EF317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Spring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BB9A3-C948-C726-90E8-6F2CF7DE2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core</a:t>
            </a:r>
            <a:r>
              <a:rPr lang="en-US" dirty="0"/>
              <a:t> module of the Spring Framework provides fundamental features for Java-based application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Core concepts of Spring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Dependency Injection (DI)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Inversion of Control (IoC)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Spring Beans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Spring Core serves as the foundation for all other Spring modules.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78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A4E3-ED3B-CFF3-F1E4-2498179D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Spring Core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AF968-BDF6-1452-10A7-115D13F5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Inversion of Control (IoC)</a:t>
            </a:r>
          </a:p>
          <a:p>
            <a:r>
              <a:rPr lang="en-US" dirty="0"/>
              <a:t>Dependency Injection (DI)</a:t>
            </a:r>
          </a:p>
          <a:p>
            <a:r>
              <a:rPr lang="en-US" dirty="0"/>
              <a:t>Spring Beans</a:t>
            </a:r>
          </a:p>
          <a:p>
            <a:r>
              <a:rPr lang="en-US" dirty="0"/>
              <a:t>Spring </a:t>
            </a:r>
            <a:r>
              <a:rPr lang="en-US" dirty="0" err="1"/>
              <a:t>ApplicationContext</a:t>
            </a:r>
            <a:endParaRPr lang="en-US" dirty="0"/>
          </a:p>
          <a:p>
            <a:r>
              <a:rPr lang="en-US" dirty="0"/>
              <a:t>Spring Bean Lifecycle</a:t>
            </a:r>
          </a:p>
          <a:p>
            <a:r>
              <a:rPr lang="en-US" dirty="0" err="1"/>
              <a:t>Autowiring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78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EF7C-4C61-8FC4-F388-D4634017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65ECC-BA9E-C2AB-235C-692FB59A6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IoC is a design principle where control of object creation and management is shifted from the application to the framework.</a:t>
            </a:r>
          </a:p>
          <a:p>
            <a:r>
              <a:rPr lang="en-US" dirty="0"/>
              <a:t>Spring IoC container is responsible for managing the lifecycle and configuration of application objects (beans).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49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2F25-27D5-D012-555F-5606365B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Dependency Injection (DI)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28F5-7EBA-0FE3-EE17-C27F1224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 is a technique used in Spring to achieve IoC by injecting dependencies into objects rather than creating them internally.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Loosely coupled code.</a:t>
            </a:r>
          </a:p>
          <a:p>
            <a:pPr lvl="1"/>
            <a:r>
              <a:rPr lang="en-US" dirty="0"/>
              <a:t>Easier testing and maintenance.</a:t>
            </a:r>
          </a:p>
          <a:p>
            <a:r>
              <a:rPr lang="en-US" dirty="0"/>
              <a:t>Types of Dependency Injection:</a:t>
            </a:r>
          </a:p>
          <a:p>
            <a:pPr lvl="1"/>
            <a:r>
              <a:rPr lang="en-US" dirty="0"/>
              <a:t>Constructor Injection</a:t>
            </a:r>
          </a:p>
          <a:p>
            <a:pPr lvl="1"/>
            <a:r>
              <a:rPr lang="en-US" dirty="0"/>
              <a:t>Setter Injection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88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7F76-41C0-0029-2185-EDBC3BE5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Bean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F436-B64C-3461-B79D-E4AEDA1A6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Spring Bean is any object that is managed by the Spring IoC container.</a:t>
            </a:r>
          </a:p>
          <a:p>
            <a:r>
              <a:rPr lang="en-US" dirty="0"/>
              <a:t>Bean Definition: Configuration of a Spring Bean.</a:t>
            </a:r>
          </a:p>
          <a:p>
            <a:r>
              <a:rPr lang="en-US" dirty="0"/>
              <a:t>Beans are typically created and initialized by Spring from configuration files (XML, annotations, or Java config).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49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25BF-BAF5-9911-D2AD-1B1F62F0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Spring Bean 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E59A-5F15-2C8F-61BE-0E8044EAB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XML-based Configuration:</a:t>
            </a:r>
          </a:p>
          <a:p>
            <a:pPr lvl="1"/>
            <a:r>
              <a:rPr lang="en-US" dirty="0"/>
              <a:t>Define beans using &lt;bean&gt; tags.</a:t>
            </a:r>
          </a:p>
          <a:p>
            <a:pPr lvl="1"/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&lt;bean id="</a:t>
            </a:r>
            <a:r>
              <a:rPr lang="en-US" dirty="0" err="1"/>
              <a:t>myBean</a:t>
            </a:r>
            <a:r>
              <a:rPr lang="en-US" dirty="0"/>
              <a:t>" class="</a:t>
            </a:r>
            <a:r>
              <a:rPr lang="en-US" dirty="0" err="1"/>
              <a:t>com.example.MyBean</a:t>
            </a:r>
            <a:r>
              <a:rPr lang="en-US" dirty="0"/>
              <a:t>"/&gt;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Annotation-based Configuration:</a:t>
            </a:r>
          </a:p>
          <a:p>
            <a:pPr lvl="1"/>
            <a:r>
              <a:rPr lang="en-US" dirty="0"/>
              <a:t>Use annotations like @Component, @Autowired, and @Configuration.</a:t>
            </a:r>
          </a:p>
          <a:p>
            <a:pPr lvl="1"/>
            <a:r>
              <a:rPr lang="en-US" dirty="0"/>
              <a:t>Example:</a:t>
            </a:r>
          </a:p>
          <a:p>
            <a:pPr marL="914400" lvl="2" indent="0">
              <a:buNone/>
            </a:pPr>
            <a:r>
              <a:rPr lang="en-IN" dirty="0"/>
              <a:t>@Component</a:t>
            </a:r>
          </a:p>
          <a:p>
            <a:pPr marL="914400" lvl="2" indent="0">
              <a:buNone/>
            </a:pPr>
            <a:r>
              <a:rPr lang="en-IN" dirty="0"/>
              <a:t>public class </a:t>
            </a:r>
            <a:r>
              <a:rPr lang="en-IN" dirty="0" err="1"/>
              <a:t>MyBean</a:t>
            </a:r>
            <a:r>
              <a:rPr lang="en-IN" dirty="0"/>
              <a:t> { ... }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35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9224-8C7A-C517-9AF4-B6FB2F4D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IoC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A270A-7389-9481-6901-A65EC4A8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IoC container manages the lifecycle of Spring beans.</a:t>
            </a:r>
          </a:p>
          <a:p>
            <a:r>
              <a:rPr lang="en-US" dirty="0"/>
              <a:t>Two main types of containers:</a:t>
            </a:r>
          </a:p>
          <a:p>
            <a:pPr lvl="1"/>
            <a:r>
              <a:rPr lang="en-US" dirty="0" err="1"/>
              <a:t>BeanFactory</a:t>
            </a:r>
            <a:r>
              <a:rPr lang="en-US" dirty="0"/>
              <a:t>: The basic container for object creation.</a:t>
            </a:r>
          </a:p>
          <a:p>
            <a:pPr lvl="1"/>
            <a:r>
              <a:rPr lang="en-US" dirty="0" err="1"/>
              <a:t>ApplicationContext</a:t>
            </a:r>
            <a:r>
              <a:rPr lang="en-US" dirty="0"/>
              <a:t>: A more advanced container with additional features such as event propagation, internationalization, and application layer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1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B565-4B31-1FDB-81CB-9BBE8616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ApplicationContext</a:t>
            </a:r>
            <a:r>
              <a:rPr lang="en-IN" dirty="0"/>
              <a:t> vs </a:t>
            </a:r>
            <a:r>
              <a:rPr lang="en-IN" dirty="0" err="1"/>
              <a:t>BeanFactory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202E0-CA09-31F7-7136-B6D3C809C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BeanFactory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Basic container for object creation.</a:t>
            </a:r>
          </a:p>
          <a:p>
            <a:pPr lvl="1"/>
            <a:r>
              <a:rPr lang="en-US" dirty="0"/>
              <a:t>Lazy initialization: Beans are created only when requested.</a:t>
            </a:r>
          </a:p>
          <a:p>
            <a:r>
              <a:rPr lang="en-US" dirty="0" err="1"/>
              <a:t>ApplicationContext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more feature-rich container with support for event propagation, AOP, and internationalization.</a:t>
            </a:r>
          </a:p>
          <a:p>
            <a:pPr lvl="1"/>
            <a:r>
              <a:rPr lang="en-US" dirty="0"/>
              <a:t>Eager initialization: Beans are created at application startup by default.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87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703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2. Spring – Core</vt:lpstr>
      <vt:lpstr>What is Spring Core?</vt:lpstr>
      <vt:lpstr>Key Features of Spring Core</vt:lpstr>
      <vt:lpstr>Inversion of Control (IoC)</vt:lpstr>
      <vt:lpstr>Dependency Injection (DI)</vt:lpstr>
      <vt:lpstr>Spring Bean Overview</vt:lpstr>
      <vt:lpstr>Spring Bean Configuration</vt:lpstr>
      <vt:lpstr>Spring IoC Container</vt:lpstr>
      <vt:lpstr>ApplicationContext vs BeanFactory</vt:lpstr>
      <vt:lpstr>Autowiring in Spring</vt:lpstr>
      <vt:lpstr>Spring Bean Lifecycle</vt:lpstr>
      <vt:lpstr>Scopes in Spring</vt:lpstr>
      <vt:lpstr>Spring Core in Action</vt:lpstr>
      <vt:lpstr>Spring Core Benefits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2</cp:revision>
  <dcterms:created xsi:type="dcterms:W3CDTF">2024-12-23T09:10:33Z</dcterms:created>
  <dcterms:modified xsi:type="dcterms:W3CDTF">2024-12-23T09:28:02Z</dcterms:modified>
</cp:coreProperties>
</file>