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3" r:id="rId14"/>
    <p:sldId id="270" r:id="rId15"/>
    <p:sldId id="269" r:id="rId16"/>
    <p:sldId id="271" r:id="rId17"/>
    <p:sldId id="272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0612" autoAdjust="0"/>
  </p:normalViewPr>
  <p:slideViewPr>
    <p:cSldViewPr snapToGrid="0">
      <p:cViewPr varScale="1">
        <p:scale>
          <a:sx n="60" d="100"/>
          <a:sy n="60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3293C-388C-41EF-B56B-0E334CD4462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C8ABE-C628-4230-B937-044B86753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91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C8ABE-C628-4230-B937-044B867532B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57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F79A-21F5-D1BA-ED9A-9CCE17342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C16F9-D959-E9E1-FE5C-D69DEBABC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3D126-8F80-725D-B620-A641C08A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164B1-67DD-3158-9D83-1FD51B88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3337-C475-AB03-8B96-8DAA642A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19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B2DE-A0FC-7871-695D-FA673748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080E3-925B-9D43-A4FE-6EF30CA8F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31D6-41F9-BD96-D558-0E9E846F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4C0A9-AA12-B752-123D-DBB8D241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2E011-17FD-4CFA-483C-CFEA601C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2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22F83-9A01-9F60-DBB3-5E72D1190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DF3D5-B65F-9932-9DA7-F220B5E0D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9BBE6-DF4E-A8F8-81BD-BAF89540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5AAFC-BFAC-1879-4D72-FB14118A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5BA6F-0579-6A24-E334-8468A3FA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9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F503-E327-0992-0E15-1DE3260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80D0-7361-BC66-31DA-925D4D6B1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1D19-6342-DD7C-476A-177A6FB2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B32E4-55EF-3772-A1C5-126B4245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2D9F-3363-C529-E7C7-EA2D0CE6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40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0BF4-AA89-F302-52F2-0E64606E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4CF7E-A7B5-4E78-0C17-F73B89406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90CE8-0BFC-1C9E-5CE7-F95B233A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4958-4C56-ED5E-F16B-555B3BE1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8211A-938E-00CE-BB1D-9EAC6BA1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11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1276-1E87-BBA8-E082-638632AD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B38B-5583-A57E-C3D7-9134A5F55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68198-BEBA-690E-9F10-FCEE33964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525FD-2954-4AEF-2A64-E686D5ED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AEE7A-287D-89AF-3A6A-8C9681A4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72617-1ED6-F880-9DC2-B1E96403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61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A6B6-5471-D55B-DCE8-43C21DBB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5A583-34AB-3546-DF91-0A93A19A1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908ED-CB35-4228-C5D7-36426A1D1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5B666-BC05-E408-3B67-73737DE1B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EFFC0-786B-67F3-0F67-2D8B29607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AB5014-9C61-FEB8-EB57-FB39D576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5F6F0-5355-93B3-45A8-2AF2D274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4AF49-8E6A-EF0A-F093-1903FF69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7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CF76-EC94-0434-DB9F-53290C3B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9187A-5D04-E6EF-D841-04F2E7EF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37C80-D9C7-4302-589A-9E5A9720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0DBD1-6446-C46F-A08D-D8E54B0C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6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B661C-B5F2-16CD-DED5-AEFAC421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471D2-09EF-2C27-AA7E-3D7F32E6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86333-B1B6-E891-D840-AF073B3B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5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9638-8C22-206F-434A-B27F1CC0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30AB-7BE5-642F-3862-9F70D5540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716C1-1DA5-11D9-948F-300C580C3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BD1B-0D16-A031-DF78-D15082F0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4D649-8515-F458-DC6D-AB9512E0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D5C9C-6ACF-7CF9-CF0A-709C91AC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70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D962-AD08-CDA5-CC70-EA3261F4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04B29-44F9-CEE5-92AD-D8CAC623F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4CA1E-B7AC-F993-8F37-9897971C1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7F59D-7392-CCCF-E61A-7DB0A6A1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7C3B3-93A2-00B4-2359-A8CBB1D8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B2549-D7A2-00DE-D7FE-9110AF88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2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0F570-FCBB-DE61-651C-6382453A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6CC1D-A172-3F32-719A-8FE09BECB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E61C4-D77A-64CA-9C03-6FE0B375F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16BDC-F40D-499E-BF10-9BF0E1B86865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2C2A-C7C2-BDA2-11A2-6CE83A4E6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C1A9B-9ACE-2298-09FA-98EE7B123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4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openzipkin/zipk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9411/zipki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52DE-BFEE-7A46-1D72-003263038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Boot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EAD84-4EE9-71D1-B36A-5FA9CE1D1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24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54FB-705E-D55E-12E9-978DB823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Create Employee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D34E-419F-01C0-DD3D-FF780998D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Follow the same steps as in department-service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45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93BA-D392-26B9-AD8E-0386F6CA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Interservice communication - </a:t>
            </a:r>
            <a:r>
              <a:rPr lang="en-IN" dirty="0" err="1"/>
              <a:t>RestClient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80519-2BE1-CF94-45CB-FBA9CEF1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department-service controller method </a:t>
            </a:r>
            <a:r>
              <a:rPr lang="en-IN" dirty="0" err="1"/>
              <a:t>getADepartment</a:t>
            </a:r>
            <a:r>
              <a:rPr lang="en-IN" dirty="0"/>
              <a:t>(), add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RestClient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restClient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RestClient.</a:t>
            </a:r>
            <a:r>
              <a:rPr lang="en-IN" sz="16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List&lt;Employee&gt;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allEmps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600" u="sng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restClient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lvl="2" indent="0">
              <a:spcBef>
                <a:spcPts val="0"/>
              </a:spcBef>
              <a:buNone/>
            </a:pP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.get()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lvl="2" indent="0">
              <a:spcBef>
                <a:spcPts val="0"/>
              </a:spcBef>
              <a:buNone/>
            </a:pP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600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uri</a:t>
            </a: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"http://localhost:8082/</a:t>
            </a:r>
            <a:r>
              <a:rPr lang="en-IN" sz="1600" u="sng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16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/employees/department/"</a:t>
            </a: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IN" sz="1600" u="sng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did</a:t>
            </a: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lvl="2" indent="0">
              <a:spcBef>
                <a:spcPts val="0"/>
              </a:spcBef>
              <a:buNone/>
            </a:pP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.retrieve()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lvl="2" indent="0">
              <a:spcBef>
                <a:spcPts val="0"/>
              </a:spcBef>
              <a:buNone/>
            </a:pP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.body(</a:t>
            </a:r>
            <a:r>
              <a:rPr lang="en-IN" sz="1600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List.</a:t>
            </a:r>
            <a:r>
              <a:rPr lang="en-IN" sz="1600" b="1" u="sng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IN" dirty="0"/>
              <a:t>And set it in the department object.</a:t>
            </a:r>
          </a:p>
          <a:p>
            <a:r>
              <a:rPr lang="en-IN" dirty="0"/>
              <a:t>Restart department-service and test </a:t>
            </a:r>
            <a:r>
              <a:rPr lang="en-IN" dirty="0" err="1"/>
              <a:t>getADepartment</a:t>
            </a:r>
            <a:r>
              <a:rPr lang="en-IN" dirty="0"/>
              <a:t> endpoint.</a:t>
            </a:r>
          </a:p>
          <a:p>
            <a:r>
              <a:rPr lang="en-IN" dirty="0"/>
              <a:t>We should see the employees fetched for that department id.</a:t>
            </a:r>
          </a:p>
        </p:txBody>
      </p:sp>
    </p:spTree>
    <p:extLst>
      <p:ext uri="{BB962C8B-B14F-4D97-AF65-F5344CB8AC3E}">
        <p14:creationId xmlns:p14="http://schemas.microsoft.com/office/powerpoint/2010/main" val="425124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C26D-F077-8D26-A226-B042E5BB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 Create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2733-49A1-EC05-8E76-26E01D40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Dependencies</a:t>
            </a:r>
          </a:p>
          <a:p>
            <a:pPr lvl="1"/>
            <a:r>
              <a:rPr lang="en-IN" dirty="0"/>
              <a:t>Gateway</a:t>
            </a:r>
          </a:p>
          <a:p>
            <a:pPr lvl="1"/>
            <a:r>
              <a:rPr lang="en-IN" dirty="0"/>
              <a:t>Eureka discovery client</a:t>
            </a:r>
          </a:p>
          <a:p>
            <a:pPr lvl="1"/>
            <a:r>
              <a:rPr lang="en-IN" dirty="0"/>
              <a:t>Spring boot actuator</a:t>
            </a:r>
          </a:p>
          <a:p>
            <a:pPr lvl="1"/>
            <a:r>
              <a:rPr lang="en-IN" dirty="0" err="1"/>
              <a:t>Zipkin</a:t>
            </a:r>
            <a:endParaRPr lang="en-IN" dirty="0"/>
          </a:p>
          <a:p>
            <a:pPr lvl="1"/>
            <a:r>
              <a:rPr lang="en-IN" dirty="0"/>
              <a:t>Config client</a:t>
            </a:r>
          </a:p>
          <a:p>
            <a:r>
              <a:rPr lang="en-IN" dirty="0"/>
              <a:t>Change spring-cloud-starter-gateway-</a:t>
            </a:r>
            <a:r>
              <a:rPr lang="en-IN" dirty="0" err="1"/>
              <a:t>mvc</a:t>
            </a:r>
            <a:r>
              <a:rPr lang="en-IN" dirty="0"/>
              <a:t> to spring-cloud-starter-gateway in pom.xml file.</a:t>
            </a:r>
          </a:p>
          <a:p>
            <a:r>
              <a:rPr lang="en-IN" dirty="0"/>
              <a:t>Add @EnableDiscoveryClient above the class with main method.</a:t>
            </a:r>
          </a:p>
          <a:p>
            <a:r>
              <a:rPr lang="en-IN" dirty="0"/>
              <a:t>Configuration in </a:t>
            </a:r>
            <a:r>
              <a:rPr lang="en-IN" dirty="0" err="1"/>
              <a:t>application.properties</a:t>
            </a:r>
            <a:r>
              <a:rPr lang="en-IN" dirty="0"/>
              <a:t>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spring.application.name=</a:t>
            </a:r>
            <a:r>
              <a:rPr lang="en-IN" sz="2000" u="sng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-gateway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server.port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8060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eureka.client.serviceUrl.defaultZone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http://localhost:8761/eureka/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management.tracing.sampling.probability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1.0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spring.config.import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optional:</a:t>
            </a:r>
            <a:r>
              <a:rPr lang="en-IN" sz="2000" u="sng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configserver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:http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://localhost:8088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[0].id=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employee-service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[0].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uri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0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lb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://employee-service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[0].predicates[0]=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Path=/</a:t>
            </a:r>
            <a:r>
              <a:rPr lang="en-IN" sz="2000" u="sng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/employees/**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[1].id=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department-service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[1].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uri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0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lb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://department-service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[1].predicates[0]=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Path=/</a:t>
            </a:r>
            <a:r>
              <a:rPr lang="en-IN" sz="2000" u="sng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/departments/**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dirty="0"/>
              <a:t>Start the application and check the endpoints through http://localhost:8060</a:t>
            </a:r>
          </a:p>
        </p:txBody>
      </p:sp>
    </p:spTree>
    <p:extLst>
      <p:ext uri="{BB962C8B-B14F-4D97-AF65-F5344CB8AC3E}">
        <p14:creationId xmlns:p14="http://schemas.microsoft.com/office/powerpoint/2010/main" val="4040869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89EF-902A-11BA-F568-132BA68F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2BE54-3848-2347-E624-AE839B21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powerful library that allows developers to monitor and manage their Spring Boot applications through a set of pre-built endpoints or by creating custom ones. </a:t>
            </a:r>
          </a:p>
          <a:p>
            <a:r>
              <a:rPr lang="en-US" dirty="0"/>
              <a:t>Endpoints provide useful information about the application’s health, performance, and behavior, such as system metrics, database connection details, request tracing, and more.</a:t>
            </a:r>
          </a:p>
          <a:p>
            <a:r>
              <a:rPr lang="en-US" dirty="0"/>
              <a:t>Actuator endpoints can be accessed via HTTP GET requests, which return information in JSON format.</a:t>
            </a:r>
          </a:p>
          <a:p>
            <a:r>
              <a:rPr lang="en-US" dirty="0"/>
              <a:t>Actuator provides an extensive set of features for logging, auditing, and exporting metrics data to third-party monitoring tools like Prometheus, Grafana, and New Relic.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6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6D-9B8F-8026-9A24-43E9D5DD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Spring Boot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CE04-57E1-1236-8173-0B40FD436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whichever service, you want to measure the health metrics, add the spring actuator dependency.</a:t>
            </a:r>
          </a:p>
          <a:p>
            <a:r>
              <a:rPr lang="en-IN" dirty="0"/>
              <a:t>Restart the service and test the /actuator endpoint of that service in a browser.</a:t>
            </a:r>
          </a:p>
          <a:p>
            <a:r>
              <a:rPr lang="en-IN" dirty="0"/>
              <a:t>By default all other endpoints are disabled.</a:t>
            </a:r>
          </a:p>
          <a:p>
            <a:r>
              <a:rPr lang="en-IN" dirty="0"/>
              <a:t>To enable the other actuator endpoint, add the following in </a:t>
            </a:r>
            <a:r>
              <a:rPr lang="en-IN" dirty="0" err="1"/>
              <a:t>application.properties</a:t>
            </a:r>
            <a:r>
              <a:rPr lang="en-IN" dirty="0"/>
              <a:t> file.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management.endpoints.web.exposure.include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*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management.endpoint.health.show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-details=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always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dirty="0"/>
              <a:t>Restart the service and now test the /actuator endpoint.</a:t>
            </a:r>
          </a:p>
          <a:p>
            <a:r>
              <a:rPr lang="en-IN" dirty="0"/>
              <a:t>You will see all the other actuator endpoints listed now.</a:t>
            </a:r>
          </a:p>
        </p:txBody>
      </p:sp>
    </p:spTree>
    <p:extLst>
      <p:ext uri="{BB962C8B-B14F-4D97-AF65-F5344CB8AC3E}">
        <p14:creationId xmlns:p14="http://schemas.microsoft.com/office/powerpoint/2010/main" val="396344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707D-9BA8-7C60-E8AB-CCDD95E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Create Circuit Breakers using Resilence4J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C83C-C555-D6FC-D24D-C08CC863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Refer - https://resilience4j.readme.io/docs/getting-started</a:t>
            </a:r>
          </a:p>
          <a:p>
            <a:r>
              <a:rPr lang="en-IN" dirty="0"/>
              <a:t>To the department-service app add the dependency</a:t>
            </a:r>
          </a:p>
          <a:p>
            <a:pPr lvl="1"/>
            <a:r>
              <a:rPr lang="en-IN" dirty="0"/>
              <a:t>Spring-cloud-starter-circuitbreaker-resilence4j</a:t>
            </a:r>
          </a:p>
          <a:p>
            <a:r>
              <a:rPr lang="en-IN" dirty="0"/>
              <a:t>Next above the rest method of department-service that communicates with the employee-service add the following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	@CircuitBreaker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US" sz="17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"ciremp"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fallbackMethod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7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7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fallbackEmployee</a:t>
            </a:r>
            <a:r>
              <a:rPr lang="en-US" sz="17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sz="3200" dirty="0">
                <a:latin typeface="Aptos Display" panose="020B0004020202020204" pitchFamily="34" charset="0"/>
              </a:rPr>
              <a:t>Create a fallback method in the </a:t>
            </a:r>
            <a:r>
              <a:rPr lang="en-IN" sz="3200" dirty="0" err="1">
                <a:latin typeface="Aptos Display" panose="020B0004020202020204" pitchFamily="34" charset="0"/>
              </a:rPr>
              <a:t>the</a:t>
            </a:r>
            <a:r>
              <a:rPr lang="en-IN" sz="3200" dirty="0">
                <a:latin typeface="Aptos Display" panose="020B0004020202020204" pitchFamily="34" charset="0"/>
              </a:rPr>
              <a:t> </a:t>
            </a:r>
            <a:r>
              <a:rPr lang="en-IN" sz="3200" dirty="0" err="1">
                <a:latin typeface="Aptos Display" panose="020B0004020202020204" pitchFamily="34" charset="0"/>
              </a:rPr>
              <a:t>DepartmentController</a:t>
            </a:r>
            <a:r>
              <a:rPr lang="en-IN" sz="3200" dirty="0">
                <a:latin typeface="Aptos Display" panose="020B0004020202020204" pitchFamily="34" charset="0"/>
              </a:rPr>
              <a:t> class</a:t>
            </a:r>
            <a:endParaRPr lang="en-US" sz="3200" dirty="0">
              <a:solidFill>
                <a:srgbClr val="000000"/>
              </a:solidFill>
              <a:latin typeface="Aptos Display" panose="020B00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fallbackEmployee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(Exception </a:t>
            </a:r>
            <a:r>
              <a:rPr lang="en-US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"employee-service failed..."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107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707D-9BA8-7C60-E8AB-CCDD95E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Create Circuit Breakers using Resilence4J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C83C-C555-D6FC-D24D-C08CC863649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dirty="0"/>
              <a:t>Now test the department endpoint which consumes the employee endpoint.</a:t>
            </a:r>
          </a:p>
          <a:p>
            <a:r>
              <a:rPr lang="en-IN" dirty="0"/>
              <a:t>And see the status of the </a:t>
            </a:r>
            <a:r>
              <a:rPr lang="en-IN" dirty="0" err="1"/>
              <a:t>circuitbreaker</a:t>
            </a:r>
            <a:r>
              <a:rPr lang="en-IN" dirty="0"/>
              <a:t> </a:t>
            </a:r>
            <a:r>
              <a:rPr lang="en-IN" dirty="0" err="1"/>
              <a:t>throught</a:t>
            </a:r>
            <a:r>
              <a:rPr lang="en-IN" dirty="0"/>
              <a:t> the actuator endpoint.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73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D0E6-E1C1-B1F9-BAFF-1C86318A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Create Circuit Breakers using Resilence4J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A0647-52B7-65B0-81AF-C78A8A10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Next add resilence4j configuration in the </a:t>
            </a:r>
            <a:r>
              <a:rPr lang="en-IN" dirty="0" err="1"/>
              <a:t>application.properties</a:t>
            </a:r>
            <a:r>
              <a:rPr lang="en-IN" dirty="0"/>
              <a:t> file.</a:t>
            </a:r>
          </a:p>
          <a:p>
            <a:r>
              <a:rPr lang="en-IN" dirty="0"/>
              <a:t>If cloud-config is done then add in department-</a:t>
            </a:r>
            <a:r>
              <a:rPr lang="en-IN" dirty="0" err="1"/>
              <a:t>service.properties</a:t>
            </a:r>
            <a:r>
              <a:rPr lang="en-IN" dirty="0"/>
              <a:t> file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#Actuator </a:t>
            </a:r>
            <a:r>
              <a:rPr lang="en-IN" sz="28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Endpoints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management.health.circuitbreakers.enabled</a:t>
            </a: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management.endpoints.web.exposure.include</a:t>
            </a: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*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management.endpoint.health.show</a:t>
            </a: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-details=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always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#Resilence4j properties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resilience4j.circuitbreaker.instances.ciremp.registerHealthIndicator=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resilience4j.circuitbreaker.instances.ciremp.eventConsumerBufferSize=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resilience4j.circuitbreaker.instances.ciremp.minimumNumberOfCalls=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5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resilience4j.circuitbreaker.instances.ciremp.slidingWindowType=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COUNT_BASED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resilience4j.circuitbreaker.instances.ciremp.slidingWindowSize=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resilience4j.circuitbreaker.instances.ciremp.failureRateThreshold=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50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resilience4j.circuitbreaker.instances.ciremp.waitDurationInOpenState=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5s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resilience4j.circuitbreaker.instances.ciremp.permittedNumberOfCallsInHalfOpenState=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3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resilience4j.circuitbreaker.instances.ciremp.automaticTransitionFromOpenToHalfOpenEnabled=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80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EB89CD-CACF-073F-CBA6-5EE3A3189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E6E115-5A6B-FD68-A9B1-0EDF2260A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CD39-EE03-47DB-27E2-1C74CA85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39B93-FBAF-9161-DDDB-2CDB4BCDB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93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648667-A8A1-76D8-64C5-C8BA21BD65B7}"/>
              </a:ext>
            </a:extLst>
          </p:cNvPr>
          <p:cNvSpPr/>
          <p:nvPr/>
        </p:nvSpPr>
        <p:spPr>
          <a:xfrm>
            <a:off x="1583871" y="2008414"/>
            <a:ext cx="8792935" cy="46291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F98383-8082-B9C7-896F-656C2D1F4133}"/>
              </a:ext>
            </a:extLst>
          </p:cNvPr>
          <p:cNvSpPr/>
          <p:nvPr/>
        </p:nvSpPr>
        <p:spPr>
          <a:xfrm>
            <a:off x="7484723" y="2675132"/>
            <a:ext cx="1828800" cy="11609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9506E1-8BC6-F672-84F3-75A9F5518286}"/>
              </a:ext>
            </a:extLst>
          </p:cNvPr>
          <p:cNvSpPr/>
          <p:nvPr/>
        </p:nvSpPr>
        <p:spPr>
          <a:xfrm>
            <a:off x="7499185" y="3082247"/>
            <a:ext cx="1828800" cy="3467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Registry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D22FC5-086D-12D7-DC8A-AF4384E751EC}"/>
              </a:ext>
            </a:extLst>
          </p:cNvPr>
          <p:cNvSpPr/>
          <p:nvPr/>
        </p:nvSpPr>
        <p:spPr>
          <a:xfrm>
            <a:off x="4748754" y="2675133"/>
            <a:ext cx="1828800" cy="1160979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F69AE-6C7C-BDA3-D793-66C3469DDA8D}"/>
              </a:ext>
            </a:extLst>
          </p:cNvPr>
          <p:cNvSpPr/>
          <p:nvPr/>
        </p:nvSpPr>
        <p:spPr>
          <a:xfrm>
            <a:off x="2193693" y="2675132"/>
            <a:ext cx="1828800" cy="1160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Cloud Config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7DF050-39E0-FA54-02A8-42F4D963B68A}"/>
              </a:ext>
            </a:extLst>
          </p:cNvPr>
          <p:cNvSpPr/>
          <p:nvPr/>
        </p:nvSpPr>
        <p:spPr>
          <a:xfrm>
            <a:off x="2864014" y="4099389"/>
            <a:ext cx="5725181" cy="17568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7B1DD-78FF-F6B1-F0A4-7AB9B49A2CFC}"/>
              </a:ext>
            </a:extLst>
          </p:cNvPr>
          <p:cNvSpPr/>
          <p:nvPr/>
        </p:nvSpPr>
        <p:spPr>
          <a:xfrm>
            <a:off x="3385333" y="4502830"/>
            <a:ext cx="2139913" cy="10376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department-service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9DD1C0-4A23-D598-348F-A19DA717D329}"/>
              </a:ext>
            </a:extLst>
          </p:cNvPr>
          <p:cNvSpPr/>
          <p:nvPr/>
        </p:nvSpPr>
        <p:spPr>
          <a:xfrm>
            <a:off x="6270917" y="4502829"/>
            <a:ext cx="1828800" cy="10376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employee-service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4E8A337-08A6-5EDF-35CC-692E8C608A65}"/>
              </a:ext>
            </a:extLst>
          </p:cNvPr>
          <p:cNvSpPr/>
          <p:nvPr/>
        </p:nvSpPr>
        <p:spPr>
          <a:xfrm>
            <a:off x="5178522" y="694697"/>
            <a:ext cx="969264" cy="195681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0CD1F2-BAEC-2D37-0CB2-8885197B4702}"/>
              </a:ext>
            </a:extLst>
          </p:cNvPr>
          <p:cNvSpPr/>
          <p:nvPr/>
        </p:nvSpPr>
        <p:spPr>
          <a:xfrm>
            <a:off x="4867039" y="5943958"/>
            <a:ext cx="1828800" cy="54891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zipkin</a:t>
            </a:r>
            <a:r>
              <a:rPr lang="en-IN" dirty="0"/>
              <a:t>-service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D19CE8-1C3D-B72A-E06E-A6862984C76E}"/>
              </a:ext>
            </a:extLst>
          </p:cNvPr>
          <p:cNvCxnSpPr>
            <a:cxnSpLocks/>
          </p:cNvCxnSpPr>
          <p:nvPr/>
        </p:nvCxnSpPr>
        <p:spPr>
          <a:xfrm>
            <a:off x="6218831" y="3859732"/>
            <a:ext cx="756127" cy="643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C163F5-B4A4-8A28-4AB0-7DE6E12084D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455290" y="3781663"/>
            <a:ext cx="730064" cy="7211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FF0D08-AA1A-2C4B-380A-B83684DF1B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47925" y="4977826"/>
            <a:ext cx="1377198" cy="1281883"/>
          </a:xfrm>
          <a:prstGeom prst="bentConnector3">
            <a:avLst>
              <a:gd name="adj1" fmla="val -58858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8CB66B0-2A27-C733-04DF-F690EFB21F8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 flipV="1">
            <a:off x="3385332" y="5021674"/>
            <a:ext cx="1434989" cy="1196741"/>
          </a:xfrm>
          <a:prstGeom prst="bentConnector3">
            <a:avLst>
              <a:gd name="adj1" fmla="val -71501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300C72-5382-7371-AB9F-174B11D53E57}"/>
              </a:ext>
            </a:extLst>
          </p:cNvPr>
          <p:cNvSpPr txBox="1"/>
          <p:nvPr/>
        </p:nvSpPr>
        <p:spPr>
          <a:xfrm>
            <a:off x="8945746" y="548764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8B31A9-7049-C1C9-0176-04E207187075}"/>
              </a:ext>
            </a:extLst>
          </p:cNvPr>
          <p:cNvSpPr txBox="1"/>
          <p:nvPr/>
        </p:nvSpPr>
        <p:spPr>
          <a:xfrm>
            <a:off x="1583871" y="53290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320C10-C691-DC36-3D22-2A6B37F62B74}"/>
              </a:ext>
            </a:extLst>
          </p:cNvPr>
          <p:cNvSpPr txBox="1"/>
          <p:nvPr/>
        </p:nvSpPr>
        <p:spPr>
          <a:xfrm>
            <a:off x="350431" y="233993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Services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7A396C-2D3A-28B4-A0A5-7FC24AEAEA56}"/>
              </a:ext>
            </a:extLst>
          </p:cNvPr>
          <p:cNvSpPr txBox="1"/>
          <p:nvPr/>
        </p:nvSpPr>
        <p:spPr>
          <a:xfrm>
            <a:off x="6941810" y="4027832"/>
            <a:ext cx="231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Bussiness</a:t>
            </a: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5CF782-2961-1D2F-FEF0-DB7182A53894}"/>
              </a:ext>
            </a:extLst>
          </p:cNvPr>
          <p:cNvCxnSpPr>
            <a:cxnSpLocks/>
          </p:cNvCxnSpPr>
          <p:nvPr/>
        </p:nvCxnSpPr>
        <p:spPr>
          <a:xfrm>
            <a:off x="5525246" y="4977826"/>
            <a:ext cx="745671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0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6D06-E751-FAD4-AC76-531574B4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2B1B-2AAC-CAE5-8A9C-17AC6FA4F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STEPS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Create Eureka Service Registry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Create Department Service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Create the Config Server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Create </a:t>
            </a:r>
            <a:r>
              <a:rPr lang="en-IN" dirty="0" err="1"/>
              <a:t>Zipkin</a:t>
            </a:r>
            <a:r>
              <a:rPr lang="en-IN" dirty="0"/>
              <a:t> server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Finish Department Service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Create Employee Service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Interservice communication using </a:t>
            </a:r>
            <a:r>
              <a:rPr lang="en-IN" dirty="0" err="1"/>
              <a:t>RestClient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Create API Gateway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Spring Boot Actuator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Create Circuit Breakers using Resilence4J</a:t>
            </a:r>
          </a:p>
        </p:txBody>
      </p:sp>
    </p:spTree>
    <p:extLst>
      <p:ext uri="{BB962C8B-B14F-4D97-AF65-F5344CB8AC3E}">
        <p14:creationId xmlns:p14="http://schemas.microsoft.com/office/powerpoint/2010/main" val="389592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BA66-BCB7-7C4F-B11E-B75306FD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Eureka Service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D80D-6293-CD77-C923-CEA946206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2" y="1836258"/>
            <a:ext cx="11593286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Dependencies</a:t>
            </a:r>
          </a:p>
          <a:p>
            <a:pPr lvl="1"/>
            <a:r>
              <a:rPr lang="en-IN" dirty="0"/>
              <a:t>Spring-boot-starter-web</a:t>
            </a:r>
          </a:p>
          <a:p>
            <a:pPr lvl="1"/>
            <a:r>
              <a:rPr lang="en-IN" dirty="0"/>
              <a:t>Eureka-server</a:t>
            </a:r>
          </a:p>
          <a:p>
            <a:r>
              <a:rPr lang="en-IN" dirty="0"/>
              <a:t>Add @EnableEurekaServer above the class with main method.</a:t>
            </a:r>
          </a:p>
          <a:p>
            <a:r>
              <a:rPr lang="en-IN" dirty="0"/>
              <a:t>Configuration in </a:t>
            </a:r>
            <a:r>
              <a:rPr lang="en-IN" dirty="0" err="1"/>
              <a:t>application.properties</a:t>
            </a:r>
            <a:r>
              <a:rPr lang="en-IN" dirty="0"/>
              <a:t> file</a:t>
            </a:r>
          </a:p>
          <a:p>
            <a:pPr marL="457200" lvl="1" indent="0">
              <a:buNone/>
            </a:pPr>
            <a:r>
              <a:rPr lang="en-IN" dirty="0"/>
              <a:t>spring.application.name=service-registry</a:t>
            </a:r>
          </a:p>
          <a:p>
            <a:pPr marL="457200" lvl="1" indent="0">
              <a:buNone/>
            </a:pPr>
            <a:r>
              <a:rPr lang="en-IN" dirty="0" err="1"/>
              <a:t>server.port</a:t>
            </a:r>
            <a:r>
              <a:rPr lang="en-IN" dirty="0"/>
              <a:t>=8761</a:t>
            </a:r>
          </a:p>
          <a:p>
            <a:pPr marL="457200" lvl="1" indent="0">
              <a:buNone/>
            </a:pPr>
            <a:r>
              <a:rPr lang="en-IN" dirty="0" err="1"/>
              <a:t>eureka.instance.hostname</a:t>
            </a:r>
            <a:r>
              <a:rPr lang="en-IN" dirty="0"/>
              <a:t>=localhost</a:t>
            </a:r>
          </a:p>
          <a:p>
            <a:pPr marL="457200" lvl="1" indent="0">
              <a:buNone/>
            </a:pPr>
            <a:r>
              <a:rPr lang="en-IN" dirty="0" err="1"/>
              <a:t>eureka.client.register</a:t>
            </a:r>
            <a:r>
              <a:rPr lang="en-IN" dirty="0"/>
              <a:t>-with-eureka=false</a:t>
            </a:r>
          </a:p>
          <a:p>
            <a:pPr marL="457200" lvl="1" indent="0">
              <a:buNone/>
            </a:pPr>
            <a:r>
              <a:rPr lang="en-IN" dirty="0" err="1"/>
              <a:t>eureka.client.fetch</a:t>
            </a:r>
            <a:r>
              <a:rPr lang="en-IN" dirty="0"/>
              <a:t>-registry=false</a:t>
            </a:r>
          </a:p>
          <a:p>
            <a:pPr marL="457200" lvl="1" indent="0">
              <a:buNone/>
            </a:pPr>
            <a:r>
              <a:rPr lang="en-IN" dirty="0" err="1"/>
              <a:t>eureka.client.serviceUrl.defaultZone</a:t>
            </a:r>
            <a:r>
              <a:rPr lang="en-IN" dirty="0"/>
              <a:t>=http://${eureka.instance.hostname}:${server.port}/eureka</a:t>
            </a:r>
          </a:p>
          <a:p>
            <a:r>
              <a:rPr lang="en-IN" dirty="0"/>
              <a:t>Start the application.</a:t>
            </a:r>
          </a:p>
          <a:p>
            <a:r>
              <a:rPr lang="en-IN" dirty="0"/>
              <a:t>Check the </a:t>
            </a:r>
            <a:r>
              <a:rPr lang="en-IN" dirty="0" err="1"/>
              <a:t>url</a:t>
            </a:r>
            <a:r>
              <a:rPr lang="en-IN" dirty="0"/>
              <a:t> : http://localhost:8761</a:t>
            </a:r>
          </a:p>
        </p:txBody>
      </p:sp>
    </p:spTree>
    <p:extLst>
      <p:ext uri="{BB962C8B-B14F-4D97-AF65-F5344CB8AC3E}">
        <p14:creationId xmlns:p14="http://schemas.microsoft.com/office/powerpoint/2010/main" val="302933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0AF7-E5BB-CE72-55E7-939549BC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Create the department-service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2544-D08B-592C-EE38-B66A1EB79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Dependencies</a:t>
            </a:r>
          </a:p>
          <a:p>
            <a:pPr lvl="1"/>
            <a:r>
              <a:rPr lang="en-IN" dirty="0"/>
              <a:t>Spring-boot-starter-web</a:t>
            </a:r>
          </a:p>
          <a:p>
            <a:pPr lvl="1"/>
            <a:r>
              <a:rPr lang="en-IN" dirty="0"/>
              <a:t>Eureka discovery client</a:t>
            </a:r>
          </a:p>
          <a:p>
            <a:pPr lvl="1"/>
            <a:r>
              <a:rPr lang="en-IN" dirty="0"/>
              <a:t>Spring boot actuator</a:t>
            </a:r>
          </a:p>
          <a:p>
            <a:r>
              <a:rPr lang="en-IN" dirty="0"/>
              <a:t>Add @EnableDiscoveryClient above the class with main method.</a:t>
            </a:r>
          </a:p>
          <a:p>
            <a:r>
              <a:rPr lang="en-IN" dirty="0"/>
              <a:t>Configuration in </a:t>
            </a:r>
            <a:r>
              <a:rPr lang="en-IN" dirty="0" err="1"/>
              <a:t>application.properties</a:t>
            </a:r>
            <a:r>
              <a:rPr lang="en-IN" dirty="0"/>
              <a:t> file</a:t>
            </a:r>
          </a:p>
          <a:p>
            <a:pPr marL="457200" lvl="1" indent="0">
              <a:buNone/>
            </a:pPr>
            <a:r>
              <a:rPr lang="en-IN" dirty="0"/>
              <a:t>spring.application.name=department-service</a:t>
            </a:r>
          </a:p>
          <a:p>
            <a:pPr marL="457200" lvl="1" indent="0">
              <a:buNone/>
            </a:pPr>
            <a:r>
              <a:rPr lang="en-IN" dirty="0" err="1"/>
              <a:t>server.port</a:t>
            </a:r>
            <a:r>
              <a:rPr lang="en-IN" dirty="0"/>
              <a:t>=8081</a:t>
            </a:r>
          </a:p>
          <a:p>
            <a:pPr marL="457200" lvl="1" indent="0">
              <a:buNone/>
            </a:pPr>
            <a:r>
              <a:rPr lang="en-IN" dirty="0" err="1"/>
              <a:t>eureka.client.serviceUrl.defaultZone</a:t>
            </a:r>
            <a:r>
              <a:rPr lang="en-IN" dirty="0"/>
              <a:t>: http://localhost:8761/eureka/</a:t>
            </a:r>
          </a:p>
          <a:p>
            <a:r>
              <a:rPr lang="en-IN" dirty="0"/>
              <a:t>Start the application and check in Eureka server dashboard.</a:t>
            </a:r>
          </a:p>
        </p:txBody>
      </p:sp>
    </p:spTree>
    <p:extLst>
      <p:ext uri="{BB962C8B-B14F-4D97-AF65-F5344CB8AC3E}">
        <p14:creationId xmlns:p14="http://schemas.microsoft.com/office/powerpoint/2010/main" val="49647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FA70-BEE2-405C-142E-780795A1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Create the Config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35B3-C9C9-7D11-2BFF-81A7164EC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6382"/>
          </a:xfrm>
        </p:spPr>
        <p:txBody>
          <a:bodyPr>
            <a:normAutofit/>
          </a:bodyPr>
          <a:lstStyle/>
          <a:p>
            <a:r>
              <a:rPr lang="en-IN" dirty="0"/>
              <a:t>Dependencies</a:t>
            </a:r>
          </a:p>
          <a:p>
            <a:pPr lvl="1"/>
            <a:r>
              <a:rPr lang="en-IN" dirty="0"/>
              <a:t>Config server</a:t>
            </a:r>
          </a:p>
          <a:p>
            <a:r>
              <a:rPr lang="en-IN" dirty="0"/>
              <a:t>Add @EnableConfigServer above the class with main method.</a:t>
            </a:r>
          </a:p>
          <a:p>
            <a:r>
              <a:rPr lang="en-IN" dirty="0"/>
              <a:t>We will keep the microservices configuration in the native application itself instead of the git repo.</a:t>
            </a:r>
          </a:p>
          <a:p>
            <a:r>
              <a:rPr lang="en-IN" dirty="0"/>
              <a:t>So in </a:t>
            </a:r>
            <a:r>
              <a:rPr lang="en-IN" dirty="0" err="1"/>
              <a:t>application.properties</a:t>
            </a:r>
            <a:r>
              <a:rPr lang="en-IN" dirty="0"/>
              <a:t> file add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spring.application.name=</a:t>
            </a:r>
            <a:r>
              <a:rPr lang="en-IN" sz="14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config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-server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server.port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8088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spring.profiles.active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native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41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FA70-BEE2-405C-142E-780795A1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Create the Config Server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35B3-C9C9-7D11-2BFF-81A7164EC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638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Next create a config folder in resources folder.</a:t>
            </a:r>
          </a:p>
          <a:p>
            <a:r>
              <a:rPr lang="en-IN" dirty="0"/>
              <a:t>Create properties files in the name of the microservice (department-</a:t>
            </a:r>
            <a:r>
              <a:rPr lang="en-IN" dirty="0" err="1"/>
              <a:t>service.properties</a:t>
            </a:r>
            <a:r>
              <a:rPr lang="en-IN" dirty="0"/>
              <a:t>)</a:t>
            </a:r>
          </a:p>
          <a:p>
            <a:r>
              <a:rPr lang="en-IN" dirty="0"/>
              <a:t>Now remove all the configurations of department-service except for service name from it’s </a:t>
            </a:r>
            <a:r>
              <a:rPr lang="en-IN" dirty="0" err="1"/>
              <a:t>application.properties</a:t>
            </a:r>
            <a:r>
              <a:rPr lang="en-IN" dirty="0"/>
              <a:t> file and place it in department-</a:t>
            </a:r>
            <a:r>
              <a:rPr lang="en-IN" dirty="0" err="1"/>
              <a:t>service.properties</a:t>
            </a:r>
            <a:r>
              <a:rPr lang="en-IN" dirty="0"/>
              <a:t> file.</a:t>
            </a:r>
          </a:p>
          <a:p>
            <a:r>
              <a:rPr lang="en-IN" dirty="0"/>
              <a:t>Next add the below configuration in department-service ‘s </a:t>
            </a:r>
            <a:r>
              <a:rPr lang="en-IN" dirty="0" err="1"/>
              <a:t>application.properties</a:t>
            </a:r>
            <a:r>
              <a:rPr lang="en-IN" dirty="0"/>
              <a:t> file.</a:t>
            </a:r>
          </a:p>
          <a:p>
            <a:pPr marL="457200" lvl="1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spring.config.import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optional:</a:t>
            </a:r>
            <a:r>
              <a:rPr lang="en-IN" sz="1400" u="sng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configserver</a:t>
            </a:r>
            <a:r>
              <a:rPr lang="en-IN" sz="14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:http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://localhost:8088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dirty="0"/>
              <a:t>Next add  config-client dependency to department-service.</a:t>
            </a:r>
          </a:p>
          <a:p>
            <a:r>
              <a:rPr lang="en-IN" dirty="0"/>
              <a:t>Next start the config-server app.</a:t>
            </a:r>
          </a:p>
          <a:p>
            <a:r>
              <a:rPr lang="en-IN" dirty="0"/>
              <a:t>Next restart the department-service app.</a:t>
            </a:r>
          </a:p>
          <a:p>
            <a:r>
              <a:rPr lang="en-IN" dirty="0"/>
              <a:t>Check the Eureka dashboard to see the department-service listed there.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27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C90E-CC30-661A-1830-EFFB8607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Create the </a:t>
            </a:r>
            <a:r>
              <a:rPr lang="en-IN" dirty="0" err="1"/>
              <a:t>Zipkin</a:t>
            </a:r>
            <a:r>
              <a:rPr lang="en-IN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974F8-0BDE-642E-F6FB-852FDEFF5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Go to </a:t>
            </a:r>
            <a:r>
              <a:rPr lang="en-IN" dirty="0">
                <a:hlinkClick r:id="rId3"/>
              </a:rPr>
              <a:t>https://hub.docker.com/r/openzipkin/zipkin/</a:t>
            </a:r>
            <a:endParaRPr lang="en-IN" dirty="0"/>
          </a:p>
          <a:p>
            <a:r>
              <a:rPr lang="en-IN" dirty="0"/>
              <a:t>Go to Quick start section</a:t>
            </a:r>
          </a:p>
          <a:p>
            <a:r>
              <a:rPr lang="en-IN" dirty="0"/>
              <a:t>Run the </a:t>
            </a:r>
            <a:r>
              <a:rPr lang="en-IN" dirty="0" err="1"/>
              <a:t>Zipkin</a:t>
            </a:r>
            <a:r>
              <a:rPr lang="en-IN" dirty="0"/>
              <a:t> server through docker</a:t>
            </a:r>
          </a:p>
          <a:p>
            <a:pPr marL="914400" lvl="2" indent="0">
              <a:buNone/>
            </a:pPr>
            <a:r>
              <a:rPr lang="en-IN" dirty="0"/>
              <a:t>docker run -d -p 9411:9411 </a:t>
            </a:r>
            <a:r>
              <a:rPr lang="en-IN" dirty="0" err="1"/>
              <a:t>openzipkin</a:t>
            </a:r>
            <a:r>
              <a:rPr lang="en-IN" dirty="0"/>
              <a:t>/</a:t>
            </a:r>
            <a:r>
              <a:rPr lang="en-IN" dirty="0" err="1"/>
              <a:t>zipkin</a:t>
            </a:r>
            <a:endParaRPr lang="en-IN" dirty="0"/>
          </a:p>
          <a:p>
            <a:r>
              <a:rPr lang="en-US" dirty="0"/>
              <a:t>Once the server is running, you can view traces with the </a:t>
            </a:r>
            <a:r>
              <a:rPr lang="en-US" dirty="0" err="1"/>
              <a:t>Zipkin</a:t>
            </a:r>
            <a:r>
              <a:rPr lang="en-US" dirty="0"/>
              <a:t> UI at </a:t>
            </a:r>
            <a:r>
              <a:rPr lang="en-US" dirty="0">
                <a:hlinkClick r:id="rId4"/>
              </a:rPr>
              <a:t>http://localhost:9411/zipkin/</a:t>
            </a:r>
            <a:endParaRPr lang="en-US" dirty="0"/>
          </a:p>
          <a:p>
            <a:r>
              <a:rPr lang="en-US" dirty="0"/>
              <a:t>Next connect the services to this </a:t>
            </a:r>
            <a:r>
              <a:rPr lang="en-US" dirty="0" err="1"/>
              <a:t>zipkin</a:t>
            </a:r>
            <a:r>
              <a:rPr lang="en-US" dirty="0"/>
              <a:t> server.</a:t>
            </a:r>
          </a:p>
          <a:p>
            <a:r>
              <a:rPr lang="en-US" dirty="0"/>
              <a:t>Add the </a:t>
            </a:r>
            <a:r>
              <a:rPr lang="en-US" dirty="0" err="1"/>
              <a:t>zipkin</a:t>
            </a:r>
            <a:r>
              <a:rPr lang="en-US" dirty="0"/>
              <a:t> dependencies(3) in department-service.</a:t>
            </a:r>
          </a:p>
          <a:p>
            <a:r>
              <a:rPr lang="en-US" dirty="0"/>
              <a:t>Now by default all logs will be logged to 9411.</a:t>
            </a:r>
          </a:p>
          <a:p>
            <a:r>
              <a:rPr lang="en-US" dirty="0"/>
              <a:t>Next specify the tracing probability as 100%. So add the following in department-</a:t>
            </a:r>
            <a:r>
              <a:rPr lang="en-US" dirty="0" err="1"/>
              <a:t>service.properties</a:t>
            </a:r>
            <a:r>
              <a:rPr lang="en-US" dirty="0"/>
              <a:t> file.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management.tracing.sampling.probability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1.0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dirty="0"/>
              <a:t>Now restart config-server.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28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D484-7EA6-E70C-D705-CA725741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Finish Department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2518-02EE-DF52-B509-F51A73BED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Complete the department-service.</a:t>
            </a:r>
          </a:p>
          <a:p>
            <a:r>
              <a:rPr lang="en-IN" dirty="0"/>
              <a:t>Create Repository, Entity, Controller.</a:t>
            </a:r>
          </a:p>
          <a:p>
            <a:r>
              <a:rPr lang="en-IN" dirty="0"/>
              <a:t>Use Logger to log information.</a:t>
            </a:r>
          </a:p>
          <a:p>
            <a:r>
              <a:rPr lang="en-IN" dirty="0"/>
              <a:t>Restart department-service.</a:t>
            </a:r>
          </a:p>
          <a:p>
            <a:r>
              <a:rPr lang="en-IN" dirty="0"/>
              <a:t>Test the end points.</a:t>
            </a:r>
          </a:p>
          <a:p>
            <a:r>
              <a:rPr lang="en-IN" dirty="0"/>
              <a:t>Refresh </a:t>
            </a:r>
            <a:r>
              <a:rPr lang="en-IN" dirty="0" err="1"/>
              <a:t>Zipkin</a:t>
            </a:r>
            <a:r>
              <a:rPr lang="en-IN" dirty="0"/>
              <a:t> page to see the traces logged.</a:t>
            </a:r>
          </a:p>
        </p:txBody>
      </p:sp>
    </p:spTree>
    <p:extLst>
      <p:ext uri="{BB962C8B-B14F-4D97-AF65-F5344CB8AC3E}">
        <p14:creationId xmlns:p14="http://schemas.microsoft.com/office/powerpoint/2010/main" val="198764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</TotalTime>
  <Words>1351</Words>
  <Application>Microsoft Office PowerPoint</Application>
  <PresentationFormat>Widescreen</PresentationFormat>
  <Paragraphs>171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 Display</vt:lpstr>
      <vt:lpstr>Arial</vt:lpstr>
      <vt:lpstr>Calibri</vt:lpstr>
      <vt:lpstr>Calibri Light</vt:lpstr>
      <vt:lpstr>Courier New</vt:lpstr>
      <vt:lpstr>Office Theme</vt:lpstr>
      <vt:lpstr>Spring Boot Microservices</vt:lpstr>
      <vt:lpstr>Design</vt:lpstr>
      <vt:lpstr>Get Started</vt:lpstr>
      <vt:lpstr>1. Create Eureka Service Registry</vt:lpstr>
      <vt:lpstr>2. Create the department-service</vt:lpstr>
      <vt:lpstr>3. Create the Config Server</vt:lpstr>
      <vt:lpstr>3. Create the Config Server - contd</vt:lpstr>
      <vt:lpstr>4. Create the Zipkin server</vt:lpstr>
      <vt:lpstr>5. Finish Department Service</vt:lpstr>
      <vt:lpstr>6. Create Employee Service</vt:lpstr>
      <vt:lpstr>7. Interservice communication - RestClient</vt:lpstr>
      <vt:lpstr>8. Create API Gateway</vt:lpstr>
      <vt:lpstr>Spring Boot Actuator</vt:lpstr>
      <vt:lpstr>9. Spring Boot Actuator</vt:lpstr>
      <vt:lpstr>9. Create Circuit Breakers using Resilence4J</vt:lpstr>
      <vt:lpstr>9. Create Circuit Breakers using Resilence4J</vt:lpstr>
      <vt:lpstr>9. Create Circuit Breakers using Resilence4J - contd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18</cp:revision>
  <dcterms:created xsi:type="dcterms:W3CDTF">2024-09-23T16:33:06Z</dcterms:created>
  <dcterms:modified xsi:type="dcterms:W3CDTF">2024-09-27T08:38:37Z</dcterms:modified>
</cp:coreProperties>
</file>