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60" r:id="rId3"/>
    <p:sldId id="305" r:id="rId4"/>
    <p:sldId id="306" r:id="rId5"/>
    <p:sldId id="273" r:id="rId6"/>
    <p:sldId id="282" r:id="rId7"/>
    <p:sldId id="257" r:id="rId8"/>
    <p:sldId id="262" r:id="rId9"/>
    <p:sldId id="258" r:id="rId10"/>
    <p:sldId id="312" r:id="rId11"/>
    <p:sldId id="259" r:id="rId12"/>
    <p:sldId id="264" r:id="rId13"/>
    <p:sldId id="308" r:id="rId14"/>
    <p:sldId id="309" r:id="rId15"/>
    <p:sldId id="310" r:id="rId16"/>
    <p:sldId id="311" r:id="rId17"/>
    <p:sldId id="265" r:id="rId18"/>
    <p:sldId id="272" r:id="rId19"/>
    <p:sldId id="283"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Fjalla One" panose="020B0604020202020204" charset="0"/>
      <p:regular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F193A8-5A75-416B-8C52-FE23DF0A34EA}">
  <a:tblStyle styleId="{19F193A8-5A75-416B-8C52-FE23DF0A34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13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19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91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554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16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642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8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1" r:id="rId11"/>
    <p:sldLayoutId id="2147483662" r:id="rId12"/>
    <p:sldLayoutId id="2147483663" r:id="rId13"/>
    <p:sldLayoutId id="2147483669"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69294" y="95982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62384" y="2018583"/>
            <a:ext cx="3574346" cy="1792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800" b="1" dirty="0">
                <a:effectLst>
                  <a:outerShdw blurRad="38100" dist="38100" dir="2700000" algn="tl">
                    <a:srgbClr val="000000">
                      <a:alpha val="43137"/>
                    </a:srgbClr>
                  </a:outerShdw>
                </a:effectLst>
              </a:rPr>
              <a:t>Real Estate</a:t>
            </a:r>
            <a:br>
              <a:rPr lang="en" sz="3800" b="1" dirty="0">
                <a:effectLst>
                  <a:outerShdw blurRad="38100" dist="38100" dir="2700000" algn="tl">
                    <a:srgbClr val="000000">
                      <a:alpha val="43137"/>
                    </a:srgbClr>
                  </a:outerShdw>
                </a:effectLst>
              </a:rPr>
            </a:br>
            <a:r>
              <a:rPr lang="en" sz="3800" b="1" dirty="0">
                <a:effectLst>
                  <a:outerShdw blurRad="38100" dist="38100" dir="2700000" algn="tl">
                    <a:srgbClr val="000000">
                      <a:alpha val="43137"/>
                    </a:srgbClr>
                  </a:outerShdw>
                </a:effectLst>
              </a:rPr>
              <a:t>Business Domain</a:t>
            </a:r>
            <a:endParaRPr sz="38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410E5B7-84E5-4E6B-8E86-7091396E8C13}"/>
              </a:ext>
            </a:extLst>
          </p:cNvPr>
          <p:cNvSpPr>
            <a:spLocks noGrp="1"/>
          </p:cNvSpPr>
          <p:nvPr>
            <p:ph type="subTitle" idx="1"/>
          </p:nvPr>
        </p:nvSpPr>
        <p:spPr>
          <a:xfrm>
            <a:off x="6292607" y="3715369"/>
            <a:ext cx="2544123" cy="736140"/>
          </a:xfrm>
        </p:spPr>
        <p:txBody>
          <a:bodyPr/>
          <a:lstStyle/>
          <a:p>
            <a:r>
              <a:rPr lang="en-US" dirty="0"/>
              <a:t>Abhigyan Sinha</a:t>
            </a:r>
          </a:p>
          <a:p>
            <a:r>
              <a:rPr lang="en-US" dirty="0"/>
              <a:t>VT20222029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46591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2">
                    <a:lumMod val="25000"/>
                  </a:schemeClr>
                </a:solidFill>
                <a:effectLst>
                  <a:outerShdw blurRad="38100" dist="38100" dir="2700000" algn="tl">
                    <a:srgbClr val="000000">
                      <a:alpha val="43137"/>
                    </a:srgbClr>
                  </a:outerShdw>
                </a:effectLst>
              </a:rPr>
              <a:t>Buyer Behavior And Intent</a:t>
            </a:r>
            <a:endParaRPr u="sng" dirty="0">
              <a:solidFill>
                <a:schemeClr val="tx2">
                  <a:lumMod val="25000"/>
                </a:schemeClr>
              </a:solidFill>
              <a:effectLst>
                <a:outerShdw blurRad="38100" dist="38100" dir="2700000" algn="tl">
                  <a:srgbClr val="000000">
                    <a:alpha val="43137"/>
                  </a:srgbClr>
                </a:outerShdw>
              </a:effectLst>
            </a:endParaRPr>
          </a:p>
        </p:txBody>
      </p:sp>
      <p:sp>
        <p:nvSpPr>
          <p:cNvPr id="1891" name="Google Shape;1891;p36"/>
          <p:cNvSpPr txBox="1">
            <a:spLocks noGrp="1"/>
          </p:cNvSpPr>
          <p:nvPr>
            <p:ph type="body" idx="1"/>
          </p:nvPr>
        </p:nvSpPr>
        <p:spPr>
          <a:xfrm>
            <a:off x="719250" y="1873835"/>
            <a:ext cx="7705500" cy="1966734"/>
          </a:xfrm>
          <a:prstGeom prst="rect">
            <a:avLst/>
          </a:prstGeom>
        </p:spPr>
        <p:txBody>
          <a:bodyPr spcFirstLastPara="1" wrap="square" lIns="91425" tIns="91425" rIns="91425" bIns="91425" anchor="ctr" anchorCtr="0">
            <a:noAutofit/>
          </a:bodyPr>
          <a:lstStyle/>
          <a:p>
            <a:pPr marL="152400" indent="0" algn="ctr">
              <a:buNone/>
            </a:pPr>
            <a:r>
              <a:rPr lang="en-US" sz="1800" b="1" dirty="0">
                <a:solidFill>
                  <a:srgbClr val="000000"/>
                </a:solidFill>
                <a:effectLst/>
                <a:latin typeface="Barlow Semi Condensed Medium" panose="00000606000000000000" pitchFamily="2" charset="0"/>
                <a:ea typeface="Calibri" panose="020F0502020204030204" pitchFamily="34" charset="0"/>
              </a:rPr>
              <a:t>How do you determine if a multi-family offer is better than another? </a:t>
            </a:r>
          </a:p>
          <a:p>
            <a:pPr marL="152400" indent="0" algn="ctr">
              <a:buNone/>
            </a:pPr>
            <a:endParaRPr lang="en-US" sz="1400" dirty="0">
              <a:solidFill>
                <a:srgbClr val="000000"/>
              </a:solidFill>
              <a:latin typeface="Barlow Semi Condensed Medium" panose="00000606000000000000" pitchFamily="2" charset="0"/>
            </a:endParaRPr>
          </a:p>
          <a:p>
            <a:pPr marL="285750" marR="0"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Barlow Semi Condensed Medium" panose="00000606000000000000" pitchFamily="2" charset="0"/>
                <a:ea typeface="Calibri" panose="020F0502020204030204" pitchFamily="34" charset="0"/>
                <a:cs typeface="Times New Roman" panose="02020603050405020304" pitchFamily="18" charset="0"/>
              </a:rPr>
              <a:t>As a real estate investor, operator and distributor. An important part of your analysis when looking at real estate for investment is looking at the property's past performance. This includes analyzing various factors including vacancy rates, bad debts, incentives, income and expenses.</a:t>
            </a:r>
          </a:p>
          <a:p>
            <a:pPr marL="285750" marR="0"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Barlow Semi Condensed Medium" panose="00000606000000000000" pitchFamily="2" charset="0"/>
                <a:ea typeface="Calibri" panose="020F0502020204030204" pitchFamily="34" charset="0"/>
                <a:cs typeface="Times New Roman" panose="02020603050405020304" pitchFamily="18" charset="0"/>
              </a:rPr>
              <a:t>We not only look at real estate performance over the past six or 12 months, but also look for trends. This indicates the future performance of the asset.</a:t>
            </a:r>
            <a:r>
              <a:rPr lang="en-US" sz="1400" dirty="0">
                <a:latin typeface="Barlow Semi Condensed Medium" panose="00000606000000000000" pitchFamily="2" charset="0"/>
                <a:ea typeface="Calibri" panose="020F0502020204030204" pitchFamily="34" charset="0"/>
                <a:cs typeface="Times New Roman" panose="02020603050405020304" pitchFamily="18" charset="0"/>
              </a:rPr>
              <a:t> T</a:t>
            </a:r>
            <a:r>
              <a:rPr lang="en-US" sz="1400" dirty="0">
                <a:solidFill>
                  <a:srgbClr val="222222"/>
                </a:solidFill>
                <a:effectLst/>
                <a:latin typeface="Barlow Semi Condensed Medium" panose="00000606000000000000" pitchFamily="2" charset="0"/>
                <a:ea typeface="Calibri" panose="020F0502020204030204" pitchFamily="34" charset="0"/>
                <a:cs typeface="Times New Roman" panose="02020603050405020304" pitchFamily="18" charset="0"/>
              </a:rPr>
              <a:t>he current real estate market is a seller’s market, so matching the right people with the right places at the perfect price point is a profit-driving value proposition. </a:t>
            </a:r>
          </a:p>
          <a:p>
            <a:pPr marL="285750" marR="0"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Barlow Semi Condensed Medium" panose="00000606000000000000" pitchFamily="2" charset="0"/>
                <a:ea typeface="Calibri" panose="020F0502020204030204" pitchFamily="34" charset="0"/>
              </a:rPr>
              <a:t>In addition, different market segments are developing at different rates, such as luxury apartments.</a:t>
            </a:r>
            <a:br>
              <a:rPr lang="en-US" sz="1800" dirty="0">
                <a:solidFill>
                  <a:srgbClr val="000000"/>
                </a:solidFill>
                <a:effectLst/>
                <a:latin typeface="Times New Roman" panose="02020603050405020304" pitchFamily="18" charset="0"/>
                <a:ea typeface="Calibri" panose="020F0502020204030204" pitchFamily="34" charset="0"/>
              </a:rPr>
            </a:br>
            <a:endParaRPr lang="en-US" sz="1400" dirty="0">
              <a:effectLst/>
              <a:latin typeface="Barlow Semi Condensed Medium" panose="00000606000000000000" pitchFamily="2" charset="0"/>
              <a:ea typeface="Calibri" panose="020F0502020204030204" pitchFamily="34" charset="0"/>
              <a:cs typeface="Times New Roman" panose="02020603050405020304" pitchFamily="18" charset="0"/>
            </a:endParaRPr>
          </a:p>
          <a:p>
            <a:pPr marL="152400" indent="0">
              <a:buNone/>
            </a:pPr>
            <a:endParaRPr lang="en-US" sz="1400" dirty="0">
              <a:solidFill>
                <a:srgbClr val="000000"/>
              </a:solidFill>
              <a:latin typeface="Barlow Semi Condensed Medium" panose="00000606000000000000" pitchFamily="2" charset="0"/>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94066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3224" y="1580673"/>
            <a:ext cx="2918637"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Exemplar Statistics</a:t>
            </a:r>
            <a:endParaRPr sz="4700" dirty="0"/>
          </a:p>
        </p:txBody>
      </p:sp>
      <p:sp>
        <p:nvSpPr>
          <p:cNvPr id="2157" name="Google Shape;2157;p38"/>
          <p:cNvSpPr txBox="1">
            <a:spLocks noGrp="1"/>
          </p:cNvSpPr>
          <p:nvPr>
            <p:ph type="subTitle" idx="1"/>
          </p:nvPr>
        </p:nvSpPr>
        <p:spPr>
          <a:xfrm>
            <a:off x="2832342" y="2637725"/>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313636"/>
                </a:solidFill>
                <a:effectLst/>
                <a:latin typeface="Barlow Semi Condensed" panose="00000506000000000000" pitchFamily="2" charset="0"/>
              </a:rPr>
              <a:t>Real estate statistics give agents, investors, and clients data-based insights into the constantly shifting housing market.</a:t>
            </a:r>
            <a:endParaRPr dirty="0">
              <a:latin typeface="Barlow Semi Condensed" panose="00000506000000000000" pitchFamily="2" charset="0"/>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136863" y="247200"/>
            <a:ext cx="7156598" cy="572700"/>
          </a:xfrm>
          <a:prstGeom prst="rect">
            <a:avLst/>
          </a:prstGeom>
        </p:spPr>
        <p:txBody>
          <a:bodyPr spcFirstLastPara="1" wrap="square" lIns="91425" tIns="91425" rIns="91425" bIns="91425" anchor="t" anchorCtr="0">
            <a:noAutofit/>
          </a:bodyPr>
          <a:lstStyle/>
          <a:p>
            <a:pPr algn="l"/>
            <a:r>
              <a:rPr lang="en-US" i="0" u="sng" dirty="0">
                <a:solidFill>
                  <a:srgbClr val="313636"/>
                </a:solidFill>
                <a:effectLst>
                  <a:outerShdw blurRad="38100" dist="38100" dir="2700000" algn="tl">
                    <a:srgbClr val="000000">
                      <a:alpha val="43137"/>
                    </a:srgbClr>
                  </a:outerShdw>
                </a:effectLst>
                <a:latin typeface="Fjalla One" panose="020B0604020202020204" charset="0"/>
              </a:rPr>
              <a:t>Gen X is the biggest generation of homebuyers</a:t>
            </a:r>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0" name="Google Shape;2310;p43"/>
          <p:cNvSpPr txBox="1"/>
          <p:nvPr/>
        </p:nvSpPr>
        <p:spPr>
          <a:xfrm>
            <a:off x="5434977" y="4175297"/>
            <a:ext cx="2752200" cy="39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Gen X is the biggest generation of homesellers</a:t>
            </a:r>
            <a:endParaRPr sz="1600" dirty="0">
              <a:solidFill>
                <a:schemeClr val="dk2"/>
              </a:solidFill>
              <a:latin typeface="Barlow Semi Condensed"/>
              <a:ea typeface="Barlow Semi Condensed"/>
              <a:cs typeface="Barlow Semi Condensed"/>
              <a:sym typeface="Barlow Semi Condensed"/>
            </a:endParaRPr>
          </a:p>
        </p:txBody>
      </p:sp>
      <p:grpSp>
        <p:nvGrpSpPr>
          <p:cNvPr id="2311" name="Google Shape;2311;p43"/>
          <p:cNvGrpSpPr/>
          <p:nvPr/>
        </p:nvGrpSpPr>
        <p:grpSpPr>
          <a:xfrm>
            <a:off x="6192159" y="2942009"/>
            <a:ext cx="1245900" cy="1245900"/>
            <a:chOff x="6293934" y="2789548"/>
            <a:chExt cx="1245900" cy="1245900"/>
          </a:xfrm>
        </p:grpSpPr>
        <p:sp>
          <p:nvSpPr>
            <p:cNvPr id="2312" name="Google Shape;2312;p43"/>
            <p:cNvSpPr/>
            <p:nvPr/>
          </p:nvSpPr>
          <p:spPr>
            <a:xfrm>
              <a:off x="6293934" y="27895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6401784" y="28974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43"/>
          <p:cNvGrpSpPr/>
          <p:nvPr/>
        </p:nvGrpSpPr>
        <p:grpSpPr>
          <a:xfrm>
            <a:off x="6192159" y="1010648"/>
            <a:ext cx="1245900" cy="1245900"/>
            <a:chOff x="6293934" y="1010648"/>
            <a:chExt cx="1245900" cy="1245900"/>
          </a:xfrm>
        </p:grpSpPr>
        <p:sp>
          <p:nvSpPr>
            <p:cNvPr id="2315" name="Google Shape;2315;p43"/>
            <p:cNvSpPr/>
            <p:nvPr/>
          </p:nvSpPr>
          <p:spPr>
            <a:xfrm>
              <a:off x="6293934" y="10106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6401784" y="11185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32%</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8" name="Google Shape;2318;p43"/>
          <p:cNvSpPr txBox="1"/>
          <p:nvPr/>
        </p:nvSpPr>
        <p:spPr>
          <a:xfrm>
            <a:off x="5439489" y="2231136"/>
            <a:ext cx="2752200" cy="39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Gen X is the biggest generation of homebuyers</a:t>
            </a:r>
          </a:p>
          <a:p>
            <a:pPr marL="0" lvl="0" indent="0" algn="ctr" rtl="0">
              <a:spcBef>
                <a:spcPts val="0"/>
              </a:spcBef>
              <a:spcAft>
                <a:spcPts val="0"/>
              </a:spcAft>
              <a:buNone/>
            </a:pPr>
            <a:endParaRPr lang="en-US" sz="1600" dirty="0">
              <a:solidFill>
                <a:schemeClr val="dk2"/>
              </a:solidFill>
              <a:latin typeface="Barlow Semi Condensed"/>
              <a:ea typeface="Barlow Semi Condensed"/>
              <a:cs typeface="Barlow Semi Condensed"/>
              <a:sym typeface="Barlow Semi Condensed"/>
            </a:endParaRPr>
          </a:p>
        </p:txBody>
      </p:sp>
      <p:sp>
        <p:nvSpPr>
          <p:cNvPr id="2319" name="Google Shape;2319;p43"/>
          <p:cNvSpPr txBox="1"/>
          <p:nvPr/>
        </p:nvSpPr>
        <p:spPr>
          <a:xfrm>
            <a:off x="6410793" y="3301859"/>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33%</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1257300" y="4083750"/>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2"/>
              </a:solidFill>
              <a:latin typeface="Barlow Semi Condensed"/>
              <a:ea typeface="Barlow Semi Condensed"/>
              <a:cs typeface="Barlow Semi Condensed"/>
              <a:sym typeface="Barlow Semi Condensed"/>
            </a:endParaRPr>
          </a:p>
        </p:txBody>
      </p:sp>
      <p:sp>
        <p:nvSpPr>
          <p:cNvPr id="2321" name="Google Shape;2321;p43"/>
          <p:cNvSpPr txBox="1"/>
          <p:nvPr/>
        </p:nvSpPr>
        <p:spPr>
          <a:xfrm>
            <a:off x="1136863" y="992999"/>
            <a:ext cx="4666236" cy="39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solidFill>
                  <a:schemeClr val="accent1"/>
                </a:solidFill>
                <a:latin typeface="Barlow Semi Condensed Medium"/>
                <a:ea typeface="Barlow Semi Condensed Medium"/>
                <a:cs typeface="Barlow Semi Condensed Medium"/>
                <a:sym typeface="Barlow Semi Condensed Medium"/>
              </a:rPr>
              <a:t>Share of Housing Market 2021 (By Generation)</a:t>
            </a:r>
            <a:endParaRPr sz="1800" u="sng" dirty="0">
              <a:solidFill>
                <a:schemeClr val="accent1"/>
              </a:solidFill>
              <a:latin typeface="Barlow Semi Condensed Medium"/>
              <a:ea typeface="Barlow Semi Condensed Medium"/>
              <a:cs typeface="Barlow Semi Condensed Medium"/>
              <a:sym typeface="Barlow Semi Condensed Medium"/>
            </a:endParaRPr>
          </a:p>
        </p:txBody>
      </p:sp>
      <p:pic>
        <p:nvPicPr>
          <p:cNvPr id="1026" name="Picture 2">
            <a:extLst>
              <a:ext uri="{FF2B5EF4-FFF2-40B4-BE49-F238E27FC236}">
                <a16:creationId xmlns:a16="http://schemas.microsoft.com/office/drawing/2014/main" id="{B71842B4-4C7C-41D1-AF3D-B144981AA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892"/>
          <a:stretch/>
        </p:blipFill>
        <p:spPr bwMode="auto">
          <a:xfrm>
            <a:off x="1136863" y="1476918"/>
            <a:ext cx="4379328" cy="2617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155404" y="447861"/>
            <a:ext cx="6833191" cy="576000"/>
          </a:xfrm>
          <a:prstGeom prst="rect">
            <a:avLst/>
          </a:prstGeom>
        </p:spPr>
        <p:txBody>
          <a:bodyPr spcFirstLastPara="1" wrap="square" lIns="91425" tIns="91425" rIns="91425" bIns="91425" anchor="t" anchorCtr="0">
            <a:noAutofit/>
          </a:bodyPr>
          <a:lstStyle/>
          <a:p>
            <a:r>
              <a:rPr lang="en-US" i="0" u="sng" dirty="0">
                <a:solidFill>
                  <a:srgbClr val="313636"/>
                </a:solidFill>
                <a:effectLst>
                  <a:outerShdw blurRad="38100" dist="38100" dir="2700000" algn="tl">
                    <a:srgbClr val="000000">
                      <a:alpha val="43137"/>
                    </a:srgbClr>
                  </a:outerShdw>
                </a:effectLst>
                <a:latin typeface="Fjalla One" panose="020B0604020202020204" charset="0"/>
              </a:rPr>
              <a:t>43% of homebuyers search online before contacting an agent</a:t>
            </a:r>
          </a:p>
        </p:txBody>
      </p:sp>
      <p:sp>
        <p:nvSpPr>
          <p:cNvPr id="1891" name="Google Shape;1891;p36"/>
          <p:cNvSpPr txBox="1">
            <a:spLocks noGrp="1"/>
          </p:cNvSpPr>
          <p:nvPr>
            <p:ph type="body" idx="1"/>
          </p:nvPr>
        </p:nvSpPr>
        <p:spPr>
          <a:xfrm>
            <a:off x="719249" y="2036868"/>
            <a:ext cx="7705500" cy="1966734"/>
          </a:xfrm>
          <a:prstGeom prst="rect">
            <a:avLst/>
          </a:prstGeom>
        </p:spPr>
        <p:txBody>
          <a:bodyPr spcFirstLastPara="1" wrap="square" lIns="91425" tIns="91425" rIns="91425" bIns="91425" anchor="ctr" anchorCtr="0">
            <a:noAutofit/>
          </a:bodyPr>
          <a:lstStyle/>
          <a:p>
            <a:pPr marL="438150" indent="-285750">
              <a:buFont typeface="Arial" panose="020B0604020202020204" pitchFamily="34" charset="0"/>
              <a:buChar char="•"/>
            </a:pPr>
            <a:r>
              <a:rPr lang="en-US" sz="1400" i="0" dirty="0">
                <a:solidFill>
                  <a:srgbClr val="000000"/>
                </a:solidFill>
                <a:latin typeface="Barlow Semi Condensed Medium" panose="00000606000000000000" pitchFamily="2" charset="0"/>
              </a:rPr>
              <a:t>43%of buyers search online first, and only 18% contact a dealer first. 97% of homebuyers have researched a home online at some point in the buying process.</a:t>
            </a:r>
            <a:br>
              <a:rPr lang="en-US" sz="1400" dirty="0">
                <a:latin typeface="Barlow Semi Condensed Medium" panose="00000606000000000000" pitchFamily="2" charset="0"/>
              </a:rPr>
            </a:br>
            <a:endParaRPr lang="en-US" sz="1400" dirty="0">
              <a:latin typeface="Barlow Semi Condensed Medium" panose="00000606000000000000" pitchFamily="2" charset="0"/>
            </a:endParaRPr>
          </a:p>
          <a:p>
            <a:pPr marL="438150" indent="-285750">
              <a:buFont typeface="Arial" panose="020B0604020202020204" pitchFamily="34" charset="0"/>
              <a:buChar char="•"/>
            </a:pPr>
            <a:r>
              <a:rPr lang="en-US" sz="1400" i="0" dirty="0">
                <a:solidFill>
                  <a:srgbClr val="000000"/>
                </a:solidFill>
                <a:latin typeface="Barlow Semi Condensed Medium" panose="00000606000000000000" pitchFamily="2" charset="0"/>
              </a:rPr>
              <a:t>These real estate statistics do not make agents obsolete. In fact, this provides an opportunity to enhance digital marketing strategies, especially during a pandemic when mobility is limited.</a:t>
            </a:r>
            <a:br>
              <a:rPr lang="en-US" sz="1400" dirty="0">
                <a:latin typeface="Barlow Semi Condensed Medium" panose="00000606000000000000" pitchFamily="2" charset="0"/>
              </a:rPr>
            </a:br>
            <a:endParaRPr lang="en-US" sz="1400" dirty="0">
              <a:latin typeface="Barlow Semi Condensed Medium" panose="00000606000000000000" pitchFamily="2" charset="0"/>
            </a:endParaRPr>
          </a:p>
          <a:p>
            <a:pPr marL="438150" indent="-285750">
              <a:buFont typeface="Arial" panose="020B0604020202020204" pitchFamily="34" charset="0"/>
              <a:buChar char="•"/>
            </a:pPr>
            <a:r>
              <a:rPr lang="en-US" sz="1400" i="0" dirty="0">
                <a:solidFill>
                  <a:srgbClr val="000000"/>
                </a:solidFill>
                <a:latin typeface="Barlow Semi Condensed Medium" panose="00000606000000000000" pitchFamily="2" charset="0"/>
              </a:rPr>
              <a:t>While more and more buyers prefer to consult the web first, 87% of buyers in 2021 still find their real estate agent a useful or very reliable source of information. This is not surprising, considering the complexity of the home buying process and all the legal issues that can arise.</a:t>
            </a:r>
            <a:endParaRPr lang="en-US" sz="1400" i="0" dirty="0">
              <a:solidFill>
                <a:srgbClr val="222222"/>
              </a:solidFill>
              <a:latin typeface="Barlow Semi Condensed Medium" panose="00000606000000000000" pitchFamily="2" charset="0"/>
            </a:endParaRPr>
          </a:p>
          <a:p>
            <a:pPr marL="152400" indent="0">
              <a:buNone/>
            </a:pPr>
            <a:endParaRPr lang="en-US" sz="1400" i="0" dirty="0">
              <a:solidFill>
                <a:srgbClr val="000000"/>
              </a:solidFill>
              <a:latin typeface="Barlow Semi Condensed Medium" panose="00000606000000000000" pitchFamily="2" charset="0"/>
            </a:endParaRPr>
          </a:p>
          <a:p>
            <a:pPr marL="323850" indent="-171450" algn="l">
              <a:buFont typeface="Arial" panose="020B0604020202020204" pitchFamily="34" charset="0"/>
              <a:buChar char="•"/>
            </a:pPr>
            <a:endParaRPr lang="en-US" sz="1400" i="0" dirty="0">
              <a:solidFill>
                <a:srgbClr val="000000"/>
              </a:solidFill>
              <a:effectLst/>
              <a:latin typeface="Barlow Semi Condensed Medium" panose="00000606000000000000" pitchFamily="2" charset="0"/>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52414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155403" y="563898"/>
            <a:ext cx="6833191" cy="576000"/>
          </a:xfrm>
          <a:prstGeom prst="rect">
            <a:avLst/>
          </a:prstGeom>
        </p:spPr>
        <p:txBody>
          <a:bodyPr spcFirstLastPara="1" wrap="square" lIns="91425" tIns="91425" rIns="91425" bIns="91425" anchor="t" anchorCtr="0">
            <a:noAutofit/>
          </a:bodyPr>
          <a:lstStyle/>
          <a:p>
            <a:pPr algn="l"/>
            <a:r>
              <a:rPr lang="en-US" i="0" u="sng" dirty="0">
                <a:solidFill>
                  <a:srgbClr val="313636"/>
                </a:solidFill>
                <a:effectLst>
                  <a:outerShdw blurRad="38100" dist="38100" dir="2700000" algn="tl">
                    <a:srgbClr val="000000">
                      <a:alpha val="43137"/>
                    </a:srgbClr>
                  </a:outerShdw>
                </a:effectLst>
                <a:latin typeface="Fjalla One" panose="020B0604020202020204" charset="0"/>
              </a:rPr>
              <a:t>The median home price in 2022 is $357,300</a:t>
            </a:r>
          </a:p>
        </p:txBody>
      </p:sp>
      <p:sp>
        <p:nvSpPr>
          <p:cNvPr id="1891" name="Google Shape;1891;p36"/>
          <p:cNvSpPr txBox="1">
            <a:spLocks noGrp="1"/>
          </p:cNvSpPr>
          <p:nvPr>
            <p:ph type="body" idx="1"/>
          </p:nvPr>
        </p:nvSpPr>
        <p:spPr>
          <a:xfrm>
            <a:off x="719248" y="1016142"/>
            <a:ext cx="7705500" cy="1966734"/>
          </a:xfrm>
          <a:prstGeom prst="rect">
            <a:avLst/>
          </a:prstGeom>
        </p:spPr>
        <p:txBody>
          <a:bodyPr spcFirstLastPara="1" wrap="square" lIns="91425" tIns="91425" rIns="91425" bIns="91425" anchor="ctr" anchorCtr="0">
            <a:noAutofit/>
          </a:bodyPr>
          <a:lstStyle/>
          <a:p>
            <a:pPr marL="323850" indent="-171450" algn="l">
              <a:buFont typeface="Arial" panose="020B0604020202020204" pitchFamily="34" charset="0"/>
              <a:buChar char="•"/>
            </a:pPr>
            <a:r>
              <a:rPr lang="en-US" sz="1400" b="0" i="0" dirty="0">
                <a:solidFill>
                  <a:schemeClr val="bg2">
                    <a:lumMod val="75000"/>
                  </a:schemeClr>
                </a:solidFill>
                <a:effectLst/>
                <a:latin typeface="Barlow Semi Condensed Medium" panose="00000606000000000000" pitchFamily="2" charset="0"/>
              </a:rPr>
              <a:t>House prices rose dramatically through 2021 and into 2022. Between 2019 and 2020, median house prices rose only $20,400, but between 2020 and 2021, they rose $40,200. </a:t>
            </a:r>
          </a:p>
          <a:p>
            <a:pPr marL="323850" indent="-171450" algn="l">
              <a:buFont typeface="Arial" panose="020B0604020202020204" pitchFamily="34" charset="0"/>
              <a:buChar char="•"/>
            </a:pPr>
            <a:r>
              <a:rPr lang="en-US" sz="1400" b="0" i="0" dirty="0">
                <a:solidFill>
                  <a:schemeClr val="bg2">
                    <a:lumMod val="75000"/>
                  </a:schemeClr>
                </a:solidFill>
                <a:effectLst/>
                <a:latin typeface="Barlow Semi Condensed Medium" panose="00000606000000000000" pitchFamily="2" charset="0"/>
              </a:rPr>
              <a:t>Then, between January 2021 and January 2022, they rose over $46,700, totaling the median home price to $357,300.</a:t>
            </a:r>
            <a:endParaRPr lang="en-US" sz="1400" i="0" dirty="0">
              <a:solidFill>
                <a:schemeClr val="bg2">
                  <a:lumMod val="75000"/>
                </a:schemeClr>
              </a:solidFill>
              <a:effectLst/>
              <a:latin typeface="Barlow Semi Condensed Medium" panose="00000606000000000000" pitchFamily="2" charset="0"/>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D7AFF3C8-6437-4FCB-8437-43BA3D57A459}"/>
              </a:ext>
            </a:extLst>
          </p:cNvPr>
          <p:cNvPicPr>
            <a:picLocks noChangeAspect="1"/>
          </p:cNvPicPr>
          <p:nvPr/>
        </p:nvPicPr>
        <p:blipFill>
          <a:blip r:embed="rId3"/>
          <a:stretch>
            <a:fillRect/>
          </a:stretch>
        </p:blipFill>
        <p:spPr>
          <a:xfrm>
            <a:off x="2521812" y="2358917"/>
            <a:ext cx="4100372" cy="2621550"/>
          </a:xfrm>
          <a:prstGeom prst="rect">
            <a:avLst/>
          </a:prstGeom>
        </p:spPr>
      </p:pic>
    </p:spTree>
    <p:extLst>
      <p:ext uri="{BB962C8B-B14F-4D97-AF65-F5344CB8AC3E}">
        <p14:creationId xmlns:p14="http://schemas.microsoft.com/office/powerpoint/2010/main" val="91776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056166" y="440142"/>
            <a:ext cx="7031664" cy="576000"/>
          </a:xfrm>
          <a:prstGeom prst="rect">
            <a:avLst/>
          </a:prstGeom>
        </p:spPr>
        <p:txBody>
          <a:bodyPr spcFirstLastPara="1" wrap="square" lIns="91425" tIns="91425" rIns="91425" bIns="91425" anchor="t" anchorCtr="0">
            <a:noAutofit/>
          </a:bodyPr>
          <a:lstStyle/>
          <a:p>
            <a:r>
              <a:rPr lang="en-US" b="1" i="0" dirty="0">
                <a:solidFill>
                  <a:srgbClr val="313636"/>
                </a:solidFill>
                <a:effectLst/>
                <a:latin typeface="-apple-system"/>
              </a:rPr>
              <a:t> </a:t>
            </a:r>
            <a:r>
              <a:rPr lang="en-US" i="0" u="sng" dirty="0">
                <a:solidFill>
                  <a:srgbClr val="313636"/>
                </a:solidFill>
                <a:effectLst>
                  <a:outerShdw blurRad="38100" dist="38100" dir="2700000" algn="tl">
                    <a:srgbClr val="000000">
                      <a:alpha val="43137"/>
                    </a:srgbClr>
                  </a:outerShdw>
                </a:effectLst>
                <a:latin typeface="Fjalla One" panose="020B0604020202020204" charset="0"/>
              </a:rPr>
              <a:t>Homes listed online from April 10 to 16 sell fastest &amp; highest</a:t>
            </a:r>
          </a:p>
        </p:txBody>
      </p:sp>
      <p:sp>
        <p:nvSpPr>
          <p:cNvPr id="1891" name="Google Shape;1891;p36"/>
          <p:cNvSpPr txBox="1">
            <a:spLocks noGrp="1"/>
          </p:cNvSpPr>
          <p:nvPr>
            <p:ph type="body" idx="1"/>
          </p:nvPr>
        </p:nvSpPr>
        <p:spPr>
          <a:xfrm>
            <a:off x="719248" y="838933"/>
            <a:ext cx="7705500" cy="2038946"/>
          </a:xfrm>
          <a:prstGeom prst="rect">
            <a:avLst/>
          </a:prstGeom>
        </p:spPr>
        <p:txBody>
          <a:bodyPr spcFirstLastPara="1" wrap="square" lIns="91425" tIns="91425" rIns="91425" bIns="91425" anchor="ctr" anchorCtr="0">
            <a:noAutofit/>
          </a:bodyPr>
          <a:lstStyle/>
          <a:p>
            <a:pPr marL="152400" indent="0" algn="ctr">
              <a:buNone/>
            </a:pPr>
            <a:r>
              <a:rPr lang="en-US" sz="1400" b="0" i="0" dirty="0">
                <a:solidFill>
                  <a:srgbClr val="313636"/>
                </a:solidFill>
                <a:effectLst/>
                <a:latin typeface="Barlow Semi Condensed Medium" panose="00000606000000000000" pitchFamily="2" charset="0"/>
              </a:rPr>
              <a:t>Many people do not realize that there are both good and bad times to list your home. </a:t>
            </a:r>
          </a:p>
          <a:p>
            <a:pPr marL="152400" indent="0" algn="ctr">
              <a:buNone/>
            </a:pPr>
            <a:r>
              <a:rPr lang="en-US" sz="1400" b="0" i="0" dirty="0">
                <a:solidFill>
                  <a:srgbClr val="313636"/>
                </a:solidFill>
                <a:effectLst/>
                <a:latin typeface="Barlow Semi Condensed Medium" panose="00000606000000000000" pitchFamily="2" charset="0"/>
              </a:rPr>
              <a:t>Real estate stats show homes listed between April 10 and 16 sell at a higher price than any other time of the year.</a:t>
            </a:r>
            <a:endParaRPr sz="1400" dirty="0">
              <a:latin typeface="Barlow Semi Condensed Medium" panose="00000606000000000000" pitchFamily="2" charset="0"/>
              <a:sym typeface="Barlow Semi Condensed"/>
            </a:endParaRPr>
          </a:p>
        </p:txBody>
      </p:sp>
      <p:pic>
        <p:nvPicPr>
          <p:cNvPr id="4" name="Picture 3">
            <a:extLst>
              <a:ext uri="{FF2B5EF4-FFF2-40B4-BE49-F238E27FC236}">
                <a16:creationId xmlns:a16="http://schemas.microsoft.com/office/drawing/2014/main" id="{BFEE3324-5849-4875-B0B9-C56447A1DC8E}"/>
              </a:ext>
            </a:extLst>
          </p:cNvPr>
          <p:cNvPicPr>
            <a:picLocks noChangeAspect="1"/>
          </p:cNvPicPr>
          <p:nvPr/>
        </p:nvPicPr>
        <p:blipFill>
          <a:blip r:embed="rId3"/>
          <a:stretch>
            <a:fillRect/>
          </a:stretch>
        </p:blipFill>
        <p:spPr>
          <a:xfrm>
            <a:off x="2586139" y="2286425"/>
            <a:ext cx="3971722" cy="2636137"/>
          </a:xfrm>
          <a:prstGeom prst="rect">
            <a:avLst/>
          </a:prstGeom>
        </p:spPr>
      </p:pic>
    </p:spTree>
    <p:extLst>
      <p:ext uri="{BB962C8B-B14F-4D97-AF65-F5344CB8AC3E}">
        <p14:creationId xmlns:p14="http://schemas.microsoft.com/office/powerpoint/2010/main" val="146723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155403" y="563898"/>
            <a:ext cx="6833191" cy="576000"/>
          </a:xfrm>
          <a:prstGeom prst="rect">
            <a:avLst/>
          </a:prstGeom>
        </p:spPr>
        <p:txBody>
          <a:bodyPr spcFirstLastPara="1" wrap="square" lIns="91425" tIns="91425" rIns="91425" bIns="91425" anchor="t" anchorCtr="0">
            <a:noAutofit/>
          </a:bodyPr>
          <a:lstStyle/>
          <a:p>
            <a:pPr algn="l"/>
            <a:r>
              <a:rPr lang="en-US" i="0" u="sng" dirty="0">
                <a:solidFill>
                  <a:srgbClr val="313636"/>
                </a:solidFill>
                <a:effectLst>
                  <a:outerShdw blurRad="38100" dist="38100" dir="2700000" algn="tl">
                    <a:srgbClr val="000000">
                      <a:alpha val="43137"/>
                    </a:srgbClr>
                  </a:outerShdw>
                </a:effectLst>
                <a:latin typeface="Fjalla One" panose="020B0604020202020204" charset="0"/>
              </a:rPr>
              <a:t>The median home price in 2022 is $357,300</a:t>
            </a:r>
          </a:p>
        </p:txBody>
      </p:sp>
      <p:sp>
        <p:nvSpPr>
          <p:cNvPr id="1891" name="Google Shape;1891;p36"/>
          <p:cNvSpPr txBox="1">
            <a:spLocks noGrp="1"/>
          </p:cNvSpPr>
          <p:nvPr>
            <p:ph type="body" idx="1"/>
          </p:nvPr>
        </p:nvSpPr>
        <p:spPr>
          <a:xfrm>
            <a:off x="719248" y="1016142"/>
            <a:ext cx="7705500" cy="1966734"/>
          </a:xfrm>
          <a:prstGeom prst="rect">
            <a:avLst/>
          </a:prstGeom>
        </p:spPr>
        <p:txBody>
          <a:bodyPr spcFirstLastPara="1" wrap="square" lIns="91425" tIns="91425" rIns="91425" bIns="91425" anchor="ctr" anchorCtr="0">
            <a:noAutofit/>
          </a:bodyPr>
          <a:lstStyle/>
          <a:p>
            <a:pPr marL="323850" indent="-171450" algn="l">
              <a:buFont typeface="Arial" panose="020B0604020202020204" pitchFamily="34" charset="0"/>
              <a:buChar char="•"/>
            </a:pPr>
            <a:r>
              <a:rPr lang="en-US" sz="1400" b="0" i="0" dirty="0">
                <a:solidFill>
                  <a:schemeClr val="bg2">
                    <a:lumMod val="75000"/>
                  </a:schemeClr>
                </a:solidFill>
                <a:effectLst/>
                <a:latin typeface="Barlow Semi Condensed Medium" panose="00000606000000000000" pitchFamily="2" charset="0"/>
              </a:rPr>
              <a:t>House prices rose dramatically through 2021 and into 2022. Between 2019 and 2020, median house prices rose only $20,400, but between 2020 and 2021, they rose $40,200. </a:t>
            </a:r>
          </a:p>
          <a:p>
            <a:pPr marL="323850" indent="-171450" algn="l">
              <a:buFont typeface="Arial" panose="020B0604020202020204" pitchFamily="34" charset="0"/>
              <a:buChar char="•"/>
            </a:pPr>
            <a:r>
              <a:rPr lang="en-US" sz="1400" b="0" i="0" dirty="0">
                <a:solidFill>
                  <a:schemeClr val="bg2">
                    <a:lumMod val="75000"/>
                  </a:schemeClr>
                </a:solidFill>
                <a:effectLst/>
                <a:latin typeface="Barlow Semi Condensed Medium" panose="00000606000000000000" pitchFamily="2" charset="0"/>
              </a:rPr>
              <a:t>Then, between January 2021 and January 2022, they rose over $46,700, totaling the median home price to $357,300.</a:t>
            </a:r>
            <a:endParaRPr lang="en-US" sz="1400" i="0" dirty="0">
              <a:solidFill>
                <a:schemeClr val="bg2">
                  <a:lumMod val="75000"/>
                </a:schemeClr>
              </a:solidFill>
              <a:effectLst/>
              <a:latin typeface="Barlow Semi Condensed Medium" panose="00000606000000000000" pitchFamily="2" charset="0"/>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D7AFF3C8-6437-4FCB-8437-43BA3D57A459}"/>
              </a:ext>
            </a:extLst>
          </p:cNvPr>
          <p:cNvPicPr>
            <a:picLocks noChangeAspect="1"/>
          </p:cNvPicPr>
          <p:nvPr/>
        </p:nvPicPr>
        <p:blipFill>
          <a:blip r:embed="rId3"/>
          <a:stretch>
            <a:fillRect/>
          </a:stretch>
        </p:blipFill>
        <p:spPr>
          <a:xfrm>
            <a:off x="2521812" y="2358917"/>
            <a:ext cx="4100372" cy="2621550"/>
          </a:xfrm>
          <a:prstGeom prst="rect">
            <a:avLst/>
          </a:prstGeom>
        </p:spPr>
      </p:pic>
    </p:spTree>
    <p:extLst>
      <p:ext uri="{BB962C8B-B14F-4D97-AF65-F5344CB8AC3E}">
        <p14:creationId xmlns:p14="http://schemas.microsoft.com/office/powerpoint/2010/main" val="299135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i="0" dirty="0">
                <a:solidFill>
                  <a:srgbClr val="000000"/>
                </a:solidFill>
                <a:effectLst/>
                <a:latin typeface="Barlow Semi Condensed Medium" panose="00000606000000000000" pitchFamily="2" charset="0"/>
              </a:rPr>
              <a:t>Understanding the data and the trends in homeownership, buying and selling and renting habits as well as use of technology and agents in real estate statistics can help you make informed property decisions and the right price.</a:t>
            </a:r>
            <a:endParaRPr sz="1400" dirty="0">
              <a:latin typeface="Barlow Semi Condensed Medium" panose="00000606000000000000" pitchFamily="2" charset="0"/>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
        <p:nvSpPr>
          <p:cNvPr id="8" name="Google Shape;1890;p36">
            <a:extLst>
              <a:ext uri="{FF2B5EF4-FFF2-40B4-BE49-F238E27FC236}">
                <a16:creationId xmlns:a16="http://schemas.microsoft.com/office/drawing/2014/main" id="{A26D7FBB-9F3A-476E-B14D-9DC0CCF00741}"/>
              </a:ext>
            </a:extLst>
          </p:cNvPr>
          <p:cNvSpPr txBox="1">
            <a:spLocks/>
          </p:cNvSpPr>
          <p:nvPr/>
        </p:nvSpPr>
        <p:spPr>
          <a:xfrm>
            <a:off x="854517" y="1408248"/>
            <a:ext cx="319221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2800" u="sng" dirty="0">
                <a:solidFill>
                  <a:srgbClr val="313636"/>
                </a:solidFill>
                <a:effectLst>
                  <a:outerShdw blurRad="38100" dist="38100" dir="2700000" algn="tl">
                    <a:srgbClr val="000000">
                      <a:alpha val="43137"/>
                    </a:srgbClr>
                  </a:outerShdw>
                </a:effectLst>
                <a:latin typeface="Fjalla One" panose="020B0604020202020204" charset="0"/>
              </a:rPr>
              <a:t>Bottom Line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effectLst>
                  <a:outerShdw blurRad="38100" dist="38100" dir="2700000" algn="tl">
                    <a:srgbClr val="000000">
                      <a:alpha val="43137"/>
                    </a:srgbClr>
                  </a:outerShdw>
                </a:effectLst>
              </a:rPr>
              <a:t>Use of AI &amp; ML in Real Estate</a:t>
            </a:r>
            <a:endParaRPr u="sng" dirty="0">
              <a:effectLst>
                <a:outerShdw blurRad="38100" dist="38100" dir="2700000" algn="tl">
                  <a:srgbClr val="000000">
                    <a:alpha val="43137"/>
                  </a:srgbClr>
                </a:outerShdw>
              </a:effectLst>
            </a:endParaRPr>
          </a:p>
        </p:txBody>
      </p:sp>
      <p:grpSp>
        <p:nvGrpSpPr>
          <p:cNvPr id="2739" name="Google Shape;2739;p51"/>
          <p:cNvGrpSpPr/>
          <p:nvPr/>
        </p:nvGrpSpPr>
        <p:grpSpPr>
          <a:xfrm>
            <a:off x="1966900" y="1493120"/>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51"/>
          <p:cNvSpPr txBox="1">
            <a:spLocks noGrp="1"/>
          </p:cNvSpPr>
          <p:nvPr>
            <p:ph type="subTitle" idx="5"/>
          </p:nvPr>
        </p:nvSpPr>
        <p:spPr>
          <a:xfrm>
            <a:off x="216794" y="1178939"/>
            <a:ext cx="3426987" cy="877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0"/>
              </a:spcAft>
            </a:pPr>
            <a:r>
              <a:rPr lang="en-US" sz="1400" dirty="0">
                <a:solidFill>
                  <a:srgbClr val="333333"/>
                </a:solidFill>
                <a:effectLst/>
                <a:latin typeface="Barlow Semi Condensed Medium" panose="00000606000000000000" pitchFamily="2" charset="0"/>
                <a:ea typeface="Calibri" panose="020F0502020204030204" pitchFamily="34" charset="0"/>
                <a:cs typeface="Times New Roman" panose="02020603050405020304" pitchFamily="18" charset="0"/>
              </a:rPr>
              <a:t>Machine learning is a form of artificial intelligence that has the ability to learn from prior experience without doing any additional programming. </a:t>
            </a:r>
          </a:p>
        </p:txBody>
      </p:sp>
      <p:grpSp>
        <p:nvGrpSpPr>
          <p:cNvPr id="2941" name="Google Shape;2941;p51"/>
          <p:cNvGrpSpPr/>
          <p:nvPr/>
        </p:nvGrpSpPr>
        <p:grpSpPr>
          <a:xfrm>
            <a:off x="4484519" y="1167573"/>
            <a:ext cx="175013" cy="27000"/>
            <a:chOff x="5662375" y="212375"/>
            <a:chExt cx="175013" cy="27000"/>
          </a:xfrm>
        </p:grpSpPr>
        <p:sp>
          <p:nvSpPr>
            <p:cNvPr id="2942" name="Google Shape;2942;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935;p51">
            <a:extLst>
              <a:ext uri="{FF2B5EF4-FFF2-40B4-BE49-F238E27FC236}">
                <a16:creationId xmlns:a16="http://schemas.microsoft.com/office/drawing/2014/main" id="{7DAC74CF-5A6A-47B8-A3F7-4799C8453BDD}"/>
              </a:ext>
            </a:extLst>
          </p:cNvPr>
          <p:cNvSpPr txBox="1">
            <a:spLocks/>
          </p:cNvSpPr>
          <p:nvPr/>
        </p:nvSpPr>
        <p:spPr>
          <a:xfrm>
            <a:off x="5436221" y="1210673"/>
            <a:ext cx="3474164" cy="8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0" marR="0">
              <a:lnSpc>
                <a:spcPct val="107000"/>
              </a:lnSpc>
              <a:spcBef>
                <a:spcPts val="0"/>
              </a:spcBef>
              <a:spcAft>
                <a:spcPts val="0"/>
              </a:spcAft>
            </a:pPr>
            <a:r>
              <a:rPr lang="en-US" sz="1400" dirty="0">
                <a:solidFill>
                  <a:srgbClr val="333333"/>
                </a:solidFill>
                <a:effectLst/>
                <a:latin typeface="Barlow Semi Condensed Medium" panose="00000606000000000000" pitchFamily="2" charset="0"/>
                <a:ea typeface="Calibri" panose="020F0502020204030204" pitchFamily="34" charset="0"/>
                <a:cs typeface="Times New Roman" panose="02020603050405020304" pitchFamily="18" charset="0"/>
              </a:rPr>
              <a:t>We use AI and ML to help us choose which markets to focus on by analyzing how properties will perform in the future. </a:t>
            </a:r>
            <a:endParaRPr lang="en-US" sz="1400" dirty="0">
              <a:effectLst/>
              <a:latin typeface="Barlow Semi Condensed Medium" panose="00000606000000000000"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2" name="Picture 1">
            <a:extLst>
              <a:ext uri="{FF2B5EF4-FFF2-40B4-BE49-F238E27FC236}">
                <a16:creationId xmlns:a16="http://schemas.microsoft.com/office/drawing/2014/main" id="{BB4FF716-320D-4AAB-97AB-25E8054DC826}"/>
              </a:ext>
            </a:extLst>
          </p:cNvPr>
          <p:cNvPicPr>
            <a:picLocks noChangeAspect="1"/>
          </p:cNvPicPr>
          <p:nvPr/>
        </p:nvPicPr>
        <p:blipFill>
          <a:blip r:embed="rId3"/>
          <a:stretch>
            <a:fillRect/>
          </a:stretch>
        </p:blipFill>
        <p:spPr>
          <a:xfrm>
            <a:off x="4657178" y="1575515"/>
            <a:ext cx="2797996" cy="2028547"/>
          </a:xfrm>
          <a:prstGeom prst="rect">
            <a:avLst/>
          </a:prstGeom>
        </p:spPr>
      </p:pic>
      <p:sp>
        <p:nvSpPr>
          <p:cNvPr id="3514" name="Google Shape;3514;p62"/>
          <p:cNvSpPr txBox="1">
            <a:spLocks noGrp="1"/>
          </p:cNvSpPr>
          <p:nvPr>
            <p:ph type="body" idx="1"/>
          </p:nvPr>
        </p:nvSpPr>
        <p:spPr>
          <a:xfrm>
            <a:off x="760308" y="1947672"/>
            <a:ext cx="3150542"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0" i="0" dirty="0">
                <a:solidFill>
                  <a:schemeClr val="bg2">
                    <a:lumMod val="75000"/>
                  </a:schemeClr>
                </a:solidFill>
                <a:effectLst/>
                <a:latin typeface="Barlow Semi Condensed" panose="00000506000000000000" pitchFamily="2" charset="0"/>
              </a:rPr>
              <a:t>Many times we have come across websites like "Magicbricks.com“</a:t>
            </a:r>
            <a:r>
              <a:rPr lang="en-US" dirty="0">
                <a:solidFill>
                  <a:schemeClr val="bg2">
                    <a:lumMod val="75000"/>
                  </a:schemeClr>
                </a:solidFill>
                <a:latin typeface="Barlow Semi Condensed" panose="00000506000000000000" pitchFamily="2" charset="0"/>
              </a:rPr>
              <a:t> and “Zillow.com”</a:t>
            </a:r>
            <a:r>
              <a:rPr lang="en-US" b="0" i="0" dirty="0">
                <a:solidFill>
                  <a:schemeClr val="bg2">
                    <a:lumMod val="75000"/>
                  </a:schemeClr>
                </a:solidFill>
                <a:effectLst/>
                <a:latin typeface="Barlow Semi Condensed" panose="00000506000000000000" pitchFamily="2" charset="0"/>
              </a:rPr>
              <a:t> where they sell and estimate the price of the property in many part of the country, so this model is also inspired by the concept of predicting property prices based on the area, bedrooms, bathrooms and location.</a:t>
            </a:r>
            <a:endParaRPr dirty="0">
              <a:solidFill>
                <a:schemeClr val="bg2">
                  <a:lumMod val="75000"/>
                </a:schemeClr>
              </a:solidFill>
              <a:latin typeface="Barlow Semi Condensed" panose="00000506000000000000" pitchFamily="2" charset="0"/>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Websites Using The Concept</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364" y="495671"/>
            <a:ext cx="1679127" cy="1679127"/>
            <a:chOff x="3624090" y="234651"/>
            <a:chExt cx="1915500" cy="1915500"/>
          </a:xfrm>
        </p:grpSpPr>
        <p:sp>
          <p:nvSpPr>
            <p:cNvPr id="2163" name="Google Shape;2163;p39"/>
            <p:cNvSpPr/>
            <p:nvPr/>
          </p:nvSpPr>
          <p:spPr>
            <a:xfrm>
              <a:off x="3624090" y="234651"/>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167128" y="239898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a:effectLst>
                  <a:outerShdw blurRad="38100" dist="38100" dir="2700000" algn="tl">
                    <a:srgbClr val="000000">
                      <a:alpha val="43137"/>
                    </a:srgbClr>
                  </a:outerShdw>
                </a:effectLst>
                <a:latin typeface="Barlow Semi Condensed" panose="00000506000000000000" pitchFamily="2" charset="0"/>
                <a:ea typeface="Calibri" panose="020F0502020204030204" pitchFamily="34" charset="0"/>
              </a:rPr>
              <a:t>A</a:t>
            </a:r>
            <a:r>
              <a:rPr lang="en-US" sz="2800" b="1" u="sng" dirty="0">
                <a:effectLst>
                  <a:outerShdw blurRad="38100" dist="38100" dir="2700000" algn="tl">
                    <a:srgbClr val="000000">
                      <a:alpha val="43137"/>
                    </a:srgbClr>
                  </a:outerShdw>
                </a:effectLst>
                <a:latin typeface="Barlow Semi Condensed" panose="00000506000000000000" pitchFamily="2" charset="0"/>
                <a:ea typeface="Calibri" panose="020F0502020204030204" pitchFamily="34" charset="0"/>
              </a:rPr>
              <a:t> rapidly evolving industry</a:t>
            </a:r>
            <a:endParaRPr lang="en-US" b="1" u="sng" dirty="0">
              <a:effectLst>
                <a:outerShdw blurRad="38100" dist="38100" dir="2700000" algn="tl">
                  <a:srgbClr val="000000">
                    <a:alpha val="43137"/>
                  </a:srgbClr>
                </a:outerShdw>
              </a:effectLst>
              <a:latin typeface="Barlow Semi Condensed" panose="00000506000000000000" pitchFamily="2" charset="0"/>
              <a:sym typeface="Barlow Semi Condensed"/>
            </a:endParaRP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solidFill>
                  <a:srgbClr val="000000"/>
                </a:solidFill>
                <a:effectLst/>
                <a:latin typeface="Barlow Semi Condensed" panose="00000506000000000000" pitchFamily="2" charset="0"/>
                <a:ea typeface="Times New Roman" panose="02020603050405020304" pitchFamily="18" charset="0"/>
                <a:cs typeface="Times New Roman" panose="02020603050405020304" pitchFamily="18" charset="0"/>
              </a:rPr>
              <a:t>It is subject to many price fluctuations due to the correlations that exist with many variables, some of which cannot be controlled or may even be unidentifiable.</a:t>
            </a:r>
            <a:endParaRPr lang="en-US" sz="1800" dirty="0">
              <a:effectLst/>
              <a:latin typeface="Barlow Semi Condensed" panose="00000506000000000000" pitchFamily="2"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69D83B2-AA98-4295-B44F-159B25E0BF77}"/>
              </a:ext>
            </a:extLst>
          </p:cNvPr>
          <p:cNvPicPr>
            <a:picLocks noChangeAspect="1"/>
          </p:cNvPicPr>
          <p:nvPr/>
        </p:nvPicPr>
        <p:blipFill rotWithShape="1">
          <a:blip r:embed="rId3"/>
          <a:srcRect l="19954" t="9708" r="19954" b="-1377"/>
          <a:stretch/>
        </p:blipFill>
        <p:spPr>
          <a:xfrm>
            <a:off x="4167964" y="879606"/>
            <a:ext cx="762844" cy="9112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46591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bg2">
                    <a:lumMod val="75000"/>
                  </a:schemeClr>
                </a:solidFill>
                <a:effectLst>
                  <a:outerShdw blurRad="38100" dist="38100" dir="2700000" algn="tl">
                    <a:srgbClr val="000000">
                      <a:alpha val="43137"/>
                    </a:srgbClr>
                  </a:outerShdw>
                </a:effectLst>
              </a:rPr>
              <a:t>Introduction</a:t>
            </a:r>
            <a:endParaRPr u="sng" dirty="0">
              <a:solidFill>
                <a:schemeClr val="bg2">
                  <a:lumMod val="75000"/>
                </a:schemeClr>
              </a:solidFill>
              <a:effectLst>
                <a:outerShdw blurRad="38100" dist="38100" dir="2700000" algn="tl">
                  <a:srgbClr val="000000">
                    <a:alpha val="43137"/>
                  </a:srgbClr>
                </a:outerShdw>
              </a:effectLst>
            </a:endParaRPr>
          </a:p>
        </p:txBody>
      </p:sp>
      <p:sp>
        <p:nvSpPr>
          <p:cNvPr id="1891" name="Google Shape;1891;p36"/>
          <p:cNvSpPr txBox="1">
            <a:spLocks noGrp="1"/>
          </p:cNvSpPr>
          <p:nvPr>
            <p:ph type="body" idx="1"/>
          </p:nvPr>
        </p:nvSpPr>
        <p:spPr>
          <a:xfrm>
            <a:off x="719250" y="1173415"/>
            <a:ext cx="7705500" cy="1966734"/>
          </a:xfrm>
          <a:prstGeom prst="rect">
            <a:avLst/>
          </a:prstGeom>
        </p:spPr>
        <p:txBody>
          <a:bodyPr spcFirstLastPara="1" wrap="square" lIns="91425" tIns="91425" rIns="91425" bIns="91425" anchor="ctr" anchorCtr="0">
            <a:noAutofit/>
          </a:bodyPr>
          <a:lstStyle/>
          <a:p>
            <a:pPr marL="323850" indent="-171450" algn="l">
              <a:buFont typeface="Arial" panose="020B0604020202020204" pitchFamily="34" charset="0"/>
              <a:buChar char="•"/>
            </a:pPr>
            <a:r>
              <a:rPr lang="en-US" i="0" dirty="0">
                <a:solidFill>
                  <a:srgbClr val="000000"/>
                </a:solidFill>
                <a:effectLst/>
                <a:latin typeface="Barlow Semi Condensed Medium" panose="00000606000000000000" pitchFamily="2" charset="0"/>
              </a:rPr>
              <a:t>Real property, sometimes referred to as “real estate,” is technically land plus any other tangible improvements that may be located or installed on it.</a:t>
            </a:r>
          </a:p>
          <a:p>
            <a:pPr marL="323850" indent="-171450" algn="l">
              <a:buFont typeface="Arial" panose="020B0604020202020204" pitchFamily="34" charset="0"/>
              <a:buChar char="•"/>
            </a:pPr>
            <a:r>
              <a:rPr lang="en-US" i="0" dirty="0">
                <a:solidFill>
                  <a:srgbClr val="000000"/>
                </a:solidFill>
                <a:effectLst/>
                <a:latin typeface="Barlow Semi Condensed Medium" panose="00000606000000000000" pitchFamily="2" charset="0"/>
              </a:rPr>
              <a:t>Your home is real estate, but so is any vacant land you may own. Real estate can be a skyscraper in New York or a piece of desert land that is undeveloped and cannot be built on.</a:t>
            </a:r>
          </a:p>
          <a:p>
            <a:pPr marL="323850" indent="-171450" algn="l">
              <a:buFont typeface="Arial" panose="020B0604020202020204" pitchFamily="34" charset="0"/>
              <a:buChar char="•"/>
            </a:pPr>
            <a:r>
              <a:rPr lang="en-US" i="0" dirty="0">
                <a:solidFill>
                  <a:srgbClr val="000000"/>
                </a:solidFill>
                <a:effectLst/>
                <a:latin typeface="Barlow Semi Condensed Medium" panose="00000606000000000000" pitchFamily="2" charset="0"/>
              </a:rPr>
              <a:t>Real estate can include property, land, buildings, rights in the air, and rights underground. This term refers to real or physical property. As a business term, real estate also refers to the production, purchase and sale of goods.</a:t>
            </a:r>
          </a:p>
          <a:p>
            <a:pPr marL="152400" indent="0" algn="l">
              <a:buNone/>
            </a:pPr>
            <a:endParaRPr lang="en-US" b="0" i="0" dirty="0">
              <a:solidFill>
                <a:srgbClr val="000000"/>
              </a:solidFill>
              <a:effectLst/>
              <a:latin typeface="ff4"/>
            </a:endParaRPr>
          </a:p>
          <a:p>
            <a:pPr marL="323850" indent="-171450" algn="l">
              <a:buFont typeface="Arial" panose="020B0604020202020204" pitchFamily="34" charset="0"/>
              <a:buChar char="•"/>
            </a:pPr>
            <a:endParaRPr lang="en-US" b="0" i="0" dirty="0">
              <a:solidFill>
                <a:srgbClr val="000000"/>
              </a:solidFill>
              <a:effectLst/>
              <a:latin typeface="ff4"/>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94A679D0-0FDF-4791-A53F-A0C25481C75D}"/>
              </a:ext>
            </a:extLst>
          </p:cNvPr>
          <p:cNvPicPr>
            <a:picLocks noChangeAspect="1"/>
          </p:cNvPicPr>
          <p:nvPr/>
        </p:nvPicPr>
        <p:blipFill rotWithShape="1">
          <a:blip r:embed="rId3"/>
          <a:srcRect l="2130" t="1" b="5252"/>
          <a:stretch/>
        </p:blipFill>
        <p:spPr>
          <a:xfrm>
            <a:off x="2747152" y="2571750"/>
            <a:ext cx="3649696" cy="2349177"/>
          </a:xfrm>
          <a:prstGeom prst="rect">
            <a:avLst/>
          </a:prstGeom>
        </p:spPr>
      </p:pic>
    </p:spTree>
    <p:extLst>
      <p:ext uri="{BB962C8B-B14F-4D97-AF65-F5344CB8AC3E}">
        <p14:creationId xmlns:p14="http://schemas.microsoft.com/office/powerpoint/2010/main" val="3512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46591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2">
                    <a:lumMod val="25000"/>
                  </a:schemeClr>
                </a:solidFill>
                <a:effectLst>
                  <a:outerShdw blurRad="38100" dist="38100" dir="2700000" algn="tl">
                    <a:srgbClr val="000000">
                      <a:alpha val="43137"/>
                    </a:srgbClr>
                  </a:outerShdw>
                </a:effectLst>
              </a:rPr>
              <a:t>How Real Estate Works</a:t>
            </a:r>
            <a:endParaRPr u="sng" dirty="0">
              <a:solidFill>
                <a:schemeClr val="tx2">
                  <a:lumMod val="25000"/>
                </a:schemeClr>
              </a:solidFill>
              <a:effectLst>
                <a:outerShdw blurRad="38100" dist="38100" dir="2700000" algn="tl">
                  <a:srgbClr val="000000">
                    <a:alpha val="43137"/>
                  </a:srgbClr>
                </a:outerShdw>
              </a:effectLst>
            </a:endParaRPr>
          </a:p>
        </p:txBody>
      </p:sp>
      <p:sp>
        <p:nvSpPr>
          <p:cNvPr id="1891" name="Google Shape;1891;p36"/>
          <p:cNvSpPr txBox="1">
            <a:spLocks noGrp="1"/>
          </p:cNvSpPr>
          <p:nvPr>
            <p:ph type="body" idx="1"/>
          </p:nvPr>
        </p:nvSpPr>
        <p:spPr>
          <a:xfrm>
            <a:off x="719250" y="2440905"/>
            <a:ext cx="7705500" cy="1966734"/>
          </a:xfrm>
          <a:prstGeom prst="rect">
            <a:avLst/>
          </a:prstGeom>
        </p:spPr>
        <p:txBody>
          <a:bodyPr spcFirstLastPara="1" wrap="square" lIns="91425" tIns="91425" rIns="91425" bIns="91425" anchor="ctr" anchorCtr="0">
            <a:noAutofit/>
          </a:bodyPr>
          <a:lstStyle/>
          <a:p>
            <a:pPr marL="152400" indent="0" algn="ctr">
              <a:buNone/>
            </a:pPr>
            <a:r>
              <a:rPr lang="en-US" sz="1400" i="0" dirty="0">
                <a:solidFill>
                  <a:srgbClr val="000000"/>
                </a:solidFill>
                <a:effectLst/>
                <a:latin typeface="Barlow Semi Condensed Medium" panose="00000606000000000000" pitchFamily="2" charset="0"/>
              </a:rPr>
              <a:t>Real estate has many facets because it simply does not exist. It can go from non-enhanced to advanced. It can be bought or sold. It can be owned by a government, corporation or a private party</a:t>
            </a:r>
            <a:r>
              <a:rPr lang="en-US" sz="1400" b="0" i="0" dirty="0">
                <a:solidFill>
                  <a:srgbClr val="000000"/>
                </a:solidFill>
                <a:effectLst/>
                <a:latin typeface="Barlow Semi Condensed Medium" panose="00000606000000000000" pitchFamily="2" charset="0"/>
              </a:rPr>
              <a:t>.</a:t>
            </a:r>
          </a:p>
          <a:p>
            <a:pPr marL="152400" indent="0" algn="ctr">
              <a:buNone/>
            </a:pPr>
            <a:endParaRPr lang="en-US" sz="1400" dirty="0">
              <a:solidFill>
                <a:srgbClr val="000000"/>
              </a:solidFill>
              <a:latin typeface="Barlow Semi Condensed Medium" panose="00000606000000000000" pitchFamily="2" charset="0"/>
            </a:endParaRPr>
          </a:p>
          <a:p>
            <a:pPr marL="152400" indent="0">
              <a:buNone/>
            </a:pPr>
            <a:r>
              <a:rPr lang="en-US" sz="1600" i="0" u="sng" dirty="0">
                <a:solidFill>
                  <a:srgbClr val="000000"/>
                </a:solidFill>
                <a:effectLst/>
                <a:latin typeface="Fjalla One" panose="020B0604020202020204" charset="0"/>
              </a:rPr>
              <a:t>Construction of new buildings</a:t>
            </a:r>
            <a:br>
              <a:rPr lang="en-US" sz="1400" dirty="0"/>
            </a:br>
            <a:r>
              <a:rPr lang="en-US" sz="1400" i="0" dirty="0">
                <a:solidFill>
                  <a:srgbClr val="000000"/>
                </a:solidFill>
                <a:effectLst/>
                <a:latin typeface="Barlow Semi Condensed Medium" panose="00000606000000000000" pitchFamily="2" charset="0"/>
              </a:rPr>
              <a:t>The construction of new homes is an important category. It includes the construction of single-family homes, townhouses and condominiums. The National Association of Home Builders (NAHB) provides monthly data on home sales and average prices. New home sales data is a leading economic indicator. It takes four months to establish new home sales trends.</a:t>
            </a:r>
          </a:p>
          <a:p>
            <a:pPr marL="152400" indent="0">
              <a:buNone/>
            </a:pPr>
            <a:endParaRPr lang="en-US" sz="1400" dirty="0">
              <a:solidFill>
                <a:srgbClr val="000000"/>
              </a:solidFill>
              <a:latin typeface="Barlow Semi Condensed Medium" panose="00000606000000000000" pitchFamily="2" charset="0"/>
            </a:endParaRPr>
          </a:p>
          <a:p>
            <a:pPr marL="152400" indent="0" algn="l">
              <a:buNone/>
            </a:pPr>
            <a:r>
              <a:rPr lang="en-US" sz="1600" i="0" u="sng" dirty="0">
                <a:solidFill>
                  <a:srgbClr val="222222"/>
                </a:solidFill>
                <a:effectLst/>
                <a:latin typeface="Fjalla One" panose="020B0604020202020204" charset="0"/>
              </a:rPr>
              <a:t>Real Estate Agents</a:t>
            </a:r>
          </a:p>
          <a:p>
            <a:pPr marL="152400" indent="0" algn="l">
              <a:buNone/>
            </a:pPr>
            <a:r>
              <a:rPr lang="en-US" sz="1400" b="0" i="0" dirty="0">
                <a:solidFill>
                  <a:srgbClr val="222222"/>
                </a:solidFill>
                <a:effectLst/>
                <a:latin typeface="Barlow Semi Condensed Medium" panose="00000606000000000000" pitchFamily="2" charset="0"/>
              </a:rPr>
              <a:t>Real estate agents assist individuals, businesses, and investors in buying and selling properties.</a:t>
            </a:r>
          </a:p>
          <a:p>
            <a:pPr marL="152400" indent="0" algn="l">
              <a:buNone/>
            </a:pPr>
            <a:endParaRPr lang="en-US" sz="1400" b="0" i="0" dirty="0">
              <a:solidFill>
                <a:srgbClr val="222222"/>
              </a:solidFill>
              <a:effectLst/>
              <a:latin typeface="Barlow Semi Condensed Medium" panose="00000606000000000000" pitchFamily="2" charset="0"/>
            </a:endParaRPr>
          </a:p>
          <a:p>
            <a:pPr marL="152400" indent="0" algn="l">
              <a:buNone/>
            </a:pPr>
            <a:r>
              <a:rPr lang="en-US" sz="1400" b="0" i="0" dirty="0">
                <a:solidFill>
                  <a:schemeClr val="tx1">
                    <a:lumMod val="50000"/>
                  </a:schemeClr>
                </a:solidFill>
                <a:effectLst/>
                <a:latin typeface="Barlow Semi Condensed Medium" panose="00000606000000000000" pitchFamily="2" charset="0"/>
              </a:rPr>
              <a:t>Sellers help find buyers through the Multiple Listing Service or their professional contacts.</a:t>
            </a:r>
            <a:endParaRPr lang="en-US" sz="1400" dirty="0">
              <a:solidFill>
                <a:schemeClr val="tx1">
                  <a:lumMod val="50000"/>
                </a:schemeClr>
              </a:solidFill>
              <a:latin typeface="Barlow Semi Condensed Medium" panose="00000606000000000000" pitchFamily="2" charset="0"/>
            </a:endParaRPr>
          </a:p>
          <a:p>
            <a:pPr marL="152400" indent="0" algn="l">
              <a:buNone/>
            </a:pPr>
            <a:endParaRPr lang="en-US" sz="1400" b="0" i="0" dirty="0">
              <a:solidFill>
                <a:schemeClr val="tx1">
                  <a:lumMod val="50000"/>
                </a:schemeClr>
              </a:solidFill>
              <a:effectLst/>
              <a:latin typeface="Barlow Semi Condensed Medium" panose="00000606000000000000" pitchFamily="2" charset="0"/>
            </a:endParaRPr>
          </a:p>
          <a:p>
            <a:pPr marL="152400" indent="0" algn="l">
              <a:buNone/>
            </a:pPr>
            <a:r>
              <a:rPr lang="en-US" sz="1400" b="0" i="0" dirty="0">
                <a:solidFill>
                  <a:schemeClr val="tx1">
                    <a:lumMod val="50000"/>
                  </a:schemeClr>
                </a:solidFill>
                <a:effectLst/>
                <a:latin typeface="Barlow Semi Condensed Medium" panose="00000606000000000000" pitchFamily="2" charset="0"/>
              </a:rPr>
              <a:t>Buyers' agents provide similar services for the home purchaser. They know the local market, so they can find a property that meets your most important criteria.</a:t>
            </a:r>
          </a:p>
          <a:p>
            <a:pPr marL="152400" indent="0" algn="l">
              <a:buNone/>
            </a:pPr>
            <a:endParaRPr lang="en-US" sz="1400" b="0" i="0" dirty="0">
              <a:solidFill>
                <a:srgbClr val="222222"/>
              </a:solidFill>
              <a:effectLst/>
              <a:latin typeface="Barlow Semi Condensed Medium" panose="00000606000000000000" pitchFamily="2" charset="0"/>
            </a:endParaRPr>
          </a:p>
          <a:p>
            <a:pPr marL="152400" indent="0">
              <a:buNone/>
            </a:pPr>
            <a:endParaRPr lang="en-US" sz="1400" i="0" dirty="0">
              <a:solidFill>
                <a:srgbClr val="000000"/>
              </a:solidFill>
              <a:effectLst/>
              <a:latin typeface="Barlow Semi Condensed Medium" panose="00000606000000000000" pitchFamily="2" charset="0"/>
            </a:endParaRPr>
          </a:p>
          <a:p>
            <a:pPr marL="323850" indent="-171450" algn="l">
              <a:buFont typeface="Arial" panose="020B0604020202020204" pitchFamily="34" charset="0"/>
              <a:buChar char="•"/>
            </a:pPr>
            <a:endParaRPr lang="en-US" sz="1400" i="0" dirty="0">
              <a:solidFill>
                <a:srgbClr val="000000"/>
              </a:solidFill>
              <a:effectLst/>
              <a:latin typeface="Barlow Semi Condensed Medium" panose="00000606000000000000" pitchFamily="2" charset="0"/>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25177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5" name="Google Shape;2975;p52"/>
          <p:cNvSpPr txBox="1">
            <a:spLocks noGrp="1"/>
          </p:cNvSpPr>
          <p:nvPr>
            <p:ph type="subTitle" idx="5"/>
          </p:nvPr>
        </p:nvSpPr>
        <p:spPr>
          <a:xfrm>
            <a:off x="5938078" y="1665184"/>
            <a:ext cx="2238306"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Industrial Real Estates</a:t>
            </a:r>
            <a:endParaRPr dirty="0"/>
          </a:p>
        </p:txBody>
      </p:sp>
      <p:sp>
        <p:nvSpPr>
          <p:cNvPr id="2976" name="Google Shape;2976;p52"/>
          <p:cNvSpPr txBox="1">
            <a:spLocks noGrp="1"/>
          </p:cNvSpPr>
          <p:nvPr>
            <p:ph type="subTitle" idx="1"/>
          </p:nvPr>
        </p:nvSpPr>
        <p:spPr>
          <a:xfrm>
            <a:off x="6026803" y="3438892"/>
            <a:ext cx="2167123"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Residential Real Estates</a:t>
            </a:r>
            <a:endParaRPr dirty="0"/>
          </a:p>
        </p:txBody>
      </p:sp>
      <p:sp>
        <p:nvSpPr>
          <p:cNvPr id="2978" name="Google Shape;2978;p52"/>
          <p:cNvSpPr txBox="1">
            <a:spLocks noGrp="1"/>
          </p:cNvSpPr>
          <p:nvPr>
            <p:ph type="subTitle" idx="6"/>
          </p:nvPr>
        </p:nvSpPr>
        <p:spPr>
          <a:xfrm>
            <a:off x="6216306" y="1886053"/>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This include factories and warehouses</a:t>
            </a:r>
            <a:endParaRPr dirty="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6257830" y="3682295"/>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222222"/>
                </a:solidFill>
                <a:effectLst/>
                <a:latin typeface="Barlow Semi Condensed" panose="00000506000000000000" pitchFamily="2" charset="0"/>
              </a:rPr>
              <a:t>This includes both new construction and resale homes.</a:t>
            </a:r>
            <a:endParaRPr dirty="0">
              <a:latin typeface="Barlow Semi Condensed" panose="00000506000000000000" pitchFamily="2" charset="0"/>
              <a:sym typeface="Barlow Semi Condensed"/>
            </a:endParaRPr>
          </a:p>
        </p:txBody>
      </p:sp>
      <p:sp>
        <p:nvSpPr>
          <p:cNvPr id="2980" name="Google Shape;2980;p52"/>
          <p:cNvSpPr txBox="1">
            <a:spLocks noGrp="1"/>
          </p:cNvSpPr>
          <p:nvPr>
            <p:ph type="title"/>
          </p:nvPr>
        </p:nvSpPr>
        <p:spPr>
          <a:xfrm>
            <a:off x="3090671" y="338328"/>
            <a:ext cx="307954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effectLst>
                  <a:outerShdw blurRad="38100" dist="38100" dir="2700000" algn="tl">
                    <a:srgbClr val="000000">
                      <a:alpha val="43137"/>
                    </a:srgbClr>
                  </a:outerShdw>
                </a:effectLst>
              </a:rPr>
              <a:t>Types of Real Estates</a:t>
            </a:r>
            <a:endParaRPr u="sng" dirty="0">
              <a:effectLst>
                <a:outerShdw blurRad="38100" dist="38100" dir="2700000" algn="tl">
                  <a:srgbClr val="000000">
                    <a:alpha val="43137"/>
                  </a:srgbClr>
                </a:outerShdw>
              </a:effectLst>
            </a:endParaRPr>
          </a:p>
        </p:txBody>
      </p:sp>
      <p:grpSp>
        <p:nvGrpSpPr>
          <p:cNvPr id="2982" name="Google Shape;2982;p52"/>
          <p:cNvGrpSpPr/>
          <p:nvPr/>
        </p:nvGrpSpPr>
        <p:grpSpPr>
          <a:xfrm>
            <a:off x="6926445" y="3155290"/>
            <a:ext cx="344622" cy="340204"/>
            <a:chOff x="6238300" y="1426975"/>
            <a:chExt cx="489450" cy="483175"/>
          </a:xfrm>
        </p:grpSpPr>
        <p:sp>
          <p:nvSpPr>
            <p:cNvPr id="2983" name="Google Shape;2983;p52"/>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4" name="Google Shape;2984;p52"/>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5" name="Google Shape;2985;p52"/>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94" name="Google Shape;2994;p52"/>
          <p:cNvSpPr txBox="1">
            <a:spLocks noGrp="1"/>
          </p:cNvSpPr>
          <p:nvPr>
            <p:ph type="subTitle" idx="7"/>
          </p:nvPr>
        </p:nvSpPr>
        <p:spPr>
          <a:xfrm>
            <a:off x="513739" y="3495494"/>
            <a:ext cx="230999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Commercial Real Estates</a:t>
            </a:r>
          </a:p>
        </p:txBody>
      </p:sp>
      <p:sp>
        <p:nvSpPr>
          <p:cNvPr id="2995" name="Google Shape;2995;p52"/>
          <p:cNvSpPr txBox="1">
            <a:spLocks noGrp="1"/>
          </p:cNvSpPr>
          <p:nvPr>
            <p:ph type="subTitle" idx="8"/>
          </p:nvPr>
        </p:nvSpPr>
        <p:spPr>
          <a:xfrm>
            <a:off x="736098" y="3726812"/>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This includes shopping centers, hospitals, offices etc.</a:t>
            </a:r>
            <a:endParaRPr dirty="0">
              <a:latin typeface="Barlow Semi Condensed"/>
              <a:ea typeface="Barlow Semi Condensed"/>
              <a:cs typeface="Barlow Semi Condensed"/>
              <a:sym typeface="Barlow Semi Condensed"/>
            </a:endParaRPr>
          </a:p>
        </p:txBody>
      </p:sp>
      <p:sp>
        <p:nvSpPr>
          <p:cNvPr id="3003" name="Google Shape;3003;p52"/>
          <p:cNvSpPr txBox="1">
            <a:spLocks noGrp="1"/>
          </p:cNvSpPr>
          <p:nvPr>
            <p:ph type="subTitle" idx="14"/>
          </p:nvPr>
        </p:nvSpPr>
        <p:spPr>
          <a:xfrm>
            <a:off x="736098" y="1657453"/>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Vacant Land</a:t>
            </a:r>
            <a:endParaRPr dirty="0"/>
          </a:p>
        </p:txBody>
      </p:sp>
      <p:sp>
        <p:nvSpPr>
          <p:cNvPr id="3004" name="Google Shape;3004;p52"/>
          <p:cNvSpPr txBox="1">
            <a:spLocks noGrp="1"/>
          </p:cNvSpPr>
          <p:nvPr>
            <p:ph type="subTitle" idx="15"/>
          </p:nvPr>
        </p:nvSpPr>
        <p:spPr>
          <a:xfrm>
            <a:off x="711642" y="1892345"/>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Semi Condensed"/>
                <a:ea typeface="Barlow Semi Condensed"/>
                <a:cs typeface="Barlow Semi Condensed"/>
                <a:sym typeface="Barlow Semi Condensed"/>
              </a:rPr>
              <a:t>This includes vacant lots, working farms and ranches</a:t>
            </a:r>
          </a:p>
        </p:txBody>
      </p:sp>
      <p:pic>
        <p:nvPicPr>
          <p:cNvPr id="2" name="Picture 1">
            <a:extLst>
              <a:ext uri="{FF2B5EF4-FFF2-40B4-BE49-F238E27FC236}">
                <a16:creationId xmlns:a16="http://schemas.microsoft.com/office/drawing/2014/main" id="{F451F6E5-B4D0-4B46-9E4D-369B6FE2C62D}"/>
              </a:ext>
            </a:extLst>
          </p:cNvPr>
          <p:cNvPicPr>
            <a:picLocks noChangeAspect="1"/>
          </p:cNvPicPr>
          <p:nvPr/>
        </p:nvPicPr>
        <p:blipFill rotWithShape="1">
          <a:blip r:embed="rId3"/>
          <a:srcRect l="24597" t="25219" r="25023" b="25168"/>
          <a:stretch/>
        </p:blipFill>
        <p:spPr>
          <a:xfrm>
            <a:off x="6785545" y="1266843"/>
            <a:ext cx="464268" cy="457200"/>
          </a:xfrm>
          <a:prstGeom prst="rect">
            <a:avLst/>
          </a:prstGeom>
        </p:spPr>
      </p:pic>
      <p:pic>
        <p:nvPicPr>
          <p:cNvPr id="7" name="Picture 6">
            <a:extLst>
              <a:ext uri="{FF2B5EF4-FFF2-40B4-BE49-F238E27FC236}">
                <a16:creationId xmlns:a16="http://schemas.microsoft.com/office/drawing/2014/main" id="{242F0605-20EE-4E43-9F8B-3585A8631B84}"/>
              </a:ext>
            </a:extLst>
          </p:cNvPr>
          <p:cNvPicPr>
            <a:picLocks noChangeAspect="1"/>
          </p:cNvPicPr>
          <p:nvPr/>
        </p:nvPicPr>
        <p:blipFill rotWithShape="1">
          <a:blip r:embed="rId4"/>
          <a:srcRect l="28367" t="23428" r="27954" b="23101"/>
          <a:stretch/>
        </p:blipFill>
        <p:spPr>
          <a:xfrm>
            <a:off x="1363692" y="2945753"/>
            <a:ext cx="498948" cy="610801"/>
          </a:xfrm>
          <a:prstGeom prst="rect">
            <a:avLst/>
          </a:prstGeom>
        </p:spPr>
      </p:pic>
      <p:pic>
        <p:nvPicPr>
          <p:cNvPr id="8" name="Picture 7">
            <a:extLst>
              <a:ext uri="{FF2B5EF4-FFF2-40B4-BE49-F238E27FC236}">
                <a16:creationId xmlns:a16="http://schemas.microsoft.com/office/drawing/2014/main" id="{946071CC-8015-40F7-ADD1-E619ED8A5CB3}"/>
              </a:ext>
            </a:extLst>
          </p:cNvPr>
          <p:cNvPicPr>
            <a:picLocks noChangeAspect="1"/>
          </p:cNvPicPr>
          <p:nvPr/>
        </p:nvPicPr>
        <p:blipFill>
          <a:blip r:embed="rId5"/>
          <a:stretch>
            <a:fillRect/>
          </a:stretch>
        </p:blipFill>
        <p:spPr>
          <a:xfrm flipH="1">
            <a:off x="1324321" y="1250238"/>
            <a:ext cx="577691" cy="490410"/>
          </a:xfrm>
          <a:prstGeom prst="rect">
            <a:avLst/>
          </a:prstGeom>
        </p:spPr>
      </p:pic>
      <p:pic>
        <p:nvPicPr>
          <p:cNvPr id="2052" name="Picture 4">
            <a:extLst>
              <a:ext uri="{FF2B5EF4-FFF2-40B4-BE49-F238E27FC236}">
                <a16:creationId xmlns:a16="http://schemas.microsoft.com/office/drawing/2014/main" id="{131BE2CD-76BA-4660-B1DB-ECCBF08056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387" y="1836704"/>
            <a:ext cx="3407930" cy="2218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u="sng" dirty="0">
                <a:solidFill>
                  <a:schemeClr val="tx2">
                    <a:lumMod val="25000"/>
                  </a:schemeClr>
                </a:solidFill>
                <a:effectLst>
                  <a:outerShdw blurRad="38100" dist="38100" dir="2700000" algn="tl">
                    <a:srgbClr val="000000">
                      <a:alpha val="43137"/>
                    </a:srgbClr>
                  </a:outerShdw>
                </a:effectLst>
                <a:latin typeface="Fjalla One" panose="020B0604020202020204" charset="0"/>
                <a:ea typeface="Times New Roman" panose="02020603050405020304" pitchFamily="18" charset="0"/>
              </a:rPr>
              <a:t>Behavior Of The Market</a:t>
            </a:r>
            <a:endParaRPr lang="en-US" u="sng" dirty="0">
              <a:solidFill>
                <a:schemeClr val="tx2">
                  <a:lumMod val="25000"/>
                </a:schemeClr>
              </a:solidFill>
              <a:effectLst>
                <a:outerShdw blurRad="38100" dist="38100" dir="2700000" algn="tl">
                  <a:srgbClr val="000000">
                    <a:alpha val="43137"/>
                  </a:srgbClr>
                </a:outerShdw>
              </a:effectLst>
              <a:latin typeface="Fjalla One" panose="020B0604020202020204" charset="0"/>
            </a:endParaRPr>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956048" y="2285892"/>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The aspects under this perspective that significantly drive the behavior of the market are:</a:t>
            </a:r>
          </a:p>
          <a:p>
            <a:pPr marL="342900" lvl="0" indent="-342900" algn="ctr" rtl="0">
              <a:spcBef>
                <a:spcPts val="0"/>
              </a:spcBef>
              <a:spcAft>
                <a:spcPts val="0"/>
              </a:spcAft>
              <a:buAutoNum type="arabicPeriod"/>
            </a:pPr>
            <a:r>
              <a:rPr lang="en" sz="1400" dirty="0"/>
              <a:t>Political Instability</a:t>
            </a:r>
          </a:p>
          <a:p>
            <a:pPr marL="342900" lvl="0" indent="-342900" algn="ctr" rtl="0">
              <a:spcBef>
                <a:spcPts val="0"/>
              </a:spcBef>
              <a:spcAft>
                <a:spcPts val="0"/>
              </a:spcAft>
              <a:buAutoNum type="arabicPeriod"/>
            </a:pPr>
            <a:r>
              <a:rPr lang="en" sz="1400" dirty="0">
                <a:solidFill>
                  <a:schemeClr val="dk2"/>
                </a:solidFill>
                <a:latin typeface="Barlow Semi Condensed"/>
                <a:ea typeface="Barlow Semi Condensed"/>
                <a:cs typeface="Barlow Semi Condensed"/>
                <a:sym typeface="Barlow Semi Condensed"/>
              </a:rPr>
              <a:t>Emergence of H</a:t>
            </a:r>
            <a:r>
              <a:rPr lang="en" sz="1400" dirty="0"/>
              <a:t>ot-Spots</a:t>
            </a:r>
            <a:endParaRPr lang="en" sz="1400" dirty="0">
              <a:solidFill>
                <a:schemeClr val="dk2"/>
              </a:solidFill>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67776" y="2285892"/>
            <a:ext cx="2144871"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The aspects under this perspective that significantly drive the behavior of the market are:</a:t>
            </a:r>
          </a:p>
          <a:p>
            <a:pPr marL="342900" lvl="0" indent="-342900" algn="ctr" rtl="0">
              <a:spcBef>
                <a:spcPts val="0"/>
              </a:spcBef>
              <a:spcAft>
                <a:spcPts val="0"/>
              </a:spcAft>
              <a:buAutoNum type="arabicPeriod"/>
            </a:pPr>
            <a:r>
              <a:rPr lang="en" sz="1400" dirty="0"/>
              <a:t>Demographics </a:t>
            </a:r>
          </a:p>
          <a:p>
            <a:pPr marL="342900" lvl="0" indent="-342900" algn="ctr" rtl="0">
              <a:spcBef>
                <a:spcPts val="0"/>
              </a:spcBef>
              <a:spcAft>
                <a:spcPts val="0"/>
              </a:spcAft>
              <a:buAutoNum type="arabicPeriod"/>
            </a:pPr>
            <a:r>
              <a:rPr lang="en" sz="1400" dirty="0">
                <a:latin typeface="Barlow Semi Condensed"/>
                <a:ea typeface="Barlow Semi Condensed"/>
                <a:cs typeface="Barlow Semi Condensed"/>
                <a:sym typeface="Barlow Semi Condensed"/>
              </a:rPr>
              <a:t>Interest rates</a:t>
            </a:r>
          </a:p>
          <a:p>
            <a:pPr marL="342900" lvl="0" indent="-342900" algn="ctr" rtl="0">
              <a:spcBef>
                <a:spcPts val="0"/>
              </a:spcBef>
              <a:spcAft>
                <a:spcPts val="0"/>
              </a:spcAft>
              <a:buAutoNum type="arabicPeriod"/>
            </a:pPr>
            <a:r>
              <a:rPr lang="en" sz="1400" dirty="0"/>
              <a:t>Govt. regulation</a:t>
            </a:r>
          </a:p>
          <a:p>
            <a:pPr marL="342900" lvl="0" indent="-342900" algn="ctr" rtl="0">
              <a:spcBef>
                <a:spcPts val="0"/>
              </a:spcBef>
              <a:spcAft>
                <a:spcPts val="0"/>
              </a:spcAft>
              <a:buAutoNum type="arabicPeriod"/>
            </a:pPr>
            <a:r>
              <a:rPr lang="en" sz="1400" dirty="0">
                <a:latin typeface="Barlow Semi Condensed"/>
                <a:ea typeface="Barlow Semi Condensed"/>
                <a:cs typeface="Barlow Semi Condensed"/>
                <a:sym typeface="Barlow Semi Condensed"/>
              </a:rPr>
              <a:t>Global economic health</a:t>
            </a:r>
            <a:endParaRPr sz="1400"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56048" y="1914710"/>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u="sng" dirty="0">
                <a:solidFill>
                  <a:schemeClr val="accent2">
                    <a:lumMod val="90000"/>
                  </a:schemeClr>
                </a:solidFill>
              </a:rPr>
              <a:t>Global </a:t>
            </a:r>
          </a:p>
          <a:p>
            <a:pPr marL="0" lvl="0" indent="0" algn="ctr" rtl="0">
              <a:spcBef>
                <a:spcPts val="0"/>
              </a:spcBef>
              <a:spcAft>
                <a:spcPts val="0"/>
              </a:spcAft>
              <a:buNone/>
            </a:pPr>
            <a:r>
              <a:rPr lang="en" sz="1800" u="sng" dirty="0">
                <a:solidFill>
                  <a:schemeClr val="accent2">
                    <a:lumMod val="90000"/>
                  </a:schemeClr>
                </a:solidFill>
              </a:rPr>
              <a:t>Perspective</a:t>
            </a:r>
            <a:endParaRPr sz="1800" u="sng" dirty="0">
              <a:solidFill>
                <a:schemeClr val="accent2">
                  <a:lumMod val="90000"/>
                </a:schemeClr>
              </a:solidFill>
            </a:endParaRPr>
          </a:p>
        </p:txBody>
      </p:sp>
      <p:sp>
        <p:nvSpPr>
          <p:cNvPr id="3506" name="Google Shape;3506;p61"/>
          <p:cNvSpPr txBox="1">
            <a:spLocks noGrp="1"/>
          </p:cNvSpPr>
          <p:nvPr>
            <p:ph type="subTitle" idx="4"/>
          </p:nvPr>
        </p:nvSpPr>
        <p:spPr>
          <a:xfrm>
            <a:off x="1987301" y="1901060"/>
            <a:ext cx="2305824"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u="sng" dirty="0">
                <a:solidFill>
                  <a:schemeClr val="accent2">
                    <a:lumMod val="90000"/>
                  </a:schemeClr>
                </a:solidFill>
                <a:latin typeface="Barlow Semi Condensed Medium" panose="00000606000000000000" pitchFamily="2" charset="0"/>
                <a:ea typeface="Times New Roman" panose="02020603050405020304" pitchFamily="18" charset="0"/>
              </a:rPr>
              <a:t>M</a:t>
            </a:r>
            <a:r>
              <a:rPr lang="en-US" sz="1800" u="sng" dirty="0">
                <a:solidFill>
                  <a:schemeClr val="accent2">
                    <a:lumMod val="90000"/>
                  </a:schemeClr>
                </a:solidFill>
                <a:effectLst/>
                <a:latin typeface="Barlow Semi Condensed Medium" panose="00000606000000000000" pitchFamily="2" charset="0"/>
                <a:ea typeface="Times New Roman" panose="02020603050405020304" pitchFamily="18" charset="0"/>
              </a:rPr>
              <a:t>acroeconomic </a:t>
            </a:r>
            <a:r>
              <a:rPr lang="en-US" sz="1800" u="sng" dirty="0">
                <a:solidFill>
                  <a:schemeClr val="accent2">
                    <a:lumMod val="90000"/>
                  </a:schemeClr>
                </a:solidFill>
                <a:latin typeface="Barlow Semi Condensed Medium" panose="00000606000000000000" pitchFamily="2" charset="0"/>
                <a:ea typeface="Times New Roman" panose="02020603050405020304" pitchFamily="18" charset="0"/>
              </a:rPr>
              <a:t>P</a:t>
            </a:r>
            <a:r>
              <a:rPr lang="en-US" sz="1800" u="sng" dirty="0">
                <a:solidFill>
                  <a:schemeClr val="accent2">
                    <a:lumMod val="90000"/>
                  </a:schemeClr>
                </a:solidFill>
                <a:effectLst/>
                <a:latin typeface="Barlow Semi Condensed Medium" panose="00000606000000000000" pitchFamily="2" charset="0"/>
                <a:ea typeface="Times New Roman" panose="02020603050405020304" pitchFamily="18" charset="0"/>
              </a:rPr>
              <a:t>erspective</a:t>
            </a:r>
            <a:endParaRPr lang="en-US" sz="1800" u="sng" dirty="0">
              <a:solidFill>
                <a:schemeClr val="accent2">
                  <a:lumMod val="90000"/>
                </a:schemeClr>
              </a:solidFill>
              <a:latin typeface="Barlow Semi Condensed Medium" panose="00000606000000000000" pitchFamily="2" charset="0"/>
            </a:endParaRPr>
          </a:p>
        </p:txBody>
      </p:sp>
      <p:sp>
        <p:nvSpPr>
          <p:cNvPr id="3507" name="Google Shape;3507;p61"/>
          <p:cNvSpPr txBox="1">
            <a:spLocks noGrp="1"/>
          </p:cNvSpPr>
          <p:nvPr>
            <p:ph type="title" idx="5"/>
          </p:nvPr>
        </p:nvSpPr>
        <p:spPr>
          <a:xfrm>
            <a:off x="2779011" y="1406844"/>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01</a:t>
            </a:r>
            <a:endParaRPr sz="2800" dirty="0"/>
          </a:p>
        </p:txBody>
      </p:sp>
      <p:sp>
        <p:nvSpPr>
          <p:cNvPr id="3508" name="Google Shape;3508;p61"/>
          <p:cNvSpPr txBox="1">
            <a:spLocks noGrp="1"/>
          </p:cNvSpPr>
          <p:nvPr>
            <p:ph type="title" idx="6"/>
          </p:nvPr>
        </p:nvSpPr>
        <p:spPr>
          <a:xfrm>
            <a:off x="5637198" y="1393434"/>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02</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3650" y="156772"/>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2">
                    <a:lumMod val="25000"/>
                  </a:schemeClr>
                </a:solidFill>
                <a:effectLst>
                  <a:outerShdw blurRad="38100" dist="38100" dir="2700000" algn="tl">
                    <a:srgbClr val="000000">
                      <a:alpha val="43137"/>
                    </a:srgbClr>
                  </a:outerShdw>
                </a:effectLst>
              </a:rPr>
              <a:t>Price Fluctuation in Real Estate Market</a:t>
            </a:r>
            <a:endParaRPr u="sng" dirty="0">
              <a:solidFill>
                <a:schemeClr val="tx2">
                  <a:lumMod val="25000"/>
                </a:schemeClr>
              </a:solidFill>
              <a:effectLst>
                <a:outerShdw blurRad="38100" dist="38100" dir="2700000" algn="tl">
                  <a:srgbClr val="000000">
                    <a:alpha val="43137"/>
                  </a:srgbClr>
                </a:outerShdw>
              </a:effectLst>
            </a:endParaRPr>
          </a:p>
        </p:txBody>
      </p:sp>
      <p:sp>
        <p:nvSpPr>
          <p:cNvPr id="1891" name="Google Shape;1891;p36"/>
          <p:cNvSpPr txBox="1">
            <a:spLocks noGrp="1"/>
          </p:cNvSpPr>
          <p:nvPr>
            <p:ph type="body" idx="1"/>
          </p:nvPr>
        </p:nvSpPr>
        <p:spPr>
          <a:xfrm>
            <a:off x="714650" y="1152150"/>
            <a:ext cx="7705500" cy="1966734"/>
          </a:xfrm>
          <a:prstGeom prst="rect">
            <a:avLst/>
          </a:prstGeom>
        </p:spPr>
        <p:txBody>
          <a:bodyPr spcFirstLastPara="1" wrap="square" lIns="91425" tIns="91425" rIns="91425" bIns="91425" anchor="ctr" anchorCtr="0">
            <a:noAutofit/>
          </a:bodyPr>
          <a:lstStyle/>
          <a:p>
            <a:pPr marL="323850" indent="-171450" algn="l">
              <a:buFont typeface="Arial" panose="020B0604020202020204" pitchFamily="34" charset="0"/>
              <a:buChar char="•"/>
            </a:pPr>
            <a:r>
              <a:rPr lang="en-US" b="0" i="0" dirty="0">
                <a:solidFill>
                  <a:srgbClr val="000000"/>
                </a:solidFill>
                <a:effectLst/>
                <a:latin typeface="Barlow Semi Condensed" panose="00000506000000000000" pitchFamily="2" charset="0"/>
              </a:rPr>
              <a:t>Housing prices can increase/decrease rapidly yet the numerous listings available online where houses are sold or rented are not likely to be updated that often.</a:t>
            </a:r>
          </a:p>
          <a:p>
            <a:pPr marL="152400" indent="0" algn="l">
              <a:buNone/>
            </a:pPr>
            <a:endParaRPr lang="en-US" b="0" i="0" dirty="0">
              <a:solidFill>
                <a:srgbClr val="000000"/>
              </a:solidFill>
              <a:effectLst/>
              <a:latin typeface="Barlow Semi Condensed" panose="00000506000000000000" pitchFamily="2" charset="0"/>
            </a:endParaRPr>
          </a:p>
          <a:p>
            <a:pPr marL="323850" indent="-171450">
              <a:buFont typeface="Arial" panose="020B0604020202020204" pitchFamily="34" charset="0"/>
              <a:buChar char="•"/>
            </a:pPr>
            <a:r>
              <a:rPr lang="en-US" dirty="0">
                <a:solidFill>
                  <a:srgbClr val="000000"/>
                </a:solidFill>
                <a:effectLst/>
                <a:latin typeface="Barlow Semi Condensed" panose="00000506000000000000" pitchFamily="2" charset="0"/>
                <a:ea typeface="Times New Roman" panose="02020603050405020304" pitchFamily="18" charset="0"/>
                <a:cs typeface="Times New Roman" panose="02020603050405020304" pitchFamily="18" charset="0"/>
              </a:rPr>
              <a:t>A recent report published by MSCI inc. </a:t>
            </a:r>
            <a:r>
              <a:rPr lang="en-US" dirty="0">
                <a:solidFill>
                  <a:srgbClr val="000000"/>
                </a:solidFill>
                <a:effectLst/>
                <a:latin typeface="Barlow Semi Condensed" panose="00000506000000000000" pitchFamily="2" charset="0"/>
                <a:ea typeface="Calibri" panose="020F0502020204030204" pitchFamily="34" charset="0"/>
                <a:cs typeface="Times New Roman" panose="02020603050405020304" pitchFamily="18" charset="0"/>
              </a:rPr>
              <a:t>estimated the size of the professionally managed real estate market expanded to $8.5 trillion in 2017 from $7.4 trillion in 2016, a total increase of $1.1 trillion year-over-year.</a:t>
            </a:r>
          </a:p>
          <a:p>
            <a:pPr marL="323850" indent="-171450">
              <a:buFont typeface="Arial" panose="020B0604020202020204" pitchFamily="34" charset="0"/>
              <a:buChar char="•"/>
            </a:pP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323850" indent="-171450" algn="l">
              <a:buFont typeface="Arial" panose="020B0604020202020204" pitchFamily="34" charset="0"/>
              <a:buChar char="•"/>
            </a:pPr>
            <a:endParaRPr lang="en-US" b="0" i="0" dirty="0">
              <a:solidFill>
                <a:srgbClr val="000000"/>
              </a:solidFill>
              <a:effectLst/>
              <a:latin typeface="ff4"/>
            </a:endParaRPr>
          </a:p>
          <a:p>
            <a:pPr marL="152400" indent="0" algn="l">
              <a:buNone/>
            </a:pPr>
            <a:endParaRPr lang="en-US" b="0" i="0" dirty="0">
              <a:solidFill>
                <a:srgbClr val="000000"/>
              </a:solidFill>
              <a:effectLst/>
              <a:latin typeface="ff4"/>
            </a:endParaRPr>
          </a:p>
          <a:p>
            <a:pPr marL="323850" indent="-171450" algn="l">
              <a:buFont typeface="Arial" panose="020B0604020202020204" pitchFamily="34" charset="0"/>
              <a:buChar char="•"/>
            </a:pPr>
            <a:endParaRPr lang="en-US" b="0" i="0" dirty="0">
              <a:solidFill>
                <a:srgbClr val="000000"/>
              </a:solidFill>
              <a:effectLst/>
              <a:latin typeface="ff4"/>
            </a:endParaRPr>
          </a:p>
          <a:p>
            <a:pPr marL="171450" lvl="0" indent="-171450" algn="l" rtl="0">
              <a:spcBef>
                <a:spcPts val="0"/>
              </a:spcBef>
              <a:spcAft>
                <a:spcPts val="0"/>
              </a:spcAft>
              <a:buFont typeface="Arial" panose="020B0604020202020204" pitchFamily="34" charset="0"/>
              <a:buChar char="•"/>
            </a:pP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E113248D-36F4-4714-9392-A4D92977BF06}"/>
              </a:ext>
            </a:extLst>
          </p:cNvPr>
          <p:cNvPicPr>
            <a:picLocks noChangeAspect="1"/>
          </p:cNvPicPr>
          <p:nvPr/>
        </p:nvPicPr>
        <p:blipFill rotWithShape="1">
          <a:blip r:embed="rId3"/>
          <a:srcRect l="-209" t="2599" r="209" b="24005"/>
          <a:stretch/>
        </p:blipFill>
        <p:spPr>
          <a:xfrm>
            <a:off x="1029619" y="2367517"/>
            <a:ext cx="3905238" cy="2471642"/>
          </a:xfrm>
          <a:prstGeom prst="rect">
            <a:avLst/>
          </a:prstGeom>
        </p:spPr>
      </p:pic>
      <p:pic>
        <p:nvPicPr>
          <p:cNvPr id="5" name="Picture 4">
            <a:extLst>
              <a:ext uri="{FF2B5EF4-FFF2-40B4-BE49-F238E27FC236}">
                <a16:creationId xmlns:a16="http://schemas.microsoft.com/office/drawing/2014/main" id="{13BEC8A8-FCAA-42E9-A536-E9A344647453}"/>
              </a:ext>
            </a:extLst>
          </p:cNvPr>
          <p:cNvPicPr>
            <a:picLocks noChangeAspect="1"/>
          </p:cNvPicPr>
          <p:nvPr/>
        </p:nvPicPr>
        <p:blipFill>
          <a:blip r:embed="rId4"/>
          <a:stretch>
            <a:fillRect/>
          </a:stretch>
        </p:blipFill>
        <p:spPr>
          <a:xfrm>
            <a:off x="4968950" y="2309829"/>
            <a:ext cx="3356700" cy="25654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854766" y="441378"/>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solidFill>
                  <a:schemeClr val="tx2">
                    <a:lumMod val="25000"/>
                  </a:schemeClr>
                </a:solidFill>
                <a:effectLst>
                  <a:outerShdw blurRad="38100" dist="38100" dir="2700000" algn="tl">
                    <a:srgbClr val="000000">
                      <a:alpha val="43137"/>
                    </a:srgbClr>
                  </a:outerShdw>
                </a:effectLst>
                <a:latin typeface="Fjalla One" panose="020B0604020202020204" charset="0"/>
                <a:ea typeface="Calibri" panose="020F0502020204030204" pitchFamily="34" charset="0"/>
              </a:rPr>
              <a:t>Most important Factors determining the value of a house</a:t>
            </a:r>
            <a:endParaRPr u="sng" dirty="0">
              <a:solidFill>
                <a:schemeClr val="tx2">
                  <a:lumMod val="25000"/>
                </a:schemeClr>
              </a:solidFill>
              <a:effectLst>
                <a:outerShdw blurRad="38100" dist="38100" dir="2700000" algn="tl">
                  <a:srgbClr val="000000">
                    <a:alpha val="43137"/>
                  </a:srgbClr>
                </a:outerShdw>
              </a:effectLst>
              <a:latin typeface="Fjalla One" panose="020B0604020202020204" charset="0"/>
            </a:endParaRPr>
          </a:p>
        </p:txBody>
      </p:sp>
      <p:sp>
        <p:nvSpPr>
          <p:cNvPr id="2225" name="Google Shape;2225;p41"/>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Size</a:t>
            </a:r>
            <a:endParaRPr dirty="0"/>
          </a:p>
        </p:txBody>
      </p:sp>
      <p:sp>
        <p:nvSpPr>
          <p:cNvPr id="2226" name="Google Shape;2226;p41"/>
          <p:cNvSpPr txBox="1">
            <a:spLocks noGrp="1"/>
          </p:cNvSpPr>
          <p:nvPr>
            <p:ph type="subTitle" idx="2"/>
          </p:nvPr>
        </p:nvSpPr>
        <p:spPr>
          <a:xfrm>
            <a:off x="1709928" y="193852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1, 2, 3 BHK</a:t>
            </a:r>
          </a:p>
          <a:p>
            <a:pPr marL="0" lvl="0" indent="0" algn="l" rtl="0">
              <a:spcBef>
                <a:spcPts val="0"/>
              </a:spcBef>
              <a:spcAft>
                <a:spcPts val="0"/>
              </a:spcAft>
              <a:buNone/>
            </a:pPr>
            <a:r>
              <a:rPr lang="en" sz="1400" dirty="0"/>
              <a:t>1, 2 RK</a:t>
            </a:r>
            <a:endParaRPr sz="1400"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Location</a:t>
            </a:r>
            <a:endParaRPr dirty="0"/>
          </a:p>
        </p:txBody>
      </p:sp>
      <p:sp>
        <p:nvSpPr>
          <p:cNvPr id="2228" name="Google Shape;2228;p41"/>
          <p:cNvSpPr txBox="1">
            <a:spLocks noGrp="1"/>
          </p:cNvSpPr>
          <p:nvPr>
            <p:ph type="subTitle" idx="4"/>
          </p:nvPr>
        </p:nvSpPr>
        <p:spPr>
          <a:xfrm>
            <a:off x="5468112" y="1938528"/>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Finding a location that is comfortable, safe and within your budget </a:t>
            </a:r>
            <a:endParaRPr sz="1400"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Area Type</a:t>
            </a:r>
            <a:endParaRPr dirty="0"/>
          </a:p>
        </p:txBody>
      </p:sp>
      <p:sp>
        <p:nvSpPr>
          <p:cNvPr id="2230" name="Google Shape;2230;p41"/>
          <p:cNvSpPr txBox="1">
            <a:spLocks noGrp="1"/>
          </p:cNvSpPr>
          <p:nvPr>
            <p:ph type="subTitle" idx="6"/>
          </p:nvPr>
        </p:nvSpPr>
        <p:spPr>
          <a:xfrm>
            <a:off x="2825496" y="359359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2"/>
                </a:solidFill>
                <a:latin typeface="Barlow Semi Condensed"/>
                <a:ea typeface="Barlow Semi Condensed"/>
                <a:cs typeface="Barlow Semi Condensed"/>
                <a:sym typeface="Barlow Semi Condensed"/>
              </a:rPr>
              <a:t>Super Built-up Area</a:t>
            </a:r>
          </a:p>
          <a:p>
            <a:pPr marL="0" lvl="0" indent="0" algn="l" rtl="0">
              <a:spcBef>
                <a:spcPts val="0"/>
              </a:spcBef>
              <a:spcAft>
                <a:spcPts val="0"/>
              </a:spcAft>
              <a:buNone/>
            </a:pPr>
            <a:r>
              <a:rPr lang="en" sz="1400" dirty="0"/>
              <a:t>Plot Area</a:t>
            </a:r>
          </a:p>
          <a:p>
            <a:pPr marL="0" lvl="0" indent="0" algn="l" rtl="0">
              <a:spcBef>
                <a:spcPts val="0"/>
              </a:spcBef>
              <a:spcAft>
                <a:spcPts val="0"/>
              </a:spcAft>
              <a:buNone/>
            </a:pPr>
            <a:r>
              <a:rPr lang="en" sz="1400" dirty="0">
                <a:latin typeface="Barlow Semi Condensed"/>
                <a:ea typeface="Barlow Semi Condensed"/>
                <a:cs typeface="Barlow Semi Condensed"/>
                <a:sym typeface="Barlow Semi Condensed"/>
              </a:rPr>
              <a:t>Built-up Area</a:t>
            </a:r>
            <a:endParaRPr sz="1400"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64808" y="320040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Property Type</a:t>
            </a:r>
            <a:endParaRPr dirty="0"/>
          </a:p>
        </p:txBody>
      </p:sp>
      <p:sp>
        <p:nvSpPr>
          <p:cNvPr id="2232" name="Google Shape;2232;p41"/>
          <p:cNvSpPr txBox="1">
            <a:spLocks noGrp="1"/>
          </p:cNvSpPr>
          <p:nvPr>
            <p:ph type="subTitle" idx="8"/>
          </p:nvPr>
        </p:nvSpPr>
        <p:spPr>
          <a:xfrm>
            <a:off x="6464808" y="3593592"/>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Apartment, Mansion, Farmhouse, Bungalow</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476607" y="1434975"/>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effectLst>
                  <a:outerShdw blurRad="38100" dist="38100" dir="2700000" algn="tl">
                    <a:srgbClr val="000000">
                      <a:alpha val="43137"/>
                    </a:srgbClr>
                  </a:outerShdw>
                </a:effectLst>
              </a:rPr>
              <a:t>Other Factors</a:t>
            </a:r>
            <a:endParaRPr u="sng" dirty="0">
              <a:effectLst>
                <a:outerShdw blurRad="38100" dist="38100" dir="2700000" algn="tl">
                  <a:srgbClr val="000000">
                    <a:alpha val="43137"/>
                  </a:srgbClr>
                </a:outerShdw>
              </a:effectLst>
            </a:endParaRPr>
          </a:p>
        </p:txBody>
      </p:sp>
      <p:sp>
        <p:nvSpPr>
          <p:cNvPr id="2139" name="Google Shape;2139;p37"/>
          <p:cNvSpPr txBox="1">
            <a:spLocks noGrp="1"/>
          </p:cNvSpPr>
          <p:nvPr>
            <p:ph type="subTitle" idx="2"/>
          </p:nvPr>
        </p:nvSpPr>
        <p:spPr>
          <a:xfrm>
            <a:off x="1664208" y="713232"/>
            <a:ext cx="3254326"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1F2126"/>
                </a:solidFill>
                <a:latin typeface="Barlow Semi Condensed" panose="00000506000000000000" pitchFamily="2" charset="0"/>
              </a:rPr>
              <a:t>A </a:t>
            </a:r>
            <a:r>
              <a:rPr lang="en-US" b="0" i="0" dirty="0">
                <a:solidFill>
                  <a:srgbClr val="1F2126"/>
                </a:solidFill>
                <a:effectLst/>
                <a:latin typeface="Barlow Semi Condensed" panose="00000506000000000000" pitchFamily="2" charset="0"/>
              </a:rPr>
              <a:t>property’s distance to the public transport system positively influences its renting price.</a:t>
            </a:r>
            <a:endParaRPr dirty="0">
              <a:latin typeface="Barlow Semi Condensed" panose="00000506000000000000" pitchFamily="2" charset="0"/>
              <a:sym typeface="Barlow Semi Condensed"/>
            </a:endParaRPr>
          </a:p>
        </p:txBody>
      </p:sp>
      <p:sp>
        <p:nvSpPr>
          <p:cNvPr id="2140" name="Google Shape;2140;p37"/>
          <p:cNvSpPr txBox="1">
            <a:spLocks noGrp="1"/>
          </p:cNvSpPr>
          <p:nvPr>
            <p:ph type="subTitle" idx="1"/>
          </p:nvPr>
        </p:nvSpPr>
        <p:spPr>
          <a:xfrm>
            <a:off x="1664207" y="429768"/>
            <a:ext cx="3487065"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accent2">
                    <a:lumMod val="90000"/>
                  </a:schemeClr>
                </a:solidFill>
                <a:latin typeface="Barlow Semi Condensed Medium" panose="00000606000000000000" pitchFamily="2" charset="0"/>
                <a:ea typeface="Calibri" panose="020F0502020204030204" pitchFamily="34" charset="0"/>
              </a:rPr>
              <a:t>P</a:t>
            </a:r>
            <a:r>
              <a:rPr lang="en-US" sz="1800" dirty="0">
                <a:solidFill>
                  <a:schemeClr val="accent2">
                    <a:lumMod val="90000"/>
                  </a:schemeClr>
                </a:solidFill>
                <a:effectLst/>
                <a:latin typeface="Barlow Semi Condensed Medium" panose="00000606000000000000" pitchFamily="2" charset="0"/>
                <a:ea typeface="Calibri" panose="020F0502020204030204" pitchFamily="34" charset="0"/>
              </a:rPr>
              <a:t>roximity to some public transport</a:t>
            </a:r>
            <a:endParaRPr dirty="0">
              <a:solidFill>
                <a:schemeClr val="accent2">
                  <a:lumMod val="90000"/>
                </a:schemeClr>
              </a:solidFill>
              <a:latin typeface="Barlow Semi Condensed Medium" panose="00000606000000000000" pitchFamily="2" charset="0"/>
            </a:endParaRPr>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Schools in vicinity</a:t>
            </a:r>
            <a:endParaRPr dirty="0"/>
          </a:p>
        </p:txBody>
      </p:sp>
      <p:sp>
        <p:nvSpPr>
          <p:cNvPr id="2142" name="Google Shape;2142;p37"/>
          <p:cNvSpPr txBox="1">
            <a:spLocks noGrp="1"/>
          </p:cNvSpPr>
          <p:nvPr>
            <p:ph type="subTitle" idx="4"/>
          </p:nvPr>
        </p:nvSpPr>
        <p:spPr>
          <a:xfrm>
            <a:off x="1672361" y="1792224"/>
            <a:ext cx="3461515"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dirty="0">
                <a:solidFill>
                  <a:srgbClr val="111827"/>
                </a:solidFill>
                <a:effectLst/>
                <a:latin typeface="Barlow Semi Condensed" panose="00000506000000000000" pitchFamily="2" charset="0"/>
              </a:rPr>
              <a:t>Sometimes the best possibilities might be a school, which can be a boon for those with children in the family.</a:t>
            </a:r>
            <a:endParaRPr dirty="0">
              <a:latin typeface="Barlow Semi Condensed" panose="00000506000000000000" pitchFamily="2" charset="0"/>
            </a:endParaRPr>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Shopping affordability</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tx1"/>
                </a:solidFill>
                <a:latin typeface="Barlow Semi Condensed" panose="00000506000000000000" pitchFamily="2" charset="0"/>
              </a:rPr>
              <a:t>Stores </a:t>
            </a:r>
            <a:r>
              <a:rPr lang="en-US" i="0" dirty="0">
                <a:solidFill>
                  <a:schemeClr val="tx1"/>
                </a:solidFill>
                <a:effectLst/>
                <a:latin typeface="Barlow Semi Condensed" panose="00000506000000000000" pitchFamily="2" charset="0"/>
              </a:rPr>
              <a:t>to provide you with a smooth and a reliable shopping experience.</a:t>
            </a:r>
            <a:endParaRPr dirty="0">
              <a:solidFill>
                <a:schemeClr val="tx1"/>
              </a:solidFill>
              <a:latin typeface="Barlow Semi Condensed" panose="00000506000000000000" pitchFamily="2" charset="0"/>
            </a:endParaRPr>
          </a:p>
        </p:txBody>
      </p:sp>
      <p:sp>
        <p:nvSpPr>
          <p:cNvPr id="2145" name="Google Shape;2145;p37"/>
          <p:cNvSpPr txBox="1">
            <a:spLocks noGrp="1"/>
          </p:cNvSpPr>
          <p:nvPr>
            <p:ph type="subTitle" idx="7"/>
          </p:nvPr>
        </p:nvSpPr>
        <p:spPr>
          <a:xfrm>
            <a:off x="1664208" y="3666744"/>
            <a:ext cx="2734164"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Availability of garden/parks</a:t>
            </a:r>
          </a:p>
        </p:txBody>
      </p:sp>
      <p:sp>
        <p:nvSpPr>
          <p:cNvPr id="2146" name="Google Shape;2146;p37"/>
          <p:cNvSpPr txBox="1">
            <a:spLocks noGrp="1"/>
          </p:cNvSpPr>
          <p:nvPr>
            <p:ph type="subTitle" idx="8"/>
          </p:nvPr>
        </p:nvSpPr>
        <p:spPr>
          <a:xfrm>
            <a:off x="1664207" y="3950208"/>
            <a:ext cx="2701349" cy="406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0" i="0" dirty="0">
                <a:solidFill>
                  <a:srgbClr val="2E2E2E"/>
                </a:solidFill>
                <a:effectLst/>
                <a:latin typeface="Barlow Semi Condensed" panose="00000506000000000000" pitchFamily="2" charset="0"/>
              </a:rPr>
              <a:t>Parks are integral part of the urban environment playing economic, structural, socio-cultural and ecological roles for the </a:t>
            </a:r>
            <a:r>
              <a:rPr lang="en-US" sz="1400" b="0" i="0" dirty="0" err="1">
                <a:solidFill>
                  <a:srgbClr val="2E2E2E"/>
                </a:solidFill>
                <a:effectLst/>
                <a:latin typeface="Barlow Semi Condensed" panose="00000506000000000000" pitchFamily="2" charset="0"/>
              </a:rPr>
              <a:t>sustainence</a:t>
            </a:r>
            <a:r>
              <a:rPr lang="en-US" sz="1400" b="0" i="0" dirty="0">
                <a:solidFill>
                  <a:srgbClr val="2E2E2E"/>
                </a:solidFill>
                <a:effectLst/>
                <a:latin typeface="Barlow Semi Condensed" panose="00000506000000000000" pitchFamily="2" charset="0"/>
              </a:rPr>
              <a:t> of urban areas.</a:t>
            </a:r>
            <a:endParaRPr sz="1400" dirty="0">
              <a:latin typeface="Barlow Semi Condensed" panose="00000506000000000000" pitchFamily="2" charset="0"/>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1344</Words>
  <Application>Microsoft Office PowerPoint</Application>
  <PresentationFormat>On-screen Show (16:9)</PresentationFormat>
  <Paragraphs>118</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Times New Roman</vt:lpstr>
      <vt:lpstr>Roboto Condensed Light</vt:lpstr>
      <vt:lpstr>Arial</vt:lpstr>
      <vt:lpstr>ff4</vt:lpstr>
      <vt:lpstr>Fjalla One</vt:lpstr>
      <vt:lpstr>Barlow Semi Condensed</vt:lpstr>
      <vt:lpstr>Barlow Semi Condensed Medium</vt:lpstr>
      <vt:lpstr>-apple-system</vt:lpstr>
      <vt:lpstr>Technology Consulting by Slidesgo</vt:lpstr>
      <vt:lpstr>Real Estate Business Domain</vt:lpstr>
      <vt:lpstr>A rapidly evolving industry</vt:lpstr>
      <vt:lpstr>Introduction</vt:lpstr>
      <vt:lpstr>How Real Estate Works</vt:lpstr>
      <vt:lpstr>Types of Real Estates</vt:lpstr>
      <vt:lpstr>Behavior Of The Market</vt:lpstr>
      <vt:lpstr>Price Fluctuation in Real Estate Market</vt:lpstr>
      <vt:lpstr>Most important Factors determining the value of a house</vt:lpstr>
      <vt:lpstr>Other Factors</vt:lpstr>
      <vt:lpstr>Buyer Behavior And Intent</vt:lpstr>
      <vt:lpstr>Exemplar Statistics</vt:lpstr>
      <vt:lpstr>Gen X is the biggest generation of homebuyers</vt:lpstr>
      <vt:lpstr>43% of homebuyers search online before contacting an agent</vt:lpstr>
      <vt:lpstr>The median home price in 2022 is $357,300</vt:lpstr>
      <vt:lpstr> Homes listed online from April 10 to 16 sell fastest &amp; highest</vt:lpstr>
      <vt:lpstr>The median home price in 2022 is $357,300</vt:lpstr>
      <vt:lpstr>PowerPoint Presentation</vt:lpstr>
      <vt:lpstr>Use of AI &amp; ML in Real Estate</vt:lpstr>
      <vt:lpstr>Websites Using The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Business Domain</dc:title>
  <dc:creator>abhigyan sinha</dc:creator>
  <cp:lastModifiedBy>abhigyan sinha</cp:lastModifiedBy>
  <cp:revision>4</cp:revision>
  <dcterms:modified xsi:type="dcterms:W3CDTF">2022-06-12T15:18:24Z</dcterms:modified>
</cp:coreProperties>
</file>