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1720" r:id="rId3"/>
    <p:sldId id="1721" r:id="rId4"/>
    <p:sldId id="259" r:id="rId5"/>
    <p:sldId id="260" r:id="rId6"/>
    <p:sldId id="261" r:id="rId7"/>
    <p:sldId id="262" r:id="rId8"/>
    <p:sldId id="263" r:id="rId9"/>
    <p:sldId id="264" r:id="rId10"/>
    <p:sldId id="265" r:id="rId11"/>
    <p:sldId id="266" r:id="rId12"/>
    <p:sldId id="267" r:id="rId13"/>
    <p:sldId id="268" r:id="rId14"/>
    <p:sldId id="1740" r:id="rId15"/>
    <p:sldId id="1750" r:id="rId16"/>
  </p:sldIdLst>
  <p:sldSz cx="12192000" cy="6858000"/>
  <p:notesSz cx="6858000" cy="9144000"/>
  <p:embeddedFontLst>
    <p:embeddedFont>
      <p:font typeface="Malgun Gothic" panose="020B0503020000020004" pitchFamily="34" charset="-127"/>
      <p:regular r:id="rId18"/>
      <p:bold r:id="rId19"/>
    </p:embeddedFont>
    <p:embeddedFont>
      <p:font typeface="Bree Serif" panose="020B0604020202020204" charset="0"/>
      <p:regular r:id="rId20"/>
    </p:embeddedFont>
    <p:embeddedFont>
      <p:font typeface="Engravers MT" panose="02090707080505020304" pitchFamily="18" charset="0"/>
      <p:regular r:id="rId21"/>
    </p:embeddedFont>
    <p:embeddedFont>
      <p:font typeface="Georgia" panose="0204050205040502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F9CD8C-F7A1-46F4-A1E6-90B5ED95724F}">
  <a:tblStyle styleId="{87F9CD8C-F7A1-46F4-A1E6-90B5ED9572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8c35ad810_8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market basket analysis is very relevant to this store because they want to be able to understand which products pair best with other products and use that information to create promotional events.</a:t>
            </a:r>
            <a:endParaRPr/>
          </a:p>
          <a:p>
            <a:pPr marL="0" lvl="0" indent="0" algn="l" rtl="0">
              <a:spcBef>
                <a:spcPts val="0"/>
              </a:spcBef>
              <a:spcAft>
                <a:spcPts val="0"/>
              </a:spcAft>
              <a:buNone/>
            </a:pPr>
            <a:r>
              <a:rPr lang="en-US"/>
              <a:t>We did 3 iterations of a market basket analysis:</a:t>
            </a:r>
            <a:endParaRPr/>
          </a:p>
          <a:p>
            <a:pPr marL="457200" lvl="0" indent="-317500" algn="l" rtl="0">
              <a:spcBef>
                <a:spcPts val="0"/>
              </a:spcBef>
              <a:spcAft>
                <a:spcPts val="0"/>
              </a:spcAft>
              <a:buSzPts val="1400"/>
              <a:buChar char="-"/>
            </a:pPr>
            <a:r>
              <a:rPr lang="en-US"/>
              <a:t>In the first attempt, we set the support and confidence parameters very low.  This yielded too many results for interpretation.</a:t>
            </a:r>
            <a:endParaRPr/>
          </a:p>
          <a:p>
            <a:pPr marL="457200" lvl="0" indent="-317500" algn="l" rtl="0">
              <a:spcBef>
                <a:spcPts val="0"/>
              </a:spcBef>
              <a:spcAft>
                <a:spcPts val="0"/>
              </a:spcAft>
              <a:buSzPts val="1400"/>
              <a:buChar char="-"/>
            </a:pPr>
            <a:r>
              <a:rPr lang="en-US"/>
              <a:t>In the second attempt, we increased the support parameter.  This cut it down to 25 rules, but the rules that were generated didn’t show us any associations between products (lift = 1 for every rule).</a:t>
            </a:r>
            <a:endParaRPr/>
          </a:p>
          <a:p>
            <a:pPr marL="457200" lvl="0" indent="-317500" algn="l" rtl="0">
              <a:spcBef>
                <a:spcPts val="0"/>
              </a:spcBef>
              <a:spcAft>
                <a:spcPts val="0"/>
              </a:spcAft>
              <a:buSzPts val="1400"/>
              <a:buChar char="-"/>
            </a:pPr>
            <a:r>
              <a:rPr lang="en-US"/>
              <a:t>In the third attempt, we lowered the support parameter back down and increased the confidence parameter. This yielded 5 association rules that showed actionable insights for the company.</a:t>
            </a:r>
            <a:endParaRPr/>
          </a:p>
        </p:txBody>
      </p:sp>
      <p:sp>
        <p:nvSpPr>
          <p:cNvPr id="387" name="Google Shape;387;g58c35ad810_8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c35ad810_8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plots show the relationship between support and confidence in our association rules. The perfectly direct relationship shown on the left was a red flag since it means the support and confidence are the same for each rule and only one product is being observed.  The plot on the left is randomly distributed, which shows us that the system actually found association rules with more than one product.</a:t>
            </a:r>
            <a:endParaRPr/>
          </a:p>
        </p:txBody>
      </p:sp>
      <p:sp>
        <p:nvSpPr>
          <p:cNvPr id="406" name="Google Shape;406;g58c35ad810_8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8c35ad810_8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visualization and table in this slide show our final set of rules. The circle sizes are based on their support values, and their colors are based on their lift values. This was a successful rules set, but we can’t do much with this data if we don’t have the underlying product information. For now, our analysis is finished.  Does anyone have any questions?</a:t>
            </a:r>
            <a:endParaRPr/>
          </a:p>
        </p:txBody>
      </p:sp>
      <p:sp>
        <p:nvSpPr>
          <p:cNvPr id="422" name="Google Shape;422;g58c35ad810_8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By exploring data, the first thing we found interesting is that both the number of female shoppers and their average spending are actually less than those of males. Probably these products are male-oriented or</a:t>
            </a:r>
            <a:r>
              <a:rPr lang="en-US" sz="1000">
                <a:solidFill>
                  <a:srgbClr val="000000"/>
                </a:solidFill>
                <a:latin typeface="Arial"/>
                <a:ea typeface="Arial"/>
                <a:cs typeface="Arial"/>
                <a:sym typeface="Arial"/>
              </a:rPr>
              <a:t> less number of females paid for the products and maybe their husbands paid for them.</a:t>
            </a:r>
            <a:endParaRPr sz="1000">
              <a:latin typeface="Arial"/>
              <a:ea typeface="Arial"/>
              <a:cs typeface="Arial"/>
              <a:sym typeface="Arial"/>
            </a:endParaRPr>
          </a:p>
        </p:txBody>
      </p:sp>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t>Secondly, people aging between 26-35 tend to buy more products and spend more money.  Usually in that age, people's financial status is better than younger people. while they are more interested in technology and promotions more than older people.</a:t>
            </a:r>
            <a:endParaRPr sz="1000"/>
          </a:p>
          <a:p>
            <a:pPr marL="0" lvl="0" indent="4267200" algn="l" rtl="0">
              <a:lnSpc>
                <a:spcPct val="115000"/>
              </a:lnSpc>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Thirdly, one inference we can make from these charts is that the higher number of customers do not necessarily bring about a higher sales</a:t>
            </a:r>
            <a:endParaRPr/>
          </a:p>
        </p:txBody>
      </p:sp>
      <p:sp>
        <p:nvSpPr>
          <p:cNvPr id="20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000"/>
              <a:t>Fourthly, people who live for a year consume the most, and then decrement, which makes sense in real life. When you first come to the city, you need to buy all kinds of daily necessities</a:t>
            </a:r>
            <a:endParaRPr/>
          </a:p>
        </p:txBody>
      </p:sp>
      <p:sp>
        <p:nvSpPr>
          <p:cNvPr id="285" name="Google Shape;2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834e28e8d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did kmeans analysis </a:t>
            </a:r>
            <a:r>
              <a:rPr lang="en-US" sz="1000">
                <a:latin typeface="Arial"/>
                <a:ea typeface="Arial"/>
                <a:cs typeface="Arial"/>
                <a:sym typeface="Arial"/>
              </a:rPr>
              <a:t>based on needs-based variables, and also demographics. We found that our best customer is a single male aged between 26 and 35, stayed in city B for only one year. With these info we target our customer to increase sales.  Now, Brad will walk you through our recommender system analysis.</a:t>
            </a:r>
            <a:endParaRPr/>
          </a:p>
        </p:txBody>
      </p:sp>
      <p:sp>
        <p:nvSpPr>
          <p:cNvPr id="328" name="Google Shape;328;g5834e28e8d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34e28e8d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 are over 5000 users and 3000 products in our dataset. Because of the sparsity issue, we decided to analyze the 18 product categories rather than thousands of products. Also, in this analysis, we assumed that 1 purchase means 1 rating. At the bottom, we see how the user-product category matrix looks. From this matrix, we see in the left figure that the most purchased products are in product categories #1, 5, and 8. We can also see that the average number of purchases for each user is different due to their income or spending plan. </a:t>
            </a:r>
            <a:endParaRPr/>
          </a:p>
        </p:txBody>
      </p:sp>
      <p:sp>
        <p:nvSpPr>
          <p:cNvPr id="343" name="Google Shape;343;g5834e28e8d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834e28e8d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tested different models for our recommender system: random, popular, ubcf, ibcf. We found that UBCF with optimized parameters sets showed the lowest RMSE. And using this model, we are able to customize product recommendations for each user. The right picture shows top 5 recommendations for the first 5 users. Now, Casey will walk you through the market basket analysis.</a:t>
            </a:r>
            <a:endParaRPr/>
          </a:p>
        </p:txBody>
      </p:sp>
      <p:sp>
        <p:nvSpPr>
          <p:cNvPr id="360" name="Google Shape;360;g5834e28e8d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s://www.kaggle.com/mehdidag/black-frida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p:nvPr/>
        </p:nvSpPr>
        <p:spPr>
          <a:xfrm>
            <a:off x="8770046" y="5711649"/>
            <a:ext cx="32385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u="none" strike="noStrike" cap="none">
                <a:solidFill>
                  <a:srgbClr val="FFFFFF"/>
                </a:solidFill>
                <a:latin typeface="Bree Serif"/>
                <a:ea typeface="Bree Serif"/>
                <a:cs typeface="Bree Serif"/>
                <a:sym typeface="Bree Serif"/>
              </a:rPr>
              <a:t>PRESENTED BY </a:t>
            </a:r>
            <a:r>
              <a:rPr lang="en-US" sz="2000" i="0" u="none" strike="noStrike" cap="none">
                <a:solidFill>
                  <a:srgbClr val="FFFFFF"/>
                </a:solidFill>
                <a:latin typeface="Bree Serif"/>
                <a:ea typeface="Bree Serif"/>
                <a:cs typeface="Bree Serif"/>
                <a:sym typeface="Bree Serif"/>
              </a:rPr>
              <a:t>Team TGIBF</a:t>
            </a:r>
            <a:endParaRPr sz="2000" i="0" u="none" strike="noStrike" cap="none">
              <a:solidFill>
                <a:srgbClr val="FFFFFF"/>
              </a:solidFill>
              <a:latin typeface="Bree Serif"/>
              <a:ea typeface="Bree Serif"/>
              <a:cs typeface="Bree Serif"/>
              <a:sym typeface="Bree Serif"/>
            </a:endParaRPr>
          </a:p>
        </p:txBody>
      </p:sp>
      <p:sp>
        <p:nvSpPr>
          <p:cNvPr id="89" name="Google Shape;89;p13"/>
          <p:cNvSpPr/>
          <p:nvPr/>
        </p:nvSpPr>
        <p:spPr>
          <a:xfrm>
            <a:off x="5650999" y="6134575"/>
            <a:ext cx="63573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dirty="0">
                <a:solidFill>
                  <a:schemeClr val="lt1"/>
                </a:solidFill>
                <a:latin typeface="Bree Serif"/>
                <a:ea typeface="Bree Serif"/>
                <a:cs typeface="Bree Serif"/>
                <a:sym typeface="Bree Serif"/>
              </a:rPr>
              <a:t>Brad Kim, Casey O’Malley,  Qi Ding,  Caffrey Lee, Zoe Huang</a:t>
            </a:r>
            <a:endParaRPr dirty="0">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22"/>
          <p:cNvGrpSpPr/>
          <p:nvPr/>
        </p:nvGrpSpPr>
        <p:grpSpPr>
          <a:xfrm>
            <a:off x="0" y="0"/>
            <a:ext cx="12192000" cy="1085616"/>
            <a:chOff x="0" y="0"/>
            <a:chExt cx="12192000" cy="1085616"/>
          </a:xfrm>
        </p:grpSpPr>
        <p:sp>
          <p:nvSpPr>
            <p:cNvPr id="363" name="Google Shape;363;p22"/>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364" name="Google Shape;364;p22"/>
            <p:cNvGrpSpPr/>
            <p:nvPr/>
          </p:nvGrpSpPr>
          <p:grpSpPr>
            <a:xfrm>
              <a:off x="6589469" y="204996"/>
              <a:ext cx="5312306" cy="488404"/>
              <a:chOff x="-929975" y="20832"/>
              <a:chExt cx="5312306" cy="488404"/>
            </a:xfrm>
          </p:grpSpPr>
          <p:sp>
            <p:nvSpPr>
              <p:cNvPr id="365" name="Google Shape;365;p22"/>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02</a:t>
                </a:r>
                <a:endParaRPr>
                  <a:latin typeface="Bree Serif"/>
                  <a:ea typeface="Bree Serif"/>
                  <a:cs typeface="Bree Serif"/>
                  <a:sym typeface="Bree Serif"/>
                </a:endParaRPr>
              </a:p>
            </p:txBody>
          </p:sp>
          <p:sp>
            <p:nvSpPr>
              <p:cNvPr id="366" name="Google Shape;366;p22"/>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Recommender System</a:t>
                </a:r>
                <a:endParaRPr sz="1850">
                  <a:solidFill>
                    <a:schemeClr val="lt1"/>
                  </a:solidFill>
                  <a:latin typeface="Bree Serif"/>
                  <a:ea typeface="Bree Serif"/>
                  <a:cs typeface="Bree Serif"/>
                  <a:sym typeface="Bree Serif"/>
                </a:endParaRPr>
              </a:p>
            </p:txBody>
          </p:sp>
        </p:grpSp>
        <p:sp>
          <p:nvSpPr>
            <p:cNvPr id="367" name="Google Shape;367;p22"/>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368" name="Google Shape;368;p22"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pic>
        <p:nvPicPr>
          <p:cNvPr id="369" name="Google Shape;369;p22"/>
          <p:cNvPicPr preferRelativeResize="0"/>
          <p:nvPr/>
        </p:nvPicPr>
        <p:blipFill>
          <a:blip r:embed="rId4">
            <a:alphaModFix/>
          </a:blip>
          <a:stretch>
            <a:fillRect/>
          </a:stretch>
        </p:blipFill>
        <p:spPr>
          <a:xfrm>
            <a:off x="628325" y="2374025"/>
            <a:ext cx="5716026" cy="3853976"/>
          </a:xfrm>
          <a:prstGeom prst="rect">
            <a:avLst/>
          </a:prstGeom>
          <a:noFill/>
          <a:ln>
            <a:noFill/>
          </a:ln>
        </p:spPr>
      </p:pic>
      <p:pic>
        <p:nvPicPr>
          <p:cNvPr id="370" name="Google Shape;370;p22"/>
          <p:cNvPicPr preferRelativeResize="0"/>
          <p:nvPr/>
        </p:nvPicPr>
        <p:blipFill>
          <a:blip r:embed="rId5">
            <a:alphaModFix/>
          </a:blip>
          <a:stretch>
            <a:fillRect/>
          </a:stretch>
        </p:blipFill>
        <p:spPr>
          <a:xfrm>
            <a:off x="7275198" y="2579013"/>
            <a:ext cx="3383825" cy="3230025"/>
          </a:xfrm>
          <a:prstGeom prst="rect">
            <a:avLst/>
          </a:prstGeom>
          <a:noFill/>
          <a:ln>
            <a:noFill/>
          </a:ln>
        </p:spPr>
      </p:pic>
      <p:sp>
        <p:nvSpPr>
          <p:cNvPr id="371" name="Google Shape;371;p22"/>
          <p:cNvSpPr txBox="1"/>
          <p:nvPr/>
        </p:nvSpPr>
        <p:spPr>
          <a:xfrm>
            <a:off x="370275" y="1097575"/>
            <a:ext cx="10008600" cy="1264500"/>
          </a:xfrm>
          <a:prstGeom prst="rect">
            <a:avLst/>
          </a:prstGeom>
          <a:solidFill>
            <a:schemeClr val="lt1"/>
          </a:solid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UBCF with optimized parameter sets shows the lowest RMSE (~ 14.0).</a:t>
            </a:r>
            <a:endParaRPr sz="1800">
              <a:solidFill>
                <a:schemeClr val="dk1"/>
              </a:solidFill>
              <a:latin typeface="Bree Serif"/>
              <a:ea typeface="Bree Serif"/>
              <a:cs typeface="Bree Serif"/>
              <a:sym typeface="Bree Serif"/>
            </a:endParaRPr>
          </a:p>
          <a:p>
            <a:pPr marL="457200" marR="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Through this model, each user is given top 5 recommendations among their unpurchased products.</a:t>
            </a:r>
            <a:endParaRPr sz="1800">
              <a:solidFill>
                <a:schemeClr val="dk1"/>
              </a:solidFill>
              <a:latin typeface="Bree Serif"/>
              <a:ea typeface="Bree Serif"/>
              <a:cs typeface="Bree Serif"/>
              <a:sym typeface="Bree Serif"/>
            </a:endParaRPr>
          </a:p>
        </p:txBody>
      </p:sp>
      <p:sp>
        <p:nvSpPr>
          <p:cNvPr id="372" name="Google Shape;372;p22"/>
          <p:cNvSpPr txBox="1"/>
          <p:nvPr/>
        </p:nvSpPr>
        <p:spPr>
          <a:xfrm>
            <a:off x="1151150" y="3871000"/>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22.3</a:t>
            </a:r>
            <a:endParaRPr/>
          </a:p>
        </p:txBody>
      </p:sp>
      <p:sp>
        <p:nvSpPr>
          <p:cNvPr id="373" name="Google Shape;373;p22"/>
          <p:cNvSpPr txBox="1"/>
          <p:nvPr/>
        </p:nvSpPr>
        <p:spPr>
          <a:xfrm>
            <a:off x="1379475" y="4492425"/>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15.7</a:t>
            </a:r>
            <a:endParaRPr/>
          </a:p>
        </p:txBody>
      </p:sp>
      <p:sp>
        <p:nvSpPr>
          <p:cNvPr id="374" name="Google Shape;374;p22"/>
          <p:cNvSpPr txBox="1"/>
          <p:nvPr/>
        </p:nvSpPr>
        <p:spPr>
          <a:xfrm>
            <a:off x="1683150" y="4240325"/>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17.3</a:t>
            </a:r>
            <a:endParaRPr/>
          </a:p>
        </p:txBody>
      </p:sp>
      <p:sp>
        <p:nvSpPr>
          <p:cNvPr id="375" name="Google Shape;375;p22"/>
          <p:cNvSpPr txBox="1"/>
          <p:nvPr/>
        </p:nvSpPr>
        <p:spPr>
          <a:xfrm>
            <a:off x="1922850" y="4621321"/>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FF"/>
                </a:solidFill>
              </a:rPr>
              <a:t>14.0</a:t>
            </a:r>
            <a:endParaRPr>
              <a:solidFill>
                <a:srgbClr val="0000FF"/>
              </a:solidFill>
            </a:endParaRPr>
          </a:p>
        </p:txBody>
      </p:sp>
      <p:sp>
        <p:nvSpPr>
          <p:cNvPr id="376" name="Google Shape;376;p22"/>
          <p:cNvSpPr txBox="1"/>
          <p:nvPr/>
        </p:nvSpPr>
        <p:spPr>
          <a:xfrm>
            <a:off x="2227650" y="4087920"/>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19.5</a:t>
            </a:r>
            <a:endParaRPr/>
          </a:p>
        </p:txBody>
      </p:sp>
      <p:sp>
        <p:nvSpPr>
          <p:cNvPr id="377" name="Google Shape;377;p22"/>
          <p:cNvSpPr txBox="1"/>
          <p:nvPr/>
        </p:nvSpPr>
        <p:spPr>
          <a:xfrm>
            <a:off x="2467350" y="4543996"/>
            <a:ext cx="544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19.5</a:t>
            </a:r>
            <a:endParaRPr/>
          </a:p>
        </p:txBody>
      </p:sp>
      <p:cxnSp>
        <p:nvCxnSpPr>
          <p:cNvPr id="378" name="Google Shape;378;p22"/>
          <p:cNvCxnSpPr>
            <a:stCxn id="373" idx="2"/>
          </p:cNvCxnSpPr>
          <p:nvPr/>
        </p:nvCxnSpPr>
        <p:spPr>
          <a:xfrm>
            <a:off x="1651725" y="4861725"/>
            <a:ext cx="107400" cy="486600"/>
          </a:xfrm>
          <a:prstGeom prst="straightConnector1">
            <a:avLst/>
          </a:prstGeom>
          <a:noFill/>
          <a:ln w="9525" cap="flat" cmpd="sng">
            <a:solidFill>
              <a:schemeClr val="dk2"/>
            </a:solidFill>
            <a:prstDash val="solid"/>
            <a:round/>
            <a:headEnd type="none" w="med" len="med"/>
            <a:tailEnd type="triangle" w="med" len="med"/>
          </a:ln>
        </p:spPr>
      </p:cxnSp>
      <p:cxnSp>
        <p:nvCxnSpPr>
          <p:cNvPr id="379" name="Google Shape;379;p22"/>
          <p:cNvCxnSpPr>
            <a:stCxn id="372" idx="2"/>
          </p:cNvCxnSpPr>
          <p:nvPr/>
        </p:nvCxnSpPr>
        <p:spPr>
          <a:xfrm>
            <a:off x="1423400" y="4240300"/>
            <a:ext cx="95400" cy="1057500"/>
          </a:xfrm>
          <a:prstGeom prst="straightConnector1">
            <a:avLst/>
          </a:prstGeom>
          <a:noFill/>
          <a:ln w="9525" cap="flat" cmpd="sng">
            <a:solidFill>
              <a:schemeClr val="dk2"/>
            </a:solidFill>
            <a:prstDash val="solid"/>
            <a:round/>
            <a:headEnd type="none" w="med" len="med"/>
            <a:tailEnd type="triangle" w="med" len="med"/>
          </a:ln>
        </p:spPr>
      </p:cxnSp>
      <p:cxnSp>
        <p:nvCxnSpPr>
          <p:cNvPr id="380" name="Google Shape;380;p22"/>
          <p:cNvCxnSpPr>
            <a:stCxn id="375" idx="1"/>
          </p:cNvCxnSpPr>
          <p:nvPr/>
        </p:nvCxnSpPr>
        <p:spPr>
          <a:xfrm>
            <a:off x="1922850" y="4805971"/>
            <a:ext cx="26100" cy="529800"/>
          </a:xfrm>
          <a:prstGeom prst="straightConnector1">
            <a:avLst/>
          </a:prstGeom>
          <a:noFill/>
          <a:ln w="9525" cap="flat" cmpd="sng">
            <a:solidFill>
              <a:schemeClr val="dk2"/>
            </a:solidFill>
            <a:prstDash val="solid"/>
            <a:round/>
            <a:headEnd type="none" w="med" len="med"/>
            <a:tailEnd type="triangle" w="med" len="med"/>
          </a:ln>
        </p:spPr>
      </p:cxnSp>
      <p:cxnSp>
        <p:nvCxnSpPr>
          <p:cNvPr id="381" name="Google Shape;381;p22"/>
          <p:cNvCxnSpPr>
            <a:stCxn id="375" idx="2"/>
          </p:cNvCxnSpPr>
          <p:nvPr/>
        </p:nvCxnSpPr>
        <p:spPr>
          <a:xfrm flipH="1">
            <a:off x="2163900" y="4990621"/>
            <a:ext cx="31200" cy="3450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6" idx="2"/>
          </p:cNvCxnSpPr>
          <p:nvPr/>
        </p:nvCxnSpPr>
        <p:spPr>
          <a:xfrm flipH="1">
            <a:off x="2391900" y="4457220"/>
            <a:ext cx="108000" cy="8658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2"/>
          <p:cNvCxnSpPr>
            <a:stCxn id="377" idx="2"/>
          </p:cNvCxnSpPr>
          <p:nvPr/>
        </p:nvCxnSpPr>
        <p:spPr>
          <a:xfrm flipH="1">
            <a:off x="2619600" y="4913296"/>
            <a:ext cx="120000" cy="422400"/>
          </a:xfrm>
          <a:prstGeom prst="straightConnector1">
            <a:avLst/>
          </a:prstGeom>
          <a:noFill/>
          <a:ln w="9525" cap="flat" cmpd="sng">
            <a:solidFill>
              <a:schemeClr val="dk2"/>
            </a:solidFill>
            <a:prstDash val="solid"/>
            <a:round/>
            <a:headEnd type="none" w="med" len="med"/>
            <a:tailEnd type="triangle" w="med" len="med"/>
          </a:ln>
        </p:spPr>
      </p:cxnSp>
      <p:sp>
        <p:nvSpPr>
          <p:cNvPr id="384" name="Google Shape;384;p22"/>
          <p:cNvSpPr txBox="1"/>
          <p:nvPr/>
        </p:nvSpPr>
        <p:spPr>
          <a:xfrm>
            <a:off x="3946242" y="1639334"/>
            <a:ext cx="6445200" cy="443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3"/>
          <p:cNvSpPr txBox="1"/>
          <p:nvPr/>
        </p:nvSpPr>
        <p:spPr>
          <a:xfrm>
            <a:off x="6504950" y="5583175"/>
            <a:ext cx="5620800" cy="71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algun Gothic"/>
                <a:ea typeface="Malgun Gothic"/>
                <a:cs typeface="Malgun Gothic"/>
                <a:sym typeface="Malgun Gothic"/>
              </a:rPr>
              <a:t>The third attempt yielded five rules that all showed associations between different products in the dataset. This can lead to actionable insights for the store.</a:t>
            </a:r>
            <a:endParaRPr>
              <a:latin typeface="Malgun Gothic"/>
              <a:ea typeface="Malgun Gothic"/>
              <a:cs typeface="Malgun Gothic"/>
              <a:sym typeface="Malgun Gothic"/>
            </a:endParaRPr>
          </a:p>
        </p:txBody>
      </p:sp>
      <p:sp>
        <p:nvSpPr>
          <p:cNvPr id="390" name="Google Shape;390;p23"/>
          <p:cNvSpPr txBox="1"/>
          <p:nvPr/>
        </p:nvSpPr>
        <p:spPr>
          <a:xfrm>
            <a:off x="6504950" y="4610050"/>
            <a:ext cx="5620800" cy="71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algun Gothic"/>
                <a:ea typeface="Malgun Gothic"/>
                <a:cs typeface="Malgun Gothic"/>
                <a:sym typeface="Malgun Gothic"/>
              </a:rPr>
              <a:t>The second attempt yielded a reasonable amount of rules, but we found that there was no product associations occurring in any of the rules. Rules without lhs values do not help us achieve insights.</a:t>
            </a:r>
            <a:endParaRPr>
              <a:latin typeface="Malgun Gothic"/>
              <a:ea typeface="Malgun Gothic"/>
              <a:cs typeface="Malgun Gothic"/>
              <a:sym typeface="Malgun Gothic"/>
            </a:endParaRPr>
          </a:p>
        </p:txBody>
      </p:sp>
      <p:grpSp>
        <p:nvGrpSpPr>
          <p:cNvPr id="391" name="Google Shape;391;p23"/>
          <p:cNvGrpSpPr/>
          <p:nvPr/>
        </p:nvGrpSpPr>
        <p:grpSpPr>
          <a:xfrm>
            <a:off x="0" y="0"/>
            <a:ext cx="12192000" cy="1085616"/>
            <a:chOff x="0" y="0"/>
            <a:chExt cx="12192000" cy="1085616"/>
          </a:xfrm>
        </p:grpSpPr>
        <p:sp>
          <p:nvSpPr>
            <p:cNvPr id="392" name="Google Shape;392;p23"/>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393" name="Google Shape;393;p23"/>
            <p:cNvGrpSpPr/>
            <p:nvPr/>
          </p:nvGrpSpPr>
          <p:grpSpPr>
            <a:xfrm>
              <a:off x="6589469" y="204996"/>
              <a:ext cx="5312306" cy="488404"/>
              <a:chOff x="-929975" y="20832"/>
              <a:chExt cx="5312306" cy="488404"/>
            </a:xfrm>
          </p:grpSpPr>
          <p:sp>
            <p:nvSpPr>
              <p:cNvPr id="394" name="Google Shape;394;p23"/>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dirty="0">
                    <a:solidFill>
                      <a:schemeClr val="accent1"/>
                    </a:solidFill>
                    <a:latin typeface="Bree Serif"/>
                    <a:ea typeface="Bree Serif"/>
                    <a:cs typeface="Bree Serif"/>
                    <a:sym typeface="Bree Serif"/>
                  </a:rPr>
                  <a:t>Part 03</a:t>
                </a:r>
                <a:endParaRPr dirty="0">
                  <a:latin typeface="Bree Serif"/>
                  <a:ea typeface="Bree Serif"/>
                  <a:cs typeface="Bree Serif"/>
                  <a:sym typeface="Bree Serif"/>
                </a:endParaRPr>
              </a:p>
            </p:txBody>
          </p:sp>
          <p:sp>
            <p:nvSpPr>
              <p:cNvPr id="395" name="Google Shape;395;p23"/>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Market Basket Analysis</a:t>
                </a:r>
                <a:endParaRPr sz="1850">
                  <a:solidFill>
                    <a:schemeClr val="lt1"/>
                  </a:solidFill>
                  <a:latin typeface="Bree Serif"/>
                  <a:ea typeface="Bree Serif"/>
                  <a:cs typeface="Bree Serif"/>
                  <a:sym typeface="Bree Serif"/>
                </a:endParaRPr>
              </a:p>
            </p:txBody>
          </p:sp>
        </p:grpSp>
        <p:sp>
          <p:nvSpPr>
            <p:cNvPr id="396" name="Google Shape;396;p23"/>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397" name="Google Shape;397;p23"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sp>
        <p:nvSpPr>
          <p:cNvPr id="398" name="Google Shape;398;p23"/>
          <p:cNvSpPr txBox="1"/>
          <p:nvPr/>
        </p:nvSpPr>
        <p:spPr>
          <a:xfrm>
            <a:off x="370275" y="1097575"/>
            <a:ext cx="10008600" cy="1264500"/>
          </a:xfrm>
          <a:prstGeom prst="rect">
            <a:avLst/>
          </a:prstGeom>
          <a:solidFill>
            <a:schemeClr val="lt1"/>
          </a:solid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Bree Serif"/>
              <a:buChar char="●"/>
            </a:pPr>
            <a:r>
              <a:rPr lang="en-US" sz="1800" b="1">
                <a:solidFill>
                  <a:schemeClr val="dk1"/>
                </a:solidFill>
                <a:latin typeface="Bree Serif"/>
                <a:ea typeface="Bree Serif"/>
                <a:cs typeface="Bree Serif"/>
                <a:sym typeface="Bree Serif"/>
              </a:rPr>
              <a:t>The market basket analysis is highly relevant to this store</a:t>
            </a:r>
            <a:endParaRPr sz="1800" b="1">
              <a:solidFill>
                <a:schemeClr val="dk1"/>
              </a:solidFill>
              <a:latin typeface="Bree Serif"/>
              <a:ea typeface="Bree Serif"/>
              <a:cs typeface="Bree Serif"/>
              <a:sym typeface="Bree Serif"/>
            </a:endParaRPr>
          </a:p>
          <a:p>
            <a:pPr marL="914400" marR="0" lvl="1"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This will allow the store to better understand which products pair best with each other and could reveal potential opportunities for promotions</a:t>
            </a:r>
            <a:endParaRPr sz="1800">
              <a:solidFill>
                <a:schemeClr val="dk1"/>
              </a:solidFill>
              <a:latin typeface="Bree Serif"/>
              <a:ea typeface="Bree Serif"/>
              <a:cs typeface="Bree Serif"/>
              <a:sym typeface="Bree Serif"/>
            </a:endParaRPr>
          </a:p>
          <a:p>
            <a:pPr marL="457200" marR="0" lvl="0" indent="-342900" algn="l" rtl="0">
              <a:spcBef>
                <a:spcPts val="0"/>
              </a:spcBef>
              <a:spcAft>
                <a:spcPts val="0"/>
              </a:spcAft>
              <a:buClr>
                <a:schemeClr val="dk1"/>
              </a:buClr>
              <a:buSzPts val="1800"/>
              <a:buFont typeface="Bree Serif"/>
              <a:buChar char="●"/>
            </a:pPr>
            <a:r>
              <a:rPr lang="en-US" sz="1800" b="1">
                <a:solidFill>
                  <a:schemeClr val="dk1"/>
                </a:solidFill>
                <a:latin typeface="Bree Serif"/>
                <a:ea typeface="Bree Serif"/>
                <a:cs typeface="Bree Serif"/>
                <a:sym typeface="Bree Serif"/>
              </a:rPr>
              <a:t>The three iterations of our analysis are shown below:</a:t>
            </a:r>
            <a:endParaRPr sz="1800" b="1">
              <a:solidFill>
                <a:schemeClr val="dk1"/>
              </a:solidFill>
              <a:latin typeface="Bree Serif"/>
              <a:ea typeface="Bree Serif"/>
              <a:cs typeface="Bree Serif"/>
              <a:sym typeface="Bree Serif"/>
            </a:endParaRPr>
          </a:p>
        </p:txBody>
      </p:sp>
      <p:graphicFrame>
        <p:nvGraphicFramePr>
          <p:cNvPr id="399" name="Google Shape;399;p23"/>
          <p:cNvGraphicFramePr/>
          <p:nvPr/>
        </p:nvGraphicFramePr>
        <p:xfrm>
          <a:off x="869875" y="3055800"/>
          <a:ext cx="5069475" cy="3354625"/>
        </p:xfrm>
        <a:graphic>
          <a:graphicData uri="http://schemas.openxmlformats.org/drawingml/2006/table">
            <a:tbl>
              <a:tblPr>
                <a:noFill/>
                <a:tableStyleId>{87F9CD8C-F7A1-46F4-A1E6-90B5ED95724F}</a:tableStyleId>
              </a:tblPr>
              <a:tblGrid>
                <a:gridCol w="1689825">
                  <a:extLst>
                    <a:ext uri="{9D8B030D-6E8A-4147-A177-3AD203B41FA5}">
                      <a16:colId xmlns:a16="http://schemas.microsoft.com/office/drawing/2014/main" val="20000"/>
                    </a:ext>
                  </a:extLst>
                </a:gridCol>
                <a:gridCol w="1689825">
                  <a:extLst>
                    <a:ext uri="{9D8B030D-6E8A-4147-A177-3AD203B41FA5}">
                      <a16:colId xmlns:a16="http://schemas.microsoft.com/office/drawing/2014/main" val="20001"/>
                    </a:ext>
                  </a:extLst>
                </a:gridCol>
                <a:gridCol w="1689825">
                  <a:extLst>
                    <a:ext uri="{9D8B030D-6E8A-4147-A177-3AD203B41FA5}">
                      <a16:colId xmlns:a16="http://schemas.microsoft.com/office/drawing/2014/main" val="20002"/>
                    </a:ext>
                  </a:extLst>
                </a:gridCol>
              </a:tblGrid>
              <a:tr h="469950">
                <a:tc>
                  <a:txBody>
                    <a:bodyPr/>
                    <a:lstStyle/>
                    <a:p>
                      <a:pPr marL="0" lvl="0" indent="0" algn="ctr" rtl="0">
                        <a:spcBef>
                          <a:spcPts val="0"/>
                        </a:spcBef>
                        <a:spcAft>
                          <a:spcPts val="0"/>
                        </a:spcAft>
                        <a:buNone/>
                      </a:pPr>
                      <a:r>
                        <a:rPr lang="en-US" b="1">
                          <a:solidFill>
                            <a:srgbClr val="EFEFEF"/>
                          </a:solidFill>
                        </a:rPr>
                        <a:t>Support</a:t>
                      </a:r>
                      <a:endParaRPr b="1">
                        <a:solidFill>
                          <a:srgbClr val="EFEFE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b="1">
                          <a:solidFill>
                            <a:srgbClr val="EFEFEF"/>
                          </a:solidFill>
                        </a:rPr>
                        <a:t>Confidence</a:t>
                      </a:r>
                      <a:endParaRPr b="1">
                        <a:solidFill>
                          <a:srgbClr val="EFEFE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b="1">
                          <a:solidFill>
                            <a:srgbClr val="EFEFEF"/>
                          </a:solidFill>
                        </a:rPr>
                        <a:t># Rules</a:t>
                      </a:r>
                      <a:endParaRPr b="1">
                        <a:solidFill>
                          <a:srgbClr val="EFEFE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936625">
                <a:tc>
                  <a:txBody>
                    <a:bodyPr/>
                    <a:lstStyle/>
                    <a:p>
                      <a:pPr marL="0" lvl="0" indent="0" algn="ctr" rtl="0">
                        <a:spcBef>
                          <a:spcPts val="0"/>
                        </a:spcBef>
                        <a:spcAft>
                          <a:spcPts val="0"/>
                        </a:spcAft>
                        <a:buNone/>
                      </a:pPr>
                      <a:r>
                        <a:rPr lang="en-US" sz="1800" dirty="0"/>
                        <a:t>0.05</a:t>
                      </a:r>
                      <a:endParaRPr sz="1800" dirty="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t>0.05</a:t>
                      </a:r>
                      <a:endParaRPr sz="1800" dirty="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t>3280</a:t>
                      </a:r>
                      <a:endParaRPr sz="1800" dirty="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74025">
                <a:tc>
                  <a:txBody>
                    <a:bodyPr/>
                    <a:lstStyle/>
                    <a:p>
                      <a:pPr marL="0" lvl="0" indent="0" algn="ctr" rtl="0">
                        <a:spcBef>
                          <a:spcPts val="0"/>
                        </a:spcBef>
                        <a:spcAft>
                          <a:spcPts val="0"/>
                        </a:spcAft>
                        <a:buNone/>
                      </a:pPr>
                      <a:r>
                        <a:rPr lang="en-US" sz="1800"/>
                        <a:t>0.2</a:t>
                      </a:r>
                      <a:endParaRPr sz="1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a:t>0.05</a:t>
                      </a:r>
                      <a:endParaRPr sz="1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a:t>25</a:t>
                      </a:r>
                      <a:endParaRPr sz="1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74025">
                <a:tc>
                  <a:txBody>
                    <a:bodyPr/>
                    <a:lstStyle/>
                    <a:p>
                      <a:pPr marL="0" lvl="0" indent="0" algn="ctr" rtl="0">
                        <a:spcBef>
                          <a:spcPts val="0"/>
                        </a:spcBef>
                        <a:spcAft>
                          <a:spcPts val="0"/>
                        </a:spcAft>
                        <a:buNone/>
                      </a:pPr>
                      <a:r>
                        <a:rPr lang="en-US" sz="1800"/>
                        <a:t>0.01</a:t>
                      </a:r>
                      <a:endParaRPr sz="1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a:t>0.75</a:t>
                      </a:r>
                      <a:endParaRPr sz="1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t>5</a:t>
                      </a:r>
                      <a:endParaRPr sz="1800" dirty="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0" name="Google Shape;400;p23"/>
          <p:cNvSpPr/>
          <p:nvPr/>
        </p:nvSpPr>
        <p:spPr>
          <a:xfrm>
            <a:off x="6091825" y="5472025"/>
            <a:ext cx="330600" cy="9384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6091825" y="3525750"/>
            <a:ext cx="330600" cy="9384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6091825" y="4498888"/>
            <a:ext cx="330600" cy="9384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txBox="1"/>
          <p:nvPr/>
        </p:nvSpPr>
        <p:spPr>
          <a:xfrm>
            <a:off x="6504950" y="3747000"/>
            <a:ext cx="56208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algun Gothic"/>
                <a:ea typeface="Malgun Gothic"/>
                <a:cs typeface="Malgun Gothic"/>
                <a:sym typeface="Malgun Gothic"/>
              </a:rPr>
              <a:t>The first attempt included the same parameters as our first attempt in class. It yielded far too many rules for interpretation.</a:t>
            </a:r>
            <a:endParaRPr>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08" name="Google Shape;408;p24"/>
          <p:cNvGrpSpPr/>
          <p:nvPr/>
        </p:nvGrpSpPr>
        <p:grpSpPr>
          <a:xfrm>
            <a:off x="0" y="0"/>
            <a:ext cx="12192000" cy="1085616"/>
            <a:chOff x="0" y="0"/>
            <a:chExt cx="12192000" cy="1085616"/>
          </a:xfrm>
        </p:grpSpPr>
        <p:sp>
          <p:nvSpPr>
            <p:cNvPr id="409" name="Google Shape;409;p24"/>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410" name="Google Shape;410;p24"/>
            <p:cNvGrpSpPr/>
            <p:nvPr/>
          </p:nvGrpSpPr>
          <p:grpSpPr>
            <a:xfrm>
              <a:off x="6589469" y="204996"/>
              <a:ext cx="5312306" cy="488404"/>
              <a:chOff x="-929975" y="20832"/>
              <a:chExt cx="5312306" cy="488404"/>
            </a:xfrm>
          </p:grpSpPr>
          <p:sp>
            <p:nvSpPr>
              <p:cNvPr id="411" name="Google Shape;411;p24"/>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03</a:t>
                </a:r>
                <a:endParaRPr>
                  <a:latin typeface="Bree Serif"/>
                  <a:ea typeface="Bree Serif"/>
                  <a:cs typeface="Bree Serif"/>
                  <a:sym typeface="Bree Serif"/>
                </a:endParaRPr>
              </a:p>
            </p:txBody>
          </p:sp>
          <p:sp>
            <p:nvSpPr>
              <p:cNvPr id="412" name="Google Shape;412;p24"/>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Market Basket Analysis</a:t>
                </a:r>
                <a:endParaRPr sz="1850">
                  <a:solidFill>
                    <a:schemeClr val="lt1"/>
                  </a:solidFill>
                  <a:latin typeface="Bree Serif"/>
                  <a:ea typeface="Bree Serif"/>
                  <a:cs typeface="Bree Serif"/>
                  <a:sym typeface="Bree Serif"/>
                </a:endParaRPr>
              </a:p>
            </p:txBody>
          </p:sp>
        </p:grpSp>
        <p:sp>
          <p:nvSpPr>
            <p:cNvPr id="413" name="Google Shape;413;p24"/>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414" name="Google Shape;414;p24"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sp>
        <p:nvSpPr>
          <p:cNvPr id="415" name="Google Shape;415;p24"/>
          <p:cNvSpPr txBox="1"/>
          <p:nvPr/>
        </p:nvSpPr>
        <p:spPr>
          <a:xfrm>
            <a:off x="370275" y="1097575"/>
            <a:ext cx="10008600" cy="753300"/>
          </a:xfrm>
          <a:prstGeom prst="rect">
            <a:avLst/>
          </a:prstGeom>
          <a:solidFill>
            <a:schemeClr val="lt1"/>
          </a:solid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Bree Serif"/>
              <a:buChar char="●"/>
            </a:pPr>
            <a:r>
              <a:rPr lang="en-US" sz="1800" b="1">
                <a:solidFill>
                  <a:schemeClr val="dk1"/>
                </a:solidFill>
                <a:latin typeface="Bree Serif"/>
                <a:ea typeface="Bree Serif"/>
                <a:cs typeface="Bree Serif"/>
                <a:sym typeface="Bree Serif"/>
              </a:rPr>
              <a:t>The visualizations below will better explain how we interpreted the support, confidence, and lift for the association rules from our second and third attempts:</a:t>
            </a:r>
            <a:endParaRPr sz="1800" b="1">
              <a:solidFill>
                <a:schemeClr val="dk1"/>
              </a:solidFill>
              <a:latin typeface="Bree Serif"/>
              <a:ea typeface="Bree Serif"/>
              <a:cs typeface="Bree Serif"/>
              <a:sym typeface="Bree Serif"/>
            </a:endParaRPr>
          </a:p>
        </p:txBody>
      </p:sp>
      <p:pic>
        <p:nvPicPr>
          <p:cNvPr id="416" name="Google Shape;416;p24"/>
          <p:cNvPicPr preferRelativeResize="0"/>
          <p:nvPr/>
        </p:nvPicPr>
        <p:blipFill>
          <a:blip r:embed="rId4">
            <a:alphaModFix/>
          </a:blip>
          <a:stretch>
            <a:fillRect/>
          </a:stretch>
        </p:blipFill>
        <p:spPr>
          <a:xfrm>
            <a:off x="527324" y="2822549"/>
            <a:ext cx="5005149" cy="3557874"/>
          </a:xfrm>
          <a:prstGeom prst="rect">
            <a:avLst/>
          </a:prstGeom>
          <a:noFill/>
          <a:ln>
            <a:noFill/>
          </a:ln>
        </p:spPr>
      </p:pic>
      <p:sp>
        <p:nvSpPr>
          <p:cNvPr id="417" name="Google Shape;417;p24"/>
          <p:cNvSpPr txBox="1"/>
          <p:nvPr/>
        </p:nvSpPr>
        <p:spPr>
          <a:xfrm>
            <a:off x="1837848" y="2238255"/>
            <a:ext cx="2384100" cy="412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chemeClr val="dk1"/>
              </a:buClr>
              <a:buSzPts val="1800"/>
              <a:buFont typeface="Georgia"/>
              <a:buNone/>
            </a:pPr>
            <a:r>
              <a:rPr lang="en-US" sz="1800" b="1">
                <a:solidFill>
                  <a:schemeClr val="dk1"/>
                </a:solidFill>
                <a:latin typeface="Bree Serif"/>
                <a:ea typeface="Bree Serif"/>
                <a:cs typeface="Bree Serif"/>
                <a:sym typeface="Bree Serif"/>
              </a:rPr>
              <a:t>Second Attempt:</a:t>
            </a:r>
            <a:endParaRPr>
              <a:latin typeface="Bree Serif"/>
              <a:ea typeface="Bree Serif"/>
              <a:cs typeface="Bree Serif"/>
              <a:sym typeface="Bree Serif"/>
            </a:endParaRPr>
          </a:p>
        </p:txBody>
      </p:sp>
      <p:sp>
        <p:nvSpPr>
          <p:cNvPr id="418" name="Google Shape;418;p24"/>
          <p:cNvSpPr txBox="1"/>
          <p:nvPr/>
        </p:nvSpPr>
        <p:spPr>
          <a:xfrm>
            <a:off x="7712273" y="2238255"/>
            <a:ext cx="2384100" cy="412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chemeClr val="dk1"/>
              </a:buClr>
              <a:buSzPts val="1800"/>
              <a:buFont typeface="Georgia"/>
              <a:buNone/>
            </a:pPr>
            <a:r>
              <a:rPr lang="en-US" sz="1800" b="1">
                <a:solidFill>
                  <a:schemeClr val="dk1"/>
                </a:solidFill>
                <a:latin typeface="Bree Serif"/>
                <a:ea typeface="Bree Serif"/>
                <a:cs typeface="Bree Serif"/>
                <a:sym typeface="Bree Serif"/>
              </a:rPr>
              <a:t>Third Attempt:</a:t>
            </a:r>
            <a:endParaRPr>
              <a:latin typeface="Bree Serif"/>
              <a:ea typeface="Bree Serif"/>
              <a:cs typeface="Bree Serif"/>
              <a:sym typeface="Bree Serif"/>
            </a:endParaRPr>
          </a:p>
        </p:txBody>
      </p:sp>
      <p:pic>
        <p:nvPicPr>
          <p:cNvPr id="419" name="Google Shape;419;p24"/>
          <p:cNvPicPr preferRelativeResize="0"/>
          <p:nvPr/>
        </p:nvPicPr>
        <p:blipFill>
          <a:blip r:embed="rId5">
            <a:alphaModFix/>
          </a:blip>
          <a:stretch>
            <a:fillRect/>
          </a:stretch>
        </p:blipFill>
        <p:spPr>
          <a:xfrm>
            <a:off x="6364425" y="2822550"/>
            <a:ext cx="5079787" cy="3557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5"/>
          <p:cNvSpPr txBox="1"/>
          <p:nvPr/>
        </p:nvSpPr>
        <p:spPr>
          <a:xfrm>
            <a:off x="370275" y="1097575"/>
            <a:ext cx="10860900" cy="753300"/>
          </a:xfrm>
          <a:prstGeom prst="rect">
            <a:avLst/>
          </a:prstGeom>
          <a:solidFill>
            <a:schemeClr val="lt1"/>
          </a:solid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Bree Serif"/>
              <a:buChar char="●"/>
            </a:pPr>
            <a:r>
              <a:rPr lang="en-US" sz="1800" b="1">
                <a:solidFill>
                  <a:schemeClr val="dk1"/>
                </a:solidFill>
                <a:latin typeface="Bree Serif"/>
                <a:ea typeface="Bree Serif"/>
                <a:cs typeface="Bree Serif"/>
                <a:sym typeface="Bree Serif"/>
              </a:rPr>
              <a:t>The visualization below will better explain the association rules generated by our third attempt:</a:t>
            </a:r>
            <a:endParaRPr sz="1800" b="1">
              <a:solidFill>
                <a:schemeClr val="dk1"/>
              </a:solidFill>
              <a:latin typeface="Bree Serif"/>
              <a:ea typeface="Bree Serif"/>
              <a:cs typeface="Bree Serif"/>
              <a:sym typeface="Bree Serif"/>
            </a:endParaRPr>
          </a:p>
        </p:txBody>
      </p:sp>
      <p:pic>
        <p:nvPicPr>
          <p:cNvPr id="425" name="Google Shape;425;p25"/>
          <p:cNvPicPr preferRelativeResize="0"/>
          <p:nvPr/>
        </p:nvPicPr>
        <p:blipFill>
          <a:blip r:embed="rId3">
            <a:alphaModFix/>
          </a:blip>
          <a:stretch>
            <a:fillRect/>
          </a:stretch>
        </p:blipFill>
        <p:spPr>
          <a:xfrm>
            <a:off x="93150" y="1850875"/>
            <a:ext cx="6690628" cy="4825350"/>
          </a:xfrm>
          <a:prstGeom prst="rect">
            <a:avLst/>
          </a:prstGeom>
          <a:noFill/>
          <a:ln>
            <a:noFill/>
          </a:ln>
        </p:spPr>
      </p:pic>
      <p:grpSp>
        <p:nvGrpSpPr>
          <p:cNvPr id="426" name="Google Shape;426;p25"/>
          <p:cNvGrpSpPr/>
          <p:nvPr/>
        </p:nvGrpSpPr>
        <p:grpSpPr>
          <a:xfrm>
            <a:off x="0" y="0"/>
            <a:ext cx="12192000" cy="1085616"/>
            <a:chOff x="0" y="0"/>
            <a:chExt cx="12192000" cy="1085616"/>
          </a:xfrm>
        </p:grpSpPr>
        <p:sp>
          <p:nvSpPr>
            <p:cNvPr id="427" name="Google Shape;427;p25"/>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428" name="Google Shape;428;p25"/>
            <p:cNvGrpSpPr/>
            <p:nvPr/>
          </p:nvGrpSpPr>
          <p:grpSpPr>
            <a:xfrm>
              <a:off x="6589469" y="204996"/>
              <a:ext cx="5312306" cy="488404"/>
              <a:chOff x="-929975" y="20832"/>
              <a:chExt cx="5312306" cy="488404"/>
            </a:xfrm>
          </p:grpSpPr>
          <p:sp>
            <p:nvSpPr>
              <p:cNvPr id="429" name="Google Shape;429;p25"/>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03</a:t>
                </a:r>
                <a:endParaRPr>
                  <a:latin typeface="Bree Serif"/>
                  <a:ea typeface="Bree Serif"/>
                  <a:cs typeface="Bree Serif"/>
                  <a:sym typeface="Bree Serif"/>
                </a:endParaRPr>
              </a:p>
            </p:txBody>
          </p:sp>
          <p:sp>
            <p:nvSpPr>
              <p:cNvPr id="430" name="Google Shape;430;p25"/>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Market Basket Analysis</a:t>
                </a:r>
                <a:endParaRPr sz="1850">
                  <a:solidFill>
                    <a:schemeClr val="lt1"/>
                  </a:solidFill>
                  <a:latin typeface="Bree Serif"/>
                  <a:ea typeface="Bree Serif"/>
                  <a:cs typeface="Bree Serif"/>
                  <a:sym typeface="Bree Serif"/>
                </a:endParaRPr>
              </a:p>
            </p:txBody>
          </p:sp>
        </p:grpSp>
        <p:sp>
          <p:nvSpPr>
            <p:cNvPr id="431" name="Google Shape;431;p25"/>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432" name="Google Shape;432;p25" descr="태그"/>
            <p:cNvPicPr preferRelativeResize="0"/>
            <p:nvPr/>
          </p:nvPicPr>
          <p:blipFill rotWithShape="1">
            <a:blip r:embed="rId4">
              <a:alphaModFix/>
            </a:blip>
            <a:srcRect/>
            <a:stretch/>
          </p:blipFill>
          <p:spPr>
            <a:xfrm>
              <a:off x="2197701" y="567868"/>
              <a:ext cx="471655" cy="517748"/>
            </a:xfrm>
            <a:prstGeom prst="rect">
              <a:avLst/>
            </a:prstGeom>
            <a:noFill/>
            <a:ln>
              <a:noFill/>
            </a:ln>
          </p:spPr>
        </p:pic>
      </p:grpSp>
      <p:pic>
        <p:nvPicPr>
          <p:cNvPr id="433" name="Google Shape;433;p25"/>
          <p:cNvPicPr preferRelativeResize="0"/>
          <p:nvPr/>
        </p:nvPicPr>
        <p:blipFill>
          <a:blip r:embed="rId5">
            <a:alphaModFix/>
          </a:blip>
          <a:stretch>
            <a:fillRect/>
          </a:stretch>
        </p:blipFill>
        <p:spPr>
          <a:xfrm>
            <a:off x="5992722" y="3316897"/>
            <a:ext cx="6071775" cy="258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그래픽 8" descr="태그">
            <a:extLst>
              <a:ext uri="{FF2B5EF4-FFF2-40B4-BE49-F238E27FC236}">
                <a16:creationId xmlns:a16="http://schemas.microsoft.com/office/drawing/2014/main" id="{FC88DB49-8291-412D-B0F9-45B0AA07FD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684970">
            <a:off x="6447229" y="390835"/>
            <a:ext cx="5350274" cy="6774985"/>
          </a:xfrm>
          <a:prstGeom prst="rect">
            <a:avLst/>
          </a:prstGeom>
        </p:spPr>
      </p:pic>
      <p:grpSp>
        <p:nvGrpSpPr>
          <p:cNvPr id="41" name="그룹 11">
            <a:extLst>
              <a:ext uri="{FF2B5EF4-FFF2-40B4-BE49-F238E27FC236}">
                <a16:creationId xmlns:a16="http://schemas.microsoft.com/office/drawing/2014/main" id="{06B98160-3DD8-4D93-BE69-18729004218D}"/>
              </a:ext>
            </a:extLst>
          </p:cNvPr>
          <p:cNvGrpSpPr/>
          <p:nvPr/>
        </p:nvGrpSpPr>
        <p:grpSpPr>
          <a:xfrm>
            <a:off x="1010935" y="2239839"/>
            <a:ext cx="4990471" cy="2576710"/>
            <a:chOff x="2613991" y="914399"/>
            <a:chExt cx="6978535" cy="3744687"/>
          </a:xfrm>
        </p:grpSpPr>
        <p:sp>
          <p:nvSpPr>
            <p:cNvPr id="42" name="직사각형 4">
              <a:extLst>
                <a:ext uri="{FF2B5EF4-FFF2-40B4-BE49-F238E27FC236}">
                  <a16:creationId xmlns:a16="http://schemas.microsoft.com/office/drawing/2014/main" id="{7AE3B04C-C68B-4078-9000-D8A5140AB0FB}"/>
                </a:ext>
              </a:extLst>
            </p:cNvPr>
            <p:cNvSpPr/>
            <p:nvPr/>
          </p:nvSpPr>
          <p:spPr>
            <a:xfrm>
              <a:off x="2613991" y="1654628"/>
              <a:ext cx="6978535" cy="3004458"/>
            </a:xfrm>
            <a:custGeom>
              <a:avLst/>
              <a:gdLst>
                <a:gd name="connsiteX0" fmla="*/ 0 w 5660571"/>
                <a:gd name="connsiteY0" fmla="*/ 0 h 3004457"/>
                <a:gd name="connsiteX1" fmla="*/ 5660571 w 5660571"/>
                <a:gd name="connsiteY1" fmla="*/ 0 h 3004457"/>
                <a:gd name="connsiteX2" fmla="*/ 5660571 w 5660571"/>
                <a:gd name="connsiteY2" fmla="*/ 3004457 h 3004457"/>
                <a:gd name="connsiteX3" fmla="*/ 0 w 5660571"/>
                <a:gd name="connsiteY3" fmla="*/ 3004457 h 3004457"/>
                <a:gd name="connsiteX4" fmla="*/ 0 w 5660571"/>
                <a:gd name="connsiteY4" fmla="*/ 0 h 3004457"/>
                <a:gd name="connsiteX0" fmla="*/ 0 w 6270171"/>
                <a:gd name="connsiteY0" fmla="*/ 0 h 3004457"/>
                <a:gd name="connsiteX1" fmla="*/ 6270171 w 6270171"/>
                <a:gd name="connsiteY1" fmla="*/ 29028 h 3004457"/>
                <a:gd name="connsiteX2" fmla="*/ 5660571 w 6270171"/>
                <a:gd name="connsiteY2" fmla="*/ 3004457 h 3004457"/>
                <a:gd name="connsiteX3" fmla="*/ 0 w 6270171"/>
                <a:gd name="connsiteY3" fmla="*/ 3004457 h 3004457"/>
                <a:gd name="connsiteX4" fmla="*/ 0 w 6270171"/>
                <a:gd name="connsiteY4" fmla="*/ 0 h 3004457"/>
                <a:gd name="connsiteX0" fmla="*/ 0 w 6966856"/>
                <a:gd name="connsiteY0" fmla="*/ 0 h 3004457"/>
                <a:gd name="connsiteX1" fmla="*/ 6966856 w 6966856"/>
                <a:gd name="connsiteY1" fmla="*/ 29028 h 3004457"/>
                <a:gd name="connsiteX2" fmla="*/ 6357256 w 6966856"/>
                <a:gd name="connsiteY2" fmla="*/ 3004457 h 3004457"/>
                <a:gd name="connsiteX3" fmla="*/ 696685 w 6966856"/>
                <a:gd name="connsiteY3" fmla="*/ 3004457 h 3004457"/>
                <a:gd name="connsiteX4" fmla="*/ 0 w 6966856"/>
                <a:gd name="connsiteY4" fmla="*/ 0 h 3004457"/>
                <a:gd name="connsiteX0" fmla="*/ 0 w 6952342"/>
                <a:gd name="connsiteY0" fmla="*/ 0 h 3018971"/>
                <a:gd name="connsiteX1" fmla="*/ 6952342 w 6952342"/>
                <a:gd name="connsiteY1" fmla="*/ 43542 h 3018971"/>
                <a:gd name="connsiteX2" fmla="*/ 6342742 w 6952342"/>
                <a:gd name="connsiteY2" fmla="*/ 3018971 h 3018971"/>
                <a:gd name="connsiteX3" fmla="*/ 682171 w 6952342"/>
                <a:gd name="connsiteY3" fmla="*/ 3018971 h 3018971"/>
                <a:gd name="connsiteX4" fmla="*/ 0 w 6952342"/>
                <a:gd name="connsiteY4" fmla="*/ 0 h 3018971"/>
                <a:gd name="connsiteX0" fmla="*/ 0 w 6908799"/>
                <a:gd name="connsiteY0" fmla="*/ 0 h 2989942"/>
                <a:gd name="connsiteX1" fmla="*/ 6908799 w 6908799"/>
                <a:gd name="connsiteY1" fmla="*/ 14513 h 2989942"/>
                <a:gd name="connsiteX2" fmla="*/ 6299199 w 6908799"/>
                <a:gd name="connsiteY2" fmla="*/ 2989942 h 2989942"/>
                <a:gd name="connsiteX3" fmla="*/ 638628 w 6908799"/>
                <a:gd name="connsiteY3" fmla="*/ 2989942 h 2989942"/>
                <a:gd name="connsiteX4" fmla="*/ 0 w 6908799"/>
                <a:gd name="connsiteY4" fmla="*/ 0 h 2989942"/>
                <a:gd name="connsiteX0" fmla="*/ 0 w 7010399"/>
                <a:gd name="connsiteY0" fmla="*/ 0 h 2989942"/>
                <a:gd name="connsiteX1" fmla="*/ 7010399 w 7010399"/>
                <a:gd name="connsiteY1" fmla="*/ 29027 h 2989942"/>
                <a:gd name="connsiteX2" fmla="*/ 6299199 w 7010399"/>
                <a:gd name="connsiteY2" fmla="*/ 2989942 h 2989942"/>
                <a:gd name="connsiteX3" fmla="*/ 638628 w 7010399"/>
                <a:gd name="connsiteY3" fmla="*/ 2989942 h 2989942"/>
                <a:gd name="connsiteX4" fmla="*/ 0 w 7010399"/>
                <a:gd name="connsiteY4" fmla="*/ 0 h 2989942"/>
                <a:gd name="connsiteX0" fmla="*/ 0 w 7010399"/>
                <a:gd name="connsiteY0" fmla="*/ 0 h 2989942"/>
                <a:gd name="connsiteX1" fmla="*/ 7010399 w 7010399"/>
                <a:gd name="connsiteY1" fmla="*/ 29027 h 2989942"/>
                <a:gd name="connsiteX2" fmla="*/ 6299199 w 7010399"/>
                <a:gd name="connsiteY2" fmla="*/ 2989942 h 2989942"/>
                <a:gd name="connsiteX3" fmla="*/ 638628 w 7010399"/>
                <a:gd name="connsiteY3" fmla="*/ 2989942 h 2989942"/>
                <a:gd name="connsiteX4" fmla="*/ 0 w 7010399"/>
                <a:gd name="connsiteY4" fmla="*/ 0 h 2989942"/>
                <a:gd name="connsiteX0" fmla="*/ 0 w 6994467"/>
                <a:gd name="connsiteY0" fmla="*/ 0 h 3004457"/>
                <a:gd name="connsiteX1" fmla="*/ 6994467 w 6994467"/>
                <a:gd name="connsiteY1" fmla="*/ 43542 h 3004457"/>
                <a:gd name="connsiteX2" fmla="*/ 6283267 w 6994467"/>
                <a:gd name="connsiteY2" fmla="*/ 3004457 h 3004457"/>
                <a:gd name="connsiteX3" fmla="*/ 622696 w 6994467"/>
                <a:gd name="connsiteY3" fmla="*/ 3004457 h 3004457"/>
                <a:gd name="connsiteX4" fmla="*/ 0 w 6994467"/>
                <a:gd name="connsiteY4" fmla="*/ 0 h 3004457"/>
                <a:gd name="connsiteX0" fmla="*/ 0 w 6978535"/>
                <a:gd name="connsiteY0" fmla="*/ 1 h 3004458"/>
                <a:gd name="connsiteX1" fmla="*/ 6978535 w 6978535"/>
                <a:gd name="connsiteY1" fmla="*/ 0 h 3004458"/>
                <a:gd name="connsiteX2" fmla="*/ 6283267 w 6978535"/>
                <a:gd name="connsiteY2" fmla="*/ 3004458 h 3004458"/>
                <a:gd name="connsiteX3" fmla="*/ 622696 w 6978535"/>
                <a:gd name="connsiteY3" fmla="*/ 3004458 h 3004458"/>
                <a:gd name="connsiteX4" fmla="*/ 0 w 6978535"/>
                <a:gd name="connsiteY4" fmla="*/ 1 h 3004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8535" h="3004458">
                  <a:moveTo>
                    <a:pt x="0" y="1"/>
                  </a:moveTo>
                  <a:lnTo>
                    <a:pt x="6978535" y="0"/>
                  </a:lnTo>
                  <a:lnTo>
                    <a:pt x="6283267" y="3004458"/>
                  </a:lnTo>
                  <a:lnTo>
                    <a:pt x="622696" y="3004458"/>
                  </a:lnTo>
                  <a:lnTo>
                    <a:pt x="0" y="1"/>
                  </a:lnTo>
                  <a:close/>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오른쪽 대괄호 10">
              <a:extLst>
                <a:ext uri="{FF2B5EF4-FFF2-40B4-BE49-F238E27FC236}">
                  <a16:creationId xmlns:a16="http://schemas.microsoft.com/office/drawing/2014/main" id="{9FC69278-BF64-4986-853B-6173E35A6310}"/>
                </a:ext>
              </a:extLst>
            </p:cNvPr>
            <p:cNvSpPr/>
            <p:nvPr/>
          </p:nvSpPr>
          <p:spPr>
            <a:xfrm rot="16200000">
              <a:off x="5724747" y="650652"/>
              <a:ext cx="742507" cy="1270002"/>
            </a:xfrm>
            <a:prstGeom prst="rightBracket">
              <a:avLst/>
            </a:prstGeom>
            <a:ln w="920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44" name="그래픽 8" descr="태그">
              <a:extLst>
                <a:ext uri="{FF2B5EF4-FFF2-40B4-BE49-F238E27FC236}">
                  <a16:creationId xmlns:a16="http://schemas.microsoft.com/office/drawing/2014/main" id="{73A6646B-8E90-4E95-893A-6DECFA346F9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4216" y="1441680"/>
              <a:ext cx="1277258" cy="1277258"/>
            </a:xfrm>
            <a:prstGeom prst="rect">
              <a:avLst/>
            </a:prstGeom>
          </p:spPr>
        </p:pic>
      </p:grpSp>
      <p:sp>
        <p:nvSpPr>
          <p:cNvPr id="11" name="TextBox 10">
            <a:extLst>
              <a:ext uri="{FF2B5EF4-FFF2-40B4-BE49-F238E27FC236}">
                <a16:creationId xmlns:a16="http://schemas.microsoft.com/office/drawing/2014/main" id="{ABC1470F-0416-48E3-A5B8-5AB7E37313BF}"/>
              </a:ext>
            </a:extLst>
          </p:cNvPr>
          <p:cNvSpPr txBox="1"/>
          <p:nvPr/>
        </p:nvSpPr>
        <p:spPr>
          <a:xfrm>
            <a:off x="1271749" y="3336527"/>
            <a:ext cx="4698124"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{P00057642,P00105142,P00123432}  </a:t>
            </a:r>
          </a:p>
          <a:p>
            <a:pPr algn="ctr"/>
            <a:r>
              <a:rPr lang="en-US" altLang="zh-CN" sz="2000" dirty="0">
                <a:latin typeface="Arial" panose="020B0604020202020204" pitchFamily="34" charset="0"/>
                <a:cs typeface="Arial" panose="020B0604020202020204" pitchFamily="34" charset="0"/>
              </a:rPr>
              <a:t>=&gt;</a:t>
            </a:r>
          </a:p>
          <a:p>
            <a:pPr algn="ctr"/>
            <a:r>
              <a:rPr lang="en-US" altLang="zh-CN" sz="2000" dirty="0">
                <a:latin typeface="Arial" panose="020B0604020202020204" pitchFamily="34" charset="0"/>
                <a:cs typeface="Arial" panose="020B0604020202020204" pitchFamily="34" charset="0"/>
              </a:rPr>
              <a:t>{P00174442}</a:t>
            </a:r>
            <a:endParaRPr lang="en-US" sz="2000" dirty="0">
              <a:latin typeface="Arial" panose="020B0604020202020204" pitchFamily="34" charset="0"/>
              <a:cs typeface="Arial" panose="020B0604020202020204" pitchFamily="34" charset="0"/>
            </a:endParaRPr>
          </a:p>
        </p:txBody>
      </p:sp>
      <p:grpSp>
        <p:nvGrpSpPr>
          <p:cNvPr id="16" name="Google Shape;391;p23">
            <a:extLst>
              <a:ext uri="{FF2B5EF4-FFF2-40B4-BE49-F238E27FC236}">
                <a16:creationId xmlns:a16="http://schemas.microsoft.com/office/drawing/2014/main" id="{FBCA2EB6-E92E-42D3-A0FD-BD644246403B}"/>
              </a:ext>
            </a:extLst>
          </p:cNvPr>
          <p:cNvGrpSpPr/>
          <p:nvPr/>
        </p:nvGrpSpPr>
        <p:grpSpPr>
          <a:xfrm>
            <a:off x="0" y="0"/>
            <a:ext cx="12192000" cy="1085616"/>
            <a:chOff x="0" y="0"/>
            <a:chExt cx="12192000" cy="1085616"/>
          </a:xfrm>
        </p:grpSpPr>
        <p:sp>
          <p:nvSpPr>
            <p:cNvPr id="17" name="Google Shape;392;p23">
              <a:extLst>
                <a:ext uri="{FF2B5EF4-FFF2-40B4-BE49-F238E27FC236}">
                  <a16:creationId xmlns:a16="http://schemas.microsoft.com/office/drawing/2014/main" id="{0F7B996D-8A70-4C70-9588-CA7D21153370}"/>
                </a:ext>
              </a:extLst>
            </p:cNvPr>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18" name="Google Shape;393;p23">
              <a:extLst>
                <a:ext uri="{FF2B5EF4-FFF2-40B4-BE49-F238E27FC236}">
                  <a16:creationId xmlns:a16="http://schemas.microsoft.com/office/drawing/2014/main" id="{3E58A367-D5E5-4DE2-BCE4-37D1BCCA28CD}"/>
                </a:ext>
              </a:extLst>
            </p:cNvPr>
            <p:cNvGrpSpPr/>
            <p:nvPr/>
          </p:nvGrpSpPr>
          <p:grpSpPr>
            <a:xfrm>
              <a:off x="6589469" y="204996"/>
              <a:ext cx="5312306" cy="488404"/>
              <a:chOff x="-929975" y="20832"/>
              <a:chExt cx="5312306" cy="488404"/>
            </a:xfrm>
          </p:grpSpPr>
          <p:sp>
            <p:nvSpPr>
              <p:cNvPr id="21" name="Google Shape;394;p23">
                <a:extLst>
                  <a:ext uri="{FF2B5EF4-FFF2-40B4-BE49-F238E27FC236}">
                    <a16:creationId xmlns:a16="http://schemas.microsoft.com/office/drawing/2014/main" id="{D03698FE-BDBB-4FBA-B03B-432CE5D866D3}"/>
                  </a:ext>
                </a:extLst>
              </p:cNvPr>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dirty="0">
                    <a:solidFill>
                      <a:schemeClr val="accent1"/>
                    </a:solidFill>
                    <a:latin typeface="Bree Serif"/>
                    <a:ea typeface="Bree Serif"/>
                    <a:cs typeface="Bree Serif"/>
                    <a:sym typeface="Bree Serif"/>
                  </a:rPr>
                  <a:t>Part 03</a:t>
                </a:r>
                <a:endParaRPr dirty="0">
                  <a:latin typeface="Bree Serif"/>
                  <a:ea typeface="Bree Serif"/>
                  <a:cs typeface="Bree Serif"/>
                  <a:sym typeface="Bree Serif"/>
                </a:endParaRPr>
              </a:p>
            </p:txBody>
          </p:sp>
          <p:sp>
            <p:nvSpPr>
              <p:cNvPr id="22" name="Google Shape;395;p23">
                <a:extLst>
                  <a:ext uri="{FF2B5EF4-FFF2-40B4-BE49-F238E27FC236}">
                    <a16:creationId xmlns:a16="http://schemas.microsoft.com/office/drawing/2014/main" id="{DA9FBC31-BA61-4A3A-BCFB-915D19A1B62A}"/>
                  </a:ext>
                </a:extLst>
              </p:cNvPr>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Market Basket Analysis</a:t>
                </a:r>
                <a:endParaRPr sz="1850">
                  <a:solidFill>
                    <a:schemeClr val="lt1"/>
                  </a:solidFill>
                  <a:latin typeface="Bree Serif"/>
                  <a:ea typeface="Bree Serif"/>
                  <a:cs typeface="Bree Serif"/>
                  <a:sym typeface="Bree Serif"/>
                </a:endParaRPr>
              </a:p>
            </p:txBody>
          </p:sp>
        </p:grpSp>
        <p:sp>
          <p:nvSpPr>
            <p:cNvPr id="19" name="Google Shape;396;p23">
              <a:extLst>
                <a:ext uri="{FF2B5EF4-FFF2-40B4-BE49-F238E27FC236}">
                  <a16:creationId xmlns:a16="http://schemas.microsoft.com/office/drawing/2014/main" id="{276D37A8-3B79-4FC3-8ED4-417E9B5AC2CB}"/>
                </a:ext>
              </a:extLst>
            </p:cNvPr>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20" name="Google Shape;397;p23" descr="태그">
              <a:extLst>
                <a:ext uri="{FF2B5EF4-FFF2-40B4-BE49-F238E27FC236}">
                  <a16:creationId xmlns:a16="http://schemas.microsoft.com/office/drawing/2014/main" id="{0C2C2EA0-C273-4CA9-A7E0-16AD95E67665}"/>
                </a:ext>
              </a:extLst>
            </p:cNvPr>
            <p:cNvPicPr preferRelativeResize="0"/>
            <p:nvPr/>
          </p:nvPicPr>
          <p:blipFill rotWithShape="1">
            <a:blip r:embed="rId6">
              <a:alphaModFix/>
            </a:blip>
            <a:srcRect/>
            <a:stretch/>
          </p:blipFill>
          <p:spPr>
            <a:xfrm>
              <a:off x="2197701" y="567868"/>
              <a:ext cx="471655" cy="517748"/>
            </a:xfrm>
            <a:prstGeom prst="rect">
              <a:avLst/>
            </a:prstGeom>
            <a:noFill/>
            <a:ln>
              <a:noFill/>
            </a:ln>
          </p:spPr>
        </p:pic>
      </p:grpSp>
      <p:sp>
        <p:nvSpPr>
          <p:cNvPr id="2" name="TextBox 1">
            <a:extLst>
              <a:ext uri="{FF2B5EF4-FFF2-40B4-BE49-F238E27FC236}">
                <a16:creationId xmlns:a16="http://schemas.microsoft.com/office/drawing/2014/main" id="{46B85027-654E-45C4-BCFA-9B55C34303F7}"/>
              </a:ext>
            </a:extLst>
          </p:cNvPr>
          <p:cNvSpPr txBox="1"/>
          <p:nvPr/>
        </p:nvSpPr>
        <p:spPr>
          <a:xfrm>
            <a:off x="8268332" y="3429000"/>
            <a:ext cx="2912733" cy="830997"/>
          </a:xfrm>
          <a:prstGeom prst="rect">
            <a:avLst/>
          </a:prstGeom>
          <a:noFill/>
        </p:spPr>
        <p:txBody>
          <a:bodyPr wrap="square" rtlCol="0">
            <a:spAutoFit/>
          </a:bodyPr>
          <a:lstStyle/>
          <a:p>
            <a:r>
              <a:rPr lang="en-US" sz="1600" dirty="0"/>
              <a:t>Support	                  0.0115</a:t>
            </a:r>
          </a:p>
          <a:p>
            <a:r>
              <a:rPr lang="en-US" sz="1600" dirty="0"/>
              <a:t>Confidence	  0.0113</a:t>
            </a:r>
          </a:p>
          <a:p>
            <a:r>
              <a:rPr lang="en-US" sz="1600" dirty="0"/>
              <a:t>Lift	                  2.8384</a:t>
            </a:r>
          </a:p>
        </p:txBody>
      </p:sp>
    </p:spTree>
    <p:extLst>
      <p:ext uri="{BB962C8B-B14F-4D97-AF65-F5344CB8AC3E}">
        <p14:creationId xmlns:p14="http://schemas.microsoft.com/office/powerpoint/2010/main" val="146224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1">
            <a:extLst>
              <a:ext uri="{FF2B5EF4-FFF2-40B4-BE49-F238E27FC236}">
                <a16:creationId xmlns:a16="http://schemas.microsoft.com/office/drawing/2014/main" id="{B608CBB6-0201-433D-AC96-75F06D4B3485}"/>
              </a:ext>
            </a:extLst>
          </p:cNvPr>
          <p:cNvGrpSpPr/>
          <p:nvPr/>
        </p:nvGrpSpPr>
        <p:grpSpPr>
          <a:xfrm>
            <a:off x="2917370" y="1972257"/>
            <a:ext cx="6357259" cy="3744687"/>
            <a:chOff x="2613991" y="914399"/>
            <a:chExt cx="6978535" cy="3744687"/>
          </a:xfrm>
        </p:grpSpPr>
        <p:sp>
          <p:nvSpPr>
            <p:cNvPr id="19" name="직사각형 4">
              <a:extLst>
                <a:ext uri="{FF2B5EF4-FFF2-40B4-BE49-F238E27FC236}">
                  <a16:creationId xmlns:a16="http://schemas.microsoft.com/office/drawing/2014/main" id="{54903F70-057C-49B8-92BD-6A503AF47B5D}"/>
                </a:ext>
              </a:extLst>
            </p:cNvPr>
            <p:cNvSpPr/>
            <p:nvPr/>
          </p:nvSpPr>
          <p:spPr>
            <a:xfrm>
              <a:off x="2613991" y="1654628"/>
              <a:ext cx="6978535" cy="3004458"/>
            </a:xfrm>
            <a:custGeom>
              <a:avLst/>
              <a:gdLst>
                <a:gd name="connsiteX0" fmla="*/ 0 w 5660571"/>
                <a:gd name="connsiteY0" fmla="*/ 0 h 3004457"/>
                <a:gd name="connsiteX1" fmla="*/ 5660571 w 5660571"/>
                <a:gd name="connsiteY1" fmla="*/ 0 h 3004457"/>
                <a:gd name="connsiteX2" fmla="*/ 5660571 w 5660571"/>
                <a:gd name="connsiteY2" fmla="*/ 3004457 h 3004457"/>
                <a:gd name="connsiteX3" fmla="*/ 0 w 5660571"/>
                <a:gd name="connsiteY3" fmla="*/ 3004457 h 3004457"/>
                <a:gd name="connsiteX4" fmla="*/ 0 w 5660571"/>
                <a:gd name="connsiteY4" fmla="*/ 0 h 3004457"/>
                <a:gd name="connsiteX0" fmla="*/ 0 w 6270171"/>
                <a:gd name="connsiteY0" fmla="*/ 0 h 3004457"/>
                <a:gd name="connsiteX1" fmla="*/ 6270171 w 6270171"/>
                <a:gd name="connsiteY1" fmla="*/ 29028 h 3004457"/>
                <a:gd name="connsiteX2" fmla="*/ 5660571 w 6270171"/>
                <a:gd name="connsiteY2" fmla="*/ 3004457 h 3004457"/>
                <a:gd name="connsiteX3" fmla="*/ 0 w 6270171"/>
                <a:gd name="connsiteY3" fmla="*/ 3004457 h 3004457"/>
                <a:gd name="connsiteX4" fmla="*/ 0 w 6270171"/>
                <a:gd name="connsiteY4" fmla="*/ 0 h 3004457"/>
                <a:gd name="connsiteX0" fmla="*/ 0 w 6966856"/>
                <a:gd name="connsiteY0" fmla="*/ 0 h 3004457"/>
                <a:gd name="connsiteX1" fmla="*/ 6966856 w 6966856"/>
                <a:gd name="connsiteY1" fmla="*/ 29028 h 3004457"/>
                <a:gd name="connsiteX2" fmla="*/ 6357256 w 6966856"/>
                <a:gd name="connsiteY2" fmla="*/ 3004457 h 3004457"/>
                <a:gd name="connsiteX3" fmla="*/ 696685 w 6966856"/>
                <a:gd name="connsiteY3" fmla="*/ 3004457 h 3004457"/>
                <a:gd name="connsiteX4" fmla="*/ 0 w 6966856"/>
                <a:gd name="connsiteY4" fmla="*/ 0 h 3004457"/>
                <a:gd name="connsiteX0" fmla="*/ 0 w 6952342"/>
                <a:gd name="connsiteY0" fmla="*/ 0 h 3018971"/>
                <a:gd name="connsiteX1" fmla="*/ 6952342 w 6952342"/>
                <a:gd name="connsiteY1" fmla="*/ 43542 h 3018971"/>
                <a:gd name="connsiteX2" fmla="*/ 6342742 w 6952342"/>
                <a:gd name="connsiteY2" fmla="*/ 3018971 h 3018971"/>
                <a:gd name="connsiteX3" fmla="*/ 682171 w 6952342"/>
                <a:gd name="connsiteY3" fmla="*/ 3018971 h 3018971"/>
                <a:gd name="connsiteX4" fmla="*/ 0 w 6952342"/>
                <a:gd name="connsiteY4" fmla="*/ 0 h 3018971"/>
                <a:gd name="connsiteX0" fmla="*/ 0 w 6908799"/>
                <a:gd name="connsiteY0" fmla="*/ 0 h 2989942"/>
                <a:gd name="connsiteX1" fmla="*/ 6908799 w 6908799"/>
                <a:gd name="connsiteY1" fmla="*/ 14513 h 2989942"/>
                <a:gd name="connsiteX2" fmla="*/ 6299199 w 6908799"/>
                <a:gd name="connsiteY2" fmla="*/ 2989942 h 2989942"/>
                <a:gd name="connsiteX3" fmla="*/ 638628 w 6908799"/>
                <a:gd name="connsiteY3" fmla="*/ 2989942 h 2989942"/>
                <a:gd name="connsiteX4" fmla="*/ 0 w 6908799"/>
                <a:gd name="connsiteY4" fmla="*/ 0 h 2989942"/>
                <a:gd name="connsiteX0" fmla="*/ 0 w 7010399"/>
                <a:gd name="connsiteY0" fmla="*/ 0 h 2989942"/>
                <a:gd name="connsiteX1" fmla="*/ 7010399 w 7010399"/>
                <a:gd name="connsiteY1" fmla="*/ 29027 h 2989942"/>
                <a:gd name="connsiteX2" fmla="*/ 6299199 w 7010399"/>
                <a:gd name="connsiteY2" fmla="*/ 2989942 h 2989942"/>
                <a:gd name="connsiteX3" fmla="*/ 638628 w 7010399"/>
                <a:gd name="connsiteY3" fmla="*/ 2989942 h 2989942"/>
                <a:gd name="connsiteX4" fmla="*/ 0 w 7010399"/>
                <a:gd name="connsiteY4" fmla="*/ 0 h 2989942"/>
                <a:gd name="connsiteX0" fmla="*/ 0 w 7010399"/>
                <a:gd name="connsiteY0" fmla="*/ 0 h 2989942"/>
                <a:gd name="connsiteX1" fmla="*/ 7010399 w 7010399"/>
                <a:gd name="connsiteY1" fmla="*/ 29027 h 2989942"/>
                <a:gd name="connsiteX2" fmla="*/ 6299199 w 7010399"/>
                <a:gd name="connsiteY2" fmla="*/ 2989942 h 2989942"/>
                <a:gd name="connsiteX3" fmla="*/ 638628 w 7010399"/>
                <a:gd name="connsiteY3" fmla="*/ 2989942 h 2989942"/>
                <a:gd name="connsiteX4" fmla="*/ 0 w 7010399"/>
                <a:gd name="connsiteY4" fmla="*/ 0 h 2989942"/>
                <a:gd name="connsiteX0" fmla="*/ 0 w 6994467"/>
                <a:gd name="connsiteY0" fmla="*/ 0 h 3004457"/>
                <a:gd name="connsiteX1" fmla="*/ 6994467 w 6994467"/>
                <a:gd name="connsiteY1" fmla="*/ 43542 h 3004457"/>
                <a:gd name="connsiteX2" fmla="*/ 6283267 w 6994467"/>
                <a:gd name="connsiteY2" fmla="*/ 3004457 h 3004457"/>
                <a:gd name="connsiteX3" fmla="*/ 622696 w 6994467"/>
                <a:gd name="connsiteY3" fmla="*/ 3004457 h 3004457"/>
                <a:gd name="connsiteX4" fmla="*/ 0 w 6994467"/>
                <a:gd name="connsiteY4" fmla="*/ 0 h 3004457"/>
                <a:gd name="connsiteX0" fmla="*/ 0 w 6978535"/>
                <a:gd name="connsiteY0" fmla="*/ 1 h 3004458"/>
                <a:gd name="connsiteX1" fmla="*/ 6978535 w 6978535"/>
                <a:gd name="connsiteY1" fmla="*/ 0 h 3004458"/>
                <a:gd name="connsiteX2" fmla="*/ 6283267 w 6978535"/>
                <a:gd name="connsiteY2" fmla="*/ 3004458 h 3004458"/>
                <a:gd name="connsiteX3" fmla="*/ 622696 w 6978535"/>
                <a:gd name="connsiteY3" fmla="*/ 3004458 h 3004458"/>
                <a:gd name="connsiteX4" fmla="*/ 0 w 6978535"/>
                <a:gd name="connsiteY4" fmla="*/ 1 h 3004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8535" h="3004458">
                  <a:moveTo>
                    <a:pt x="0" y="1"/>
                  </a:moveTo>
                  <a:lnTo>
                    <a:pt x="6978535" y="0"/>
                  </a:lnTo>
                  <a:lnTo>
                    <a:pt x="6283267" y="3004458"/>
                  </a:lnTo>
                  <a:lnTo>
                    <a:pt x="622696" y="3004458"/>
                  </a:lnTo>
                  <a:lnTo>
                    <a:pt x="0" y="1"/>
                  </a:lnTo>
                  <a:close/>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오른쪽 대괄호 10">
              <a:extLst>
                <a:ext uri="{FF2B5EF4-FFF2-40B4-BE49-F238E27FC236}">
                  <a16:creationId xmlns:a16="http://schemas.microsoft.com/office/drawing/2014/main" id="{FF128BA8-FF9A-464F-841B-E66A359D1A90}"/>
                </a:ext>
              </a:extLst>
            </p:cNvPr>
            <p:cNvSpPr/>
            <p:nvPr/>
          </p:nvSpPr>
          <p:spPr>
            <a:xfrm rot="16200000">
              <a:off x="5724747" y="650652"/>
              <a:ext cx="742507" cy="1270002"/>
            </a:xfrm>
            <a:prstGeom prst="rightBracket">
              <a:avLst/>
            </a:prstGeom>
            <a:ln w="920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1" name="그래픽 8" descr="태그">
              <a:extLst>
                <a:ext uri="{FF2B5EF4-FFF2-40B4-BE49-F238E27FC236}">
                  <a16:creationId xmlns:a16="http://schemas.microsoft.com/office/drawing/2014/main" id="{188F76C1-2AC8-4F4F-885E-764D506A9B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216" y="1441680"/>
              <a:ext cx="1277258" cy="1277258"/>
            </a:xfrm>
            <a:prstGeom prst="rect">
              <a:avLst/>
            </a:prstGeom>
          </p:spPr>
        </p:pic>
      </p:grpSp>
      <p:sp>
        <p:nvSpPr>
          <p:cNvPr id="22" name="제목 1">
            <a:extLst>
              <a:ext uri="{FF2B5EF4-FFF2-40B4-BE49-F238E27FC236}">
                <a16:creationId xmlns:a16="http://schemas.microsoft.com/office/drawing/2014/main" id="{9C3AC0B3-5CBA-4DA2-8ED2-C290838AEB66}"/>
              </a:ext>
            </a:extLst>
          </p:cNvPr>
          <p:cNvSpPr txBox="1">
            <a:spLocks/>
          </p:cNvSpPr>
          <p:nvPr/>
        </p:nvSpPr>
        <p:spPr>
          <a:xfrm>
            <a:off x="1524000" y="3361447"/>
            <a:ext cx="9144000" cy="23876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dirty="0">
                <a:latin typeface="Georgia" panose="02040502050405020303" pitchFamily="18" charset="0"/>
              </a:rPr>
              <a:t>Thank you </a:t>
            </a:r>
            <a:endParaRPr lang="ko-KR" altLang="en-US" sz="7200" dirty="0">
              <a:latin typeface="Engravers MT" panose="02090707080505020304" pitchFamily="18" charset="0"/>
            </a:endParaRPr>
          </a:p>
        </p:txBody>
      </p:sp>
      <p:grpSp>
        <p:nvGrpSpPr>
          <p:cNvPr id="14" name="Google Shape;426;p25">
            <a:extLst>
              <a:ext uri="{FF2B5EF4-FFF2-40B4-BE49-F238E27FC236}">
                <a16:creationId xmlns:a16="http://schemas.microsoft.com/office/drawing/2014/main" id="{F1C16816-5BC9-46BB-9BEA-4B6DF275F04A}"/>
              </a:ext>
            </a:extLst>
          </p:cNvPr>
          <p:cNvGrpSpPr/>
          <p:nvPr/>
        </p:nvGrpSpPr>
        <p:grpSpPr>
          <a:xfrm>
            <a:off x="0" y="0"/>
            <a:ext cx="12192000" cy="1085616"/>
            <a:chOff x="0" y="0"/>
            <a:chExt cx="12192000" cy="1085616"/>
          </a:xfrm>
        </p:grpSpPr>
        <p:sp>
          <p:nvSpPr>
            <p:cNvPr id="15" name="Google Shape;427;p25">
              <a:extLst>
                <a:ext uri="{FF2B5EF4-FFF2-40B4-BE49-F238E27FC236}">
                  <a16:creationId xmlns:a16="http://schemas.microsoft.com/office/drawing/2014/main" id="{27DCEED4-FB35-4FC4-AB0C-64AEB5F7CA62}"/>
                </a:ext>
              </a:extLst>
            </p:cNvPr>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16" name="Google Shape;428;p25">
              <a:extLst>
                <a:ext uri="{FF2B5EF4-FFF2-40B4-BE49-F238E27FC236}">
                  <a16:creationId xmlns:a16="http://schemas.microsoft.com/office/drawing/2014/main" id="{DC2E4539-7D26-4508-8082-D44D987B7802}"/>
                </a:ext>
              </a:extLst>
            </p:cNvPr>
            <p:cNvGrpSpPr/>
            <p:nvPr/>
          </p:nvGrpSpPr>
          <p:grpSpPr>
            <a:xfrm>
              <a:off x="6589469" y="204996"/>
              <a:ext cx="5312306" cy="488404"/>
              <a:chOff x="-929975" y="20832"/>
              <a:chExt cx="5312306" cy="488404"/>
            </a:xfrm>
          </p:grpSpPr>
          <p:sp>
            <p:nvSpPr>
              <p:cNvPr id="24" name="Google Shape;429;p25">
                <a:extLst>
                  <a:ext uri="{FF2B5EF4-FFF2-40B4-BE49-F238E27FC236}">
                    <a16:creationId xmlns:a16="http://schemas.microsoft.com/office/drawing/2014/main" id="{201D4B73-2F4F-4398-BD17-974A588267A6}"/>
                  </a:ext>
                </a:extLst>
              </p:cNvPr>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03</a:t>
                </a:r>
                <a:endParaRPr>
                  <a:latin typeface="Bree Serif"/>
                  <a:ea typeface="Bree Serif"/>
                  <a:cs typeface="Bree Serif"/>
                  <a:sym typeface="Bree Serif"/>
                </a:endParaRPr>
              </a:p>
            </p:txBody>
          </p:sp>
          <p:sp>
            <p:nvSpPr>
              <p:cNvPr id="25" name="Google Shape;430;p25">
                <a:extLst>
                  <a:ext uri="{FF2B5EF4-FFF2-40B4-BE49-F238E27FC236}">
                    <a16:creationId xmlns:a16="http://schemas.microsoft.com/office/drawing/2014/main" id="{467DE7AC-0095-4B11-A902-D2B6783AFD65}"/>
                  </a:ext>
                </a:extLst>
              </p:cNvPr>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Market Basket Analysis</a:t>
                </a:r>
                <a:endParaRPr sz="1850">
                  <a:solidFill>
                    <a:schemeClr val="lt1"/>
                  </a:solidFill>
                  <a:latin typeface="Bree Serif"/>
                  <a:ea typeface="Bree Serif"/>
                  <a:cs typeface="Bree Serif"/>
                  <a:sym typeface="Bree Serif"/>
                </a:endParaRPr>
              </a:p>
            </p:txBody>
          </p:sp>
        </p:grpSp>
        <p:sp>
          <p:nvSpPr>
            <p:cNvPr id="18" name="Google Shape;431;p25">
              <a:extLst>
                <a:ext uri="{FF2B5EF4-FFF2-40B4-BE49-F238E27FC236}">
                  <a16:creationId xmlns:a16="http://schemas.microsoft.com/office/drawing/2014/main" id="{8EF7EC4D-0F61-467C-9DCE-D7355DFB9CB3}"/>
                </a:ext>
              </a:extLst>
            </p:cNvPr>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23" name="Google Shape;432;p25" descr="태그">
              <a:extLst>
                <a:ext uri="{FF2B5EF4-FFF2-40B4-BE49-F238E27FC236}">
                  <a16:creationId xmlns:a16="http://schemas.microsoft.com/office/drawing/2014/main" id="{DA0FA290-5B1A-4905-AA8C-1BB818BACE4A}"/>
                </a:ext>
              </a:extLst>
            </p:cNvPr>
            <p:cNvPicPr preferRelativeResize="0"/>
            <p:nvPr/>
          </p:nvPicPr>
          <p:blipFill rotWithShape="1">
            <a:blip r:embed="rId4">
              <a:alphaModFix/>
            </a:blip>
            <a:srcRect/>
            <a:stretch/>
          </p:blipFill>
          <p:spPr>
            <a:xfrm>
              <a:off x="2197701" y="567868"/>
              <a:ext cx="471655" cy="517748"/>
            </a:xfrm>
            <a:prstGeom prst="rect">
              <a:avLst/>
            </a:prstGeom>
            <a:noFill/>
            <a:ln>
              <a:noFill/>
            </a:ln>
          </p:spPr>
        </p:pic>
      </p:grpSp>
    </p:spTree>
    <p:extLst>
      <p:ext uri="{BB962C8B-B14F-4D97-AF65-F5344CB8AC3E}">
        <p14:creationId xmlns:p14="http://schemas.microsoft.com/office/powerpoint/2010/main" val="1340005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ŝľiḓê">
            <a:extLst>
              <a:ext uri="{FF2B5EF4-FFF2-40B4-BE49-F238E27FC236}">
                <a16:creationId xmlns:a16="http://schemas.microsoft.com/office/drawing/2014/main" id="{3F7F585E-19D2-4F21-8B1E-28A78730B406}"/>
              </a:ext>
            </a:extLst>
          </p:cNvPr>
          <p:cNvSpPr/>
          <p:nvPr/>
        </p:nvSpPr>
        <p:spPr>
          <a:xfrm>
            <a:off x="0" y="0"/>
            <a:ext cx="5376000" cy="6888056"/>
          </a:xfrm>
          <a:prstGeom prst="rect">
            <a:avLst/>
          </a:prstGeom>
          <a:solidFill>
            <a:srgbClr val="1A1E21"/>
          </a:solidFill>
          <a:ln>
            <a:noFill/>
          </a:ln>
          <a:effectLst>
            <a:outerShdw dist="127000" algn="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사다리꼴 1">
            <a:extLst>
              <a:ext uri="{FF2B5EF4-FFF2-40B4-BE49-F238E27FC236}">
                <a16:creationId xmlns:a16="http://schemas.microsoft.com/office/drawing/2014/main" id="{5B8FF127-328A-4217-B0B6-BE3446FCE9D6}"/>
              </a:ext>
            </a:extLst>
          </p:cNvPr>
          <p:cNvSpPr/>
          <p:nvPr/>
        </p:nvSpPr>
        <p:spPr>
          <a:xfrm rot="16200000">
            <a:off x="700815" y="2567141"/>
            <a:ext cx="3544601" cy="1597229"/>
          </a:xfrm>
          <a:prstGeom prst="trapezoid">
            <a:avLst/>
          </a:prstGeom>
          <a:solidFill>
            <a:srgbClr val="1A1E2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îšḻîḋé">
            <a:extLst>
              <a:ext uri="{FF2B5EF4-FFF2-40B4-BE49-F238E27FC236}">
                <a16:creationId xmlns:a16="http://schemas.microsoft.com/office/drawing/2014/main" id="{7699E14D-68ED-4049-94E5-3AE6FD0F257A}"/>
              </a:ext>
            </a:extLst>
          </p:cNvPr>
          <p:cNvSpPr/>
          <p:nvPr/>
        </p:nvSpPr>
        <p:spPr>
          <a:xfrm>
            <a:off x="2358001" y="3169255"/>
            <a:ext cx="2226699" cy="565511"/>
          </a:xfrm>
          <a:prstGeom prst="rect">
            <a:avLst/>
          </a:prstGeom>
          <a:solidFill>
            <a:srgbClr val="1A1E21"/>
          </a:solidFill>
        </p:spPr>
        <p:txBody>
          <a:bodyPr wrap="none" anchor="ctr">
            <a:normAutofit/>
          </a:bodyPr>
          <a:lstStyle/>
          <a:p>
            <a:pPr algn="ctr"/>
            <a:r>
              <a:rPr lang="en-US" altLang="zh-CN" sz="2000" b="1" dirty="0">
                <a:solidFill>
                  <a:schemeClr val="bg1"/>
                </a:solidFill>
              </a:rPr>
              <a:t>CONTENTS</a:t>
            </a:r>
          </a:p>
        </p:txBody>
      </p:sp>
      <p:pic>
        <p:nvPicPr>
          <p:cNvPr id="24" name="그래픽 23" descr="태그">
            <a:extLst>
              <a:ext uri="{FF2B5EF4-FFF2-40B4-BE49-F238E27FC236}">
                <a16:creationId xmlns:a16="http://schemas.microsoft.com/office/drawing/2014/main" id="{94A0CE1B-3019-4103-9B12-238829A7061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1104" y="4979744"/>
            <a:ext cx="836647" cy="918410"/>
          </a:xfrm>
          <a:prstGeom prst="rect">
            <a:avLst/>
          </a:prstGeom>
        </p:spPr>
      </p:pic>
      <p:grpSp>
        <p:nvGrpSpPr>
          <p:cNvPr id="20" name="Google Shape;124;p15">
            <a:extLst>
              <a:ext uri="{FF2B5EF4-FFF2-40B4-BE49-F238E27FC236}">
                <a16:creationId xmlns:a16="http://schemas.microsoft.com/office/drawing/2014/main" id="{B81B4507-AB7C-40AF-A4C0-F0E123853C19}"/>
              </a:ext>
            </a:extLst>
          </p:cNvPr>
          <p:cNvGrpSpPr/>
          <p:nvPr/>
        </p:nvGrpSpPr>
        <p:grpSpPr>
          <a:xfrm>
            <a:off x="6320999" y="1653386"/>
            <a:ext cx="5871001" cy="3935086"/>
            <a:chOff x="6320999" y="2097886"/>
            <a:chExt cx="5871001" cy="3935086"/>
          </a:xfrm>
        </p:grpSpPr>
        <p:sp>
          <p:nvSpPr>
            <p:cNvPr id="21" name="Google Shape;125;p15">
              <a:extLst>
                <a:ext uri="{FF2B5EF4-FFF2-40B4-BE49-F238E27FC236}">
                  <a16:creationId xmlns:a16="http://schemas.microsoft.com/office/drawing/2014/main" id="{770E4475-44C4-438B-9A9D-C1D3672AE237}"/>
                </a:ext>
              </a:extLst>
            </p:cNvPr>
            <p:cNvSpPr/>
            <p:nvPr/>
          </p:nvSpPr>
          <p:spPr>
            <a:xfrm>
              <a:off x="6320999" y="2097886"/>
              <a:ext cx="1575000"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endParaRPr>
                <a:latin typeface="Bree Serif"/>
                <a:ea typeface="Bree Serif"/>
                <a:cs typeface="Bree Serif"/>
                <a:sym typeface="Bree Serif"/>
              </a:endParaRPr>
            </a:p>
          </p:txBody>
        </p:sp>
        <p:cxnSp>
          <p:nvCxnSpPr>
            <p:cNvPr id="22" name="Google Shape;126;p15">
              <a:extLst>
                <a:ext uri="{FF2B5EF4-FFF2-40B4-BE49-F238E27FC236}">
                  <a16:creationId xmlns:a16="http://schemas.microsoft.com/office/drawing/2014/main" id="{4B476573-D8FA-4B9B-A47E-1458A67FFF1A}"/>
                </a:ext>
              </a:extLst>
            </p:cNvPr>
            <p:cNvCxnSpPr/>
            <p:nvPr/>
          </p:nvCxnSpPr>
          <p:spPr>
            <a:xfrm>
              <a:off x="6500999" y="2772886"/>
              <a:ext cx="5019488" cy="0"/>
            </a:xfrm>
            <a:prstGeom prst="straightConnector1">
              <a:avLst/>
            </a:prstGeom>
            <a:noFill/>
            <a:ln>
              <a:noFill/>
            </a:ln>
          </p:spPr>
        </p:cxnSp>
        <p:sp>
          <p:nvSpPr>
            <p:cNvPr id="23" name="Google Shape;127;p15">
              <a:extLst>
                <a:ext uri="{FF2B5EF4-FFF2-40B4-BE49-F238E27FC236}">
                  <a16:creationId xmlns:a16="http://schemas.microsoft.com/office/drawing/2014/main" id="{04BC867B-A5DC-4249-8660-8397A7B680FE}"/>
                </a:ext>
              </a:extLst>
            </p:cNvPr>
            <p:cNvSpPr/>
            <p:nvPr/>
          </p:nvSpPr>
          <p:spPr>
            <a:xfrm>
              <a:off x="7895999" y="2959581"/>
              <a:ext cx="3624488"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2400">
                  <a:solidFill>
                    <a:schemeClr val="dk1"/>
                  </a:solidFill>
                  <a:latin typeface="Bree Serif"/>
                  <a:ea typeface="Bree Serif"/>
                  <a:cs typeface="Bree Serif"/>
                  <a:sym typeface="Bree Serif"/>
                </a:rPr>
                <a:t>Fun Facts</a:t>
              </a:r>
              <a:endParaRPr>
                <a:latin typeface="Bree Serif"/>
                <a:ea typeface="Bree Serif"/>
                <a:cs typeface="Bree Serif"/>
                <a:sym typeface="Bree Serif"/>
              </a:endParaRPr>
            </a:p>
          </p:txBody>
        </p:sp>
        <p:sp>
          <p:nvSpPr>
            <p:cNvPr id="25" name="Google Shape;128;p15">
              <a:extLst>
                <a:ext uri="{FF2B5EF4-FFF2-40B4-BE49-F238E27FC236}">
                  <a16:creationId xmlns:a16="http://schemas.microsoft.com/office/drawing/2014/main" id="{E20CF78A-B835-4E4B-9A0C-EACB336370E5}"/>
                </a:ext>
              </a:extLst>
            </p:cNvPr>
            <p:cNvSpPr/>
            <p:nvPr/>
          </p:nvSpPr>
          <p:spPr>
            <a:xfrm>
              <a:off x="6320999" y="2959581"/>
              <a:ext cx="1575000" cy="488306"/>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i="0" u="none" strike="noStrike" cap="none">
                  <a:solidFill>
                    <a:schemeClr val="dk1"/>
                  </a:solidFill>
                  <a:latin typeface="Bree Serif"/>
                  <a:ea typeface="Bree Serif"/>
                  <a:cs typeface="Bree Serif"/>
                  <a:sym typeface="Bree Serif"/>
                </a:rPr>
                <a:t>Part 0</a:t>
              </a:r>
              <a:r>
                <a:rPr lang="en-US" sz="2400" b="1">
                  <a:solidFill>
                    <a:schemeClr val="dk1"/>
                  </a:solidFill>
                  <a:latin typeface="Bree Serif"/>
                  <a:ea typeface="Bree Serif"/>
                  <a:cs typeface="Bree Serif"/>
                  <a:sym typeface="Bree Serif"/>
                </a:rPr>
                <a:t>1</a:t>
              </a:r>
              <a:endParaRPr>
                <a:latin typeface="Bree Serif"/>
                <a:ea typeface="Bree Serif"/>
                <a:cs typeface="Bree Serif"/>
                <a:sym typeface="Bree Serif"/>
              </a:endParaRPr>
            </a:p>
          </p:txBody>
        </p:sp>
        <p:cxnSp>
          <p:nvCxnSpPr>
            <p:cNvPr id="27" name="Google Shape;129;p15">
              <a:extLst>
                <a:ext uri="{FF2B5EF4-FFF2-40B4-BE49-F238E27FC236}">
                  <a16:creationId xmlns:a16="http://schemas.microsoft.com/office/drawing/2014/main" id="{F87EF0D0-70CE-429A-B816-955DD58FA7AF}"/>
                </a:ext>
              </a:extLst>
            </p:cNvPr>
            <p:cNvCxnSpPr/>
            <p:nvPr/>
          </p:nvCxnSpPr>
          <p:spPr>
            <a:xfrm>
              <a:off x="6500999" y="3634581"/>
              <a:ext cx="5019488" cy="0"/>
            </a:xfrm>
            <a:prstGeom prst="straightConnector1">
              <a:avLst/>
            </a:prstGeom>
            <a:noFill/>
            <a:ln>
              <a:noFill/>
            </a:ln>
          </p:spPr>
        </p:cxnSp>
        <p:sp>
          <p:nvSpPr>
            <p:cNvPr id="28" name="Google Shape;130;p15">
              <a:extLst>
                <a:ext uri="{FF2B5EF4-FFF2-40B4-BE49-F238E27FC236}">
                  <a16:creationId xmlns:a16="http://schemas.microsoft.com/office/drawing/2014/main" id="{3519FE3B-A1AF-4126-8D6B-7164841E5F89}"/>
                </a:ext>
              </a:extLst>
            </p:cNvPr>
            <p:cNvSpPr/>
            <p:nvPr/>
          </p:nvSpPr>
          <p:spPr>
            <a:xfrm>
              <a:off x="7896000" y="3821275"/>
              <a:ext cx="4296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2400">
                  <a:solidFill>
                    <a:schemeClr val="dk1"/>
                  </a:solidFill>
                  <a:latin typeface="Bree Serif"/>
                  <a:ea typeface="Bree Serif"/>
                  <a:cs typeface="Bree Serif"/>
                  <a:sym typeface="Bree Serif"/>
                </a:rPr>
                <a:t>Recommender</a:t>
              </a:r>
              <a:r>
                <a:rPr lang="en-US" sz="1800">
                  <a:solidFill>
                    <a:schemeClr val="dk1"/>
                  </a:solidFill>
                  <a:latin typeface="Bree Serif"/>
                  <a:ea typeface="Bree Serif"/>
                  <a:cs typeface="Bree Serif"/>
                  <a:sym typeface="Bree Serif"/>
                </a:rPr>
                <a:t> </a:t>
              </a:r>
              <a:r>
                <a:rPr lang="en-US" sz="2400">
                  <a:solidFill>
                    <a:schemeClr val="dk1"/>
                  </a:solidFill>
                  <a:latin typeface="Bree Serif"/>
                  <a:ea typeface="Bree Serif"/>
                  <a:cs typeface="Bree Serif"/>
                  <a:sym typeface="Bree Serif"/>
                </a:rPr>
                <a:t>System</a:t>
              </a:r>
              <a:endParaRPr>
                <a:latin typeface="Bree Serif"/>
                <a:ea typeface="Bree Serif"/>
                <a:cs typeface="Bree Serif"/>
                <a:sym typeface="Bree Serif"/>
              </a:endParaRPr>
            </a:p>
          </p:txBody>
        </p:sp>
        <p:sp>
          <p:nvSpPr>
            <p:cNvPr id="29" name="Google Shape;131;p15">
              <a:extLst>
                <a:ext uri="{FF2B5EF4-FFF2-40B4-BE49-F238E27FC236}">
                  <a16:creationId xmlns:a16="http://schemas.microsoft.com/office/drawing/2014/main" id="{AE431190-824F-4F33-8CAF-8A182B712922}"/>
                </a:ext>
              </a:extLst>
            </p:cNvPr>
            <p:cNvSpPr/>
            <p:nvPr/>
          </p:nvSpPr>
          <p:spPr>
            <a:xfrm>
              <a:off x="6320999" y="3821276"/>
              <a:ext cx="1575000" cy="488306"/>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i="0" u="none" strike="noStrike" cap="none">
                  <a:solidFill>
                    <a:schemeClr val="dk1"/>
                  </a:solidFill>
                  <a:latin typeface="Bree Serif"/>
                  <a:ea typeface="Bree Serif"/>
                  <a:cs typeface="Bree Serif"/>
                  <a:sym typeface="Bree Serif"/>
                </a:rPr>
                <a:t>Part 0</a:t>
              </a:r>
              <a:r>
                <a:rPr lang="en-US" sz="2400" b="1">
                  <a:solidFill>
                    <a:schemeClr val="dk1"/>
                  </a:solidFill>
                  <a:latin typeface="Bree Serif"/>
                  <a:ea typeface="Bree Serif"/>
                  <a:cs typeface="Bree Serif"/>
                  <a:sym typeface="Bree Serif"/>
                </a:rPr>
                <a:t>2</a:t>
              </a:r>
              <a:endParaRPr>
                <a:latin typeface="Bree Serif"/>
                <a:ea typeface="Bree Serif"/>
                <a:cs typeface="Bree Serif"/>
                <a:sym typeface="Bree Serif"/>
              </a:endParaRPr>
            </a:p>
          </p:txBody>
        </p:sp>
        <p:cxnSp>
          <p:nvCxnSpPr>
            <p:cNvPr id="30" name="Google Shape;132;p15">
              <a:extLst>
                <a:ext uri="{FF2B5EF4-FFF2-40B4-BE49-F238E27FC236}">
                  <a16:creationId xmlns:a16="http://schemas.microsoft.com/office/drawing/2014/main" id="{3FEBAF12-8762-4755-BBFE-11E0D858CB08}"/>
                </a:ext>
              </a:extLst>
            </p:cNvPr>
            <p:cNvCxnSpPr/>
            <p:nvPr/>
          </p:nvCxnSpPr>
          <p:spPr>
            <a:xfrm>
              <a:off x="6500999" y="4496276"/>
              <a:ext cx="5019488" cy="0"/>
            </a:xfrm>
            <a:prstGeom prst="straightConnector1">
              <a:avLst/>
            </a:prstGeom>
            <a:noFill/>
            <a:ln>
              <a:noFill/>
            </a:ln>
          </p:spPr>
        </p:cxnSp>
        <p:sp>
          <p:nvSpPr>
            <p:cNvPr id="31" name="Google Shape;133;p15">
              <a:extLst>
                <a:ext uri="{FF2B5EF4-FFF2-40B4-BE49-F238E27FC236}">
                  <a16:creationId xmlns:a16="http://schemas.microsoft.com/office/drawing/2014/main" id="{BCF080FD-7FC8-4B64-B250-5696C241B607}"/>
                </a:ext>
              </a:extLst>
            </p:cNvPr>
            <p:cNvSpPr/>
            <p:nvPr/>
          </p:nvSpPr>
          <p:spPr>
            <a:xfrm>
              <a:off x="7895999" y="4682971"/>
              <a:ext cx="3624488"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2400">
                  <a:solidFill>
                    <a:schemeClr val="dk1"/>
                  </a:solidFill>
                  <a:latin typeface="Bree Serif"/>
                  <a:ea typeface="Bree Serif"/>
                  <a:cs typeface="Bree Serif"/>
                  <a:sym typeface="Bree Serif"/>
                </a:rPr>
                <a:t>Market Basket Analysis</a:t>
              </a:r>
              <a:endParaRPr>
                <a:latin typeface="Bree Serif"/>
                <a:ea typeface="Bree Serif"/>
                <a:cs typeface="Bree Serif"/>
                <a:sym typeface="Bree Serif"/>
              </a:endParaRPr>
            </a:p>
          </p:txBody>
        </p:sp>
        <p:sp>
          <p:nvSpPr>
            <p:cNvPr id="32" name="Google Shape;134;p15">
              <a:extLst>
                <a:ext uri="{FF2B5EF4-FFF2-40B4-BE49-F238E27FC236}">
                  <a16:creationId xmlns:a16="http://schemas.microsoft.com/office/drawing/2014/main" id="{793798CB-2008-4239-8457-2DBA7EBF1FFD}"/>
                </a:ext>
              </a:extLst>
            </p:cNvPr>
            <p:cNvSpPr/>
            <p:nvPr/>
          </p:nvSpPr>
          <p:spPr>
            <a:xfrm>
              <a:off x="6320999" y="4682971"/>
              <a:ext cx="1575000" cy="488306"/>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i="0" u="none" strike="noStrike" cap="none">
                  <a:solidFill>
                    <a:schemeClr val="dk1"/>
                  </a:solidFill>
                  <a:latin typeface="Bree Serif"/>
                  <a:ea typeface="Bree Serif"/>
                  <a:cs typeface="Bree Serif"/>
                  <a:sym typeface="Bree Serif"/>
                </a:rPr>
                <a:t>Part 0</a:t>
              </a:r>
              <a:r>
                <a:rPr lang="en-US" sz="2400" b="1">
                  <a:solidFill>
                    <a:schemeClr val="dk1"/>
                  </a:solidFill>
                  <a:latin typeface="Bree Serif"/>
                  <a:ea typeface="Bree Serif"/>
                  <a:cs typeface="Bree Serif"/>
                  <a:sym typeface="Bree Serif"/>
                </a:rPr>
                <a:t>3</a:t>
              </a:r>
              <a:endParaRPr>
                <a:latin typeface="Bree Serif"/>
                <a:ea typeface="Bree Serif"/>
                <a:cs typeface="Bree Serif"/>
                <a:sym typeface="Bree Serif"/>
              </a:endParaRPr>
            </a:p>
          </p:txBody>
        </p:sp>
        <p:cxnSp>
          <p:nvCxnSpPr>
            <p:cNvPr id="33" name="Google Shape;135;p15">
              <a:extLst>
                <a:ext uri="{FF2B5EF4-FFF2-40B4-BE49-F238E27FC236}">
                  <a16:creationId xmlns:a16="http://schemas.microsoft.com/office/drawing/2014/main" id="{1E662C03-775A-41FB-B96C-754B4652BC87}"/>
                </a:ext>
              </a:extLst>
            </p:cNvPr>
            <p:cNvCxnSpPr/>
            <p:nvPr/>
          </p:nvCxnSpPr>
          <p:spPr>
            <a:xfrm>
              <a:off x="6500999" y="5357971"/>
              <a:ext cx="5019488" cy="0"/>
            </a:xfrm>
            <a:prstGeom prst="straightConnector1">
              <a:avLst/>
            </a:prstGeom>
            <a:noFill/>
            <a:ln>
              <a:noFill/>
            </a:ln>
          </p:spPr>
        </p:cxnSp>
        <p:sp>
          <p:nvSpPr>
            <p:cNvPr id="34" name="Google Shape;136;p15">
              <a:extLst>
                <a:ext uri="{FF2B5EF4-FFF2-40B4-BE49-F238E27FC236}">
                  <a16:creationId xmlns:a16="http://schemas.microsoft.com/office/drawing/2014/main" id="{C7CE125A-CFFA-4D8D-B154-D5EADFC477D4}"/>
                </a:ext>
              </a:extLst>
            </p:cNvPr>
            <p:cNvSpPr/>
            <p:nvPr/>
          </p:nvSpPr>
          <p:spPr>
            <a:xfrm>
              <a:off x="7895999" y="5544666"/>
              <a:ext cx="3624488"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endParaRPr/>
            </a:p>
          </p:txBody>
        </p:sp>
        <p:sp>
          <p:nvSpPr>
            <p:cNvPr id="35" name="Google Shape;137;p15">
              <a:extLst>
                <a:ext uri="{FF2B5EF4-FFF2-40B4-BE49-F238E27FC236}">
                  <a16:creationId xmlns:a16="http://schemas.microsoft.com/office/drawing/2014/main" id="{B0FB2AE2-68A3-47FC-BC49-8490B3A2B203}"/>
                </a:ext>
              </a:extLst>
            </p:cNvPr>
            <p:cNvSpPr/>
            <p:nvPr/>
          </p:nvSpPr>
          <p:spPr>
            <a:xfrm>
              <a:off x="6320999" y="5544666"/>
              <a:ext cx="1575000" cy="488306"/>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endParaRPr/>
            </a:p>
          </p:txBody>
        </p:sp>
      </p:grpSp>
    </p:spTree>
    <p:extLst>
      <p:ext uri="{BB962C8B-B14F-4D97-AF65-F5344CB8AC3E}">
        <p14:creationId xmlns:p14="http://schemas.microsoft.com/office/powerpoint/2010/main" val="149209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6250325" y="1297575"/>
            <a:ext cx="5446500" cy="5424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F5496"/>
              </a:solidFill>
              <a:latin typeface="Malgun Gothic"/>
              <a:ea typeface="Malgun Gothic"/>
              <a:cs typeface="Malgun Gothic"/>
              <a:sym typeface="Malgun Gothic"/>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96" name="Google Shape;96;p14" descr="상향 추세"/>
          <p:cNvPicPr preferRelativeResize="0"/>
          <p:nvPr/>
        </p:nvPicPr>
        <p:blipFill rotWithShape="1">
          <a:blip r:embed="rId3">
            <a:alphaModFix/>
          </a:blip>
          <a:srcRect/>
          <a:stretch/>
        </p:blipFill>
        <p:spPr>
          <a:xfrm>
            <a:off x="3903918" y="3453363"/>
            <a:ext cx="484964" cy="484964"/>
          </a:xfrm>
          <a:prstGeom prst="rect">
            <a:avLst/>
          </a:prstGeom>
          <a:noFill/>
          <a:ln>
            <a:noFill/>
          </a:ln>
        </p:spPr>
      </p:pic>
      <p:sp>
        <p:nvSpPr>
          <p:cNvPr id="97" name="Google Shape;97;p14"/>
          <p:cNvSpPr txBox="1"/>
          <p:nvPr/>
        </p:nvSpPr>
        <p:spPr>
          <a:xfrm>
            <a:off x="120625" y="4019625"/>
            <a:ext cx="18489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Bree Serif"/>
                <a:ea typeface="Bree Serif"/>
                <a:cs typeface="Bree Serif"/>
                <a:sym typeface="Bree Serif"/>
              </a:rPr>
              <a:t>Clustering Analysis</a:t>
            </a:r>
            <a:endParaRPr>
              <a:solidFill>
                <a:schemeClr val="dk1"/>
              </a:solidFill>
              <a:latin typeface="Bree Serif"/>
              <a:ea typeface="Bree Serif"/>
              <a:cs typeface="Bree Serif"/>
              <a:sym typeface="Bree Serif"/>
            </a:endParaRPr>
          </a:p>
          <a:p>
            <a:pPr marL="0" marR="0" lvl="0" indent="0" algn="r" rtl="0">
              <a:spcBef>
                <a:spcPts val="0"/>
              </a:spcBef>
              <a:spcAft>
                <a:spcPts val="0"/>
              </a:spcAft>
              <a:buNone/>
            </a:pPr>
            <a:endParaRPr sz="1400">
              <a:solidFill>
                <a:schemeClr val="dk1"/>
              </a:solidFill>
              <a:latin typeface="Bree Serif"/>
              <a:ea typeface="Bree Serif"/>
              <a:cs typeface="Bree Serif"/>
              <a:sym typeface="Bree Serif"/>
            </a:endParaRPr>
          </a:p>
        </p:txBody>
      </p:sp>
      <p:sp>
        <p:nvSpPr>
          <p:cNvPr id="98" name="Google Shape;98;p14"/>
          <p:cNvSpPr txBox="1"/>
          <p:nvPr/>
        </p:nvSpPr>
        <p:spPr>
          <a:xfrm>
            <a:off x="6504275" y="1278750"/>
            <a:ext cx="4938600" cy="343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Bree Serif"/>
                <a:ea typeface="Bree Serif"/>
                <a:cs typeface="Bree Serif"/>
                <a:sym typeface="Bree Serif"/>
              </a:rPr>
              <a:t>Black Friday Data</a:t>
            </a:r>
            <a:endParaRPr>
              <a:latin typeface="Bree Serif"/>
              <a:ea typeface="Bree Serif"/>
              <a:cs typeface="Bree Serif"/>
              <a:sym typeface="Bree Serif"/>
            </a:endParaRPr>
          </a:p>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a:p>
            <a:pPr marL="0" marR="0" lvl="0" indent="0" algn="l" rtl="0">
              <a:spcBef>
                <a:spcPts val="0"/>
              </a:spcBef>
              <a:spcAft>
                <a:spcPts val="0"/>
              </a:spcAft>
              <a:buNone/>
            </a:pPr>
            <a:r>
              <a:rPr lang="en-US" sz="1600">
                <a:solidFill>
                  <a:schemeClr val="dk1"/>
                </a:solidFill>
                <a:latin typeface="Bree Serif"/>
                <a:ea typeface="Bree Serif"/>
                <a:cs typeface="Bree Serif"/>
                <a:sym typeface="Bree Serif"/>
              </a:rPr>
              <a:t>The dataset contains of 537577 observations about Black Friday sales in a retail store.  There are 12 different variables, including a mix of numeric and categorical variables. </a:t>
            </a: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a:p>
            <a:pPr marL="0" marR="0" lvl="0" indent="0" algn="l" rtl="0">
              <a:spcBef>
                <a:spcPts val="0"/>
              </a:spcBef>
              <a:spcAft>
                <a:spcPts val="0"/>
              </a:spcAft>
              <a:buNone/>
            </a:pPr>
            <a:r>
              <a:rPr lang="en-US" sz="1600">
                <a:solidFill>
                  <a:schemeClr val="dk1"/>
                </a:solidFill>
                <a:latin typeface="Bree Serif"/>
                <a:ea typeface="Bree Serif"/>
                <a:cs typeface="Bree Serif"/>
                <a:sym typeface="Bree Serif"/>
              </a:rPr>
              <a:t>The store wants to </a:t>
            </a:r>
            <a:r>
              <a:rPr lang="en-US" sz="1600" b="1" i="1">
                <a:solidFill>
                  <a:schemeClr val="dk1"/>
                </a:solidFill>
                <a:latin typeface="Bree Serif"/>
                <a:ea typeface="Bree Serif"/>
                <a:cs typeface="Bree Serif"/>
                <a:sym typeface="Bree Serif"/>
              </a:rPr>
              <a:t>know more about customer purchasing behavior for different products so they can use that knowledge to increase their sales</a:t>
            </a:r>
            <a:r>
              <a:rPr lang="en-US" sz="1600" i="1">
                <a:solidFill>
                  <a:schemeClr val="dk1"/>
                </a:solidFill>
                <a:latin typeface="Bree Serif"/>
                <a:ea typeface="Bree Serif"/>
                <a:cs typeface="Bree Serif"/>
                <a:sym typeface="Bree Serif"/>
              </a:rPr>
              <a:t>. </a:t>
            </a:r>
            <a:endParaRPr>
              <a:latin typeface="Bree Serif"/>
              <a:ea typeface="Bree Serif"/>
              <a:cs typeface="Bree Serif"/>
              <a:sym typeface="Bree Serif"/>
            </a:endParaRPr>
          </a:p>
          <a:p>
            <a:pPr marL="0" marR="0" lvl="0" indent="0" algn="l" rtl="0">
              <a:spcBef>
                <a:spcPts val="0"/>
              </a:spcBef>
              <a:spcAft>
                <a:spcPts val="0"/>
              </a:spcAft>
              <a:buNone/>
            </a:pPr>
            <a:endParaRPr sz="1600" i="1">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a:p>
            <a:pPr marL="0" marR="0" lvl="0" indent="0" algn="l" rtl="0">
              <a:spcBef>
                <a:spcPts val="0"/>
              </a:spcBef>
              <a:spcAft>
                <a:spcPts val="0"/>
              </a:spcAft>
              <a:buNone/>
            </a:pPr>
            <a:r>
              <a:rPr lang="en-US" sz="1600">
                <a:solidFill>
                  <a:schemeClr val="dk1"/>
                </a:solidFill>
                <a:latin typeface="Bree Serif"/>
                <a:ea typeface="Bree Serif"/>
                <a:cs typeface="Bree Serif"/>
                <a:sym typeface="Bree Serif"/>
              </a:rPr>
              <a:t>Data Source : </a:t>
            </a:r>
            <a:endParaRPr>
              <a:latin typeface="Bree Serif"/>
              <a:ea typeface="Bree Serif"/>
              <a:cs typeface="Bree Serif"/>
              <a:sym typeface="Bree Serif"/>
            </a:endParaRPr>
          </a:p>
          <a:p>
            <a:pPr marL="0" marR="0" lvl="0" indent="0" algn="l" rtl="0">
              <a:spcBef>
                <a:spcPts val="0"/>
              </a:spcBef>
              <a:spcAft>
                <a:spcPts val="0"/>
              </a:spcAft>
              <a:buNone/>
            </a:pPr>
            <a:r>
              <a:rPr lang="en-US" sz="1600" u="sng">
                <a:solidFill>
                  <a:schemeClr val="hlink"/>
                </a:solidFill>
                <a:latin typeface="Bree Serif"/>
                <a:ea typeface="Bree Serif"/>
                <a:cs typeface="Bree Serif"/>
                <a:sym typeface="Bree Serif"/>
                <a:hlinkClick r:id="rId4"/>
              </a:rPr>
              <a:t>https://www.kaggle.com/mehdidag/black-friday</a:t>
            </a:r>
            <a:endParaRPr sz="1600" u="sng">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600">
              <a:solidFill>
                <a:schemeClr val="dk1"/>
              </a:solidFill>
              <a:latin typeface="Bree Serif"/>
              <a:ea typeface="Bree Serif"/>
              <a:cs typeface="Bree Serif"/>
              <a:sym typeface="Bree Serif"/>
            </a:endParaRPr>
          </a:p>
        </p:txBody>
      </p:sp>
      <p:grpSp>
        <p:nvGrpSpPr>
          <p:cNvPr id="99" name="Google Shape;99;p14"/>
          <p:cNvGrpSpPr/>
          <p:nvPr/>
        </p:nvGrpSpPr>
        <p:grpSpPr>
          <a:xfrm>
            <a:off x="0" y="-56561"/>
            <a:ext cx="12192000" cy="1085616"/>
            <a:chOff x="0" y="0"/>
            <a:chExt cx="12192000" cy="1085616"/>
          </a:xfrm>
        </p:grpSpPr>
        <p:sp>
          <p:nvSpPr>
            <p:cNvPr id="100" name="Google Shape;100;p14"/>
            <p:cNvSpPr/>
            <p:nvPr/>
          </p:nvSpPr>
          <p:spPr>
            <a:xfrm>
              <a:off x="0" y="0"/>
              <a:ext cx="12192000" cy="989248"/>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101" name="Google Shape;101;p14"/>
            <p:cNvGrpSpPr/>
            <p:nvPr/>
          </p:nvGrpSpPr>
          <p:grpSpPr>
            <a:xfrm>
              <a:off x="7947644" y="204996"/>
              <a:ext cx="3825163" cy="502730"/>
              <a:chOff x="428200" y="20832"/>
              <a:chExt cx="3825163" cy="502730"/>
            </a:xfrm>
          </p:grpSpPr>
          <p:sp>
            <p:nvSpPr>
              <p:cNvPr id="102" name="Google Shape;102;p14"/>
              <p:cNvSpPr/>
              <p:nvPr/>
            </p:nvSpPr>
            <p:spPr>
              <a:xfrm>
                <a:off x="428200" y="20832"/>
                <a:ext cx="1575000" cy="488306"/>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u="none">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103" name="Google Shape;103;p14"/>
              <p:cNvSpPr/>
              <p:nvPr/>
            </p:nvSpPr>
            <p:spPr>
              <a:xfrm>
                <a:off x="2061256" y="35256"/>
                <a:ext cx="2192107"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Introduction</a:t>
                </a:r>
                <a:endParaRPr>
                  <a:latin typeface="Bree Serif"/>
                  <a:ea typeface="Bree Serif"/>
                  <a:cs typeface="Bree Serif"/>
                  <a:sym typeface="Bree Serif"/>
                </a:endParaRPr>
              </a:p>
            </p:txBody>
          </p:sp>
        </p:grpSp>
        <p:pic>
          <p:nvPicPr>
            <p:cNvPr id="104" name="Google Shape;104;p14" descr="태그"/>
            <p:cNvPicPr preferRelativeResize="0"/>
            <p:nvPr/>
          </p:nvPicPr>
          <p:blipFill rotWithShape="1">
            <a:blip r:embed="rId5">
              <a:alphaModFix/>
            </a:blip>
            <a:srcRect/>
            <a:stretch/>
          </p:blipFill>
          <p:spPr>
            <a:xfrm>
              <a:off x="2197701" y="567868"/>
              <a:ext cx="471655" cy="517748"/>
            </a:xfrm>
            <a:prstGeom prst="rect">
              <a:avLst/>
            </a:prstGeom>
            <a:noFill/>
            <a:ln>
              <a:noFill/>
            </a:ln>
          </p:spPr>
        </p:pic>
        <p:sp>
          <p:nvSpPr>
            <p:cNvPr id="105" name="Google Shape;105;p14"/>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u="none">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grpSp>
      <p:sp>
        <p:nvSpPr>
          <p:cNvPr id="106" name="Google Shape;106;p14"/>
          <p:cNvSpPr txBox="1"/>
          <p:nvPr/>
        </p:nvSpPr>
        <p:spPr>
          <a:xfrm>
            <a:off x="2356624" y="1297575"/>
            <a:ext cx="1170900" cy="412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chemeClr val="dk1"/>
              </a:buClr>
              <a:buSzPts val="1800"/>
              <a:buFont typeface="Georgia"/>
              <a:buNone/>
            </a:pPr>
            <a:r>
              <a:rPr lang="en-US" sz="2400" b="1">
                <a:solidFill>
                  <a:schemeClr val="dk1"/>
                </a:solidFill>
                <a:latin typeface="Bree Serif"/>
                <a:ea typeface="Bree Serif"/>
                <a:cs typeface="Bree Serif"/>
                <a:sym typeface="Bree Serif"/>
              </a:rPr>
              <a:t>GOAL:</a:t>
            </a:r>
            <a:endParaRPr sz="2400">
              <a:latin typeface="Bree Serif"/>
              <a:ea typeface="Bree Serif"/>
              <a:cs typeface="Bree Serif"/>
              <a:sym typeface="Bree Serif"/>
            </a:endParaRPr>
          </a:p>
        </p:txBody>
      </p:sp>
      <p:sp>
        <p:nvSpPr>
          <p:cNvPr id="107" name="Google Shape;107;p14"/>
          <p:cNvSpPr txBox="1"/>
          <p:nvPr/>
        </p:nvSpPr>
        <p:spPr>
          <a:xfrm>
            <a:off x="1750023" y="1710380"/>
            <a:ext cx="2384100" cy="412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chemeClr val="dk1"/>
              </a:buClr>
              <a:buSzPts val="1800"/>
              <a:buFont typeface="Georgia"/>
              <a:buNone/>
            </a:pPr>
            <a:r>
              <a:rPr lang="en-US" sz="1800" b="1" u="none">
                <a:solidFill>
                  <a:schemeClr val="dk1"/>
                </a:solidFill>
                <a:latin typeface="Bree Serif"/>
                <a:ea typeface="Bree Serif"/>
                <a:cs typeface="Bree Serif"/>
                <a:sym typeface="Bree Serif"/>
              </a:rPr>
              <a:t>Increase Sales</a:t>
            </a:r>
            <a:endParaRPr>
              <a:latin typeface="Bree Serif"/>
              <a:ea typeface="Bree Serif"/>
              <a:cs typeface="Bree Serif"/>
              <a:sym typeface="Bree Serif"/>
            </a:endParaRPr>
          </a:p>
        </p:txBody>
      </p:sp>
      <p:sp>
        <p:nvSpPr>
          <p:cNvPr id="108" name="Google Shape;108;p14"/>
          <p:cNvSpPr txBox="1"/>
          <p:nvPr/>
        </p:nvSpPr>
        <p:spPr>
          <a:xfrm>
            <a:off x="4134125" y="4043475"/>
            <a:ext cx="2116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Bree Serif"/>
                <a:ea typeface="Bree Serif"/>
                <a:cs typeface="Bree Serif"/>
                <a:sym typeface="Bree Serif"/>
              </a:rPr>
              <a:t>Market Basket Analysis</a:t>
            </a:r>
            <a:endParaRPr>
              <a:solidFill>
                <a:schemeClr val="dk1"/>
              </a:solidFill>
              <a:latin typeface="Bree Serif"/>
              <a:ea typeface="Bree Serif"/>
              <a:cs typeface="Bree Serif"/>
              <a:sym typeface="Bree Serif"/>
            </a:endParaRPr>
          </a:p>
          <a:p>
            <a:pPr marL="0" marR="0" lvl="0" indent="0" algn="r" rtl="0">
              <a:spcBef>
                <a:spcPts val="0"/>
              </a:spcBef>
              <a:spcAft>
                <a:spcPts val="0"/>
              </a:spcAft>
              <a:buNone/>
            </a:pPr>
            <a:endParaRPr sz="1400">
              <a:solidFill>
                <a:schemeClr val="dk1"/>
              </a:solidFill>
              <a:latin typeface="Bree Serif"/>
              <a:ea typeface="Bree Serif"/>
              <a:cs typeface="Bree Serif"/>
              <a:sym typeface="Bree Serif"/>
            </a:endParaRPr>
          </a:p>
        </p:txBody>
      </p:sp>
      <p:pic>
        <p:nvPicPr>
          <p:cNvPr id="109" name="Google Shape;109;p14"/>
          <p:cNvPicPr preferRelativeResize="0"/>
          <p:nvPr/>
        </p:nvPicPr>
        <p:blipFill>
          <a:blip r:embed="rId6">
            <a:alphaModFix/>
          </a:blip>
          <a:stretch>
            <a:fillRect/>
          </a:stretch>
        </p:blipFill>
        <p:spPr>
          <a:xfrm rot="-8100000">
            <a:off x="3495754" y="2476902"/>
            <a:ext cx="2286017" cy="1441319"/>
          </a:xfrm>
          <a:prstGeom prst="rect">
            <a:avLst/>
          </a:prstGeom>
          <a:noFill/>
          <a:ln>
            <a:noFill/>
          </a:ln>
        </p:spPr>
      </p:pic>
      <p:pic>
        <p:nvPicPr>
          <p:cNvPr id="110" name="Google Shape;110;p14"/>
          <p:cNvPicPr preferRelativeResize="0"/>
          <p:nvPr/>
        </p:nvPicPr>
        <p:blipFill>
          <a:blip r:embed="rId6">
            <a:alphaModFix/>
          </a:blip>
          <a:stretch>
            <a:fillRect/>
          </a:stretch>
        </p:blipFill>
        <p:spPr>
          <a:xfrm rot="-2860826">
            <a:off x="168853" y="2464378"/>
            <a:ext cx="2286017" cy="1441320"/>
          </a:xfrm>
          <a:prstGeom prst="rect">
            <a:avLst/>
          </a:prstGeom>
          <a:noFill/>
          <a:ln>
            <a:noFill/>
          </a:ln>
        </p:spPr>
      </p:pic>
      <p:pic>
        <p:nvPicPr>
          <p:cNvPr id="111" name="Google Shape;111;p14"/>
          <p:cNvPicPr preferRelativeResize="0"/>
          <p:nvPr/>
        </p:nvPicPr>
        <p:blipFill>
          <a:blip r:embed="rId6">
            <a:alphaModFix/>
          </a:blip>
          <a:stretch>
            <a:fillRect/>
          </a:stretch>
        </p:blipFill>
        <p:spPr>
          <a:xfrm rot="-5400000">
            <a:off x="2006863" y="2476912"/>
            <a:ext cx="1859725" cy="1441300"/>
          </a:xfrm>
          <a:prstGeom prst="rect">
            <a:avLst/>
          </a:prstGeom>
          <a:noFill/>
          <a:ln>
            <a:noFill/>
          </a:ln>
        </p:spPr>
      </p:pic>
      <p:sp>
        <p:nvSpPr>
          <p:cNvPr id="112" name="Google Shape;112;p14"/>
          <p:cNvSpPr txBox="1"/>
          <p:nvPr/>
        </p:nvSpPr>
        <p:spPr>
          <a:xfrm>
            <a:off x="1993725" y="4043475"/>
            <a:ext cx="2116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Bree Serif"/>
                <a:ea typeface="Bree Serif"/>
                <a:cs typeface="Bree Serif"/>
                <a:sym typeface="Bree Serif"/>
              </a:rPr>
              <a:t>Recommender System</a:t>
            </a:r>
            <a:endParaRPr>
              <a:solidFill>
                <a:schemeClr val="dk1"/>
              </a:solidFill>
              <a:latin typeface="Bree Serif"/>
              <a:ea typeface="Bree Serif"/>
              <a:cs typeface="Bree Serif"/>
              <a:sym typeface="Bree Serif"/>
            </a:endParaRPr>
          </a:p>
          <a:p>
            <a:pPr marL="0" marR="0" lvl="0" indent="0" algn="r" rtl="0">
              <a:spcBef>
                <a:spcPts val="0"/>
              </a:spcBef>
              <a:spcAft>
                <a:spcPts val="0"/>
              </a:spcAft>
              <a:buNone/>
            </a:pPr>
            <a:endParaRPr sz="1400">
              <a:solidFill>
                <a:schemeClr val="dk1"/>
              </a:solidFill>
              <a:latin typeface="Bree Serif"/>
              <a:ea typeface="Bree Serif"/>
              <a:cs typeface="Bree Serif"/>
              <a:sym typeface="Bree Serif"/>
            </a:endParaRPr>
          </a:p>
        </p:txBody>
      </p:sp>
      <p:pic>
        <p:nvPicPr>
          <p:cNvPr id="113" name="Google Shape;113;p14"/>
          <p:cNvPicPr preferRelativeResize="0"/>
          <p:nvPr/>
        </p:nvPicPr>
        <p:blipFill>
          <a:blip r:embed="rId7">
            <a:alphaModFix/>
          </a:blip>
          <a:stretch>
            <a:fillRect/>
          </a:stretch>
        </p:blipFill>
        <p:spPr>
          <a:xfrm>
            <a:off x="904250" y="4513725"/>
            <a:ext cx="4075651" cy="2037826"/>
          </a:xfrm>
          <a:prstGeom prst="rect">
            <a:avLst/>
          </a:prstGeom>
          <a:noFill/>
          <a:ln>
            <a:noFill/>
          </a:ln>
        </p:spPr>
      </p:pic>
      <p:pic>
        <p:nvPicPr>
          <p:cNvPr id="114" name="Google Shape;114;p14"/>
          <p:cNvPicPr preferRelativeResize="0"/>
          <p:nvPr/>
        </p:nvPicPr>
        <p:blipFill>
          <a:blip r:embed="rId8">
            <a:alphaModFix/>
          </a:blip>
          <a:stretch>
            <a:fillRect/>
          </a:stretch>
        </p:blipFill>
        <p:spPr>
          <a:xfrm>
            <a:off x="8610588" y="4234812"/>
            <a:ext cx="2635626" cy="17570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p16"/>
          <p:cNvGrpSpPr/>
          <p:nvPr/>
        </p:nvGrpSpPr>
        <p:grpSpPr>
          <a:xfrm>
            <a:off x="0" y="-77308"/>
            <a:ext cx="12192000" cy="1085616"/>
            <a:chOff x="0" y="-77308"/>
            <a:chExt cx="12192000" cy="1085616"/>
          </a:xfrm>
        </p:grpSpPr>
        <p:grpSp>
          <p:nvGrpSpPr>
            <p:cNvPr id="143" name="Google Shape;143;p16"/>
            <p:cNvGrpSpPr/>
            <p:nvPr/>
          </p:nvGrpSpPr>
          <p:grpSpPr>
            <a:xfrm>
              <a:off x="0" y="-77308"/>
              <a:ext cx="12192000" cy="1085616"/>
              <a:chOff x="0" y="0"/>
              <a:chExt cx="12192000" cy="1085616"/>
            </a:xfrm>
          </p:grpSpPr>
          <p:sp>
            <p:nvSpPr>
              <p:cNvPr id="144" name="Google Shape;144;p16"/>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45" name="Google Shape;145;p16"/>
              <p:cNvSpPr/>
              <p:nvPr/>
            </p:nvSpPr>
            <p:spPr>
              <a:xfrm>
                <a:off x="7958769" y="204946"/>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146" name="Google Shape;146;p16"/>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147" name="Google Shape;147;p16"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sp>
          <p:nvSpPr>
            <p:cNvPr id="148" name="Google Shape;148;p16"/>
            <p:cNvSpPr/>
            <p:nvPr/>
          </p:nvSpPr>
          <p:spPr>
            <a:xfrm>
              <a:off x="9625100" y="127662"/>
              <a:ext cx="23079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Fun Facts</a:t>
              </a:r>
              <a:endParaRPr>
                <a:latin typeface="Bree Serif"/>
                <a:ea typeface="Bree Serif"/>
                <a:cs typeface="Bree Serif"/>
                <a:sym typeface="Bree Serif"/>
              </a:endParaRPr>
            </a:p>
          </p:txBody>
        </p:sp>
      </p:grpSp>
      <p:sp>
        <p:nvSpPr>
          <p:cNvPr id="149" name="Google Shape;149;p16"/>
          <p:cNvSpPr txBox="1"/>
          <p:nvPr/>
        </p:nvSpPr>
        <p:spPr>
          <a:xfrm>
            <a:off x="6813650" y="2354966"/>
            <a:ext cx="4126800" cy="369300"/>
          </a:xfrm>
          <a:prstGeom prst="rect">
            <a:avLst/>
          </a:prstGeom>
          <a:solidFill>
            <a:srgbClr val="B7B7B7"/>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a:solidFill>
                  <a:srgbClr val="FFFFFF"/>
                </a:solidFill>
                <a:latin typeface="Bree Serif"/>
                <a:ea typeface="Bree Serif"/>
                <a:cs typeface="Bree Serif"/>
                <a:sym typeface="Bree Serif"/>
              </a:rPr>
              <a:t>A</a:t>
            </a:r>
            <a:r>
              <a:rPr lang="en-US" sz="1800" b="1">
                <a:solidFill>
                  <a:schemeClr val="lt1"/>
                </a:solidFill>
                <a:latin typeface="Bree Serif"/>
                <a:ea typeface="Bree Serif"/>
                <a:cs typeface="Bree Serif"/>
                <a:sym typeface="Bree Serif"/>
              </a:rPr>
              <a:t>verage $ spending by Gender</a:t>
            </a:r>
            <a:endParaRPr>
              <a:solidFill>
                <a:schemeClr val="lt1"/>
              </a:solidFill>
              <a:latin typeface="Bree Serif"/>
              <a:ea typeface="Bree Serif"/>
              <a:cs typeface="Bree Serif"/>
              <a:sym typeface="Bree Serif"/>
            </a:endParaRPr>
          </a:p>
        </p:txBody>
      </p:sp>
      <p:grpSp>
        <p:nvGrpSpPr>
          <p:cNvPr id="150" name="Google Shape;150;p16"/>
          <p:cNvGrpSpPr/>
          <p:nvPr/>
        </p:nvGrpSpPr>
        <p:grpSpPr>
          <a:xfrm>
            <a:off x="7273901" y="2972179"/>
            <a:ext cx="3206214" cy="2641795"/>
            <a:chOff x="2730055" y="4664504"/>
            <a:chExt cx="1529099" cy="1271316"/>
          </a:xfrm>
        </p:grpSpPr>
        <p:sp>
          <p:nvSpPr>
            <p:cNvPr id="151" name="Google Shape;151;p16"/>
            <p:cNvSpPr/>
            <p:nvPr/>
          </p:nvSpPr>
          <p:spPr>
            <a:xfrm>
              <a:off x="2730055" y="4713975"/>
              <a:ext cx="643274" cy="1221845"/>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52" name="Google Shape;152;p16"/>
            <p:cNvSpPr/>
            <p:nvPr/>
          </p:nvSpPr>
          <p:spPr>
            <a:xfrm>
              <a:off x="3373329" y="4664504"/>
              <a:ext cx="885825" cy="1271316"/>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grpSp>
      <p:sp>
        <p:nvSpPr>
          <p:cNvPr id="153" name="Google Shape;153;p16"/>
          <p:cNvSpPr txBox="1"/>
          <p:nvPr/>
        </p:nvSpPr>
        <p:spPr>
          <a:xfrm>
            <a:off x="1568152" y="5931154"/>
            <a:ext cx="1369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Female</a:t>
            </a:r>
            <a:endParaRPr>
              <a:latin typeface="Bree Serif"/>
              <a:ea typeface="Bree Serif"/>
              <a:cs typeface="Bree Serif"/>
              <a:sym typeface="Bree Serif"/>
            </a:endParaRPr>
          </a:p>
        </p:txBody>
      </p:sp>
      <p:grpSp>
        <p:nvGrpSpPr>
          <p:cNvPr id="154" name="Google Shape;154;p16"/>
          <p:cNvGrpSpPr/>
          <p:nvPr/>
        </p:nvGrpSpPr>
        <p:grpSpPr>
          <a:xfrm>
            <a:off x="1707811" y="2989080"/>
            <a:ext cx="3057109" cy="2660669"/>
            <a:chOff x="2854297" y="4510435"/>
            <a:chExt cx="1404857" cy="1430621"/>
          </a:xfrm>
        </p:grpSpPr>
        <p:sp>
          <p:nvSpPr>
            <p:cNvPr id="155" name="Google Shape;155;p16"/>
            <p:cNvSpPr/>
            <p:nvPr/>
          </p:nvSpPr>
          <p:spPr>
            <a:xfrm>
              <a:off x="2854297" y="5310296"/>
              <a:ext cx="519032" cy="63076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56" name="Google Shape;156;p16"/>
            <p:cNvSpPr/>
            <p:nvPr/>
          </p:nvSpPr>
          <p:spPr>
            <a:xfrm>
              <a:off x="3373329" y="4510435"/>
              <a:ext cx="885825" cy="1420519"/>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grpSp>
      <p:sp>
        <p:nvSpPr>
          <p:cNvPr id="157" name="Google Shape;157;p16"/>
          <p:cNvSpPr txBox="1"/>
          <p:nvPr/>
        </p:nvSpPr>
        <p:spPr>
          <a:xfrm>
            <a:off x="1280581" y="2365893"/>
            <a:ext cx="4126800" cy="369300"/>
          </a:xfrm>
          <a:prstGeom prst="rect">
            <a:avLst/>
          </a:prstGeom>
          <a:solidFill>
            <a:srgbClr val="B7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Bree Serif"/>
                <a:ea typeface="Bree Serif"/>
                <a:cs typeface="Bree Serif"/>
                <a:sym typeface="Bree Serif"/>
              </a:rPr>
              <a:t># of Customers by Gender</a:t>
            </a:r>
            <a:endParaRPr>
              <a:solidFill>
                <a:srgbClr val="FFFFFF"/>
              </a:solidFill>
              <a:latin typeface="Bree Serif"/>
              <a:ea typeface="Bree Serif"/>
              <a:cs typeface="Bree Serif"/>
              <a:sym typeface="Bree Serif"/>
            </a:endParaRPr>
          </a:p>
        </p:txBody>
      </p:sp>
      <p:sp>
        <p:nvSpPr>
          <p:cNvPr id="158" name="Google Shape;158;p16"/>
          <p:cNvSpPr txBox="1"/>
          <p:nvPr/>
        </p:nvSpPr>
        <p:spPr>
          <a:xfrm>
            <a:off x="3116266" y="5931154"/>
            <a:ext cx="1369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Male</a:t>
            </a:r>
            <a:endParaRPr>
              <a:latin typeface="Bree Serif"/>
              <a:ea typeface="Bree Serif"/>
              <a:cs typeface="Bree Serif"/>
              <a:sym typeface="Bree Serif"/>
            </a:endParaRPr>
          </a:p>
        </p:txBody>
      </p:sp>
      <p:sp>
        <p:nvSpPr>
          <p:cNvPr id="159" name="Google Shape;159;p16"/>
          <p:cNvSpPr txBox="1"/>
          <p:nvPr/>
        </p:nvSpPr>
        <p:spPr>
          <a:xfrm>
            <a:off x="3116266" y="5649632"/>
            <a:ext cx="1369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4225</a:t>
            </a:r>
            <a:endParaRPr sz="1800" b="1">
              <a:solidFill>
                <a:srgbClr val="A5A5A5"/>
              </a:solidFill>
              <a:latin typeface="Bree Serif"/>
              <a:ea typeface="Bree Serif"/>
              <a:cs typeface="Bree Serif"/>
              <a:sym typeface="Bree Serif"/>
            </a:endParaRPr>
          </a:p>
        </p:txBody>
      </p:sp>
      <p:sp>
        <p:nvSpPr>
          <p:cNvPr id="160" name="Google Shape;160;p16"/>
          <p:cNvSpPr txBox="1"/>
          <p:nvPr/>
        </p:nvSpPr>
        <p:spPr>
          <a:xfrm>
            <a:off x="7263424" y="5633032"/>
            <a:ext cx="1369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8890$</a:t>
            </a:r>
            <a:endParaRPr>
              <a:latin typeface="Bree Serif"/>
              <a:ea typeface="Bree Serif"/>
              <a:cs typeface="Bree Serif"/>
              <a:sym typeface="Bree Serif"/>
            </a:endParaRPr>
          </a:p>
        </p:txBody>
      </p:sp>
      <p:sp>
        <p:nvSpPr>
          <p:cNvPr id="161" name="Google Shape;161;p16"/>
          <p:cNvSpPr txBox="1"/>
          <p:nvPr/>
        </p:nvSpPr>
        <p:spPr>
          <a:xfrm>
            <a:off x="8921780" y="5638878"/>
            <a:ext cx="1369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9504$</a:t>
            </a:r>
            <a:endParaRPr>
              <a:latin typeface="Bree Serif"/>
              <a:ea typeface="Bree Serif"/>
              <a:cs typeface="Bree Serif"/>
              <a:sym typeface="Bree Serif"/>
            </a:endParaRPr>
          </a:p>
        </p:txBody>
      </p:sp>
      <p:sp>
        <p:nvSpPr>
          <p:cNvPr id="162" name="Google Shape;162;p16"/>
          <p:cNvSpPr txBox="1"/>
          <p:nvPr/>
        </p:nvSpPr>
        <p:spPr>
          <a:xfrm>
            <a:off x="7258852" y="5914554"/>
            <a:ext cx="1369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Female</a:t>
            </a:r>
            <a:endParaRPr>
              <a:latin typeface="Bree Serif"/>
              <a:ea typeface="Bree Serif"/>
              <a:cs typeface="Bree Serif"/>
              <a:sym typeface="Bree Serif"/>
            </a:endParaRPr>
          </a:p>
        </p:txBody>
      </p:sp>
      <p:sp>
        <p:nvSpPr>
          <p:cNvPr id="163" name="Google Shape;163;p16"/>
          <p:cNvSpPr txBox="1"/>
          <p:nvPr/>
        </p:nvSpPr>
        <p:spPr>
          <a:xfrm>
            <a:off x="8877109" y="5914554"/>
            <a:ext cx="1369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Male</a:t>
            </a:r>
            <a:endParaRPr>
              <a:latin typeface="Bree Serif"/>
              <a:ea typeface="Bree Serif"/>
              <a:cs typeface="Bree Serif"/>
              <a:sym typeface="Bree Serif"/>
            </a:endParaRPr>
          </a:p>
        </p:txBody>
      </p:sp>
      <p:sp>
        <p:nvSpPr>
          <p:cNvPr id="164" name="Google Shape;164;p16"/>
          <p:cNvSpPr txBox="1"/>
          <p:nvPr/>
        </p:nvSpPr>
        <p:spPr>
          <a:xfrm>
            <a:off x="1587686" y="5649632"/>
            <a:ext cx="1369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1666</a:t>
            </a:r>
            <a:endParaRPr sz="1800" b="1">
              <a:solidFill>
                <a:srgbClr val="A5A5A5"/>
              </a:solidFill>
              <a:latin typeface="Bree Serif"/>
              <a:ea typeface="Bree Serif"/>
              <a:cs typeface="Bree Serif"/>
              <a:sym typeface="Bree Serif"/>
            </a:endParaRPr>
          </a:p>
        </p:txBody>
      </p:sp>
      <p:sp>
        <p:nvSpPr>
          <p:cNvPr id="165" name="Google Shape;165;p16"/>
          <p:cNvSpPr txBox="1"/>
          <p:nvPr/>
        </p:nvSpPr>
        <p:spPr>
          <a:xfrm>
            <a:off x="370266" y="1097575"/>
            <a:ext cx="100086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ree Serif"/>
                <a:ea typeface="Bree Serif"/>
                <a:cs typeface="Bree Serif"/>
                <a:sym typeface="Bree Serif"/>
              </a:rPr>
              <a:t>Fun Fact 1: </a:t>
            </a:r>
            <a:r>
              <a:rPr lang="en-US" sz="1800">
                <a:solidFill>
                  <a:schemeClr val="dk1"/>
                </a:solidFill>
                <a:latin typeface="Bree Serif"/>
                <a:ea typeface="Bree Serif"/>
                <a:cs typeface="Bree Serif"/>
                <a:sym typeface="Bree Serif"/>
              </a:rPr>
              <a:t>The number of female customers and their average purchase amounts are less than those of male customers</a:t>
            </a:r>
            <a:endParaRPr>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p:nvPr/>
        </p:nvSpPr>
        <p:spPr>
          <a:xfrm>
            <a:off x="4266400" y="2756800"/>
            <a:ext cx="1080000" cy="3490200"/>
          </a:xfrm>
          <a:prstGeom prst="roundRect">
            <a:avLst>
              <a:gd name="adj" fmla="val 16667"/>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7"/>
          <p:cNvGrpSpPr/>
          <p:nvPr/>
        </p:nvGrpSpPr>
        <p:grpSpPr>
          <a:xfrm>
            <a:off x="0" y="-77308"/>
            <a:ext cx="12192000" cy="1085616"/>
            <a:chOff x="0" y="0"/>
            <a:chExt cx="12192000" cy="1085616"/>
          </a:xfrm>
        </p:grpSpPr>
        <p:sp>
          <p:nvSpPr>
            <p:cNvPr id="172" name="Google Shape;172;p17"/>
            <p:cNvSpPr/>
            <p:nvPr/>
          </p:nvSpPr>
          <p:spPr>
            <a:xfrm>
              <a:off x="0" y="0"/>
              <a:ext cx="12192000" cy="989248"/>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73" name="Google Shape;173;p17"/>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174" name="Google Shape;174;p17"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grpSp>
        <p:nvGrpSpPr>
          <p:cNvPr id="175" name="Google Shape;175;p17"/>
          <p:cNvGrpSpPr/>
          <p:nvPr/>
        </p:nvGrpSpPr>
        <p:grpSpPr>
          <a:xfrm>
            <a:off x="1910905" y="5542493"/>
            <a:ext cx="8113689" cy="369332"/>
            <a:chOff x="1680031" y="5233745"/>
            <a:chExt cx="8113689" cy="369332"/>
          </a:xfrm>
        </p:grpSpPr>
        <p:sp>
          <p:nvSpPr>
            <p:cNvPr id="176" name="Google Shape;176;p17"/>
            <p:cNvSpPr txBox="1"/>
            <p:nvPr/>
          </p:nvSpPr>
          <p:spPr>
            <a:xfrm>
              <a:off x="1680031"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0-17</a:t>
              </a:r>
              <a:endParaRPr/>
            </a:p>
          </p:txBody>
        </p:sp>
        <p:sp>
          <p:nvSpPr>
            <p:cNvPr id="177" name="Google Shape;177;p17"/>
            <p:cNvSpPr txBox="1"/>
            <p:nvPr/>
          </p:nvSpPr>
          <p:spPr>
            <a:xfrm>
              <a:off x="2857024"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18-25</a:t>
              </a:r>
              <a:endParaRPr/>
            </a:p>
          </p:txBody>
        </p:sp>
        <p:sp>
          <p:nvSpPr>
            <p:cNvPr id="178" name="Google Shape;178;p17"/>
            <p:cNvSpPr txBox="1"/>
            <p:nvPr/>
          </p:nvSpPr>
          <p:spPr>
            <a:xfrm>
              <a:off x="4036861"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26-35</a:t>
              </a:r>
              <a:endParaRPr/>
            </a:p>
          </p:txBody>
        </p:sp>
        <p:sp>
          <p:nvSpPr>
            <p:cNvPr id="179" name="Google Shape;179;p17"/>
            <p:cNvSpPr txBox="1"/>
            <p:nvPr/>
          </p:nvSpPr>
          <p:spPr>
            <a:xfrm>
              <a:off x="5216698"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36-45</a:t>
              </a:r>
              <a:endParaRPr/>
            </a:p>
          </p:txBody>
        </p:sp>
        <p:sp>
          <p:nvSpPr>
            <p:cNvPr id="180" name="Google Shape;180;p17"/>
            <p:cNvSpPr txBox="1"/>
            <p:nvPr/>
          </p:nvSpPr>
          <p:spPr>
            <a:xfrm>
              <a:off x="6392378"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46-50</a:t>
              </a:r>
              <a:endParaRPr/>
            </a:p>
          </p:txBody>
        </p:sp>
        <p:sp>
          <p:nvSpPr>
            <p:cNvPr id="181" name="Google Shape;181;p17"/>
            <p:cNvSpPr txBox="1"/>
            <p:nvPr/>
          </p:nvSpPr>
          <p:spPr>
            <a:xfrm>
              <a:off x="7568058"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51-55</a:t>
              </a:r>
              <a:endParaRPr/>
            </a:p>
          </p:txBody>
        </p:sp>
        <p:sp>
          <p:nvSpPr>
            <p:cNvPr id="182" name="Google Shape;182;p17"/>
            <p:cNvSpPr txBox="1"/>
            <p:nvPr/>
          </p:nvSpPr>
          <p:spPr>
            <a:xfrm>
              <a:off x="8743738" y="5233745"/>
              <a:ext cx="10499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Malgun Gothic"/>
                  <a:ea typeface="Malgun Gothic"/>
                  <a:cs typeface="Malgun Gothic"/>
                  <a:sym typeface="Malgun Gothic"/>
                </a:rPr>
                <a:t>55+</a:t>
              </a:r>
              <a:endParaRPr/>
            </a:p>
          </p:txBody>
        </p:sp>
      </p:grpSp>
      <p:sp>
        <p:nvSpPr>
          <p:cNvPr id="183" name="Google Shape;183;p17"/>
          <p:cNvSpPr/>
          <p:nvPr/>
        </p:nvSpPr>
        <p:spPr>
          <a:xfrm>
            <a:off x="2185451" y="4040120"/>
            <a:ext cx="464700" cy="1320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4" name="Google Shape;184;p17"/>
          <p:cNvSpPr/>
          <p:nvPr/>
        </p:nvSpPr>
        <p:spPr>
          <a:xfrm>
            <a:off x="3413766" y="3633856"/>
            <a:ext cx="464700" cy="1736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5" name="Google Shape;185;p17"/>
          <p:cNvSpPr/>
          <p:nvPr/>
        </p:nvSpPr>
        <p:spPr>
          <a:xfrm>
            <a:off x="4574059" y="3252628"/>
            <a:ext cx="464700" cy="21075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6" name="Google Shape;186;p17"/>
          <p:cNvSpPr/>
          <p:nvPr/>
        </p:nvSpPr>
        <p:spPr>
          <a:xfrm>
            <a:off x="5780611" y="3541927"/>
            <a:ext cx="464700" cy="18039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7" name="Google Shape;187;p17"/>
          <p:cNvSpPr/>
          <p:nvPr/>
        </p:nvSpPr>
        <p:spPr>
          <a:xfrm>
            <a:off x="6873480" y="3771715"/>
            <a:ext cx="464700" cy="1574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8" name="Google Shape;188;p17"/>
          <p:cNvSpPr/>
          <p:nvPr/>
        </p:nvSpPr>
        <p:spPr>
          <a:xfrm>
            <a:off x="8044366" y="3771733"/>
            <a:ext cx="464700" cy="1574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9" name="Google Shape;189;p17"/>
          <p:cNvSpPr/>
          <p:nvPr/>
        </p:nvSpPr>
        <p:spPr>
          <a:xfrm>
            <a:off x="9172912" y="4246328"/>
            <a:ext cx="464700" cy="10995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90" name="Google Shape;190;p17"/>
          <p:cNvSpPr/>
          <p:nvPr/>
        </p:nvSpPr>
        <p:spPr>
          <a:xfrm rot="-5400000">
            <a:off x="1778384" y="1757647"/>
            <a:ext cx="73200" cy="369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91" name="Google Shape;191;p17"/>
          <p:cNvSpPr txBox="1"/>
          <p:nvPr/>
        </p:nvSpPr>
        <p:spPr>
          <a:xfrm>
            <a:off x="1556629" y="1979284"/>
            <a:ext cx="46722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Bree Serif"/>
                <a:ea typeface="Bree Serif"/>
                <a:cs typeface="Bree Serif"/>
                <a:sym typeface="Bree Serif"/>
              </a:rPr>
              <a:t>Average purchase amount by age per person($)</a:t>
            </a:r>
            <a:endParaRPr>
              <a:latin typeface="Bree Serif"/>
              <a:ea typeface="Bree Serif"/>
              <a:cs typeface="Bree Serif"/>
              <a:sym typeface="Bree Serif"/>
            </a:endParaRPr>
          </a:p>
        </p:txBody>
      </p:sp>
      <p:grpSp>
        <p:nvGrpSpPr>
          <p:cNvPr id="192" name="Google Shape;192;p17"/>
          <p:cNvGrpSpPr/>
          <p:nvPr/>
        </p:nvGrpSpPr>
        <p:grpSpPr>
          <a:xfrm>
            <a:off x="1556617" y="2993606"/>
            <a:ext cx="8822266" cy="2366530"/>
            <a:chOff x="1684867" y="2840581"/>
            <a:chExt cx="8822266" cy="2366530"/>
          </a:xfrm>
        </p:grpSpPr>
        <p:cxnSp>
          <p:nvCxnSpPr>
            <p:cNvPr id="193" name="Google Shape;193;p17"/>
            <p:cNvCxnSpPr/>
            <p:nvPr/>
          </p:nvCxnSpPr>
          <p:spPr>
            <a:xfrm rot="10800000" flipH="1">
              <a:off x="1684867" y="5190609"/>
              <a:ext cx="8822266" cy="16502"/>
            </a:xfrm>
            <a:prstGeom prst="straightConnector1">
              <a:avLst/>
            </a:prstGeom>
            <a:noFill/>
            <a:ln w="25400" cap="flat" cmpd="sng">
              <a:solidFill>
                <a:schemeClr val="dk1"/>
              </a:solidFill>
              <a:prstDash val="solid"/>
              <a:miter lim="800000"/>
              <a:headEnd type="none" w="sm" len="sm"/>
              <a:tailEnd type="none" w="sm" len="sm"/>
            </a:ln>
          </p:spPr>
        </p:cxnSp>
        <p:sp>
          <p:nvSpPr>
            <p:cNvPr id="194" name="Google Shape;194;p17"/>
            <p:cNvSpPr txBox="1"/>
            <p:nvPr/>
          </p:nvSpPr>
          <p:spPr>
            <a:xfrm>
              <a:off x="2085371" y="3618690"/>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600K</a:t>
              </a:r>
              <a:endParaRPr sz="1800" b="1">
                <a:solidFill>
                  <a:srgbClr val="A5A5A5"/>
                </a:solidFill>
                <a:latin typeface="Malgun Gothic"/>
                <a:ea typeface="Malgun Gothic"/>
                <a:cs typeface="Malgun Gothic"/>
                <a:sym typeface="Malgun Gothic"/>
              </a:endParaRPr>
            </a:p>
          </p:txBody>
        </p:sp>
        <p:sp>
          <p:nvSpPr>
            <p:cNvPr id="195" name="Google Shape;195;p17"/>
            <p:cNvSpPr txBox="1"/>
            <p:nvPr/>
          </p:nvSpPr>
          <p:spPr>
            <a:xfrm>
              <a:off x="3268777" y="3148379"/>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840K</a:t>
              </a:r>
              <a:endParaRPr sz="1800" b="1">
                <a:solidFill>
                  <a:srgbClr val="A5A5A5"/>
                </a:solidFill>
                <a:latin typeface="Malgun Gothic"/>
                <a:ea typeface="Malgun Gothic"/>
                <a:cs typeface="Malgun Gothic"/>
                <a:sym typeface="Malgun Gothic"/>
              </a:endParaRPr>
            </a:p>
          </p:txBody>
        </p:sp>
        <p:sp>
          <p:nvSpPr>
            <p:cNvPr id="196" name="Google Shape;196;p17"/>
            <p:cNvSpPr txBox="1"/>
            <p:nvPr/>
          </p:nvSpPr>
          <p:spPr>
            <a:xfrm>
              <a:off x="4400670" y="2840581"/>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970K</a:t>
              </a:r>
              <a:endParaRPr sz="1800" b="1">
                <a:solidFill>
                  <a:srgbClr val="A5A5A5"/>
                </a:solidFill>
                <a:latin typeface="Malgun Gothic"/>
                <a:ea typeface="Malgun Gothic"/>
                <a:cs typeface="Malgun Gothic"/>
                <a:sym typeface="Malgun Gothic"/>
              </a:endParaRPr>
            </a:p>
          </p:txBody>
        </p:sp>
        <p:sp>
          <p:nvSpPr>
            <p:cNvPr id="197" name="Google Shape;197;p17"/>
            <p:cNvSpPr txBox="1"/>
            <p:nvPr/>
          </p:nvSpPr>
          <p:spPr>
            <a:xfrm>
              <a:off x="5607193" y="3099598"/>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860K</a:t>
              </a:r>
              <a:endParaRPr sz="1800" b="1">
                <a:solidFill>
                  <a:srgbClr val="A5A5A5"/>
                </a:solidFill>
                <a:latin typeface="Malgun Gothic"/>
                <a:ea typeface="Malgun Gothic"/>
                <a:cs typeface="Malgun Gothic"/>
                <a:sym typeface="Malgun Gothic"/>
              </a:endParaRPr>
            </a:p>
          </p:txBody>
        </p:sp>
        <p:sp>
          <p:nvSpPr>
            <p:cNvPr id="198" name="Google Shape;198;p17"/>
            <p:cNvSpPr txBox="1"/>
            <p:nvPr/>
          </p:nvSpPr>
          <p:spPr>
            <a:xfrm>
              <a:off x="6715930" y="3303834"/>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780K</a:t>
              </a:r>
              <a:endParaRPr sz="1800" b="1">
                <a:solidFill>
                  <a:srgbClr val="A5A5A5"/>
                </a:solidFill>
                <a:latin typeface="Malgun Gothic"/>
                <a:ea typeface="Malgun Gothic"/>
                <a:cs typeface="Malgun Gothic"/>
                <a:sym typeface="Malgun Gothic"/>
              </a:endParaRPr>
            </a:p>
          </p:txBody>
        </p:sp>
        <p:sp>
          <p:nvSpPr>
            <p:cNvPr id="199" name="Google Shape;199;p17"/>
            <p:cNvSpPr txBox="1"/>
            <p:nvPr/>
          </p:nvSpPr>
          <p:spPr>
            <a:xfrm>
              <a:off x="7824657" y="3303827"/>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750K</a:t>
              </a:r>
              <a:endParaRPr sz="1800" b="1">
                <a:solidFill>
                  <a:srgbClr val="A5A5A5"/>
                </a:solidFill>
                <a:latin typeface="Malgun Gothic"/>
                <a:ea typeface="Malgun Gothic"/>
                <a:cs typeface="Malgun Gothic"/>
                <a:sym typeface="Malgun Gothic"/>
              </a:endParaRPr>
            </a:p>
          </p:txBody>
        </p:sp>
        <p:sp>
          <p:nvSpPr>
            <p:cNvPr id="200" name="Google Shape;200;p17"/>
            <p:cNvSpPr txBox="1"/>
            <p:nvPr/>
          </p:nvSpPr>
          <p:spPr>
            <a:xfrm>
              <a:off x="8993503" y="3785523"/>
              <a:ext cx="1068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A5A5A5"/>
                  </a:solidFill>
                  <a:latin typeface="Malgun Gothic"/>
                  <a:ea typeface="Malgun Gothic"/>
                  <a:cs typeface="Malgun Gothic"/>
                  <a:sym typeface="Malgun Gothic"/>
                </a:rPr>
                <a:t>530K</a:t>
              </a:r>
              <a:endParaRPr sz="1800" b="1">
                <a:solidFill>
                  <a:srgbClr val="A5A5A5"/>
                </a:solidFill>
                <a:latin typeface="Malgun Gothic"/>
                <a:ea typeface="Malgun Gothic"/>
                <a:cs typeface="Malgun Gothic"/>
                <a:sym typeface="Malgun Gothic"/>
              </a:endParaRPr>
            </a:p>
          </p:txBody>
        </p:sp>
      </p:grpSp>
      <p:sp>
        <p:nvSpPr>
          <p:cNvPr id="201" name="Google Shape;201;p17"/>
          <p:cNvSpPr txBox="1"/>
          <p:nvPr/>
        </p:nvSpPr>
        <p:spPr>
          <a:xfrm>
            <a:off x="370266" y="1097575"/>
            <a:ext cx="100086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ree Serif"/>
                <a:ea typeface="Bree Serif"/>
                <a:cs typeface="Bree Serif"/>
                <a:sym typeface="Bree Serif"/>
              </a:rPr>
              <a:t>Fun Fact 2: </a:t>
            </a:r>
            <a:r>
              <a:rPr lang="en-US" sz="1800">
                <a:solidFill>
                  <a:schemeClr val="dk1"/>
                </a:solidFill>
                <a:latin typeface="Bree Serif"/>
                <a:ea typeface="Bree Serif"/>
                <a:cs typeface="Bree Serif"/>
                <a:sym typeface="Bree Serif"/>
              </a:rPr>
              <a:t>Which customer age groups have the most interest in the brand?</a:t>
            </a:r>
            <a:endParaRPr sz="18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800" b="1">
              <a:solidFill>
                <a:schemeClr val="dk1"/>
              </a:solidFill>
              <a:latin typeface="Bree Serif"/>
              <a:ea typeface="Bree Serif"/>
              <a:cs typeface="Bree Serif"/>
              <a:sym typeface="Bree Serif"/>
            </a:endParaRPr>
          </a:p>
        </p:txBody>
      </p:sp>
      <p:sp>
        <p:nvSpPr>
          <p:cNvPr id="202" name="Google Shape;202;p17"/>
          <p:cNvSpPr/>
          <p:nvPr/>
        </p:nvSpPr>
        <p:spPr>
          <a:xfrm>
            <a:off x="7958769" y="127638"/>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203" name="Google Shape;203;p17"/>
          <p:cNvSpPr/>
          <p:nvPr/>
        </p:nvSpPr>
        <p:spPr>
          <a:xfrm>
            <a:off x="9625100" y="127662"/>
            <a:ext cx="23079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Fun Facts</a:t>
            </a:r>
            <a:endParaRPr>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18"/>
          <p:cNvGrpSpPr/>
          <p:nvPr/>
        </p:nvGrpSpPr>
        <p:grpSpPr>
          <a:xfrm>
            <a:off x="0" y="-77308"/>
            <a:ext cx="12192000" cy="1085616"/>
            <a:chOff x="0" y="0"/>
            <a:chExt cx="12192000" cy="1085616"/>
          </a:xfrm>
        </p:grpSpPr>
        <p:sp>
          <p:nvSpPr>
            <p:cNvPr id="209" name="Google Shape;209;p18"/>
            <p:cNvSpPr/>
            <p:nvPr/>
          </p:nvSpPr>
          <p:spPr>
            <a:xfrm>
              <a:off x="0" y="0"/>
              <a:ext cx="12192000" cy="989248"/>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10" name="Google Shape;210;p18"/>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211" name="Google Shape;211;p18"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sp>
        <p:nvSpPr>
          <p:cNvPr id="280" name="Google Shape;280;p18"/>
          <p:cNvSpPr txBox="1"/>
          <p:nvPr/>
        </p:nvSpPr>
        <p:spPr>
          <a:xfrm>
            <a:off x="370275" y="1097575"/>
            <a:ext cx="102495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ree Serif"/>
                <a:ea typeface="Bree Serif"/>
                <a:cs typeface="Bree Serif"/>
                <a:sym typeface="Bree Serif"/>
              </a:rPr>
              <a:t>Fun Fact 3: </a:t>
            </a:r>
            <a:r>
              <a:rPr lang="en-US" sz="1800">
                <a:solidFill>
                  <a:schemeClr val="dk1"/>
                </a:solidFill>
                <a:latin typeface="Bree Serif"/>
                <a:ea typeface="Bree Serif"/>
                <a:cs typeface="Bree Serif"/>
                <a:sym typeface="Bree Serif"/>
              </a:rPr>
              <a:t>Purchasing power is not directly related to the amount of purchases for each customer</a:t>
            </a:r>
            <a:endParaRPr sz="18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281" name="Google Shape;281;p18"/>
          <p:cNvSpPr/>
          <p:nvPr/>
        </p:nvSpPr>
        <p:spPr>
          <a:xfrm>
            <a:off x="7958769" y="127638"/>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282" name="Google Shape;282;p18"/>
          <p:cNvSpPr/>
          <p:nvPr/>
        </p:nvSpPr>
        <p:spPr>
          <a:xfrm>
            <a:off x="9625100" y="127662"/>
            <a:ext cx="23079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Fun Facts</a:t>
            </a:r>
            <a:endParaRPr>
              <a:latin typeface="Bree Serif"/>
              <a:ea typeface="Bree Serif"/>
              <a:cs typeface="Bree Serif"/>
              <a:sym typeface="Bree Serif"/>
            </a:endParaRPr>
          </a:p>
        </p:txBody>
      </p:sp>
      <p:grpSp>
        <p:nvGrpSpPr>
          <p:cNvPr id="77" name="Group 76">
            <a:extLst>
              <a:ext uri="{FF2B5EF4-FFF2-40B4-BE49-F238E27FC236}">
                <a16:creationId xmlns:a16="http://schemas.microsoft.com/office/drawing/2014/main" id="{C06CFE11-173A-4DCA-B540-67944D0F62F9}"/>
              </a:ext>
            </a:extLst>
          </p:cNvPr>
          <p:cNvGrpSpPr/>
          <p:nvPr/>
        </p:nvGrpSpPr>
        <p:grpSpPr>
          <a:xfrm>
            <a:off x="2133600" y="2032760"/>
            <a:ext cx="7924799" cy="3617362"/>
            <a:chOff x="2133600" y="2032760"/>
            <a:chExt cx="7924799" cy="3617362"/>
          </a:xfrm>
        </p:grpSpPr>
        <p:grpSp>
          <p:nvGrpSpPr>
            <p:cNvPr id="78" name="Group 77">
              <a:extLst>
                <a:ext uri="{FF2B5EF4-FFF2-40B4-BE49-F238E27FC236}">
                  <a16:creationId xmlns:a16="http://schemas.microsoft.com/office/drawing/2014/main" id="{AD6EBE0F-EBA1-44D0-8B28-A1FA8F5B5AA7}"/>
                </a:ext>
              </a:extLst>
            </p:cNvPr>
            <p:cNvGrpSpPr/>
            <p:nvPr/>
          </p:nvGrpSpPr>
          <p:grpSpPr>
            <a:xfrm>
              <a:off x="4857309" y="5280789"/>
              <a:ext cx="2357658" cy="369332"/>
              <a:chOff x="1030744" y="4712900"/>
              <a:chExt cx="2962287" cy="369332"/>
            </a:xfrm>
          </p:grpSpPr>
          <p:sp>
            <p:nvSpPr>
              <p:cNvPr id="142" name="your text here">
                <a:extLst>
                  <a:ext uri="{FF2B5EF4-FFF2-40B4-BE49-F238E27FC236}">
                    <a16:creationId xmlns:a16="http://schemas.microsoft.com/office/drawing/2014/main" id="{EE635F1F-AD14-4807-97CA-4B5B04BFD8C1}"/>
                  </a:ext>
                </a:extLst>
              </p:cNvPr>
              <p:cNvSpPr txBox="1"/>
              <p:nvPr/>
            </p:nvSpPr>
            <p:spPr>
              <a:xfrm>
                <a:off x="1030744" y="4712900"/>
                <a:ext cx="1049982" cy="369332"/>
              </a:xfrm>
              <a:prstGeom prst="rect">
                <a:avLst/>
              </a:prstGeom>
              <a:noFill/>
            </p:spPr>
            <p:txBody>
              <a:bodyPr wrap="square" rtlCol="0">
                <a:spAutoFit/>
              </a:bodyPr>
              <a:lstStyle/>
              <a:p>
                <a:pPr algn="ctr"/>
                <a:r>
                  <a:rPr lang="en-US" b="1" dirty="0"/>
                  <a:t>A</a:t>
                </a:r>
              </a:p>
            </p:txBody>
          </p:sp>
          <p:sp>
            <p:nvSpPr>
              <p:cNvPr id="143" name="your text here">
                <a:extLst>
                  <a:ext uri="{FF2B5EF4-FFF2-40B4-BE49-F238E27FC236}">
                    <a16:creationId xmlns:a16="http://schemas.microsoft.com/office/drawing/2014/main" id="{D841A8DC-BDFA-4D19-9B8F-F3B6E9C61920}"/>
                  </a:ext>
                </a:extLst>
              </p:cNvPr>
              <p:cNvSpPr txBox="1"/>
              <p:nvPr/>
            </p:nvSpPr>
            <p:spPr>
              <a:xfrm>
                <a:off x="2012935" y="4712900"/>
                <a:ext cx="1049982" cy="369332"/>
              </a:xfrm>
              <a:prstGeom prst="rect">
                <a:avLst/>
              </a:prstGeom>
              <a:noFill/>
            </p:spPr>
            <p:txBody>
              <a:bodyPr wrap="square" rtlCol="0">
                <a:spAutoFit/>
              </a:bodyPr>
              <a:lstStyle/>
              <a:p>
                <a:pPr algn="ctr"/>
                <a:r>
                  <a:rPr lang="en-US" b="1" dirty="0"/>
                  <a:t>B</a:t>
                </a:r>
              </a:p>
            </p:txBody>
          </p:sp>
          <p:sp>
            <p:nvSpPr>
              <p:cNvPr id="144" name="your text here">
                <a:extLst>
                  <a:ext uri="{FF2B5EF4-FFF2-40B4-BE49-F238E27FC236}">
                    <a16:creationId xmlns:a16="http://schemas.microsoft.com/office/drawing/2014/main" id="{980BF9F5-5005-40B1-837D-2C221DBF8EF8}"/>
                  </a:ext>
                </a:extLst>
              </p:cNvPr>
              <p:cNvSpPr txBox="1"/>
              <p:nvPr/>
            </p:nvSpPr>
            <p:spPr>
              <a:xfrm>
                <a:off x="2943049" y="4712900"/>
                <a:ext cx="1049982" cy="369332"/>
              </a:xfrm>
              <a:prstGeom prst="rect">
                <a:avLst/>
              </a:prstGeom>
              <a:noFill/>
            </p:spPr>
            <p:txBody>
              <a:bodyPr wrap="square" rtlCol="0">
                <a:spAutoFit/>
              </a:bodyPr>
              <a:lstStyle/>
              <a:p>
                <a:pPr algn="ctr"/>
                <a:r>
                  <a:rPr lang="en-US" b="1" dirty="0"/>
                  <a:t>C</a:t>
                </a:r>
              </a:p>
            </p:txBody>
          </p:sp>
        </p:grpSp>
        <p:grpSp>
          <p:nvGrpSpPr>
            <p:cNvPr id="79" name="Group 78">
              <a:extLst>
                <a:ext uri="{FF2B5EF4-FFF2-40B4-BE49-F238E27FC236}">
                  <a16:creationId xmlns:a16="http://schemas.microsoft.com/office/drawing/2014/main" id="{EBD125B1-2A6F-462A-94F0-6F501C0359A6}"/>
                </a:ext>
              </a:extLst>
            </p:cNvPr>
            <p:cNvGrpSpPr/>
            <p:nvPr/>
          </p:nvGrpSpPr>
          <p:grpSpPr>
            <a:xfrm>
              <a:off x="7700741" y="5271334"/>
              <a:ext cx="2357658" cy="378788"/>
              <a:chOff x="1030744" y="4712900"/>
              <a:chExt cx="2962287" cy="369332"/>
            </a:xfrm>
          </p:grpSpPr>
          <p:sp>
            <p:nvSpPr>
              <p:cNvPr id="139" name="your text here">
                <a:extLst>
                  <a:ext uri="{FF2B5EF4-FFF2-40B4-BE49-F238E27FC236}">
                    <a16:creationId xmlns:a16="http://schemas.microsoft.com/office/drawing/2014/main" id="{9025065A-4757-4368-A0DD-A60EFC652DB5}"/>
                  </a:ext>
                </a:extLst>
              </p:cNvPr>
              <p:cNvSpPr txBox="1"/>
              <p:nvPr/>
            </p:nvSpPr>
            <p:spPr>
              <a:xfrm>
                <a:off x="1030744" y="4712900"/>
                <a:ext cx="1049982" cy="369332"/>
              </a:xfrm>
              <a:prstGeom prst="rect">
                <a:avLst/>
              </a:prstGeom>
              <a:noFill/>
            </p:spPr>
            <p:txBody>
              <a:bodyPr wrap="square" rtlCol="0">
                <a:spAutoFit/>
              </a:bodyPr>
              <a:lstStyle/>
              <a:p>
                <a:pPr algn="ctr"/>
                <a:r>
                  <a:rPr lang="en-US" b="1" dirty="0"/>
                  <a:t>A</a:t>
                </a:r>
              </a:p>
            </p:txBody>
          </p:sp>
          <p:sp>
            <p:nvSpPr>
              <p:cNvPr id="140" name="your text here">
                <a:extLst>
                  <a:ext uri="{FF2B5EF4-FFF2-40B4-BE49-F238E27FC236}">
                    <a16:creationId xmlns:a16="http://schemas.microsoft.com/office/drawing/2014/main" id="{AD7B6D5F-76A7-4B9F-9041-060438537067}"/>
                  </a:ext>
                </a:extLst>
              </p:cNvPr>
              <p:cNvSpPr txBox="1"/>
              <p:nvPr/>
            </p:nvSpPr>
            <p:spPr>
              <a:xfrm>
                <a:off x="2012935" y="4712900"/>
                <a:ext cx="1049982" cy="369332"/>
              </a:xfrm>
              <a:prstGeom prst="rect">
                <a:avLst/>
              </a:prstGeom>
              <a:noFill/>
            </p:spPr>
            <p:txBody>
              <a:bodyPr wrap="square" rtlCol="0">
                <a:spAutoFit/>
              </a:bodyPr>
              <a:lstStyle/>
              <a:p>
                <a:pPr algn="ctr"/>
                <a:r>
                  <a:rPr lang="en-US" b="1" dirty="0"/>
                  <a:t>B</a:t>
                </a:r>
              </a:p>
            </p:txBody>
          </p:sp>
          <p:sp>
            <p:nvSpPr>
              <p:cNvPr id="141" name="your text here">
                <a:extLst>
                  <a:ext uri="{FF2B5EF4-FFF2-40B4-BE49-F238E27FC236}">
                    <a16:creationId xmlns:a16="http://schemas.microsoft.com/office/drawing/2014/main" id="{11B216EF-DE99-4668-A942-46DA59958435}"/>
                  </a:ext>
                </a:extLst>
              </p:cNvPr>
              <p:cNvSpPr txBox="1"/>
              <p:nvPr/>
            </p:nvSpPr>
            <p:spPr>
              <a:xfrm>
                <a:off x="2943049" y="4712900"/>
                <a:ext cx="1049982" cy="369332"/>
              </a:xfrm>
              <a:prstGeom prst="rect">
                <a:avLst/>
              </a:prstGeom>
              <a:noFill/>
            </p:spPr>
            <p:txBody>
              <a:bodyPr wrap="square" rtlCol="0">
                <a:spAutoFit/>
              </a:bodyPr>
              <a:lstStyle/>
              <a:p>
                <a:pPr algn="ctr"/>
                <a:r>
                  <a:rPr lang="en-US" b="1" dirty="0"/>
                  <a:t>C</a:t>
                </a:r>
              </a:p>
            </p:txBody>
          </p:sp>
        </p:grpSp>
        <p:grpSp>
          <p:nvGrpSpPr>
            <p:cNvPr id="80" name="Group 79">
              <a:extLst>
                <a:ext uri="{FF2B5EF4-FFF2-40B4-BE49-F238E27FC236}">
                  <a16:creationId xmlns:a16="http://schemas.microsoft.com/office/drawing/2014/main" id="{CDE8E967-6FC3-4B25-A00D-5B43E6CADEA9}"/>
                </a:ext>
              </a:extLst>
            </p:cNvPr>
            <p:cNvGrpSpPr/>
            <p:nvPr/>
          </p:nvGrpSpPr>
          <p:grpSpPr>
            <a:xfrm>
              <a:off x="2133600" y="2492508"/>
              <a:ext cx="2331550" cy="2901938"/>
              <a:chOff x="2133600" y="2492508"/>
              <a:chExt cx="2331550" cy="2901938"/>
            </a:xfrm>
          </p:grpSpPr>
          <p:grpSp>
            <p:nvGrpSpPr>
              <p:cNvPr id="131" name="Group 130">
                <a:extLst>
                  <a:ext uri="{FF2B5EF4-FFF2-40B4-BE49-F238E27FC236}">
                    <a16:creationId xmlns:a16="http://schemas.microsoft.com/office/drawing/2014/main" id="{88D85C3E-5CEF-4BF8-A2FD-92D929018447}"/>
                  </a:ext>
                </a:extLst>
              </p:cNvPr>
              <p:cNvGrpSpPr/>
              <p:nvPr/>
            </p:nvGrpSpPr>
            <p:grpSpPr>
              <a:xfrm>
                <a:off x="2133600" y="2492508"/>
                <a:ext cx="2254218" cy="369332"/>
                <a:chOff x="1975504" y="1898155"/>
                <a:chExt cx="2254218" cy="369332"/>
              </a:xfrm>
            </p:grpSpPr>
            <p:sp>
              <p:nvSpPr>
                <p:cNvPr id="137" name="Rectangle 136">
                  <a:extLst>
                    <a:ext uri="{FF2B5EF4-FFF2-40B4-BE49-F238E27FC236}">
                      <a16:creationId xmlns:a16="http://schemas.microsoft.com/office/drawing/2014/main" id="{4D386390-EA50-4FA7-B1A6-0C85B4BE904B}"/>
                    </a:ext>
                  </a:extLst>
                </p:cNvPr>
                <p:cNvSpPr/>
                <p:nvPr/>
              </p:nvSpPr>
              <p:spPr>
                <a:xfrm rot="10800000">
                  <a:off x="1975504" y="1898155"/>
                  <a:ext cx="73131" cy="36933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1D8AB029-7CF7-4121-82E4-D67D17F6C796}"/>
                    </a:ext>
                  </a:extLst>
                </p:cNvPr>
                <p:cNvSpPr txBox="1"/>
                <p:nvPr/>
              </p:nvSpPr>
              <p:spPr>
                <a:xfrm>
                  <a:off x="2059897" y="1928933"/>
                  <a:ext cx="2169825" cy="338554"/>
                </a:xfrm>
                <a:prstGeom prst="rect">
                  <a:avLst/>
                </a:prstGeom>
                <a:noFill/>
              </p:spPr>
              <p:txBody>
                <a:bodyPr wrap="none" rtlCol="0">
                  <a:spAutoFit/>
                </a:bodyPr>
                <a:lstStyle/>
                <a:p>
                  <a:r>
                    <a:rPr lang="en-US" sz="1600" dirty="0"/>
                    <a:t>Number of Customer</a:t>
                  </a:r>
                </a:p>
              </p:txBody>
            </p:sp>
          </p:grpSp>
          <p:grpSp>
            <p:nvGrpSpPr>
              <p:cNvPr id="132" name="Group 131">
                <a:extLst>
                  <a:ext uri="{FF2B5EF4-FFF2-40B4-BE49-F238E27FC236}">
                    <a16:creationId xmlns:a16="http://schemas.microsoft.com/office/drawing/2014/main" id="{66AA52D5-0A6F-4F89-A661-CED96939AC55}"/>
                  </a:ext>
                </a:extLst>
              </p:cNvPr>
              <p:cNvGrpSpPr/>
              <p:nvPr/>
            </p:nvGrpSpPr>
            <p:grpSpPr>
              <a:xfrm>
                <a:off x="2201156" y="2949576"/>
                <a:ext cx="2263994" cy="2444870"/>
                <a:chOff x="2201156" y="3205212"/>
                <a:chExt cx="2263994" cy="2444870"/>
              </a:xfrm>
            </p:grpSpPr>
            <p:pic>
              <p:nvPicPr>
                <p:cNvPr id="133" name="Graphic 132" descr="City">
                  <a:extLst>
                    <a:ext uri="{FF2B5EF4-FFF2-40B4-BE49-F238E27FC236}">
                      <a16:creationId xmlns:a16="http://schemas.microsoft.com/office/drawing/2014/main" id="{D0520990-BE49-4CD1-ACA8-531D459E4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37387" y="3205212"/>
                  <a:ext cx="727763" cy="2444870"/>
                </a:xfrm>
                <a:prstGeom prst="rect">
                  <a:avLst/>
                </a:prstGeom>
              </p:spPr>
            </p:pic>
            <p:pic>
              <p:nvPicPr>
                <p:cNvPr id="134" name="Graphic 133" descr="House">
                  <a:extLst>
                    <a:ext uri="{FF2B5EF4-FFF2-40B4-BE49-F238E27FC236}">
                      <a16:creationId xmlns:a16="http://schemas.microsoft.com/office/drawing/2014/main" id="{D5313CB0-B16C-4566-8C7C-D68E5488A47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01156" y="4473410"/>
                  <a:ext cx="727763" cy="838166"/>
                </a:xfrm>
                <a:prstGeom prst="rect">
                  <a:avLst/>
                </a:prstGeom>
              </p:spPr>
            </p:pic>
            <p:pic>
              <p:nvPicPr>
                <p:cNvPr id="135" name="Graphic 134" descr="Building">
                  <a:extLst>
                    <a:ext uri="{FF2B5EF4-FFF2-40B4-BE49-F238E27FC236}">
                      <a16:creationId xmlns:a16="http://schemas.microsoft.com/office/drawing/2014/main" id="{428C9413-864F-4421-BDCE-F3AADF9C177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69271" y="4250838"/>
                  <a:ext cx="727763" cy="1060738"/>
                </a:xfrm>
                <a:prstGeom prst="rect">
                  <a:avLst/>
                </a:prstGeom>
              </p:spPr>
            </p:pic>
            <p:cxnSp>
              <p:nvCxnSpPr>
                <p:cNvPr id="136" name="Straight Arrow Connector 135">
                  <a:extLst>
                    <a:ext uri="{FF2B5EF4-FFF2-40B4-BE49-F238E27FC236}">
                      <a16:creationId xmlns:a16="http://schemas.microsoft.com/office/drawing/2014/main" id="{9413D89F-7EF4-4BC3-A054-9476BBAB10D4}"/>
                    </a:ext>
                  </a:extLst>
                </p:cNvPr>
                <p:cNvCxnSpPr>
                  <a:cxnSpLocks/>
                </p:cNvCxnSpPr>
                <p:nvPr/>
              </p:nvCxnSpPr>
              <p:spPr>
                <a:xfrm flipV="1">
                  <a:off x="2269380" y="3296739"/>
                  <a:ext cx="1744355" cy="117394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grpSp>
          <p:nvGrpSpPr>
            <p:cNvPr id="81" name="Group 80">
              <a:extLst>
                <a:ext uri="{FF2B5EF4-FFF2-40B4-BE49-F238E27FC236}">
                  <a16:creationId xmlns:a16="http://schemas.microsoft.com/office/drawing/2014/main" id="{2F8D64FA-9EF4-4AFD-B98A-4546A89FA1B3}"/>
                </a:ext>
              </a:extLst>
            </p:cNvPr>
            <p:cNvGrpSpPr/>
            <p:nvPr/>
          </p:nvGrpSpPr>
          <p:grpSpPr>
            <a:xfrm>
              <a:off x="4861258" y="2492508"/>
              <a:ext cx="2442392" cy="2552309"/>
              <a:chOff x="4861258" y="2492508"/>
              <a:chExt cx="2442392" cy="2552309"/>
            </a:xfrm>
          </p:grpSpPr>
          <p:grpSp>
            <p:nvGrpSpPr>
              <p:cNvPr id="122" name="Group 121">
                <a:extLst>
                  <a:ext uri="{FF2B5EF4-FFF2-40B4-BE49-F238E27FC236}">
                    <a16:creationId xmlns:a16="http://schemas.microsoft.com/office/drawing/2014/main" id="{CF842DD5-2DEE-4363-8CA3-351F8990725F}"/>
                  </a:ext>
                </a:extLst>
              </p:cNvPr>
              <p:cNvGrpSpPr/>
              <p:nvPr/>
            </p:nvGrpSpPr>
            <p:grpSpPr>
              <a:xfrm>
                <a:off x="4913048" y="2492508"/>
                <a:ext cx="2390602" cy="369332"/>
                <a:chOff x="1975504" y="1898155"/>
                <a:chExt cx="2390602" cy="369332"/>
              </a:xfrm>
            </p:grpSpPr>
            <p:sp>
              <p:nvSpPr>
                <p:cNvPr id="129" name="Rectangle 128">
                  <a:extLst>
                    <a:ext uri="{FF2B5EF4-FFF2-40B4-BE49-F238E27FC236}">
                      <a16:creationId xmlns:a16="http://schemas.microsoft.com/office/drawing/2014/main" id="{AAE1104A-E21F-4ADE-A94F-04247D4A8A38}"/>
                    </a:ext>
                  </a:extLst>
                </p:cNvPr>
                <p:cNvSpPr/>
                <p:nvPr/>
              </p:nvSpPr>
              <p:spPr>
                <a:xfrm rot="10800000">
                  <a:off x="1975504" y="1898155"/>
                  <a:ext cx="73131" cy="36933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id="{FA6FA12F-635E-48E6-A61B-205832080A26}"/>
                    </a:ext>
                  </a:extLst>
                </p:cNvPr>
                <p:cNvSpPr txBox="1"/>
                <p:nvPr/>
              </p:nvSpPr>
              <p:spPr>
                <a:xfrm>
                  <a:off x="2059897" y="1928933"/>
                  <a:ext cx="2306209" cy="338554"/>
                </a:xfrm>
                <a:prstGeom prst="rect">
                  <a:avLst/>
                </a:prstGeom>
                <a:noFill/>
              </p:spPr>
              <p:txBody>
                <a:bodyPr wrap="none" rtlCol="0">
                  <a:spAutoFit/>
                </a:bodyPr>
                <a:lstStyle/>
                <a:p>
                  <a:r>
                    <a:rPr lang="en-US" sz="1600" dirty="0"/>
                    <a:t>Amount of Transaction</a:t>
                  </a:r>
                </a:p>
              </p:txBody>
            </p:sp>
          </p:grpSp>
          <p:grpSp>
            <p:nvGrpSpPr>
              <p:cNvPr id="123" name="Group 122">
                <a:extLst>
                  <a:ext uri="{FF2B5EF4-FFF2-40B4-BE49-F238E27FC236}">
                    <a16:creationId xmlns:a16="http://schemas.microsoft.com/office/drawing/2014/main" id="{239E3B78-80CC-4027-AC8E-C61199C12DB2}"/>
                  </a:ext>
                </a:extLst>
              </p:cNvPr>
              <p:cNvGrpSpPr/>
              <p:nvPr/>
            </p:nvGrpSpPr>
            <p:grpSpPr>
              <a:xfrm>
                <a:off x="4861258" y="3060767"/>
                <a:ext cx="2384351" cy="1984050"/>
                <a:chOff x="4861258" y="3060767"/>
                <a:chExt cx="2384351" cy="1984050"/>
              </a:xfrm>
            </p:grpSpPr>
            <p:grpSp>
              <p:nvGrpSpPr>
                <p:cNvPr id="124" name="Group 123">
                  <a:extLst>
                    <a:ext uri="{FF2B5EF4-FFF2-40B4-BE49-F238E27FC236}">
                      <a16:creationId xmlns:a16="http://schemas.microsoft.com/office/drawing/2014/main" id="{51655586-AB6E-4FB3-9C6C-9008E3E544E5}"/>
                    </a:ext>
                  </a:extLst>
                </p:cNvPr>
                <p:cNvGrpSpPr/>
                <p:nvPr/>
              </p:nvGrpSpPr>
              <p:grpSpPr>
                <a:xfrm>
                  <a:off x="4861258" y="3060767"/>
                  <a:ext cx="2384351" cy="1984050"/>
                  <a:chOff x="4745002" y="2728850"/>
                  <a:chExt cx="2995825" cy="1984050"/>
                </a:xfrm>
              </p:grpSpPr>
              <p:pic>
                <p:nvPicPr>
                  <p:cNvPr id="126" name="Graphic 125" descr="Dollar">
                    <a:extLst>
                      <a:ext uri="{FF2B5EF4-FFF2-40B4-BE49-F238E27FC236}">
                        <a16:creationId xmlns:a16="http://schemas.microsoft.com/office/drawing/2014/main" id="{88B34C5D-E877-44DE-AFA3-94E7C51B04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45002" y="3409784"/>
                    <a:ext cx="914400" cy="1303116"/>
                  </a:xfrm>
                  <a:prstGeom prst="rect">
                    <a:avLst/>
                  </a:prstGeom>
                </p:spPr>
              </p:pic>
              <p:pic>
                <p:nvPicPr>
                  <p:cNvPr id="127" name="Graphic 126" descr="Dollar">
                    <a:extLst>
                      <a:ext uri="{FF2B5EF4-FFF2-40B4-BE49-F238E27FC236}">
                        <a16:creationId xmlns:a16="http://schemas.microsoft.com/office/drawing/2014/main" id="{C70614D3-F14D-4013-BD83-42F9B27CA4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2825" y="2728850"/>
                    <a:ext cx="914400" cy="1984050"/>
                  </a:xfrm>
                  <a:prstGeom prst="rect">
                    <a:avLst/>
                  </a:prstGeom>
                </p:spPr>
              </p:pic>
              <p:pic>
                <p:nvPicPr>
                  <p:cNvPr id="128" name="Graphic 127" descr="Dollar">
                    <a:extLst>
                      <a:ext uri="{FF2B5EF4-FFF2-40B4-BE49-F238E27FC236}">
                        <a16:creationId xmlns:a16="http://schemas.microsoft.com/office/drawing/2014/main" id="{9C4E7F28-5D9A-4C85-916E-6CB58D8703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26427" y="3267864"/>
                    <a:ext cx="914400" cy="1445035"/>
                  </a:xfrm>
                  <a:prstGeom prst="rect">
                    <a:avLst/>
                  </a:prstGeom>
                </p:spPr>
              </p:pic>
            </p:grpSp>
            <p:sp>
              <p:nvSpPr>
                <p:cNvPr id="125" name="Arc 17">
                  <a:extLst>
                    <a:ext uri="{FF2B5EF4-FFF2-40B4-BE49-F238E27FC236}">
                      <a16:creationId xmlns:a16="http://schemas.microsoft.com/office/drawing/2014/main" id="{5786D421-6D9A-4DD4-8EA9-3ACBE9D372B8}"/>
                    </a:ext>
                  </a:extLst>
                </p:cNvPr>
                <p:cNvSpPr/>
                <p:nvPr/>
              </p:nvSpPr>
              <p:spPr>
                <a:xfrm rot="18849683">
                  <a:off x="5465669" y="3022464"/>
                  <a:ext cx="1226588" cy="1353948"/>
                </a:xfrm>
                <a:custGeom>
                  <a:avLst/>
                  <a:gdLst>
                    <a:gd name="connsiteX0" fmla="*/ 889879 w 1754065"/>
                    <a:gd name="connsiteY0" fmla="*/ 118 h 2196461"/>
                    <a:gd name="connsiteX1" fmla="*/ 1625178 w 1754065"/>
                    <a:gd name="connsiteY1" fmla="*/ 525127 h 2196461"/>
                    <a:gd name="connsiteX2" fmla="*/ 1736133 w 1754065"/>
                    <a:gd name="connsiteY2" fmla="*/ 1319180 h 2196461"/>
                    <a:gd name="connsiteX3" fmla="*/ 877033 w 1754065"/>
                    <a:gd name="connsiteY3" fmla="*/ 1098231 h 2196461"/>
                    <a:gd name="connsiteX4" fmla="*/ 889879 w 1754065"/>
                    <a:gd name="connsiteY4" fmla="*/ 118 h 2196461"/>
                    <a:gd name="connsiteX0" fmla="*/ 889879 w 1754065"/>
                    <a:gd name="connsiteY0" fmla="*/ 118 h 2196461"/>
                    <a:gd name="connsiteX1" fmla="*/ 1625178 w 1754065"/>
                    <a:gd name="connsiteY1" fmla="*/ 525127 h 2196461"/>
                    <a:gd name="connsiteX2" fmla="*/ 1736133 w 1754065"/>
                    <a:gd name="connsiteY2" fmla="*/ 1319180 h 2196461"/>
                    <a:gd name="connsiteX0" fmla="*/ 206129 w 1070318"/>
                    <a:gd name="connsiteY0" fmla="*/ 29960 h 1349022"/>
                    <a:gd name="connsiteX1" fmla="*/ 941428 w 1070318"/>
                    <a:gd name="connsiteY1" fmla="*/ 554969 h 1349022"/>
                    <a:gd name="connsiteX2" fmla="*/ 1052383 w 1070318"/>
                    <a:gd name="connsiteY2" fmla="*/ 1349022 h 1349022"/>
                    <a:gd name="connsiteX3" fmla="*/ 193283 w 1070318"/>
                    <a:gd name="connsiteY3" fmla="*/ 1128073 h 1349022"/>
                    <a:gd name="connsiteX4" fmla="*/ 206129 w 1070318"/>
                    <a:gd name="connsiteY4" fmla="*/ 29960 h 1349022"/>
                    <a:gd name="connsiteX0" fmla="*/ 0 w 1070318"/>
                    <a:gd name="connsiteY0" fmla="*/ 0 h 1349022"/>
                    <a:gd name="connsiteX1" fmla="*/ 941428 w 1070318"/>
                    <a:gd name="connsiteY1" fmla="*/ 554969 h 1349022"/>
                    <a:gd name="connsiteX2" fmla="*/ 1052383 w 1070318"/>
                    <a:gd name="connsiteY2" fmla="*/ 1349022 h 1349022"/>
                    <a:gd name="connsiteX0" fmla="*/ 206129 w 1186217"/>
                    <a:gd name="connsiteY0" fmla="*/ 29960 h 1349022"/>
                    <a:gd name="connsiteX1" fmla="*/ 941428 w 1186217"/>
                    <a:gd name="connsiteY1" fmla="*/ 554969 h 1349022"/>
                    <a:gd name="connsiteX2" fmla="*/ 1052383 w 1186217"/>
                    <a:gd name="connsiteY2" fmla="*/ 1349022 h 1349022"/>
                    <a:gd name="connsiteX3" fmla="*/ 193283 w 1186217"/>
                    <a:gd name="connsiteY3" fmla="*/ 1128073 h 1349022"/>
                    <a:gd name="connsiteX4" fmla="*/ 206129 w 1186217"/>
                    <a:gd name="connsiteY4" fmla="*/ 29960 h 1349022"/>
                    <a:gd name="connsiteX0" fmla="*/ 0 w 1186217"/>
                    <a:gd name="connsiteY0" fmla="*/ 0 h 1349022"/>
                    <a:gd name="connsiteX1" fmla="*/ 941428 w 1186217"/>
                    <a:gd name="connsiteY1" fmla="*/ 554969 h 1349022"/>
                    <a:gd name="connsiteX2" fmla="*/ 1178750 w 1186217"/>
                    <a:gd name="connsiteY2" fmla="*/ 1305965 h 1349022"/>
                    <a:gd name="connsiteX0" fmla="*/ 0 w 1208600"/>
                    <a:gd name="connsiteY0" fmla="*/ 0 h 1353841"/>
                    <a:gd name="connsiteX1" fmla="*/ 963811 w 1208600"/>
                    <a:gd name="connsiteY1" fmla="*/ 559788 h 1353841"/>
                    <a:gd name="connsiteX2" fmla="*/ 1074766 w 1208600"/>
                    <a:gd name="connsiteY2" fmla="*/ 1353841 h 1353841"/>
                    <a:gd name="connsiteX3" fmla="*/ 215666 w 1208600"/>
                    <a:gd name="connsiteY3" fmla="*/ 1132892 h 1353841"/>
                    <a:gd name="connsiteX4" fmla="*/ 0 w 1208600"/>
                    <a:gd name="connsiteY4" fmla="*/ 0 h 1353841"/>
                    <a:gd name="connsiteX0" fmla="*/ 22383 w 1208600"/>
                    <a:gd name="connsiteY0" fmla="*/ 4819 h 1353841"/>
                    <a:gd name="connsiteX1" fmla="*/ 963811 w 1208600"/>
                    <a:gd name="connsiteY1" fmla="*/ 559788 h 1353841"/>
                    <a:gd name="connsiteX2" fmla="*/ 1201133 w 1208600"/>
                    <a:gd name="connsiteY2" fmla="*/ 1310784 h 1353841"/>
                    <a:gd name="connsiteX0" fmla="*/ 0 w 1206789"/>
                    <a:gd name="connsiteY0" fmla="*/ 0 h 1353841"/>
                    <a:gd name="connsiteX1" fmla="*/ 963811 w 1206789"/>
                    <a:gd name="connsiteY1" fmla="*/ 559788 h 1353841"/>
                    <a:gd name="connsiteX2" fmla="*/ 1074766 w 1206789"/>
                    <a:gd name="connsiteY2" fmla="*/ 1353841 h 1353841"/>
                    <a:gd name="connsiteX3" fmla="*/ 215666 w 1206789"/>
                    <a:gd name="connsiteY3" fmla="*/ 1132892 h 1353841"/>
                    <a:gd name="connsiteX4" fmla="*/ 0 w 1206789"/>
                    <a:gd name="connsiteY4" fmla="*/ 0 h 1353841"/>
                    <a:gd name="connsiteX0" fmla="*/ 22383 w 1206789"/>
                    <a:gd name="connsiteY0" fmla="*/ 4819 h 1353841"/>
                    <a:gd name="connsiteX1" fmla="*/ 898109 w 1206789"/>
                    <a:gd name="connsiteY1" fmla="*/ 446561 h 1353841"/>
                    <a:gd name="connsiteX2" fmla="*/ 1201133 w 1206789"/>
                    <a:gd name="connsiteY2" fmla="*/ 1310784 h 1353841"/>
                    <a:gd name="connsiteX0" fmla="*/ 0 w 1207095"/>
                    <a:gd name="connsiteY0" fmla="*/ 0 h 1353841"/>
                    <a:gd name="connsiteX1" fmla="*/ 963811 w 1207095"/>
                    <a:gd name="connsiteY1" fmla="*/ 559788 h 1353841"/>
                    <a:gd name="connsiteX2" fmla="*/ 1074766 w 1207095"/>
                    <a:gd name="connsiteY2" fmla="*/ 1353841 h 1353841"/>
                    <a:gd name="connsiteX3" fmla="*/ 215666 w 1207095"/>
                    <a:gd name="connsiteY3" fmla="*/ 1132892 h 1353841"/>
                    <a:gd name="connsiteX4" fmla="*/ 0 w 1207095"/>
                    <a:gd name="connsiteY4" fmla="*/ 0 h 1353841"/>
                    <a:gd name="connsiteX0" fmla="*/ 22383 w 1207095"/>
                    <a:gd name="connsiteY0" fmla="*/ 4819 h 1353841"/>
                    <a:gd name="connsiteX1" fmla="*/ 898109 w 1207095"/>
                    <a:gd name="connsiteY1" fmla="*/ 446561 h 1353841"/>
                    <a:gd name="connsiteX2" fmla="*/ 1201133 w 1207095"/>
                    <a:gd name="connsiteY2" fmla="*/ 1310784 h 1353841"/>
                    <a:gd name="connsiteX0" fmla="*/ 0 w 1207095"/>
                    <a:gd name="connsiteY0" fmla="*/ 0 h 1353841"/>
                    <a:gd name="connsiteX1" fmla="*/ 963811 w 1207095"/>
                    <a:gd name="connsiteY1" fmla="*/ 559788 h 1353841"/>
                    <a:gd name="connsiteX2" fmla="*/ 1074766 w 1207095"/>
                    <a:gd name="connsiteY2" fmla="*/ 1353841 h 1353841"/>
                    <a:gd name="connsiteX3" fmla="*/ 221565 w 1207095"/>
                    <a:gd name="connsiteY3" fmla="*/ 1138966 h 1353841"/>
                    <a:gd name="connsiteX4" fmla="*/ 0 w 1207095"/>
                    <a:gd name="connsiteY4" fmla="*/ 0 h 1353841"/>
                    <a:gd name="connsiteX0" fmla="*/ 22383 w 1207095"/>
                    <a:gd name="connsiteY0" fmla="*/ 4819 h 1353841"/>
                    <a:gd name="connsiteX1" fmla="*/ 898109 w 1207095"/>
                    <a:gd name="connsiteY1" fmla="*/ 446561 h 1353841"/>
                    <a:gd name="connsiteX2" fmla="*/ 1201133 w 1207095"/>
                    <a:gd name="connsiteY2" fmla="*/ 1310784 h 1353841"/>
                    <a:gd name="connsiteX0" fmla="*/ 0 w 1226588"/>
                    <a:gd name="connsiteY0" fmla="*/ 107 h 1353948"/>
                    <a:gd name="connsiteX1" fmla="*/ 963811 w 1226588"/>
                    <a:gd name="connsiteY1" fmla="*/ 559895 h 1353948"/>
                    <a:gd name="connsiteX2" fmla="*/ 1074766 w 1226588"/>
                    <a:gd name="connsiteY2" fmla="*/ 1353948 h 1353948"/>
                    <a:gd name="connsiteX3" fmla="*/ 221565 w 1226588"/>
                    <a:gd name="connsiteY3" fmla="*/ 1139073 h 1353948"/>
                    <a:gd name="connsiteX4" fmla="*/ 0 w 1226588"/>
                    <a:gd name="connsiteY4" fmla="*/ 107 h 1353948"/>
                    <a:gd name="connsiteX0" fmla="*/ 22383 w 1226588"/>
                    <a:gd name="connsiteY0" fmla="*/ 4926 h 1353948"/>
                    <a:gd name="connsiteX1" fmla="*/ 1110517 w 1226588"/>
                    <a:gd name="connsiteY1" fmla="*/ 252192 h 1353948"/>
                    <a:gd name="connsiteX2" fmla="*/ 1201133 w 1226588"/>
                    <a:gd name="connsiteY2" fmla="*/ 1310891 h 1353948"/>
                  </a:gdLst>
                  <a:ahLst/>
                  <a:cxnLst>
                    <a:cxn ang="0">
                      <a:pos x="connsiteX0" y="connsiteY0"/>
                    </a:cxn>
                    <a:cxn ang="0">
                      <a:pos x="connsiteX1" y="connsiteY1"/>
                    </a:cxn>
                    <a:cxn ang="0">
                      <a:pos x="connsiteX2" y="connsiteY2"/>
                    </a:cxn>
                  </a:cxnLst>
                  <a:rect l="l" t="t" r="r" b="b"/>
                  <a:pathLst>
                    <a:path w="1226588" h="1353948" stroke="0" extrusionOk="0">
                      <a:moveTo>
                        <a:pt x="0" y="107"/>
                      </a:moveTo>
                      <a:cubicBezTo>
                        <a:pt x="300783" y="5625"/>
                        <a:pt x="784683" y="334255"/>
                        <a:pt x="963811" y="559895"/>
                      </a:cubicBezTo>
                      <a:cubicBezTo>
                        <a:pt x="1142939" y="785535"/>
                        <a:pt x="1119498" y="1081221"/>
                        <a:pt x="1074766" y="1353948"/>
                      </a:cubicBezTo>
                      <a:lnTo>
                        <a:pt x="221565" y="1139073"/>
                      </a:lnTo>
                      <a:lnTo>
                        <a:pt x="0" y="107"/>
                      </a:lnTo>
                      <a:close/>
                    </a:path>
                    <a:path w="1226588" h="1353948" fill="none">
                      <a:moveTo>
                        <a:pt x="22383" y="4926"/>
                      </a:moveTo>
                      <a:cubicBezTo>
                        <a:pt x="323166" y="10444"/>
                        <a:pt x="953539" y="-69135"/>
                        <a:pt x="1110517" y="252192"/>
                      </a:cubicBezTo>
                      <a:cubicBezTo>
                        <a:pt x="1240869" y="431528"/>
                        <a:pt x="1245865" y="1038164"/>
                        <a:pt x="1201133" y="1310891"/>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82" name="Group 81">
              <a:extLst>
                <a:ext uri="{FF2B5EF4-FFF2-40B4-BE49-F238E27FC236}">
                  <a16:creationId xmlns:a16="http://schemas.microsoft.com/office/drawing/2014/main" id="{66645364-D467-4A83-A314-AB1C0ABE0C73}"/>
                </a:ext>
              </a:extLst>
            </p:cNvPr>
            <p:cNvGrpSpPr/>
            <p:nvPr/>
          </p:nvGrpSpPr>
          <p:grpSpPr>
            <a:xfrm>
              <a:off x="2133600" y="2032760"/>
              <a:ext cx="7879621" cy="3617361"/>
              <a:chOff x="2133600" y="2032760"/>
              <a:chExt cx="7879621" cy="3617361"/>
            </a:xfrm>
          </p:grpSpPr>
          <p:grpSp>
            <p:nvGrpSpPr>
              <p:cNvPr id="83" name="Group 82">
                <a:extLst>
                  <a:ext uri="{FF2B5EF4-FFF2-40B4-BE49-F238E27FC236}">
                    <a16:creationId xmlns:a16="http://schemas.microsoft.com/office/drawing/2014/main" id="{9115A6EA-E0AD-493E-911B-55F6FBB2BBE4}"/>
                  </a:ext>
                </a:extLst>
              </p:cNvPr>
              <p:cNvGrpSpPr/>
              <p:nvPr/>
            </p:nvGrpSpPr>
            <p:grpSpPr>
              <a:xfrm>
                <a:off x="2133600" y="5280789"/>
                <a:ext cx="2357658" cy="369332"/>
                <a:chOff x="1030744" y="4712900"/>
                <a:chExt cx="2962287" cy="369332"/>
              </a:xfrm>
            </p:grpSpPr>
            <p:sp>
              <p:nvSpPr>
                <p:cNvPr id="119" name="your text here">
                  <a:extLst>
                    <a:ext uri="{FF2B5EF4-FFF2-40B4-BE49-F238E27FC236}">
                      <a16:creationId xmlns:a16="http://schemas.microsoft.com/office/drawing/2014/main" id="{869DBE38-3DBA-495D-903D-B8514976A868}"/>
                    </a:ext>
                  </a:extLst>
                </p:cNvPr>
                <p:cNvSpPr txBox="1"/>
                <p:nvPr/>
              </p:nvSpPr>
              <p:spPr>
                <a:xfrm>
                  <a:off x="1030744" y="4712900"/>
                  <a:ext cx="1049982" cy="369332"/>
                </a:xfrm>
                <a:prstGeom prst="rect">
                  <a:avLst/>
                </a:prstGeom>
                <a:noFill/>
              </p:spPr>
              <p:txBody>
                <a:bodyPr wrap="square" rtlCol="0">
                  <a:spAutoFit/>
                </a:bodyPr>
                <a:lstStyle/>
                <a:p>
                  <a:pPr algn="ctr"/>
                  <a:r>
                    <a:rPr lang="en-US" b="1" dirty="0"/>
                    <a:t>A</a:t>
                  </a:r>
                </a:p>
              </p:txBody>
            </p:sp>
            <p:sp>
              <p:nvSpPr>
                <p:cNvPr id="120" name="your text here">
                  <a:extLst>
                    <a:ext uri="{FF2B5EF4-FFF2-40B4-BE49-F238E27FC236}">
                      <a16:creationId xmlns:a16="http://schemas.microsoft.com/office/drawing/2014/main" id="{1559AB23-7192-4094-B849-571351E58B69}"/>
                    </a:ext>
                  </a:extLst>
                </p:cNvPr>
                <p:cNvSpPr txBox="1"/>
                <p:nvPr/>
              </p:nvSpPr>
              <p:spPr>
                <a:xfrm>
                  <a:off x="2012935" y="4712900"/>
                  <a:ext cx="1049982" cy="369332"/>
                </a:xfrm>
                <a:prstGeom prst="rect">
                  <a:avLst/>
                </a:prstGeom>
                <a:noFill/>
              </p:spPr>
              <p:txBody>
                <a:bodyPr wrap="square" rtlCol="0">
                  <a:spAutoFit/>
                </a:bodyPr>
                <a:lstStyle/>
                <a:p>
                  <a:pPr algn="ctr"/>
                  <a:r>
                    <a:rPr lang="en-US" b="1" dirty="0"/>
                    <a:t>B</a:t>
                  </a:r>
                </a:p>
              </p:txBody>
            </p:sp>
            <p:sp>
              <p:nvSpPr>
                <p:cNvPr id="121" name="your text here">
                  <a:extLst>
                    <a:ext uri="{FF2B5EF4-FFF2-40B4-BE49-F238E27FC236}">
                      <a16:creationId xmlns:a16="http://schemas.microsoft.com/office/drawing/2014/main" id="{66BC4EEF-FB36-4799-AF25-31BD9208664C}"/>
                    </a:ext>
                  </a:extLst>
                </p:cNvPr>
                <p:cNvSpPr txBox="1"/>
                <p:nvPr/>
              </p:nvSpPr>
              <p:spPr>
                <a:xfrm>
                  <a:off x="2943049" y="4712900"/>
                  <a:ext cx="1049982" cy="369332"/>
                </a:xfrm>
                <a:prstGeom prst="rect">
                  <a:avLst/>
                </a:prstGeom>
                <a:noFill/>
              </p:spPr>
              <p:txBody>
                <a:bodyPr wrap="square" rtlCol="0">
                  <a:spAutoFit/>
                </a:bodyPr>
                <a:lstStyle/>
                <a:p>
                  <a:pPr algn="ctr"/>
                  <a:r>
                    <a:rPr lang="en-US" b="1" dirty="0"/>
                    <a:t>C</a:t>
                  </a:r>
                </a:p>
              </p:txBody>
            </p:sp>
          </p:grpSp>
          <p:grpSp>
            <p:nvGrpSpPr>
              <p:cNvPr id="84" name="Group 83">
                <a:extLst>
                  <a:ext uri="{FF2B5EF4-FFF2-40B4-BE49-F238E27FC236}">
                    <a16:creationId xmlns:a16="http://schemas.microsoft.com/office/drawing/2014/main" id="{116CC944-FB1D-4AFA-947C-979E6D97C8A4}"/>
                  </a:ext>
                </a:extLst>
              </p:cNvPr>
              <p:cNvGrpSpPr/>
              <p:nvPr/>
            </p:nvGrpSpPr>
            <p:grpSpPr>
              <a:xfrm>
                <a:off x="7637117" y="2032760"/>
                <a:ext cx="2354276" cy="2973100"/>
                <a:chOff x="7637117" y="2032760"/>
                <a:chExt cx="2354276" cy="2973100"/>
              </a:xfrm>
            </p:grpSpPr>
            <p:grpSp>
              <p:nvGrpSpPr>
                <p:cNvPr id="95" name="Group 94">
                  <a:extLst>
                    <a:ext uri="{FF2B5EF4-FFF2-40B4-BE49-F238E27FC236}">
                      <a16:creationId xmlns:a16="http://schemas.microsoft.com/office/drawing/2014/main" id="{6CBDDB57-3DCA-4D88-A799-B0C9D568FC9D}"/>
                    </a:ext>
                  </a:extLst>
                </p:cNvPr>
                <p:cNvGrpSpPr/>
                <p:nvPr/>
              </p:nvGrpSpPr>
              <p:grpSpPr>
                <a:xfrm>
                  <a:off x="7686885" y="2492508"/>
                  <a:ext cx="2138673" cy="369332"/>
                  <a:chOff x="1975504" y="1898155"/>
                  <a:chExt cx="2138673" cy="369332"/>
                </a:xfrm>
              </p:grpSpPr>
              <p:sp>
                <p:nvSpPr>
                  <p:cNvPr id="117" name="Rectangle 116">
                    <a:extLst>
                      <a:ext uri="{FF2B5EF4-FFF2-40B4-BE49-F238E27FC236}">
                        <a16:creationId xmlns:a16="http://schemas.microsoft.com/office/drawing/2014/main" id="{B6E340CE-1941-464C-8336-A1CCFC5AD874}"/>
                      </a:ext>
                    </a:extLst>
                  </p:cNvPr>
                  <p:cNvSpPr/>
                  <p:nvPr/>
                </p:nvSpPr>
                <p:spPr>
                  <a:xfrm rot="10800000">
                    <a:off x="1975504" y="1898155"/>
                    <a:ext cx="73131" cy="36933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993F532F-0FB4-4698-81C2-AB0A606E92E1}"/>
                      </a:ext>
                    </a:extLst>
                  </p:cNvPr>
                  <p:cNvSpPr txBox="1"/>
                  <p:nvPr/>
                </p:nvSpPr>
                <p:spPr>
                  <a:xfrm>
                    <a:off x="2059897" y="1928933"/>
                    <a:ext cx="2054280" cy="338554"/>
                  </a:xfrm>
                  <a:prstGeom prst="rect">
                    <a:avLst/>
                  </a:prstGeom>
                  <a:noFill/>
                </p:spPr>
                <p:txBody>
                  <a:bodyPr wrap="none" rtlCol="0">
                    <a:spAutoFit/>
                  </a:bodyPr>
                  <a:lstStyle/>
                  <a:p>
                    <a:r>
                      <a:rPr lang="en-US" sz="1600" dirty="0"/>
                      <a:t>Average Transaction</a:t>
                    </a:r>
                  </a:p>
                </p:txBody>
              </p:sp>
            </p:grpSp>
            <p:grpSp>
              <p:nvGrpSpPr>
                <p:cNvPr id="96" name="Group 95">
                  <a:extLst>
                    <a:ext uri="{FF2B5EF4-FFF2-40B4-BE49-F238E27FC236}">
                      <a16:creationId xmlns:a16="http://schemas.microsoft.com/office/drawing/2014/main" id="{CAFCB1E5-D649-4CEC-B801-3BDF079C2FD7}"/>
                    </a:ext>
                  </a:extLst>
                </p:cNvPr>
                <p:cNvGrpSpPr/>
                <p:nvPr/>
              </p:nvGrpSpPr>
              <p:grpSpPr>
                <a:xfrm>
                  <a:off x="7637117" y="2032760"/>
                  <a:ext cx="2354276" cy="2973100"/>
                  <a:chOff x="7637117" y="2298233"/>
                  <a:chExt cx="2354276" cy="2973100"/>
                </a:xfrm>
              </p:grpSpPr>
              <p:grpSp>
                <p:nvGrpSpPr>
                  <p:cNvPr id="97" name="Group 96">
                    <a:extLst>
                      <a:ext uri="{FF2B5EF4-FFF2-40B4-BE49-F238E27FC236}">
                        <a16:creationId xmlns:a16="http://schemas.microsoft.com/office/drawing/2014/main" id="{72980C5B-9ACD-49C6-BAC2-209B7E48A48A}"/>
                      </a:ext>
                    </a:extLst>
                  </p:cNvPr>
                  <p:cNvGrpSpPr/>
                  <p:nvPr/>
                </p:nvGrpSpPr>
                <p:grpSpPr>
                  <a:xfrm>
                    <a:off x="7637117" y="3296740"/>
                    <a:ext cx="2354276" cy="1974593"/>
                    <a:chOff x="8406113" y="2787597"/>
                    <a:chExt cx="2958037" cy="1925302"/>
                  </a:xfrm>
                </p:grpSpPr>
                <p:grpSp>
                  <p:nvGrpSpPr>
                    <p:cNvPr id="99" name="Group 98">
                      <a:extLst>
                        <a:ext uri="{FF2B5EF4-FFF2-40B4-BE49-F238E27FC236}">
                          <a16:creationId xmlns:a16="http://schemas.microsoft.com/office/drawing/2014/main" id="{C99A6BC4-D40F-4A44-8E9E-6390A860946D}"/>
                        </a:ext>
                      </a:extLst>
                    </p:cNvPr>
                    <p:cNvGrpSpPr/>
                    <p:nvPr/>
                  </p:nvGrpSpPr>
                  <p:grpSpPr>
                    <a:xfrm>
                      <a:off x="8406113" y="3007600"/>
                      <a:ext cx="1116531" cy="1705298"/>
                      <a:chOff x="8162223" y="2908109"/>
                      <a:chExt cx="1116531" cy="1498981"/>
                    </a:xfrm>
                  </p:grpSpPr>
                  <p:pic>
                    <p:nvPicPr>
                      <p:cNvPr id="112" name="Graphic 111" descr="Dollar">
                        <a:extLst>
                          <a:ext uri="{FF2B5EF4-FFF2-40B4-BE49-F238E27FC236}">
                            <a16:creationId xmlns:a16="http://schemas.microsoft.com/office/drawing/2014/main" id="{9AE3772E-0674-4DAE-B1DB-E8EF5590D5CD}"/>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77944" y="2908109"/>
                        <a:ext cx="914400" cy="749489"/>
                      </a:xfrm>
                      <a:prstGeom prst="rect">
                        <a:avLst/>
                      </a:prstGeom>
                    </p:spPr>
                  </p:pic>
                  <p:grpSp>
                    <p:nvGrpSpPr>
                      <p:cNvPr id="113" name="그룹 2">
                        <a:extLst>
                          <a:ext uri="{FF2B5EF4-FFF2-40B4-BE49-F238E27FC236}">
                            <a16:creationId xmlns:a16="http://schemas.microsoft.com/office/drawing/2014/main" id="{B413288E-BC22-4343-934B-7D913022656A}"/>
                          </a:ext>
                        </a:extLst>
                      </p:cNvPr>
                      <p:cNvGrpSpPr/>
                      <p:nvPr/>
                    </p:nvGrpSpPr>
                    <p:grpSpPr>
                      <a:xfrm>
                        <a:off x="8312215" y="3720875"/>
                        <a:ext cx="845857" cy="686215"/>
                        <a:chOff x="2975905" y="4520082"/>
                        <a:chExt cx="1055383" cy="1476375"/>
                      </a:xfrm>
                    </p:grpSpPr>
                    <p:sp>
                      <p:nvSpPr>
                        <p:cNvPr id="115" name="female figure">
                          <a:extLst>
                            <a:ext uri="{FF2B5EF4-FFF2-40B4-BE49-F238E27FC236}">
                              <a16:creationId xmlns:a16="http://schemas.microsoft.com/office/drawing/2014/main" id="{36D84AF2-2CF2-41B7-BA58-2B2DFF119ADD}"/>
                            </a:ext>
                          </a:extLst>
                        </p:cNvPr>
                        <p:cNvSpPr>
                          <a:spLocks/>
                        </p:cNvSpPr>
                        <p:nvPr/>
                      </p:nvSpPr>
                      <p:spPr bwMode="auto">
                        <a:xfrm>
                          <a:off x="2975905" y="4520082"/>
                          <a:ext cx="838200" cy="1466850"/>
                        </a:xfrm>
                        <a:custGeom>
                          <a:avLst/>
                          <a:gdLst>
                            <a:gd name="T0" fmla="*/ 217 w 223"/>
                            <a:gd name="T1" fmla="*/ 135 h 390"/>
                            <a:gd name="T2" fmla="*/ 200 w 223"/>
                            <a:gd name="T3" fmla="*/ 116 h 390"/>
                            <a:gd name="T4" fmla="*/ 145 w 223"/>
                            <a:gd name="T5" fmla="*/ 68 h 390"/>
                            <a:gd name="T6" fmla="*/ 140 w 223"/>
                            <a:gd name="T7" fmla="*/ 68 h 390"/>
                            <a:gd name="T8" fmla="*/ 146 w 223"/>
                            <a:gd name="T9" fmla="*/ 34 h 390"/>
                            <a:gd name="T10" fmla="*/ 76 w 223"/>
                            <a:gd name="T11" fmla="*/ 34 h 390"/>
                            <a:gd name="T12" fmla="*/ 80 w 223"/>
                            <a:gd name="T13" fmla="*/ 68 h 390"/>
                            <a:gd name="T14" fmla="*/ 79 w 223"/>
                            <a:gd name="T15" fmla="*/ 68 h 390"/>
                            <a:gd name="T16" fmla="*/ 58 w 223"/>
                            <a:gd name="T17" fmla="*/ 79 h 390"/>
                            <a:gd name="T18" fmla="*/ 7 w 223"/>
                            <a:gd name="T19" fmla="*/ 133 h 390"/>
                            <a:gd name="T20" fmla="*/ 2 w 223"/>
                            <a:gd name="T21" fmla="*/ 141 h 390"/>
                            <a:gd name="T22" fmla="*/ 5 w 223"/>
                            <a:gd name="T23" fmla="*/ 159 h 390"/>
                            <a:gd name="T24" fmla="*/ 36 w 223"/>
                            <a:gd name="T25" fmla="*/ 202 h 390"/>
                            <a:gd name="T26" fmla="*/ 46 w 223"/>
                            <a:gd name="T27" fmla="*/ 210 h 390"/>
                            <a:gd name="T28" fmla="*/ 64 w 223"/>
                            <a:gd name="T29" fmla="*/ 207 h 390"/>
                            <a:gd name="T30" fmla="*/ 58 w 223"/>
                            <a:gd name="T31" fmla="*/ 165 h 390"/>
                            <a:gd name="T32" fmla="*/ 54 w 223"/>
                            <a:gd name="T33" fmla="*/ 159 h 390"/>
                            <a:gd name="T34" fmla="*/ 51 w 223"/>
                            <a:gd name="T35" fmla="*/ 154 h 390"/>
                            <a:gd name="T36" fmla="*/ 52 w 223"/>
                            <a:gd name="T37" fmla="*/ 143 h 390"/>
                            <a:gd name="T38" fmla="*/ 57 w 223"/>
                            <a:gd name="T39" fmla="*/ 138 h 390"/>
                            <a:gd name="T40" fmla="*/ 66 w 223"/>
                            <a:gd name="T41" fmla="*/ 132 h 390"/>
                            <a:gd name="T42" fmla="*/ 65 w 223"/>
                            <a:gd name="T43" fmla="*/ 140 h 390"/>
                            <a:gd name="T44" fmla="*/ 59 w 223"/>
                            <a:gd name="T45" fmla="*/ 160 h 390"/>
                            <a:gd name="T46" fmla="*/ 59 w 223"/>
                            <a:gd name="T47" fmla="*/ 161 h 390"/>
                            <a:gd name="T48" fmla="*/ 75 w 223"/>
                            <a:gd name="T49" fmla="*/ 195 h 390"/>
                            <a:gd name="T50" fmla="*/ 53 w 223"/>
                            <a:gd name="T51" fmla="*/ 214 h 390"/>
                            <a:gd name="T52" fmla="*/ 33 w 223"/>
                            <a:gd name="T53" fmla="*/ 255 h 390"/>
                            <a:gd name="T54" fmla="*/ 65 w 223"/>
                            <a:gd name="T55" fmla="*/ 278 h 390"/>
                            <a:gd name="T56" fmla="*/ 84 w 223"/>
                            <a:gd name="T57" fmla="*/ 390 h 390"/>
                            <a:gd name="T58" fmla="*/ 110 w 223"/>
                            <a:gd name="T59" fmla="*/ 372 h 390"/>
                            <a:gd name="T60" fmla="*/ 113 w 223"/>
                            <a:gd name="T61" fmla="*/ 278 h 390"/>
                            <a:gd name="T62" fmla="*/ 132 w 223"/>
                            <a:gd name="T63" fmla="*/ 390 h 390"/>
                            <a:gd name="T64" fmla="*/ 157 w 223"/>
                            <a:gd name="T65" fmla="*/ 372 h 390"/>
                            <a:gd name="T66" fmla="*/ 172 w 223"/>
                            <a:gd name="T67" fmla="*/ 278 h 390"/>
                            <a:gd name="T68" fmla="*/ 178 w 223"/>
                            <a:gd name="T69" fmla="*/ 213 h 390"/>
                            <a:gd name="T70" fmla="*/ 156 w 223"/>
                            <a:gd name="T71" fmla="*/ 210 h 390"/>
                            <a:gd name="T72" fmla="*/ 152 w 223"/>
                            <a:gd name="T73" fmla="*/ 177 h 390"/>
                            <a:gd name="T74" fmla="*/ 164 w 223"/>
                            <a:gd name="T75" fmla="*/ 161 h 390"/>
                            <a:gd name="T76" fmla="*/ 158 w 223"/>
                            <a:gd name="T77" fmla="*/ 141 h 390"/>
                            <a:gd name="T78" fmla="*/ 157 w 223"/>
                            <a:gd name="T79" fmla="*/ 132 h 390"/>
                            <a:gd name="T80" fmla="*/ 166 w 223"/>
                            <a:gd name="T81" fmla="*/ 138 h 390"/>
                            <a:gd name="T82" fmla="*/ 171 w 223"/>
                            <a:gd name="T83" fmla="*/ 143 h 390"/>
                            <a:gd name="T84" fmla="*/ 172 w 223"/>
                            <a:gd name="T85" fmla="*/ 154 h 390"/>
                            <a:gd name="T86" fmla="*/ 168 w 223"/>
                            <a:gd name="T87" fmla="*/ 160 h 390"/>
                            <a:gd name="T88" fmla="*/ 165 w 223"/>
                            <a:gd name="T89" fmla="*/ 164 h 390"/>
                            <a:gd name="T90" fmla="*/ 165 w 223"/>
                            <a:gd name="T91" fmla="*/ 164 h 390"/>
                            <a:gd name="T92" fmla="*/ 155 w 223"/>
                            <a:gd name="T93" fmla="*/ 179 h 390"/>
                            <a:gd name="T94" fmla="*/ 169 w 223"/>
                            <a:gd name="T95" fmla="*/ 211 h 390"/>
                            <a:gd name="T96" fmla="*/ 186 w 223"/>
                            <a:gd name="T97" fmla="*/ 202 h 390"/>
                            <a:gd name="T98" fmla="*/ 217 w 223"/>
                            <a:gd name="T99" fmla="*/ 159 h 390"/>
                            <a:gd name="T100" fmla="*/ 221 w 223"/>
                            <a:gd name="T101" fmla="*/ 1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3" h="39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male figure">
                          <a:extLst>
                            <a:ext uri="{FF2B5EF4-FFF2-40B4-BE49-F238E27FC236}">
                              <a16:creationId xmlns:a16="http://schemas.microsoft.com/office/drawing/2014/main" id="{15208CB7-52C1-47A7-8341-0A40C86697AA}"/>
                            </a:ext>
                          </a:extLst>
                        </p:cNvPr>
                        <p:cNvSpPr>
                          <a:spLocks/>
                        </p:cNvSpPr>
                        <p:nvPr/>
                      </p:nvSpPr>
                      <p:spPr bwMode="auto">
                        <a:xfrm>
                          <a:off x="3145463" y="4529607"/>
                          <a:ext cx="885825" cy="1466850"/>
                        </a:xfrm>
                        <a:custGeom>
                          <a:avLst/>
                          <a:gdLst>
                            <a:gd name="T0" fmla="*/ 231 w 236"/>
                            <a:gd name="T1" fmla="*/ 136 h 390"/>
                            <a:gd name="T2" fmla="*/ 213 w 236"/>
                            <a:gd name="T3" fmla="*/ 117 h 390"/>
                            <a:gd name="T4" fmla="*/ 162 w 236"/>
                            <a:gd name="T5" fmla="*/ 69 h 390"/>
                            <a:gd name="T6" fmla="*/ 128 w 236"/>
                            <a:gd name="T7" fmla="*/ 68 h 390"/>
                            <a:gd name="T8" fmla="*/ 119 w 236"/>
                            <a:gd name="T9" fmla="*/ 0 h 390"/>
                            <a:gd name="T10" fmla="*/ 110 w 236"/>
                            <a:gd name="T11" fmla="*/ 68 h 390"/>
                            <a:gd name="T12" fmla="*/ 73 w 236"/>
                            <a:gd name="T13" fmla="*/ 70 h 390"/>
                            <a:gd name="T14" fmla="*/ 24 w 236"/>
                            <a:gd name="T15" fmla="*/ 117 h 390"/>
                            <a:gd name="T16" fmla="*/ 6 w 236"/>
                            <a:gd name="T17" fmla="*/ 136 h 390"/>
                            <a:gd name="T18" fmla="*/ 5 w 236"/>
                            <a:gd name="T19" fmla="*/ 158 h 390"/>
                            <a:gd name="T20" fmla="*/ 18 w 236"/>
                            <a:gd name="T21" fmla="*/ 177 h 390"/>
                            <a:gd name="T22" fmla="*/ 65 w 236"/>
                            <a:gd name="T23" fmla="*/ 209 h 390"/>
                            <a:gd name="T24" fmla="*/ 69 w 236"/>
                            <a:gd name="T25" fmla="*/ 180 h 390"/>
                            <a:gd name="T26" fmla="*/ 67 w 236"/>
                            <a:gd name="T27" fmla="*/ 176 h 390"/>
                            <a:gd name="T28" fmla="*/ 52 w 236"/>
                            <a:gd name="T29" fmla="*/ 156 h 390"/>
                            <a:gd name="T30" fmla="*/ 52 w 236"/>
                            <a:gd name="T31" fmla="*/ 145 h 390"/>
                            <a:gd name="T32" fmla="*/ 67 w 236"/>
                            <a:gd name="T33" fmla="*/ 149 h 390"/>
                            <a:gd name="T34" fmla="*/ 72 w 236"/>
                            <a:gd name="T35" fmla="*/ 178 h 390"/>
                            <a:gd name="T36" fmla="*/ 67 w 236"/>
                            <a:gd name="T37" fmla="*/ 211 h 390"/>
                            <a:gd name="T38" fmla="*/ 67 w 236"/>
                            <a:gd name="T39" fmla="*/ 227 h 390"/>
                            <a:gd name="T40" fmla="*/ 89 w 236"/>
                            <a:gd name="T41" fmla="*/ 390 h 390"/>
                            <a:gd name="T42" fmla="*/ 111 w 236"/>
                            <a:gd name="T43" fmla="*/ 257 h 390"/>
                            <a:gd name="T44" fmla="*/ 126 w 236"/>
                            <a:gd name="T45" fmla="*/ 257 h 390"/>
                            <a:gd name="T46" fmla="*/ 148 w 236"/>
                            <a:gd name="T47" fmla="*/ 390 h 390"/>
                            <a:gd name="T48" fmla="*/ 170 w 236"/>
                            <a:gd name="T49" fmla="*/ 227 h 390"/>
                            <a:gd name="T50" fmla="*/ 169 w 236"/>
                            <a:gd name="T51" fmla="*/ 211 h 390"/>
                            <a:gd name="T52" fmla="*/ 165 w 236"/>
                            <a:gd name="T53" fmla="*/ 178 h 390"/>
                            <a:gd name="T54" fmla="*/ 170 w 236"/>
                            <a:gd name="T55" fmla="*/ 129 h 390"/>
                            <a:gd name="T56" fmla="*/ 184 w 236"/>
                            <a:gd name="T57" fmla="*/ 144 h 390"/>
                            <a:gd name="T58" fmla="*/ 185 w 236"/>
                            <a:gd name="T59" fmla="*/ 155 h 390"/>
                            <a:gd name="T60" fmla="*/ 170 w 236"/>
                            <a:gd name="T61" fmla="*/ 176 h 390"/>
                            <a:gd name="T62" fmla="*/ 169 w 236"/>
                            <a:gd name="T63" fmla="*/ 207 h 390"/>
                            <a:gd name="T64" fmla="*/ 171 w 236"/>
                            <a:gd name="T65" fmla="*/ 209 h 390"/>
                            <a:gd name="T66" fmla="*/ 218 w 236"/>
                            <a:gd name="T67" fmla="*/ 177 h 390"/>
                            <a:gd name="T68" fmla="*/ 232 w 236"/>
                            <a:gd name="T69"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39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14" name="Straight Connector 113">
                        <a:extLst>
                          <a:ext uri="{FF2B5EF4-FFF2-40B4-BE49-F238E27FC236}">
                            <a16:creationId xmlns:a16="http://schemas.microsoft.com/office/drawing/2014/main" id="{C0633D7D-E5DE-4E89-93BC-CACF827C567B}"/>
                          </a:ext>
                        </a:extLst>
                      </p:cNvPr>
                      <p:cNvCxnSpPr>
                        <a:cxnSpLocks/>
                      </p:cNvCxnSpPr>
                      <p:nvPr/>
                    </p:nvCxnSpPr>
                    <p:spPr>
                      <a:xfrm>
                        <a:off x="8162223" y="3657600"/>
                        <a:ext cx="1116531"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8715E4C-F445-4B0C-906C-0E6CEF8D90CD}"/>
                        </a:ext>
                      </a:extLst>
                    </p:cNvPr>
                    <p:cNvGrpSpPr/>
                    <p:nvPr/>
                  </p:nvGrpSpPr>
                  <p:grpSpPr>
                    <a:xfrm>
                      <a:off x="9326329" y="3007600"/>
                      <a:ext cx="1116531" cy="1705298"/>
                      <a:chOff x="8162223" y="2908109"/>
                      <a:chExt cx="1116531" cy="1498981"/>
                    </a:xfrm>
                  </p:grpSpPr>
                  <p:pic>
                    <p:nvPicPr>
                      <p:cNvPr id="107" name="Graphic 106" descr="Dollar">
                        <a:extLst>
                          <a:ext uri="{FF2B5EF4-FFF2-40B4-BE49-F238E27FC236}">
                            <a16:creationId xmlns:a16="http://schemas.microsoft.com/office/drawing/2014/main" id="{81F29F93-38E6-4F3E-8CD0-563ABB7B44F7}"/>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77944" y="2908109"/>
                        <a:ext cx="914400" cy="749489"/>
                      </a:xfrm>
                      <a:prstGeom prst="rect">
                        <a:avLst/>
                      </a:prstGeom>
                    </p:spPr>
                  </p:pic>
                  <p:grpSp>
                    <p:nvGrpSpPr>
                      <p:cNvPr id="108" name="그룹 2">
                        <a:extLst>
                          <a:ext uri="{FF2B5EF4-FFF2-40B4-BE49-F238E27FC236}">
                            <a16:creationId xmlns:a16="http://schemas.microsoft.com/office/drawing/2014/main" id="{7A515862-4F0F-4203-AD8F-8511DD9D4FF9}"/>
                          </a:ext>
                        </a:extLst>
                      </p:cNvPr>
                      <p:cNvGrpSpPr/>
                      <p:nvPr/>
                    </p:nvGrpSpPr>
                    <p:grpSpPr>
                      <a:xfrm>
                        <a:off x="8312215" y="3720875"/>
                        <a:ext cx="845857" cy="686215"/>
                        <a:chOff x="2975905" y="4520082"/>
                        <a:chExt cx="1055383" cy="1476375"/>
                      </a:xfrm>
                    </p:grpSpPr>
                    <p:sp>
                      <p:nvSpPr>
                        <p:cNvPr id="110" name="female figure">
                          <a:extLst>
                            <a:ext uri="{FF2B5EF4-FFF2-40B4-BE49-F238E27FC236}">
                              <a16:creationId xmlns:a16="http://schemas.microsoft.com/office/drawing/2014/main" id="{A2EEA29A-E830-401E-8E4D-96A1891124F1}"/>
                            </a:ext>
                          </a:extLst>
                        </p:cNvPr>
                        <p:cNvSpPr>
                          <a:spLocks/>
                        </p:cNvSpPr>
                        <p:nvPr/>
                      </p:nvSpPr>
                      <p:spPr bwMode="auto">
                        <a:xfrm>
                          <a:off x="2975905" y="4520082"/>
                          <a:ext cx="838200" cy="1466850"/>
                        </a:xfrm>
                        <a:custGeom>
                          <a:avLst/>
                          <a:gdLst>
                            <a:gd name="T0" fmla="*/ 217 w 223"/>
                            <a:gd name="T1" fmla="*/ 135 h 390"/>
                            <a:gd name="T2" fmla="*/ 200 w 223"/>
                            <a:gd name="T3" fmla="*/ 116 h 390"/>
                            <a:gd name="T4" fmla="*/ 145 w 223"/>
                            <a:gd name="T5" fmla="*/ 68 h 390"/>
                            <a:gd name="T6" fmla="*/ 140 w 223"/>
                            <a:gd name="T7" fmla="*/ 68 h 390"/>
                            <a:gd name="T8" fmla="*/ 146 w 223"/>
                            <a:gd name="T9" fmla="*/ 34 h 390"/>
                            <a:gd name="T10" fmla="*/ 76 w 223"/>
                            <a:gd name="T11" fmla="*/ 34 h 390"/>
                            <a:gd name="T12" fmla="*/ 80 w 223"/>
                            <a:gd name="T13" fmla="*/ 68 h 390"/>
                            <a:gd name="T14" fmla="*/ 79 w 223"/>
                            <a:gd name="T15" fmla="*/ 68 h 390"/>
                            <a:gd name="T16" fmla="*/ 58 w 223"/>
                            <a:gd name="T17" fmla="*/ 79 h 390"/>
                            <a:gd name="T18" fmla="*/ 7 w 223"/>
                            <a:gd name="T19" fmla="*/ 133 h 390"/>
                            <a:gd name="T20" fmla="*/ 2 w 223"/>
                            <a:gd name="T21" fmla="*/ 141 h 390"/>
                            <a:gd name="T22" fmla="*/ 5 w 223"/>
                            <a:gd name="T23" fmla="*/ 159 h 390"/>
                            <a:gd name="T24" fmla="*/ 36 w 223"/>
                            <a:gd name="T25" fmla="*/ 202 h 390"/>
                            <a:gd name="T26" fmla="*/ 46 w 223"/>
                            <a:gd name="T27" fmla="*/ 210 h 390"/>
                            <a:gd name="T28" fmla="*/ 64 w 223"/>
                            <a:gd name="T29" fmla="*/ 207 h 390"/>
                            <a:gd name="T30" fmla="*/ 58 w 223"/>
                            <a:gd name="T31" fmla="*/ 165 h 390"/>
                            <a:gd name="T32" fmla="*/ 54 w 223"/>
                            <a:gd name="T33" fmla="*/ 159 h 390"/>
                            <a:gd name="T34" fmla="*/ 51 w 223"/>
                            <a:gd name="T35" fmla="*/ 154 h 390"/>
                            <a:gd name="T36" fmla="*/ 52 w 223"/>
                            <a:gd name="T37" fmla="*/ 143 h 390"/>
                            <a:gd name="T38" fmla="*/ 57 w 223"/>
                            <a:gd name="T39" fmla="*/ 138 h 390"/>
                            <a:gd name="T40" fmla="*/ 66 w 223"/>
                            <a:gd name="T41" fmla="*/ 132 h 390"/>
                            <a:gd name="T42" fmla="*/ 65 w 223"/>
                            <a:gd name="T43" fmla="*/ 140 h 390"/>
                            <a:gd name="T44" fmla="*/ 59 w 223"/>
                            <a:gd name="T45" fmla="*/ 160 h 390"/>
                            <a:gd name="T46" fmla="*/ 59 w 223"/>
                            <a:gd name="T47" fmla="*/ 161 h 390"/>
                            <a:gd name="T48" fmla="*/ 75 w 223"/>
                            <a:gd name="T49" fmla="*/ 195 h 390"/>
                            <a:gd name="T50" fmla="*/ 53 w 223"/>
                            <a:gd name="T51" fmla="*/ 214 h 390"/>
                            <a:gd name="T52" fmla="*/ 33 w 223"/>
                            <a:gd name="T53" fmla="*/ 255 h 390"/>
                            <a:gd name="T54" fmla="*/ 65 w 223"/>
                            <a:gd name="T55" fmla="*/ 278 h 390"/>
                            <a:gd name="T56" fmla="*/ 84 w 223"/>
                            <a:gd name="T57" fmla="*/ 390 h 390"/>
                            <a:gd name="T58" fmla="*/ 110 w 223"/>
                            <a:gd name="T59" fmla="*/ 372 h 390"/>
                            <a:gd name="T60" fmla="*/ 113 w 223"/>
                            <a:gd name="T61" fmla="*/ 278 h 390"/>
                            <a:gd name="T62" fmla="*/ 132 w 223"/>
                            <a:gd name="T63" fmla="*/ 390 h 390"/>
                            <a:gd name="T64" fmla="*/ 157 w 223"/>
                            <a:gd name="T65" fmla="*/ 372 h 390"/>
                            <a:gd name="T66" fmla="*/ 172 w 223"/>
                            <a:gd name="T67" fmla="*/ 278 h 390"/>
                            <a:gd name="T68" fmla="*/ 178 w 223"/>
                            <a:gd name="T69" fmla="*/ 213 h 390"/>
                            <a:gd name="T70" fmla="*/ 156 w 223"/>
                            <a:gd name="T71" fmla="*/ 210 h 390"/>
                            <a:gd name="T72" fmla="*/ 152 w 223"/>
                            <a:gd name="T73" fmla="*/ 177 h 390"/>
                            <a:gd name="T74" fmla="*/ 164 w 223"/>
                            <a:gd name="T75" fmla="*/ 161 h 390"/>
                            <a:gd name="T76" fmla="*/ 158 w 223"/>
                            <a:gd name="T77" fmla="*/ 141 h 390"/>
                            <a:gd name="T78" fmla="*/ 157 w 223"/>
                            <a:gd name="T79" fmla="*/ 132 h 390"/>
                            <a:gd name="T80" fmla="*/ 166 w 223"/>
                            <a:gd name="T81" fmla="*/ 138 h 390"/>
                            <a:gd name="T82" fmla="*/ 171 w 223"/>
                            <a:gd name="T83" fmla="*/ 143 h 390"/>
                            <a:gd name="T84" fmla="*/ 172 w 223"/>
                            <a:gd name="T85" fmla="*/ 154 h 390"/>
                            <a:gd name="T86" fmla="*/ 168 w 223"/>
                            <a:gd name="T87" fmla="*/ 160 h 390"/>
                            <a:gd name="T88" fmla="*/ 165 w 223"/>
                            <a:gd name="T89" fmla="*/ 164 h 390"/>
                            <a:gd name="T90" fmla="*/ 165 w 223"/>
                            <a:gd name="T91" fmla="*/ 164 h 390"/>
                            <a:gd name="T92" fmla="*/ 155 w 223"/>
                            <a:gd name="T93" fmla="*/ 179 h 390"/>
                            <a:gd name="T94" fmla="*/ 169 w 223"/>
                            <a:gd name="T95" fmla="*/ 211 h 390"/>
                            <a:gd name="T96" fmla="*/ 186 w 223"/>
                            <a:gd name="T97" fmla="*/ 202 h 390"/>
                            <a:gd name="T98" fmla="*/ 217 w 223"/>
                            <a:gd name="T99" fmla="*/ 159 h 390"/>
                            <a:gd name="T100" fmla="*/ 221 w 223"/>
                            <a:gd name="T101" fmla="*/ 1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3" h="39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male figure">
                          <a:extLst>
                            <a:ext uri="{FF2B5EF4-FFF2-40B4-BE49-F238E27FC236}">
                              <a16:creationId xmlns:a16="http://schemas.microsoft.com/office/drawing/2014/main" id="{32905171-363F-4BB1-8554-1F983094F1BC}"/>
                            </a:ext>
                          </a:extLst>
                        </p:cNvPr>
                        <p:cNvSpPr>
                          <a:spLocks/>
                        </p:cNvSpPr>
                        <p:nvPr/>
                      </p:nvSpPr>
                      <p:spPr bwMode="auto">
                        <a:xfrm>
                          <a:off x="3145463" y="4529607"/>
                          <a:ext cx="885825" cy="1466850"/>
                        </a:xfrm>
                        <a:custGeom>
                          <a:avLst/>
                          <a:gdLst>
                            <a:gd name="T0" fmla="*/ 231 w 236"/>
                            <a:gd name="T1" fmla="*/ 136 h 390"/>
                            <a:gd name="T2" fmla="*/ 213 w 236"/>
                            <a:gd name="T3" fmla="*/ 117 h 390"/>
                            <a:gd name="T4" fmla="*/ 162 w 236"/>
                            <a:gd name="T5" fmla="*/ 69 h 390"/>
                            <a:gd name="T6" fmla="*/ 128 w 236"/>
                            <a:gd name="T7" fmla="*/ 68 h 390"/>
                            <a:gd name="T8" fmla="*/ 119 w 236"/>
                            <a:gd name="T9" fmla="*/ 0 h 390"/>
                            <a:gd name="T10" fmla="*/ 110 w 236"/>
                            <a:gd name="T11" fmla="*/ 68 h 390"/>
                            <a:gd name="T12" fmla="*/ 73 w 236"/>
                            <a:gd name="T13" fmla="*/ 70 h 390"/>
                            <a:gd name="T14" fmla="*/ 24 w 236"/>
                            <a:gd name="T15" fmla="*/ 117 h 390"/>
                            <a:gd name="T16" fmla="*/ 6 w 236"/>
                            <a:gd name="T17" fmla="*/ 136 h 390"/>
                            <a:gd name="T18" fmla="*/ 5 w 236"/>
                            <a:gd name="T19" fmla="*/ 158 h 390"/>
                            <a:gd name="T20" fmla="*/ 18 w 236"/>
                            <a:gd name="T21" fmla="*/ 177 h 390"/>
                            <a:gd name="T22" fmla="*/ 65 w 236"/>
                            <a:gd name="T23" fmla="*/ 209 h 390"/>
                            <a:gd name="T24" fmla="*/ 69 w 236"/>
                            <a:gd name="T25" fmla="*/ 180 h 390"/>
                            <a:gd name="T26" fmla="*/ 67 w 236"/>
                            <a:gd name="T27" fmla="*/ 176 h 390"/>
                            <a:gd name="T28" fmla="*/ 52 w 236"/>
                            <a:gd name="T29" fmla="*/ 156 h 390"/>
                            <a:gd name="T30" fmla="*/ 52 w 236"/>
                            <a:gd name="T31" fmla="*/ 145 h 390"/>
                            <a:gd name="T32" fmla="*/ 67 w 236"/>
                            <a:gd name="T33" fmla="*/ 149 h 390"/>
                            <a:gd name="T34" fmla="*/ 72 w 236"/>
                            <a:gd name="T35" fmla="*/ 178 h 390"/>
                            <a:gd name="T36" fmla="*/ 67 w 236"/>
                            <a:gd name="T37" fmla="*/ 211 h 390"/>
                            <a:gd name="T38" fmla="*/ 67 w 236"/>
                            <a:gd name="T39" fmla="*/ 227 h 390"/>
                            <a:gd name="T40" fmla="*/ 89 w 236"/>
                            <a:gd name="T41" fmla="*/ 390 h 390"/>
                            <a:gd name="T42" fmla="*/ 111 w 236"/>
                            <a:gd name="T43" fmla="*/ 257 h 390"/>
                            <a:gd name="T44" fmla="*/ 126 w 236"/>
                            <a:gd name="T45" fmla="*/ 257 h 390"/>
                            <a:gd name="T46" fmla="*/ 148 w 236"/>
                            <a:gd name="T47" fmla="*/ 390 h 390"/>
                            <a:gd name="T48" fmla="*/ 170 w 236"/>
                            <a:gd name="T49" fmla="*/ 227 h 390"/>
                            <a:gd name="T50" fmla="*/ 169 w 236"/>
                            <a:gd name="T51" fmla="*/ 211 h 390"/>
                            <a:gd name="T52" fmla="*/ 165 w 236"/>
                            <a:gd name="T53" fmla="*/ 178 h 390"/>
                            <a:gd name="T54" fmla="*/ 170 w 236"/>
                            <a:gd name="T55" fmla="*/ 129 h 390"/>
                            <a:gd name="T56" fmla="*/ 184 w 236"/>
                            <a:gd name="T57" fmla="*/ 144 h 390"/>
                            <a:gd name="T58" fmla="*/ 185 w 236"/>
                            <a:gd name="T59" fmla="*/ 155 h 390"/>
                            <a:gd name="T60" fmla="*/ 170 w 236"/>
                            <a:gd name="T61" fmla="*/ 176 h 390"/>
                            <a:gd name="T62" fmla="*/ 169 w 236"/>
                            <a:gd name="T63" fmla="*/ 207 h 390"/>
                            <a:gd name="T64" fmla="*/ 171 w 236"/>
                            <a:gd name="T65" fmla="*/ 209 h 390"/>
                            <a:gd name="T66" fmla="*/ 218 w 236"/>
                            <a:gd name="T67" fmla="*/ 177 h 390"/>
                            <a:gd name="T68" fmla="*/ 232 w 236"/>
                            <a:gd name="T69"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39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9" name="Straight Connector 108">
                        <a:extLst>
                          <a:ext uri="{FF2B5EF4-FFF2-40B4-BE49-F238E27FC236}">
                            <a16:creationId xmlns:a16="http://schemas.microsoft.com/office/drawing/2014/main" id="{7F00F1C8-C20A-4E87-8FEF-7259BD52D8C0}"/>
                          </a:ext>
                        </a:extLst>
                      </p:cNvPr>
                      <p:cNvCxnSpPr>
                        <a:cxnSpLocks/>
                      </p:cNvCxnSpPr>
                      <p:nvPr/>
                    </p:nvCxnSpPr>
                    <p:spPr>
                      <a:xfrm>
                        <a:off x="8162223" y="3657600"/>
                        <a:ext cx="1116531"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CA86A6E-36C2-4371-99B8-27502415D29E}"/>
                        </a:ext>
                      </a:extLst>
                    </p:cNvPr>
                    <p:cNvGrpSpPr/>
                    <p:nvPr/>
                  </p:nvGrpSpPr>
                  <p:grpSpPr>
                    <a:xfrm>
                      <a:off x="10247619" y="2787597"/>
                      <a:ext cx="1116531" cy="1925302"/>
                      <a:chOff x="8162223" y="2833167"/>
                      <a:chExt cx="1116531" cy="1573923"/>
                    </a:xfrm>
                  </p:grpSpPr>
                  <p:pic>
                    <p:nvPicPr>
                      <p:cNvPr id="102" name="Graphic 101" descr="Dollar">
                        <a:extLst>
                          <a:ext uri="{FF2B5EF4-FFF2-40B4-BE49-F238E27FC236}">
                            <a16:creationId xmlns:a16="http://schemas.microsoft.com/office/drawing/2014/main" id="{17C00720-05B9-415D-9767-7F81B28F7CE3}"/>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77944" y="2833167"/>
                        <a:ext cx="914400" cy="824433"/>
                      </a:xfrm>
                      <a:prstGeom prst="rect">
                        <a:avLst/>
                      </a:prstGeom>
                    </p:spPr>
                  </p:pic>
                  <p:grpSp>
                    <p:nvGrpSpPr>
                      <p:cNvPr id="103" name="그룹 2">
                        <a:extLst>
                          <a:ext uri="{FF2B5EF4-FFF2-40B4-BE49-F238E27FC236}">
                            <a16:creationId xmlns:a16="http://schemas.microsoft.com/office/drawing/2014/main" id="{85297654-A2D0-45E4-AD34-BDA592F5786A}"/>
                          </a:ext>
                        </a:extLst>
                      </p:cNvPr>
                      <p:cNvGrpSpPr/>
                      <p:nvPr/>
                    </p:nvGrpSpPr>
                    <p:grpSpPr>
                      <a:xfrm>
                        <a:off x="8312215" y="3720875"/>
                        <a:ext cx="845857" cy="686215"/>
                        <a:chOff x="2975905" y="4520082"/>
                        <a:chExt cx="1055383" cy="1476375"/>
                      </a:xfrm>
                    </p:grpSpPr>
                    <p:sp>
                      <p:nvSpPr>
                        <p:cNvPr id="105" name="female figure">
                          <a:extLst>
                            <a:ext uri="{FF2B5EF4-FFF2-40B4-BE49-F238E27FC236}">
                              <a16:creationId xmlns:a16="http://schemas.microsoft.com/office/drawing/2014/main" id="{0FEDD939-F1AA-4B30-A0A5-4E963592D4D7}"/>
                            </a:ext>
                          </a:extLst>
                        </p:cNvPr>
                        <p:cNvSpPr>
                          <a:spLocks/>
                        </p:cNvSpPr>
                        <p:nvPr/>
                      </p:nvSpPr>
                      <p:spPr bwMode="auto">
                        <a:xfrm>
                          <a:off x="2975905" y="4520082"/>
                          <a:ext cx="838200" cy="1466850"/>
                        </a:xfrm>
                        <a:custGeom>
                          <a:avLst/>
                          <a:gdLst>
                            <a:gd name="T0" fmla="*/ 217 w 223"/>
                            <a:gd name="T1" fmla="*/ 135 h 390"/>
                            <a:gd name="T2" fmla="*/ 200 w 223"/>
                            <a:gd name="T3" fmla="*/ 116 h 390"/>
                            <a:gd name="T4" fmla="*/ 145 w 223"/>
                            <a:gd name="T5" fmla="*/ 68 h 390"/>
                            <a:gd name="T6" fmla="*/ 140 w 223"/>
                            <a:gd name="T7" fmla="*/ 68 h 390"/>
                            <a:gd name="T8" fmla="*/ 146 w 223"/>
                            <a:gd name="T9" fmla="*/ 34 h 390"/>
                            <a:gd name="T10" fmla="*/ 76 w 223"/>
                            <a:gd name="T11" fmla="*/ 34 h 390"/>
                            <a:gd name="T12" fmla="*/ 80 w 223"/>
                            <a:gd name="T13" fmla="*/ 68 h 390"/>
                            <a:gd name="T14" fmla="*/ 79 w 223"/>
                            <a:gd name="T15" fmla="*/ 68 h 390"/>
                            <a:gd name="T16" fmla="*/ 58 w 223"/>
                            <a:gd name="T17" fmla="*/ 79 h 390"/>
                            <a:gd name="T18" fmla="*/ 7 w 223"/>
                            <a:gd name="T19" fmla="*/ 133 h 390"/>
                            <a:gd name="T20" fmla="*/ 2 w 223"/>
                            <a:gd name="T21" fmla="*/ 141 h 390"/>
                            <a:gd name="T22" fmla="*/ 5 w 223"/>
                            <a:gd name="T23" fmla="*/ 159 h 390"/>
                            <a:gd name="T24" fmla="*/ 36 w 223"/>
                            <a:gd name="T25" fmla="*/ 202 h 390"/>
                            <a:gd name="T26" fmla="*/ 46 w 223"/>
                            <a:gd name="T27" fmla="*/ 210 h 390"/>
                            <a:gd name="T28" fmla="*/ 64 w 223"/>
                            <a:gd name="T29" fmla="*/ 207 h 390"/>
                            <a:gd name="T30" fmla="*/ 58 w 223"/>
                            <a:gd name="T31" fmla="*/ 165 h 390"/>
                            <a:gd name="T32" fmla="*/ 54 w 223"/>
                            <a:gd name="T33" fmla="*/ 159 h 390"/>
                            <a:gd name="T34" fmla="*/ 51 w 223"/>
                            <a:gd name="T35" fmla="*/ 154 h 390"/>
                            <a:gd name="T36" fmla="*/ 52 w 223"/>
                            <a:gd name="T37" fmla="*/ 143 h 390"/>
                            <a:gd name="T38" fmla="*/ 57 w 223"/>
                            <a:gd name="T39" fmla="*/ 138 h 390"/>
                            <a:gd name="T40" fmla="*/ 66 w 223"/>
                            <a:gd name="T41" fmla="*/ 132 h 390"/>
                            <a:gd name="T42" fmla="*/ 65 w 223"/>
                            <a:gd name="T43" fmla="*/ 140 h 390"/>
                            <a:gd name="T44" fmla="*/ 59 w 223"/>
                            <a:gd name="T45" fmla="*/ 160 h 390"/>
                            <a:gd name="T46" fmla="*/ 59 w 223"/>
                            <a:gd name="T47" fmla="*/ 161 h 390"/>
                            <a:gd name="T48" fmla="*/ 75 w 223"/>
                            <a:gd name="T49" fmla="*/ 195 h 390"/>
                            <a:gd name="T50" fmla="*/ 53 w 223"/>
                            <a:gd name="T51" fmla="*/ 214 h 390"/>
                            <a:gd name="T52" fmla="*/ 33 w 223"/>
                            <a:gd name="T53" fmla="*/ 255 h 390"/>
                            <a:gd name="T54" fmla="*/ 65 w 223"/>
                            <a:gd name="T55" fmla="*/ 278 h 390"/>
                            <a:gd name="T56" fmla="*/ 84 w 223"/>
                            <a:gd name="T57" fmla="*/ 390 h 390"/>
                            <a:gd name="T58" fmla="*/ 110 w 223"/>
                            <a:gd name="T59" fmla="*/ 372 h 390"/>
                            <a:gd name="T60" fmla="*/ 113 w 223"/>
                            <a:gd name="T61" fmla="*/ 278 h 390"/>
                            <a:gd name="T62" fmla="*/ 132 w 223"/>
                            <a:gd name="T63" fmla="*/ 390 h 390"/>
                            <a:gd name="T64" fmla="*/ 157 w 223"/>
                            <a:gd name="T65" fmla="*/ 372 h 390"/>
                            <a:gd name="T66" fmla="*/ 172 w 223"/>
                            <a:gd name="T67" fmla="*/ 278 h 390"/>
                            <a:gd name="T68" fmla="*/ 178 w 223"/>
                            <a:gd name="T69" fmla="*/ 213 h 390"/>
                            <a:gd name="T70" fmla="*/ 156 w 223"/>
                            <a:gd name="T71" fmla="*/ 210 h 390"/>
                            <a:gd name="T72" fmla="*/ 152 w 223"/>
                            <a:gd name="T73" fmla="*/ 177 h 390"/>
                            <a:gd name="T74" fmla="*/ 164 w 223"/>
                            <a:gd name="T75" fmla="*/ 161 h 390"/>
                            <a:gd name="T76" fmla="*/ 158 w 223"/>
                            <a:gd name="T77" fmla="*/ 141 h 390"/>
                            <a:gd name="T78" fmla="*/ 157 w 223"/>
                            <a:gd name="T79" fmla="*/ 132 h 390"/>
                            <a:gd name="T80" fmla="*/ 166 w 223"/>
                            <a:gd name="T81" fmla="*/ 138 h 390"/>
                            <a:gd name="T82" fmla="*/ 171 w 223"/>
                            <a:gd name="T83" fmla="*/ 143 h 390"/>
                            <a:gd name="T84" fmla="*/ 172 w 223"/>
                            <a:gd name="T85" fmla="*/ 154 h 390"/>
                            <a:gd name="T86" fmla="*/ 168 w 223"/>
                            <a:gd name="T87" fmla="*/ 160 h 390"/>
                            <a:gd name="T88" fmla="*/ 165 w 223"/>
                            <a:gd name="T89" fmla="*/ 164 h 390"/>
                            <a:gd name="T90" fmla="*/ 165 w 223"/>
                            <a:gd name="T91" fmla="*/ 164 h 390"/>
                            <a:gd name="T92" fmla="*/ 155 w 223"/>
                            <a:gd name="T93" fmla="*/ 179 h 390"/>
                            <a:gd name="T94" fmla="*/ 169 w 223"/>
                            <a:gd name="T95" fmla="*/ 211 h 390"/>
                            <a:gd name="T96" fmla="*/ 186 w 223"/>
                            <a:gd name="T97" fmla="*/ 202 h 390"/>
                            <a:gd name="T98" fmla="*/ 217 w 223"/>
                            <a:gd name="T99" fmla="*/ 159 h 390"/>
                            <a:gd name="T100" fmla="*/ 221 w 223"/>
                            <a:gd name="T101" fmla="*/ 1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3" h="39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male figure">
                          <a:extLst>
                            <a:ext uri="{FF2B5EF4-FFF2-40B4-BE49-F238E27FC236}">
                              <a16:creationId xmlns:a16="http://schemas.microsoft.com/office/drawing/2014/main" id="{22BFD06E-47C7-4B9F-B1A9-080D38880C60}"/>
                            </a:ext>
                          </a:extLst>
                        </p:cNvPr>
                        <p:cNvSpPr>
                          <a:spLocks/>
                        </p:cNvSpPr>
                        <p:nvPr/>
                      </p:nvSpPr>
                      <p:spPr bwMode="auto">
                        <a:xfrm>
                          <a:off x="3145463" y="4529607"/>
                          <a:ext cx="885825" cy="1466850"/>
                        </a:xfrm>
                        <a:custGeom>
                          <a:avLst/>
                          <a:gdLst>
                            <a:gd name="T0" fmla="*/ 231 w 236"/>
                            <a:gd name="T1" fmla="*/ 136 h 390"/>
                            <a:gd name="T2" fmla="*/ 213 w 236"/>
                            <a:gd name="T3" fmla="*/ 117 h 390"/>
                            <a:gd name="T4" fmla="*/ 162 w 236"/>
                            <a:gd name="T5" fmla="*/ 69 h 390"/>
                            <a:gd name="T6" fmla="*/ 128 w 236"/>
                            <a:gd name="T7" fmla="*/ 68 h 390"/>
                            <a:gd name="T8" fmla="*/ 119 w 236"/>
                            <a:gd name="T9" fmla="*/ 0 h 390"/>
                            <a:gd name="T10" fmla="*/ 110 w 236"/>
                            <a:gd name="T11" fmla="*/ 68 h 390"/>
                            <a:gd name="T12" fmla="*/ 73 w 236"/>
                            <a:gd name="T13" fmla="*/ 70 h 390"/>
                            <a:gd name="T14" fmla="*/ 24 w 236"/>
                            <a:gd name="T15" fmla="*/ 117 h 390"/>
                            <a:gd name="T16" fmla="*/ 6 w 236"/>
                            <a:gd name="T17" fmla="*/ 136 h 390"/>
                            <a:gd name="T18" fmla="*/ 5 w 236"/>
                            <a:gd name="T19" fmla="*/ 158 h 390"/>
                            <a:gd name="T20" fmla="*/ 18 w 236"/>
                            <a:gd name="T21" fmla="*/ 177 h 390"/>
                            <a:gd name="T22" fmla="*/ 65 w 236"/>
                            <a:gd name="T23" fmla="*/ 209 h 390"/>
                            <a:gd name="T24" fmla="*/ 69 w 236"/>
                            <a:gd name="T25" fmla="*/ 180 h 390"/>
                            <a:gd name="T26" fmla="*/ 67 w 236"/>
                            <a:gd name="T27" fmla="*/ 176 h 390"/>
                            <a:gd name="T28" fmla="*/ 52 w 236"/>
                            <a:gd name="T29" fmla="*/ 156 h 390"/>
                            <a:gd name="T30" fmla="*/ 52 w 236"/>
                            <a:gd name="T31" fmla="*/ 145 h 390"/>
                            <a:gd name="T32" fmla="*/ 67 w 236"/>
                            <a:gd name="T33" fmla="*/ 149 h 390"/>
                            <a:gd name="T34" fmla="*/ 72 w 236"/>
                            <a:gd name="T35" fmla="*/ 178 h 390"/>
                            <a:gd name="T36" fmla="*/ 67 w 236"/>
                            <a:gd name="T37" fmla="*/ 211 h 390"/>
                            <a:gd name="T38" fmla="*/ 67 w 236"/>
                            <a:gd name="T39" fmla="*/ 227 h 390"/>
                            <a:gd name="T40" fmla="*/ 89 w 236"/>
                            <a:gd name="T41" fmla="*/ 390 h 390"/>
                            <a:gd name="T42" fmla="*/ 111 w 236"/>
                            <a:gd name="T43" fmla="*/ 257 h 390"/>
                            <a:gd name="T44" fmla="*/ 126 w 236"/>
                            <a:gd name="T45" fmla="*/ 257 h 390"/>
                            <a:gd name="T46" fmla="*/ 148 w 236"/>
                            <a:gd name="T47" fmla="*/ 390 h 390"/>
                            <a:gd name="T48" fmla="*/ 170 w 236"/>
                            <a:gd name="T49" fmla="*/ 227 h 390"/>
                            <a:gd name="T50" fmla="*/ 169 w 236"/>
                            <a:gd name="T51" fmla="*/ 211 h 390"/>
                            <a:gd name="T52" fmla="*/ 165 w 236"/>
                            <a:gd name="T53" fmla="*/ 178 h 390"/>
                            <a:gd name="T54" fmla="*/ 170 w 236"/>
                            <a:gd name="T55" fmla="*/ 129 h 390"/>
                            <a:gd name="T56" fmla="*/ 184 w 236"/>
                            <a:gd name="T57" fmla="*/ 144 h 390"/>
                            <a:gd name="T58" fmla="*/ 185 w 236"/>
                            <a:gd name="T59" fmla="*/ 155 h 390"/>
                            <a:gd name="T60" fmla="*/ 170 w 236"/>
                            <a:gd name="T61" fmla="*/ 176 h 390"/>
                            <a:gd name="T62" fmla="*/ 169 w 236"/>
                            <a:gd name="T63" fmla="*/ 207 h 390"/>
                            <a:gd name="T64" fmla="*/ 171 w 236"/>
                            <a:gd name="T65" fmla="*/ 209 h 390"/>
                            <a:gd name="T66" fmla="*/ 218 w 236"/>
                            <a:gd name="T67" fmla="*/ 177 h 390"/>
                            <a:gd name="T68" fmla="*/ 232 w 236"/>
                            <a:gd name="T69"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39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4" name="Straight Connector 103">
                        <a:extLst>
                          <a:ext uri="{FF2B5EF4-FFF2-40B4-BE49-F238E27FC236}">
                            <a16:creationId xmlns:a16="http://schemas.microsoft.com/office/drawing/2014/main" id="{08062D5B-28FA-4C29-9935-D475CC785BC5}"/>
                          </a:ext>
                        </a:extLst>
                      </p:cNvPr>
                      <p:cNvCxnSpPr>
                        <a:cxnSpLocks/>
                      </p:cNvCxnSpPr>
                      <p:nvPr/>
                    </p:nvCxnSpPr>
                    <p:spPr>
                      <a:xfrm>
                        <a:off x="8162223" y="3657600"/>
                        <a:ext cx="1116531"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98" name="Arc 17">
                    <a:extLst>
                      <a:ext uri="{FF2B5EF4-FFF2-40B4-BE49-F238E27FC236}">
                        <a16:creationId xmlns:a16="http://schemas.microsoft.com/office/drawing/2014/main" id="{D906503C-245D-4242-B277-5A3A523163E7}"/>
                      </a:ext>
                    </a:extLst>
                  </p:cNvPr>
                  <p:cNvSpPr/>
                  <p:nvPr/>
                </p:nvSpPr>
                <p:spPr>
                  <a:xfrm rot="7248244">
                    <a:off x="7920116" y="2232523"/>
                    <a:ext cx="1505715" cy="1637135"/>
                  </a:xfrm>
                  <a:custGeom>
                    <a:avLst/>
                    <a:gdLst>
                      <a:gd name="connsiteX0" fmla="*/ 889879 w 1754065"/>
                      <a:gd name="connsiteY0" fmla="*/ 118 h 2196461"/>
                      <a:gd name="connsiteX1" fmla="*/ 1625178 w 1754065"/>
                      <a:gd name="connsiteY1" fmla="*/ 525127 h 2196461"/>
                      <a:gd name="connsiteX2" fmla="*/ 1736133 w 1754065"/>
                      <a:gd name="connsiteY2" fmla="*/ 1319180 h 2196461"/>
                      <a:gd name="connsiteX3" fmla="*/ 877033 w 1754065"/>
                      <a:gd name="connsiteY3" fmla="*/ 1098231 h 2196461"/>
                      <a:gd name="connsiteX4" fmla="*/ 889879 w 1754065"/>
                      <a:gd name="connsiteY4" fmla="*/ 118 h 2196461"/>
                      <a:gd name="connsiteX0" fmla="*/ 889879 w 1754065"/>
                      <a:gd name="connsiteY0" fmla="*/ 118 h 2196461"/>
                      <a:gd name="connsiteX1" fmla="*/ 1625178 w 1754065"/>
                      <a:gd name="connsiteY1" fmla="*/ 525127 h 2196461"/>
                      <a:gd name="connsiteX2" fmla="*/ 1736133 w 1754065"/>
                      <a:gd name="connsiteY2" fmla="*/ 1319180 h 2196461"/>
                      <a:gd name="connsiteX0" fmla="*/ 206129 w 1070318"/>
                      <a:gd name="connsiteY0" fmla="*/ 29960 h 1349022"/>
                      <a:gd name="connsiteX1" fmla="*/ 941428 w 1070318"/>
                      <a:gd name="connsiteY1" fmla="*/ 554969 h 1349022"/>
                      <a:gd name="connsiteX2" fmla="*/ 1052383 w 1070318"/>
                      <a:gd name="connsiteY2" fmla="*/ 1349022 h 1349022"/>
                      <a:gd name="connsiteX3" fmla="*/ 193283 w 1070318"/>
                      <a:gd name="connsiteY3" fmla="*/ 1128073 h 1349022"/>
                      <a:gd name="connsiteX4" fmla="*/ 206129 w 1070318"/>
                      <a:gd name="connsiteY4" fmla="*/ 29960 h 1349022"/>
                      <a:gd name="connsiteX0" fmla="*/ 0 w 1070318"/>
                      <a:gd name="connsiteY0" fmla="*/ 0 h 1349022"/>
                      <a:gd name="connsiteX1" fmla="*/ 941428 w 1070318"/>
                      <a:gd name="connsiteY1" fmla="*/ 554969 h 1349022"/>
                      <a:gd name="connsiteX2" fmla="*/ 1052383 w 1070318"/>
                      <a:gd name="connsiteY2" fmla="*/ 1349022 h 1349022"/>
                      <a:gd name="connsiteX0" fmla="*/ 206129 w 1186217"/>
                      <a:gd name="connsiteY0" fmla="*/ 29960 h 1349022"/>
                      <a:gd name="connsiteX1" fmla="*/ 941428 w 1186217"/>
                      <a:gd name="connsiteY1" fmla="*/ 554969 h 1349022"/>
                      <a:gd name="connsiteX2" fmla="*/ 1052383 w 1186217"/>
                      <a:gd name="connsiteY2" fmla="*/ 1349022 h 1349022"/>
                      <a:gd name="connsiteX3" fmla="*/ 193283 w 1186217"/>
                      <a:gd name="connsiteY3" fmla="*/ 1128073 h 1349022"/>
                      <a:gd name="connsiteX4" fmla="*/ 206129 w 1186217"/>
                      <a:gd name="connsiteY4" fmla="*/ 29960 h 1349022"/>
                      <a:gd name="connsiteX0" fmla="*/ 0 w 1186217"/>
                      <a:gd name="connsiteY0" fmla="*/ 0 h 1349022"/>
                      <a:gd name="connsiteX1" fmla="*/ 941428 w 1186217"/>
                      <a:gd name="connsiteY1" fmla="*/ 554969 h 1349022"/>
                      <a:gd name="connsiteX2" fmla="*/ 1178750 w 1186217"/>
                      <a:gd name="connsiteY2" fmla="*/ 1305965 h 1349022"/>
                      <a:gd name="connsiteX0" fmla="*/ 0 w 1208600"/>
                      <a:gd name="connsiteY0" fmla="*/ 0 h 1353841"/>
                      <a:gd name="connsiteX1" fmla="*/ 963811 w 1208600"/>
                      <a:gd name="connsiteY1" fmla="*/ 559788 h 1353841"/>
                      <a:gd name="connsiteX2" fmla="*/ 1074766 w 1208600"/>
                      <a:gd name="connsiteY2" fmla="*/ 1353841 h 1353841"/>
                      <a:gd name="connsiteX3" fmla="*/ 215666 w 1208600"/>
                      <a:gd name="connsiteY3" fmla="*/ 1132892 h 1353841"/>
                      <a:gd name="connsiteX4" fmla="*/ 0 w 1208600"/>
                      <a:gd name="connsiteY4" fmla="*/ 0 h 1353841"/>
                      <a:gd name="connsiteX0" fmla="*/ 22383 w 1208600"/>
                      <a:gd name="connsiteY0" fmla="*/ 4819 h 1353841"/>
                      <a:gd name="connsiteX1" fmla="*/ 963811 w 1208600"/>
                      <a:gd name="connsiteY1" fmla="*/ 559788 h 1353841"/>
                      <a:gd name="connsiteX2" fmla="*/ 1201133 w 1208600"/>
                      <a:gd name="connsiteY2" fmla="*/ 1310784 h 1353841"/>
                      <a:gd name="connsiteX0" fmla="*/ 0 w 1206789"/>
                      <a:gd name="connsiteY0" fmla="*/ 0 h 1353841"/>
                      <a:gd name="connsiteX1" fmla="*/ 963811 w 1206789"/>
                      <a:gd name="connsiteY1" fmla="*/ 559788 h 1353841"/>
                      <a:gd name="connsiteX2" fmla="*/ 1074766 w 1206789"/>
                      <a:gd name="connsiteY2" fmla="*/ 1353841 h 1353841"/>
                      <a:gd name="connsiteX3" fmla="*/ 215666 w 1206789"/>
                      <a:gd name="connsiteY3" fmla="*/ 1132892 h 1353841"/>
                      <a:gd name="connsiteX4" fmla="*/ 0 w 1206789"/>
                      <a:gd name="connsiteY4" fmla="*/ 0 h 1353841"/>
                      <a:gd name="connsiteX0" fmla="*/ 22383 w 1206789"/>
                      <a:gd name="connsiteY0" fmla="*/ 4819 h 1353841"/>
                      <a:gd name="connsiteX1" fmla="*/ 898109 w 1206789"/>
                      <a:gd name="connsiteY1" fmla="*/ 446561 h 1353841"/>
                      <a:gd name="connsiteX2" fmla="*/ 1201133 w 1206789"/>
                      <a:gd name="connsiteY2" fmla="*/ 1310784 h 1353841"/>
                      <a:gd name="connsiteX0" fmla="*/ 0 w 1207095"/>
                      <a:gd name="connsiteY0" fmla="*/ 0 h 1353841"/>
                      <a:gd name="connsiteX1" fmla="*/ 963811 w 1207095"/>
                      <a:gd name="connsiteY1" fmla="*/ 559788 h 1353841"/>
                      <a:gd name="connsiteX2" fmla="*/ 1074766 w 1207095"/>
                      <a:gd name="connsiteY2" fmla="*/ 1353841 h 1353841"/>
                      <a:gd name="connsiteX3" fmla="*/ 215666 w 1207095"/>
                      <a:gd name="connsiteY3" fmla="*/ 1132892 h 1353841"/>
                      <a:gd name="connsiteX4" fmla="*/ 0 w 1207095"/>
                      <a:gd name="connsiteY4" fmla="*/ 0 h 1353841"/>
                      <a:gd name="connsiteX0" fmla="*/ 22383 w 1207095"/>
                      <a:gd name="connsiteY0" fmla="*/ 4819 h 1353841"/>
                      <a:gd name="connsiteX1" fmla="*/ 898109 w 1207095"/>
                      <a:gd name="connsiteY1" fmla="*/ 446561 h 1353841"/>
                      <a:gd name="connsiteX2" fmla="*/ 1201133 w 1207095"/>
                      <a:gd name="connsiteY2" fmla="*/ 1310784 h 1353841"/>
                      <a:gd name="connsiteX0" fmla="*/ 0 w 1207095"/>
                      <a:gd name="connsiteY0" fmla="*/ 0 h 1353841"/>
                      <a:gd name="connsiteX1" fmla="*/ 963811 w 1207095"/>
                      <a:gd name="connsiteY1" fmla="*/ 559788 h 1353841"/>
                      <a:gd name="connsiteX2" fmla="*/ 1074766 w 1207095"/>
                      <a:gd name="connsiteY2" fmla="*/ 1353841 h 1353841"/>
                      <a:gd name="connsiteX3" fmla="*/ 221565 w 1207095"/>
                      <a:gd name="connsiteY3" fmla="*/ 1138966 h 1353841"/>
                      <a:gd name="connsiteX4" fmla="*/ 0 w 1207095"/>
                      <a:gd name="connsiteY4" fmla="*/ 0 h 1353841"/>
                      <a:gd name="connsiteX0" fmla="*/ 22383 w 1207095"/>
                      <a:gd name="connsiteY0" fmla="*/ 4819 h 1353841"/>
                      <a:gd name="connsiteX1" fmla="*/ 898109 w 1207095"/>
                      <a:gd name="connsiteY1" fmla="*/ 446561 h 1353841"/>
                      <a:gd name="connsiteX2" fmla="*/ 1201133 w 1207095"/>
                      <a:gd name="connsiteY2" fmla="*/ 1310784 h 1353841"/>
                      <a:gd name="connsiteX0" fmla="*/ 0 w 1226588"/>
                      <a:gd name="connsiteY0" fmla="*/ 107 h 1353948"/>
                      <a:gd name="connsiteX1" fmla="*/ 963811 w 1226588"/>
                      <a:gd name="connsiteY1" fmla="*/ 559895 h 1353948"/>
                      <a:gd name="connsiteX2" fmla="*/ 1074766 w 1226588"/>
                      <a:gd name="connsiteY2" fmla="*/ 1353948 h 1353948"/>
                      <a:gd name="connsiteX3" fmla="*/ 221565 w 1226588"/>
                      <a:gd name="connsiteY3" fmla="*/ 1139073 h 1353948"/>
                      <a:gd name="connsiteX4" fmla="*/ 0 w 1226588"/>
                      <a:gd name="connsiteY4" fmla="*/ 107 h 1353948"/>
                      <a:gd name="connsiteX0" fmla="*/ 22383 w 1226588"/>
                      <a:gd name="connsiteY0" fmla="*/ 4926 h 1353948"/>
                      <a:gd name="connsiteX1" fmla="*/ 1110517 w 1226588"/>
                      <a:gd name="connsiteY1" fmla="*/ 252192 h 1353948"/>
                      <a:gd name="connsiteX2" fmla="*/ 1201133 w 1226588"/>
                      <a:gd name="connsiteY2" fmla="*/ 1310891 h 1353948"/>
                      <a:gd name="connsiteX0" fmla="*/ 0 w 1430180"/>
                      <a:gd name="connsiteY0" fmla="*/ 107 h 1353948"/>
                      <a:gd name="connsiteX1" fmla="*/ 963811 w 1430180"/>
                      <a:gd name="connsiteY1" fmla="*/ 559895 h 1353948"/>
                      <a:gd name="connsiteX2" fmla="*/ 1074766 w 1430180"/>
                      <a:gd name="connsiteY2" fmla="*/ 1353948 h 1353948"/>
                      <a:gd name="connsiteX3" fmla="*/ 221565 w 1430180"/>
                      <a:gd name="connsiteY3" fmla="*/ 1139073 h 1353948"/>
                      <a:gd name="connsiteX4" fmla="*/ 0 w 1430180"/>
                      <a:gd name="connsiteY4" fmla="*/ 107 h 1353948"/>
                      <a:gd name="connsiteX0" fmla="*/ 22383 w 1430180"/>
                      <a:gd name="connsiteY0" fmla="*/ 4926 h 1353948"/>
                      <a:gd name="connsiteX1" fmla="*/ 1110517 w 1430180"/>
                      <a:gd name="connsiteY1" fmla="*/ 252192 h 1353948"/>
                      <a:gd name="connsiteX2" fmla="*/ 1424461 w 1430180"/>
                      <a:gd name="connsiteY2" fmla="*/ 891878 h 1353948"/>
                      <a:gd name="connsiteX0" fmla="*/ 0 w 1430180"/>
                      <a:gd name="connsiteY0" fmla="*/ 283294 h 1637135"/>
                      <a:gd name="connsiteX1" fmla="*/ 963811 w 1430180"/>
                      <a:gd name="connsiteY1" fmla="*/ 843082 h 1637135"/>
                      <a:gd name="connsiteX2" fmla="*/ 1074766 w 1430180"/>
                      <a:gd name="connsiteY2" fmla="*/ 1637135 h 1637135"/>
                      <a:gd name="connsiteX3" fmla="*/ 221565 w 1430180"/>
                      <a:gd name="connsiteY3" fmla="*/ 1422260 h 1637135"/>
                      <a:gd name="connsiteX4" fmla="*/ 0 w 1430180"/>
                      <a:gd name="connsiteY4" fmla="*/ 283294 h 1637135"/>
                      <a:gd name="connsiteX0" fmla="*/ 323756 w 1430180"/>
                      <a:gd name="connsiteY0" fmla="*/ 0 h 1637135"/>
                      <a:gd name="connsiteX1" fmla="*/ 1110517 w 1430180"/>
                      <a:gd name="connsiteY1" fmla="*/ 535379 h 1637135"/>
                      <a:gd name="connsiteX2" fmla="*/ 1424461 w 1430180"/>
                      <a:gd name="connsiteY2" fmla="*/ 1175065 h 1637135"/>
                      <a:gd name="connsiteX0" fmla="*/ 0 w 1465718"/>
                      <a:gd name="connsiteY0" fmla="*/ 283294 h 1637135"/>
                      <a:gd name="connsiteX1" fmla="*/ 963811 w 1465718"/>
                      <a:gd name="connsiteY1" fmla="*/ 843082 h 1637135"/>
                      <a:gd name="connsiteX2" fmla="*/ 1074766 w 1465718"/>
                      <a:gd name="connsiteY2" fmla="*/ 1637135 h 1637135"/>
                      <a:gd name="connsiteX3" fmla="*/ 221565 w 1465718"/>
                      <a:gd name="connsiteY3" fmla="*/ 1422260 h 1637135"/>
                      <a:gd name="connsiteX4" fmla="*/ 0 w 1465718"/>
                      <a:gd name="connsiteY4" fmla="*/ 283294 h 1637135"/>
                      <a:gd name="connsiteX0" fmla="*/ 323756 w 1465718"/>
                      <a:gd name="connsiteY0" fmla="*/ 0 h 1637135"/>
                      <a:gd name="connsiteX1" fmla="*/ 1110517 w 1465718"/>
                      <a:gd name="connsiteY1" fmla="*/ 535379 h 1637135"/>
                      <a:gd name="connsiteX2" fmla="*/ 1460684 w 1465718"/>
                      <a:gd name="connsiteY2" fmla="*/ 1202755 h 1637135"/>
                      <a:gd name="connsiteX0" fmla="*/ 0 w 1460684"/>
                      <a:gd name="connsiteY0" fmla="*/ 283294 h 1637135"/>
                      <a:gd name="connsiteX1" fmla="*/ 963811 w 1460684"/>
                      <a:gd name="connsiteY1" fmla="*/ 843082 h 1637135"/>
                      <a:gd name="connsiteX2" fmla="*/ 1074766 w 1460684"/>
                      <a:gd name="connsiteY2" fmla="*/ 1637135 h 1637135"/>
                      <a:gd name="connsiteX3" fmla="*/ 221565 w 1460684"/>
                      <a:gd name="connsiteY3" fmla="*/ 1422260 h 1637135"/>
                      <a:gd name="connsiteX4" fmla="*/ 0 w 1460684"/>
                      <a:gd name="connsiteY4" fmla="*/ 283294 h 1637135"/>
                      <a:gd name="connsiteX0" fmla="*/ 323756 w 1460684"/>
                      <a:gd name="connsiteY0" fmla="*/ 0 h 1637135"/>
                      <a:gd name="connsiteX1" fmla="*/ 1110517 w 1460684"/>
                      <a:gd name="connsiteY1" fmla="*/ 535379 h 1637135"/>
                      <a:gd name="connsiteX2" fmla="*/ 1460684 w 1460684"/>
                      <a:gd name="connsiteY2" fmla="*/ 1202755 h 1637135"/>
                      <a:gd name="connsiteX0" fmla="*/ 0 w 1505715"/>
                      <a:gd name="connsiteY0" fmla="*/ 283294 h 1637135"/>
                      <a:gd name="connsiteX1" fmla="*/ 963811 w 1505715"/>
                      <a:gd name="connsiteY1" fmla="*/ 843082 h 1637135"/>
                      <a:gd name="connsiteX2" fmla="*/ 1074766 w 1505715"/>
                      <a:gd name="connsiteY2" fmla="*/ 1637135 h 1637135"/>
                      <a:gd name="connsiteX3" fmla="*/ 221565 w 1505715"/>
                      <a:gd name="connsiteY3" fmla="*/ 1422260 h 1637135"/>
                      <a:gd name="connsiteX4" fmla="*/ 0 w 1505715"/>
                      <a:gd name="connsiteY4" fmla="*/ 283294 h 1637135"/>
                      <a:gd name="connsiteX0" fmla="*/ 323756 w 1505715"/>
                      <a:gd name="connsiteY0" fmla="*/ 0 h 1637135"/>
                      <a:gd name="connsiteX1" fmla="*/ 1110517 w 1505715"/>
                      <a:gd name="connsiteY1" fmla="*/ 535379 h 1637135"/>
                      <a:gd name="connsiteX2" fmla="*/ 1505715 w 1505715"/>
                      <a:gd name="connsiteY2" fmla="*/ 1195620 h 1637135"/>
                    </a:gdLst>
                    <a:ahLst/>
                    <a:cxnLst>
                      <a:cxn ang="0">
                        <a:pos x="connsiteX0" y="connsiteY0"/>
                      </a:cxn>
                      <a:cxn ang="0">
                        <a:pos x="connsiteX1" y="connsiteY1"/>
                      </a:cxn>
                      <a:cxn ang="0">
                        <a:pos x="connsiteX2" y="connsiteY2"/>
                      </a:cxn>
                    </a:cxnLst>
                    <a:rect l="l" t="t" r="r" b="b"/>
                    <a:pathLst>
                      <a:path w="1505715" h="1637135" stroke="0" extrusionOk="0">
                        <a:moveTo>
                          <a:pt x="0" y="283294"/>
                        </a:moveTo>
                        <a:cubicBezTo>
                          <a:pt x="300783" y="288812"/>
                          <a:pt x="784683" y="617442"/>
                          <a:pt x="963811" y="843082"/>
                        </a:cubicBezTo>
                        <a:cubicBezTo>
                          <a:pt x="1142939" y="1068722"/>
                          <a:pt x="1119498" y="1364408"/>
                          <a:pt x="1074766" y="1637135"/>
                        </a:cubicBezTo>
                        <a:lnTo>
                          <a:pt x="221565" y="1422260"/>
                        </a:lnTo>
                        <a:lnTo>
                          <a:pt x="0" y="283294"/>
                        </a:lnTo>
                        <a:close/>
                      </a:path>
                      <a:path w="1505715" h="1637135" fill="none">
                        <a:moveTo>
                          <a:pt x="323756" y="0"/>
                        </a:moveTo>
                        <a:cubicBezTo>
                          <a:pt x="624539" y="5518"/>
                          <a:pt x="953539" y="214052"/>
                          <a:pt x="1110517" y="535379"/>
                        </a:cubicBezTo>
                        <a:cubicBezTo>
                          <a:pt x="1240869" y="714715"/>
                          <a:pt x="1101495" y="500553"/>
                          <a:pt x="1505715" y="1195620"/>
                        </a:cubicBezTo>
                      </a:path>
                    </a:pathLst>
                  </a:custGeom>
                  <a:ln>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85" name="Group 84">
                <a:extLst>
                  <a:ext uri="{FF2B5EF4-FFF2-40B4-BE49-F238E27FC236}">
                    <a16:creationId xmlns:a16="http://schemas.microsoft.com/office/drawing/2014/main" id="{C2DB0216-F0C9-485F-BA4C-C9496FC8758A}"/>
                  </a:ext>
                </a:extLst>
              </p:cNvPr>
              <p:cNvGrpSpPr/>
              <p:nvPr/>
            </p:nvGrpSpPr>
            <p:grpSpPr>
              <a:xfrm>
                <a:off x="2185974" y="5005859"/>
                <a:ext cx="7827247" cy="338554"/>
                <a:chOff x="2185974" y="5005859"/>
                <a:chExt cx="7827247" cy="338554"/>
              </a:xfrm>
            </p:grpSpPr>
            <p:sp>
              <p:nvSpPr>
                <p:cNvPr id="86" name="your text here">
                  <a:extLst>
                    <a:ext uri="{FF2B5EF4-FFF2-40B4-BE49-F238E27FC236}">
                      <a16:creationId xmlns:a16="http://schemas.microsoft.com/office/drawing/2014/main" id="{63C33FA2-B4D9-4896-A2FB-895776DA544C}"/>
                    </a:ext>
                  </a:extLst>
                </p:cNvPr>
                <p:cNvSpPr txBox="1"/>
                <p:nvPr/>
              </p:nvSpPr>
              <p:spPr>
                <a:xfrm>
                  <a:off x="2185974" y="5005859"/>
                  <a:ext cx="773300" cy="338554"/>
                </a:xfrm>
                <a:prstGeom prst="rect">
                  <a:avLst/>
                </a:prstGeom>
                <a:noFill/>
              </p:spPr>
              <p:txBody>
                <a:bodyPr wrap="square" rtlCol="0">
                  <a:spAutoFit/>
                </a:bodyPr>
                <a:lstStyle/>
                <a:p>
                  <a:pPr algn="ctr"/>
                  <a:r>
                    <a:rPr lang="en-US" sz="1600" b="1" dirty="0">
                      <a:solidFill>
                        <a:schemeClr val="bg1">
                          <a:lumMod val="65000"/>
                        </a:schemeClr>
                      </a:solidFill>
                    </a:rPr>
                    <a:t>1045</a:t>
                  </a:r>
                </a:p>
              </p:txBody>
            </p:sp>
            <p:sp>
              <p:nvSpPr>
                <p:cNvPr id="87" name="your text here">
                  <a:extLst>
                    <a:ext uri="{FF2B5EF4-FFF2-40B4-BE49-F238E27FC236}">
                      <a16:creationId xmlns:a16="http://schemas.microsoft.com/office/drawing/2014/main" id="{ED22CF3C-B207-4D46-B2F3-719C95007109}"/>
                    </a:ext>
                  </a:extLst>
                </p:cNvPr>
                <p:cNvSpPr txBox="1"/>
                <p:nvPr/>
              </p:nvSpPr>
              <p:spPr>
                <a:xfrm>
                  <a:off x="2974084" y="5005859"/>
                  <a:ext cx="773300" cy="338554"/>
                </a:xfrm>
                <a:prstGeom prst="rect">
                  <a:avLst/>
                </a:prstGeom>
                <a:noFill/>
              </p:spPr>
              <p:txBody>
                <a:bodyPr wrap="square" rtlCol="0">
                  <a:spAutoFit/>
                </a:bodyPr>
                <a:lstStyle/>
                <a:p>
                  <a:pPr algn="ctr"/>
                  <a:r>
                    <a:rPr lang="en-US" sz="1600" b="1" dirty="0">
                      <a:solidFill>
                        <a:schemeClr val="bg1">
                          <a:lumMod val="65000"/>
                        </a:schemeClr>
                      </a:solidFill>
                    </a:rPr>
                    <a:t>1707</a:t>
                  </a:r>
                </a:p>
              </p:txBody>
            </p:sp>
            <p:sp>
              <p:nvSpPr>
                <p:cNvPr id="88" name="your text here">
                  <a:extLst>
                    <a:ext uri="{FF2B5EF4-FFF2-40B4-BE49-F238E27FC236}">
                      <a16:creationId xmlns:a16="http://schemas.microsoft.com/office/drawing/2014/main" id="{91088444-8BF1-4812-AFE3-7F82D080CBE3}"/>
                    </a:ext>
                  </a:extLst>
                </p:cNvPr>
                <p:cNvSpPr txBox="1"/>
                <p:nvPr/>
              </p:nvSpPr>
              <p:spPr>
                <a:xfrm>
                  <a:off x="3691850" y="5005859"/>
                  <a:ext cx="773300" cy="338554"/>
                </a:xfrm>
                <a:prstGeom prst="rect">
                  <a:avLst/>
                </a:prstGeom>
                <a:noFill/>
              </p:spPr>
              <p:txBody>
                <a:bodyPr wrap="square" rtlCol="0">
                  <a:spAutoFit/>
                </a:bodyPr>
                <a:lstStyle/>
                <a:p>
                  <a:pPr algn="ctr"/>
                  <a:r>
                    <a:rPr lang="en-US" sz="1600" b="1" dirty="0">
                      <a:solidFill>
                        <a:schemeClr val="bg1">
                          <a:lumMod val="65000"/>
                        </a:schemeClr>
                      </a:solidFill>
                    </a:rPr>
                    <a:t>3139</a:t>
                  </a:r>
                </a:p>
              </p:txBody>
            </p:sp>
            <p:sp>
              <p:nvSpPr>
                <p:cNvPr id="89" name="your text here">
                  <a:extLst>
                    <a:ext uri="{FF2B5EF4-FFF2-40B4-BE49-F238E27FC236}">
                      <a16:creationId xmlns:a16="http://schemas.microsoft.com/office/drawing/2014/main" id="{8731DC8E-3C54-4EB5-A4C4-1AE2885E9A2C}"/>
                    </a:ext>
                  </a:extLst>
                </p:cNvPr>
                <p:cNvSpPr txBox="1"/>
                <p:nvPr/>
              </p:nvSpPr>
              <p:spPr>
                <a:xfrm>
                  <a:off x="4891987" y="5005859"/>
                  <a:ext cx="773300" cy="338554"/>
                </a:xfrm>
                <a:prstGeom prst="rect">
                  <a:avLst/>
                </a:prstGeom>
                <a:noFill/>
              </p:spPr>
              <p:txBody>
                <a:bodyPr wrap="square" rtlCol="0">
                  <a:spAutoFit/>
                </a:bodyPr>
                <a:lstStyle/>
                <a:p>
                  <a:pPr algn="ctr"/>
                  <a:r>
                    <a:rPr lang="en-US" sz="1600" b="1" dirty="0">
                      <a:solidFill>
                        <a:schemeClr val="bg1">
                          <a:lumMod val="65000"/>
                        </a:schemeClr>
                      </a:solidFill>
                    </a:rPr>
                    <a:t>145k</a:t>
                  </a:r>
                </a:p>
              </p:txBody>
            </p:sp>
            <p:sp>
              <p:nvSpPr>
                <p:cNvPr id="90" name="your text here">
                  <a:extLst>
                    <a:ext uri="{FF2B5EF4-FFF2-40B4-BE49-F238E27FC236}">
                      <a16:creationId xmlns:a16="http://schemas.microsoft.com/office/drawing/2014/main" id="{9130800E-3468-4A8B-9D96-B3BC5196C202}"/>
                    </a:ext>
                  </a:extLst>
                </p:cNvPr>
                <p:cNvSpPr txBox="1"/>
                <p:nvPr/>
              </p:nvSpPr>
              <p:spPr>
                <a:xfrm>
                  <a:off x="5730988" y="5005859"/>
                  <a:ext cx="773300" cy="338554"/>
                </a:xfrm>
                <a:prstGeom prst="rect">
                  <a:avLst/>
                </a:prstGeom>
                <a:noFill/>
              </p:spPr>
              <p:txBody>
                <a:bodyPr wrap="square" rtlCol="0">
                  <a:spAutoFit/>
                </a:bodyPr>
                <a:lstStyle/>
                <a:p>
                  <a:pPr algn="ctr"/>
                  <a:r>
                    <a:rPr lang="en-US" sz="1600" b="1" dirty="0">
                      <a:solidFill>
                        <a:schemeClr val="bg1">
                          <a:lumMod val="65000"/>
                        </a:schemeClr>
                      </a:solidFill>
                    </a:rPr>
                    <a:t>226K</a:t>
                  </a:r>
                </a:p>
              </p:txBody>
            </p:sp>
            <p:sp>
              <p:nvSpPr>
                <p:cNvPr id="91" name="your text here">
                  <a:extLst>
                    <a:ext uri="{FF2B5EF4-FFF2-40B4-BE49-F238E27FC236}">
                      <a16:creationId xmlns:a16="http://schemas.microsoft.com/office/drawing/2014/main" id="{9BD5ED9A-5681-411A-B270-A3901DAF2528}"/>
                    </a:ext>
                  </a:extLst>
                </p:cNvPr>
                <p:cNvSpPr txBox="1"/>
                <p:nvPr/>
              </p:nvSpPr>
              <p:spPr>
                <a:xfrm>
                  <a:off x="6507887" y="5005859"/>
                  <a:ext cx="773300" cy="338554"/>
                </a:xfrm>
                <a:prstGeom prst="rect">
                  <a:avLst/>
                </a:prstGeom>
                <a:noFill/>
              </p:spPr>
              <p:txBody>
                <a:bodyPr wrap="square" rtlCol="0">
                  <a:spAutoFit/>
                </a:bodyPr>
                <a:lstStyle/>
                <a:p>
                  <a:pPr algn="ctr"/>
                  <a:r>
                    <a:rPr lang="en-US" sz="1600" b="1" dirty="0">
                      <a:solidFill>
                        <a:schemeClr val="bg1">
                          <a:lumMod val="65000"/>
                        </a:schemeClr>
                      </a:solidFill>
                    </a:rPr>
                    <a:t>166K</a:t>
                  </a:r>
                </a:p>
              </p:txBody>
            </p:sp>
            <p:sp>
              <p:nvSpPr>
                <p:cNvPr id="92" name="your text here">
                  <a:extLst>
                    <a:ext uri="{FF2B5EF4-FFF2-40B4-BE49-F238E27FC236}">
                      <a16:creationId xmlns:a16="http://schemas.microsoft.com/office/drawing/2014/main" id="{1F3711AA-099B-4595-8674-7B787B6C0CFD}"/>
                    </a:ext>
                  </a:extLst>
                </p:cNvPr>
                <p:cNvSpPr txBox="1"/>
                <p:nvPr/>
              </p:nvSpPr>
              <p:spPr>
                <a:xfrm>
                  <a:off x="7726397" y="5005859"/>
                  <a:ext cx="773300" cy="338554"/>
                </a:xfrm>
                <a:prstGeom prst="rect">
                  <a:avLst/>
                </a:prstGeom>
                <a:noFill/>
              </p:spPr>
              <p:txBody>
                <a:bodyPr wrap="square" rtlCol="0">
                  <a:spAutoFit/>
                </a:bodyPr>
                <a:lstStyle/>
                <a:p>
                  <a:pPr algn="ctr"/>
                  <a:r>
                    <a:rPr lang="en-US" sz="1600" b="1" dirty="0">
                      <a:solidFill>
                        <a:schemeClr val="bg1">
                          <a:lumMod val="65000"/>
                        </a:schemeClr>
                      </a:solidFill>
                    </a:rPr>
                    <a:t>8.9K</a:t>
                  </a:r>
                </a:p>
              </p:txBody>
            </p:sp>
            <p:sp>
              <p:nvSpPr>
                <p:cNvPr id="93" name="your text here">
                  <a:extLst>
                    <a:ext uri="{FF2B5EF4-FFF2-40B4-BE49-F238E27FC236}">
                      <a16:creationId xmlns:a16="http://schemas.microsoft.com/office/drawing/2014/main" id="{F40DB2F5-55A7-42B3-A706-F5D3FE9EF3B5}"/>
                    </a:ext>
                  </a:extLst>
                </p:cNvPr>
                <p:cNvSpPr txBox="1"/>
                <p:nvPr/>
              </p:nvSpPr>
              <p:spPr>
                <a:xfrm>
                  <a:off x="8483159" y="5005859"/>
                  <a:ext cx="773300" cy="338554"/>
                </a:xfrm>
                <a:prstGeom prst="rect">
                  <a:avLst/>
                </a:prstGeom>
                <a:noFill/>
              </p:spPr>
              <p:txBody>
                <a:bodyPr wrap="square" rtlCol="0">
                  <a:spAutoFit/>
                </a:bodyPr>
                <a:lstStyle/>
                <a:p>
                  <a:pPr algn="ctr"/>
                  <a:r>
                    <a:rPr lang="en-US" sz="1600" b="1" dirty="0">
                      <a:solidFill>
                        <a:schemeClr val="bg1">
                          <a:lumMod val="65000"/>
                        </a:schemeClr>
                      </a:solidFill>
                    </a:rPr>
                    <a:t>9.2K</a:t>
                  </a:r>
                </a:p>
              </p:txBody>
            </p:sp>
            <p:sp>
              <p:nvSpPr>
                <p:cNvPr id="94" name="your text here">
                  <a:extLst>
                    <a:ext uri="{FF2B5EF4-FFF2-40B4-BE49-F238E27FC236}">
                      <a16:creationId xmlns:a16="http://schemas.microsoft.com/office/drawing/2014/main" id="{333386CD-40F2-4DAA-8CAD-2F199549A3FC}"/>
                    </a:ext>
                  </a:extLst>
                </p:cNvPr>
                <p:cNvSpPr txBox="1"/>
                <p:nvPr/>
              </p:nvSpPr>
              <p:spPr>
                <a:xfrm>
                  <a:off x="9239921" y="5005859"/>
                  <a:ext cx="773300" cy="338554"/>
                </a:xfrm>
                <a:prstGeom prst="rect">
                  <a:avLst/>
                </a:prstGeom>
                <a:noFill/>
              </p:spPr>
              <p:txBody>
                <a:bodyPr wrap="square" rtlCol="0">
                  <a:spAutoFit/>
                </a:bodyPr>
                <a:lstStyle/>
                <a:p>
                  <a:pPr algn="ctr"/>
                  <a:r>
                    <a:rPr lang="en-US" sz="1600" b="1" dirty="0">
                      <a:solidFill>
                        <a:schemeClr val="bg1">
                          <a:lumMod val="65000"/>
                        </a:schemeClr>
                      </a:solidFill>
                    </a:rPr>
                    <a:t>9.8K</a:t>
                  </a: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91" name="Google Shape;291;p19"/>
          <p:cNvGrpSpPr/>
          <p:nvPr/>
        </p:nvGrpSpPr>
        <p:grpSpPr>
          <a:xfrm>
            <a:off x="2133531" y="1837486"/>
            <a:ext cx="7503696" cy="3668701"/>
            <a:chOff x="2133531" y="1989886"/>
            <a:chExt cx="7503696" cy="3668701"/>
          </a:xfrm>
        </p:grpSpPr>
        <p:grpSp>
          <p:nvGrpSpPr>
            <p:cNvPr id="292" name="Google Shape;292;p19"/>
            <p:cNvGrpSpPr/>
            <p:nvPr/>
          </p:nvGrpSpPr>
          <p:grpSpPr>
            <a:xfrm>
              <a:off x="2133531" y="1989886"/>
              <a:ext cx="5306262" cy="414754"/>
              <a:chOff x="1975435" y="1395533"/>
              <a:chExt cx="5306262" cy="414754"/>
            </a:xfrm>
          </p:grpSpPr>
          <p:sp>
            <p:nvSpPr>
              <p:cNvPr id="293" name="Google Shape;293;p19"/>
              <p:cNvSpPr/>
              <p:nvPr/>
            </p:nvSpPr>
            <p:spPr>
              <a:xfrm rot="10800000">
                <a:off x="1975435" y="1440987"/>
                <a:ext cx="73200" cy="369300"/>
              </a:xfrm>
              <a:prstGeom prst="rect">
                <a:avLst/>
              </a:prstGeom>
              <a:solidFill>
                <a:srgbClr val="BFBFBF"/>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ree Serif"/>
                  <a:ea typeface="Bree Serif"/>
                  <a:cs typeface="Bree Serif"/>
                  <a:sym typeface="Bree Serif"/>
                </a:endParaRPr>
              </a:p>
            </p:txBody>
          </p:sp>
          <p:sp>
            <p:nvSpPr>
              <p:cNvPr id="294" name="Google Shape;294;p19"/>
              <p:cNvSpPr txBox="1"/>
              <p:nvPr/>
            </p:nvSpPr>
            <p:spPr>
              <a:xfrm>
                <a:off x="2059897" y="1395533"/>
                <a:ext cx="52218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Bree Serif"/>
                    <a:ea typeface="Bree Serif"/>
                    <a:cs typeface="Bree Serif"/>
                    <a:sym typeface="Bree Serif"/>
                  </a:rPr>
                  <a:t>Number of Years Customers Living in the Current City</a:t>
                </a:r>
                <a:endParaRPr>
                  <a:latin typeface="Bree Serif"/>
                  <a:ea typeface="Bree Serif"/>
                  <a:cs typeface="Bree Serif"/>
                  <a:sym typeface="Bree Serif"/>
                </a:endParaRPr>
              </a:p>
            </p:txBody>
          </p:sp>
        </p:grpSp>
        <p:grpSp>
          <p:nvGrpSpPr>
            <p:cNvPr id="295" name="Google Shape;295;p19"/>
            <p:cNvGrpSpPr/>
            <p:nvPr/>
          </p:nvGrpSpPr>
          <p:grpSpPr>
            <a:xfrm>
              <a:off x="2551435" y="3018365"/>
              <a:ext cx="7085792" cy="2640222"/>
              <a:chOff x="2551435" y="3018365"/>
              <a:chExt cx="7085792" cy="2640222"/>
            </a:xfrm>
          </p:grpSpPr>
          <p:grpSp>
            <p:nvGrpSpPr>
              <p:cNvPr id="296" name="Google Shape;296;p19"/>
              <p:cNvGrpSpPr/>
              <p:nvPr/>
            </p:nvGrpSpPr>
            <p:grpSpPr>
              <a:xfrm>
                <a:off x="2551435" y="3018365"/>
                <a:ext cx="7085792" cy="2008654"/>
                <a:chOff x="2551435" y="3205173"/>
                <a:chExt cx="7085792" cy="2008654"/>
              </a:xfrm>
            </p:grpSpPr>
            <p:grpSp>
              <p:nvGrpSpPr>
                <p:cNvPr id="297" name="Google Shape;297;p19"/>
                <p:cNvGrpSpPr/>
                <p:nvPr/>
              </p:nvGrpSpPr>
              <p:grpSpPr>
                <a:xfrm>
                  <a:off x="2551435" y="4462381"/>
                  <a:ext cx="980182" cy="751446"/>
                  <a:chOff x="2975905" y="4520082"/>
                  <a:chExt cx="1055383" cy="1476375"/>
                </a:xfrm>
              </p:grpSpPr>
              <p:sp>
                <p:nvSpPr>
                  <p:cNvPr id="298" name="Google Shape;298;p19"/>
                  <p:cNvSpPr/>
                  <p:nvPr/>
                </p:nvSpPr>
                <p:spPr>
                  <a:xfrm>
                    <a:off x="2975905" y="4520082"/>
                    <a:ext cx="838200" cy="146685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299" name="Google Shape;299;p19"/>
                  <p:cNvSpPr/>
                  <p:nvPr/>
                </p:nvSpPr>
                <p:spPr>
                  <a:xfrm>
                    <a:off x="3145463" y="4529607"/>
                    <a:ext cx="885825" cy="1466850"/>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grpSp>
              <p:nvGrpSpPr>
                <p:cNvPr id="300" name="Google Shape;300;p19"/>
                <p:cNvGrpSpPr/>
                <p:nvPr/>
              </p:nvGrpSpPr>
              <p:grpSpPr>
                <a:xfrm>
                  <a:off x="4064123" y="3205173"/>
                  <a:ext cx="980182" cy="2008654"/>
                  <a:chOff x="2975905" y="4520082"/>
                  <a:chExt cx="1055383" cy="1476375"/>
                </a:xfrm>
              </p:grpSpPr>
              <p:sp>
                <p:nvSpPr>
                  <p:cNvPr id="301" name="Google Shape;301;p19"/>
                  <p:cNvSpPr/>
                  <p:nvPr/>
                </p:nvSpPr>
                <p:spPr>
                  <a:xfrm>
                    <a:off x="2975905" y="4520082"/>
                    <a:ext cx="838200" cy="146685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302" name="Google Shape;302;p19"/>
                  <p:cNvSpPr/>
                  <p:nvPr/>
                </p:nvSpPr>
                <p:spPr>
                  <a:xfrm>
                    <a:off x="3145463" y="4529607"/>
                    <a:ext cx="885825" cy="1466850"/>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grpSp>
              <p:nvGrpSpPr>
                <p:cNvPr id="303" name="Google Shape;303;p19"/>
                <p:cNvGrpSpPr/>
                <p:nvPr/>
              </p:nvGrpSpPr>
              <p:grpSpPr>
                <a:xfrm>
                  <a:off x="5574835" y="4038600"/>
                  <a:ext cx="980182" cy="1175227"/>
                  <a:chOff x="2975905" y="4520082"/>
                  <a:chExt cx="1055383" cy="1476375"/>
                </a:xfrm>
              </p:grpSpPr>
              <p:sp>
                <p:nvSpPr>
                  <p:cNvPr id="304" name="Google Shape;304;p19"/>
                  <p:cNvSpPr/>
                  <p:nvPr/>
                </p:nvSpPr>
                <p:spPr>
                  <a:xfrm>
                    <a:off x="2975905" y="4520082"/>
                    <a:ext cx="838200" cy="146685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305" name="Google Shape;305;p19"/>
                  <p:cNvSpPr/>
                  <p:nvPr/>
                </p:nvSpPr>
                <p:spPr>
                  <a:xfrm>
                    <a:off x="3145463" y="4529607"/>
                    <a:ext cx="885825" cy="1466850"/>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grpSp>
              <p:nvGrpSpPr>
                <p:cNvPr id="306" name="Google Shape;306;p19"/>
                <p:cNvGrpSpPr/>
                <p:nvPr/>
              </p:nvGrpSpPr>
              <p:grpSpPr>
                <a:xfrm>
                  <a:off x="7138056" y="4331047"/>
                  <a:ext cx="980182" cy="882780"/>
                  <a:chOff x="2975905" y="4520082"/>
                  <a:chExt cx="1055383" cy="1476375"/>
                </a:xfrm>
              </p:grpSpPr>
              <p:sp>
                <p:nvSpPr>
                  <p:cNvPr id="307" name="Google Shape;307;p19"/>
                  <p:cNvSpPr/>
                  <p:nvPr/>
                </p:nvSpPr>
                <p:spPr>
                  <a:xfrm>
                    <a:off x="2975905" y="4520082"/>
                    <a:ext cx="838200" cy="146685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308" name="Google Shape;308;p19"/>
                  <p:cNvSpPr/>
                  <p:nvPr/>
                </p:nvSpPr>
                <p:spPr>
                  <a:xfrm>
                    <a:off x="3145463" y="4529607"/>
                    <a:ext cx="885825" cy="1466850"/>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grpSp>
              <p:nvGrpSpPr>
                <p:cNvPr id="309" name="Google Shape;309;p19"/>
                <p:cNvGrpSpPr/>
                <p:nvPr/>
              </p:nvGrpSpPr>
              <p:grpSpPr>
                <a:xfrm>
                  <a:off x="8657045" y="4384637"/>
                  <a:ext cx="980182" cy="829190"/>
                  <a:chOff x="2975905" y="4520082"/>
                  <a:chExt cx="1055383" cy="1476375"/>
                </a:xfrm>
              </p:grpSpPr>
              <p:sp>
                <p:nvSpPr>
                  <p:cNvPr id="310" name="Google Shape;310;p19"/>
                  <p:cNvSpPr/>
                  <p:nvPr/>
                </p:nvSpPr>
                <p:spPr>
                  <a:xfrm>
                    <a:off x="2975905" y="4520082"/>
                    <a:ext cx="838200" cy="1466850"/>
                  </a:xfrm>
                  <a:custGeom>
                    <a:avLst/>
                    <a:gdLst/>
                    <a:ahLst/>
                    <a:cxnLst/>
                    <a:rect l="l" t="t" r="r" b="b"/>
                    <a:pathLst>
                      <a:path w="223" h="390" extrusionOk="0">
                        <a:moveTo>
                          <a:pt x="221" y="141"/>
                        </a:moveTo>
                        <a:cubicBezTo>
                          <a:pt x="220" y="138"/>
                          <a:pt x="219" y="136"/>
                          <a:pt x="217" y="135"/>
                        </a:cubicBezTo>
                        <a:cubicBezTo>
                          <a:pt x="217" y="134"/>
                          <a:pt x="216" y="133"/>
                          <a:pt x="216" y="133"/>
                        </a:cubicBezTo>
                        <a:cubicBezTo>
                          <a:pt x="208" y="125"/>
                          <a:pt x="200" y="116"/>
                          <a:pt x="200" y="116"/>
                        </a:cubicBezTo>
                        <a:cubicBezTo>
                          <a:pt x="160" y="75"/>
                          <a:pt x="160" y="75"/>
                          <a:pt x="160" y="75"/>
                        </a:cubicBezTo>
                        <a:cubicBezTo>
                          <a:pt x="156" y="70"/>
                          <a:pt x="151" y="68"/>
                          <a:pt x="145" y="68"/>
                        </a:cubicBezTo>
                        <a:cubicBezTo>
                          <a:pt x="142" y="68"/>
                          <a:pt x="142" y="68"/>
                          <a:pt x="142" y="68"/>
                        </a:cubicBezTo>
                        <a:cubicBezTo>
                          <a:pt x="140" y="68"/>
                          <a:pt x="140" y="68"/>
                          <a:pt x="140" y="68"/>
                        </a:cubicBezTo>
                        <a:cubicBezTo>
                          <a:pt x="121" y="68"/>
                          <a:pt x="121" y="68"/>
                          <a:pt x="121" y="68"/>
                        </a:cubicBezTo>
                        <a:cubicBezTo>
                          <a:pt x="135" y="64"/>
                          <a:pt x="146" y="50"/>
                          <a:pt x="146" y="34"/>
                        </a:cubicBezTo>
                        <a:cubicBezTo>
                          <a:pt x="146" y="15"/>
                          <a:pt x="130" y="0"/>
                          <a:pt x="111" y="0"/>
                        </a:cubicBezTo>
                        <a:cubicBezTo>
                          <a:pt x="92" y="0"/>
                          <a:pt x="76" y="15"/>
                          <a:pt x="76" y="34"/>
                        </a:cubicBezTo>
                        <a:cubicBezTo>
                          <a:pt x="76" y="50"/>
                          <a:pt x="87" y="64"/>
                          <a:pt x="102" y="68"/>
                        </a:cubicBezTo>
                        <a:cubicBezTo>
                          <a:pt x="80" y="68"/>
                          <a:pt x="80" y="68"/>
                          <a:pt x="80" y="68"/>
                        </a:cubicBezTo>
                        <a:cubicBezTo>
                          <a:pt x="80" y="68"/>
                          <a:pt x="80" y="68"/>
                          <a:pt x="80" y="68"/>
                        </a:cubicBezTo>
                        <a:cubicBezTo>
                          <a:pt x="80" y="68"/>
                          <a:pt x="79" y="68"/>
                          <a:pt x="79" y="68"/>
                        </a:cubicBezTo>
                        <a:cubicBezTo>
                          <a:pt x="74" y="68"/>
                          <a:pt x="68" y="69"/>
                          <a:pt x="63" y="73"/>
                        </a:cubicBezTo>
                        <a:cubicBezTo>
                          <a:pt x="61" y="75"/>
                          <a:pt x="59" y="77"/>
                          <a:pt x="58" y="79"/>
                        </a:cubicBezTo>
                        <a:cubicBezTo>
                          <a:pt x="23" y="116"/>
                          <a:pt x="23" y="116"/>
                          <a:pt x="23" y="116"/>
                        </a:cubicBezTo>
                        <a:cubicBezTo>
                          <a:pt x="23" y="116"/>
                          <a:pt x="14" y="125"/>
                          <a:pt x="7" y="133"/>
                        </a:cubicBezTo>
                        <a:cubicBezTo>
                          <a:pt x="6" y="133"/>
                          <a:pt x="6" y="134"/>
                          <a:pt x="5" y="135"/>
                        </a:cubicBezTo>
                        <a:cubicBezTo>
                          <a:pt x="4" y="136"/>
                          <a:pt x="2" y="138"/>
                          <a:pt x="2" y="141"/>
                        </a:cubicBezTo>
                        <a:cubicBezTo>
                          <a:pt x="0" y="147"/>
                          <a:pt x="1" y="152"/>
                          <a:pt x="4" y="157"/>
                        </a:cubicBezTo>
                        <a:cubicBezTo>
                          <a:pt x="5" y="159"/>
                          <a:pt x="5" y="159"/>
                          <a:pt x="5" y="159"/>
                        </a:cubicBezTo>
                        <a:cubicBezTo>
                          <a:pt x="18" y="176"/>
                          <a:pt x="18" y="176"/>
                          <a:pt x="18" y="176"/>
                        </a:cubicBezTo>
                        <a:cubicBezTo>
                          <a:pt x="36" y="202"/>
                          <a:pt x="36" y="202"/>
                          <a:pt x="36" y="202"/>
                        </a:cubicBezTo>
                        <a:cubicBezTo>
                          <a:pt x="39" y="205"/>
                          <a:pt x="42" y="208"/>
                          <a:pt x="46" y="210"/>
                        </a:cubicBezTo>
                        <a:cubicBezTo>
                          <a:pt x="46" y="210"/>
                          <a:pt x="46" y="210"/>
                          <a:pt x="46" y="210"/>
                        </a:cubicBezTo>
                        <a:cubicBezTo>
                          <a:pt x="48" y="210"/>
                          <a:pt x="50" y="211"/>
                          <a:pt x="53" y="211"/>
                        </a:cubicBezTo>
                        <a:cubicBezTo>
                          <a:pt x="57" y="211"/>
                          <a:pt x="61" y="210"/>
                          <a:pt x="64" y="207"/>
                        </a:cubicBezTo>
                        <a:cubicBezTo>
                          <a:pt x="73" y="201"/>
                          <a:pt x="75" y="188"/>
                          <a:pt x="68" y="179"/>
                        </a:cubicBezTo>
                        <a:cubicBezTo>
                          <a:pt x="58" y="165"/>
                          <a:pt x="58" y="165"/>
                          <a:pt x="58" y="165"/>
                        </a:cubicBezTo>
                        <a:cubicBezTo>
                          <a:pt x="58" y="165"/>
                          <a:pt x="58" y="165"/>
                          <a:pt x="58" y="165"/>
                        </a:cubicBezTo>
                        <a:cubicBezTo>
                          <a:pt x="54" y="159"/>
                          <a:pt x="54" y="159"/>
                          <a:pt x="54" y="159"/>
                        </a:cubicBezTo>
                        <a:cubicBezTo>
                          <a:pt x="51" y="155"/>
                          <a:pt x="51" y="155"/>
                          <a:pt x="51" y="155"/>
                        </a:cubicBezTo>
                        <a:cubicBezTo>
                          <a:pt x="51" y="154"/>
                          <a:pt x="51" y="154"/>
                          <a:pt x="51" y="154"/>
                        </a:cubicBezTo>
                        <a:cubicBezTo>
                          <a:pt x="51" y="155"/>
                          <a:pt x="51" y="155"/>
                          <a:pt x="51" y="155"/>
                        </a:cubicBezTo>
                        <a:cubicBezTo>
                          <a:pt x="48" y="151"/>
                          <a:pt x="48" y="146"/>
                          <a:pt x="52" y="143"/>
                        </a:cubicBezTo>
                        <a:cubicBezTo>
                          <a:pt x="51" y="144"/>
                          <a:pt x="51" y="144"/>
                          <a:pt x="51" y="144"/>
                        </a:cubicBezTo>
                        <a:cubicBezTo>
                          <a:pt x="57" y="138"/>
                          <a:pt x="57" y="138"/>
                          <a:pt x="57" y="138"/>
                        </a:cubicBezTo>
                        <a:cubicBezTo>
                          <a:pt x="63" y="131"/>
                          <a:pt x="63" y="131"/>
                          <a:pt x="63" y="131"/>
                        </a:cubicBezTo>
                        <a:cubicBezTo>
                          <a:pt x="64" y="131"/>
                          <a:pt x="65" y="131"/>
                          <a:pt x="66" y="132"/>
                        </a:cubicBezTo>
                        <a:cubicBezTo>
                          <a:pt x="66" y="132"/>
                          <a:pt x="66" y="132"/>
                          <a:pt x="67" y="133"/>
                        </a:cubicBezTo>
                        <a:cubicBezTo>
                          <a:pt x="65" y="140"/>
                          <a:pt x="65" y="140"/>
                          <a:pt x="65" y="140"/>
                        </a:cubicBezTo>
                        <a:cubicBezTo>
                          <a:pt x="60" y="156"/>
                          <a:pt x="60" y="156"/>
                          <a:pt x="60" y="156"/>
                        </a:cubicBezTo>
                        <a:cubicBezTo>
                          <a:pt x="59" y="160"/>
                          <a:pt x="59" y="160"/>
                          <a:pt x="59" y="160"/>
                        </a:cubicBezTo>
                        <a:cubicBezTo>
                          <a:pt x="59" y="160"/>
                          <a:pt x="59" y="160"/>
                          <a:pt x="59" y="160"/>
                        </a:cubicBezTo>
                        <a:cubicBezTo>
                          <a:pt x="59" y="161"/>
                          <a:pt x="59" y="161"/>
                          <a:pt x="59" y="161"/>
                        </a:cubicBezTo>
                        <a:cubicBezTo>
                          <a:pt x="70" y="177"/>
                          <a:pt x="70" y="177"/>
                          <a:pt x="70" y="177"/>
                        </a:cubicBezTo>
                        <a:cubicBezTo>
                          <a:pt x="74" y="182"/>
                          <a:pt x="76" y="188"/>
                          <a:pt x="75" y="195"/>
                        </a:cubicBezTo>
                        <a:cubicBezTo>
                          <a:pt x="74" y="201"/>
                          <a:pt x="71" y="206"/>
                          <a:pt x="66" y="210"/>
                        </a:cubicBezTo>
                        <a:cubicBezTo>
                          <a:pt x="62" y="213"/>
                          <a:pt x="58" y="214"/>
                          <a:pt x="53" y="214"/>
                        </a:cubicBezTo>
                        <a:cubicBezTo>
                          <a:pt x="50" y="214"/>
                          <a:pt x="47" y="214"/>
                          <a:pt x="45" y="213"/>
                        </a:cubicBezTo>
                        <a:cubicBezTo>
                          <a:pt x="33" y="255"/>
                          <a:pt x="33" y="255"/>
                          <a:pt x="33" y="255"/>
                        </a:cubicBezTo>
                        <a:cubicBezTo>
                          <a:pt x="30" y="267"/>
                          <a:pt x="38" y="278"/>
                          <a:pt x="51" y="278"/>
                        </a:cubicBezTo>
                        <a:cubicBezTo>
                          <a:pt x="65" y="278"/>
                          <a:pt x="65" y="278"/>
                          <a:pt x="65" y="278"/>
                        </a:cubicBezTo>
                        <a:cubicBezTo>
                          <a:pt x="65" y="372"/>
                          <a:pt x="65" y="372"/>
                          <a:pt x="65" y="372"/>
                        </a:cubicBezTo>
                        <a:cubicBezTo>
                          <a:pt x="65" y="382"/>
                          <a:pt x="74" y="390"/>
                          <a:pt x="84" y="390"/>
                        </a:cubicBezTo>
                        <a:cubicBezTo>
                          <a:pt x="91" y="390"/>
                          <a:pt x="91" y="390"/>
                          <a:pt x="91" y="390"/>
                        </a:cubicBezTo>
                        <a:cubicBezTo>
                          <a:pt x="101" y="390"/>
                          <a:pt x="110" y="382"/>
                          <a:pt x="110" y="372"/>
                        </a:cubicBezTo>
                        <a:cubicBezTo>
                          <a:pt x="110" y="278"/>
                          <a:pt x="110" y="278"/>
                          <a:pt x="110" y="278"/>
                        </a:cubicBezTo>
                        <a:cubicBezTo>
                          <a:pt x="113" y="278"/>
                          <a:pt x="113" y="278"/>
                          <a:pt x="113" y="278"/>
                        </a:cubicBezTo>
                        <a:cubicBezTo>
                          <a:pt x="113" y="372"/>
                          <a:pt x="113" y="372"/>
                          <a:pt x="113" y="372"/>
                        </a:cubicBezTo>
                        <a:cubicBezTo>
                          <a:pt x="113" y="382"/>
                          <a:pt x="121" y="390"/>
                          <a:pt x="132" y="390"/>
                        </a:cubicBezTo>
                        <a:cubicBezTo>
                          <a:pt x="138" y="390"/>
                          <a:pt x="138" y="390"/>
                          <a:pt x="138" y="390"/>
                        </a:cubicBezTo>
                        <a:cubicBezTo>
                          <a:pt x="149" y="390"/>
                          <a:pt x="157" y="382"/>
                          <a:pt x="157" y="372"/>
                        </a:cubicBezTo>
                        <a:cubicBezTo>
                          <a:pt x="157" y="278"/>
                          <a:pt x="157" y="278"/>
                          <a:pt x="157" y="278"/>
                        </a:cubicBezTo>
                        <a:cubicBezTo>
                          <a:pt x="172" y="278"/>
                          <a:pt x="172" y="278"/>
                          <a:pt x="172" y="278"/>
                        </a:cubicBezTo>
                        <a:cubicBezTo>
                          <a:pt x="185" y="278"/>
                          <a:pt x="193" y="267"/>
                          <a:pt x="189" y="255"/>
                        </a:cubicBezTo>
                        <a:cubicBezTo>
                          <a:pt x="178" y="213"/>
                          <a:pt x="178" y="213"/>
                          <a:pt x="178" y="213"/>
                        </a:cubicBezTo>
                        <a:cubicBezTo>
                          <a:pt x="175" y="214"/>
                          <a:pt x="172" y="214"/>
                          <a:pt x="169" y="214"/>
                        </a:cubicBezTo>
                        <a:cubicBezTo>
                          <a:pt x="165" y="214"/>
                          <a:pt x="160" y="213"/>
                          <a:pt x="156" y="210"/>
                        </a:cubicBezTo>
                        <a:cubicBezTo>
                          <a:pt x="151" y="206"/>
                          <a:pt x="148" y="201"/>
                          <a:pt x="147" y="195"/>
                        </a:cubicBezTo>
                        <a:cubicBezTo>
                          <a:pt x="147" y="188"/>
                          <a:pt x="148" y="182"/>
                          <a:pt x="152" y="177"/>
                        </a:cubicBezTo>
                        <a:cubicBezTo>
                          <a:pt x="164" y="161"/>
                          <a:pt x="164" y="161"/>
                          <a:pt x="164" y="161"/>
                        </a:cubicBezTo>
                        <a:cubicBezTo>
                          <a:pt x="164" y="161"/>
                          <a:pt x="164" y="161"/>
                          <a:pt x="164" y="161"/>
                        </a:cubicBezTo>
                        <a:cubicBezTo>
                          <a:pt x="162" y="155"/>
                          <a:pt x="162" y="155"/>
                          <a:pt x="162" y="155"/>
                        </a:cubicBezTo>
                        <a:cubicBezTo>
                          <a:pt x="158" y="141"/>
                          <a:pt x="158" y="141"/>
                          <a:pt x="158" y="141"/>
                        </a:cubicBezTo>
                        <a:cubicBezTo>
                          <a:pt x="156" y="132"/>
                          <a:pt x="156" y="132"/>
                          <a:pt x="156" y="132"/>
                        </a:cubicBezTo>
                        <a:cubicBezTo>
                          <a:pt x="156" y="132"/>
                          <a:pt x="156" y="132"/>
                          <a:pt x="157" y="132"/>
                        </a:cubicBezTo>
                        <a:cubicBezTo>
                          <a:pt x="157" y="131"/>
                          <a:pt x="158" y="131"/>
                          <a:pt x="159" y="131"/>
                        </a:cubicBezTo>
                        <a:cubicBezTo>
                          <a:pt x="166" y="138"/>
                          <a:pt x="166" y="138"/>
                          <a:pt x="166" y="138"/>
                        </a:cubicBezTo>
                        <a:cubicBezTo>
                          <a:pt x="171" y="144"/>
                          <a:pt x="171" y="144"/>
                          <a:pt x="171" y="144"/>
                        </a:cubicBezTo>
                        <a:cubicBezTo>
                          <a:pt x="171" y="143"/>
                          <a:pt x="171" y="143"/>
                          <a:pt x="171" y="143"/>
                        </a:cubicBezTo>
                        <a:cubicBezTo>
                          <a:pt x="174" y="146"/>
                          <a:pt x="174" y="151"/>
                          <a:pt x="172" y="155"/>
                        </a:cubicBezTo>
                        <a:cubicBezTo>
                          <a:pt x="172" y="154"/>
                          <a:pt x="172" y="154"/>
                          <a:pt x="172" y="154"/>
                        </a:cubicBezTo>
                        <a:cubicBezTo>
                          <a:pt x="170" y="156"/>
                          <a:pt x="170" y="156"/>
                          <a:pt x="170" y="156"/>
                        </a:cubicBezTo>
                        <a:cubicBezTo>
                          <a:pt x="168" y="160"/>
                          <a:pt x="168" y="160"/>
                          <a:pt x="168" y="160"/>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65" y="164"/>
                          <a:pt x="165" y="164"/>
                          <a:pt x="165" y="164"/>
                        </a:cubicBezTo>
                        <a:cubicBezTo>
                          <a:pt x="155" y="179"/>
                          <a:pt x="155" y="179"/>
                          <a:pt x="155" y="179"/>
                        </a:cubicBezTo>
                        <a:cubicBezTo>
                          <a:pt x="148" y="188"/>
                          <a:pt x="150" y="201"/>
                          <a:pt x="158" y="207"/>
                        </a:cubicBezTo>
                        <a:cubicBezTo>
                          <a:pt x="162" y="210"/>
                          <a:pt x="166" y="211"/>
                          <a:pt x="169" y="211"/>
                        </a:cubicBezTo>
                        <a:cubicBezTo>
                          <a:pt x="172" y="211"/>
                          <a:pt x="175" y="210"/>
                          <a:pt x="177" y="209"/>
                        </a:cubicBezTo>
                        <a:cubicBezTo>
                          <a:pt x="181" y="208"/>
                          <a:pt x="184" y="205"/>
                          <a:pt x="186" y="202"/>
                        </a:cubicBezTo>
                        <a:cubicBezTo>
                          <a:pt x="205" y="176"/>
                          <a:pt x="205" y="176"/>
                          <a:pt x="205" y="176"/>
                        </a:cubicBezTo>
                        <a:cubicBezTo>
                          <a:pt x="217" y="159"/>
                          <a:pt x="217" y="159"/>
                          <a:pt x="217" y="159"/>
                        </a:cubicBezTo>
                        <a:cubicBezTo>
                          <a:pt x="219" y="157"/>
                          <a:pt x="219" y="157"/>
                          <a:pt x="219" y="157"/>
                        </a:cubicBezTo>
                        <a:cubicBezTo>
                          <a:pt x="222" y="152"/>
                          <a:pt x="223" y="147"/>
                          <a:pt x="221" y="141"/>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sp>
                <p:nvSpPr>
                  <p:cNvPr id="311" name="Google Shape;311;p19"/>
                  <p:cNvSpPr/>
                  <p:nvPr/>
                </p:nvSpPr>
                <p:spPr>
                  <a:xfrm>
                    <a:off x="3145463" y="4529607"/>
                    <a:ext cx="885825" cy="1466850"/>
                  </a:xfrm>
                  <a:custGeom>
                    <a:avLst/>
                    <a:gdLst/>
                    <a:ahLst/>
                    <a:cxnLst/>
                    <a:rect l="l" t="t" r="r" b="b"/>
                    <a:pathLst>
                      <a:path w="236" h="390" extrusionOk="0">
                        <a:moveTo>
                          <a:pt x="234" y="142"/>
                        </a:moveTo>
                        <a:cubicBezTo>
                          <a:pt x="233" y="140"/>
                          <a:pt x="232" y="137"/>
                          <a:pt x="231" y="136"/>
                        </a:cubicBezTo>
                        <a:cubicBezTo>
                          <a:pt x="230" y="135"/>
                          <a:pt x="229" y="134"/>
                          <a:pt x="229" y="134"/>
                        </a:cubicBezTo>
                        <a:cubicBezTo>
                          <a:pt x="221" y="126"/>
                          <a:pt x="213" y="117"/>
                          <a:pt x="213" y="117"/>
                        </a:cubicBezTo>
                        <a:cubicBezTo>
                          <a:pt x="174" y="76"/>
                          <a:pt x="174" y="76"/>
                          <a:pt x="174" y="76"/>
                        </a:cubicBezTo>
                        <a:cubicBezTo>
                          <a:pt x="170" y="72"/>
                          <a:pt x="167" y="70"/>
                          <a:pt x="162" y="69"/>
                        </a:cubicBezTo>
                        <a:cubicBezTo>
                          <a:pt x="159" y="68"/>
                          <a:pt x="156" y="68"/>
                          <a:pt x="152" y="68"/>
                        </a:cubicBezTo>
                        <a:cubicBezTo>
                          <a:pt x="152" y="68"/>
                          <a:pt x="141" y="68"/>
                          <a:pt x="128" y="68"/>
                        </a:cubicBezTo>
                        <a:cubicBezTo>
                          <a:pt x="143" y="64"/>
                          <a:pt x="154" y="50"/>
                          <a:pt x="154" y="34"/>
                        </a:cubicBezTo>
                        <a:cubicBezTo>
                          <a:pt x="154" y="15"/>
                          <a:pt x="138" y="0"/>
                          <a:pt x="119" y="0"/>
                        </a:cubicBezTo>
                        <a:cubicBezTo>
                          <a:pt x="100" y="0"/>
                          <a:pt x="84" y="15"/>
                          <a:pt x="84" y="34"/>
                        </a:cubicBezTo>
                        <a:cubicBezTo>
                          <a:pt x="84" y="50"/>
                          <a:pt x="95" y="64"/>
                          <a:pt x="110" y="68"/>
                        </a:cubicBezTo>
                        <a:cubicBezTo>
                          <a:pt x="96" y="68"/>
                          <a:pt x="84" y="68"/>
                          <a:pt x="84" y="68"/>
                        </a:cubicBezTo>
                        <a:cubicBezTo>
                          <a:pt x="80" y="68"/>
                          <a:pt x="76" y="69"/>
                          <a:pt x="73" y="70"/>
                        </a:cubicBezTo>
                        <a:cubicBezTo>
                          <a:pt x="69" y="71"/>
                          <a:pt x="66" y="72"/>
                          <a:pt x="63" y="76"/>
                        </a:cubicBezTo>
                        <a:cubicBezTo>
                          <a:pt x="24" y="117"/>
                          <a:pt x="24" y="117"/>
                          <a:pt x="24" y="117"/>
                        </a:cubicBezTo>
                        <a:cubicBezTo>
                          <a:pt x="24" y="117"/>
                          <a:pt x="15" y="126"/>
                          <a:pt x="7" y="134"/>
                        </a:cubicBezTo>
                        <a:cubicBezTo>
                          <a:pt x="7" y="134"/>
                          <a:pt x="6" y="135"/>
                          <a:pt x="6" y="136"/>
                        </a:cubicBezTo>
                        <a:cubicBezTo>
                          <a:pt x="4" y="137"/>
                          <a:pt x="3" y="140"/>
                          <a:pt x="2" y="142"/>
                        </a:cubicBezTo>
                        <a:cubicBezTo>
                          <a:pt x="0" y="148"/>
                          <a:pt x="2" y="153"/>
                          <a:pt x="5" y="158"/>
                        </a:cubicBezTo>
                        <a:cubicBezTo>
                          <a:pt x="6" y="160"/>
                          <a:pt x="6" y="160"/>
                          <a:pt x="6" y="160"/>
                        </a:cubicBezTo>
                        <a:cubicBezTo>
                          <a:pt x="18" y="177"/>
                          <a:pt x="18" y="177"/>
                          <a:pt x="18" y="177"/>
                        </a:cubicBezTo>
                        <a:cubicBezTo>
                          <a:pt x="37" y="203"/>
                          <a:pt x="37" y="203"/>
                          <a:pt x="37" y="203"/>
                        </a:cubicBezTo>
                        <a:cubicBezTo>
                          <a:pt x="44" y="212"/>
                          <a:pt x="57" y="215"/>
                          <a:pt x="65" y="209"/>
                        </a:cubicBezTo>
                        <a:cubicBezTo>
                          <a:pt x="66" y="208"/>
                          <a:pt x="67" y="207"/>
                          <a:pt x="67" y="207"/>
                        </a:cubicBezTo>
                        <a:cubicBezTo>
                          <a:pt x="75" y="201"/>
                          <a:pt x="76" y="189"/>
                          <a:pt x="69" y="180"/>
                        </a:cubicBezTo>
                        <a:cubicBezTo>
                          <a:pt x="67" y="176"/>
                          <a:pt x="67" y="176"/>
                          <a:pt x="67" y="176"/>
                        </a:cubicBezTo>
                        <a:cubicBezTo>
                          <a:pt x="67" y="176"/>
                          <a:pt x="67" y="176"/>
                          <a:pt x="67" y="176"/>
                        </a:cubicBezTo>
                        <a:cubicBezTo>
                          <a:pt x="52" y="155"/>
                          <a:pt x="52" y="155"/>
                          <a:pt x="52" y="155"/>
                        </a:cubicBezTo>
                        <a:cubicBezTo>
                          <a:pt x="52" y="156"/>
                          <a:pt x="52" y="156"/>
                          <a:pt x="52" y="156"/>
                        </a:cubicBezTo>
                        <a:cubicBezTo>
                          <a:pt x="49" y="152"/>
                          <a:pt x="49" y="147"/>
                          <a:pt x="52" y="144"/>
                        </a:cubicBezTo>
                        <a:cubicBezTo>
                          <a:pt x="52" y="145"/>
                          <a:pt x="52" y="145"/>
                          <a:pt x="52" y="145"/>
                        </a:cubicBezTo>
                        <a:cubicBezTo>
                          <a:pt x="67" y="129"/>
                          <a:pt x="67" y="129"/>
                          <a:pt x="67" y="129"/>
                        </a:cubicBezTo>
                        <a:cubicBezTo>
                          <a:pt x="67" y="149"/>
                          <a:pt x="67" y="149"/>
                          <a:pt x="67" y="149"/>
                        </a:cubicBezTo>
                        <a:cubicBezTo>
                          <a:pt x="67" y="155"/>
                          <a:pt x="67" y="163"/>
                          <a:pt x="67" y="171"/>
                        </a:cubicBezTo>
                        <a:cubicBezTo>
                          <a:pt x="72" y="178"/>
                          <a:pt x="72" y="178"/>
                          <a:pt x="72" y="178"/>
                        </a:cubicBezTo>
                        <a:cubicBezTo>
                          <a:pt x="76" y="183"/>
                          <a:pt x="77" y="189"/>
                          <a:pt x="76" y="196"/>
                        </a:cubicBezTo>
                        <a:cubicBezTo>
                          <a:pt x="76" y="202"/>
                          <a:pt x="72" y="207"/>
                          <a:pt x="67" y="211"/>
                        </a:cubicBezTo>
                        <a:cubicBezTo>
                          <a:pt x="67" y="211"/>
                          <a:pt x="67" y="211"/>
                          <a:pt x="67" y="211"/>
                        </a:cubicBezTo>
                        <a:cubicBezTo>
                          <a:pt x="67" y="227"/>
                          <a:pt x="67" y="227"/>
                          <a:pt x="67" y="227"/>
                        </a:cubicBezTo>
                        <a:cubicBezTo>
                          <a:pt x="67" y="367"/>
                          <a:pt x="67" y="367"/>
                          <a:pt x="67" y="367"/>
                        </a:cubicBezTo>
                        <a:cubicBezTo>
                          <a:pt x="67" y="380"/>
                          <a:pt x="77" y="390"/>
                          <a:pt x="89" y="390"/>
                        </a:cubicBezTo>
                        <a:cubicBezTo>
                          <a:pt x="101" y="390"/>
                          <a:pt x="111" y="380"/>
                          <a:pt x="111" y="367"/>
                        </a:cubicBezTo>
                        <a:cubicBezTo>
                          <a:pt x="111" y="257"/>
                          <a:pt x="111" y="257"/>
                          <a:pt x="111" y="257"/>
                        </a:cubicBezTo>
                        <a:cubicBezTo>
                          <a:pt x="111" y="253"/>
                          <a:pt x="115" y="251"/>
                          <a:pt x="118" y="251"/>
                        </a:cubicBezTo>
                        <a:cubicBezTo>
                          <a:pt x="122" y="251"/>
                          <a:pt x="125" y="253"/>
                          <a:pt x="126" y="257"/>
                        </a:cubicBezTo>
                        <a:cubicBezTo>
                          <a:pt x="126" y="367"/>
                          <a:pt x="126" y="367"/>
                          <a:pt x="126" y="367"/>
                        </a:cubicBezTo>
                        <a:cubicBezTo>
                          <a:pt x="126" y="380"/>
                          <a:pt x="135" y="390"/>
                          <a:pt x="148" y="390"/>
                        </a:cubicBezTo>
                        <a:cubicBezTo>
                          <a:pt x="160" y="390"/>
                          <a:pt x="170" y="380"/>
                          <a:pt x="170" y="367"/>
                        </a:cubicBezTo>
                        <a:cubicBezTo>
                          <a:pt x="170" y="227"/>
                          <a:pt x="170" y="227"/>
                          <a:pt x="170" y="227"/>
                        </a:cubicBezTo>
                        <a:cubicBezTo>
                          <a:pt x="170" y="211"/>
                          <a:pt x="170" y="211"/>
                          <a:pt x="170" y="211"/>
                        </a:cubicBezTo>
                        <a:cubicBezTo>
                          <a:pt x="169" y="211"/>
                          <a:pt x="169" y="211"/>
                          <a:pt x="169" y="211"/>
                        </a:cubicBezTo>
                        <a:cubicBezTo>
                          <a:pt x="164" y="207"/>
                          <a:pt x="161" y="202"/>
                          <a:pt x="160" y="196"/>
                        </a:cubicBezTo>
                        <a:cubicBezTo>
                          <a:pt x="159" y="189"/>
                          <a:pt x="161" y="183"/>
                          <a:pt x="165" y="178"/>
                        </a:cubicBezTo>
                        <a:cubicBezTo>
                          <a:pt x="170" y="171"/>
                          <a:pt x="170" y="171"/>
                          <a:pt x="170" y="171"/>
                        </a:cubicBezTo>
                        <a:cubicBezTo>
                          <a:pt x="170" y="129"/>
                          <a:pt x="170" y="129"/>
                          <a:pt x="170" y="129"/>
                        </a:cubicBezTo>
                        <a:cubicBezTo>
                          <a:pt x="184" y="145"/>
                          <a:pt x="184" y="145"/>
                          <a:pt x="184" y="145"/>
                        </a:cubicBezTo>
                        <a:cubicBezTo>
                          <a:pt x="184" y="144"/>
                          <a:pt x="184" y="144"/>
                          <a:pt x="184" y="144"/>
                        </a:cubicBezTo>
                        <a:cubicBezTo>
                          <a:pt x="187" y="147"/>
                          <a:pt x="188" y="152"/>
                          <a:pt x="185" y="156"/>
                        </a:cubicBezTo>
                        <a:cubicBezTo>
                          <a:pt x="185" y="155"/>
                          <a:pt x="185" y="155"/>
                          <a:pt x="185" y="155"/>
                        </a:cubicBezTo>
                        <a:cubicBezTo>
                          <a:pt x="170" y="176"/>
                          <a:pt x="170" y="176"/>
                          <a:pt x="170" y="176"/>
                        </a:cubicBezTo>
                        <a:cubicBezTo>
                          <a:pt x="170" y="176"/>
                          <a:pt x="170" y="176"/>
                          <a:pt x="170" y="176"/>
                        </a:cubicBezTo>
                        <a:cubicBezTo>
                          <a:pt x="167" y="180"/>
                          <a:pt x="167" y="180"/>
                          <a:pt x="167" y="180"/>
                        </a:cubicBezTo>
                        <a:cubicBezTo>
                          <a:pt x="161" y="189"/>
                          <a:pt x="162" y="201"/>
                          <a:pt x="169" y="207"/>
                        </a:cubicBezTo>
                        <a:cubicBezTo>
                          <a:pt x="170" y="208"/>
                          <a:pt x="170" y="208"/>
                          <a:pt x="170" y="208"/>
                        </a:cubicBezTo>
                        <a:cubicBezTo>
                          <a:pt x="170" y="208"/>
                          <a:pt x="171" y="208"/>
                          <a:pt x="171" y="209"/>
                        </a:cubicBezTo>
                        <a:cubicBezTo>
                          <a:pt x="180" y="215"/>
                          <a:pt x="193" y="212"/>
                          <a:pt x="199" y="203"/>
                        </a:cubicBezTo>
                        <a:cubicBezTo>
                          <a:pt x="218" y="177"/>
                          <a:pt x="218" y="177"/>
                          <a:pt x="218" y="177"/>
                        </a:cubicBezTo>
                        <a:cubicBezTo>
                          <a:pt x="230" y="160"/>
                          <a:pt x="230" y="160"/>
                          <a:pt x="230" y="160"/>
                        </a:cubicBezTo>
                        <a:cubicBezTo>
                          <a:pt x="232" y="158"/>
                          <a:pt x="232" y="158"/>
                          <a:pt x="232" y="158"/>
                        </a:cubicBezTo>
                        <a:cubicBezTo>
                          <a:pt x="235" y="153"/>
                          <a:pt x="236" y="148"/>
                          <a:pt x="234" y="142"/>
                        </a:cubicBez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grpSp>
          <p:sp>
            <p:nvSpPr>
              <p:cNvPr id="312" name="Google Shape;312;p19"/>
              <p:cNvSpPr txBox="1"/>
              <p:nvPr/>
            </p:nvSpPr>
            <p:spPr>
              <a:xfrm>
                <a:off x="2551435" y="5289255"/>
                <a:ext cx="83567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0</a:t>
                </a:r>
                <a:endParaRPr>
                  <a:latin typeface="Bree Serif"/>
                  <a:ea typeface="Bree Serif"/>
                  <a:cs typeface="Bree Serif"/>
                  <a:sym typeface="Bree Serif"/>
                </a:endParaRPr>
              </a:p>
            </p:txBody>
          </p:sp>
          <p:sp>
            <p:nvSpPr>
              <p:cNvPr id="313" name="Google Shape;313;p19"/>
              <p:cNvSpPr txBox="1"/>
              <p:nvPr/>
            </p:nvSpPr>
            <p:spPr>
              <a:xfrm>
                <a:off x="4113942" y="5289255"/>
                <a:ext cx="83567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1</a:t>
                </a:r>
                <a:endParaRPr>
                  <a:latin typeface="Bree Serif"/>
                  <a:ea typeface="Bree Serif"/>
                  <a:cs typeface="Bree Serif"/>
                  <a:sym typeface="Bree Serif"/>
                </a:endParaRPr>
              </a:p>
            </p:txBody>
          </p:sp>
          <p:sp>
            <p:nvSpPr>
              <p:cNvPr id="314" name="Google Shape;314;p19"/>
              <p:cNvSpPr txBox="1"/>
              <p:nvPr/>
            </p:nvSpPr>
            <p:spPr>
              <a:xfrm>
                <a:off x="5676449" y="5289255"/>
                <a:ext cx="83567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2</a:t>
                </a:r>
                <a:endParaRPr>
                  <a:latin typeface="Bree Serif"/>
                  <a:ea typeface="Bree Serif"/>
                  <a:cs typeface="Bree Serif"/>
                  <a:sym typeface="Bree Serif"/>
                </a:endParaRPr>
              </a:p>
            </p:txBody>
          </p:sp>
          <p:sp>
            <p:nvSpPr>
              <p:cNvPr id="315" name="Google Shape;315;p19"/>
              <p:cNvSpPr txBox="1"/>
              <p:nvPr/>
            </p:nvSpPr>
            <p:spPr>
              <a:xfrm>
                <a:off x="7238956" y="5289255"/>
                <a:ext cx="83567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3</a:t>
                </a:r>
                <a:endParaRPr>
                  <a:latin typeface="Bree Serif"/>
                  <a:ea typeface="Bree Serif"/>
                  <a:cs typeface="Bree Serif"/>
                  <a:sym typeface="Bree Serif"/>
                </a:endParaRPr>
              </a:p>
            </p:txBody>
          </p:sp>
          <p:sp>
            <p:nvSpPr>
              <p:cNvPr id="316" name="Google Shape;316;p19"/>
              <p:cNvSpPr txBox="1"/>
              <p:nvPr/>
            </p:nvSpPr>
            <p:spPr>
              <a:xfrm>
                <a:off x="8798418" y="5289255"/>
                <a:ext cx="83567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Bree Serif"/>
                    <a:ea typeface="Bree Serif"/>
                    <a:cs typeface="Bree Serif"/>
                    <a:sym typeface="Bree Serif"/>
                  </a:rPr>
                  <a:t>4+</a:t>
                </a:r>
                <a:endParaRPr>
                  <a:latin typeface="Bree Serif"/>
                  <a:ea typeface="Bree Serif"/>
                  <a:cs typeface="Bree Serif"/>
                  <a:sym typeface="Bree Serif"/>
                </a:endParaRPr>
              </a:p>
            </p:txBody>
          </p:sp>
          <p:grpSp>
            <p:nvGrpSpPr>
              <p:cNvPr id="317" name="Google Shape;317;p19"/>
              <p:cNvGrpSpPr/>
              <p:nvPr/>
            </p:nvGrpSpPr>
            <p:grpSpPr>
              <a:xfrm>
                <a:off x="2608765" y="5005859"/>
                <a:ext cx="6970949" cy="338554"/>
                <a:chOff x="2185974" y="5005859"/>
                <a:chExt cx="6970949" cy="338554"/>
              </a:xfrm>
            </p:grpSpPr>
            <p:sp>
              <p:nvSpPr>
                <p:cNvPr id="318" name="Google Shape;318;p19"/>
                <p:cNvSpPr txBox="1"/>
                <p:nvPr/>
              </p:nvSpPr>
              <p:spPr>
                <a:xfrm>
                  <a:off x="2185974" y="5005859"/>
                  <a:ext cx="773300"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772</a:t>
                  </a:r>
                  <a:endParaRPr>
                    <a:latin typeface="Bree Serif"/>
                    <a:ea typeface="Bree Serif"/>
                    <a:cs typeface="Bree Serif"/>
                    <a:sym typeface="Bree Serif"/>
                  </a:endParaRPr>
                </a:p>
              </p:txBody>
            </p:sp>
            <p:sp>
              <p:nvSpPr>
                <p:cNvPr id="319" name="Google Shape;319;p19"/>
                <p:cNvSpPr txBox="1"/>
                <p:nvPr/>
              </p:nvSpPr>
              <p:spPr>
                <a:xfrm>
                  <a:off x="3779212" y="5005859"/>
                  <a:ext cx="773300"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2086</a:t>
                  </a:r>
                  <a:endParaRPr>
                    <a:latin typeface="Bree Serif"/>
                    <a:ea typeface="Bree Serif"/>
                    <a:cs typeface="Bree Serif"/>
                    <a:sym typeface="Bree Serif"/>
                  </a:endParaRPr>
                </a:p>
              </p:txBody>
            </p:sp>
            <p:sp>
              <p:nvSpPr>
                <p:cNvPr id="320" name="Google Shape;320;p19"/>
                <p:cNvSpPr txBox="1"/>
                <p:nvPr/>
              </p:nvSpPr>
              <p:spPr>
                <a:xfrm>
                  <a:off x="5307760" y="5005859"/>
                  <a:ext cx="773300"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1145</a:t>
                  </a:r>
                  <a:endParaRPr>
                    <a:latin typeface="Bree Serif"/>
                    <a:ea typeface="Bree Serif"/>
                    <a:cs typeface="Bree Serif"/>
                    <a:sym typeface="Bree Serif"/>
                  </a:endParaRPr>
                </a:p>
              </p:txBody>
            </p:sp>
            <p:sp>
              <p:nvSpPr>
                <p:cNvPr id="321" name="Google Shape;321;p19"/>
                <p:cNvSpPr txBox="1"/>
                <p:nvPr/>
              </p:nvSpPr>
              <p:spPr>
                <a:xfrm>
                  <a:off x="6851273" y="5005859"/>
                  <a:ext cx="773300"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979</a:t>
                  </a:r>
                  <a:endParaRPr>
                    <a:latin typeface="Bree Serif"/>
                    <a:ea typeface="Bree Serif"/>
                    <a:cs typeface="Bree Serif"/>
                    <a:sym typeface="Bree Serif"/>
                  </a:endParaRPr>
                </a:p>
              </p:txBody>
            </p:sp>
            <p:sp>
              <p:nvSpPr>
                <p:cNvPr id="322" name="Google Shape;322;p19"/>
                <p:cNvSpPr txBox="1"/>
                <p:nvPr/>
              </p:nvSpPr>
              <p:spPr>
                <a:xfrm>
                  <a:off x="8383623" y="5005859"/>
                  <a:ext cx="773300"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Bree Serif"/>
                      <a:ea typeface="Bree Serif"/>
                      <a:cs typeface="Bree Serif"/>
                      <a:sym typeface="Bree Serif"/>
                    </a:rPr>
                    <a:t>909</a:t>
                  </a:r>
                  <a:endParaRPr>
                    <a:latin typeface="Bree Serif"/>
                    <a:ea typeface="Bree Serif"/>
                    <a:cs typeface="Bree Serif"/>
                    <a:sym typeface="Bree Serif"/>
                  </a:endParaRPr>
                </a:p>
              </p:txBody>
            </p:sp>
          </p:grpSp>
        </p:grpSp>
      </p:grpSp>
      <p:sp>
        <p:nvSpPr>
          <p:cNvPr id="323" name="Google Shape;323;p19"/>
          <p:cNvSpPr txBox="1"/>
          <p:nvPr/>
        </p:nvSpPr>
        <p:spPr>
          <a:xfrm>
            <a:off x="370266" y="1097575"/>
            <a:ext cx="100086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ree Serif"/>
                <a:ea typeface="Bree Serif"/>
                <a:cs typeface="Bree Serif"/>
                <a:sym typeface="Bree Serif"/>
              </a:rPr>
              <a:t>Fun Fact 4: </a:t>
            </a:r>
            <a:r>
              <a:rPr lang="en-US" sz="1800">
                <a:solidFill>
                  <a:schemeClr val="dk1"/>
                </a:solidFill>
                <a:latin typeface="Bree Serif"/>
                <a:ea typeface="Bree Serif"/>
                <a:cs typeface="Bree Serif"/>
                <a:sym typeface="Bree Serif"/>
              </a:rPr>
              <a:t>People living in the current city for one year spend the most at the store</a:t>
            </a:r>
            <a:endParaRPr sz="1800">
              <a:solidFill>
                <a:schemeClr val="dk1"/>
              </a:solidFill>
              <a:latin typeface="Bree Serif"/>
              <a:ea typeface="Bree Serif"/>
              <a:cs typeface="Bree Serif"/>
              <a:sym typeface="Bree Serif"/>
            </a:endParaRPr>
          </a:p>
          <a:p>
            <a:pPr marL="0" marR="0" lvl="0" indent="0" algn="l" rtl="0">
              <a:spcBef>
                <a:spcPts val="0"/>
              </a:spcBef>
              <a:spcAft>
                <a:spcPts val="0"/>
              </a:spcAft>
              <a:buNone/>
            </a:pPr>
            <a:endParaRPr sz="1800">
              <a:solidFill>
                <a:schemeClr val="dk1"/>
              </a:solidFill>
              <a:latin typeface="Bree Serif"/>
              <a:ea typeface="Bree Serif"/>
              <a:cs typeface="Bree Serif"/>
              <a:sym typeface="Bree Serif"/>
            </a:endParaRPr>
          </a:p>
        </p:txBody>
      </p:sp>
      <p:grpSp>
        <p:nvGrpSpPr>
          <p:cNvPr id="2" name="Group 1">
            <a:extLst>
              <a:ext uri="{FF2B5EF4-FFF2-40B4-BE49-F238E27FC236}">
                <a16:creationId xmlns:a16="http://schemas.microsoft.com/office/drawing/2014/main" id="{1F94EB63-D7F2-4C5F-BEFE-9CB6C5728A11}"/>
              </a:ext>
            </a:extLst>
          </p:cNvPr>
          <p:cNvGrpSpPr/>
          <p:nvPr/>
        </p:nvGrpSpPr>
        <p:grpSpPr>
          <a:xfrm>
            <a:off x="0" y="-77308"/>
            <a:ext cx="12192000" cy="1085616"/>
            <a:chOff x="0" y="-77308"/>
            <a:chExt cx="12192000" cy="1085616"/>
          </a:xfrm>
        </p:grpSpPr>
        <p:grpSp>
          <p:nvGrpSpPr>
            <p:cNvPr id="287" name="Google Shape;287;p19"/>
            <p:cNvGrpSpPr/>
            <p:nvPr/>
          </p:nvGrpSpPr>
          <p:grpSpPr>
            <a:xfrm>
              <a:off x="0" y="-77308"/>
              <a:ext cx="12192000" cy="1085616"/>
              <a:chOff x="0" y="0"/>
              <a:chExt cx="12192000" cy="1085616"/>
            </a:xfrm>
          </p:grpSpPr>
          <p:sp>
            <p:nvSpPr>
              <p:cNvPr id="288" name="Google Shape;288;p19"/>
              <p:cNvSpPr/>
              <p:nvPr/>
            </p:nvSpPr>
            <p:spPr>
              <a:xfrm>
                <a:off x="0" y="0"/>
                <a:ext cx="12192000" cy="989248"/>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89" name="Google Shape;289;p19"/>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290" name="Google Shape;290;p19"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sp>
          <p:nvSpPr>
            <p:cNvPr id="324" name="Google Shape;324;p19"/>
            <p:cNvSpPr/>
            <p:nvPr/>
          </p:nvSpPr>
          <p:spPr>
            <a:xfrm>
              <a:off x="7958769" y="127638"/>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325" name="Google Shape;325;p19"/>
            <p:cNvSpPr/>
            <p:nvPr/>
          </p:nvSpPr>
          <p:spPr>
            <a:xfrm>
              <a:off x="9625100" y="127662"/>
              <a:ext cx="23079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Fun Facts</a:t>
              </a:r>
              <a:endParaRPr>
                <a:latin typeface="Bree Serif"/>
                <a:ea typeface="Bree Serif"/>
                <a:cs typeface="Bree Serif"/>
                <a:sym typeface="Bree Serif"/>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p:nvPr/>
        </p:nvSpPr>
        <p:spPr>
          <a:xfrm>
            <a:off x="898242" y="1563134"/>
            <a:ext cx="6445200" cy="443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Malgun Gothic"/>
              <a:ea typeface="Malgun Gothic"/>
              <a:cs typeface="Malgun Gothic"/>
              <a:sym typeface="Malgun Gothic"/>
            </a:endParaRPr>
          </a:p>
        </p:txBody>
      </p:sp>
      <p:pic>
        <p:nvPicPr>
          <p:cNvPr id="338" name="Google Shape;338;p20"/>
          <p:cNvPicPr preferRelativeResize="0"/>
          <p:nvPr/>
        </p:nvPicPr>
        <p:blipFill>
          <a:blip r:embed="rId3">
            <a:alphaModFix/>
          </a:blip>
          <a:stretch>
            <a:fillRect/>
          </a:stretch>
        </p:blipFill>
        <p:spPr>
          <a:xfrm>
            <a:off x="1032834" y="2333160"/>
            <a:ext cx="9601153" cy="3949125"/>
          </a:xfrm>
          <a:prstGeom prst="rect">
            <a:avLst/>
          </a:prstGeom>
          <a:noFill/>
          <a:ln>
            <a:noFill/>
          </a:ln>
        </p:spPr>
      </p:pic>
      <p:sp>
        <p:nvSpPr>
          <p:cNvPr id="339" name="Google Shape;339;p20"/>
          <p:cNvSpPr txBox="1"/>
          <p:nvPr/>
        </p:nvSpPr>
        <p:spPr>
          <a:xfrm>
            <a:off x="370266" y="1097575"/>
            <a:ext cx="100086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ree Serif"/>
                <a:ea typeface="Bree Serif"/>
                <a:cs typeface="Bree Serif"/>
                <a:sym typeface="Bree Serif"/>
              </a:rPr>
              <a:t>Fun Fact 5: </a:t>
            </a:r>
            <a:r>
              <a:rPr lang="en-US" sz="1800">
                <a:solidFill>
                  <a:schemeClr val="dk1"/>
                </a:solidFill>
                <a:latin typeface="Bree Serif"/>
                <a:ea typeface="Bree Serif"/>
                <a:cs typeface="Bree Serif"/>
                <a:sym typeface="Bree Serif"/>
              </a:rPr>
              <a:t>Based on k-means analysis result, our best customer is… (dun dun dun)</a:t>
            </a:r>
            <a:endParaRPr sz="1800">
              <a:solidFill>
                <a:schemeClr val="dk1"/>
              </a:solidFill>
              <a:latin typeface="Bree Serif"/>
              <a:ea typeface="Bree Serif"/>
              <a:cs typeface="Bree Serif"/>
              <a:sym typeface="Bree Serif"/>
            </a:endParaRPr>
          </a:p>
        </p:txBody>
      </p:sp>
      <p:sp>
        <p:nvSpPr>
          <p:cNvPr id="340" name="Google Shape;340;p20"/>
          <p:cNvSpPr/>
          <p:nvPr/>
        </p:nvSpPr>
        <p:spPr>
          <a:xfrm>
            <a:off x="8354475" y="2994225"/>
            <a:ext cx="2844600" cy="3058800"/>
          </a:xfrm>
          <a:prstGeom prst="rect">
            <a:avLst/>
          </a:prstGeom>
          <a:solidFill>
            <a:schemeClr val="lt1"/>
          </a:solid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b="1"/>
              <a:t>Male</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Single</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Aged 26-35</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Occupation 4,7,0,17</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City B</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For one year</a:t>
            </a:r>
            <a:endParaRPr b="1"/>
          </a:p>
        </p:txBody>
      </p:sp>
      <p:grpSp>
        <p:nvGrpSpPr>
          <p:cNvPr id="17" name="Group 16">
            <a:extLst>
              <a:ext uri="{FF2B5EF4-FFF2-40B4-BE49-F238E27FC236}">
                <a16:creationId xmlns:a16="http://schemas.microsoft.com/office/drawing/2014/main" id="{65BC80DC-CF1E-40ED-960A-FBD6336D5752}"/>
              </a:ext>
            </a:extLst>
          </p:cNvPr>
          <p:cNvGrpSpPr/>
          <p:nvPr/>
        </p:nvGrpSpPr>
        <p:grpSpPr>
          <a:xfrm>
            <a:off x="0" y="-77308"/>
            <a:ext cx="12192000" cy="1085616"/>
            <a:chOff x="0" y="-77308"/>
            <a:chExt cx="12192000" cy="1085616"/>
          </a:xfrm>
        </p:grpSpPr>
        <p:grpSp>
          <p:nvGrpSpPr>
            <p:cNvPr id="18" name="Google Shape;287;p19">
              <a:extLst>
                <a:ext uri="{FF2B5EF4-FFF2-40B4-BE49-F238E27FC236}">
                  <a16:creationId xmlns:a16="http://schemas.microsoft.com/office/drawing/2014/main" id="{182A436E-BE0C-4E98-A778-5958EAE39B4E}"/>
                </a:ext>
              </a:extLst>
            </p:cNvPr>
            <p:cNvGrpSpPr/>
            <p:nvPr/>
          </p:nvGrpSpPr>
          <p:grpSpPr>
            <a:xfrm>
              <a:off x="0" y="-77308"/>
              <a:ext cx="12192000" cy="1085616"/>
              <a:chOff x="0" y="0"/>
              <a:chExt cx="12192000" cy="1085616"/>
            </a:xfrm>
          </p:grpSpPr>
          <p:sp>
            <p:nvSpPr>
              <p:cNvPr id="21" name="Google Shape;288;p19">
                <a:extLst>
                  <a:ext uri="{FF2B5EF4-FFF2-40B4-BE49-F238E27FC236}">
                    <a16:creationId xmlns:a16="http://schemas.microsoft.com/office/drawing/2014/main" id="{1B097485-CF23-40A4-B5DA-5D5EB6048538}"/>
                  </a:ext>
                </a:extLst>
              </p:cNvPr>
              <p:cNvSpPr/>
              <p:nvPr/>
            </p:nvSpPr>
            <p:spPr>
              <a:xfrm>
                <a:off x="0" y="0"/>
                <a:ext cx="12192000" cy="989248"/>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2" name="Google Shape;289;p19">
                <a:extLst>
                  <a:ext uri="{FF2B5EF4-FFF2-40B4-BE49-F238E27FC236}">
                    <a16:creationId xmlns:a16="http://schemas.microsoft.com/office/drawing/2014/main" id="{002FB49B-8A8F-4311-BEBE-DDB3C8BD5E59}"/>
                  </a:ext>
                </a:extLst>
              </p:cNvPr>
              <p:cNvSpPr/>
              <p:nvPr/>
            </p:nvSpPr>
            <p:spPr>
              <a:xfrm>
                <a:off x="898242" y="219420"/>
                <a:ext cx="2379071" cy="488306"/>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23" name="Google Shape;290;p19" descr="태그">
                <a:extLst>
                  <a:ext uri="{FF2B5EF4-FFF2-40B4-BE49-F238E27FC236}">
                    <a16:creationId xmlns:a16="http://schemas.microsoft.com/office/drawing/2014/main" id="{0A57379A-A137-4873-A083-B8366F6332F7}"/>
                  </a:ext>
                </a:extLst>
              </p:cNvPr>
              <p:cNvPicPr preferRelativeResize="0"/>
              <p:nvPr/>
            </p:nvPicPr>
            <p:blipFill rotWithShape="1">
              <a:blip r:embed="rId4">
                <a:alphaModFix/>
              </a:blip>
              <a:srcRect/>
              <a:stretch/>
            </p:blipFill>
            <p:spPr>
              <a:xfrm>
                <a:off x="2197701" y="567868"/>
                <a:ext cx="471655" cy="517748"/>
              </a:xfrm>
              <a:prstGeom prst="rect">
                <a:avLst/>
              </a:prstGeom>
              <a:noFill/>
              <a:ln>
                <a:noFill/>
              </a:ln>
            </p:spPr>
          </p:pic>
        </p:grpSp>
        <p:sp>
          <p:nvSpPr>
            <p:cNvPr id="19" name="Google Shape;324;p19">
              <a:extLst>
                <a:ext uri="{FF2B5EF4-FFF2-40B4-BE49-F238E27FC236}">
                  <a16:creationId xmlns:a16="http://schemas.microsoft.com/office/drawing/2014/main" id="{DA0A7C74-6D9B-488F-BDB5-EA970021BFA0}"/>
                </a:ext>
              </a:extLst>
            </p:cNvPr>
            <p:cNvSpPr/>
            <p:nvPr/>
          </p:nvSpPr>
          <p:spPr>
            <a:xfrm>
              <a:off x="7958769" y="127638"/>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01</a:t>
              </a:r>
              <a:endParaRPr>
                <a:latin typeface="Bree Serif"/>
                <a:ea typeface="Bree Serif"/>
                <a:cs typeface="Bree Serif"/>
                <a:sym typeface="Bree Serif"/>
              </a:endParaRPr>
            </a:p>
          </p:txBody>
        </p:sp>
        <p:sp>
          <p:nvSpPr>
            <p:cNvPr id="20" name="Google Shape;325;p19">
              <a:extLst>
                <a:ext uri="{FF2B5EF4-FFF2-40B4-BE49-F238E27FC236}">
                  <a16:creationId xmlns:a16="http://schemas.microsoft.com/office/drawing/2014/main" id="{2DBE9EFF-2C24-49F8-A818-1D7BB4542AB7}"/>
                </a:ext>
              </a:extLst>
            </p:cNvPr>
            <p:cNvSpPr/>
            <p:nvPr/>
          </p:nvSpPr>
          <p:spPr>
            <a:xfrm>
              <a:off x="9625100" y="127662"/>
              <a:ext cx="23079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Fun Facts</a:t>
              </a:r>
              <a:endParaRPr>
                <a:latin typeface="Bree Serif"/>
                <a:ea typeface="Bree Serif"/>
                <a:cs typeface="Bree Serif"/>
                <a:sym typeface="Bree Serif"/>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p:nvPr/>
        </p:nvSpPr>
        <p:spPr>
          <a:xfrm>
            <a:off x="898242" y="2096534"/>
            <a:ext cx="6445200" cy="443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Malgun Gothic"/>
              <a:ea typeface="Malgun Gothic"/>
              <a:cs typeface="Malgun Gothic"/>
              <a:sym typeface="Malgun Gothic"/>
            </a:endParaRPr>
          </a:p>
        </p:txBody>
      </p:sp>
      <p:grpSp>
        <p:nvGrpSpPr>
          <p:cNvPr id="346" name="Google Shape;346;p21"/>
          <p:cNvGrpSpPr/>
          <p:nvPr/>
        </p:nvGrpSpPr>
        <p:grpSpPr>
          <a:xfrm>
            <a:off x="0" y="0"/>
            <a:ext cx="12192000" cy="1085616"/>
            <a:chOff x="0" y="0"/>
            <a:chExt cx="12192000" cy="1085616"/>
          </a:xfrm>
        </p:grpSpPr>
        <p:sp>
          <p:nvSpPr>
            <p:cNvPr id="347" name="Google Shape;347;p21"/>
            <p:cNvSpPr/>
            <p:nvPr/>
          </p:nvSpPr>
          <p:spPr>
            <a:xfrm>
              <a:off x="0" y="0"/>
              <a:ext cx="12192000" cy="989100"/>
            </a:xfrm>
            <a:prstGeom prst="rect">
              <a:avLst/>
            </a:prstGeom>
            <a:solidFill>
              <a:srgbClr val="1A1E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348" name="Google Shape;348;p21"/>
            <p:cNvGrpSpPr/>
            <p:nvPr/>
          </p:nvGrpSpPr>
          <p:grpSpPr>
            <a:xfrm>
              <a:off x="6589469" y="204996"/>
              <a:ext cx="5312306" cy="488404"/>
              <a:chOff x="-929975" y="20832"/>
              <a:chExt cx="5312306" cy="488404"/>
            </a:xfrm>
          </p:grpSpPr>
          <p:sp>
            <p:nvSpPr>
              <p:cNvPr id="349" name="Google Shape;349;p21"/>
              <p:cNvSpPr/>
              <p:nvPr/>
            </p:nvSpPr>
            <p:spPr>
              <a:xfrm>
                <a:off x="-929975" y="20832"/>
                <a:ext cx="1575000" cy="488400"/>
              </a:xfrm>
              <a:prstGeom prst="rect">
                <a:avLst/>
              </a:prstGeom>
              <a:noFill/>
              <a:ln>
                <a:noFill/>
              </a:ln>
            </p:spPr>
            <p:txBody>
              <a:bodyPr spcFirstLastPara="1" wrap="square" lIns="90000" tIns="46800" rIns="90000" bIns="46800" anchor="ctr" anchorCtr="0">
                <a:noAutofit/>
              </a:bodyPr>
              <a:lstStyle/>
              <a:p>
                <a:pPr marL="0" marR="0" lvl="0" indent="0" algn="ctr" rtl="0">
                  <a:lnSpc>
                    <a:spcPct val="150000"/>
                  </a:lnSpc>
                  <a:spcBef>
                    <a:spcPts val="0"/>
                  </a:spcBef>
                  <a:spcAft>
                    <a:spcPts val="0"/>
                  </a:spcAft>
                  <a:buNone/>
                </a:pPr>
                <a:r>
                  <a:rPr lang="en-US" sz="2400" b="1">
                    <a:solidFill>
                      <a:schemeClr val="accent1"/>
                    </a:solidFill>
                    <a:latin typeface="Bree Serif"/>
                    <a:ea typeface="Bree Serif"/>
                    <a:cs typeface="Bree Serif"/>
                    <a:sym typeface="Bree Serif"/>
                  </a:rPr>
                  <a:t>Part 02</a:t>
                </a:r>
                <a:endParaRPr>
                  <a:latin typeface="Bree Serif"/>
                  <a:ea typeface="Bree Serif"/>
                  <a:cs typeface="Bree Serif"/>
                  <a:sym typeface="Bree Serif"/>
                </a:endParaRPr>
              </a:p>
            </p:txBody>
          </p:sp>
          <p:sp>
            <p:nvSpPr>
              <p:cNvPr id="350" name="Google Shape;350;p21"/>
              <p:cNvSpPr/>
              <p:nvPr/>
            </p:nvSpPr>
            <p:spPr>
              <a:xfrm>
                <a:off x="817731" y="20836"/>
                <a:ext cx="35646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50000"/>
                  </a:lnSpc>
                  <a:spcBef>
                    <a:spcPts val="0"/>
                  </a:spcBef>
                  <a:spcAft>
                    <a:spcPts val="0"/>
                  </a:spcAft>
                  <a:buNone/>
                </a:pPr>
                <a:r>
                  <a:rPr lang="en-US" sz="1850">
                    <a:solidFill>
                      <a:schemeClr val="lt1"/>
                    </a:solidFill>
                    <a:latin typeface="Bree Serif"/>
                    <a:ea typeface="Bree Serif"/>
                    <a:cs typeface="Bree Serif"/>
                    <a:sym typeface="Bree Serif"/>
                  </a:rPr>
                  <a:t>Recommender System</a:t>
                </a:r>
                <a:endParaRPr sz="1850">
                  <a:solidFill>
                    <a:schemeClr val="lt1"/>
                  </a:solidFill>
                  <a:latin typeface="Bree Serif"/>
                  <a:ea typeface="Bree Serif"/>
                  <a:cs typeface="Bree Serif"/>
                  <a:sym typeface="Bree Serif"/>
                </a:endParaRPr>
              </a:p>
            </p:txBody>
          </p:sp>
        </p:grpSp>
        <p:sp>
          <p:nvSpPr>
            <p:cNvPr id="351" name="Google Shape;351;p21"/>
            <p:cNvSpPr/>
            <p:nvPr/>
          </p:nvSpPr>
          <p:spPr>
            <a:xfrm>
              <a:off x="898242" y="219420"/>
              <a:ext cx="2379000" cy="488400"/>
            </a:xfrm>
            <a:prstGeom prst="rect">
              <a:avLst/>
            </a:prstGeom>
            <a:noFill/>
            <a:ln>
              <a:noFill/>
            </a:ln>
          </p:spPr>
          <p:txBody>
            <a:bodyPr spcFirstLastPara="1" wrap="square" lIns="90000" tIns="46800" rIns="90000" bIns="46800" anchor="ctr" anchorCtr="0">
              <a:noAutofit/>
            </a:bodyPr>
            <a:lstStyle/>
            <a:p>
              <a:pPr marL="0" marR="0" lvl="0" indent="0" algn="l" rtl="0">
                <a:lnSpc>
                  <a:spcPct val="140000"/>
                </a:lnSpc>
                <a:spcBef>
                  <a:spcPts val="0"/>
                </a:spcBef>
                <a:spcAft>
                  <a:spcPts val="0"/>
                </a:spcAft>
                <a:buNone/>
              </a:pPr>
              <a:r>
                <a:rPr lang="en-US" sz="2000">
                  <a:solidFill>
                    <a:schemeClr val="lt1"/>
                  </a:solidFill>
                  <a:latin typeface="Bree Serif"/>
                  <a:ea typeface="Bree Serif"/>
                  <a:cs typeface="Bree Serif"/>
                  <a:sym typeface="Bree Serif"/>
                </a:rPr>
                <a:t>Black Friday Sales</a:t>
              </a:r>
              <a:endParaRPr>
                <a:latin typeface="Bree Serif"/>
                <a:ea typeface="Bree Serif"/>
                <a:cs typeface="Bree Serif"/>
                <a:sym typeface="Bree Serif"/>
              </a:endParaRPr>
            </a:p>
          </p:txBody>
        </p:sp>
        <p:pic>
          <p:nvPicPr>
            <p:cNvPr id="352" name="Google Shape;352;p21" descr="태그"/>
            <p:cNvPicPr preferRelativeResize="0"/>
            <p:nvPr/>
          </p:nvPicPr>
          <p:blipFill rotWithShape="1">
            <a:blip r:embed="rId3">
              <a:alphaModFix/>
            </a:blip>
            <a:srcRect/>
            <a:stretch/>
          </p:blipFill>
          <p:spPr>
            <a:xfrm>
              <a:off x="2197701" y="567868"/>
              <a:ext cx="471655" cy="517748"/>
            </a:xfrm>
            <a:prstGeom prst="rect">
              <a:avLst/>
            </a:prstGeom>
            <a:noFill/>
            <a:ln>
              <a:noFill/>
            </a:ln>
          </p:spPr>
        </p:pic>
      </p:grpSp>
      <p:pic>
        <p:nvPicPr>
          <p:cNvPr id="353" name="Google Shape;353;p21"/>
          <p:cNvPicPr preferRelativeResize="0"/>
          <p:nvPr/>
        </p:nvPicPr>
        <p:blipFill>
          <a:blip r:embed="rId4">
            <a:alphaModFix/>
          </a:blip>
          <a:stretch>
            <a:fillRect/>
          </a:stretch>
        </p:blipFill>
        <p:spPr>
          <a:xfrm>
            <a:off x="898242" y="2740391"/>
            <a:ext cx="4543758" cy="3296584"/>
          </a:xfrm>
          <a:prstGeom prst="rect">
            <a:avLst/>
          </a:prstGeom>
          <a:noFill/>
          <a:ln>
            <a:noFill/>
          </a:ln>
        </p:spPr>
      </p:pic>
      <p:pic>
        <p:nvPicPr>
          <p:cNvPr id="354" name="Google Shape;354;p21"/>
          <p:cNvPicPr preferRelativeResize="0"/>
          <p:nvPr/>
        </p:nvPicPr>
        <p:blipFill>
          <a:blip r:embed="rId5">
            <a:alphaModFix/>
          </a:blip>
          <a:stretch>
            <a:fillRect/>
          </a:stretch>
        </p:blipFill>
        <p:spPr>
          <a:xfrm>
            <a:off x="6502100" y="2740388"/>
            <a:ext cx="4818584" cy="3296575"/>
          </a:xfrm>
          <a:prstGeom prst="rect">
            <a:avLst/>
          </a:prstGeom>
          <a:noFill/>
          <a:ln>
            <a:noFill/>
          </a:ln>
        </p:spPr>
      </p:pic>
      <p:sp>
        <p:nvSpPr>
          <p:cNvPr id="355" name="Google Shape;355;p21"/>
          <p:cNvSpPr txBox="1"/>
          <p:nvPr/>
        </p:nvSpPr>
        <p:spPr>
          <a:xfrm>
            <a:off x="370275" y="1021375"/>
            <a:ext cx="10008600" cy="1566600"/>
          </a:xfrm>
          <a:prstGeom prst="rect">
            <a:avLst/>
          </a:prstGeom>
          <a:solidFill>
            <a:schemeClr val="lt1"/>
          </a:solid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5891 users and 3623 products (sparsity of User-Product matrix ~ 2%)</a:t>
            </a:r>
            <a:endParaRPr sz="1800">
              <a:solidFill>
                <a:schemeClr val="dk1"/>
              </a:solidFill>
              <a:latin typeface="Bree Serif"/>
              <a:ea typeface="Bree Serif"/>
              <a:cs typeface="Bree Serif"/>
              <a:sym typeface="Bree Serif"/>
            </a:endParaRPr>
          </a:p>
          <a:p>
            <a:pPr marL="457200" marR="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Instead of products, product categories are analyzed, since products are divided into only 18 categories (Product_Category_1)</a:t>
            </a:r>
            <a:endParaRPr sz="1800">
              <a:solidFill>
                <a:schemeClr val="dk1"/>
              </a:solidFill>
              <a:latin typeface="Bree Serif"/>
              <a:ea typeface="Bree Serif"/>
              <a:cs typeface="Bree Serif"/>
              <a:sym typeface="Bree Serif"/>
            </a:endParaRPr>
          </a:p>
          <a:p>
            <a:pPr marL="45720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Analysis Assumption: 1 purchase = 1 rating</a:t>
            </a:r>
            <a:endParaRPr sz="1800">
              <a:solidFill>
                <a:schemeClr val="dk1"/>
              </a:solidFill>
              <a:latin typeface="Bree Serif"/>
              <a:ea typeface="Bree Serif"/>
              <a:cs typeface="Bree Serif"/>
              <a:sym typeface="Bree Serif"/>
            </a:endParaRPr>
          </a:p>
          <a:p>
            <a:pPr marL="45720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The most purchased products are in product category # 1, 5, and 8.</a:t>
            </a:r>
            <a:endParaRPr sz="1800">
              <a:solidFill>
                <a:schemeClr val="dk1"/>
              </a:solidFill>
              <a:latin typeface="Bree Serif"/>
              <a:ea typeface="Bree Serif"/>
              <a:cs typeface="Bree Serif"/>
              <a:sym typeface="Bree Serif"/>
            </a:endParaRPr>
          </a:p>
          <a:p>
            <a:pPr marL="457200" marR="0" lvl="0" indent="-342900" algn="l" rtl="0">
              <a:spcBef>
                <a:spcPts val="0"/>
              </a:spcBef>
              <a:spcAft>
                <a:spcPts val="0"/>
              </a:spcAft>
              <a:buClr>
                <a:schemeClr val="dk1"/>
              </a:buClr>
              <a:buSzPts val="1800"/>
              <a:buFont typeface="Bree Serif"/>
              <a:buChar char="●"/>
            </a:pPr>
            <a:r>
              <a:rPr lang="en-US" sz="1800">
                <a:solidFill>
                  <a:schemeClr val="dk1"/>
                </a:solidFill>
                <a:latin typeface="Bree Serif"/>
                <a:ea typeface="Bree Serif"/>
                <a:cs typeface="Bree Serif"/>
                <a:sym typeface="Bree Serif"/>
              </a:rPr>
              <a:t>The average number of purchases for each user is different (income, budget, etc.)</a:t>
            </a:r>
            <a:endParaRPr sz="1800">
              <a:solidFill>
                <a:schemeClr val="dk1"/>
              </a:solidFill>
              <a:latin typeface="Bree Serif"/>
              <a:ea typeface="Bree Serif"/>
              <a:cs typeface="Bree Serif"/>
              <a:sym typeface="Bree Serif"/>
            </a:endParaRPr>
          </a:p>
        </p:txBody>
      </p:sp>
      <p:pic>
        <p:nvPicPr>
          <p:cNvPr id="356" name="Google Shape;356;p21"/>
          <p:cNvPicPr preferRelativeResize="0"/>
          <p:nvPr/>
        </p:nvPicPr>
        <p:blipFill>
          <a:blip r:embed="rId6">
            <a:alphaModFix/>
          </a:blip>
          <a:stretch>
            <a:fillRect/>
          </a:stretch>
        </p:blipFill>
        <p:spPr>
          <a:xfrm>
            <a:off x="2461038" y="5945850"/>
            <a:ext cx="4791075" cy="914400"/>
          </a:xfrm>
          <a:prstGeom prst="rect">
            <a:avLst/>
          </a:prstGeom>
          <a:noFill/>
          <a:ln>
            <a:noFill/>
          </a:ln>
        </p:spPr>
      </p:pic>
      <p:sp>
        <p:nvSpPr>
          <p:cNvPr id="357" name="Google Shape;357;p21"/>
          <p:cNvSpPr txBox="1"/>
          <p:nvPr/>
        </p:nvSpPr>
        <p:spPr>
          <a:xfrm>
            <a:off x="0" y="6006750"/>
            <a:ext cx="2777400" cy="792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i="1">
                <a:solidFill>
                  <a:schemeClr val="dk1"/>
                </a:solidFill>
                <a:latin typeface="Bree Serif"/>
                <a:ea typeface="Bree Serif"/>
                <a:cs typeface="Bree Serif"/>
                <a:sym typeface="Bree Serif"/>
              </a:rPr>
              <a:t>cf) User-Product Category matrix:</a:t>
            </a:r>
            <a:endParaRPr b="1" i="1"/>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1411</Words>
  <Application>Microsoft Office PowerPoint</Application>
  <PresentationFormat>Widescreen</PresentationFormat>
  <Paragraphs>199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Malgun Gothic</vt:lpstr>
      <vt:lpstr>Bree Serif</vt:lpstr>
      <vt:lpstr>Engravers MT</vt:lpstr>
      <vt:lpstr>Arial</vt:lpstr>
      <vt:lpstr>Georgia</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Caffrey Lee</cp:lastModifiedBy>
  <cp:revision>2</cp:revision>
  <dcterms:modified xsi:type="dcterms:W3CDTF">2019-05-26T05:26:01Z</dcterms:modified>
</cp:coreProperties>
</file>