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 amt="30000"/>
          </a:blip>
          <a:stretch>
            <a:fillRect/>
          </a:stretch>
        </p:blipFill>
        <p:spPr>
          <a:xfrm rot="-1287032">
            <a:off x="-77554" y="1191096"/>
            <a:ext cx="9144000" cy="268374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7200">
                <a:latin typeface="Courier New"/>
                <a:ea typeface="Courier New"/>
                <a:cs typeface="Courier New"/>
                <a:sym typeface="Courier New"/>
              </a:rPr>
              <a:t>클래스 개념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강사 : 김명길</a:t>
            </a:r>
          </a:p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C++ 에서 객체를 생성하기 위한 기본 템플릿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데이터와 함수들을 하나의 자료 형으로 정의하는 문법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형태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</a:t>
            </a: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688" y="2184725"/>
            <a:ext cx="5706624" cy="25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클래스와 객체의 관계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객체를 생성하기 위한 템플릿( 자료형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클래스로 만드는 하나의 변수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</a:t>
            </a: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클래스와 객체의 관계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450" y="2232025"/>
            <a:ext cx="4515100" cy="2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구조체와 클래스의 차이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C++ 에서는 구조체가 클래스의 기능을 사용할 수 있음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C++을 기준으로 할 경우 큰 차이 없음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C 를 기준으로 하면 엄청난 차이( 멤버함수의 가능 유무 등등 )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</a:t>
            </a: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구조체와 클래스의 차이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</a:t>
            </a: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75" y="2215288"/>
            <a:ext cx="78200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 정의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2400">
                <a:latin typeface="Courier New"/>
                <a:ea typeface="Courier New"/>
                <a:cs typeface="Courier New"/>
                <a:sym typeface="Courier New"/>
              </a:rPr>
              <a:t>정의된 클래스를 </a:t>
            </a:r>
            <a:r>
              <a:rPr b="1" lang="ko" sz="2400" u="sng">
                <a:latin typeface="Courier New"/>
                <a:ea typeface="Courier New"/>
                <a:cs typeface="Courier New"/>
                <a:sym typeface="Courier New"/>
              </a:rPr>
              <a:t>인스턴스</a:t>
            </a:r>
            <a:r>
              <a:rPr b="1" lang="ko" sz="2400">
                <a:latin typeface="Courier New"/>
                <a:ea typeface="Courier New"/>
                <a:cs typeface="Courier New"/>
                <a:sym typeface="Courier New"/>
              </a:rPr>
              <a:t>화 하여 만들어내는 변수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객체와 인스턴스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인스턴스화?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물리적인 메모리를 할당하는 작업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객체와 인스턴스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인스턴스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ko" sz="2400">
                <a:latin typeface="Courier New"/>
                <a:ea typeface="Courier New"/>
                <a:cs typeface="Courier New"/>
                <a:sym typeface="Courier New"/>
              </a:rPr>
              <a:t>물리적으로 할당된 메모리 == </a:t>
            </a:r>
            <a:r>
              <a:rPr b="1" lang="ko" sz="3000" u="sng">
                <a:latin typeface="Courier New"/>
                <a:ea typeface="Courier New"/>
                <a:cs typeface="Courier New"/>
                <a:sym typeface="Courier New"/>
              </a:rPr>
              <a:t>변수</a:t>
            </a:r>
            <a:br>
              <a:rPr b="1" lang="ko" sz="3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객체와 인스턴스</a:t>
            </a: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인스턴스란?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일반적으로 실행 중인 임의의 프로세스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클래스의 객체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물리적으로 할당된 메모리 즉, </a:t>
            </a:r>
            <a:r>
              <a:rPr b="1" lang="ko" u="sng">
                <a:latin typeface="Courier New"/>
                <a:ea typeface="Courier New"/>
                <a:cs typeface="Courier New"/>
                <a:sym typeface="Courier New"/>
              </a:rPr>
              <a:t>변수!</a:t>
            </a:r>
            <a:br>
              <a:rPr b="1" lang="ko" sz="3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객체와 인스턴스</a:t>
            </a: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Contents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2060100" y="1017725"/>
            <a:ext cx="6772200" cy="39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객체지향프로그래밍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객체지향프로그래밍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클래스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객체와 인스턴스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-317500" lvl="0" marL="457200" rtl="0">
              <a:spcBef>
                <a:spcPts val="0"/>
              </a:spcBef>
              <a:buSzPts val="1400"/>
              <a:buFont typeface="Courier New"/>
              <a:buAutoNum type="arabicPeriod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클래스의 특성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정보은닉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캡슐화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상속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재사용성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다형성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추상화</a:t>
            </a: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객체와 인스턴스의 관계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일반적으로 객체와 인스턴스 동일 취급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 == 인스턴스 ?</a:t>
            </a:r>
            <a:br>
              <a:rPr b="1" lang="ko" sz="3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객체와 인스턴스</a:t>
            </a: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객체와 인스턴스의 관계</a:t>
            </a:r>
            <a:br>
              <a:rPr b="1" lang="ko" sz="3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216" name="Shape 2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객체와 인스턴스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b="46406" l="28790" r="0" t="0"/>
          <a:stretch/>
        </p:blipFill>
        <p:spPr>
          <a:xfrm>
            <a:off x="2000675" y="2157775"/>
            <a:ext cx="4832276" cy="27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객체와 인스턴스의 관계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모든 객체는 인스턴스다? ( 정답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모든 인스턴스는 객체다? ( 오답 )</a:t>
            </a:r>
            <a:br>
              <a:rPr b="1" lang="ko" sz="3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객체와 인스턴스</a:t>
            </a: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클래스의 특성</a:t>
            </a: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311700" y="35260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정보은닉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캡슐화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상속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재사용성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다형성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추상화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정보 은닉이란?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 외부와의 단절을 통한 데이터 보호 특성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특정 데이터를 보호하여, 외부 접근을 막는 기능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단순히 외부에 데이터 공개를 차단하는 것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접근 제어지정자를 사용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정보 은닉</a:t>
            </a: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정보 은닉이란?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공개할 데이터와 보호할 데이터를 구분하여 사용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정보 은닉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2430175"/>
            <a:ext cx="61531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인터페이스란?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결합부, 매개체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두 개체간 의사소통이 가능하도록 하는 매개체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물리, 가상 등등 다양한 매개체가 존재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캡슐화</a:t>
            </a: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인터페이스 예시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휴대 전화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인간들의 통신에 관한 물리적 인터페이스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캡슐화</a:t>
            </a: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863" y="1301788"/>
            <a:ext cx="164782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인터페이스 예시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유/무선 네트워크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인간 사이의 통신에 관한 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  가상의 인터페이스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캡슐화</a:t>
            </a: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025" y="1804400"/>
            <a:ext cx="344805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GUI( Game User Interface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인벤토리창, 능력치창, 지도창, 채팅창, 스킬창 등등...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캡슐화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50" y="2497375"/>
            <a:ext cx="3155401" cy="24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025" y="2536863"/>
            <a:ext cx="4077850" cy="23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객체지향프로그래밍</a:t>
            </a: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700" y="32212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객체지향프로그래밍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클래스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객체와 인스턴스</a:t>
            </a: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캡슐화란?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인터페이스를 통해서만 외부와 접촉하는 특성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캡슐화</a:t>
            </a: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225" y="2459975"/>
            <a:ext cx="5531550" cy="21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일반적인 상속의 뜻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뒤를 이름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재산적, 친족적 권리와 의무를 포괄적으로 계승하는 제도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</a:t>
            </a: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클래스에서 상속의 뜻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객체지향프로그래밍에서 클래스간 관계를 구축하는 방법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기존 클래스를 토대로 새로운 클래스를 만드는 방법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기존 클래스의 기능을 확장하거나, 세분화함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</a:t>
            </a: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상속에 관련된 용어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상속을 해주는 기존 클래스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부모클래스, 기반클래스, 수퍼클래스 등등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상속을 받아 새로 만들어지는 신규 클래스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자식클래스, 파생클래스, 서브클래스 등등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인스턴화가 불가능한 상속전용 클래스 : 추상클래스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</a:t>
            </a: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상속의 형태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상속의 기본적인 형태( 화살표는 자식 -&gt; 부모 )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</a:t>
            </a:r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013" y="2554325"/>
            <a:ext cx="2093975" cy="21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상속의 형태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상속받은 클래스를 재상속( 자식의 자식 )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</a:t>
            </a:r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875" y="2594275"/>
            <a:ext cx="4332250" cy="19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상속의 형태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여러 부모클래스를 상속하는 다중상속( 비추천 )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</a:t>
            </a:r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925" y="2623375"/>
            <a:ext cx="4498150" cy="19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재사용성이란?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한번 만든 클래스를 다른 프로젝트에 활용함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객체지향프로그래밍의 장점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작업 효율을 향상시킴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재사용성</a:t>
            </a:r>
          </a:p>
        </p:txBody>
      </p:sp>
      <p:sp>
        <p:nvSpPr>
          <p:cNvPr id="355" name="Shape 3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재사용성이란?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클래스간의 조합만으로 새로운 프로젝트를 구성할 수 있음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재사용성</a:t>
            </a:r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850" y="2541325"/>
            <a:ext cx="3238300" cy="21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재사용성이란?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상속을 통해 기존 클래스로 새로운 클래스 생성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재사용성</a:t>
            </a:r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013" y="2554325"/>
            <a:ext cx="2093975" cy="21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사전적 의미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의사나 행위가 미치는 대상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문장 내에서 동사의 행위가 미치는 대상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물체, 사물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객체(object)란?</a:t>
            </a:r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동일한 인터페이스를 사용하여 다른 기능을 발휘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기능을 하는 객체를 교체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상속 관계를 활용해서 인터페이스 구성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</a:t>
            </a: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동일한 인터페이스 == 칼 손잡이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꺼내는 도구에 따라서 다른 기능으로 작용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</a:t>
            </a:r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300" y="2780775"/>
            <a:ext cx="3531399" cy="18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동일한 인터페이스 == 드라이버 손잡이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꺼내는 드라이버 종류에 따라 다른 기능으로 작용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</a:t>
            </a:r>
          </a:p>
        </p:txBody>
      </p:sp>
      <p:sp>
        <p:nvSpPr>
          <p:cNvPr id="398" name="Shape 3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250" y="2849725"/>
            <a:ext cx="1813500" cy="18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추상이란?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개체의 특성이나 속성을 추출하여 파악하는 것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사물의 특정한 측면을 가려내어 포착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지각할 수 있는 특성, 특징, 속성, 관계, 형태 등으로 표현하는 것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추상화</a:t>
            </a:r>
          </a:p>
        </p:txBody>
      </p:sp>
      <p:sp>
        <p:nvSpPr>
          <p:cNvPr id="407" name="Shape 4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추상이란?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ko" sz="3000">
                <a:latin typeface="Courier New"/>
                <a:ea typeface="Courier New"/>
                <a:cs typeface="Courier New"/>
                <a:sym typeface="Courier New"/>
              </a:rPr>
              <a:t>글로 사물이나 개념을 표현하는 것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추상화</a:t>
            </a:r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추상의 예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목공용 철기로 날붙이와 자루로 구성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날 부분이 약간 넓은 직사각형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날의 길이는 8~10cm, 너비는 4~5cm 가 일반적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나무를 베기 위해 사용되는 도구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추상화</a:t>
            </a:r>
          </a:p>
        </p:txBody>
      </p:sp>
      <p:sp>
        <p:nvSpPr>
          <p:cNvPr id="423" name="Shape 4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추상의 예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도끼</a:t>
            </a: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추상화</a:t>
            </a:r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432" name="Shape 4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875" y="2003613"/>
            <a:ext cx="48482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클래스의 추상화란?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2400">
                <a:latin typeface="Courier New"/>
                <a:ea typeface="Courier New"/>
                <a:cs typeface="Courier New"/>
                <a:sym typeface="Courier New"/>
              </a:rPr>
              <a:t>&gt; 데이터와 기능으로 특정 사물이나 개념의 특징, 특성을 기술하여 사용하는 것</a:t>
            </a: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추상화</a:t>
            </a:r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클래스의 추상화 예시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자전거 클래스 	: 재원,구성(데이터) 	| 라이딩(기능)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동물 클래스		: 신체특징(데이터) 	| 행동(기능)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비행 클래스		: 속도, 높이(데이터) 	| 이륙,비행(기능)</a:t>
            </a:r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추상화</a:t>
            </a: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프로그래밍적 의미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데이터와 그 데이터에 관련된 기능을 포함한 것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“클래스”라는 자료 형으로 선언된 변수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객체(object)란?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객체지향프로그래밍이란?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OOP( Object-Oriented Programming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1960년대 유행한 시뮬레이션 언어에서 유래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소스 코드를 설계하는 방법론중 하나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객체지향프로그래밍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객체지향프로그래밍이란?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모든 데이터를 객체로 취급하여 그 자체만으로도 독립적으로 기능하고, 다른 객체의 부푼으로도 사용할 수 있도록 프로그래밍 하는 프로그래밍 설계방식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객체지향프로그래밍</a:t>
            </a: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객체지향프로그래밍이란?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2400">
                <a:latin typeface="Courier New"/>
                <a:ea typeface="Courier New"/>
                <a:cs typeface="Courier New"/>
                <a:sym typeface="Courier New"/>
              </a:rPr>
              <a:t>객체 단위로 모든 처리를 기술하는 프로그래밍 방법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객체지향프로그래밍</a:t>
            </a: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객체지향프로그래밍 특징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모든 데이터를 객체로 취급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대규모 프로젝트에 유리( 절차지향형에 비해서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프로그램의 생산성과 신뢰성 증가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객체지향프로그래밍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