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Shape 3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Shape 3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Shape 4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Shape 4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Shape 4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Shape 4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Shape 4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9" name="Shape 3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ko" sz="1000">
                <a:solidFill>
                  <a:schemeClr val="dk2"/>
                </a:solidFill>
              </a:rPr>
              <a:t>‹#›</a:t>
            </a:fld>
          </a:p>
        </p:txBody>
      </p:sp>
      <p:pic>
        <p:nvPicPr>
          <p:cNvPr id="9" name="Shape 9"/>
          <p:cNvPicPr preferRelativeResize="0"/>
          <p:nvPr/>
        </p:nvPicPr>
        <p:blipFill>
          <a:blip r:embed="rId1">
            <a:alphaModFix amt="30000"/>
          </a:blip>
          <a:stretch>
            <a:fillRect/>
          </a:stretch>
        </p:blipFill>
        <p:spPr>
          <a:xfrm rot="-1287032">
            <a:off x="-77554" y="1191096"/>
            <a:ext cx="9144000" cy="268374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Relationship Id="rId4" Type="http://schemas.openxmlformats.org/officeDocument/2006/relationships/image" Target="../media/image2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5.png"/><Relationship Id="rId4" Type="http://schemas.openxmlformats.org/officeDocument/2006/relationships/image" Target="../media/image28.png"/><Relationship Id="rId5" Type="http://schemas.openxmlformats.org/officeDocument/2006/relationships/image" Target="../media/image3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8.png"/><Relationship Id="rId4" Type="http://schemas.openxmlformats.org/officeDocument/2006/relationships/image" Target="../media/image38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8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7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7200">
                <a:latin typeface="Courier New"/>
                <a:ea typeface="Courier New"/>
                <a:cs typeface="Courier New"/>
                <a:sym typeface="Courier New"/>
              </a:rPr>
              <a:t>클래스 문법(1)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b="1" sz="3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강사 : 김명길</a:t>
            </a:r>
          </a:p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클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래스 기초문법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클래스 멤버 변수 사용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 “클래스변수.멤버변수”   로 사용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클래스 사용법</a:t>
            </a:r>
          </a:p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475" y="2790013"/>
            <a:ext cx="4391025" cy="13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클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래스 기초문법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클래스 멤버 변수 사용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구조체의 멤버변수 사용법과 동일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클래스 사용법</a:t>
            </a:r>
          </a:p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5425" y="2780325"/>
            <a:ext cx="5953125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클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래스 기초문법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에러?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접근제어지정자</a:t>
            </a:r>
          </a:p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6838" y="1910825"/>
            <a:ext cx="3790325" cy="275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클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래스 기초문법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에러?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접근제어지정자</a:t>
            </a:r>
          </a:p>
        </p:txBody>
      </p:sp>
      <p:sp>
        <p:nvSpPr>
          <p:cNvPr id="159" name="Shape 1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3450" y="1824675"/>
            <a:ext cx="5677099" cy="28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클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래스 기초문법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접근제어지정자란?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클래스 멤버의 접근 레벨을 지정하는 키워드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해당 키워드보다 하위에 선언된 멤버에 영향을 줌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private, protected, public 총 3가지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생략할 경우 클래스의 기본 접근제어는 private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접근제어지정자</a:t>
            </a:r>
          </a:p>
        </p:txBody>
      </p:sp>
      <p:sp>
        <p:nvSpPr>
          <p:cNvPr id="168" name="Shape 1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클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래스 기초문법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접근제어지정자 종류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private: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 - 클래스 내부에서만 접근 가능, 외부 접근 불가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protected: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 - 자식클래스까지 접근 가능, 외부 접근 불가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public: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 - 공용 접근 가능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접근제어지정자</a:t>
            </a:r>
          </a:p>
        </p:txBody>
      </p:sp>
      <p:sp>
        <p:nvSpPr>
          <p:cNvPr id="176" name="Shape 1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클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래스 기초문법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접근제어지정자 예시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접근제어지정자</a:t>
            </a:r>
          </a:p>
        </p:txBody>
      </p:sp>
      <p:sp>
        <p:nvSpPr>
          <p:cNvPr id="184" name="Shape 18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6383" y="2180025"/>
            <a:ext cx="4691234" cy="248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클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래스 기초문법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접근제어지정자 예시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접근제어지정자</a:t>
            </a:r>
          </a:p>
        </p:txBody>
      </p:sp>
      <p:sp>
        <p:nvSpPr>
          <p:cNvPr id="193" name="Shape 19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  <p:pic>
        <p:nvPicPr>
          <p:cNvPr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7650" y="2331225"/>
            <a:ext cx="4948699" cy="23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this Pointer</a:t>
            </a:r>
          </a:p>
        </p:txBody>
      </p:sp>
      <p:sp>
        <p:nvSpPr>
          <p:cNvPr id="200" name="Shape 200"/>
          <p:cNvSpPr txBox="1"/>
          <p:nvPr>
            <p:ph type="title"/>
          </p:nvPr>
        </p:nvSpPr>
        <p:spPr>
          <a:xfrm>
            <a:off x="311700" y="32212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멤버 함수</a:t>
            </a:r>
            <a:br>
              <a:rPr b="1" lang="ko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this Pointer</a:t>
            </a:r>
          </a:p>
        </p:txBody>
      </p:sp>
      <p:sp>
        <p:nvSpPr>
          <p:cNvPr id="201" name="Shape 20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his Pointer</a:t>
            </a: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멤버 함수 정의방법</a:t>
            </a:r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멤버 함수</a:t>
            </a:r>
          </a:p>
        </p:txBody>
      </p:sp>
      <p:sp>
        <p:nvSpPr>
          <p:cNvPr id="209" name="Shape 20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  <p:pic>
        <p:nvPicPr>
          <p:cNvPr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9413" y="2473375"/>
            <a:ext cx="3405175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Contents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2060100" y="1017725"/>
            <a:ext cx="6772200" cy="391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AutoNum type="arabicPeriod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클래스 기초문법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- 클래스 사용법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- 멤버변수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- 접근제어지정자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AutoNum type="arabicPeriod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this Pointer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- 멤버함수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- this Pointer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</a:p>
          <a:p>
            <a:pPr indent="-317500" lvl="0" marL="457200" rtl="0">
              <a:spcBef>
                <a:spcPts val="0"/>
              </a:spcBef>
              <a:buSzPts val="1400"/>
              <a:buFont typeface="Courier New"/>
              <a:buAutoNum type="arabicPeriod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생성과 소멸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- 생성자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- 초기화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- 소멸자</a:t>
            </a:r>
          </a:p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his Pointer</a:t>
            </a:r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멤버 함수 정의방법</a:t>
            </a: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멤버 함수</a:t>
            </a:r>
          </a:p>
        </p:txBody>
      </p:sp>
      <p:sp>
        <p:nvSpPr>
          <p:cNvPr id="218" name="Shape 2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  <p:pic>
        <p:nvPicPr>
          <p:cNvPr id="219" name="Shape 2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5029" y="2248475"/>
            <a:ext cx="3973943" cy="24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his Pointer</a:t>
            </a:r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멤버 함수 정의방법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ko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반환타입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클래스명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::함수명(</a:t>
            </a:r>
            <a:r>
              <a:rPr b="1" lang="ko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매개변수 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) 형태로 정의</a:t>
            </a:r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멤버 함수</a:t>
            </a:r>
          </a:p>
        </p:txBody>
      </p:sp>
      <p:sp>
        <p:nvSpPr>
          <p:cNvPr id="227" name="Shape 2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  <p:pic>
        <p:nvPicPr>
          <p:cNvPr id="228" name="Shape 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200" y="2851750"/>
            <a:ext cx="5181600" cy="12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his Pointer</a:t>
            </a:r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멤버 함수 정의방법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파일분할시 정의부에 선언부 헤더 필수</a:t>
            </a:r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멤버 함수</a:t>
            </a:r>
          </a:p>
        </p:txBody>
      </p:sp>
      <p:sp>
        <p:nvSpPr>
          <p:cNvPr id="236" name="Shape 2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  <p:pic>
        <p:nvPicPr>
          <p:cNvPr id="237" name="Shape 237"/>
          <p:cNvPicPr preferRelativeResize="0"/>
          <p:nvPr/>
        </p:nvPicPr>
        <p:blipFill rotWithShape="1">
          <a:blip r:embed="rId3">
            <a:alphaModFix/>
          </a:blip>
          <a:srcRect b="49794" l="0" r="0" t="0"/>
          <a:stretch/>
        </p:blipFill>
        <p:spPr>
          <a:xfrm>
            <a:off x="829025" y="2971675"/>
            <a:ext cx="3429000" cy="159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Shape 238"/>
          <p:cNvPicPr preferRelativeResize="0"/>
          <p:nvPr/>
        </p:nvPicPr>
        <p:blipFill rotWithShape="1">
          <a:blip r:embed="rId4">
            <a:alphaModFix/>
          </a:blip>
          <a:srcRect b="0" l="0" r="0" t="49794"/>
          <a:stretch/>
        </p:blipFill>
        <p:spPr>
          <a:xfrm>
            <a:off x="4462300" y="2971675"/>
            <a:ext cx="3771900" cy="159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his Pointer</a:t>
            </a:r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멤버 함수 내에서 멤버 변수 사용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매개변수처럼 직접 접근 가능</a:t>
            </a:r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멤버 함수</a:t>
            </a:r>
          </a:p>
        </p:txBody>
      </p:sp>
      <p:sp>
        <p:nvSpPr>
          <p:cNvPr id="246" name="Shape 2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  <p:pic>
        <p:nvPicPr>
          <p:cNvPr id="247" name="Shape 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9850" y="2491875"/>
            <a:ext cx="2995450" cy="217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Shape 2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5700" y="1790125"/>
            <a:ext cx="3536750" cy="287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his Pointer</a:t>
            </a:r>
          </a:p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멤버 함수 내에서 멤버 변수 사용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파일 분할 시에도 가능</a:t>
            </a:r>
          </a:p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멤버 함수</a:t>
            </a:r>
          </a:p>
        </p:txBody>
      </p:sp>
      <p:sp>
        <p:nvSpPr>
          <p:cNvPr id="256" name="Shape 2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  <p:pic>
        <p:nvPicPr>
          <p:cNvPr id="257" name="Shape 2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6762" y="2527475"/>
            <a:ext cx="3331376" cy="204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Shape 2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950" y="2527475"/>
            <a:ext cx="4340799" cy="204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his Pointer</a:t>
            </a:r>
          </a:p>
        </p:txBody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this Pointer란?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객체가 생성될 때 자동 생성되는 상수 포인터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객체 자신의 주소를 저장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멤버 함수가 호출될 때 자동으로 this 포인터가 삽입됨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멤버 변수와 멤버 함수를 결합하는 역할</a:t>
            </a:r>
          </a:p>
        </p:txBody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this Pointer</a:t>
            </a:r>
          </a:p>
        </p:txBody>
      </p:sp>
      <p:sp>
        <p:nvSpPr>
          <p:cNvPr id="266" name="Shape 2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his Pointer</a:t>
            </a:r>
          </a:p>
        </p:txBody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this Pointer 예시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기본적으로 생략 가능</a:t>
            </a:r>
          </a:p>
        </p:txBody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this Pointer</a:t>
            </a:r>
          </a:p>
        </p:txBody>
      </p:sp>
      <p:sp>
        <p:nvSpPr>
          <p:cNvPr id="274" name="Shape 2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  <p:pic>
        <p:nvPicPr>
          <p:cNvPr id="275" name="Shape 2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1625" y="2549575"/>
            <a:ext cx="6000750" cy="20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his Pointer</a:t>
            </a:r>
          </a:p>
        </p:txBody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멤버 변수와 지역 변수의 구분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변수명 인식 우선도 : 지역변수 &gt; 멤버변수</a:t>
            </a:r>
          </a:p>
        </p:txBody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this Pointer</a:t>
            </a:r>
          </a:p>
        </p:txBody>
      </p:sp>
      <p:sp>
        <p:nvSpPr>
          <p:cNvPr id="283" name="Shape 28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  <p:pic>
        <p:nvPicPr>
          <p:cNvPr id="284" name="Shape 2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3075" y="2594125"/>
            <a:ext cx="4177850" cy="197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his Pointer</a:t>
            </a:r>
          </a:p>
        </p:txBody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멤버 변수와 지역 변수의 구분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같은 이름의 지역변수와 멤버변수 사용은 좋지 않음</a:t>
            </a:r>
          </a:p>
        </p:txBody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this Pointer</a:t>
            </a:r>
          </a:p>
        </p:txBody>
      </p:sp>
      <p:sp>
        <p:nvSpPr>
          <p:cNvPr id="292" name="Shape 2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  <p:pic>
        <p:nvPicPr>
          <p:cNvPr id="293" name="Shape 2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4200" y="2480925"/>
            <a:ext cx="5675600" cy="218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생성과 소멸</a:t>
            </a:r>
          </a:p>
        </p:txBody>
      </p:sp>
      <p:sp>
        <p:nvSpPr>
          <p:cNvPr id="299" name="Shape 299"/>
          <p:cNvSpPr txBox="1"/>
          <p:nvPr>
            <p:ph type="title"/>
          </p:nvPr>
        </p:nvSpPr>
        <p:spPr>
          <a:xfrm>
            <a:off x="311700" y="32212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생성자</a:t>
            </a:r>
            <a:br>
              <a:rPr b="1" lang="ko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초기화</a:t>
            </a:r>
            <a:br>
              <a:rPr b="1" lang="ko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소멸자</a:t>
            </a:r>
          </a:p>
        </p:txBody>
      </p:sp>
      <p:sp>
        <p:nvSpPr>
          <p:cNvPr id="300" name="Shape 30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클래스 기초문법</a:t>
            </a:r>
          </a:p>
        </p:txBody>
      </p:sp>
      <p:sp>
        <p:nvSpPr>
          <p:cNvPr id="70" name="Shape 70"/>
          <p:cNvSpPr txBox="1"/>
          <p:nvPr>
            <p:ph type="title"/>
          </p:nvPr>
        </p:nvSpPr>
        <p:spPr>
          <a:xfrm>
            <a:off x="311700" y="32212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클래스 사용법</a:t>
            </a:r>
            <a:br>
              <a:rPr b="1" lang="ko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멤버변수</a:t>
            </a:r>
            <a:br>
              <a:rPr b="1" lang="ko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접근제어지정자</a:t>
            </a:r>
          </a:p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생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성과 소멸</a:t>
            </a:r>
          </a:p>
        </p:txBody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생성자란?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객체가 인스턴스화 될 때 자동으로 호출되는 멤버함수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정의하지 않을 경우, 기본 생성자를 제공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함수 오버로딩 가능</a:t>
            </a:r>
          </a:p>
        </p:txBody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생성자</a:t>
            </a:r>
          </a:p>
        </p:txBody>
      </p:sp>
      <p:sp>
        <p:nvSpPr>
          <p:cNvPr id="308" name="Shape 30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생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성과 소멸</a:t>
            </a:r>
          </a:p>
        </p:txBody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생성자 예시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반환타입은 없고, 함수명은 클래스명과 동일</a:t>
            </a:r>
          </a:p>
        </p:txBody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생성자</a:t>
            </a:r>
          </a:p>
        </p:txBody>
      </p:sp>
      <p:sp>
        <p:nvSpPr>
          <p:cNvPr id="316" name="Shape 3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  <p:pic>
        <p:nvPicPr>
          <p:cNvPr id="317" name="Shape 3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0538" y="2436325"/>
            <a:ext cx="2822925" cy="222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생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성과 소멸</a:t>
            </a:r>
          </a:p>
        </p:txBody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생성자 접근제어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public 으로 해야 객체 생성 가능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private, protected일 경우 객체 생성 불가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인스턴스화를 하는 위치는 클래스 외부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인스턴스 직후 생성자 호출하기 때문에 외부호출</a:t>
            </a:r>
          </a:p>
        </p:txBody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생성자</a:t>
            </a:r>
          </a:p>
        </p:txBody>
      </p:sp>
      <p:sp>
        <p:nvSpPr>
          <p:cNvPr id="325" name="Shape 3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생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성과 소멸</a:t>
            </a:r>
          </a:p>
        </p:txBody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생성자 오버로딩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여러 매개변수 지정 가능, 디폴드 매개변수 사용 가능</a:t>
            </a:r>
          </a:p>
        </p:txBody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생성자</a:t>
            </a:r>
          </a:p>
        </p:txBody>
      </p:sp>
      <p:sp>
        <p:nvSpPr>
          <p:cNvPr id="333" name="Shape 3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  <p:pic>
        <p:nvPicPr>
          <p:cNvPr id="334" name="Shape 3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1600" y="2435582"/>
            <a:ext cx="3257550" cy="2227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Shape 3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7027" y="2435575"/>
            <a:ext cx="2609097" cy="222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생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성과 소멸</a:t>
            </a:r>
          </a:p>
        </p:txBody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생성자 오버로딩에 따른 객체 생성</a:t>
            </a:r>
          </a:p>
        </p:txBody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생성자</a:t>
            </a:r>
          </a:p>
        </p:txBody>
      </p:sp>
      <p:sp>
        <p:nvSpPr>
          <p:cNvPr id="343" name="Shape 3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  <p:pic>
        <p:nvPicPr>
          <p:cNvPr id="344" name="Shape 3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275" y="2306675"/>
            <a:ext cx="3308100" cy="22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Shape 3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3675" y="2529375"/>
            <a:ext cx="264795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Shape 3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80775" y="3671400"/>
            <a:ext cx="3133725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생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성과 소멸</a:t>
            </a:r>
          </a:p>
        </p:txBody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생성자 오버로딩에 따른 객체 생성</a:t>
            </a:r>
          </a:p>
        </p:txBody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생성자</a:t>
            </a:r>
          </a:p>
        </p:txBody>
      </p:sp>
      <p:sp>
        <p:nvSpPr>
          <p:cNvPr id="354" name="Shape 3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  <p:pic>
        <p:nvPicPr>
          <p:cNvPr id="355" name="Shape 3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3663" y="2056400"/>
            <a:ext cx="264795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Shape 3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0788" y="2988225"/>
            <a:ext cx="3133725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Shape 3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2270" y="2314025"/>
            <a:ext cx="2751460" cy="234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Shape 3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90275" y="3668288"/>
            <a:ext cx="3714750" cy="3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생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성과 소멸</a:t>
            </a:r>
          </a:p>
        </p:txBody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생성자 오버로딩에 따른 객체 생성</a:t>
            </a:r>
          </a:p>
        </p:txBody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생성자</a:t>
            </a:r>
          </a:p>
        </p:txBody>
      </p:sp>
      <p:sp>
        <p:nvSpPr>
          <p:cNvPr id="366" name="Shape 3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  <p:pic>
        <p:nvPicPr>
          <p:cNvPr id="367" name="Shape 3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3938" y="3645125"/>
            <a:ext cx="3133725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Shape 3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9500" y="2168350"/>
            <a:ext cx="2788400" cy="249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Shape 3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36838" y="2809525"/>
            <a:ext cx="264795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생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성과 소멸</a:t>
            </a:r>
          </a:p>
        </p:txBody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생성자 함수에서의 초기화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엄격하게 분류할 경우 초기화가 아닌 </a:t>
            </a:r>
            <a:r>
              <a:rPr b="1" lang="ko" u="sng">
                <a:latin typeface="Courier New"/>
                <a:ea typeface="Courier New"/>
                <a:cs typeface="Courier New"/>
                <a:sym typeface="Courier New"/>
              </a:rPr>
              <a:t>대입</a:t>
            </a:r>
          </a:p>
        </p:txBody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초기화</a:t>
            </a:r>
          </a:p>
        </p:txBody>
      </p:sp>
      <p:sp>
        <p:nvSpPr>
          <p:cNvPr id="377" name="Shape 3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  <p:pic>
        <p:nvPicPr>
          <p:cNvPr id="378" name="Shape 3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7013" y="2560775"/>
            <a:ext cx="2469975" cy="200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생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성과 소멸</a:t>
            </a:r>
          </a:p>
        </p:txBody>
      </p:sp>
      <p:sp>
        <p:nvSpPr>
          <p:cNvPr id="384" name="Shape 384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생성자 함수에서의 초기화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상수 변수 초기화 불가</a:t>
            </a:r>
          </a:p>
        </p:txBody>
      </p:sp>
      <p:sp>
        <p:nvSpPr>
          <p:cNvPr id="385" name="Shape 385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초기화</a:t>
            </a:r>
          </a:p>
        </p:txBody>
      </p:sp>
      <p:sp>
        <p:nvSpPr>
          <p:cNvPr id="386" name="Shape 38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  <p:pic>
        <p:nvPicPr>
          <p:cNvPr id="387" name="Shape 3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5063" y="2473375"/>
            <a:ext cx="2753875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생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성과 소멸</a:t>
            </a:r>
          </a:p>
        </p:txBody>
      </p:sp>
      <p:sp>
        <p:nvSpPr>
          <p:cNvPr id="393" name="Shape 393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멤버이니셜라이저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클래스의 멤버를 초기화 하는 방법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생성자 호출 전에 초기화 실행</a:t>
            </a:r>
          </a:p>
        </p:txBody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초기화</a:t>
            </a:r>
          </a:p>
        </p:txBody>
      </p:sp>
      <p:sp>
        <p:nvSpPr>
          <p:cNvPr id="395" name="Shape 39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클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래스 기초문법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클래스 정의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클래스 사용법</a:t>
            </a:r>
          </a:p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3325" y="2430525"/>
            <a:ext cx="3357350" cy="189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생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성과 소멸</a:t>
            </a:r>
          </a:p>
        </p:txBody>
      </p:sp>
      <p:sp>
        <p:nvSpPr>
          <p:cNvPr id="401" name="Shape 401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멤버이니셜라이저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변수(값), 변수(값), 변수(값)</a:t>
            </a:r>
          </a:p>
        </p:txBody>
      </p:sp>
      <p:sp>
        <p:nvSpPr>
          <p:cNvPr id="402" name="Shape 402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초기화</a:t>
            </a:r>
          </a:p>
        </p:txBody>
      </p:sp>
      <p:sp>
        <p:nvSpPr>
          <p:cNvPr id="403" name="Shape 40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  <p:pic>
        <p:nvPicPr>
          <p:cNvPr id="404" name="Shape 4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5063" y="2365825"/>
            <a:ext cx="2653875" cy="229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생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성과 소멸</a:t>
            </a:r>
          </a:p>
        </p:txBody>
      </p:sp>
      <p:sp>
        <p:nvSpPr>
          <p:cNvPr id="410" name="Shape 410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멤버이니셜라이저 사용 목적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심볼릭 상수의 초기화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레퍼런스 변수의 초기화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부모 클래스의 생성자 호출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자신의 다른 생성자 호출( 생성자 위임 )( C++11 이후 추가 )</a:t>
            </a:r>
          </a:p>
        </p:txBody>
      </p:sp>
      <p:sp>
        <p:nvSpPr>
          <p:cNvPr id="411" name="Shape 411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초기화</a:t>
            </a:r>
          </a:p>
        </p:txBody>
      </p:sp>
      <p:sp>
        <p:nvSpPr>
          <p:cNvPr id="412" name="Shape 4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생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성과 소멸</a:t>
            </a:r>
          </a:p>
        </p:txBody>
      </p:sp>
      <p:sp>
        <p:nvSpPr>
          <p:cNvPr id="418" name="Shape 418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생성자 위임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생성자에서 다른 생성자를 호출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유사한 기능의 생성자를 재활용</a:t>
            </a:r>
          </a:p>
        </p:txBody>
      </p:sp>
      <p:sp>
        <p:nvSpPr>
          <p:cNvPr id="419" name="Shape 419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초기화</a:t>
            </a:r>
          </a:p>
        </p:txBody>
      </p:sp>
      <p:sp>
        <p:nvSpPr>
          <p:cNvPr id="420" name="Shape 4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생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성과 소멸</a:t>
            </a:r>
          </a:p>
        </p:txBody>
      </p:sp>
      <p:sp>
        <p:nvSpPr>
          <p:cNvPr id="426" name="Shape 426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변수 정의와 동시에 초기화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정의와 동시에 초기화 가능( C++11 이후 )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</a:p>
        </p:txBody>
      </p:sp>
      <p:sp>
        <p:nvSpPr>
          <p:cNvPr id="427" name="Shape 427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초기화</a:t>
            </a:r>
          </a:p>
        </p:txBody>
      </p:sp>
      <p:sp>
        <p:nvSpPr>
          <p:cNvPr id="428" name="Shape 4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  <p:pic>
        <p:nvPicPr>
          <p:cNvPr id="429" name="Shape 4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2288" y="2516525"/>
            <a:ext cx="3179426" cy="205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생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성과 소멸</a:t>
            </a:r>
          </a:p>
        </p:txBody>
      </p:sp>
      <p:sp>
        <p:nvSpPr>
          <p:cNvPr id="435" name="Shape 435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소멸자란?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객체가 소멸 될 때 자동으로 호출되는 멤버함수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정의하지 않을 경우, 기본 소멸자 제공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함수 오버로딩 </a:t>
            </a:r>
            <a:r>
              <a:rPr b="1" lang="ko" sz="2400" u="sng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불가능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</a:p>
        </p:txBody>
      </p:sp>
      <p:sp>
        <p:nvSpPr>
          <p:cNvPr id="436" name="Shape 436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소멸자</a:t>
            </a:r>
          </a:p>
        </p:txBody>
      </p:sp>
      <p:sp>
        <p:nvSpPr>
          <p:cNvPr id="437" name="Shape 4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생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성과 소멸</a:t>
            </a:r>
          </a:p>
        </p:txBody>
      </p:sp>
      <p:sp>
        <p:nvSpPr>
          <p:cNvPr id="443" name="Shape 443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소멸자란?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반환타입은 없고, 함수명은 “~클래스명”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</a:p>
        </p:txBody>
      </p:sp>
      <p:sp>
        <p:nvSpPr>
          <p:cNvPr id="444" name="Shape 444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소멸자</a:t>
            </a:r>
          </a:p>
        </p:txBody>
      </p:sp>
      <p:sp>
        <p:nvSpPr>
          <p:cNvPr id="445" name="Shape 4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  <p:pic>
        <p:nvPicPr>
          <p:cNvPr id="446" name="Shape 4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7200" y="2538225"/>
            <a:ext cx="2789600" cy="21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클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래스 기초문법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클래스 정의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class 키워드 사용 후 클래스 이름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{} 이후 ‘;’ 입력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기본적으로 구조체 정의와 동일한 방식( 사용자 정의 타입 )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클래스 사용법</a:t>
            </a:r>
          </a:p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클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래스 기초문법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클래스 변수 선언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class 클래스명{} 변수명;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클래스 사용법</a:t>
            </a:r>
          </a:p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2522150"/>
            <a:ext cx="4762500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클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래스 기초문법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클래스 변수 선언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일반 변수처럼 </a:t>
            </a:r>
            <a:r>
              <a:rPr b="1" lang="ko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타입명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 변수명; 으로 선언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클래스 사용법</a:t>
            </a:r>
          </a:p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9325" y="2406688"/>
            <a:ext cx="4705350" cy="2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클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래스 기초문법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클래스 변수 선언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typedef 를 활용한 재정의 선언도 가능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클래스 사용법</a:t>
            </a:r>
          </a:p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5200" y="2428075"/>
            <a:ext cx="4913600" cy="223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클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래스 기초문법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클래스 멤버 변수 선언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해당 접근제어지정자 밑에 선언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클래스 사용법</a:t>
            </a:r>
          </a:p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6500" y="2463838"/>
            <a:ext cx="4191000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