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 amt="30000"/>
          </a:blip>
          <a:stretch>
            <a:fillRect/>
          </a:stretch>
        </p:blipFill>
        <p:spPr>
          <a:xfrm rot="-1287032">
            <a:off x="-77554" y="1191096"/>
            <a:ext cx="9144000" cy="26837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Relationship Id="rId4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7200">
                <a:latin typeface="Courier New"/>
                <a:ea typeface="Courier New"/>
                <a:cs typeface="Courier New"/>
                <a:sym typeface="Courier New"/>
              </a:rPr>
              <a:t>클래스 문법(2)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강사 : 김명길</a:t>
            </a:r>
          </a:p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 오버로딩이란?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 오버로딩과 유사한 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함수명대신 연산자기호를 사용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매개변수가 0 ~ 1개( 전위0, 후위1, 이항1 )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 오버로딩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 오버로딩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복소수 클래스 제작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연산자는 ‘+’ 연산자 오버로딩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 오버로딩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복소수 클래스 헤더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 오버로딩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025" y="2267375"/>
            <a:ext cx="4755951" cy="23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‘+’ 연산자 추가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 오버로딩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495" y="2209475"/>
            <a:ext cx="5447011" cy="2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‘+’ 연산자 구현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 오버로딩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50" y="2644825"/>
            <a:ext cx="79248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‘+’ 연산자 구현( 생성자 활용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 오버로딩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550" y="2304525"/>
            <a:ext cx="5228899" cy="23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‘+’ 연산자 구현( 생성자 활용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 오버로딩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2187213"/>
            <a:ext cx="6381750" cy="10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125" y="3330625"/>
            <a:ext cx="63817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 오버로딩의 문제점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일반 변수와 교환법칙이 성립하지 않음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A.operator+(10) , A+10 은 가능하나 10+A 는 불가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 오버로딩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전역 연산자 오버로딩이란?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클래스의 연산자가 아닌 일반적인 연산자를 오버로딩하는 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A.operator+(10) , A+10 은 가능하나 10+A 는 불가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 멤버 함수가 아닌 일반 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전역 연산자 오버로딩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전역 연산자 오버로딩 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첫번째 매개변수가 좌항, 두번째 매개변수가 우항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전역 연산자 오버로딩</a:t>
            </a: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50" y="2963907"/>
            <a:ext cx="8520600" cy="111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Contents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2060100" y="1017725"/>
            <a:ext cx="6772200" cy="39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연산자(operrator)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클래스 연산자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클래스 연산자 오버로딩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전역 연산자 오버로딩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얕은 복사 현상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얕은 복사 문제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객체간 복사 방지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317500" lvl="0" marL="457200" rtl="0">
              <a:spcBef>
                <a:spcPts val="0"/>
              </a:spcBef>
              <a:buSzPts val="1400"/>
              <a:buFont typeface="Courier New"/>
              <a:buAutoNum type="arabicPeriod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깊은 복사 개념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- 깊은 복사 코드 예시</a:t>
            </a: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연산자란?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함수명이 operator기호 인 함수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연산자처럼 사용할 수 있는 함수( 함수니까 오버로딩 가능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 연산자함수, 전역 연산자함수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정리 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</a:t>
            </a:r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311700" y="32212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얕은 복사 현상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얕은 복사 문제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 조건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동적 할당을 목적으로 하는 포인터 멤버 변수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생성자, 소멸자를 통한 자동 할당, 해제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</a:t>
            </a: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 조건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</a:t>
            </a: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100" y="1798575"/>
            <a:ext cx="2376650" cy="27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275" y="2217650"/>
            <a:ext cx="3686650" cy="21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</a:t>
            </a: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025" y="2149125"/>
            <a:ext cx="3611950" cy="24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 확인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601" y="2131075"/>
            <a:ext cx="3172798" cy="24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 확인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</a:t>
            </a:r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075" y="2164525"/>
            <a:ext cx="2817850" cy="240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 원인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지원되는 기본 대입 연산자의 기능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멤버 변수의 값을 복사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대입 연산 시 포인터 주소값 복사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</a:t>
            </a: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 원인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3000">
                <a:latin typeface="Courier New"/>
                <a:ea typeface="Courier New"/>
                <a:cs typeface="Courier New"/>
                <a:sym typeface="Courier New"/>
              </a:rPr>
              <a:t>&gt; 객체간 같은 주소 값을 가진 멤버포인터변수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현상</a:t>
            </a: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동적 메모리 해제시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같은 주소 값으로 여러번 해제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2번째 해제 시 에러 발생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문제</a:t>
            </a: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25" y="2963375"/>
            <a:ext cx="2430350" cy="16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연산자(operator)</a:t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32212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클래스 연산자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클래스 연산자 오버로딩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전역 연산자 오버로딩</a:t>
            </a: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동적 메모리 잔류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왼쪽 객체의 멤버 포인터 변수의 주소 값은 소실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소실된 주소 값에 해당하는 메모리 누수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프로그램의 성능 저하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문제</a:t>
            </a: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75" y="2163425"/>
            <a:ext cx="26384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해결책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멤버 포인터 변수의 비사용( 사용 안함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객체간 복사 방지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깊은 복사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얕은 복사 문제</a:t>
            </a: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개념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코드적으로 객체간의 복사를 방지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 복사 문법 사용시 컴파일 에러 발생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필요 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delete 키워드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대입 연산자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복사 생성자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delete 키워드 ( C++11 용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함수의 참조( 호출, 사용 )를 방지하는 문법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해당 이름의 함수를 사용할 경우 컴파일 에러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C++11 이전 객체간 복사 방지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함수의 프로토 타입만 구현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정의부가 없기 때문에 컴파일시 링크 에러 발생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38" y="2390775"/>
            <a:ext cx="48101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delete 키워드( C++11용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함수의 프로토 타입만 구현( 이전과 동일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프로토 타입 뒤에 명시적으로 삭제 표시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2386013"/>
            <a:ext cx="611505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delete 키워드의 유무 에러 차이 비교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		프로토 타입만 선언한 경우는 LNK2019 에러 발생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38" y="2390775"/>
            <a:ext cx="48101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88" y="3488900"/>
            <a:ext cx="812482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delete 키워드의 유무 에러 차이 비교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		delete 키워드 사용시 C2280 에러 발생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2386013"/>
            <a:ext cx="61150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88" y="3655925"/>
            <a:ext cx="80676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대입 연산자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객체간 복사 시 대입 연산자 사용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대입 연산자의 사용을 방지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대입 연산자 프로토 타입만 오버로딩( 구버전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대입 연산자 delete 선언( C++11 )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 객체가 사용할 수 있는 연산자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멤버 함수에 연산자의 기능을 더한 형태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오버로딩을 통해 원하는 연산자에 기능 구현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</a:t>
            </a: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대입 연산자 사용 방지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2519363"/>
            <a:ext cx="55435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775" y="3585675"/>
            <a:ext cx="67532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복사 생성자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객체를 생성과 동시에 초기화 할 때 호출됨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기본 복사 생성자는 제공됨</a:t>
            </a: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</a:p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2366963"/>
            <a:ext cx="48387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복사 생성자 호출 예시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</a:p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410" name="Shape 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525" y="2379375"/>
            <a:ext cx="3252950" cy="21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얕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복사 생성자 호출 방지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복사 방지</a:t>
            </a:r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75" y="2381250"/>
            <a:ext cx="48958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Shape 4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150" y="3658513"/>
            <a:ext cx="59817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</a:t>
            </a:r>
          </a:p>
        </p:txBody>
      </p:sp>
      <p:sp>
        <p:nvSpPr>
          <p:cNvPr id="426" name="Shape 426"/>
          <p:cNvSpPr txBox="1"/>
          <p:nvPr>
            <p:ph type="title"/>
          </p:nvPr>
        </p:nvSpPr>
        <p:spPr>
          <a:xfrm>
            <a:off x="311700" y="32212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갚은 복사 개념</a:t>
            </a:r>
            <a:b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깊은 복사 코드 예시</a:t>
            </a: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복사란?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얕은 복사와 반대되는 개념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얕은 복사의 문제점을 극복한 프로그래밍 방법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 내 동적 할당과 객체복사가 전부 필요한 경우 사용</a:t>
            </a:r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개념</a:t>
            </a:r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이해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주소 값이 아닌 주소 값에 해당하는 실제 변수 복사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복사할 경우 새롭게 동적 할당하여 값 복사</a:t>
            </a:r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개념</a:t>
            </a:r>
          </a:p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방법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대입 연산자 오버로딩( 대입 문제 해결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복사 생성자 오버로딩( 초기화 문제 해결 )</a:t>
            </a: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개념</a:t>
            </a:r>
          </a:p>
        </p:txBody>
      </p:sp>
      <p:sp>
        <p:nvSpPr>
          <p:cNvPr id="451" name="Shape 4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동적 배열 클래스 구현</a:t>
            </a:r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예시</a:t>
            </a:r>
          </a:p>
        </p:txBody>
      </p:sp>
      <p:sp>
        <p:nvSpPr>
          <p:cNvPr id="459" name="Shape 4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동적 배열 클래스 헤더</a:t>
            </a:r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예시</a:t>
            </a:r>
          </a:p>
        </p:txBody>
      </p:sp>
      <p:sp>
        <p:nvSpPr>
          <p:cNvPr id="467" name="Shape 4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468" name="Shape 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275" y="378900"/>
            <a:ext cx="4817500" cy="43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대입 연산자( =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클래스에 기본으로 지원되는 연산자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객체간 대입할 수 있는 연산자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객체 내 대응되는 멤버변수를 전부 대입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기본 함수 구현부</a:t>
            </a: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예시</a:t>
            </a: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477" name="Shape 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483" y="2226375"/>
            <a:ext cx="4325035" cy="24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기본 함수 구현부</a:t>
            </a:r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예시</a:t>
            </a:r>
          </a:p>
        </p:txBody>
      </p:sp>
      <p:sp>
        <p:nvSpPr>
          <p:cNvPr id="485" name="Shape 4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486" name="Shape 4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175" y="2186375"/>
            <a:ext cx="5215649" cy="24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기본 함수 구현부</a:t>
            </a:r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예시</a:t>
            </a:r>
          </a:p>
        </p:txBody>
      </p:sp>
      <p:sp>
        <p:nvSpPr>
          <p:cNvPr id="494" name="Shape 4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495" name="Shape 4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925" y="2341825"/>
            <a:ext cx="4260150" cy="23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기본 함수 구현부</a:t>
            </a: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예시</a:t>
            </a: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504" name="Shape 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175" y="836825"/>
            <a:ext cx="5757550" cy="38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복사를 위한 추가 코드</a:t>
            </a:r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예시</a:t>
            </a:r>
          </a:p>
        </p:txBody>
      </p:sp>
      <p:sp>
        <p:nvSpPr>
          <p:cNvPr id="512" name="Shape 5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400" y="2114125"/>
            <a:ext cx="6171200" cy="27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대입 연산자 오버로딩</a:t>
            </a:r>
          </a:p>
        </p:txBody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예시</a:t>
            </a:r>
          </a:p>
        </p:txBody>
      </p:sp>
      <p:sp>
        <p:nvSpPr>
          <p:cNvPr id="521" name="Shape 5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522" name="Shape 5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981" y="2094750"/>
            <a:ext cx="5952039" cy="28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깊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은 복사</a:t>
            </a:r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복사생성자 오버로딩</a:t>
            </a:r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깊은 복사 예시</a:t>
            </a:r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531" name="Shape 5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2770000"/>
            <a:ext cx="74866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대입 연산자( = )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200" y="2222475"/>
            <a:ext cx="4913601" cy="23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대입 연산자( = )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725" y="2222475"/>
            <a:ext cx="5212749" cy="23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대입 연산자( = )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</a:t>
            </a: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725" y="2222486"/>
            <a:ext cx="5212749" cy="244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 sz="4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연</a:t>
            </a: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산자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640275"/>
            <a:ext cx="8520600" cy="29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Courier New"/>
              <a:buChar char="●"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객체간 대입 연산자( = )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클래스 대입 연산자 원형</a:t>
            </a: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&gt; 함수의 형태와 유사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48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클래스 연산자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2405063"/>
            <a:ext cx="68008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