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58" r:id="rId4"/>
    <p:sldId id="298" r:id="rId5"/>
    <p:sldId id="262" r:id="rId6"/>
    <p:sldId id="263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9E8E-0A17-4342-A925-A5510D03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D9FEE-254D-D94B-A4D0-6961658FD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C4BF7-EA2B-AD45-9484-187D877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2710-D103-0340-91BF-C5BA725F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31CE-9522-744B-8FA3-AE0197AC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8058-260B-2947-AE63-E3697849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DAEF-655A-8B45-A0D3-729BC1649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D1F7-42F7-BC44-AA0D-F2032B63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E3AA-E763-7F4F-894D-F6CEF3C1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0D6E-396E-BF47-BEE1-B2C43A70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7A309-662A-104B-A87E-BEF841E4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5D77E-2F98-644C-A638-9D6812008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71F9-1DD2-054D-A4E8-3730E47A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5A2A-BC87-A743-8D70-1C224ED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C672-7146-1940-A305-64448920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786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F838-1B9E-F748-A54F-BE551D5D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11DF-C664-EC4E-BA5A-82D3DAC7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6A35-6A4A-C944-B45E-FC589C44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9BB4-82D3-CB4A-B32C-AFB8672D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7DB8-CB5B-9548-BFCD-63D4827B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D402-99F0-0648-9368-F0C67F36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07BA-AF5C-3249-BE14-0AE5ED54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ADF5-4503-9E4A-B65E-075F4616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6405-4C2F-5A4D-8028-27EF6D9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DD55-6AF6-154E-B3FF-52C0896E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C72A-F775-3143-AAF0-8B1DBAE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EDA9-CB70-F74F-8B5D-6F507D66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C55C9-74F5-B242-B0DE-2306FC61E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D2F38-4692-9C4F-B2F5-CF3ED205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055D-6237-6646-B24B-A2F76442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50C97-32C3-F944-BDA9-2507BFD8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53D3-45EE-6543-9525-06E7B184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8DFDD-731D-D44C-9CC3-0BF8EEF4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882A2-81FF-4141-A300-2B56E304D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F501F-C637-7444-AE4A-2E146EC38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D832-C08F-CC4B-AF37-3CA056C4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DDFC3-1FAF-1648-A935-F2288618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8967F-432E-5447-B554-168CF76F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DCAB2-3785-9E44-B22C-2A720708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3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3BED-5AD1-E74C-9B09-B7D25D32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D30BC-AA3D-CF4F-9367-F3432A1E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B16F0-3636-A642-B3B0-7BC0ACE4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47233-A2B6-034E-B818-6F1B37D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71587-5D8D-024E-BE58-8E7343C9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A0C09-3CB2-A040-A660-E2567C11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3859-8C10-0C47-944F-E0539C3F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0059-BD9E-9E4E-B4D1-E9CC07CD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3F00-D4A9-EE4A-9AD9-23F17C21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A169-4373-8F49-A61D-44D14606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11828-3F37-7D41-8F9E-0492197A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CAAB-1E16-D94E-8AD5-527514EE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32DB4-EE32-1E40-9BF5-FD01D03D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3C09-3E2A-564C-983F-021176E4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35FB8-C0F3-2F47-955D-92860DF65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5790-7ED8-1049-8B44-A4346181F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451A4-4F94-454E-8002-44FC4AE3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944C4-AB33-1D41-B947-9F23B878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DE819-EF76-EA47-AAEC-144F572E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02C91-40DD-324D-BA8E-09669596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03D2-86E1-B542-B16D-B461721D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6C45-30EA-DA44-8316-3C9BBA1D8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00CC-CA41-4D49-BC8C-85C94859ACB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58E0-135C-1545-8591-EEB9D942D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2A01-D2C9-7347-85E1-03C5A8804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513D-DEC8-CF4B-8F75-F52533880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C633-8C93-5F4E-81B3-CEFD3CE8D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" name="Shape 667">
            <a:extLst>
              <a:ext uri="{FF2B5EF4-FFF2-40B4-BE49-F238E27FC236}">
                <a16:creationId xmlns:a16="http://schemas.microsoft.com/office/drawing/2014/main" id="{9D8EDFE0-48B4-3F4B-BDE9-8CDE4ED33F0A}"/>
              </a:ext>
            </a:extLst>
          </p:cNvPr>
          <p:cNvSpPr txBox="1">
            <a:spLocks/>
          </p:cNvSpPr>
          <p:nvPr/>
        </p:nvSpPr>
        <p:spPr>
          <a:xfrm>
            <a:off x="0" y="4309266"/>
            <a:ext cx="12192000" cy="2548734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 Light" panose="020F0302020204030204" pitchFamily="34" charset="0"/>
                <a:ea typeface="PingFang SC" panose="020B0400000000000000" pitchFamily="34" charset="-122"/>
                <a:cs typeface="Calibri Light" panose="020F0302020204030204" pitchFamily="34" charset="0"/>
              </a:rPr>
              <a:t>黄君贤</a:t>
            </a:r>
            <a:r>
              <a:rPr lang="zh-CN" altLang="en-US" sz="2800" dirty="0">
                <a:latin typeface="Calibri Light" panose="020F0302020204030204" pitchFamily="34" charset="0"/>
                <a:ea typeface="PingFang SC" panose="020B0400000000000000" pitchFamily="34" charset="-122"/>
                <a:cs typeface="Calibri Light" panose="020F0302020204030204" pitchFamily="34" charset="0"/>
              </a:rPr>
              <a:t>    </a:t>
            </a:r>
            <a:r>
              <a:rPr lang="en-US" sz="2800" dirty="0" err="1">
                <a:latin typeface="Calibri Light" panose="020F0302020204030204" pitchFamily="34" charset="0"/>
                <a:ea typeface="PingFang SC" panose="020B0400000000000000" pitchFamily="34" charset="-122"/>
                <a:cs typeface="Calibri Light" panose="020F0302020204030204" pitchFamily="34" charset="0"/>
              </a:rPr>
              <a:t>计算机视觉与图形图像处理</a:t>
            </a:r>
            <a:endParaRPr lang="en-US" sz="2800" dirty="0">
              <a:latin typeface="Calibri Light" panose="020F0302020204030204" pitchFamily="34" charset="0"/>
              <a:ea typeface="PingFang SC" panose="020B0400000000000000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rading"/>
          <p:cNvSpPr txBox="1">
            <a:spLocks noGrp="1"/>
          </p:cNvSpPr>
          <p:nvPr>
            <p:ph type="title"/>
          </p:nvPr>
        </p:nvSpPr>
        <p:spPr>
          <a:xfrm>
            <a:off x="2193727" y="0"/>
            <a:ext cx="7804547" cy="1332689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Grading</a:t>
            </a:r>
          </a:p>
        </p:txBody>
      </p:sp>
      <p:sp>
        <p:nvSpPr>
          <p:cNvPr id="134" name="Projects: 90%…"/>
          <p:cNvSpPr txBox="1">
            <a:spLocks noGrp="1"/>
          </p:cNvSpPr>
          <p:nvPr>
            <p:ph type="body" idx="1"/>
          </p:nvPr>
        </p:nvSpPr>
        <p:spPr>
          <a:xfrm>
            <a:off x="1673157" y="1147864"/>
            <a:ext cx="9072977" cy="56230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考勤</a:t>
            </a:r>
            <a:r>
              <a:rPr lang="en-US" altLang="zh-CN" dirty="0">
                <a:latin typeface="+mj-ea"/>
                <a:ea typeface="+mj-ea"/>
              </a:rPr>
              <a:t>10</a:t>
            </a:r>
            <a:r>
              <a:rPr lang="zh-CN" altLang="en-US" dirty="0">
                <a:latin typeface="+mj-ea"/>
                <a:ea typeface="+mj-ea"/>
              </a:rPr>
              <a:t>分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允许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次无理由缺勤，此外一次缺勤扣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分</a:t>
            </a:r>
            <a:endParaRPr lang="en-US" altLang="zh-CN" dirty="0">
              <a:latin typeface="+mj-ea"/>
              <a:ea typeface="+mj-ea"/>
            </a:endParaRPr>
          </a:p>
          <a:p>
            <a:pPr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编程作业</a:t>
            </a:r>
            <a:r>
              <a:rPr lang="en-US" altLang="zh-CN" dirty="0">
                <a:latin typeface="+mj-ea"/>
                <a:ea typeface="+mj-ea"/>
              </a:rPr>
              <a:t> (Programming Assignments-PA) 35</a:t>
            </a:r>
            <a:r>
              <a:rPr lang="zh-CN" altLang="en-US" dirty="0">
                <a:latin typeface="+mj-ea"/>
                <a:ea typeface="+mj-ea"/>
              </a:rPr>
              <a:t>分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一共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个允许迟交不扣分的天数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每次迟交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天扣</a:t>
            </a:r>
            <a:r>
              <a:rPr lang="en-US" altLang="zh-CN" dirty="0">
                <a:latin typeface="+mj-ea"/>
                <a:ea typeface="+mj-ea"/>
              </a:rPr>
              <a:t>10%</a:t>
            </a:r>
            <a:r>
              <a:rPr lang="zh-CN" altLang="en-US" dirty="0">
                <a:latin typeface="+mj-ea"/>
                <a:ea typeface="+mj-ea"/>
              </a:rPr>
              <a:t>分数</a:t>
            </a:r>
            <a:endParaRPr lang="en-US" altLang="zh-CN" dirty="0">
              <a:latin typeface="+mj-ea"/>
              <a:ea typeface="+mj-ea"/>
            </a:endParaRPr>
          </a:p>
          <a:p>
            <a:pPr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理论作业 </a:t>
            </a:r>
            <a:r>
              <a:rPr lang="en-US" altLang="zh-CN" dirty="0">
                <a:latin typeface="+mj-ea"/>
                <a:ea typeface="+mj-ea"/>
              </a:rPr>
              <a:t>(Homework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-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HW) 20</a:t>
            </a:r>
            <a:r>
              <a:rPr lang="zh-CN" altLang="en-US" dirty="0">
                <a:latin typeface="+mj-ea"/>
                <a:ea typeface="+mj-ea"/>
              </a:rPr>
              <a:t>分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一共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个允许迟交不扣分的天数（与</a:t>
            </a:r>
            <a:r>
              <a:rPr lang="en-US" altLang="zh-CN" dirty="0">
                <a:latin typeface="+mj-ea"/>
                <a:ea typeface="+mj-ea"/>
              </a:rPr>
              <a:t>PA</a:t>
            </a:r>
            <a:r>
              <a:rPr lang="zh-CN" altLang="en-US" dirty="0">
                <a:latin typeface="+mj-ea"/>
                <a:ea typeface="+mj-ea"/>
              </a:rPr>
              <a:t>的迟交天数独立）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每次迟交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天扣</a:t>
            </a:r>
            <a:r>
              <a:rPr lang="en-US" altLang="zh-CN" dirty="0">
                <a:latin typeface="+mj-ea"/>
                <a:ea typeface="+mj-ea"/>
              </a:rPr>
              <a:t>10%</a:t>
            </a:r>
            <a:r>
              <a:rPr lang="zh-CN" altLang="en-US" dirty="0">
                <a:latin typeface="+mj-ea"/>
                <a:ea typeface="+mj-ea"/>
              </a:rPr>
              <a:t>分数</a:t>
            </a:r>
            <a:endParaRPr lang="en-US" altLang="zh-CN" dirty="0">
              <a:latin typeface="+mj-ea"/>
              <a:ea typeface="+mj-ea"/>
            </a:endParaRPr>
          </a:p>
          <a:p>
            <a:pPr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闭卷期末考试 </a:t>
            </a:r>
            <a:r>
              <a:rPr lang="en-US" altLang="zh-CN" dirty="0">
                <a:latin typeface="+mj-ea"/>
                <a:ea typeface="+mj-ea"/>
              </a:rPr>
              <a:t>(Final)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35</a:t>
            </a:r>
            <a:r>
              <a:rPr lang="zh-CN" altLang="en-US" dirty="0">
                <a:latin typeface="+mj-ea"/>
                <a:ea typeface="+mj-ea"/>
              </a:rPr>
              <a:t>分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以课件内容为主</a:t>
            </a:r>
            <a:endParaRPr lang="en-US" altLang="zh-CN" dirty="0">
              <a:latin typeface="+mj-ea"/>
              <a:ea typeface="+mj-ea"/>
            </a:endParaRPr>
          </a:p>
          <a:p>
            <a:pPr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课堂表现 额外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分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52305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F94C-FDAA-3E48-B183-13453C0C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C7C4-CA69-9C4F-A58E-F15BD5C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总时间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周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+mj-ea"/>
                <a:ea typeface="+mj-ea"/>
                <a:cs typeface="Calibri" panose="020F0502020204030204" pitchFamily="34" charset="0"/>
              </a:rPr>
              <a:t>11.29 – 12.20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），截止时间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12.20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晚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点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理论作业整学期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cs typeface="Calibri" panose="020F0502020204030204" pitchFamily="34" charset="0"/>
              </a:rPr>
              <a:t>不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允许少交</a:t>
            </a:r>
            <a:endParaRPr lang="en-US" altLang="zh-CN" dirty="0">
              <a:latin typeface="+mj-ea"/>
              <a:ea typeface="+mj-ea"/>
              <a:cs typeface="Calibri" panose="020F0502020204030204" pitchFamily="34" charset="0"/>
            </a:endParaRPr>
          </a:p>
          <a:p>
            <a:pPr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一共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个允许迟交不扣分的天数（与</a:t>
            </a:r>
            <a:r>
              <a:rPr lang="en-US" altLang="zh-CN" dirty="0">
                <a:latin typeface="+mj-ea"/>
                <a:ea typeface="+mj-ea"/>
              </a:rPr>
              <a:t>PA</a:t>
            </a:r>
            <a:r>
              <a:rPr lang="zh-CN" altLang="en-US" dirty="0">
                <a:latin typeface="+mj-ea"/>
                <a:ea typeface="+mj-ea"/>
              </a:rPr>
              <a:t>的迟交天数独立）</a:t>
            </a:r>
            <a:endParaRPr lang="en-US" altLang="zh-CN" dirty="0">
              <a:latin typeface="+mj-ea"/>
              <a:ea typeface="+mj-ea"/>
            </a:endParaRPr>
          </a:p>
          <a:p>
            <a:pPr>
              <a:spcBef>
                <a:spcPts val="1055"/>
              </a:spcBef>
            </a:pPr>
            <a:r>
              <a:rPr lang="zh-CN" altLang="en-US" dirty="0">
                <a:latin typeface="+mj-ea"/>
                <a:ea typeface="+mj-ea"/>
              </a:rPr>
              <a:t>每次迟交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天扣</a:t>
            </a:r>
            <a:r>
              <a:rPr lang="en-US" altLang="zh-CN" dirty="0">
                <a:latin typeface="+mj-ea"/>
                <a:ea typeface="+mj-ea"/>
              </a:rPr>
              <a:t>10%</a:t>
            </a:r>
            <a:r>
              <a:rPr lang="zh-CN" altLang="en-US" dirty="0">
                <a:latin typeface="+mj-ea"/>
                <a:ea typeface="+mj-ea"/>
              </a:rPr>
              <a:t>分数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（以邮件时间戳为准）</a:t>
            </a:r>
            <a:endParaRPr lang="en-US" altLang="zh-CN" dirty="0"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交作业方式：</a:t>
            </a:r>
            <a:endParaRPr lang="en-US" altLang="zh-CN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给 </a:t>
            </a:r>
            <a:r>
              <a:rPr lang="en-US" altLang="zh-CN" dirty="0" err="1">
                <a:latin typeface="+mj-ea"/>
                <a:ea typeface="+mj-ea"/>
                <a:cs typeface="Calibri" panose="020F0502020204030204" pitchFamily="34" charset="0"/>
              </a:rPr>
              <a:t>jim@njau.edu.cn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 发邮件</a:t>
            </a:r>
            <a:endParaRPr lang="en-US" altLang="zh-CN" dirty="0">
              <a:latin typeface="+mj-ea"/>
              <a:ea typeface="+mj-ea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标题：“计算机图形图像</a:t>
            </a:r>
            <a:r>
              <a:rPr lang="en-US" altLang="zh-CN" dirty="0">
                <a:latin typeface="+mj-ea"/>
                <a:ea typeface="+mj-ea"/>
                <a:cs typeface="Calibri" panose="020F0502020204030204" pitchFamily="34" charset="0"/>
              </a:rPr>
              <a:t>+</a:t>
            </a:r>
            <a:r>
              <a:rPr lang="en-US" altLang="zh-CN" dirty="0" err="1">
                <a:latin typeface="+mj-ea"/>
                <a:ea typeface="+mj-ea"/>
                <a:cs typeface="Calibri" panose="020F0502020204030204" pitchFamily="34" charset="0"/>
              </a:rPr>
              <a:t>HWn</a:t>
            </a:r>
            <a:r>
              <a:rPr lang="en-US" altLang="zh-CN" dirty="0">
                <a:latin typeface="+mj-ea"/>
                <a:ea typeface="+mj-ea"/>
                <a:cs typeface="Calibri" panose="020F0502020204030204" pitchFamily="34" charset="0"/>
              </a:rPr>
              <a:t>+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姓名</a:t>
            </a:r>
            <a:r>
              <a:rPr lang="en-US" altLang="zh-CN" dirty="0">
                <a:latin typeface="+mj-ea"/>
                <a:ea typeface="+mj-ea"/>
                <a:cs typeface="Calibri" panose="020F0502020204030204" pitchFamily="34" charset="0"/>
              </a:rPr>
              <a:t>+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学号”（例如，</a:t>
            </a:r>
            <a:r>
              <a:rPr lang="en-US" altLang="zh-CN" dirty="0">
                <a:latin typeface="+mj-ea"/>
                <a:ea typeface="+mj-ea"/>
                <a:cs typeface="Calibri" panose="020F0502020204030204" pitchFamily="34" charset="0"/>
              </a:rPr>
              <a:t>n=1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+mj-ea"/>
                <a:ea typeface="+mj-ea"/>
                <a:cs typeface="Calibri" panose="020F0502020204030204" pitchFamily="34" charset="0"/>
              </a:rPr>
              <a:t>n=2, …</a:t>
            </a:r>
            <a:r>
              <a:rPr lang="zh-CN" altLang="en-US" dirty="0">
                <a:latin typeface="+mj-ea"/>
                <a:ea typeface="+mj-ea"/>
                <a:cs typeface="Calibri" panose="020F0502020204030204" pitchFamily="34" charset="0"/>
              </a:rPr>
              <a:t>）</a:t>
            </a:r>
            <a:endParaRPr lang="en-US" altLang="zh-CN" dirty="0"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3A4D-4BF3-7849-A8EA-A627665C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写作业的方法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E393-1C9E-FC49-A5E6-2D340CF5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普通办法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用</a:t>
            </a:r>
            <a:r>
              <a:rPr lang="en-US" altLang="zh-CN" dirty="0">
                <a:latin typeface="+mj-ea"/>
                <a:ea typeface="+mj-ea"/>
              </a:rPr>
              <a:t>word</a:t>
            </a:r>
            <a:r>
              <a:rPr lang="zh-CN" altLang="en-US" dirty="0">
                <a:latin typeface="+mj-ea"/>
                <a:ea typeface="+mj-ea"/>
              </a:rPr>
              <a:t>排版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把</a:t>
            </a:r>
            <a:r>
              <a:rPr lang="en-US" altLang="zh-CN" dirty="0">
                <a:latin typeface="+mj-ea"/>
                <a:ea typeface="+mj-ea"/>
              </a:rPr>
              <a:t>word</a:t>
            </a:r>
            <a:r>
              <a:rPr lang="zh-CN" altLang="en-US" dirty="0">
                <a:latin typeface="+mj-ea"/>
                <a:ea typeface="+mj-ea"/>
              </a:rPr>
              <a:t>文件电子版</a:t>
            </a:r>
            <a:r>
              <a:rPr lang="en-US" altLang="zh-CN" dirty="0">
                <a:latin typeface="+mj-ea"/>
                <a:ea typeface="+mj-ea"/>
              </a:rPr>
              <a:t>email</a:t>
            </a:r>
            <a:r>
              <a:rPr lang="zh-CN" altLang="en-US" dirty="0">
                <a:latin typeface="+mj-ea"/>
                <a:ea typeface="+mj-ea"/>
              </a:rPr>
              <a:t>上交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鼓励办法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用</a:t>
            </a:r>
            <a:r>
              <a:rPr lang="en-US" altLang="zh-CN" dirty="0">
                <a:latin typeface="+mj-ea"/>
                <a:ea typeface="+mj-ea"/>
              </a:rPr>
              <a:t>LaTeX</a:t>
            </a:r>
            <a:r>
              <a:rPr lang="zh-CN" altLang="en-US" dirty="0">
                <a:latin typeface="+mj-ea"/>
                <a:ea typeface="+mj-ea"/>
              </a:rPr>
              <a:t>排版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把</a:t>
            </a:r>
            <a:r>
              <a:rPr lang="en-US" altLang="zh-CN" dirty="0">
                <a:latin typeface="+mj-ea"/>
                <a:ea typeface="+mj-ea"/>
              </a:rPr>
              <a:t>.</a:t>
            </a:r>
            <a:r>
              <a:rPr lang="en-US" altLang="zh-CN" dirty="0" err="1">
                <a:latin typeface="+mj-ea"/>
                <a:ea typeface="+mj-ea"/>
              </a:rPr>
              <a:t>tex</a:t>
            </a:r>
            <a:r>
              <a:rPr lang="zh-CN" altLang="en-US" dirty="0">
                <a:latin typeface="+mj-ea"/>
                <a:ea typeface="+mj-ea"/>
              </a:rPr>
              <a:t>文件（或包含更多子文件的项目文件夹打包）和生成的</a:t>
            </a:r>
            <a:r>
              <a:rPr lang="en-US" altLang="zh-CN" dirty="0">
                <a:latin typeface="+mj-ea"/>
                <a:ea typeface="+mj-ea"/>
              </a:rPr>
              <a:t>.pdf</a:t>
            </a:r>
            <a:r>
              <a:rPr lang="zh-CN" altLang="en-US" dirty="0">
                <a:latin typeface="+mj-ea"/>
                <a:ea typeface="+mj-ea"/>
              </a:rPr>
              <a:t>文件</a:t>
            </a:r>
            <a:r>
              <a:rPr lang="en-US" altLang="zh-CN" dirty="0">
                <a:latin typeface="+mj-ea"/>
                <a:ea typeface="+mj-ea"/>
              </a:rPr>
              <a:t>email</a:t>
            </a:r>
            <a:r>
              <a:rPr lang="zh-CN" altLang="en-US" dirty="0">
                <a:latin typeface="+mj-ea"/>
                <a:ea typeface="+mj-ea"/>
              </a:rPr>
              <a:t>上交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不接受手写！</a:t>
            </a:r>
            <a:endParaRPr lang="en-US" altLang="zh-CN" b="1" dirty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631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0CE-2D2E-0441-951C-B14E086E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F86F-E15B-5C4A-B7CA-A246230F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鼓励小组讨论</a:t>
            </a:r>
            <a:r>
              <a:rPr lang="zh-CN" altLang="en-US" dirty="0">
                <a:latin typeface="+mj-ea"/>
                <a:ea typeface="+mj-ea"/>
              </a:rPr>
              <a:t>，但每一个组员都需要上传自己的作业，并且在作业封皮列出你们小组除了你以外的成员列表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严禁抄袭舞弊</a:t>
            </a:r>
            <a:r>
              <a:rPr lang="zh-CN" altLang="en-US" dirty="0">
                <a:latin typeface="+mj-ea"/>
                <a:ea typeface="+mj-ea"/>
              </a:rPr>
              <a:t>，如果被发现可能会挂科！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21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A021-D98F-E141-9E7D-51BF71F5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作业封皮内容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43A8-1DBC-0A4B-A9A8-5C6300D5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  <a:ea typeface="+mj-ea"/>
              </a:rPr>
              <a:t>标题：计算机视觉 </a:t>
            </a:r>
            <a:r>
              <a:rPr lang="en-US" altLang="zh-CN" dirty="0">
                <a:latin typeface="+mj-ea"/>
                <a:ea typeface="+mj-ea"/>
              </a:rPr>
              <a:t>HW2</a:t>
            </a:r>
          </a:p>
          <a:p>
            <a:r>
              <a:rPr lang="zh-CN" altLang="en-US" dirty="0">
                <a:latin typeface="+mj-ea"/>
                <a:ea typeface="+mj-ea"/>
              </a:rPr>
              <a:t>指导老师：黄君贤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lt"/>
                <a:ea typeface="+mj-ea"/>
              </a:rPr>
              <a:t>学年：</a:t>
            </a:r>
            <a:r>
              <a:rPr lang="en-US" altLang="zh-CN" dirty="0">
                <a:latin typeface="+mj-lt"/>
                <a:ea typeface="+mj-ea"/>
              </a:rPr>
              <a:t>XXXX-XXXX</a:t>
            </a:r>
          </a:p>
          <a:p>
            <a:r>
              <a:rPr lang="zh-CN" altLang="en-US" dirty="0">
                <a:latin typeface="+mj-lt"/>
                <a:ea typeface="+mj-ea"/>
              </a:rPr>
              <a:t>学期：第</a:t>
            </a:r>
            <a:r>
              <a:rPr lang="en-US" altLang="zh-CN" dirty="0">
                <a:latin typeface="+mj-lt"/>
                <a:ea typeface="+mj-ea"/>
              </a:rPr>
              <a:t>X</a:t>
            </a:r>
            <a:r>
              <a:rPr lang="zh-CN" altLang="en-US" dirty="0">
                <a:latin typeface="+mj-lt"/>
                <a:ea typeface="+mj-ea"/>
              </a:rPr>
              <a:t>学期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zh-CN" altLang="en-US" dirty="0">
                <a:latin typeface="+mj-lt"/>
                <a:ea typeface="+mj-ea"/>
              </a:rPr>
              <a:t>姓名：你的名字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zh-CN" altLang="en-US" dirty="0">
                <a:latin typeface="+mj-lt"/>
                <a:ea typeface="+mj-ea"/>
              </a:rPr>
              <a:t>学号：你的学号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zh-CN" altLang="en-US" dirty="0">
                <a:latin typeface="+mj-lt"/>
                <a:ea typeface="+mj-ea"/>
              </a:rPr>
              <a:t>院系：你的院系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zh-CN" altLang="en-US" dirty="0">
                <a:latin typeface="+mj-lt"/>
                <a:ea typeface="+mj-ea"/>
              </a:rPr>
              <a:t>（可选）小组成员：如有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zh-CN" altLang="en-US" dirty="0">
                <a:latin typeface="+mj-lt"/>
                <a:ea typeface="+mj-ea"/>
              </a:rPr>
              <a:t>完成日期：交作业那天的日期</a:t>
            </a:r>
            <a:endParaRPr 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1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A9C27-3706-264B-899D-1279F9F6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2" y="501547"/>
            <a:ext cx="9614516" cy="56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0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71F2D-0AA3-DC41-AC5F-43FD4844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9" y="1260629"/>
            <a:ext cx="11999382" cy="44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3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343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HW2</vt:lpstr>
      <vt:lpstr>Grading</vt:lpstr>
      <vt:lpstr>HW2</vt:lpstr>
      <vt:lpstr>写作业的方法</vt:lpstr>
      <vt:lpstr>注意事项</vt:lpstr>
      <vt:lpstr>作业封皮内容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Microsoft Office User</dc:creator>
  <cp:lastModifiedBy>Junxian Huang</cp:lastModifiedBy>
  <cp:revision>77</cp:revision>
  <dcterms:created xsi:type="dcterms:W3CDTF">2021-03-22T14:27:20Z</dcterms:created>
  <dcterms:modified xsi:type="dcterms:W3CDTF">2024-11-29T01:50:48Z</dcterms:modified>
</cp:coreProperties>
</file>