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57"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58" autoAdjust="0"/>
    <p:restoredTop sz="94638" autoAdjust="0"/>
  </p:normalViewPr>
  <p:slideViewPr>
    <p:cSldViewPr>
      <p:cViewPr varScale="1">
        <p:scale>
          <a:sx n="86" d="100"/>
          <a:sy n="86" d="100"/>
        </p:scale>
        <p:origin x="-1500" y="-90"/>
      </p:cViewPr>
      <p:guideLst>
        <p:guide orient="horz" pos="2160"/>
        <p:guide pos="2880"/>
      </p:guideLst>
    </p:cSldViewPr>
  </p:slideViewPr>
  <p:outlineViewPr>
    <p:cViewPr>
      <p:scale>
        <a:sx n="33" d="100"/>
        <a:sy n="33" d="100"/>
      </p:scale>
      <p:origin x="0" y="202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10795E-0EE9-485D-847D-9D3C6938DF13}"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10795E-0EE9-485D-847D-9D3C6938DF13}" type="datetimeFigureOut">
              <a:rPr lang="en-US" smtClean="0"/>
              <a:pPr/>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10795E-0EE9-485D-847D-9D3C6938DF13}" type="datetimeFigureOut">
              <a:rPr lang="en-US" smtClean="0"/>
              <a:pPr/>
              <a:t>3/28/2017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10795E-0EE9-485D-847D-9D3C6938DF13}" type="datetimeFigureOut">
              <a:rPr lang="en-US" smtClean="0"/>
              <a:pPr/>
              <a:t>3/28/2017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0795E-0EE9-485D-847D-9D3C6938DF13}" type="datetimeFigureOut">
              <a:rPr lang="en-US" smtClean="0"/>
              <a:pPr/>
              <a:t>3/28/2017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0795E-0EE9-485D-847D-9D3C6938DF13}" type="datetimeFigureOut">
              <a:rPr lang="en-US" smtClean="0"/>
              <a:pPr/>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0795E-0EE9-485D-847D-9D3C6938DF13}" type="datetimeFigureOut">
              <a:rPr lang="en-US" smtClean="0"/>
              <a:pPr/>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0795E-0EE9-485D-847D-9D3C6938DF13}" type="datetimeFigureOut">
              <a:rPr lang="en-US" smtClean="0"/>
              <a:pPr/>
              <a:t>3/28/2017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A644F-727D-42A2-8F6B-2B973973E0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drive/folders/0B1fRPdfrXBAmWk9manNPYWxXY1E?usp=sharing" TargetMode="External"/><Relationship Id="rId2" Type="http://schemas.openxmlformats.org/officeDocument/2006/relationships/hyperlink" Target="https://github.com/eddybounasr/OAuth-Te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amethyste16.wordpress.com/2014/08/30/les-jetons-jwt-ce-quun-developpeur-doit-connait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AuthLogo.png"/>
          <p:cNvPicPr>
            <a:picLocks noChangeAspect="1"/>
          </p:cNvPicPr>
          <p:nvPr/>
        </p:nvPicPr>
        <p:blipFill>
          <a:blip r:embed="rId2"/>
          <a:stretch>
            <a:fillRect/>
          </a:stretch>
        </p:blipFill>
        <p:spPr>
          <a:xfrm>
            <a:off x="914400" y="0"/>
            <a:ext cx="7391400" cy="685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lgn="ctr">
              <a:buNone/>
            </a:pPr>
            <a:r>
              <a:rPr lang="en-US" sz="6000" dirty="0"/>
              <a:t>Les types </a:t>
            </a:r>
            <a:r>
              <a:rPr lang="en-US" sz="6000" dirty="0" smtClean="0"/>
              <a:t>d’autorisation</a:t>
            </a:r>
          </a:p>
          <a:p>
            <a:pPr marL="514350" indent="-514350">
              <a:buNone/>
            </a:pPr>
            <a:r>
              <a:rPr lang="en-US" sz="1800" dirty="0" smtClean="0"/>
              <a:t>1.  L’autorisation via un code (Authorization Code Grant):</a:t>
            </a:r>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a:buNone/>
            </a:pPr>
            <a:endParaRPr lang="fr-FR" sz="1800" dirty="0" smtClean="0"/>
          </a:p>
          <a:p>
            <a:pPr>
              <a:buNone/>
            </a:pPr>
            <a:endParaRPr lang="fr-FR" sz="1800" dirty="0" smtClean="0"/>
          </a:p>
          <a:p>
            <a:pPr>
              <a:buNone/>
            </a:pPr>
            <a:r>
              <a:rPr lang="fr-FR" sz="1800" dirty="0" smtClean="0"/>
              <a:t>Ses </a:t>
            </a:r>
            <a:r>
              <a:rPr lang="fr-FR" sz="1800" dirty="0"/>
              <a:t>avantages sont :</a:t>
            </a:r>
          </a:p>
          <a:p>
            <a:r>
              <a:rPr lang="fr-FR" sz="1800" dirty="0"/>
              <a:t>le jeton d’accès n’est pas visible par le propriétaire de la ressource</a:t>
            </a:r>
          </a:p>
          <a:p>
            <a:r>
              <a:rPr lang="fr-FR" sz="1800" dirty="0"/>
              <a:t>le jeton d’accès n’est pas exposé côté client</a:t>
            </a:r>
          </a:p>
          <a:p>
            <a:pPr marL="514350" indent="-514350">
              <a:buNone/>
            </a:pPr>
            <a:endParaRPr lang="en-US" sz="1800" dirty="0" smtClean="0"/>
          </a:p>
        </p:txBody>
      </p:sp>
      <p:pic>
        <p:nvPicPr>
          <p:cNvPr id="5" name="Picture 4" descr="authorization_code.jpg"/>
          <p:cNvPicPr>
            <a:picLocks noChangeAspect="1"/>
          </p:cNvPicPr>
          <p:nvPr/>
        </p:nvPicPr>
        <p:blipFill>
          <a:blip r:embed="rId2"/>
          <a:stretch>
            <a:fillRect/>
          </a:stretch>
        </p:blipFill>
        <p:spPr>
          <a:xfrm>
            <a:off x="-1" y="1219200"/>
            <a:ext cx="7466239" cy="4495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endParaRPr lang="en-US" sz="1800" dirty="0" smtClean="0"/>
          </a:p>
          <a:p>
            <a:pPr>
              <a:buNone/>
            </a:pPr>
            <a:r>
              <a:rPr lang="en-US" sz="1800" dirty="0" smtClean="0"/>
              <a:t>2. L’autorisation implicite (Implicit Grant)</a:t>
            </a:r>
          </a:p>
          <a:p>
            <a:pPr>
              <a:buNone/>
            </a:pPr>
            <a:endParaRPr lang="en-US" sz="1800" dirty="0" smtClean="0"/>
          </a:p>
          <a:p>
            <a:pPr>
              <a:buNone/>
            </a:pPr>
            <a:endParaRPr lang="en-US" sz="1800" b="1" dirty="0" smtClean="0"/>
          </a:p>
          <a:p>
            <a:pPr>
              <a:buFont typeface="+mj-lt"/>
              <a:buAutoNum type="arabicPeriod"/>
            </a:pPr>
            <a:endParaRPr lang="en-US" sz="1800" b="1" dirty="0"/>
          </a:p>
          <a:p>
            <a:pPr>
              <a:buNone/>
            </a:pPr>
            <a:endParaRPr lang="en-US" dirty="0" smtClean="0"/>
          </a:p>
          <a:p>
            <a:pPr>
              <a:buNone/>
            </a:pPr>
            <a:endParaRPr lang="en-US" dirty="0"/>
          </a:p>
          <a:p>
            <a:pPr>
              <a:buNone/>
            </a:pPr>
            <a:endParaRPr lang="en-US" dirty="0" smtClean="0"/>
          </a:p>
          <a:p>
            <a:pPr>
              <a:buNone/>
            </a:pPr>
            <a:endParaRPr lang="en-US" dirty="0"/>
          </a:p>
          <a:p>
            <a:pPr>
              <a:buNone/>
            </a:pPr>
            <a:endParaRPr lang="en-US" dirty="0" smtClean="0"/>
          </a:p>
          <a:p>
            <a:endParaRPr lang="fr-FR" sz="1800" dirty="0" smtClean="0"/>
          </a:p>
          <a:p>
            <a:endParaRPr lang="fr-FR" sz="1800" dirty="0"/>
          </a:p>
          <a:p>
            <a:endParaRPr lang="fr-FR" sz="1800" dirty="0" smtClean="0"/>
          </a:p>
          <a:p>
            <a:endParaRPr lang="fr-FR" sz="1800" dirty="0"/>
          </a:p>
          <a:p>
            <a:endParaRPr lang="fr-FR" sz="1800" dirty="0" smtClean="0"/>
          </a:p>
          <a:p>
            <a:endParaRPr lang="fr-FR" sz="1800" dirty="0" smtClean="0"/>
          </a:p>
          <a:p>
            <a:r>
              <a:rPr lang="fr-FR" sz="1800" dirty="0" smtClean="0"/>
              <a:t>L’inconvénient</a:t>
            </a:r>
            <a:r>
              <a:rPr lang="fr-FR" sz="1800" dirty="0"/>
              <a:t> :</a:t>
            </a:r>
          </a:p>
          <a:p>
            <a:pPr>
              <a:buNone/>
            </a:pPr>
            <a:r>
              <a:rPr lang="fr-FR" sz="1800" dirty="0"/>
              <a:t>Il expose le jeton d’accès côté client</a:t>
            </a:r>
          </a:p>
          <a:p>
            <a:pPr>
              <a:buNone/>
            </a:pPr>
            <a:endParaRPr lang="en-US" dirty="0"/>
          </a:p>
        </p:txBody>
      </p:sp>
      <p:pic>
        <p:nvPicPr>
          <p:cNvPr id="4" name="Picture 3" descr="implicit.jpg"/>
          <p:cNvPicPr>
            <a:picLocks noChangeAspect="1"/>
          </p:cNvPicPr>
          <p:nvPr/>
        </p:nvPicPr>
        <p:blipFill>
          <a:blip r:embed="rId2"/>
          <a:stretch>
            <a:fillRect/>
          </a:stretch>
        </p:blipFill>
        <p:spPr>
          <a:xfrm>
            <a:off x="-1" y="834081"/>
            <a:ext cx="9017299" cy="50333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buNone/>
            </a:pPr>
            <a:endParaRPr lang="fr-FR" sz="1800" dirty="0" smtClean="0"/>
          </a:p>
          <a:p>
            <a:pPr>
              <a:buNone/>
            </a:pPr>
            <a:r>
              <a:rPr lang="fr-FR" sz="1800" dirty="0" smtClean="0"/>
              <a:t>3. L’autorisation </a:t>
            </a:r>
            <a:r>
              <a:rPr lang="fr-FR" sz="1800" dirty="0"/>
              <a:t>via mot de passe (Resource Owner Password Credentials Grant</a:t>
            </a:r>
            <a:r>
              <a:rPr lang="fr-FR" sz="1800" dirty="0" smtClean="0"/>
              <a:t>)</a:t>
            </a:r>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a:p>
          <a:p>
            <a:pPr>
              <a:buNone/>
            </a:pPr>
            <a:endParaRPr lang="fr-FR" sz="1800" dirty="0" smtClean="0"/>
          </a:p>
          <a:p>
            <a:pPr>
              <a:buNone/>
            </a:pPr>
            <a:r>
              <a:rPr lang="fr-FR" sz="1800" u="sng" dirty="0" smtClean="0"/>
              <a:t>Exemple</a:t>
            </a:r>
            <a:r>
              <a:rPr lang="fr-FR" sz="1800" dirty="0"/>
              <a:t> :</a:t>
            </a:r>
          </a:p>
          <a:p>
            <a:r>
              <a:rPr lang="fr-FR" sz="1800" dirty="0"/>
              <a:t>Détenteur des données (Resource Owner) : vous ayant un compte sur le site acme.com de la société Acme</a:t>
            </a:r>
          </a:p>
          <a:p>
            <a:r>
              <a:rPr lang="fr-FR" sz="1800" dirty="0"/>
              <a:t>Serveur de ressources (Resource Server) : la société Acme exposant son API à api.acme.com</a:t>
            </a:r>
          </a:p>
          <a:p>
            <a:r>
              <a:rPr lang="fr-FR" sz="1800" dirty="0"/>
              <a:t>Client (Client Application) : le site internet acme.com de la société Acme</a:t>
            </a:r>
          </a:p>
          <a:p>
            <a:r>
              <a:rPr lang="fr-FR" sz="1800" dirty="0"/>
              <a:t>Serveur d’autorisation (Authorization Server) : un serveur de la société Acme</a:t>
            </a:r>
          </a:p>
          <a:p>
            <a:pPr>
              <a:buNone/>
            </a:pPr>
            <a:endParaRPr lang="fr-FR" sz="1800" dirty="0"/>
          </a:p>
          <a:p>
            <a:pPr>
              <a:buNone/>
            </a:pPr>
            <a:endParaRPr lang="en-US" sz="1800" dirty="0"/>
          </a:p>
        </p:txBody>
      </p:sp>
      <p:pic>
        <p:nvPicPr>
          <p:cNvPr id="4" name="Picture 3" descr="Resource-Owner-Password-Credentials.jpg"/>
          <p:cNvPicPr>
            <a:picLocks noChangeAspect="1"/>
          </p:cNvPicPr>
          <p:nvPr/>
        </p:nvPicPr>
        <p:blipFill>
          <a:blip r:embed="rId2"/>
          <a:stretch>
            <a:fillRect/>
          </a:stretch>
        </p:blipFill>
        <p:spPr>
          <a:xfrm>
            <a:off x="0" y="533400"/>
            <a:ext cx="7724078" cy="47791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buNone/>
            </a:pPr>
            <a:endParaRPr lang="fr-FR" sz="1800" dirty="0" smtClean="0"/>
          </a:p>
          <a:p>
            <a:pPr>
              <a:buNone/>
            </a:pPr>
            <a:r>
              <a:rPr lang="fr-FR" sz="1800" dirty="0" smtClean="0"/>
              <a:t>4. L’autorisation </a:t>
            </a:r>
            <a:r>
              <a:rPr lang="fr-FR" sz="1800" dirty="0"/>
              <a:t>serveur à serveur (Client Credentials Grant</a:t>
            </a:r>
            <a:r>
              <a:rPr lang="fr-FR" sz="1800" dirty="0" smtClean="0"/>
              <a:t>)</a:t>
            </a:r>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u="sng" dirty="0"/>
          </a:p>
          <a:p>
            <a:pPr>
              <a:buNone/>
            </a:pPr>
            <a:endParaRPr lang="fr-FR" sz="1800" u="sng" dirty="0" smtClean="0"/>
          </a:p>
          <a:p>
            <a:pPr>
              <a:buNone/>
            </a:pPr>
            <a:r>
              <a:rPr lang="fr-FR" sz="1800" u="sng" dirty="0" smtClean="0"/>
              <a:t>Exemple</a:t>
            </a:r>
            <a:r>
              <a:rPr lang="fr-FR" sz="1800" dirty="0"/>
              <a:t> :</a:t>
            </a:r>
          </a:p>
          <a:p>
            <a:r>
              <a:rPr lang="fr-FR" sz="1800" dirty="0"/>
              <a:t>Détenteur des données (Resource Owner) : un site internet quelconque</a:t>
            </a:r>
          </a:p>
          <a:p>
            <a:r>
              <a:rPr lang="fr-FR" sz="1800" dirty="0"/>
              <a:t>Serveur de ressources (Resource Server) : Google Cloud Storage</a:t>
            </a:r>
          </a:p>
          <a:p>
            <a:r>
              <a:rPr lang="fr-FR" sz="1800" dirty="0"/>
              <a:t>Client (Client Application) : le détenteur des données</a:t>
            </a:r>
          </a:p>
          <a:p>
            <a:r>
              <a:rPr lang="fr-FR" sz="1800" dirty="0"/>
              <a:t>Serveur d’autorisation (Authorization Server) : un serveur Google</a:t>
            </a:r>
          </a:p>
          <a:p>
            <a:pPr>
              <a:buNone/>
            </a:pPr>
            <a:endParaRPr lang="fr-FR" sz="1800" dirty="0" smtClean="0"/>
          </a:p>
          <a:p>
            <a:pPr>
              <a:buNone/>
            </a:pPr>
            <a:endParaRPr lang="fr-FR" sz="1800" dirty="0"/>
          </a:p>
          <a:p>
            <a:pPr>
              <a:buNone/>
            </a:pPr>
            <a:endParaRPr lang="en-US" sz="1800" dirty="0"/>
          </a:p>
        </p:txBody>
      </p:sp>
      <p:pic>
        <p:nvPicPr>
          <p:cNvPr id="5" name="Picture 4" descr="client_credentials.jpg"/>
          <p:cNvPicPr>
            <a:picLocks noChangeAspect="1"/>
          </p:cNvPicPr>
          <p:nvPr/>
        </p:nvPicPr>
        <p:blipFill>
          <a:blip r:embed="rId2"/>
          <a:stretch>
            <a:fillRect/>
          </a:stretch>
        </p:blipFill>
        <p:spPr>
          <a:xfrm>
            <a:off x="304800" y="609600"/>
            <a:ext cx="7315200" cy="4724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Autofit/>
          </a:bodyPr>
          <a:lstStyle/>
          <a:p>
            <a:r>
              <a:rPr lang="en-US" sz="20000" dirty="0" smtClean="0"/>
              <a:t>Demo</a:t>
            </a:r>
            <a:endParaRPr lang="en-US" sz="20000" dirty="0"/>
          </a:p>
        </p:txBody>
      </p:sp>
      <p:sp>
        <p:nvSpPr>
          <p:cNvPr id="3" name="TextBox 2"/>
          <p:cNvSpPr txBox="1"/>
          <p:nvPr/>
        </p:nvSpPr>
        <p:spPr>
          <a:xfrm>
            <a:off x="0" y="3124200"/>
            <a:ext cx="6477000" cy="430887"/>
          </a:xfrm>
          <a:prstGeom prst="rect">
            <a:avLst/>
          </a:prstGeom>
          <a:noFill/>
        </p:spPr>
        <p:txBody>
          <a:bodyPr wrap="square" rtlCol="0">
            <a:spAutoFit/>
          </a:bodyPr>
          <a:lstStyle/>
          <a:p>
            <a:r>
              <a:rPr lang="en-US" sz="2200" b="1" dirty="0" smtClean="0">
                <a:hlinkClick r:id="rId2"/>
              </a:rPr>
              <a:t>https://github.com/eddybounasr/OAuth-Test</a:t>
            </a:r>
            <a:endParaRPr lang="en-US" sz="2200" b="1" dirty="0"/>
          </a:p>
        </p:txBody>
      </p:sp>
      <p:sp>
        <p:nvSpPr>
          <p:cNvPr id="4" name="TextBox 3"/>
          <p:cNvSpPr txBox="1"/>
          <p:nvPr/>
        </p:nvSpPr>
        <p:spPr>
          <a:xfrm>
            <a:off x="0" y="3886200"/>
            <a:ext cx="8886215" cy="369332"/>
          </a:xfrm>
          <a:prstGeom prst="rect">
            <a:avLst/>
          </a:prstGeom>
          <a:noFill/>
        </p:spPr>
        <p:txBody>
          <a:bodyPr wrap="none" rtlCol="0">
            <a:spAutoFit/>
          </a:bodyPr>
          <a:lstStyle/>
          <a:p>
            <a:r>
              <a:rPr lang="en-US" b="1" dirty="0" smtClean="0">
                <a:hlinkClick r:id="rId3"/>
              </a:rPr>
              <a:t>https://drive.google.com/drive/folders/0B1fRPdfrXBAmWk9manNPYWxXY1E?usp=sharing</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endParaRPr lang="en-US" sz="9000" dirty="0" smtClean="0"/>
          </a:p>
          <a:p>
            <a:pPr algn="ctr">
              <a:buNone/>
            </a:pPr>
            <a:r>
              <a:rPr lang="en-US" sz="7000" dirty="0" err="1" smtClean="0">
                <a:latin typeface="Arial Black" pitchFamily="34" charset="0"/>
              </a:rPr>
              <a:t>Pourquoi</a:t>
            </a:r>
            <a:r>
              <a:rPr lang="en-US" sz="7000" dirty="0" smtClean="0">
                <a:latin typeface="Arial Black" pitchFamily="34" charset="0"/>
              </a:rPr>
              <a:t> </a:t>
            </a:r>
            <a:r>
              <a:rPr lang="en-US" sz="7000" dirty="0" err="1" smtClean="0">
                <a:latin typeface="Arial Black" pitchFamily="34" charset="0"/>
              </a:rPr>
              <a:t>étudier</a:t>
            </a:r>
            <a:r>
              <a:rPr lang="en-US" sz="7000" dirty="0" smtClean="0">
                <a:latin typeface="Arial Black" pitchFamily="34" charset="0"/>
              </a:rPr>
              <a:t> </a:t>
            </a:r>
            <a:r>
              <a:rPr lang="en-US" sz="9000" dirty="0" err="1" smtClean="0">
                <a:latin typeface="Arial Black" pitchFamily="34" charset="0"/>
              </a:rPr>
              <a:t>Oauth</a:t>
            </a:r>
            <a:r>
              <a:rPr lang="en-US" sz="9000" dirty="0" smtClean="0">
                <a:latin typeface="Arial Black" pitchFamily="34" charset="0"/>
              </a:rPr>
              <a:t>?</a:t>
            </a:r>
            <a:endParaRPr lang="en-US" sz="9000" dirty="0">
              <a:latin typeface="Arial Black"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 u care.PNG"/>
          <p:cNvPicPr>
            <a:picLocks noGrp="1" noChangeAspect="1"/>
          </p:cNvPicPr>
          <p:nvPr>
            <p:ph idx="1"/>
          </p:nvPr>
        </p:nvPicPr>
        <p:blipFill>
          <a:blip r:embed="rId2"/>
          <a:stretch>
            <a:fillRect/>
          </a:stretch>
        </p:blipFill>
        <p:spPr>
          <a:xfrm>
            <a:off x="0" y="0"/>
            <a:ext cx="9144000" cy="6858000"/>
          </a:xfrm>
        </p:spPr>
      </p:pic>
      <p:sp>
        <p:nvSpPr>
          <p:cNvPr id="6" name="TextBox 5"/>
          <p:cNvSpPr txBox="1"/>
          <p:nvPr/>
        </p:nvSpPr>
        <p:spPr>
          <a:xfrm>
            <a:off x="1524000" y="228600"/>
            <a:ext cx="5562600" cy="1200329"/>
          </a:xfrm>
          <a:prstGeom prst="rect">
            <a:avLst/>
          </a:prstGeom>
          <a:noFill/>
        </p:spPr>
        <p:txBody>
          <a:bodyPr wrap="square" rtlCol="0">
            <a:spAutoFit/>
          </a:bodyPr>
          <a:lstStyle/>
          <a:p>
            <a:pPr algn="ctr"/>
            <a:r>
              <a:rPr lang="fr-FR" sz="3600" dirty="0" smtClean="0"/>
              <a:t>Vous vous souciez de ces sites ou similaires?</a:t>
            </a:r>
            <a:endParaRPr 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nnexion_RS.jpg"/>
          <p:cNvPicPr>
            <a:picLocks noChangeAspect="1"/>
          </p:cNvPicPr>
          <p:nvPr/>
        </p:nvPicPr>
        <p:blipFill>
          <a:blip r:embed="rId2"/>
          <a:stretch>
            <a:fillRect/>
          </a:stretch>
        </p:blipFill>
        <p:spPr>
          <a:xfrm>
            <a:off x="609600" y="0"/>
            <a:ext cx="8153400" cy="1828800"/>
          </a:xfrm>
          <a:prstGeom prst="rect">
            <a:avLst/>
          </a:prstGeom>
        </p:spPr>
      </p:pic>
      <p:sp>
        <p:nvSpPr>
          <p:cNvPr id="6" name="Rectangle 5"/>
          <p:cNvSpPr/>
          <p:nvPr/>
        </p:nvSpPr>
        <p:spPr>
          <a:xfrm>
            <a:off x="0" y="1752600"/>
            <a:ext cx="9144000" cy="1154162"/>
          </a:xfrm>
          <a:prstGeom prst="rect">
            <a:avLst/>
          </a:prstGeom>
        </p:spPr>
        <p:txBody>
          <a:bodyPr wrap="square">
            <a:spAutoFit/>
          </a:bodyPr>
          <a:lstStyle/>
          <a:p>
            <a:pPr>
              <a:buFont typeface="Wingdings" pitchFamily="2" charset="2"/>
              <a:buChar char="§"/>
            </a:pPr>
            <a:r>
              <a:rPr lang="fr-FR" dirty="0" smtClean="0"/>
              <a:t> </a:t>
            </a:r>
            <a:r>
              <a:rPr lang="fr-FR" sz="1700" dirty="0" smtClean="0"/>
              <a:t>Vous </a:t>
            </a:r>
            <a:r>
              <a:rPr lang="fr-FR" sz="1700" dirty="0"/>
              <a:t>avez sûrement remarqué que certains sites nous proposent de nous authentifier à partir de nos comptes Facebook ou Twitter ou encore Google </a:t>
            </a:r>
            <a:r>
              <a:rPr lang="fr-FR" sz="1700" dirty="0" smtClean="0"/>
              <a:t>+ </a:t>
            </a:r>
            <a:r>
              <a:rPr lang="fr-FR" sz="1700" dirty="0"/>
              <a:t>et ainsi récupérer les informations de notre  profil. En tant qu’utilisateur cela est bien pratique, mais savez-vous ce qui se passe dans les coulisses ?</a:t>
            </a:r>
            <a:endParaRPr lang="en-US" sz="1700" dirty="0"/>
          </a:p>
        </p:txBody>
      </p:sp>
      <p:sp>
        <p:nvSpPr>
          <p:cNvPr id="7" name="Rectangle 6"/>
          <p:cNvSpPr/>
          <p:nvPr/>
        </p:nvSpPr>
        <p:spPr>
          <a:xfrm>
            <a:off x="0" y="3048000"/>
            <a:ext cx="8991600" cy="2308324"/>
          </a:xfrm>
          <a:prstGeom prst="rect">
            <a:avLst/>
          </a:prstGeom>
        </p:spPr>
        <p:txBody>
          <a:bodyPr wrap="square">
            <a:spAutoFit/>
          </a:bodyPr>
          <a:lstStyle/>
          <a:p>
            <a:pPr>
              <a:buFont typeface="Wingdings" pitchFamily="2" charset="2"/>
              <a:buChar char="§"/>
            </a:pPr>
            <a:r>
              <a:rPr lang="fr-FR" dirty="0"/>
              <a:t>Cette fonctionnalité est rendue possible grâce à une API sécurisée proposée par Facebook, Twitter, Google+. Ces derniers proposent également plusieurs API permettant de faire un peu de tout avec votre compte. En ayant connaissance de cette information, il est donc possible que le site sur lequel vous vous connectez puisse tout faire avec votre compte. Avez-vous intérêt à vous y connecter, à lui fournir vos identifiants de connexion ?</a:t>
            </a:r>
          </a:p>
          <a:p>
            <a:endParaRPr lang="fr-FR" dirty="0" smtClean="0"/>
          </a:p>
          <a:p>
            <a:pPr>
              <a:buFont typeface="Wingdings" pitchFamily="2" charset="2"/>
              <a:buChar char="§"/>
            </a:pPr>
            <a:r>
              <a:rPr lang="fr-FR" dirty="0" smtClean="0"/>
              <a:t>Pour </a:t>
            </a:r>
            <a:r>
              <a:rPr lang="fr-FR" dirty="0"/>
              <a:t>pallier ces craintes, la solution est de mettre en place un mécanisme de délégation d’autorisation entre les différentes entités. OAuth a été crée dans ce sens.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sz="6700" dirty="0"/>
              <a:t>Qu’est-ce que </a:t>
            </a:r>
            <a:r>
              <a:rPr lang="en-US" sz="6700" dirty="0" smtClean="0"/>
              <a:t>OAuth2 </a:t>
            </a:r>
            <a:r>
              <a:rPr lang="en-US" sz="6700" dirty="0"/>
              <a:t>?</a:t>
            </a:r>
            <a:r>
              <a:rPr lang="en-US" dirty="0"/>
              <a:t/>
            </a:r>
            <a:br>
              <a:rPr lang="en-US" dirty="0"/>
            </a:br>
            <a:endParaRPr lang="en-US" dirty="0"/>
          </a:p>
        </p:txBody>
      </p:sp>
      <p:sp>
        <p:nvSpPr>
          <p:cNvPr id="3" name="Content Placeholder 2"/>
          <p:cNvSpPr>
            <a:spLocks noGrp="1"/>
          </p:cNvSpPr>
          <p:nvPr>
            <p:ph idx="1"/>
          </p:nvPr>
        </p:nvSpPr>
        <p:spPr>
          <a:xfrm>
            <a:off x="0" y="1295400"/>
            <a:ext cx="9144000" cy="5562600"/>
          </a:xfrm>
        </p:spPr>
        <p:txBody>
          <a:bodyPr>
            <a:normAutofit/>
          </a:bodyPr>
          <a:lstStyle/>
          <a:p>
            <a:r>
              <a:rPr lang="fr-FR" sz="2000" dirty="0" smtClean="0"/>
              <a:t>OAuth2</a:t>
            </a:r>
            <a:r>
              <a:rPr lang="fr-FR" sz="2000" dirty="0"/>
              <a:t> est, vous l’aurez deviné, la version 2 du protocole (appelé aussi </a:t>
            </a:r>
            <a:r>
              <a:rPr lang="fr-FR" sz="2000" dirty="0" err="1" smtClean="0"/>
              <a:t>framework</a:t>
            </a:r>
            <a:r>
              <a:rPr lang="fr-FR" sz="2000" dirty="0" smtClean="0"/>
              <a:t>)</a:t>
            </a:r>
          </a:p>
          <a:p>
            <a:pPr>
              <a:buNone/>
            </a:pPr>
            <a:r>
              <a:rPr lang="fr-FR" sz="2000" dirty="0" err="1" smtClean="0"/>
              <a:t>Oauth</a:t>
            </a:r>
            <a:r>
              <a:rPr lang="fr-FR" sz="2000" dirty="0" smtClean="0"/>
              <a:t>.</a:t>
            </a:r>
          </a:p>
          <a:p>
            <a:pPr>
              <a:buNone/>
            </a:pPr>
            <a:endParaRPr lang="fr-FR" sz="2000" dirty="0"/>
          </a:p>
          <a:p>
            <a:r>
              <a:rPr lang="fr-FR" sz="2000" dirty="0"/>
              <a:t>Ce protocole permet à des applications tierces d’obtenir un accès limité à </a:t>
            </a:r>
            <a:r>
              <a:rPr lang="fr-FR" sz="2000" dirty="0" smtClean="0"/>
              <a:t>un</a:t>
            </a:r>
          </a:p>
          <a:p>
            <a:pPr>
              <a:buNone/>
            </a:pPr>
            <a:r>
              <a:rPr lang="fr-FR" sz="2000" dirty="0" smtClean="0"/>
              <a:t>service disponible </a:t>
            </a:r>
            <a:r>
              <a:rPr lang="fr-FR" sz="2000" dirty="0"/>
              <a:t>via HTTP par le biais d’une autorisation préalable du détenteur </a:t>
            </a:r>
            <a:r>
              <a:rPr lang="fr-FR" sz="2000" dirty="0" smtClean="0"/>
              <a:t>des</a:t>
            </a:r>
          </a:p>
          <a:p>
            <a:pPr>
              <a:buNone/>
            </a:pPr>
            <a:r>
              <a:rPr lang="fr-FR" sz="2000" dirty="0" smtClean="0"/>
              <a:t>ressources</a:t>
            </a:r>
          </a:p>
          <a:p>
            <a:pPr>
              <a:buNone/>
            </a:pPr>
            <a:endParaRPr lang="fr-FR" sz="2000" dirty="0"/>
          </a:p>
          <a:p>
            <a:r>
              <a:rPr lang="fr-FR" sz="2000" dirty="0"/>
              <a:t>L’accès est demandé par ce qu’on appelle « un client », et qui peut être un </a:t>
            </a:r>
            <a:r>
              <a:rPr lang="fr-FR" sz="2000" dirty="0" smtClean="0"/>
              <a:t>site</a:t>
            </a:r>
          </a:p>
          <a:p>
            <a:pPr>
              <a:buNone/>
            </a:pPr>
            <a:r>
              <a:rPr lang="fr-FR" sz="2000" dirty="0" smtClean="0"/>
              <a:t>internet </a:t>
            </a:r>
            <a:r>
              <a:rPr lang="fr-FR" sz="2000" dirty="0"/>
              <a:t>ou une application mobile par exemple</a:t>
            </a:r>
            <a:endParaRPr lang="fr-FR" sz="2000" dirty="0" smtClean="0"/>
          </a:p>
          <a:p>
            <a:pPr>
              <a:buNone/>
            </a:pPr>
            <a:endParaRPr lang="fr-FR" sz="2000" dirty="0"/>
          </a:p>
          <a:p>
            <a:r>
              <a:rPr lang="fr-FR" sz="2000" dirty="0"/>
              <a:t>L'intérêt majeur d'OAuth vient du fait que l'utilisateur n'a plus besoin de fournir </a:t>
            </a:r>
            <a:r>
              <a:rPr lang="fr-FR" sz="2000" dirty="0" smtClean="0"/>
              <a:t>ses</a:t>
            </a:r>
          </a:p>
          <a:p>
            <a:pPr>
              <a:buNone/>
            </a:pPr>
            <a:r>
              <a:rPr lang="fr-FR" sz="2000" dirty="0" smtClean="0"/>
              <a:t>informations </a:t>
            </a:r>
            <a:r>
              <a:rPr lang="fr-FR" sz="2000" dirty="0"/>
              <a:t>d’identification à une application tierce car la connexion se passe </a:t>
            </a:r>
            <a:r>
              <a:rPr lang="fr-FR" sz="2000" dirty="0" smtClean="0"/>
              <a:t>sur</a:t>
            </a:r>
          </a:p>
          <a:p>
            <a:pPr>
              <a:buNone/>
            </a:pPr>
            <a:r>
              <a:rPr lang="fr-FR" sz="2000" dirty="0" smtClean="0"/>
              <a:t>l’application </a:t>
            </a:r>
            <a:r>
              <a:rPr lang="fr-FR" sz="2000" dirty="0"/>
              <a:t>de l'API. </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r>
              <a:rPr lang="fr-FR" sz="6000" dirty="0"/>
              <a:t>Les </a:t>
            </a:r>
            <a:r>
              <a:rPr lang="fr-FR" sz="6000" dirty="0" smtClean="0"/>
              <a:t>rôles</a:t>
            </a:r>
            <a:endParaRPr lang="fr-FR" sz="6000" dirty="0"/>
          </a:p>
          <a:p>
            <a:endParaRPr lang="fr-FR" sz="2600" dirty="0" smtClean="0"/>
          </a:p>
          <a:p>
            <a:pPr>
              <a:buNone/>
            </a:pPr>
            <a:r>
              <a:rPr lang="fr-FR" sz="2000" u="sng" dirty="0" smtClean="0"/>
              <a:t>OAuth2 </a:t>
            </a:r>
            <a:r>
              <a:rPr lang="fr-FR" sz="2000" u="sng" dirty="0"/>
              <a:t>définit 4 rôles bien distincts </a:t>
            </a:r>
            <a:r>
              <a:rPr lang="fr-FR" sz="2000" dirty="0" smtClean="0"/>
              <a:t>:</a:t>
            </a:r>
          </a:p>
          <a:p>
            <a:pPr>
              <a:buNone/>
            </a:pPr>
            <a:endParaRPr lang="fr-FR" sz="2000" dirty="0"/>
          </a:p>
          <a:p>
            <a:r>
              <a:rPr lang="fr-FR" sz="2000" dirty="0"/>
              <a:t>Le détenteur des données (</a:t>
            </a:r>
            <a:r>
              <a:rPr lang="fr-FR" sz="2000" b="1" dirty="0"/>
              <a:t>Resource Owner</a:t>
            </a:r>
            <a:r>
              <a:rPr lang="fr-FR" sz="2000" dirty="0"/>
              <a:t>) : généralement vous-même.</a:t>
            </a:r>
          </a:p>
          <a:p>
            <a:r>
              <a:rPr lang="fr-FR" sz="2000" dirty="0"/>
              <a:t>Le serveur de ressources (</a:t>
            </a:r>
            <a:r>
              <a:rPr lang="fr-FR" sz="2000" b="1" dirty="0"/>
              <a:t>Resource Server</a:t>
            </a:r>
            <a:r>
              <a:rPr lang="fr-FR" sz="2000" dirty="0"/>
              <a:t>) : serveur qui héberge les données dont l’accès est protégé (par exemple Google qui stocke les informations de votre profil).</a:t>
            </a:r>
          </a:p>
          <a:p>
            <a:r>
              <a:rPr lang="fr-FR" sz="2000" dirty="0"/>
              <a:t>Le client (</a:t>
            </a:r>
            <a:r>
              <a:rPr lang="fr-FR" sz="2000" b="1" dirty="0"/>
              <a:t>Client Application</a:t>
            </a:r>
            <a:r>
              <a:rPr lang="fr-FR" sz="2000" dirty="0"/>
              <a:t>) : une application demandant des données au serveur de ressources (cela peut être votre application PHP côté serveur, une application Javascript côté client ou une application mobile par exemple).</a:t>
            </a:r>
          </a:p>
          <a:p>
            <a:r>
              <a:rPr lang="fr-FR" sz="2000" dirty="0"/>
              <a:t>Le serveur d’autorisation (</a:t>
            </a:r>
            <a:r>
              <a:rPr lang="fr-FR" sz="2000" b="1" dirty="0"/>
              <a:t>Authorization Server</a:t>
            </a:r>
            <a:r>
              <a:rPr lang="fr-FR" sz="2000" dirty="0"/>
              <a:t>) : serveur qui délivre des tokens (ou jetons) au client. Ces tokens seront utilisés lors des requêtes du client vers le serveur de ressources. Ce serveur peut être le même que le serveur de ressources (physiquement et applicativement), et c’est souvent le cas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ésumé des flux du protocole OAuth 2.0"/>
          <p:cNvPicPr>
            <a:picLocks noChangeAspect="1" noChangeArrowheads="1"/>
          </p:cNvPicPr>
          <p:nvPr/>
        </p:nvPicPr>
        <p:blipFill>
          <a:blip r:embed="rId2"/>
          <a:srcRect/>
          <a:stretch>
            <a:fillRect/>
          </a:stretch>
        </p:blipFill>
        <p:spPr bwMode="auto">
          <a:xfrm>
            <a:off x="0" y="1981200"/>
            <a:ext cx="9144000" cy="5189839"/>
          </a:xfrm>
          <a:prstGeom prst="rect">
            <a:avLst/>
          </a:prstGeom>
          <a:noFill/>
        </p:spPr>
      </p:pic>
      <p:sp>
        <p:nvSpPr>
          <p:cNvPr id="5" name="Title 4"/>
          <p:cNvSpPr>
            <a:spLocks noGrp="1"/>
          </p:cNvSpPr>
          <p:nvPr>
            <p:ph type="ctrTitle"/>
          </p:nvPr>
        </p:nvSpPr>
        <p:spPr>
          <a:xfrm>
            <a:off x="685800" y="152400"/>
            <a:ext cx="7772400" cy="1470025"/>
          </a:xfrm>
        </p:spPr>
        <p:txBody>
          <a:bodyPr/>
          <a:lstStyle/>
          <a:p>
            <a:r>
              <a:rPr lang="fr-FR" dirty="0"/>
              <a:t>Ci-dessous un résumé des flux du protocole OAuth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r>
              <a:rPr lang="fr-FR" sz="6000" dirty="0"/>
              <a:t>Le </a:t>
            </a:r>
            <a:r>
              <a:rPr lang="fr-FR" sz="6000" dirty="0" smtClean="0"/>
              <a:t>token</a:t>
            </a:r>
          </a:p>
          <a:p>
            <a:pPr>
              <a:buNone/>
            </a:pPr>
            <a:r>
              <a:rPr lang="fr-FR" sz="2000" dirty="0" smtClean="0">
                <a:hlinkClick r:id="rId2"/>
              </a:rPr>
              <a:t>Le token </a:t>
            </a:r>
            <a:r>
              <a:rPr lang="fr-FR" sz="2000" dirty="0" smtClean="0"/>
              <a:t>est </a:t>
            </a:r>
            <a:r>
              <a:rPr lang="fr-FR" sz="2000" dirty="0"/>
              <a:t>une chaîne de caractères, il est émit par le serveur d’autorisation à </a:t>
            </a:r>
            <a:r>
              <a:rPr lang="fr-FR" sz="2000" dirty="0" smtClean="0"/>
              <a:t>la</a:t>
            </a:r>
          </a:p>
          <a:p>
            <a:pPr>
              <a:buNone/>
            </a:pPr>
            <a:r>
              <a:rPr lang="fr-FR" sz="2000" dirty="0" smtClean="0"/>
              <a:t>demande </a:t>
            </a:r>
            <a:r>
              <a:rPr lang="fr-FR" sz="2000" dirty="0"/>
              <a:t>du client. Le serveur d’autorisation définit sa durée de vie et les valeurs </a:t>
            </a:r>
            <a:r>
              <a:rPr lang="fr-FR" sz="2000" dirty="0" smtClean="0"/>
              <a:t>des</a:t>
            </a:r>
          </a:p>
          <a:p>
            <a:pPr>
              <a:buNone/>
            </a:pPr>
            <a:r>
              <a:rPr lang="fr-FR" sz="2000" dirty="0" smtClean="0"/>
              <a:t>autres </a:t>
            </a:r>
            <a:r>
              <a:rPr lang="fr-FR" sz="2000" dirty="0"/>
              <a:t>paramètres</a:t>
            </a:r>
            <a:r>
              <a:rPr lang="fr-FR" sz="2000" smtClean="0"/>
              <a:t>.(entête/charge utile/signature)</a:t>
            </a:r>
            <a:endParaRPr lang="fr-FR" sz="2000" dirty="0"/>
          </a:p>
          <a:p>
            <a:pPr>
              <a:buNone/>
            </a:pPr>
            <a:endParaRPr lang="fr-FR" sz="2000" dirty="0"/>
          </a:p>
          <a:p>
            <a:r>
              <a:rPr lang="fr-FR" sz="2000" dirty="0"/>
              <a:t>Access token (jeton d'accès)</a:t>
            </a:r>
          </a:p>
          <a:p>
            <a:pPr>
              <a:buNone/>
            </a:pPr>
            <a:r>
              <a:rPr lang="fr-FR" sz="2000" dirty="0"/>
              <a:t>Le jeton d’accès permet au client d’accéder aux ressources protégées d’un </a:t>
            </a:r>
            <a:r>
              <a:rPr lang="fr-FR" sz="2000" dirty="0" smtClean="0"/>
              <a:t>utilisateur</a:t>
            </a:r>
          </a:p>
          <a:p>
            <a:pPr>
              <a:buNone/>
            </a:pPr>
            <a:r>
              <a:rPr lang="fr-FR" sz="2000" dirty="0" smtClean="0"/>
              <a:t>sur </a:t>
            </a:r>
            <a:r>
              <a:rPr lang="fr-FR" sz="2000" dirty="0"/>
              <a:t>le serveur de ressources. A chacune des requêtes du client vers le serveur </a:t>
            </a:r>
            <a:r>
              <a:rPr lang="fr-FR" sz="2000" dirty="0" smtClean="0"/>
              <a:t>de</a:t>
            </a:r>
          </a:p>
          <a:p>
            <a:pPr>
              <a:buNone/>
            </a:pPr>
            <a:r>
              <a:rPr lang="fr-FR" sz="2000" dirty="0" smtClean="0"/>
              <a:t>ressources</a:t>
            </a:r>
            <a:r>
              <a:rPr lang="fr-FR" sz="2000" dirty="0"/>
              <a:t>, le token est envoyé soit en paramètre soit dans un header de la requête. </a:t>
            </a:r>
            <a:r>
              <a:rPr lang="fr-FR" sz="2000" b="1" dirty="0" smtClean="0"/>
              <a:t>Il</a:t>
            </a:r>
          </a:p>
          <a:p>
            <a:pPr>
              <a:buNone/>
            </a:pPr>
            <a:r>
              <a:rPr lang="fr-FR" sz="2000" b="1" dirty="0" smtClean="0"/>
              <a:t>doit </a:t>
            </a:r>
            <a:r>
              <a:rPr lang="fr-FR" sz="2000" b="1" dirty="0"/>
              <a:t>rester confidentiel dès que possible</a:t>
            </a:r>
            <a:r>
              <a:rPr lang="fr-FR" sz="2000" b="1" dirty="0" smtClean="0"/>
              <a:t>.</a:t>
            </a:r>
          </a:p>
          <a:p>
            <a:pPr>
              <a:buNone/>
            </a:pPr>
            <a:endParaRPr lang="fr-FR" sz="2000" dirty="0"/>
          </a:p>
          <a:p>
            <a:r>
              <a:rPr lang="fr-FR" sz="2000" dirty="0"/>
              <a:t>Refresh token (jeton de renouvellement)</a:t>
            </a:r>
          </a:p>
          <a:p>
            <a:pPr>
              <a:buNone/>
            </a:pPr>
            <a:r>
              <a:rPr lang="fr-FR" sz="2000" dirty="0"/>
              <a:t>Le jeton de renouvellement est un token pour renouveler le jeton d’accès lorsque </a:t>
            </a:r>
            <a:r>
              <a:rPr lang="fr-FR" sz="2000" dirty="0" smtClean="0"/>
              <a:t>ce</a:t>
            </a:r>
          </a:p>
          <a:p>
            <a:pPr>
              <a:buNone/>
            </a:pPr>
            <a:r>
              <a:rPr lang="fr-FR" sz="2000" dirty="0" smtClean="0"/>
              <a:t>dernier </a:t>
            </a:r>
            <a:r>
              <a:rPr lang="fr-FR" sz="2000" dirty="0"/>
              <a:t>est expiré. Le client envoie le jeton de renouvellement au </a:t>
            </a:r>
            <a:r>
              <a:rPr lang="fr-FR" sz="2000" dirty="0" smtClean="0"/>
              <a:t>serveur</a:t>
            </a:r>
          </a:p>
          <a:p>
            <a:pPr>
              <a:buNone/>
            </a:pPr>
            <a:r>
              <a:rPr lang="fr-FR" sz="2000" dirty="0" smtClean="0"/>
              <a:t>d’autorisation </a:t>
            </a:r>
            <a:r>
              <a:rPr lang="fr-FR" sz="2000" dirty="0"/>
              <a:t>pour obtenir un nouveau jeton d’accès. Le jeton de renouvellement </a:t>
            </a:r>
            <a:r>
              <a:rPr lang="fr-FR" sz="2000" dirty="0" smtClean="0"/>
              <a:t>est</a:t>
            </a:r>
          </a:p>
          <a:p>
            <a:pPr>
              <a:buNone/>
            </a:pPr>
            <a:r>
              <a:rPr lang="fr-FR" sz="2000" dirty="0" smtClean="0"/>
              <a:t>délivré </a:t>
            </a:r>
            <a:r>
              <a:rPr lang="fr-FR" sz="2000" dirty="0"/>
              <a:t>en même temps que le jeton d’accès, cependant il n’est pas envoyé à </a:t>
            </a:r>
            <a:r>
              <a:rPr lang="fr-FR" sz="2000" dirty="0" smtClean="0"/>
              <a:t>chaque</a:t>
            </a:r>
          </a:p>
          <a:p>
            <a:pPr>
              <a:buNone/>
            </a:pPr>
            <a:r>
              <a:rPr lang="fr-FR" sz="2000" dirty="0" smtClean="0"/>
              <a:t>requête </a:t>
            </a:r>
            <a:r>
              <a:rPr lang="fr-FR" sz="2000" dirty="0"/>
              <a:t>du client.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algn="ctr">
              <a:buNone/>
            </a:pPr>
            <a:r>
              <a:rPr lang="fr-FR" sz="9600" dirty="0"/>
              <a:t>Enregistrement du </a:t>
            </a:r>
            <a:r>
              <a:rPr lang="fr-FR" sz="9600" dirty="0" smtClean="0"/>
              <a:t>client</a:t>
            </a:r>
          </a:p>
          <a:p>
            <a:pPr>
              <a:buNone/>
            </a:pPr>
            <a:endParaRPr lang="fr-FR" dirty="0"/>
          </a:p>
          <a:p>
            <a:pPr>
              <a:buNone/>
            </a:pPr>
            <a:r>
              <a:rPr lang="fr-FR" dirty="0"/>
              <a:t>Avant d’utiliser le protocole OAuth, il faut que le client s’enregistre auprès </a:t>
            </a:r>
            <a:r>
              <a:rPr lang="fr-FR" dirty="0" smtClean="0"/>
              <a:t>du</a:t>
            </a:r>
          </a:p>
          <a:p>
            <a:pPr>
              <a:buNone/>
            </a:pPr>
            <a:r>
              <a:rPr lang="fr-FR" dirty="0" smtClean="0"/>
              <a:t>serveur </a:t>
            </a:r>
            <a:r>
              <a:rPr lang="fr-FR" dirty="0"/>
              <a:t>d’autorisation</a:t>
            </a:r>
            <a:r>
              <a:rPr lang="fr-FR" dirty="0" smtClean="0"/>
              <a:t>.</a:t>
            </a:r>
          </a:p>
          <a:p>
            <a:pPr>
              <a:buNone/>
            </a:pPr>
            <a:endParaRPr lang="fr-FR" dirty="0"/>
          </a:p>
          <a:p>
            <a:pPr>
              <a:buNone/>
            </a:pPr>
            <a:r>
              <a:rPr lang="fr-FR" dirty="0"/>
              <a:t>Le protocole a défini des paramètres qui doivent être renseignés par le client :</a:t>
            </a:r>
          </a:p>
          <a:p>
            <a:r>
              <a:rPr lang="fr-FR" dirty="0"/>
              <a:t>Spécifier le type de client</a:t>
            </a:r>
          </a:p>
          <a:p>
            <a:r>
              <a:rPr lang="fr-FR" dirty="0"/>
              <a:t>Fournir les URL de redirection du client</a:t>
            </a:r>
          </a:p>
          <a:p>
            <a:r>
              <a:rPr lang="fr-FR" dirty="0"/>
              <a:t>Fournir d’autres informations requises par le serveur d’autorisation</a:t>
            </a:r>
          </a:p>
          <a:p>
            <a:pPr>
              <a:buNone/>
            </a:pPr>
            <a:endParaRPr lang="fr-FR" dirty="0" smtClean="0"/>
          </a:p>
          <a:p>
            <a:pPr>
              <a:buNone/>
            </a:pPr>
            <a:r>
              <a:rPr lang="fr-FR" b="1" dirty="0" smtClean="0"/>
              <a:t>Exemple</a:t>
            </a:r>
            <a:r>
              <a:rPr lang="fr-FR" dirty="0"/>
              <a:t> :</a:t>
            </a:r>
          </a:p>
          <a:p>
            <a:r>
              <a:rPr lang="fr-FR" dirty="0"/>
              <a:t>Application Name: le nom de l’application</a:t>
            </a:r>
          </a:p>
          <a:p>
            <a:r>
              <a:rPr lang="fr-FR" dirty="0"/>
              <a:t>Redirect URLs: les URLs du client vers lesquelles les redirections (contenant le code d’autorisation et le token d’accès) seront effectuées par le serveur d’autorisation</a:t>
            </a:r>
          </a:p>
          <a:p>
            <a:r>
              <a:rPr lang="fr-FR" dirty="0"/>
              <a:t>Grant Type(s): les types d’autorisation qui seront utilisées par le client</a:t>
            </a:r>
          </a:p>
          <a:p>
            <a:r>
              <a:rPr lang="fr-FR" dirty="0"/>
              <a:t>Javascript Origin (optionnel): le nom de domaine qui sera autorisé à effectuer des requêtes XMLHttpRequest vers le serveur de ressource</a:t>
            </a:r>
          </a:p>
          <a:p>
            <a:pPr>
              <a:buNone/>
            </a:pPr>
            <a:endParaRPr lang="fr-FR" dirty="0" smtClean="0"/>
          </a:p>
          <a:p>
            <a:pPr>
              <a:buNone/>
            </a:pPr>
            <a:r>
              <a:rPr lang="fr-FR" dirty="0" smtClean="0"/>
              <a:t>En </a:t>
            </a:r>
            <a:r>
              <a:rPr lang="fr-FR" dirty="0"/>
              <a:t>retour de l’enregistrement du client, le serveur d’autorisation renvoie les </a:t>
            </a:r>
            <a:r>
              <a:rPr lang="fr-FR" dirty="0" smtClean="0"/>
              <a:t>paramètres</a:t>
            </a:r>
          </a:p>
          <a:p>
            <a:pPr>
              <a:buNone/>
            </a:pPr>
            <a:r>
              <a:rPr lang="fr-FR" dirty="0" smtClean="0"/>
              <a:t>suivants</a:t>
            </a:r>
            <a:r>
              <a:rPr lang="fr-FR" dirty="0"/>
              <a:t> :</a:t>
            </a:r>
          </a:p>
          <a:p>
            <a:r>
              <a:rPr lang="fr-FR" dirty="0"/>
              <a:t>Client Id: chaîne de caractères unique et générée aléatoirement</a:t>
            </a:r>
          </a:p>
          <a:p>
            <a:r>
              <a:rPr lang="fr-FR" dirty="0"/>
              <a:t>Client Secret: clé secrète qui doit le rester en toute circonstance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1492</TotalTime>
  <Words>495</Words>
  <Application>Microsoft Office PowerPoint</Application>
  <PresentationFormat>On-screen Show (4:3)</PresentationFormat>
  <Paragraphs>162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Qu’est-ce que OAuth2 ? </vt:lpstr>
      <vt:lpstr>Slide 6</vt:lpstr>
      <vt:lpstr>Ci-dessous un résumé des flux du protocole OAuth :</vt:lpstr>
      <vt:lpstr>Slide 8</vt:lpstr>
      <vt:lpstr>Slide 9</vt:lpstr>
      <vt:lpstr>Slide 10</vt:lpstr>
      <vt:lpstr>Slide 11</vt:lpstr>
      <vt:lpstr>Slide 12</vt:lpstr>
      <vt:lpstr>Slide 13</vt:lpstr>
      <vt:lpstr>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37</cp:revision>
  <dcterms:created xsi:type="dcterms:W3CDTF">2017-03-25T15:58:55Z</dcterms:created>
  <dcterms:modified xsi:type="dcterms:W3CDTF">2017-03-28T09:24:08Z</dcterms:modified>
</cp:coreProperties>
</file>