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04E0-751C-3EDB-16EC-125E89AF2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A9B13-7017-E0A0-E05D-646F67A20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D7185-BBB2-45D8-E322-519B2B1E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0D5E-3653-4EBF-9A03-B2D72BFE802B}" type="datetimeFigureOut">
              <a:rPr lang="en-CA" smtClean="0"/>
              <a:t>2023-09-02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E0CDF-EF67-B021-A225-E38629A9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344B5-1F62-53E9-C824-99D60E6F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DDBB-1BEB-4035-AC14-83AAA5CC6A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89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81D6-29AE-092F-6D62-A236521B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50CA5-310C-9853-1E45-59FCDFFBA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8FE14-9C10-D332-9787-89F48CE2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0D5E-3653-4EBF-9A03-B2D72BFE802B}" type="datetimeFigureOut">
              <a:rPr lang="en-CA" smtClean="0"/>
              <a:t>2023-09-02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33E62-C4AD-0CD0-5CDD-83ACD81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25363-B83E-E12D-836F-F8C0D502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DDBB-1BEB-4035-AC14-83AAA5CC6A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4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2D7FE-1594-82FD-EA95-EF2DB8090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1F69D-19AE-C3D3-33B7-4915C2BC9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670E-0EC4-28A7-4C4E-2F24693C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0D5E-3653-4EBF-9A03-B2D72BFE802B}" type="datetimeFigureOut">
              <a:rPr lang="en-CA" smtClean="0"/>
              <a:t>2023-09-02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EFDBB-5B34-6350-11D6-80463744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1B9B5-7EC2-1A44-6944-2F1965C2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DDBB-1BEB-4035-AC14-83AAA5CC6A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69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41C7-C6F5-E615-FFA1-7C072B8A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AFADE-38D8-B16A-7D15-6F118E7C8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2859A-7E29-81FF-9BC6-D5E41B94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0D5E-3653-4EBF-9A03-B2D72BFE802B}" type="datetimeFigureOut">
              <a:rPr lang="en-CA" smtClean="0"/>
              <a:t>2023-09-02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56F95-5A2C-2519-41F1-7A415E46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2C6F8-27FD-C464-D79D-273F4E83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DDBB-1BEB-4035-AC14-83AAA5CC6A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20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BA11-041D-2871-C9D7-4EE6B4BB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6C9D5-31CC-1E7D-C494-6E3E334A3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F7A3F-BB61-3CD0-C67E-89D3AF24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0D5E-3653-4EBF-9A03-B2D72BFE802B}" type="datetimeFigureOut">
              <a:rPr lang="en-CA" smtClean="0"/>
              <a:t>2023-09-02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A916C-95AC-B865-75F6-1B41D243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E9937-0307-4E31-22D7-92B2A7D1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DDBB-1BEB-4035-AC14-83AAA5CC6A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941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436B-0393-6AAE-6C4F-A5678E6E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D61C-8B1A-1645-3878-95FA093FF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38AEC-0481-8ED7-615D-AC758D9D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CF4A3-89FD-AFEB-31AF-383CDC67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0D5E-3653-4EBF-9A03-B2D72BFE802B}" type="datetimeFigureOut">
              <a:rPr lang="en-CA" smtClean="0"/>
              <a:t>2023-09-02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52271-A8E9-BE8D-FEC8-6D2D305E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689CC-E791-70D1-1A6F-84061639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DDBB-1BEB-4035-AC14-83AAA5CC6A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908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EFC3-B583-9F48-5637-99117434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6ADB8-F361-CB00-32FB-F1A8FD3B3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89415-EC0E-DA28-3A91-1CFD0822C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43DEA-138D-2659-C6A0-F0194E60C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EEDFA-49EE-9A83-4682-3ABFDC649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E20907-4A9A-38B0-34E4-A9833C81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0D5E-3653-4EBF-9A03-B2D72BFE802B}" type="datetimeFigureOut">
              <a:rPr lang="en-CA" smtClean="0"/>
              <a:t>2023-09-02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F67B9-531E-B44D-0949-D8F78D6B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78737-4AEF-C3F2-BC7E-F548EEBB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DDBB-1BEB-4035-AC14-83AAA5CC6A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429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D58B-4F20-71B5-F537-A999E34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C3E9C-EB3D-7E43-45C4-8D181A31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0D5E-3653-4EBF-9A03-B2D72BFE802B}" type="datetimeFigureOut">
              <a:rPr lang="en-CA" smtClean="0"/>
              <a:t>2023-09-02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B7757-8F84-428D-6CD6-66676E25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E8526-84F2-5BB2-AB96-9FCAEF49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DDBB-1BEB-4035-AC14-83AAA5CC6A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129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A7048-D83B-3A20-37FC-2550696B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0D5E-3653-4EBF-9A03-B2D72BFE802B}" type="datetimeFigureOut">
              <a:rPr lang="en-CA" smtClean="0"/>
              <a:t>2023-09-02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4A76A-76A7-057D-4899-68F95831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D5F8E-D378-3771-1861-A9C7582A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DDBB-1BEB-4035-AC14-83AAA5CC6A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41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6475-FEE3-EC09-2CBD-077A398E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8DA07-2306-D19E-278B-67CF3B73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F12AC-E6F4-6074-33E9-786A1DE44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1B80E-FD41-AACF-99A9-63E8BAB7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0D5E-3653-4EBF-9A03-B2D72BFE802B}" type="datetimeFigureOut">
              <a:rPr lang="en-CA" smtClean="0"/>
              <a:t>2023-09-02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B0161-01FA-60B1-541A-218182A9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65B6A-8694-5A4B-FDAC-AD66262E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DDBB-1BEB-4035-AC14-83AAA5CC6A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90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243A-F1BD-C404-1B24-38DED5A1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94E6B-5119-5B90-E5B1-B0577216C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8D983-EA92-3007-E537-8B1CFBCD3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F8699-EF89-93DA-F37B-D5DAEDE6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0D5E-3653-4EBF-9A03-B2D72BFE802B}" type="datetimeFigureOut">
              <a:rPr lang="en-CA" smtClean="0"/>
              <a:t>2023-09-02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EC750-6BAE-DD7D-E4C6-2CE0CEB9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5846A-984A-5C01-9EB6-EDBAF3CD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DDBB-1BEB-4035-AC14-83AAA5CC6A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407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BDB73-488F-152B-C049-953B5C09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5F3FC-A366-3D37-B758-DFF51F9CC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78DA9-AE4A-788E-8E16-98B3E9D15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F0D5E-3653-4EBF-9A03-B2D72BFE802B}" type="datetimeFigureOut">
              <a:rPr lang="en-CA" smtClean="0"/>
              <a:t>2023-09-02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B045-63E5-D3AA-0460-F17A42CEF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CEB2C-6B2C-2FFE-D6F1-B046EBEAC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5DDBB-1BEB-4035-AC14-83AAA5CC6A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615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EA2C9F3-B1D2-BDBA-8E40-25C6471F45E9}"/>
              </a:ext>
            </a:extLst>
          </p:cNvPr>
          <p:cNvSpPr/>
          <p:nvPr/>
        </p:nvSpPr>
        <p:spPr>
          <a:xfrm>
            <a:off x="3577460" y="2336961"/>
            <a:ext cx="4544008" cy="18776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 descr="\documentclass{article}&#10;\usepackage{amsmath}&#10;\usepackage[dvipsnames]{xcolor}&#10;\pagestyle{empty}&#10;&#10;%% Operators&#10;\newcommand{\norm}[1]{\left\Vert#1\right\Vert} % Norm&#10;\newcommand{\abs}[1]{\left\vert#1\right\vert} % Absolute value&#10;\newcommand{\pd}[2]{{\frac{\partial #1}{\partial #2}}} % Partial derivative&#10;\newcommand{\mc}[1]{\mathcal{#1}}  &#10;\newcommand{\mf}[1]{\mathfrak{#1}}  &#10;&#10;%% Matrix shortcuts&#10;\newcommand{\bma}[1]{\left[\begin{array}{#1}}&#10;\newcommand{\ema}{\end{array}\right]}&#10;&#10;% Basic bold for letters and symbols&#10;\DeclareMathAlphabet{\mbf}{OT1}{ptm}{b}{n}&#10;\newcommand{\mbs}[1]{{\boldsymbol{#1}}}&#10;\newcommand{\mbm}[1]{ \textbf{\textit{#1}} } % {\bm #1}&#10;\newcommand{\mbc}[1]{ \boldsymbol{\mathcal{#1}} } &#10;&#10;% helper bold symbols&#10;\newcommand{\mbsdot}[1]{{\dot{\boldsymbol{#1}}}}&#10;\newcommand{\mbsbar}[1]{{\bar{\boldsymbol{#1}}}}&#10;\newcommand{\mbshat}[1]{{\hat{\boldsymbol{#1}}}}&#10;\newcommand{\mbsvec}[1]{{\underrightarrow{\boldsymbol{#1}}}}&#10;\newcommand{\mbsdel}[1]{{\delta {\boldsymbol{#1}}}}&#10;\newcommand{\mbstilde}[1]{{\tilde{\boldsymbol{#1}}}}&#10;\newcommand{\mbfdot}[1]{{\dot{\mbf{#1}}}}&#10;\newcommand{\mbfbar}[1]{{\bar{\mbf{#1}}}}&#10;\newcommand{\mbfhat}[1]{{\hat{\mbf{#1}}}}&#10;\newcommand{\mbfvec}[1]{{\underrightarrow{\mbf{#1}}}}&#10;\newcommand{\mbfdel}[1]{{\delta{\mbf{#1}}}}&#10;\newcommand{\mbftilde}[1]{{\tilde{\mbf{#1}}}}&#10;\newcommand{\mbfcheck}[1]{{\check{\mbf{#1}}}}&#10;\newcommand{\colour}[2]{\color{#1}{#2}\color{black}}&#10;&#10;\newcommand{\trans}{{\ensuremath{\mathsf{T}}}} % transpose&#10;\definecolor{lightgreen}{rgb}{0.6,1,0.6}&#10;\definecolor{lightblue}{rgb}{0.85,0.85,1}&#10;\definecolor{lightred}{rgb}{1,0.75,0.75}&#10;\definecolor{verylightred}{rgb}{1,0.5,0.5}&#10;\definecolor{darkgreen}{rgb}{0.2,0.6,0.2}&#10;\definecolor{darkblue}{rgb}{0.2,0.2,0.5}&#10;\definecolor{darkred}{rgb}{0.8,0.1,0.1}&#10;\definecolor{lightgray}{rgb}{0.93,0.93,0.93}&#10;\begin{document}&#10;&#10;\begin{align*}&#10;\mathbf{x}_{k} &amp;= \mathbf{f}(\mathbf{x}_{k-1}, \mathbf{u}_{k-1}) \\&#10;\mathbf{y}_k &amp;= \mathbf{g}(\mathbf{x}_{k})&#10;\end{align*}&#10;\end{document}" title="IguanaTex Bitmap Display">
            <a:extLst>
              <a:ext uri="{FF2B5EF4-FFF2-40B4-BE49-F238E27FC236}">
                <a16:creationId xmlns:a16="http://schemas.microsoft.com/office/drawing/2014/main" id="{CDCCB0B2-F5F9-7DE5-6657-E8F747838C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5" y="2715905"/>
            <a:ext cx="3669719" cy="1111064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518B524-6C04-EDAF-E89B-C829EAE81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620480"/>
              </p:ext>
            </p:extLst>
          </p:nvPr>
        </p:nvGraphicFramePr>
        <p:xfrm>
          <a:off x="530370" y="325385"/>
          <a:ext cx="2716169" cy="19202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16169">
                  <a:extLst>
                    <a:ext uri="{9D8B030D-6E8A-4147-A177-3AD203B41FA5}">
                      <a16:colId xmlns:a16="http://schemas.microsoft.com/office/drawing/2014/main" val="1816519326"/>
                    </a:ext>
                  </a:extLst>
                </a:gridCol>
              </a:tblGrid>
              <a:tr h="2675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State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936695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1200" b="0" dirty="0">
                          <a:latin typeface="Consolas" panose="020B0609020204030204" pitchFamily="49" charset="0"/>
                        </a:rPr>
                        <a:t>: Any</a:t>
                      </a:r>
                      <a:endParaRPr lang="en-CA" sz="12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9895115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b="0" kern="120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dof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int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966929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stamp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float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195715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dx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ndarray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): State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276169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minus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State): </a:t>
                      </a:r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ndarray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278541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copy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(): State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6075753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3D3FB54F-EADF-7026-45CA-068B35DDB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33659"/>
              </p:ext>
            </p:extLst>
          </p:nvPr>
        </p:nvGraphicFramePr>
        <p:xfrm>
          <a:off x="3762642" y="331000"/>
          <a:ext cx="4445704" cy="8229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445704">
                  <a:extLst>
                    <a:ext uri="{9D8B030D-6E8A-4147-A177-3AD203B41FA5}">
                      <a16:colId xmlns:a16="http://schemas.microsoft.com/office/drawing/2014/main" val="1816519326"/>
                    </a:ext>
                  </a:extLst>
                </a:gridCol>
              </a:tblGrid>
              <a:tr h="2675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ProcessModel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936695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evaluate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State, 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Input, 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dt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float): State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276169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covariance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State, 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Input, 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dt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float): </a:t>
                      </a:r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ndarray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5669537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356EE9A3-AA45-F9C4-4726-8143AFCFD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89531"/>
              </p:ext>
            </p:extLst>
          </p:nvPr>
        </p:nvGraphicFramePr>
        <p:xfrm>
          <a:off x="6288076" y="4649886"/>
          <a:ext cx="2736514" cy="8229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36514">
                  <a:extLst>
                    <a:ext uri="{9D8B030D-6E8A-4147-A177-3AD203B41FA5}">
                      <a16:colId xmlns:a16="http://schemas.microsoft.com/office/drawing/2014/main" val="1816519326"/>
                    </a:ext>
                  </a:extLst>
                </a:gridCol>
              </a:tblGrid>
              <a:tr h="2675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MeasurementModel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936695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evaluate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State): </a:t>
                      </a:r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ndarray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276169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covariance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State): </a:t>
                      </a:r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ndarray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5669537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D6F23A4C-A8A7-6B0C-282D-A080829DA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395574"/>
              </p:ext>
            </p:extLst>
          </p:nvPr>
        </p:nvGraphicFramePr>
        <p:xfrm>
          <a:off x="9024590" y="1381269"/>
          <a:ext cx="2202180" cy="1371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2180">
                  <a:extLst>
                    <a:ext uri="{9D8B030D-6E8A-4147-A177-3AD203B41FA5}">
                      <a16:colId xmlns:a16="http://schemas.microsoft.com/office/drawing/2014/main" val="1816519326"/>
                    </a:ext>
                  </a:extLst>
                </a:gridCol>
              </a:tblGrid>
              <a:tr h="2675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Input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936695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dof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int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276169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stamp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float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278541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ndarray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): Input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5669537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copy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(): Input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7516322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6D934985-E03C-85F7-329B-35E29473E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374014"/>
              </p:ext>
            </p:extLst>
          </p:nvPr>
        </p:nvGraphicFramePr>
        <p:xfrm>
          <a:off x="746398" y="4649886"/>
          <a:ext cx="2284112" cy="1097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84112">
                  <a:extLst>
                    <a:ext uri="{9D8B030D-6E8A-4147-A177-3AD203B41FA5}">
                      <a16:colId xmlns:a16="http://schemas.microsoft.com/office/drawing/2014/main" val="1816519326"/>
                    </a:ext>
                  </a:extLst>
                </a:gridCol>
              </a:tblGrid>
              <a:tr h="2675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Measurement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936695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ndarray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276169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stamp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float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278541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model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MeasurementModel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5669537"/>
                  </a:ext>
                </a:extLst>
              </a:tr>
            </a:tbl>
          </a:graphicData>
        </a:graphic>
      </p:graphicFrame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86012A5-9545-5E20-1CC1-ACBE7BCCE64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030510" y="3946849"/>
            <a:ext cx="1186927" cy="12516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429BEB8-B329-E894-2C85-AB127F70BAD9}"/>
              </a:ext>
            </a:extLst>
          </p:cNvPr>
          <p:cNvCxnSpPr/>
          <p:nvPr/>
        </p:nvCxnSpPr>
        <p:spPr>
          <a:xfrm rot="16200000" flipV="1">
            <a:off x="5121819" y="4050174"/>
            <a:ext cx="1251677" cy="1045028"/>
          </a:xfrm>
          <a:prstGeom prst="bentConnector3">
            <a:avLst>
              <a:gd name="adj1" fmla="val 5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18FE06A-6ED5-84F2-165B-52A5CEE91F37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2552232" y="1581847"/>
            <a:ext cx="740168" cy="2067724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898FE3A-F539-54D1-9244-EFB39C303ECC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6820678" y="2067069"/>
            <a:ext cx="2203912" cy="657490"/>
          </a:xfrm>
          <a:prstGeom prst="bentConnector3">
            <a:avLst>
              <a:gd name="adj1" fmla="val 99957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53031F-24B5-EABD-86DA-F73EA737A65F}"/>
              </a:ext>
            </a:extLst>
          </p:cNvPr>
          <p:cNvCxnSpPr>
            <a:cxnSpLocks/>
          </p:cNvCxnSpPr>
          <p:nvPr/>
        </p:nvCxnSpPr>
        <p:spPr>
          <a:xfrm>
            <a:off x="5225143" y="1153960"/>
            <a:ext cx="0" cy="15052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41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F9FBD3E-F0BF-D807-0BBD-D3B413DD20F6}"/>
              </a:ext>
            </a:extLst>
          </p:cNvPr>
          <p:cNvGrpSpPr/>
          <p:nvPr/>
        </p:nvGrpSpPr>
        <p:grpSpPr>
          <a:xfrm rot="3247220">
            <a:off x="5281301" y="974222"/>
            <a:ext cx="2683380" cy="2777382"/>
            <a:chOff x="3862699" y="1204958"/>
            <a:chExt cx="2683380" cy="277738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D6A7D9-4296-0E16-9F62-E0C7946A598D}"/>
                </a:ext>
              </a:extLst>
            </p:cNvPr>
            <p:cNvGrpSpPr/>
            <p:nvPr/>
          </p:nvGrpSpPr>
          <p:grpSpPr>
            <a:xfrm>
              <a:off x="4785644" y="2025353"/>
              <a:ext cx="1760435" cy="1956987"/>
              <a:chOff x="4785644" y="2025353"/>
              <a:chExt cx="1760435" cy="1956987"/>
            </a:xfrm>
          </p:grpSpPr>
          <p:sp>
            <p:nvSpPr>
              <p:cNvPr id="5" name="Rectangle: Top Corners Snipped 4">
                <a:extLst>
                  <a:ext uri="{FF2B5EF4-FFF2-40B4-BE49-F238E27FC236}">
                    <a16:creationId xmlns:a16="http://schemas.microsoft.com/office/drawing/2014/main" id="{38E9FDB2-07DA-BC78-C983-525AE47C9595}"/>
                  </a:ext>
                </a:extLst>
              </p:cNvPr>
              <p:cNvSpPr/>
              <p:nvPr/>
            </p:nvSpPr>
            <p:spPr>
              <a:xfrm>
                <a:off x="5084748" y="2025353"/>
                <a:ext cx="1162228" cy="1956987"/>
              </a:xfrm>
              <a:prstGeom prst="snip2Same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141B992-EA32-B089-CFE4-88AC01E7D845}"/>
                  </a:ext>
                </a:extLst>
              </p:cNvPr>
              <p:cNvSpPr/>
              <p:nvPr/>
            </p:nvSpPr>
            <p:spPr>
              <a:xfrm>
                <a:off x="4785644" y="2264636"/>
                <a:ext cx="299103" cy="58111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F9FBBE6-38EB-29F6-A508-E4DD930C7FF5}"/>
                  </a:ext>
                </a:extLst>
              </p:cNvPr>
              <p:cNvSpPr/>
              <p:nvPr/>
            </p:nvSpPr>
            <p:spPr>
              <a:xfrm>
                <a:off x="4785644" y="3401226"/>
                <a:ext cx="299103" cy="58111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854E78E-86BA-DE1F-8DDB-D8318B355BE5}"/>
                  </a:ext>
                </a:extLst>
              </p:cNvPr>
              <p:cNvSpPr/>
              <p:nvPr/>
            </p:nvSpPr>
            <p:spPr>
              <a:xfrm>
                <a:off x="6246976" y="3401226"/>
                <a:ext cx="299103" cy="58111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41E330F-1263-468F-3ED3-6C978E83CA73}"/>
                  </a:ext>
                </a:extLst>
              </p:cNvPr>
              <p:cNvSpPr/>
              <p:nvPr/>
            </p:nvSpPr>
            <p:spPr>
              <a:xfrm>
                <a:off x="6246976" y="2264636"/>
                <a:ext cx="299103" cy="58111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623661E-E689-8053-AD9F-31D2893645E8}"/>
                </a:ext>
              </a:extLst>
            </p:cNvPr>
            <p:cNvCxnSpPr/>
            <p:nvPr/>
          </p:nvCxnSpPr>
          <p:spPr>
            <a:xfrm flipV="1">
              <a:off x="5665862" y="1204958"/>
              <a:ext cx="0" cy="180000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2A1D626-92E2-D5E5-1C6D-F9DCC7D533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2699" y="3003846"/>
              <a:ext cx="1800000" cy="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1F1823-8AC0-F0A0-6548-68F37F89B293}"/>
              </a:ext>
            </a:extLst>
          </p:cNvPr>
          <p:cNvCxnSpPr/>
          <p:nvPr/>
        </p:nvCxnSpPr>
        <p:spPr>
          <a:xfrm rot="5402205" flipV="1">
            <a:off x="2177198" y="4802496"/>
            <a:ext cx="0" cy="180000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6D9E12-7AFC-521B-E6F3-9CDF7948BF20}"/>
              </a:ext>
            </a:extLst>
          </p:cNvPr>
          <p:cNvCxnSpPr>
            <a:cxnSpLocks/>
          </p:cNvCxnSpPr>
          <p:nvPr/>
        </p:nvCxnSpPr>
        <p:spPr>
          <a:xfrm rot="5402205" flipH="1">
            <a:off x="378889" y="4798756"/>
            <a:ext cx="180000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\documentclass{article}&#10;\usepackage{amsmath}&#10;\usepackage[dvipsnames]{xcolor}&#10;\pagestyle{empty}&#10;&#10;%% Operators&#10;\newcommand{\norm}[1]{\left\Vert#1\right\Vert} % Norm&#10;\newcommand{\abs}[1]{\left\vert#1\right\vert} % Absolute value&#10;\newcommand{\pd}[2]{{\frac{\partial #1}{\partial #2}}} % Partial derivative&#10;\newcommand{\mc}[1]{\mathcal{#1}}  &#10;\newcommand{\mf}[1]{\mathfrak{#1}}  &#10;&#10;%% Matrix shortcuts&#10;\newcommand{\bma}[1]{\left[\begin{array}{#1}}&#10;\newcommand{\ema}{\end{array}\right]}&#10;&#10;% Basic bold for letters and symbols&#10;\DeclareMathAlphabet{\mbf}{OT1}{ptm}{b}{n}&#10;\newcommand{\mbs}[1]{{\boldsymbol{#1}}}&#10;\newcommand{\mbm}[1]{ \textbf{\textit{#1}} } % {\bm #1}&#10;\newcommand{\mbc}[1]{ \boldsymbol{\mathcal{#1}} } &#10;&#10;% helper bold symbols&#10;\newcommand{\mbsdot}[1]{{\dot{\boldsymbol{#1}}}}&#10;\newcommand{\mbsbar}[1]{{\bar{\boldsymbol{#1}}}}&#10;\newcommand{\mbshat}[1]{{\hat{\boldsymbol{#1}}}}&#10;\newcommand{\mbsvec}[1]{{\underrightarrow{\boldsymbol{#1}}}}&#10;\newcommand{\mbsdel}[1]{{\delta {\boldsymbol{#1}}}}&#10;\newcommand{\mbstilde}[1]{{\tilde{\boldsymbol{#1}}}}&#10;\newcommand{\mbfdot}[1]{{\dot{\mbf{#1}}}}&#10;\newcommand{\mbfbar}[1]{{\bar{\mbf{#1}}}}&#10;\newcommand{\mbfhat}[1]{{\hat{\mbf{#1}}}}&#10;\newcommand{\mbfvec}[1]{{\underrightarrow{\mbf{#1}}}}&#10;\newcommand{\mbfdel}[1]{{\delta{\mbf{#1}}}}&#10;\newcommand{\mbftilde}[1]{{\tilde{\mbf{#1}}}}&#10;\newcommand{\mbfcheck}[1]{{\check{\mbf{#1}}}}&#10;\newcommand{\colour}[2]{\color{#1}{#2}\color{black}}&#10;&#10;\newcommand{\trans}{{\ensuremath{\mathsf{T}}}} % transpose&#10;\definecolor{lightgreen}{rgb}{0.6,1,0.6}&#10;\definecolor{lightblue}{rgb}{0.85,0.85,1}&#10;\definecolor{lightred}{rgb}{1,0.75,0.75}&#10;\definecolor{verylightred}{rgb}{1,0.5,0.5}&#10;\definecolor{darkgreen}{rgb}{0.2,0.6,0.2}&#10;\definecolor{darkblue}{rgb}{0.2,0.2,0.5}&#10;\definecolor{darkred}{rgb}{0.8,0.1,0.1}&#10;\definecolor{lightgray}{rgb}{0.93,0.93,0.93}&#10;\begin{document}&#10;&#10;$$ \mc{F}_a$$&#10;&#10;\end{document}" title="IguanaTex Bitmap Display">
            <a:extLst>
              <a:ext uri="{FF2B5EF4-FFF2-40B4-BE49-F238E27FC236}">
                <a16:creationId xmlns:a16="http://schemas.microsoft.com/office/drawing/2014/main" id="{27F54284-39F9-0798-BA46-FD88BA5CD4A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365" y="5631521"/>
            <a:ext cx="833585" cy="638780"/>
          </a:xfrm>
          <a:prstGeom prst="rect">
            <a:avLst/>
          </a:prstGeom>
        </p:spPr>
      </p:pic>
      <p:pic>
        <p:nvPicPr>
          <p:cNvPr id="24" name="Picture 23" descr="\documentclass{article}&#10;\usepackage{amsmath}&#10;\usepackage[dvipsnames]{xcolor}&#10;\pagestyle{empty}&#10;&#10;%% Operators&#10;\newcommand{\norm}[1]{\left\Vert#1\right\Vert} % Norm&#10;\newcommand{\abs}[1]{\left\vert#1\right\vert} % Absolute value&#10;\newcommand{\pd}[2]{{\frac{\partial #1}{\partial #2}}} % Partial derivative&#10;\newcommand{\mc}[1]{\mathcal{#1}}  &#10;\newcommand{\mf}[1]{\mathfrak{#1}}  &#10;&#10;%% Matrix shortcuts&#10;\newcommand{\bma}[1]{\left[\begin{array}{#1}}&#10;\newcommand{\ema}{\end{array}\right]}&#10;&#10;% Basic bold for letters and symbols&#10;\DeclareMathAlphabet{\mbf}{OT1}{ptm}{b}{n}&#10;\newcommand{\mbs}[1]{{\boldsymbol{#1}}}&#10;\newcommand{\mbm}[1]{ \textbf{\textit{#1}} } % {\bm #1}&#10;\newcommand{\mbc}[1]{ \boldsymbol{\mathcal{#1}} } &#10;&#10;% helper bold symbols&#10;\newcommand{\mbsdot}[1]{{\dot{\boldsymbol{#1}}}}&#10;\newcommand{\mbsbar}[1]{{\bar{\boldsymbol{#1}}}}&#10;\newcommand{\mbshat}[1]{{\hat{\boldsymbol{#1}}}}&#10;\newcommand{\mbsvec}[1]{{\underrightarrow{\boldsymbol{#1}}}}&#10;\newcommand{\mbsdel}[1]{{\delta {\boldsymbol{#1}}}}&#10;\newcommand{\mbstilde}[1]{{\tilde{\boldsymbol{#1}}}}&#10;\newcommand{\mbfdot}[1]{{\dot{\mbf{#1}}}}&#10;\newcommand{\mbfbar}[1]{{\bar{\mbf{#1}}}}&#10;\newcommand{\mbfhat}[1]{{\hat{\mbf{#1}}}}&#10;\newcommand{\mbfvec}[1]{{\underrightarrow{\mbf{#1}}}}&#10;\newcommand{\mbfdel}[1]{{\delta{\mbf{#1}}}}&#10;\newcommand{\mbftilde}[1]{{\tilde{\mbf{#1}}}}&#10;\newcommand{\mbfcheck}[1]{{\check{\mbf{#1}}}}&#10;\newcommand{\colour}[2]{\color{#1}{#2}\color{black}}&#10;&#10;\newcommand{\trans}{{\ensuremath{\mathsf{T}}}} % transpose&#10;\definecolor{lightgreen}{rgb}{0.6,1,0.6}&#10;\definecolor{lightblue}{rgb}{0.85,0.85,1}&#10;\definecolor{lightred}{rgb}{1,0.75,0.75}&#10;\definecolor{verylightred}{rgb}{1,0.5,0.5}&#10;\definecolor{darkgreen}{rgb}{0.2,0.6,0.2}&#10;\definecolor{darkblue}{rgb}{0.2,0.2,0.5}&#10;\definecolor{darkred}{rgb}{0.8,0.1,0.1}&#10;\definecolor{lightgray}{rgb}{0.93,0.93,0.93}&#10;\begin{document}&#10;&#10;$$ \mc{F}_b$$&#10;&#10;\end{document}" title="IguanaTex Bitmap Display">
            <a:extLst>
              <a:ext uri="{FF2B5EF4-FFF2-40B4-BE49-F238E27FC236}">
                <a16:creationId xmlns:a16="http://schemas.microsoft.com/office/drawing/2014/main" id="{877F2AF3-FF1E-37AB-EB47-1C3E8B0159C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640" y="2038191"/>
            <a:ext cx="779220" cy="638780"/>
          </a:xfrm>
          <a:prstGeom prst="rect">
            <a:avLst/>
          </a:prstGeom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29F12708-68FB-2B9C-7920-B6635E114B73}"/>
              </a:ext>
            </a:extLst>
          </p:cNvPr>
          <p:cNvSpPr/>
          <p:nvPr/>
        </p:nvSpPr>
        <p:spPr>
          <a:xfrm>
            <a:off x="2196269" y="1368880"/>
            <a:ext cx="478564" cy="564023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5A20D09-E32F-69B7-3547-196FD12A9EA7}"/>
              </a:ext>
            </a:extLst>
          </p:cNvPr>
          <p:cNvSpPr/>
          <p:nvPr/>
        </p:nvSpPr>
        <p:spPr>
          <a:xfrm>
            <a:off x="6981614" y="187316"/>
            <a:ext cx="478564" cy="564023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997BA01-EEB4-CC01-FC0C-E393A463F987}"/>
              </a:ext>
            </a:extLst>
          </p:cNvPr>
          <p:cNvSpPr/>
          <p:nvPr/>
        </p:nvSpPr>
        <p:spPr>
          <a:xfrm>
            <a:off x="9440253" y="5134733"/>
            <a:ext cx="478564" cy="564023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5868FC-2462-3AA2-7BEC-A99862EAA370}"/>
              </a:ext>
            </a:extLst>
          </p:cNvPr>
          <p:cNvCxnSpPr>
            <a:stCxn id="25" idx="0"/>
          </p:cNvCxnSpPr>
          <p:nvPr/>
        </p:nvCxnSpPr>
        <p:spPr>
          <a:xfrm>
            <a:off x="2435551" y="1368880"/>
            <a:ext cx="4123687" cy="160578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43EA4D-398D-B357-4F5D-5C18E5155C74}"/>
              </a:ext>
            </a:extLst>
          </p:cNvPr>
          <p:cNvCxnSpPr>
            <a:cxnSpLocks/>
            <a:stCxn id="26" idx="0"/>
          </p:cNvCxnSpPr>
          <p:nvPr/>
        </p:nvCxnSpPr>
        <p:spPr>
          <a:xfrm flipH="1">
            <a:off x="6559238" y="187316"/>
            <a:ext cx="661658" cy="278735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510CE9F-1BFE-520B-F04A-23045D913B51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558762" y="2984642"/>
            <a:ext cx="3120773" cy="21500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4C3947-1152-7037-5912-35FA66DBABBF}"/>
              </a:ext>
            </a:extLst>
          </p:cNvPr>
          <p:cNvCxnSpPr>
            <a:cxnSpLocks/>
          </p:cNvCxnSpPr>
          <p:nvPr/>
        </p:nvCxnSpPr>
        <p:spPr>
          <a:xfrm>
            <a:off x="6558762" y="2974669"/>
            <a:ext cx="139737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 descr="\documentclass{article}&#10;\usepackage{amsmath}&#10;\usepackage[dvipsnames]{xcolor}&#10;\pagestyle{empty}&#10;&#10;%% Operators&#10;\newcommand{\norm}[1]{\left\Vert#1\right\Vert} % Norm&#10;\newcommand{\abs}[1]{\left\vert#1\right\vert} % Absolute value&#10;\newcommand{\pd}[2]{{\frac{\partial #1}{\partial #2}}} % Partial derivative&#10;\newcommand{\mc}[1]{\mathcal{#1}}  &#10;\newcommand{\mf}[1]{\mathfrak{#1}}  &#10;&#10;%% Matrix shortcuts&#10;\newcommand{\bma}[1]{\left[\begin{array}{#1}}&#10;\newcommand{\ema}{\end{array}\right]}&#10;&#10;% Basic bold for letters and symbols&#10;\DeclareMathAlphabet{\mbf}{OT1}{ptm}{b}{n}&#10;\newcommand{\mbs}[1]{{\boldsymbol{#1}}}&#10;\newcommand{\mbm}[1]{ \textbf{\textit{#1}} } % {\bm #1}&#10;\newcommand{\mbc}[1]{ \boldsymbol{\mathcal{#1}} } &#10;&#10;% helper bold symbols&#10;\newcommand{\mbsdot}[1]{{\dot{\boldsymbol{#1}}}}&#10;\newcommand{\mbsbar}[1]{{\bar{\boldsymbol{#1}}}}&#10;\newcommand{\mbshat}[1]{{\hat{\boldsymbol{#1}}}}&#10;\newcommand{\mbsvec}[1]{{\underrightarrow{\boldsymbol{#1}}}}&#10;\newcommand{\mbsdel}[1]{{\delta {\boldsymbol{#1}}}}&#10;\newcommand{\mbstilde}[1]{{\tilde{\boldsymbol{#1}}}}&#10;\newcommand{\mbfdot}[1]{{\dot{\mbf{#1}}}}&#10;\newcommand{\mbfbar}[1]{{\bar{\mbf{#1}}}}&#10;\newcommand{\mbfhat}[1]{{\hat{\mbf{#1}}}}&#10;\newcommand{\mbfvec}[1]{{\underrightarrow{\mbf{#1}}}}&#10;\newcommand{\mbfdel}[1]{{\delta{\mbf{#1}}}}&#10;\newcommand{\mbftilde}[1]{{\tilde{\mbf{#1}}}}&#10;\newcommand{\mbfcheck}[1]{{\check{\mbf{#1}}}}&#10;\newcommand{\colour}[2]{\color{#1}{#2}\color{black}}&#10;&#10;\newcommand{\trans}{{\ensuremath{\mathsf{T}}}} % transpose&#10;\definecolor{lightgreen}{rgb}{0.6,1,0.6}&#10;\definecolor{lightblue}{rgb}{0.85,0.85,1}&#10;\definecolor{lightred}{rgb}{1,0.75,0.75}&#10;\definecolor{verylightred}{rgb}{1,0.5,0.5}&#10;\definecolor{darkgreen}{rgb}{0.2,0.6,0.2}&#10;\definecolor{darkblue}{rgb}{0.2,0.2,0.5}&#10;\definecolor{darkred}{rgb}{0.8,0.1,0.1}&#10;\definecolor{lightgray}{rgb}{0.93,0.93,0.93}&#10;\begin{document}&#10;&#10;$$ \theta$$&#10;&#10;\end{document}" title="IguanaTex Bitmap Display">
            <a:extLst>
              <a:ext uri="{FF2B5EF4-FFF2-40B4-BE49-F238E27FC236}">
                <a16:creationId xmlns:a16="http://schemas.microsoft.com/office/drawing/2014/main" id="{034EA581-29D9-2F83-27F0-301F247376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16" y="2631802"/>
            <a:ext cx="148255" cy="2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391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961"/>
  <p:tag name="ORIGINALWIDTH" val="1030.371"/>
  <p:tag name="LATEXADDIN" val="\documentclass{article}&#10;\usepackage{amsmath}&#10;\usepackage[dvipsnames]{xcolor}&#10;\pagestyle{empty}&#10;&#10;%% Operators&#10;\newcommand{\norm}[1]{\left\Vert#1\right\Vert} % Norm&#10;\newcommand{\abs}[1]{\left\vert#1\right\vert} % Absolute value&#10;\newcommand{\pd}[2]{{\frac{\partial #1}{\partial #2}}} % Partial derivative&#10;\newcommand{\mc}[1]{\mathcal{#1}}  &#10;\newcommand{\mf}[1]{\mathfrak{#1}}  &#10;&#10;%% Matrix shortcuts&#10;\newcommand{\bma}[1]{\left[\begin{array}{#1}}&#10;\newcommand{\ema}{\end{array}\right]}&#10;&#10;% Basic bold for letters and symbols&#10;\DeclareMathAlphabet{\mbf}{OT1}{ptm}{b}{n}&#10;\newcommand{\mbs}[1]{{\boldsymbol{#1}}}&#10;\newcommand{\mbm}[1]{ \textbf{\textit{#1}} } % {\bm #1}&#10;\newcommand{\mbc}[1]{ \boldsymbol{\mathcal{#1}} } &#10;&#10;% helper bold symbols&#10;\newcommand{\mbsdot}[1]{{\dot{\boldsymbol{#1}}}}&#10;\newcommand{\mbsbar}[1]{{\bar{\boldsymbol{#1}}}}&#10;\newcommand{\mbshat}[1]{{\hat{\boldsymbol{#1}}}}&#10;\newcommand{\mbsvec}[1]{{\underrightarrow{\boldsymbol{#1}}}}&#10;\newcommand{\mbsdel}[1]{{\delta {\boldsymbol{#1}}}}&#10;\newcommand{\mbstilde}[1]{{\tilde{\boldsymbol{#1}}}}&#10;\newcommand{\mbfdot}[1]{{\dot{\mbf{#1}}}}&#10;\newcommand{\mbfbar}[1]{{\bar{\mbf{#1}}}}&#10;\newcommand{\mbfhat}[1]{{\hat{\mbf{#1}}}}&#10;\newcommand{\mbfvec}[1]{{\underrightarrow{\mbf{#1}}}}&#10;\newcommand{\mbfdel}[1]{{\delta{\mbf{#1}}}}&#10;\newcommand{\mbftilde}[1]{{\tilde{\mbf{#1}}}}&#10;\newcommand{\mbfcheck}[1]{{\check{\mbf{#1}}}}&#10;\newcommand{\colour}[2]{\color{#1}{#2}\color{black}}&#10;&#10;\newcommand{\trans}{{\ensuremath{\mathsf{T}}}} % transpose&#10;\definecolor{lightgreen}{rgb}{0.6,1,0.6}&#10;\definecolor{lightblue}{rgb}{0.85,0.85,1}&#10;\definecolor{lightred}{rgb}{1,0.75,0.75}&#10;\definecolor{verylightred}{rgb}{1,0.5,0.5}&#10;\definecolor{darkgreen}{rgb}{0.2,0.6,0.2}&#10;\definecolor{darkblue}{rgb}{0.2,0.2,0.5}&#10;\definecolor{darkred}{rgb}{0.8,0.1,0.1}&#10;\definecolor{lightgray}{rgb}{0.93,0.93,0.93}&#10;\begin{document}&#10;&#10;\begin{align*}&#10;\mathbf{x}_{k} &amp;= \mathbf{f}(\mathbf{x}_{k-1}, \mathbf{u}_{k-1}) \\&#10;\mathbf{y}_k &amp;= \mathbf{g}(\mathbf{x}_{k})&#10;\end{align*}&#10;\end{document}"/>
  <p:tag name="IGUANATEXSIZE" val="22"/>
  <p:tag name="IGUANATEXCURSOR" val="196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37.9828"/>
  <p:tag name="LATEXADDIN" val="\documentclass{article}&#10;\usepackage{amsmath}&#10;\usepackage[dvipsnames]{xcolor}&#10;\pagestyle{empty}&#10;&#10;%% Operators&#10;\newcommand{\norm}[1]{\left\Vert#1\right\Vert} % Norm&#10;\newcommand{\abs}[1]{\left\vert#1\right\vert} % Absolute value&#10;\newcommand{\pd}[2]{{\frac{\partial #1}{\partial #2}}} % Partial derivative&#10;\newcommand{\mc}[1]{\mathcal{#1}}  &#10;\newcommand{\mf}[1]{\mathfrak{#1}}  &#10;&#10;%% Matrix shortcuts&#10;\newcommand{\bma}[1]{\left[\begin{array}{#1}}&#10;\newcommand{\ema}{\end{array}\right]}&#10;&#10;% Basic bold for letters and symbols&#10;\DeclareMathAlphabet{\mbf}{OT1}{ptm}{b}{n}&#10;\newcommand{\mbs}[1]{{\boldsymbol{#1}}}&#10;\newcommand{\mbm}[1]{ \textbf{\textit{#1}} } % {\bm #1}&#10;\newcommand{\mbc}[1]{ \boldsymbol{\mathcal{#1}} } &#10;&#10;% helper bold symbols&#10;\newcommand{\mbsdot}[1]{{\dot{\boldsymbol{#1}}}}&#10;\newcommand{\mbsbar}[1]{{\bar{\boldsymbol{#1}}}}&#10;\newcommand{\mbshat}[1]{{\hat{\boldsymbol{#1}}}}&#10;\newcommand{\mbsvec}[1]{{\underrightarrow{\boldsymbol{#1}}}}&#10;\newcommand{\mbsdel}[1]{{\delta {\boldsymbol{#1}}}}&#10;\newcommand{\mbstilde}[1]{{\tilde{\boldsymbol{#1}}}}&#10;\newcommand{\mbfdot}[1]{{\dot{\mbf{#1}}}}&#10;\newcommand{\mbfbar}[1]{{\bar{\mbf{#1}}}}&#10;\newcommand{\mbfhat}[1]{{\hat{\mbf{#1}}}}&#10;\newcommand{\mbfvec}[1]{{\underrightarrow{\mbf{#1}}}}&#10;\newcommand{\mbfdel}[1]{{\delta{\mbf{#1}}}}&#10;\newcommand{\mbftilde}[1]{{\tilde{\mbf{#1}}}}&#10;\newcommand{\mbfcheck}[1]{{\check{\mbf{#1}}}}&#10;\newcommand{\colour}[2]{\color{#1}{#2}\color{black}}&#10;&#10;\newcommand{\trans}{{\ensuremath{\mathsf{T}}}} % transpose&#10;\definecolor{lightgreen}{rgb}{0.6,1,0.6}&#10;\definecolor{lightblue}{rgb}{0.85,0.85,1}&#10;\definecolor{lightred}{rgb}{1,0.75,0.75}&#10;\definecolor{verylightred}{rgb}{1,0.5,0.5}&#10;\definecolor{darkgreen}{rgb}{0.2,0.6,0.2}&#10;\definecolor{darkblue}{rgb}{0.2,0.2,0.5}&#10;\definecolor{darkred}{rgb}{0.8,0.1,0.1}&#10;\definecolor{lightgray}{rgb}{0.93,0.93,0.93}&#10;\begin{document}&#10;&#10;$$ \mc{F}_a$$&#10;&#10;\end{document}"/>
  <p:tag name="IGUANATEXSIZE" val="22"/>
  <p:tag name="IGUANATEXCURSOR" val="18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28.9839"/>
  <p:tag name="LATEXADDIN" val="\documentclass{article}&#10;\usepackage{amsmath}&#10;\usepackage[dvipsnames]{xcolor}&#10;\pagestyle{empty}&#10;&#10;%% Operators&#10;\newcommand{\norm}[1]{\left\Vert#1\right\Vert} % Norm&#10;\newcommand{\abs}[1]{\left\vert#1\right\vert} % Absolute value&#10;\newcommand{\pd}[2]{{\frac{\partial #1}{\partial #2}}} % Partial derivative&#10;\newcommand{\mc}[1]{\mathcal{#1}}  &#10;\newcommand{\mf}[1]{\mathfrak{#1}}  &#10;&#10;%% Matrix shortcuts&#10;\newcommand{\bma}[1]{\left[\begin{array}{#1}}&#10;\newcommand{\ema}{\end{array}\right]}&#10;&#10;% Basic bold for letters and symbols&#10;\DeclareMathAlphabet{\mbf}{OT1}{ptm}{b}{n}&#10;\newcommand{\mbs}[1]{{\boldsymbol{#1}}}&#10;\newcommand{\mbm}[1]{ \textbf{\textit{#1}} } % {\bm #1}&#10;\newcommand{\mbc}[1]{ \boldsymbol{\mathcal{#1}} } &#10;&#10;% helper bold symbols&#10;\newcommand{\mbsdot}[1]{{\dot{\boldsymbol{#1}}}}&#10;\newcommand{\mbsbar}[1]{{\bar{\boldsymbol{#1}}}}&#10;\newcommand{\mbshat}[1]{{\hat{\boldsymbol{#1}}}}&#10;\newcommand{\mbsvec}[1]{{\underrightarrow{\boldsymbol{#1}}}}&#10;\newcommand{\mbsdel}[1]{{\delta {\boldsymbol{#1}}}}&#10;\newcommand{\mbstilde}[1]{{\tilde{\boldsymbol{#1}}}}&#10;\newcommand{\mbfdot}[1]{{\dot{\mbf{#1}}}}&#10;\newcommand{\mbfbar}[1]{{\bar{\mbf{#1}}}}&#10;\newcommand{\mbfhat}[1]{{\hat{\mbf{#1}}}}&#10;\newcommand{\mbfvec}[1]{{\underrightarrow{\mbf{#1}}}}&#10;\newcommand{\mbfdel}[1]{{\delta{\mbf{#1}}}}&#10;\newcommand{\mbftilde}[1]{{\tilde{\mbf{#1}}}}&#10;\newcommand{\mbfcheck}[1]{{\check{\mbf{#1}}}}&#10;\newcommand{\colour}[2]{\color{#1}{#2}\color{black}}&#10;&#10;\newcommand{\trans}{{\ensuremath{\mathsf{T}}}} % transpose&#10;\definecolor{lightgreen}{rgb}{0.6,1,0.6}&#10;\definecolor{lightblue}{rgb}{0.85,0.85,1}&#10;\definecolor{lightred}{rgb}{1,0.75,0.75}&#10;\definecolor{verylightred}{rgb}{1,0.5,0.5}&#10;\definecolor{darkgreen}{rgb}{0.2,0.6,0.2}&#10;\definecolor{darkblue}{rgb}{0.2,0.2,0.5}&#10;\definecolor{darkred}{rgb}{0.8,0.1,0.1}&#10;\definecolor{lightgray}{rgb}{0.93,0.93,0.93}&#10;\begin{document}&#10;&#10;$$ \mc{F}_b$$&#10;&#10;\end{document}"/>
  <p:tag name="IGUANATEXSIZE" val="22"/>
  <p:tag name="IGUANATEXCURSOR" val="183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usepackage[dvipsnames]{xcolor}&#10;\pagestyle{empty}&#10;&#10;%% Operators&#10;\newcommand{\norm}[1]{\left\Vert#1\right\Vert} % Norm&#10;\newcommand{\abs}[1]{\left\vert#1\right\vert} % Absolute value&#10;\newcommand{\pd}[2]{{\frac{\partial #1}{\partial #2}}} % Partial derivative&#10;\newcommand{\mc}[1]{\mathcal{#1}}  &#10;\newcommand{\mf}[1]{\mathfrak{#1}}  &#10;&#10;%% Matrix shortcuts&#10;\newcommand{\bma}[1]{\left[\begin{array}{#1}}&#10;\newcommand{\ema}{\end{array}\right]}&#10;&#10;% Basic bold for letters and symbols&#10;\DeclareMathAlphabet{\mbf}{OT1}{ptm}{b}{n}&#10;\newcommand{\mbs}[1]{{\boldsymbol{#1}}}&#10;\newcommand{\mbm}[1]{ \textbf{\textit{#1}} } % {\bm #1}&#10;\newcommand{\mbc}[1]{ \boldsymbol{\mathcal{#1}} } &#10;&#10;% helper bold symbols&#10;\newcommand{\mbsdot}[1]{{\dot{\boldsymbol{#1}}}}&#10;\newcommand{\mbsbar}[1]{{\bar{\boldsymbol{#1}}}}&#10;\newcommand{\mbshat}[1]{{\hat{\boldsymbol{#1}}}}&#10;\newcommand{\mbsvec}[1]{{\underrightarrow{\boldsymbol{#1}}}}&#10;\newcommand{\mbsdel}[1]{{\delta {\boldsymbol{#1}}}}&#10;\newcommand{\mbstilde}[1]{{\tilde{\boldsymbol{#1}}}}&#10;\newcommand{\mbfdot}[1]{{\dot{\mbf{#1}}}}&#10;\newcommand{\mbfbar}[1]{{\bar{\mbf{#1}}}}&#10;\newcommand{\mbfhat}[1]{{\hat{\mbf{#1}}}}&#10;\newcommand{\mbfvec}[1]{{\underrightarrow{\mbf{#1}}}}&#10;\newcommand{\mbfdel}[1]{{\delta{\mbf{#1}}}}&#10;\newcommand{\mbftilde}[1]{{\tilde{\mbf{#1}}}}&#10;\newcommand{\mbfcheck}[1]{{\check{\mbf{#1}}}}&#10;\newcommand{\colour}[2]{\color{#1}{#2}\color{black}}&#10;&#10;\newcommand{\trans}{{\ensuremath{\mathsf{T}}}} % transpose&#10;\definecolor{lightgreen}{rgb}{0.6,1,0.6}&#10;\definecolor{lightblue}{rgb}{0.85,0.85,1}&#10;\definecolor{lightred}{rgb}{1,0.75,0.75}&#10;\definecolor{verylightred}{rgb}{1,0.5,0.5}&#10;\definecolor{darkgreen}{rgb}{0.2,0.6,0.2}&#10;\definecolor{darkblue}{rgb}{0.2,0.2,0.5}&#10;\definecolor{darkred}{rgb}{0.8,0.1,0.1}&#10;\definecolor{lightgray}{rgb}{0.93,0.93,0.93}&#10;\begin{document}&#10;&#10;$$ \theta$$&#10;&#10;\end{document}"/>
  <p:tag name="IGUANATEXSIZE" val="22"/>
  <p:tag name="IGUANATEXCURSOR" val="183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100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Cossette</dc:creator>
  <cp:lastModifiedBy>Charles Cossette</cp:lastModifiedBy>
  <cp:revision>3</cp:revision>
  <dcterms:created xsi:type="dcterms:W3CDTF">2022-10-07T20:23:51Z</dcterms:created>
  <dcterms:modified xsi:type="dcterms:W3CDTF">2023-09-03T03:59:18Z</dcterms:modified>
</cp:coreProperties>
</file>