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9"/>
  </p:notesMasterIdLst>
  <p:sldIdLst>
    <p:sldId id="258" r:id="rId2"/>
    <p:sldId id="257" r:id="rId3"/>
    <p:sldId id="275" r:id="rId4"/>
    <p:sldId id="287" r:id="rId5"/>
    <p:sldId id="284" r:id="rId6"/>
    <p:sldId id="280" r:id="rId7"/>
    <p:sldId id="282" r:id="rId8"/>
    <p:sldId id="283" r:id="rId9"/>
    <p:sldId id="279" r:id="rId10"/>
    <p:sldId id="288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86" r:id="rId21"/>
    <p:sldId id="259" r:id="rId22"/>
    <p:sldId id="272" r:id="rId23"/>
    <p:sldId id="291" r:id="rId24"/>
    <p:sldId id="293" r:id="rId25"/>
    <p:sldId id="294" r:id="rId26"/>
    <p:sldId id="29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5" autoAdjust="0"/>
    <p:restoredTop sz="93511" autoAdjust="0"/>
  </p:normalViewPr>
  <p:slideViewPr>
    <p:cSldViewPr snapToGrid="0" showGuides="1">
      <p:cViewPr>
        <p:scale>
          <a:sx n="91" d="100"/>
          <a:sy n="91" d="100"/>
        </p:scale>
        <p:origin x="1264" y="84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frosik/data-quality/blob/master/dquality/realtime/adapter.p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quality.readthedocs.org/" TargetMode="External"/><Relationship Id="rId4" Type="http://schemas.openxmlformats.org/officeDocument/2006/relationships/hyperlink" Target="mailto:bfrosik@anl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frosik/data-qualit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Verifier overview, Image Feed design, example application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br>
              <a:rPr lang="en-US" dirty="0" smtClean="0"/>
            </a:br>
            <a:r>
              <a:rPr lang="en-US" dirty="0" smtClean="0"/>
              <a:t>verification tools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9856" y="3332301"/>
            <a:ext cx="2692871" cy="295275"/>
          </a:xfrm>
        </p:spPr>
        <p:txBody>
          <a:bodyPr/>
          <a:lstStyle/>
          <a:p>
            <a:r>
              <a:rPr lang="en-US" dirty="0" smtClean="0"/>
              <a:t>Barbara Frosik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19856" y="3746865"/>
            <a:ext cx="4256844" cy="8504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Principal Software Engineer</a:t>
            </a:r>
          </a:p>
          <a:p>
            <a:r>
              <a:rPr lang="en-US" dirty="0" smtClean="0"/>
              <a:t>Scientific Software Engineering &amp; Data Management</a:t>
            </a:r>
          </a:p>
          <a:p>
            <a:r>
              <a:rPr lang="en-US" dirty="0" smtClean="0"/>
              <a:t>Advanced Photon Source</a:t>
            </a:r>
          </a:p>
          <a:p>
            <a:r>
              <a:rPr lang="en-US" dirty="0" smtClean="0"/>
              <a:t>Argonne National Laboratory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March 20, 2017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858941" y="3536629"/>
            <a:ext cx="4285059" cy="1034081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collaboration with beamline 32-ID scientists</a:t>
            </a:r>
          </a:p>
          <a:p>
            <a:r>
              <a:rPr lang="en-US" b="1" dirty="0" smtClean="0"/>
              <a:t>Francesco De Carlo</a:t>
            </a:r>
          </a:p>
          <a:p>
            <a:r>
              <a:rPr lang="en-US" b="1" dirty="0" err="1" smtClean="0"/>
              <a:t>Doga</a:t>
            </a:r>
            <a:r>
              <a:rPr lang="en-US" b="1" dirty="0" smtClean="0"/>
              <a:t> </a:t>
            </a:r>
            <a:r>
              <a:rPr lang="en-US" b="1" dirty="0" err="1" smtClean="0"/>
              <a:t>Gursoy</a:t>
            </a:r>
            <a:endParaRPr lang="en-US" b="1" dirty="0" smtClean="0"/>
          </a:p>
          <a:p>
            <a:r>
              <a:rPr lang="en-US" dirty="0"/>
              <a:t>e</a:t>
            </a:r>
            <a:r>
              <a:rPr lang="en-US" dirty="0" smtClean="0"/>
              <a:t>t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PV – verifies settings of process variables; can be run before experiment, as well as periodically during experiment</a:t>
            </a:r>
          </a:p>
          <a:p>
            <a:r>
              <a:rPr lang="en-US" dirty="0"/>
              <a:t>Quality results verifiers</a:t>
            </a:r>
          </a:p>
          <a:p>
            <a:pPr lvl="1"/>
            <a:r>
              <a:rPr lang="en-US" dirty="0"/>
              <a:t>Data verifier – verifies quality of experiment data in a file (</a:t>
            </a:r>
            <a:r>
              <a:rPr lang="en-US" dirty="0" err="1"/>
              <a:t>hdf</a:t>
            </a:r>
            <a:r>
              <a:rPr lang="en-US" dirty="0"/>
              <a:t>, </a:t>
            </a:r>
            <a:r>
              <a:rPr lang="en-US" dirty="0" err="1"/>
              <a:t>ge</a:t>
            </a:r>
            <a:r>
              <a:rPr lang="en-US" dirty="0"/>
              <a:t>, tiff)</a:t>
            </a:r>
          </a:p>
          <a:p>
            <a:pPr lvl="1"/>
            <a:r>
              <a:rPr lang="en-US" dirty="0"/>
              <a:t>Monitor – monitors directory for experiment data files, and runs data verifier on discovery</a:t>
            </a:r>
          </a:p>
          <a:p>
            <a:pPr lvl="1"/>
            <a:r>
              <a:rPr lang="en-US" dirty="0"/>
              <a:t>Structure – used for </a:t>
            </a:r>
            <a:r>
              <a:rPr lang="en-US" dirty="0" err="1"/>
              <a:t>hdf</a:t>
            </a:r>
            <a:r>
              <a:rPr lang="en-US" dirty="0"/>
              <a:t> type files. Verifies that the tags are in sync with gathered data.</a:t>
            </a:r>
          </a:p>
          <a:p>
            <a:r>
              <a:rPr lang="en-US" dirty="0"/>
              <a:t>Real-time – verifies quality of experiment data while experiment is collecting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46955" y="1571449"/>
            <a:ext cx="2940709" cy="176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36339" y="1013239"/>
            <a:ext cx="1085850" cy="5810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handler</a:t>
            </a:r>
          </a:p>
        </p:txBody>
      </p:sp>
      <p:sp>
        <p:nvSpPr>
          <p:cNvPr id="8" name="Oval 7"/>
          <p:cNvSpPr/>
          <p:nvPr/>
        </p:nvSpPr>
        <p:spPr>
          <a:xfrm>
            <a:off x="2389493" y="898939"/>
            <a:ext cx="941971" cy="8096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aggregate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8183" y="3194464"/>
            <a:ext cx="1238250" cy="101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Experiment</a:t>
            </a:r>
          </a:p>
          <a:p>
            <a:pPr algn="ctr"/>
            <a:r>
              <a:rPr lang="en-US" sz="1350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0027" y="2089564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986713" y="2218242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2701107" y="2451514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464" y="1456151"/>
            <a:ext cx="904875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31464" y="1127539"/>
            <a:ext cx="9048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01011" y="1313276"/>
            <a:ext cx="34289" cy="2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3636265" y="1313276"/>
            <a:ext cx="34289" cy="2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3760090" y="1313276"/>
            <a:ext cx="34289" cy="2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3091520" y="2589419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frames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1937" y="1554464"/>
            <a:ext cx="6944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results</a:t>
            </a:r>
          </a:p>
        </p:txBody>
      </p:sp>
      <p:sp>
        <p:nvSpPr>
          <p:cNvPr id="20" name="Oval 19"/>
          <p:cNvSpPr/>
          <p:nvPr/>
        </p:nvSpPr>
        <p:spPr>
          <a:xfrm>
            <a:off x="997481" y="3354395"/>
            <a:ext cx="1138686" cy="699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Data </a:t>
            </a:r>
            <a:r>
              <a:rPr lang="en-US" sz="1350" dirty="0"/>
              <a:t>verifier</a:t>
            </a:r>
          </a:p>
        </p:txBody>
      </p:sp>
      <p:cxnSp>
        <p:nvCxnSpPr>
          <p:cNvPr id="21" name="Straight Arrow Connector 20"/>
          <p:cNvCxnSpPr>
            <a:stCxn id="10" idx="1"/>
            <a:endCxn id="29" idx="6"/>
          </p:cNvCxnSpPr>
          <p:nvPr/>
        </p:nvCxnSpPr>
        <p:spPr>
          <a:xfrm flipH="1">
            <a:off x="2136167" y="3704052"/>
            <a:ext cx="462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1627" y="4213639"/>
            <a:ext cx="989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hdf</a:t>
            </a:r>
            <a:r>
              <a:rPr lang="en-US" sz="1350" dirty="0"/>
              <a:t>, </a:t>
            </a:r>
            <a:r>
              <a:rPr lang="en-US" sz="1350" dirty="0" err="1"/>
              <a:t>ge</a:t>
            </a:r>
            <a:r>
              <a:rPr lang="en-US" sz="1350" dirty="0"/>
              <a:t>, tiff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9112" y="822352"/>
            <a:ext cx="83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Aggr</a:t>
            </a:r>
            <a:r>
              <a:rPr lang="en-US" sz="1350" dirty="0"/>
              <a:t> res</a:t>
            </a:r>
          </a:p>
        </p:txBody>
      </p:sp>
      <p:sp>
        <p:nvSpPr>
          <p:cNvPr id="24" name="Oval 23"/>
          <p:cNvSpPr/>
          <p:nvPr/>
        </p:nvSpPr>
        <p:spPr>
          <a:xfrm>
            <a:off x="6611121" y="3331580"/>
            <a:ext cx="1138686" cy="699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Image feed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69944" y="1603789"/>
            <a:ext cx="2210520" cy="172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60710" y="2024481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5748829" y="2183490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5997674" y="2370730"/>
            <a:ext cx="37623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5304602" y="2497227"/>
            <a:ext cx="8579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frames</a:t>
            </a:r>
          </a:p>
          <a:p>
            <a:r>
              <a:rPr lang="en-US" sz="1350" dirty="0"/>
              <a:t>real-time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685476" y="3194464"/>
            <a:ext cx="1238250" cy="101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Channel</a:t>
            </a:r>
          </a:p>
          <a:p>
            <a:pPr algn="ctr"/>
            <a:r>
              <a:rPr lang="en-US" sz="1350" dirty="0"/>
              <a:t>Access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23726" y="3704052"/>
            <a:ext cx="68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075" y="2981975"/>
            <a:ext cx="3795264" cy="1633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Rounded Rectangle 32"/>
          <p:cNvSpPr/>
          <p:nvPr/>
        </p:nvSpPr>
        <p:spPr>
          <a:xfrm>
            <a:off x="4496718" y="2992954"/>
            <a:ext cx="3795264" cy="1633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41075" y="191699"/>
            <a:ext cx="8372901" cy="408923"/>
          </a:xfrm>
        </p:spPr>
        <p:txBody>
          <a:bodyPr/>
          <a:lstStyle/>
          <a:p>
            <a:r>
              <a:rPr lang="en-US" sz="2000" dirty="0" smtClean="0"/>
              <a:t>Verifier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0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spect="1"/>
          </p:cNvSpPr>
          <p:nvPr>
            <p:ph type="sldNum" sz="quarter" idx="13"/>
          </p:nvPr>
        </p:nvSpPr>
        <p:spPr>
          <a:xfrm>
            <a:off x="2852221" y="4738728"/>
            <a:ext cx="397766" cy="115109"/>
          </a:xfrm>
        </p:spPr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5676153" y="562707"/>
            <a:ext cx="2356566" cy="4510661"/>
          </a:xfrm>
          <a:prstGeom prst="rect">
            <a:avLst/>
          </a:prstGeom>
          <a:solidFill>
            <a:srgbClr val="FFC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899417" y="963977"/>
            <a:ext cx="1529537" cy="969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data1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86266" y="1151347"/>
            <a:ext cx="1411983" cy="7825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verifier1</a:t>
            </a:r>
            <a:endParaRPr lang="en-US" dirty="0"/>
          </a:p>
        </p:txBody>
      </p: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>
            <a:off x="2311142" y="1529468"/>
            <a:ext cx="359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spect="1"/>
          </p:cNvSpPr>
          <p:nvPr/>
        </p:nvSpPr>
        <p:spPr>
          <a:xfrm>
            <a:off x="5978461" y="1917779"/>
            <a:ext cx="971046" cy="32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hdf</a:t>
            </a:r>
            <a:r>
              <a:rPr lang="en-US" dirty="0" smtClean="0"/>
              <a:t>, </a:t>
            </a:r>
            <a:r>
              <a:rPr lang="en-US" dirty="0" err="1" smtClean="0"/>
              <a:t>ge</a:t>
            </a:r>
            <a:r>
              <a:rPr lang="en-US" dirty="0" smtClean="0"/>
              <a:t>, tiff</a:t>
            </a:r>
            <a:endParaRPr lang="en-US" dirty="0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99935" y="828405"/>
            <a:ext cx="6994642" cy="145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907485" y="2700378"/>
            <a:ext cx="1529537" cy="783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data2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034717" y="2701031"/>
            <a:ext cx="1510783" cy="7825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verifier2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 noChangeAspect="1"/>
            <a:stCxn id="12" idx="1"/>
            <a:endCxn id="13" idx="6"/>
          </p:cNvCxnSpPr>
          <p:nvPr/>
        </p:nvCxnSpPr>
        <p:spPr>
          <a:xfrm flipH="1">
            <a:off x="4545500" y="3091979"/>
            <a:ext cx="1361985" cy="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978461" y="3460893"/>
            <a:ext cx="971046" cy="32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hdf</a:t>
            </a:r>
            <a:r>
              <a:rPr lang="en-US" dirty="0" smtClean="0"/>
              <a:t>, </a:t>
            </a:r>
            <a:r>
              <a:rPr lang="en-US" dirty="0" err="1" smtClean="0"/>
              <a:t>ge</a:t>
            </a:r>
            <a:r>
              <a:rPr lang="en-US" dirty="0" smtClean="0"/>
              <a:t>, tiff</a:t>
            </a:r>
            <a:endParaRPr lang="en-US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699935" y="2429510"/>
            <a:ext cx="6994642" cy="1422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07279" y="4207373"/>
            <a:ext cx="1534056" cy="7825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6215211" y="4178714"/>
            <a:ext cx="1021303" cy="56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monitored</a:t>
            </a:r>
          </a:p>
          <a:p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>
            <a:off x="4562222" y="4612635"/>
            <a:ext cx="1383460" cy="5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4572563" y="4203678"/>
            <a:ext cx="809544" cy="32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observe</a:t>
            </a:r>
            <a:endParaRPr lang="en-US"/>
          </a:p>
        </p:txBody>
      </p:sp>
      <p:cxnSp>
        <p:nvCxnSpPr>
          <p:cNvPr id="21" name="Straight Arrow Connector 20"/>
          <p:cNvCxnSpPr>
            <a:cxnSpLocks noChangeAspect="1"/>
            <a:stCxn id="17" idx="0"/>
            <a:endCxn id="13" idx="4"/>
          </p:cNvCxnSpPr>
          <p:nvPr/>
        </p:nvCxnSpPr>
        <p:spPr>
          <a:xfrm flipV="1">
            <a:off x="3774307" y="3483579"/>
            <a:ext cx="15802" cy="72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 noChangeAspect="1"/>
            <a:stCxn id="17" idx="1"/>
            <a:endCxn id="8" idx="4"/>
          </p:cNvCxnSpPr>
          <p:nvPr/>
        </p:nvCxnSpPr>
        <p:spPr>
          <a:xfrm flipH="1" flipV="1">
            <a:off x="1592258" y="1933895"/>
            <a:ext cx="1639678" cy="238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41075" y="191699"/>
            <a:ext cx="8372901" cy="408923"/>
          </a:xfrm>
        </p:spPr>
        <p:txBody>
          <a:bodyPr/>
          <a:lstStyle/>
          <a:p>
            <a:r>
              <a:rPr lang="en-US" sz="2000" dirty="0" smtClean="0"/>
              <a:t>Monitoring file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>
            <a:endCxn id="29" idx="2"/>
          </p:cNvCxnSpPr>
          <p:nvPr/>
        </p:nvCxnSpPr>
        <p:spPr>
          <a:xfrm flipV="1">
            <a:off x="6180969" y="1360831"/>
            <a:ext cx="1842690" cy="240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353629" y="1228893"/>
            <a:ext cx="1288137" cy="7606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31788" y="1061587"/>
            <a:ext cx="1224641" cy="10598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aggregate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380910" y="1636811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4490" y="1886188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04404" y="2218214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17596" y="1836355"/>
            <a:ext cx="1126328" cy="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17596" y="1392509"/>
            <a:ext cx="1126328" cy="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96537" y="1646205"/>
            <a:ext cx="40679" cy="38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76875" y="1646205"/>
            <a:ext cx="40679" cy="38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1975" y="1646205"/>
            <a:ext cx="40679" cy="38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34710" y="2298312"/>
            <a:ext cx="719104" cy="362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0475" y="1956323"/>
            <a:ext cx="713570" cy="362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12194" y="1061587"/>
            <a:ext cx="138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dirty="0" smtClean="0"/>
              <a:t>ggregated </a:t>
            </a:r>
            <a:r>
              <a:rPr lang="en-US" sz="1400" dirty="0" smtClean="0"/>
              <a:t>res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5164477" y="3630615"/>
            <a:ext cx="1350815" cy="91544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feed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3997698" y="1989495"/>
            <a:ext cx="1542779" cy="16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1988" y="2260527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2261" y="2359354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23431" y="2485362"/>
            <a:ext cx="446329" cy="498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938" y="2384943"/>
            <a:ext cx="910387" cy="634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rames</a:t>
            </a:r>
          </a:p>
          <a:p>
            <a:r>
              <a:rPr lang="en-US" dirty="0"/>
              <a:t>r</a:t>
            </a:r>
            <a:r>
              <a:rPr lang="en-US" dirty="0" smtClean="0"/>
              <a:t>eal-time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74797" y="3512230"/>
            <a:ext cx="1468928" cy="1152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</a:p>
          <a:p>
            <a:pPr algn="ctr"/>
            <a:r>
              <a:rPr lang="en-US" dirty="0" smtClean="0"/>
              <a:t>Access</a:t>
            </a:r>
          </a:p>
        </p:txBody>
      </p:sp>
      <p:cxnSp>
        <p:nvCxnSpPr>
          <p:cNvPr id="27" name="Straight Arrow Connector 26"/>
          <p:cNvCxnSpPr>
            <a:stCxn id="26" idx="3"/>
            <a:endCxn id="20" idx="2"/>
          </p:cNvCxnSpPr>
          <p:nvPr/>
        </p:nvCxnSpPr>
        <p:spPr>
          <a:xfrm>
            <a:off x="4143725" y="4088340"/>
            <a:ext cx="102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42126" y="3297498"/>
            <a:ext cx="4502299" cy="1508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79590" y="600229"/>
            <a:ext cx="1288137" cy="7606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41075" y="191699"/>
            <a:ext cx="8372901" cy="408923"/>
          </a:xfrm>
        </p:spPr>
        <p:txBody>
          <a:bodyPr/>
          <a:lstStyle/>
          <a:p>
            <a:r>
              <a:rPr lang="en-US" sz="2000" dirty="0" smtClean="0"/>
              <a:t>Live feed usage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2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targeted to validate specific experiment </a:t>
            </a:r>
            <a:r>
              <a:rPr lang="en-US" dirty="0" smtClean="0"/>
              <a:t>data</a:t>
            </a:r>
          </a:p>
          <a:p>
            <a:r>
              <a:rPr lang="en-US" dirty="0"/>
              <a:t>The checks </a:t>
            </a:r>
            <a:r>
              <a:rPr lang="en-US" dirty="0" smtClean="0"/>
              <a:t>are configured</a:t>
            </a:r>
          </a:p>
          <a:p>
            <a:r>
              <a:rPr lang="en-US" dirty="0"/>
              <a:t>Easy to add quality check function to the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Check o</a:t>
            </a:r>
            <a:r>
              <a:rPr lang="en-US" dirty="0" smtClean="0"/>
              <a:t>n </a:t>
            </a:r>
            <a:r>
              <a:rPr lang="en-US" dirty="0"/>
              <a:t>each frame (ex: mean value expected in certain bounds)</a:t>
            </a:r>
          </a:p>
          <a:p>
            <a:r>
              <a:rPr lang="en-US" dirty="0"/>
              <a:t>Check on the collected so far frames (ex: number of saturation points exceeded limit)</a:t>
            </a:r>
          </a:p>
          <a:p>
            <a:r>
              <a:rPr lang="en-US" dirty="0" smtClean="0"/>
              <a:t>The </a:t>
            </a:r>
            <a:r>
              <a:rPr lang="en-US" dirty="0"/>
              <a:t>same function can be used to </a:t>
            </a:r>
            <a:r>
              <a:rPr lang="en-US" dirty="0" smtClean="0"/>
              <a:t>assess </a:t>
            </a:r>
            <a:r>
              <a:rPr lang="en-US" dirty="0"/>
              <a:t>experiment data taken by different detector by using different </a:t>
            </a:r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83" y="980089"/>
            <a:ext cx="8372901" cy="3317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pv_file</a:t>
            </a:r>
            <a:r>
              <a:rPr lang="en-US" dirty="0"/>
              <a:t>' = /home/beams/USR32IDC/.</a:t>
            </a:r>
            <a:r>
              <a:rPr lang="en-US" dirty="0" err="1"/>
              <a:t>dquality</a:t>
            </a:r>
            <a:r>
              <a:rPr lang="en-US" dirty="0"/>
              <a:t>/32id_nano/schemas/</a:t>
            </a:r>
            <a:r>
              <a:rPr lang="en-US" dirty="0" err="1"/>
              <a:t>pvs.json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'limits' = /home/beams/USR32IDC/.</a:t>
            </a:r>
            <a:r>
              <a:rPr lang="en-US" dirty="0" err="1"/>
              <a:t>dquality</a:t>
            </a:r>
            <a:r>
              <a:rPr lang="en-US" dirty="0"/>
              <a:t>/32id_nano/schemas/</a:t>
            </a:r>
            <a:r>
              <a:rPr lang="en-US" dirty="0" err="1"/>
              <a:t>limits.json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quality_checks</a:t>
            </a:r>
            <a:r>
              <a:rPr lang="en-US" dirty="0"/>
              <a:t>' = /home/beams/USR32IDC/.</a:t>
            </a:r>
            <a:r>
              <a:rPr lang="en-US" dirty="0" err="1"/>
              <a:t>dquality</a:t>
            </a:r>
            <a:r>
              <a:rPr lang="en-US" dirty="0"/>
              <a:t>/32id_nano/schemas/</a:t>
            </a:r>
            <a:r>
              <a:rPr lang="en-US" dirty="0" err="1"/>
              <a:t>quality_checks.json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time_zone</a:t>
            </a:r>
            <a:r>
              <a:rPr lang="en-US" dirty="0"/>
              <a:t>' = America/Chicago</a:t>
            </a:r>
          </a:p>
          <a:p>
            <a:pPr>
              <a:lnSpc>
                <a:spcPct val="100000"/>
              </a:lnSpc>
            </a:pPr>
            <a:r>
              <a:rPr lang="en-US" dirty="0"/>
              <a:t>'extensions' = .hd5, .HD5, .hdf5, .HDF5, .h5, .H5</a:t>
            </a:r>
          </a:p>
          <a:p>
            <a:pPr>
              <a:lnSpc>
                <a:spcPct val="100000"/>
              </a:lnSpc>
            </a:pPr>
            <a:r>
              <a:rPr lang="en-US" dirty="0"/>
              <a:t>#real-time verifier</a:t>
            </a:r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feedback_type</a:t>
            </a:r>
            <a:r>
              <a:rPr lang="en-US" dirty="0"/>
              <a:t>' =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'detector' = BBF1</a:t>
            </a:r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detector_basic</a:t>
            </a:r>
            <a:r>
              <a:rPr lang="en-US" dirty="0"/>
              <a:t>' = cam1</a:t>
            </a:r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detector_image</a:t>
            </a:r>
            <a:r>
              <a:rPr lang="en-US" dirty="0"/>
              <a:t>' = image1</a:t>
            </a:r>
          </a:p>
          <a:p>
            <a:pPr>
              <a:lnSpc>
                <a:spcPct val="100000"/>
              </a:lnSpc>
            </a:pPr>
            <a:r>
              <a:rPr lang="en-US" dirty="0"/>
              <a:t>'</a:t>
            </a:r>
            <a:r>
              <a:rPr lang="en-US" dirty="0" err="1"/>
              <a:t>no_frames</a:t>
            </a:r>
            <a:r>
              <a:rPr lang="en-US" dirty="0"/>
              <a:t>' = 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9483"/>
            <a:ext cx="8372901" cy="35859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{"</a:t>
            </a:r>
            <a:r>
              <a:rPr lang="en-US" sz="1600" dirty="0" err="1"/>
              <a:t>S:SRcurrentAI</a:t>
            </a:r>
            <a:r>
              <a:rPr lang="en-US" sz="1600" dirty="0"/>
              <a:t>" 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"</a:t>
            </a:r>
            <a:r>
              <a:rPr lang="en-US" sz="1600" dirty="0" err="1"/>
              <a:t>greater_than</a:t>
            </a:r>
            <a:r>
              <a:rPr lang="en-US" sz="1600" dirty="0"/>
              <a:t>" : 60.0,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"</a:t>
            </a:r>
            <a:r>
              <a:rPr lang="en-US" sz="1600" dirty="0" err="1"/>
              <a:t>less_than</a:t>
            </a:r>
            <a:r>
              <a:rPr lang="en-US" sz="1600" dirty="0"/>
              <a:t>" : </a:t>
            </a:r>
            <a:r>
              <a:rPr lang="en-US" sz="1600" dirty="0" smtClean="0"/>
              <a:t>102.0 },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"</a:t>
            </a:r>
            <a:r>
              <a:rPr lang="en-US" sz="1600" dirty="0"/>
              <a:t>ID32ds:Energy.VAL" 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	"</a:t>
            </a:r>
            <a:r>
              <a:rPr lang="en-US" sz="1600" dirty="0" err="1"/>
              <a:t>greater_than</a:t>
            </a:r>
            <a:r>
              <a:rPr lang="en-US" sz="1600" dirty="0"/>
              <a:t>": 5.0,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	"</a:t>
            </a:r>
            <a:r>
              <a:rPr lang="en-US" sz="1600" dirty="0" err="1"/>
              <a:t>less_than</a:t>
            </a:r>
            <a:r>
              <a:rPr lang="en-US" sz="1600" dirty="0"/>
              <a:t>" : </a:t>
            </a:r>
            <a:r>
              <a:rPr lang="en-US" sz="1600" dirty="0" smtClean="0"/>
              <a:t>30.0},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"ID32us:Gap.VAL" : { </a:t>
            </a:r>
          </a:p>
          <a:p>
            <a:pPr marL="0" indent="0">
              <a:buNone/>
            </a:pPr>
            <a:r>
              <a:rPr lang="en-US" sz="1600" dirty="0"/>
              <a:t>   	"</a:t>
            </a:r>
            <a:r>
              <a:rPr lang="en-US" sz="1600" dirty="0" err="1"/>
              <a:t>greater_or_equal</a:t>
            </a:r>
            <a:r>
              <a:rPr lang="en-US" sz="1600" dirty="0"/>
              <a:t>" : 3.0, </a:t>
            </a:r>
          </a:p>
          <a:p>
            <a:pPr marL="0" indent="0">
              <a:buNone/>
            </a:pPr>
            <a:r>
              <a:rPr lang="en-US" sz="1600" dirty="0"/>
              <a:t>   	"</a:t>
            </a:r>
            <a:r>
              <a:rPr lang="en-US" sz="1600" dirty="0" err="1"/>
              <a:t>less_or_equal</a:t>
            </a:r>
            <a:r>
              <a:rPr lang="en-US" sz="1600" dirty="0"/>
              <a:t>" : </a:t>
            </a:r>
            <a:r>
              <a:rPr lang="en-US" sz="1600" dirty="0" smtClean="0"/>
              <a:t>50.0},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"32ida:BraggEAO.VAL" : {  </a:t>
            </a:r>
          </a:p>
          <a:p>
            <a:pPr marL="0" indent="0">
              <a:buNone/>
            </a:pPr>
            <a:r>
              <a:rPr lang="en-US" sz="1600" dirty="0"/>
              <a:t>  	"</a:t>
            </a:r>
            <a:r>
              <a:rPr lang="en-US" sz="1600" dirty="0" err="1"/>
              <a:t>greater_or_equal</a:t>
            </a:r>
            <a:r>
              <a:rPr lang="en-US" sz="1600" dirty="0"/>
              <a:t>" : 5.0, </a:t>
            </a:r>
          </a:p>
          <a:p>
            <a:pPr marL="0" indent="0">
              <a:buNone/>
            </a:pPr>
            <a:r>
              <a:rPr lang="en-US" sz="1600" dirty="0"/>
              <a:t>   	"</a:t>
            </a:r>
            <a:r>
              <a:rPr lang="en-US" sz="1600" dirty="0" err="1"/>
              <a:t>less_or_equal</a:t>
            </a:r>
            <a:r>
              <a:rPr lang="en-US" sz="1600" dirty="0"/>
              <a:t>" : </a:t>
            </a:r>
            <a:r>
              <a:rPr lang="en-US" sz="1600" dirty="0" smtClean="0"/>
              <a:t>25.0  } }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Limits.json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80160"/>
            <a:ext cx="8372901" cy="34452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  "data" : {</a:t>
            </a:r>
          </a:p>
          <a:p>
            <a:pPr marL="0" indent="0">
              <a:buNone/>
            </a:pPr>
            <a:r>
              <a:rPr lang="en-US" dirty="0"/>
              <a:t>      "mean" : {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low_limit</a:t>
            </a:r>
            <a:r>
              <a:rPr lang="en-US" dirty="0"/>
              <a:t>" : 400,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high_limit</a:t>
            </a:r>
            <a:r>
              <a:rPr lang="en-US" dirty="0"/>
              <a:t>" : 600    }, </a:t>
            </a:r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en-US" dirty="0" err="1"/>
              <a:t>stat_mean</a:t>
            </a:r>
            <a:r>
              <a:rPr lang="en-US" dirty="0"/>
              <a:t>" : { 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low_limit</a:t>
            </a:r>
            <a:r>
              <a:rPr lang="en-US" dirty="0"/>
              <a:t>" : -150, 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high_limit</a:t>
            </a:r>
            <a:r>
              <a:rPr lang="en-US" dirty="0"/>
              <a:t>" : 150      },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std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 "</a:t>
            </a:r>
            <a:r>
              <a:rPr lang="en-US" dirty="0" err="1"/>
              <a:t>low_limit</a:t>
            </a:r>
            <a:r>
              <a:rPr lang="en-US" dirty="0"/>
              <a:t>" : 150, 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high_limit</a:t>
            </a:r>
            <a:r>
              <a:rPr lang="en-US" dirty="0"/>
              <a:t>" : 200       }   }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Quality_checks.json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 “data” :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"QUALITYCHECK_MEAN" : ["STAT_MEAN"], </a:t>
            </a:r>
            <a:r>
              <a:rPr lang="en-US" dirty="0" smtClean="0"/>
              <a:t>"</a:t>
            </a:r>
            <a:r>
              <a:rPr lang="en-US" dirty="0"/>
              <a:t>QUALITYCHECK_STD" : </a:t>
            </a:r>
            <a:r>
              <a:rPr lang="en-US" dirty="0" smtClean="0"/>
              <a:t>[]},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data_white</a:t>
            </a:r>
            <a:r>
              <a:rPr lang="en-US" dirty="0" smtClean="0"/>
              <a:t>”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"QUALITYCHECK_MEAN" : [</a:t>
            </a:r>
            <a:r>
              <a:rPr lang="en-US" dirty="0" smtClean="0"/>
              <a:t>], "</a:t>
            </a:r>
            <a:r>
              <a:rPr lang="en-US" dirty="0"/>
              <a:t>QUALITYCHECK_STD" : </a:t>
            </a:r>
            <a:r>
              <a:rPr lang="en-US" dirty="0" smtClean="0"/>
              <a:t>[]},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data_dark</a:t>
            </a:r>
            <a:r>
              <a:rPr lang="en-US" dirty="0" smtClean="0"/>
              <a:t>” :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"QUALITYCHECK_MEAN" : </a:t>
            </a:r>
            <a:r>
              <a:rPr lang="en-US" dirty="0" smtClean="0"/>
              <a:t>[]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provided in a text file. It lists the result for each frame, and for each check method.</a:t>
            </a:r>
          </a:p>
          <a:p>
            <a:r>
              <a:rPr lang="en-US" dirty="0"/>
              <a:t>The output of verification is a list of frame indexes that did not pass the quality checks. The list can be used as an input to subsequent calculations.</a:t>
            </a:r>
          </a:p>
          <a:p>
            <a:r>
              <a:rPr lang="en-US" dirty="0"/>
              <a:t>The real-time verifier provides immediate feedback. Currently the user can choose console and log file. There are plans to add live feedback on the experiment status </a:t>
            </a:r>
            <a:r>
              <a:rPr lang="en-US"/>
              <a:t>web </a:t>
            </a:r>
            <a:r>
              <a:rPr lang="en-US" smtClean="0"/>
              <a:t>page.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Francesco De Carlo, </a:t>
            </a:r>
            <a:r>
              <a:rPr lang="en-US" dirty="0" err="1"/>
              <a:t>Doga</a:t>
            </a:r>
            <a:r>
              <a:rPr lang="en-US" dirty="0"/>
              <a:t> </a:t>
            </a:r>
            <a:r>
              <a:rPr lang="en-US" dirty="0" err="1"/>
              <a:t>Gursoy</a:t>
            </a:r>
            <a:r>
              <a:rPr lang="en-US" dirty="0"/>
              <a:t>, Rafael </a:t>
            </a:r>
            <a:r>
              <a:rPr lang="en-US" dirty="0" err="1"/>
              <a:t>Vescovi</a:t>
            </a:r>
            <a:r>
              <a:rPr lang="en-US" dirty="0"/>
              <a:t>, Vincent De Andrade; Jun-Sung Park, John </a:t>
            </a:r>
            <a:r>
              <a:rPr lang="en-US" dirty="0" err="1"/>
              <a:t>Hammomds</a:t>
            </a:r>
            <a:r>
              <a:rPr lang="en-US" dirty="0"/>
              <a:t>, Nicholas Schwarz, </a:t>
            </a:r>
            <a:r>
              <a:rPr lang="en-US" dirty="0" smtClean="0"/>
              <a:t> </a:t>
            </a:r>
            <a:r>
              <a:rPr lang="en-US" dirty="0"/>
              <a:t>Arthur </a:t>
            </a:r>
            <a:r>
              <a:rPr lang="en-US" dirty="0" err="1" smtClean="0"/>
              <a:t>Glowacki</a:t>
            </a:r>
            <a:r>
              <a:rPr lang="en-US" dirty="0" smtClean="0"/>
              <a:t>, </a:t>
            </a:r>
            <a:r>
              <a:rPr lang="en-US" dirty="0"/>
              <a:t>Mark </a:t>
            </a:r>
            <a:r>
              <a:rPr lang="en-US" dirty="0" smtClean="0"/>
              <a:t>Rivers, Tim Madden, </a:t>
            </a:r>
            <a:r>
              <a:rPr lang="en-US" dirty="0" err="1" smtClean="0"/>
              <a:t>Sinisa</a:t>
            </a:r>
            <a:r>
              <a:rPr lang="en-US" dirty="0" smtClean="0"/>
              <a:t> </a:t>
            </a:r>
            <a:r>
              <a:rPr lang="en-US" dirty="0" err="1" smtClean="0"/>
              <a:t>Veseli</a:t>
            </a:r>
            <a:r>
              <a:rPr lang="en-US" dirty="0" smtClean="0"/>
              <a:t>, </a:t>
            </a:r>
            <a:r>
              <a:rPr lang="en-US" dirty="0" err="1" smtClean="0"/>
              <a:t>Tekin</a:t>
            </a:r>
            <a:r>
              <a:rPr lang="en-US" dirty="0" smtClean="0"/>
              <a:t> </a:t>
            </a:r>
            <a:r>
              <a:rPr lang="en-US" dirty="0" err="1" smtClean="0"/>
              <a:t>Bicer</a:t>
            </a:r>
            <a:endParaRPr lang="en-US" dirty="0"/>
          </a:p>
          <a:p>
            <a:r>
              <a:rPr lang="en-US" dirty="0"/>
              <a:t>Thank you for great ideas, help, support, consultations.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Documentation Examples tab there are code snippets for each verifier.</a:t>
            </a:r>
          </a:p>
          <a:p>
            <a:pPr lvl="1"/>
            <a:r>
              <a:rPr lang="en-US" dirty="0" smtClean="0"/>
              <a:t>The examples are run with the assumption that a configuration file exists in a folder defined by “instrument”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contains another suite of examples in a </a:t>
            </a:r>
            <a:r>
              <a:rPr lang="en-US" dirty="0" err="1" smtClean="0"/>
              <a:t>check.py</a:t>
            </a:r>
            <a:r>
              <a:rPr lang="en-US" dirty="0" smtClean="0"/>
              <a:t> and </a:t>
            </a:r>
            <a:r>
              <a:rPr lang="en-US" dirty="0" err="1" smtClean="0"/>
              <a:t>check_rt.py</a:t>
            </a:r>
            <a:r>
              <a:rPr lang="en-US" dirty="0" smtClean="0"/>
              <a:t> files</a:t>
            </a:r>
          </a:p>
          <a:p>
            <a:pPr lvl="1"/>
            <a:r>
              <a:rPr lang="en-US" dirty="0" err="1" smtClean="0"/>
              <a:t>dquality.pv.verify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dquality.monitor.verify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/>
              <a:t>, folder,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num_files</a:t>
            </a:r>
            <a:r>
              <a:rPr lang="en-US" dirty="0" smtClean="0"/>
              <a:t>))</a:t>
            </a:r>
          </a:p>
          <a:p>
            <a:pPr lvl="1"/>
            <a:r>
              <a:rPr lang="en-US" dirty="0" err="1" smtClean="0"/>
              <a:t>dquality.data.verify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dquality.hdf.verify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dquality.realtime.real_time.verify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/>
              <a:t>, </a:t>
            </a:r>
            <a:r>
              <a:rPr lang="en-US" dirty="0" err="1"/>
              <a:t>report_file</a:t>
            </a:r>
            <a:r>
              <a:rPr lang="en-US" dirty="0"/>
              <a:t>, sequence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3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Image </a:t>
            </a:r>
            <a:r>
              <a:rPr lang="en-US" dirty="0" smtClean="0"/>
              <a:t>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Image </a:t>
            </a:r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Channel Access plugin</a:t>
            </a:r>
          </a:p>
          <a:p>
            <a:r>
              <a:rPr lang="en-US" dirty="0"/>
              <a:t>Uses </a:t>
            </a:r>
            <a:r>
              <a:rPr lang="en-US" dirty="0" err="1"/>
              <a:t>pyepics</a:t>
            </a:r>
            <a:endParaRPr lang="en-US" dirty="0"/>
          </a:p>
          <a:p>
            <a:r>
              <a:rPr lang="en-US" dirty="0"/>
              <a:t>It provides a high level python API to retrieve image data at the time it is recorded</a:t>
            </a:r>
          </a:p>
          <a:p>
            <a:r>
              <a:rPr lang="en-US" dirty="0"/>
              <a:t>User needs to write defined methods in an </a:t>
            </a:r>
            <a:r>
              <a:rPr lang="en-US" dirty="0" err="1"/>
              <a:t>adapter.py</a:t>
            </a:r>
            <a:r>
              <a:rPr lang="en-US" dirty="0"/>
              <a:t> file and define Area Detector prefixes in a configuration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Acts as a link between feed and consuming application</a:t>
            </a:r>
          </a:p>
          <a:p>
            <a:r>
              <a:rPr lang="en-US" sz="2400" dirty="0"/>
              <a:t>Has three methods that need to be implemented:</a:t>
            </a:r>
          </a:p>
          <a:p>
            <a:pPr lvl="1"/>
            <a:r>
              <a:rPr lang="en-US" sz="2000" dirty="0" err="1"/>
              <a:t>start_process</a:t>
            </a:r>
            <a:r>
              <a:rPr lang="en-US" sz="2000" dirty="0"/>
              <a:t>: it parses arguments, and starts the consuming process. Passes in the queue on which the frames are received.</a:t>
            </a:r>
          </a:p>
          <a:p>
            <a:pPr lvl="1"/>
            <a:r>
              <a:rPr lang="en-US" sz="2000" dirty="0" err="1"/>
              <a:t>parse_config</a:t>
            </a:r>
            <a:r>
              <a:rPr lang="en-US" sz="2000" dirty="0"/>
              <a:t>: reads configuration and sets required variables. Since the configuration is specific for the application, it is handled in the adapter.</a:t>
            </a:r>
          </a:p>
          <a:p>
            <a:pPr lvl="1"/>
            <a:r>
              <a:rPr lang="en-US" sz="2000" dirty="0" err="1"/>
              <a:t>pack_data</a:t>
            </a:r>
            <a:r>
              <a:rPr lang="en-US" sz="2000" dirty="0"/>
              <a:t>: encapsulates the frame into object defined by a consuming application.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41075" y="191699"/>
            <a:ext cx="8372901" cy="408923"/>
          </a:xfrm>
        </p:spPr>
        <p:txBody>
          <a:bodyPr/>
          <a:lstStyle/>
          <a:p>
            <a:r>
              <a:rPr lang="en-US" sz="2000" dirty="0" smtClean="0"/>
              <a:t>design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2695116" y="1392702"/>
            <a:ext cx="2065106" cy="44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Epics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95972" y="1589013"/>
            <a:ext cx="35365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The Epics can be replaced by other software, ex. </a:t>
            </a:r>
            <a:r>
              <a:rPr lang="en-US" sz="825" dirty="0" smtClean="0"/>
              <a:t>Tim </a:t>
            </a:r>
            <a:r>
              <a:rPr lang="en-US" sz="825" dirty="0"/>
              <a:t>Madden’s server</a:t>
            </a:r>
          </a:p>
        </p:txBody>
      </p:sp>
      <p:sp>
        <p:nvSpPr>
          <p:cNvPr id="37" name="Oval 36"/>
          <p:cNvSpPr/>
          <p:nvPr/>
        </p:nvSpPr>
        <p:spPr>
          <a:xfrm>
            <a:off x="1425540" y="2488915"/>
            <a:ext cx="1841642" cy="159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1845496" y="2943546"/>
            <a:ext cx="100173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Area Detector</a:t>
            </a:r>
          </a:p>
        </p:txBody>
      </p:sp>
      <p:cxnSp>
        <p:nvCxnSpPr>
          <p:cNvPr id="39" name="Straight Arrow Connector 38"/>
          <p:cNvCxnSpPr>
            <a:endCxn id="35" idx="3"/>
          </p:cNvCxnSpPr>
          <p:nvPr/>
        </p:nvCxnSpPr>
        <p:spPr>
          <a:xfrm flipV="1">
            <a:off x="2346361" y="1775759"/>
            <a:ext cx="651183" cy="11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39446" y="2442210"/>
            <a:ext cx="3663211" cy="159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3852809" y="2943546"/>
            <a:ext cx="100173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94625" y="2943546"/>
            <a:ext cx="112668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Consuming Application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8596" y="2129170"/>
            <a:ext cx="79541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Frames, PVs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64071" y="1841481"/>
            <a:ext cx="289604" cy="110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5244250" y="3105365"/>
            <a:ext cx="209594" cy="3621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Q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2688" y="3632445"/>
            <a:ext cx="61106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/>
              <a:t>Enqueue</a:t>
            </a:r>
            <a:endParaRPr lang="en-US" sz="825" dirty="0"/>
          </a:p>
          <a:p>
            <a:r>
              <a:rPr lang="en-US" sz="825" dirty="0"/>
              <a:t>Frames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320" y="2679405"/>
            <a:ext cx="64992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 err="1"/>
              <a:t>Dequeue</a:t>
            </a:r>
            <a:endParaRPr lang="en-US" sz="825" dirty="0"/>
          </a:p>
          <a:p>
            <a:r>
              <a:rPr lang="en-US" sz="825" dirty="0"/>
              <a:t>Frames</a:t>
            </a:r>
          </a:p>
        </p:txBody>
      </p:sp>
      <p:cxnSp>
        <p:nvCxnSpPr>
          <p:cNvPr id="4" name="Elbow Connector 3"/>
          <p:cNvCxnSpPr>
            <a:endCxn id="45" idx="3"/>
          </p:cNvCxnSpPr>
          <p:nvPr/>
        </p:nvCxnSpPr>
        <p:spPr>
          <a:xfrm flipV="1">
            <a:off x="4854539" y="3467528"/>
            <a:ext cx="494508" cy="161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5" idx="1"/>
          </p:cNvCxnSpPr>
          <p:nvPr/>
        </p:nvCxnSpPr>
        <p:spPr>
          <a:xfrm rot="5400000" flipH="1" flipV="1">
            <a:off x="5531981" y="2842721"/>
            <a:ext cx="79711" cy="445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for real-time verifier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https://github.com/bfrosik/data-quality/blob/master/dquality/realtime/adapter.py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https://github.com/bfrosik/data-quality</a:t>
            </a:r>
            <a:endParaRPr lang="en-US" dirty="0"/>
          </a:p>
          <a:p>
            <a:r>
              <a:rPr lang="en-US" dirty="0">
                <a:hlinkClick r:id="rId3"/>
              </a:rPr>
              <a:t>http://data-quality.readthedocs.org/</a:t>
            </a:r>
            <a:endParaRPr lang="en-US" dirty="0"/>
          </a:p>
          <a:p>
            <a:r>
              <a:rPr lang="en-US" sz="1600" dirty="0"/>
              <a:t>http://</a:t>
            </a:r>
            <a:r>
              <a:rPr lang="en-US" sz="1600" dirty="0" err="1"/>
              <a:t>cbs.fas.harvard.edu</a:t>
            </a:r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</a:t>
            </a:r>
            <a:r>
              <a:rPr lang="en-US" sz="1600" dirty="0" err="1"/>
              <a:t>mcmains</a:t>
            </a:r>
            <a:r>
              <a:rPr lang="en-US" sz="1600" dirty="0"/>
              <a:t>/</a:t>
            </a:r>
            <a:r>
              <a:rPr lang="en-US" sz="1600" dirty="0" err="1"/>
              <a:t>CBS_MRI_Quality_Control_Workshop.pdf</a:t>
            </a:r>
            <a:endParaRPr lang="en-US" sz="1600" dirty="0"/>
          </a:p>
          <a:p>
            <a:r>
              <a:rPr lang="en-US" dirty="0">
                <a:hlinkClick r:id="rId4"/>
              </a:rPr>
              <a:t>bfrosik@anl.gov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Barbara Frosik </a:t>
            </a:r>
            <a:r>
              <a:rPr lang="en-US" dirty="0" smtClean="0"/>
              <a:t>or Nicholas </a:t>
            </a:r>
            <a:r>
              <a:rPr lang="en-US" dirty="0"/>
              <a:t>Schwarz </a:t>
            </a:r>
            <a:r>
              <a:rPr lang="en-US" dirty="0" smtClean="0"/>
              <a:t>for </a:t>
            </a:r>
            <a:r>
              <a:rPr lang="en-US" dirty="0"/>
              <a:t>assistance in employing verifier on your beamline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26610" y="0"/>
            <a:ext cx="9143999" cy="4499372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data processing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0"/>
            <a:ext cx="8229600" cy="46704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3988" y="4677160"/>
            <a:ext cx="851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cbs.fas.harvard.edu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mcmains</a:t>
            </a:r>
            <a:r>
              <a:rPr lang="en-US" dirty="0"/>
              <a:t>/</a:t>
            </a:r>
            <a:r>
              <a:rPr lang="en-US" dirty="0" err="1"/>
              <a:t>CBS_MRI_Quality_Control_Workshop.pdf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8229600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4394"/>
            <a:ext cx="8372901" cy="2981034"/>
          </a:xfrm>
        </p:spPr>
        <p:txBody>
          <a:bodyPr/>
          <a:lstStyle/>
          <a:p>
            <a:r>
              <a:rPr lang="en-US" dirty="0" smtClean="0"/>
              <a:t>Verifying PVs before start of experiment</a:t>
            </a:r>
          </a:p>
          <a:p>
            <a:r>
              <a:rPr lang="en-US" dirty="0" smtClean="0"/>
              <a:t>Verifying collected </a:t>
            </a:r>
            <a:r>
              <a:rPr lang="en-US" dirty="0" err="1" smtClean="0"/>
              <a:t>hdf</a:t>
            </a:r>
            <a:r>
              <a:rPr lang="en-US" dirty="0" smtClean="0"/>
              <a:t> data file structure</a:t>
            </a:r>
          </a:p>
          <a:p>
            <a:r>
              <a:rPr lang="en-US" dirty="0"/>
              <a:t>Verifying collected </a:t>
            </a:r>
            <a:r>
              <a:rPr lang="en-US" dirty="0" err="1"/>
              <a:t>hdf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Frame mean value within limits</a:t>
            </a:r>
          </a:p>
          <a:p>
            <a:pPr lvl="1"/>
            <a:r>
              <a:rPr lang="en-US" dirty="0" smtClean="0"/>
              <a:t>Frame standard deviation within limits</a:t>
            </a:r>
          </a:p>
          <a:p>
            <a:pPr lvl="1"/>
            <a:r>
              <a:rPr lang="en-US" dirty="0" smtClean="0"/>
              <a:t>Frame mean value and mean of means does not exceed delta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32-ID </a:t>
            </a:r>
            <a:r>
              <a:rPr lang="en-US" dirty="0"/>
              <a:t>Tomography, Transmission x-ray microscopy, Radiography, Phase contrast imaging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72529"/>
            <a:ext cx="8372901" cy="2977518"/>
          </a:xfrm>
        </p:spPr>
        <p:txBody>
          <a:bodyPr/>
          <a:lstStyle/>
          <a:p>
            <a:r>
              <a:rPr lang="en-US" dirty="0" smtClean="0"/>
              <a:t>For some samples certain projections are blocked, and the characteristic of the corresponding data frames is the same as ‘data dark’.</a:t>
            </a:r>
          </a:p>
          <a:p>
            <a:r>
              <a:rPr lang="en-US" dirty="0" smtClean="0"/>
              <a:t>By applying characteristic (limits) for ‘data’, the blocked frames can be found in a data file and reported. The indexes of blocked frames are used by reconstruction scripts.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32-ID Tomography</a:t>
            </a:r>
            <a:r>
              <a:rPr lang="en-US" dirty="0"/>
              <a:t>, Transmission x-ray microscopy, Radiography, Phase contrast imaging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01"/>
            <a:ext cx="8372901" cy="621711"/>
          </a:xfrm>
        </p:spPr>
        <p:txBody>
          <a:bodyPr/>
          <a:lstStyle/>
          <a:p>
            <a:r>
              <a:rPr lang="en-US" dirty="0" smtClean="0"/>
              <a:t>Detect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intensity of single points may exceed a limit (saturate)</a:t>
            </a:r>
          </a:p>
          <a:p>
            <a:r>
              <a:rPr lang="en-US" dirty="0" smtClean="0"/>
              <a:t>If there are many of such points, the experiment may be said unsuccessful</a:t>
            </a:r>
          </a:p>
          <a:p>
            <a:r>
              <a:rPr lang="en-US" dirty="0" smtClean="0"/>
              <a:t>The verifier can detect this condition in a data set</a:t>
            </a:r>
          </a:p>
          <a:p>
            <a:r>
              <a:rPr lang="en-US" dirty="0" smtClean="0"/>
              <a:t>With a new detector it may be possible to monitor the data in a real time, so the experiment can be stopped on bad quality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1-ID </a:t>
            </a:r>
            <a:r>
              <a:rPr lang="en-US" dirty="0"/>
              <a:t>High-energy x-ray diffraction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data processing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5588" y="2602523"/>
            <a:ext cx="1336430" cy="872197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94619" y="2602521"/>
            <a:ext cx="1336430" cy="872197"/>
          </a:xfrm>
          <a:prstGeom prst="roundRect">
            <a:avLst/>
          </a:prstGeom>
          <a:solidFill>
            <a:srgbClr val="C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43651" y="1730325"/>
            <a:ext cx="1336430" cy="872197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converter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3651" y="3204713"/>
            <a:ext cx="1336430" cy="872197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07731" y="1730325"/>
            <a:ext cx="1336430" cy="87219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analyzer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07731" y="3204713"/>
            <a:ext cx="1336430" cy="87219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analyzer</a:t>
            </a:r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2082018" y="3038620"/>
            <a:ext cx="61260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4031049" y="2166424"/>
            <a:ext cx="612602" cy="87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2" idx="1"/>
          </p:cNvCxnSpPr>
          <p:nvPr/>
        </p:nvCxnSpPr>
        <p:spPr>
          <a:xfrm>
            <a:off x="5980081" y="2166424"/>
            <a:ext cx="82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>
          <a:xfrm>
            <a:off x="4031049" y="3038620"/>
            <a:ext cx="612602" cy="60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3" idx="1"/>
          </p:cNvCxnSpPr>
          <p:nvPr/>
        </p:nvCxnSpPr>
        <p:spPr>
          <a:xfrm>
            <a:off x="5980081" y="3640812"/>
            <a:ext cx="82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26610" y="0"/>
            <a:ext cx="9143999" cy="4499372"/>
          </a:xfrm>
        </p:spPr>
        <p:txBody>
          <a:bodyPr/>
          <a:lstStyle/>
          <a:p>
            <a:r>
              <a:rPr lang="en-US" dirty="0" smtClean="0"/>
              <a:t>Verifiers</a:t>
            </a:r>
          </a:p>
        </p:txBody>
      </p:sp>
    </p:spTree>
    <p:extLst>
      <p:ext uri="{BB962C8B-B14F-4D97-AF65-F5344CB8AC3E}">
        <p14:creationId xmlns:p14="http://schemas.microsoft.com/office/powerpoint/2010/main" val="15462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presentation_16x9</Template>
  <TotalTime>26116</TotalTime>
  <Words>1099</Words>
  <Application>Microsoft Macintosh PowerPoint</Application>
  <PresentationFormat>On-screen Show (16:9)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Wingdings</vt:lpstr>
      <vt:lpstr>Arial</vt:lpstr>
      <vt:lpstr>presentation_16x9</vt:lpstr>
      <vt:lpstr>Data quality verification tools</vt:lpstr>
      <vt:lpstr>Thank you</vt:lpstr>
      <vt:lpstr>PowerPoint Presentation</vt:lpstr>
      <vt:lpstr>Future data processing architecture</vt:lpstr>
      <vt:lpstr>verification</vt:lpstr>
      <vt:lpstr>Blocked projections</vt:lpstr>
      <vt:lpstr>Detect saturation</vt:lpstr>
      <vt:lpstr>Future data processing architecture</vt:lpstr>
      <vt:lpstr>PowerPoint Presentation</vt:lpstr>
      <vt:lpstr>verifiers</vt:lpstr>
      <vt:lpstr>Verifier architecture</vt:lpstr>
      <vt:lpstr>Monitoring file system</vt:lpstr>
      <vt:lpstr>Live feed usage</vt:lpstr>
      <vt:lpstr>Quality checks</vt:lpstr>
      <vt:lpstr>Configuration example</vt:lpstr>
      <vt:lpstr>Pv.json</vt:lpstr>
      <vt:lpstr>Limits.json</vt:lpstr>
      <vt:lpstr>Quality_checks.json</vt:lpstr>
      <vt:lpstr>Verification results</vt:lpstr>
      <vt:lpstr>How to use it</vt:lpstr>
      <vt:lpstr>PowerPoint Presentation</vt:lpstr>
      <vt:lpstr>Live Image feed</vt:lpstr>
      <vt:lpstr>adapter</vt:lpstr>
      <vt:lpstr>design</vt:lpstr>
      <vt:lpstr>Adapter for real-time verifier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cp:lastPrinted>2015-09-08T15:35:42Z</cp:lastPrinted>
  <dcterms:created xsi:type="dcterms:W3CDTF">2017-02-10T18:37:03Z</dcterms:created>
  <dcterms:modified xsi:type="dcterms:W3CDTF">2017-03-16T14:00:13Z</dcterms:modified>
</cp:coreProperties>
</file>