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73" r:id="rId12"/>
    <p:sldId id="265" r:id="rId13"/>
    <p:sldId id="266" r:id="rId14"/>
    <p:sldId id="267" r:id="rId15"/>
    <p:sldId id="274" r:id="rId16"/>
    <p:sldId id="268" r:id="rId17"/>
    <p:sldId id="269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70" r:id="rId42"/>
    <p:sldId id="271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78" autoAdjust="0"/>
    <p:restoredTop sz="94660"/>
  </p:normalViewPr>
  <p:slideViewPr>
    <p:cSldViewPr>
      <p:cViewPr varScale="1">
        <p:scale>
          <a:sx n="104" d="100"/>
          <a:sy n="104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5AC-4AF6-46EB-9786-10CDB8667409}" type="datetimeFigureOut">
              <a:rPr lang="ru-RU" smtClean="0"/>
              <a:pPr/>
              <a:t>20.05.2012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ED4C-F537-49DB-8B74-2752B48141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5AC-4AF6-46EB-9786-10CDB8667409}" type="datetimeFigureOut">
              <a:rPr lang="ru-RU" smtClean="0"/>
              <a:pPr/>
              <a:t>20.05.2012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ED4C-F537-49DB-8B74-2752B48141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5AC-4AF6-46EB-9786-10CDB8667409}" type="datetimeFigureOut">
              <a:rPr lang="ru-RU" smtClean="0"/>
              <a:pPr/>
              <a:t>20.05.2012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ED4C-F537-49DB-8B74-2752B48141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5AC-4AF6-46EB-9786-10CDB8667409}" type="datetimeFigureOut">
              <a:rPr lang="ru-RU" smtClean="0"/>
              <a:pPr/>
              <a:t>20.05.2012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ED4C-F537-49DB-8B74-2752B48141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5AC-4AF6-46EB-9786-10CDB8667409}" type="datetimeFigureOut">
              <a:rPr lang="ru-RU" smtClean="0"/>
              <a:pPr/>
              <a:t>20.05.2012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ED4C-F537-49DB-8B74-2752B48141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5AC-4AF6-46EB-9786-10CDB8667409}" type="datetimeFigureOut">
              <a:rPr lang="ru-RU" smtClean="0"/>
              <a:pPr/>
              <a:t>20.05.2012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ED4C-F537-49DB-8B74-2752B48141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5AC-4AF6-46EB-9786-10CDB8667409}" type="datetimeFigureOut">
              <a:rPr lang="ru-RU" smtClean="0"/>
              <a:pPr/>
              <a:t>20.05.2012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ED4C-F537-49DB-8B74-2752B48141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5AC-4AF6-46EB-9786-10CDB8667409}" type="datetimeFigureOut">
              <a:rPr lang="ru-RU" smtClean="0"/>
              <a:pPr/>
              <a:t>20.05.2012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17ED4C-F537-49DB-8B74-2752B481410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5AC-4AF6-46EB-9786-10CDB8667409}" type="datetimeFigureOut">
              <a:rPr lang="ru-RU" smtClean="0"/>
              <a:pPr/>
              <a:t>20.05.2012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ED4C-F537-49DB-8B74-2752B48141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5AC-4AF6-46EB-9786-10CDB8667409}" type="datetimeFigureOut">
              <a:rPr lang="ru-RU" smtClean="0"/>
              <a:pPr/>
              <a:t>20.05.2012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F17ED4C-F537-49DB-8B74-2752B48141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EFDD5AC-4AF6-46EB-9786-10CDB8667409}" type="datetimeFigureOut">
              <a:rPr lang="ru-RU" smtClean="0"/>
              <a:pPr/>
              <a:t>20.05.2012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ED4C-F537-49DB-8B74-2752B48141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EFDD5AC-4AF6-46EB-9786-10CDB8667409}" type="datetimeFigureOut">
              <a:rPr lang="ru-RU" smtClean="0"/>
              <a:pPr/>
              <a:t>20.05.2012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F17ED4C-F537-49DB-8B74-2752B481410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nicpm.ru/306" TargetMode="External"/><Relationship Id="rId13" Type="http://schemas.openxmlformats.org/officeDocument/2006/relationships/hyperlink" Target="http://www.webcitation.org/656G9hAgi" TargetMode="External"/><Relationship Id="rId3" Type="http://schemas.openxmlformats.org/officeDocument/2006/relationships/hyperlink" Target="http://www.who.int/dietphysicalactivity/publications/trs916/en/" TargetMode="External"/><Relationship Id="rId7" Type="http://schemas.openxmlformats.org/officeDocument/2006/relationships/hyperlink" Target="http://www.webcitation.org/6538BcQgf" TargetMode="External"/><Relationship Id="rId12" Type="http://schemas.openxmlformats.org/officeDocument/2006/relationships/hyperlink" Target="http://www.rg.ru/2010/08/24/dietologia-dok.html" TargetMode="External"/><Relationship Id="rId2" Type="http://schemas.openxmlformats.org/officeDocument/2006/relationships/hyperlink" Target="http://ru.wikipedia.org/wiki/%C7%E4%EE%F0%EE%E2%EE%E5_%EF%E8%F2%E0%ED%E8%E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ho.int/dietphysicalactivity/diet/en/index.html" TargetMode="External"/><Relationship Id="rId11" Type="http://schemas.openxmlformats.org/officeDocument/2006/relationships/hyperlink" Target="http://www.webcitation.org/654cIcD7N" TargetMode="External"/><Relationship Id="rId5" Type="http://schemas.openxmlformats.org/officeDocument/2006/relationships/hyperlink" Target="http://www.sigla.ru/table.jsp?f=8&amp;t=3&amp;v0=0512-3054&amp;f=1003&amp;t=1&amp;v1=&amp;f=4&amp;t=2&amp;v2=&amp;f=21&amp;t=3&amp;v3=&amp;f=1016&amp;t=3&amp;v4=&amp;f=1016&amp;t=3&amp;v5=&amp;bf=4&amp;b=&amp;d=0&amp;ys=&amp;ye=&amp;lng=&amp;ft=&amp;mt=&amp;dt=&amp;vol=&amp;pt=&amp;iss=&amp;ps=&amp;pe=&amp;tr=&amp;tro=&amp;cc=UNION&amp;i=1&amp;v=tagged&amp;s=0&amp;ss=0&amp;st=0&amp;i18n=ru&amp;rlf=&amp;psz=20&amp;bs=20&amp;ce=hJfuypee8JzzufeGmImYYIpZKRJeeOeeWGJIZRrRRrdmtdeee88NJJJJpeeefTJ3peKJJ3UWWPtzzzzzzzzzzzzzzzzzbzzvzzpy5zzjzzzzzzzzzzzzzzzzzzzzzzzzzzzzzzzztzzzzzzzbzzzzzzzzzzzzzzzzzzzzzzzzzzzvzzzzzzyeyTjkDnyHzTuueKZePz9decyzzLzzzL*.c8.NzrGJJvufeeeeeJheeyzjeeeeJh*peeeeKJJJJJJJJJJmjHvOJJJJJJJJJfeeeieeeeSJJJJJSJJJ3TeIJJJJ3..E.UEAcyhxD.eeeeeuzzzLJJJJ5.e8JJJheeeeeeeeeeeeyeeK3JJJJJJJJ*s7defeeeeeeeeeeeeeeeeeeeeeeeeeSJJJJJJJJZIJJzzz1..6LJJJJJJtJJZ4....EK*&amp;debug=false" TargetMode="External"/><Relationship Id="rId10" Type="http://schemas.openxmlformats.org/officeDocument/2006/relationships/hyperlink" Target="http://www.rg.ru/2010/10/21/pitanie.html" TargetMode="External"/><Relationship Id="rId4" Type="http://schemas.openxmlformats.org/officeDocument/2006/relationships/hyperlink" Target="http://ru.wikipedia.org/wiki/ISSN" TargetMode="External"/><Relationship Id="rId9" Type="http://schemas.openxmlformats.org/officeDocument/2006/relationships/hyperlink" Target="http://www.webcitation.org/654afLx53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1000108"/>
            <a:ext cx="6072230" cy="1857388"/>
          </a:xfrm>
        </p:spPr>
        <p:txBody>
          <a:bodyPr/>
          <a:lstStyle/>
          <a:p>
            <a:pPr algn="ctr"/>
            <a:r>
              <a:rPr lang="ru-RU" dirty="0" smtClean="0"/>
              <a:t>Здоровый образ жизни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4214818"/>
            <a:ext cx="5929354" cy="2143140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1600" b="1" dirty="0" smtClean="0">
                <a:solidFill>
                  <a:schemeClr val="accent6">
                    <a:lumMod val="75000"/>
                  </a:schemeClr>
                </a:solidFill>
              </a:rPr>
              <a:t>Выполнила:</a:t>
            </a:r>
            <a:r>
              <a:rPr lang="ru-RU" sz="1600" dirty="0" smtClean="0"/>
              <a:t> </a:t>
            </a:r>
            <a:r>
              <a:rPr lang="ru-RU" sz="1600" i="1" u="sng" dirty="0" smtClean="0"/>
              <a:t>Дружкова Анастасия, 11 «Б» класс.</a:t>
            </a:r>
          </a:p>
          <a:p>
            <a:pPr algn="l"/>
            <a:endParaRPr lang="ru-RU" sz="1600" dirty="0" smtClean="0"/>
          </a:p>
          <a:p>
            <a:pPr algn="l"/>
            <a:r>
              <a:rPr lang="ru-RU" sz="1600" b="1" dirty="0" smtClean="0">
                <a:solidFill>
                  <a:schemeClr val="accent6">
                    <a:lumMod val="75000"/>
                  </a:schemeClr>
                </a:solidFill>
              </a:rPr>
              <a:t>Преподаватель: </a:t>
            </a:r>
            <a:r>
              <a:rPr lang="ru-RU" sz="1600" i="1" u="sng" dirty="0" smtClean="0"/>
              <a:t>Сорокин Александр Витальевич.</a:t>
            </a:r>
          </a:p>
          <a:p>
            <a:pPr algn="l"/>
            <a:endParaRPr lang="ru-RU" sz="1600" i="1" u="sng" dirty="0" smtClean="0"/>
          </a:p>
          <a:p>
            <a:pPr algn="l"/>
            <a:endParaRPr lang="ru-RU" sz="1600" i="1" u="sng" dirty="0" smtClean="0"/>
          </a:p>
          <a:p>
            <a:pPr algn="l"/>
            <a:endParaRPr lang="ru-RU" sz="1600" i="1" u="sng" dirty="0" smtClean="0"/>
          </a:p>
          <a:p>
            <a:pPr algn="l"/>
            <a:endParaRPr lang="ru-RU" sz="1600" i="1" u="sng" dirty="0" smtClean="0"/>
          </a:p>
          <a:p>
            <a:pPr algn="l"/>
            <a:r>
              <a:rPr lang="ru-RU" sz="1200" dirty="0" smtClean="0"/>
              <a:t>Май, 2012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1670" y="3071810"/>
            <a:ext cx="4143404" cy="857256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solidFill>
                  <a:schemeClr val="accent6">
                    <a:lumMod val="75000"/>
                  </a:schemeClr>
                </a:solidFill>
              </a:rPr>
              <a:t>Здоровое питание</a:t>
            </a:r>
            <a:endParaRPr lang="ru-RU" sz="3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1506" name="Picture 2" descr="Картинка 11 из 1546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3731359" cy="2786082"/>
          </a:xfrm>
          <a:prstGeom prst="rect">
            <a:avLst/>
          </a:prstGeom>
          <a:noFill/>
        </p:spPr>
      </p:pic>
      <p:pic>
        <p:nvPicPr>
          <p:cNvPr id="21508" name="Picture 4" descr="Картинка 12 из 1546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2120" y="4013834"/>
            <a:ext cx="2791690" cy="2600953"/>
          </a:xfrm>
          <a:prstGeom prst="rect">
            <a:avLst/>
          </a:prstGeom>
          <a:noFill/>
        </p:spPr>
      </p:pic>
      <p:pic>
        <p:nvPicPr>
          <p:cNvPr id="21510" name="Picture 6" descr="Картинка 21 из 1546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785794"/>
            <a:ext cx="2554574" cy="2251596"/>
          </a:xfrm>
          <a:prstGeom prst="rect">
            <a:avLst/>
          </a:prstGeom>
          <a:noFill/>
        </p:spPr>
      </p:pic>
      <p:pic>
        <p:nvPicPr>
          <p:cNvPr id="21512" name="Picture 8" descr="Картинка 39 из 15460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270" y="4043369"/>
            <a:ext cx="2694903" cy="1967279"/>
          </a:xfrm>
          <a:prstGeom prst="rect">
            <a:avLst/>
          </a:prstGeom>
          <a:noFill/>
        </p:spPr>
      </p:pic>
      <p:pic>
        <p:nvPicPr>
          <p:cNvPr id="21514" name="Picture 10" descr="Картинка 75 из 15460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4929198"/>
            <a:ext cx="2043172" cy="1585891"/>
          </a:xfrm>
          <a:prstGeom prst="rect">
            <a:avLst/>
          </a:prstGeom>
          <a:noFill/>
        </p:spPr>
      </p:pic>
      <p:pic>
        <p:nvPicPr>
          <p:cNvPr id="21516" name="Picture 12" descr="Картинка 54 из 48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6248" y="1285860"/>
            <a:ext cx="1607323" cy="107154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Картинка 8 из 1546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928670"/>
            <a:ext cx="5162550" cy="44577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solidFill>
                  <a:schemeClr val="accent6">
                    <a:lumMod val="75000"/>
                  </a:schemeClr>
                </a:solidFill>
              </a:rPr>
              <a:t>Здоровое питание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4614866" cy="4911741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Необходимо следить за энергетической ценностью продуктов, их качеством и массой тела.</a:t>
            </a:r>
          </a:p>
          <a:p>
            <a:r>
              <a:rPr lang="ru-RU" sz="2000" dirty="0" smtClean="0"/>
              <a:t> Старайтесь не употреблять пищу, содержащую транс-жирные кислоты.</a:t>
            </a:r>
          </a:p>
          <a:p>
            <a:r>
              <a:rPr lang="ru-RU" sz="2000" dirty="0" smtClean="0"/>
              <a:t>Необходимо стремиться к увеличению доли фруктов, овощей, цельных зёрен, бобовых и орехов ежедневном рационе. Именно из этой пищи следует получать 50-60% всей энергии.</a:t>
            </a:r>
          </a:p>
          <a:p>
            <a:r>
              <a:rPr lang="ru-RU" sz="2000" dirty="0" smtClean="0"/>
              <a:t>Примерно треть хлеба, круп, муки в рационе должны составлять продукты, обогащенные микронутриентами.</a:t>
            </a:r>
          </a:p>
        </p:txBody>
      </p:sp>
      <p:pic>
        <p:nvPicPr>
          <p:cNvPr id="23554" name="Picture 2" descr="Картинка 83 из 1546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357562"/>
            <a:ext cx="3855858" cy="3071834"/>
          </a:xfrm>
          <a:prstGeom prst="rect">
            <a:avLst/>
          </a:prstGeom>
          <a:noFill/>
        </p:spPr>
      </p:pic>
      <p:pic>
        <p:nvPicPr>
          <p:cNvPr id="23556" name="Picture 4" descr="Картинка 14 из 1854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57166"/>
            <a:ext cx="2833668" cy="274721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solidFill>
                  <a:schemeClr val="accent6">
                    <a:lumMod val="75000"/>
                  </a:schemeClr>
                </a:solidFill>
              </a:rPr>
              <a:t>Здоровое питание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357298"/>
            <a:ext cx="5257808" cy="476886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Следует ограничивать употребление простых углеводов (сахара, меда, сладких газированных напитков) - не более 30-40 г в сутки.</a:t>
            </a:r>
          </a:p>
          <a:p>
            <a:r>
              <a:rPr lang="ru-RU" sz="2000" dirty="0" smtClean="0"/>
              <a:t>Ограничивайте употребление поваренной соли и употребляйте только йодированную соль.</a:t>
            </a:r>
          </a:p>
          <a:p>
            <a:r>
              <a:rPr lang="ru-RU" sz="2000" dirty="0" smtClean="0"/>
              <a:t>Необходимо обеспечение организма витаминами в физиологических количествах, в том числе антиоксидантами (витамины А, С, Е), фолиевой кислотой.</a:t>
            </a:r>
          </a:p>
          <a:p>
            <a:endParaRPr lang="ru-RU" sz="2000" dirty="0"/>
          </a:p>
        </p:txBody>
      </p:sp>
      <p:pic>
        <p:nvPicPr>
          <p:cNvPr id="22530" name="Picture 2" descr="Картинка 96 из 1546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714620"/>
            <a:ext cx="3304358" cy="3690933"/>
          </a:xfrm>
          <a:prstGeom prst="rect">
            <a:avLst/>
          </a:prstGeom>
          <a:noFill/>
        </p:spPr>
      </p:pic>
      <p:pic>
        <p:nvPicPr>
          <p:cNvPr id="22532" name="Picture 4" descr="Картинка 9 из 1666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142852"/>
            <a:ext cx="2428852" cy="24288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58238" cy="1143000"/>
          </a:xfrm>
        </p:spPr>
        <p:txBody>
          <a:bodyPr>
            <a:normAutofit fontScale="90000"/>
          </a:bodyPr>
          <a:lstStyle/>
          <a:p>
            <a:r>
              <a:rPr lang="ru-RU" sz="3200" b="1" i="1" dirty="0" smtClean="0">
                <a:solidFill>
                  <a:schemeClr val="accent6">
                    <a:lumMod val="75000"/>
                  </a:schemeClr>
                </a:solidFill>
              </a:rPr>
              <a:t>Поддержка здорового питания государством</a:t>
            </a:r>
            <a:br>
              <a:rPr lang="ru-RU" sz="3200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ru-RU" sz="3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42908" y="1285860"/>
            <a:ext cx="5072066" cy="498317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/>
              <a:t>     Правительства многих развитых стран ежегодно выделяют средства на популяризацию здорового образа жизни и, в частности, 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</a:rPr>
              <a:t>здорового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chemeClr val="accent6">
                    <a:lumMod val="75000"/>
                  </a:schemeClr>
                </a:solidFill>
              </a:rPr>
              <a:t>питания</a:t>
            </a:r>
            <a:r>
              <a:rPr lang="ru-RU" sz="2000" dirty="0" smtClean="0"/>
              <a:t>. Большую популярность приобрели средства инфографики, например разработанные с учетом национальных особенностей пирамиды питания, на которых визуально показывается рекомендуемое количество различных видов продукции.</a:t>
            </a:r>
            <a:endParaRPr lang="ru-RU" sz="2000" dirty="0"/>
          </a:p>
        </p:txBody>
      </p:sp>
      <p:pic>
        <p:nvPicPr>
          <p:cNvPr id="24578" name="Picture 2" descr="Картинка 20 из 4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571876"/>
            <a:ext cx="3920729" cy="293369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Картинка 19 из 1546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7906878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1143000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accent6">
                    <a:lumMod val="75000"/>
                  </a:schemeClr>
                </a:solidFill>
              </a:rPr>
              <a:t>Поддержка здорового питания государством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857364"/>
            <a:ext cx="6357982" cy="41434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/>
              <a:t>     В России диетологическая помощь в рамках первичной медико-санитарной помощи в амбулаторно-поликлинических учреждениях оказывается на основе взаимодействия врачей-терапевтов участковых, врачей-педиатров участковых, врачей общей практики, врачей по гигиене питания и врачей-диетологов. </a:t>
            </a:r>
            <a:endParaRPr lang="ru-RU" sz="20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2000" b="1" i="1" dirty="0" smtClean="0">
                <a:solidFill>
                  <a:schemeClr val="accent6">
                    <a:lumMod val="75000"/>
                  </a:schemeClr>
                </a:solidFill>
              </a:rPr>
              <a:t>Врачи-диетологи осуществляют наблюдение и лечение следующих групп пациентов:</a:t>
            </a:r>
            <a:endParaRPr lang="ru-RU" sz="2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00174"/>
            <a:ext cx="4471990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 избыточной массой тела и ожирением I - III степени;</a:t>
            </a:r>
          </a:p>
          <a:p>
            <a:r>
              <a:rPr lang="ru-RU" sz="2000" dirty="0" smtClean="0"/>
              <a:t>с алиментарно-зависимыми заболеваниями;</a:t>
            </a:r>
          </a:p>
          <a:p>
            <a:r>
              <a:rPr lang="ru-RU" sz="2000" dirty="0" smtClean="0"/>
              <a:t>страдающих синдромом нарушенного пищеварения и всасывания;</a:t>
            </a:r>
          </a:p>
          <a:p>
            <a:r>
              <a:rPr lang="ru-RU" sz="2000" dirty="0" smtClean="0"/>
              <a:t>имеющих нарушения пищевого статуса.</a:t>
            </a:r>
            <a:endParaRPr lang="ru-RU" sz="2000" dirty="0"/>
          </a:p>
        </p:txBody>
      </p:sp>
      <p:pic>
        <p:nvPicPr>
          <p:cNvPr id="26626" name="Picture 2" descr="Картинка 6 из 4147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6425" y="3714753"/>
            <a:ext cx="3973262" cy="294798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9784"/>
          </a:xfrm>
        </p:spPr>
        <p:txBody>
          <a:bodyPr/>
          <a:lstStyle/>
          <a:p>
            <a:r>
              <a:rPr lang="ru-RU" b="1" i="1" dirty="0" smtClean="0">
                <a:solidFill>
                  <a:schemeClr val="accent6">
                    <a:lumMod val="75000"/>
                  </a:schemeClr>
                </a:solidFill>
              </a:rPr>
              <a:t>Заключение</a:t>
            </a:r>
            <a:endParaRPr lang="ru-RU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357298"/>
            <a:ext cx="8043890" cy="4697427"/>
          </a:xfrm>
        </p:spPr>
        <p:txBody>
          <a:bodyPr/>
          <a:lstStyle/>
          <a:p>
            <a:pPr>
              <a:buNone/>
            </a:pPr>
            <a:r>
              <a:rPr lang="ru-RU" b="1" u="sng" dirty="0" smtClean="0"/>
              <a:t>25 причин вести здоровый образ жизни:</a:t>
            </a:r>
          </a:p>
          <a:p>
            <a:pPr>
              <a:buNone/>
            </a:pPr>
            <a:r>
              <a:rPr lang="ru-RU" sz="2000" dirty="0" smtClean="0"/>
              <a:t> 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  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Долго жить.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Этот пункт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ставлю на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первое место, ведь крепкое здоровье обеспечивает нам долгую жизнь. Вы спросите, а зачем именно долго жить? Ведь понятия «умереть молодым» или «талантливые люди уходят рано», которые основываются на жизни кумиров эпохи, популяризируют их образ жизни.</a:t>
            </a:r>
            <a:endParaRPr lang="ru-RU" sz="20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5298" name="Picture 2" descr="Картинка 1 из 1543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4429132"/>
            <a:ext cx="3048000" cy="2286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571480"/>
            <a:ext cx="8715436" cy="846158"/>
          </a:xfrm>
        </p:spPr>
        <p:txBody>
          <a:bodyPr>
            <a:normAutofit fontScale="90000"/>
          </a:bodyPr>
          <a:lstStyle/>
          <a:p>
            <a:r>
              <a:rPr lang="ru-RU" sz="3600" b="1" u="sng" dirty="0" smtClean="0"/>
              <a:t>25 причин вести здоровый образ жизни:</a:t>
            </a:r>
            <a:r>
              <a:rPr lang="ru-RU" b="1" u="sng" dirty="0" smtClean="0"/>
              <a:t/>
            </a:r>
            <a:br>
              <a:rPr lang="ru-RU" b="1" u="sng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00174"/>
            <a:ext cx="7467600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  Не нанести  самим себе психологических травм, которые испортят всю жизнь. 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Даже если один раз алкоголь или наркотики сыграют с вашей психикой злую шутку, этого может хватить для того, чтобы поломать жизнь. 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4274" name="Picture 2" descr="Картинка 6 из 1668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429000"/>
            <a:ext cx="4310050" cy="3232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6138882" cy="1000132"/>
          </a:xfrm>
        </p:spPr>
        <p:txBody>
          <a:bodyPr/>
          <a:lstStyle/>
          <a:p>
            <a:r>
              <a:rPr lang="ru-RU" i="1" dirty="0" smtClean="0">
                <a:solidFill>
                  <a:srgbClr val="7030A0"/>
                </a:solidFill>
              </a:rPr>
              <a:t>Содержание:</a:t>
            </a:r>
            <a:endParaRPr lang="ru-RU" i="1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5929354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Что такое здоровый образ жизни?</a:t>
            </a:r>
          </a:p>
          <a:p>
            <a:r>
              <a:rPr lang="ru-RU" sz="2400" dirty="0" smtClean="0"/>
              <a:t>Элементы здорового образа жизни.</a:t>
            </a:r>
          </a:p>
          <a:p>
            <a:r>
              <a:rPr lang="ru-RU" sz="2400" dirty="0" smtClean="0"/>
              <a:t>Формирование здорового образа жизни.</a:t>
            </a:r>
          </a:p>
          <a:p>
            <a:r>
              <a:rPr lang="ru-RU" sz="2400" dirty="0" smtClean="0"/>
              <a:t>Пропаганда здорового образа жизни.</a:t>
            </a:r>
          </a:p>
          <a:p>
            <a:r>
              <a:rPr lang="ru-RU" sz="2400" dirty="0" smtClean="0"/>
              <a:t>Здоровое питание.</a:t>
            </a:r>
          </a:p>
          <a:p>
            <a:r>
              <a:rPr lang="ru-RU" sz="2400" dirty="0" smtClean="0"/>
              <a:t>Примечания.</a:t>
            </a:r>
          </a:p>
          <a:p>
            <a:r>
              <a:rPr lang="ru-RU" sz="2400" dirty="0" smtClean="0"/>
              <a:t>Заключение.</a:t>
            </a:r>
          </a:p>
          <a:p>
            <a:endParaRPr lang="ru-RU" sz="24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br>
              <a:rPr lang="ru-RU" sz="3200" b="1" u="sng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7467600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  Построить хорошую карьеру. 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из нас знает историю о том, как сильный и  успешный человек, пристрастившись к алкоголю или наркотикам, может закончить свою жизнь «на дне».  Кроме того, во многих известных компаниях берут на работу исключительно людей без вредных привычек.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250" name="Picture 2" descr="Картинка 4 из 17567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500438"/>
            <a:ext cx="3947325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7710518" cy="1143000"/>
          </a:xfrm>
        </p:spPr>
        <p:txBody>
          <a:bodyPr>
            <a:normAutofit fontScale="90000"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br>
              <a:rPr lang="ru-RU" sz="3200" b="1" u="sng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7467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4. 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Получать удовольствие от жизни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Алкоголь и наркотики лишь сначала помогают «снять стресс», потом они становятся постоянными «дилерами» вашей  депрессии. Человек,  «запивающий» проблемы, разучивается их решать, от чего с каждым днем глубже и глубже погружается в пучину вечной депрессии.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6" name="Picture 2" descr="Картинка 12 из 15209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3857" y="3571876"/>
            <a:ext cx="4490998" cy="2893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7710518" cy="1143000"/>
          </a:xfrm>
        </p:spPr>
        <p:txBody>
          <a:bodyPr>
            <a:normAutofit fontScale="90000"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br>
              <a:rPr lang="ru-RU" sz="3200" b="1" u="sng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7467600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5.  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Быть красивыми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Согласитесь, никто  не хочет однажды  ужаснуться своего отражения в зеркале.  Желтые зубы и сухая кожа от курения, пивной живот,  целлюлит у женщин от употребления крепкого спиртного – вот какие «достоинства»  нашей внешности дарят плохие привычки.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02" name="Picture 2" descr="Картинка 12 из 215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310568"/>
            <a:ext cx="4881554" cy="3256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7710518" cy="1143000"/>
          </a:xfrm>
        </p:spPr>
        <p:txBody>
          <a:bodyPr>
            <a:normAutofit fontScale="90000"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br>
              <a:rPr lang="ru-RU" sz="3200" b="1" u="sng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7467600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6. 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Иметь здоровых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детей.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Дети – цветы нашей жизни.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178" name="Picture 2" descr="Картинка 10 из 5113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78"/>
            <a:ext cx="6072230" cy="45541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7710518" cy="1143000"/>
          </a:xfrm>
        </p:spPr>
        <p:txBody>
          <a:bodyPr>
            <a:normAutofit fontScale="90000"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br>
              <a:rPr lang="ru-RU" sz="3200" b="1" u="sng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7467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7.  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Быть зажиточным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Если вы подсчитаете, сколько денег могли бы сэкономить, не покупая сигарет и алкоголя -  очень удивились бы. Хватило бы и на абонемент в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фитнесс-клуб,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на прыжок с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парашютом,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на массаж.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9154" name="Picture 2" descr="Картинка 11 из 1557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786058"/>
            <a:ext cx="4762500" cy="3886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358246" cy="1060472"/>
          </a:xfrm>
        </p:spPr>
        <p:txBody>
          <a:bodyPr>
            <a:normAutofit fontScale="90000"/>
          </a:bodyPr>
          <a:lstStyle/>
          <a:p>
            <a:r>
              <a:rPr lang="ru-RU" sz="3600" b="1" u="sng" dirty="0" smtClean="0"/>
              <a:t>25 причин вести здоровый образ жизни:</a:t>
            </a:r>
            <a:r>
              <a:rPr lang="ru-RU" sz="4800" b="1" u="sng" dirty="0" smtClean="0"/>
              <a:t/>
            </a:r>
            <a:br>
              <a:rPr lang="ru-RU" sz="4800" b="1" u="sng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7467600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8.   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Иметь достойного спутника жизни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Если вы хотите удачно жениться или выйти замуж – поверьте, отсутствие вредных привычек станет огромным плюсом  для вас как жениха или невесты.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8130" name="Picture 2" descr="Картинка 8 из 1536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857496"/>
            <a:ext cx="5429288" cy="380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7924800" cy="928694"/>
          </a:xfrm>
        </p:spPr>
        <p:txBody>
          <a:bodyPr>
            <a:normAutofit fontScale="90000"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r>
              <a:rPr lang="ru-RU" sz="4400" b="1" u="sng" dirty="0" smtClean="0"/>
              <a:t/>
            </a:r>
            <a:br>
              <a:rPr lang="ru-RU" sz="4400" b="1" u="sng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7467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  Не болеть. 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 водители прекрасно знают, насколько важно заливать в автомобиль качественный бензин. Также и с человеческим организмом. Не хотите «ломаться» и долго «быть на ходу» - кушайте только полезную еду, которая лечит, а не калечит.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7106" name="Picture 2" descr="Картинка 20 из 6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214686"/>
            <a:ext cx="5286412" cy="34069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939784"/>
          </a:xfrm>
        </p:spPr>
        <p:txBody>
          <a:bodyPr>
            <a:normAutofit fontScale="90000"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r>
              <a:rPr lang="ru-RU" sz="4400" b="1" u="sng" dirty="0" smtClean="0"/>
              <a:t/>
            </a:r>
            <a:br>
              <a:rPr lang="ru-RU" sz="4400" b="1" u="sng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7467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   Иметь подтянутую фигуру даже в зрелом возрасте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Помните, всё зависит от Вас!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2" name="Picture 2" descr="Картинка 8 из 1349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857364"/>
            <a:ext cx="4638669" cy="48235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1143000"/>
          </a:xfrm>
        </p:spPr>
        <p:txBody>
          <a:bodyPr>
            <a:normAutofit fontScale="90000"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r>
              <a:rPr lang="ru-RU" sz="4400" b="1" u="sng" dirty="0" smtClean="0"/>
              <a:t/>
            </a:r>
            <a:br>
              <a:rPr lang="ru-RU" sz="4400" b="1" u="sng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7467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   Защититься от онкозаболеваний. 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Канцерогенная еда обычно вкусная, но разве стоит минутное удовольствие вашей жизни?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Картинка 13 из 134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786058"/>
            <a:ext cx="4471892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58138" cy="1143000"/>
          </a:xfrm>
        </p:spPr>
        <p:txBody>
          <a:bodyPr>
            <a:normAutofit fontScale="90000"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r>
              <a:rPr lang="ru-RU" sz="4400" b="1" u="sng" dirty="0" smtClean="0"/>
              <a:t/>
            </a:r>
            <a:br>
              <a:rPr lang="ru-RU" sz="4400" b="1" u="sng" dirty="0" smtClean="0"/>
            </a:b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7467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   Быть энергичным и долго не уставать. 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 организм тратит много энергии на то, чтобы переварить тяжелую пищу. Фрукты , овощи и  орешки – дают нам силы на целый день.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034" name="Picture 2" descr="Картинка 13 из 1548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786058"/>
            <a:ext cx="2765683" cy="3924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43050"/>
            <a:ext cx="428628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i="1" dirty="0" smtClean="0">
                <a:solidFill>
                  <a:srgbClr val="7030A0"/>
                </a:solidFill>
              </a:rPr>
              <a:t>Здоровый образ жизни</a:t>
            </a:r>
            <a:r>
              <a:rPr lang="ru-RU" sz="2000" i="1" dirty="0" smtClean="0">
                <a:solidFill>
                  <a:srgbClr val="7030A0"/>
                </a:solidFill>
              </a:rPr>
              <a:t>  — образ жизни человека, направленный на профилактику болезней и укрепление здоровья. </a:t>
            </a:r>
          </a:p>
          <a:p>
            <a:pPr>
              <a:buNone/>
            </a:pPr>
            <a:endParaRPr lang="ru-RU" sz="2000" i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ru-RU" sz="2000" i="1" dirty="0" smtClean="0">
                <a:solidFill>
                  <a:srgbClr val="7030A0"/>
                </a:solidFill>
              </a:rPr>
              <a:t>Представители философско-социологического направления рассматривают здоровый образ жизни как глобальную социальную проблему, составную часть жизни общества в целом.</a:t>
            </a:r>
            <a:endParaRPr lang="ru-RU" sz="2000" i="1" dirty="0">
              <a:solidFill>
                <a:srgbClr val="7030A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357166"/>
            <a:ext cx="743408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Что такое здоровый образ жизни?</a:t>
            </a:r>
            <a:endParaRPr lang="ru-RU" sz="3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26" name="Picture 2" descr="Картинка 8 из 2419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000240"/>
            <a:ext cx="4070960" cy="285752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401080" cy="1143000"/>
          </a:xfrm>
        </p:spPr>
        <p:txBody>
          <a:bodyPr>
            <a:normAutofit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   Обеспечить здоровье и долгую жизнь своей семье.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Вы можете стать примером и вдохновителем для своих родителей, детей супругов.  Если вы приучите свою семью правильно и вкусно питаться – обеспечите им энергичную здоровую жизнь.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Картинка 36 из 1529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322353"/>
            <a:ext cx="4476744" cy="3173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011222"/>
          </a:xfrm>
        </p:spPr>
        <p:txBody>
          <a:bodyPr>
            <a:normAutofit fontScale="90000"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7467600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   Улучшить качество жизни. 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Спортивный, подтянутый  человек  много успевает и нравится людям , что очень помогает в общении.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986" name="Picture 2" descr="Картинка 42 из 19036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428868"/>
            <a:ext cx="3071834" cy="42411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358246" cy="1011222"/>
          </a:xfrm>
        </p:spPr>
        <p:txBody>
          <a:bodyPr>
            <a:noAutofit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   Нравиться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себе.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62" name="Picture 2" descr="Картинка 47 из 431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14554"/>
            <a:ext cx="6743747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429684" cy="1143000"/>
          </a:xfrm>
        </p:spPr>
        <p:txBody>
          <a:bodyPr>
            <a:normAutofit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   Быть способным себя защитить физически и помочь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другим.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Картинка 42 из 12799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428868"/>
            <a:ext cx="4067175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329642" cy="1143000"/>
          </a:xfrm>
        </p:spPr>
        <p:txBody>
          <a:bodyPr>
            <a:normAutofit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7467600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   Качественно расширить круг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общения.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Картинка 2 из 1166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714620"/>
            <a:ext cx="5937289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429684" cy="1143000"/>
          </a:xfrm>
        </p:spPr>
        <p:txBody>
          <a:bodyPr>
            <a:normAutofit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1428736"/>
            <a:ext cx="5857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   Встретить старость с улыбкой на лице и силами провести ее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активно.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90" name="Picture 2" descr="http://www.nutrideporte.com/wp-content/uploads/2007/07/871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2357430"/>
            <a:ext cx="4214842" cy="4280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329642" cy="1143000"/>
          </a:xfrm>
        </p:spPr>
        <p:txBody>
          <a:bodyPr>
            <a:normAutofit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   Не провести часть жизни, борясь с болезнью, которую можно было остановить в начале ее развития.</a:t>
            </a:r>
            <a:endParaRPr lang="ru-RU" sz="20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   Не угробить свою печень и почки самолечением.</a:t>
            </a:r>
            <a:endParaRPr lang="ru-RU" sz="20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   Открыть для себя новые методики лечения, которые помогут решить давние проблемы со здоровьем.</a:t>
            </a:r>
            <a:endParaRPr lang="ru-RU" sz="20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ru-RU" sz="2000" dirty="0"/>
          </a:p>
        </p:txBody>
      </p:sp>
      <p:pic>
        <p:nvPicPr>
          <p:cNvPr id="36866" name="Picture 2" descr="Картинка 32 из 258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929066"/>
            <a:ext cx="4071549" cy="27177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29684" cy="1143000"/>
          </a:xfrm>
        </p:spPr>
        <p:txBody>
          <a:bodyPr>
            <a:normAutofit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7467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   Не поставить под угрозу жизнь близких людей. 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Иногда можно стать носителем болезни, которая вам не навредит, но может стать роковой для близкого человека.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2" name="Picture 2" descr="Картинка 2 из 178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2643182"/>
            <a:ext cx="3714776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401080" cy="1143000"/>
          </a:xfrm>
        </p:spPr>
        <p:txBody>
          <a:bodyPr>
            <a:normAutofit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7467600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   Избежать ограничения своих способностей.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Сердечнососудистые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заболевания являются главной  причиной смертности украинцев. Неожиданный инсульт может сделать инвалидом человека даже в молодом возрасте.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18" name="Picture 2" descr="Картинка 3 из 1502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357562"/>
            <a:ext cx="3357586" cy="29748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686800" cy="1143000"/>
          </a:xfrm>
        </p:spPr>
        <p:txBody>
          <a:bodyPr>
            <a:normAutofit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24.   Заранее защитить себя от заболеваний, которые передаются нам по генам от родителей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Ученые постоянно разрабатывают вакцины от разного рода заболеваний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Если 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Европе прививаться уже стало нормальным делом, то в Украине пока знают только о некоторых вакцинах . А ведь, зная о заболеваниях своих родных, можно защитить себя заранее и быть спокойными всю жизнь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Картинка 15 из 1990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071942"/>
            <a:ext cx="3786214" cy="25178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7500990" cy="1143000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solidFill>
                  <a:srgbClr val="7030A0"/>
                </a:solidFill>
              </a:rPr>
              <a:t>Элементы здорового образа жизни</a:t>
            </a:r>
            <a:endParaRPr lang="ru-RU" sz="3200" b="1" i="1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71612"/>
            <a:ext cx="6472254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Воспитание с раннего детства здоровых привычек и навыков;</a:t>
            </a:r>
          </a:p>
          <a:p>
            <a:r>
              <a:rPr lang="ru-RU" sz="2000" dirty="0" smtClean="0"/>
              <a:t>Окружающая среда: безопасная и благоприятная для обитания, знания о влиянии неблагоприятных факторов окружающей среды на здоровье;</a:t>
            </a:r>
          </a:p>
          <a:p>
            <a:r>
              <a:rPr lang="ru-RU" sz="2000" dirty="0" smtClean="0"/>
              <a:t>Отказ от курения, употребления наркотиков и алкоголя;</a:t>
            </a:r>
          </a:p>
          <a:p>
            <a:r>
              <a:rPr lang="ru-RU" sz="2000" dirty="0" smtClean="0"/>
              <a:t>Здоровое питание: умеренное, соответствующее физиологическим особенностям конкретного человека, информированность о качестве употребляемых продуктов;</a:t>
            </a:r>
            <a:endParaRPr lang="ru-RU" sz="20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401080" cy="1143000"/>
          </a:xfrm>
        </p:spPr>
        <p:txBody>
          <a:bodyPr>
            <a:normAutofit/>
          </a:bodyPr>
          <a:lstStyle/>
          <a:p>
            <a:r>
              <a:rPr lang="ru-RU" sz="3200" b="1" u="sng" dirty="0" smtClean="0"/>
              <a:t>25 причин вести здоровый образ жизни: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   Научиться любить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себя.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 нас вправе выбирать жизнь, которая делает его счастливым. По-моему , нет ничего более приятного, чем провести  долгую  жизнь в красивом теле, с хорошим настроением, получая удовольствие от каждой минуты, воспитывая здоровых детей, а потом встретить старость в бодром духе и без сожалений о пройденном пути. </a:t>
            </a:r>
          </a:p>
          <a:p>
            <a:pPr>
              <a:buNone/>
            </a:pPr>
            <a:endParaRPr lang="ru-RU" sz="2000" dirty="0"/>
          </a:p>
        </p:txBody>
      </p:sp>
      <p:pic>
        <p:nvPicPr>
          <p:cNvPr id="32770" name="Picture 2" descr="Картинка 48 из 1108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000504"/>
            <a:ext cx="3929090" cy="26324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6">
                    <a:lumMod val="75000"/>
                  </a:schemeClr>
                </a:solidFill>
              </a:rPr>
              <a:t>Примечания</a:t>
            </a:r>
            <a:endParaRPr lang="ru-RU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7467600" cy="4697427"/>
          </a:xfrm>
        </p:spPr>
        <p:txBody>
          <a:bodyPr>
            <a:noAutofit/>
          </a:bodyPr>
          <a:lstStyle/>
          <a:p>
            <a:r>
              <a:rPr lang="ru-RU" sz="1400" b="1" dirty="0" smtClean="0">
                <a:hlinkClick r:id="rId2"/>
              </a:rPr>
              <a:t>↑</a:t>
            </a:r>
            <a:r>
              <a:rPr lang="ru-RU" sz="1400" dirty="0" smtClean="0"/>
              <a:t> </a:t>
            </a:r>
            <a:r>
              <a:rPr lang="ru-RU" sz="1400" i="1" dirty="0" smtClean="0"/>
              <a:t>Joint WHO/FAO Expert Consultation on Diet, Nutrition and the Prevention of Chronic </a:t>
            </a:r>
            <a:r>
              <a:rPr lang="ru-RU" sz="1400" dirty="0" smtClean="0"/>
              <a:t> </a:t>
            </a:r>
            <a:r>
              <a:rPr lang="ru-RU" sz="1400" dirty="0" smtClean="0">
                <a:hlinkClick r:id="rId3"/>
              </a:rPr>
              <a:t>Diet, Nutrition and the Prevention of Chronic Diseases</a:t>
            </a:r>
            <a:r>
              <a:rPr lang="ru-RU" sz="1400" dirty="0" smtClean="0"/>
              <a:t>  (англ.). — Geneva, Switzerland: 2003. — ISBN 924120916. — </a:t>
            </a:r>
            <a:r>
              <a:rPr lang="ru-RU" sz="1400" dirty="0" smtClean="0">
                <a:hlinkClick r:id="rId4" tooltip="ISSN"/>
              </a:rPr>
              <a:t>ISSN</a:t>
            </a:r>
            <a:r>
              <a:rPr lang="ru-RU" sz="1400" dirty="0" smtClean="0"/>
              <a:t> </a:t>
            </a:r>
            <a:r>
              <a:rPr lang="ru-RU" sz="1400" dirty="0" smtClean="0">
                <a:hlinkClick r:id="rId5"/>
              </a:rPr>
              <a:t>0512-3054</a:t>
            </a:r>
            <a:r>
              <a:rPr lang="ru-RU" sz="1400" dirty="0" smtClean="0"/>
              <a:t>.</a:t>
            </a:r>
          </a:p>
          <a:p>
            <a:r>
              <a:rPr lang="ru-RU" sz="1400" b="1" dirty="0" smtClean="0">
                <a:hlinkClick r:id="rId2"/>
              </a:rPr>
              <a:t>↑</a:t>
            </a:r>
            <a:r>
              <a:rPr lang="ru-RU" sz="1400" dirty="0" smtClean="0"/>
              <a:t> </a:t>
            </a:r>
            <a:r>
              <a:rPr lang="ru-RU" sz="1400" i="1" dirty="0" smtClean="0"/>
              <a:t>World Health Organization</a:t>
            </a:r>
            <a:r>
              <a:rPr lang="ru-RU" sz="1400" dirty="0" smtClean="0"/>
              <a:t> </a:t>
            </a:r>
            <a:r>
              <a:rPr lang="ru-RU" sz="1400" dirty="0" smtClean="0">
                <a:hlinkClick r:id="rId6"/>
              </a:rPr>
              <a:t>WHO | Diet</a:t>
            </a:r>
            <a:r>
              <a:rPr lang="ru-RU" sz="1400" dirty="0" smtClean="0"/>
              <a:t>  (англ.). — Рекомендации международной ассоциации здравоохранения по здоровому питанию. </a:t>
            </a:r>
            <a:r>
              <a:rPr lang="ru-RU" sz="1400" dirty="0" smtClean="0">
                <a:hlinkClick r:id="rId7"/>
              </a:rPr>
              <a:t>Архивировано</a:t>
            </a:r>
            <a:r>
              <a:rPr lang="ru-RU" sz="1400" dirty="0" smtClean="0"/>
              <a:t> из первоисточника 29 января 2012. Проверено 29 января 2012.</a:t>
            </a:r>
          </a:p>
          <a:p>
            <a:r>
              <a:rPr lang="ru-RU" sz="1400" dirty="0" smtClean="0"/>
              <a:t>↑ </a:t>
            </a:r>
            <a:r>
              <a:rPr lang="ru-RU" sz="1400" b="1" i="1" baseline="30000" dirty="0" smtClean="0">
                <a:hlinkClick r:id="rId2"/>
              </a:rPr>
              <a:t>1</a:t>
            </a:r>
            <a:r>
              <a:rPr lang="ru-RU" sz="1400" dirty="0" smtClean="0"/>
              <a:t> </a:t>
            </a:r>
            <a:r>
              <a:rPr lang="ru-RU" sz="1400" b="1" i="1" baseline="30000" dirty="0" smtClean="0">
                <a:hlinkClick r:id="rId2"/>
              </a:rPr>
              <a:t>2</a:t>
            </a:r>
            <a:r>
              <a:rPr lang="ru-RU" sz="1400" dirty="0" smtClean="0"/>
              <a:t> </a:t>
            </a:r>
            <a:r>
              <a:rPr lang="ru-RU" sz="1400" i="1" dirty="0" smtClean="0"/>
              <a:t>Перова Н.В.</a:t>
            </a:r>
            <a:r>
              <a:rPr lang="ru-RU" sz="1400" dirty="0" smtClean="0"/>
              <a:t> </a:t>
            </a:r>
            <a:r>
              <a:rPr lang="ru-RU" sz="1400" dirty="0" smtClean="0">
                <a:hlinkClick r:id="rId8"/>
              </a:rPr>
              <a:t>Здоровый образ жизни</a:t>
            </a:r>
            <a:r>
              <a:rPr lang="ru-RU" sz="1400" dirty="0" smtClean="0"/>
              <a:t>  (рус.). Государственный научно-исследовательский центр профилактической медицины. — Рекомендации ГНИЦ профилактической медицины по здоровому образу жизни и здоровому питанию. </a:t>
            </a:r>
            <a:r>
              <a:rPr lang="ru-RU" sz="1400" dirty="0" smtClean="0">
                <a:hlinkClick r:id="rId9"/>
              </a:rPr>
              <a:t>Архивировано</a:t>
            </a:r>
            <a:r>
              <a:rPr lang="ru-RU" sz="1400" dirty="0" smtClean="0"/>
              <a:t> из первоисточника 30 января 2012. Проверено 30 января 2012.</a:t>
            </a:r>
          </a:p>
          <a:p>
            <a:r>
              <a:rPr lang="ru-RU" sz="1400" dirty="0" smtClean="0"/>
              <a:t>↑ </a:t>
            </a:r>
            <a:r>
              <a:rPr lang="ru-RU" sz="1400" b="1" i="1" baseline="30000" dirty="0" smtClean="0">
                <a:hlinkClick r:id="rId2"/>
              </a:rPr>
              <a:t>1</a:t>
            </a:r>
            <a:r>
              <a:rPr lang="ru-RU" sz="1400" dirty="0" smtClean="0"/>
              <a:t> </a:t>
            </a:r>
            <a:r>
              <a:rPr lang="ru-RU" sz="1400" b="1" i="1" baseline="30000" dirty="0" smtClean="0">
                <a:hlinkClick r:id="rId2"/>
              </a:rPr>
              <a:t>2</a:t>
            </a:r>
            <a:r>
              <a:rPr lang="ru-RU" sz="1400" dirty="0" smtClean="0"/>
              <a:t> </a:t>
            </a:r>
            <a:r>
              <a:rPr lang="ru-RU" sz="1400" i="1" dirty="0" smtClean="0"/>
              <a:t>Невинная И.</a:t>
            </a:r>
            <a:r>
              <a:rPr lang="ru-RU" sz="1400" dirty="0" smtClean="0"/>
              <a:t> </a:t>
            </a:r>
            <a:r>
              <a:rPr lang="ru-RU" sz="1400" dirty="0" smtClean="0">
                <a:hlinkClick r:id="rId10"/>
              </a:rPr>
              <a:t>Правильная еда. Что и сколько должно быть в тарелке, чтобы оставаться здоровым</a:t>
            </a:r>
            <a:r>
              <a:rPr lang="ru-RU" sz="1400" dirty="0" smtClean="0"/>
              <a:t>  (рус.). </a:t>
            </a:r>
            <a:r>
              <a:rPr lang="ru-RU" sz="1400" i="1" dirty="0" smtClean="0"/>
              <a:t>"Российская газета" - Неделя №5318 (239)</a:t>
            </a:r>
            <a:r>
              <a:rPr lang="ru-RU" sz="1400" dirty="0" smtClean="0"/>
              <a:t>. Российская газета (21.10.2010). — Комментарии директора Института питания академика РАМН Виктора Тутельяна относительно норм рационального питания, разработанных минздравсоцразвития. </a:t>
            </a:r>
            <a:r>
              <a:rPr lang="ru-RU" sz="1400" dirty="0" smtClean="0">
                <a:hlinkClick r:id="rId11"/>
              </a:rPr>
              <a:t>Архивировано</a:t>
            </a:r>
            <a:r>
              <a:rPr lang="ru-RU" sz="1400" dirty="0" smtClean="0"/>
              <a:t> из первоисточника 30 января 2012. Проверено 30 января 2012.</a:t>
            </a:r>
          </a:p>
          <a:p>
            <a:r>
              <a:rPr lang="ru-RU" sz="1400" b="1" dirty="0" smtClean="0">
                <a:hlinkClick r:id="rId2"/>
              </a:rPr>
              <a:t>↑</a:t>
            </a:r>
            <a:r>
              <a:rPr lang="ru-RU" sz="1400" dirty="0" smtClean="0"/>
              <a:t> </a:t>
            </a:r>
            <a:r>
              <a:rPr lang="ru-RU" sz="1400" dirty="0" smtClean="0">
                <a:hlinkClick r:id="rId12"/>
              </a:rPr>
              <a:t>Приказ Министерства здравоохранения и социального развития Российской Федерации (Минздравсоцразвития России) от 24 июня 2010 г. N 474н г. Москва "Об утверждении Порядка оказания медицинской помощи населению по профилю "диетология""</a:t>
            </a:r>
            <a:r>
              <a:rPr lang="ru-RU" sz="1400" dirty="0" smtClean="0"/>
              <a:t>  (рус.). Российская газета. </a:t>
            </a:r>
            <a:r>
              <a:rPr lang="ru-RU" sz="1400" dirty="0" smtClean="0">
                <a:hlinkClick r:id="rId13"/>
              </a:rPr>
              <a:t>Архивировано</a:t>
            </a:r>
            <a:r>
              <a:rPr lang="ru-RU" sz="1400" dirty="0" smtClean="0"/>
              <a:t> из первоисточника 31 января 2012. Проверено 31 января 2012.</a:t>
            </a:r>
            <a:br>
              <a:rPr lang="ru-RU" sz="1400" dirty="0" smtClean="0"/>
            </a:br>
            <a:endParaRPr lang="ru-RU" sz="1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357430"/>
            <a:ext cx="892971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Спасибо за внимание!</a:t>
            </a:r>
            <a:endParaRPr lang="ru-RU" sz="6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7467600" cy="1143000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solidFill>
                  <a:srgbClr val="7030A0"/>
                </a:solidFill>
              </a:rPr>
              <a:t>Элементы здорового образа жизни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428736"/>
            <a:ext cx="5643602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Движения: физически активная жизнь, включая специальные физические упражнения (см., например, фитнес), с учётом возрастных и физиологических особенностей;</a:t>
            </a:r>
          </a:p>
          <a:p>
            <a:r>
              <a:rPr lang="ru-RU" sz="2000" dirty="0" smtClean="0"/>
              <a:t>Личная и общественная гигиена: совокупность гигиенических правил, соблюдение и выполнение которых способствует сохранению и укреплению здоровья, владение навыками первой помощи;</a:t>
            </a:r>
          </a:p>
          <a:p>
            <a:r>
              <a:rPr lang="ru-RU" sz="2000" dirty="0" smtClean="0"/>
              <a:t>Закаливание.</a:t>
            </a:r>
            <a:endParaRPr lang="ru-RU" sz="2000" dirty="0"/>
          </a:p>
        </p:txBody>
      </p:sp>
      <p:pic>
        <p:nvPicPr>
          <p:cNvPr id="15362" name="Picture 2" descr="Картинка 16 из 2419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286124"/>
            <a:ext cx="2878753" cy="266223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401080" cy="928694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solidFill>
                  <a:srgbClr val="7030A0"/>
                </a:solidFill>
              </a:rPr>
              <a:t>Формирование здорового образа жизни</a:t>
            </a:r>
            <a:endParaRPr lang="ru-RU" sz="3200" b="1" i="1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357298"/>
            <a:ext cx="4043362" cy="290036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i="1" dirty="0" smtClean="0"/>
              <a:t>Формирование образа жизни, способствующего укреплению здоровья человека, осуществляется на трёх уровнях:</a:t>
            </a:r>
            <a:endParaRPr lang="ru-RU" b="1" i="1" dirty="0"/>
          </a:p>
        </p:txBody>
      </p:sp>
      <p:pic>
        <p:nvPicPr>
          <p:cNvPr id="18434" name="Picture 2" descr="Картинка 19 из 2419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286124"/>
            <a:ext cx="4097925" cy="319071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401080" cy="1143000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solidFill>
                  <a:srgbClr val="7030A0"/>
                </a:solidFill>
              </a:rPr>
              <a:t>Формирование здорового образа жизни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00174"/>
            <a:ext cx="5257808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Социальном: пропаганда, информационно-просветительская работа;</a:t>
            </a:r>
          </a:p>
          <a:p>
            <a:r>
              <a:rPr lang="ru-RU" sz="2400" dirty="0" smtClean="0"/>
              <a:t>Инфраструктурном: конкретные условия в основных сферах жизнедеятельности (наличие свободного времени, материальных средств), профилактические учреждения, экологический контроль;</a:t>
            </a:r>
          </a:p>
          <a:p>
            <a:r>
              <a:rPr lang="ru-RU" sz="2400" dirty="0" smtClean="0"/>
              <a:t>Личностном: система ценностных ориентиров человека, стандартизация бытового уклада.</a:t>
            </a:r>
            <a:endParaRPr lang="ru-RU" sz="2400" dirty="0"/>
          </a:p>
        </p:txBody>
      </p:sp>
      <p:pic>
        <p:nvPicPr>
          <p:cNvPr id="19458" name="Picture 2" descr="Картинка 23 из 1607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571612"/>
            <a:ext cx="2755525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7929618" cy="928694"/>
          </a:xfrm>
        </p:spPr>
        <p:txBody>
          <a:bodyPr>
            <a:noAutofit/>
          </a:bodyPr>
          <a:lstStyle/>
          <a:p>
            <a:r>
              <a:rPr lang="ru-RU" sz="3200" b="1" i="1" dirty="0" smtClean="0">
                <a:solidFill>
                  <a:schemeClr val="accent6">
                    <a:lumMod val="75000"/>
                  </a:schemeClr>
                </a:solidFill>
              </a:rPr>
              <a:t>Пропаганда здорового образа жизни</a:t>
            </a:r>
            <a:br>
              <a:rPr lang="ru-RU" sz="3200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ru-RU" sz="3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3971924" cy="476886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/>
              <a:t>Под </a:t>
            </a:r>
            <a:r>
              <a:rPr lang="ru-RU" sz="2000" i="1" dirty="0" smtClean="0"/>
              <a:t>пропагандой здорового образа жизни</a:t>
            </a:r>
            <a:r>
              <a:rPr lang="ru-RU" sz="2000" dirty="0" smtClean="0"/>
              <a:t> понимают целый ряд мероприятий, направленных на его популяризацию, среди которых важнейшими являются просветительские и выездные программы, реклама в СМИ (радио, телевидение, интернет).</a:t>
            </a:r>
            <a:endParaRPr lang="ru-RU" sz="2000" dirty="0"/>
          </a:p>
        </p:txBody>
      </p:sp>
      <p:pic>
        <p:nvPicPr>
          <p:cNvPr id="20482" name="Picture 2" descr="Картинка 4 из 271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357297"/>
            <a:ext cx="4643471" cy="492489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а 10 из 19558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2852"/>
            <a:ext cx="5619750" cy="6477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208</TotalTime>
  <Words>615</Words>
  <Application>Microsoft Office PowerPoint</Application>
  <PresentationFormat>Экран (4:3)</PresentationFormat>
  <Paragraphs>114</Paragraphs>
  <Slides>42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Техническая</vt:lpstr>
      <vt:lpstr>Здоровый образ жизни</vt:lpstr>
      <vt:lpstr>Содержание:</vt:lpstr>
      <vt:lpstr>Слайд 3</vt:lpstr>
      <vt:lpstr>Элементы здорового образа жизни</vt:lpstr>
      <vt:lpstr>Элементы здорового образа жизни</vt:lpstr>
      <vt:lpstr>Формирование здорового образа жизни</vt:lpstr>
      <vt:lpstr>Формирование здорового образа жизни</vt:lpstr>
      <vt:lpstr>Пропаганда здорового образа жизни </vt:lpstr>
      <vt:lpstr>Слайд 9</vt:lpstr>
      <vt:lpstr>Здоровое питание</vt:lpstr>
      <vt:lpstr>Слайд 11</vt:lpstr>
      <vt:lpstr>Здоровое питание</vt:lpstr>
      <vt:lpstr>Здоровое питание</vt:lpstr>
      <vt:lpstr>Поддержка здорового питания государством </vt:lpstr>
      <vt:lpstr>Слайд 15</vt:lpstr>
      <vt:lpstr>Поддержка здорового питания государством</vt:lpstr>
      <vt:lpstr>Врачи-диетологи осуществляют наблюдение и лечение следующих групп пациентов:</vt:lpstr>
      <vt:lpstr>Заключение</vt:lpstr>
      <vt:lpstr>25 причин вести здоровый образ жизни: </vt:lpstr>
      <vt:lpstr>25 причин вести здоровый образ жизни: </vt:lpstr>
      <vt:lpstr>25 причин вести здоровый образ жизни: </vt:lpstr>
      <vt:lpstr>25 причин вести здоровый образ жизни: </vt:lpstr>
      <vt:lpstr>25 причин вести здоровый образ жизни: </vt:lpstr>
      <vt:lpstr>25 причин вести здоровый образ жизни: </vt:lpstr>
      <vt:lpstr>25 причин вести здоровый образ жизни: </vt:lpstr>
      <vt:lpstr>25 причин вести здоровый образ жизни: </vt:lpstr>
      <vt:lpstr>25 причин вести здоровый образ жизни: </vt:lpstr>
      <vt:lpstr>25 причин вести здоровый образ жизни: </vt:lpstr>
      <vt:lpstr>25 причин вести здоровый образ жизни: </vt:lpstr>
      <vt:lpstr>25 причин вести здоровый образ жизни:</vt:lpstr>
      <vt:lpstr>25 причин вести здоровый образ жизни:</vt:lpstr>
      <vt:lpstr>25 причин вести здоровый образ жизни:</vt:lpstr>
      <vt:lpstr>25 причин вести здоровый образ жизни:</vt:lpstr>
      <vt:lpstr>25 причин вести здоровый образ жизни:</vt:lpstr>
      <vt:lpstr>25 причин вести здоровый образ жизни:</vt:lpstr>
      <vt:lpstr>25 причин вести здоровый образ жизни:</vt:lpstr>
      <vt:lpstr>25 причин вести здоровый образ жизни:</vt:lpstr>
      <vt:lpstr>25 причин вести здоровый образ жизни:</vt:lpstr>
      <vt:lpstr>25 причин вести здоровый образ жизни:</vt:lpstr>
      <vt:lpstr>25 причин вести здоровый образ жизни:</vt:lpstr>
      <vt:lpstr>Примечания</vt:lpstr>
      <vt:lpstr>Слайд 42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Здоровый образ жизни</dc:title>
  <dc:creator>Анастасия</dc:creator>
  <cp:lastModifiedBy>Анастасия</cp:lastModifiedBy>
  <cp:revision>22</cp:revision>
  <dcterms:created xsi:type="dcterms:W3CDTF">2012-05-20T11:14:17Z</dcterms:created>
  <dcterms:modified xsi:type="dcterms:W3CDTF">2012-05-20T14:43:53Z</dcterms:modified>
</cp:coreProperties>
</file>