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3"/>
  </p:sldMasterIdLst>
  <p:notesMasterIdLst>
    <p:notesMasterId r:id="rId4"/>
  </p:notesMasterIdLst>
  <p:sldIdLst>
    <p:sldId id="256" r:id="rId5"/>
    <p:sldId id="257" r:id="rId6"/>
    <p:sldId id="258" r:id="rId7"/>
    <p:sldId id="259" r:id="rId8"/>
    <p:sldId id="260" r:id="rId9"/>
  </p:sldIdLst>
  <p:sldSz cy="6858000" cx="12192000"/>
  <p:notesSz cx="7315200" cy="9601200"/>
  <p:embeddedFontLst>
    <p:embeddedFont>
      <p:font typeface="Garamond"/>
      <p:regular r:id="rId10"/>
      <p:bold r:id="rId11"/>
      <p:italic r:id="rId12"/>
      <p:boldItalic r:id="rId13"/>
    </p:embeddedFont>
    <p:embeddedFont>
      <p:font typeface="Cabin"/>
      <p:regular r:id="rId14"/>
      <p:bold r:id="rId15"/>
      <p:italic r:id="rId16"/>
      <p:boldItalic r:id="rId17"/>
    </p:embeddedFont>
    <p:embeddedFont>
      <p:font typeface="Gill Sans"/>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Garamond-bold.fntdata"/><Relationship Id="rId10" Type="http://schemas.openxmlformats.org/officeDocument/2006/relationships/font" Target="fonts/Garamond-regular.fntdata"/><Relationship Id="rId13" Type="http://schemas.openxmlformats.org/officeDocument/2006/relationships/font" Target="fonts/Garamond-boldItalic.fntdata"/><Relationship Id="rId12" Type="http://schemas.openxmlformats.org/officeDocument/2006/relationships/font" Target="fonts/Garamon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abin-bold.fntdata"/><Relationship Id="rId14" Type="http://schemas.openxmlformats.org/officeDocument/2006/relationships/font" Target="fonts/Cabin-regular.fntdata"/><Relationship Id="rId17" Type="http://schemas.openxmlformats.org/officeDocument/2006/relationships/font" Target="fonts/Cabin-boldItalic.fntdata"/><Relationship Id="rId16" Type="http://schemas.openxmlformats.org/officeDocument/2006/relationships/font" Target="fonts/Cabin-italic.fntdata"/><Relationship Id="rId5" Type="http://schemas.openxmlformats.org/officeDocument/2006/relationships/slide" Target="slides/slide1.xml"/><Relationship Id="rId19" Type="http://schemas.openxmlformats.org/officeDocument/2006/relationships/font" Target="fonts/GillSans-bold.fntdata"/><Relationship Id="rId6" Type="http://schemas.openxmlformats.org/officeDocument/2006/relationships/slide" Target="slides/slide2.xml"/><Relationship Id="rId18" Type="http://schemas.openxmlformats.org/officeDocument/2006/relationships/font" Target="fonts/Gill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1727"/>
          </a:xfrm>
          <a:prstGeom prst="rect">
            <a:avLst/>
          </a:prstGeom>
          <a:noFill/>
          <a:ln>
            <a:noFill/>
          </a:ln>
        </p:spPr>
        <p:txBody>
          <a:bodyPr anchorCtr="0" anchor="t" bIns="47600" lIns="95200" spcFirstLastPara="1" rIns="95200" wrap="square" tIns="476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1727"/>
          </a:xfrm>
          <a:prstGeom prst="rect">
            <a:avLst/>
          </a:prstGeom>
          <a:noFill/>
          <a:ln>
            <a:noFill/>
          </a:ln>
        </p:spPr>
        <p:txBody>
          <a:bodyPr anchorCtr="0" anchor="t" bIns="47600" lIns="95200" spcFirstLastPara="1" rIns="95200" wrap="square" tIns="476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79463" y="1200150"/>
            <a:ext cx="5756275" cy="3238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620578"/>
            <a:ext cx="5852160" cy="3780473"/>
          </a:xfrm>
          <a:prstGeom prst="rect">
            <a:avLst/>
          </a:prstGeom>
          <a:noFill/>
          <a:ln>
            <a:noFill/>
          </a:ln>
        </p:spPr>
        <p:txBody>
          <a:bodyPr anchorCtr="0" anchor="t" bIns="47600" lIns="95200" spcFirstLastPara="1" rIns="95200" wrap="square" tIns="476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1726"/>
          </a:xfrm>
          <a:prstGeom prst="rect">
            <a:avLst/>
          </a:prstGeom>
          <a:noFill/>
          <a:ln>
            <a:noFill/>
          </a:ln>
        </p:spPr>
        <p:txBody>
          <a:bodyPr anchorCtr="0" anchor="b" bIns="47600" lIns="95200" spcFirstLastPara="1" rIns="95200" wrap="square" tIns="476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1726"/>
          </a:xfrm>
          <a:prstGeom prst="rect">
            <a:avLst/>
          </a:prstGeom>
          <a:noFill/>
          <a:ln>
            <a:noFill/>
          </a:ln>
        </p:spPr>
        <p:txBody>
          <a:bodyPr anchorCtr="0" anchor="b" bIns="47600" lIns="95200" spcFirstLastPara="1" rIns="95200" wrap="square" tIns="476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731520" y="4620578"/>
            <a:ext cx="5852160" cy="3780473"/>
          </a:xfrm>
          <a:prstGeom prst="rect">
            <a:avLst/>
          </a:prstGeom>
        </p:spPr>
        <p:txBody>
          <a:bodyPr anchorCtr="0" anchor="t" bIns="47600" lIns="95200" spcFirstLastPara="1" rIns="95200" wrap="square" tIns="47600">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779463" y="1200150"/>
            <a:ext cx="5756275" cy="32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txBox="1"/>
          <p:nvPr>
            <p:ph idx="1" type="body"/>
          </p:nvPr>
        </p:nvSpPr>
        <p:spPr>
          <a:xfrm>
            <a:off x="731520" y="4620578"/>
            <a:ext cx="5852160" cy="3780473"/>
          </a:xfrm>
          <a:prstGeom prst="rect">
            <a:avLst/>
          </a:prstGeom>
        </p:spPr>
        <p:txBody>
          <a:bodyPr anchorCtr="0" anchor="t" bIns="47600" lIns="95200" spcFirstLastPara="1" rIns="95200" wrap="square" tIns="47600">
            <a:noAutofit/>
          </a:bodyPr>
          <a:lstStyle/>
          <a:p>
            <a:pPr indent="0" lvl="0" marL="0" rtl="0" algn="l">
              <a:spcBef>
                <a:spcPts val="0"/>
              </a:spcBef>
              <a:spcAft>
                <a:spcPts val="0"/>
              </a:spcAft>
              <a:buNone/>
            </a:pPr>
            <a:r>
              <a:rPr lang="en-US"/>
              <a:t>ran ERGM, analyzed cliques and structural similarities, as well as brokerage index</a:t>
            </a:r>
            <a:endParaRPr/>
          </a:p>
        </p:txBody>
      </p:sp>
      <p:sp>
        <p:nvSpPr>
          <p:cNvPr id="59" name="Google Shape;59;p4:notes"/>
          <p:cNvSpPr/>
          <p:nvPr>
            <p:ph idx="2" type="sldImg"/>
          </p:nvPr>
        </p:nvSpPr>
        <p:spPr>
          <a:xfrm>
            <a:off x="779463" y="1200150"/>
            <a:ext cx="5756275" cy="32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9ed5338a13_0_1:notes"/>
          <p:cNvSpPr txBox="1"/>
          <p:nvPr>
            <p:ph idx="1" type="body"/>
          </p:nvPr>
        </p:nvSpPr>
        <p:spPr>
          <a:xfrm>
            <a:off x="731520" y="4620578"/>
            <a:ext cx="5852100" cy="3780600"/>
          </a:xfrm>
          <a:prstGeom prst="rect">
            <a:avLst/>
          </a:prstGeom>
        </p:spPr>
        <p:txBody>
          <a:bodyPr anchorCtr="0" anchor="t" bIns="47600" lIns="95200" spcFirstLastPara="1" rIns="95200" wrap="square" tIns="47600">
            <a:noAutofit/>
          </a:bodyPr>
          <a:lstStyle/>
          <a:p>
            <a:pPr indent="0" lvl="0" marL="0" rtl="0" algn="l">
              <a:spcBef>
                <a:spcPts val="0"/>
              </a:spcBef>
              <a:spcAft>
                <a:spcPts val="0"/>
              </a:spcAft>
              <a:buNone/>
            </a:pPr>
            <a:r>
              <a:rPr lang="en-US"/>
              <a:t>CENTRALITY</a:t>
            </a:r>
            <a:endParaRPr/>
          </a:p>
          <a:p>
            <a:pPr indent="0" lvl="0" marL="0" rtl="0" algn="l">
              <a:spcBef>
                <a:spcPts val="0"/>
              </a:spcBef>
              <a:spcAft>
                <a:spcPts val="0"/>
              </a:spcAft>
              <a:buNone/>
            </a:pPr>
            <a:r>
              <a:rPr lang="en-US"/>
              <a:t>The correlations among centrality measures are positive and high, with closeness centrality being slightly lower than the rest, but still positive. This means that a member with a high centrality in one measure of centrality will most likely have high centrality in other measures of centrality. In other words, a member with more ties will most likely have other ways that they are more connected to the network, such as being more connected to important alters.</a:t>
            </a:r>
            <a:endParaRPr/>
          </a:p>
          <a:p>
            <a:pPr indent="0" lvl="0" marL="0" rtl="0" algn="l">
              <a:spcBef>
                <a:spcPts val="0"/>
              </a:spcBef>
              <a:spcAft>
                <a:spcPts val="0"/>
              </a:spcAft>
              <a:buNone/>
            </a:pPr>
            <a:r>
              <a:rPr lang="en-US"/>
              <a:t>The graduation year of the individual along with highest position held in the club impact the centrality of a member more than if they are bba or live on/off campus</a:t>
            </a:r>
            <a:endParaRPr/>
          </a:p>
          <a:p>
            <a:pPr indent="0" lvl="0" marL="0" rtl="0" algn="l">
              <a:spcBef>
                <a:spcPts val="0"/>
              </a:spcBef>
              <a:spcAft>
                <a:spcPts val="0"/>
              </a:spcAft>
              <a:buNone/>
            </a:pPr>
            <a:r>
              <a:rPr lang="en-US"/>
              <a:t>BBA slightly higher than 0, more likely to be asked questions. However, since we have more BBAs than non-BBAs in our population, this may be confounded by how there are more BBAs</a:t>
            </a:r>
            <a:endParaRPr/>
          </a:p>
          <a:p>
            <a:pPr indent="0" lvl="0" marL="0" rtl="0" algn="l">
              <a:spcBef>
                <a:spcPts val="0"/>
              </a:spcBef>
              <a:spcAft>
                <a:spcPts val="0"/>
              </a:spcAft>
              <a:buNone/>
            </a:pPr>
            <a:r>
              <a:rPr lang="en-US"/>
              <a:t>The year equals 2.1, which means that the higher the individual’s year level, the more likely they are to be asked for advice and be central to the network</a:t>
            </a:r>
            <a:endParaRPr/>
          </a:p>
          <a:p>
            <a:pPr indent="0" lvl="0" marL="0" rtl="0" algn="l">
              <a:spcBef>
                <a:spcPts val="0"/>
              </a:spcBef>
              <a:spcAft>
                <a:spcPts val="0"/>
              </a:spcAft>
              <a:buNone/>
            </a:pPr>
            <a:r>
              <a:rPr lang="en-US"/>
              <a:t>The level in the organization is 2.16, so the higher one’s status in the club, the more likely they are to be central</a:t>
            </a:r>
            <a:endParaRPr/>
          </a:p>
          <a:p>
            <a:pPr indent="0" lvl="0" marL="0" rtl="0" algn="l">
              <a:spcBef>
                <a:spcPts val="0"/>
              </a:spcBef>
              <a:spcAft>
                <a:spcPts val="0"/>
              </a:spcAft>
              <a:buNone/>
            </a:pPr>
            <a:r>
              <a:rPr lang="en-US"/>
              <a:t>Housing is -0.75, meaning that people who live off-campus (1) are less likely to be central to the network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RANDOM NETWORK COMPARISON</a:t>
            </a:r>
            <a:endParaRPr/>
          </a:p>
          <a:p>
            <a:pPr indent="0" lvl="0" marL="0" rtl="0" algn="l">
              <a:spcBef>
                <a:spcPts val="0"/>
              </a:spcBef>
              <a:spcAft>
                <a:spcPts val="0"/>
              </a:spcAft>
              <a:buNone/>
            </a:pPr>
            <a:r>
              <a:rPr lang="en-US"/>
              <a:t>We see higher transitivity for the network than randomized networks. This means that in our network of members, the proportion of transitive triangles out of possible triangles is significantly higher than in randomized networks. The transitivity is therefore significantly different from what we would get purely by chance. The density of our network appears to be about the same as that of randomized networks; the proportion of all member ties out of all possible member ties is about the same as that of randomized networks. The centralization is overall higher compared to randomized networks but is not higher than all the results in randomized networks. This means overall the extent to which ties are concentrated is higher but not statistically significant enough to rule out chance. The mutuality of our network also appears to be about the same as that of a randomized network; the proportion of ties that are reciprocated are around the same as that of randomized networks.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BROKERAGE</a:t>
            </a:r>
            <a:endParaRPr/>
          </a:p>
          <a:p>
            <a:pPr indent="0" lvl="0" marL="0" rtl="0" algn="l">
              <a:spcBef>
                <a:spcPts val="0"/>
              </a:spcBef>
              <a:spcAft>
                <a:spcPts val="0"/>
              </a:spcAft>
              <a:buNone/>
            </a:pPr>
            <a:r>
              <a:rPr lang="en-US"/>
              <a:t>Actors with the highest brokerage power: 4, 20, 5, 25, and 15. They served the most times as a broker total. Our brokerage index is positively correlated with betweenness at 0.82 overall. This means that the faculty members that are more important to the flow of the network tend to also have more brokerage power.</a:t>
            </a:r>
            <a:endParaRPr/>
          </a:p>
        </p:txBody>
      </p:sp>
      <p:sp>
        <p:nvSpPr>
          <p:cNvPr id="66" name="Google Shape;66;g19ed5338a13_0_1:notes"/>
          <p:cNvSpPr/>
          <p:nvPr>
            <p:ph idx="2" type="sldImg"/>
          </p:nvPr>
        </p:nvSpPr>
        <p:spPr>
          <a:xfrm>
            <a:off x="779463" y="1200150"/>
            <a:ext cx="5756400" cy="32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8:notes"/>
          <p:cNvSpPr txBox="1"/>
          <p:nvPr>
            <p:ph idx="1" type="body"/>
          </p:nvPr>
        </p:nvSpPr>
        <p:spPr>
          <a:xfrm>
            <a:off x="731520" y="4620578"/>
            <a:ext cx="5852160" cy="3780473"/>
          </a:xfrm>
          <a:prstGeom prst="rect">
            <a:avLst/>
          </a:prstGeom>
        </p:spPr>
        <p:txBody>
          <a:bodyPr anchorCtr="0" anchor="t" bIns="47600" lIns="95200" spcFirstLastPara="1" rIns="95200" wrap="square" tIns="47600">
            <a:noAutofit/>
          </a:bodyPr>
          <a:lstStyle/>
          <a:p>
            <a:pPr indent="0" lvl="0" marL="0" rtl="0" algn="l">
              <a:spcBef>
                <a:spcPts val="0"/>
              </a:spcBef>
              <a:spcAft>
                <a:spcPts val="0"/>
              </a:spcAft>
              <a:buNone/>
            </a:pPr>
            <a:r>
              <a:rPr lang="en-US"/>
              <a:t>Model 2 has a smaller AIC (550 compared to 628). Of the statistically significant results, older members are more likely to receive and less likely to send out nominations. Increasing the age by one year is associated with an increase in the odds of receiving a tie by e^0.4685 - 1 = around 60% and a decrease in the odds of sending a tie by e^-0.3735 - 1 = around 31%. </a:t>
            </a:r>
            <a:endParaRPr/>
          </a:p>
          <a:p>
            <a:pPr indent="0" lvl="0" marL="0" rtl="0" algn="l">
              <a:spcBef>
                <a:spcPts val="0"/>
              </a:spcBef>
              <a:spcAft>
                <a:spcPts val="0"/>
              </a:spcAft>
              <a:buNone/>
            </a:pPr>
            <a:r>
              <a:rPr lang="en-US"/>
              <a:t>Members of higher levels are more likely to send out ties. Increasing the level by 1 is associated with an increase in the odds of sending out a tie by e^.4847 - 1 = around 62%. None of the homophily measures were statistically significant, meaning we cannot conclude that members of the same year, major, level, or housing situation were more likely to seek advice from one another. The negative coefficient on edges indicates that the network is sparser than expected by chance. There is also significant mutuality in tie formations. The odds for a tie to form a mutual relation is e^2.077 = around 7 times the odds for a tie to form a non-mutual relation. The negative coefficient for preferential attachment indicates ties are more likely to concentrate on a few nodes. The negative coefficient on two-path indicates ties are less likely to form open triangles.</a:t>
            </a:r>
            <a:endParaRPr/>
          </a:p>
          <a:p>
            <a:pPr indent="0" lvl="0" marL="0" rtl="0" algn="l">
              <a:spcBef>
                <a:spcPts val="0"/>
              </a:spcBef>
              <a:spcAft>
                <a:spcPts val="0"/>
              </a:spcAft>
              <a:buNone/>
            </a:pPr>
            <a:r>
              <a:t/>
            </a:r>
            <a:endParaRPr/>
          </a:p>
        </p:txBody>
      </p:sp>
      <p:sp>
        <p:nvSpPr>
          <p:cNvPr id="81" name="Google Shape;81;p8:notes"/>
          <p:cNvSpPr/>
          <p:nvPr>
            <p:ph idx="2" type="sldImg"/>
          </p:nvPr>
        </p:nvSpPr>
        <p:spPr>
          <a:xfrm>
            <a:off x="779463" y="1200150"/>
            <a:ext cx="5756275" cy="32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dd6247def_0_47:notes"/>
          <p:cNvSpPr txBox="1"/>
          <p:nvPr>
            <p:ph idx="1" type="body"/>
          </p:nvPr>
        </p:nvSpPr>
        <p:spPr>
          <a:xfrm>
            <a:off x="731520" y="4620578"/>
            <a:ext cx="5852100" cy="3780600"/>
          </a:xfrm>
          <a:prstGeom prst="rect">
            <a:avLst/>
          </a:prstGeom>
        </p:spPr>
        <p:txBody>
          <a:bodyPr anchorCtr="0" anchor="t" bIns="47600" lIns="95200" spcFirstLastPara="1" rIns="95200" wrap="square" tIns="47600">
            <a:noAutofit/>
          </a:bodyPr>
          <a:lstStyle/>
          <a:p>
            <a:pPr indent="0" lvl="0" marL="0" rtl="0" algn="l">
              <a:spcBef>
                <a:spcPts val="0"/>
              </a:spcBef>
              <a:spcAft>
                <a:spcPts val="0"/>
              </a:spcAft>
              <a:buNone/>
            </a:pPr>
            <a:r>
              <a:t/>
            </a:r>
            <a:endParaRPr/>
          </a:p>
        </p:txBody>
      </p:sp>
      <p:sp>
        <p:nvSpPr>
          <p:cNvPr id="89" name="Google Shape;89;g19dd6247def_0_47:notes"/>
          <p:cNvSpPr/>
          <p:nvPr>
            <p:ph idx="2" type="sldImg"/>
          </p:nvPr>
        </p:nvSpPr>
        <p:spPr>
          <a:xfrm>
            <a:off x="779463" y="1200150"/>
            <a:ext cx="5756400" cy="32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bg>
      <p:bgPr>
        <a:solidFill>
          <a:srgbClr val="004B8E"/>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7200"/>
              <a:buFont typeface="Garamond"/>
              <a:buNone/>
              <a:defRPr b="1" sz="7200">
                <a:solidFill>
                  <a:schemeClr val="lt1"/>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
          <p:cNvSpPr txBox="1"/>
          <p:nvPr>
            <p:ph idx="1" type="body"/>
          </p:nvPr>
        </p:nvSpPr>
        <p:spPr>
          <a:xfrm>
            <a:off x="838200" y="1367246"/>
            <a:ext cx="10515600" cy="4521736"/>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atin typeface="Cabin"/>
                <a:ea typeface="Cabin"/>
                <a:cs typeface="Cabin"/>
                <a:sym typeface="Cabin"/>
              </a:defRPr>
            </a:lvl1pPr>
            <a:lvl2pPr indent="-381000" lvl="1" marL="914400" algn="l">
              <a:lnSpc>
                <a:spcPct val="90000"/>
              </a:lnSpc>
              <a:spcBef>
                <a:spcPts val="500"/>
              </a:spcBef>
              <a:spcAft>
                <a:spcPts val="0"/>
              </a:spcAft>
              <a:buClr>
                <a:schemeClr val="dk1"/>
              </a:buClr>
              <a:buSzPts val="2400"/>
              <a:buChar char="•"/>
              <a:defRPr>
                <a:latin typeface="Cabin"/>
                <a:ea typeface="Cabin"/>
                <a:cs typeface="Cabin"/>
                <a:sym typeface="Cabin"/>
              </a:defRPr>
            </a:lvl2pPr>
            <a:lvl3pPr indent="-355600" lvl="2" marL="1371600" algn="l">
              <a:lnSpc>
                <a:spcPct val="90000"/>
              </a:lnSpc>
              <a:spcBef>
                <a:spcPts val="500"/>
              </a:spcBef>
              <a:spcAft>
                <a:spcPts val="0"/>
              </a:spcAft>
              <a:buClr>
                <a:schemeClr val="dk1"/>
              </a:buClr>
              <a:buSzPts val="2000"/>
              <a:buChar char="•"/>
              <a:defRPr>
                <a:latin typeface="Cabin"/>
                <a:ea typeface="Cabin"/>
                <a:cs typeface="Cabin"/>
                <a:sym typeface="Cabin"/>
              </a:defRPr>
            </a:lvl3pPr>
            <a:lvl4pPr indent="-342900" lvl="3" marL="1828800" algn="l">
              <a:lnSpc>
                <a:spcPct val="90000"/>
              </a:lnSpc>
              <a:spcBef>
                <a:spcPts val="500"/>
              </a:spcBef>
              <a:spcAft>
                <a:spcPts val="0"/>
              </a:spcAft>
              <a:buClr>
                <a:schemeClr val="dk1"/>
              </a:buClr>
              <a:buSzPts val="1800"/>
              <a:buChar char="•"/>
              <a:defRPr>
                <a:latin typeface="Cabin"/>
                <a:ea typeface="Cabin"/>
                <a:cs typeface="Cabin"/>
                <a:sym typeface="Cabin"/>
              </a:defRPr>
            </a:lvl4pPr>
            <a:lvl5pPr indent="-342900" lvl="4" marL="2286000" algn="l">
              <a:lnSpc>
                <a:spcPct val="90000"/>
              </a:lnSpc>
              <a:spcBef>
                <a:spcPts val="500"/>
              </a:spcBef>
              <a:spcAft>
                <a:spcPts val="0"/>
              </a:spcAft>
              <a:buClr>
                <a:schemeClr val="dk1"/>
              </a:buClr>
              <a:buSzPts val="1800"/>
              <a:buChar char="•"/>
              <a:defRPr>
                <a:latin typeface="Cabin"/>
                <a:ea typeface="Cabin"/>
                <a:cs typeface="Cabin"/>
                <a:sym typeface="Cabin"/>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5" name="Google Shape;25;p4"/>
          <p:cNvCxnSpPr/>
          <p:nvPr/>
        </p:nvCxnSpPr>
        <p:spPr>
          <a:xfrm>
            <a:off x="596900" y="1144588"/>
            <a:ext cx="10985500" cy="0"/>
          </a:xfrm>
          <a:prstGeom prst="straightConnector1">
            <a:avLst/>
          </a:prstGeom>
          <a:noFill/>
          <a:ln cap="flat" cmpd="sng" w="9525">
            <a:solidFill>
              <a:srgbClr val="FEE599"/>
            </a:solidFill>
            <a:prstDash val="solid"/>
            <a:miter lim="800000"/>
            <a:headEnd len="sm" w="sm" type="none"/>
            <a:tailEnd len="sm" w="sm" type="none"/>
          </a:ln>
        </p:spPr>
      </p:cxnSp>
      <p:cxnSp>
        <p:nvCxnSpPr>
          <p:cNvPr id="26" name="Google Shape;26;p4"/>
          <p:cNvCxnSpPr/>
          <p:nvPr/>
        </p:nvCxnSpPr>
        <p:spPr>
          <a:xfrm>
            <a:off x="596900" y="1208088"/>
            <a:ext cx="10985500" cy="0"/>
          </a:xfrm>
          <a:prstGeom prst="straightConnector1">
            <a:avLst/>
          </a:prstGeom>
          <a:noFill/>
          <a:ln cap="flat" cmpd="sng" w="9525">
            <a:solidFill>
              <a:srgbClr val="FEE599"/>
            </a:solidFill>
            <a:prstDash val="solid"/>
            <a:miter lim="800000"/>
            <a:headEnd len="sm" w="sm" type="none"/>
            <a:tailEnd len="sm" w="sm" type="none"/>
          </a:ln>
        </p:spPr>
      </p:cxnSp>
      <p:cxnSp>
        <p:nvCxnSpPr>
          <p:cNvPr id="27" name="Google Shape;27;p4"/>
          <p:cNvCxnSpPr/>
          <p:nvPr/>
        </p:nvCxnSpPr>
        <p:spPr>
          <a:xfrm>
            <a:off x="609600" y="1127270"/>
            <a:ext cx="10972800" cy="1"/>
          </a:xfrm>
          <a:prstGeom prst="straightConnector1">
            <a:avLst/>
          </a:prstGeom>
          <a:noFill/>
          <a:ln cap="flat" cmpd="sng" w="57150">
            <a:solidFill>
              <a:srgbClr val="004B8E"/>
            </a:solidFill>
            <a:prstDash val="solid"/>
            <a:miter lim="800000"/>
            <a:headEnd len="sm" w="sm" type="none"/>
            <a:tailEnd len="sm" w="sm" type="none"/>
          </a:ln>
        </p:spPr>
      </p:cxnSp>
      <p:sp>
        <p:nvSpPr>
          <p:cNvPr id="28" name="Google Shape;28;p4"/>
          <p:cNvSpPr txBox="1"/>
          <p:nvPr>
            <p:ph type="title"/>
          </p:nvPr>
        </p:nvSpPr>
        <p:spPr>
          <a:xfrm>
            <a:off x="1193074" y="263526"/>
            <a:ext cx="10160725" cy="77470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bin"/>
              <a:buNone/>
              <a:defRPr b="0">
                <a:latin typeface="Cabin"/>
                <a:ea typeface="Cabin"/>
                <a:cs typeface="Cabin"/>
                <a:sym typeface="Cab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9" name="Shape 29"/>
        <p:cNvGrpSpPr/>
        <p:nvPr/>
      </p:nvGrpSpPr>
      <p:grpSpPr>
        <a:xfrm>
          <a:off x="0" y="0"/>
          <a:ext cx="0" cy="0"/>
          <a:chOff x="0" y="0"/>
          <a:chExt cx="0" cy="0"/>
        </a:xfrm>
      </p:grpSpPr>
      <p:sp>
        <p:nvSpPr>
          <p:cNvPr id="30" name="Google Shape;30;p5"/>
          <p:cNvSpPr/>
          <p:nvPr/>
        </p:nvSpPr>
        <p:spPr>
          <a:xfrm>
            <a:off x="0" y="0"/>
            <a:ext cx="12192000" cy="6239306"/>
          </a:xfrm>
          <a:prstGeom prst="rect">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31" name="Google Shape;31;p5"/>
          <p:cNvSpPr txBox="1"/>
          <p:nvPr>
            <p:ph idx="1" type="subTitle"/>
          </p:nvPr>
        </p:nvSpPr>
        <p:spPr>
          <a:xfrm>
            <a:off x="1422400" y="5200763"/>
            <a:ext cx="9144000" cy="757647"/>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1000"/>
              </a:spcBef>
              <a:spcAft>
                <a:spcPts val="0"/>
              </a:spcAft>
              <a:buClr>
                <a:schemeClr val="dk1"/>
              </a:buClr>
              <a:buSzPts val="2400"/>
              <a:buNone/>
              <a:defRPr b="1" sz="2400">
                <a:latin typeface="Garamond"/>
                <a:ea typeface="Garamond"/>
                <a:cs typeface="Garamond"/>
                <a:sym typeface="Garamond"/>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32" name="Google Shape;32;p5"/>
          <p:cNvPicPr preferRelativeResize="0"/>
          <p:nvPr/>
        </p:nvPicPr>
        <p:blipFill rotWithShape="1">
          <a:blip r:embed="rId2">
            <a:alphaModFix/>
          </a:blip>
          <a:srcRect b="6449" l="0" r="0" t="4687"/>
          <a:stretch/>
        </p:blipFill>
        <p:spPr>
          <a:xfrm>
            <a:off x="2501900" y="990407"/>
            <a:ext cx="7188200" cy="425849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3" name="Shape 33"/>
        <p:cNvGrpSpPr/>
        <p:nvPr/>
      </p:nvGrpSpPr>
      <p:grpSpPr>
        <a:xfrm>
          <a:off x="0" y="0"/>
          <a:ext cx="0" cy="0"/>
          <a:chOff x="0" y="0"/>
          <a:chExt cx="0" cy="0"/>
        </a:xfrm>
      </p:grpSpPr>
      <p:sp>
        <p:nvSpPr>
          <p:cNvPr id="34" name="Google Shape;34;p6"/>
          <p:cNvSpPr txBox="1"/>
          <p:nvPr>
            <p:ph type="title"/>
          </p:nvPr>
        </p:nvSpPr>
        <p:spPr>
          <a:xfrm>
            <a:off x="1193074" y="263526"/>
            <a:ext cx="10160725" cy="77470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bin"/>
              <a:buNone/>
              <a:defRPr b="0">
                <a:latin typeface="Cabin"/>
                <a:ea typeface="Cabin"/>
                <a:cs typeface="Cabin"/>
                <a:sym typeface="Cab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994262"/>
            <a:ext cx="10515600" cy="3894719"/>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atin typeface="Cabin"/>
                <a:ea typeface="Cabin"/>
                <a:cs typeface="Cabin"/>
                <a:sym typeface="Cabin"/>
              </a:defRPr>
            </a:lvl1pPr>
            <a:lvl2pPr indent="-381000" lvl="1" marL="914400" algn="l">
              <a:lnSpc>
                <a:spcPct val="90000"/>
              </a:lnSpc>
              <a:spcBef>
                <a:spcPts val="500"/>
              </a:spcBef>
              <a:spcAft>
                <a:spcPts val="0"/>
              </a:spcAft>
              <a:buClr>
                <a:schemeClr val="dk1"/>
              </a:buClr>
              <a:buSzPts val="2400"/>
              <a:buChar char="•"/>
              <a:defRPr>
                <a:latin typeface="Cabin"/>
                <a:ea typeface="Cabin"/>
                <a:cs typeface="Cabin"/>
                <a:sym typeface="Cabin"/>
              </a:defRPr>
            </a:lvl2pPr>
            <a:lvl3pPr indent="-355600" lvl="2" marL="1371600" algn="l">
              <a:lnSpc>
                <a:spcPct val="90000"/>
              </a:lnSpc>
              <a:spcBef>
                <a:spcPts val="500"/>
              </a:spcBef>
              <a:spcAft>
                <a:spcPts val="0"/>
              </a:spcAft>
              <a:buClr>
                <a:schemeClr val="dk1"/>
              </a:buClr>
              <a:buSzPts val="2000"/>
              <a:buChar char="•"/>
              <a:defRPr>
                <a:latin typeface="Cabin"/>
                <a:ea typeface="Cabin"/>
                <a:cs typeface="Cabin"/>
                <a:sym typeface="Cabin"/>
              </a:defRPr>
            </a:lvl3pPr>
            <a:lvl4pPr indent="-342900" lvl="3" marL="1828800" algn="l">
              <a:lnSpc>
                <a:spcPct val="90000"/>
              </a:lnSpc>
              <a:spcBef>
                <a:spcPts val="500"/>
              </a:spcBef>
              <a:spcAft>
                <a:spcPts val="0"/>
              </a:spcAft>
              <a:buClr>
                <a:schemeClr val="dk1"/>
              </a:buClr>
              <a:buSzPts val="1800"/>
              <a:buChar char="•"/>
              <a:defRPr>
                <a:latin typeface="Cabin"/>
                <a:ea typeface="Cabin"/>
                <a:cs typeface="Cabin"/>
                <a:sym typeface="Cabin"/>
              </a:defRPr>
            </a:lvl4pPr>
            <a:lvl5pPr indent="-342900" lvl="4" marL="2286000" algn="l">
              <a:lnSpc>
                <a:spcPct val="90000"/>
              </a:lnSpc>
              <a:spcBef>
                <a:spcPts val="500"/>
              </a:spcBef>
              <a:spcAft>
                <a:spcPts val="0"/>
              </a:spcAft>
              <a:buClr>
                <a:schemeClr val="dk1"/>
              </a:buClr>
              <a:buSzPts val="1800"/>
              <a:buChar char="•"/>
              <a:defRPr>
                <a:latin typeface="Cabin"/>
                <a:ea typeface="Cabin"/>
                <a:cs typeface="Cabin"/>
                <a:sym typeface="Cabin"/>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6" name="Google Shape;36;p6"/>
          <p:cNvCxnSpPr/>
          <p:nvPr/>
        </p:nvCxnSpPr>
        <p:spPr>
          <a:xfrm>
            <a:off x="596900" y="1144588"/>
            <a:ext cx="10985500" cy="0"/>
          </a:xfrm>
          <a:prstGeom prst="straightConnector1">
            <a:avLst/>
          </a:prstGeom>
          <a:noFill/>
          <a:ln cap="flat" cmpd="sng" w="9525">
            <a:solidFill>
              <a:srgbClr val="FEE599"/>
            </a:solidFill>
            <a:prstDash val="solid"/>
            <a:miter lim="800000"/>
            <a:headEnd len="sm" w="sm" type="none"/>
            <a:tailEnd len="sm" w="sm" type="none"/>
          </a:ln>
        </p:spPr>
      </p:cxnSp>
      <p:cxnSp>
        <p:nvCxnSpPr>
          <p:cNvPr id="37" name="Google Shape;37;p6"/>
          <p:cNvCxnSpPr/>
          <p:nvPr/>
        </p:nvCxnSpPr>
        <p:spPr>
          <a:xfrm>
            <a:off x="596900" y="1208088"/>
            <a:ext cx="10985500" cy="0"/>
          </a:xfrm>
          <a:prstGeom prst="straightConnector1">
            <a:avLst/>
          </a:prstGeom>
          <a:noFill/>
          <a:ln cap="flat" cmpd="sng" w="9525">
            <a:solidFill>
              <a:srgbClr val="FEE599"/>
            </a:solidFill>
            <a:prstDash val="solid"/>
            <a:miter lim="800000"/>
            <a:headEnd len="sm" w="sm" type="none"/>
            <a:tailEnd len="sm" w="sm" type="none"/>
          </a:ln>
        </p:spPr>
      </p:cxnSp>
      <p:cxnSp>
        <p:nvCxnSpPr>
          <p:cNvPr id="38" name="Google Shape;38;p6"/>
          <p:cNvCxnSpPr/>
          <p:nvPr/>
        </p:nvCxnSpPr>
        <p:spPr>
          <a:xfrm>
            <a:off x="609600" y="1127270"/>
            <a:ext cx="10972800" cy="1"/>
          </a:xfrm>
          <a:prstGeom prst="straightConnector1">
            <a:avLst/>
          </a:prstGeom>
          <a:noFill/>
          <a:ln cap="flat" cmpd="sng" w="57150">
            <a:solidFill>
              <a:srgbClr val="004B8E"/>
            </a:solidFill>
            <a:prstDash val="solid"/>
            <a:miter lim="800000"/>
            <a:headEnd len="sm" w="sm" type="none"/>
            <a:tailEnd len="sm" w="sm" type="none"/>
          </a:ln>
        </p:spPr>
      </p:cxnSp>
      <p:sp>
        <p:nvSpPr>
          <p:cNvPr id="39" name="Google Shape;39;p6"/>
          <p:cNvSpPr txBox="1"/>
          <p:nvPr>
            <p:ph idx="2" type="body"/>
          </p:nvPr>
        </p:nvSpPr>
        <p:spPr>
          <a:xfrm>
            <a:off x="838200" y="1375953"/>
            <a:ext cx="10515600" cy="55480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bin"/>
                <a:ea typeface="Cabin"/>
                <a:cs typeface="Cabin"/>
                <a:sym typeface="Cabin"/>
              </a:defRPr>
            </a:lvl1pPr>
            <a:lvl2pPr indent="-228600" lvl="1" marL="914400" algn="l">
              <a:lnSpc>
                <a:spcPct val="90000"/>
              </a:lnSpc>
              <a:spcBef>
                <a:spcPts val="500"/>
              </a:spcBef>
              <a:spcAft>
                <a:spcPts val="0"/>
              </a:spcAft>
              <a:buClr>
                <a:schemeClr val="dk1"/>
              </a:buClr>
              <a:buSzPts val="2400"/>
              <a:buNone/>
              <a:defRPr>
                <a:latin typeface="Cabin"/>
                <a:ea typeface="Cabin"/>
                <a:cs typeface="Cabin"/>
                <a:sym typeface="Cabin"/>
              </a:defRPr>
            </a:lvl2pPr>
            <a:lvl3pPr indent="-228600" lvl="2" marL="1371600" algn="l">
              <a:lnSpc>
                <a:spcPct val="90000"/>
              </a:lnSpc>
              <a:spcBef>
                <a:spcPts val="500"/>
              </a:spcBef>
              <a:spcAft>
                <a:spcPts val="0"/>
              </a:spcAft>
              <a:buClr>
                <a:schemeClr val="dk1"/>
              </a:buClr>
              <a:buSzPts val="2000"/>
              <a:buNone/>
              <a:defRPr>
                <a:latin typeface="Cabin"/>
                <a:ea typeface="Cabin"/>
                <a:cs typeface="Cabin"/>
                <a:sym typeface="Cabin"/>
              </a:defRPr>
            </a:lvl3pPr>
            <a:lvl4pPr indent="-228600" lvl="3" marL="1828800" algn="l">
              <a:lnSpc>
                <a:spcPct val="90000"/>
              </a:lnSpc>
              <a:spcBef>
                <a:spcPts val="500"/>
              </a:spcBef>
              <a:spcAft>
                <a:spcPts val="0"/>
              </a:spcAft>
              <a:buClr>
                <a:schemeClr val="dk1"/>
              </a:buClr>
              <a:buSzPts val="1800"/>
              <a:buNone/>
              <a:defRPr>
                <a:latin typeface="Cabin"/>
                <a:ea typeface="Cabin"/>
                <a:cs typeface="Cabin"/>
                <a:sym typeface="Cabin"/>
              </a:defRPr>
            </a:lvl4pPr>
            <a:lvl5pPr indent="-228600" lvl="4" marL="2286000" algn="l">
              <a:lnSpc>
                <a:spcPct val="90000"/>
              </a:lnSpc>
              <a:spcBef>
                <a:spcPts val="500"/>
              </a:spcBef>
              <a:spcAft>
                <a:spcPts val="0"/>
              </a:spcAft>
              <a:buClr>
                <a:schemeClr val="dk1"/>
              </a:buClr>
              <a:buSzPts val="1800"/>
              <a:buNone/>
              <a:defRPr>
                <a:latin typeface="Cabin"/>
                <a:ea typeface="Cabin"/>
                <a:cs typeface="Cabin"/>
                <a:sym typeface="Cabin"/>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0" name="Google Shape;40;p6"/>
          <p:cNvCxnSpPr/>
          <p:nvPr/>
        </p:nvCxnSpPr>
        <p:spPr>
          <a:xfrm>
            <a:off x="838200" y="1935251"/>
            <a:ext cx="10515600" cy="0"/>
          </a:xfrm>
          <a:prstGeom prst="straightConnector1">
            <a:avLst/>
          </a:prstGeom>
          <a:noFill/>
          <a:ln cap="flat" cmpd="sng" w="9525">
            <a:solidFill>
              <a:srgbClr val="004B8E"/>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1" name="Shape 41"/>
        <p:cNvGrpSpPr/>
        <p:nvPr/>
      </p:nvGrpSpPr>
      <p:grpSpPr>
        <a:xfrm>
          <a:off x="0" y="0"/>
          <a:ext cx="0" cy="0"/>
          <a:chOff x="0" y="0"/>
          <a:chExt cx="0" cy="0"/>
        </a:xfrm>
      </p:grpSpPr>
      <p:sp>
        <p:nvSpPr>
          <p:cNvPr id="42" name="Google Shape;42;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E75B5"/>
              </a:buClr>
              <a:buSzPts val="7200"/>
              <a:buFont typeface="Garamond"/>
              <a:buNone/>
              <a:defRPr b="1" sz="7200">
                <a:solidFill>
                  <a:srgbClr val="2E75B5"/>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3" name="Shape 43"/>
        <p:cNvGrpSpPr/>
        <p:nvPr/>
      </p:nvGrpSpPr>
      <p:grpSpPr>
        <a:xfrm>
          <a:off x="0" y="0"/>
          <a:ext cx="0" cy="0"/>
          <a:chOff x="0" y="0"/>
          <a:chExt cx="0" cy="0"/>
        </a:xfrm>
      </p:grpSpPr>
      <p:sp>
        <p:nvSpPr>
          <p:cNvPr id="44" name="Google Shape;44;p8"/>
          <p:cNvSpPr txBox="1"/>
          <p:nvPr>
            <p:ph idx="1" type="body"/>
          </p:nvPr>
        </p:nvSpPr>
        <p:spPr>
          <a:xfrm>
            <a:off x="838200" y="1387476"/>
            <a:ext cx="5181600" cy="478948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5" name="Google Shape;45;p8"/>
          <p:cNvCxnSpPr/>
          <p:nvPr/>
        </p:nvCxnSpPr>
        <p:spPr>
          <a:xfrm>
            <a:off x="596900" y="1208088"/>
            <a:ext cx="10985500" cy="0"/>
          </a:xfrm>
          <a:prstGeom prst="straightConnector1">
            <a:avLst/>
          </a:prstGeom>
          <a:noFill/>
          <a:ln cap="flat" cmpd="sng" w="9525">
            <a:solidFill>
              <a:srgbClr val="FEE599"/>
            </a:solidFill>
            <a:prstDash val="solid"/>
            <a:miter lim="800000"/>
            <a:headEnd len="sm" w="sm" type="none"/>
            <a:tailEnd len="sm" w="sm" type="none"/>
          </a:ln>
        </p:spPr>
      </p:cxnSp>
      <p:cxnSp>
        <p:nvCxnSpPr>
          <p:cNvPr id="46" name="Google Shape;46;p8"/>
          <p:cNvCxnSpPr/>
          <p:nvPr/>
        </p:nvCxnSpPr>
        <p:spPr>
          <a:xfrm>
            <a:off x="609600" y="1127270"/>
            <a:ext cx="10972800" cy="1"/>
          </a:xfrm>
          <a:prstGeom prst="straightConnector1">
            <a:avLst/>
          </a:prstGeom>
          <a:noFill/>
          <a:ln cap="flat" cmpd="sng" w="57150">
            <a:solidFill>
              <a:srgbClr val="004B8E"/>
            </a:solidFill>
            <a:prstDash val="solid"/>
            <a:miter lim="800000"/>
            <a:headEnd len="sm" w="sm" type="none"/>
            <a:tailEnd len="sm" w="sm" type="none"/>
          </a:ln>
        </p:spPr>
      </p:cxnSp>
      <p:sp>
        <p:nvSpPr>
          <p:cNvPr id="47" name="Google Shape;47;p8"/>
          <p:cNvSpPr txBox="1"/>
          <p:nvPr>
            <p:ph type="title"/>
          </p:nvPr>
        </p:nvSpPr>
        <p:spPr>
          <a:xfrm>
            <a:off x="1193074" y="263526"/>
            <a:ext cx="10160725" cy="77470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bin"/>
              <a:buNone/>
              <a:defRPr b="0">
                <a:latin typeface="Cabin"/>
                <a:ea typeface="Cabin"/>
                <a:cs typeface="Cabin"/>
                <a:sym typeface="Cab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8" name="Shape 48"/>
        <p:cNvGrpSpPr/>
        <p:nvPr/>
      </p:nvGrpSpPr>
      <p:grpSpPr>
        <a:xfrm>
          <a:off x="0" y="0"/>
          <a:ext cx="0" cy="0"/>
          <a:chOff x="0" y="0"/>
          <a:chExt cx="0" cy="0"/>
        </a:xfrm>
      </p:grpSpPr>
      <p:sp>
        <p:nvSpPr>
          <p:cNvPr id="49" name="Google Shape;4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435284" y="1585075"/>
            <a:ext cx="1383030" cy="1407974"/>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1" name="Google Shape;11;p1"/>
          <p:cNvSpPr/>
          <p:nvPr/>
        </p:nvSpPr>
        <p:spPr>
          <a:xfrm>
            <a:off x="0" y="6240162"/>
            <a:ext cx="12192000" cy="617838"/>
          </a:xfrm>
          <a:prstGeom prst="rect">
            <a:avLst/>
          </a:prstGeom>
          <a:solidFill>
            <a:srgbClr val="004B8E"/>
          </a:solidFill>
          <a:ln cap="flat" cmpd="sng" w="12700">
            <a:solidFill>
              <a:srgbClr val="004B8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bin"/>
              <a:buNone/>
              <a:defRPr b="0" i="0" sz="4400" u="none" cap="none" strike="noStrik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14" name="Google Shape;14;p1"/>
          <p:cNvSpPr/>
          <p:nvPr/>
        </p:nvSpPr>
        <p:spPr>
          <a:xfrm>
            <a:off x="-1365615" y="1633538"/>
            <a:ext cx="1241854" cy="365125"/>
          </a:xfrm>
          <a:prstGeom prst="rect">
            <a:avLst/>
          </a:prstGeom>
          <a:solidFill>
            <a:srgbClr val="004B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bin"/>
                <a:ea typeface="Cabin"/>
                <a:cs typeface="Cabin"/>
                <a:sym typeface="Cabin"/>
              </a:rPr>
              <a:t>#004b8eff</a:t>
            </a:r>
            <a:endParaRPr/>
          </a:p>
        </p:txBody>
      </p:sp>
      <p:sp>
        <p:nvSpPr>
          <p:cNvPr id="15" name="Google Shape;15;p1"/>
          <p:cNvSpPr/>
          <p:nvPr/>
        </p:nvSpPr>
        <p:spPr>
          <a:xfrm>
            <a:off x="-1365615" y="2095589"/>
            <a:ext cx="1241854" cy="365760"/>
          </a:xfrm>
          <a:prstGeom prst="rect">
            <a:avLst/>
          </a:prstGeom>
          <a:solidFill>
            <a:srgbClr val="FFDE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bin"/>
                <a:ea typeface="Cabin"/>
                <a:cs typeface="Cabin"/>
                <a:sym typeface="Cabin"/>
              </a:rPr>
              <a:t>#ffde73ff</a:t>
            </a:r>
            <a:endParaRPr/>
          </a:p>
        </p:txBody>
      </p:sp>
      <p:sp>
        <p:nvSpPr>
          <p:cNvPr id="16" name="Google Shape;16;p1"/>
          <p:cNvSpPr/>
          <p:nvPr/>
        </p:nvSpPr>
        <p:spPr>
          <a:xfrm>
            <a:off x="-1365615" y="2558275"/>
            <a:ext cx="1241854" cy="386311"/>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bin"/>
                <a:ea typeface="Cabin"/>
                <a:cs typeface="Cabin"/>
                <a:sym typeface="Cabin"/>
              </a:rPr>
              <a:t>#b2b2b2ff</a:t>
            </a:r>
            <a:endParaRPr/>
          </a:p>
        </p:txBody>
      </p:sp>
      <p:sp>
        <p:nvSpPr>
          <p:cNvPr id="17" name="Google Shape;17;p1"/>
          <p:cNvSpPr/>
          <p:nvPr/>
        </p:nvSpPr>
        <p:spPr>
          <a:xfrm>
            <a:off x="-1365615" y="3041512"/>
            <a:ext cx="1241854" cy="360144"/>
          </a:xfrm>
          <a:prstGeom prst="rect">
            <a:avLst/>
          </a:prstGeom>
          <a:solidFill>
            <a:srgbClr val="53ABE7"/>
          </a:solidFill>
          <a:ln cap="flat" cmpd="sng" w="12700">
            <a:solidFill>
              <a:srgbClr val="53AB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bin"/>
                <a:ea typeface="Cabin"/>
                <a:cs typeface="Cabin"/>
                <a:sym typeface="Cabin"/>
              </a:rPr>
              <a:t>#53abe7ff</a:t>
            </a:r>
            <a:endParaRPr/>
          </a:p>
        </p:txBody>
      </p:sp>
      <p:sp>
        <p:nvSpPr>
          <p:cNvPr id="18" name="Google Shape;18;p1"/>
          <p:cNvSpPr/>
          <p:nvPr/>
        </p:nvSpPr>
        <p:spPr>
          <a:xfrm>
            <a:off x="-1365615" y="1171487"/>
            <a:ext cx="1241854" cy="365125"/>
          </a:xfrm>
          <a:prstGeom prst="rect">
            <a:avLst/>
          </a:prstGeom>
          <a:solidFill>
            <a:srgbClr val="1B3055"/>
          </a:solidFill>
          <a:ln cap="flat" cmpd="sng" w="12700">
            <a:solidFill>
              <a:srgbClr val="1B30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bin"/>
                <a:ea typeface="Cabin"/>
                <a:cs typeface="Cabin"/>
                <a:sym typeface="Cabin"/>
              </a:rPr>
              <a:t>#1b3055ff</a:t>
            </a:r>
            <a:endParaRPr/>
          </a:p>
        </p:txBody>
      </p:sp>
      <p:sp>
        <p:nvSpPr>
          <p:cNvPr id="19" name="Google Shape;19;p1"/>
          <p:cNvSpPr/>
          <p:nvPr/>
        </p:nvSpPr>
        <p:spPr>
          <a:xfrm>
            <a:off x="-1365615" y="3498582"/>
            <a:ext cx="1241854" cy="365760"/>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bin"/>
                <a:ea typeface="Cabin"/>
                <a:cs typeface="Cabin"/>
                <a:sym typeface="Cabin"/>
              </a:rPr>
              <a:t>#e7e6e6ff</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0"/>
          <p:cNvSpPr/>
          <p:nvPr/>
        </p:nvSpPr>
        <p:spPr>
          <a:xfrm>
            <a:off x="0" y="0"/>
            <a:ext cx="12192000" cy="6239306"/>
          </a:xfrm>
          <a:prstGeom prst="rect">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55" name="Google Shape;55;p10"/>
          <p:cNvSpPr txBox="1"/>
          <p:nvPr/>
        </p:nvSpPr>
        <p:spPr>
          <a:xfrm>
            <a:off x="1854475" y="1324000"/>
            <a:ext cx="8765700" cy="35913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000">
                <a:solidFill>
                  <a:srgbClr val="004B8E"/>
                </a:solidFill>
                <a:latin typeface="Garamond"/>
                <a:ea typeface="Garamond"/>
                <a:cs typeface="Garamond"/>
                <a:sym typeface="Garamond"/>
              </a:rPr>
              <a:t>Advice-Seeking Network of a Pre-Professional Business Club at an Elite Private University</a:t>
            </a:r>
            <a:endParaRPr b="1" sz="5000">
              <a:solidFill>
                <a:srgbClr val="004B8E"/>
              </a:solidFill>
              <a:latin typeface="Garamond"/>
              <a:ea typeface="Garamond"/>
              <a:cs typeface="Garamond"/>
              <a:sym typeface="Garamond"/>
            </a:endParaRPr>
          </a:p>
          <a:p>
            <a:pPr indent="0" lvl="0" marL="0" marR="0" rtl="0" algn="ctr">
              <a:spcBef>
                <a:spcPts val="0"/>
              </a:spcBef>
              <a:spcAft>
                <a:spcPts val="0"/>
              </a:spcAft>
              <a:buNone/>
            </a:pPr>
            <a:r>
              <a:t/>
            </a:r>
            <a:endParaRPr b="1" sz="5000">
              <a:solidFill>
                <a:srgbClr val="004B8E"/>
              </a:solidFill>
              <a:latin typeface="Garamond"/>
              <a:ea typeface="Garamond"/>
              <a:cs typeface="Garamond"/>
              <a:sym typeface="Garamond"/>
            </a:endParaRPr>
          </a:p>
        </p:txBody>
      </p:sp>
      <p:sp>
        <p:nvSpPr>
          <p:cNvPr id="56" name="Google Shape;56;p10"/>
          <p:cNvSpPr txBox="1"/>
          <p:nvPr/>
        </p:nvSpPr>
        <p:spPr>
          <a:xfrm>
            <a:off x="1945650" y="5195650"/>
            <a:ext cx="8300700" cy="84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rgbClr val="2E75B5"/>
                </a:solidFill>
                <a:latin typeface="Garamond"/>
                <a:ea typeface="Garamond"/>
                <a:cs typeface="Garamond"/>
                <a:sym typeface="Garamond"/>
              </a:rPr>
              <a:t>Cathy Zhuang, Christine Zhou, Julanna Zhang</a:t>
            </a:r>
            <a:endParaRPr sz="3200">
              <a:solidFill>
                <a:srgbClr val="2E75B5"/>
              </a:solidFill>
              <a:latin typeface="Garamond"/>
              <a:ea typeface="Garamond"/>
              <a:cs typeface="Garamond"/>
              <a:sym typeface="Garamond"/>
            </a:endParaRPr>
          </a:p>
          <a:p>
            <a:pPr indent="0" lvl="0" marL="0" marR="0" rtl="0" algn="ctr">
              <a:spcBef>
                <a:spcPts val="0"/>
              </a:spcBef>
              <a:spcAft>
                <a:spcPts val="0"/>
              </a:spcAft>
              <a:buNone/>
            </a:pPr>
            <a:r>
              <a:t/>
            </a:r>
            <a:endParaRPr sz="3200">
              <a:solidFill>
                <a:srgbClr val="2E75B5"/>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1"/>
          <p:cNvSpPr txBox="1"/>
          <p:nvPr>
            <p:ph type="title"/>
          </p:nvPr>
        </p:nvSpPr>
        <p:spPr>
          <a:xfrm>
            <a:off x="803550" y="1213200"/>
            <a:ext cx="10584900" cy="5193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DE73"/>
              </a:buClr>
              <a:buSzPts val="2800"/>
              <a:buFont typeface="Garamond"/>
              <a:buNone/>
            </a:pPr>
            <a:r>
              <a:rPr lang="en-US" sz="2800">
                <a:solidFill>
                  <a:srgbClr val="FFDE73"/>
                </a:solidFill>
              </a:rPr>
              <a:t>Question</a:t>
            </a:r>
            <a:r>
              <a:rPr lang="en-US" sz="2800">
                <a:solidFill>
                  <a:srgbClr val="FFDE73"/>
                </a:solidFill>
              </a:rPr>
              <a:t>: </a:t>
            </a:r>
            <a:r>
              <a:rPr lang="en-US" sz="2800"/>
              <a:t>What factors impact the advice-seeking network of a pre-professional business club at an elite private university in the U.S.?</a:t>
            </a:r>
            <a:br>
              <a:rPr lang="en-US" sz="2800"/>
            </a:br>
            <a:br>
              <a:rPr lang="en-US" sz="2800">
                <a:solidFill>
                  <a:srgbClr val="FFDE73"/>
                </a:solidFill>
              </a:rPr>
            </a:br>
            <a:r>
              <a:rPr lang="en-US" sz="2800">
                <a:solidFill>
                  <a:srgbClr val="FFDE73"/>
                </a:solidFill>
              </a:rPr>
              <a:t>Methods:</a:t>
            </a:r>
            <a:r>
              <a:rPr lang="en-US" sz="2800"/>
              <a:t> </a:t>
            </a:r>
            <a:endParaRPr sz="2800"/>
          </a:p>
          <a:p>
            <a:pPr indent="-406400" lvl="0" marL="457200" rtl="0" algn="l">
              <a:lnSpc>
                <a:spcPct val="90000"/>
              </a:lnSpc>
              <a:spcBef>
                <a:spcPts val="0"/>
              </a:spcBef>
              <a:spcAft>
                <a:spcPts val="0"/>
              </a:spcAft>
              <a:buSzPts val="2800"/>
              <a:buChar char="●"/>
            </a:pPr>
            <a:r>
              <a:rPr b="0" lang="en-US" sz="2800"/>
              <a:t>Sent the survey in group chat with a list of all members, asked them to nominate no more than 10 people that they actively seek advice from (any type of advice)</a:t>
            </a:r>
            <a:endParaRPr b="0" sz="2800"/>
          </a:p>
          <a:p>
            <a:pPr indent="-406400" lvl="0" marL="457200" rtl="0" algn="l">
              <a:lnSpc>
                <a:spcPct val="90000"/>
              </a:lnSpc>
              <a:spcBef>
                <a:spcPts val="0"/>
              </a:spcBef>
              <a:spcAft>
                <a:spcPts val="0"/>
              </a:spcAft>
              <a:buSzPts val="2800"/>
              <a:buChar char="●"/>
            </a:pPr>
            <a:r>
              <a:rPr b="0" lang="en-US" sz="2800"/>
              <a:t>Also asked for their graduation year, whether they were a BBA major, their position in the club, and whether they live in on-campus or off-campus housing</a:t>
            </a:r>
            <a:endParaRPr b="0" sz="2800"/>
          </a:p>
          <a:p>
            <a:pPr indent="-406400" lvl="0" marL="457200" rtl="0" algn="l">
              <a:lnSpc>
                <a:spcPct val="90000"/>
              </a:lnSpc>
              <a:spcBef>
                <a:spcPts val="0"/>
              </a:spcBef>
              <a:spcAft>
                <a:spcPts val="0"/>
              </a:spcAft>
              <a:buSzPts val="2800"/>
              <a:buChar char="●"/>
            </a:pPr>
            <a:r>
              <a:rPr b="0" lang="en-US" sz="2800"/>
              <a:t>People that did not respond were not included in the network</a:t>
            </a:r>
            <a:endParaRPr b="0" sz="2800"/>
          </a:p>
          <a:p>
            <a:pPr indent="0" lvl="0" marL="0" rtl="0" algn="l">
              <a:lnSpc>
                <a:spcPct val="90000"/>
              </a:lnSpc>
              <a:spcBef>
                <a:spcPts val="0"/>
              </a:spcBef>
              <a:spcAft>
                <a:spcPts val="0"/>
              </a:spcAft>
              <a:buClr>
                <a:srgbClr val="FFDE73"/>
              </a:buClr>
              <a:buSzPts val="2800"/>
              <a:buFont typeface="Garamond"/>
              <a:buNone/>
            </a:pPr>
            <a:r>
              <a:t/>
            </a:r>
            <a:endParaRPr sz="2800"/>
          </a:p>
        </p:txBody>
      </p:sp>
      <p:sp>
        <p:nvSpPr>
          <p:cNvPr id="62" name="Google Shape;62;p11"/>
          <p:cNvSpPr/>
          <p:nvPr/>
        </p:nvSpPr>
        <p:spPr>
          <a:xfrm>
            <a:off x="625367" y="422277"/>
            <a:ext cx="457200" cy="457200"/>
          </a:xfrm>
          <a:prstGeom prst="ellipse">
            <a:avLst/>
          </a:prstGeom>
          <a:solidFill>
            <a:srgbClr val="1B3055"/>
          </a:solidFill>
          <a:ln cap="flat" cmpd="sng" w="12700">
            <a:solidFill>
              <a:srgbClr val="1B30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bin"/>
                <a:ea typeface="Cabin"/>
                <a:cs typeface="Cabin"/>
                <a:sym typeface="Cabin"/>
              </a:rPr>
              <a:t>1</a:t>
            </a:r>
            <a:endParaRPr/>
          </a:p>
        </p:txBody>
      </p:sp>
      <p:sp>
        <p:nvSpPr>
          <p:cNvPr id="63" name="Google Shape;63;p11"/>
          <p:cNvSpPr txBox="1"/>
          <p:nvPr>
            <p:ph type="title"/>
          </p:nvPr>
        </p:nvSpPr>
        <p:spPr>
          <a:xfrm>
            <a:off x="1193074" y="263526"/>
            <a:ext cx="10160700" cy="7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bin"/>
              <a:buNone/>
            </a:pPr>
            <a:r>
              <a:rPr lang="en-US" sz="4400"/>
              <a:t>Introduction</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2"/>
          <p:cNvSpPr txBox="1"/>
          <p:nvPr>
            <p:ph type="title"/>
          </p:nvPr>
        </p:nvSpPr>
        <p:spPr>
          <a:xfrm>
            <a:off x="1193074" y="263526"/>
            <a:ext cx="10160700" cy="7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bin"/>
              <a:buNone/>
            </a:pPr>
            <a:r>
              <a:rPr lang="en-US"/>
              <a:t>Results</a:t>
            </a:r>
            <a:endParaRPr/>
          </a:p>
        </p:txBody>
      </p:sp>
      <p:sp>
        <p:nvSpPr>
          <p:cNvPr id="69" name="Google Shape;69;p12"/>
          <p:cNvSpPr txBox="1"/>
          <p:nvPr>
            <p:ph idx="1" type="body"/>
          </p:nvPr>
        </p:nvSpPr>
        <p:spPr>
          <a:xfrm>
            <a:off x="4972775" y="1379750"/>
            <a:ext cx="6381000" cy="834000"/>
          </a:xfrm>
          <a:prstGeom prst="rect">
            <a:avLst/>
          </a:prstGeom>
          <a:noFill/>
          <a:ln>
            <a:noFill/>
          </a:ln>
        </p:spPr>
        <p:txBody>
          <a:bodyPr anchorCtr="0" anchor="t" bIns="45700" lIns="91425" spcFirstLastPara="1" rIns="91425" wrap="square" tIns="45700">
            <a:noAutofit/>
          </a:bodyPr>
          <a:lstStyle/>
          <a:p>
            <a:pPr indent="-215900" lvl="0" marL="228600" marR="0" rtl="0" algn="l">
              <a:lnSpc>
                <a:spcPct val="90000"/>
              </a:lnSpc>
              <a:spcBef>
                <a:spcPts val="0"/>
              </a:spcBef>
              <a:spcAft>
                <a:spcPts val="0"/>
              </a:spcAft>
              <a:buSzPts val="1800"/>
              <a:buChar char="•"/>
            </a:pPr>
            <a:r>
              <a:rPr lang="en-US" sz="1800"/>
              <a:t>Year and level in club are more associated with degree centrality than BBA or housing</a:t>
            </a:r>
            <a:endParaRPr sz="1800">
              <a:solidFill>
                <a:schemeClr val="lt1"/>
              </a:solidFill>
            </a:endParaRPr>
          </a:p>
        </p:txBody>
      </p:sp>
      <p:sp>
        <p:nvSpPr>
          <p:cNvPr id="70" name="Google Shape;70;p12"/>
          <p:cNvSpPr txBox="1"/>
          <p:nvPr/>
        </p:nvSpPr>
        <p:spPr>
          <a:xfrm>
            <a:off x="4972775" y="2497379"/>
            <a:ext cx="6381000" cy="834000"/>
          </a:xfrm>
          <a:prstGeom prst="rect">
            <a:avLst/>
          </a:prstGeom>
          <a:noFill/>
          <a:ln>
            <a:noFill/>
          </a:ln>
        </p:spPr>
        <p:txBody>
          <a:bodyPr anchorCtr="0" anchor="t" bIns="45700" lIns="91425" spcFirstLastPara="1" rIns="91425" wrap="square" tIns="45700">
            <a:noAutofit/>
          </a:bodyPr>
          <a:lstStyle/>
          <a:p>
            <a:pPr indent="-215900" lvl="0" marL="228600" marR="0" rtl="0" algn="l">
              <a:lnSpc>
                <a:spcPct val="90000"/>
              </a:lnSpc>
              <a:spcBef>
                <a:spcPts val="0"/>
              </a:spcBef>
              <a:spcAft>
                <a:spcPts val="0"/>
              </a:spcAft>
              <a:buClr>
                <a:schemeClr val="dk1"/>
              </a:buClr>
              <a:buSzPts val="1800"/>
              <a:buChar char="•"/>
            </a:pPr>
            <a:r>
              <a:rPr lang="en-US" sz="1800">
                <a:solidFill>
                  <a:schemeClr val="dk1"/>
                </a:solidFill>
                <a:latin typeface="Cabin"/>
                <a:ea typeface="Cabin"/>
                <a:cs typeface="Cabin"/>
                <a:sym typeface="Cabin"/>
              </a:rPr>
              <a:t>Three cliques with three or more members (4, 20, 25 in 4-5 group members)</a:t>
            </a:r>
            <a:endParaRPr sz="1800">
              <a:solidFill>
                <a:schemeClr val="dk1"/>
              </a:solidFill>
              <a:latin typeface="Cabin"/>
              <a:ea typeface="Cabin"/>
              <a:cs typeface="Cabin"/>
              <a:sym typeface="Cabin"/>
            </a:endParaRPr>
          </a:p>
        </p:txBody>
      </p:sp>
      <p:sp>
        <p:nvSpPr>
          <p:cNvPr id="71" name="Google Shape;71;p12"/>
          <p:cNvSpPr txBox="1"/>
          <p:nvPr/>
        </p:nvSpPr>
        <p:spPr>
          <a:xfrm>
            <a:off x="4972775" y="3651958"/>
            <a:ext cx="6381000" cy="834000"/>
          </a:xfrm>
          <a:prstGeom prst="rect">
            <a:avLst/>
          </a:prstGeom>
          <a:noFill/>
          <a:ln>
            <a:noFill/>
          </a:ln>
        </p:spPr>
        <p:txBody>
          <a:bodyPr anchorCtr="0" anchor="t" bIns="45700" lIns="91425" spcFirstLastPara="1" rIns="91425" wrap="square" tIns="45700">
            <a:noAutofit/>
          </a:bodyPr>
          <a:lstStyle/>
          <a:p>
            <a:pPr indent="-215900" lvl="0" marL="228600" marR="0" rtl="0" algn="l">
              <a:lnSpc>
                <a:spcPct val="90000"/>
              </a:lnSpc>
              <a:spcBef>
                <a:spcPts val="0"/>
              </a:spcBef>
              <a:spcAft>
                <a:spcPts val="0"/>
              </a:spcAft>
              <a:buClr>
                <a:schemeClr val="dk1"/>
              </a:buClr>
              <a:buSzPts val="1800"/>
              <a:buChar char="•"/>
            </a:pPr>
            <a:r>
              <a:rPr lang="en-US" sz="1800">
                <a:solidFill>
                  <a:schemeClr val="dk1"/>
                </a:solidFill>
                <a:latin typeface="Cabin"/>
                <a:ea typeface="Cabin"/>
                <a:cs typeface="Cabin"/>
                <a:sym typeface="Cabin"/>
              </a:rPr>
              <a:t>There is significantly more transitivity in this network than there is in randomized networks</a:t>
            </a:r>
            <a:endParaRPr sz="1800">
              <a:solidFill>
                <a:schemeClr val="dk1"/>
              </a:solidFill>
              <a:latin typeface="Cabin"/>
              <a:ea typeface="Cabin"/>
              <a:cs typeface="Cabin"/>
              <a:sym typeface="Cabin"/>
            </a:endParaRPr>
          </a:p>
          <a:p>
            <a:pPr indent="0" lvl="0" marL="0" marR="0" rtl="0" algn="l">
              <a:lnSpc>
                <a:spcPct val="90000"/>
              </a:lnSpc>
              <a:spcBef>
                <a:spcPts val="0"/>
              </a:spcBef>
              <a:spcAft>
                <a:spcPts val="0"/>
              </a:spcAft>
              <a:buNone/>
            </a:pPr>
            <a:r>
              <a:t/>
            </a:r>
            <a:endParaRPr sz="1800">
              <a:solidFill>
                <a:schemeClr val="dk1"/>
              </a:solidFill>
              <a:latin typeface="Cabin"/>
              <a:ea typeface="Cabin"/>
              <a:cs typeface="Cabin"/>
              <a:sym typeface="Cabin"/>
            </a:endParaRPr>
          </a:p>
        </p:txBody>
      </p:sp>
      <p:sp>
        <p:nvSpPr>
          <p:cNvPr id="72" name="Google Shape;72;p12"/>
          <p:cNvSpPr/>
          <p:nvPr/>
        </p:nvSpPr>
        <p:spPr>
          <a:xfrm>
            <a:off x="625367" y="422277"/>
            <a:ext cx="457200" cy="457200"/>
          </a:xfrm>
          <a:prstGeom prst="ellipse">
            <a:avLst/>
          </a:prstGeom>
          <a:solidFill>
            <a:srgbClr val="1B3055"/>
          </a:solidFill>
          <a:ln cap="flat" cmpd="sng" w="12700">
            <a:solidFill>
              <a:srgbClr val="1B30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bin"/>
                <a:ea typeface="Cabin"/>
                <a:cs typeface="Cabin"/>
                <a:sym typeface="Cabin"/>
              </a:rPr>
              <a:t>1</a:t>
            </a:r>
            <a:endParaRPr/>
          </a:p>
        </p:txBody>
      </p:sp>
      <p:sp>
        <p:nvSpPr>
          <p:cNvPr id="73" name="Google Shape;73;p12"/>
          <p:cNvSpPr/>
          <p:nvPr/>
        </p:nvSpPr>
        <p:spPr>
          <a:xfrm>
            <a:off x="625367" y="422277"/>
            <a:ext cx="457200" cy="457200"/>
          </a:xfrm>
          <a:prstGeom prst="ellipse">
            <a:avLst/>
          </a:prstGeom>
          <a:solidFill>
            <a:srgbClr val="004B8E"/>
          </a:solidFill>
          <a:ln cap="flat" cmpd="sng" w="12700">
            <a:solidFill>
              <a:srgbClr val="004B8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bin"/>
                <a:ea typeface="Cabin"/>
                <a:cs typeface="Cabin"/>
                <a:sym typeface="Cabin"/>
              </a:rPr>
              <a:t>2</a:t>
            </a:r>
            <a:endParaRPr/>
          </a:p>
        </p:txBody>
      </p:sp>
      <p:sp>
        <p:nvSpPr>
          <p:cNvPr id="74" name="Google Shape;74;p12"/>
          <p:cNvSpPr/>
          <p:nvPr/>
        </p:nvSpPr>
        <p:spPr>
          <a:xfrm>
            <a:off x="838200" y="1374600"/>
            <a:ext cx="3932700" cy="834000"/>
          </a:xfrm>
          <a:prstGeom prst="roundRect">
            <a:avLst>
              <a:gd fmla="val 16667" name="adj"/>
            </a:avLst>
          </a:prstGeom>
          <a:solidFill>
            <a:srgbClr val="004B8E"/>
          </a:solidFill>
          <a:ln cap="flat" cmpd="sng" w="12700">
            <a:solidFill>
              <a:srgbClr val="004B8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SzPts val="1100"/>
              <a:buNone/>
            </a:pPr>
            <a:r>
              <a:rPr b="1" lang="en-US">
                <a:solidFill>
                  <a:schemeClr val="lt1"/>
                </a:solidFill>
                <a:latin typeface="Cabin"/>
                <a:ea typeface="Cabin"/>
                <a:cs typeface="Cabin"/>
                <a:sym typeface="Cabin"/>
              </a:rPr>
              <a:t>Centrality</a:t>
            </a:r>
            <a:endParaRPr b="1">
              <a:solidFill>
                <a:schemeClr val="lt1"/>
              </a:solidFill>
              <a:latin typeface="Cabin"/>
              <a:ea typeface="Cabin"/>
              <a:cs typeface="Cabin"/>
              <a:sym typeface="Cabin"/>
            </a:endParaRPr>
          </a:p>
        </p:txBody>
      </p:sp>
      <p:sp>
        <p:nvSpPr>
          <p:cNvPr id="75" name="Google Shape;75;p12"/>
          <p:cNvSpPr/>
          <p:nvPr/>
        </p:nvSpPr>
        <p:spPr>
          <a:xfrm>
            <a:off x="838200" y="2513281"/>
            <a:ext cx="3932700" cy="834000"/>
          </a:xfrm>
          <a:prstGeom prst="roundRect">
            <a:avLst>
              <a:gd fmla="val 16667" name="adj"/>
            </a:avLst>
          </a:prstGeom>
          <a:solidFill>
            <a:srgbClr val="FFDE73"/>
          </a:solidFill>
          <a:ln cap="flat" cmpd="sng" w="12700">
            <a:solidFill>
              <a:srgbClr val="FFDE7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SzPts val="1100"/>
              <a:buNone/>
            </a:pPr>
            <a:r>
              <a:rPr b="1" lang="en-US">
                <a:solidFill>
                  <a:schemeClr val="dk1"/>
                </a:solidFill>
                <a:latin typeface="Cabin"/>
                <a:ea typeface="Cabin"/>
                <a:cs typeface="Cabin"/>
                <a:sym typeface="Cabin"/>
              </a:rPr>
              <a:t>Cliques</a:t>
            </a:r>
            <a:endParaRPr b="1">
              <a:solidFill>
                <a:schemeClr val="dk1"/>
              </a:solidFill>
              <a:latin typeface="Cabin"/>
              <a:ea typeface="Cabin"/>
              <a:cs typeface="Cabin"/>
              <a:sym typeface="Cabin"/>
            </a:endParaRPr>
          </a:p>
        </p:txBody>
      </p:sp>
      <p:sp>
        <p:nvSpPr>
          <p:cNvPr id="76" name="Google Shape;76;p12"/>
          <p:cNvSpPr/>
          <p:nvPr/>
        </p:nvSpPr>
        <p:spPr>
          <a:xfrm>
            <a:off x="838200" y="3651962"/>
            <a:ext cx="3932700" cy="834000"/>
          </a:xfrm>
          <a:prstGeom prst="roundRect">
            <a:avLst>
              <a:gd fmla="val 16667" name="adj"/>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SzPts val="1100"/>
              <a:buNone/>
            </a:pPr>
            <a:r>
              <a:rPr b="1" lang="en-US">
                <a:solidFill>
                  <a:schemeClr val="dk1"/>
                </a:solidFill>
                <a:latin typeface="Cabin"/>
                <a:ea typeface="Cabin"/>
                <a:cs typeface="Cabin"/>
                <a:sym typeface="Cabin"/>
              </a:rPr>
              <a:t>Randomized Network Comparison</a:t>
            </a:r>
            <a:endParaRPr b="1">
              <a:solidFill>
                <a:schemeClr val="dk1"/>
              </a:solidFill>
              <a:latin typeface="Cabin"/>
              <a:ea typeface="Cabin"/>
              <a:cs typeface="Cabin"/>
              <a:sym typeface="Cabin"/>
            </a:endParaRPr>
          </a:p>
        </p:txBody>
      </p:sp>
      <p:sp>
        <p:nvSpPr>
          <p:cNvPr id="77" name="Google Shape;77;p12"/>
          <p:cNvSpPr txBox="1"/>
          <p:nvPr>
            <p:ph idx="1" type="body"/>
          </p:nvPr>
        </p:nvSpPr>
        <p:spPr>
          <a:xfrm>
            <a:off x="4972775" y="4790650"/>
            <a:ext cx="6381000" cy="1321800"/>
          </a:xfrm>
          <a:prstGeom prst="rect">
            <a:avLst/>
          </a:prstGeom>
          <a:noFill/>
          <a:ln>
            <a:noFill/>
          </a:ln>
        </p:spPr>
        <p:txBody>
          <a:bodyPr anchorCtr="0" anchor="t" bIns="45700" lIns="91425" spcFirstLastPara="1" rIns="91425" wrap="square" tIns="45700">
            <a:noAutofit/>
          </a:bodyPr>
          <a:lstStyle/>
          <a:p>
            <a:pPr indent="-215900" lvl="0" marL="228600" marR="0" rtl="0" algn="l">
              <a:lnSpc>
                <a:spcPct val="90000"/>
              </a:lnSpc>
              <a:spcBef>
                <a:spcPts val="0"/>
              </a:spcBef>
              <a:spcAft>
                <a:spcPts val="0"/>
              </a:spcAft>
              <a:buClr>
                <a:schemeClr val="dk1"/>
              </a:buClr>
              <a:buSzPts val="1800"/>
              <a:buFont typeface="Arial"/>
              <a:buChar char="•"/>
            </a:pPr>
            <a:r>
              <a:rPr lang="en-US" sz="1800"/>
              <a:t>Actors with the highest brokerage power: 4, 20, 5, 25, and 15</a:t>
            </a:r>
            <a:endParaRPr sz="1800"/>
          </a:p>
          <a:p>
            <a:pPr indent="-215900" lvl="0" marL="228600" marR="0" rtl="0" algn="l">
              <a:lnSpc>
                <a:spcPct val="90000"/>
              </a:lnSpc>
              <a:spcBef>
                <a:spcPts val="0"/>
              </a:spcBef>
              <a:spcAft>
                <a:spcPts val="0"/>
              </a:spcAft>
              <a:buClr>
                <a:schemeClr val="dk1"/>
              </a:buClr>
              <a:buSzPts val="1800"/>
              <a:buFont typeface="Arial"/>
              <a:buChar char="•"/>
            </a:pPr>
            <a:r>
              <a:rPr lang="en-US" sz="1800"/>
              <a:t>Brokerage index is positively correlated with betweenness at 0.82 overall</a:t>
            </a:r>
            <a:endParaRPr sz="1800"/>
          </a:p>
          <a:p>
            <a:pPr indent="-215900" lvl="0" marL="228600" marR="0" rtl="0" algn="l">
              <a:lnSpc>
                <a:spcPct val="90000"/>
              </a:lnSpc>
              <a:spcBef>
                <a:spcPts val="0"/>
              </a:spcBef>
              <a:spcAft>
                <a:spcPts val="0"/>
              </a:spcAft>
              <a:buClr>
                <a:schemeClr val="dk1"/>
              </a:buClr>
              <a:buSzPts val="1800"/>
              <a:buFont typeface="Arial"/>
              <a:buChar char="•"/>
            </a:pPr>
            <a:r>
              <a:rPr lang="en-US" sz="1800"/>
              <a:t>Members that are more important to the flow of the network tend to also have more brokerage power</a:t>
            </a:r>
            <a:endParaRPr sz="1800"/>
          </a:p>
        </p:txBody>
      </p:sp>
      <p:sp>
        <p:nvSpPr>
          <p:cNvPr id="78" name="Google Shape;78;p12"/>
          <p:cNvSpPr/>
          <p:nvPr/>
        </p:nvSpPr>
        <p:spPr>
          <a:xfrm>
            <a:off x="838200" y="4790643"/>
            <a:ext cx="3932700" cy="834000"/>
          </a:xfrm>
          <a:prstGeom prst="roundRect">
            <a:avLst>
              <a:gd fmla="val 16667" name="adj"/>
            </a:avLst>
          </a:prstGeom>
          <a:solidFill>
            <a:srgbClr val="53ABE7"/>
          </a:solidFill>
          <a:ln cap="flat" cmpd="sng" w="12700">
            <a:solidFill>
              <a:srgbClr val="53AB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SzPts val="1100"/>
              <a:buNone/>
            </a:pPr>
            <a:r>
              <a:rPr b="1" lang="en-US">
                <a:solidFill>
                  <a:schemeClr val="lt1"/>
                </a:solidFill>
                <a:latin typeface="Cabin"/>
                <a:ea typeface="Cabin"/>
                <a:cs typeface="Cabin"/>
                <a:sym typeface="Cabin"/>
              </a:rPr>
              <a:t>Brokerage</a:t>
            </a:r>
            <a:endParaRPr b="1">
              <a:solidFill>
                <a:schemeClr val="lt1"/>
              </a:solidFill>
              <a:latin typeface="Cabin"/>
              <a:ea typeface="Cabin"/>
              <a:cs typeface="Cabin"/>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ph type="title"/>
          </p:nvPr>
        </p:nvSpPr>
        <p:spPr>
          <a:xfrm>
            <a:off x="1198475" y="263525"/>
            <a:ext cx="10155300" cy="7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bin"/>
              <a:buNone/>
            </a:pPr>
            <a:r>
              <a:rPr lang="en-US"/>
              <a:t>Results</a:t>
            </a:r>
            <a:endParaRPr/>
          </a:p>
        </p:txBody>
      </p:sp>
      <p:sp>
        <p:nvSpPr>
          <p:cNvPr id="84" name="Google Shape;84;p13"/>
          <p:cNvSpPr/>
          <p:nvPr/>
        </p:nvSpPr>
        <p:spPr>
          <a:xfrm>
            <a:off x="625367" y="422277"/>
            <a:ext cx="457200" cy="457200"/>
          </a:xfrm>
          <a:prstGeom prst="ellipse">
            <a:avLst/>
          </a:prstGeom>
          <a:solidFill>
            <a:srgbClr val="004B8E"/>
          </a:solidFill>
          <a:ln cap="flat" cmpd="sng" w="12700">
            <a:solidFill>
              <a:srgbClr val="004B8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bin"/>
                <a:ea typeface="Cabin"/>
                <a:cs typeface="Cabin"/>
                <a:sym typeface="Cabin"/>
              </a:rPr>
              <a:t>3</a:t>
            </a:r>
            <a:endParaRPr/>
          </a:p>
        </p:txBody>
      </p:sp>
      <p:pic>
        <p:nvPicPr>
          <p:cNvPr id="85" name="Google Shape;85;p13"/>
          <p:cNvPicPr preferRelativeResize="0"/>
          <p:nvPr/>
        </p:nvPicPr>
        <p:blipFill>
          <a:blip r:embed="rId3">
            <a:alphaModFix/>
          </a:blip>
          <a:stretch>
            <a:fillRect/>
          </a:stretch>
        </p:blipFill>
        <p:spPr>
          <a:xfrm>
            <a:off x="108000" y="1258900"/>
            <a:ext cx="8441250" cy="4234150"/>
          </a:xfrm>
          <a:prstGeom prst="rect">
            <a:avLst/>
          </a:prstGeom>
          <a:noFill/>
          <a:ln>
            <a:noFill/>
          </a:ln>
        </p:spPr>
      </p:pic>
      <p:pic>
        <p:nvPicPr>
          <p:cNvPr id="86" name="Google Shape;86;p13"/>
          <p:cNvPicPr preferRelativeResize="0"/>
          <p:nvPr/>
        </p:nvPicPr>
        <p:blipFill>
          <a:blip r:embed="rId4">
            <a:alphaModFix/>
          </a:blip>
          <a:stretch>
            <a:fillRect/>
          </a:stretch>
        </p:blipFill>
        <p:spPr>
          <a:xfrm>
            <a:off x="8447875" y="1258900"/>
            <a:ext cx="3606525" cy="374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838200" y="1443525"/>
            <a:ext cx="10515600" cy="4721100"/>
          </a:xfrm>
          <a:prstGeom prst="rect">
            <a:avLst/>
          </a:prstGeom>
          <a:noFill/>
          <a:ln>
            <a:noFill/>
          </a:ln>
        </p:spPr>
        <p:txBody>
          <a:bodyPr anchorCtr="0" anchor="t" bIns="45700" lIns="91425" spcFirstLastPara="1" rIns="91425" wrap="square" tIns="45700">
            <a:noAutofit/>
          </a:bodyPr>
          <a:lstStyle/>
          <a:p>
            <a:pPr indent="-209550" lvl="0" marL="228600" marR="0" rtl="0" algn="l">
              <a:lnSpc>
                <a:spcPct val="115000"/>
              </a:lnSpc>
              <a:spcBef>
                <a:spcPts val="0"/>
              </a:spcBef>
              <a:spcAft>
                <a:spcPts val="0"/>
              </a:spcAft>
              <a:buClr>
                <a:schemeClr val="dk1"/>
              </a:buClr>
              <a:buSzPts val="1700"/>
              <a:buFont typeface="Arial"/>
              <a:buChar char="•"/>
            </a:pPr>
            <a:r>
              <a:rPr lang="en-US" sz="1700">
                <a:solidFill>
                  <a:schemeClr val="dk1"/>
                </a:solidFill>
                <a:latin typeface="Cabin"/>
                <a:ea typeface="Cabin"/>
                <a:cs typeface="Cabin"/>
                <a:sym typeface="Cabin"/>
              </a:rPr>
              <a:t>Possible </a:t>
            </a:r>
            <a:r>
              <a:rPr lang="en-US" sz="1700">
                <a:solidFill>
                  <a:schemeClr val="dk1"/>
                </a:solidFill>
                <a:latin typeface="Cabin"/>
                <a:ea typeface="Cabin"/>
                <a:cs typeface="Cabin"/>
                <a:sym typeface="Cabin"/>
              </a:rPr>
              <a:t>selection bias</a:t>
            </a:r>
            <a:endParaRPr sz="1700">
              <a:solidFill>
                <a:schemeClr val="dk1"/>
              </a:solidFill>
              <a:latin typeface="Cabin"/>
              <a:ea typeface="Cabin"/>
              <a:cs typeface="Cabin"/>
              <a:sym typeface="Cabin"/>
            </a:endParaRPr>
          </a:p>
          <a:p>
            <a:pPr indent="-336550" lvl="1" marL="914400" marR="0" rtl="0" algn="l">
              <a:lnSpc>
                <a:spcPct val="115000"/>
              </a:lnSpc>
              <a:spcBef>
                <a:spcPts val="0"/>
              </a:spcBef>
              <a:spcAft>
                <a:spcPts val="0"/>
              </a:spcAft>
              <a:buClr>
                <a:schemeClr val="dk1"/>
              </a:buClr>
              <a:buSzPts val="1700"/>
              <a:buFont typeface="Arial"/>
              <a:buChar char="•"/>
            </a:pPr>
            <a:r>
              <a:rPr lang="en-US" sz="1700">
                <a:solidFill>
                  <a:schemeClr val="dk1"/>
                </a:solidFill>
                <a:latin typeface="Cabin"/>
                <a:ea typeface="Cabin"/>
                <a:cs typeface="Cabin"/>
                <a:sym typeface="Cabin"/>
              </a:rPr>
              <a:t>People who did not respond could have something in common</a:t>
            </a:r>
            <a:endParaRPr sz="1700">
              <a:solidFill>
                <a:schemeClr val="dk1"/>
              </a:solidFill>
              <a:latin typeface="Cabin"/>
              <a:ea typeface="Cabin"/>
              <a:cs typeface="Cabin"/>
              <a:sym typeface="Cabin"/>
            </a:endParaRPr>
          </a:p>
          <a:p>
            <a:pPr indent="-336550" lvl="1" marL="914400" marR="0" rtl="0" algn="l">
              <a:lnSpc>
                <a:spcPct val="115000"/>
              </a:lnSpc>
              <a:spcBef>
                <a:spcPts val="0"/>
              </a:spcBef>
              <a:spcAft>
                <a:spcPts val="0"/>
              </a:spcAft>
              <a:buClr>
                <a:schemeClr val="dk1"/>
              </a:buClr>
              <a:buSzPts val="1700"/>
              <a:buFont typeface="Arial"/>
              <a:buChar char="•"/>
            </a:pPr>
            <a:r>
              <a:rPr lang="en-US" sz="1700">
                <a:solidFill>
                  <a:schemeClr val="dk1"/>
                </a:solidFill>
                <a:latin typeface="Cabin"/>
                <a:ea typeface="Cabin"/>
                <a:cs typeface="Cabin"/>
                <a:sym typeface="Cabin"/>
              </a:rPr>
              <a:t>This club has a very rigorous application process -&gt; social controlling?</a:t>
            </a:r>
            <a:endParaRPr sz="1700">
              <a:solidFill>
                <a:schemeClr val="dk1"/>
              </a:solidFill>
              <a:latin typeface="Cabin"/>
              <a:ea typeface="Cabin"/>
              <a:cs typeface="Cabin"/>
              <a:sym typeface="Cabin"/>
            </a:endParaRPr>
          </a:p>
          <a:p>
            <a:pPr indent="-209550" lvl="0" marL="228600" marR="0" rtl="0" algn="l">
              <a:lnSpc>
                <a:spcPct val="115000"/>
              </a:lnSpc>
              <a:spcBef>
                <a:spcPts val="0"/>
              </a:spcBef>
              <a:spcAft>
                <a:spcPts val="0"/>
              </a:spcAft>
              <a:buClr>
                <a:schemeClr val="dk1"/>
              </a:buClr>
              <a:buSzPts val="1700"/>
              <a:buFont typeface="Arial"/>
              <a:buChar char="•"/>
            </a:pPr>
            <a:r>
              <a:rPr lang="en-US" sz="1700">
                <a:solidFill>
                  <a:schemeClr val="dk1"/>
                </a:solidFill>
                <a:latin typeface="Cabin"/>
                <a:ea typeface="Cabin"/>
                <a:cs typeface="Cabin"/>
                <a:sym typeface="Cabin"/>
              </a:rPr>
              <a:t>Current network flaws</a:t>
            </a:r>
            <a:endParaRPr sz="1700">
              <a:solidFill>
                <a:schemeClr val="dk1"/>
              </a:solidFill>
              <a:latin typeface="Cabin"/>
              <a:ea typeface="Cabin"/>
              <a:cs typeface="Cabin"/>
              <a:sym typeface="Cabin"/>
            </a:endParaRPr>
          </a:p>
          <a:p>
            <a:pPr indent="-336550" lvl="1" marL="914400" rtl="0" algn="l">
              <a:lnSpc>
                <a:spcPct val="115000"/>
              </a:lnSpc>
              <a:spcBef>
                <a:spcPts val="0"/>
              </a:spcBef>
              <a:spcAft>
                <a:spcPts val="0"/>
              </a:spcAft>
              <a:buClr>
                <a:schemeClr val="dk1"/>
              </a:buClr>
              <a:buSzPts val="1700"/>
              <a:buFont typeface="Cabin"/>
              <a:buChar char="•"/>
            </a:pPr>
            <a:r>
              <a:rPr lang="en-US" sz="1700">
                <a:solidFill>
                  <a:schemeClr val="dk1"/>
                </a:solidFill>
                <a:latin typeface="Cabin"/>
                <a:ea typeface="Cabin"/>
                <a:cs typeface="Cabin"/>
                <a:sym typeface="Cabin"/>
              </a:rPr>
              <a:t>Levels analysis may be misleading because we only asked for the single highest position each member has held before</a:t>
            </a:r>
            <a:endParaRPr sz="1700">
              <a:solidFill>
                <a:schemeClr val="dk1"/>
              </a:solidFill>
              <a:latin typeface="Cabin"/>
              <a:ea typeface="Cabin"/>
              <a:cs typeface="Cabin"/>
              <a:sym typeface="Cabin"/>
            </a:endParaRPr>
          </a:p>
          <a:p>
            <a:pPr indent="-336550" lvl="1" marL="914400" rtl="0" algn="l">
              <a:lnSpc>
                <a:spcPct val="115000"/>
              </a:lnSpc>
              <a:spcBef>
                <a:spcPts val="0"/>
              </a:spcBef>
              <a:spcAft>
                <a:spcPts val="0"/>
              </a:spcAft>
              <a:buClr>
                <a:schemeClr val="dk1"/>
              </a:buClr>
              <a:buSzPts val="1700"/>
              <a:buFont typeface="Cabin"/>
              <a:buChar char="•"/>
            </a:pPr>
            <a:r>
              <a:rPr lang="en-US" sz="1700">
                <a:solidFill>
                  <a:schemeClr val="dk1"/>
                </a:solidFill>
                <a:latin typeface="Cabin"/>
                <a:ea typeface="Cabin"/>
                <a:cs typeface="Cabin"/>
                <a:sym typeface="Cabin"/>
              </a:rPr>
              <a:t>Similarly, BBA is a measure of current status, so there is information not captured in our network, such as pre-BBAs and the higher rate of BBAs in business clubs</a:t>
            </a:r>
            <a:endParaRPr sz="1700">
              <a:solidFill>
                <a:schemeClr val="dk1"/>
              </a:solidFill>
              <a:latin typeface="Cabin"/>
              <a:ea typeface="Cabin"/>
              <a:cs typeface="Cabin"/>
              <a:sym typeface="Cabin"/>
            </a:endParaRPr>
          </a:p>
          <a:p>
            <a:pPr indent="-336550" lvl="1" marL="914400" rtl="0" algn="l">
              <a:lnSpc>
                <a:spcPct val="115000"/>
              </a:lnSpc>
              <a:spcBef>
                <a:spcPts val="0"/>
              </a:spcBef>
              <a:spcAft>
                <a:spcPts val="0"/>
              </a:spcAft>
              <a:buClr>
                <a:schemeClr val="dk1"/>
              </a:buClr>
              <a:buSzPts val="1700"/>
              <a:buFont typeface="Cabin"/>
              <a:buChar char="•"/>
            </a:pPr>
            <a:r>
              <a:rPr lang="en-US" sz="1700">
                <a:solidFill>
                  <a:schemeClr val="dk1"/>
                </a:solidFill>
                <a:latin typeface="Cabin"/>
                <a:ea typeface="Cabin"/>
                <a:cs typeface="Cabin"/>
                <a:sym typeface="Cabin"/>
              </a:rPr>
              <a:t>Had to force MPLE on ERGM</a:t>
            </a:r>
            <a:endParaRPr sz="1700">
              <a:solidFill>
                <a:schemeClr val="dk1"/>
              </a:solidFill>
              <a:latin typeface="Cabin"/>
              <a:ea typeface="Cabin"/>
              <a:cs typeface="Cabin"/>
              <a:sym typeface="Cabin"/>
            </a:endParaRPr>
          </a:p>
          <a:p>
            <a:pPr indent="-209550" lvl="0" marL="228600" marR="0" rtl="0" algn="l">
              <a:lnSpc>
                <a:spcPct val="115000"/>
              </a:lnSpc>
              <a:spcBef>
                <a:spcPts val="0"/>
              </a:spcBef>
              <a:spcAft>
                <a:spcPts val="0"/>
              </a:spcAft>
              <a:buClr>
                <a:schemeClr val="dk1"/>
              </a:buClr>
              <a:buSzPts val="1700"/>
              <a:buFont typeface="Arial"/>
              <a:buChar char="•"/>
            </a:pPr>
            <a:r>
              <a:rPr lang="en-US" sz="1700">
                <a:solidFill>
                  <a:schemeClr val="dk1"/>
                </a:solidFill>
                <a:latin typeface="Cabin"/>
                <a:ea typeface="Cabin"/>
                <a:cs typeface="Cabin"/>
                <a:sym typeface="Cabin"/>
              </a:rPr>
              <a:t>Additional attributes &amp; considerations</a:t>
            </a:r>
            <a:endParaRPr sz="1700">
              <a:solidFill>
                <a:schemeClr val="dk1"/>
              </a:solidFill>
              <a:latin typeface="Cabin"/>
              <a:ea typeface="Cabin"/>
              <a:cs typeface="Cabin"/>
              <a:sym typeface="Cabin"/>
            </a:endParaRPr>
          </a:p>
          <a:p>
            <a:pPr indent="-336550" lvl="1" marL="914400" marR="0" rtl="0" algn="l">
              <a:lnSpc>
                <a:spcPct val="115000"/>
              </a:lnSpc>
              <a:spcBef>
                <a:spcPts val="0"/>
              </a:spcBef>
              <a:spcAft>
                <a:spcPts val="0"/>
              </a:spcAft>
              <a:buClr>
                <a:schemeClr val="dk1"/>
              </a:buClr>
              <a:buSzPts val="1700"/>
              <a:buFont typeface="Cabin"/>
              <a:buChar char="•"/>
            </a:pPr>
            <a:r>
              <a:rPr lang="en-US" sz="1700">
                <a:solidFill>
                  <a:schemeClr val="dk1"/>
                </a:solidFill>
                <a:latin typeface="Cabin"/>
                <a:ea typeface="Cabin"/>
                <a:cs typeface="Cabin"/>
                <a:sym typeface="Cabin"/>
              </a:rPr>
              <a:t>Strength of ties</a:t>
            </a:r>
            <a:endParaRPr sz="1700">
              <a:solidFill>
                <a:schemeClr val="dk1"/>
              </a:solidFill>
              <a:latin typeface="Cabin"/>
              <a:ea typeface="Cabin"/>
              <a:cs typeface="Cabin"/>
              <a:sym typeface="Cabin"/>
            </a:endParaRPr>
          </a:p>
          <a:p>
            <a:pPr indent="-336550" lvl="1" marL="914400" marR="0" rtl="0" algn="l">
              <a:lnSpc>
                <a:spcPct val="115000"/>
              </a:lnSpc>
              <a:spcBef>
                <a:spcPts val="0"/>
              </a:spcBef>
              <a:spcAft>
                <a:spcPts val="0"/>
              </a:spcAft>
              <a:buClr>
                <a:schemeClr val="dk1"/>
              </a:buClr>
              <a:buSzPts val="1700"/>
              <a:buFont typeface="Cabin"/>
              <a:buChar char="•"/>
            </a:pPr>
            <a:r>
              <a:rPr lang="en-US" sz="1700">
                <a:solidFill>
                  <a:schemeClr val="dk1"/>
                </a:solidFill>
                <a:latin typeface="Cabin"/>
                <a:ea typeface="Cabin"/>
                <a:cs typeface="Cabin"/>
                <a:sym typeface="Cabin"/>
              </a:rPr>
              <a:t>Racial identification</a:t>
            </a:r>
            <a:endParaRPr sz="1700">
              <a:solidFill>
                <a:schemeClr val="dk1"/>
              </a:solidFill>
              <a:latin typeface="Cabin"/>
              <a:ea typeface="Cabin"/>
              <a:cs typeface="Cabin"/>
              <a:sym typeface="Cabin"/>
            </a:endParaRPr>
          </a:p>
          <a:p>
            <a:pPr indent="-336550" lvl="1" marL="914400" marR="0" rtl="0" algn="l">
              <a:lnSpc>
                <a:spcPct val="115000"/>
              </a:lnSpc>
              <a:spcBef>
                <a:spcPts val="0"/>
              </a:spcBef>
              <a:spcAft>
                <a:spcPts val="0"/>
              </a:spcAft>
              <a:buClr>
                <a:schemeClr val="dk1"/>
              </a:buClr>
              <a:buSzPts val="1700"/>
              <a:buFont typeface="Cabin"/>
              <a:buChar char="•"/>
            </a:pPr>
            <a:r>
              <a:rPr lang="en-US" sz="1700">
                <a:solidFill>
                  <a:schemeClr val="dk1"/>
                </a:solidFill>
                <a:latin typeface="Cabin"/>
                <a:ea typeface="Cabin"/>
                <a:cs typeface="Cabin"/>
                <a:sym typeface="Cabin"/>
              </a:rPr>
              <a:t>Gender</a:t>
            </a:r>
            <a:endParaRPr sz="1700">
              <a:solidFill>
                <a:schemeClr val="dk1"/>
              </a:solidFill>
              <a:latin typeface="Cabin"/>
              <a:ea typeface="Cabin"/>
              <a:cs typeface="Cabin"/>
              <a:sym typeface="Cabin"/>
            </a:endParaRPr>
          </a:p>
          <a:p>
            <a:pPr indent="-336550" lvl="1" marL="914400" marR="0" rtl="0" algn="l">
              <a:lnSpc>
                <a:spcPct val="115000"/>
              </a:lnSpc>
              <a:spcBef>
                <a:spcPts val="0"/>
              </a:spcBef>
              <a:spcAft>
                <a:spcPts val="0"/>
              </a:spcAft>
              <a:buClr>
                <a:schemeClr val="dk1"/>
              </a:buClr>
              <a:buSzPts val="1700"/>
              <a:buFont typeface="Cabin"/>
              <a:buChar char="•"/>
            </a:pPr>
            <a:r>
              <a:rPr lang="en-US" sz="1700">
                <a:solidFill>
                  <a:schemeClr val="dk1"/>
                </a:solidFill>
                <a:latin typeface="Cabin"/>
                <a:ea typeface="Cabin"/>
                <a:cs typeface="Cabin"/>
                <a:sym typeface="Cabin"/>
              </a:rPr>
              <a:t>Having a job/internship</a:t>
            </a:r>
            <a:endParaRPr sz="1700">
              <a:solidFill>
                <a:schemeClr val="dk1"/>
              </a:solidFill>
              <a:latin typeface="Cabin"/>
              <a:ea typeface="Cabin"/>
              <a:cs typeface="Cabin"/>
              <a:sym typeface="Cabin"/>
            </a:endParaRPr>
          </a:p>
          <a:p>
            <a:pPr indent="-336550" lvl="1" marL="914400" marR="0" rtl="0" algn="l">
              <a:lnSpc>
                <a:spcPct val="115000"/>
              </a:lnSpc>
              <a:spcBef>
                <a:spcPts val="0"/>
              </a:spcBef>
              <a:spcAft>
                <a:spcPts val="0"/>
              </a:spcAft>
              <a:buClr>
                <a:schemeClr val="dk1"/>
              </a:buClr>
              <a:buSzPts val="1700"/>
              <a:buFont typeface="Cabin"/>
              <a:buChar char="•"/>
            </a:pPr>
            <a:r>
              <a:rPr lang="en-US" sz="1700">
                <a:solidFill>
                  <a:schemeClr val="dk1"/>
                </a:solidFill>
                <a:latin typeface="Cabin"/>
                <a:ea typeface="Cabin"/>
                <a:cs typeface="Cabin"/>
                <a:sym typeface="Cabin"/>
              </a:rPr>
              <a:t>Industry of job/internship</a:t>
            </a:r>
            <a:endParaRPr sz="1700">
              <a:solidFill>
                <a:schemeClr val="dk1"/>
              </a:solidFill>
              <a:latin typeface="Cabin"/>
              <a:ea typeface="Cabin"/>
              <a:cs typeface="Cabin"/>
              <a:sym typeface="Cabin"/>
            </a:endParaRPr>
          </a:p>
        </p:txBody>
      </p:sp>
      <p:sp>
        <p:nvSpPr>
          <p:cNvPr id="92" name="Google Shape;92;p14"/>
          <p:cNvSpPr txBox="1"/>
          <p:nvPr>
            <p:ph type="title"/>
          </p:nvPr>
        </p:nvSpPr>
        <p:spPr>
          <a:xfrm>
            <a:off x="1193074" y="263526"/>
            <a:ext cx="10160700" cy="7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bin"/>
              <a:buNone/>
            </a:pPr>
            <a:r>
              <a:rPr lang="en-US"/>
              <a:t>Discussion</a:t>
            </a:r>
            <a:endParaRPr/>
          </a:p>
        </p:txBody>
      </p:sp>
      <p:sp>
        <p:nvSpPr>
          <p:cNvPr id="93" name="Google Shape;93;p14"/>
          <p:cNvSpPr/>
          <p:nvPr/>
        </p:nvSpPr>
        <p:spPr>
          <a:xfrm>
            <a:off x="625367" y="422277"/>
            <a:ext cx="457200" cy="457200"/>
          </a:xfrm>
          <a:prstGeom prst="ellipse">
            <a:avLst/>
          </a:prstGeom>
          <a:solidFill>
            <a:srgbClr val="004B8E"/>
          </a:solidFill>
          <a:ln cap="flat" cmpd="sng" w="12700">
            <a:solidFill>
              <a:srgbClr val="004B8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bin"/>
                <a:ea typeface="Cabin"/>
                <a:cs typeface="Cabin"/>
                <a:sym typeface="Cabin"/>
              </a:rPr>
              <a:t>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IIG Master 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