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B4B16E-5C10-4A97-9717-42DAB24C3B2A}" v="370" dt="2022-08-25T14:54:42.357"/>
    <p1510:client id="{6BBCE122-0797-49CF-BEE5-90D3200930A0}" v="65" dt="2022-08-27T19:13:20.1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C3DDFC-5967-4995-B545-4CF5BAF2A8A0}" type="datetimeFigureOut">
              <a:t>8/28/2022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D223EB-F97B-4906-9CC7-D46D8F63F2DB}" type="slidenum">
              <a:t>‹#›</a:t>
            </a:fld>
            <a:endParaRPr lang="en-US"/>
          </a:p>
        </p:txBody>
      </p:sp>
    </p:spTree>
    <p:extLst>
      <p:ext uri="{BB962C8B-B14F-4D97-AF65-F5344CB8AC3E}">
        <p14:creationId xmlns:p14="http://schemas.microsoft.com/office/powerpoint/2010/main" val="3514169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were provided with a blank sheet of paper and asked to write the names of those residents whom they considered to be personal friends. A friend was defined as ‘‘those individuals who you feel close to, who you interact with frequently, those who you would seek out to do some type of social activity.’’ Subjects were not limited in the number of friends to name, but they were instructed not to include residents who were only acquaintances. </a:t>
            </a:r>
            <a:endParaRPr lang="en-US"/>
          </a:p>
          <a:p>
            <a:r>
              <a:rPr lang="en-US" dirty="0"/>
              <a:t>After completing the recall task, subjects were then provided with a list of names of all the residents </a:t>
            </a:r>
            <a:r>
              <a:rPr lang="en-US" dirty="0" err="1"/>
              <a:t>Žin</a:t>
            </a:r>
            <a:r>
              <a:rPr lang="en-US" dirty="0"/>
              <a:t> alphabetical order. who were currently living in the residence hall. They were asked to go through this list and write down anyone whom they also considered to be a friend, but had forgotten to include earlier. Throughout the rest of the paper, we refer to the friends reported in this recognition task as ‘‘recognized friends’’ or ‘‘forgotten friends.’’ Once their list of friends was complete, subjects rated the strength of their relationship for each friend on a five-point scale Ž5sbest friend, 4sclose friend, 3sfriend, 2sfriendly acquaintance, and 1sacquaintance.. </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A9D223EB-F97B-4906-9CC7-D46D8F63F2DB}" type="slidenum">
              <a:rPr lang="en-US"/>
              <a:t>2</a:t>
            </a:fld>
            <a:endParaRPr lang="en-US"/>
          </a:p>
        </p:txBody>
      </p:sp>
    </p:spTree>
    <p:extLst>
      <p:ext uri="{BB962C8B-B14F-4D97-AF65-F5344CB8AC3E}">
        <p14:creationId xmlns:p14="http://schemas.microsoft.com/office/powerpoint/2010/main" val="1780425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CALCULATIONS</a:t>
            </a:r>
            <a:endParaRPr lang="en-US" dirty="0"/>
          </a:p>
          <a:p>
            <a:r>
              <a:rPr lang="en-US" dirty="0"/>
              <a:t>To compare recalled and forgotten friends, we calculated, for each subject who forgot one or more friends, the Pearson point biserial correlation between whether a friend  was recalled (yes-2, no-1) and each of a number of friend individual, relationship, and structural characteristics.</a:t>
            </a:r>
            <a:endParaRPr lang="en-US" dirty="0">
              <a:cs typeface="Calibri"/>
            </a:endParaRPr>
          </a:p>
          <a:p>
            <a:r>
              <a:rPr lang="en-US" dirty="0"/>
              <a:t>Then, for each characteristic, we computed the unweighted mean of subjects’ correlations by using Fisher’s z-transformations.</a:t>
            </a:r>
            <a:endParaRPr lang="en-US" dirty="0">
              <a:cs typeface="Calibri"/>
            </a:endParaRPr>
          </a:p>
          <a:p>
            <a:r>
              <a:rPr lang="en-US" dirty="0"/>
              <a:t>In those cases where a friend characteristic variable is measured on an ordinal scale, we also calculated a version of Freeman’s theta, the bivariate proportional reduction of error measure of association between a nominal scale variable and an ordinal scale variable.</a:t>
            </a:r>
            <a:endParaRPr lang="en-US" dirty="0">
              <a:cs typeface="Calibri"/>
            </a:endParaRPr>
          </a:p>
          <a:p>
            <a:endParaRPr lang="en-US" dirty="0">
              <a:cs typeface="Calibri"/>
            </a:endParaRPr>
          </a:p>
          <a:p>
            <a:r>
              <a:rPr lang="en-US" dirty="0">
                <a:cs typeface="Calibri"/>
              </a:rPr>
              <a:t>RESULTS</a:t>
            </a:r>
          </a:p>
          <a:p>
            <a:r>
              <a:rPr lang="en-US" dirty="0">
                <a:cs typeface="Calibri"/>
              </a:rPr>
              <a:t>Subjects were essentially equally likely to recall same-sex and opposite-sex friends</a:t>
            </a:r>
          </a:p>
          <a:p>
            <a:r>
              <a:rPr lang="en-US" dirty="0">
                <a:cs typeface="Calibri"/>
              </a:rPr>
              <a:t>Subjects were slightly less likely to recall friends who lived on floors other than their own</a:t>
            </a:r>
          </a:p>
          <a:p>
            <a:r>
              <a:rPr lang="en-US" dirty="0">
                <a:cs typeface="Calibri"/>
              </a:rPr>
              <a:t>The likelihood of recalling a friend is very weakly negatively related to the ordinal floor distance, which is the number of floors one would have to ascend or descend</a:t>
            </a:r>
          </a:p>
          <a:p>
            <a:r>
              <a:rPr lang="en-US" dirty="0">
                <a:cs typeface="Calibri"/>
              </a:rPr>
              <a:t>Recalled and forgotten friends were virtually equally likely to live in the same wing of the residence hall as the subject</a:t>
            </a:r>
          </a:p>
          <a:p>
            <a:r>
              <a:rPr lang="en-US" dirty="0"/>
              <a:t>Subjects were very slightly more likely to recall friends who had lived in the residence hall for a similar length of time as themselves than friends who lived in the hall for different either shorter or longer lengths of time. Friends who lived in the residence hall for relatively shorter periods were slightly more likely to be recalled than friends who had been living in the hall for relatively longer periods. </a:t>
            </a:r>
            <a:endParaRPr lang="en-US" dirty="0">
              <a:cs typeface="Calibri"/>
            </a:endParaRPr>
          </a:p>
          <a:p>
            <a:r>
              <a:rPr lang="en-US" dirty="0"/>
              <a:t>Subjects displayed, on average, a modest tendency to have closer relationships (stronger relationship strengths) with recalled friends than recognized friends. </a:t>
            </a:r>
            <a:endParaRPr lang="en-US" dirty="0">
              <a:cs typeface="Calibri"/>
            </a:endParaRPr>
          </a:p>
          <a:p>
            <a:r>
              <a:rPr lang="en-US" dirty="0"/>
              <a:t>Subjects’ recalled friendship choices were some-what more likely to be reciprocated (by either a recalled or recognized choice) than their recognized friendship choices </a:t>
            </a:r>
            <a:endParaRPr lang="en-US" dirty="0">
              <a:cs typeface="Calibri"/>
            </a:endParaRPr>
          </a:p>
          <a:p>
            <a:endParaRPr lang="en-US" dirty="0">
              <a:cs typeface="Calibri"/>
            </a:endParaRPr>
          </a:p>
          <a:p>
            <a:r>
              <a:rPr lang="en-US" dirty="0">
                <a:cs typeface="Calibri"/>
              </a:rPr>
              <a:t>QAP</a:t>
            </a:r>
            <a:br>
              <a:rPr lang="en-US" dirty="0">
                <a:cs typeface="+mn-lt"/>
              </a:rPr>
            </a:br>
            <a:r>
              <a:rPr lang="en-US" dirty="0">
                <a:cs typeface="Calibri"/>
              </a:rPr>
              <a:t>Used Quadratic Assignment Procedure on two hypotheses</a:t>
            </a:r>
          </a:p>
          <a:p>
            <a:r>
              <a:rPr lang="en-US" dirty="0">
                <a:cs typeface="Calibri"/>
              </a:rPr>
              <a:t> </a:t>
            </a:r>
            <a:endParaRPr lang="en-US" dirty="0"/>
          </a:p>
          <a:p>
            <a:r>
              <a:rPr lang="en-US" dirty="0"/>
              <a:t>The first hypothesis is that recalled friends form the ‘‘core’’ of a subject’s personal network and that forgotten friends are structurally more peripheral in the subject’s personal network.</a:t>
            </a:r>
            <a:endParaRPr lang="en-US" dirty="0">
              <a:cs typeface="Calibri"/>
            </a:endParaRPr>
          </a:p>
          <a:p>
            <a:r>
              <a:rPr lang="en-US" dirty="0"/>
              <a:t>The second hypothesis is that recalled friends and recognized friends constitute distinct subgroups in which all recalled friends are directly tied to each other, all recognized friends are directly tied to each other, and recalled friends and recognized friends constitute non-overlapping clique </a:t>
            </a:r>
            <a:endParaRPr lang="en-US"/>
          </a:p>
          <a:p>
            <a:endParaRPr lang="en-US" dirty="0">
              <a:cs typeface="Calibri"/>
            </a:endParaRPr>
          </a:p>
          <a:p>
            <a:r>
              <a:rPr lang="en-US" dirty="0"/>
              <a:t>On average across subjects, forgotten i.e., recognized friends are slightly more peripheral in a subject’s personal network than recalled friends. That is, recognized friends tend to have slightly fewer ties with each other or with recalled friends than recalled friends have with each other. </a:t>
            </a:r>
            <a:endParaRPr lang="en-US" dirty="0">
              <a:cs typeface="Calibri"/>
            </a:endParaRPr>
          </a:p>
          <a:p>
            <a:endParaRPr lang="en-US" dirty="0">
              <a:cs typeface="Calibri"/>
            </a:endParaRPr>
          </a:p>
          <a:p>
            <a:r>
              <a:rPr lang="en-US" dirty="0"/>
              <a:t>This suggests that the ‘‘core-periphery’’ hypothesis provides a better, albeit still poor, description of the data than the ‘‘subgroup’’ hypothesis. </a:t>
            </a:r>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A9D223EB-F97B-4906-9CC7-D46D8F63F2DB}" type="slidenum">
              <a:t>3</a:t>
            </a:fld>
            <a:endParaRPr lang="en-US"/>
          </a:p>
        </p:txBody>
      </p:sp>
    </p:spTree>
    <p:extLst>
      <p:ext uri="{BB962C8B-B14F-4D97-AF65-F5344CB8AC3E}">
        <p14:creationId xmlns:p14="http://schemas.microsoft.com/office/powerpoint/2010/main" val="3932909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METHODS</a:t>
            </a:r>
            <a:endParaRPr lang="en-US" dirty="0"/>
          </a:p>
          <a:p>
            <a:r>
              <a:rPr lang="en-US" dirty="0"/>
              <a:t>To assess the impact of forgetting on measurement of social network properties, we created one 217x217 matrix based on recall data only and another based on the combined recall and recognition data. </a:t>
            </a:r>
            <a:endParaRPr lang="en-US" dirty="0">
              <a:cs typeface="Calibri"/>
            </a:endParaRPr>
          </a:p>
          <a:p>
            <a:r>
              <a:rPr lang="en-US" dirty="0"/>
              <a:t>(We used symmetrized data because the two hypotheses tested refer to interaction patterns, which by definition involve symmetric ties. In essence, we used the friendship data as a proxy for data on interaction. )</a:t>
            </a:r>
            <a:endParaRPr lang="en-US" dirty="0">
              <a:cs typeface="Calibri"/>
            </a:endParaRPr>
          </a:p>
          <a:p>
            <a:r>
              <a:rPr lang="en-US" dirty="0"/>
              <a:t>We measured several network properties, including density, reciprocity, mutuality, transitivity, number of cliques, and four types of centralization. </a:t>
            </a:r>
            <a:endParaRPr lang="en-US" dirty="0">
              <a:cs typeface="Calibri"/>
            </a:endParaRPr>
          </a:p>
          <a:p>
            <a:endParaRPr lang="en-US" dirty="0">
              <a:cs typeface="Calibri"/>
            </a:endParaRPr>
          </a:p>
          <a:p>
            <a:r>
              <a:rPr lang="en-US" dirty="0">
                <a:cs typeface="Calibri"/>
              </a:rPr>
              <a:t>RESULTS</a:t>
            </a:r>
            <a:endParaRPr lang="en-US" dirty="0"/>
          </a:p>
          <a:p>
            <a:r>
              <a:rPr lang="en-US" dirty="0"/>
              <a:t>Density increases roughly in proportion to the amount of additional ties included with the recognition data. </a:t>
            </a:r>
            <a:endParaRPr lang="en-US" dirty="0">
              <a:cs typeface="Calibri"/>
            </a:endParaRPr>
          </a:p>
          <a:p>
            <a:r>
              <a:rPr lang="en-US" dirty="0"/>
              <a:t>The level of reciprocated ties and mutuality of friendship choices also increase slightly once the recognition data are added to the recall data. </a:t>
            </a:r>
          </a:p>
          <a:p>
            <a:r>
              <a:rPr lang="en-US" dirty="0"/>
              <a:t>The level of transitivity is essentially the same whether the recall data only or combined recall and recognition data are used. (The transitivity values in Table 7 indicate the proportions of unordered triads that are transitive for the symmetrized data and the proportions of ordered triples that are transitive for the unsymmetrized data.)</a:t>
            </a:r>
            <a:endParaRPr lang="en-US" dirty="0">
              <a:cs typeface="Calibri"/>
            </a:endParaRPr>
          </a:p>
          <a:p>
            <a:r>
              <a:rPr lang="en-US" dirty="0"/>
              <a:t>The number of cliques of size 3 rises meaningfully for the symmetrized data (based on the union rule as well as the intersection rule).</a:t>
            </a:r>
            <a:endParaRPr lang="en-US" dirty="0">
              <a:cs typeface="Calibri"/>
            </a:endParaRPr>
          </a:p>
          <a:p>
            <a:r>
              <a:rPr lang="en-US" dirty="0"/>
              <a:t>Degree centralization rises somewhat, betweenness centralization falls slightly, closeness centralization increases substantially, and information centralization rises moderately after including the forgotten ties. </a:t>
            </a:r>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A9D223EB-F97B-4906-9CC7-D46D8F63F2DB}" type="slidenum">
              <a:rPr lang="en-US"/>
              <a:t>4</a:t>
            </a:fld>
            <a:endParaRPr lang="en-US"/>
          </a:p>
        </p:txBody>
      </p:sp>
    </p:spTree>
    <p:extLst>
      <p:ext uri="{BB962C8B-B14F-4D97-AF65-F5344CB8AC3E}">
        <p14:creationId xmlns:p14="http://schemas.microsoft.com/office/powerpoint/2010/main" val="1820862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symmetrized data because the two hypotheses tested refer to interaction patterns, which by definition involve symmetric ties. In essence, we used the friendship data as a proxy for data on interaction. </a:t>
            </a:r>
            <a:endParaRPr lang="en-US"/>
          </a:p>
          <a:p>
            <a:endParaRPr lang="en-US" dirty="0">
              <a:cs typeface="Calibri"/>
            </a:endParaRPr>
          </a:p>
          <a:p>
            <a:r>
              <a:rPr lang="en-US" dirty="0"/>
              <a:t>Forgetting had little or no impact on the measurement of some social network properties, but had more moderate impact on others. The recall data and the combined recall and recognition data display noteworthy differences in social network density, number of cliques, most measures of centralization, and some measures of individuals’ centrality (most notably, closeness). </a:t>
            </a:r>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A9D223EB-F97B-4906-9CC7-D46D8F63F2DB}" type="slidenum">
              <a:rPr lang="en-US"/>
              <a:t>5</a:t>
            </a:fld>
            <a:endParaRPr lang="en-US"/>
          </a:p>
        </p:txBody>
      </p:sp>
    </p:spTree>
    <p:extLst>
      <p:ext uri="{BB962C8B-B14F-4D97-AF65-F5344CB8AC3E}">
        <p14:creationId xmlns:p14="http://schemas.microsoft.com/office/powerpoint/2010/main" val="4084966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ea typeface="+mj-lt"/>
                <a:cs typeface="+mj-lt"/>
              </a:rPr>
              <a:t>“Forgetting of Friends and its Effects on Measuring Friendship Networks” </a:t>
            </a:r>
            <a:br>
              <a:rPr lang="en-US" sz="3600" dirty="0">
                <a:ea typeface="+mj-lt"/>
                <a:cs typeface="+mj-lt"/>
              </a:rPr>
            </a:br>
            <a:r>
              <a:rPr lang="en-US" sz="3600" dirty="0">
                <a:ea typeface="+mj-lt"/>
                <a:cs typeface="+mj-lt"/>
              </a:rPr>
              <a:t>Devon Brewer and Cynthia Webster</a:t>
            </a:r>
            <a:endParaRPr lang="en-US" sz="3600" dirty="0" err="1">
              <a:cs typeface="Calibri Light" panose="020F0302020204030204"/>
            </a:endParaRPr>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Cathy Zhuang</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6C15D-FD18-961A-2CB4-360073E0FFF2}"/>
              </a:ext>
            </a:extLst>
          </p:cNvPr>
          <p:cNvSpPr>
            <a:spLocks noGrp="1"/>
          </p:cNvSpPr>
          <p:nvPr>
            <p:ph type="title"/>
          </p:nvPr>
        </p:nvSpPr>
        <p:spPr/>
        <p:txBody>
          <a:bodyPr/>
          <a:lstStyle/>
          <a:p>
            <a:r>
              <a:rPr lang="en-US" dirty="0">
                <a:cs typeface="Calibri Light"/>
              </a:rPr>
              <a:t>Introduction and Methods</a:t>
            </a:r>
            <a:endParaRPr lang="en-US" dirty="0"/>
          </a:p>
        </p:txBody>
      </p:sp>
      <p:sp>
        <p:nvSpPr>
          <p:cNvPr id="3" name="Content Placeholder 2">
            <a:extLst>
              <a:ext uri="{FF2B5EF4-FFF2-40B4-BE49-F238E27FC236}">
                <a16:creationId xmlns:a16="http://schemas.microsoft.com/office/drawing/2014/main" id="{FA81F8BF-D6E0-95AD-9FFB-BB5182CF4646}"/>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dirty="0">
                <a:ea typeface="+mn-lt"/>
                <a:cs typeface="+mn-lt"/>
              </a:rPr>
              <a:t>Which individuals are most likely to forget friends? What kinds of friends are being forgotten? What impact does forgetting have on the structural properties of social networks?</a:t>
            </a:r>
          </a:p>
          <a:p>
            <a:r>
              <a:rPr lang="en-US" dirty="0">
                <a:ea typeface="+mn-lt"/>
                <a:cs typeface="+mn-lt"/>
              </a:rPr>
              <a:t>Residents had opportunities to interact with each other in multiple social settings</a:t>
            </a:r>
          </a:p>
          <a:p>
            <a:r>
              <a:rPr lang="en-US" dirty="0">
                <a:ea typeface="+mn-lt"/>
                <a:cs typeface="+mn-lt"/>
              </a:rPr>
              <a:t>Recall: Residents were asked to write the names of those residents whom they considered to be personal friends (not including acquaintances)</a:t>
            </a:r>
          </a:p>
          <a:p>
            <a:r>
              <a:rPr lang="en-US" dirty="0">
                <a:ea typeface="+mn-lt"/>
                <a:cs typeface="+mn-lt"/>
              </a:rPr>
              <a:t>Forgotten: After being provided a list of all residents, subjects went through this list and wrote down anyone whom they also considered to be a friend but had forgotten to include earlier. Once their list of friends was complete, subjects rated the strength of their relationship for each friend on a five-point scale.</a:t>
            </a:r>
            <a:endParaRPr lang="en-US" dirty="0"/>
          </a:p>
        </p:txBody>
      </p:sp>
    </p:spTree>
    <p:extLst>
      <p:ext uri="{BB962C8B-B14F-4D97-AF65-F5344CB8AC3E}">
        <p14:creationId xmlns:p14="http://schemas.microsoft.com/office/powerpoint/2010/main" val="1930707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7A23BA-77EB-E470-FBC1-5BB62912E61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Results</a:t>
            </a:r>
          </a:p>
        </p:txBody>
      </p:sp>
      <p:pic>
        <p:nvPicPr>
          <p:cNvPr id="4" name="Picture 4" descr="Table&#10;&#10;Description automatically generated">
            <a:extLst>
              <a:ext uri="{FF2B5EF4-FFF2-40B4-BE49-F238E27FC236}">
                <a16:creationId xmlns:a16="http://schemas.microsoft.com/office/drawing/2014/main" id="{AC60FC17-9AAC-8553-93E4-EAA2AA417374}"/>
              </a:ext>
            </a:extLst>
          </p:cNvPr>
          <p:cNvPicPr>
            <a:picLocks noGrp="1" noChangeAspect="1"/>
          </p:cNvPicPr>
          <p:nvPr>
            <p:ph idx="1"/>
          </p:nvPr>
        </p:nvPicPr>
        <p:blipFill>
          <a:blip r:embed="rId3"/>
          <a:stretch>
            <a:fillRect/>
          </a:stretch>
        </p:blipFill>
        <p:spPr>
          <a:xfrm>
            <a:off x="1470526" y="1675227"/>
            <a:ext cx="9250947" cy="4394199"/>
          </a:xfrm>
          <a:prstGeom prst="rect">
            <a:avLst/>
          </a:prstGeom>
        </p:spPr>
      </p:pic>
    </p:spTree>
    <p:extLst>
      <p:ext uri="{BB962C8B-B14F-4D97-AF65-F5344CB8AC3E}">
        <p14:creationId xmlns:p14="http://schemas.microsoft.com/office/powerpoint/2010/main" val="99785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BB84E3-FFA8-8F1E-D91E-B66349116B6E}"/>
              </a:ext>
            </a:extLst>
          </p:cNvPr>
          <p:cNvSpPr>
            <a:spLocks noGrp="1"/>
          </p:cNvSpPr>
          <p:nvPr>
            <p:ph type="title"/>
          </p:nvPr>
        </p:nvSpPr>
        <p:spPr>
          <a:xfrm>
            <a:off x="715736"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Results</a:t>
            </a:r>
          </a:p>
        </p:txBody>
      </p:sp>
      <p:pic>
        <p:nvPicPr>
          <p:cNvPr id="4" name="Picture 4" descr="Table&#10;&#10;Description automatically generated">
            <a:extLst>
              <a:ext uri="{FF2B5EF4-FFF2-40B4-BE49-F238E27FC236}">
                <a16:creationId xmlns:a16="http://schemas.microsoft.com/office/drawing/2014/main" id="{E09CBF90-C6F5-63F8-5651-B5FAEA635C2C}"/>
              </a:ext>
            </a:extLst>
          </p:cNvPr>
          <p:cNvPicPr>
            <a:picLocks noGrp="1" noChangeAspect="1"/>
          </p:cNvPicPr>
          <p:nvPr>
            <p:ph idx="1"/>
          </p:nvPr>
        </p:nvPicPr>
        <p:blipFill>
          <a:blip r:embed="rId3"/>
          <a:stretch>
            <a:fillRect/>
          </a:stretch>
        </p:blipFill>
        <p:spPr>
          <a:xfrm>
            <a:off x="3498246" y="190880"/>
            <a:ext cx="8862591" cy="6473910"/>
          </a:xfrm>
          <a:prstGeom prst="rect">
            <a:avLst/>
          </a:prstGeom>
        </p:spPr>
      </p:pic>
    </p:spTree>
    <p:extLst>
      <p:ext uri="{BB962C8B-B14F-4D97-AF65-F5344CB8AC3E}">
        <p14:creationId xmlns:p14="http://schemas.microsoft.com/office/powerpoint/2010/main" val="3128036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ED414-B7AA-1D3D-ED21-8EA96F730A10}"/>
              </a:ext>
            </a:extLst>
          </p:cNvPr>
          <p:cNvSpPr>
            <a:spLocks noGrp="1"/>
          </p:cNvSpPr>
          <p:nvPr>
            <p:ph type="title"/>
          </p:nvPr>
        </p:nvSpPr>
        <p:spPr/>
        <p:txBody>
          <a:bodyPr/>
          <a:lstStyle/>
          <a:p>
            <a:r>
              <a:rPr lang="en-US" dirty="0">
                <a:cs typeface="Calibri Light"/>
              </a:rPr>
              <a:t>Discussion Questions</a:t>
            </a:r>
            <a:endParaRPr lang="en-US" dirty="0"/>
          </a:p>
        </p:txBody>
      </p:sp>
      <p:sp>
        <p:nvSpPr>
          <p:cNvPr id="3" name="Content Placeholder 2">
            <a:extLst>
              <a:ext uri="{FF2B5EF4-FFF2-40B4-BE49-F238E27FC236}">
                <a16:creationId xmlns:a16="http://schemas.microsoft.com/office/drawing/2014/main" id="{AB765792-4F13-C7AE-F087-DCCC4E7CB844}"/>
              </a:ext>
            </a:extLst>
          </p:cNvPr>
          <p:cNvSpPr>
            <a:spLocks noGrp="1"/>
          </p:cNvSpPr>
          <p:nvPr>
            <p:ph idx="1"/>
          </p:nvPr>
        </p:nvSpPr>
        <p:spPr/>
        <p:txBody>
          <a:bodyPr vert="horz" lIns="91440" tIns="45720" rIns="91440" bIns="45720" rtlCol="0" anchor="t">
            <a:normAutofit/>
          </a:bodyPr>
          <a:lstStyle/>
          <a:p>
            <a:r>
              <a:rPr lang="en-US" dirty="0">
                <a:cs typeface="Calibri"/>
              </a:rPr>
              <a:t>What impacts does adding the forgetfulness data have on social network structure?</a:t>
            </a:r>
          </a:p>
          <a:p>
            <a:r>
              <a:rPr lang="en-US" dirty="0">
                <a:cs typeface="Calibri"/>
              </a:rPr>
              <a:t>Is forgetting to recall personal and social network members significant?</a:t>
            </a:r>
          </a:p>
          <a:p>
            <a:r>
              <a:rPr lang="en-US" dirty="0">
                <a:cs typeface="Calibri"/>
              </a:rPr>
              <a:t>What is the purpose of symmetrizing the data? Why would we want to compare symmetrized to unsymmetrized data?</a:t>
            </a:r>
          </a:p>
        </p:txBody>
      </p:sp>
    </p:spTree>
    <p:extLst>
      <p:ext uri="{BB962C8B-B14F-4D97-AF65-F5344CB8AC3E}">
        <p14:creationId xmlns:p14="http://schemas.microsoft.com/office/powerpoint/2010/main" val="41216787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Slides>
  <Notes>4</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“Forgetting of Friends and its Effects on Measuring Friendship Networks”  Devon Brewer and Cynthia Webster</vt:lpstr>
      <vt:lpstr>Introduction and Methods</vt:lpstr>
      <vt:lpstr>Results</vt:lpstr>
      <vt:lpstr>Results</vt:lpstr>
      <vt:lpstr>Discussion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189</cp:revision>
  <dcterms:created xsi:type="dcterms:W3CDTF">2022-08-25T14:28:43Z</dcterms:created>
  <dcterms:modified xsi:type="dcterms:W3CDTF">2022-08-28T21:16:25Z</dcterms:modified>
</cp:coreProperties>
</file>