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3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638559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0" name="Shape 610"/>
          <p:cNvSpPr txBox="1">
            <a:spLocks noGrp="1"/>
          </p:cNvSpPr>
          <p:nvPr>
            <p:ph type="body" idx="1"/>
          </p:nvPr>
        </p:nvSpPr>
        <p:spPr>
          <a:xfrm>
            <a:off x="685800" y="4343400"/>
            <a:ext cx="5486399" cy="4114800"/>
          </a:xfrm>
          <a:prstGeom prst="rect">
            <a:avLst/>
          </a:prstGeom>
          <a:noFill/>
          <a:ln>
            <a:noFill/>
          </a:ln>
        </p:spPr>
        <p:txBody>
          <a:bodyPr lIns="90550" tIns="45275" rIns="90550" bIns="45275" anchor="t" anchorCtr="0">
            <a:noAutofit/>
          </a:bodyPr>
          <a:lstStyle/>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(bold moves)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2015 – This is..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The year where we see a level of adoption of our products and services that propels us to becoming an ipo-worthy company</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is..the year where our great vision becomes a reality in production environments at the most important companies and organizations in the world.</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 the year that we show and teach our customers and partners the power and opportunity that building great software brings.</a:t>
            </a:r>
          </a:p>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36" name="Shape 6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08" name="Shape 7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Shape 7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16" name="Shape 71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processes running on the virtual machines (i.e. the health manager) are started with monit, a nice little utility that keeps an eye on processes and will respond when one dies.  If a process dies then, monit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monit will already have recovered the process, but we also want there to be an opportunity for a human to respond.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17" name="Shape 71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73" name="Shape 7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1" name="Shape 78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“resurector”. The resurector will communicate with the IaaS over which PCF is running and will ask that the failed VM be replaced. Of course it will be replaced with a VM running the appropriate part of the elastic runtime – i.e. a health manager or DEA, etc. That’s right, Operations Manager will restart failed cluster components.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82" name="Shape 7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9" name="Shape 8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“resurector”. The resurector will communicate with the IaaS over which PCF is running and will ask that the failed VM be replaced. Of course it will be replaced with a VM running the appropriate part of the elastic runtime – i.e. a health manager or DEA, etc. That’s right, Operations Manager will restart failed cluster components.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50" name="Shape 8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7" name="Shape 91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“resurector”. The resurector will communicate with the IaaS over which PCF is running and will ask that the failed VM be replaced. Of course it will be replaced with a VM running the appropriate part of the elastic runtime – i.e. a health manager or DEA, etc. That’s right, Operations Manager will restart failed cluster components.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18" name="Shape 91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Shape 9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89" name="Shape 9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97" name="Shape 9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46" name="Shape 10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Shape 1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2" name="Shape 1152"/>
          <p:cNvSpPr txBox="1">
            <a:spLocks noGrp="1"/>
          </p:cNvSpPr>
          <p:nvPr>
            <p:ph type="body" idx="1"/>
          </p:nvPr>
        </p:nvSpPr>
        <p:spPr>
          <a:xfrm>
            <a:off x="685800" y="4343400"/>
            <a:ext cx="5486399" cy="4114800"/>
          </a:xfrm>
          <a:prstGeom prst="rect">
            <a:avLst/>
          </a:prstGeom>
          <a:noFill/>
          <a:ln>
            <a:noFill/>
          </a:ln>
        </p:spPr>
        <p:txBody>
          <a:bodyPr lIns="90550" tIns="45275" rIns="90550" bIns="45275" anchor="t" anchorCtr="0">
            <a:noAutofit/>
          </a:bodyPr>
          <a:lstStyle/>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(bold moves)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2015 – This is..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The year where we see a level of adoption of our products and services that propels us to becoming an ipo-worthy company</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is..the year where our great vision becomes a reality in production environments at the most important companies and organizations in the world.</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 the year that we show and teach our customers and partners the power and opportunity that building great software brings.</a:t>
            </a:r>
          </a:p>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Shape 1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62" name="Shape 1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72" name="Shape 1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Shape 1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80" name="Shape 1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Shape 1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09" name="Shape 1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Shape 1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49" name="Shape 1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Shape 1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87" name="Shape 1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Shape 1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04" name="Shape 1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295169" y="2972428"/>
            <a:ext cx="6267600" cy="5793600"/>
          </a:xfrm>
          <a:prstGeom prst="rect">
            <a:avLst/>
          </a:prstGeom>
          <a:noFill/>
          <a:ln>
            <a:noFill/>
          </a:ln>
        </p:spPr>
        <p:txBody>
          <a:bodyPr lIns="90500" tIns="90500" rIns="90500" bIns="90500" anchor="ctr" anchorCtr="0">
            <a:noAutofit/>
          </a:bodyPr>
          <a:lstStyle/>
          <a:p>
            <a:pPr marL="0" marR="0" lvl="0" indent="0" algn="l" rtl="0">
              <a:spcBef>
                <a:spcPts val="0"/>
              </a:spcBef>
              <a:buClr>
                <a:schemeClr val="dk1"/>
              </a:buClr>
              <a:buSzPct val="25000"/>
              <a:buFont typeface="Calibri"/>
              <a:buNone/>
            </a:pPr>
            <a:endParaRPr sz="1400" b="0" i="0" u="none" strike="noStrike" cap="none">
              <a:solidFill>
                <a:schemeClr val="dk1"/>
              </a:solidFill>
              <a:latin typeface="Calibri"/>
              <a:ea typeface="Calibri"/>
              <a:cs typeface="Calibri"/>
              <a:sym typeface="Calibri"/>
            </a:endParaRPr>
          </a:p>
        </p:txBody>
      </p:sp>
      <p:sp>
        <p:nvSpPr>
          <p:cNvPr id="170" name="Shape 170"/>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5"/>
        <p:cNvGrpSpPr/>
        <p:nvPr/>
      </p:nvGrpSpPr>
      <p:grpSpPr>
        <a:xfrm>
          <a:off x="0" y="0"/>
          <a:ext cx="0" cy="0"/>
          <a:chOff x="0" y="0"/>
          <a:chExt cx="0" cy="0"/>
        </a:xfrm>
      </p:grpSpPr>
      <p:sp>
        <p:nvSpPr>
          <p:cNvPr id="56" name="Shape 56"/>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0A1215"/>
              </a:solidFill>
              <a:latin typeface="Source Sans Pro"/>
              <a:ea typeface="Source Sans Pro"/>
              <a:cs typeface="Source Sans Pro"/>
              <a:sym typeface="Source Sans Pro"/>
            </a:endParaRPr>
          </a:p>
        </p:txBody>
      </p:sp>
      <p:sp>
        <p:nvSpPr>
          <p:cNvPr id="57" name="Shape 57"/>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63" name="Shape 6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68" name="Shape 6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69"/>
        <p:cNvGrpSpPr/>
        <p:nvPr/>
      </p:nvGrpSpPr>
      <p:grpSpPr>
        <a:xfrm>
          <a:off x="0" y="0"/>
          <a:ext cx="0" cy="0"/>
          <a:chOff x="0" y="0"/>
          <a:chExt cx="0" cy="0"/>
        </a:xfrm>
      </p:grpSpPr>
      <p:sp>
        <p:nvSpPr>
          <p:cNvPr id="70" name="Shape 70"/>
          <p:cNvSpPr/>
          <p:nvPr/>
        </p:nvSpPr>
        <p:spPr>
          <a:xfrm>
            <a:off x="-7470" y="-52294"/>
            <a:ext cx="9218705" cy="5210736"/>
          </a:xfrm>
          <a:prstGeom prst="rect">
            <a:avLst/>
          </a:prstGeom>
          <a:solidFill>
            <a:schemeClr val="dk2"/>
          </a:solidFill>
          <a:ln>
            <a:noFill/>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 name="Shape 71"/>
          <p:cNvSpPr/>
          <p:nvPr/>
        </p:nvSpPr>
        <p:spPr>
          <a:xfrm>
            <a:off x="4495798" y="948765"/>
            <a:ext cx="4722906" cy="425823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2" name="Shape 72"/>
          <p:cNvSpPr txBox="1">
            <a:spLocks noGrp="1"/>
          </p:cNvSpPr>
          <p:nvPr>
            <p:ph type="title"/>
          </p:nvPr>
        </p:nvSpPr>
        <p:spPr>
          <a:xfrm>
            <a:off x="231587" y="318403"/>
            <a:ext cx="8538883"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28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4728882" y="1192686"/>
            <a:ext cx="3957918" cy="3394472"/>
          </a:xfrm>
          <a:prstGeom prst="rect">
            <a:avLst/>
          </a:prstGeom>
          <a:noFill/>
          <a:ln>
            <a:noFill/>
          </a:ln>
        </p:spPr>
        <p:txBody>
          <a:bodyPr lIns="91425" tIns="91425" rIns="91425" bIns="91425" anchor="t" anchorCtr="0"/>
          <a:lstStyle>
            <a:lvl1pPr marL="285750" marR="0" lvl="0" indent="-184150" algn="l" rtl="0">
              <a:spcBef>
                <a:spcPts val="320"/>
              </a:spcBef>
              <a:spcAft>
                <a:spcPts val="600"/>
              </a:spcAft>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a:spLocks noGrp="1"/>
          </p:cNvSpPr>
          <p:nvPr>
            <p:ph type="pic" idx="2"/>
          </p:nvPr>
        </p:nvSpPr>
        <p:spPr>
          <a:xfrm>
            <a:off x="0" y="956795"/>
            <a:ext cx="4495800" cy="4250204"/>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80" name="Shape 80"/>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87" name="Shape 87"/>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88"/>
        <p:cNvGrpSpPr/>
        <p:nvPr/>
      </p:nvGrpSpPr>
      <p:grpSpPr>
        <a:xfrm>
          <a:off x="0" y="0"/>
          <a:ext cx="0" cy="0"/>
          <a:chOff x="0" y="0"/>
          <a:chExt cx="0" cy="0"/>
        </a:xfrm>
      </p:grpSpPr>
      <p:sp>
        <p:nvSpPr>
          <p:cNvPr id="89" name="Shape 89"/>
          <p:cNvSpPr/>
          <p:nvPr/>
        </p:nvSpPr>
        <p:spPr>
          <a:xfrm>
            <a:off x="0" y="0"/>
            <a:ext cx="9144000" cy="5143499"/>
          </a:xfrm>
          <a:prstGeom prst="rect">
            <a:avLst/>
          </a:prstGeom>
          <a:solidFill>
            <a:schemeClr val="dk2"/>
          </a:solidFill>
          <a:ln>
            <a:noFill/>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0" name="Shape 90"/>
          <p:cNvSpPr txBox="1">
            <a:spLocks noGrp="1"/>
          </p:cNvSpPr>
          <p:nvPr>
            <p:ph type="title"/>
          </p:nvPr>
        </p:nvSpPr>
        <p:spPr>
          <a:xfrm>
            <a:off x="0" y="373780"/>
            <a:ext cx="9144000" cy="300461"/>
          </a:xfrm>
          <a:prstGeom prst="rect">
            <a:avLst/>
          </a:prstGeom>
          <a:noFill/>
          <a:ln>
            <a:noFill/>
          </a:ln>
        </p:spPr>
        <p:txBody>
          <a:bodyPr lIns="91425" tIns="91425" rIns="91425" bIns="91425" anchor="ctr" anchorCtr="0"/>
          <a:lstStyle>
            <a:lvl1pPr marL="0" marR="0" lvl="0" indent="0" algn="ctr" rtl="0">
              <a:spcBef>
                <a:spcPts val="0"/>
              </a:spcBef>
              <a:buClr>
                <a:schemeClr val="accent1"/>
              </a:buClr>
              <a:buFont typeface="Source Sans Pro"/>
              <a:buNone/>
              <a:defRPr sz="1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a:off x="1042146" y="1770528"/>
            <a:ext cx="7059705" cy="1377484"/>
          </a:xfrm>
          <a:prstGeom prst="rect">
            <a:avLst/>
          </a:prstGeom>
          <a:noFill/>
          <a:ln>
            <a:noFill/>
          </a:ln>
        </p:spPr>
        <p:txBody>
          <a:bodyPr lIns="91425" tIns="91425" rIns="91425" bIns="91425" anchor="t" anchorCtr="0"/>
          <a:lstStyle>
            <a:lvl1pPr marL="0" marR="0" lvl="0" indent="0" algn="ctr" rtl="0">
              <a:spcBef>
                <a:spcPts val="560"/>
              </a:spcBef>
              <a:buClr>
                <a:srgbClr val="FFFFFF"/>
              </a:buClr>
              <a:buFont typeface="Arial"/>
              <a:buNone/>
              <a:defRPr sz="2800" b="0" i="0" u="none" strike="noStrike" cap="none">
                <a:solidFill>
                  <a:srgbClr val="FFFFFF"/>
                </a:solidFill>
                <a:latin typeface="Source Sans Pro"/>
                <a:ea typeface="Source Sans Pro"/>
                <a:cs typeface="Source Sans Pro"/>
                <a:sym typeface="Source Sans Pro"/>
              </a:defRPr>
            </a:lvl1pPr>
            <a:lvl2pPr marL="457200" marR="0" lvl="1" indent="0" algn="ctr"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ctr"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pic>
        <p:nvPicPr>
          <p:cNvPr id="92" name="Shape 92" descr="Pattern1.png"/>
          <p:cNvPicPr preferRelativeResize="0"/>
          <p:nvPr/>
        </p:nvPicPr>
        <p:blipFill rotWithShape="1">
          <a:blip r:embed="rId2">
            <a:alphaModFix/>
          </a:blip>
          <a:srcRect/>
          <a:stretch/>
        </p:blipFill>
        <p:spPr>
          <a:xfrm>
            <a:off x="0" y="0"/>
            <a:ext cx="9144000"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95" name="Shape 95"/>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97" name="Shape 97"/>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mparison">
    <p:spTree>
      <p:nvGrpSpPr>
        <p:cNvPr id="1" name="Shape 98"/>
        <p:cNvGrpSpPr/>
        <p:nvPr/>
      </p:nvGrpSpPr>
      <p:grpSpPr>
        <a:xfrm>
          <a:off x="0" y="0"/>
          <a:ext cx="0" cy="0"/>
          <a:chOff x="0" y="0"/>
          <a:chExt cx="0" cy="0"/>
        </a:xfrm>
      </p:grpSpPr>
      <p:sp>
        <p:nvSpPr>
          <p:cNvPr id="99" name="Shape 99"/>
          <p:cNvSpPr/>
          <p:nvPr/>
        </p:nvSpPr>
        <p:spPr>
          <a:xfrm>
            <a:off x="366059"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0" name="Shape 100"/>
          <p:cNvSpPr/>
          <p:nvPr/>
        </p:nvSpPr>
        <p:spPr>
          <a:xfrm>
            <a:off x="2488200"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 name="Shape 101"/>
          <p:cNvSpPr/>
          <p:nvPr/>
        </p:nvSpPr>
        <p:spPr>
          <a:xfrm>
            <a:off x="4610342"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2" name="Shape 102"/>
          <p:cNvSpPr/>
          <p:nvPr/>
        </p:nvSpPr>
        <p:spPr>
          <a:xfrm>
            <a:off x="6732485"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3" name="Shape 10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4" name="Shape 104"/>
          <p:cNvSpPr txBox="1">
            <a:spLocks noGrp="1"/>
          </p:cNvSpPr>
          <p:nvPr>
            <p:ph type="body" idx="1"/>
          </p:nvPr>
        </p:nvSpPr>
        <p:spPr>
          <a:xfrm>
            <a:off x="45720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006FD6"/>
              </a:buClr>
              <a:buFont typeface="Arial"/>
              <a:buNone/>
              <a:defRPr sz="2400" b="1" i="0" u="none" strike="noStrike" cap="none">
                <a:solidFill>
                  <a:srgbClr val="006FD6"/>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5" name="Shape 105"/>
          <p:cNvSpPr txBox="1">
            <a:spLocks noGrp="1"/>
          </p:cNvSpPr>
          <p:nvPr>
            <p:ph type="body" idx="2"/>
          </p:nvPr>
        </p:nvSpPr>
        <p:spPr>
          <a:xfrm>
            <a:off x="457200" y="1904515"/>
            <a:ext cx="1948328" cy="2578042"/>
          </a:xfrm>
          <a:prstGeom prst="rect">
            <a:avLst/>
          </a:prstGeom>
          <a:noFill/>
          <a:ln>
            <a:noFill/>
          </a:ln>
        </p:spPr>
        <p:txBody>
          <a:bodyPr lIns="91425" tIns="91425" rIns="91425" bIns="91425" anchor="t" anchorCtr="0"/>
          <a:lstStyle>
            <a:lvl1pPr marL="285750" marR="0" lvl="0" indent="-222250" algn="l" rtl="0">
              <a:lnSpc>
                <a:spcPct val="11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6" name="Shape 106"/>
          <p:cNvSpPr txBox="1">
            <a:spLocks noGrp="1"/>
          </p:cNvSpPr>
          <p:nvPr>
            <p:ph type="body" idx="3"/>
          </p:nvPr>
        </p:nvSpPr>
        <p:spPr>
          <a:xfrm>
            <a:off x="254896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7" name="Shape 107"/>
          <p:cNvSpPr txBox="1">
            <a:spLocks noGrp="1"/>
          </p:cNvSpPr>
          <p:nvPr>
            <p:ph type="body" idx="4"/>
          </p:nvPr>
        </p:nvSpPr>
        <p:spPr>
          <a:xfrm>
            <a:off x="2548960"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8" name="Shape 108"/>
          <p:cNvSpPr txBox="1">
            <a:spLocks noGrp="1"/>
          </p:cNvSpPr>
          <p:nvPr>
            <p:ph type="body" idx="5"/>
          </p:nvPr>
        </p:nvSpPr>
        <p:spPr>
          <a:xfrm>
            <a:off x="4655664"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9" name="Shape 109"/>
          <p:cNvSpPr txBox="1">
            <a:spLocks noGrp="1"/>
          </p:cNvSpPr>
          <p:nvPr>
            <p:ph type="body" idx="6"/>
          </p:nvPr>
        </p:nvSpPr>
        <p:spPr>
          <a:xfrm>
            <a:off x="4655664"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10" name="Shape 110"/>
          <p:cNvSpPr txBox="1">
            <a:spLocks noGrp="1"/>
          </p:cNvSpPr>
          <p:nvPr>
            <p:ph type="body" idx="7"/>
          </p:nvPr>
        </p:nvSpPr>
        <p:spPr>
          <a:xfrm>
            <a:off x="6732485"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11" name="Shape 111"/>
          <p:cNvSpPr txBox="1">
            <a:spLocks noGrp="1"/>
          </p:cNvSpPr>
          <p:nvPr>
            <p:ph type="body" idx="8"/>
          </p:nvPr>
        </p:nvSpPr>
        <p:spPr>
          <a:xfrm>
            <a:off x="6732485"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112" name="Shape 112"/>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13"/>
        <p:cNvGrpSpPr/>
        <p:nvPr/>
      </p:nvGrpSpPr>
      <p:grpSpPr>
        <a:xfrm>
          <a:off x="0" y="0"/>
          <a:ext cx="0" cy="0"/>
          <a:chOff x="0" y="0"/>
          <a:chExt cx="0" cy="0"/>
        </a:xfrm>
      </p:grpSpPr>
      <p:sp>
        <p:nvSpPr>
          <p:cNvPr id="114" name="Shape 114"/>
          <p:cNvSpPr/>
          <p:nvPr/>
        </p:nvSpPr>
        <p:spPr>
          <a:xfrm>
            <a:off x="4669117" y="-126998"/>
            <a:ext cx="4736351"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6" name="Shape 116"/>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9" name="Shape 119"/>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21" name="Shape 21"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23" name="Shape 123"/>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24" name="Shape 124" descr="Pivotal_Logo_white.png"/>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p:spTree>
      <p:nvGrpSpPr>
        <p:cNvPr id="1" name="Shape 1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26"/>
        <p:cNvGrpSpPr/>
        <p:nvPr/>
      </p:nvGrpSpPr>
      <p:grpSpPr>
        <a:xfrm>
          <a:off x="0" y="0"/>
          <a:ext cx="0" cy="0"/>
          <a:chOff x="0" y="0"/>
          <a:chExt cx="0" cy="0"/>
        </a:xfrm>
      </p:grpSpPr>
      <p:sp>
        <p:nvSpPr>
          <p:cNvPr id="127" name="Shape 127"/>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sp>
        <p:nvSpPr>
          <p:cNvPr id="128" name="Shape 128"/>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a:solidFill>
                  <a:srgbClr val="7F7F7F"/>
                </a:solidFill>
                <a:latin typeface="Arial"/>
                <a:ea typeface="Arial"/>
                <a:cs typeface="Arial"/>
                <a:sym typeface="Arial"/>
              </a:rPr>
              <a:t>© Copyright 2015 Pivotal. All rights reserved.</a:t>
            </a:r>
          </a:p>
        </p:txBody>
      </p:sp>
      <p:pic>
        <p:nvPicPr>
          <p:cNvPr id="129" name="Shape 129"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130" name="Shape 130"/>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1" name="Shape 131"/>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4" name="Shape 134"/>
          <p:cNvSpPr txBox="1">
            <a:spLocks noGrp="1"/>
          </p:cNvSpPr>
          <p:nvPr>
            <p:ph type="body" idx="1"/>
          </p:nvPr>
        </p:nvSpPr>
        <p:spPr>
          <a:xfrm>
            <a:off x="366712" y="1074737"/>
            <a:ext cx="8410499" cy="3383098"/>
          </a:xfrm>
          <a:prstGeom prst="rect">
            <a:avLst/>
          </a:prstGeom>
          <a:noFill/>
          <a:ln>
            <a:noFill/>
          </a:ln>
        </p:spPr>
        <p:txBody>
          <a:bodyPr lIns="91425" tIns="91425" rIns="91425" bIns="91425" anchor="t" anchorCtr="0"/>
          <a:lstStyle>
            <a:lvl1pPr marL="342900" marR="0" lvl="0" indent="-165100" algn="l" rtl="0">
              <a:spcBef>
                <a:spcPts val="1200"/>
              </a:spcBef>
              <a:buClr>
                <a:schemeClr val="l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l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l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96836"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685D"/>
              </a:buClr>
              <a:buFont typeface="Arial"/>
              <a:buNone/>
              <a:defRPr sz="3200" b="0" i="0" u="none" strike="noStrike" cap="none">
                <a:solidFill>
                  <a:srgbClr val="00685D"/>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8" name="Shape 28"/>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9" name="Shape 29"/>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30" name="Shape 30"/>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00" b="0" i="0" u="none" strike="noStrike" cap="none">
                <a:solidFill>
                  <a:srgbClr val="7F7F7F"/>
                </a:solidFill>
                <a:latin typeface="Arial"/>
                <a:ea typeface="Arial"/>
                <a:cs typeface="Arial"/>
                <a:sym typeface="Arial"/>
              </a:rPr>
              <a:t>© Copyright 2013 Pivotal. All rights reserved.</a:t>
            </a:r>
          </a:p>
        </p:txBody>
      </p:sp>
      <p:pic>
        <p:nvPicPr>
          <p:cNvPr id="31" name="Shape 31"/>
          <p:cNvPicPr preferRelativeResize="0"/>
          <p:nvPr/>
        </p:nvPicPr>
        <p:blipFill rotWithShape="1">
          <a:blip r:embed="rId2">
            <a:alphaModFix/>
          </a:blip>
          <a:srcRect/>
          <a:stretch/>
        </p:blipFill>
        <p:spPr>
          <a:xfrm>
            <a:off x="7942263" y="4713287"/>
            <a:ext cx="957298" cy="220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lide">
    <p:spTree>
      <p:nvGrpSpPr>
        <p:cNvPr id="1" name="Shape 32"/>
        <p:cNvGrpSpPr/>
        <p:nvPr/>
      </p:nvGrpSpPr>
      <p:grpSpPr>
        <a:xfrm>
          <a:off x="0" y="0"/>
          <a:ext cx="0" cy="0"/>
          <a:chOff x="0" y="0"/>
          <a:chExt cx="0" cy="0"/>
        </a:xfrm>
      </p:grpSpPr>
      <p:sp>
        <p:nvSpPr>
          <p:cNvPr id="33" name="Shape 33"/>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4" name="Shape 34"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5" name="Shape 35"/>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8"/>
        <p:cNvGrpSpPr/>
        <p:nvPr/>
      </p:nvGrpSpPr>
      <p:grpSpPr>
        <a:xfrm>
          <a:off x="0" y="0"/>
          <a:ext cx="0" cy="0"/>
          <a:chOff x="0" y="0"/>
          <a:chExt cx="0" cy="0"/>
        </a:xfrm>
      </p:grpSpPr>
      <p:sp>
        <p:nvSpPr>
          <p:cNvPr id="39" name="Shape 39"/>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40" name="Shape 40"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41" name="Shape 41"/>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43" name="Shape 43"/>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44"/>
        <p:cNvGrpSpPr/>
        <p:nvPr/>
      </p:nvGrpSpPr>
      <p:grpSpPr>
        <a:xfrm>
          <a:off x="0" y="0"/>
          <a:ext cx="0" cy="0"/>
          <a:chOff x="0" y="0"/>
          <a:chExt cx="0" cy="0"/>
        </a:xfrm>
      </p:grpSpPr>
      <p:sp>
        <p:nvSpPr>
          <p:cNvPr id="45" name="Shape 45"/>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6" name="Shape 46"/>
          <p:cNvSpPr txBox="1">
            <a:spLocks noGrp="1"/>
          </p:cNvSpPr>
          <p:nvPr>
            <p:ph type="title"/>
          </p:nvPr>
        </p:nvSpPr>
        <p:spPr>
          <a:xfrm>
            <a:off x="1195325" y="1916327"/>
            <a:ext cx="6947615" cy="532285"/>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36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47" name="Shape 47"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48" name="Shape 48"/>
          <p:cNvSpPr txBox="1">
            <a:spLocks noGrp="1"/>
          </p:cNvSpPr>
          <p:nvPr>
            <p:ph type="body" idx="1"/>
          </p:nvPr>
        </p:nvSpPr>
        <p:spPr>
          <a:xfrm>
            <a:off x="1195325" y="2502216"/>
            <a:ext cx="5828552" cy="437904"/>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body" idx="2"/>
          </p:nvPr>
        </p:nvSpPr>
        <p:spPr>
          <a:xfrm>
            <a:off x="1195325" y="4442307"/>
            <a:ext cx="7881472" cy="379642"/>
          </a:xfrm>
          <a:prstGeom prst="rect">
            <a:avLst/>
          </a:prstGeom>
          <a:noFill/>
          <a:ln>
            <a:noFill/>
          </a:ln>
        </p:spPr>
        <p:txBody>
          <a:bodyPr lIns="91425" tIns="91425" rIns="91425" bIns="91425" anchor="t" anchorCtr="0"/>
          <a:lstStyle>
            <a:lvl1pPr marL="0" marR="0" lvl="0" indent="0" algn="l" rtl="0">
              <a:spcBef>
                <a:spcPts val="360"/>
              </a:spcBef>
              <a:buClr>
                <a:schemeClr val="accent5"/>
              </a:buClr>
              <a:buFont typeface="Arial"/>
              <a:buNone/>
              <a:defRPr sz="18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50"/>
        <p:cNvGrpSpPr/>
        <p:nvPr/>
      </p:nvGrpSpPr>
      <p:grpSpPr>
        <a:xfrm>
          <a:off x="0" y="0"/>
          <a:ext cx="0" cy="0"/>
          <a:chOff x="0" y="0"/>
          <a:chExt cx="0" cy="0"/>
        </a:xfrm>
      </p:grpSpPr>
      <p:sp>
        <p:nvSpPr>
          <p:cNvPr id="51" name="Shape 51"/>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2" name="Shape 52"/>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26.png"/><Relationship Id="rId9"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18.png"/><Relationship Id="rId11"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34.png"/><Relationship Id="rId7" Type="http://schemas.openxmlformats.org/officeDocument/2006/relationships/image" Target="../media/image27.png"/><Relationship Id="rId8"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40.png"/><Relationship Id="rId7" Type="http://schemas.openxmlformats.org/officeDocument/2006/relationships/image" Target="../media/image27.png"/><Relationship Id="rId8" Type="http://schemas.openxmlformats.org/officeDocument/2006/relationships/image" Target="../media/image26.png"/><Relationship Id="rId9"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2.jp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18.png"/><Relationship Id="rId5"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6.png"/><Relationship Id="rId5"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28.png"/><Relationship Id="rId5" Type="http://schemas.openxmlformats.org/officeDocument/2006/relationships/image" Target="../media/image47.png"/><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jpg"/><Relationship Id="rId7" Type="http://schemas.openxmlformats.org/officeDocument/2006/relationships/image" Target="../media/image16.jpg"/><Relationship Id="rId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descr="C:\Users\sdunn\Documents\Pivotal Corporate\presentation\New Approach to Big Data\assets\Strata-Data-wide.jpg"/>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5" y="1487155"/>
            <a:ext cx="4854081"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a:solidFill>
                  <a:schemeClr val="lt1"/>
                </a:solidFill>
                <a:latin typeface="Roboto"/>
                <a:ea typeface="Roboto"/>
                <a:cs typeface="Roboto"/>
                <a:sym typeface="Roboto"/>
              </a:rPr>
              <a:t>BOSH Fundamentals</a:t>
            </a:r>
          </a:p>
          <a:p>
            <a:pPr marL="0" marR="0" lvl="0" indent="0" algn="l" rtl="0">
              <a:spcBef>
                <a:spcPts val="0"/>
              </a:spcBef>
              <a:spcAft>
                <a:spcPts val="0"/>
              </a:spcAft>
              <a:buClr>
                <a:schemeClr val="accent1"/>
              </a:buClr>
              <a:buFont typeface="Source Sans Pro"/>
              <a:buNone/>
            </a:pPr>
            <a:endParaRPr sz="4000" b="0" i="0" u="none" strike="noStrike" cap="none" dirty="0">
              <a:solidFill>
                <a:schemeClr val="lt1"/>
              </a:solidFill>
              <a:latin typeface="Roboto"/>
              <a:ea typeface="Roboto"/>
              <a:cs typeface="Roboto"/>
              <a:sym typeface="Roboto"/>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descr="C:\Users\sdunn\Documents\Pivotal Corporate\presentation\Misc Assets\pivotal-logo.png"/>
          <p:cNvPicPr preferRelativeResize="0"/>
          <p:nvPr/>
        </p:nvPicPr>
        <p:blipFill rotWithShape="1">
          <a:blip r:embed="rId4">
            <a:alphaModFix/>
          </a:blip>
          <a:srcRect/>
          <a:stretch/>
        </p:blipFill>
        <p:spPr>
          <a:xfrm>
            <a:off x="566612" y="0"/>
            <a:ext cx="2045955" cy="801793"/>
          </a:xfrm>
          <a:prstGeom prst="rect">
            <a:avLst/>
          </a:prstGeom>
          <a:noFill/>
          <a:ln>
            <a:noFill/>
          </a:ln>
        </p:spPr>
      </p:pic>
      <p:sp>
        <p:nvSpPr>
          <p:cNvPr id="142" name="Shape 142"/>
          <p:cNvSpPr txBox="1"/>
          <p:nvPr/>
        </p:nvSpPr>
        <p:spPr>
          <a:xfrm>
            <a:off x="442927" y="1743235"/>
            <a:ext cx="3965191" cy="197518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Font typeface="Source Sans Pro"/>
              <a:buNone/>
            </a:pPr>
            <a:endParaRPr sz="4000" b="0" i="0" u="none" strike="noStrike" cap="non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Helvetica Neue"/>
              <a:buNone/>
            </a:pPr>
            <a:r>
              <a:rPr lang="en-US" sz="3200" b="0" i="0" u="none" strike="noStrike" cap="none">
                <a:solidFill>
                  <a:srgbClr val="29756E"/>
                </a:solidFill>
                <a:latin typeface="Helvetica Neue"/>
                <a:ea typeface="Helvetica Neue"/>
                <a:cs typeface="Helvetica Neue"/>
                <a:sym typeface="Helvetica Neue"/>
              </a:rPr>
              <a:t>BOSH deployment </a:t>
            </a:r>
          </a:p>
        </p:txBody>
      </p:sp>
      <p:sp>
        <p:nvSpPr>
          <p:cNvPr id="302" name="Shape 302"/>
          <p:cNvSpPr/>
          <p:nvPr/>
        </p:nvSpPr>
        <p:spPr>
          <a:xfrm>
            <a:off x="22891" y="1065775"/>
            <a:ext cx="3076500" cy="3451500"/>
          </a:xfrm>
          <a:prstGeom prst="roundRect">
            <a:avLst>
              <a:gd name="adj" fmla="val 3966"/>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03" name="Shape 303"/>
          <p:cNvSpPr/>
          <p:nvPr/>
        </p:nvSpPr>
        <p:spPr>
          <a:xfrm>
            <a:off x="3093415" y="1080848"/>
            <a:ext cx="3586500" cy="3421200"/>
          </a:xfrm>
          <a:prstGeom prst="roundRect">
            <a:avLst>
              <a:gd name="adj" fmla="val 1485"/>
            </a:avLst>
          </a:prstGeom>
          <a:noFill/>
          <a:ln w="25400" cap="flat" cmpd="sng">
            <a:solidFill>
              <a:srgbClr val="29756E"/>
            </a:solidFill>
            <a:prstDash val="solid"/>
            <a:round/>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04" name="Shape 304"/>
          <p:cNvSpPr/>
          <p:nvPr/>
        </p:nvSpPr>
        <p:spPr>
          <a:xfrm>
            <a:off x="3120239" y="2231652"/>
            <a:ext cx="1581000" cy="3299"/>
          </a:xfrm>
          <a:custGeom>
            <a:avLst/>
            <a:gdLst/>
            <a:ahLst/>
            <a:cxnLst/>
            <a:rect l="0" t="0" r="0" b="0"/>
            <a:pathLst>
              <a:path w="120000" h="120000" extrusionOk="0">
                <a:moveTo>
                  <a:pt x="0" y="120000"/>
                </a:moveTo>
                <a:cubicBezTo>
                  <a:pt x="40000" y="80000"/>
                  <a:pt x="80000" y="40000"/>
                  <a:pt x="120000" y="0"/>
                </a:cubicBezTo>
              </a:path>
            </a:pathLst>
          </a:custGeom>
          <a:noFill/>
          <a:ln w="19050" cap="flat" cmpd="sng">
            <a:solidFill>
              <a:srgbClr val="53535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cxnSp>
        <p:nvCxnSpPr>
          <p:cNvPr id="305" name="Shape 305"/>
          <p:cNvCxnSpPr/>
          <p:nvPr/>
        </p:nvCxnSpPr>
        <p:spPr>
          <a:xfrm rot="10800000" flipH="1">
            <a:off x="4529885" y="2419099"/>
            <a:ext cx="202200" cy="202200"/>
          </a:xfrm>
          <a:prstGeom prst="straightConnector1">
            <a:avLst/>
          </a:prstGeom>
          <a:noFill/>
          <a:ln w="19050" cap="flat" cmpd="sng">
            <a:solidFill>
              <a:srgbClr val="535353"/>
            </a:solidFill>
            <a:prstDash val="solid"/>
            <a:round/>
            <a:headEnd type="none" w="med" len="med"/>
            <a:tailEnd type="none" w="med" len="med"/>
          </a:ln>
        </p:spPr>
      </p:cxnSp>
      <p:cxnSp>
        <p:nvCxnSpPr>
          <p:cNvPr id="306" name="Shape 306"/>
          <p:cNvCxnSpPr/>
          <p:nvPr/>
        </p:nvCxnSpPr>
        <p:spPr>
          <a:xfrm>
            <a:off x="4525596" y="1863591"/>
            <a:ext cx="193499" cy="193499"/>
          </a:xfrm>
          <a:prstGeom prst="straightConnector1">
            <a:avLst/>
          </a:prstGeom>
          <a:noFill/>
          <a:ln w="19050" cap="flat" cmpd="sng">
            <a:solidFill>
              <a:srgbClr val="535353"/>
            </a:solidFill>
            <a:prstDash val="solid"/>
            <a:round/>
            <a:headEnd type="none" w="med" len="med"/>
            <a:tailEnd type="none" w="med" len="med"/>
          </a:ln>
        </p:spPr>
      </p:cxnSp>
      <p:sp>
        <p:nvSpPr>
          <p:cNvPr id="307" name="Shape 307"/>
          <p:cNvSpPr/>
          <p:nvPr/>
        </p:nvSpPr>
        <p:spPr>
          <a:xfrm>
            <a:off x="3202374" y="2512456"/>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Blobstore</a:t>
            </a:r>
          </a:p>
        </p:txBody>
      </p:sp>
      <p:sp>
        <p:nvSpPr>
          <p:cNvPr id="308" name="Shape 308"/>
          <p:cNvSpPr/>
          <p:nvPr/>
        </p:nvSpPr>
        <p:spPr>
          <a:xfrm>
            <a:off x="3252005" y="2598183"/>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09" name="Shape 309"/>
          <p:cNvPicPr preferRelativeResize="0"/>
          <p:nvPr/>
        </p:nvPicPr>
        <p:blipFill rotWithShape="1">
          <a:blip r:embed="rId3">
            <a:alphaModFix/>
          </a:blip>
          <a:srcRect l="3262" t="13726" r="13075" b="40957"/>
          <a:stretch/>
        </p:blipFill>
        <p:spPr>
          <a:xfrm>
            <a:off x="5535235" y="1106712"/>
            <a:ext cx="1023900" cy="554399"/>
          </a:xfrm>
          <a:prstGeom prst="rect">
            <a:avLst/>
          </a:prstGeom>
          <a:noFill/>
          <a:ln>
            <a:noFill/>
          </a:ln>
        </p:spPr>
      </p:pic>
      <p:sp>
        <p:nvSpPr>
          <p:cNvPr id="310" name="Shape 310"/>
          <p:cNvSpPr/>
          <p:nvPr/>
        </p:nvSpPr>
        <p:spPr>
          <a:xfrm>
            <a:off x="5778094" y="1599258"/>
            <a:ext cx="666600" cy="370798"/>
          </a:xfrm>
          <a:prstGeom prst="rect">
            <a:avLst/>
          </a:prstGeom>
          <a:noFill/>
          <a:ln>
            <a:noFill/>
          </a:ln>
        </p:spPr>
        <p:txBody>
          <a:bodyPr lIns="0" tIns="0" rIns="0" bIns="0" anchor="t" anchorCtr="0">
            <a:noAutofit/>
          </a:bodyPr>
          <a:lstStyle/>
          <a:p>
            <a:pPr marL="0" marR="0" lvl="0" indent="0" algn="l" rtl="0">
              <a:spcBef>
                <a:spcPts val="0"/>
              </a:spcBef>
              <a:buClr>
                <a:srgbClr val="535353"/>
              </a:buClr>
              <a:buSzPct val="25000"/>
              <a:buFont typeface="Arial"/>
              <a:buNone/>
            </a:pPr>
            <a:r>
              <a:rPr lang="en-US" sz="1600" b="0" i="0" u="none" strike="noStrike" cap="none">
                <a:solidFill>
                  <a:srgbClr val="535353"/>
                </a:solidFill>
                <a:latin typeface="Arial"/>
                <a:ea typeface="Arial"/>
                <a:cs typeface="Arial"/>
                <a:sym typeface="Arial"/>
              </a:rPr>
              <a:t>BOSH</a:t>
            </a:r>
          </a:p>
        </p:txBody>
      </p:sp>
      <p:sp>
        <p:nvSpPr>
          <p:cNvPr id="311" name="Shape 311"/>
          <p:cNvSpPr/>
          <p:nvPr/>
        </p:nvSpPr>
        <p:spPr>
          <a:xfrm>
            <a:off x="3202374" y="3519141"/>
            <a:ext cx="1303500" cy="631500"/>
          </a:xfrm>
          <a:prstGeom prst="roundRect">
            <a:avLst>
              <a:gd name="adj" fmla="val 7994"/>
            </a:avLst>
          </a:prstGeom>
          <a:solidFill>
            <a:srgbClr val="29756E"/>
          </a:solidFill>
          <a:ln>
            <a:noFill/>
          </a:ln>
        </p:spPr>
        <p:txBody>
          <a:bodyPr lIns="0" tIns="0" rIns="0" bIns="0" anchor="ctr" anchorCtr="0">
            <a:noAutofit/>
          </a:bodyPr>
          <a:lstStyle/>
          <a:p>
            <a:pPr marL="0" marR="0" lvl="0" indent="0" algn="l" rtl="0">
              <a:spcBef>
                <a:spcPts val="0"/>
              </a:spcBef>
              <a:spcAft>
                <a:spcPts val="0"/>
              </a:spcAft>
              <a:buClr>
                <a:srgbClr val="FFFFFF"/>
              </a:buClr>
              <a:buSzPct val="25000"/>
              <a:buFont typeface="Arial"/>
              <a:buNone/>
            </a:pPr>
            <a:r>
              <a:rPr lang="en-US" sz="1600" b="0" i="0" u="none" strike="noStrike" cap="none">
                <a:solidFill>
                  <a:srgbClr val="FFFFFF"/>
                </a:solidFill>
                <a:latin typeface="Arial"/>
                <a:ea typeface="Arial"/>
                <a:cs typeface="Arial"/>
                <a:sym typeface="Arial"/>
              </a:rPr>
              <a:t>        Health </a:t>
            </a:r>
          </a:p>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Monitor</a:t>
            </a:r>
          </a:p>
        </p:txBody>
      </p:sp>
      <p:pic>
        <p:nvPicPr>
          <p:cNvPr id="312" name="Shape 312"/>
          <p:cNvPicPr preferRelativeResize="0"/>
          <p:nvPr/>
        </p:nvPicPr>
        <p:blipFill rotWithShape="1">
          <a:blip r:embed="rId4">
            <a:alphaModFix/>
          </a:blip>
          <a:srcRect/>
          <a:stretch/>
        </p:blipFill>
        <p:spPr>
          <a:xfrm>
            <a:off x="3302503" y="3649651"/>
            <a:ext cx="241199" cy="227098"/>
          </a:xfrm>
          <a:prstGeom prst="rect">
            <a:avLst/>
          </a:prstGeom>
          <a:noFill/>
          <a:ln>
            <a:noFill/>
          </a:ln>
        </p:spPr>
      </p:pic>
      <p:sp>
        <p:nvSpPr>
          <p:cNvPr id="313" name="Shape 313"/>
          <p:cNvSpPr/>
          <p:nvPr/>
        </p:nvSpPr>
        <p:spPr>
          <a:xfrm>
            <a:off x="3202374" y="1621837"/>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DB</a:t>
            </a:r>
          </a:p>
        </p:txBody>
      </p:sp>
      <p:sp>
        <p:nvSpPr>
          <p:cNvPr id="314" name="Shape 314"/>
          <p:cNvSpPr/>
          <p:nvPr/>
        </p:nvSpPr>
        <p:spPr>
          <a:xfrm>
            <a:off x="3252005" y="1681951"/>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15" name="Shape 315"/>
          <p:cNvSpPr/>
          <p:nvPr/>
        </p:nvSpPr>
        <p:spPr>
          <a:xfrm>
            <a:off x="404887" y="1846260"/>
            <a:ext cx="1303500" cy="776399"/>
          </a:xfrm>
          <a:prstGeom prst="rightArrow">
            <a:avLst>
              <a:gd name="adj1" fmla="val 72086"/>
              <a:gd name="adj2" fmla="val 41820"/>
            </a:avLst>
          </a:prstGeom>
          <a:solidFill>
            <a:srgbClr val="66ADA7"/>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16" name="Shape 316"/>
          <p:cNvPicPr preferRelativeResize="0"/>
          <p:nvPr/>
        </p:nvPicPr>
        <p:blipFill rotWithShape="1">
          <a:blip r:embed="rId5">
            <a:alphaModFix/>
          </a:blip>
          <a:srcRect/>
          <a:stretch/>
        </p:blipFill>
        <p:spPr>
          <a:xfrm>
            <a:off x="77832" y="1808160"/>
            <a:ext cx="438299" cy="776399"/>
          </a:xfrm>
          <a:prstGeom prst="rect">
            <a:avLst/>
          </a:prstGeom>
          <a:noFill/>
          <a:ln>
            <a:noFill/>
          </a:ln>
        </p:spPr>
      </p:pic>
      <p:sp>
        <p:nvSpPr>
          <p:cNvPr id="317" name="Shape 317"/>
          <p:cNvSpPr/>
          <p:nvPr/>
        </p:nvSpPr>
        <p:spPr>
          <a:xfrm>
            <a:off x="417589" y="2001381"/>
            <a:ext cx="1090798" cy="497700"/>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Upload Release</a:t>
            </a:r>
          </a:p>
        </p:txBody>
      </p:sp>
      <p:sp>
        <p:nvSpPr>
          <p:cNvPr id="318" name="Shape 318"/>
          <p:cNvSpPr/>
          <p:nvPr/>
        </p:nvSpPr>
        <p:spPr>
          <a:xfrm>
            <a:off x="4701150" y="2047924"/>
            <a:ext cx="18866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BOSH Director</a:t>
            </a:r>
          </a:p>
        </p:txBody>
      </p:sp>
      <p:pic>
        <p:nvPicPr>
          <p:cNvPr id="319" name="Shape 319"/>
          <p:cNvPicPr preferRelativeResize="0"/>
          <p:nvPr/>
        </p:nvPicPr>
        <p:blipFill rotWithShape="1">
          <a:blip r:embed="rId6">
            <a:alphaModFix/>
          </a:blip>
          <a:srcRect/>
          <a:stretch/>
        </p:blipFill>
        <p:spPr>
          <a:xfrm>
            <a:off x="4780032" y="2103433"/>
            <a:ext cx="213299" cy="274199"/>
          </a:xfrm>
          <a:prstGeom prst="rect">
            <a:avLst/>
          </a:prstGeom>
          <a:noFill/>
          <a:ln>
            <a:noFill/>
          </a:ln>
        </p:spPr>
      </p:pic>
      <p:sp>
        <p:nvSpPr>
          <p:cNvPr id="320" name="Shape 320"/>
          <p:cNvSpPr/>
          <p:nvPr/>
        </p:nvSpPr>
        <p:spPr>
          <a:xfrm>
            <a:off x="4696657" y="3014359"/>
            <a:ext cx="1895700" cy="388500"/>
          </a:xfrm>
          <a:prstGeom prst="roundRect">
            <a:avLst>
              <a:gd name="adj" fmla="val 1307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NATS</a:t>
            </a:r>
          </a:p>
        </p:txBody>
      </p:sp>
      <p:pic>
        <p:nvPicPr>
          <p:cNvPr id="321" name="Shape 321"/>
          <p:cNvPicPr preferRelativeResize="0"/>
          <p:nvPr/>
        </p:nvPicPr>
        <p:blipFill rotWithShape="1">
          <a:blip r:embed="rId7">
            <a:alphaModFix/>
          </a:blip>
          <a:srcRect/>
          <a:stretch/>
        </p:blipFill>
        <p:spPr>
          <a:xfrm>
            <a:off x="4753276" y="3100342"/>
            <a:ext cx="266698" cy="215999"/>
          </a:xfrm>
          <a:prstGeom prst="rect">
            <a:avLst/>
          </a:prstGeom>
          <a:noFill/>
          <a:ln>
            <a:noFill/>
          </a:ln>
        </p:spPr>
      </p:pic>
      <p:sp>
        <p:nvSpPr>
          <p:cNvPr id="322" name="Shape 322"/>
          <p:cNvSpPr/>
          <p:nvPr/>
        </p:nvSpPr>
        <p:spPr>
          <a:xfrm>
            <a:off x="1780150" y="2047924"/>
            <a:ext cx="1291500"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        BOSH CLI</a:t>
            </a:r>
          </a:p>
        </p:txBody>
      </p:sp>
      <p:pic>
        <p:nvPicPr>
          <p:cNvPr id="323" name="Shape 323"/>
          <p:cNvPicPr preferRelativeResize="0"/>
          <p:nvPr/>
        </p:nvPicPr>
        <p:blipFill rotWithShape="1">
          <a:blip r:embed="rId6">
            <a:alphaModFix/>
          </a:blip>
          <a:srcRect/>
          <a:stretch/>
        </p:blipFill>
        <p:spPr>
          <a:xfrm>
            <a:off x="1859033" y="2103433"/>
            <a:ext cx="213299" cy="274199"/>
          </a:xfrm>
          <a:prstGeom prst="rect">
            <a:avLst/>
          </a:prstGeom>
          <a:noFill/>
          <a:ln>
            <a:noFill/>
          </a:ln>
        </p:spPr>
      </p:pic>
      <p:pic>
        <p:nvPicPr>
          <p:cNvPr id="324" name="Shape 324"/>
          <p:cNvPicPr preferRelativeResize="0"/>
          <p:nvPr/>
        </p:nvPicPr>
        <p:blipFill rotWithShape="1">
          <a:blip r:embed="rId8">
            <a:alphaModFix/>
          </a:blip>
          <a:srcRect/>
          <a:stretch/>
        </p:blipFill>
        <p:spPr>
          <a:xfrm>
            <a:off x="1124062" y="2048767"/>
            <a:ext cx="438299" cy="39839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500"/>
                                        <p:tgtEl>
                                          <p:spTgt spid="317"/>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324"/>
                                        </p:tgtEl>
                                        <p:attrNameLst>
                                          <p:attrName>style.visibility</p:attrName>
                                        </p:attrNameLst>
                                      </p:cBhvr>
                                      <p:to>
                                        <p:strVal val="visible"/>
                                      </p:to>
                                    </p:set>
                                    <p:anim calcmode="lin" valueType="num">
                                      <p:cBhvr additive="base">
                                        <p:cTn id="15" dur="750"/>
                                        <p:tgtEl>
                                          <p:spTgt spid="324"/>
                                        </p:tgtEl>
                                        <p:attrNameLst>
                                          <p:attrName>ppt_w</p:attrName>
                                        </p:attrNameLst>
                                      </p:cBhvr>
                                      <p:tavLst>
                                        <p:tav tm="0">
                                          <p:val>
                                            <p:strVal val="0"/>
                                          </p:val>
                                        </p:tav>
                                        <p:tav tm="100000">
                                          <p:val>
                                            <p:strVal val="#ppt_w"/>
                                          </p:val>
                                        </p:tav>
                                      </p:tavLst>
                                    </p:anim>
                                    <p:anim calcmode="lin" valueType="num">
                                      <p:cBhvr additive="base">
                                        <p:cTn id="16" dur="750"/>
                                        <p:tgtEl>
                                          <p:spTgt spid="324"/>
                                        </p:tgtEl>
                                        <p:attrNameLst>
                                          <p:attrName>ppt_h</p:attrName>
                                        </p:attrNameLst>
                                      </p:cBhvr>
                                      <p:tavLst>
                                        <p:tav tm="0">
                                          <p:val>
                                            <p:strVal val="0"/>
                                          </p:val>
                                        </p:tav>
                                        <p:tav tm="100000">
                                          <p:val>
                                            <p:strVal val="#ppt_h"/>
                                          </p:val>
                                        </p:tav>
                                      </p:tavLst>
                                    </p:anim>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304"/>
                                        </p:tgtEl>
                                        <p:attrNameLst>
                                          <p:attrName>style.visibility</p:attrName>
                                        </p:attrNameLst>
                                      </p:cBhvr>
                                      <p:to>
                                        <p:strVal val="visible"/>
                                      </p:to>
                                    </p:set>
                                    <p:animEffect transition="in" filter="fade">
                                      <p:cBhvr>
                                        <p:cTn id="20" dur="1000"/>
                                        <p:tgtEl>
                                          <p:spTgt spid="304"/>
                                        </p:tgtEl>
                                      </p:cBhvr>
                                    </p:animEffect>
                                  </p:childTnLst>
                                </p:cTn>
                              </p:par>
                            </p:childTnLst>
                          </p:cTn>
                        </p:par>
                        <p:par>
                          <p:cTn id="21" fill="hold">
                            <p:stCondLst>
                              <p:cond delay="2750"/>
                            </p:stCondLst>
                            <p:childTnLst>
                              <p:par>
                                <p:cTn id="22" presetID="10" presetClass="exit" presetSubtype="0" fill="hold" nodeType="afterEffect">
                                  <p:stCondLst>
                                    <p:cond delay="0"/>
                                  </p:stCondLst>
                                  <p:childTnLst>
                                    <p:animEffect transition="out" filter="fade">
                                      <p:cBhvr>
                                        <p:cTn id="23" dur="1000"/>
                                        <p:tgtEl>
                                          <p:spTgt spid="324"/>
                                        </p:tgtEl>
                                      </p:cBhvr>
                                    </p:animEffect>
                                    <p:set>
                                      <p:cBhvr>
                                        <p:cTn id="24" dur="1" fill="hold">
                                          <p:stCondLst>
                                            <p:cond delay="1000"/>
                                          </p:stCondLst>
                                        </p:cTn>
                                        <p:tgtEl>
                                          <p:spTgt spid="3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Helvetica Neue"/>
              <a:buNone/>
            </a:pPr>
            <a:r>
              <a:rPr lang="en-US" sz="3200" b="0" i="0" u="none" strike="noStrike" cap="none">
                <a:solidFill>
                  <a:srgbClr val="29756E"/>
                </a:solidFill>
                <a:latin typeface="Helvetica Neue"/>
                <a:ea typeface="Helvetica Neue"/>
                <a:cs typeface="Helvetica Neue"/>
                <a:sym typeface="Helvetica Neue"/>
              </a:rPr>
              <a:t>BOSH deployment </a:t>
            </a:r>
          </a:p>
        </p:txBody>
      </p:sp>
      <p:sp>
        <p:nvSpPr>
          <p:cNvPr id="330" name="Shape 330"/>
          <p:cNvSpPr/>
          <p:nvPr/>
        </p:nvSpPr>
        <p:spPr>
          <a:xfrm>
            <a:off x="22891" y="1065775"/>
            <a:ext cx="3076500" cy="3451500"/>
          </a:xfrm>
          <a:prstGeom prst="roundRect">
            <a:avLst>
              <a:gd name="adj" fmla="val 3966"/>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31" name="Shape 331"/>
          <p:cNvSpPr/>
          <p:nvPr/>
        </p:nvSpPr>
        <p:spPr>
          <a:xfrm>
            <a:off x="3093415" y="1080848"/>
            <a:ext cx="3586500" cy="3421200"/>
          </a:xfrm>
          <a:prstGeom prst="roundRect">
            <a:avLst>
              <a:gd name="adj" fmla="val 1485"/>
            </a:avLst>
          </a:prstGeom>
          <a:noFill/>
          <a:ln w="25400" cap="flat" cmpd="sng">
            <a:solidFill>
              <a:srgbClr val="29756E"/>
            </a:solidFill>
            <a:prstDash val="solid"/>
            <a:round/>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cxnSp>
        <p:nvCxnSpPr>
          <p:cNvPr id="332" name="Shape 332"/>
          <p:cNvCxnSpPr/>
          <p:nvPr/>
        </p:nvCxnSpPr>
        <p:spPr>
          <a:xfrm rot="10800000" flipH="1">
            <a:off x="4529885" y="2419099"/>
            <a:ext cx="202200" cy="202200"/>
          </a:xfrm>
          <a:prstGeom prst="straightConnector1">
            <a:avLst/>
          </a:prstGeom>
          <a:noFill/>
          <a:ln w="19050" cap="flat" cmpd="sng">
            <a:solidFill>
              <a:srgbClr val="535353"/>
            </a:solidFill>
            <a:prstDash val="solid"/>
            <a:round/>
            <a:headEnd type="none" w="med" len="med"/>
            <a:tailEnd type="none" w="med" len="med"/>
          </a:ln>
        </p:spPr>
      </p:cxnSp>
      <p:cxnSp>
        <p:nvCxnSpPr>
          <p:cNvPr id="333" name="Shape 333"/>
          <p:cNvCxnSpPr/>
          <p:nvPr/>
        </p:nvCxnSpPr>
        <p:spPr>
          <a:xfrm>
            <a:off x="4525596" y="1863591"/>
            <a:ext cx="193499" cy="193499"/>
          </a:xfrm>
          <a:prstGeom prst="straightConnector1">
            <a:avLst/>
          </a:prstGeom>
          <a:noFill/>
          <a:ln w="19050" cap="flat" cmpd="sng">
            <a:solidFill>
              <a:srgbClr val="535353"/>
            </a:solidFill>
            <a:prstDash val="solid"/>
            <a:round/>
            <a:headEnd type="none" w="med" len="med"/>
            <a:tailEnd type="none" w="med" len="med"/>
          </a:ln>
        </p:spPr>
      </p:cxnSp>
      <p:sp>
        <p:nvSpPr>
          <p:cNvPr id="334" name="Shape 334"/>
          <p:cNvSpPr/>
          <p:nvPr/>
        </p:nvSpPr>
        <p:spPr>
          <a:xfrm>
            <a:off x="3202374" y="2512456"/>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Blobstore</a:t>
            </a:r>
          </a:p>
        </p:txBody>
      </p:sp>
      <p:sp>
        <p:nvSpPr>
          <p:cNvPr id="335" name="Shape 335"/>
          <p:cNvSpPr/>
          <p:nvPr/>
        </p:nvSpPr>
        <p:spPr>
          <a:xfrm>
            <a:off x="3252005" y="2598183"/>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36" name="Shape 336"/>
          <p:cNvPicPr preferRelativeResize="0"/>
          <p:nvPr/>
        </p:nvPicPr>
        <p:blipFill rotWithShape="1">
          <a:blip r:embed="rId3">
            <a:alphaModFix/>
          </a:blip>
          <a:srcRect l="3262" t="13726" r="13075" b="40957"/>
          <a:stretch/>
        </p:blipFill>
        <p:spPr>
          <a:xfrm>
            <a:off x="5535235" y="1106712"/>
            <a:ext cx="1023900" cy="554399"/>
          </a:xfrm>
          <a:prstGeom prst="rect">
            <a:avLst/>
          </a:prstGeom>
          <a:noFill/>
          <a:ln>
            <a:noFill/>
          </a:ln>
        </p:spPr>
      </p:pic>
      <p:sp>
        <p:nvSpPr>
          <p:cNvPr id="337" name="Shape 337"/>
          <p:cNvSpPr/>
          <p:nvPr/>
        </p:nvSpPr>
        <p:spPr>
          <a:xfrm>
            <a:off x="5778094" y="1599258"/>
            <a:ext cx="666600" cy="370798"/>
          </a:xfrm>
          <a:prstGeom prst="rect">
            <a:avLst/>
          </a:prstGeom>
          <a:noFill/>
          <a:ln>
            <a:noFill/>
          </a:ln>
        </p:spPr>
        <p:txBody>
          <a:bodyPr lIns="0" tIns="0" rIns="0" bIns="0" anchor="t" anchorCtr="0">
            <a:noAutofit/>
          </a:bodyPr>
          <a:lstStyle/>
          <a:p>
            <a:pPr marL="0" marR="0" lvl="0" indent="0" algn="l" rtl="0">
              <a:spcBef>
                <a:spcPts val="0"/>
              </a:spcBef>
              <a:buClr>
                <a:srgbClr val="535353"/>
              </a:buClr>
              <a:buSzPct val="25000"/>
              <a:buFont typeface="Arial"/>
              <a:buNone/>
            </a:pPr>
            <a:r>
              <a:rPr lang="en-US" sz="1600" b="0" i="0" u="none" strike="noStrike" cap="none">
                <a:solidFill>
                  <a:srgbClr val="535353"/>
                </a:solidFill>
                <a:latin typeface="Arial"/>
                <a:ea typeface="Arial"/>
                <a:cs typeface="Arial"/>
                <a:sym typeface="Arial"/>
              </a:rPr>
              <a:t>BOSH</a:t>
            </a:r>
          </a:p>
        </p:txBody>
      </p:sp>
      <p:sp>
        <p:nvSpPr>
          <p:cNvPr id="338" name="Shape 338"/>
          <p:cNvSpPr/>
          <p:nvPr/>
        </p:nvSpPr>
        <p:spPr>
          <a:xfrm>
            <a:off x="3202374" y="3519141"/>
            <a:ext cx="1303500" cy="631500"/>
          </a:xfrm>
          <a:prstGeom prst="roundRect">
            <a:avLst>
              <a:gd name="adj" fmla="val 7994"/>
            </a:avLst>
          </a:prstGeom>
          <a:solidFill>
            <a:srgbClr val="29756E"/>
          </a:solidFill>
          <a:ln>
            <a:noFill/>
          </a:ln>
        </p:spPr>
        <p:txBody>
          <a:bodyPr lIns="0" tIns="0" rIns="0" bIns="0" anchor="ctr" anchorCtr="0">
            <a:noAutofit/>
          </a:bodyPr>
          <a:lstStyle/>
          <a:p>
            <a:pPr marL="0" marR="0" lvl="0" indent="0" algn="l" rtl="0">
              <a:spcBef>
                <a:spcPts val="0"/>
              </a:spcBef>
              <a:spcAft>
                <a:spcPts val="0"/>
              </a:spcAft>
              <a:buClr>
                <a:srgbClr val="FFFFFF"/>
              </a:buClr>
              <a:buSzPct val="25000"/>
              <a:buFont typeface="Arial"/>
              <a:buNone/>
            </a:pPr>
            <a:r>
              <a:rPr lang="en-US" sz="1600" b="0" i="0" u="none" strike="noStrike" cap="none">
                <a:solidFill>
                  <a:srgbClr val="FFFFFF"/>
                </a:solidFill>
                <a:latin typeface="Arial"/>
                <a:ea typeface="Arial"/>
                <a:cs typeface="Arial"/>
                <a:sym typeface="Arial"/>
              </a:rPr>
              <a:t>        Health </a:t>
            </a:r>
          </a:p>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Monitor</a:t>
            </a:r>
          </a:p>
        </p:txBody>
      </p:sp>
      <p:pic>
        <p:nvPicPr>
          <p:cNvPr id="339" name="Shape 339"/>
          <p:cNvPicPr preferRelativeResize="0"/>
          <p:nvPr/>
        </p:nvPicPr>
        <p:blipFill rotWithShape="1">
          <a:blip r:embed="rId4">
            <a:alphaModFix/>
          </a:blip>
          <a:srcRect/>
          <a:stretch/>
        </p:blipFill>
        <p:spPr>
          <a:xfrm>
            <a:off x="3302503" y="3649651"/>
            <a:ext cx="241199" cy="227098"/>
          </a:xfrm>
          <a:prstGeom prst="rect">
            <a:avLst/>
          </a:prstGeom>
          <a:noFill/>
          <a:ln>
            <a:noFill/>
          </a:ln>
        </p:spPr>
      </p:pic>
      <p:sp>
        <p:nvSpPr>
          <p:cNvPr id="340" name="Shape 340"/>
          <p:cNvSpPr/>
          <p:nvPr/>
        </p:nvSpPr>
        <p:spPr>
          <a:xfrm>
            <a:off x="3202374" y="1621837"/>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DB</a:t>
            </a:r>
          </a:p>
        </p:txBody>
      </p:sp>
      <p:sp>
        <p:nvSpPr>
          <p:cNvPr id="341" name="Shape 341"/>
          <p:cNvSpPr/>
          <p:nvPr/>
        </p:nvSpPr>
        <p:spPr>
          <a:xfrm>
            <a:off x="3252005" y="1681951"/>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42" name="Shape 342"/>
          <p:cNvSpPr/>
          <p:nvPr/>
        </p:nvSpPr>
        <p:spPr>
          <a:xfrm>
            <a:off x="404887" y="1846260"/>
            <a:ext cx="1303500" cy="776399"/>
          </a:xfrm>
          <a:prstGeom prst="rightArrow">
            <a:avLst>
              <a:gd name="adj1" fmla="val 72086"/>
              <a:gd name="adj2" fmla="val 41820"/>
            </a:avLst>
          </a:prstGeom>
          <a:solidFill>
            <a:srgbClr val="66ADA7"/>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43" name="Shape 343"/>
          <p:cNvPicPr preferRelativeResize="0"/>
          <p:nvPr/>
        </p:nvPicPr>
        <p:blipFill rotWithShape="1">
          <a:blip r:embed="rId5">
            <a:alphaModFix/>
          </a:blip>
          <a:srcRect/>
          <a:stretch/>
        </p:blipFill>
        <p:spPr>
          <a:xfrm>
            <a:off x="77832" y="1808160"/>
            <a:ext cx="438299" cy="776399"/>
          </a:xfrm>
          <a:prstGeom prst="rect">
            <a:avLst/>
          </a:prstGeom>
          <a:noFill/>
          <a:ln>
            <a:noFill/>
          </a:ln>
        </p:spPr>
      </p:pic>
      <p:sp>
        <p:nvSpPr>
          <p:cNvPr id="344" name="Shape 344"/>
          <p:cNvSpPr/>
          <p:nvPr/>
        </p:nvSpPr>
        <p:spPr>
          <a:xfrm>
            <a:off x="417589" y="1937881"/>
            <a:ext cx="1090798" cy="294600"/>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Set Manifest</a:t>
            </a:r>
          </a:p>
        </p:txBody>
      </p:sp>
      <p:sp>
        <p:nvSpPr>
          <p:cNvPr id="345" name="Shape 345"/>
          <p:cNvSpPr/>
          <p:nvPr/>
        </p:nvSpPr>
        <p:spPr>
          <a:xfrm>
            <a:off x="4701150" y="2047924"/>
            <a:ext cx="18866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BOSH Director</a:t>
            </a:r>
          </a:p>
        </p:txBody>
      </p:sp>
      <p:pic>
        <p:nvPicPr>
          <p:cNvPr id="346" name="Shape 346"/>
          <p:cNvPicPr preferRelativeResize="0"/>
          <p:nvPr/>
        </p:nvPicPr>
        <p:blipFill rotWithShape="1">
          <a:blip r:embed="rId6">
            <a:alphaModFix/>
          </a:blip>
          <a:srcRect/>
          <a:stretch/>
        </p:blipFill>
        <p:spPr>
          <a:xfrm>
            <a:off x="4780032" y="2103433"/>
            <a:ext cx="213299" cy="274199"/>
          </a:xfrm>
          <a:prstGeom prst="rect">
            <a:avLst/>
          </a:prstGeom>
          <a:noFill/>
          <a:ln>
            <a:noFill/>
          </a:ln>
        </p:spPr>
      </p:pic>
      <p:sp>
        <p:nvSpPr>
          <p:cNvPr id="347" name="Shape 347"/>
          <p:cNvSpPr/>
          <p:nvPr/>
        </p:nvSpPr>
        <p:spPr>
          <a:xfrm>
            <a:off x="4696657" y="3014359"/>
            <a:ext cx="1895700" cy="388500"/>
          </a:xfrm>
          <a:prstGeom prst="roundRect">
            <a:avLst>
              <a:gd name="adj" fmla="val 1307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NATS</a:t>
            </a:r>
          </a:p>
        </p:txBody>
      </p:sp>
      <p:pic>
        <p:nvPicPr>
          <p:cNvPr id="348" name="Shape 348"/>
          <p:cNvPicPr preferRelativeResize="0"/>
          <p:nvPr/>
        </p:nvPicPr>
        <p:blipFill rotWithShape="1">
          <a:blip r:embed="rId7">
            <a:alphaModFix/>
          </a:blip>
          <a:srcRect/>
          <a:stretch/>
        </p:blipFill>
        <p:spPr>
          <a:xfrm>
            <a:off x="4753276" y="3100342"/>
            <a:ext cx="266698" cy="215999"/>
          </a:xfrm>
          <a:prstGeom prst="rect">
            <a:avLst/>
          </a:prstGeom>
          <a:noFill/>
          <a:ln>
            <a:noFill/>
          </a:ln>
        </p:spPr>
      </p:pic>
      <p:sp>
        <p:nvSpPr>
          <p:cNvPr id="349" name="Shape 349"/>
          <p:cNvSpPr/>
          <p:nvPr/>
        </p:nvSpPr>
        <p:spPr>
          <a:xfrm>
            <a:off x="1780150" y="2047924"/>
            <a:ext cx="1291500"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        BOSH CLI</a:t>
            </a:r>
          </a:p>
        </p:txBody>
      </p:sp>
      <p:pic>
        <p:nvPicPr>
          <p:cNvPr id="350" name="Shape 350"/>
          <p:cNvPicPr preferRelativeResize="0"/>
          <p:nvPr/>
        </p:nvPicPr>
        <p:blipFill rotWithShape="1">
          <a:blip r:embed="rId6">
            <a:alphaModFix/>
          </a:blip>
          <a:srcRect/>
          <a:stretch/>
        </p:blipFill>
        <p:spPr>
          <a:xfrm>
            <a:off x="1859033" y="2103433"/>
            <a:ext cx="213299" cy="274199"/>
          </a:xfrm>
          <a:prstGeom prst="rect">
            <a:avLst/>
          </a:prstGeom>
          <a:noFill/>
          <a:ln>
            <a:noFill/>
          </a:ln>
        </p:spPr>
      </p:pic>
      <p:pic>
        <p:nvPicPr>
          <p:cNvPr id="351" name="Shape 351"/>
          <p:cNvPicPr preferRelativeResize="0"/>
          <p:nvPr/>
        </p:nvPicPr>
        <p:blipFill rotWithShape="1">
          <a:blip r:embed="rId8">
            <a:alphaModFix/>
          </a:blip>
          <a:srcRect/>
          <a:stretch/>
        </p:blipFill>
        <p:spPr>
          <a:xfrm>
            <a:off x="872561" y="2168826"/>
            <a:ext cx="368400" cy="33030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4"/>
                                        </p:tgtEl>
                                        <p:attrNameLst>
                                          <p:attrName>style.visibility</p:attrName>
                                        </p:attrNameLst>
                                      </p:cBhvr>
                                      <p:to>
                                        <p:strVal val="visible"/>
                                      </p:to>
                                    </p:set>
                                    <p:animEffect transition="in" filter="fade">
                                      <p:cBhvr>
                                        <p:cTn id="11" dur="500"/>
                                        <p:tgtEl>
                                          <p:spTgt spid="344"/>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351"/>
                                        </p:tgtEl>
                                        <p:attrNameLst>
                                          <p:attrName>style.visibility</p:attrName>
                                        </p:attrNameLst>
                                      </p:cBhvr>
                                      <p:to>
                                        <p:strVal val="visible"/>
                                      </p:to>
                                    </p:set>
                                    <p:anim calcmode="lin" valueType="num">
                                      <p:cBhvr additive="base">
                                        <p:cTn id="15" dur="750"/>
                                        <p:tgtEl>
                                          <p:spTgt spid="351"/>
                                        </p:tgtEl>
                                        <p:attrNameLst>
                                          <p:attrName>ppt_w</p:attrName>
                                        </p:attrNameLst>
                                      </p:cBhvr>
                                      <p:tavLst>
                                        <p:tav tm="0">
                                          <p:val>
                                            <p:strVal val="0"/>
                                          </p:val>
                                        </p:tav>
                                        <p:tav tm="100000">
                                          <p:val>
                                            <p:strVal val="#ppt_w"/>
                                          </p:val>
                                        </p:tav>
                                      </p:tavLst>
                                    </p:anim>
                                    <p:anim calcmode="lin" valueType="num">
                                      <p:cBhvr additive="base">
                                        <p:cTn id="16" dur="750"/>
                                        <p:tgtEl>
                                          <p:spTgt spid="351"/>
                                        </p:tgtEl>
                                        <p:attrNameLst>
                                          <p:attrName>ppt_h</p:attrName>
                                        </p:attrNameLst>
                                      </p:cBhvr>
                                      <p:tavLst>
                                        <p:tav tm="0">
                                          <p:val>
                                            <p:strVal val="0"/>
                                          </p:val>
                                        </p:tav>
                                        <p:tav tm="100000">
                                          <p:val>
                                            <p:strVal val="#ppt_h"/>
                                          </p:val>
                                        </p:tav>
                                      </p:tavLst>
                                    </p:anim>
                                  </p:childTnLst>
                                </p:cTn>
                              </p:par>
                            </p:childTnLst>
                          </p:cTn>
                        </p:par>
                        <p:par>
                          <p:cTn id="17" fill="hold">
                            <p:stCondLst>
                              <p:cond delay="1750"/>
                            </p:stCondLst>
                            <p:childTnLst>
                              <p:par>
                                <p:cTn id="18" presetID="10" presetClass="exit" presetSubtype="0" fill="hold" nodeType="afterEffect">
                                  <p:stCondLst>
                                    <p:cond delay="0"/>
                                  </p:stCondLst>
                                  <p:childTnLst>
                                    <p:animEffect transition="out" filter="fade">
                                      <p:cBhvr>
                                        <p:cTn id="19" dur="1000"/>
                                        <p:tgtEl>
                                          <p:spTgt spid="351"/>
                                        </p:tgtEl>
                                      </p:cBhvr>
                                    </p:animEffect>
                                    <p:set>
                                      <p:cBhvr>
                                        <p:cTn id="20" dur="1" fill="hold">
                                          <p:stCondLst>
                                            <p:cond delay="1000"/>
                                          </p:stCondLst>
                                        </p:cTn>
                                        <p:tgtEl>
                                          <p:spTgt spid="3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Helvetica Neue"/>
              <a:buNone/>
            </a:pPr>
            <a:r>
              <a:rPr lang="en-US" sz="3200" b="0" i="0" u="none" strike="noStrike" cap="none">
                <a:solidFill>
                  <a:srgbClr val="29756E"/>
                </a:solidFill>
                <a:latin typeface="Helvetica Neue"/>
                <a:ea typeface="Helvetica Neue"/>
                <a:cs typeface="Helvetica Neue"/>
                <a:sym typeface="Helvetica Neue"/>
              </a:rPr>
              <a:t>BOSH deployment </a:t>
            </a:r>
          </a:p>
        </p:txBody>
      </p:sp>
      <p:sp>
        <p:nvSpPr>
          <p:cNvPr id="357" name="Shape 357"/>
          <p:cNvSpPr/>
          <p:nvPr/>
        </p:nvSpPr>
        <p:spPr>
          <a:xfrm>
            <a:off x="22891" y="1065775"/>
            <a:ext cx="3076500" cy="3451500"/>
          </a:xfrm>
          <a:prstGeom prst="roundRect">
            <a:avLst>
              <a:gd name="adj" fmla="val 3966"/>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58" name="Shape 358"/>
          <p:cNvSpPr/>
          <p:nvPr/>
        </p:nvSpPr>
        <p:spPr>
          <a:xfrm>
            <a:off x="3093415" y="1080848"/>
            <a:ext cx="3586500" cy="3421200"/>
          </a:xfrm>
          <a:prstGeom prst="roundRect">
            <a:avLst>
              <a:gd name="adj" fmla="val 1485"/>
            </a:avLst>
          </a:prstGeom>
          <a:noFill/>
          <a:ln w="25400" cap="flat" cmpd="sng">
            <a:solidFill>
              <a:srgbClr val="29756E"/>
            </a:solidFill>
            <a:prstDash val="solid"/>
            <a:round/>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59" name="Shape 359"/>
          <p:cNvSpPr/>
          <p:nvPr/>
        </p:nvSpPr>
        <p:spPr>
          <a:xfrm>
            <a:off x="3120239" y="2231652"/>
            <a:ext cx="1581000" cy="3299"/>
          </a:xfrm>
          <a:custGeom>
            <a:avLst/>
            <a:gdLst/>
            <a:ahLst/>
            <a:cxnLst/>
            <a:rect l="0" t="0" r="0" b="0"/>
            <a:pathLst>
              <a:path w="120000" h="120000" extrusionOk="0">
                <a:moveTo>
                  <a:pt x="0" y="120000"/>
                </a:moveTo>
                <a:cubicBezTo>
                  <a:pt x="40000" y="80000"/>
                  <a:pt x="80000" y="40000"/>
                  <a:pt x="120000" y="0"/>
                </a:cubicBezTo>
              </a:path>
            </a:pathLst>
          </a:custGeom>
          <a:noFill/>
          <a:ln w="19050" cap="flat" cmpd="sng">
            <a:solidFill>
              <a:srgbClr val="53535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cxnSp>
        <p:nvCxnSpPr>
          <p:cNvPr id="360" name="Shape 360"/>
          <p:cNvCxnSpPr/>
          <p:nvPr/>
        </p:nvCxnSpPr>
        <p:spPr>
          <a:xfrm rot="10800000" flipH="1">
            <a:off x="4529885" y="2419099"/>
            <a:ext cx="202200" cy="202200"/>
          </a:xfrm>
          <a:prstGeom prst="straightConnector1">
            <a:avLst/>
          </a:prstGeom>
          <a:noFill/>
          <a:ln w="19050" cap="flat" cmpd="sng">
            <a:solidFill>
              <a:srgbClr val="535353"/>
            </a:solidFill>
            <a:prstDash val="solid"/>
            <a:round/>
            <a:headEnd type="none" w="med" len="med"/>
            <a:tailEnd type="none" w="med" len="med"/>
          </a:ln>
        </p:spPr>
      </p:cxnSp>
      <p:cxnSp>
        <p:nvCxnSpPr>
          <p:cNvPr id="361" name="Shape 361"/>
          <p:cNvCxnSpPr/>
          <p:nvPr/>
        </p:nvCxnSpPr>
        <p:spPr>
          <a:xfrm>
            <a:off x="4525596" y="1863591"/>
            <a:ext cx="193499" cy="193499"/>
          </a:xfrm>
          <a:prstGeom prst="straightConnector1">
            <a:avLst/>
          </a:prstGeom>
          <a:noFill/>
          <a:ln w="19050" cap="flat" cmpd="sng">
            <a:solidFill>
              <a:srgbClr val="535353"/>
            </a:solidFill>
            <a:prstDash val="solid"/>
            <a:round/>
            <a:headEnd type="none" w="med" len="med"/>
            <a:tailEnd type="none" w="med" len="med"/>
          </a:ln>
        </p:spPr>
      </p:cxnSp>
      <p:sp>
        <p:nvSpPr>
          <p:cNvPr id="362" name="Shape 362"/>
          <p:cNvSpPr/>
          <p:nvPr/>
        </p:nvSpPr>
        <p:spPr>
          <a:xfrm>
            <a:off x="3202374" y="2512456"/>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Blobstore</a:t>
            </a:r>
          </a:p>
        </p:txBody>
      </p:sp>
      <p:sp>
        <p:nvSpPr>
          <p:cNvPr id="363" name="Shape 363"/>
          <p:cNvSpPr/>
          <p:nvPr/>
        </p:nvSpPr>
        <p:spPr>
          <a:xfrm>
            <a:off x="3252005" y="2598183"/>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64" name="Shape 364"/>
          <p:cNvPicPr preferRelativeResize="0"/>
          <p:nvPr/>
        </p:nvPicPr>
        <p:blipFill rotWithShape="1">
          <a:blip r:embed="rId3">
            <a:alphaModFix/>
          </a:blip>
          <a:srcRect l="3262" t="13726" r="13075" b="40957"/>
          <a:stretch/>
        </p:blipFill>
        <p:spPr>
          <a:xfrm>
            <a:off x="5535235" y="1106712"/>
            <a:ext cx="1023900" cy="554399"/>
          </a:xfrm>
          <a:prstGeom prst="rect">
            <a:avLst/>
          </a:prstGeom>
          <a:noFill/>
          <a:ln>
            <a:noFill/>
          </a:ln>
        </p:spPr>
      </p:pic>
      <p:sp>
        <p:nvSpPr>
          <p:cNvPr id="365" name="Shape 365"/>
          <p:cNvSpPr/>
          <p:nvPr/>
        </p:nvSpPr>
        <p:spPr>
          <a:xfrm>
            <a:off x="5778094" y="1599258"/>
            <a:ext cx="666600" cy="370798"/>
          </a:xfrm>
          <a:prstGeom prst="rect">
            <a:avLst/>
          </a:prstGeom>
          <a:noFill/>
          <a:ln>
            <a:noFill/>
          </a:ln>
        </p:spPr>
        <p:txBody>
          <a:bodyPr lIns="0" tIns="0" rIns="0" bIns="0" anchor="t" anchorCtr="0">
            <a:noAutofit/>
          </a:bodyPr>
          <a:lstStyle/>
          <a:p>
            <a:pPr marL="0" marR="0" lvl="0" indent="0" algn="l" rtl="0">
              <a:spcBef>
                <a:spcPts val="0"/>
              </a:spcBef>
              <a:buClr>
                <a:srgbClr val="535353"/>
              </a:buClr>
              <a:buSzPct val="25000"/>
              <a:buFont typeface="Arial"/>
              <a:buNone/>
            </a:pPr>
            <a:r>
              <a:rPr lang="en-US" sz="1600" b="0" i="0" u="none" strike="noStrike" cap="none">
                <a:solidFill>
                  <a:srgbClr val="535353"/>
                </a:solidFill>
                <a:latin typeface="Arial"/>
                <a:ea typeface="Arial"/>
                <a:cs typeface="Arial"/>
                <a:sym typeface="Arial"/>
              </a:rPr>
              <a:t>BOSH</a:t>
            </a:r>
          </a:p>
        </p:txBody>
      </p:sp>
      <p:sp>
        <p:nvSpPr>
          <p:cNvPr id="366" name="Shape 366"/>
          <p:cNvSpPr/>
          <p:nvPr/>
        </p:nvSpPr>
        <p:spPr>
          <a:xfrm>
            <a:off x="3202374" y="3519141"/>
            <a:ext cx="1303500" cy="631500"/>
          </a:xfrm>
          <a:prstGeom prst="roundRect">
            <a:avLst>
              <a:gd name="adj" fmla="val 7994"/>
            </a:avLst>
          </a:prstGeom>
          <a:solidFill>
            <a:srgbClr val="29756E"/>
          </a:solidFill>
          <a:ln>
            <a:noFill/>
          </a:ln>
        </p:spPr>
        <p:txBody>
          <a:bodyPr lIns="0" tIns="0" rIns="0" bIns="0" anchor="ctr" anchorCtr="0">
            <a:noAutofit/>
          </a:bodyPr>
          <a:lstStyle/>
          <a:p>
            <a:pPr marL="0" marR="0" lvl="0" indent="0" algn="l" rtl="0">
              <a:spcBef>
                <a:spcPts val="0"/>
              </a:spcBef>
              <a:spcAft>
                <a:spcPts val="0"/>
              </a:spcAft>
              <a:buClr>
                <a:srgbClr val="FFFFFF"/>
              </a:buClr>
              <a:buSzPct val="25000"/>
              <a:buFont typeface="Arial"/>
              <a:buNone/>
            </a:pPr>
            <a:r>
              <a:rPr lang="en-US" sz="1600" b="0" i="0" u="none" strike="noStrike" cap="none">
                <a:solidFill>
                  <a:srgbClr val="FFFFFF"/>
                </a:solidFill>
                <a:latin typeface="Arial"/>
                <a:ea typeface="Arial"/>
                <a:cs typeface="Arial"/>
                <a:sym typeface="Arial"/>
              </a:rPr>
              <a:t>        Health </a:t>
            </a:r>
          </a:p>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Monitor</a:t>
            </a:r>
          </a:p>
        </p:txBody>
      </p:sp>
      <p:pic>
        <p:nvPicPr>
          <p:cNvPr id="367" name="Shape 367"/>
          <p:cNvPicPr preferRelativeResize="0"/>
          <p:nvPr/>
        </p:nvPicPr>
        <p:blipFill rotWithShape="1">
          <a:blip r:embed="rId4">
            <a:alphaModFix/>
          </a:blip>
          <a:srcRect/>
          <a:stretch/>
        </p:blipFill>
        <p:spPr>
          <a:xfrm>
            <a:off x="3302503" y="3649651"/>
            <a:ext cx="241199" cy="227098"/>
          </a:xfrm>
          <a:prstGeom prst="rect">
            <a:avLst/>
          </a:prstGeom>
          <a:noFill/>
          <a:ln>
            <a:noFill/>
          </a:ln>
        </p:spPr>
      </p:pic>
      <p:sp>
        <p:nvSpPr>
          <p:cNvPr id="368" name="Shape 368"/>
          <p:cNvSpPr/>
          <p:nvPr/>
        </p:nvSpPr>
        <p:spPr>
          <a:xfrm>
            <a:off x="3202374" y="1621837"/>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DB</a:t>
            </a:r>
          </a:p>
        </p:txBody>
      </p:sp>
      <p:sp>
        <p:nvSpPr>
          <p:cNvPr id="369" name="Shape 369"/>
          <p:cNvSpPr/>
          <p:nvPr/>
        </p:nvSpPr>
        <p:spPr>
          <a:xfrm>
            <a:off x="3252005" y="1681951"/>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70" name="Shape 370"/>
          <p:cNvSpPr/>
          <p:nvPr/>
        </p:nvSpPr>
        <p:spPr>
          <a:xfrm>
            <a:off x="404887" y="1846260"/>
            <a:ext cx="1303500" cy="776399"/>
          </a:xfrm>
          <a:prstGeom prst="rightArrow">
            <a:avLst>
              <a:gd name="adj1" fmla="val 72086"/>
              <a:gd name="adj2" fmla="val 41820"/>
            </a:avLst>
          </a:prstGeom>
          <a:solidFill>
            <a:srgbClr val="66ADA7"/>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71" name="Shape 371"/>
          <p:cNvPicPr preferRelativeResize="0"/>
          <p:nvPr/>
        </p:nvPicPr>
        <p:blipFill rotWithShape="1">
          <a:blip r:embed="rId5">
            <a:alphaModFix/>
          </a:blip>
          <a:srcRect/>
          <a:stretch/>
        </p:blipFill>
        <p:spPr>
          <a:xfrm>
            <a:off x="77832" y="1808160"/>
            <a:ext cx="438299" cy="776399"/>
          </a:xfrm>
          <a:prstGeom prst="rect">
            <a:avLst/>
          </a:prstGeom>
          <a:noFill/>
          <a:ln>
            <a:noFill/>
          </a:ln>
        </p:spPr>
      </p:pic>
      <p:sp>
        <p:nvSpPr>
          <p:cNvPr id="372" name="Shape 372"/>
          <p:cNvSpPr/>
          <p:nvPr/>
        </p:nvSpPr>
        <p:spPr>
          <a:xfrm>
            <a:off x="417589" y="2001381"/>
            <a:ext cx="1090798" cy="294600"/>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Deploy</a:t>
            </a:r>
          </a:p>
        </p:txBody>
      </p:sp>
      <p:sp>
        <p:nvSpPr>
          <p:cNvPr id="373" name="Shape 373"/>
          <p:cNvSpPr/>
          <p:nvPr/>
        </p:nvSpPr>
        <p:spPr>
          <a:xfrm>
            <a:off x="6701703" y="1065775"/>
            <a:ext cx="2379899" cy="3451500"/>
          </a:xfrm>
          <a:prstGeom prst="roundRect">
            <a:avLst>
              <a:gd name="adj" fmla="val 2135"/>
            </a:avLst>
          </a:prstGeom>
          <a:solidFill>
            <a:srgbClr val="A7A7A7"/>
          </a:solidFill>
          <a:ln>
            <a:noFill/>
          </a:ln>
        </p:spPr>
        <p:txBody>
          <a:bodyPr lIns="0" tIns="0" rIns="0" bIns="0" anchor="b" anchorCtr="0">
            <a:noAutofit/>
          </a:bodyPr>
          <a:lstStyle/>
          <a:p>
            <a:pPr marL="0" marR="0" lvl="0" indent="0" algn="r" rtl="0">
              <a:spcBef>
                <a:spcPts val="0"/>
              </a:spcBef>
              <a:buClr>
                <a:srgbClr val="FFFFFF"/>
              </a:buClr>
              <a:buSzPct val="25000"/>
              <a:buFont typeface="Arial"/>
              <a:buNone/>
            </a:pPr>
            <a:r>
              <a:rPr lang="en-US" sz="1800" b="0" i="0" u="none" strike="noStrike" cap="none">
                <a:solidFill>
                  <a:srgbClr val="FFFFFF"/>
                </a:solidFill>
                <a:latin typeface="Arial"/>
                <a:ea typeface="Arial"/>
                <a:cs typeface="Arial"/>
                <a:sym typeface="Arial"/>
              </a:rPr>
              <a:t> </a:t>
            </a:r>
          </a:p>
        </p:txBody>
      </p:sp>
      <p:sp>
        <p:nvSpPr>
          <p:cNvPr id="374" name="Shape 374"/>
          <p:cNvSpPr/>
          <p:nvPr/>
        </p:nvSpPr>
        <p:spPr>
          <a:xfrm>
            <a:off x="6766257" y="1806501"/>
            <a:ext cx="2250899" cy="894000"/>
          </a:xfrm>
          <a:prstGeom prst="roundRect">
            <a:avLst>
              <a:gd name="adj" fmla="val 4579"/>
            </a:avLst>
          </a:prstGeom>
          <a:solidFill>
            <a:srgbClr val="29756E"/>
          </a:solidFill>
          <a:ln>
            <a:noFill/>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75" name="Shape 375"/>
          <p:cNvSpPr/>
          <p:nvPr/>
        </p:nvSpPr>
        <p:spPr>
          <a:xfrm>
            <a:off x="6903410" y="2209341"/>
            <a:ext cx="1224599" cy="274498"/>
          </a:xfrm>
          <a:prstGeom prst="rect">
            <a:avLst/>
          </a:prstGeom>
          <a:no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500" b="0" i="0" u="none" strike="noStrike" cap="none">
                <a:solidFill>
                  <a:srgbClr val="FFFFFF"/>
                </a:solidFill>
                <a:latin typeface="Arial"/>
                <a:ea typeface="Arial"/>
                <a:cs typeface="Arial"/>
                <a:sym typeface="Arial"/>
              </a:rPr>
              <a:t>Worker VMs</a:t>
            </a:r>
          </a:p>
        </p:txBody>
      </p:sp>
      <p:grpSp>
        <p:nvGrpSpPr>
          <p:cNvPr id="376" name="Shape 376"/>
          <p:cNvGrpSpPr/>
          <p:nvPr/>
        </p:nvGrpSpPr>
        <p:grpSpPr>
          <a:xfrm>
            <a:off x="8264946" y="1876806"/>
            <a:ext cx="650079" cy="753330"/>
            <a:chOff x="0" y="0"/>
            <a:chExt cx="650079" cy="753330"/>
          </a:xfrm>
        </p:grpSpPr>
        <p:pic>
          <p:nvPicPr>
            <p:cNvPr id="377" name="Shape 377"/>
            <p:cNvPicPr preferRelativeResize="0"/>
            <p:nvPr/>
          </p:nvPicPr>
          <p:blipFill rotWithShape="1">
            <a:blip r:embed="rId6">
              <a:alphaModFix/>
            </a:blip>
            <a:srcRect/>
            <a:stretch/>
          </p:blipFill>
          <p:spPr>
            <a:xfrm>
              <a:off x="0" y="185425"/>
              <a:ext cx="313200" cy="366898"/>
            </a:xfrm>
            <a:prstGeom prst="rect">
              <a:avLst/>
            </a:prstGeom>
            <a:noFill/>
            <a:ln>
              <a:noFill/>
            </a:ln>
          </p:spPr>
        </p:pic>
        <p:pic>
          <p:nvPicPr>
            <p:cNvPr id="378" name="Shape 378"/>
            <p:cNvPicPr preferRelativeResize="0"/>
            <p:nvPr/>
          </p:nvPicPr>
          <p:blipFill rotWithShape="1">
            <a:blip r:embed="rId6">
              <a:alphaModFix/>
            </a:blip>
            <a:srcRect/>
            <a:stretch/>
          </p:blipFill>
          <p:spPr>
            <a:xfrm>
              <a:off x="167318" y="285928"/>
              <a:ext cx="313200" cy="366898"/>
            </a:xfrm>
            <a:prstGeom prst="rect">
              <a:avLst/>
            </a:prstGeom>
            <a:noFill/>
            <a:ln>
              <a:noFill/>
            </a:ln>
          </p:spPr>
        </p:pic>
        <p:pic>
          <p:nvPicPr>
            <p:cNvPr id="379" name="Shape 379"/>
            <p:cNvPicPr preferRelativeResize="0"/>
            <p:nvPr/>
          </p:nvPicPr>
          <p:blipFill rotWithShape="1">
            <a:blip r:embed="rId6">
              <a:alphaModFix/>
            </a:blip>
            <a:srcRect/>
            <a:stretch/>
          </p:blipFill>
          <p:spPr>
            <a:xfrm>
              <a:off x="334637" y="386432"/>
              <a:ext cx="313200" cy="366898"/>
            </a:xfrm>
            <a:prstGeom prst="rect">
              <a:avLst/>
            </a:prstGeom>
            <a:noFill/>
            <a:ln>
              <a:noFill/>
            </a:ln>
          </p:spPr>
        </p:pic>
        <p:pic>
          <p:nvPicPr>
            <p:cNvPr id="380" name="Shape 380"/>
            <p:cNvPicPr preferRelativeResize="0"/>
            <p:nvPr/>
          </p:nvPicPr>
          <p:blipFill rotWithShape="1">
            <a:blip r:embed="rId6">
              <a:alphaModFix/>
            </a:blip>
            <a:srcRect/>
            <a:stretch/>
          </p:blipFill>
          <p:spPr>
            <a:xfrm>
              <a:off x="2238" y="0"/>
              <a:ext cx="313200" cy="366898"/>
            </a:xfrm>
            <a:prstGeom prst="rect">
              <a:avLst/>
            </a:prstGeom>
            <a:noFill/>
            <a:ln>
              <a:noFill/>
            </a:ln>
          </p:spPr>
        </p:pic>
        <p:pic>
          <p:nvPicPr>
            <p:cNvPr id="381" name="Shape 381"/>
            <p:cNvPicPr preferRelativeResize="0"/>
            <p:nvPr/>
          </p:nvPicPr>
          <p:blipFill rotWithShape="1">
            <a:blip r:embed="rId6">
              <a:alphaModFix/>
            </a:blip>
            <a:srcRect/>
            <a:stretch/>
          </p:blipFill>
          <p:spPr>
            <a:xfrm>
              <a:off x="169557" y="100503"/>
              <a:ext cx="313200" cy="366898"/>
            </a:xfrm>
            <a:prstGeom prst="rect">
              <a:avLst/>
            </a:prstGeom>
            <a:noFill/>
            <a:ln>
              <a:noFill/>
            </a:ln>
          </p:spPr>
        </p:pic>
        <p:pic>
          <p:nvPicPr>
            <p:cNvPr id="382" name="Shape 382"/>
            <p:cNvPicPr preferRelativeResize="0"/>
            <p:nvPr/>
          </p:nvPicPr>
          <p:blipFill rotWithShape="1">
            <a:blip r:embed="rId6">
              <a:alphaModFix/>
            </a:blip>
            <a:srcRect/>
            <a:stretch/>
          </p:blipFill>
          <p:spPr>
            <a:xfrm>
              <a:off x="336879" y="201006"/>
              <a:ext cx="313200" cy="366898"/>
            </a:xfrm>
            <a:prstGeom prst="rect">
              <a:avLst/>
            </a:prstGeom>
            <a:noFill/>
            <a:ln>
              <a:noFill/>
            </a:ln>
          </p:spPr>
        </p:pic>
      </p:grpSp>
      <p:cxnSp>
        <p:nvCxnSpPr>
          <p:cNvPr id="383" name="Shape 383"/>
          <p:cNvCxnSpPr/>
          <p:nvPr/>
        </p:nvCxnSpPr>
        <p:spPr>
          <a:xfrm>
            <a:off x="6587967" y="2243966"/>
            <a:ext cx="207298" cy="0"/>
          </a:xfrm>
          <a:prstGeom prst="straightConnector1">
            <a:avLst/>
          </a:prstGeom>
          <a:noFill/>
          <a:ln w="19050" cap="flat" cmpd="sng">
            <a:solidFill>
              <a:srgbClr val="535353"/>
            </a:solidFill>
            <a:prstDash val="solid"/>
            <a:round/>
            <a:headEnd type="none" w="med" len="med"/>
            <a:tailEnd type="triangle" w="lg" len="lg"/>
          </a:ln>
        </p:spPr>
      </p:cxnSp>
      <p:cxnSp>
        <p:nvCxnSpPr>
          <p:cNvPr id="384" name="Shape 384"/>
          <p:cNvCxnSpPr/>
          <p:nvPr/>
        </p:nvCxnSpPr>
        <p:spPr>
          <a:xfrm>
            <a:off x="7758171" y="2736188"/>
            <a:ext cx="0" cy="305699"/>
          </a:xfrm>
          <a:prstGeom prst="straightConnector1">
            <a:avLst/>
          </a:prstGeom>
          <a:noFill/>
          <a:ln w="19050" cap="flat" cmpd="sng">
            <a:solidFill>
              <a:srgbClr val="535353"/>
            </a:solidFill>
            <a:prstDash val="solid"/>
            <a:round/>
            <a:headEnd type="none" w="med" len="med"/>
            <a:tailEnd type="triangle" w="lg" len="lg"/>
          </a:ln>
        </p:spPr>
      </p:cxnSp>
      <p:grpSp>
        <p:nvGrpSpPr>
          <p:cNvPr id="385" name="Shape 385"/>
          <p:cNvGrpSpPr/>
          <p:nvPr/>
        </p:nvGrpSpPr>
        <p:grpSpPr>
          <a:xfrm>
            <a:off x="6820550" y="3043657"/>
            <a:ext cx="2199600" cy="682500"/>
            <a:chOff x="0" y="0"/>
            <a:chExt cx="2199600" cy="682500"/>
          </a:xfrm>
        </p:grpSpPr>
        <p:sp>
          <p:nvSpPr>
            <p:cNvPr id="386" name="Shape 386"/>
            <p:cNvSpPr/>
            <p:nvPr/>
          </p:nvSpPr>
          <p:spPr>
            <a:xfrm>
              <a:off x="0" y="0"/>
              <a:ext cx="2199600" cy="682500"/>
            </a:xfrm>
            <a:prstGeom prst="roundRect">
              <a:avLst>
                <a:gd name="adj" fmla="val 4579"/>
              </a:avLst>
            </a:prstGeom>
            <a:solidFill>
              <a:srgbClr val="29756E"/>
            </a:solidFill>
            <a:ln>
              <a:noFill/>
            </a:ln>
          </p:spPr>
          <p:txBody>
            <a:bodyPr lIns="0" tIns="0" rIns="0" bIns="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87" name="Shape 387"/>
            <p:cNvSpPr/>
            <p:nvPr/>
          </p:nvSpPr>
          <p:spPr>
            <a:xfrm>
              <a:off x="41350" y="19883"/>
              <a:ext cx="2045999" cy="171599"/>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Target VM</a:t>
              </a:r>
            </a:p>
          </p:txBody>
        </p:sp>
        <p:pic>
          <p:nvPicPr>
            <p:cNvPr id="388" name="Shape 388"/>
            <p:cNvPicPr preferRelativeResize="0"/>
            <p:nvPr/>
          </p:nvPicPr>
          <p:blipFill rotWithShape="1">
            <a:blip r:embed="rId7">
              <a:alphaModFix/>
            </a:blip>
            <a:srcRect/>
            <a:stretch/>
          </p:blipFill>
          <p:spPr>
            <a:xfrm>
              <a:off x="1692456" y="170943"/>
              <a:ext cx="404400" cy="474000"/>
            </a:xfrm>
            <a:prstGeom prst="rect">
              <a:avLst/>
            </a:prstGeom>
            <a:noFill/>
            <a:ln>
              <a:noFill/>
            </a:ln>
          </p:spPr>
        </p:pic>
        <p:sp>
          <p:nvSpPr>
            <p:cNvPr id="389" name="Shape 389"/>
            <p:cNvSpPr/>
            <p:nvPr/>
          </p:nvSpPr>
          <p:spPr>
            <a:xfrm rot="-10343984">
              <a:off x="47604" y="196870"/>
              <a:ext cx="201872" cy="178242"/>
            </a:xfrm>
            <a:custGeom>
              <a:avLst/>
              <a:gdLst/>
              <a:ahLst/>
              <a:cxnLst/>
              <a:rect l="0" t="0" r="0" b="0"/>
              <a:pathLst>
                <a:path w="120000" h="120000" extrusionOk="0">
                  <a:moveTo>
                    <a:pt x="31909" y="81757"/>
                  </a:moveTo>
                  <a:cubicBezTo>
                    <a:pt x="37220" y="80958"/>
                    <a:pt x="40948" y="75432"/>
                    <a:pt x="40241" y="69418"/>
                  </a:cubicBezTo>
                  <a:cubicBezTo>
                    <a:pt x="39534" y="63403"/>
                    <a:pt x="34661" y="59177"/>
                    <a:pt x="29355" y="59977"/>
                  </a:cubicBezTo>
                  <a:cubicBezTo>
                    <a:pt x="24044" y="60776"/>
                    <a:pt x="20316" y="66301"/>
                    <a:pt x="21023" y="72316"/>
                  </a:cubicBezTo>
                  <a:cubicBezTo>
                    <a:pt x="21730" y="78330"/>
                    <a:pt x="26603" y="82556"/>
                    <a:pt x="31909" y="81757"/>
                  </a:cubicBezTo>
                  <a:close/>
                  <a:moveTo>
                    <a:pt x="60914" y="77387"/>
                  </a:moveTo>
                  <a:cubicBezTo>
                    <a:pt x="66219" y="76588"/>
                    <a:pt x="69947" y="71062"/>
                    <a:pt x="69246" y="65048"/>
                  </a:cubicBezTo>
                  <a:cubicBezTo>
                    <a:pt x="68539" y="59034"/>
                    <a:pt x="63666" y="54807"/>
                    <a:pt x="58355" y="55607"/>
                  </a:cubicBezTo>
                  <a:cubicBezTo>
                    <a:pt x="53049" y="56406"/>
                    <a:pt x="49321" y="61931"/>
                    <a:pt x="50022" y="67946"/>
                  </a:cubicBezTo>
                  <a:cubicBezTo>
                    <a:pt x="50729" y="73960"/>
                    <a:pt x="55603" y="78186"/>
                    <a:pt x="60914" y="77387"/>
                  </a:cubicBezTo>
                  <a:close/>
                  <a:moveTo>
                    <a:pt x="89913" y="73011"/>
                  </a:moveTo>
                  <a:cubicBezTo>
                    <a:pt x="95225" y="72212"/>
                    <a:pt x="98953" y="66692"/>
                    <a:pt x="98246" y="60678"/>
                  </a:cubicBezTo>
                  <a:cubicBezTo>
                    <a:pt x="97539" y="54664"/>
                    <a:pt x="92665" y="50432"/>
                    <a:pt x="87360" y="51237"/>
                  </a:cubicBezTo>
                  <a:cubicBezTo>
                    <a:pt x="82054" y="52036"/>
                    <a:pt x="78321" y="57556"/>
                    <a:pt x="79028" y="63570"/>
                  </a:cubicBezTo>
                  <a:cubicBezTo>
                    <a:pt x="79735" y="69585"/>
                    <a:pt x="84608" y="73816"/>
                    <a:pt x="89913" y="73011"/>
                  </a:cubicBezTo>
                  <a:close/>
                  <a:moveTo>
                    <a:pt x="66219" y="119229"/>
                  </a:moveTo>
                  <a:cubicBezTo>
                    <a:pt x="33258" y="124197"/>
                    <a:pt x="3762" y="104515"/>
                    <a:pt x="327" y="75277"/>
                  </a:cubicBezTo>
                  <a:cubicBezTo>
                    <a:pt x="-3102" y="46033"/>
                    <a:pt x="20830" y="18296"/>
                    <a:pt x="53785" y="13333"/>
                  </a:cubicBezTo>
                  <a:cubicBezTo>
                    <a:pt x="60365" y="12339"/>
                    <a:pt x="66804" y="12327"/>
                    <a:pt x="72892" y="13437"/>
                  </a:cubicBezTo>
                  <a:cubicBezTo>
                    <a:pt x="87103" y="13167"/>
                    <a:pt x="101302" y="8647"/>
                    <a:pt x="115506" y="0"/>
                  </a:cubicBezTo>
                  <a:cubicBezTo>
                    <a:pt x="111515" y="10108"/>
                    <a:pt x="108617" y="20210"/>
                    <a:pt x="106911" y="30342"/>
                  </a:cubicBezTo>
                  <a:cubicBezTo>
                    <a:pt x="113876" y="37563"/>
                    <a:pt x="118445" y="46815"/>
                    <a:pt x="119678" y="57286"/>
                  </a:cubicBezTo>
                  <a:cubicBezTo>
                    <a:pt x="123108" y="86529"/>
                    <a:pt x="99175" y="114261"/>
                    <a:pt x="66219" y="119229"/>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grpSp>
      <p:grpSp>
        <p:nvGrpSpPr>
          <p:cNvPr id="390" name="Shape 390"/>
          <p:cNvGrpSpPr/>
          <p:nvPr/>
        </p:nvGrpSpPr>
        <p:grpSpPr>
          <a:xfrm>
            <a:off x="6826434" y="3281439"/>
            <a:ext cx="2199600" cy="682500"/>
            <a:chOff x="0" y="0"/>
            <a:chExt cx="2199600" cy="682500"/>
          </a:xfrm>
        </p:grpSpPr>
        <p:sp>
          <p:nvSpPr>
            <p:cNvPr id="391" name="Shape 391"/>
            <p:cNvSpPr/>
            <p:nvPr/>
          </p:nvSpPr>
          <p:spPr>
            <a:xfrm>
              <a:off x="0" y="0"/>
              <a:ext cx="2199600" cy="682500"/>
            </a:xfrm>
            <a:prstGeom prst="roundRect">
              <a:avLst>
                <a:gd name="adj" fmla="val 4579"/>
              </a:avLst>
            </a:prstGeom>
            <a:solidFill>
              <a:srgbClr val="29756E"/>
            </a:solidFill>
            <a:ln>
              <a:noFill/>
            </a:ln>
          </p:spPr>
          <p:txBody>
            <a:bodyPr lIns="0" tIns="0" rIns="0" bIns="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92" name="Shape 392"/>
            <p:cNvSpPr/>
            <p:nvPr/>
          </p:nvSpPr>
          <p:spPr>
            <a:xfrm>
              <a:off x="41350" y="30617"/>
              <a:ext cx="1852800" cy="171599"/>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Target VM</a:t>
              </a:r>
            </a:p>
          </p:txBody>
        </p:sp>
        <p:pic>
          <p:nvPicPr>
            <p:cNvPr id="393" name="Shape 393"/>
            <p:cNvPicPr preferRelativeResize="0"/>
            <p:nvPr/>
          </p:nvPicPr>
          <p:blipFill rotWithShape="1">
            <a:blip r:embed="rId7">
              <a:alphaModFix/>
            </a:blip>
            <a:srcRect/>
            <a:stretch/>
          </p:blipFill>
          <p:spPr>
            <a:xfrm>
              <a:off x="1692456" y="170943"/>
              <a:ext cx="404400" cy="474000"/>
            </a:xfrm>
            <a:prstGeom prst="rect">
              <a:avLst/>
            </a:prstGeom>
            <a:noFill/>
            <a:ln>
              <a:noFill/>
            </a:ln>
          </p:spPr>
        </p:pic>
        <p:sp>
          <p:nvSpPr>
            <p:cNvPr id="394" name="Shape 394"/>
            <p:cNvSpPr/>
            <p:nvPr/>
          </p:nvSpPr>
          <p:spPr>
            <a:xfrm>
              <a:off x="55064" y="212362"/>
              <a:ext cx="188399" cy="162899"/>
            </a:xfrm>
            <a:custGeom>
              <a:avLst/>
              <a:gdLst/>
              <a:ahLst/>
              <a:cxnLst/>
              <a:rect l="0" t="0" r="0" b="0"/>
              <a:pathLst>
                <a:path w="120000" h="120000" extrusionOk="0">
                  <a:moveTo>
                    <a:pt x="59994" y="28869"/>
                  </a:moveTo>
                  <a:cubicBezTo>
                    <a:pt x="84811" y="-42010"/>
                    <a:pt x="181604" y="28869"/>
                    <a:pt x="59994" y="120000"/>
                  </a:cubicBezTo>
                  <a:cubicBezTo>
                    <a:pt x="-61615" y="28869"/>
                    <a:pt x="35176" y="-42010"/>
                    <a:pt x="59994" y="28869"/>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grpSp>
      <p:grpSp>
        <p:nvGrpSpPr>
          <p:cNvPr id="395" name="Shape 395"/>
          <p:cNvGrpSpPr/>
          <p:nvPr/>
        </p:nvGrpSpPr>
        <p:grpSpPr>
          <a:xfrm>
            <a:off x="6820550" y="3520328"/>
            <a:ext cx="2199600" cy="682500"/>
            <a:chOff x="0" y="0"/>
            <a:chExt cx="2199600" cy="682500"/>
          </a:xfrm>
        </p:grpSpPr>
        <p:sp>
          <p:nvSpPr>
            <p:cNvPr id="396" name="Shape 396"/>
            <p:cNvSpPr/>
            <p:nvPr/>
          </p:nvSpPr>
          <p:spPr>
            <a:xfrm>
              <a:off x="0" y="0"/>
              <a:ext cx="2199600" cy="682500"/>
            </a:xfrm>
            <a:prstGeom prst="roundRect">
              <a:avLst>
                <a:gd name="adj" fmla="val 4579"/>
              </a:avLst>
            </a:prstGeom>
            <a:solidFill>
              <a:srgbClr val="29756E"/>
            </a:solidFill>
            <a:ln>
              <a:noFill/>
            </a:ln>
          </p:spPr>
          <p:txBody>
            <a:bodyPr lIns="0" tIns="0" rIns="0" bIns="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397" name="Shape 397"/>
            <p:cNvSpPr/>
            <p:nvPr/>
          </p:nvSpPr>
          <p:spPr>
            <a:xfrm>
              <a:off x="41350" y="30617"/>
              <a:ext cx="2071200" cy="171599"/>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Target VM</a:t>
              </a:r>
            </a:p>
          </p:txBody>
        </p:sp>
        <p:sp>
          <p:nvSpPr>
            <p:cNvPr id="398" name="Shape 398"/>
            <p:cNvSpPr/>
            <p:nvPr/>
          </p:nvSpPr>
          <p:spPr>
            <a:xfrm>
              <a:off x="64396" y="205968"/>
              <a:ext cx="168299" cy="224398"/>
            </a:xfrm>
            <a:custGeom>
              <a:avLst/>
              <a:gdLst/>
              <a:ahLst/>
              <a:cxnLst/>
              <a:rect l="0" t="0" r="0" b="0"/>
              <a:pathLst>
                <a:path w="120000" h="120000" extrusionOk="0">
                  <a:moveTo>
                    <a:pt x="60000" y="92322"/>
                  </a:moveTo>
                  <a:lnTo>
                    <a:pt x="38588" y="104577"/>
                  </a:lnTo>
                  <a:cubicBezTo>
                    <a:pt x="44388" y="108216"/>
                    <a:pt x="51905" y="110083"/>
                    <a:pt x="60000" y="110083"/>
                  </a:cubicBezTo>
                  <a:cubicBezTo>
                    <a:pt x="68094" y="110083"/>
                    <a:pt x="75611" y="108216"/>
                    <a:pt x="81411" y="104583"/>
                  </a:cubicBezTo>
                  <a:close/>
                  <a:moveTo>
                    <a:pt x="23777" y="71588"/>
                  </a:moveTo>
                  <a:cubicBezTo>
                    <a:pt x="22205" y="74561"/>
                    <a:pt x="21433" y="77805"/>
                    <a:pt x="21433" y="81183"/>
                  </a:cubicBezTo>
                  <a:cubicBezTo>
                    <a:pt x="21433" y="90788"/>
                    <a:pt x="27683" y="99294"/>
                    <a:pt x="37705" y="104133"/>
                  </a:cubicBezTo>
                  <a:lnTo>
                    <a:pt x="45905" y="84255"/>
                  </a:lnTo>
                  <a:close/>
                  <a:moveTo>
                    <a:pt x="96222" y="71588"/>
                  </a:moveTo>
                  <a:lnTo>
                    <a:pt x="74094" y="84255"/>
                  </a:lnTo>
                  <a:lnTo>
                    <a:pt x="82294" y="104133"/>
                  </a:lnTo>
                  <a:cubicBezTo>
                    <a:pt x="92316" y="99294"/>
                    <a:pt x="98566" y="90788"/>
                    <a:pt x="98566" y="81183"/>
                  </a:cubicBezTo>
                  <a:cubicBezTo>
                    <a:pt x="98566" y="77805"/>
                    <a:pt x="97794" y="74561"/>
                    <a:pt x="96222" y="71588"/>
                  </a:cubicBezTo>
                  <a:close/>
                  <a:moveTo>
                    <a:pt x="60944" y="52355"/>
                  </a:moveTo>
                  <a:lnTo>
                    <a:pt x="68711" y="71200"/>
                  </a:lnTo>
                  <a:lnTo>
                    <a:pt x="96055" y="71200"/>
                  </a:lnTo>
                  <a:cubicBezTo>
                    <a:pt x="90850" y="60350"/>
                    <a:pt x="77133" y="52583"/>
                    <a:pt x="60944" y="52355"/>
                  </a:cubicBezTo>
                  <a:close/>
                  <a:moveTo>
                    <a:pt x="59055" y="52355"/>
                  </a:moveTo>
                  <a:cubicBezTo>
                    <a:pt x="42866" y="52583"/>
                    <a:pt x="29150" y="60350"/>
                    <a:pt x="23944" y="71200"/>
                  </a:cubicBezTo>
                  <a:lnTo>
                    <a:pt x="51288" y="71200"/>
                  </a:lnTo>
                  <a:close/>
                  <a:moveTo>
                    <a:pt x="70361" y="14650"/>
                  </a:moveTo>
                  <a:lnTo>
                    <a:pt x="111800" y="14650"/>
                  </a:lnTo>
                  <a:lnTo>
                    <a:pt x="111800" y="29161"/>
                  </a:lnTo>
                  <a:lnTo>
                    <a:pt x="88172" y="48677"/>
                  </a:lnTo>
                  <a:cubicBezTo>
                    <a:pt x="102411" y="55550"/>
                    <a:pt x="111800" y="67544"/>
                    <a:pt x="111800" y="81183"/>
                  </a:cubicBezTo>
                  <a:cubicBezTo>
                    <a:pt x="111800" y="102622"/>
                    <a:pt x="88605" y="120000"/>
                    <a:pt x="60000" y="120000"/>
                  </a:cubicBezTo>
                  <a:cubicBezTo>
                    <a:pt x="31394" y="120000"/>
                    <a:pt x="8200" y="102622"/>
                    <a:pt x="8200" y="81183"/>
                  </a:cubicBezTo>
                  <a:cubicBezTo>
                    <a:pt x="8200" y="67561"/>
                    <a:pt x="17566" y="55577"/>
                    <a:pt x="31772" y="48700"/>
                  </a:cubicBezTo>
                  <a:lnTo>
                    <a:pt x="8200" y="29227"/>
                  </a:lnTo>
                  <a:lnTo>
                    <a:pt x="8200" y="14716"/>
                  </a:lnTo>
                  <a:lnTo>
                    <a:pt x="49638" y="14716"/>
                  </a:lnTo>
                  <a:lnTo>
                    <a:pt x="49638" y="43150"/>
                  </a:lnTo>
                  <a:cubicBezTo>
                    <a:pt x="52988" y="42638"/>
                    <a:pt x="56450" y="42366"/>
                    <a:pt x="60000" y="42366"/>
                  </a:cubicBezTo>
                  <a:lnTo>
                    <a:pt x="70361" y="43150"/>
                  </a:lnTo>
                  <a:lnTo>
                    <a:pt x="70361" y="29161"/>
                  </a:lnTo>
                  <a:close/>
                  <a:moveTo>
                    <a:pt x="0" y="0"/>
                  </a:moveTo>
                  <a:lnTo>
                    <a:pt x="120000" y="0"/>
                  </a:lnTo>
                  <a:lnTo>
                    <a:pt x="120000" y="9377"/>
                  </a:lnTo>
                  <a:lnTo>
                    <a:pt x="0" y="9377"/>
                  </a:ln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399" name="Shape 399"/>
            <p:cNvPicPr preferRelativeResize="0"/>
            <p:nvPr/>
          </p:nvPicPr>
          <p:blipFill rotWithShape="1">
            <a:blip r:embed="rId7">
              <a:alphaModFix/>
            </a:blip>
            <a:srcRect/>
            <a:stretch/>
          </p:blipFill>
          <p:spPr>
            <a:xfrm>
              <a:off x="1692456" y="170943"/>
              <a:ext cx="404400" cy="474000"/>
            </a:xfrm>
            <a:prstGeom prst="rect">
              <a:avLst/>
            </a:prstGeom>
            <a:noFill/>
            <a:ln>
              <a:noFill/>
            </a:ln>
          </p:spPr>
        </p:pic>
        <p:sp>
          <p:nvSpPr>
            <p:cNvPr id="400" name="Shape 400"/>
            <p:cNvSpPr/>
            <p:nvPr/>
          </p:nvSpPr>
          <p:spPr>
            <a:xfrm>
              <a:off x="596087" y="337908"/>
              <a:ext cx="961800" cy="267599"/>
            </a:xfrm>
            <a:prstGeom prst="rect">
              <a:avLst/>
            </a:prstGeom>
            <a:noFill/>
            <a:ln>
              <a:noFill/>
            </a:ln>
          </p:spPr>
          <p:txBody>
            <a:bodyPr lIns="0" tIns="0" rIns="0" bIns="0" anchor="t" anchorCtr="0">
              <a:noAutofit/>
            </a:bodyPr>
            <a:lstStyle/>
            <a:p>
              <a:pPr marL="0" marR="0" lvl="0" indent="0" algn="r" rtl="0">
                <a:spcBef>
                  <a:spcPts val="0"/>
                </a:spcBef>
                <a:buClr>
                  <a:srgbClr val="FFFFFF"/>
                </a:buClr>
                <a:buSzPct val="25000"/>
                <a:buFont typeface="Arial"/>
                <a:buNone/>
              </a:pPr>
              <a:r>
                <a:rPr lang="en-US" sz="1000" b="0" i="0" u="none" strike="noStrike" cap="none">
                  <a:solidFill>
                    <a:srgbClr val="FFFFFF"/>
                  </a:solidFill>
                  <a:latin typeface="Arial"/>
                  <a:ea typeface="Arial"/>
                  <a:cs typeface="Arial"/>
                  <a:sym typeface="Arial"/>
                </a:rPr>
                <a:t>BOSH agent</a:t>
              </a:r>
            </a:p>
          </p:txBody>
        </p:sp>
      </p:grpSp>
      <p:sp>
        <p:nvSpPr>
          <p:cNvPr id="401" name="Shape 401"/>
          <p:cNvSpPr/>
          <p:nvPr/>
        </p:nvSpPr>
        <p:spPr>
          <a:xfrm>
            <a:off x="4701150" y="2047924"/>
            <a:ext cx="18866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BOSH Director</a:t>
            </a:r>
          </a:p>
        </p:txBody>
      </p:sp>
      <p:pic>
        <p:nvPicPr>
          <p:cNvPr id="402" name="Shape 402"/>
          <p:cNvPicPr preferRelativeResize="0"/>
          <p:nvPr/>
        </p:nvPicPr>
        <p:blipFill rotWithShape="1">
          <a:blip r:embed="rId8">
            <a:alphaModFix/>
          </a:blip>
          <a:srcRect/>
          <a:stretch/>
        </p:blipFill>
        <p:spPr>
          <a:xfrm>
            <a:off x="4780032" y="2103433"/>
            <a:ext cx="213299" cy="274199"/>
          </a:xfrm>
          <a:prstGeom prst="rect">
            <a:avLst/>
          </a:prstGeom>
          <a:noFill/>
          <a:ln>
            <a:noFill/>
          </a:ln>
        </p:spPr>
      </p:pic>
      <p:sp>
        <p:nvSpPr>
          <p:cNvPr id="403" name="Shape 403"/>
          <p:cNvSpPr/>
          <p:nvPr/>
        </p:nvSpPr>
        <p:spPr>
          <a:xfrm>
            <a:off x="5793853" y="3396912"/>
            <a:ext cx="1026600" cy="586800"/>
          </a:xfrm>
          <a:custGeom>
            <a:avLst/>
            <a:gdLst/>
            <a:ahLst/>
            <a:cxnLst/>
            <a:rect l="0" t="0" r="0" b="0"/>
            <a:pathLst>
              <a:path w="120000" h="120000" extrusionOk="0">
                <a:moveTo>
                  <a:pt x="120000" y="120000"/>
                </a:moveTo>
                <a:cubicBezTo>
                  <a:pt x="44977" y="119350"/>
                  <a:pt x="4977" y="79350"/>
                  <a:pt x="0" y="0"/>
                </a:cubicBezTo>
              </a:path>
            </a:pathLst>
          </a:custGeom>
          <a:noFill/>
          <a:ln w="19050" cap="flat" cmpd="sng">
            <a:solidFill>
              <a:srgbClr val="53535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04" name="Shape 404"/>
          <p:cNvSpPr/>
          <p:nvPr/>
        </p:nvSpPr>
        <p:spPr>
          <a:xfrm>
            <a:off x="4520557" y="3208563"/>
            <a:ext cx="995099" cy="593098"/>
          </a:xfrm>
          <a:custGeom>
            <a:avLst/>
            <a:gdLst/>
            <a:ahLst/>
            <a:cxnLst/>
            <a:rect l="0" t="0" r="0" b="0"/>
            <a:pathLst>
              <a:path w="120000" h="120000" extrusionOk="0">
                <a:moveTo>
                  <a:pt x="119817" y="0"/>
                </a:moveTo>
                <a:cubicBezTo>
                  <a:pt x="123059" y="83806"/>
                  <a:pt x="83122" y="123717"/>
                  <a:pt x="0" y="119725"/>
                </a:cubicBezTo>
              </a:path>
            </a:pathLst>
          </a:custGeom>
          <a:noFill/>
          <a:ln w="19050" cap="flat" cmpd="sng">
            <a:solidFill>
              <a:srgbClr val="53535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05" name="Shape 405"/>
          <p:cNvSpPr/>
          <p:nvPr/>
        </p:nvSpPr>
        <p:spPr>
          <a:xfrm>
            <a:off x="4696657" y="3014359"/>
            <a:ext cx="1895700" cy="388500"/>
          </a:xfrm>
          <a:prstGeom prst="roundRect">
            <a:avLst>
              <a:gd name="adj" fmla="val 1307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NATS</a:t>
            </a:r>
          </a:p>
        </p:txBody>
      </p:sp>
      <p:pic>
        <p:nvPicPr>
          <p:cNvPr id="406" name="Shape 406"/>
          <p:cNvPicPr preferRelativeResize="0"/>
          <p:nvPr/>
        </p:nvPicPr>
        <p:blipFill rotWithShape="1">
          <a:blip r:embed="rId9">
            <a:alphaModFix/>
          </a:blip>
          <a:srcRect/>
          <a:stretch/>
        </p:blipFill>
        <p:spPr>
          <a:xfrm>
            <a:off x="4753276" y="3100342"/>
            <a:ext cx="266698" cy="215999"/>
          </a:xfrm>
          <a:prstGeom prst="rect">
            <a:avLst/>
          </a:prstGeom>
          <a:noFill/>
          <a:ln>
            <a:noFill/>
          </a:ln>
        </p:spPr>
      </p:pic>
      <p:cxnSp>
        <p:nvCxnSpPr>
          <p:cNvPr id="407" name="Shape 407"/>
          <p:cNvCxnSpPr>
            <a:stCxn id="405" idx="0"/>
            <a:endCxn id="401" idx="2"/>
          </p:cNvCxnSpPr>
          <p:nvPr/>
        </p:nvCxnSpPr>
        <p:spPr>
          <a:xfrm rot="10800000">
            <a:off x="5644507" y="2411659"/>
            <a:ext cx="0" cy="602700"/>
          </a:xfrm>
          <a:prstGeom prst="straightConnector1">
            <a:avLst/>
          </a:prstGeom>
          <a:noFill/>
          <a:ln w="19050" cap="flat" cmpd="sng">
            <a:solidFill>
              <a:srgbClr val="535353"/>
            </a:solidFill>
            <a:prstDash val="solid"/>
            <a:round/>
            <a:headEnd type="none" w="med" len="med"/>
            <a:tailEnd type="triangle" w="lg" len="lg"/>
          </a:ln>
        </p:spPr>
      </p:cxnSp>
      <p:sp>
        <p:nvSpPr>
          <p:cNvPr id="408" name="Shape 408"/>
          <p:cNvSpPr/>
          <p:nvPr/>
        </p:nvSpPr>
        <p:spPr>
          <a:xfrm>
            <a:off x="8382449" y="1070650"/>
            <a:ext cx="652800" cy="387599"/>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2100" b="0" i="0" u="none" strike="noStrike" cap="none">
                <a:solidFill>
                  <a:srgbClr val="FFFFFF"/>
                </a:solidFill>
                <a:latin typeface="Arial"/>
                <a:ea typeface="Arial"/>
                <a:cs typeface="Arial"/>
                <a:sym typeface="Arial"/>
              </a:rPr>
              <a:t>IaaS</a:t>
            </a:r>
          </a:p>
        </p:txBody>
      </p:sp>
      <p:sp>
        <p:nvSpPr>
          <p:cNvPr id="409" name="Shape 409"/>
          <p:cNvSpPr/>
          <p:nvPr/>
        </p:nvSpPr>
        <p:spPr>
          <a:xfrm>
            <a:off x="1780150" y="2047924"/>
            <a:ext cx="1291500"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        BOSH CLI</a:t>
            </a:r>
          </a:p>
        </p:txBody>
      </p:sp>
      <p:pic>
        <p:nvPicPr>
          <p:cNvPr id="410" name="Shape 410"/>
          <p:cNvPicPr preferRelativeResize="0"/>
          <p:nvPr/>
        </p:nvPicPr>
        <p:blipFill rotWithShape="1">
          <a:blip r:embed="rId8">
            <a:alphaModFix/>
          </a:blip>
          <a:srcRect/>
          <a:stretch/>
        </p:blipFill>
        <p:spPr>
          <a:xfrm>
            <a:off x="1859033" y="2103433"/>
            <a:ext cx="213299" cy="27419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500"/>
                                        <p:tgtEl>
                                          <p:spTgt spid="3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2"/>
                                        </p:tgtEl>
                                        <p:attrNameLst>
                                          <p:attrName>style.visibility</p:attrName>
                                        </p:attrNameLst>
                                      </p:cBhvr>
                                      <p:to>
                                        <p:strVal val="visible"/>
                                      </p:to>
                                    </p:set>
                                    <p:animEffect transition="in" filter="fade">
                                      <p:cBhvr>
                                        <p:cTn id="11" dur="500"/>
                                        <p:tgtEl>
                                          <p:spTgt spid="3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9"/>
                                        </p:tgtEl>
                                        <p:attrNameLst>
                                          <p:attrName>style.visibility</p:attrName>
                                        </p:attrNameLst>
                                      </p:cBhvr>
                                      <p:to>
                                        <p:strVal val="visible"/>
                                      </p:to>
                                    </p:set>
                                    <p:animEffect transition="in" filter="fade">
                                      <p:cBhvr>
                                        <p:cTn id="15" dur="500"/>
                                        <p:tgtEl>
                                          <p:spTgt spid="35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3"/>
                                        </p:tgtEl>
                                        <p:attrNameLst>
                                          <p:attrName>style.visibility</p:attrName>
                                        </p:attrNameLst>
                                      </p:cBhvr>
                                      <p:to>
                                        <p:strVal val="visible"/>
                                      </p:to>
                                    </p:set>
                                    <p:animEffect transition="in" filter="fade">
                                      <p:cBhvr>
                                        <p:cTn id="19" dur="500"/>
                                        <p:tgtEl>
                                          <p:spTgt spid="383"/>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383"/>
                                        </p:tgtEl>
                                      </p:cBhvr>
                                    </p:animEffect>
                                    <p:set>
                                      <p:cBhvr>
                                        <p:cTn id="23" dur="1" fill="hold">
                                          <p:stCondLst>
                                            <p:cond delay="500"/>
                                          </p:stCondLst>
                                        </p:cTn>
                                        <p:tgtEl>
                                          <p:spTgt spid="383"/>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gtEl>
                                        <p:attrNameLst>
                                          <p:attrName>style.visibility</p:attrName>
                                        </p:attrNameLst>
                                      </p:cBhvr>
                                      <p:to>
                                        <p:strVal val="visible"/>
                                      </p:to>
                                    </p:set>
                                    <p:animEffect transition="in" filter="fade">
                                      <p:cBhvr>
                                        <p:cTn id="27" dur="500"/>
                                        <p:tgtEl>
                                          <p:spTgt spid="38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5"/>
                                        </p:tgtEl>
                                        <p:attrNameLst>
                                          <p:attrName>style.visibility</p:attrName>
                                        </p:attrNameLst>
                                      </p:cBhvr>
                                      <p:to>
                                        <p:strVal val="visible"/>
                                      </p:to>
                                    </p:set>
                                    <p:animEffect transition="in" filter="fade">
                                      <p:cBhvr>
                                        <p:cTn id="31" dur="2000"/>
                                        <p:tgtEl>
                                          <p:spTgt spid="385"/>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390"/>
                                        </p:tgtEl>
                                        <p:attrNameLst>
                                          <p:attrName>style.visibility</p:attrName>
                                        </p:attrNameLst>
                                      </p:cBhvr>
                                      <p:to>
                                        <p:strVal val="visible"/>
                                      </p:to>
                                    </p:set>
                                    <p:animEffect transition="in" filter="fade">
                                      <p:cBhvr>
                                        <p:cTn id="35" dur="2000"/>
                                        <p:tgtEl>
                                          <p:spTgt spid="390"/>
                                        </p:tgtEl>
                                      </p:cBhvr>
                                    </p:animEffect>
                                  </p:childTnLst>
                                </p:cTn>
                              </p:par>
                            </p:childTnLst>
                          </p:cTn>
                        </p:par>
                        <p:par>
                          <p:cTn id="36" fill="hold">
                            <p:stCondLst>
                              <p:cond delay="7000"/>
                            </p:stCondLst>
                            <p:childTnLst>
                              <p:par>
                                <p:cTn id="37" presetID="10" presetClass="entr" presetSubtype="0" fill="hold" nodeType="afterEffect">
                                  <p:stCondLst>
                                    <p:cond delay="0"/>
                                  </p:stCondLst>
                                  <p:childTnLst>
                                    <p:set>
                                      <p:cBhvr>
                                        <p:cTn id="38" dur="1" fill="hold">
                                          <p:stCondLst>
                                            <p:cond delay="0"/>
                                          </p:stCondLst>
                                        </p:cTn>
                                        <p:tgtEl>
                                          <p:spTgt spid="395"/>
                                        </p:tgtEl>
                                        <p:attrNameLst>
                                          <p:attrName>style.visibility</p:attrName>
                                        </p:attrNameLst>
                                      </p:cBhvr>
                                      <p:to>
                                        <p:strVal val="visible"/>
                                      </p:to>
                                    </p:set>
                                    <p:animEffect transition="in" filter="fade">
                                      <p:cBhvr>
                                        <p:cTn id="39" dur="2000"/>
                                        <p:tgtEl>
                                          <p:spTgt spid="395"/>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403"/>
                                        </p:tgtEl>
                                        <p:attrNameLst>
                                          <p:attrName>style.visibility</p:attrName>
                                        </p:attrNameLst>
                                      </p:cBhvr>
                                      <p:to>
                                        <p:strVal val="visible"/>
                                      </p:to>
                                    </p:set>
                                    <p:animEffect transition="in" filter="fade">
                                      <p:cBhvr>
                                        <p:cTn id="43" dur="500"/>
                                        <p:tgtEl>
                                          <p:spTgt spid="403"/>
                                        </p:tgtEl>
                                      </p:cBhvr>
                                    </p:animEffect>
                                  </p:childTnLst>
                                </p:cTn>
                              </p:par>
                            </p:childTnLst>
                          </p:cTn>
                        </p:par>
                        <p:par>
                          <p:cTn id="44" fill="hold">
                            <p:stCondLst>
                              <p:cond delay="9500"/>
                            </p:stCondLst>
                            <p:childTnLst>
                              <p:par>
                                <p:cTn id="45" presetID="10" presetClass="entr" presetSubtype="0" fill="hold" nodeType="afterEffect">
                                  <p:stCondLst>
                                    <p:cond delay="0"/>
                                  </p:stCondLst>
                                  <p:childTnLst>
                                    <p:set>
                                      <p:cBhvr>
                                        <p:cTn id="46" dur="1" fill="hold">
                                          <p:stCondLst>
                                            <p:cond delay="0"/>
                                          </p:stCondLst>
                                        </p:cTn>
                                        <p:tgtEl>
                                          <p:spTgt spid="404"/>
                                        </p:tgtEl>
                                        <p:attrNameLst>
                                          <p:attrName>style.visibility</p:attrName>
                                        </p:attrNameLst>
                                      </p:cBhvr>
                                      <p:to>
                                        <p:strVal val="visible"/>
                                      </p:to>
                                    </p:set>
                                    <p:animEffect transition="in" filter="fade">
                                      <p:cBhvr>
                                        <p:cTn id="47" dur="500"/>
                                        <p:tgtEl>
                                          <p:spTgt spid="404"/>
                                        </p:tgtEl>
                                      </p:cBhvr>
                                    </p:animEffect>
                                  </p:childTnLst>
                                </p:cTn>
                              </p:par>
                            </p:childTnLst>
                          </p:cTn>
                        </p:par>
                        <p:par>
                          <p:cTn id="48" fill="hold">
                            <p:stCondLst>
                              <p:cond delay="10000"/>
                            </p:stCondLst>
                            <p:childTnLst>
                              <p:par>
                                <p:cTn id="49" presetID="10" presetClass="entr" presetSubtype="0" fill="hold" nodeType="afterEffect">
                                  <p:stCondLst>
                                    <p:cond delay="0"/>
                                  </p:stCondLst>
                                  <p:childTnLst>
                                    <p:set>
                                      <p:cBhvr>
                                        <p:cTn id="50" dur="1" fill="hold">
                                          <p:stCondLst>
                                            <p:cond delay="0"/>
                                          </p:stCondLst>
                                        </p:cTn>
                                        <p:tgtEl>
                                          <p:spTgt spid="407"/>
                                        </p:tgtEl>
                                        <p:attrNameLst>
                                          <p:attrName>style.visibility</p:attrName>
                                        </p:attrNameLst>
                                      </p:cBhvr>
                                      <p:to>
                                        <p:strVal val="visible"/>
                                      </p:to>
                                    </p:set>
                                    <p:animEffect transition="in" filter="fade">
                                      <p:cBhvr>
                                        <p:cTn id="51" dur="500"/>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3 Components of a BOSH Deployment</a:t>
            </a:r>
          </a:p>
        </p:txBody>
      </p:sp>
      <p:grpSp>
        <p:nvGrpSpPr>
          <p:cNvPr id="416" name="Shape 416"/>
          <p:cNvGrpSpPr/>
          <p:nvPr/>
        </p:nvGrpSpPr>
        <p:grpSpPr>
          <a:xfrm>
            <a:off x="1865593" y="2876960"/>
            <a:ext cx="1441517" cy="1166980"/>
            <a:chOff x="0" y="0"/>
            <a:chExt cx="1441517" cy="1166980"/>
          </a:xfrm>
        </p:grpSpPr>
        <p:sp>
          <p:nvSpPr>
            <p:cNvPr id="417" name="Shape 417"/>
            <p:cNvSpPr/>
            <p:nvPr/>
          </p:nvSpPr>
          <p:spPr>
            <a:xfrm>
              <a:off x="0" y="0"/>
              <a:ext cx="1250700" cy="1002599"/>
            </a:xfrm>
            <a:prstGeom prst="roundRect">
              <a:avLst>
                <a:gd name="adj" fmla="val 80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18" name="Shape 418"/>
            <p:cNvSpPr/>
            <p:nvPr/>
          </p:nvSpPr>
          <p:spPr>
            <a:xfrm>
              <a:off x="100160" y="5578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Stemcell</a:t>
              </a:r>
            </a:p>
          </p:txBody>
        </p:sp>
        <p:sp>
          <p:nvSpPr>
            <p:cNvPr id="419" name="Shape 419"/>
            <p:cNvSpPr/>
            <p:nvPr/>
          </p:nvSpPr>
          <p:spPr>
            <a:xfrm>
              <a:off x="390917" y="628481"/>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grpSp>
        <p:nvGrpSpPr>
          <p:cNvPr id="420" name="Shape 420"/>
          <p:cNvGrpSpPr/>
          <p:nvPr/>
        </p:nvGrpSpPr>
        <p:grpSpPr>
          <a:xfrm>
            <a:off x="3376985" y="1262633"/>
            <a:ext cx="2092499" cy="1037542"/>
            <a:chOff x="38100" y="0"/>
            <a:chExt cx="2092499" cy="1037542"/>
          </a:xfrm>
        </p:grpSpPr>
        <p:sp>
          <p:nvSpPr>
            <p:cNvPr id="421" name="Shape 421"/>
            <p:cNvSpPr/>
            <p:nvPr/>
          </p:nvSpPr>
          <p:spPr>
            <a:xfrm>
              <a:off x="38100" y="664043"/>
              <a:ext cx="2092499" cy="373498"/>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1300" b="0" i="0" u="none" strike="noStrike" cap="none">
                  <a:solidFill>
                    <a:schemeClr val="lt2"/>
                  </a:solidFill>
                  <a:latin typeface="Arial"/>
                  <a:ea typeface="Arial"/>
                  <a:cs typeface="Arial"/>
                  <a:sym typeface="Arial"/>
                </a:rPr>
                <a:t>Manifest</a:t>
              </a:r>
            </a:p>
          </p:txBody>
        </p:sp>
        <p:pic>
          <p:nvPicPr>
            <p:cNvPr id="422" name="Shape 422"/>
            <p:cNvPicPr preferRelativeResize="0"/>
            <p:nvPr/>
          </p:nvPicPr>
          <p:blipFill rotWithShape="1">
            <a:blip r:embed="rId3">
              <a:alphaModFix/>
            </a:blip>
            <a:srcRect/>
            <a:stretch/>
          </p:blipFill>
          <p:spPr>
            <a:xfrm>
              <a:off x="647020" y="0"/>
              <a:ext cx="798600" cy="715800"/>
            </a:xfrm>
            <a:prstGeom prst="rect">
              <a:avLst/>
            </a:prstGeom>
            <a:noFill/>
            <a:ln>
              <a:noFill/>
            </a:ln>
          </p:spPr>
        </p:pic>
      </p:grpSp>
      <p:grpSp>
        <p:nvGrpSpPr>
          <p:cNvPr id="423" name="Shape 423"/>
          <p:cNvGrpSpPr/>
          <p:nvPr/>
        </p:nvGrpSpPr>
        <p:grpSpPr>
          <a:xfrm>
            <a:off x="5008843" y="2876960"/>
            <a:ext cx="2269500" cy="1166999"/>
            <a:chOff x="-153964" y="0"/>
            <a:chExt cx="2269500" cy="1166999"/>
          </a:xfrm>
        </p:grpSpPr>
        <p:pic>
          <p:nvPicPr>
            <p:cNvPr id="424" name="Shape 424"/>
            <p:cNvPicPr preferRelativeResize="0"/>
            <p:nvPr/>
          </p:nvPicPr>
          <p:blipFill rotWithShape="1">
            <a:blip r:embed="rId4">
              <a:alphaModFix/>
            </a:blip>
            <a:srcRect/>
            <a:stretch/>
          </p:blipFill>
          <p:spPr>
            <a:xfrm>
              <a:off x="492893" y="0"/>
              <a:ext cx="1283698" cy="1166999"/>
            </a:xfrm>
            <a:prstGeom prst="rect">
              <a:avLst/>
            </a:prstGeom>
            <a:noFill/>
            <a:ln>
              <a:noFill/>
            </a:ln>
          </p:spPr>
        </p:pic>
        <p:sp>
          <p:nvSpPr>
            <p:cNvPr id="425" name="Shape 425"/>
            <p:cNvSpPr/>
            <p:nvPr/>
          </p:nvSpPr>
          <p:spPr>
            <a:xfrm>
              <a:off x="-153964" y="158131"/>
              <a:ext cx="2269500" cy="4053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a:solidFill>
                    <a:srgbClr val="FFFFFF"/>
                  </a:solidFill>
                  <a:latin typeface="Arial"/>
                  <a:ea typeface="Arial"/>
                  <a:cs typeface="Arial"/>
                  <a:sym typeface="Arial"/>
                </a:rPr>
                <a:t>Release</a:t>
              </a:r>
            </a:p>
          </p:txBody>
        </p:sp>
      </p:grpSp>
      <p:pic>
        <p:nvPicPr>
          <p:cNvPr id="426" name="Shape 426"/>
          <p:cNvPicPr preferRelativeResize="0"/>
          <p:nvPr/>
        </p:nvPicPr>
        <p:blipFill rotWithShape="1">
          <a:blip r:embed="rId5">
            <a:alphaModFix/>
          </a:blip>
          <a:srcRect/>
          <a:stretch/>
        </p:blipFill>
        <p:spPr>
          <a:xfrm rot="-2023302">
            <a:off x="2383685" y="2278653"/>
            <a:ext cx="1808127" cy="76131"/>
          </a:xfrm>
          <a:prstGeom prst="rect">
            <a:avLst/>
          </a:prstGeom>
          <a:noFill/>
          <a:ln>
            <a:noFill/>
          </a:ln>
        </p:spPr>
      </p:pic>
      <p:pic>
        <p:nvPicPr>
          <p:cNvPr id="427" name="Shape 427"/>
          <p:cNvPicPr preferRelativeResize="0"/>
          <p:nvPr/>
        </p:nvPicPr>
        <p:blipFill rotWithShape="1">
          <a:blip r:embed="rId6">
            <a:alphaModFix/>
          </a:blip>
          <a:srcRect/>
          <a:stretch/>
        </p:blipFill>
        <p:spPr>
          <a:xfrm>
            <a:off x="3162692" y="3441700"/>
            <a:ext cx="2521199" cy="76198"/>
          </a:xfrm>
          <a:prstGeom prst="rect">
            <a:avLst/>
          </a:prstGeom>
          <a:noFill/>
          <a:ln>
            <a:noFill/>
          </a:ln>
        </p:spPr>
      </p:pic>
      <p:pic>
        <p:nvPicPr>
          <p:cNvPr id="428" name="Shape 428"/>
          <p:cNvPicPr preferRelativeResize="0"/>
          <p:nvPr/>
        </p:nvPicPr>
        <p:blipFill rotWithShape="1">
          <a:blip r:embed="rId7">
            <a:alphaModFix/>
          </a:blip>
          <a:srcRect/>
          <a:stretch/>
        </p:blipFill>
        <p:spPr>
          <a:xfrm rot="2109393">
            <a:off x="4619109" y="2326475"/>
            <a:ext cx="1745880" cy="76236"/>
          </a:xfrm>
          <a:prstGeom prst="rect">
            <a:avLst/>
          </a:prstGeom>
          <a:noFill/>
          <a:ln>
            <a:noFill/>
          </a:ln>
        </p:spPr>
      </p:pic>
      <p:sp>
        <p:nvSpPr>
          <p:cNvPr id="429" name="Shape 429"/>
          <p:cNvSpPr/>
          <p:nvPr/>
        </p:nvSpPr>
        <p:spPr>
          <a:xfrm>
            <a:off x="1624383" y="3903644"/>
            <a:ext cx="1792200" cy="533399"/>
          </a:xfrm>
          <a:prstGeom prst="rect">
            <a:avLst/>
          </a:prstGeom>
          <a:noFill/>
          <a:ln>
            <a:noFill/>
          </a:ln>
        </p:spPr>
        <p:txBody>
          <a:bodyPr lIns="0" tIns="0" rIns="0" bIns="0" anchor="t" anchorCtr="0">
            <a:noAutofit/>
          </a:bodyPr>
          <a:lstStyle/>
          <a:p>
            <a:pPr marL="0" marR="0" lvl="0" indent="0" algn="ctr" rtl="0">
              <a:spcBef>
                <a:spcPts val="0"/>
              </a:spcBef>
              <a:buClr>
                <a:srgbClr val="138A7E"/>
              </a:buClr>
              <a:buSzPct val="25000"/>
              <a:buFont typeface="Arial"/>
              <a:buNone/>
            </a:pPr>
            <a:r>
              <a:rPr lang="en-US" sz="1300" b="0" i="0" u="none" strike="noStrike" cap="none">
                <a:solidFill>
                  <a:srgbClr val="138A7E"/>
                </a:solidFill>
                <a:latin typeface="Arial"/>
                <a:ea typeface="Arial"/>
                <a:cs typeface="Arial"/>
                <a:sym typeface="Arial"/>
              </a:rPr>
              <a:t>VM / Container template + Agent</a:t>
            </a:r>
          </a:p>
        </p:txBody>
      </p:sp>
      <p:sp>
        <p:nvSpPr>
          <p:cNvPr id="430" name="Shape 430"/>
          <p:cNvSpPr/>
          <p:nvPr/>
        </p:nvSpPr>
        <p:spPr>
          <a:xfrm>
            <a:off x="3527153" y="2217541"/>
            <a:ext cx="1792200" cy="533399"/>
          </a:xfrm>
          <a:prstGeom prst="rect">
            <a:avLst/>
          </a:prstGeom>
          <a:noFill/>
          <a:ln>
            <a:noFill/>
          </a:ln>
        </p:spPr>
        <p:txBody>
          <a:bodyPr lIns="0" tIns="0" rIns="0" bIns="0" anchor="t" anchorCtr="0">
            <a:noAutofit/>
          </a:bodyPr>
          <a:lstStyle/>
          <a:p>
            <a:pPr marL="0" marR="0" lvl="0" indent="0" algn="ctr" rtl="0">
              <a:spcBef>
                <a:spcPts val="0"/>
              </a:spcBef>
              <a:buClr>
                <a:schemeClr val="accent1"/>
              </a:buClr>
              <a:buSzPct val="25000"/>
              <a:buFont typeface="Arial"/>
              <a:buNone/>
            </a:pPr>
            <a:r>
              <a:rPr lang="en-US" sz="1300" b="0" i="0" u="none" strike="noStrike" cap="none">
                <a:solidFill>
                  <a:schemeClr val="accent1"/>
                </a:solidFill>
                <a:latin typeface="Arial"/>
                <a:ea typeface="Arial"/>
                <a:cs typeface="Arial"/>
                <a:sym typeface="Arial"/>
              </a:rPr>
              <a:t>Deployment Descriptor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 calcmode="lin" valueType="num">
                                      <p:cBhvr additive="base">
                                        <p:cTn id="7" dur="750"/>
                                        <p:tgtEl>
                                          <p:spTgt spid="429"/>
                                        </p:tgtEl>
                                        <p:attrNameLst>
                                          <p:attrName>ppt_w</p:attrName>
                                        </p:attrNameLst>
                                      </p:cBhvr>
                                      <p:tavLst>
                                        <p:tav tm="0">
                                          <p:val>
                                            <p:strVal val="0"/>
                                          </p:val>
                                        </p:tav>
                                        <p:tav tm="100000">
                                          <p:val>
                                            <p:strVal val="#ppt_w"/>
                                          </p:val>
                                        </p:tav>
                                      </p:tavLst>
                                    </p:anim>
                                    <p:anim calcmode="lin" valueType="num">
                                      <p:cBhvr additive="base">
                                        <p:cTn id="8" dur="750"/>
                                        <p:tgtEl>
                                          <p:spTgt spid="42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30"/>
                                        </p:tgtEl>
                                        <p:attrNameLst>
                                          <p:attrName>style.visibility</p:attrName>
                                        </p:attrNameLst>
                                      </p:cBhvr>
                                      <p:to>
                                        <p:strVal val="visible"/>
                                      </p:to>
                                    </p:set>
                                    <p:anim calcmode="lin" valueType="num">
                                      <p:cBhvr additive="base">
                                        <p:cTn id="13" dur="750"/>
                                        <p:tgtEl>
                                          <p:spTgt spid="430"/>
                                        </p:tgtEl>
                                        <p:attrNameLst>
                                          <p:attrName>ppt_w</p:attrName>
                                        </p:attrNameLst>
                                      </p:cBhvr>
                                      <p:tavLst>
                                        <p:tav tm="0">
                                          <p:val>
                                            <p:strVal val="0"/>
                                          </p:val>
                                        </p:tav>
                                        <p:tav tm="100000">
                                          <p:val>
                                            <p:strVal val="#ppt_w"/>
                                          </p:val>
                                        </p:tav>
                                      </p:tavLst>
                                    </p:anim>
                                    <p:anim calcmode="lin" valueType="num">
                                      <p:cBhvr additive="base">
                                        <p:cTn id="14" dur="750"/>
                                        <p:tgtEl>
                                          <p:spTgt spid="43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4"/>
        <p:cNvGrpSpPr/>
        <p:nvPr/>
      </p:nvGrpSpPr>
      <p:grpSpPr>
        <a:xfrm>
          <a:off x="0" y="0"/>
          <a:ext cx="0" cy="0"/>
          <a:chOff x="0" y="0"/>
          <a:chExt cx="0" cy="0"/>
        </a:xfrm>
      </p:grpSpPr>
      <p:sp>
        <p:nvSpPr>
          <p:cNvPr id="435" name="Shape 435"/>
          <p:cNvSpPr txBox="1">
            <a:spLocks noGrp="1"/>
          </p:cNvSpPr>
          <p:nvPr>
            <p:ph type="title" idx="4294967295"/>
          </p:nvPr>
        </p:nvSpPr>
        <p:spPr>
          <a:xfrm>
            <a:off x="1119620" y="1712388"/>
            <a:ext cx="5983200" cy="533399"/>
          </a:xfrm>
          <a:prstGeom prst="rect">
            <a:avLst/>
          </a:prstGeom>
          <a:noFill/>
          <a:ln>
            <a:noFill/>
          </a:ln>
        </p:spPr>
        <p:txBody>
          <a:bodyPr lIns="0" tIns="0" rIns="0" bIns="0" anchor="t" anchorCtr="0">
            <a:noAutofit/>
          </a:bodyPr>
          <a:lstStyle/>
          <a:p>
            <a:pPr marL="0" marR="0" lvl="5" indent="0" algn="l" rtl="0">
              <a:lnSpc>
                <a:spcPct val="100000"/>
              </a:lnSpc>
              <a:spcBef>
                <a:spcPts val="0"/>
              </a:spcBef>
              <a:buClr>
                <a:srgbClr val="29756E"/>
              </a:buClr>
              <a:buSzPct val="25000"/>
              <a:buFont typeface="Helvetica Neue"/>
              <a:buNone/>
            </a:pPr>
            <a:r>
              <a:rPr lang="en-US" sz="2600" b="0" i="0" u="none" strike="noStrike" cap="none">
                <a:solidFill>
                  <a:srgbClr val="29756E"/>
                </a:solidFill>
                <a:latin typeface="Helvetica Neue"/>
                <a:ea typeface="Helvetica Neue"/>
                <a:cs typeface="Helvetica Neue"/>
                <a:sym typeface="Helvetica Neue"/>
              </a:rPr>
              <a:t>… so what exactly is a BOSH release?</a:t>
            </a:r>
          </a:p>
        </p:txBody>
      </p:sp>
      <p:sp>
        <p:nvSpPr>
          <p:cNvPr id="436" name="Shape 436"/>
          <p:cNvSpPr txBox="1">
            <a:spLocks noGrp="1"/>
          </p:cNvSpPr>
          <p:nvPr>
            <p:ph type="sldNum" idx="12"/>
          </p:nvPr>
        </p:nvSpPr>
        <p:spPr>
          <a:xfrm>
            <a:off x="8553450" y="5021494"/>
            <a:ext cx="533399" cy="126900"/>
          </a:xfrm>
          <a:prstGeom prst="rect">
            <a:avLst/>
          </a:prstGeom>
          <a:noFill/>
          <a:ln>
            <a:noFill/>
          </a:ln>
        </p:spPr>
        <p:txBody>
          <a:bodyPr lIns="0" tIns="0" rIns="0" bIns="0" anchor="t" anchorCtr="0">
            <a:noAutofit/>
          </a:bodyPr>
          <a:lstStyle/>
          <a:p>
            <a:pPr marL="0" marR="0" lvl="0" indent="0" algn="l" rtl="0">
              <a:spcBef>
                <a:spcPts val="0"/>
              </a:spcBef>
              <a:buClr>
                <a:srgbClr val="000000"/>
              </a:buClr>
              <a:buSzPct val="25000"/>
              <a:buFont typeface="Arial"/>
              <a:buNone/>
            </a:pPr>
            <a:fld id="{00000000-1234-1234-1234-123412341234}" type="slidenum">
              <a:rPr lang="en-US" sz="1800" b="0" i="0" u="none" strike="noStrike" cap="none">
                <a:solidFill>
                  <a:schemeClr val="dk1"/>
                </a:solidFill>
                <a:latin typeface="Source Sans Pro"/>
                <a:ea typeface="Source Sans Pro"/>
                <a:cs typeface="Source Sans Pro"/>
                <a:sym typeface="Source Sans Pro"/>
              </a:rPr>
              <a:t>14</a:t>
            </a:fld>
            <a:endParaRPr lang="en-US" sz="1800" b="0" i="0" u="none" strike="noStrike" cap="none">
              <a:solidFill>
                <a:schemeClr val="dk1"/>
              </a:solidFill>
              <a:latin typeface="Source Sans Pro"/>
              <a:ea typeface="Source Sans Pro"/>
              <a:cs typeface="Source Sans Pro"/>
              <a:sym typeface="Source Sans Pro"/>
            </a:endParaRPr>
          </a:p>
        </p:txBody>
      </p:sp>
      <p:pic>
        <p:nvPicPr>
          <p:cNvPr id="437" name="Shape 437"/>
          <p:cNvPicPr preferRelativeResize="0"/>
          <p:nvPr/>
        </p:nvPicPr>
        <p:blipFill rotWithShape="1">
          <a:blip r:embed="rId3">
            <a:alphaModFix/>
          </a:blip>
          <a:srcRect/>
          <a:stretch/>
        </p:blipFill>
        <p:spPr>
          <a:xfrm>
            <a:off x="2270939" y="2300875"/>
            <a:ext cx="3604500" cy="2027699"/>
          </a:xfrm>
          <a:prstGeom prst="rect">
            <a:avLst/>
          </a:prstGeom>
          <a:noFill/>
          <a:ln>
            <a:noFill/>
          </a:ln>
        </p:spPr>
      </p:pic>
      <p:grpSp>
        <p:nvGrpSpPr>
          <p:cNvPr id="438" name="Shape 438"/>
          <p:cNvGrpSpPr/>
          <p:nvPr/>
        </p:nvGrpSpPr>
        <p:grpSpPr>
          <a:xfrm>
            <a:off x="2680696" y="457431"/>
            <a:ext cx="2269500" cy="1166999"/>
            <a:chOff x="-162002" y="0"/>
            <a:chExt cx="2269500" cy="1166999"/>
          </a:xfrm>
        </p:grpSpPr>
        <p:pic>
          <p:nvPicPr>
            <p:cNvPr id="439" name="Shape 439"/>
            <p:cNvPicPr preferRelativeResize="0"/>
            <p:nvPr/>
          </p:nvPicPr>
          <p:blipFill rotWithShape="1">
            <a:blip r:embed="rId4">
              <a:alphaModFix/>
            </a:blip>
            <a:srcRect/>
            <a:stretch/>
          </p:blipFill>
          <p:spPr>
            <a:xfrm>
              <a:off x="492893" y="0"/>
              <a:ext cx="1283698" cy="1166999"/>
            </a:xfrm>
            <a:prstGeom prst="rect">
              <a:avLst/>
            </a:prstGeom>
            <a:noFill/>
            <a:ln>
              <a:noFill/>
            </a:ln>
          </p:spPr>
        </p:pic>
        <p:sp>
          <p:nvSpPr>
            <p:cNvPr id="440" name="Shape 440"/>
            <p:cNvSpPr/>
            <p:nvPr/>
          </p:nvSpPr>
          <p:spPr>
            <a:xfrm>
              <a:off x="-162002" y="158131"/>
              <a:ext cx="2269500" cy="4053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a:solidFill>
                    <a:srgbClr val="FFFFFF"/>
                  </a:solidFill>
                  <a:latin typeface="Arial"/>
                  <a:ea typeface="Arial"/>
                  <a:cs typeface="Arial"/>
                  <a:sym typeface="Arial"/>
                </a:rPr>
                <a:t>Release</a:t>
              </a:r>
            </a:p>
          </p:txBody>
        </p:sp>
      </p:gr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1500"/>
                                        <p:tgtEl>
                                          <p:spTgt spid="4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Shape 445"/>
          <p:cNvPicPr preferRelativeResize="0"/>
          <p:nvPr/>
        </p:nvPicPr>
        <p:blipFill rotWithShape="1">
          <a:blip r:embed="rId3">
            <a:alphaModFix/>
          </a:blip>
          <a:srcRect/>
          <a:stretch/>
        </p:blipFill>
        <p:spPr>
          <a:xfrm>
            <a:off x="2282733" y="909091"/>
            <a:ext cx="6672331" cy="3627122"/>
          </a:xfrm>
          <a:prstGeom prst="rect">
            <a:avLst/>
          </a:prstGeom>
          <a:noFill/>
          <a:ln>
            <a:noFill/>
          </a:ln>
        </p:spPr>
      </p:pic>
      <p:sp>
        <p:nvSpPr>
          <p:cNvPr id="446" name="Shape 446"/>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Helvetica Neue"/>
              <a:buNone/>
            </a:pPr>
            <a:r>
              <a:rPr lang="en-US" sz="3200" b="0" i="0" u="none" strike="noStrike" cap="none">
                <a:solidFill>
                  <a:srgbClr val="29756E"/>
                </a:solidFill>
                <a:latin typeface="Helvetica Neue"/>
                <a:ea typeface="Helvetica Neue"/>
                <a:cs typeface="Helvetica Neue"/>
                <a:sym typeface="Helvetica Neue"/>
              </a:rPr>
              <a:t>Anatomy of BOSH releases</a:t>
            </a:r>
          </a:p>
        </p:txBody>
      </p:sp>
      <p:sp>
        <p:nvSpPr>
          <p:cNvPr id="447" name="Shape 447"/>
          <p:cNvSpPr/>
          <p:nvPr/>
        </p:nvSpPr>
        <p:spPr>
          <a:xfrm>
            <a:off x="2413441" y="2991310"/>
            <a:ext cx="847288" cy="498307"/>
          </a:xfrm>
          <a:prstGeom prst="rect">
            <a:avLst/>
          </a:prstGeom>
          <a:noFill/>
          <a:ln w="25400" cap="flat" cmpd="sng">
            <a:solidFill>
              <a:srgbClr val="929000"/>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48" name="Shape 448"/>
          <p:cNvSpPr/>
          <p:nvPr/>
        </p:nvSpPr>
        <p:spPr>
          <a:xfrm>
            <a:off x="3261575" y="3016508"/>
            <a:ext cx="750032" cy="426504"/>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1000" b="1" i="0" u="none" strike="noStrike" cap="none">
                <a:solidFill>
                  <a:srgbClr val="F5F5F5"/>
                </a:solidFill>
                <a:latin typeface="Arial"/>
                <a:ea typeface="Arial"/>
                <a:cs typeface="Arial"/>
                <a:sym typeface="Arial"/>
              </a:rPr>
              <a:t>Templates &amp; Packages</a:t>
            </a:r>
          </a:p>
        </p:txBody>
      </p:sp>
      <p:pic>
        <p:nvPicPr>
          <p:cNvPr id="449" name="Shape 449"/>
          <p:cNvPicPr preferRelativeResize="0"/>
          <p:nvPr/>
        </p:nvPicPr>
        <p:blipFill rotWithShape="1">
          <a:blip r:embed="rId4">
            <a:alphaModFix/>
          </a:blip>
          <a:srcRect/>
          <a:stretch/>
        </p:blipFill>
        <p:spPr>
          <a:xfrm>
            <a:off x="2818347" y="3372842"/>
            <a:ext cx="628335" cy="502221"/>
          </a:xfrm>
          <a:prstGeom prst="rect">
            <a:avLst/>
          </a:prstGeom>
          <a:noFill/>
          <a:ln>
            <a:noFill/>
          </a:ln>
        </p:spPr>
      </p:pic>
      <p:pic>
        <p:nvPicPr>
          <p:cNvPr id="450" name="Shape 450"/>
          <p:cNvPicPr preferRelativeResize="0"/>
          <p:nvPr/>
        </p:nvPicPr>
        <p:blipFill rotWithShape="1">
          <a:blip r:embed="rId5">
            <a:alphaModFix/>
          </a:blip>
          <a:srcRect/>
          <a:stretch/>
        </p:blipFill>
        <p:spPr>
          <a:xfrm>
            <a:off x="5436653" y="3632053"/>
            <a:ext cx="645393" cy="580797"/>
          </a:xfrm>
          <a:prstGeom prst="rect">
            <a:avLst/>
          </a:prstGeom>
          <a:noFill/>
          <a:ln>
            <a:noFill/>
          </a:ln>
        </p:spPr>
      </p:pic>
      <p:sp>
        <p:nvSpPr>
          <p:cNvPr id="451" name="Shape 451"/>
          <p:cNvSpPr/>
          <p:nvPr/>
        </p:nvSpPr>
        <p:spPr>
          <a:xfrm>
            <a:off x="5200144" y="3451348"/>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1000" b="0" i="0" u="none" strike="noStrike" cap="none">
                <a:solidFill>
                  <a:srgbClr val="F5F5F5"/>
                </a:solidFill>
                <a:latin typeface="Arial"/>
                <a:ea typeface="Arial"/>
                <a:cs typeface="Arial"/>
                <a:sym typeface="Arial"/>
              </a:rPr>
              <a:t>Blobs</a:t>
            </a:r>
          </a:p>
        </p:txBody>
      </p:sp>
      <p:pic>
        <p:nvPicPr>
          <p:cNvPr id="452" name="Shape 452"/>
          <p:cNvPicPr preferRelativeResize="0"/>
          <p:nvPr/>
        </p:nvPicPr>
        <p:blipFill rotWithShape="1">
          <a:blip r:embed="rId5">
            <a:alphaModFix/>
          </a:blip>
          <a:srcRect/>
          <a:stretch/>
        </p:blipFill>
        <p:spPr>
          <a:xfrm>
            <a:off x="5354982" y="3699785"/>
            <a:ext cx="645393" cy="580797"/>
          </a:xfrm>
          <a:prstGeom prst="rect">
            <a:avLst/>
          </a:prstGeom>
          <a:noFill/>
          <a:ln>
            <a:noFill/>
          </a:ln>
        </p:spPr>
      </p:pic>
      <p:pic>
        <p:nvPicPr>
          <p:cNvPr id="453" name="Shape 453"/>
          <p:cNvPicPr preferRelativeResize="0"/>
          <p:nvPr/>
        </p:nvPicPr>
        <p:blipFill rotWithShape="1">
          <a:blip r:embed="rId5">
            <a:alphaModFix/>
          </a:blip>
          <a:srcRect/>
          <a:stretch/>
        </p:blipFill>
        <p:spPr>
          <a:xfrm>
            <a:off x="5287250" y="3767519"/>
            <a:ext cx="645393" cy="580797"/>
          </a:xfrm>
          <a:prstGeom prst="rect">
            <a:avLst/>
          </a:prstGeom>
          <a:noFill/>
          <a:ln>
            <a:noFill/>
          </a:ln>
        </p:spPr>
      </p:pic>
      <p:grpSp>
        <p:nvGrpSpPr>
          <p:cNvPr id="454" name="Shape 454"/>
          <p:cNvGrpSpPr/>
          <p:nvPr/>
        </p:nvGrpSpPr>
        <p:grpSpPr>
          <a:xfrm>
            <a:off x="3691569" y="1016509"/>
            <a:ext cx="1868578" cy="1519248"/>
            <a:chOff x="0" y="0"/>
            <a:chExt cx="2004673" cy="1629900"/>
          </a:xfrm>
        </p:grpSpPr>
        <p:sp>
          <p:nvSpPr>
            <p:cNvPr id="455" name="Shape 455"/>
            <p:cNvSpPr/>
            <p:nvPr/>
          </p:nvSpPr>
          <p:spPr>
            <a:xfrm>
              <a:off x="47773" y="0"/>
              <a:ext cx="1956900" cy="1405200"/>
            </a:xfrm>
            <a:prstGeom prst="roundRect">
              <a:avLst>
                <a:gd name="adj" fmla="val 57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grpSp>
          <p:nvGrpSpPr>
            <p:cNvPr id="456" name="Shape 456"/>
            <p:cNvGrpSpPr/>
            <p:nvPr/>
          </p:nvGrpSpPr>
          <p:grpSpPr>
            <a:xfrm>
              <a:off x="692005" y="581923"/>
              <a:ext cx="894600" cy="334200"/>
              <a:chOff x="-35922" y="-35922"/>
              <a:chExt cx="894600" cy="334200"/>
            </a:xfrm>
          </p:grpSpPr>
          <p:pic>
            <p:nvPicPr>
              <p:cNvPr id="457" name="Shape 457"/>
              <p:cNvPicPr preferRelativeResize="0"/>
              <p:nvPr/>
            </p:nvPicPr>
            <p:blipFill rotWithShape="1">
              <a:blip r:embed="rId6">
                <a:alphaModFix/>
              </a:blip>
              <a:srcRect/>
              <a:stretch/>
            </p:blipFill>
            <p:spPr>
              <a:xfrm>
                <a:off x="-35922" y="-35922"/>
                <a:ext cx="894600" cy="334200"/>
              </a:xfrm>
              <a:prstGeom prst="rect">
                <a:avLst/>
              </a:prstGeom>
              <a:noFill/>
              <a:ln>
                <a:noFill/>
              </a:ln>
            </p:spPr>
          </p:pic>
          <p:sp>
            <p:nvSpPr>
              <p:cNvPr id="458" name="Shape 458"/>
              <p:cNvSpPr/>
              <p:nvPr/>
            </p:nvSpPr>
            <p:spPr>
              <a:xfrm>
                <a:off x="15063" y="8293"/>
                <a:ext cx="792600" cy="2316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nvGrpSpPr>
            <p:cNvPr id="459" name="Shape 459"/>
            <p:cNvGrpSpPr/>
            <p:nvPr/>
          </p:nvGrpSpPr>
          <p:grpSpPr>
            <a:xfrm>
              <a:off x="0" y="486177"/>
              <a:ext cx="1685563" cy="1143723"/>
              <a:chOff x="0" y="0"/>
              <a:chExt cx="1685563" cy="1143723"/>
            </a:xfrm>
          </p:grpSpPr>
          <p:sp>
            <p:nvSpPr>
              <p:cNvPr id="460" name="Shape 460"/>
              <p:cNvSpPr/>
              <p:nvPr/>
            </p:nvSpPr>
            <p:spPr>
              <a:xfrm>
                <a:off x="0" y="60522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000" b="0" i="0" u="none" strike="noStrike" cap="none">
                    <a:solidFill>
                      <a:srgbClr val="FFFFFF"/>
                    </a:solidFill>
                    <a:latin typeface="Arial"/>
                    <a:ea typeface="Arial"/>
                    <a:cs typeface="Arial"/>
                    <a:sym typeface="Arial"/>
                  </a:rPr>
                  <a:t>Monit</a:t>
                </a:r>
              </a:p>
            </p:txBody>
          </p:sp>
          <p:sp>
            <p:nvSpPr>
              <p:cNvPr id="461" name="Shape 461"/>
              <p:cNvSpPr/>
              <p:nvPr/>
            </p:nvSpPr>
            <p:spPr>
              <a:xfrm>
                <a:off x="592964" y="0"/>
                <a:ext cx="1092599" cy="534600"/>
              </a:xfrm>
              <a:prstGeom prst="rect">
                <a:avLst/>
              </a:prstGeom>
              <a:noFill/>
              <a:ln w="25400" cap="flat" cmpd="sng">
                <a:solidFill>
                  <a:srgbClr val="FFFFFF"/>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462" name="Shape 462"/>
              <p:cNvPicPr preferRelativeResize="0"/>
              <p:nvPr/>
            </p:nvPicPr>
            <p:blipFill rotWithShape="1">
              <a:blip r:embed="rId7">
                <a:alphaModFix/>
              </a:blip>
              <a:srcRect/>
              <a:stretch/>
            </p:blipFill>
            <p:spPr>
              <a:xfrm>
                <a:off x="429979" y="439472"/>
                <a:ext cx="241498" cy="228900"/>
              </a:xfrm>
              <a:prstGeom prst="rect">
                <a:avLst/>
              </a:prstGeom>
              <a:noFill/>
              <a:ln>
                <a:noFill/>
              </a:ln>
            </p:spPr>
          </p:pic>
        </p:grpSp>
      </p:grpSp>
      <p:grpSp>
        <p:nvGrpSpPr>
          <p:cNvPr id="463" name="Shape 463"/>
          <p:cNvGrpSpPr/>
          <p:nvPr/>
        </p:nvGrpSpPr>
        <p:grpSpPr>
          <a:xfrm>
            <a:off x="3554816" y="1113500"/>
            <a:ext cx="1868578" cy="1519248"/>
            <a:chOff x="0" y="0"/>
            <a:chExt cx="2004673" cy="1629900"/>
          </a:xfrm>
        </p:grpSpPr>
        <p:sp>
          <p:nvSpPr>
            <p:cNvPr id="464" name="Shape 464"/>
            <p:cNvSpPr/>
            <p:nvPr/>
          </p:nvSpPr>
          <p:spPr>
            <a:xfrm>
              <a:off x="47773" y="0"/>
              <a:ext cx="1956900" cy="1405200"/>
            </a:xfrm>
            <a:prstGeom prst="roundRect">
              <a:avLst>
                <a:gd name="adj" fmla="val 57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grpSp>
          <p:nvGrpSpPr>
            <p:cNvPr id="465" name="Shape 465"/>
            <p:cNvGrpSpPr/>
            <p:nvPr/>
          </p:nvGrpSpPr>
          <p:grpSpPr>
            <a:xfrm>
              <a:off x="692005" y="581923"/>
              <a:ext cx="894600" cy="334200"/>
              <a:chOff x="-35922" y="-35922"/>
              <a:chExt cx="894600" cy="334200"/>
            </a:xfrm>
          </p:grpSpPr>
          <p:pic>
            <p:nvPicPr>
              <p:cNvPr id="466" name="Shape 466"/>
              <p:cNvPicPr preferRelativeResize="0"/>
              <p:nvPr/>
            </p:nvPicPr>
            <p:blipFill rotWithShape="1">
              <a:blip r:embed="rId6">
                <a:alphaModFix/>
              </a:blip>
              <a:srcRect/>
              <a:stretch/>
            </p:blipFill>
            <p:spPr>
              <a:xfrm>
                <a:off x="-35922" y="-35922"/>
                <a:ext cx="894600" cy="334200"/>
              </a:xfrm>
              <a:prstGeom prst="rect">
                <a:avLst/>
              </a:prstGeom>
              <a:noFill/>
              <a:ln>
                <a:noFill/>
              </a:ln>
            </p:spPr>
          </p:pic>
          <p:sp>
            <p:nvSpPr>
              <p:cNvPr id="467" name="Shape 467"/>
              <p:cNvSpPr/>
              <p:nvPr/>
            </p:nvSpPr>
            <p:spPr>
              <a:xfrm>
                <a:off x="15063" y="8293"/>
                <a:ext cx="792600" cy="2316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nvGrpSpPr>
            <p:cNvPr id="468" name="Shape 468"/>
            <p:cNvGrpSpPr/>
            <p:nvPr/>
          </p:nvGrpSpPr>
          <p:grpSpPr>
            <a:xfrm>
              <a:off x="0" y="486177"/>
              <a:ext cx="1685563" cy="1143723"/>
              <a:chOff x="0" y="0"/>
              <a:chExt cx="1685563" cy="1143723"/>
            </a:xfrm>
          </p:grpSpPr>
          <p:sp>
            <p:nvSpPr>
              <p:cNvPr id="469" name="Shape 469"/>
              <p:cNvSpPr/>
              <p:nvPr/>
            </p:nvSpPr>
            <p:spPr>
              <a:xfrm>
                <a:off x="0" y="60522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000" b="0" i="0" u="none" strike="noStrike" cap="none">
                    <a:solidFill>
                      <a:srgbClr val="FFFFFF"/>
                    </a:solidFill>
                    <a:latin typeface="Arial"/>
                    <a:ea typeface="Arial"/>
                    <a:cs typeface="Arial"/>
                    <a:sym typeface="Arial"/>
                  </a:rPr>
                  <a:t>Monit</a:t>
                </a:r>
              </a:p>
            </p:txBody>
          </p:sp>
          <p:sp>
            <p:nvSpPr>
              <p:cNvPr id="470" name="Shape 470"/>
              <p:cNvSpPr/>
              <p:nvPr/>
            </p:nvSpPr>
            <p:spPr>
              <a:xfrm>
                <a:off x="592964" y="0"/>
                <a:ext cx="1092599" cy="534600"/>
              </a:xfrm>
              <a:prstGeom prst="rect">
                <a:avLst/>
              </a:prstGeom>
              <a:noFill/>
              <a:ln w="25400" cap="flat" cmpd="sng">
                <a:solidFill>
                  <a:srgbClr val="FFFFFF"/>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471" name="Shape 471"/>
              <p:cNvPicPr preferRelativeResize="0"/>
              <p:nvPr/>
            </p:nvPicPr>
            <p:blipFill rotWithShape="1">
              <a:blip r:embed="rId7">
                <a:alphaModFix/>
              </a:blip>
              <a:srcRect/>
              <a:stretch/>
            </p:blipFill>
            <p:spPr>
              <a:xfrm>
                <a:off x="429979" y="439472"/>
                <a:ext cx="241498" cy="228900"/>
              </a:xfrm>
              <a:prstGeom prst="rect">
                <a:avLst/>
              </a:prstGeom>
              <a:noFill/>
              <a:ln>
                <a:noFill/>
              </a:ln>
            </p:spPr>
          </p:pic>
        </p:grpSp>
      </p:grpSp>
      <p:pic>
        <p:nvPicPr>
          <p:cNvPr id="472" name="Shape 472"/>
          <p:cNvPicPr preferRelativeResize="0"/>
          <p:nvPr/>
        </p:nvPicPr>
        <p:blipFill rotWithShape="1">
          <a:blip r:embed="rId4">
            <a:alphaModFix/>
          </a:blip>
          <a:srcRect/>
          <a:stretch/>
        </p:blipFill>
        <p:spPr>
          <a:xfrm>
            <a:off x="3368680" y="3372842"/>
            <a:ext cx="628335" cy="502221"/>
          </a:xfrm>
          <a:prstGeom prst="rect">
            <a:avLst/>
          </a:prstGeom>
          <a:noFill/>
          <a:ln>
            <a:noFill/>
          </a:ln>
        </p:spPr>
      </p:pic>
      <p:pic>
        <p:nvPicPr>
          <p:cNvPr id="473" name="Shape 473"/>
          <p:cNvPicPr preferRelativeResize="0"/>
          <p:nvPr/>
        </p:nvPicPr>
        <p:blipFill rotWithShape="1">
          <a:blip r:embed="rId4">
            <a:alphaModFix/>
          </a:blip>
          <a:srcRect/>
          <a:stretch/>
        </p:blipFill>
        <p:spPr>
          <a:xfrm>
            <a:off x="3085047" y="3495607"/>
            <a:ext cx="628335" cy="502221"/>
          </a:xfrm>
          <a:prstGeom prst="rect">
            <a:avLst/>
          </a:prstGeom>
          <a:noFill/>
          <a:ln>
            <a:noFill/>
          </a:ln>
        </p:spPr>
      </p:pic>
      <p:sp>
        <p:nvSpPr>
          <p:cNvPr id="474" name="Shape 474"/>
          <p:cNvSpPr/>
          <p:nvPr/>
        </p:nvSpPr>
        <p:spPr>
          <a:xfrm>
            <a:off x="3818823" y="2631592"/>
            <a:ext cx="310111" cy="393721"/>
          </a:xfrm>
          <a:custGeom>
            <a:avLst/>
            <a:gdLst/>
            <a:ahLst/>
            <a:cxnLst/>
            <a:rect l="0" t="0" r="0" b="0"/>
            <a:pathLst>
              <a:path w="120000" h="120000" extrusionOk="0">
                <a:moveTo>
                  <a:pt x="120000" y="0"/>
                </a:moveTo>
                <a:cubicBezTo>
                  <a:pt x="94205" y="47627"/>
                  <a:pt x="54205" y="87627"/>
                  <a:pt x="0" y="120000"/>
                </a:cubicBezTo>
              </a:path>
            </a:pathLst>
          </a:custGeom>
          <a:noFill/>
          <a:ln w="25400" cap="flat" cmpd="sng">
            <a:solidFill>
              <a:srgbClr val="29756E"/>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75" name="Shape 475"/>
          <p:cNvSpPr/>
          <p:nvPr/>
        </p:nvSpPr>
        <p:spPr>
          <a:xfrm>
            <a:off x="3205999" y="2700350"/>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Depends</a:t>
            </a:r>
          </a:p>
        </p:txBody>
      </p:sp>
      <p:sp>
        <p:nvSpPr>
          <p:cNvPr id="476" name="Shape 476"/>
          <p:cNvSpPr/>
          <p:nvPr/>
        </p:nvSpPr>
        <p:spPr>
          <a:xfrm>
            <a:off x="3142106" y="3909680"/>
            <a:ext cx="528226" cy="363802"/>
          </a:xfrm>
          <a:custGeom>
            <a:avLst/>
            <a:gdLst/>
            <a:ahLst/>
            <a:cxnLst/>
            <a:rect l="0" t="0" r="0" b="0"/>
            <a:pathLst>
              <a:path w="120000" h="120000" extrusionOk="0">
                <a:moveTo>
                  <a:pt x="120000" y="17390"/>
                </a:moveTo>
                <a:cubicBezTo>
                  <a:pt x="53605" y="159773"/>
                  <a:pt x="13605" y="153973"/>
                  <a:pt x="0" y="0"/>
                </a:cubicBezTo>
              </a:path>
            </a:pathLst>
          </a:custGeom>
          <a:noFill/>
          <a:ln w="25400" cap="flat" cmpd="sng">
            <a:solidFill>
              <a:srgbClr val="29756E"/>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77" name="Shape 477"/>
          <p:cNvSpPr/>
          <p:nvPr/>
        </p:nvSpPr>
        <p:spPr>
          <a:xfrm>
            <a:off x="3935996" y="3253930"/>
            <a:ext cx="1546650" cy="614632"/>
          </a:xfrm>
          <a:custGeom>
            <a:avLst/>
            <a:gdLst/>
            <a:ahLst/>
            <a:cxnLst/>
            <a:rect l="0" t="0" r="0" b="0"/>
            <a:pathLst>
              <a:path w="120000" h="120000" extrusionOk="0">
                <a:moveTo>
                  <a:pt x="0" y="0"/>
                </a:moveTo>
                <a:cubicBezTo>
                  <a:pt x="45705" y="6422"/>
                  <a:pt x="85705" y="46422"/>
                  <a:pt x="120000" y="120000"/>
                </a:cubicBezTo>
              </a:path>
            </a:pathLst>
          </a:custGeom>
          <a:noFill/>
          <a:ln w="25400" cap="flat" cmpd="sng">
            <a:solidFill>
              <a:srgbClr val="29756E"/>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78" name="Shape 478"/>
          <p:cNvSpPr/>
          <p:nvPr/>
        </p:nvSpPr>
        <p:spPr>
          <a:xfrm>
            <a:off x="3975600" y="3495625"/>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Depends</a:t>
            </a:r>
          </a:p>
        </p:txBody>
      </p:sp>
      <p:sp>
        <p:nvSpPr>
          <p:cNvPr id="479" name="Shape 479"/>
          <p:cNvSpPr/>
          <p:nvPr/>
        </p:nvSpPr>
        <p:spPr>
          <a:xfrm>
            <a:off x="2829399" y="4266882"/>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Depends</a:t>
            </a:r>
          </a:p>
        </p:txBody>
      </p:sp>
      <p:sp>
        <p:nvSpPr>
          <p:cNvPr id="480" name="Shape 480"/>
          <p:cNvSpPr/>
          <p:nvPr/>
        </p:nvSpPr>
        <p:spPr>
          <a:xfrm>
            <a:off x="2253721" y="3044574"/>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Packaging</a:t>
            </a:r>
          </a:p>
        </p:txBody>
      </p:sp>
      <p:sp>
        <p:nvSpPr>
          <p:cNvPr id="481" name="Shape 481"/>
          <p:cNvSpPr/>
          <p:nvPr/>
        </p:nvSpPr>
        <p:spPr>
          <a:xfrm>
            <a:off x="2360383" y="3209674"/>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Pre-Packaging</a:t>
            </a:r>
          </a:p>
        </p:txBody>
      </p:sp>
      <p:sp>
        <p:nvSpPr>
          <p:cNvPr id="482" name="Shape 482"/>
          <p:cNvSpPr/>
          <p:nvPr/>
        </p:nvSpPr>
        <p:spPr>
          <a:xfrm>
            <a:off x="2083207" y="2752040"/>
            <a:ext cx="979274" cy="213081"/>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Scripts:</a:t>
            </a:r>
          </a:p>
        </p:txBody>
      </p:sp>
      <p:grpSp>
        <p:nvGrpSpPr>
          <p:cNvPr id="483" name="Shape 483"/>
          <p:cNvGrpSpPr/>
          <p:nvPr/>
        </p:nvGrpSpPr>
        <p:grpSpPr>
          <a:xfrm>
            <a:off x="6470698" y="2715485"/>
            <a:ext cx="665807" cy="859050"/>
            <a:chOff x="0" y="0"/>
            <a:chExt cx="714300" cy="921618"/>
          </a:xfrm>
        </p:grpSpPr>
        <p:sp>
          <p:nvSpPr>
            <p:cNvPr id="484" name="Shape 484"/>
            <p:cNvSpPr/>
            <p:nvPr/>
          </p:nvSpPr>
          <p:spPr>
            <a:xfrm>
              <a:off x="19385" y="0"/>
              <a:ext cx="674100" cy="36630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1300" b="0" i="0" u="none" strike="noStrike" cap="none">
                  <a:solidFill>
                    <a:srgbClr val="F5F5F5"/>
                  </a:solidFill>
                  <a:latin typeface="Arial"/>
                  <a:ea typeface="Arial"/>
                  <a:cs typeface="Arial"/>
                  <a:sym typeface="Arial"/>
                </a:rPr>
                <a:t>src</a:t>
              </a:r>
            </a:p>
          </p:txBody>
        </p:sp>
        <p:pic>
          <p:nvPicPr>
            <p:cNvPr id="485" name="Shape 485"/>
            <p:cNvPicPr preferRelativeResize="0"/>
            <p:nvPr/>
          </p:nvPicPr>
          <p:blipFill rotWithShape="1">
            <a:blip r:embed="rId8">
              <a:alphaModFix/>
            </a:blip>
            <a:srcRect/>
            <a:stretch/>
          </p:blipFill>
          <p:spPr>
            <a:xfrm>
              <a:off x="0" y="207317"/>
              <a:ext cx="714300" cy="714300"/>
            </a:xfrm>
            <a:prstGeom prst="rect">
              <a:avLst/>
            </a:prstGeom>
            <a:noFill/>
            <a:ln>
              <a:noFill/>
            </a:ln>
          </p:spPr>
        </p:pic>
      </p:grpSp>
      <p:grpSp>
        <p:nvGrpSpPr>
          <p:cNvPr id="486" name="Shape 486"/>
          <p:cNvGrpSpPr/>
          <p:nvPr/>
        </p:nvGrpSpPr>
        <p:grpSpPr>
          <a:xfrm>
            <a:off x="3313719" y="1211779"/>
            <a:ext cx="1965741" cy="1519248"/>
            <a:chOff x="-104240" y="0"/>
            <a:chExt cx="2108913" cy="1629900"/>
          </a:xfrm>
        </p:grpSpPr>
        <p:sp>
          <p:nvSpPr>
            <p:cNvPr id="487" name="Shape 487"/>
            <p:cNvSpPr/>
            <p:nvPr/>
          </p:nvSpPr>
          <p:spPr>
            <a:xfrm>
              <a:off x="47773" y="0"/>
              <a:ext cx="1956900" cy="1405200"/>
            </a:xfrm>
            <a:prstGeom prst="roundRect">
              <a:avLst>
                <a:gd name="adj" fmla="val 57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488" name="Shape 488"/>
            <p:cNvSpPr/>
            <p:nvPr/>
          </p:nvSpPr>
          <p:spPr>
            <a:xfrm>
              <a:off x="-104240" y="78439"/>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a:solidFill>
                    <a:srgbClr val="FFFFFF"/>
                  </a:solidFill>
                  <a:latin typeface="Arial"/>
                  <a:ea typeface="Arial"/>
                  <a:cs typeface="Arial"/>
                  <a:sym typeface="Arial"/>
                </a:rPr>
                <a:t>Job</a:t>
              </a:r>
            </a:p>
          </p:txBody>
        </p:sp>
        <p:grpSp>
          <p:nvGrpSpPr>
            <p:cNvPr id="489" name="Shape 489"/>
            <p:cNvGrpSpPr/>
            <p:nvPr/>
          </p:nvGrpSpPr>
          <p:grpSpPr>
            <a:xfrm>
              <a:off x="692005" y="581923"/>
              <a:ext cx="894600" cy="334200"/>
              <a:chOff x="-35922" y="-35922"/>
              <a:chExt cx="894600" cy="334200"/>
            </a:xfrm>
          </p:grpSpPr>
          <p:pic>
            <p:nvPicPr>
              <p:cNvPr id="490" name="Shape 490"/>
              <p:cNvPicPr preferRelativeResize="0"/>
              <p:nvPr/>
            </p:nvPicPr>
            <p:blipFill rotWithShape="1">
              <a:blip r:embed="rId6">
                <a:alphaModFix/>
              </a:blip>
              <a:srcRect/>
              <a:stretch/>
            </p:blipFill>
            <p:spPr>
              <a:xfrm>
                <a:off x="-35922" y="-35922"/>
                <a:ext cx="894600" cy="334200"/>
              </a:xfrm>
              <a:prstGeom prst="rect">
                <a:avLst/>
              </a:prstGeom>
              <a:noFill/>
              <a:ln>
                <a:noFill/>
              </a:ln>
            </p:spPr>
          </p:pic>
          <p:sp>
            <p:nvSpPr>
              <p:cNvPr id="491" name="Shape 491"/>
              <p:cNvSpPr/>
              <p:nvPr/>
            </p:nvSpPr>
            <p:spPr>
              <a:xfrm>
                <a:off x="15063" y="8293"/>
                <a:ext cx="792600" cy="2316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nvGrpSpPr>
            <p:cNvPr id="492" name="Shape 492"/>
            <p:cNvGrpSpPr/>
            <p:nvPr/>
          </p:nvGrpSpPr>
          <p:grpSpPr>
            <a:xfrm>
              <a:off x="0" y="486177"/>
              <a:ext cx="1685563" cy="1143723"/>
              <a:chOff x="0" y="0"/>
              <a:chExt cx="1685563" cy="1143723"/>
            </a:xfrm>
          </p:grpSpPr>
          <p:sp>
            <p:nvSpPr>
              <p:cNvPr id="493" name="Shape 493"/>
              <p:cNvSpPr/>
              <p:nvPr/>
            </p:nvSpPr>
            <p:spPr>
              <a:xfrm>
                <a:off x="0" y="60522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100" b="0" i="0" u="none" strike="noStrike" cap="none">
                    <a:solidFill>
                      <a:srgbClr val="FFFFFF"/>
                    </a:solidFill>
                    <a:latin typeface="Arial"/>
                    <a:ea typeface="Arial"/>
                    <a:cs typeface="Arial"/>
                    <a:sym typeface="Arial"/>
                  </a:rPr>
                  <a:t>Monit</a:t>
                </a:r>
              </a:p>
            </p:txBody>
          </p:sp>
          <p:sp>
            <p:nvSpPr>
              <p:cNvPr id="494" name="Shape 494"/>
              <p:cNvSpPr/>
              <p:nvPr/>
            </p:nvSpPr>
            <p:spPr>
              <a:xfrm>
                <a:off x="592964" y="0"/>
                <a:ext cx="1092599" cy="534600"/>
              </a:xfrm>
              <a:prstGeom prst="rect">
                <a:avLst/>
              </a:prstGeom>
              <a:noFill/>
              <a:ln w="25400" cap="flat" cmpd="sng">
                <a:solidFill>
                  <a:srgbClr val="FFFFFF"/>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495" name="Shape 495"/>
              <p:cNvPicPr preferRelativeResize="0"/>
              <p:nvPr/>
            </p:nvPicPr>
            <p:blipFill rotWithShape="1">
              <a:blip r:embed="rId7">
                <a:alphaModFix/>
              </a:blip>
              <a:srcRect/>
              <a:stretch/>
            </p:blipFill>
            <p:spPr>
              <a:xfrm>
                <a:off x="429979" y="439472"/>
                <a:ext cx="241498" cy="228900"/>
              </a:xfrm>
              <a:prstGeom prst="rect">
                <a:avLst/>
              </a:prstGeom>
              <a:noFill/>
              <a:ln>
                <a:noFill/>
              </a:ln>
            </p:spPr>
          </p:pic>
        </p:grpSp>
      </p:grpSp>
      <p:pic>
        <p:nvPicPr>
          <p:cNvPr id="496" name="Shape 496"/>
          <p:cNvPicPr preferRelativeResize="0"/>
          <p:nvPr/>
        </p:nvPicPr>
        <p:blipFill rotWithShape="1">
          <a:blip r:embed="rId9">
            <a:alphaModFix/>
          </a:blip>
          <a:srcRect/>
          <a:stretch/>
        </p:blipFill>
        <p:spPr>
          <a:xfrm>
            <a:off x="148281" y="1018390"/>
            <a:ext cx="1547700" cy="1370400"/>
          </a:xfrm>
          <a:prstGeom prst="rect">
            <a:avLst/>
          </a:prstGeom>
          <a:noFill/>
          <a:ln>
            <a:noFill/>
          </a:ln>
        </p:spPr>
      </p:pic>
      <p:grpSp>
        <p:nvGrpSpPr>
          <p:cNvPr id="497" name="Shape 497"/>
          <p:cNvGrpSpPr/>
          <p:nvPr/>
        </p:nvGrpSpPr>
        <p:grpSpPr>
          <a:xfrm>
            <a:off x="-229276" y="2263467"/>
            <a:ext cx="965100" cy="888080"/>
            <a:chOff x="0" y="72341"/>
            <a:chExt cx="965100" cy="888080"/>
          </a:xfrm>
        </p:grpSpPr>
        <p:sp>
          <p:nvSpPr>
            <p:cNvPr id="498" name="Shape 498"/>
            <p:cNvSpPr/>
            <p:nvPr/>
          </p:nvSpPr>
          <p:spPr>
            <a:xfrm>
              <a:off x="0" y="421922"/>
              <a:ext cx="965100" cy="538499"/>
            </a:xfrm>
            <a:prstGeom prst="rect">
              <a:avLst/>
            </a:prstGeom>
            <a:noFill/>
            <a:ln>
              <a:noFill/>
            </a:ln>
          </p:spPr>
          <p:txBody>
            <a:bodyPr lIns="0" tIns="0" rIns="0" bIns="0" anchor="t" anchorCtr="0">
              <a:noAutofit/>
            </a:bodyPr>
            <a:lstStyle/>
            <a:p>
              <a:pPr marL="0" marR="0" lvl="0" indent="0" algn="ctr" rtl="0">
                <a:spcBef>
                  <a:spcPts val="0"/>
                </a:spcBef>
                <a:buClr>
                  <a:srgbClr val="29756E"/>
                </a:buClr>
                <a:buSzPct val="25000"/>
                <a:buFont typeface="Arial"/>
                <a:buNone/>
              </a:pPr>
              <a:r>
                <a:rPr lang="en-US" sz="800" b="0" i="0" u="none" strike="noStrike" cap="none">
                  <a:solidFill>
                    <a:srgbClr val="29756E"/>
                  </a:solidFill>
                  <a:latin typeface="Arial"/>
                  <a:ea typeface="Arial"/>
                  <a:cs typeface="Arial"/>
                  <a:sym typeface="Arial"/>
                </a:rPr>
                <a:t>Manifest</a:t>
              </a:r>
            </a:p>
          </p:txBody>
        </p:sp>
        <p:pic>
          <p:nvPicPr>
            <p:cNvPr id="499" name="Shape 499"/>
            <p:cNvPicPr preferRelativeResize="0"/>
            <p:nvPr/>
          </p:nvPicPr>
          <p:blipFill rotWithShape="1">
            <a:blip r:embed="rId10">
              <a:alphaModFix/>
            </a:blip>
            <a:srcRect/>
            <a:stretch/>
          </p:blipFill>
          <p:spPr>
            <a:xfrm>
              <a:off x="286865" y="72341"/>
              <a:ext cx="368400" cy="330300"/>
            </a:xfrm>
            <a:prstGeom prst="rect">
              <a:avLst/>
            </a:prstGeom>
            <a:noFill/>
            <a:ln>
              <a:noFill/>
            </a:ln>
          </p:spPr>
        </p:pic>
      </p:grpSp>
      <p:pic>
        <p:nvPicPr>
          <p:cNvPr id="500" name="Shape 500"/>
          <p:cNvPicPr preferRelativeResize="0"/>
          <p:nvPr/>
        </p:nvPicPr>
        <p:blipFill rotWithShape="1">
          <a:blip r:embed="rId11">
            <a:alphaModFix/>
          </a:blip>
          <a:srcRect/>
          <a:stretch/>
        </p:blipFill>
        <p:spPr>
          <a:xfrm>
            <a:off x="1779719" y="1457907"/>
            <a:ext cx="1409631" cy="236849"/>
          </a:xfrm>
          <a:prstGeom prst="rect">
            <a:avLst/>
          </a:prstGeom>
          <a:noFill/>
          <a:ln>
            <a:noFill/>
          </a:ln>
        </p:spPr>
      </p:pic>
      <p:sp>
        <p:nvSpPr>
          <p:cNvPr id="501" name="Shape 501"/>
          <p:cNvSpPr/>
          <p:nvPr/>
        </p:nvSpPr>
        <p:spPr>
          <a:xfrm>
            <a:off x="7417363" y="797200"/>
            <a:ext cx="1368524" cy="359608"/>
          </a:xfrm>
          <a:prstGeom prst="rect">
            <a:avLst/>
          </a:prstGeom>
          <a:noFill/>
          <a:ln>
            <a:noFill/>
          </a:ln>
        </p:spPr>
        <p:txBody>
          <a:bodyPr lIns="0" tIns="0" rIns="0" bIns="0" anchor="t" anchorCtr="0">
            <a:noAutofit/>
          </a:bodyPr>
          <a:lstStyle/>
          <a:p>
            <a:pPr marL="0" marR="0" lvl="0" indent="0" algn="r"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Release</a:t>
            </a:r>
          </a:p>
        </p:txBody>
      </p:sp>
      <p:sp>
        <p:nvSpPr>
          <p:cNvPr id="502" name="Shape 502"/>
          <p:cNvSpPr/>
          <p:nvPr/>
        </p:nvSpPr>
        <p:spPr>
          <a:xfrm>
            <a:off x="5536800" y="1639341"/>
            <a:ext cx="1557835" cy="108498"/>
          </a:xfrm>
          <a:custGeom>
            <a:avLst/>
            <a:gdLst/>
            <a:ahLst/>
            <a:cxnLst/>
            <a:rect l="0" t="0" r="0" b="0"/>
            <a:pathLst>
              <a:path w="120000" h="120000" extrusionOk="0">
                <a:moveTo>
                  <a:pt x="0" y="120000"/>
                </a:moveTo>
                <a:cubicBezTo>
                  <a:pt x="40000" y="80000"/>
                  <a:pt x="80000" y="40000"/>
                  <a:pt x="120000" y="0"/>
                </a:cubicBezTo>
              </a:path>
            </a:pathLst>
          </a:custGeom>
          <a:noFill/>
          <a:ln w="12700" cap="flat" cmpd="sng">
            <a:solidFill>
              <a:srgbClr val="99C9C5"/>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grpSp>
        <p:nvGrpSpPr>
          <p:cNvPr id="503" name="Shape 503"/>
          <p:cNvGrpSpPr/>
          <p:nvPr/>
        </p:nvGrpSpPr>
        <p:grpSpPr>
          <a:xfrm>
            <a:off x="7262509" y="1276808"/>
            <a:ext cx="1343654" cy="1087755"/>
            <a:chOff x="0" y="0"/>
            <a:chExt cx="1441517" cy="1166980"/>
          </a:xfrm>
        </p:grpSpPr>
        <p:sp>
          <p:nvSpPr>
            <p:cNvPr id="504" name="Shape 504"/>
            <p:cNvSpPr/>
            <p:nvPr/>
          </p:nvSpPr>
          <p:spPr>
            <a:xfrm>
              <a:off x="0" y="0"/>
              <a:ext cx="1250700" cy="1002599"/>
            </a:xfrm>
            <a:prstGeom prst="roundRect">
              <a:avLst>
                <a:gd name="adj" fmla="val 80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05" name="Shape 505"/>
            <p:cNvSpPr/>
            <p:nvPr/>
          </p:nvSpPr>
          <p:spPr>
            <a:xfrm>
              <a:off x="100160" y="5578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Stemcell</a:t>
              </a:r>
            </a:p>
          </p:txBody>
        </p:sp>
        <p:sp>
          <p:nvSpPr>
            <p:cNvPr id="506" name="Shape 506"/>
            <p:cNvSpPr/>
            <p:nvPr/>
          </p:nvSpPr>
          <p:spPr>
            <a:xfrm>
              <a:off x="390917" y="628481"/>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sp>
        <p:nvSpPr>
          <p:cNvPr id="507" name="Shape 507"/>
          <p:cNvSpPr/>
          <p:nvPr/>
        </p:nvSpPr>
        <p:spPr>
          <a:xfrm>
            <a:off x="5920530" y="1779841"/>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Instantiated in runtime based on </a:t>
            </a:r>
          </a:p>
        </p:txBody>
      </p:sp>
      <p:sp>
        <p:nvSpPr>
          <p:cNvPr id="508" name="Shape 508"/>
          <p:cNvSpPr/>
          <p:nvPr/>
        </p:nvSpPr>
        <p:spPr>
          <a:xfrm>
            <a:off x="4156235" y="1507926"/>
            <a:ext cx="979274" cy="50194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Monit script</a:t>
            </a:r>
          </a:p>
        </p:txBody>
      </p:sp>
      <p:sp>
        <p:nvSpPr>
          <p:cNvPr id="509" name="Shape 509"/>
          <p:cNvSpPr/>
          <p:nvPr/>
        </p:nvSpPr>
        <p:spPr>
          <a:xfrm>
            <a:off x="581018" y="4689401"/>
            <a:ext cx="5712578" cy="223147"/>
          </a:xfrm>
          <a:prstGeom prst="rect">
            <a:avLst/>
          </a:prstGeom>
          <a:noFill/>
          <a:ln>
            <a:noFill/>
          </a:ln>
        </p:spPr>
        <p:txBody>
          <a:bodyPr lIns="45700" tIns="45700" rIns="45700" bIns="45700" anchor="t" anchorCtr="0">
            <a:noAutofit/>
          </a:bodyPr>
          <a:lstStyle/>
          <a:p>
            <a:pPr marL="0" marR="0" lvl="0" indent="0" algn="l" rtl="0">
              <a:spcBef>
                <a:spcPts val="0"/>
              </a:spcBef>
              <a:buClr>
                <a:srgbClr val="F5F5F5"/>
              </a:buClr>
              <a:buSzPct val="25000"/>
              <a:buFont typeface="Arial"/>
              <a:buNone/>
            </a:pPr>
            <a:r>
              <a:rPr lang="en-US" sz="1100" b="0" i="0" u="none" strike="noStrike" cap="none">
                <a:solidFill>
                  <a:srgbClr val="F5F5F5"/>
                </a:solidFill>
                <a:latin typeface="Arial"/>
                <a:ea typeface="Arial"/>
                <a:cs typeface="Arial"/>
                <a:sym typeface="Arial"/>
              </a:rPr>
              <a:t>http://docs.cloudfoundry.org/bosh/create-release.html</a:t>
            </a:r>
          </a:p>
        </p:txBody>
      </p:sp>
      <p:sp>
        <p:nvSpPr>
          <p:cNvPr id="510" name="Shape 510"/>
          <p:cNvSpPr/>
          <p:nvPr/>
        </p:nvSpPr>
        <p:spPr>
          <a:xfrm>
            <a:off x="4021726" y="2922836"/>
            <a:ext cx="2723906" cy="181761"/>
          </a:xfrm>
          <a:custGeom>
            <a:avLst/>
            <a:gdLst/>
            <a:ahLst/>
            <a:cxnLst/>
            <a:rect l="0" t="0" r="0" b="0"/>
            <a:pathLst>
              <a:path w="120000" h="120000" extrusionOk="0">
                <a:moveTo>
                  <a:pt x="0" y="119385"/>
                </a:moveTo>
                <a:cubicBezTo>
                  <a:pt x="40516" y="-40000"/>
                  <a:pt x="80516" y="-39792"/>
                  <a:pt x="120000" y="120000"/>
                </a:cubicBezTo>
              </a:path>
            </a:pathLst>
          </a:custGeom>
          <a:noFill/>
          <a:ln w="25400" cap="flat" cmpd="sng">
            <a:solidFill>
              <a:srgbClr val="29756E"/>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11" name="Shape 511"/>
          <p:cNvSpPr/>
          <p:nvPr/>
        </p:nvSpPr>
        <p:spPr>
          <a:xfrm>
            <a:off x="5090116" y="2942359"/>
            <a:ext cx="979274" cy="501940"/>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Depends</a:t>
            </a:r>
          </a:p>
        </p:txBody>
      </p:sp>
      <p:sp>
        <p:nvSpPr>
          <p:cNvPr id="512" name="Shape 512"/>
          <p:cNvSpPr/>
          <p:nvPr/>
        </p:nvSpPr>
        <p:spPr>
          <a:xfrm>
            <a:off x="184331" y="2977206"/>
            <a:ext cx="1660199" cy="1430700"/>
          </a:xfrm>
          <a:prstGeom prst="rect">
            <a:avLst/>
          </a:prstGeom>
          <a:noFill/>
          <a:ln>
            <a:noFill/>
          </a:ln>
        </p:spPr>
        <p:txBody>
          <a:bodyPr lIns="50800" tIns="50800" rIns="50800" bIns="50800" anchor="ctr" anchorCtr="0">
            <a:noAutofit/>
          </a:bodyPr>
          <a:lstStyle/>
          <a:p>
            <a:pPr marL="0" marR="0" lvl="0" indent="0" algn="l" rtl="0">
              <a:spcBef>
                <a:spcPts val="0"/>
              </a:spcBef>
              <a:spcAft>
                <a:spcPts val="0"/>
              </a:spcAft>
              <a:buClr>
                <a:srgbClr val="F5F5F5"/>
              </a:buClr>
              <a:buSzPct val="25000"/>
              <a:buFont typeface="Helvetica Neue"/>
              <a:buNone/>
            </a:pPr>
            <a:r>
              <a:rPr lang="en-US" sz="1200" b="0" i="0" u="none" strike="noStrike" cap="none">
                <a:solidFill>
                  <a:srgbClr val="F5F5F5"/>
                </a:solidFill>
                <a:latin typeface="Helvetica Neue"/>
                <a:ea typeface="Helvetica Neue"/>
                <a:cs typeface="Helvetica Neue"/>
                <a:sym typeface="Helvetica Neue"/>
              </a:rPr>
              <a:t>Example of Jobs:</a:t>
            </a:r>
          </a:p>
          <a:p>
            <a:pPr marL="120314" marR="0" lvl="0" indent="-120314" algn="l" rtl="0">
              <a:spcBef>
                <a:spcPts val="0"/>
              </a:spcBef>
              <a:spcAft>
                <a:spcPts val="0"/>
              </a:spcAft>
              <a:buClr>
                <a:srgbClr val="000000"/>
              </a:buClr>
              <a:buSzPct val="100000"/>
              <a:buFont typeface="Helvetica Neue"/>
              <a:buChar char="-"/>
            </a:pPr>
            <a:r>
              <a:rPr lang="en-US" sz="1200" b="0" i="0" u="none" strike="noStrike" cap="none">
                <a:solidFill>
                  <a:srgbClr val="F5F5F5"/>
                </a:solidFill>
                <a:latin typeface="Helvetica Neue"/>
                <a:ea typeface="Helvetica Neue"/>
                <a:cs typeface="Helvetica Neue"/>
                <a:sym typeface="Helvetica Neue"/>
              </a:rPr>
              <a:t>DEA (CF)</a:t>
            </a:r>
          </a:p>
          <a:p>
            <a:pPr marL="120314" marR="0" lvl="0" indent="-120314" algn="l" rtl="0">
              <a:spcBef>
                <a:spcPts val="0"/>
              </a:spcBef>
              <a:spcAft>
                <a:spcPts val="0"/>
              </a:spcAft>
              <a:buClr>
                <a:srgbClr val="000000"/>
              </a:buClr>
              <a:buSzPct val="100000"/>
              <a:buFont typeface="Helvetica Neue"/>
              <a:buChar char="-"/>
            </a:pPr>
            <a:r>
              <a:rPr lang="en-US" sz="1200" b="0" i="0" u="none" strike="noStrike" cap="none">
                <a:solidFill>
                  <a:srgbClr val="F5F5F5"/>
                </a:solidFill>
                <a:latin typeface="Helvetica Neue"/>
                <a:ea typeface="Helvetica Neue"/>
                <a:cs typeface="Helvetica Neue"/>
                <a:sym typeface="Helvetica Neue"/>
              </a:rPr>
              <a:t>CloudController (CF)</a:t>
            </a:r>
          </a:p>
          <a:p>
            <a:pPr marL="120314" marR="0" lvl="0" indent="-120314" algn="l" rtl="0">
              <a:spcBef>
                <a:spcPts val="0"/>
              </a:spcBef>
              <a:spcAft>
                <a:spcPts val="0"/>
              </a:spcAft>
              <a:buClr>
                <a:srgbClr val="000000"/>
              </a:buClr>
              <a:buSzPct val="100000"/>
              <a:buFont typeface="Helvetica Neue"/>
              <a:buChar char="-"/>
            </a:pPr>
            <a:r>
              <a:rPr lang="en-US" sz="1200" b="0" i="0" u="none" strike="noStrike" cap="none">
                <a:solidFill>
                  <a:srgbClr val="F5F5F5"/>
                </a:solidFill>
                <a:latin typeface="Helvetica Neue"/>
                <a:ea typeface="Helvetica Neue"/>
                <a:cs typeface="Helvetica Neue"/>
                <a:sym typeface="Helvetica Neue"/>
              </a:rPr>
              <a:t>Service Broker (MySQL &amp; Rabbit)</a:t>
            </a:r>
          </a:p>
          <a:p>
            <a:pPr marL="120314" marR="0" lvl="0" indent="-120314" algn="l" rtl="0">
              <a:spcBef>
                <a:spcPts val="0"/>
              </a:spcBef>
              <a:buClr>
                <a:srgbClr val="000000"/>
              </a:buClr>
              <a:buSzPct val="100000"/>
              <a:buFont typeface="Helvetica Neue"/>
              <a:buChar char="-"/>
            </a:pPr>
            <a:r>
              <a:rPr lang="en-US" sz="1200" b="0" i="0" u="none" strike="noStrike" cap="none">
                <a:solidFill>
                  <a:srgbClr val="F5F5F5"/>
                </a:solidFill>
                <a:latin typeface="Helvetica Neue"/>
                <a:ea typeface="Helvetica Neue"/>
                <a:cs typeface="Helvetica Neue"/>
                <a:sym typeface="Helvetica Neue"/>
              </a:rPr>
              <a:t>Locator (possible GemFire release)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2"/>
                                        </p:tgtEl>
                                        <p:attrNameLst>
                                          <p:attrName>style.visibility</p:attrName>
                                        </p:attrNameLst>
                                      </p:cBhvr>
                                      <p:to>
                                        <p:strVal val="visible"/>
                                      </p:to>
                                    </p:set>
                                    <p:anim calcmode="lin" valueType="num">
                                      <p:cBhvr additive="base">
                                        <p:cTn id="7" dur="300"/>
                                        <p:tgtEl>
                                          <p:spTgt spid="512"/>
                                        </p:tgtEl>
                                        <p:attrNameLst>
                                          <p:attrName>ppt_w</p:attrName>
                                        </p:attrNameLst>
                                      </p:cBhvr>
                                      <p:tavLst>
                                        <p:tav tm="0">
                                          <p:val>
                                            <p:strVal val="0"/>
                                          </p:val>
                                        </p:tav>
                                        <p:tav tm="100000">
                                          <p:val>
                                            <p:strVal val="#ppt_w"/>
                                          </p:val>
                                        </p:tav>
                                      </p:tavLst>
                                    </p:anim>
                                    <p:anim calcmode="lin" valueType="num">
                                      <p:cBhvr additive="base">
                                        <p:cTn id="8" dur="300"/>
                                        <p:tgtEl>
                                          <p:spTgt spid="51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17" name="Shape 517"/>
          <p:cNvGrpSpPr/>
          <p:nvPr/>
        </p:nvGrpSpPr>
        <p:grpSpPr>
          <a:xfrm>
            <a:off x="857616" y="1307649"/>
            <a:ext cx="1441517" cy="1166980"/>
            <a:chOff x="0" y="0"/>
            <a:chExt cx="1441517" cy="1166980"/>
          </a:xfrm>
        </p:grpSpPr>
        <p:sp>
          <p:nvSpPr>
            <p:cNvPr id="518" name="Shape 518"/>
            <p:cNvSpPr/>
            <p:nvPr/>
          </p:nvSpPr>
          <p:spPr>
            <a:xfrm>
              <a:off x="0" y="0"/>
              <a:ext cx="1250700" cy="1002599"/>
            </a:xfrm>
            <a:prstGeom prst="roundRect">
              <a:avLst>
                <a:gd name="adj" fmla="val 80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19" name="Shape 519"/>
            <p:cNvSpPr/>
            <p:nvPr/>
          </p:nvSpPr>
          <p:spPr>
            <a:xfrm>
              <a:off x="100160" y="5578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Stemcell</a:t>
              </a:r>
            </a:p>
          </p:txBody>
        </p:sp>
        <p:sp>
          <p:nvSpPr>
            <p:cNvPr id="520" name="Shape 520"/>
            <p:cNvSpPr/>
            <p:nvPr/>
          </p:nvSpPr>
          <p:spPr>
            <a:xfrm>
              <a:off x="390917" y="628481"/>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grpSp>
        <p:nvGrpSpPr>
          <p:cNvPr id="521" name="Shape 521"/>
          <p:cNvGrpSpPr/>
          <p:nvPr/>
        </p:nvGrpSpPr>
        <p:grpSpPr>
          <a:xfrm>
            <a:off x="959216" y="1439729"/>
            <a:ext cx="1940508" cy="1662071"/>
            <a:chOff x="0" y="-3384"/>
            <a:chExt cx="1940508" cy="1662071"/>
          </a:xfrm>
        </p:grpSpPr>
        <p:sp>
          <p:nvSpPr>
            <p:cNvPr id="522" name="Shape 522"/>
            <p:cNvSpPr/>
            <p:nvPr/>
          </p:nvSpPr>
          <p:spPr>
            <a:xfrm>
              <a:off x="0" y="0"/>
              <a:ext cx="1632600" cy="1308598"/>
            </a:xfrm>
            <a:prstGeom prst="roundRect">
              <a:avLst>
                <a:gd name="adj" fmla="val 802"/>
              </a:avLst>
            </a:prstGeom>
            <a:gradFill>
              <a:gsLst>
                <a:gs pos="0">
                  <a:srgbClr val="29756E">
                    <a:alpha val="75686"/>
                  </a:srgbClr>
                </a:gs>
                <a:gs pos="100000">
                  <a:srgbClr val="66ADA7">
                    <a:alpha val="75686"/>
                  </a:srgbClr>
                </a:gs>
              </a:gsLst>
              <a:lin ang="5400012" scaled="0"/>
            </a:gradFill>
            <a:ln w="25400" cap="flat" cmpd="sng">
              <a:solidFill>
                <a:srgbClr val="535353">
                  <a:alpha val="76078"/>
                </a:srgbClr>
              </a:solidFill>
              <a:prstDash val="dashDot"/>
              <a:miter/>
              <a:headEnd type="none" w="med" len="med"/>
              <a:tailEnd type="none" w="med" len="med"/>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23" name="Shape 523"/>
            <p:cNvSpPr/>
            <p:nvPr/>
          </p:nvSpPr>
          <p:spPr>
            <a:xfrm>
              <a:off x="130733" y="-3384"/>
              <a:ext cx="1370998" cy="7029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VM / Container</a:t>
              </a:r>
            </a:p>
          </p:txBody>
        </p:sp>
        <p:sp>
          <p:nvSpPr>
            <p:cNvPr id="524" name="Shape 524"/>
            <p:cNvSpPr/>
            <p:nvPr/>
          </p:nvSpPr>
          <p:spPr>
            <a:xfrm>
              <a:off x="569510" y="955787"/>
              <a:ext cx="1370998" cy="702900"/>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grpSp>
        <p:nvGrpSpPr>
          <p:cNvPr id="525" name="Shape 525"/>
          <p:cNvGrpSpPr/>
          <p:nvPr/>
        </p:nvGrpSpPr>
        <p:grpSpPr>
          <a:xfrm>
            <a:off x="1119975" y="1640840"/>
            <a:ext cx="1940508" cy="1662071"/>
            <a:chOff x="0" y="-3384"/>
            <a:chExt cx="1940508" cy="1662071"/>
          </a:xfrm>
        </p:grpSpPr>
        <p:sp>
          <p:nvSpPr>
            <p:cNvPr id="526" name="Shape 526"/>
            <p:cNvSpPr/>
            <p:nvPr/>
          </p:nvSpPr>
          <p:spPr>
            <a:xfrm>
              <a:off x="0" y="0"/>
              <a:ext cx="1632600" cy="1308598"/>
            </a:xfrm>
            <a:prstGeom prst="roundRect">
              <a:avLst>
                <a:gd name="adj" fmla="val 802"/>
              </a:avLst>
            </a:prstGeom>
            <a:gradFill>
              <a:gsLst>
                <a:gs pos="0">
                  <a:srgbClr val="29756E">
                    <a:alpha val="75686"/>
                  </a:srgbClr>
                </a:gs>
                <a:gs pos="100000">
                  <a:srgbClr val="66ADA7">
                    <a:alpha val="75686"/>
                  </a:srgbClr>
                </a:gs>
              </a:gsLst>
              <a:lin ang="5400012" scaled="0"/>
            </a:gradFill>
            <a:ln w="25400" cap="flat" cmpd="sng">
              <a:solidFill>
                <a:srgbClr val="535353">
                  <a:alpha val="76078"/>
                </a:srgbClr>
              </a:solidFill>
              <a:prstDash val="dashDot"/>
              <a:miter/>
              <a:headEnd type="none" w="med" len="med"/>
              <a:tailEnd type="none" w="med" len="med"/>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27" name="Shape 527"/>
            <p:cNvSpPr/>
            <p:nvPr/>
          </p:nvSpPr>
          <p:spPr>
            <a:xfrm>
              <a:off x="130733" y="-3384"/>
              <a:ext cx="1370998" cy="7029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VM / Container</a:t>
              </a:r>
            </a:p>
          </p:txBody>
        </p:sp>
        <p:sp>
          <p:nvSpPr>
            <p:cNvPr id="528" name="Shape 528"/>
            <p:cNvSpPr/>
            <p:nvPr/>
          </p:nvSpPr>
          <p:spPr>
            <a:xfrm>
              <a:off x="569510" y="955787"/>
              <a:ext cx="1370998" cy="702900"/>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pic>
        <p:nvPicPr>
          <p:cNvPr id="529" name="Shape 529"/>
          <p:cNvPicPr preferRelativeResize="0"/>
          <p:nvPr/>
        </p:nvPicPr>
        <p:blipFill rotWithShape="1">
          <a:blip r:embed="rId3">
            <a:alphaModFix/>
          </a:blip>
          <a:srcRect/>
          <a:stretch/>
        </p:blipFill>
        <p:spPr>
          <a:xfrm>
            <a:off x="4042910" y="1292078"/>
            <a:ext cx="2911513" cy="3249475"/>
          </a:xfrm>
          <a:prstGeom prst="rect">
            <a:avLst/>
          </a:prstGeom>
          <a:noFill/>
          <a:ln>
            <a:noFill/>
          </a:ln>
        </p:spPr>
      </p:pic>
      <p:sp>
        <p:nvSpPr>
          <p:cNvPr id="530" name="Shape 530"/>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Job Creation</a:t>
            </a:r>
          </a:p>
        </p:txBody>
      </p:sp>
      <p:sp>
        <p:nvSpPr>
          <p:cNvPr id="531" name="Shape 531"/>
          <p:cNvSpPr/>
          <p:nvPr/>
        </p:nvSpPr>
        <p:spPr>
          <a:xfrm>
            <a:off x="1404295" y="4028032"/>
            <a:ext cx="1050599" cy="538499"/>
          </a:xfrm>
          <a:prstGeom prst="rect">
            <a:avLst/>
          </a:prstGeom>
          <a:noFill/>
          <a:ln>
            <a:noFill/>
          </a:ln>
        </p:spPr>
        <p:txBody>
          <a:bodyPr lIns="0" tIns="0" rIns="0" bIns="0" anchor="t" anchorCtr="0">
            <a:noAutofit/>
          </a:bodyPr>
          <a:lstStyle/>
          <a:p>
            <a:pPr marL="0" marR="0" lvl="0" indent="0" algn="ctr" rtl="0">
              <a:spcBef>
                <a:spcPts val="0"/>
              </a:spcBef>
              <a:buClr>
                <a:schemeClr val="accent1"/>
              </a:buClr>
              <a:buSzPct val="25000"/>
              <a:buFont typeface="Arial"/>
              <a:buNone/>
            </a:pPr>
            <a:r>
              <a:rPr lang="en-US" sz="900" b="0" i="0" u="none" strike="noStrike" cap="none">
                <a:solidFill>
                  <a:schemeClr val="accent1"/>
                </a:solidFill>
                <a:latin typeface="Arial"/>
                <a:ea typeface="Arial"/>
                <a:cs typeface="Arial"/>
                <a:sym typeface="Arial"/>
              </a:rPr>
              <a:t>Compiled Packages</a:t>
            </a:r>
          </a:p>
        </p:txBody>
      </p:sp>
      <p:pic>
        <p:nvPicPr>
          <p:cNvPr id="532" name="Shape 532"/>
          <p:cNvPicPr preferRelativeResize="0"/>
          <p:nvPr/>
        </p:nvPicPr>
        <p:blipFill rotWithShape="1">
          <a:blip r:embed="rId4">
            <a:alphaModFix/>
          </a:blip>
          <a:srcRect/>
          <a:stretch/>
        </p:blipFill>
        <p:spPr>
          <a:xfrm>
            <a:off x="1449894" y="3540360"/>
            <a:ext cx="516000" cy="412500"/>
          </a:xfrm>
          <a:prstGeom prst="rect">
            <a:avLst/>
          </a:prstGeom>
          <a:noFill/>
          <a:ln>
            <a:noFill/>
          </a:ln>
        </p:spPr>
      </p:pic>
      <p:grpSp>
        <p:nvGrpSpPr>
          <p:cNvPr id="533" name="Shape 533"/>
          <p:cNvGrpSpPr/>
          <p:nvPr/>
        </p:nvGrpSpPr>
        <p:grpSpPr>
          <a:xfrm>
            <a:off x="4211707" y="1786042"/>
            <a:ext cx="1590015" cy="1156423"/>
            <a:chOff x="0" y="-12699"/>
            <a:chExt cx="1590015" cy="1156423"/>
          </a:xfrm>
        </p:grpSpPr>
        <p:grpSp>
          <p:nvGrpSpPr>
            <p:cNvPr id="534" name="Shape 534"/>
            <p:cNvGrpSpPr/>
            <p:nvPr/>
          </p:nvGrpSpPr>
          <p:grpSpPr>
            <a:xfrm>
              <a:off x="0" y="-12699"/>
              <a:ext cx="1590015" cy="1156423"/>
              <a:chOff x="0" y="-12700"/>
              <a:chExt cx="1590015" cy="1156423"/>
            </a:xfrm>
          </p:grpSpPr>
          <p:sp>
            <p:nvSpPr>
              <p:cNvPr id="535" name="Shape 535"/>
              <p:cNvSpPr/>
              <p:nvPr/>
            </p:nvSpPr>
            <p:spPr>
              <a:xfrm>
                <a:off x="0" y="60522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100" b="0" i="0" u="none" strike="noStrike" cap="none">
                    <a:solidFill>
                      <a:srgbClr val="DDDDDD"/>
                    </a:solidFill>
                    <a:latin typeface="Arial"/>
                    <a:ea typeface="Arial"/>
                    <a:cs typeface="Arial"/>
                    <a:sym typeface="Arial"/>
                  </a:rPr>
                  <a:t>Monit</a:t>
                </a:r>
              </a:p>
            </p:txBody>
          </p:sp>
          <p:sp>
            <p:nvSpPr>
              <p:cNvPr id="536" name="Shape 536"/>
              <p:cNvSpPr/>
              <p:nvPr/>
            </p:nvSpPr>
            <p:spPr>
              <a:xfrm>
                <a:off x="582016" y="-12700"/>
                <a:ext cx="1007999" cy="534600"/>
              </a:xfrm>
              <a:prstGeom prst="rect">
                <a:avLst/>
              </a:prstGeom>
              <a:noFill/>
              <a:ln w="25400" cap="flat" cmpd="sng">
                <a:solidFill>
                  <a:srgbClr val="DDDDDD"/>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537" name="Shape 537"/>
              <p:cNvPicPr preferRelativeResize="0"/>
              <p:nvPr/>
            </p:nvPicPr>
            <p:blipFill rotWithShape="1">
              <a:blip r:embed="rId5">
                <a:alphaModFix/>
              </a:blip>
              <a:srcRect/>
              <a:stretch/>
            </p:blipFill>
            <p:spPr>
              <a:xfrm>
                <a:off x="429981" y="439472"/>
                <a:ext cx="241498" cy="228900"/>
              </a:xfrm>
              <a:prstGeom prst="rect">
                <a:avLst/>
              </a:prstGeom>
              <a:noFill/>
              <a:ln>
                <a:noFill/>
              </a:ln>
            </p:spPr>
          </p:pic>
        </p:grpSp>
        <p:grpSp>
          <p:nvGrpSpPr>
            <p:cNvPr id="538" name="Shape 538"/>
            <p:cNvGrpSpPr/>
            <p:nvPr/>
          </p:nvGrpSpPr>
          <p:grpSpPr>
            <a:xfrm>
              <a:off x="644721" y="83133"/>
              <a:ext cx="894600" cy="334200"/>
              <a:chOff x="-10522" y="-61321"/>
              <a:chExt cx="894600" cy="334200"/>
            </a:xfrm>
          </p:grpSpPr>
          <p:pic>
            <p:nvPicPr>
              <p:cNvPr id="539" name="Shape 539"/>
              <p:cNvPicPr preferRelativeResize="0"/>
              <p:nvPr/>
            </p:nvPicPr>
            <p:blipFill rotWithShape="1">
              <a:blip r:embed="rId6">
                <a:alphaModFix/>
              </a:blip>
              <a:srcRect/>
              <a:stretch/>
            </p:blipFill>
            <p:spPr>
              <a:xfrm>
                <a:off x="-10522" y="-61321"/>
                <a:ext cx="894600" cy="334200"/>
              </a:xfrm>
              <a:prstGeom prst="rect">
                <a:avLst/>
              </a:prstGeom>
              <a:noFill/>
              <a:ln>
                <a:noFill/>
              </a:ln>
            </p:spPr>
          </p:pic>
          <p:sp>
            <p:nvSpPr>
              <p:cNvPr id="540" name="Shape 540"/>
              <p:cNvSpPr/>
              <p:nvPr/>
            </p:nvSpPr>
            <p:spPr>
              <a:xfrm>
                <a:off x="15063" y="8293"/>
                <a:ext cx="792600" cy="2316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sp>
        <p:nvSpPr>
          <p:cNvPr id="541" name="Shape 541"/>
          <p:cNvSpPr/>
          <p:nvPr/>
        </p:nvSpPr>
        <p:spPr>
          <a:xfrm>
            <a:off x="4551071" y="1456870"/>
            <a:ext cx="1468199" cy="385800"/>
          </a:xfrm>
          <a:prstGeom prst="rect">
            <a:avLst/>
          </a:prstGeom>
          <a:noFill/>
          <a:ln>
            <a:noFill/>
          </a:ln>
        </p:spPr>
        <p:txBody>
          <a:bodyPr lIns="0" tIns="0" rIns="0" bIns="0" anchor="t" anchorCtr="0">
            <a:noAutofit/>
          </a:bodyPr>
          <a:lstStyle/>
          <a:p>
            <a:pPr marL="0" marR="0" lvl="0" indent="0" algn="ctr"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Job</a:t>
            </a:r>
          </a:p>
        </p:txBody>
      </p:sp>
      <p:pic>
        <p:nvPicPr>
          <p:cNvPr id="542" name="Shape 542"/>
          <p:cNvPicPr preferRelativeResize="0"/>
          <p:nvPr/>
        </p:nvPicPr>
        <p:blipFill rotWithShape="1">
          <a:blip r:embed="rId4">
            <a:alphaModFix/>
          </a:blip>
          <a:srcRect/>
          <a:stretch/>
        </p:blipFill>
        <p:spPr>
          <a:xfrm>
            <a:off x="1906401" y="3549230"/>
            <a:ext cx="557400" cy="445499"/>
          </a:xfrm>
          <a:prstGeom prst="rect">
            <a:avLst/>
          </a:prstGeom>
          <a:noFill/>
          <a:ln>
            <a:noFill/>
          </a:ln>
        </p:spPr>
      </p:pic>
      <p:pic>
        <p:nvPicPr>
          <p:cNvPr id="543" name="Shape 543"/>
          <p:cNvPicPr preferRelativeResize="0"/>
          <p:nvPr/>
        </p:nvPicPr>
        <p:blipFill rotWithShape="1">
          <a:blip r:embed="rId4">
            <a:alphaModFix/>
          </a:blip>
          <a:srcRect/>
          <a:stretch/>
        </p:blipFill>
        <p:spPr>
          <a:xfrm>
            <a:off x="1650813" y="3616130"/>
            <a:ext cx="557400" cy="445499"/>
          </a:xfrm>
          <a:prstGeom prst="rect">
            <a:avLst/>
          </a:prstGeom>
          <a:noFill/>
          <a:ln>
            <a:noFill/>
          </a:ln>
        </p:spPr>
      </p:pic>
      <p:grpSp>
        <p:nvGrpSpPr>
          <p:cNvPr id="544" name="Shape 544"/>
          <p:cNvGrpSpPr/>
          <p:nvPr/>
        </p:nvGrpSpPr>
        <p:grpSpPr>
          <a:xfrm>
            <a:off x="4224407" y="3517845"/>
            <a:ext cx="1590015" cy="1156423"/>
            <a:chOff x="0" y="-12699"/>
            <a:chExt cx="1590015" cy="1156423"/>
          </a:xfrm>
        </p:grpSpPr>
        <p:grpSp>
          <p:nvGrpSpPr>
            <p:cNvPr id="545" name="Shape 545"/>
            <p:cNvGrpSpPr/>
            <p:nvPr/>
          </p:nvGrpSpPr>
          <p:grpSpPr>
            <a:xfrm>
              <a:off x="0" y="-12699"/>
              <a:ext cx="1590015" cy="1156423"/>
              <a:chOff x="0" y="-12700"/>
              <a:chExt cx="1590015" cy="1156423"/>
            </a:xfrm>
          </p:grpSpPr>
          <p:sp>
            <p:nvSpPr>
              <p:cNvPr id="546" name="Shape 546"/>
              <p:cNvSpPr/>
              <p:nvPr/>
            </p:nvSpPr>
            <p:spPr>
              <a:xfrm>
                <a:off x="0" y="60522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100" b="0" i="0" u="none" strike="noStrike" cap="none">
                    <a:solidFill>
                      <a:srgbClr val="DDDDDD"/>
                    </a:solidFill>
                    <a:latin typeface="Arial"/>
                    <a:ea typeface="Arial"/>
                    <a:cs typeface="Arial"/>
                    <a:sym typeface="Arial"/>
                  </a:rPr>
                  <a:t>Monit</a:t>
                </a:r>
              </a:p>
            </p:txBody>
          </p:sp>
          <p:sp>
            <p:nvSpPr>
              <p:cNvPr id="547" name="Shape 547"/>
              <p:cNvSpPr/>
              <p:nvPr/>
            </p:nvSpPr>
            <p:spPr>
              <a:xfrm>
                <a:off x="582016" y="-12700"/>
                <a:ext cx="1007999" cy="534600"/>
              </a:xfrm>
              <a:prstGeom prst="rect">
                <a:avLst/>
              </a:prstGeom>
              <a:noFill/>
              <a:ln w="25400" cap="flat" cmpd="sng">
                <a:solidFill>
                  <a:srgbClr val="DDDDDD"/>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548" name="Shape 548"/>
              <p:cNvPicPr preferRelativeResize="0"/>
              <p:nvPr/>
            </p:nvPicPr>
            <p:blipFill rotWithShape="1">
              <a:blip r:embed="rId5">
                <a:alphaModFix/>
              </a:blip>
              <a:srcRect/>
              <a:stretch/>
            </p:blipFill>
            <p:spPr>
              <a:xfrm>
                <a:off x="429981" y="439472"/>
                <a:ext cx="241498" cy="228900"/>
              </a:xfrm>
              <a:prstGeom prst="rect">
                <a:avLst/>
              </a:prstGeom>
              <a:noFill/>
              <a:ln>
                <a:noFill/>
              </a:ln>
            </p:spPr>
          </p:pic>
        </p:grpSp>
        <p:grpSp>
          <p:nvGrpSpPr>
            <p:cNvPr id="549" name="Shape 549"/>
            <p:cNvGrpSpPr/>
            <p:nvPr/>
          </p:nvGrpSpPr>
          <p:grpSpPr>
            <a:xfrm>
              <a:off x="644721" y="83133"/>
              <a:ext cx="894600" cy="334200"/>
              <a:chOff x="-10522" y="-61321"/>
              <a:chExt cx="894600" cy="334200"/>
            </a:xfrm>
          </p:grpSpPr>
          <p:pic>
            <p:nvPicPr>
              <p:cNvPr id="550" name="Shape 550"/>
              <p:cNvPicPr preferRelativeResize="0"/>
              <p:nvPr/>
            </p:nvPicPr>
            <p:blipFill rotWithShape="1">
              <a:blip r:embed="rId6">
                <a:alphaModFix/>
              </a:blip>
              <a:srcRect/>
              <a:stretch/>
            </p:blipFill>
            <p:spPr>
              <a:xfrm>
                <a:off x="-10522" y="-61321"/>
                <a:ext cx="894600" cy="334200"/>
              </a:xfrm>
              <a:prstGeom prst="rect">
                <a:avLst/>
              </a:prstGeom>
              <a:noFill/>
              <a:ln>
                <a:noFill/>
              </a:ln>
            </p:spPr>
          </p:pic>
          <p:sp>
            <p:nvSpPr>
              <p:cNvPr id="551" name="Shape 551"/>
              <p:cNvSpPr/>
              <p:nvPr/>
            </p:nvSpPr>
            <p:spPr>
              <a:xfrm>
                <a:off x="15063" y="8293"/>
                <a:ext cx="792600" cy="2316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sp>
        <p:nvSpPr>
          <p:cNvPr id="552" name="Shape 552"/>
          <p:cNvSpPr/>
          <p:nvPr/>
        </p:nvSpPr>
        <p:spPr>
          <a:xfrm>
            <a:off x="4591260" y="3173515"/>
            <a:ext cx="1468199" cy="385800"/>
          </a:xfrm>
          <a:prstGeom prst="rect">
            <a:avLst/>
          </a:prstGeom>
          <a:noFill/>
          <a:ln>
            <a:noFill/>
          </a:ln>
        </p:spPr>
        <p:txBody>
          <a:bodyPr lIns="0" tIns="0" rIns="0" bIns="0" anchor="t" anchorCtr="0">
            <a:noAutofit/>
          </a:bodyPr>
          <a:lstStyle/>
          <a:p>
            <a:pPr marL="0" marR="0" lvl="0" indent="0" algn="ctr"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Job</a:t>
            </a:r>
          </a:p>
        </p:txBody>
      </p:sp>
      <p:sp>
        <p:nvSpPr>
          <p:cNvPr id="553" name="Shape 553"/>
          <p:cNvSpPr/>
          <p:nvPr/>
        </p:nvSpPr>
        <p:spPr>
          <a:xfrm>
            <a:off x="4844675" y="959466"/>
            <a:ext cx="1468199" cy="3858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Deployment</a:t>
            </a:r>
          </a:p>
        </p:txBody>
      </p:sp>
      <p:grpSp>
        <p:nvGrpSpPr>
          <p:cNvPr id="554" name="Shape 554"/>
          <p:cNvGrpSpPr/>
          <p:nvPr/>
        </p:nvGrpSpPr>
        <p:grpSpPr>
          <a:xfrm>
            <a:off x="7571013" y="2460290"/>
            <a:ext cx="1004698" cy="297300"/>
            <a:chOff x="0" y="0"/>
            <a:chExt cx="1004698" cy="297300"/>
          </a:xfrm>
        </p:grpSpPr>
        <p:sp>
          <p:nvSpPr>
            <p:cNvPr id="555" name="Shape 555"/>
            <p:cNvSpPr/>
            <p:nvPr/>
          </p:nvSpPr>
          <p:spPr>
            <a:xfrm>
              <a:off x="0" y="0"/>
              <a:ext cx="1004698" cy="297300"/>
            </a:xfrm>
            <a:prstGeom prst="roundRect">
              <a:avLst>
                <a:gd name="adj" fmla="val 1316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a:t>
              </a:r>
              <a:r>
                <a:rPr lang="en-US" sz="1200" b="0" i="0" u="none" strike="noStrike" cap="none">
                  <a:solidFill>
                    <a:srgbClr val="FFFFFF"/>
                  </a:solidFill>
                  <a:latin typeface="Arial"/>
                  <a:ea typeface="Arial"/>
                  <a:cs typeface="Arial"/>
                  <a:sym typeface="Arial"/>
                </a:rPr>
                <a:t>NATS</a:t>
              </a:r>
            </a:p>
          </p:txBody>
        </p:sp>
        <p:pic>
          <p:nvPicPr>
            <p:cNvPr id="556" name="Shape 556"/>
            <p:cNvPicPr preferRelativeResize="0"/>
            <p:nvPr/>
          </p:nvPicPr>
          <p:blipFill rotWithShape="1">
            <a:blip r:embed="rId7">
              <a:alphaModFix/>
            </a:blip>
            <a:srcRect/>
            <a:stretch/>
          </p:blipFill>
          <p:spPr>
            <a:xfrm>
              <a:off x="75984" y="73551"/>
              <a:ext cx="228600" cy="185100"/>
            </a:xfrm>
            <a:prstGeom prst="rect">
              <a:avLst/>
            </a:prstGeom>
            <a:noFill/>
            <a:ln>
              <a:noFill/>
            </a:ln>
          </p:spPr>
        </p:pic>
      </p:grpSp>
      <p:sp>
        <p:nvSpPr>
          <p:cNvPr id="557" name="Shape 557"/>
          <p:cNvSpPr/>
          <p:nvPr/>
        </p:nvSpPr>
        <p:spPr>
          <a:xfrm>
            <a:off x="5826669" y="2694348"/>
            <a:ext cx="1682400" cy="1200600"/>
          </a:xfrm>
          <a:custGeom>
            <a:avLst/>
            <a:gdLst/>
            <a:ahLst/>
            <a:cxnLst/>
            <a:rect l="0" t="0" r="0" b="0"/>
            <a:pathLst>
              <a:path w="120000" h="120000" extrusionOk="0">
                <a:moveTo>
                  <a:pt x="0" y="120000"/>
                </a:moveTo>
                <a:cubicBezTo>
                  <a:pt x="27177" y="52083"/>
                  <a:pt x="67177" y="12083"/>
                  <a:pt x="120000" y="0"/>
                </a:cubicBezTo>
              </a:path>
            </a:pathLst>
          </a:custGeom>
          <a:noFill/>
          <a:ln w="19050" cap="flat" cmpd="sng">
            <a:solidFill>
              <a:srgbClr val="535353"/>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58" name="Shape 558"/>
          <p:cNvSpPr/>
          <p:nvPr/>
        </p:nvSpPr>
        <p:spPr>
          <a:xfrm>
            <a:off x="6138417" y="2595147"/>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1000" b="0" i="0" u="none" strike="noStrike" cap="none">
                <a:solidFill>
                  <a:srgbClr val="F5F5F5"/>
                </a:solidFill>
                <a:latin typeface="Arial"/>
                <a:ea typeface="Arial"/>
                <a:cs typeface="Arial"/>
                <a:sym typeface="Arial"/>
              </a:rPr>
              <a:t>Ping</a:t>
            </a:r>
          </a:p>
        </p:txBody>
      </p:sp>
      <p:sp>
        <p:nvSpPr>
          <p:cNvPr id="559" name="Shape 559"/>
          <p:cNvSpPr/>
          <p:nvPr/>
        </p:nvSpPr>
        <p:spPr>
          <a:xfrm>
            <a:off x="5919696" y="2048833"/>
            <a:ext cx="1620299" cy="469499"/>
          </a:xfrm>
          <a:custGeom>
            <a:avLst/>
            <a:gdLst/>
            <a:ahLst/>
            <a:cxnLst/>
            <a:rect l="0" t="0" r="0" b="0"/>
            <a:pathLst>
              <a:path w="120000" h="120000" extrusionOk="0">
                <a:moveTo>
                  <a:pt x="0" y="22150"/>
                </a:moveTo>
                <a:cubicBezTo>
                  <a:pt x="46572" y="-26988"/>
                  <a:pt x="86572" y="5627"/>
                  <a:pt x="120000" y="120000"/>
                </a:cubicBezTo>
              </a:path>
            </a:pathLst>
          </a:custGeom>
          <a:noFill/>
          <a:ln w="19050" cap="flat" cmpd="sng">
            <a:solidFill>
              <a:srgbClr val="535353"/>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60" name="Shape 560"/>
          <p:cNvSpPr/>
          <p:nvPr/>
        </p:nvSpPr>
        <p:spPr>
          <a:xfrm>
            <a:off x="6238812" y="1742859"/>
            <a:ext cx="1050599" cy="538499"/>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1000" b="0" i="0" u="none" strike="noStrike" cap="none">
                <a:solidFill>
                  <a:schemeClr val="lt2"/>
                </a:solidFill>
                <a:latin typeface="Arial"/>
                <a:ea typeface="Arial"/>
                <a:cs typeface="Arial"/>
                <a:sym typeface="Arial"/>
              </a:rPr>
              <a:t>Ping</a:t>
            </a:r>
          </a:p>
        </p:txBody>
      </p:sp>
      <p:cxnSp>
        <p:nvCxnSpPr>
          <p:cNvPr id="561" name="Shape 561"/>
          <p:cNvCxnSpPr/>
          <p:nvPr/>
        </p:nvCxnSpPr>
        <p:spPr>
          <a:xfrm>
            <a:off x="8072760" y="2735359"/>
            <a:ext cx="0" cy="430800"/>
          </a:xfrm>
          <a:prstGeom prst="straightConnector1">
            <a:avLst/>
          </a:prstGeom>
          <a:noFill/>
          <a:ln w="19050" cap="flat" cmpd="sng">
            <a:solidFill>
              <a:srgbClr val="535353"/>
            </a:solidFill>
            <a:prstDash val="dashDot"/>
            <a:miter/>
            <a:headEnd type="none" w="med" len="med"/>
            <a:tailEnd type="none" w="med" len="med"/>
          </a:ln>
        </p:spPr>
      </p:cxnSp>
      <p:cxnSp>
        <p:nvCxnSpPr>
          <p:cNvPr id="562" name="Shape 562"/>
          <p:cNvCxnSpPr/>
          <p:nvPr/>
        </p:nvCxnSpPr>
        <p:spPr>
          <a:xfrm rot="10800000">
            <a:off x="8011503" y="1919109"/>
            <a:ext cx="0" cy="533399"/>
          </a:xfrm>
          <a:prstGeom prst="straightConnector1">
            <a:avLst/>
          </a:prstGeom>
          <a:noFill/>
          <a:ln w="19050" cap="flat" cmpd="sng">
            <a:solidFill>
              <a:srgbClr val="535353"/>
            </a:solidFill>
            <a:prstDash val="dashDot"/>
            <a:miter/>
            <a:headEnd type="none" w="med" len="med"/>
            <a:tailEnd type="none" w="med" len="med"/>
          </a:ln>
        </p:spPr>
      </p:cxnSp>
      <p:sp>
        <p:nvSpPr>
          <p:cNvPr id="563" name="Shape 563"/>
          <p:cNvSpPr/>
          <p:nvPr/>
        </p:nvSpPr>
        <p:spPr>
          <a:xfrm>
            <a:off x="7443117" y="3150271"/>
            <a:ext cx="1360798" cy="329998"/>
          </a:xfrm>
          <a:prstGeom prst="roundRect">
            <a:avLst>
              <a:gd name="adj" fmla="val 15295"/>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    Health Monitor</a:t>
            </a:r>
          </a:p>
        </p:txBody>
      </p:sp>
      <p:grpSp>
        <p:nvGrpSpPr>
          <p:cNvPr id="564" name="Shape 564"/>
          <p:cNvGrpSpPr/>
          <p:nvPr/>
        </p:nvGrpSpPr>
        <p:grpSpPr>
          <a:xfrm>
            <a:off x="7397475" y="1605608"/>
            <a:ext cx="1451999" cy="363600"/>
            <a:chOff x="0" y="0"/>
            <a:chExt cx="1451999" cy="363600"/>
          </a:xfrm>
        </p:grpSpPr>
        <p:sp>
          <p:nvSpPr>
            <p:cNvPr id="565" name="Shape 565"/>
            <p:cNvSpPr/>
            <p:nvPr/>
          </p:nvSpPr>
          <p:spPr>
            <a:xfrm>
              <a:off x="0" y="0"/>
              <a:ext cx="14519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        BOSH Director</a:t>
              </a:r>
            </a:p>
          </p:txBody>
        </p:sp>
        <p:pic>
          <p:nvPicPr>
            <p:cNvPr id="566" name="Shape 566"/>
            <p:cNvPicPr preferRelativeResize="0"/>
            <p:nvPr/>
          </p:nvPicPr>
          <p:blipFill rotWithShape="1">
            <a:blip r:embed="rId8">
              <a:alphaModFix/>
            </a:blip>
            <a:srcRect/>
            <a:stretch/>
          </p:blipFill>
          <p:spPr>
            <a:xfrm>
              <a:off x="78883" y="73840"/>
              <a:ext cx="168000" cy="215999"/>
            </a:xfrm>
            <a:prstGeom prst="rect">
              <a:avLst/>
            </a:prstGeom>
            <a:noFill/>
            <a:ln>
              <a:noFill/>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21"/>
                                        </p:tgtEl>
                                        <p:attrNameLst>
                                          <p:attrName>style.visibility</p:attrName>
                                        </p:attrNameLst>
                                      </p:cBhvr>
                                      <p:to>
                                        <p:strVal val="visible"/>
                                      </p:to>
                                    </p:set>
                                    <p:anim calcmode="lin" valueType="num">
                                      <p:cBhvr additive="base">
                                        <p:cTn id="7" dur="1000"/>
                                        <p:tgtEl>
                                          <p:spTgt spid="521"/>
                                        </p:tgtEl>
                                        <p:attrNameLst>
                                          <p:attrName>ppt_w</p:attrName>
                                        </p:attrNameLst>
                                      </p:cBhvr>
                                      <p:tavLst>
                                        <p:tav tm="0">
                                          <p:val>
                                            <p:strVal val="0"/>
                                          </p:val>
                                        </p:tav>
                                        <p:tav tm="100000">
                                          <p:val>
                                            <p:strVal val="#ppt_w"/>
                                          </p:val>
                                        </p:tav>
                                      </p:tavLst>
                                    </p:anim>
                                    <p:anim calcmode="lin" valueType="num">
                                      <p:cBhvr additive="base">
                                        <p:cTn id="8" dur="1000"/>
                                        <p:tgtEl>
                                          <p:spTgt spid="52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xit" presetSubtype="0" fill="hold" nodeType="afterEffect">
                                  <p:stCondLst>
                                    <p:cond delay="0"/>
                                  </p:stCondLst>
                                  <p:childTnLst>
                                    <p:animEffect transition="out" filter="fade">
                                      <p:cBhvr>
                                        <p:cTn id="11" dur="1000"/>
                                        <p:tgtEl>
                                          <p:spTgt spid="543"/>
                                        </p:tgtEl>
                                      </p:cBhvr>
                                    </p:animEffect>
                                    <p:set>
                                      <p:cBhvr>
                                        <p:cTn id="12" dur="1" fill="hold">
                                          <p:stCondLst>
                                            <p:cond delay="1000"/>
                                          </p:stCondLst>
                                        </p:cTn>
                                        <p:tgtEl>
                                          <p:spTgt spid="543"/>
                                        </p:tgtEl>
                                        <p:attrNameLst>
                                          <p:attrName>style.visibility</p:attrName>
                                        </p:attrNameLst>
                                      </p:cBhvr>
                                      <p:to>
                                        <p:strVal val="hidden"/>
                                      </p:to>
                                    </p:se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533"/>
                                        </p:tgtEl>
                                        <p:attrNameLst>
                                          <p:attrName>style.visibility</p:attrName>
                                        </p:attrNameLst>
                                      </p:cBhvr>
                                      <p:to>
                                        <p:strVal val="visible"/>
                                      </p:to>
                                    </p:set>
                                    <p:animEffect transition="in" filter="fade">
                                      <p:cBhvr>
                                        <p:cTn id="16" dur="1124"/>
                                        <p:tgtEl>
                                          <p:spTgt spid="533"/>
                                        </p:tgtEl>
                                      </p:cBhvr>
                                    </p:animEffect>
                                  </p:childTnLst>
                                </p:cTn>
                              </p:par>
                            </p:childTnLst>
                          </p:cTn>
                        </p:par>
                        <p:par>
                          <p:cTn id="17" fill="hold">
                            <p:stCondLst>
                              <p:cond delay="3124"/>
                            </p:stCondLst>
                            <p:childTnLst>
                              <p:par>
                                <p:cTn id="18" presetID="10" presetClass="entr" presetSubtype="0" fill="hold" nodeType="afterEffect">
                                  <p:stCondLst>
                                    <p:cond delay="0"/>
                                  </p:stCondLst>
                                  <p:childTnLst>
                                    <p:set>
                                      <p:cBhvr>
                                        <p:cTn id="19" dur="1" fill="hold">
                                          <p:stCondLst>
                                            <p:cond delay="0"/>
                                          </p:stCondLst>
                                        </p:cTn>
                                        <p:tgtEl>
                                          <p:spTgt spid="541"/>
                                        </p:tgtEl>
                                        <p:attrNameLst>
                                          <p:attrName>style.visibility</p:attrName>
                                        </p:attrNameLst>
                                      </p:cBhvr>
                                      <p:to>
                                        <p:strVal val="visible"/>
                                      </p:to>
                                    </p:set>
                                    <p:animEffect transition="in" filter="fade">
                                      <p:cBhvr>
                                        <p:cTn id="20" dur="800"/>
                                        <p:tgtEl>
                                          <p:spTgt spid="541"/>
                                        </p:tgtEl>
                                      </p:cBhvr>
                                    </p:animEffect>
                                  </p:childTnLst>
                                </p:cTn>
                              </p:par>
                            </p:childTnLst>
                          </p:cTn>
                        </p:par>
                        <p:par>
                          <p:cTn id="21" fill="hold">
                            <p:stCondLst>
                              <p:cond delay="3924"/>
                            </p:stCondLst>
                            <p:childTnLst>
                              <p:par>
                                <p:cTn id="22" presetID="23" presetClass="entr" presetSubtype="16" fill="hold" nodeType="afterEffect">
                                  <p:stCondLst>
                                    <p:cond delay="0"/>
                                  </p:stCondLst>
                                  <p:childTnLst>
                                    <p:set>
                                      <p:cBhvr>
                                        <p:cTn id="23" dur="1" fill="hold">
                                          <p:stCondLst>
                                            <p:cond delay="0"/>
                                          </p:stCondLst>
                                        </p:cTn>
                                        <p:tgtEl>
                                          <p:spTgt spid="525"/>
                                        </p:tgtEl>
                                        <p:attrNameLst>
                                          <p:attrName>style.visibility</p:attrName>
                                        </p:attrNameLst>
                                      </p:cBhvr>
                                      <p:to>
                                        <p:strVal val="visible"/>
                                      </p:to>
                                    </p:set>
                                    <p:anim calcmode="lin" valueType="num">
                                      <p:cBhvr additive="base">
                                        <p:cTn id="24" dur="1000"/>
                                        <p:tgtEl>
                                          <p:spTgt spid="525"/>
                                        </p:tgtEl>
                                        <p:attrNameLst>
                                          <p:attrName>ppt_w</p:attrName>
                                        </p:attrNameLst>
                                      </p:cBhvr>
                                      <p:tavLst>
                                        <p:tav tm="0">
                                          <p:val>
                                            <p:strVal val="0"/>
                                          </p:val>
                                        </p:tav>
                                        <p:tav tm="100000">
                                          <p:val>
                                            <p:strVal val="#ppt_w"/>
                                          </p:val>
                                        </p:tav>
                                      </p:tavLst>
                                    </p:anim>
                                    <p:anim calcmode="lin" valueType="num">
                                      <p:cBhvr additive="base">
                                        <p:cTn id="25" dur="1000"/>
                                        <p:tgtEl>
                                          <p:spTgt spid="525"/>
                                        </p:tgtEl>
                                        <p:attrNameLst>
                                          <p:attrName>ppt_h</p:attrName>
                                        </p:attrNameLst>
                                      </p:cBhvr>
                                      <p:tavLst>
                                        <p:tav tm="0">
                                          <p:val>
                                            <p:strVal val="0"/>
                                          </p:val>
                                        </p:tav>
                                        <p:tav tm="100000">
                                          <p:val>
                                            <p:strVal val="#ppt_h"/>
                                          </p:val>
                                        </p:tav>
                                      </p:tavLst>
                                    </p:anim>
                                  </p:childTnLst>
                                </p:cTn>
                              </p:par>
                            </p:childTnLst>
                          </p:cTn>
                        </p:par>
                        <p:par>
                          <p:cTn id="26" fill="hold">
                            <p:stCondLst>
                              <p:cond delay="4924"/>
                            </p:stCondLst>
                            <p:childTnLst>
                              <p:par>
                                <p:cTn id="27" presetID="10" presetClass="exit" presetSubtype="0" fill="hold" nodeType="afterEffect">
                                  <p:stCondLst>
                                    <p:cond delay="0"/>
                                  </p:stCondLst>
                                  <p:childTnLst>
                                    <p:animEffect transition="out" filter="fade">
                                      <p:cBhvr>
                                        <p:cTn id="28" dur="1000"/>
                                        <p:tgtEl>
                                          <p:spTgt spid="542"/>
                                        </p:tgtEl>
                                      </p:cBhvr>
                                    </p:animEffect>
                                    <p:set>
                                      <p:cBhvr>
                                        <p:cTn id="29" dur="1" fill="hold">
                                          <p:stCondLst>
                                            <p:cond delay="1000"/>
                                          </p:stCondLst>
                                        </p:cTn>
                                        <p:tgtEl>
                                          <p:spTgt spid="542"/>
                                        </p:tgtEl>
                                        <p:attrNameLst>
                                          <p:attrName>style.visibility</p:attrName>
                                        </p:attrNameLst>
                                      </p:cBhvr>
                                      <p:to>
                                        <p:strVal val="hidden"/>
                                      </p:to>
                                    </p:set>
                                  </p:childTnLst>
                                </p:cTn>
                              </p:par>
                            </p:childTnLst>
                          </p:cTn>
                        </p:par>
                        <p:par>
                          <p:cTn id="30" fill="hold">
                            <p:stCondLst>
                              <p:cond delay="5924"/>
                            </p:stCondLst>
                            <p:childTnLst>
                              <p:par>
                                <p:cTn id="31" presetID="10" presetClass="entr" presetSubtype="0" fill="hold" nodeType="afterEffect">
                                  <p:stCondLst>
                                    <p:cond delay="0"/>
                                  </p:stCondLst>
                                  <p:childTnLst>
                                    <p:set>
                                      <p:cBhvr>
                                        <p:cTn id="32" dur="1" fill="hold">
                                          <p:stCondLst>
                                            <p:cond delay="0"/>
                                          </p:stCondLst>
                                        </p:cTn>
                                        <p:tgtEl>
                                          <p:spTgt spid="544"/>
                                        </p:tgtEl>
                                        <p:attrNameLst>
                                          <p:attrName>style.visibility</p:attrName>
                                        </p:attrNameLst>
                                      </p:cBhvr>
                                      <p:to>
                                        <p:strVal val="visible"/>
                                      </p:to>
                                    </p:set>
                                    <p:animEffect transition="in" filter="fade">
                                      <p:cBhvr>
                                        <p:cTn id="33" dur="1124"/>
                                        <p:tgtEl>
                                          <p:spTgt spid="544"/>
                                        </p:tgtEl>
                                      </p:cBhvr>
                                    </p:animEffect>
                                  </p:childTnLst>
                                </p:cTn>
                              </p:par>
                            </p:childTnLst>
                          </p:cTn>
                        </p:par>
                        <p:par>
                          <p:cTn id="34" fill="hold">
                            <p:stCondLst>
                              <p:cond delay="7048"/>
                            </p:stCondLst>
                            <p:childTnLst>
                              <p:par>
                                <p:cTn id="35" presetID="10" presetClass="entr" presetSubtype="0" fill="hold" nodeType="afterEffect">
                                  <p:stCondLst>
                                    <p:cond delay="0"/>
                                  </p:stCondLst>
                                  <p:childTnLst>
                                    <p:set>
                                      <p:cBhvr>
                                        <p:cTn id="36" dur="1" fill="hold">
                                          <p:stCondLst>
                                            <p:cond delay="0"/>
                                          </p:stCondLst>
                                        </p:cTn>
                                        <p:tgtEl>
                                          <p:spTgt spid="552"/>
                                        </p:tgtEl>
                                        <p:attrNameLst>
                                          <p:attrName>style.visibility</p:attrName>
                                        </p:attrNameLst>
                                      </p:cBhvr>
                                      <p:to>
                                        <p:strVal val="visible"/>
                                      </p:to>
                                    </p:set>
                                    <p:animEffect transition="in" filter="fade">
                                      <p:cBhvr>
                                        <p:cTn id="37" dur="800"/>
                                        <p:tgtEl>
                                          <p:spTgt spid="552"/>
                                        </p:tgtEl>
                                      </p:cBhvr>
                                    </p:animEffect>
                                  </p:childTnLst>
                                </p:cTn>
                              </p:par>
                            </p:childTnLst>
                          </p:cTn>
                        </p:par>
                        <p:par>
                          <p:cTn id="38" fill="hold">
                            <p:stCondLst>
                              <p:cond delay="7848"/>
                            </p:stCondLst>
                            <p:childTnLst>
                              <p:par>
                                <p:cTn id="39" presetID="23" presetClass="entr" presetSubtype="16" fill="hold" nodeType="afterEffect">
                                  <p:stCondLst>
                                    <p:cond delay="0"/>
                                  </p:stCondLst>
                                  <p:childTnLst>
                                    <p:set>
                                      <p:cBhvr>
                                        <p:cTn id="40" dur="1" fill="hold">
                                          <p:stCondLst>
                                            <p:cond delay="0"/>
                                          </p:stCondLst>
                                        </p:cTn>
                                        <p:tgtEl>
                                          <p:spTgt spid="554"/>
                                        </p:tgtEl>
                                        <p:attrNameLst>
                                          <p:attrName>style.visibility</p:attrName>
                                        </p:attrNameLst>
                                      </p:cBhvr>
                                      <p:to>
                                        <p:strVal val="visible"/>
                                      </p:to>
                                    </p:set>
                                    <p:anim calcmode="lin" valueType="num">
                                      <p:cBhvr additive="base">
                                        <p:cTn id="41" dur="1250"/>
                                        <p:tgtEl>
                                          <p:spTgt spid="554"/>
                                        </p:tgtEl>
                                        <p:attrNameLst>
                                          <p:attrName>ppt_w</p:attrName>
                                        </p:attrNameLst>
                                      </p:cBhvr>
                                      <p:tavLst>
                                        <p:tav tm="0">
                                          <p:val>
                                            <p:strVal val="0"/>
                                          </p:val>
                                        </p:tav>
                                        <p:tav tm="100000">
                                          <p:val>
                                            <p:strVal val="#ppt_w"/>
                                          </p:val>
                                        </p:tav>
                                      </p:tavLst>
                                    </p:anim>
                                    <p:anim calcmode="lin" valueType="num">
                                      <p:cBhvr additive="base">
                                        <p:cTn id="42" dur="1250"/>
                                        <p:tgtEl>
                                          <p:spTgt spid="554"/>
                                        </p:tgtEl>
                                        <p:attrNameLst>
                                          <p:attrName>ppt_h</p:attrName>
                                        </p:attrNameLst>
                                      </p:cBhvr>
                                      <p:tavLst>
                                        <p:tav tm="0">
                                          <p:val>
                                            <p:strVal val="0"/>
                                          </p:val>
                                        </p:tav>
                                        <p:tav tm="100000">
                                          <p:val>
                                            <p:strVal val="#ppt_h"/>
                                          </p:val>
                                        </p:tav>
                                      </p:tavLst>
                                    </p:anim>
                                  </p:childTnLst>
                                </p:cTn>
                              </p:par>
                            </p:childTnLst>
                          </p:cTn>
                        </p:par>
                        <p:par>
                          <p:cTn id="43" fill="hold">
                            <p:stCondLst>
                              <p:cond delay="9098"/>
                            </p:stCondLst>
                            <p:childTnLst>
                              <p:par>
                                <p:cTn id="44" presetID="23" presetClass="entr" presetSubtype="16" fill="hold" nodeType="afterEffect">
                                  <p:stCondLst>
                                    <p:cond delay="0"/>
                                  </p:stCondLst>
                                  <p:childTnLst>
                                    <p:set>
                                      <p:cBhvr>
                                        <p:cTn id="45" dur="1" fill="hold">
                                          <p:stCondLst>
                                            <p:cond delay="0"/>
                                          </p:stCondLst>
                                        </p:cTn>
                                        <p:tgtEl>
                                          <p:spTgt spid="564"/>
                                        </p:tgtEl>
                                        <p:attrNameLst>
                                          <p:attrName>style.visibility</p:attrName>
                                        </p:attrNameLst>
                                      </p:cBhvr>
                                      <p:to>
                                        <p:strVal val="visible"/>
                                      </p:to>
                                    </p:set>
                                    <p:anim calcmode="lin" valueType="num">
                                      <p:cBhvr additive="base">
                                        <p:cTn id="46" dur="1250"/>
                                        <p:tgtEl>
                                          <p:spTgt spid="564"/>
                                        </p:tgtEl>
                                        <p:attrNameLst>
                                          <p:attrName>ppt_w</p:attrName>
                                        </p:attrNameLst>
                                      </p:cBhvr>
                                      <p:tavLst>
                                        <p:tav tm="0">
                                          <p:val>
                                            <p:strVal val="0"/>
                                          </p:val>
                                        </p:tav>
                                        <p:tav tm="100000">
                                          <p:val>
                                            <p:strVal val="#ppt_w"/>
                                          </p:val>
                                        </p:tav>
                                      </p:tavLst>
                                    </p:anim>
                                    <p:anim calcmode="lin" valueType="num">
                                      <p:cBhvr additive="base">
                                        <p:cTn id="47" dur="1250"/>
                                        <p:tgtEl>
                                          <p:spTgt spid="564"/>
                                        </p:tgtEl>
                                        <p:attrNameLst>
                                          <p:attrName>ppt_h</p:attrName>
                                        </p:attrNameLst>
                                      </p:cBhvr>
                                      <p:tavLst>
                                        <p:tav tm="0">
                                          <p:val>
                                            <p:strVal val="0"/>
                                          </p:val>
                                        </p:tav>
                                        <p:tav tm="100000">
                                          <p:val>
                                            <p:strVal val="#ppt_h"/>
                                          </p:val>
                                        </p:tav>
                                      </p:tavLst>
                                    </p:anim>
                                  </p:childTnLst>
                                </p:cTn>
                              </p:par>
                            </p:childTnLst>
                          </p:cTn>
                        </p:par>
                        <p:par>
                          <p:cTn id="48" fill="hold">
                            <p:stCondLst>
                              <p:cond delay="10348"/>
                            </p:stCondLst>
                            <p:childTnLst>
                              <p:par>
                                <p:cTn id="49" presetID="23" presetClass="entr" presetSubtype="16" fill="hold" nodeType="afterEffect">
                                  <p:stCondLst>
                                    <p:cond delay="0"/>
                                  </p:stCondLst>
                                  <p:childTnLst>
                                    <p:set>
                                      <p:cBhvr>
                                        <p:cTn id="50" dur="1" fill="hold">
                                          <p:stCondLst>
                                            <p:cond delay="0"/>
                                          </p:stCondLst>
                                        </p:cTn>
                                        <p:tgtEl>
                                          <p:spTgt spid="562"/>
                                        </p:tgtEl>
                                        <p:attrNameLst>
                                          <p:attrName>style.visibility</p:attrName>
                                        </p:attrNameLst>
                                      </p:cBhvr>
                                      <p:to>
                                        <p:strVal val="visible"/>
                                      </p:to>
                                    </p:set>
                                    <p:anim calcmode="lin" valueType="num">
                                      <p:cBhvr additive="base">
                                        <p:cTn id="51" dur="1250"/>
                                        <p:tgtEl>
                                          <p:spTgt spid="562"/>
                                        </p:tgtEl>
                                        <p:attrNameLst>
                                          <p:attrName>ppt_w</p:attrName>
                                        </p:attrNameLst>
                                      </p:cBhvr>
                                      <p:tavLst>
                                        <p:tav tm="0">
                                          <p:val>
                                            <p:strVal val="0"/>
                                          </p:val>
                                        </p:tav>
                                        <p:tav tm="100000">
                                          <p:val>
                                            <p:strVal val="#ppt_w"/>
                                          </p:val>
                                        </p:tav>
                                      </p:tavLst>
                                    </p:anim>
                                    <p:anim calcmode="lin" valueType="num">
                                      <p:cBhvr additive="base">
                                        <p:cTn id="52" dur="1250"/>
                                        <p:tgtEl>
                                          <p:spTgt spid="562"/>
                                        </p:tgtEl>
                                        <p:attrNameLst>
                                          <p:attrName>ppt_h</p:attrName>
                                        </p:attrNameLst>
                                      </p:cBhvr>
                                      <p:tavLst>
                                        <p:tav tm="0">
                                          <p:val>
                                            <p:strVal val="0"/>
                                          </p:val>
                                        </p:tav>
                                        <p:tav tm="100000">
                                          <p:val>
                                            <p:strVal val="#ppt_h"/>
                                          </p:val>
                                        </p:tav>
                                      </p:tavLst>
                                    </p:anim>
                                  </p:childTnLst>
                                </p:cTn>
                              </p:par>
                            </p:childTnLst>
                          </p:cTn>
                        </p:par>
                        <p:par>
                          <p:cTn id="53" fill="hold">
                            <p:stCondLst>
                              <p:cond delay="11598"/>
                            </p:stCondLst>
                            <p:childTnLst>
                              <p:par>
                                <p:cTn id="54" presetID="23" presetClass="entr" presetSubtype="16" fill="hold" nodeType="afterEffect">
                                  <p:stCondLst>
                                    <p:cond delay="0"/>
                                  </p:stCondLst>
                                  <p:childTnLst>
                                    <p:set>
                                      <p:cBhvr>
                                        <p:cTn id="55" dur="1" fill="hold">
                                          <p:stCondLst>
                                            <p:cond delay="0"/>
                                          </p:stCondLst>
                                        </p:cTn>
                                        <p:tgtEl>
                                          <p:spTgt spid="561"/>
                                        </p:tgtEl>
                                        <p:attrNameLst>
                                          <p:attrName>style.visibility</p:attrName>
                                        </p:attrNameLst>
                                      </p:cBhvr>
                                      <p:to>
                                        <p:strVal val="visible"/>
                                      </p:to>
                                    </p:set>
                                    <p:anim calcmode="lin" valueType="num">
                                      <p:cBhvr additive="base">
                                        <p:cTn id="56" dur="1250"/>
                                        <p:tgtEl>
                                          <p:spTgt spid="561"/>
                                        </p:tgtEl>
                                        <p:attrNameLst>
                                          <p:attrName>ppt_w</p:attrName>
                                        </p:attrNameLst>
                                      </p:cBhvr>
                                      <p:tavLst>
                                        <p:tav tm="0">
                                          <p:val>
                                            <p:strVal val="0"/>
                                          </p:val>
                                        </p:tav>
                                        <p:tav tm="100000">
                                          <p:val>
                                            <p:strVal val="#ppt_w"/>
                                          </p:val>
                                        </p:tav>
                                      </p:tavLst>
                                    </p:anim>
                                    <p:anim calcmode="lin" valueType="num">
                                      <p:cBhvr additive="base">
                                        <p:cTn id="57" dur="1250"/>
                                        <p:tgtEl>
                                          <p:spTgt spid="561"/>
                                        </p:tgtEl>
                                        <p:attrNameLst>
                                          <p:attrName>ppt_h</p:attrName>
                                        </p:attrNameLst>
                                      </p:cBhvr>
                                      <p:tavLst>
                                        <p:tav tm="0">
                                          <p:val>
                                            <p:strVal val="0"/>
                                          </p:val>
                                        </p:tav>
                                        <p:tav tm="100000">
                                          <p:val>
                                            <p:strVal val="#ppt_h"/>
                                          </p:val>
                                        </p:tav>
                                      </p:tavLst>
                                    </p:anim>
                                  </p:childTnLst>
                                </p:cTn>
                              </p:par>
                            </p:childTnLst>
                          </p:cTn>
                        </p:par>
                        <p:par>
                          <p:cTn id="58" fill="hold">
                            <p:stCondLst>
                              <p:cond delay="12848"/>
                            </p:stCondLst>
                            <p:childTnLst>
                              <p:par>
                                <p:cTn id="59" presetID="23" presetClass="entr" presetSubtype="16" fill="hold" nodeType="afterEffect">
                                  <p:stCondLst>
                                    <p:cond delay="0"/>
                                  </p:stCondLst>
                                  <p:childTnLst>
                                    <p:set>
                                      <p:cBhvr>
                                        <p:cTn id="60" dur="1" fill="hold">
                                          <p:stCondLst>
                                            <p:cond delay="0"/>
                                          </p:stCondLst>
                                        </p:cTn>
                                        <p:tgtEl>
                                          <p:spTgt spid="563"/>
                                        </p:tgtEl>
                                        <p:attrNameLst>
                                          <p:attrName>style.visibility</p:attrName>
                                        </p:attrNameLst>
                                      </p:cBhvr>
                                      <p:to>
                                        <p:strVal val="visible"/>
                                      </p:to>
                                    </p:set>
                                    <p:anim calcmode="lin" valueType="num">
                                      <p:cBhvr additive="base">
                                        <p:cTn id="61" dur="1000"/>
                                        <p:tgtEl>
                                          <p:spTgt spid="563"/>
                                        </p:tgtEl>
                                        <p:attrNameLst>
                                          <p:attrName>ppt_w</p:attrName>
                                        </p:attrNameLst>
                                      </p:cBhvr>
                                      <p:tavLst>
                                        <p:tav tm="0">
                                          <p:val>
                                            <p:strVal val="0"/>
                                          </p:val>
                                        </p:tav>
                                        <p:tav tm="100000">
                                          <p:val>
                                            <p:strVal val="#ppt_w"/>
                                          </p:val>
                                        </p:tav>
                                      </p:tavLst>
                                    </p:anim>
                                    <p:anim calcmode="lin" valueType="num">
                                      <p:cBhvr additive="base">
                                        <p:cTn id="62" dur="1000"/>
                                        <p:tgtEl>
                                          <p:spTgt spid="563"/>
                                        </p:tgtEl>
                                        <p:attrNameLst>
                                          <p:attrName>ppt_h</p:attrName>
                                        </p:attrNameLst>
                                      </p:cBhvr>
                                      <p:tavLst>
                                        <p:tav tm="0">
                                          <p:val>
                                            <p:strVal val="0"/>
                                          </p:val>
                                        </p:tav>
                                        <p:tav tm="100000">
                                          <p:val>
                                            <p:strVal val="#ppt_h"/>
                                          </p:val>
                                        </p:tav>
                                      </p:tavLst>
                                    </p:anim>
                                  </p:childTnLst>
                                </p:cTn>
                              </p:par>
                            </p:childTnLst>
                          </p:cTn>
                        </p:par>
                        <p:par>
                          <p:cTn id="63" fill="hold">
                            <p:stCondLst>
                              <p:cond delay="13848"/>
                            </p:stCondLst>
                            <p:childTnLst>
                              <p:par>
                                <p:cTn id="64" presetID="10" presetClass="entr" presetSubtype="0" fill="hold" nodeType="afterEffect">
                                  <p:stCondLst>
                                    <p:cond delay="0"/>
                                  </p:stCondLst>
                                  <p:childTnLst>
                                    <p:set>
                                      <p:cBhvr>
                                        <p:cTn id="65" dur="1" fill="hold">
                                          <p:stCondLst>
                                            <p:cond delay="0"/>
                                          </p:stCondLst>
                                        </p:cTn>
                                        <p:tgtEl>
                                          <p:spTgt spid="557"/>
                                        </p:tgtEl>
                                        <p:attrNameLst>
                                          <p:attrName>style.visibility</p:attrName>
                                        </p:attrNameLst>
                                      </p:cBhvr>
                                      <p:to>
                                        <p:strVal val="visible"/>
                                      </p:to>
                                    </p:set>
                                    <p:animEffect transition="in" filter="fade">
                                      <p:cBhvr>
                                        <p:cTn id="66" dur="500"/>
                                        <p:tgtEl>
                                          <p:spTgt spid="557"/>
                                        </p:tgtEl>
                                      </p:cBhvr>
                                    </p:animEffect>
                                  </p:childTnLst>
                                </p:cTn>
                              </p:par>
                            </p:childTnLst>
                          </p:cTn>
                        </p:par>
                        <p:par>
                          <p:cTn id="67" fill="hold">
                            <p:stCondLst>
                              <p:cond delay="14348"/>
                            </p:stCondLst>
                            <p:childTnLst>
                              <p:par>
                                <p:cTn id="68" presetID="23" presetClass="entr" presetSubtype="16" fill="hold" nodeType="afterEffect">
                                  <p:stCondLst>
                                    <p:cond delay="0"/>
                                  </p:stCondLst>
                                  <p:childTnLst>
                                    <p:set>
                                      <p:cBhvr>
                                        <p:cTn id="69" dur="1" fill="hold">
                                          <p:stCondLst>
                                            <p:cond delay="0"/>
                                          </p:stCondLst>
                                        </p:cTn>
                                        <p:tgtEl>
                                          <p:spTgt spid="558"/>
                                        </p:tgtEl>
                                        <p:attrNameLst>
                                          <p:attrName>style.visibility</p:attrName>
                                        </p:attrNameLst>
                                      </p:cBhvr>
                                      <p:to>
                                        <p:strVal val="visible"/>
                                      </p:to>
                                    </p:set>
                                    <p:anim calcmode="lin" valueType="num">
                                      <p:cBhvr additive="base">
                                        <p:cTn id="70" dur="750"/>
                                        <p:tgtEl>
                                          <p:spTgt spid="558"/>
                                        </p:tgtEl>
                                        <p:attrNameLst>
                                          <p:attrName>ppt_w</p:attrName>
                                        </p:attrNameLst>
                                      </p:cBhvr>
                                      <p:tavLst>
                                        <p:tav tm="0">
                                          <p:val>
                                            <p:strVal val="0"/>
                                          </p:val>
                                        </p:tav>
                                        <p:tav tm="100000">
                                          <p:val>
                                            <p:strVal val="#ppt_w"/>
                                          </p:val>
                                        </p:tav>
                                      </p:tavLst>
                                    </p:anim>
                                    <p:anim calcmode="lin" valueType="num">
                                      <p:cBhvr additive="base">
                                        <p:cTn id="71" dur="750"/>
                                        <p:tgtEl>
                                          <p:spTgt spid="558"/>
                                        </p:tgtEl>
                                        <p:attrNameLst>
                                          <p:attrName>ppt_h</p:attrName>
                                        </p:attrNameLst>
                                      </p:cBhvr>
                                      <p:tavLst>
                                        <p:tav tm="0">
                                          <p:val>
                                            <p:strVal val="0"/>
                                          </p:val>
                                        </p:tav>
                                        <p:tav tm="100000">
                                          <p:val>
                                            <p:strVal val="#ppt_h"/>
                                          </p:val>
                                        </p:tav>
                                      </p:tavLst>
                                    </p:anim>
                                  </p:childTnLst>
                                </p:cTn>
                              </p:par>
                            </p:childTnLst>
                          </p:cTn>
                        </p:par>
                        <p:par>
                          <p:cTn id="72" fill="hold">
                            <p:stCondLst>
                              <p:cond delay="15098"/>
                            </p:stCondLst>
                            <p:childTnLst>
                              <p:par>
                                <p:cTn id="73" presetID="10" presetClass="entr" presetSubtype="0" fill="hold" nodeType="afterEffect">
                                  <p:stCondLst>
                                    <p:cond delay="0"/>
                                  </p:stCondLst>
                                  <p:childTnLst>
                                    <p:set>
                                      <p:cBhvr>
                                        <p:cTn id="74" dur="1" fill="hold">
                                          <p:stCondLst>
                                            <p:cond delay="0"/>
                                          </p:stCondLst>
                                        </p:cTn>
                                        <p:tgtEl>
                                          <p:spTgt spid="559"/>
                                        </p:tgtEl>
                                        <p:attrNameLst>
                                          <p:attrName>style.visibility</p:attrName>
                                        </p:attrNameLst>
                                      </p:cBhvr>
                                      <p:to>
                                        <p:strVal val="visible"/>
                                      </p:to>
                                    </p:set>
                                    <p:animEffect transition="in" filter="fade">
                                      <p:cBhvr>
                                        <p:cTn id="75" dur="500"/>
                                        <p:tgtEl>
                                          <p:spTgt spid="559"/>
                                        </p:tgtEl>
                                      </p:cBhvr>
                                    </p:animEffect>
                                  </p:childTnLst>
                                </p:cTn>
                              </p:par>
                            </p:childTnLst>
                          </p:cTn>
                        </p:par>
                        <p:par>
                          <p:cTn id="76" fill="hold">
                            <p:stCondLst>
                              <p:cond delay="15598"/>
                            </p:stCondLst>
                            <p:childTnLst>
                              <p:par>
                                <p:cTn id="77" presetID="23" presetClass="entr" presetSubtype="16" fill="hold" nodeType="afterEffect">
                                  <p:stCondLst>
                                    <p:cond delay="0"/>
                                  </p:stCondLst>
                                  <p:childTnLst>
                                    <p:set>
                                      <p:cBhvr>
                                        <p:cTn id="78" dur="1" fill="hold">
                                          <p:stCondLst>
                                            <p:cond delay="0"/>
                                          </p:stCondLst>
                                        </p:cTn>
                                        <p:tgtEl>
                                          <p:spTgt spid="560"/>
                                        </p:tgtEl>
                                        <p:attrNameLst>
                                          <p:attrName>style.visibility</p:attrName>
                                        </p:attrNameLst>
                                      </p:cBhvr>
                                      <p:to>
                                        <p:strVal val="visible"/>
                                      </p:to>
                                    </p:set>
                                    <p:anim calcmode="lin" valueType="num">
                                      <p:cBhvr additive="base">
                                        <p:cTn id="79" dur="750"/>
                                        <p:tgtEl>
                                          <p:spTgt spid="560"/>
                                        </p:tgtEl>
                                        <p:attrNameLst>
                                          <p:attrName>ppt_w</p:attrName>
                                        </p:attrNameLst>
                                      </p:cBhvr>
                                      <p:tavLst>
                                        <p:tav tm="0">
                                          <p:val>
                                            <p:strVal val="0"/>
                                          </p:val>
                                        </p:tav>
                                        <p:tav tm="100000">
                                          <p:val>
                                            <p:strVal val="#ppt_w"/>
                                          </p:val>
                                        </p:tav>
                                      </p:tavLst>
                                    </p:anim>
                                    <p:anim calcmode="lin" valueType="num">
                                      <p:cBhvr additive="base">
                                        <p:cTn id="80" dur="750"/>
                                        <p:tgtEl>
                                          <p:spTgt spid="560"/>
                                        </p:tgtEl>
                                        <p:attrNameLst>
                                          <p:attrName>ppt_h</p:attrName>
                                        </p:attrNameLst>
                                      </p:cBhvr>
                                      <p:tavLst>
                                        <p:tav tm="0">
                                          <p:val>
                                            <p:strVal val="0"/>
                                          </p:val>
                                        </p:tav>
                                        <p:tav tm="100000">
                                          <p:val>
                                            <p:strVal val="#ppt_h"/>
                                          </p:val>
                                        </p:tav>
                                      </p:tavLst>
                                    </p:anim>
                                  </p:childTnLst>
                                </p:cTn>
                              </p:par>
                            </p:childTnLst>
                          </p:cTn>
                        </p:par>
                        <p:par>
                          <p:cTn id="81" fill="hold">
                            <p:stCondLst>
                              <p:cond delay="16348"/>
                            </p:stCondLst>
                            <p:childTnLst>
                              <p:par>
                                <p:cTn id="82" presetID="10" presetClass="exit" presetSubtype="0" fill="hold" nodeType="afterEffect">
                                  <p:stCondLst>
                                    <p:cond delay="0"/>
                                  </p:stCondLst>
                                  <p:childTnLst>
                                    <p:animEffect transition="out" filter="fade">
                                      <p:cBhvr>
                                        <p:cTn id="83" dur="1000"/>
                                        <p:tgtEl>
                                          <p:spTgt spid="560"/>
                                        </p:tgtEl>
                                      </p:cBhvr>
                                    </p:animEffect>
                                    <p:set>
                                      <p:cBhvr>
                                        <p:cTn id="84" dur="1" fill="hold">
                                          <p:stCondLst>
                                            <p:cond delay="1000"/>
                                          </p:stCondLst>
                                        </p:cTn>
                                        <p:tgtEl>
                                          <p:spTgt spid="560"/>
                                        </p:tgtEl>
                                        <p:attrNameLst>
                                          <p:attrName>style.visibility</p:attrName>
                                        </p:attrNameLst>
                                      </p:cBhvr>
                                      <p:to>
                                        <p:strVal val="hidden"/>
                                      </p:to>
                                    </p:set>
                                  </p:childTnLst>
                                </p:cTn>
                              </p:par>
                            </p:childTnLst>
                          </p:cTn>
                        </p:par>
                        <p:par>
                          <p:cTn id="85" fill="hold">
                            <p:stCondLst>
                              <p:cond delay="17348"/>
                            </p:stCondLst>
                            <p:childTnLst>
                              <p:par>
                                <p:cTn id="86" presetID="10" presetClass="exit" presetSubtype="0" fill="hold" nodeType="afterEffect">
                                  <p:stCondLst>
                                    <p:cond delay="0"/>
                                  </p:stCondLst>
                                  <p:childTnLst>
                                    <p:animEffect transition="out" filter="fade">
                                      <p:cBhvr>
                                        <p:cTn id="87" dur="1000"/>
                                        <p:tgtEl>
                                          <p:spTgt spid="559"/>
                                        </p:tgtEl>
                                      </p:cBhvr>
                                    </p:animEffect>
                                    <p:set>
                                      <p:cBhvr>
                                        <p:cTn id="88" dur="1" fill="hold">
                                          <p:stCondLst>
                                            <p:cond delay="1000"/>
                                          </p:stCondLst>
                                        </p:cTn>
                                        <p:tgtEl>
                                          <p:spTgt spid="559"/>
                                        </p:tgtEl>
                                        <p:attrNameLst>
                                          <p:attrName>style.visibility</p:attrName>
                                        </p:attrNameLst>
                                      </p:cBhvr>
                                      <p:to>
                                        <p:strVal val="hidden"/>
                                      </p:to>
                                    </p:set>
                                  </p:childTnLst>
                                </p:cTn>
                              </p:par>
                            </p:childTnLst>
                          </p:cTn>
                        </p:par>
                        <p:par>
                          <p:cTn id="89" fill="hold">
                            <p:stCondLst>
                              <p:cond delay="18348"/>
                            </p:stCondLst>
                            <p:childTnLst>
                              <p:par>
                                <p:cTn id="90" presetID="10" presetClass="exit" presetSubtype="0" fill="hold" nodeType="afterEffect">
                                  <p:stCondLst>
                                    <p:cond delay="0"/>
                                  </p:stCondLst>
                                  <p:childTnLst>
                                    <p:animEffect transition="out" filter="fade">
                                      <p:cBhvr>
                                        <p:cTn id="91" dur="1000"/>
                                        <p:tgtEl>
                                          <p:spTgt spid="558"/>
                                        </p:tgtEl>
                                      </p:cBhvr>
                                    </p:animEffect>
                                    <p:set>
                                      <p:cBhvr>
                                        <p:cTn id="92" dur="1" fill="hold">
                                          <p:stCondLst>
                                            <p:cond delay="1000"/>
                                          </p:stCondLst>
                                        </p:cTn>
                                        <p:tgtEl>
                                          <p:spTgt spid="558"/>
                                        </p:tgtEl>
                                        <p:attrNameLst>
                                          <p:attrName>style.visibility</p:attrName>
                                        </p:attrNameLst>
                                      </p:cBhvr>
                                      <p:to>
                                        <p:strVal val="hidden"/>
                                      </p:to>
                                    </p:set>
                                  </p:childTnLst>
                                </p:cTn>
                              </p:par>
                            </p:childTnLst>
                          </p:cTn>
                        </p:par>
                        <p:par>
                          <p:cTn id="93" fill="hold">
                            <p:stCondLst>
                              <p:cond delay="19348"/>
                            </p:stCondLst>
                            <p:childTnLst>
                              <p:par>
                                <p:cTn id="94" presetID="10" presetClass="exit" presetSubtype="0" fill="hold" nodeType="afterEffect">
                                  <p:stCondLst>
                                    <p:cond delay="0"/>
                                  </p:stCondLst>
                                  <p:childTnLst>
                                    <p:animEffect transition="out" filter="fade">
                                      <p:cBhvr>
                                        <p:cTn id="95" dur="1000"/>
                                        <p:tgtEl>
                                          <p:spTgt spid="557"/>
                                        </p:tgtEl>
                                      </p:cBhvr>
                                    </p:animEffect>
                                    <p:set>
                                      <p:cBhvr>
                                        <p:cTn id="96" dur="1" fill="hold">
                                          <p:stCondLst>
                                            <p:cond delay="1000"/>
                                          </p:stCondLst>
                                        </p:cTn>
                                        <p:tgtEl>
                                          <p:spTgt spid="557"/>
                                        </p:tgtEl>
                                        <p:attrNameLst>
                                          <p:attrName>style.visibility</p:attrName>
                                        </p:attrNameLst>
                                      </p:cBhvr>
                                      <p:to>
                                        <p:strVal val="hidden"/>
                                      </p:to>
                                    </p:set>
                                  </p:childTnLst>
                                </p:cTn>
                              </p:par>
                            </p:childTnLst>
                          </p:cTn>
                        </p:par>
                        <p:par>
                          <p:cTn id="97" fill="hold">
                            <p:stCondLst>
                              <p:cond delay="20348"/>
                            </p:stCondLst>
                            <p:childTnLst>
                              <p:par>
                                <p:cTn id="98" presetID="10" presetClass="entr" presetSubtype="0" fill="hold" nodeType="afterEffect">
                                  <p:stCondLst>
                                    <p:cond delay="0"/>
                                  </p:stCondLst>
                                  <p:childTnLst>
                                    <p:set>
                                      <p:cBhvr>
                                        <p:cTn id="99" dur="1" fill="hold">
                                          <p:stCondLst>
                                            <p:cond delay="0"/>
                                          </p:stCondLst>
                                        </p:cTn>
                                        <p:tgtEl>
                                          <p:spTgt spid="529"/>
                                        </p:tgtEl>
                                        <p:attrNameLst>
                                          <p:attrName>style.visibility</p:attrName>
                                        </p:attrNameLst>
                                      </p:cBhvr>
                                      <p:to>
                                        <p:strVal val="visible"/>
                                      </p:to>
                                    </p:set>
                                    <p:animEffect transition="in" filter="fade">
                                      <p:cBhvr>
                                        <p:cTn id="100" dur="1000"/>
                                        <p:tgtEl>
                                          <p:spTgt spid="529"/>
                                        </p:tgtEl>
                                      </p:cBhvr>
                                    </p:animEffect>
                                  </p:childTnLst>
                                </p:cTn>
                              </p:par>
                            </p:childTnLst>
                          </p:cTn>
                        </p:par>
                        <p:par>
                          <p:cTn id="101" fill="hold">
                            <p:stCondLst>
                              <p:cond delay="21348"/>
                            </p:stCondLst>
                            <p:childTnLst>
                              <p:par>
                                <p:cTn id="102" presetID="10" presetClass="entr" presetSubtype="0" fill="hold" nodeType="afterEffect">
                                  <p:stCondLst>
                                    <p:cond delay="0"/>
                                  </p:stCondLst>
                                  <p:childTnLst>
                                    <p:set>
                                      <p:cBhvr>
                                        <p:cTn id="103" dur="1" fill="hold">
                                          <p:stCondLst>
                                            <p:cond delay="0"/>
                                          </p:stCondLst>
                                        </p:cTn>
                                        <p:tgtEl>
                                          <p:spTgt spid="553"/>
                                        </p:tgtEl>
                                        <p:attrNameLst>
                                          <p:attrName>style.visibility</p:attrName>
                                        </p:attrNameLst>
                                      </p:cBhvr>
                                      <p:to>
                                        <p:strVal val="visible"/>
                                      </p:to>
                                    </p:set>
                                    <p:animEffect transition="in" filter="fade">
                                      <p:cBhvr>
                                        <p:cTn id="104" dur="8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Shape 571"/>
          <p:cNvPicPr preferRelativeResize="0"/>
          <p:nvPr/>
        </p:nvPicPr>
        <p:blipFill rotWithShape="1">
          <a:blip r:embed="rId3">
            <a:alphaModFix/>
          </a:blip>
          <a:srcRect/>
          <a:stretch/>
        </p:blipFill>
        <p:spPr>
          <a:xfrm>
            <a:off x="3559223" y="1221820"/>
            <a:ext cx="3563999" cy="3375998"/>
          </a:xfrm>
          <a:prstGeom prst="rect">
            <a:avLst/>
          </a:prstGeom>
          <a:noFill/>
          <a:ln>
            <a:noFill/>
          </a:ln>
        </p:spPr>
      </p:pic>
      <p:sp>
        <p:nvSpPr>
          <p:cNvPr id="572" name="Shape 572"/>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Logs</a:t>
            </a:r>
          </a:p>
        </p:txBody>
      </p:sp>
      <p:grpSp>
        <p:nvGrpSpPr>
          <p:cNvPr id="573" name="Shape 573"/>
          <p:cNvGrpSpPr/>
          <p:nvPr/>
        </p:nvGrpSpPr>
        <p:grpSpPr>
          <a:xfrm>
            <a:off x="857616" y="1307649"/>
            <a:ext cx="1441517" cy="1166980"/>
            <a:chOff x="0" y="0"/>
            <a:chExt cx="1441517" cy="1166980"/>
          </a:xfrm>
        </p:grpSpPr>
        <p:sp>
          <p:nvSpPr>
            <p:cNvPr id="574" name="Shape 574"/>
            <p:cNvSpPr/>
            <p:nvPr/>
          </p:nvSpPr>
          <p:spPr>
            <a:xfrm>
              <a:off x="0" y="0"/>
              <a:ext cx="1250700" cy="1002599"/>
            </a:xfrm>
            <a:prstGeom prst="roundRect">
              <a:avLst>
                <a:gd name="adj" fmla="val 80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75" name="Shape 575"/>
            <p:cNvSpPr/>
            <p:nvPr/>
          </p:nvSpPr>
          <p:spPr>
            <a:xfrm>
              <a:off x="100160" y="5578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Stemcell</a:t>
              </a:r>
            </a:p>
          </p:txBody>
        </p:sp>
        <p:sp>
          <p:nvSpPr>
            <p:cNvPr id="576" name="Shape 576"/>
            <p:cNvSpPr/>
            <p:nvPr/>
          </p:nvSpPr>
          <p:spPr>
            <a:xfrm>
              <a:off x="390917" y="628481"/>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grpSp>
        <p:nvGrpSpPr>
          <p:cNvPr id="577" name="Shape 577"/>
          <p:cNvGrpSpPr/>
          <p:nvPr/>
        </p:nvGrpSpPr>
        <p:grpSpPr>
          <a:xfrm>
            <a:off x="4094301" y="1610374"/>
            <a:ext cx="3220088" cy="2240766"/>
            <a:chOff x="0" y="111732"/>
            <a:chExt cx="3220088" cy="2240766"/>
          </a:xfrm>
        </p:grpSpPr>
        <p:sp>
          <p:nvSpPr>
            <p:cNvPr id="578" name="Shape 578"/>
            <p:cNvSpPr/>
            <p:nvPr/>
          </p:nvSpPr>
          <p:spPr>
            <a:xfrm>
              <a:off x="0" y="111732"/>
              <a:ext cx="2513699" cy="1903065"/>
            </a:xfrm>
            <a:prstGeom prst="roundRect">
              <a:avLst>
                <a:gd name="adj" fmla="val 802"/>
              </a:avLst>
            </a:prstGeom>
            <a:gradFill>
              <a:gsLst>
                <a:gs pos="0">
                  <a:srgbClr val="29756E">
                    <a:alpha val="75686"/>
                  </a:srgbClr>
                </a:gs>
                <a:gs pos="100000">
                  <a:srgbClr val="66ADA7">
                    <a:alpha val="75686"/>
                  </a:srgbClr>
                </a:gs>
              </a:gsLst>
              <a:lin ang="5400012" scaled="0"/>
            </a:gradFill>
            <a:ln w="25400" cap="flat" cmpd="sng">
              <a:solidFill>
                <a:srgbClr val="535353">
                  <a:alpha val="76078"/>
                </a:srgbClr>
              </a:solidFill>
              <a:prstDash val="dashDot"/>
              <a:miter/>
              <a:headEnd type="none" w="med" len="med"/>
              <a:tailEnd type="none" w="med" len="med"/>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79" name="Shape 579"/>
            <p:cNvSpPr/>
            <p:nvPr/>
          </p:nvSpPr>
          <p:spPr>
            <a:xfrm>
              <a:off x="201290" y="187701"/>
              <a:ext cx="2111100" cy="10823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VM / Container</a:t>
              </a:r>
            </a:p>
          </p:txBody>
        </p:sp>
        <p:sp>
          <p:nvSpPr>
            <p:cNvPr id="580" name="Shape 580"/>
            <p:cNvSpPr/>
            <p:nvPr/>
          </p:nvSpPr>
          <p:spPr>
            <a:xfrm>
              <a:off x="1108987" y="1270100"/>
              <a:ext cx="2111100" cy="10823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sp>
        <p:nvSpPr>
          <p:cNvPr id="581" name="Shape 581"/>
          <p:cNvSpPr/>
          <p:nvPr/>
        </p:nvSpPr>
        <p:spPr>
          <a:xfrm>
            <a:off x="1404295" y="4028032"/>
            <a:ext cx="1050599" cy="538499"/>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900" b="0" i="0" u="none" strike="noStrike" cap="none">
                <a:solidFill>
                  <a:schemeClr val="lt2"/>
                </a:solidFill>
                <a:latin typeface="Arial"/>
                <a:ea typeface="Arial"/>
                <a:cs typeface="Arial"/>
                <a:sym typeface="Arial"/>
              </a:rPr>
              <a:t>Compiled Packages</a:t>
            </a:r>
          </a:p>
        </p:txBody>
      </p:sp>
      <p:pic>
        <p:nvPicPr>
          <p:cNvPr id="582" name="Shape 582"/>
          <p:cNvPicPr preferRelativeResize="0"/>
          <p:nvPr/>
        </p:nvPicPr>
        <p:blipFill rotWithShape="1">
          <a:blip r:embed="rId4">
            <a:alphaModFix/>
          </a:blip>
          <a:srcRect/>
          <a:stretch/>
        </p:blipFill>
        <p:spPr>
          <a:xfrm>
            <a:off x="1449894" y="3540360"/>
            <a:ext cx="516000" cy="412500"/>
          </a:xfrm>
          <a:prstGeom prst="rect">
            <a:avLst/>
          </a:prstGeom>
          <a:noFill/>
          <a:ln>
            <a:noFill/>
          </a:ln>
        </p:spPr>
      </p:pic>
      <p:grpSp>
        <p:nvGrpSpPr>
          <p:cNvPr id="583" name="Shape 583"/>
          <p:cNvGrpSpPr/>
          <p:nvPr/>
        </p:nvGrpSpPr>
        <p:grpSpPr>
          <a:xfrm>
            <a:off x="3797937" y="1958115"/>
            <a:ext cx="2274000" cy="1654260"/>
            <a:chOff x="0" y="-18166"/>
            <a:chExt cx="2274000" cy="1654260"/>
          </a:xfrm>
        </p:grpSpPr>
        <p:grpSp>
          <p:nvGrpSpPr>
            <p:cNvPr id="584" name="Shape 584"/>
            <p:cNvGrpSpPr/>
            <p:nvPr/>
          </p:nvGrpSpPr>
          <p:grpSpPr>
            <a:xfrm>
              <a:off x="0" y="-18166"/>
              <a:ext cx="2274000" cy="1654260"/>
              <a:chOff x="0" y="-18166"/>
              <a:chExt cx="2274000" cy="1654260"/>
            </a:xfrm>
          </p:grpSpPr>
          <p:sp>
            <p:nvSpPr>
              <p:cNvPr id="585" name="Shape 585"/>
              <p:cNvSpPr/>
              <p:nvPr/>
            </p:nvSpPr>
            <p:spPr>
              <a:xfrm>
                <a:off x="0" y="865695"/>
                <a:ext cx="1502699" cy="7703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100" b="0" i="0" u="none" strike="noStrike" cap="none">
                    <a:solidFill>
                      <a:srgbClr val="DDDDDD"/>
                    </a:solidFill>
                    <a:latin typeface="Arial"/>
                    <a:ea typeface="Arial"/>
                    <a:cs typeface="Arial"/>
                    <a:sym typeface="Arial"/>
                  </a:rPr>
                  <a:t>Monit</a:t>
                </a:r>
              </a:p>
            </p:txBody>
          </p:sp>
          <p:sp>
            <p:nvSpPr>
              <p:cNvPr id="586" name="Shape 586"/>
              <p:cNvSpPr/>
              <p:nvPr/>
            </p:nvSpPr>
            <p:spPr>
              <a:xfrm>
                <a:off x="832500" y="-18166"/>
                <a:ext cx="1441500" cy="764398"/>
              </a:xfrm>
              <a:prstGeom prst="rect">
                <a:avLst/>
              </a:prstGeom>
              <a:noFill/>
              <a:ln w="25400" cap="flat" cmpd="sng">
                <a:solidFill>
                  <a:srgbClr val="DDDDDD"/>
                </a:solidFill>
                <a:prstDash val="dashDot"/>
                <a:miter/>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587" name="Shape 587"/>
              <p:cNvPicPr preferRelativeResize="0"/>
              <p:nvPr/>
            </p:nvPicPr>
            <p:blipFill rotWithShape="1">
              <a:blip r:embed="rId5">
                <a:alphaModFix/>
              </a:blip>
              <a:srcRect/>
              <a:stretch/>
            </p:blipFill>
            <p:spPr>
              <a:xfrm>
                <a:off x="615033" y="628610"/>
                <a:ext cx="345299" cy="327298"/>
              </a:xfrm>
              <a:prstGeom prst="rect">
                <a:avLst/>
              </a:prstGeom>
              <a:noFill/>
              <a:ln>
                <a:noFill/>
              </a:ln>
            </p:spPr>
          </p:pic>
        </p:grpSp>
        <p:grpSp>
          <p:nvGrpSpPr>
            <p:cNvPr id="588" name="Shape 588"/>
            <p:cNvGrpSpPr/>
            <p:nvPr/>
          </p:nvGrpSpPr>
          <p:grpSpPr>
            <a:xfrm>
              <a:off x="937650" y="134370"/>
              <a:ext cx="1248899" cy="447000"/>
              <a:chOff x="409" y="-72253"/>
              <a:chExt cx="1248899" cy="447000"/>
            </a:xfrm>
          </p:grpSpPr>
          <p:pic>
            <p:nvPicPr>
              <p:cNvPr id="589" name="Shape 589"/>
              <p:cNvPicPr preferRelativeResize="0"/>
              <p:nvPr/>
            </p:nvPicPr>
            <p:blipFill rotWithShape="1">
              <a:blip r:embed="rId6">
                <a:alphaModFix/>
              </a:blip>
              <a:srcRect/>
              <a:stretch/>
            </p:blipFill>
            <p:spPr>
              <a:xfrm>
                <a:off x="409" y="-72253"/>
                <a:ext cx="1248899" cy="447000"/>
              </a:xfrm>
              <a:prstGeom prst="rect">
                <a:avLst/>
              </a:prstGeom>
              <a:noFill/>
              <a:ln>
                <a:noFill/>
              </a:ln>
            </p:spPr>
          </p:pic>
          <p:sp>
            <p:nvSpPr>
              <p:cNvPr id="590" name="Shape 590"/>
              <p:cNvSpPr/>
              <p:nvPr/>
            </p:nvSpPr>
            <p:spPr>
              <a:xfrm>
                <a:off x="21546" y="11862"/>
                <a:ext cx="1133700" cy="3315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900" b="0" i="0" u="none" strike="noStrike" cap="none">
                    <a:solidFill>
                      <a:srgbClr val="FFFFFF"/>
                    </a:solidFill>
                    <a:latin typeface="Arial"/>
                    <a:ea typeface="Arial"/>
                    <a:cs typeface="Arial"/>
                    <a:sym typeface="Arial"/>
                  </a:rPr>
                  <a:t>OS Process</a:t>
                </a:r>
              </a:p>
            </p:txBody>
          </p:sp>
        </p:grpSp>
      </p:grpSp>
      <p:sp>
        <p:nvSpPr>
          <p:cNvPr id="591" name="Shape 591"/>
          <p:cNvSpPr/>
          <p:nvPr/>
        </p:nvSpPr>
        <p:spPr>
          <a:xfrm>
            <a:off x="4614623" y="1337105"/>
            <a:ext cx="1468199" cy="385800"/>
          </a:xfrm>
          <a:prstGeom prst="rect">
            <a:avLst/>
          </a:prstGeom>
          <a:noFill/>
          <a:ln>
            <a:noFill/>
          </a:ln>
        </p:spPr>
        <p:txBody>
          <a:bodyPr lIns="0" tIns="0" rIns="0" bIns="0" anchor="t" anchorCtr="0">
            <a:noAutofit/>
          </a:bodyPr>
          <a:lstStyle/>
          <a:p>
            <a:pPr marL="0" marR="0" lvl="0" indent="0" algn="ctr"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Job</a:t>
            </a:r>
          </a:p>
        </p:txBody>
      </p:sp>
      <p:sp>
        <p:nvSpPr>
          <p:cNvPr id="592" name="Shape 592"/>
          <p:cNvSpPr/>
          <p:nvPr/>
        </p:nvSpPr>
        <p:spPr>
          <a:xfrm>
            <a:off x="4776741" y="921849"/>
            <a:ext cx="1468199" cy="3858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600" b="0" i="0" u="none" strike="noStrike" cap="none">
                <a:solidFill>
                  <a:srgbClr val="29756E"/>
                </a:solidFill>
                <a:latin typeface="Arial"/>
                <a:ea typeface="Arial"/>
                <a:cs typeface="Arial"/>
                <a:sym typeface="Arial"/>
              </a:rPr>
              <a:t>Deployment</a:t>
            </a:r>
          </a:p>
        </p:txBody>
      </p:sp>
      <p:grpSp>
        <p:nvGrpSpPr>
          <p:cNvPr id="593" name="Shape 593"/>
          <p:cNvGrpSpPr/>
          <p:nvPr/>
        </p:nvGrpSpPr>
        <p:grpSpPr>
          <a:xfrm>
            <a:off x="7571013" y="2460290"/>
            <a:ext cx="1004698" cy="297300"/>
            <a:chOff x="0" y="0"/>
            <a:chExt cx="1004698" cy="297300"/>
          </a:xfrm>
        </p:grpSpPr>
        <p:sp>
          <p:nvSpPr>
            <p:cNvPr id="594" name="Shape 594"/>
            <p:cNvSpPr/>
            <p:nvPr/>
          </p:nvSpPr>
          <p:spPr>
            <a:xfrm>
              <a:off x="0" y="0"/>
              <a:ext cx="1004698" cy="297300"/>
            </a:xfrm>
            <a:prstGeom prst="roundRect">
              <a:avLst>
                <a:gd name="adj" fmla="val 1316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a:t>
              </a:r>
              <a:r>
                <a:rPr lang="en-US" sz="1200" b="0" i="0" u="none" strike="noStrike" cap="none">
                  <a:solidFill>
                    <a:srgbClr val="FFFFFF"/>
                  </a:solidFill>
                  <a:latin typeface="Arial"/>
                  <a:ea typeface="Arial"/>
                  <a:cs typeface="Arial"/>
                  <a:sym typeface="Arial"/>
                </a:rPr>
                <a:t>NATS</a:t>
              </a:r>
            </a:p>
          </p:txBody>
        </p:sp>
        <p:pic>
          <p:nvPicPr>
            <p:cNvPr id="595" name="Shape 595"/>
            <p:cNvPicPr preferRelativeResize="0"/>
            <p:nvPr/>
          </p:nvPicPr>
          <p:blipFill rotWithShape="1">
            <a:blip r:embed="rId7">
              <a:alphaModFix/>
            </a:blip>
            <a:srcRect/>
            <a:stretch/>
          </p:blipFill>
          <p:spPr>
            <a:xfrm>
              <a:off x="75984" y="73551"/>
              <a:ext cx="228600" cy="185100"/>
            </a:xfrm>
            <a:prstGeom prst="rect">
              <a:avLst/>
            </a:prstGeom>
            <a:noFill/>
            <a:ln>
              <a:noFill/>
            </a:ln>
          </p:spPr>
        </p:pic>
      </p:grpSp>
      <p:sp>
        <p:nvSpPr>
          <p:cNvPr id="596" name="Shape 596"/>
          <p:cNvSpPr/>
          <p:nvPr/>
        </p:nvSpPr>
        <p:spPr>
          <a:xfrm>
            <a:off x="6258839" y="2356617"/>
            <a:ext cx="1239598" cy="320698"/>
          </a:xfrm>
          <a:custGeom>
            <a:avLst/>
            <a:gdLst/>
            <a:ahLst/>
            <a:cxnLst/>
            <a:rect l="0" t="0" r="0" b="0"/>
            <a:pathLst>
              <a:path w="120000" h="120000" extrusionOk="0">
                <a:moveTo>
                  <a:pt x="0" y="120000"/>
                </a:moveTo>
                <a:cubicBezTo>
                  <a:pt x="37422" y="-20716"/>
                  <a:pt x="77422" y="-37673"/>
                  <a:pt x="120000" y="69120"/>
                </a:cubicBezTo>
              </a:path>
            </a:pathLst>
          </a:custGeom>
          <a:noFill/>
          <a:ln w="19050" cap="flat" cmpd="sng">
            <a:solidFill>
              <a:srgbClr val="535353"/>
            </a:solidFill>
            <a:prstDash val="dashDot"/>
            <a:miter/>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597" name="Shape 597"/>
          <p:cNvSpPr/>
          <p:nvPr/>
        </p:nvSpPr>
        <p:spPr>
          <a:xfrm>
            <a:off x="6341396" y="2089992"/>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1000" b="0" i="0" u="none" strike="noStrike" cap="none">
                <a:solidFill>
                  <a:srgbClr val="F5F5F5"/>
                </a:solidFill>
                <a:latin typeface="Arial"/>
                <a:ea typeface="Arial"/>
                <a:cs typeface="Arial"/>
                <a:sym typeface="Arial"/>
              </a:rPr>
              <a:t>Ping</a:t>
            </a:r>
          </a:p>
        </p:txBody>
      </p:sp>
      <p:cxnSp>
        <p:nvCxnSpPr>
          <p:cNvPr id="598" name="Shape 598"/>
          <p:cNvCxnSpPr/>
          <p:nvPr/>
        </p:nvCxnSpPr>
        <p:spPr>
          <a:xfrm>
            <a:off x="8072760" y="2735359"/>
            <a:ext cx="0" cy="430800"/>
          </a:xfrm>
          <a:prstGeom prst="straightConnector1">
            <a:avLst/>
          </a:prstGeom>
          <a:noFill/>
          <a:ln w="19050" cap="flat" cmpd="sng">
            <a:solidFill>
              <a:srgbClr val="535353"/>
            </a:solidFill>
            <a:prstDash val="dashDot"/>
            <a:miter/>
            <a:headEnd type="none" w="med" len="med"/>
            <a:tailEnd type="none" w="med" len="med"/>
          </a:ln>
        </p:spPr>
      </p:cxnSp>
      <p:cxnSp>
        <p:nvCxnSpPr>
          <p:cNvPr id="599" name="Shape 599"/>
          <p:cNvCxnSpPr/>
          <p:nvPr/>
        </p:nvCxnSpPr>
        <p:spPr>
          <a:xfrm rot="10800000">
            <a:off x="8011503" y="1919109"/>
            <a:ext cx="0" cy="533399"/>
          </a:xfrm>
          <a:prstGeom prst="straightConnector1">
            <a:avLst/>
          </a:prstGeom>
          <a:noFill/>
          <a:ln w="19050" cap="flat" cmpd="sng">
            <a:solidFill>
              <a:srgbClr val="535353"/>
            </a:solidFill>
            <a:prstDash val="dashDot"/>
            <a:miter/>
            <a:headEnd type="none" w="med" len="med"/>
            <a:tailEnd type="none" w="med" len="med"/>
          </a:ln>
        </p:spPr>
      </p:cxnSp>
      <p:sp>
        <p:nvSpPr>
          <p:cNvPr id="600" name="Shape 600"/>
          <p:cNvSpPr/>
          <p:nvPr/>
        </p:nvSpPr>
        <p:spPr>
          <a:xfrm>
            <a:off x="7443117" y="3150271"/>
            <a:ext cx="1360798" cy="329998"/>
          </a:xfrm>
          <a:prstGeom prst="roundRect">
            <a:avLst>
              <a:gd name="adj" fmla="val 15295"/>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    Health Monitor</a:t>
            </a:r>
          </a:p>
        </p:txBody>
      </p:sp>
      <p:grpSp>
        <p:nvGrpSpPr>
          <p:cNvPr id="601" name="Shape 601"/>
          <p:cNvGrpSpPr/>
          <p:nvPr/>
        </p:nvGrpSpPr>
        <p:grpSpPr>
          <a:xfrm>
            <a:off x="7397475" y="1605608"/>
            <a:ext cx="1451999" cy="363600"/>
            <a:chOff x="0" y="0"/>
            <a:chExt cx="1451999" cy="363600"/>
          </a:xfrm>
        </p:grpSpPr>
        <p:sp>
          <p:nvSpPr>
            <p:cNvPr id="602" name="Shape 602"/>
            <p:cNvSpPr/>
            <p:nvPr/>
          </p:nvSpPr>
          <p:spPr>
            <a:xfrm>
              <a:off x="0" y="0"/>
              <a:ext cx="14519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        BOSH Director</a:t>
              </a:r>
            </a:p>
          </p:txBody>
        </p:sp>
        <p:pic>
          <p:nvPicPr>
            <p:cNvPr id="603" name="Shape 603"/>
            <p:cNvPicPr preferRelativeResize="0"/>
            <p:nvPr/>
          </p:nvPicPr>
          <p:blipFill rotWithShape="1">
            <a:blip r:embed="rId8">
              <a:alphaModFix/>
            </a:blip>
            <a:srcRect/>
            <a:stretch/>
          </p:blipFill>
          <p:spPr>
            <a:xfrm>
              <a:off x="78883" y="73840"/>
              <a:ext cx="168000" cy="215999"/>
            </a:xfrm>
            <a:prstGeom prst="rect">
              <a:avLst/>
            </a:prstGeom>
            <a:noFill/>
            <a:ln>
              <a:noFill/>
            </a:ln>
          </p:spPr>
        </p:pic>
      </p:grpSp>
      <p:sp>
        <p:nvSpPr>
          <p:cNvPr id="604" name="Shape 604"/>
          <p:cNvSpPr/>
          <p:nvPr/>
        </p:nvSpPr>
        <p:spPr>
          <a:xfrm>
            <a:off x="4164960" y="3288737"/>
            <a:ext cx="2033099" cy="538499"/>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Logs: /var/vcap/sys/logs/&lt;job&gt;</a:t>
            </a:r>
          </a:p>
        </p:txBody>
      </p:sp>
      <p:sp>
        <p:nvSpPr>
          <p:cNvPr id="605" name="Shape 605"/>
          <p:cNvSpPr/>
          <p:nvPr/>
        </p:nvSpPr>
        <p:spPr>
          <a:xfrm>
            <a:off x="4155769" y="3093607"/>
            <a:ext cx="2033099" cy="538499"/>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Log: /var/vcap/monit/monit.log</a:t>
            </a:r>
          </a:p>
        </p:txBody>
      </p:sp>
      <p:sp>
        <p:nvSpPr>
          <p:cNvPr id="606" name="Shape 606"/>
          <p:cNvSpPr/>
          <p:nvPr/>
        </p:nvSpPr>
        <p:spPr>
          <a:xfrm>
            <a:off x="7120209" y="3533555"/>
            <a:ext cx="2033099" cy="538499"/>
          </a:xfrm>
          <a:prstGeom prst="rect">
            <a:avLst/>
          </a:prstGeom>
          <a:noFill/>
          <a:ln>
            <a:noFill/>
          </a:ln>
        </p:spPr>
        <p:txBody>
          <a:bodyPr lIns="0" tIns="0" rIns="0" bIns="0" anchor="t" anchorCtr="0">
            <a:noAutofit/>
          </a:bodyPr>
          <a:lstStyle/>
          <a:p>
            <a:pPr marL="0" marR="0" lvl="0" indent="0" algn="ctr" rtl="0">
              <a:spcBef>
                <a:spcPts val="0"/>
              </a:spcBef>
              <a:buClr>
                <a:srgbClr val="F5F5F5"/>
              </a:buClr>
              <a:buSzPct val="25000"/>
              <a:buFont typeface="Arial"/>
              <a:buNone/>
            </a:pPr>
            <a:r>
              <a:rPr lang="en-US" sz="900" b="0" i="0" u="none" strike="noStrike" cap="none">
                <a:solidFill>
                  <a:srgbClr val="F5F5F5"/>
                </a:solidFill>
                <a:latin typeface="Arial"/>
                <a:ea typeface="Arial"/>
                <a:cs typeface="Arial"/>
                <a:sym typeface="Arial"/>
              </a:rPr>
              <a:t>Logs: /var/vcap/sys/logs/hm9000*.log</a:t>
            </a:r>
          </a:p>
        </p:txBody>
      </p:sp>
      <p:pic>
        <p:nvPicPr>
          <p:cNvPr id="607" name="Shape 607"/>
          <p:cNvPicPr preferRelativeResize="0"/>
          <p:nvPr/>
        </p:nvPicPr>
        <p:blipFill rotWithShape="1">
          <a:blip r:embed="rId9">
            <a:alphaModFix/>
          </a:blip>
          <a:srcRect/>
          <a:stretch/>
        </p:blipFill>
        <p:spPr>
          <a:xfrm>
            <a:off x="4385187" y="3601667"/>
            <a:ext cx="2125006" cy="8397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Shape 612"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613" name="Shape 61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lIns="68575" tIns="34275" rIns="68575" bIns="34275"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cxnSp>
        <p:nvCxnSpPr>
          <p:cNvPr id="614" name="Shape 614"/>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615" name="Shape 615"/>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616" name="Shape 616"/>
          <p:cNvSpPr txBox="1"/>
          <p:nvPr/>
        </p:nvSpPr>
        <p:spPr>
          <a:xfrm>
            <a:off x="1820793" y="1336858"/>
            <a:ext cx="5209486" cy="460500"/>
          </a:xfrm>
          <a:prstGeom prst="rect">
            <a:avLst/>
          </a:prstGeom>
          <a:noFill/>
          <a:ln>
            <a:noFill/>
          </a:ln>
        </p:spPr>
        <p:txBody>
          <a:bodyPr lIns="0" tIns="0" rIns="0" bIns="0" anchor="t" anchorCtr="0">
            <a:noAutofit/>
          </a:bodyPr>
          <a:lstStyle/>
          <a:p>
            <a:pPr marL="0" marR="0" lvl="0" indent="0" algn="just" rtl="0">
              <a:lnSpc>
                <a:spcPct val="90000"/>
              </a:lnSpc>
              <a:spcBef>
                <a:spcPts val="0"/>
              </a:spcBef>
              <a:buNone/>
            </a:pPr>
            <a:endParaRPr sz="4500" b="1" i="0" u="none" strike="noStrike" cap="none">
              <a:solidFill>
                <a:srgbClr val="008881"/>
              </a:solidFill>
              <a:latin typeface="Source Sans Pro"/>
              <a:ea typeface="Source Sans Pro"/>
              <a:cs typeface="Source Sans Pro"/>
              <a:sym typeface="Source Sans Pro"/>
            </a:endParaRPr>
          </a:p>
        </p:txBody>
      </p:sp>
      <p:sp>
        <p:nvSpPr>
          <p:cNvPr id="617" name="Shape 617"/>
          <p:cNvSpPr txBox="1"/>
          <p:nvPr/>
        </p:nvSpPr>
        <p:spPr>
          <a:xfrm>
            <a:off x="205956" y="2553541"/>
            <a:ext cx="8410499" cy="460500"/>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rgbClr val="138A7E"/>
              </a:buClr>
              <a:buSzPct val="25000"/>
              <a:buFont typeface="Arial"/>
              <a:buNone/>
            </a:pPr>
            <a:r>
              <a:rPr lang="en-US" sz="3200" b="1" i="0" u="none" strike="noStrike" cap="none">
                <a:solidFill>
                  <a:srgbClr val="138A7E"/>
                </a:solidFill>
                <a:latin typeface="Arial"/>
                <a:ea typeface="Arial"/>
                <a:cs typeface="Arial"/>
                <a:sym typeface="Arial"/>
              </a:rPr>
              <a:t>BOSH AND HIGH AVAILABILITY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Arial"/>
              <a:buNone/>
            </a:pPr>
            <a:r>
              <a:rPr lang="en-US" sz="3200" b="0" i="0" u="none" strike="noStrike" cap="none">
                <a:solidFill>
                  <a:srgbClr val="29756E"/>
                </a:solidFill>
                <a:latin typeface="Arial"/>
                <a:ea typeface="Arial"/>
                <a:cs typeface="Arial"/>
                <a:sym typeface="Arial"/>
              </a:rPr>
              <a:t>4 Layers of Built-in High Availability</a:t>
            </a:r>
          </a:p>
        </p:txBody>
      </p:sp>
      <p:sp>
        <p:nvSpPr>
          <p:cNvPr id="623" name="Shape 623"/>
          <p:cNvSpPr/>
          <p:nvPr/>
        </p:nvSpPr>
        <p:spPr>
          <a:xfrm>
            <a:off x="107296" y="898092"/>
            <a:ext cx="9152245" cy="3744133"/>
          </a:xfrm>
          <a:prstGeom prst="roundRect">
            <a:avLst>
              <a:gd name="adj" fmla="val 3558"/>
            </a:avLst>
          </a:prstGeom>
          <a:gradFill>
            <a:gsLst>
              <a:gs pos="0">
                <a:srgbClr val="DDDDDD">
                  <a:alpha val="0"/>
                </a:srgbClr>
              </a:gs>
              <a:gs pos="28000">
                <a:srgbClr val="DDDDDD">
                  <a:alpha val="0"/>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624" name="Shape 624"/>
          <p:cNvPicPr preferRelativeResize="0"/>
          <p:nvPr/>
        </p:nvPicPr>
        <p:blipFill rotWithShape="1">
          <a:blip r:embed="rId3">
            <a:alphaModFix/>
          </a:blip>
          <a:srcRect/>
          <a:stretch/>
        </p:blipFill>
        <p:spPr>
          <a:xfrm>
            <a:off x="4388146" y="1259428"/>
            <a:ext cx="4665898" cy="3382799"/>
          </a:xfrm>
          <a:prstGeom prst="rect">
            <a:avLst/>
          </a:prstGeom>
          <a:noFill/>
          <a:ln>
            <a:noFill/>
          </a:ln>
        </p:spPr>
      </p:pic>
      <p:sp>
        <p:nvSpPr>
          <p:cNvPr id="625" name="Shape 625"/>
          <p:cNvSpPr/>
          <p:nvPr/>
        </p:nvSpPr>
        <p:spPr>
          <a:xfrm>
            <a:off x="366423" y="1227108"/>
            <a:ext cx="3492599" cy="2540699"/>
          </a:xfrm>
          <a:prstGeom prst="rect">
            <a:avLst/>
          </a:prstGeom>
          <a:noFill/>
          <a:ln>
            <a:noFill/>
          </a:ln>
        </p:spPr>
        <p:txBody>
          <a:bodyPr lIns="0" tIns="0" rIns="0" bIns="0" anchor="t" anchorCtr="0">
            <a:noAutofit/>
          </a:bodyPr>
          <a:lstStyle/>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Application Instance</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Processes</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VMs</a:t>
            </a:r>
          </a:p>
          <a:p>
            <a:pPr marL="0" marR="0" lvl="0" indent="0" algn="l" rtl="0">
              <a:lnSpc>
                <a:spcPct val="200000"/>
              </a:lnSpc>
              <a:spcBef>
                <a:spcPts val="0"/>
              </a:spcBef>
              <a:buClr>
                <a:schemeClr val="lt2"/>
              </a:buClr>
              <a:buSzPct val="25000"/>
              <a:buFont typeface="Arial"/>
              <a:buNone/>
            </a:pPr>
            <a:r>
              <a:rPr lang="en-US" sz="2400" b="0" i="0" u="none" strike="noStrike" cap="none">
                <a:solidFill>
                  <a:schemeClr val="lt2"/>
                </a:solidFill>
                <a:latin typeface="Arial"/>
                <a:ea typeface="Arial"/>
                <a:cs typeface="Arial"/>
                <a:sym typeface="Arial"/>
              </a:rPr>
              <a:t> Availability Zones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Agenda</a:t>
            </a:r>
          </a:p>
        </p:txBody>
      </p:sp>
      <p:sp>
        <p:nvSpPr>
          <p:cNvPr id="148" name="Shape 148"/>
          <p:cNvSpPr txBox="1">
            <a:spLocks noGrp="1"/>
          </p:cNvSpPr>
          <p:nvPr>
            <p:ph type="body" idx="1"/>
          </p:nvPr>
        </p:nvSpPr>
        <p:spPr>
          <a:xfrm>
            <a:off x="457199" y="1108074"/>
            <a:ext cx="8545964" cy="3273007"/>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BOSH Overview</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BOSH Architecture</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BOSH Deployments and Releases</a:t>
            </a:r>
          </a:p>
          <a:p>
            <a:pPr marL="342900" marR="0" lvl="0" indent="-342900" algn="l" rtl="0">
              <a:spcBef>
                <a:spcPts val="56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BOSH HA and Platform Updates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Arial"/>
              <a:buNone/>
            </a:pPr>
            <a:r>
              <a:rPr lang="en-US" sz="3200" b="0" i="0" u="none" strike="noStrike" cap="none">
                <a:solidFill>
                  <a:srgbClr val="29756E"/>
                </a:solidFill>
                <a:latin typeface="Arial"/>
                <a:ea typeface="Arial"/>
                <a:cs typeface="Arial"/>
                <a:sym typeface="Arial"/>
              </a:rPr>
              <a:t>4 Layers of Built-in High Availability</a:t>
            </a:r>
          </a:p>
        </p:txBody>
      </p:sp>
      <p:sp>
        <p:nvSpPr>
          <p:cNvPr id="631" name="Shape 631"/>
          <p:cNvSpPr/>
          <p:nvPr/>
        </p:nvSpPr>
        <p:spPr>
          <a:xfrm>
            <a:off x="107296" y="898092"/>
            <a:ext cx="9152245" cy="3744133"/>
          </a:xfrm>
          <a:prstGeom prst="roundRect">
            <a:avLst>
              <a:gd name="adj" fmla="val 3558"/>
            </a:avLst>
          </a:prstGeom>
          <a:gradFill>
            <a:gsLst>
              <a:gs pos="0">
                <a:srgbClr val="DDDDDD">
                  <a:alpha val="0"/>
                </a:srgbClr>
              </a:gs>
              <a:gs pos="28000">
                <a:srgbClr val="DDDDDD">
                  <a:alpha val="0"/>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632" name="Shape 632"/>
          <p:cNvPicPr preferRelativeResize="0"/>
          <p:nvPr/>
        </p:nvPicPr>
        <p:blipFill rotWithShape="1">
          <a:blip r:embed="rId3">
            <a:alphaModFix/>
          </a:blip>
          <a:srcRect/>
          <a:stretch/>
        </p:blipFill>
        <p:spPr>
          <a:xfrm>
            <a:off x="4388146" y="1259428"/>
            <a:ext cx="4665898" cy="3382799"/>
          </a:xfrm>
          <a:prstGeom prst="rect">
            <a:avLst/>
          </a:prstGeom>
          <a:noFill/>
          <a:ln>
            <a:noFill/>
          </a:ln>
        </p:spPr>
      </p:pic>
      <p:sp>
        <p:nvSpPr>
          <p:cNvPr id="633" name="Shape 633"/>
          <p:cNvSpPr/>
          <p:nvPr/>
        </p:nvSpPr>
        <p:spPr>
          <a:xfrm>
            <a:off x="366423" y="1227108"/>
            <a:ext cx="3492599" cy="2540699"/>
          </a:xfrm>
          <a:prstGeom prst="rect">
            <a:avLst/>
          </a:prstGeom>
          <a:noFill/>
          <a:ln>
            <a:noFill/>
          </a:ln>
        </p:spPr>
        <p:txBody>
          <a:bodyPr lIns="0" tIns="0" rIns="0" bIns="0" anchor="t" anchorCtr="0">
            <a:noAutofit/>
          </a:bodyPr>
          <a:lstStyle/>
          <a:p>
            <a:pPr marL="0" marR="0" lvl="0" indent="0" algn="l" rtl="0">
              <a:lnSpc>
                <a:spcPct val="200000"/>
              </a:lnSpc>
              <a:spcBef>
                <a:spcPts val="0"/>
              </a:spcBef>
              <a:spcAft>
                <a:spcPts val="0"/>
              </a:spcAft>
              <a:buClr>
                <a:schemeClr val="accent1"/>
              </a:buClr>
              <a:buSzPct val="25000"/>
              <a:buFont typeface="Arial"/>
              <a:buNone/>
            </a:pPr>
            <a:r>
              <a:rPr lang="en-US" sz="2400" b="1" i="0" u="none" strike="noStrike" cap="none">
                <a:solidFill>
                  <a:schemeClr val="accent1"/>
                </a:solidFill>
                <a:latin typeface="Arial"/>
                <a:ea typeface="Arial"/>
                <a:cs typeface="Arial"/>
                <a:sym typeface="Arial"/>
              </a:rPr>
              <a:t> Application Instance</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Processes</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VMs</a:t>
            </a:r>
          </a:p>
          <a:p>
            <a:pPr marL="0" marR="0" lvl="0" indent="0" algn="l" rtl="0">
              <a:lnSpc>
                <a:spcPct val="200000"/>
              </a:lnSpc>
              <a:spcBef>
                <a:spcPts val="0"/>
              </a:spcBef>
              <a:buClr>
                <a:schemeClr val="lt2"/>
              </a:buClr>
              <a:buSzPct val="25000"/>
              <a:buFont typeface="Arial"/>
              <a:buNone/>
            </a:pPr>
            <a:r>
              <a:rPr lang="en-US" sz="2400" b="0" i="0" u="none" strike="noStrike" cap="none">
                <a:solidFill>
                  <a:schemeClr val="lt2"/>
                </a:solidFill>
                <a:latin typeface="Arial"/>
                <a:ea typeface="Arial"/>
                <a:cs typeface="Arial"/>
                <a:sym typeface="Arial"/>
              </a:rPr>
              <a:t> Availability Zones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Application Instance HA</a:t>
            </a:r>
          </a:p>
        </p:txBody>
      </p:sp>
      <p:sp>
        <p:nvSpPr>
          <p:cNvPr id="639" name="Shape 639"/>
          <p:cNvSpPr/>
          <p:nvPr/>
        </p:nvSpPr>
        <p:spPr>
          <a:xfrm>
            <a:off x="1728126" y="962512"/>
            <a:ext cx="7072423" cy="3571856"/>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buNone/>
            </a:pPr>
            <a:endParaRPr sz="1600" b="0" i="0" u="none" strike="noStrike" cap="none">
              <a:solidFill>
                <a:srgbClr val="008881"/>
              </a:solidFill>
              <a:latin typeface="Arial"/>
              <a:ea typeface="Arial"/>
              <a:cs typeface="Arial"/>
              <a:sym typeface="Arial"/>
            </a:endParaRPr>
          </a:p>
        </p:txBody>
      </p:sp>
      <p:sp>
        <p:nvSpPr>
          <p:cNvPr id="640" name="Shape 640"/>
          <p:cNvSpPr/>
          <p:nvPr/>
        </p:nvSpPr>
        <p:spPr>
          <a:xfrm>
            <a:off x="6931732" y="4104785"/>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641" name="Shape 641"/>
          <p:cNvSpPr/>
          <p:nvPr/>
        </p:nvSpPr>
        <p:spPr>
          <a:xfrm rot="-5400000">
            <a:off x="438679" y="2667350"/>
            <a:ext cx="3276597" cy="342197"/>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buSzPct val="25000"/>
              <a:buNone/>
            </a:pPr>
            <a:r>
              <a:rPr lang="en-US" sz="1600" b="0" i="0" u="none" strike="noStrike" cap="none">
                <a:solidFill>
                  <a:srgbClr val="F2F2F2"/>
                </a:solidFill>
                <a:latin typeface="Calibri"/>
                <a:ea typeface="Calibri"/>
                <a:cs typeface="Calibri"/>
                <a:sym typeface="Calibri"/>
              </a:rPr>
              <a:t>Router</a:t>
            </a:r>
          </a:p>
        </p:txBody>
      </p:sp>
      <p:sp>
        <p:nvSpPr>
          <p:cNvPr id="642" name="Shape 642"/>
          <p:cNvSpPr/>
          <p:nvPr/>
        </p:nvSpPr>
        <p:spPr>
          <a:xfrm>
            <a:off x="2286000" y="1505594"/>
            <a:ext cx="1533402"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Blobstore</a:t>
            </a:r>
          </a:p>
        </p:txBody>
      </p:sp>
      <p:sp>
        <p:nvSpPr>
          <p:cNvPr id="643" name="Shape 643"/>
          <p:cNvSpPr/>
          <p:nvPr/>
        </p:nvSpPr>
        <p:spPr>
          <a:xfrm>
            <a:off x="2349505" y="161959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nvGrpSpPr>
          <p:cNvPr id="644" name="Shape 644"/>
          <p:cNvGrpSpPr/>
          <p:nvPr/>
        </p:nvGrpSpPr>
        <p:grpSpPr>
          <a:xfrm>
            <a:off x="4038600" y="1505594"/>
            <a:ext cx="1533402" cy="443726"/>
            <a:chOff x="5181600" y="2326964"/>
            <a:chExt cx="1533402" cy="443726"/>
          </a:xfrm>
        </p:grpSpPr>
        <p:sp>
          <p:nvSpPr>
            <p:cNvPr id="645" name="Shape 645"/>
            <p:cNvSpPr/>
            <p:nvPr/>
          </p:nvSpPr>
          <p:spPr>
            <a:xfrm>
              <a:off x="5181600" y="2326964"/>
              <a:ext cx="15334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Cloud Controller</a:t>
              </a:r>
            </a:p>
          </p:txBody>
        </p:sp>
        <p:sp>
          <p:nvSpPr>
            <p:cNvPr id="646" name="Shape 646"/>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sp>
        <p:nvSpPr>
          <p:cNvPr id="647" name="Shape 647"/>
          <p:cNvSpPr/>
          <p:nvPr/>
        </p:nvSpPr>
        <p:spPr>
          <a:xfrm>
            <a:off x="4038600" y="2806326"/>
            <a:ext cx="15334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 BBS</a:t>
            </a:r>
          </a:p>
        </p:txBody>
      </p:sp>
      <p:grpSp>
        <p:nvGrpSpPr>
          <p:cNvPr id="648" name="Shape 648"/>
          <p:cNvGrpSpPr/>
          <p:nvPr/>
        </p:nvGrpSpPr>
        <p:grpSpPr>
          <a:xfrm>
            <a:off x="3057291" y="3653689"/>
            <a:ext cx="1099434" cy="781048"/>
            <a:chOff x="5412944" y="3105150"/>
            <a:chExt cx="1099434" cy="781048"/>
          </a:xfrm>
        </p:grpSpPr>
        <p:sp>
          <p:nvSpPr>
            <p:cNvPr id="649" name="Shape 649"/>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Cell</a:t>
              </a:r>
            </a:p>
          </p:txBody>
        </p:sp>
        <p:sp>
          <p:nvSpPr>
            <p:cNvPr id="650" name="Shape 650"/>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grpSp>
        <p:nvGrpSpPr>
          <p:cNvPr id="651" name="Shape 651"/>
          <p:cNvGrpSpPr/>
          <p:nvPr/>
        </p:nvGrpSpPr>
        <p:grpSpPr>
          <a:xfrm>
            <a:off x="4249004" y="3653689"/>
            <a:ext cx="1099434" cy="781048"/>
            <a:chOff x="5412944" y="3105150"/>
            <a:chExt cx="1099434" cy="781048"/>
          </a:xfrm>
        </p:grpSpPr>
        <p:sp>
          <p:nvSpPr>
            <p:cNvPr id="652" name="Shape 652"/>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Cell</a:t>
              </a:r>
            </a:p>
          </p:txBody>
        </p:sp>
        <p:sp>
          <p:nvSpPr>
            <p:cNvPr id="653" name="Shape 653"/>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grpSp>
        <p:nvGrpSpPr>
          <p:cNvPr id="654" name="Shape 654"/>
          <p:cNvGrpSpPr/>
          <p:nvPr/>
        </p:nvGrpSpPr>
        <p:grpSpPr>
          <a:xfrm>
            <a:off x="5440718" y="3653689"/>
            <a:ext cx="1099434" cy="781048"/>
            <a:chOff x="5412944" y="3105150"/>
            <a:chExt cx="1099434" cy="781048"/>
          </a:xfrm>
        </p:grpSpPr>
        <p:sp>
          <p:nvSpPr>
            <p:cNvPr id="655" name="Shape 655"/>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Cell</a:t>
              </a:r>
            </a:p>
          </p:txBody>
        </p:sp>
        <p:sp>
          <p:nvSpPr>
            <p:cNvPr id="656" name="Shape 656"/>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sp>
        <p:nvSpPr>
          <p:cNvPr id="657" name="Shape 657"/>
          <p:cNvSpPr/>
          <p:nvPr/>
        </p:nvSpPr>
        <p:spPr>
          <a:xfrm>
            <a:off x="6415326" y="988270"/>
            <a:ext cx="2347674" cy="52321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400" b="1">
                <a:solidFill>
                  <a:srgbClr val="138A7E"/>
                </a:solidFill>
                <a:latin typeface="Arial"/>
                <a:ea typeface="Arial"/>
                <a:cs typeface="Arial"/>
                <a:sym typeface="Arial"/>
              </a:rPr>
              <a:t>Pivotal Cloud Foundry</a:t>
            </a:r>
          </a:p>
          <a:p>
            <a:pPr marL="0" marR="0" lvl="0" indent="0" algn="r" rtl="0">
              <a:spcBef>
                <a:spcPts val="0"/>
              </a:spcBef>
              <a:buSzPct val="25000"/>
              <a:buNone/>
            </a:pPr>
            <a:r>
              <a:rPr lang="en-US" sz="1400" b="1">
                <a:solidFill>
                  <a:srgbClr val="138A7E"/>
                </a:solidFill>
                <a:latin typeface="Arial"/>
                <a:ea typeface="Arial"/>
                <a:cs typeface="Arial"/>
                <a:sym typeface="Arial"/>
              </a:rPr>
              <a:t>Elastic Runtime</a:t>
            </a:r>
          </a:p>
        </p:txBody>
      </p:sp>
      <p:cxnSp>
        <p:nvCxnSpPr>
          <p:cNvPr id="658" name="Shape 658"/>
          <p:cNvCxnSpPr>
            <a:stCxn id="642" idx="3"/>
            <a:endCxn id="645" idx="1"/>
          </p:cNvCxnSpPr>
          <p:nvPr/>
        </p:nvCxnSpPr>
        <p:spPr>
          <a:xfrm>
            <a:off x="3819402" y="1727457"/>
            <a:ext cx="219300" cy="0"/>
          </a:xfrm>
          <a:prstGeom prst="straightConnector1">
            <a:avLst/>
          </a:prstGeom>
          <a:noFill/>
          <a:ln w="19050" cap="flat" cmpd="sng">
            <a:solidFill>
              <a:srgbClr val="7A7A7A"/>
            </a:solidFill>
            <a:prstDash val="solid"/>
            <a:round/>
            <a:headEnd type="none" w="med" len="med"/>
            <a:tailEnd type="none" w="med" len="med"/>
          </a:ln>
        </p:spPr>
      </p:cxnSp>
      <p:sp>
        <p:nvSpPr>
          <p:cNvPr id="659" name="Shape 659"/>
          <p:cNvSpPr/>
          <p:nvPr/>
        </p:nvSpPr>
        <p:spPr>
          <a:xfrm rot="-2700000">
            <a:off x="3533624" y="1690569"/>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cxnSp>
        <p:nvCxnSpPr>
          <p:cNvPr id="660" name="Shape 660"/>
          <p:cNvCxnSpPr/>
          <p:nvPr/>
        </p:nvCxnSpPr>
        <p:spPr>
          <a:xfrm rot="10800000">
            <a:off x="4800600" y="1900069"/>
            <a:ext cx="0" cy="298061"/>
          </a:xfrm>
          <a:prstGeom prst="straightConnector1">
            <a:avLst/>
          </a:prstGeom>
          <a:noFill/>
          <a:ln w="19050" cap="flat" cmpd="sng">
            <a:solidFill>
              <a:srgbClr val="7A7A7A"/>
            </a:solidFill>
            <a:prstDash val="solid"/>
            <a:round/>
            <a:headEnd type="none" w="med" len="med"/>
            <a:tailEnd type="triangle" w="lg" len="lg"/>
          </a:ln>
        </p:spPr>
      </p:cxnSp>
      <p:sp>
        <p:nvSpPr>
          <p:cNvPr id="661" name="Shape 661"/>
          <p:cNvSpPr/>
          <p:nvPr/>
        </p:nvSpPr>
        <p:spPr>
          <a:xfrm rot="-2700000">
            <a:off x="3533624" y="1690569"/>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cxnSp>
        <p:nvCxnSpPr>
          <p:cNvPr id="662" name="Shape 662"/>
          <p:cNvCxnSpPr/>
          <p:nvPr/>
        </p:nvCxnSpPr>
        <p:spPr>
          <a:xfrm rot="10800000">
            <a:off x="1962807" y="2892002"/>
            <a:ext cx="2076449" cy="0"/>
          </a:xfrm>
          <a:prstGeom prst="straightConnector1">
            <a:avLst/>
          </a:prstGeom>
          <a:noFill/>
          <a:ln w="19050" cap="flat" cmpd="sng">
            <a:solidFill>
              <a:srgbClr val="7A7A7A"/>
            </a:solidFill>
            <a:prstDash val="solid"/>
            <a:round/>
            <a:headEnd type="none" w="med" len="med"/>
            <a:tailEnd type="triangle" w="lg" len="lg"/>
          </a:ln>
        </p:spPr>
      </p:cxnSp>
      <p:sp>
        <p:nvSpPr>
          <p:cNvPr id="663" name="Shape 663"/>
          <p:cNvSpPr/>
          <p:nvPr/>
        </p:nvSpPr>
        <p:spPr>
          <a:xfrm>
            <a:off x="1961847" y="3444964"/>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64" name="Shape 664"/>
          <p:cNvSpPr/>
          <p:nvPr/>
        </p:nvSpPr>
        <p:spPr>
          <a:xfrm>
            <a:off x="599089" y="2743425"/>
            <a:ext cx="1038662" cy="776286"/>
          </a:xfrm>
          <a:prstGeom prst="rightArrow">
            <a:avLst>
              <a:gd name="adj1" fmla="val 72086"/>
              <a:gd name="adj2" fmla="val 41820"/>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Arial"/>
                <a:ea typeface="Arial"/>
                <a:cs typeface="Arial"/>
                <a:sym typeface="Arial"/>
              </a:rPr>
              <a:t>Access App</a:t>
            </a:r>
          </a:p>
        </p:txBody>
      </p:sp>
      <p:cxnSp>
        <p:nvCxnSpPr>
          <p:cNvPr id="665" name="Shape 665"/>
          <p:cNvCxnSpPr/>
          <p:nvPr/>
        </p:nvCxnSpPr>
        <p:spPr>
          <a:xfrm flipH="1">
            <a:off x="4064001" y="3250052"/>
            <a:ext cx="2040899" cy="395501"/>
          </a:xfrm>
          <a:prstGeom prst="straightConnector1">
            <a:avLst/>
          </a:prstGeom>
          <a:noFill/>
          <a:ln w="19050" cap="flat" cmpd="sng">
            <a:solidFill>
              <a:srgbClr val="7A7A7A"/>
            </a:solidFill>
            <a:prstDash val="solid"/>
            <a:round/>
            <a:headEnd type="none" w="med" len="med"/>
            <a:tailEnd type="triangle" w="lg" len="lg"/>
          </a:ln>
        </p:spPr>
      </p:cxnSp>
      <p:cxnSp>
        <p:nvCxnSpPr>
          <p:cNvPr id="666" name="Shape 666"/>
          <p:cNvCxnSpPr>
            <a:stCxn id="664" idx="3"/>
            <a:endCxn id="649" idx="1"/>
          </p:cNvCxnSpPr>
          <p:nvPr/>
        </p:nvCxnSpPr>
        <p:spPr>
          <a:xfrm>
            <a:off x="1637752" y="3131569"/>
            <a:ext cx="1419600" cy="912600"/>
          </a:xfrm>
          <a:prstGeom prst="curvedConnector3">
            <a:avLst>
              <a:gd name="adj1" fmla="val 50000"/>
            </a:avLst>
          </a:prstGeom>
          <a:noFill/>
          <a:ln w="19050" cap="flat" cmpd="sng">
            <a:solidFill>
              <a:srgbClr val="7A7A7A"/>
            </a:solidFill>
            <a:prstDash val="solid"/>
            <a:round/>
            <a:headEnd type="none" w="med" len="med"/>
            <a:tailEnd type="triangle" w="lg" len="lg"/>
          </a:ln>
        </p:spPr>
      </p:cxnSp>
      <p:cxnSp>
        <p:nvCxnSpPr>
          <p:cNvPr id="667" name="Shape 667"/>
          <p:cNvCxnSpPr/>
          <p:nvPr/>
        </p:nvCxnSpPr>
        <p:spPr>
          <a:xfrm rot="10800000">
            <a:off x="1962807" y="3032793"/>
            <a:ext cx="2076449" cy="0"/>
          </a:xfrm>
          <a:prstGeom prst="straightConnector1">
            <a:avLst/>
          </a:prstGeom>
          <a:noFill/>
          <a:ln w="19050" cap="flat" cmpd="sng">
            <a:solidFill>
              <a:srgbClr val="7A7A7A"/>
            </a:solidFill>
            <a:prstDash val="solid"/>
            <a:round/>
            <a:headEnd type="none" w="med" len="med"/>
            <a:tailEnd type="triangle" w="lg" len="lg"/>
          </a:ln>
        </p:spPr>
      </p:cxnSp>
      <p:cxnSp>
        <p:nvCxnSpPr>
          <p:cNvPr id="668" name="Shape 668"/>
          <p:cNvCxnSpPr>
            <a:stCxn id="649" idx="0"/>
          </p:cNvCxnSpPr>
          <p:nvPr/>
        </p:nvCxnSpPr>
        <p:spPr>
          <a:xfrm rot="10800000" flipH="1">
            <a:off x="3607008" y="3251989"/>
            <a:ext cx="456900" cy="401700"/>
          </a:xfrm>
          <a:prstGeom prst="straightConnector1">
            <a:avLst/>
          </a:prstGeom>
          <a:noFill/>
          <a:ln w="19050" cap="flat" cmpd="sng">
            <a:solidFill>
              <a:srgbClr val="7A7A7A"/>
            </a:solidFill>
            <a:prstDash val="solid"/>
            <a:round/>
            <a:headEnd type="none" w="med" len="med"/>
            <a:tailEnd type="triangle" w="lg" len="lg"/>
          </a:ln>
        </p:spPr>
      </p:cxnSp>
      <p:cxnSp>
        <p:nvCxnSpPr>
          <p:cNvPr id="669" name="Shape 669"/>
          <p:cNvCxnSpPr>
            <a:stCxn id="652" idx="0"/>
            <a:endCxn id="647" idx="2"/>
          </p:cNvCxnSpPr>
          <p:nvPr/>
        </p:nvCxnSpPr>
        <p:spPr>
          <a:xfrm rot="10800000" flipH="1">
            <a:off x="4798722" y="3250189"/>
            <a:ext cx="6600" cy="403500"/>
          </a:xfrm>
          <a:prstGeom prst="straightConnector1">
            <a:avLst/>
          </a:prstGeom>
          <a:noFill/>
          <a:ln w="19050" cap="flat" cmpd="sng">
            <a:solidFill>
              <a:srgbClr val="7A7A7A"/>
            </a:solidFill>
            <a:prstDash val="solid"/>
            <a:round/>
            <a:headEnd type="none" w="med" len="med"/>
            <a:tailEnd type="triangle" w="lg" len="lg"/>
          </a:ln>
        </p:spPr>
      </p:cxnSp>
      <p:sp>
        <p:nvSpPr>
          <p:cNvPr id="670" name="Shape 670"/>
          <p:cNvSpPr/>
          <p:nvPr/>
        </p:nvSpPr>
        <p:spPr>
          <a:xfrm rot="-2700000">
            <a:off x="3533624" y="1690569"/>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71" name="Shape 671"/>
          <p:cNvSpPr/>
          <p:nvPr/>
        </p:nvSpPr>
        <p:spPr>
          <a:xfrm rot="5400000">
            <a:off x="4607420" y="3723358"/>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72" name="Shape 672"/>
          <p:cNvSpPr/>
          <p:nvPr/>
        </p:nvSpPr>
        <p:spPr>
          <a:xfrm>
            <a:off x="5131976" y="4092375"/>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nvGrpSpPr>
          <p:cNvPr id="673" name="Shape 673"/>
          <p:cNvGrpSpPr/>
          <p:nvPr/>
        </p:nvGrpSpPr>
        <p:grpSpPr>
          <a:xfrm>
            <a:off x="6019800" y="1505594"/>
            <a:ext cx="1904999" cy="443726"/>
            <a:chOff x="3448048" y="1498378"/>
            <a:chExt cx="2590798" cy="443726"/>
          </a:xfrm>
        </p:grpSpPr>
        <p:sp>
          <p:nvSpPr>
            <p:cNvPr id="674" name="Shape 674"/>
            <p:cNvSpPr/>
            <p:nvPr/>
          </p:nvSpPr>
          <p:spPr>
            <a:xfrm>
              <a:off x="3448048" y="1498378"/>
              <a:ext cx="2590798"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DB</a:t>
              </a:r>
            </a:p>
          </p:txBody>
        </p:sp>
        <p:sp>
          <p:nvSpPr>
            <p:cNvPr id="675" name="Shape 675"/>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sp>
        <p:nvSpPr>
          <p:cNvPr id="676" name="Shape 676"/>
          <p:cNvSpPr txBox="1"/>
          <p:nvPr/>
        </p:nvSpPr>
        <p:spPr>
          <a:xfrm>
            <a:off x="6858000" y="148951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Service</a:t>
            </a:r>
          </a:p>
          <a:p>
            <a:pPr marL="0" marR="0" lvl="0" indent="0" algn="l" rtl="0">
              <a:spcBef>
                <a:spcPts val="0"/>
              </a:spcBef>
              <a:buSzPct val="25000"/>
              <a:buNone/>
            </a:pPr>
            <a:r>
              <a:rPr lang="en-US" sz="1200">
                <a:solidFill>
                  <a:srgbClr val="FFFFFF"/>
                </a:solidFill>
                <a:latin typeface="Arial"/>
                <a:ea typeface="Arial"/>
                <a:cs typeface="Arial"/>
                <a:sym typeface="Arial"/>
              </a:rPr>
              <a:t>credentials</a:t>
            </a:r>
          </a:p>
        </p:txBody>
      </p:sp>
      <p:cxnSp>
        <p:nvCxnSpPr>
          <p:cNvPr id="677" name="Shape 677"/>
          <p:cNvCxnSpPr>
            <a:stCxn id="645" idx="3"/>
            <a:endCxn id="674" idx="1"/>
          </p:cNvCxnSpPr>
          <p:nvPr/>
        </p:nvCxnSpPr>
        <p:spPr>
          <a:xfrm>
            <a:off x="5572002" y="1727457"/>
            <a:ext cx="447900" cy="0"/>
          </a:xfrm>
          <a:prstGeom prst="straightConnector1">
            <a:avLst/>
          </a:prstGeom>
          <a:noFill/>
          <a:ln w="19050" cap="flat" cmpd="sng">
            <a:solidFill>
              <a:srgbClr val="7A7A7A"/>
            </a:solidFill>
            <a:prstDash val="solid"/>
            <a:round/>
            <a:headEnd type="none" w="med" len="med"/>
            <a:tailEnd type="none" w="med" len="med"/>
          </a:ln>
        </p:spPr>
      </p:cxnSp>
      <p:sp>
        <p:nvSpPr>
          <p:cNvPr id="678" name="Shape 678"/>
          <p:cNvSpPr/>
          <p:nvPr/>
        </p:nvSpPr>
        <p:spPr>
          <a:xfrm>
            <a:off x="6138332" y="2808208"/>
            <a:ext cx="2328333"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buSzPct val="25000"/>
              <a:buNone/>
            </a:pPr>
            <a:r>
              <a:rPr lang="en-US" sz="1200" b="1">
                <a:solidFill>
                  <a:srgbClr val="FFFFFF"/>
                </a:solidFill>
                <a:latin typeface="Arial"/>
                <a:ea typeface="Arial"/>
                <a:cs typeface="Arial"/>
                <a:sym typeface="Arial"/>
              </a:rPr>
              <a:t>Converger &amp; Auctioneer</a:t>
            </a:r>
          </a:p>
        </p:txBody>
      </p:sp>
      <p:cxnSp>
        <p:nvCxnSpPr>
          <p:cNvPr id="679" name="Shape 679"/>
          <p:cNvCxnSpPr>
            <a:stCxn id="655" idx="0"/>
          </p:cNvCxnSpPr>
          <p:nvPr/>
        </p:nvCxnSpPr>
        <p:spPr>
          <a:xfrm rot="10800000">
            <a:off x="5504736" y="3251989"/>
            <a:ext cx="485700" cy="401700"/>
          </a:xfrm>
          <a:prstGeom prst="straightConnector1">
            <a:avLst/>
          </a:prstGeom>
          <a:noFill/>
          <a:ln w="19050" cap="flat" cmpd="sng">
            <a:solidFill>
              <a:srgbClr val="7A7A7A"/>
            </a:solidFill>
            <a:prstDash val="solid"/>
            <a:round/>
            <a:headEnd type="none" w="med" len="med"/>
            <a:tailEnd type="triangle" w="lg" len="lg"/>
          </a:ln>
        </p:spPr>
      </p:cxnSp>
      <p:cxnSp>
        <p:nvCxnSpPr>
          <p:cNvPr id="680" name="Shape 680"/>
          <p:cNvCxnSpPr/>
          <p:nvPr/>
        </p:nvCxnSpPr>
        <p:spPr>
          <a:xfrm flipH="1">
            <a:off x="5249333" y="3250052"/>
            <a:ext cx="855567" cy="404908"/>
          </a:xfrm>
          <a:prstGeom prst="straightConnector1">
            <a:avLst/>
          </a:prstGeom>
          <a:noFill/>
          <a:ln w="19050" cap="flat" cmpd="sng">
            <a:solidFill>
              <a:srgbClr val="7A7A7A"/>
            </a:solidFill>
            <a:prstDash val="solid"/>
            <a:round/>
            <a:headEnd type="none" w="med" len="med"/>
            <a:tailEnd type="triangle" w="lg" len="lg"/>
          </a:ln>
        </p:spPr>
      </p:cxnSp>
      <p:cxnSp>
        <p:nvCxnSpPr>
          <p:cNvPr id="681" name="Shape 681"/>
          <p:cNvCxnSpPr>
            <a:endCxn id="655" idx="0"/>
          </p:cNvCxnSpPr>
          <p:nvPr/>
        </p:nvCxnSpPr>
        <p:spPr>
          <a:xfrm flipH="1">
            <a:off x="5990436" y="3251989"/>
            <a:ext cx="114600" cy="401699"/>
          </a:xfrm>
          <a:prstGeom prst="straightConnector1">
            <a:avLst/>
          </a:prstGeom>
          <a:noFill/>
          <a:ln w="19050" cap="flat" cmpd="sng">
            <a:solidFill>
              <a:srgbClr val="7A7A7A"/>
            </a:solidFill>
            <a:prstDash val="solid"/>
            <a:round/>
            <a:headEnd type="none" w="med" len="med"/>
            <a:tailEnd type="triangle" w="lg" len="lg"/>
          </a:ln>
        </p:spPr>
      </p:cxnSp>
      <p:cxnSp>
        <p:nvCxnSpPr>
          <p:cNvPr id="682" name="Shape 682"/>
          <p:cNvCxnSpPr>
            <a:stCxn id="647" idx="3"/>
            <a:endCxn id="678" idx="1"/>
          </p:cNvCxnSpPr>
          <p:nvPr/>
        </p:nvCxnSpPr>
        <p:spPr>
          <a:xfrm>
            <a:off x="5572002" y="3028189"/>
            <a:ext cx="566400" cy="1800"/>
          </a:xfrm>
          <a:prstGeom prst="straightConnector1">
            <a:avLst/>
          </a:prstGeom>
          <a:noFill/>
          <a:ln w="19050" cap="flat" cmpd="sng">
            <a:solidFill>
              <a:srgbClr val="7A7A7A"/>
            </a:solidFill>
            <a:prstDash val="solid"/>
            <a:round/>
            <a:headEnd type="none" w="med" len="med"/>
            <a:tailEnd type="none" w="med" len="med"/>
          </a:ln>
        </p:spPr>
      </p:cxnSp>
      <p:sp>
        <p:nvSpPr>
          <p:cNvPr id="683" name="Shape 683"/>
          <p:cNvSpPr/>
          <p:nvPr/>
        </p:nvSpPr>
        <p:spPr>
          <a:xfrm>
            <a:off x="7008099" y="4097337"/>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nvGrpSpPr>
          <p:cNvPr id="684" name="Shape 684"/>
          <p:cNvGrpSpPr/>
          <p:nvPr/>
        </p:nvGrpSpPr>
        <p:grpSpPr>
          <a:xfrm>
            <a:off x="4896516" y="1064470"/>
            <a:ext cx="1047082" cy="416991"/>
            <a:chOff x="5638800" y="1121740"/>
            <a:chExt cx="1047082" cy="416991"/>
          </a:xfrm>
        </p:grpSpPr>
        <p:sp>
          <p:nvSpPr>
            <p:cNvPr id="685" name="Shape 685"/>
            <p:cNvSpPr/>
            <p:nvPr/>
          </p:nvSpPr>
          <p:spPr>
            <a:xfrm>
              <a:off x="5966682" y="112174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Arial"/>
                <a:ea typeface="Arial"/>
                <a:cs typeface="Arial"/>
                <a:sym typeface="Arial"/>
              </a:endParaRPr>
            </a:p>
          </p:txBody>
        </p:sp>
        <p:sp>
          <p:nvSpPr>
            <p:cNvPr id="686" name="Shape 686"/>
            <p:cNvSpPr txBox="1"/>
            <p:nvPr/>
          </p:nvSpPr>
          <p:spPr>
            <a:xfrm>
              <a:off x="5638800" y="1284816"/>
              <a:ext cx="1047082"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a:solidFill>
                    <a:srgbClr val="4D4D4D"/>
                  </a:solidFill>
                  <a:latin typeface="Arial"/>
                  <a:ea typeface="Arial"/>
                  <a:cs typeface="Arial"/>
                  <a:sym typeface="Arial"/>
                </a:rPr>
                <a:t>Desired State</a:t>
              </a:r>
            </a:p>
          </p:txBody>
        </p:sp>
      </p:grpSp>
      <p:sp>
        <p:nvSpPr>
          <p:cNvPr id="687" name="Shape 687"/>
          <p:cNvSpPr txBox="1"/>
          <p:nvPr/>
        </p:nvSpPr>
        <p:spPr>
          <a:xfrm>
            <a:off x="5982023" y="3883991"/>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creds</a:t>
            </a:r>
          </a:p>
        </p:txBody>
      </p:sp>
      <p:grpSp>
        <p:nvGrpSpPr>
          <p:cNvPr id="688" name="Shape 688"/>
          <p:cNvGrpSpPr/>
          <p:nvPr/>
        </p:nvGrpSpPr>
        <p:grpSpPr>
          <a:xfrm>
            <a:off x="5498521" y="4023466"/>
            <a:ext cx="1000038" cy="382602"/>
            <a:chOff x="5498521" y="3811616"/>
            <a:chExt cx="1000038" cy="382602"/>
          </a:xfrm>
        </p:grpSpPr>
        <p:sp>
          <p:nvSpPr>
            <p:cNvPr id="689" name="Shape 689"/>
            <p:cNvSpPr/>
            <p:nvPr/>
          </p:nvSpPr>
          <p:spPr>
            <a:xfrm rot="-2700000">
              <a:off x="5920188" y="3959944"/>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90" name="Shape 690"/>
            <p:cNvSpPr/>
            <p:nvPr/>
          </p:nvSpPr>
          <p:spPr>
            <a:xfrm rot="5400000">
              <a:off x="5796555" y="3513582"/>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91" name="Shape 691"/>
            <p:cNvSpPr/>
            <p:nvPr/>
          </p:nvSpPr>
          <p:spPr>
            <a:xfrm>
              <a:off x="6321112" y="3882598"/>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grpSp>
        <p:nvGrpSpPr>
          <p:cNvPr id="692" name="Shape 692"/>
          <p:cNvGrpSpPr/>
          <p:nvPr/>
        </p:nvGrpSpPr>
        <p:grpSpPr>
          <a:xfrm>
            <a:off x="3110921" y="3880880"/>
            <a:ext cx="1044472" cy="522077"/>
            <a:chOff x="3110921" y="3669030"/>
            <a:chExt cx="1044472" cy="522077"/>
          </a:xfrm>
        </p:grpSpPr>
        <p:sp>
          <p:nvSpPr>
            <p:cNvPr id="693" name="Shape 693"/>
            <p:cNvSpPr/>
            <p:nvPr/>
          </p:nvSpPr>
          <p:spPr>
            <a:xfrm rot="-2700000">
              <a:off x="3532588" y="3956834"/>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94" name="Shape 694"/>
            <p:cNvSpPr txBox="1"/>
            <p:nvPr/>
          </p:nvSpPr>
          <p:spPr>
            <a:xfrm>
              <a:off x="3594423" y="3669030"/>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creds</a:t>
              </a:r>
            </a:p>
          </p:txBody>
        </p:sp>
        <p:sp>
          <p:nvSpPr>
            <p:cNvPr id="695" name="Shape 695"/>
            <p:cNvSpPr/>
            <p:nvPr/>
          </p:nvSpPr>
          <p:spPr>
            <a:xfrm rot="5400000">
              <a:off x="3408955" y="3510471"/>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696" name="Shape 696"/>
            <p:cNvSpPr/>
            <p:nvPr/>
          </p:nvSpPr>
          <p:spPr>
            <a:xfrm>
              <a:off x="3933512" y="3879487"/>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grpSp>
      <p:sp>
        <p:nvSpPr>
          <p:cNvPr id="697" name="Shape 697"/>
          <p:cNvSpPr txBox="1"/>
          <p:nvPr/>
        </p:nvSpPr>
        <p:spPr>
          <a:xfrm>
            <a:off x="6629400" y="4299033"/>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a:solidFill>
                  <a:srgbClr val="4D4D4D"/>
                </a:solidFill>
                <a:latin typeface="Arial"/>
                <a:ea typeface="Arial"/>
                <a:cs typeface="Arial"/>
                <a:sym typeface="Arial"/>
              </a:rPr>
              <a:t>Actual State</a:t>
            </a:r>
          </a:p>
        </p:txBody>
      </p:sp>
      <p:sp>
        <p:nvSpPr>
          <p:cNvPr id="698" name="Shape 698"/>
          <p:cNvSpPr/>
          <p:nvPr/>
        </p:nvSpPr>
        <p:spPr>
          <a:xfrm>
            <a:off x="6928622" y="410168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Arial"/>
              <a:ea typeface="Arial"/>
              <a:cs typeface="Arial"/>
              <a:sym typeface="Arial"/>
            </a:endParaRPr>
          </a:p>
        </p:txBody>
      </p:sp>
      <p:cxnSp>
        <p:nvCxnSpPr>
          <p:cNvPr id="699" name="Shape 699"/>
          <p:cNvCxnSpPr>
            <a:stCxn id="664" idx="3"/>
          </p:cNvCxnSpPr>
          <p:nvPr/>
        </p:nvCxnSpPr>
        <p:spPr>
          <a:xfrm>
            <a:off x="1637752" y="3131569"/>
            <a:ext cx="2643900" cy="1035300"/>
          </a:xfrm>
          <a:prstGeom prst="curvedConnector3">
            <a:avLst>
              <a:gd name="adj1" fmla="val 50000"/>
            </a:avLst>
          </a:prstGeom>
          <a:noFill/>
          <a:ln w="19050" cap="flat" cmpd="sng">
            <a:solidFill>
              <a:srgbClr val="7A7A7A"/>
            </a:solidFill>
            <a:prstDash val="solid"/>
            <a:round/>
            <a:headEnd type="none" w="med" len="med"/>
            <a:tailEnd type="triangle" w="lg" len="lg"/>
          </a:ln>
        </p:spPr>
      </p:cxnSp>
      <p:grpSp>
        <p:nvGrpSpPr>
          <p:cNvPr id="700" name="Shape 700"/>
          <p:cNvGrpSpPr/>
          <p:nvPr/>
        </p:nvGrpSpPr>
        <p:grpSpPr>
          <a:xfrm>
            <a:off x="4001968" y="2182054"/>
            <a:ext cx="1565494" cy="443726"/>
            <a:chOff x="4156726" y="1255954"/>
            <a:chExt cx="1565494" cy="443726"/>
          </a:xfrm>
        </p:grpSpPr>
        <p:sp>
          <p:nvSpPr>
            <p:cNvPr id="701" name="Shape 701"/>
            <p:cNvSpPr/>
            <p:nvPr/>
          </p:nvSpPr>
          <p:spPr>
            <a:xfrm>
              <a:off x="4156726" y="1255954"/>
              <a:ext cx="1565494"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Cloud Controller Bridge</a:t>
              </a:r>
            </a:p>
          </p:txBody>
        </p:sp>
        <p:sp>
          <p:nvSpPr>
            <p:cNvPr id="702" name="Shape 702"/>
            <p:cNvSpPr/>
            <p:nvPr/>
          </p:nvSpPr>
          <p:spPr>
            <a:xfrm>
              <a:off x="4203930" y="140865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grpSp>
      <p:cxnSp>
        <p:nvCxnSpPr>
          <p:cNvPr id="703" name="Shape 703"/>
          <p:cNvCxnSpPr/>
          <p:nvPr/>
        </p:nvCxnSpPr>
        <p:spPr>
          <a:xfrm>
            <a:off x="4800600" y="2612307"/>
            <a:ext cx="0" cy="248811"/>
          </a:xfrm>
          <a:prstGeom prst="straightConnector1">
            <a:avLst/>
          </a:prstGeom>
          <a:noFill/>
          <a:ln w="19050" cap="flat" cmpd="sng">
            <a:solidFill>
              <a:srgbClr val="7A7A7A"/>
            </a:solidFill>
            <a:prstDash val="solid"/>
            <a:round/>
            <a:headEnd type="none" w="med" len="med"/>
            <a:tailEnd type="triangle" w="lg" len="lg"/>
          </a:ln>
        </p:spPr>
      </p:cxnSp>
      <p:sp>
        <p:nvSpPr>
          <p:cNvPr id="704" name="Shape 704"/>
          <p:cNvSpPr/>
          <p:nvPr/>
        </p:nvSpPr>
        <p:spPr>
          <a:xfrm>
            <a:off x="4114800" y="292493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05" name="Shape 705"/>
          <p:cNvSpPr txBox="1"/>
          <p:nvPr/>
        </p:nvSpPr>
        <p:spPr>
          <a:xfrm>
            <a:off x="6857139" y="1623070"/>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FFFFFF"/>
                </a:solidFill>
                <a:latin typeface="Arial"/>
                <a:ea typeface="Arial"/>
                <a:cs typeface="Arial"/>
                <a:sym typeface="Arial"/>
              </a:rPr>
              <a:t>creds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4"/>
                                        </p:tgtEl>
                                        <p:attrNameLst>
                                          <p:attrName>style.visibility</p:attrName>
                                        </p:attrNameLst>
                                      </p:cBhvr>
                                      <p:to>
                                        <p:strVal val="visible"/>
                                      </p:to>
                                    </p:set>
                                    <p:animEffect transition="in" filter="fade">
                                      <p:cBhvr>
                                        <p:cTn id="7" dur="500"/>
                                        <p:tgtEl>
                                          <p:spTgt spid="6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0"/>
                                        </p:tgtEl>
                                        <p:attrNameLst>
                                          <p:attrName>style.visibility</p:attrName>
                                        </p:attrNameLst>
                                      </p:cBhvr>
                                      <p:to>
                                        <p:strVal val="visible"/>
                                      </p:to>
                                    </p:set>
                                    <p:animEffect transition="in" filter="fade">
                                      <p:cBhvr>
                                        <p:cTn id="11" dur="500"/>
                                        <p:tgtEl>
                                          <p:spTgt spid="66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03"/>
                                        </p:tgtEl>
                                        <p:attrNameLst>
                                          <p:attrName>style.visibility</p:attrName>
                                        </p:attrNameLst>
                                      </p:cBhvr>
                                      <p:to>
                                        <p:strVal val="visible"/>
                                      </p:to>
                                    </p:set>
                                    <p:animEffect transition="in" filter="fade">
                                      <p:cBhvr>
                                        <p:cTn id="16" dur="500"/>
                                        <p:tgtEl>
                                          <p:spTgt spid="7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7"/>
                                        </p:tgtEl>
                                        <p:attrNameLst>
                                          <p:attrName>style.visibility</p:attrName>
                                        </p:attrNameLst>
                                      </p:cBhvr>
                                      <p:to>
                                        <p:strVal val="visible"/>
                                      </p:to>
                                    </p:set>
                                    <p:animEffect transition="in" filter="fade">
                                      <p:cBhvr>
                                        <p:cTn id="21" dur="500"/>
                                        <p:tgtEl>
                                          <p:spTgt spid="697"/>
                                        </p:tgtEl>
                                      </p:cBhvr>
                                    </p:animEffect>
                                  </p:childTnLst>
                                </p:cTn>
                              </p:par>
                              <p:par>
                                <p:cTn id="22" presetID="10" presetClass="entr" presetSubtype="0" fill="hold" nodeType="withEffect">
                                  <p:stCondLst>
                                    <p:cond delay="0"/>
                                  </p:stCondLst>
                                  <p:childTnLst>
                                    <p:set>
                                      <p:cBhvr>
                                        <p:cTn id="23" dur="1" fill="hold">
                                          <p:stCondLst>
                                            <p:cond delay="0"/>
                                          </p:stCondLst>
                                        </p:cTn>
                                        <p:tgtEl>
                                          <p:spTgt spid="640"/>
                                        </p:tgtEl>
                                        <p:attrNameLst>
                                          <p:attrName>style.visibility</p:attrName>
                                        </p:attrNameLst>
                                      </p:cBhvr>
                                      <p:to>
                                        <p:strVal val="visible"/>
                                      </p:to>
                                    </p:set>
                                    <p:animEffect transition="in" filter="fade">
                                      <p:cBhvr>
                                        <p:cTn id="24" dur="500"/>
                                        <p:tgtEl>
                                          <p:spTgt spid="64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68"/>
                                        </p:tgtEl>
                                        <p:attrNameLst>
                                          <p:attrName>style.visibility</p:attrName>
                                        </p:attrNameLst>
                                      </p:cBhvr>
                                      <p:to>
                                        <p:strVal val="visible"/>
                                      </p:to>
                                    </p:set>
                                    <p:animEffect transition="in" filter="fade">
                                      <p:cBhvr>
                                        <p:cTn id="28" dur="500"/>
                                        <p:tgtEl>
                                          <p:spTgt spid="668"/>
                                        </p:tgtEl>
                                      </p:cBhvr>
                                    </p:animEffect>
                                  </p:childTnLst>
                                </p:cTn>
                              </p:par>
                              <p:par>
                                <p:cTn id="29" presetID="10" presetClass="entr" presetSubtype="0" fill="hold" nodeType="withEffect">
                                  <p:stCondLst>
                                    <p:cond delay="0"/>
                                  </p:stCondLst>
                                  <p:childTnLst>
                                    <p:set>
                                      <p:cBhvr>
                                        <p:cTn id="30" dur="1" fill="hold">
                                          <p:stCondLst>
                                            <p:cond delay="0"/>
                                          </p:stCondLst>
                                        </p:cTn>
                                        <p:tgtEl>
                                          <p:spTgt spid="669"/>
                                        </p:tgtEl>
                                        <p:attrNameLst>
                                          <p:attrName>style.visibility</p:attrName>
                                        </p:attrNameLst>
                                      </p:cBhvr>
                                      <p:to>
                                        <p:strVal val="visible"/>
                                      </p:to>
                                    </p:set>
                                    <p:animEffect transition="in" filter="fade">
                                      <p:cBhvr>
                                        <p:cTn id="31" dur="500"/>
                                        <p:tgtEl>
                                          <p:spTgt spid="669"/>
                                        </p:tgtEl>
                                      </p:cBhvr>
                                    </p:animEffect>
                                  </p:childTnLst>
                                </p:cTn>
                              </p:par>
                              <p:par>
                                <p:cTn id="32" presetID="10" presetClass="entr" presetSubtype="0" fill="hold" nodeType="withEffect">
                                  <p:stCondLst>
                                    <p:cond delay="0"/>
                                  </p:stCondLst>
                                  <p:childTnLst>
                                    <p:set>
                                      <p:cBhvr>
                                        <p:cTn id="33" dur="1" fill="hold">
                                          <p:stCondLst>
                                            <p:cond delay="0"/>
                                          </p:stCondLst>
                                        </p:cTn>
                                        <p:tgtEl>
                                          <p:spTgt spid="679"/>
                                        </p:tgtEl>
                                        <p:attrNameLst>
                                          <p:attrName>style.visibility</p:attrName>
                                        </p:attrNameLst>
                                      </p:cBhvr>
                                      <p:to>
                                        <p:strVal val="visible"/>
                                      </p:to>
                                    </p:set>
                                    <p:animEffect transition="in" filter="fade">
                                      <p:cBhvr>
                                        <p:cTn id="34" dur="500"/>
                                        <p:tgtEl>
                                          <p:spTgt spid="67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64"/>
                                        </p:tgtEl>
                                        <p:attrNameLst>
                                          <p:attrName>style.visibility</p:attrName>
                                        </p:attrNameLst>
                                      </p:cBhvr>
                                      <p:to>
                                        <p:strVal val="visible"/>
                                      </p:to>
                                    </p:set>
                                    <p:animEffect transition="in" filter="fade">
                                      <p:cBhvr>
                                        <p:cTn id="39" dur="500"/>
                                        <p:tgtEl>
                                          <p:spTgt spid="664"/>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666"/>
                                        </p:tgtEl>
                                        <p:attrNameLst>
                                          <p:attrName>style.visibility</p:attrName>
                                        </p:attrNameLst>
                                      </p:cBhvr>
                                      <p:to>
                                        <p:strVal val="visible"/>
                                      </p:to>
                                    </p:set>
                                    <p:animEffect transition="in" filter="fade">
                                      <p:cBhvr>
                                        <p:cTn id="43" dur="500"/>
                                        <p:tgtEl>
                                          <p:spTgt spid="666"/>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xit" presetSubtype="32" fill="hold" nodeType="clickEffect">
                                  <p:stCondLst>
                                    <p:cond delay="0"/>
                                  </p:stCondLst>
                                  <p:childTnLst>
                                    <p:anim calcmode="lin" valueType="num">
                                      <p:cBhvr additive="base">
                                        <p:cTn id="47" dur="500"/>
                                        <p:tgtEl>
                                          <p:spTgt spid="692"/>
                                        </p:tgtEl>
                                        <p:attrNameLst>
                                          <p:attrName>ppt_w</p:attrName>
                                        </p:attrNameLst>
                                      </p:cBhvr>
                                      <p:tavLst>
                                        <p:tav tm="0">
                                          <p:val>
                                            <p:strVal val="#ppt_w"/>
                                          </p:val>
                                        </p:tav>
                                        <p:tav tm="100000">
                                          <p:val>
                                            <p:strVal val="0"/>
                                          </p:val>
                                        </p:tav>
                                      </p:tavLst>
                                    </p:anim>
                                    <p:anim calcmode="lin" valueType="num">
                                      <p:cBhvr additive="base">
                                        <p:cTn id="48" dur="500"/>
                                        <p:tgtEl>
                                          <p:spTgt spid="692"/>
                                        </p:tgtEl>
                                        <p:attrNameLst>
                                          <p:attrName>ppt_h</p:attrName>
                                        </p:attrNameLst>
                                      </p:cBhvr>
                                      <p:tavLst>
                                        <p:tav tm="0">
                                          <p:val>
                                            <p:strVal val="#ppt_h"/>
                                          </p:val>
                                        </p:tav>
                                        <p:tav tm="100000">
                                          <p:val>
                                            <p:strVal val="0"/>
                                          </p:val>
                                        </p:tav>
                                      </p:tavLst>
                                    </p:anim>
                                    <p:set>
                                      <p:cBhvr>
                                        <p:cTn id="49" dur="1" fill="hold">
                                          <p:stCondLst>
                                            <p:cond delay="500"/>
                                          </p:stCondLst>
                                        </p:cTn>
                                        <p:tgtEl>
                                          <p:spTgt spid="692"/>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683"/>
                                        </p:tgtEl>
                                        <p:attrNameLst>
                                          <p:attrName>style.visibility</p:attrName>
                                        </p:attrNameLst>
                                      </p:cBhvr>
                                      <p:to>
                                        <p:strVal val="visible"/>
                                      </p:to>
                                    </p:set>
                                    <p:animEffect transition="in" filter="fade">
                                      <p:cBhvr>
                                        <p:cTn id="53" dur="500"/>
                                        <p:tgtEl>
                                          <p:spTgt spid="68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67"/>
                                        </p:tgtEl>
                                        <p:attrNameLst>
                                          <p:attrName>style.visibility</p:attrName>
                                        </p:attrNameLst>
                                      </p:cBhvr>
                                      <p:to>
                                        <p:strVal val="visible"/>
                                      </p:to>
                                    </p:set>
                                    <p:animEffect transition="in" filter="fade">
                                      <p:cBhvr>
                                        <p:cTn id="58" dur="500"/>
                                        <p:tgtEl>
                                          <p:spTgt spid="66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666"/>
                                        </p:tgtEl>
                                      </p:cBhvr>
                                    </p:animEffect>
                                    <p:set>
                                      <p:cBhvr>
                                        <p:cTn id="63" dur="1" fill="hold">
                                          <p:stCondLst>
                                            <p:cond delay="500"/>
                                          </p:stCondLst>
                                        </p:cTn>
                                        <p:tgtEl>
                                          <p:spTgt spid="66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65"/>
                                        </p:tgtEl>
                                        <p:attrNameLst>
                                          <p:attrName>style.visibility</p:attrName>
                                        </p:attrNameLst>
                                      </p:cBhvr>
                                      <p:to>
                                        <p:strVal val="visible"/>
                                      </p:to>
                                    </p:set>
                                    <p:animEffect transition="in" filter="fade">
                                      <p:cBhvr>
                                        <p:cTn id="68" dur="500"/>
                                        <p:tgtEl>
                                          <p:spTgt spid="665"/>
                                        </p:tgtEl>
                                      </p:cBhvr>
                                    </p:animEffect>
                                  </p:childTnLst>
                                </p:cTn>
                              </p:par>
                              <p:par>
                                <p:cTn id="69" presetID="10" presetClass="entr" presetSubtype="0" fill="hold" nodeType="withEffect">
                                  <p:stCondLst>
                                    <p:cond delay="0"/>
                                  </p:stCondLst>
                                  <p:childTnLst>
                                    <p:set>
                                      <p:cBhvr>
                                        <p:cTn id="70" dur="1" fill="hold">
                                          <p:stCondLst>
                                            <p:cond delay="0"/>
                                          </p:stCondLst>
                                        </p:cTn>
                                        <p:tgtEl>
                                          <p:spTgt spid="680"/>
                                        </p:tgtEl>
                                        <p:attrNameLst>
                                          <p:attrName>style.visibility</p:attrName>
                                        </p:attrNameLst>
                                      </p:cBhvr>
                                      <p:to>
                                        <p:strVal val="visible"/>
                                      </p:to>
                                    </p:set>
                                    <p:animEffect transition="in" filter="fade">
                                      <p:cBhvr>
                                        <p:cTn id="71" dur="500"/>
                                        <p:tgtEl>
                                          <p:spTgt spid="680"/>
                                        </p:tgtEl>
                                      </p:cBhvr>
                                    </p:animEffect>
                                  </p:childTnLst>
                                </p:cTn>
                              </p:par>
                              <p:par>
                                <p:cTn id="72" presetID="10" presetClass="entr" presetSubtype="0" fill="hold" nodeType="withEffect">
                                  <p:stCondLst>
                                    <p:cond delay="0"/>
                                  </p:stCondLst>
                                  <p:childTnLst>
                                    <p:set>
                                      <p:cBhvr>
                                        <p:cTn id="73" dur="1" fill="hold">
                                          <p:stCondLst>
                                            <p:cond delay="0"/>
                                          </p:stCondLst>
                                        </p:cTn>
                                        <p:tgtEl>
                                          <p:spTgt spid="681"/>
                                        </p:tgtEl>
                                        <p:attrNameLst>
                                          <p:attrName>style.visibility</p:attrName>
                                        </p:attrNameLst>
                                      </p:cBhvr>
                                      <p:to>
                                        <p:strVal val="visible"/>
                                      </p:to>
                                    </p:set>
                                    <p:animEffect transition="in" filter="fade">
                                      <p:cBhvr>
                                        <p:cTn id="74" dur="500"/>
                                        <p:tgtEl>
                                          <p:spTgt spid="681"/>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671"/>
                                        </p:tgtEl>
                                        <p:attrNameLst>
                                          <p:attrName>style.visibility</p:attrName>
                                        </p:attrNameLst>
                                      </p:cBhvr>
                                      <p:to>
                                        <p:strVal val="visible"/>
                                      </p:to>
                                    </p:set>
                                    <p:animEffect transition="in" filter="fade">
                                      <p:cBhvr>
                                        <p:cTn id="78" dur="500"/>
                                        <p:tgtEl>
                                          <p:spTgt spid="671"/>
                                        </p:tgtEl>
                                      </p:cBhvr>
                                    </p:animEffect>
                                  </p:childTnLst>
                                </p:cTn>
                              </p:par>
                            </p:childTnLst>
                          </p:cTn>
                        </p:par>
                        <p:par>
                          <p:cTn id="79" fill="hold">
                            <p:stCondLst>
                              <p:cond delay="1000"/>
                            </p:stCondLst>
                            <p:childTnLst>
                              <p:par>
                                <p:cTn id="80" presetID="10" presetClass="entr" presetSubtype="0" fill="hold" nodeType="afterEffect">
                                  <p:stCondLst>
                                    <p:cond delay="0"/>
                                  </p:stCondLst>
                                  <p:childTnLst>
                                    <p:set>
                                      <p:cBhvr>
                                        <p:cTn id="81" dur="1" fill="hold">
                                          <p:stCondLst>
                                            <p:cond delay="0"/>
                                          </p:stCondLst>
                                        </p:cTn>
                                        <p:tgtEl>
                                          <p:spTgt spid="672"/>
                                        </p:tgtEl>
                                        <p:attrNameLst>
                                          <p:attrName>style.visibility</p:attrName>
                                        </p:attrNameLst>
                                      </p:cBhvr>
                                      <p:to>
                                        <p:strVal val="visible"/>
                                      </p:to>
                                    </p:set>
                                    <p:animEffect transition="in" filter="fade">
                                      <p:cBhvr>
                                        <p:cTn id="82" dur="500"/>
                                        <p:tgtEl>
                                          <p:spTgt spid="672"/>
                                        </p:tgtEl>
                                      </p:cBhvr>
                                    </p:animEffect>
                                  </p:childTnLst>
                                </p:cTn>
                              </p:par>
                            </p:childTnLst>
                          </p:cTn>
                        </p:par>
                        <p:par>
                          <p:cTn id="83" fill="hold">
                            <p:stCondLst>
                              <p:cond delay="1500"/>
                            </p:stCondLst>
                            <p:childTnLst>
                              <p:par>
                                <p:cTn id="84" presetID="10" presetClass="exit" presetSubtype="0" fill="hold" nodeType="afterEffect">
                                  <p:stCondLst>
                                    <p:cond delay="0"/>
                                  </p:stCondLst>
                                  <p:childTnLst>
                                    <p:animEffect transition="out" filter="fade">
                                      <p:cBhvr>
                                        <p:cTn id="85" dur="500"/>
                                        <p:tgtEl>
                                          <p:spTgt spid="683"/>
                                        </p:tgtEl>
                                      </p:cBhvr>
                                    </p:animEffect>
                                    <p:set>
                                      <p:cBhvr>
                                        <p:cTn id="86" dur="1" fill="hold">
                                          <p:stCondLst>
                                            <p:cond delay="500"/>
                                          </p:stCondLst>
                                        </p:cTn>
                                        <p:tgtEl>
                                          <p:spTgt spid="683"/>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698"/>
                                        </p:tgtEl>
                                        <p:attrNameLst>
                                          <p:attrName>style.visibility</p:attrName>
                                        </p:attrNameLst>
                                      </p:cBhvr>
                                      <p:to>
                                        <p:strVal val="visible"/>
                                      </p:to>
                                    </p:set>
                                    <p:animEffect transition="in" filter="fade">
                                      <p:cBhvr>
                                        <p:cTn id="89" dur="500"/>
                                        <p:tgtEl>
                                          <p:spTgt spid="698"/>
                                        </p:tgtEl>
                                      </p:cBhvr>
                                    </p:animEffect>
                                  </p:childTnLst>
                                </p:cTn>
                              </p:par>
                            </p:childTnLst>
                          </p:cTn>
                        </p:par>
                        <p:par>
                          <p:cTn id="90" fill="hold">
                            <p:stCondLst>
                              <p:cond delay="2000"/>
                            </p:stCondLst>
                            <p:childTnLst>
                              <p:par>
                                <p:cTn id="91" presetID="10" presetClass="entr" presetSubtype="0" fill="hold" nodeType="afterEffect">
                                  <p:stCondLst>
                                    <p:cond delay="0"/>
                                  </p:stCondLst>
                                  <p:childTnLst>
                                    <p:set>
                                      <p:cBhvr>
                                        <p:cTn id="92" dur="1" fill="hold">
                                          <p:stCondLst>
                                            <p:cond delay="0"/>
                                          </p:stCondLst>
                                        </p:cTn>
                                        <p:tgtEl>
                                          <p:spTgt spid="662"/>
                                        </p:tgtEl>
                                        <p:attrNameLst>
                                          <p:attrName>style.visibility</p:attrName>
                                        </p:attrNameLst>
                                      </p:cBhvr>
                                      <p:to>
                                        <p:strVal val="visible"/>
                                      </p:to>
                                    </p:set>
                                    <p:animEffect transition="in" filter="fade">
                                      <p:cBhvr>
                                        <p:cTn id="93" dur="500"/>
                                        <p:tgtEl>
                                          <p:spTgt spid="662"/>
                                        </p:tgtEl>
                                      </p:cBhvr>
                                    </p:animEffect>
                                  </p:childTnLst>
                                </p:cTn>
                              </p:par>
                              <p:par>
                                <p:cTn id="94" presetID="10" presetClass="entr" presetSubtype="0" fill="hold" nodeType="withEffect">
                                  <p:stCondLst>
                                    <p:cond delay="0"/>
                                  </p:stCondLst>
                                  <p:childTnLst>
                                    <p:set>
                                      <p:cBhvr>
                                        <p:cTn id="95" dur="1" fill="hold">
                                          <p:stCondLst>
                                            <p:cond delay="0"/>
                                          </p:stCondLst>
                                        </p:cTn>
                                        <p:tgtEl>
                                          <p:spTgt spid="698"/>
                                        </p:tgtEl>
                                        <p:attrNameLst>
                                          <p:attrName>style.visibility</p:attrName>
                                        </p:attrNameLst>
                                      </p:cBhvr>
                                      <p:to>
                                        <p:strVal val="visible"/>
                                      </p:to>
                                    </p:set>
                                    <p:animEffect transition="in" filter="fade">
                                      <p:cBhvr>
                                        <p:cTn id="96" dur="500"/>
                                        <p:tgtEl>
                                          <p:spTgt spid="698"/>
                                        </p:tgtEl>
                                      </p:cBhvr>
                                    </p:animEffect>
                                  </p:childTnLst>
                                </p:cTn>
                              </p:par>
                              <p:par>
                                <p:cTn id="97" presetID="10" presetClass="entr" presetSubtype="0" fill="hold" nodeType="withEffect">
                                  <p:stCondLst>
                                    <p:cond delay="0"/>
                                  </p:stCondLst>
                                  <p:childTnLst>
                                    <p:set>
                                      <p:cBhvr>
                                        <p:cTn id="98" dur="1" fill="hold">
                                          <p:stCondLst>
                                            <p:cond delay="0"/>
                                          </p:stCondLst>
                                        </p:cTn>
                                        <p:tgtEl>
                                          <p:spTgt spid="703"/>
                                        </p:tgtEl>
                                        <p:attrNameLst>
                                          <p:attrName>style.visibility</p:attrName>
                                        </p:attrNameLst>
                                      </p:cBhvr>
                                      <p:to>
                                        <p:strVal val="visible"/>
                                      </p:to>
                                    </p:set>
                                    <p:animEffect transition="in" filter="fade">
                                      <p:cBhvr>
                                        <p:cTn id="99" dur="500"/>
                                        <p:tgtEl>
                                          <p:spTgt spid="703"/>
                                        </p:tgtEl>
                                      </p:cBhvr>
                                    </p:animEffect>
                                  </p:childTnLst>
                                </p:cTn>
                              </p:par>
                            </p:childTnLst>
                          </p:cTn>
                        </p:par>
                        <p:par>
                          <p:cTn id="100" fill="hold">
                            <p:stCondLst>
                              <p:cond delay="2500"/>
                            </p:stCondLst>
                            <p:childTnLst>
                              <p:par>
                                <p:cTn id="101" presetID="10" presetClass="entr" presetSubtype="0" fill="hold" nodeType="afterEffect">
                                  <p:stCondLst>
                                    <p:cond delay="0"/>
                                  </p:stCondLst>
                                  <p:childTnLst>
                                    <p:set>
                                      <p:cBhvr>
                                        <p:cTn id="102" dur="1" fill="hold">
                                          <p:stCondLst>
                                            <p:cond delay="0"/>
                                          </p:stCondLst>
                                        </p:cTn>
                                        <p:tgtEl>
                                          <p:spTgt spid="699"/>
                                        </p:tgtEl>
                                        <p:attrNameLst>
                                          <p:attrName>style.visibility</p:attrName>
                                        </p:attrNameLst>
                                      </p:cBhvr>
                                      <p:to>
                                        <p:strVal val="visible"/>
                                      </p:to>
                                    </p:set>
                                    <p:animEffect transition="in" filter="fade">
                                      <p:cBhvr>
                                        <p:cTn id="103"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Arial"/>
              <a:buNone/>
            </a:pPr>
            <a:r>
              <a:rPr lang="en-US" sz="3200" b="0" i="0" u="none" strike="noStrike" cap="none">
                <a:solidFill>
                  <a:srgbClr val="29756E"/>
                </a:solidFill>
                <a:latin typeface="Arial"/>
                <a:ea typeface="Arial"/>
                <a:cs typeface="Arial"/>
                <a:sym typeface="Arial"/>
              </a:rPr>
              <a:t>4 Layers of Built-in High Availability</a:t>
            </a:r>
          </a:p>
        </p:txBody>
      </p:sp>
      <p:sp>
        <p:nvSpPr>
          <p:cNvPr id="711" name="Shape 711"/>
          <p:cNvSpPr/>
          <p:nvPr/>
        </p:nvSpPr>
        <p:spPr>
          <a:xfrm>
            <a:off x="107296" y="898092"/>
            <a:ext cx="9152245" cy="3744133"/>
          </a:xfrm>
          <a:prstGeom prst="roundRect">
            <a:avLst>
              <a:gd name="adj" fmla="val 3558"/>
            </a:avLst>
          </a:prstGeom>
          <a:gradFill>
            <a:gsLst>
              <a:gs pos="0">
                <a:srgbClr val="DDDDDD">
                  <a:alpha val="0"/>
                </a:srgbClr>
              </a:gs>
              <a:gs pos="28000">
                <a:srgbClr val="DDDDDD">
                  <a:alpha val="0"/>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712" name="Shape 712"/>
          <p:cNvPicPr preferRelativeResize="0"/>
          <p:nvPr/>
        </p:nvPicPr>
        <p:blipFill rotWithShape="1">
          <a:blip r:embed="rId3">
            <a:alphaModFix/>
          </a:blip>
          <a:srcRect/>
          <a:stretch/>
        </p:blipFill>
        <p:spPr>
          <a:xfrm>
            <a:off x="4388146" y="1259428"/>
            <a:ext cx="4665898" cy="3382799"/>
          </a:xfrm>
          <a:prstGeom prst="rect">
            <a:avLst/>
          </a:prstGeom>
          <a:noFill/>
          <a:ln>
            <a:noFill/>
          </a:ln>
        </p:spPr>
      </p:pic>
      <p:sp>
        <p:nvSpPr>
          <p:cNvPr id="713" name="Shape 713"/>
          <p:cNvSpPr/>
          <p:nvPr/>
        </p:nvSpPr>
        <p:spPr>
          <a:xfrm>
            <a:off x="366423" y="1227108"/>
            <a:ext cx="3492599" cy="2540699"/>
          </a:xfrm>
          <a:prstGeom prst="rect">
            <a:avLst/>
          </a:prstGeom>
          <a:noFill/>
          <a:ln>
            <a:noFill/>
          </a:ln>
        </p:spPr>
        <p:txBody>
          <a:bodyPr lIns="0" tIns="0" rIns="0" bIns="0" anchor="t" anchorCtr="0">
            <a:noAutofit/>
          </a:bodyPr>
          <a:lstStyle/>
          <a:p>
            <a:pPr marL="0" marR="0" lvl="0" indent="0" algn="l" rtl="0">
              <a:lnSpc>
                <a:spcPct val="200000"/>
              </a:lnSpc>
              <a:spcBef>
                <a:spcPts val="0"/>
              </a:spcBef>
              <a:spcAft>
                <a:spcPts val="0"/>
              </a:spcAft>
              <a:buClr>
                <a:schemeClr val="lt2"/>
              </a:buClr>
              <a:buSzPct val="25000"/>
              <a:buFont typeface="Arial"/>
              <a:buNone/>
            </a:pPr>
            <a:r>
              <a:rPr lang="en-US" sz="2400" i="0" u="none" strike="noStrike" cap="none">
                <a:solidFill>
                  <a:schemeClr val="lt2"/>
                </a:solidFill>
                <a:latin typeface="Arial"/>
                <a:ea typeface="Arial"/>
                <a:cs typeface="Arial"/>
                <a:sym typeface="Arial"/>
              </a:rPr>
              <a:t> Application Instance</a:t>
            </a:r>
          </a:p>
          <a:p>
            <a:pPr marL="0" marR="0" lvl="0" indent="0" algn="l" rtl="0">
              <a:lnSpc>
                <a:spcPct val="200000"/>
              </a:lnSpc>
              <a:spcBef>
                <a:spcPts val="0"/>
              </a:spcBef>
              <a:spcAft>
                <a:spcPts val="0"/>
              </a:spcAft>
              <a:buClr>
                <a:schemeClr val="accent1"/>
              </a:buClr>
              <a:buSzPct val="25000"/>
              <a:buFont typeface="Arial"/>
              <a:buNone/>
            </a:pPr>
            <a:r>
              <a:rPr lang="en-US" sz="2400" b="1" i="0" u="none" strike="noStrike" cap="none">
                <a:solidFill>
                  <a:schemeClr val="accent1"/>
                </a:solidFill>
                <a:latin typeface="Arial"/>
                <a:ea typeface="Arial"/>
                <a:cs typeface="Arial"/>
                <a:sym typeface="Arial"/>
              </a:rPr>
              <a:t> Platform Processes</a:t>
            </a:r>
          </a:p>
          <a:p>
            <a:pPr marL="0" marR="0" lvl="0" indent="0" algn="l" rtl="0">
              <a:lnSpc>
                <a:spcPct val="200000"/>
              </a:lnSpc>
              <a:spcBef>
                <a:spcPts val="0"/>
              </a:spcBef>
              <a:spcAft>
                <a:spcPts val="0"/>
              </a:spcAft>
              <a:buClr>
                <a:schemeClr val="lt2"/>
              </a:buClr>
              <a:buSzPct val="25000"/>
              <a:buFont typeface="Arial"/>
              <a:buNone/>
            </a:pPr>
            <a:r>
              <a:rPr lang="en-US" sz="2400" i="0" u="none" strike="noStrike" cap="none">
                <a:solidFill>
                  <a:schemeClr val="lt2"/>
                </a:solidFill>
                <a:latin typeface="Arial"/>
                <a:ea typeface="Arial"/>
                <a:cs typeface="Arial"/>
                <a:sym typeface="Arial"/>
              </a:rPr>
              <a:t> Platform VMs</a:t>
            </a:r>
          </a:p>
          <a:p>
            <a:pPr marL="0" marR="0" lvl="0" indent="0" algn="l" rtl="0">
              <a:lnSpc>
                <a:spcPct val="200000"/>
              </a:lnSpc>
              <a:spcBef>
                <a:spcPts val="0"/>
              </a:spcBef>
              <a:buClr>
                <a:schemeClr val="lt2"/>
              </a:buClr>
              <a:buSzPct val="25000"/>
              <a:buFont typeface="Arial"/>
              <a:buNone/>
            </a:pPr>
            <a:r>
              <a:rPr lang="en-US" sz="2400" b="0" i="0" u="none" strike="noStrike" cap="none">
                <a:solidFill>
                  <a:schemeClr val="lt2"/>
                </a:solidFill>
                <a:latin typeface="Arial"/>
                <a:ea typeface="Arial"/>
                <a:cs typeface="Arial"/>
                <a:sym typeface="Arial"/>
              </a:rPr>
              <a:t> Availability Zones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Platform Process HA</a:t>
            </a:r>
          </a:p>
        </p:txBody>
      </p:sp>
      <p:sp>
        <p:nvSpPr>
          <p:cNvPr id="720" name="Shape 720"/>
          <p:cNvSpPr/>
          <p:nvPr/>
        </p:nvSpPr>
        <p:spPr>
          <a:xfrm>
            <a:off x="366712" y="1030613"/>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721" name="Shape 721"/>
          <p:cNvSpPr/>
          <p:nvPr/>
        </p:nvSpPr>
        <p:spPr>
          <a:xfrm>
            <a:off x="5943600" y="1030613"/>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722" name="Shape 722"/>
          <p:cNvSpPr/>
          <p:nvPr/>
        </p:nvSpPr>
        <p:spPr>
          <a:xfrm>
            <a:off x="6990118" y="4090282"/>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723" name="Shape 723"/>
          <p:cNvSpPr/>
          <p:nvPr/>
        </p:nvSpPr>
        <p:spPr>
          <a:xfrm>
            <a:off x="2362200" y="4090282"/>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724" name="Shape 724"/>
          <p:cNvGrpSpPr/>
          <p:nvPr/>
        </p:nvGrpSpPr>
        <p:grpSpPr>
          <a:xfrm>
            <a:off x="6168883" y="1274581"/>
            <a:ext cx="2406384" cy="807464"/>
            <a:chOff x="6168883" y="1428750"/>
            <a:chExt cx="2406384" cy="807464"/>
          </a:xfrm>
        </p:grpSpPr>
        <p:sp>
          <p:nvSpPr>
            <p:cNvPr id="725" name="Shape 725"/>
            <p:cNvSpPr/>
            <p:nvPr/>
          </p:nvSpPr>
          <p:spPr>
            <a:xfrm>
              <a:off x="6168883" y="14287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BBS</a:t>
              </a:r>
            </a:p>
          </p:txBody>
        </p:sp>
        <p:sp>
          <p:nvSpPr>
            <p:cNvPr id="726" name="Shape 726"/>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727" name="Shape 727"/>
            <p:cNvGrpSpPr/>
            <p:nvPr/>
          </p:nvGrpSpPr>
          <p:grpSpPr>
            <a:xfrm>
              <a:off x="8176597" y="1504950"/>
              <a:ext cx="333373" cy="228600"/>
              <a:chOff x="7558089" y="1504950"/>
              <a:chExt cx="333373" cy="228600"/>
            </a:xfrm>
          </p:grpSpPr>
          <p:sp>
            <p:nvSpPr>
              <p:cNvPr id="728" name="Shape 728"/>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729" name="Shape 729"/>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730" name="Shape 730"/>
          <p:cNvGrpSpPr/>
          <p:nvPr/>
        </p:nvGrpSpPr>
        <p:grpSpPr>
          <a:xfrm>
            <a:off x="6168883" y="2257497"/>
            <a:ext cx="2406384" cy="807464"/>
            <a:chOff x="6168883" y="2297685"/>
            <a:chExt cx="2406384" cy="807464"/>
          </a:xfrm>
        </p:grpSpPr>
        <p:sp>
          <p:nvSpPr>
            <p:cNvPr id="731" name="Shape 731"/>
            <p:cNvSpPr/>
            <p:nvPr/>
          </p:nvSpPr>
          <p:spPr>
            <a:xfrm>
              <a:off x="6168883" y="2297685"/>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CELL</a:t>
              </a:r>
            </a:p>
          </p:txBody>
        </p:sp>
        <p:sp>
          <p:nvSpPr>
            <p:cNvPr id="732" name="Shape 732"/>
            <p:cNvSpPr/>
            <p:nvPr/>
          </p:nvSpPr>
          <p:spPr>
            <a:xfrm>
              <a:off x="7056168" y="2806782"/>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33" name="Shape 733"/>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734" name="Shape 734"/>
            <p:cNvGrpSpPr/>
            <p:nvPr/>
          </p:nvGrpSpPr>
          <p:grpSpPr>
            <a:xfrm>
              <a:off x="8176597" y="2373886"/>
              <a:ext cx="333373" cy="228600"/>
              <a:chOff x="7558089" y="1504950"/>
              <a:chExt cx="333373" cy="228600"/>
            </a:xfrm>
          </p:grpSpPr>
          <p:sp>
            <p:nvSpPr>
              <p:cNvPr id="735" name="Shape 735"/>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736" name="Shape 736"/>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737" name="Shape 737"/>
          <p:cNvGrpSpPr/>
          <p:nvPr/>
        </p:nvGrpSpPr>
        <p:grpSpPr>
          <a:xfrm>
            <a:off x="6168883" y="3240414"/>
            <a:ext cx="2406384" cy="807464"/>
            <a:chOff x="6168883" y="3181350"/>
            <a:chExt cx="2406384" cy="807464"/>
          </a:xfrm>
        </p:grpSpPr>
        <p:sp>
          <p:nvSpPr>
            <p:cNvPr id="738" name="Shape 738"/>
            <p:cNvSpPr/>
            <p:nvPr/>
          </p:nvSpPr>
          <p:spPr>
            <a:xfrm>
              <a:off x="6168883" y="31813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Cloud Controller</a:t>
              </a:r>
            </a:p>
          </p:txBody>
        </p:sp>
        <p:sp>
          <p:nvSpPr>
            <p:cNvPr id="739" name="Shape 739"/>
            <p:cNvSpPr/>
            <p:nvPr/>
          </p:nvSpPr>
          <p:spPr>
            <a:xfrm>
              <a:off x="6701367" y="3677678"/>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40" name="Shape 740"/>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741" name="Shape 741"/>
            <p:cNvGrpSpPr/>
            <p:nvPr/>
          </p:nvGrpSpPr>
          <p:grpSpPr>
            <a:xfrm>
              <a:off x="8177852" y="3257550"/>
              <a:ext cx="333373" cy="228600"/>
              <a:chOff x="7558089" y="1504950"/>
              <a:chExt cx="333373" cy="228600"/>
            </a:xfrm>
          </p:grpSpPr>
          <p:sp>
            <p:nvSpPr>
              <p:cNvPr id="742" name="Shape 742"/>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743" name="Shape 743"/>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744" name="Shape 744"/>
          <p:cNvGrpSpPr/>
          <p:nvPr/>
        </p:nvGrpSpPr>
        <p:grpSpPr>
          <a:xfrm>
            <a:off x="3686175" y="2523249"/>
            <a:ext cx="1838202" cy="443726"/>
            <a:chOff x="3429000" y="2464185"/>
            <a:chExt cx="1838202" cy="443726"/>
          </a:xfrm>
        </p:grpSpPr>
        <p:sp>
          <p:nvSpPr>
            <p:cNvPr id="745" name="Shape 745"/>
            <p:cNvSpPr/>
            <p:nvPr/>
          </p:nvSpPr>
          <p:spPr>
            <a:xfrm>
              <a:off x="3429000" y="2464185"/>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746" name="Shape 746"/>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747" name="Shape 747"/>
          <p:cNvSpPr/>
          <p:nvPr/>
        </p:nvSpPr>
        <p:spPr>
          <a:xfrm>
            <a:off x="609599" y="1678314"/>
            <a:ext cx="2428875" cy="2369563"/>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748" name="Shape 748"/>
          <p:cNvSpPr/>
          <p:nvPr/>
        </p:nvSpPr>
        <p:spPr>
          <a:xfrm>
            <a:off x="721749" y="1799618"/>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49" name="Shape 749"/>
          <p:cNvSpPr/>
          <p:nvPr/>
        </p:nvSpPr>
        <p:spPr>
          <a:xfrm>
            <a:off x="721749" y="2102016"/>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750" name="Shape 750"/>
          <p:cNvCxnSpPr/>
          <p:nvPr/>
        </p:nvCxnSpPr>
        <p:spPr>
          <a:xfrm>
            <a:off x="721749" y="2406816"/>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751" name="Shape 751"/>
          <p:cNvCxnSpPr/>
          <p:nvPr/>
        </p:nvCxnSpPr>
        <p:spPr>
          <a:xfrm>
            <a:off x="721749" y="2660916"/>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752" name="Shape 752"/>
          <p:cNvCxnSpPr/>
          <p:nvPr/>
        </p:nvCxnSpPr>
        <p:spPr>
          <a:xfrm>
            <a:off x="721749" y="2915316"/>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753" name="Shape 753"/>
          <p:cNvCxnSpPr/>
          <p:nvPr/>
        </p:nvCxnSpPr>
        <p:spPr>
          <a:xfrm>
            <a:off x="721749" y="3169716"/>
            <a:ext cx="1897626" cy="0"/>
          </a:xfrm>
          <a:prstGeom prst="straightConnector1">
            <a:avLst/>
          </a:prstGeom>
          <a:noFill/>
          <a:ln w="19050" cap="flat" cmpd="sng">
            <a:solidFill>
              <a:schemeClr val="lt1"/>
            </a:solidFill>
            <a:prstDash val="solid"/>
            <a:round/>
            <a:headEnd type="none" w="med" len="med"/>
            <a:tailEnd type="none" w="med" len="med"/>
          </a:ln>
        </p:spPr>
      </p:cxnSp>
      <p:sp>
        <p:nvSpPr>
          <p:cNvPr id="754" name="Shape 754"/>
          <p:cNvSpPr txBox="1"/>
          <p:nvPr/>
        </p:nvSpPr>
        <p:spPr>
          <a:xfrm>
            <a:off x="821065" y="2369549"/>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755" name="Shape 755"/>
          <p:cNvSpPr txBox="1"/>
          <p:nvPr/>
        </p:nvSpPr>
        <p:spPr>
          <a:xfrm>
            <a:off x="821065" y="2634160"/>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756" name="Shape 756"/>
          <p:cNvSpPr txBox="1"/>
          <p:nvPr/>
        </p:nvSpPr>
        <p:spPr>
          <a:xfrm>
            <a:off x="821065" y="2895880"/>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757" name="Shape 757"/>
          <p:cNvSpPr txBox="1"/>
          <p:nvPr/>
        </p:nvSpPr>
        <p:spPr>
          <a:xfrm>
            <a:off x="821065" y="3150108"/>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cxnSp>
        <p:nvCxnSpPr>
          <p:cNvPr id="758" name="Shape 758"/>
          <p:cNvCxnSpPr/>
          <p:nvPr/>
        </p:nvCxnSpPr>
        <p:spPr>
          <a:xfrm flipH="1">
            <a:off x="4681500" y="1470417"/>
            <a:ext cx="1490699" cy="1052699"/>
          </a:xfrm>
          <a:prstGeom prst="curvedConnector2">
            <a:avLst/>
          </a:prstGeom>
          <a:noFill/>
          <a:ln w="19050" cap="flat" cmpd="sng">
            <a:solidFill>
              <a:srgbClr val="7F7F7F"/>
            </a:solidFill>
            <a:prstDash val="solid"/>
            <a:round/>
            <a:headEnd type="none" w="med" len="med"/>
            <a:tailEnd type="triangle" w="lg" len="lg"/>
          </a:ln>
        </p:spPr>
      </p:cxnSp>
      <p:cxnSp>
        <p:nvCxnSpPr>
          <p:cNvPr id="759" name="Shape 759"/>
          <p:cNvCxnSpPr/>
          <p:nvPr/>
        </p:nvCxnSpPr>
        <p:spPr>
          <a:xfrm rot="10800000">
            <a:off x="3047920" y="1897150"/>
            <a:ext cx="1450199" cy="626100"/>
          </a:xfrm>
          <a:prstGeom prst="curvedConnector2">
            <a:avLst/>
          </a:prstGeom>
          <a:noFill/>
          <a:ln w="19050" cap="flat" cmpd="sng">
            <a:solidFill>
              <a:srgbClr val="7F7F7F"/>
            </a:solidFill>
            <a:prstDash val="solid"/>
            <a:round/>
            <a:headEnd type="none" w="med" len="med"/>
            <a:tailEnd type="triangle" w="lg" len="lg"/>
          </a:ln>
        </p:spPr>
      </p:cxnSp>
      <p:sp>
        <p:nvSpPr>
          <p:cNvPr id="760" name="Shape 760"/>
          <p:cNvSpPr/>
          <p:nvPr/>
        </p:nvSpPr>
        <p:spPr>
          <a:xfrm>
            <a:off x="2787081" y="2102016"/>
            <a:ext cx="102588" cy="1233647"/>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61" name="Shape 761"/>
          <p:cNvSpPr/>
          <p:nvPr/>
        </p:nvSpPr>
        <p:spPr>
          <a:xfrm rot="10800000">
            <a:off x="2724074" y="2100531"/>
            <a:ext cx="228600" cy="197069"/>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762" name="Shape 762"/>
          <p:cNvGrpSpPr/>
          <p:nvPr/>
        </p:nvGrpSpPr>
        <p:grpSpPr>
          <a:xfrm>
            <a:off x="7526597" y="1466565"/>
            <a:ext cx="768588" cy="531718"/>
            <a:chOff x="6824382" y="943771"/>
            <a:chExt cx="1163827" cy="805155"/>
          </a:xfrm>
        </p:grpSpPr>
        <p:sp>
          <p:nvSpPr>
            <p:cNvPr id="763" name="Shape 763"/>
            <p:cNvSpPr/>
            <p:nvPr/>
          </p:nvSpPr>
          <p:spPr>
            <a:xfrm>
              <a:off x="7293461" y="1304586"/>
              <a:ext cx="127830" cy="425360"/>
            </a:xfrm>
            <a:custGeom>
              <a:avLst/>
              <a:gdLst/>
              <a:ahLst/>
              <a:cxnLst/>
              <a:rect l="0" t="0" r="0" b="0"/>
              <a:pathLst>
                <a:path w="120000" h="120000" extrusionOk="0">
                  <a:moveTo>
                    <a:pt x="12603" y="0"/>
                  </a:moveTo>
                  <a:lnTo>
                    <a:pt x="108183" y="0"/>
                  </a:lnTo>
                  <a:lnTo>
                    <a:pt x="108183" y="7718"/>
                  </a:lnTo>
                  <a:cubicBezTo>
                    <a:pt x="110310" y="10611"/>
                    <a:pt x="111597" y="14565"/>
                    <a:pt x="111597" y="18923"/>
                  </a:cubicBezTo>
                  <a:cubicBezTo>
                    <a:pt x="111597" y="23283"/>
                    <a:pt x="110309" y="27239"/>
                    <a:pt x="108183" y="30131"/>
                  </a:cubicBezTo>
                  <a:lnTo>
                    <a:pt x="108183" y="34671"/>
                  </a:lnTo>
                  <a:cubicBezTo>
                    <a:pt x="110957" y="37601"/>
                    <a:pt x="112647" y="42065"/>
                    <a:pt x="112647" y="47060"/>
                  </a:cubicBezTo>
                  <a:cubicBezTo>
                    <a:pt x="112647" y="52060"/>
                    <a:pt x="110953" y="56528"/>
                    <a:pt x="108183" y="59462"/>
                  </a:cubicBezTo>
                  <a:lnTo>
                    <a:pt x="108183" y="61108"/>
                  </a:lnTo>
                  <a:cubicBezTo>
                    <a:pt x="111738" y="63917"/>
                    <a:pt x="113960" y="68944"/>
                    <a:pt x="113960" y="74671"/>
                  </a:cubicBezTo>
                  <a:cubicBezTo>
                    <a:pt x="113960" y="79336"/>
                    <a:pt x="112486" y="83537"/>
                    <a:pt x="110082" y="86469"/>
                  </a:cubicBezTo>
                  <a:cubicBezTo>
                    <a:pt x="115738" y="87761"/>
                    <a:pt x="120000" y="94352"/>
                    <a:pt x="120000" y="102283"/>
                  </a:cubicBezTo>
                  <a:cubicBezTo>
                    <a:pt x="120000" y="111109"/>
                    <a:pt x="114722" y="118275"/>
                    <a:pt x="108183" y="118354"/>
                  </a:cubicBezTo>
                  <a:lnTo>
                    <a:pt x="108183" y="119422"/>
                  </a:lnTo>
                  <a:lnTo>
                    <a:pt x="14954" y="119422"/>
                  </a:lnTo>
                  <a:cubicBezTo>
                    <a:pt x="14049" y="119811"/>
                    <a:pt x="13014" y="120000"/>
                    <a:pt x="11947" y="120000"/>
                  </a:cubicBezTo>
                  <a:cubicBezTo>
                    <a:pt x="5349" y="120000"/>
                    <a:pt x="0" y="112796"/>
                    <a:pt x="0" y="103910"/>
                  </a:cubicBezTo>
                  <a:cubicBezTo>
                    <a:pt x="0" y="97338"/>
                    <a:pt x="2926" y="91686"/>
                    <a:pt x="7146" y="89195"/>
                  </a:cubicBezTo>
                  <a:cubicBezTo>
                    <a:pt x="4833" y="86270"/>
                    <a:pt x="3413" y="82137"/>
                    <a:pt x="3413" y="77559"/>
                  </a:cubicBezTo>
                  <a:cubicBezTo>
                    <a:pt x="3413" y="70033"/>
                    <a:pt x="7250" y="63714"/>
                    <a:pt x="12498" y="61986"/>
                  </a:cubicBezTo>
                  <a:cubicBezTo>
                    <a:pt x="9960" y="59048"/>
                    <a:pt x="8402" y="54742"/>
                    <a:pt x="8402" y="49947"/>
                  </a:cubicBezTo>
                  <a:cubicBezTo>
                    <a:pt x="8402" y="45135"/>
                    <a:pt x="9970" y="40817"/>
                    <a:pt x="12603" y="37890"/>
                  </a:cubicBezTo>
                  <a:lnTo>
                    <a:pt x="12603" y="35439"/>
                  </a:lnTo>
                  <a:cubicBezTo>
                    <a:pt x="8427" y="32858"/>
                    <a:pt x="5776" y="27436"/>
                    <a:pt x="5776" y="21181"/>
                  </a:cubicBezTo>
                  <a:cubicBezTo>
                    <a:pt x="5776" y="14798"/>
                    <a:pt x="8536" y="9283"/>
                    <a:pt x="12603" y="6699"/>
                  </a:cubicBezTo>
                  <a:close/>
                </a:path>
              </a:pathLst>
            </a:custGeom>
            <a:solidFill>
              <a:srgbClr val="FF66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64" name="Shape 764"/>
            <p:cNvSpPr/>
            <p:nvPr/>
          </p:nvSpPr>
          <p:spPr>
            <a:xfrm>
              <a:off x="6824382" y="1605919"/>
              <a:ext cx="1163827" cy="143007"/>
            </a:xfrm>
            <a:custGeom>
              <a:avLst/>
              <a:gdLst/>
              <a:ahLst/>
              <a:cxnLst/>
              <a:rect l="0" t="0" r="0" b="0"/>
              <a:pathLst>
                <a:path w="120000" h="120000" extrusionOk="0">
                  <a:moveTo>
                    <a:pt x="66554" y="0"/>
                  </a:moveTo>
                  <a:cubicBezTo>
                    <a:pt x="69768" y="0"/>
                    <a:pt x="72534" y="17429"/>
                    <a:pt x="73759" y="42525"/>
                  </a:cubicBezTo>
                  <a:cubicBezTo>
                    <a:pt x="74885" y="36396"/>
                    <a:pt x="76204" y="33066"/>
                    <a:pt x="77609" y="33066"/>
                  </a:cubicBezTo>
                  <a:cubicBezTo>
                    <a:pt x="78935" y="33066"/>
                    <a:pt x="80185" y="36032"/>
                    <a:pt x="81277" y="41335"/>
                  </a:cubicBezTo>
                  <a:cubicBezTo>
                    <a:pt x="82100" y="29183"/>
                    <a:pt x="83588" y="21545"/>
                    <a:pt x="85273" y="21545"/>
                  </a:cubicBezTo>
                  <a:cubicBezTo>
                    <a:pt x="87351" y="21545"/>
                    <a:pt x="89130" y="33169"/>
                    <a:pt x="89864" y="49682"/>
                  </a:cubicBezTo>
                  <a:cubicBezTo>
                    <a:pt x="90455" y="48181"/>
                    <a:pt x="91078" y="47488"/>
                    <a:pt x="91718" y="47488"/>
                  </a:cubicBezTo>
                  <a:cubicBezTo>
                    <a:pt x="93622" y="47488"/>
                    <a:pt x="95369" y="53605"/>
                    <a:pt x="96712" y="64006"/>
                  </a:cubicBezTo>
                  <a:cubicBezTo>
                    <a:pt x="97492" y="49688"/>
                    <a:pt x="99127" y="40189"/>
                    <a:pt x="101005" y="40189"/>
                  </a:cubicBezTo>
                  <a:cubicBezTo>
                    <a:pt x="103003" y="40189"/>
                    <a:pt x="104726" y="50935"/>
                    <a:pt x="105486" y="66533"/>
                  </a:cubicBezTo>
                  <a:cubicBezTo>
                    <a:pt x="106024" y="61860"/>
                    <a:pt x="106756" y="59185"/>
                    <a:pt x="107557" y="59185"/>
                  </a:cubicBezTo>
                  <a:cubicBezTo>
                    <a:pt x="108735" y="59185"/>
                    <a:pt x="109764" y="64968"/>
                    <a:pt x="110275" y="73830"/>
                  </a:cubicBezTo>
                  <a:cubicBezTo>
                    <a:pt x="110478" y="73378"/>
                    <a:pt x="110688" y="73255"/>
                    <a:pt x="110901" y="73255"/>
                  </a:cubicBezTo>
                  <a:cubicBezTo>
                    <a:pt x="112360" y="73255"/>
                    <a:pt x="113672" y="78986"/>
                    <a:pt x="114549" y="88363"/>
                  </a:cubicBezTo>
                  <a:cubicBezTo>
                    <a:pt x="115125" y="83143"/>
                    <a:pt x="115919" y="79939"/>
                    <a:pt x="116796" y="79939"/>
                  </a:cubicBezTo>
                  <a:cubicBezTo>
                    <a:pt x="118565" y="79939"/>
                    <a:pt x="120000" y="92991"/>
                    <a:pt x="120000" y="109092"/>
                  </a:cubicBezTo>
                  <a:lnTo>
                    <a:pt x="119758" y="120000"/>
                  </a:lnTo>
                  <a:lnTo>
                    <a:pt x="0" y="120000"/>
                  </a:lnTo>
                  <a:cubicBezTo>
                    <a:pt x="500" y="110544"/>
                    <a:pt x="1569" y="104211"/>
                    <a:pt x="2802" y="104211"/>
                  </a:cubicBezTo>
                  <a:cubicBezTo>
                    <a:pt x="3685" y="104211"/>
                    <a:pt x="4484" y="107460"/>
                    <a:pt x="5063" y="112722"/>
                  </a:cubicBezTo>
                  <a:cubicBezTo>
                    <a:pt x="5227" y="98528"/>
                    <a:pt x="6562" y="87678"/>
                    <a:pt x="8175" y="87678"/>
                  </a:cubicBezTo>
                  <a:cubicBezTo>
                    <a:pt x="9616" y="87678"/>
                    <a:pt x="10834" y="96334"/>
                    <a:pt x="11191" y="108373"/>
                  </a:cubicBezTo>
                  <a:cubicBezTo>
                    <a:pt x="11715" y="103749"/>
                    <a:pt x="12423" y="100956"/>
                    <a:pt x="13204" y="100887"/>
                  </a:cubicBezTo>
                  <a:cubicBezTo>
                    <a:pt x="13531" y="88512"/>
                    <a:pt x="14768" y="79543"/>
                    <a:pt x="16235" y="79543"/>
                  </a:cubicBezTo>
                  <a:cubicBezTo>
                    <a:pt x="16710" y="79543"/>
                    <a:pt x="17162" y="80486"/>
                    <a:pt x="17560" y="82318"/>
                  </a:cubicBezTo>
                  <a:cubicBezTo>
                    <a:pt x="17853" y="60124"/>
                    <a:pt x="19936" y="43003"/>
                    <a:pt x="22458" y="43003"/>
                  </a:cubicBezTo>
                  <a:cubicBezTo>
                    <a:pt x="23990" y="43003"/>
                    <a:pt x="25360" y="49321"/>
                    <a:pt x="26219" y="59636"/>
                  </a:cubicBezTo>
                  <a:cubicBezTo>
                    <a:pt x="26754" y="53107"/>
                    <a:pt x="27432" y="47669"/>
                    <a:pt x="28210" y="43576"/>
                  </a:cubicBezTo>
                  <a:cubicBezTo>
                    <a:pt x="28108" y="41859"/>
                    <a:pt x="28087" y="39969"/>
                    <a:pt x="28087" y="38034"/>
                  </a:cubicBezTo>
                  <a:cubicBezTo>
                    <a:pt x="28087" y="21934"/>
                    <a:pt x="29521" y="8881"/>
                    <a:pt x="31291" y="8881"/>
                  </a:cubicBezTo>
                  <a:cubicBezTo>
                    <a:pt x="32968" y="8881"/>
                    <a:pt x="34345" y="20618"/>
                    <a:pt x="34440" y="35592"/>
                  </a:cubicBezTo>
                  <a:lnTo>
                    <a:pt x="35389" y="38272"/>
                  </a:lnTo>
                  <a:cubicBezTo>
                    <a:pt x="36781" y="18186"/>
                    <a:pt x="39243" y="4925"/>
                    <a:pt x="42047" y="4925"/>
                  </a:cubicBezTo>
                  <a:cubicBezTo>
                    <a:pt x="46344" y="4925"/>
                    <a:pt x="49842" y="36094"/>
                    <a:pt x="49939" y="74950"/>
                  </a:cubicBezTo>
                  <a:cubicBezTo>
                    <a:pt x="51151" y="67237"/>
                    <a:pt x="52632" y="62966"/>
                    <a:pt x="54223" y="62966"/>
                  </a:cubicBezTo>
                  <a:cubicBezTo>
                    <a:pt x="55876" y="62966"/>
                    <a:pt x="57410" y="67577"/>
                    <a:pt x="58678" y="75489"/>
                  </a:cubicBezTo>
                  <a:cubicBezTo>
                    <a:pt x="58642" y="74349"/>
                    <a:pt x="58639" y="73190"/>
                    <a:pt x="58639" y="72024"/>
                  </a:cubicBezTo>
                  <a:cubicBezTo>
                    <a:pt x="58639" y="32246"/>
                    <a:pt x="62183" y="0"/>
                    <a:pt x="66554" y="0"/>
                  </a:cubicBezTo>
                  <a:close/>
                </a:path>
              </a:pathLst>
            </a:custGeom>
            <a:solidFill>
              <a:srgbClr val="FF66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65" name="Shape 765"/>
            <p:cNvSpPr/>
            <p:nvPr/>
          </p:nvSpPr>
          <p:spPr>
            <a:xfrm>
              <a:off x="7260432" y="1316215"/>
              <a:ext cx="192837" cy="62373"/>
            </a:xfrm>
            <a:custGeom>
              <a:avLst/>
              <a:gdLst/>
              <a:ahLst/>
              <a:cxnLst/>
              <a:rect l="0" t="0" r="0" b="0"/>
              <a:pathLst>
                <a:path w="120000" h="120000" extrusionOk="0">
                  <a:moveTo>
                    <a:pt x="23563" y="0"/>
                  </a:moveTo>
                  <a:cubicBezTo>
                    <a:pt x="27508" y="0"/>
                    <a:pt x="30981" y="6258"/>
                    <a:pt x="32826" y="16093"/>
                  </a:cubicBezTo>
                  <a:cubicBezTo>
                    <a:pt x="34561" y="11453"/>
                    <a:pt x="36837" y="9020"/>
                    <a:pt x="39297" y="9020"/>
                  </a:cubicBezTo>
                  <a:cubicBezTo>
                    <a:pt x="41669" y="9020"/>
                    <a:pt x="43870" y="11281"/>
                    <a:pt x="45568" y="15676"/>
                  </a:cubicBezTo>
                  <a:cubicBezTo>
                    <a:pt x="47407" y="10401"/>
                    <a:pt x="49883" y="7476"/>
                    <a:pt x="52580" y="7476"/>
                  </a:cubicBezTo>
                  <a:cubicBezTo>
                    <a:pt x="55016" y="7476"/>
                    <a:pt x="57271" y="9861"/>
                    <a:pt x="58997" y="14433"/>
                  </a:cubicBezTo>
                  <a:cubicBezTo>
                    <a:pt x="60695" y="10043"/>
                    <a:pt x="62894" y="7785"/>
                    <a:pt x="65264" y="7785"/>
                  </a:cubicBezTo>
                  <a:cubicBezTo>
                    <a:pt x="68431" y="7785"/>
                    <a:pt x="71293" y="11816"/>
                    <a:pt x="73325" y="18364"/>
                  </a:cubicBezTo>
                  <a:cubicBezTo>
                    <a:pt x="75165" y="8462"/>
                    <a:pt x="78652" y="2147"/>
                    <a:pt x="82615" y="2147"/>
                  </a:cubicBezTo>
                  <a:cubicBezTo>
                    <a:pt x="85535" y="2147"/>
                    <a:pt x="88196" y="5574"/>
                    <a:pt x="90137" y="11411"/>
                  </a:cubicBezTo>
                  <a:cubicBezTo>
                    <a:pt x="91941" y="6339"/>
                    <a:pt x="94353" y="3579"/>
                    <a:pt x="96973" y="3579"/>
                  </a:cubicBezTo>
                  <a:cubicBezTo>
                    <a:pt x="100207" y="3579"/>
                    <a:pt x="103124" y="7784"/>
                    <a:pt x="105140" y="14646"/>
                  </a:cubicBezTo>
                  <a:cubicBezTo>
                    <a:pt x="106231" y="13059"/>
                    <a:pt x="107446" y="12417"/>
                    <a:pt x="108710" y="12417"/>
                  </a:cubicBezTo>
                  <a:cubicBezTo>
                    <a:pt x="114945" y="12417"/>
                    <a:pt x="120000" y="28044"/>
                    <a:pt x="120000" y="47320"/>
                  </a:cubicBezTo>
                  <a:cubicBezTo>
                    <a:pt x="120000" y="66596"/>
                    <a:pt x="114945" y="82223"/>
                    <a:pt x="108710" y="82223"/>
                  </a:cubicBezTo>
                  <a:cubicBezTo>
                    <a:pt x="106276" y="82223"/>
                    <a:pt x="104022" y="79841"/>
                    <a:pt x="102333" y="75156"/>
                  </a:cubicBezTo>
                  <a:cubicBezTo>
                    <a:pt x="102948" y="76557"/>
                    <a:pt x="103065" y="78549"/>
                    <a:pt x="103065" y="80626"/>
                  </a:cubicBezTo>
                  <a:cubicBezTo>
                    <a:pt x="103065" y="87012"/>
                    <a:pt x="101956" y="92597"/>
                    <a:pt x="100108" y="94636"/>
                  </a:cubicBezTo>
                  <a:cubicBezTo>
                    <a:pt x="100908" y="96557"/>
                    <a:pt x="101168" y="99459"/>
                    <a:pt x="101168" y="102548"/>
                  </a:cubicBezTo>
                  <a:cubicBezTo>
                    <a:pt x="101168" y="112186"/>
                    <a:pt x="98641" y="120000"/>
                    <a:pt x="95523" y="120000"/>
                  </a:cubicBezTo>
                  <a:cubicBezTo>
                    <a:pt x="92406" y="120000"/>
                    <a:pt x="89878" y="112186"/>
                    <a:pt x="89878" y="102548"/>
                  </a:cubicBezTo>
                  <a:cubicBezTo>
                    <a:pt x="89878" y="96006"/>
                    <a:pt x="91043" y="90306"/>
                    <a:pt x="92958" y="88381"/>
                  </a:cubicBezTo>
                  <a:cubicBezTo>
                    <a:pt x="92496" y="87532"/>
                    <a:pt x="92386" y="86211"/>
                    <a:pt x="92338" y="84817"/>
                  </a:cubicBezTo>
                  <a:cubicBezTo>
                    <a:pt x="92127" y="85674"/>
                    <a:pt x="91879" y="85725"/>
                    <a:pt x="91628" y="85725"/>
                  </a:cubicBezTo>
                  <a:cubicBezTo>
                    <a:pt x="88707" y="85725"/>
                    <a:pt x="86304" y="78865"/>
                    <a:pt x="86215" y="70007"/>
                  </a:cubicBezTo>
                  <a:cubicBezTo>
                    <a:pt x="85099" y="71309"/>
                    <a:pt x="83881" y="71954"/>
                    <a:pt x="82615" y="71954"/>
                  </a:cubicBezTo>
                  <a:lnTo>
                    <a:pt x="81540" y="71283"/>
                  </a:lnTo>
                  <a:cubicBezTo>
                    <a:pt x="81592" y="71409"/>
                    <a:pt x="81592" y="71540"/>
                    <a:pt x="81592" y="71670"/>
                  </a:cubicBezTo>
                  <a:cubicBezTo>
                    <a:pt x="81592" y="81309"/>
                    <a:pt x="79065" y="89122"/>
                    <a:pt x="75948" y="89122"/>
                  </a:cubicBezTo>
                  <a:cubicBezTo>
                    <a:pt x="72991" y="89122"/>
                    <a:pt x="70566" y="82096"/>
                    <a:pt x="70495" y="73105"/>
                  </a:cubicBezTo>
                  <a:cubicBezTo>
                    <a:pt x="68985" y="76116"/>
                    <a:pt x="67180" y="77591"/>
                    <a:pt x="65264" y="77591"/>
                  </a:cubicBezTo>
                  <a:lnTo>
                    <a:pt x="63029" y="76457"/>
                  </a:lnTo>
                  <a:cubicBezTo>
                    <a:pt x="63209" y="76887"/>
                    <a:pt x="63215" y="77364"/>
                    <a:pt x="63215" y="77846"/>
                  </a:cubicBezTo>
                  <a:cubicBezTo>
                    <a:pt x="63215" y="87484"/>
                    <a:pt x="60688" y="95298"/>
                    <a:pt x="57571" y="95298"/>
                  </a:cubicBezTo>
                  <a:cubicBezTo>
                    <a:pt x="54453" y="95298"/>
                    <a:pt x="51926" y="87484"/>
                    <a:pt x="51926" y="77846"/>
                  </a:cubicBezTo>
                  <a:lnTo>
                    <a:pt x="52037" y="77013"/>
                  </a:lnTo>
                  <a:cubicBezTo>
                    <a:pt x="49872" y="76920"/>
                    <a:pt x="47877" y="74682"/>
                    <a:pt x="46309" y="70627"/>
                  </a:cubicBezTo>
                  <a:cubicBezTo>
                    <a:pt x="44471" y="75902"/>
                    <a:pt x="41994" y="78827"/>
                    <a:pt x="39297" y="78827"/>
                  </a:cubicBezTo>
                  <a:cubicBezTo>
                    <a:pt x="37050" y="78827"/>
                    <a:pt x="34956" y="76796"/>
                    <a:pt x="33331" y="72759"/>
                  </a:cubicBezTo>
                  <a:cubicBezTo>
                    <a:pt x="33325" y="81766"/>
                    <a:pt x="31092" y="89143"/>
                    <a:pt x="28225" y="89389"/>
                  </a:cubicBezTo>
                  <a:cubicBezTo>
                    <a:pt x="29177" y="92019"/>
                    <a:pt x="29657" y="95875"/>
                    <a:pt x="29657" y="100078"/>
                  </a:cubicBezTo>
                  <a:cubicBezTo>
                    <a:pt x="29657" y="109716"/>
                    <a:pt x="27130" y="117529"/>
                    <a:pt x="24013" y="117529"/>
                  </a:cubicBezTo>
                  <a:cubicBezTo>
                    <a:pt x="20895" y="117529"/>
                    <a:pt x="18368" y="109716"/>
                    <a:pt x="18368" y="100078"/>
                  </a:cubicBezTo>
                  <a:cubicBezTo>
                    <a:pt x="18368" y="95242"/>
                    <a:pt x="19004" y="90864"/>
                    <a:pt x="20037" y="87718"/>
                  </a:cubicBezTo>
                  <a:cubicBezTo>
                    <a:pt x="17627" y="86699"/>
                    <a:pt x="15971" y="80092"/>
                    <a:pt x="15971" y="72288"/>
                  </a:cubicBezTo>
                  <a:lnTo>
                    <a:pt x="16172" y="70788"/>
                  </a:lnTo>
                  <a:cubicBezTo>
                    <a:pt x="14759" y="73539"/>
                    <a:pt x="13072" y="74817"/>
                    <a:pt x="11289" y="74817"/>
                  </a:cubicBezTo>
                  <a:cubicBezTo>
                    <a:pt x="5054" y="74817"/>
                    <a:pt x="0" y="59191"/>
                    <a:pt x="0" y="39914"/>
                  </a:cubicBezTo>
                  <a:cubicBezTo>
                    <a:pt x="0" y="20638"/>
                    <a:pt x="5054" y="5011"/>
                    <a:pt x="11289" y="5011"/>
                  </a:cubicBezTo>
                  <a:cubicBezTo>
                    <a:pt x="13077" y="5011"/>
                    <a:pt x="14768" y="6297"/>
                    <a:pt x="16224" y="8881"/>
                  </a:cubicBezTo>
                  <a:cubicBezTo>
                    <a:pt x="18127" y="3242"/>
                    <a:pt x="20722" y="0"/>
                    <a:pt x="23563" y="0"/>
                  </a:cubicBezTo>
                  <a:close/>
                </a:path>
              </a:pathLst>
            </a:custGeom>
            <a:solidFill>
              <a:srgbClr val="FF66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66" name="Shape 766"/>
            <p:cNvSpPr/>
            <p:nvPr/>
          </p:nvSpPr>
          <p:spPr>
            <a:xfrm>
              <a:off x="7003521" y="943771"/>
              <a:ext cx="733954" cy="407252"/>
            </a:xfrm>
            <a:custGeom>
              <a:avLst/>
              <a:gdLst/>
              <a:ahLst/>
              <a:cxnLst/>
              <a:rect l="0" t="0" r="0" b="0"/>
              <a:pathLst>
                <a:path w="120000" h="120000" extrusionOk="0">
                  <a:moveTo>
                    <a:pt x="50074" y="0"/>
                  </a:moveTo>
                  <a:cubicBezTo>
                    <a:pt x="52035" y="0"/>
                    <a:pt x="53624" y="2863"/>
                    <a:pt x="53624" y="6396"/>
                  </a:cubicBezTo>
                  <a:lnTo>
                    <a:pt x="53554" y="7014"/>
                  </a:lnTo>
                  <a:cubicBezTo>
                    <a:pt x="53577" y="7004"/>
                    <a:pt x="53601" y="7004"/>
                    <a:pt x="53624" y="7004"/>
                  </a:cubicBezTo>
                  <a:cubicBezTo>
                    <a:pt x="55808" y="7004"/>
                    <a:pt x="57805" y="8443"/>
                    <a:pt x="59314" y="10863"/>
                  </a:cubicBezTo>
                  <a:cubicBezTo>
                    <a:pt x="59612" y="8004"/>
                    <a:pt x="61021" y="5895"/>
                    <a:pt x="62703" y="5895"/>
                  </a:cubicBezTo>
                  <a:cubicBezTo>
                    <a:pt x="64305" y="5895"/>
                    <a:pt x="65659" y="7808"/>
                    <a:pt x="66047" y="10464"/>
                  </a:cubicBezTo>
                  <a:cubicBezTo>
                    <a:pt x="67608" y="6524"/>
                    <a:pt x="70176" y="3994"/>
                    <a:pt x="73072" y="3994"/>
                  </a:cubicBezTo>
                  <a:cubicBezTo>
                    <a:pt x="76760" y="3994"/>
                    <a:pt x="79917" y="8097"/>
                    <a:pt x="81199" y="13919"/>
                  </a:cubicBezTo>
                  <a:cubicBezTo>
                    <a:pt x="87893" y="15382"/>
                    <a:pt x="93395" y="23722"/>
                    <a:pt x="95421" y="34944"/>
                  </a:cubicBezTo>
                  <a:cubicBezTo>
                    <a:pt x="95737" y="34667"/>
                    <a:pt x="96090" y="34568"/>
                    <a:pt x="96456" y="34568"/>
                  </a:cubicBezTo>
                  <a:cubicBezTo>
                    <a:pt x="98416" y="34568"/>
                    <a:pt x="100005" y="37432"/>
                    <a:pt x="100005" y="40964"/>
                  </a:cubicBezTo>
                  <a:cubicBezTo>
                    <a:pt x="100005" y="42743"/>
                    <a:pt x="99602" y="44351"/>
                    <a:pt x="98950" y="45506"/>
                  </a:cubicBezTo>
                  <a:cubicBezTo>
                    <a:pt x="99967" y="46648"/>
                    <a:pt x="100725" y="48423"/>
                    <a:pt x="101068" y="50538"/>
                  </a:cubicBezTo>
                  <a:cubicBezTo>
                    <a:pt x="101783" y="49774"/>
                    <a:pt x="102620" y="49397"/>
                    <a:pt x="103506" y="49397"/>
                  </a:cubicBezTo>
                  <a:cubicBezTo>
                    <a:pt x="106542" y="49397"/>
                    <a:pt x="109004" y="53833"/>
                    <a:pt x="109004" y="59305"/>
                  </a:cubicBezTo>
                  <a:lnTo>
                    <a:pt x="108972" y="59879"/>
                  </a:lnTo>
                  <a:cubicBezTo>
                    <a:pt x="110804" y="60057"/>
                    <a:pt x="112243" y="62813"/>
                    <a:pt x="112243" y="66174"/>
                  </a:cubicBezTo>
                  <a:lnTo>
                    <a:pt x="112113" y="67853"/>
                  </a:lnTo>
                  <a:cubicBezTo>
                    <a:pt x="113754" y="69442"/>
                    <a:pt x="114817" y="72592"/>
                    <a:pt x="114817" y="76189"/>
                  </a:cubicBezTo>
                  <a:lnTo>
                    <a:pt x="114717" y="77984"/>
                  </a:lnTo>
                  <a:cubicBezTo>
                    <a:pt x="117654" y="78157"/>
                    <a:pt x="120000" y="82511"/>
                    <a:pt x="120000" y="87853"/>
                  </a:cubicBezTo>
                  <a:cubicBezTo>
                    <a:pt x="120000" y="90950"/>
                    <a:pt x="119211" y="93714"/>
                    <a:pt x="117927" y="95421"/>
                  </a:cubicBezTo>
                  <a:cubicBezTo>
                    <a:pt x="117187" y="102772"/>
                    <a:pt x="113614" y="108335"/>
                    <a:pt x="109320" y="108335"/>
                  </a:cubicBezTo>
                  <a:lnTo>
                    <a:pt x="107723" y="108045"/>
                  </a:lnTo>
                  <a:cubicBezTo>
                    <a:pt x="104565" y="114297"/>
                    <a:pt x="99996" y="118176"/>
                    <a:pt x="94925" y="118176"/>
                  </a:cubicBezTo>
                  <a:cubicBezTo>
                    <a:pt x="92598" y="118176"/>
                    <a:pt x="90376" y="117359"/>
                    <a:pt x="88367" y="115795"/>
                  </a:cubicBezTo>
                  <a:cubicBezTo>
                    <a:pt x="87046" y="117321"/>
                    <a:pt x="85473" y="118176"/>
                    <a:pt x="83790" y="118176"/>
                  </a:cubicBezTo>
                  <a:cubicBezTo>
                    <a:pt x="82070" y="118176"/>
                    <a:pt x="80467" y="117285"/>
                    <a:pt x="79125" y="115710"/>
                  </a:cubicBezTo>
                  <a:cubicBezTo>
                    <a:pt x="77249" y="117017"/>
                    <a:pt x="75205" y="117703"/>
                    <a:pt x="73072" y="117703"/>
                  </a:cubicBezTo>
                  <a:cubicBezTo>
                    <a:pt x="71523" y="117703"/>
                    <a:pt x="70021" y="117341"/>
                    <a:pt x="68608" y="116541"/>
                  </a:cubicBezTo>
                  <a:cubicBezTo>
                    <a:pt x="66424" y="118450"/>
                    <a:pt x="63968" y="119459"/>
                    <a:pt x="61381" y="119459"/>
                  </a:cubicBezTo>
                  <a:cubicBezTo>
                    <a:pt x="59092" y="119459"/>
                    <a:pt x="56906" y="118669"/>
                    <a:pt x="54913" y="117177"/>
                  </a:cubicBezTo>
                  <a:cubicBezTo>
                    <a:pt x="52734" y="119010"/>
                    <a:pt x="50301" y="120000"/>
                    <a:pt x="47740" y="120000"/>
                  </a:cubicBezTo>
                  <a:cubicBezTo>
                    <a:pt x="43599" y="120000"/>
                    <a:pt x="39793" y="117412"/>
                    <a:pt x="36841" y="112975"/>
                  </a:cubicBezTo>
                  <a:cubicBezTo>
                    <a:pt x="33941" y="117080"/>
                    <a:pt x="30277" y="119459"/>
                    <a:pt x="26306" y="119459"/>
                  </a:cubicBezTo>
                  <a:cubicBezTo>
                    <a:pt x="20605" y="119459"/>
                    <a:pt x="15539" y="114557"/>
                    <a:pt x="12389" y="106891"/>
                  </a:cubicBezTo>
                  <a:cubicBezTo>
                    <a:pt x="11291" y="107830"/>
                    <a:pt x="10062" y="108335"/>
                    <a:pt x="8768" y="108335"/>
                  </a:cubicBezTo>
                  <a:cubicBezTo>
                    <a:pt x="3925" y="108335"/>
                    <a:pt x="0" y="101260"/>
                    <a:pt x="0" y="92532"/>
                  </a:cubicBezTo>
                  <a:cubicBezTo>
                    <a:pt x="0" y="89732"/>
                    <a:pt x="404" y="87102"/>
                    <a:pt x="1129" y="84842"/>
                  </a:cubicBezTo>
                  <a:cubicBezTo>
                    <a:pt x="389" y="83311"/>
                    <a:pt x="0" y="81298"/>
                    <a:pt x="0" y="79122"/>
                  </a:cubicBezTo>
                  <a:cubicBezTo>
                    <a:pt x="0" y="73949"/>
                    <a:pt x="2199" y="69702"/>
                    <a:pt x="5007" y="69302"/>
                  </a:cubicBezTo>
                  <a:cubicBezTo>
                    <a:pt x="5254" y="61034"/>
                    <a:pt x="9063" y="54491"/>
                    <a:pt x="13720" y="54491"/>
                  </a:cubicBezTo>
                  <a:lnTo>
                    <a:pt x="14095" y="54555"/>
                  </a:lnTo>
                  <a:cubicBezTo>
                    <a:pt x="14817" y="52539"/>
                    <a:pt x="15788" y="50843"/>
                    <a:pt x="16934" y="49628"/>
                  </a:cubicBezTo>
                  <a:cubicBezTo>
                    <a:pt x="16922" y="49551"/>
                    <a:pt x="16921" y="49474"/>
                    <a:pt x="16921" y="49397"/>
                  </a:cubicBezTo>
                  <a:cubicBezTo>
                    <a:pt x="16921" y="45059"/>
                    <a:pt x="18468" y="41373"/>
                    <a:pt x="20629" y="40071"/>
                  </a:cubicBezTo>
                  <a:cubicBezTo>
                    <a:pt x="21389" y="24027"/>
                    <a:pt x="28881" y="11490"/>
                    <a:pt x="37997" y="11490"/>
                  </a:cubicBezTo>
                  <a:cubicBezTo>
                    <a:pt x="39262" y="11490"/>
                    <a:pt x="40496" y="11731"/>
                    <a:pt x="41678" y="12238"/>
                  </a:cubicBezTo>
                  <a:cubicBezTo>
                    <a:pt x="41788" y="8961"/>
                    <a:pt x="43310" y="6396"/>
                    <a:pt x="45165" y="6396"/>
                  </a:cubicBezTo>
                  <a:cubicBezTo>
                    <a:pt x="45679" y="6396"/>
                    <a:pt x="46168" y="6593"/>
                    <a:pt x="46594" y="7007"/>
                  </a:cubicBezTo>
                  <a:cubicBezTo>
                    <a:pt x="46531" y="6812"/>
                    <a:pt x="46525" y="6605"/>
                    <a:pt x="46525" y="6396"/>
                  </a:cubicBezTo>
                  <a:cubicBezTo>
                    <a:pt x="46525" y="2863"/>
                    <a:pt x="48114" y="0"/>
                    <a:pt x="50074" y="0"/>
                  </a:cubicBezTo>
                  <a:close/>
                </a:path>
              </a:pathLst>
            </a:custGeom>
            <a:solidFill>
              <a:srgbClr val="FF66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67" name="Shape 767"/>
            <p:cNvSpPr/>
            <p:nvPr/>
          </p:nvSpPr>
          <p:spPr>
            <a:xfrm>
              <a:off x="7241460" y="1468561"/>
              <a:ext cx="233955" cy="58761"/>
            </a:xfrm>
            <a:custGeom>
              <a:avLst/>
              <a:gdLst/>
              <a:ahLst/>
              <a:cxnLst/>
              <a:rect l="0" t="0" r="0" b="0"/>
              <a:pathLst>
                <a:path w="120000" h="120000" extrusionOk="0">
                  <a:moveTo>
                    <a:pt x="27605" y="0"/>
                  </a:moveTo>
                  <a:cubicBezTo>
                    <a:pt x="30726" y="0"/>
                    <a:pt x="33322" y="8950"/>
                    <a:pt x="33737" y="20845"/>
                  </a:cubicBezTo>
                  <a:cubicBezTo>
                    <a:pt x="34047" y="19170"/>
                    <a:pt x="34464" y="18937"/>
                    <a:pt x="34895" y="18937"/>
                  </a:cubicBezTo>
                  <a:cubicBezTo>
                    <a:pt x="37464" y="18937"/>
                    <a:pt x="39547" y="27231"/>
                    <a:pt x="39547" y="37461"/>
                  </a:cubicBezTo>
                  <a:lnTo>
                    <a:pt x="39458" y="38321"/>
                  </a:lnTo>
                  <a:cubicBezTo>
                    <a:pt x="40011" y="37111"/>
                    <a:pt x="40624" y="36845"/>
                    <a:pt x="41253" y="36845"/>
                  </a:cubicBezTo>
                  <a:cubicBezTo>
                    <a:pt x="43579" y="36845"/>
                    <a:pt x="45691" y="40485"/>
                    <a:pt x="47225" y="46517"/>
                  </a:cubicBezTo>
                  <a:cubicBezTo>
                    <a:pt x="48366" y="33145"/>
                    <a:pt x="51563" y="23671"/>
                    <a:pt x="55315" y="23671"/>
                  </a:cubicBezTo>
                  <a:cubicBezTo>
                    <a:pt x="58868" y="23671"/>
                    <a:pt x="61922" y="32166"/>
                    <a:pt x="63246" y="44369"/>
                  </a:cubicBezTo>
                  <a:cubicBezTo>
                    <a:pt x="63613" y="43540"/>
                    <a:pt x="64010" y="43431"/>
                    <a:pt x="64413" y="43431"/>
                  </a:cubicBezTo>
                  <a:cubicBezTo>
                    <a:pt x="66980" y="43431"/>
                    <a:pt x="69287" y="47864"/>
                    <a:pt x="70819" y="55120"/>
                  </a:cubicBezTo>
                  <a:cubicBezTo>
                    <a:pt x="72221" y="45004"/>
                    <a:pt x="74950" y="38491"/>
                    <a:pt x="78061" y="38491"/>
                  </a:cubicBezTo>
                  <a:lnTo>
                    <a:pt x="79267" y="39461"/>
                  </a:lnTo>
                  <a:cubicBezTo>
                    <a:pt x="79767" y="34564"/>
                    <a:pt x="80596" y="30384"/>
                    <a:pt x="81640" y="27192"/>
                  </a:cubicBezTo>
                  <a:cubicBezTo>
                    <a:pt x="81628" y="27116"/>
                    <a:pt x="81628" y="27040"/>
                    <a:pt x="81628" y="26963"/>
                  </a:cubicBezTo>
                  <a:cubicBezTo>
                    <a:pt x="81628" y="12981"/>
                    <a:pt x="84475" y="1646"/>
                    <a:pt x="87987" y="1646"/>
                  </a:cubicBezTo>
                  <a:cubicBezTo>
                    <a:pt x="90586" y="1646"/>
                    <a:pt x="92821" y="7855"/>
                    <a:pt x="93790" y="16780"/>
                  </a:cubicBezTo>
                  <a:cubicBezTo>
                    <a:pt x="94021" y="15547"/>
                    <a:pt x="94309" y="15438"/>
                    <a:pt x="94604" y="15438"/>
                  </a:cubicBezTo>
                  <a:cubicBezTo>
                    <a:pt x="96514" y="15438"/>
                    <a:pt x="98155" y="20019"/>
                    <a:pt x="98546" y="27135"/>
                  </a:cubicBezTo>
                  <a:cubicBezTo>
                    <a:pt x="99239" y="25745"/>
                    <a:pt x="100011" y="25318"/>
                    <a:pt x="100807" y="25318"/>
                  </a:cubicBezTo>
                  <a:cubicBezTo>
                    <a:pt x="103819" y="25318"/>
                    <a:pt x="106472" y="31419"/>
                    <a:pt x="107896" y="41041"/>
                  </a:cubicBezTo>
                  <a:cubicBezTo>
                    <a:pt x="108804" y="37498"/>
                    <a:pt x="110026" y="35418"/>
                    <a:pt x="111372" y="35062"/>
                  </a:cubicBezTo>
                  <a:cubicBezTo>
                    <a:pt x="111740" y="27791"/>
                    <a:pt x="113405" y="23052"/>
                    <a:pt x="115347" y="23052"/>
                  </a:cubicBezTo>
                  <a:cubicBezTo>
                    <a:pt x="117916" y="23052"/>
                    <a:pt x="120000" y="31346"/>
                    <a:pt x="120000" y="41577"/>
                  </a:cubicBezTo>
                  <a:cubicBezTo>
                    <a:pt x="120000" y="47477"/>
                    <a:pt x="119307" y="52732"/>
                    <a:pt x="118112" y="55541"/>
                  </a:cubicBezTo>
                  <a:cubicBezTo>
                    <a:pt x="118299" y="56897"/>
                    <a:pt x="118333" y="58381"/>
                    <a:pt x="118333" y="59896"/>
                  </a:cubicBezTo>
                  <a:cubicBezTo>
                    <a:pt x="118333" y="73878"/>
                    <a:pt x="115486" y="85213"/>
                    <a:pt x="111974" y="85213"/>
                  </a:cubicBezTo>
                  <a:cubicBezTo>
                    <a:pt x="110390" y="85213"/>
                    <a:pt x="108941" y="82907"/>
                    <a:pt x="107877" y="78869"/>
                  </a:cubicBezTo>
                  <a:cubicBezTo>
                    <a:pt x="106449" y="88427"/>
                    <a:pt x="103806" y="94477"/>
                    <a:pt x="100807" y="94477"/>
                  </a:cubicBezTo>
                  <a:cubicBezTo>
                    <a:pt x="98298" y="94477"/>
                    <a:pt x="96037" y="90239"/>
                    <a:pt x="94735" y="82541"/>
                  </a:cubicBezTo>
                  <a:cubicBezTo>
                    <a:pt x="95036" y="85183"/>
                    <a:pt x="95173" y="88119"/>
                    <a:pt x="95173" y="91182"/>
                  </a:cubicBezTo>
                  <a:cubicBezTo>
                    <a:pt x="95173" y="105164"/>
                    <a:pt x="92326" y="116499"/>
                    <a:pt x="88814" y="116499"/>
                  </a:cubicBezTo>
                  <a:cubicBezTo>
                    <a:pt x="86203" y="116499"/>
                    <a:pt x="83960" y="110236"/>
                    <a:pt x="82992" y="101258"/>
                  </a:cubicBezTo>
                  <a:cubicBezTo>
                    <a:pt x="81620" y="105355"/>
                    <a:pt x="79908" y="107650"/>
                    <a:pt x="78061" y="107650"/>
                  </a:cubicBezTo>
                  <a:cubicBezTo>
                    <a:pt x="75494" y="107650"/>
                    <a:pt x="73187" y="103216"/>
                    <a:pt x="71655" y="95960"/>
                  </a:cubicBezTo>
                  <a:cubicBezTo>
                    <a:pt x="70253" y="106076"/>
                    <a:pt x="67524" y="112589"/>
                    <a:pt x="64413" y="112589"/>
                  </a:cubicBezTo>
                  <a:lnTo>
                    <a:pt x="60169" y="107487"/>
                  </a:lnTo>
                  <a:cubicBezTo>
                    <a:pt x="59838" y="115002"/>
                    <a:pt x="58136" y="120000"/>
                    <a:pt x="56142" y="120000"/>
                  </a:cubicBezTo>
                  <a:cubicBezTo>
                    <a:pt x="54807" y="120000"/>
                    <a:pt x="53603" y="117760"/>
                    <a:pt x="52795" y="114023"/>
                  </a:cubicBezTo>
                  <a:cubicBezTo>
                    <a:pt x="51885" y="116778"/>
                    <a:pt x="50745" y="118146"/>
                    <a:pt x="49525" y="118146"/>
                  </a:cubicBezTo>
                  <a:cubicBezTo>
                    <a:pt x="47065" y="118146"/>
                    <a:pt x="44932" y="112586"/>
                    <a:pt x="43941" y="104311"/>
                  </a:cubicBezTo>
                  <a:cubicBezTo>
                    <a:pt x="43096" y="105411"/>
                    <a:pt x="42192" y="106003"/>
                    <a:pt x="41253" y="106003"/>
                  </a:cubicBezTo>
                  <a:lnTo>
                    <a:pt x="37260" y="101238"/>
                  </a:lnTo>
                  <a:cubicBezTo>
                    <a:pt x="36443" y="111127"/>
                    <a:pt x="34091" y="118146"/>
                    <a:pt x="31328" y="118146"/>
                  </a:cubicBezTo>
                  <a:cubicBezTo>
                    <a:pt x="27953" y="118146"/>
                    <a:pt x="25192" y="107676"/>
                    <a:pt x="25050" y="94431"/>
                  </a:cubicBezTo>
                  <a:cubicBezTo>
                    <a:pt x="23332" y="92998"/>
                    <a:pt x="21822" y="89440"/>
                    <a:pt x="20737" y="84281"/>
                  </a:cubicBezTo>
                  <a:cubicBezTo>
                    <a:pt x="19753" y="85988"/>
                    <a:pt x="18667" y="86860"/>
                    <a:pt x="17529" y="86860"/>
                  </a:cubicBezTo>
                  <a:cubicBezTo>
                    <a:pt x="14498" y="86860"/>
                    <a:pt x="11831" y="80681"/>
                    <a:pt x="10411" y="70963"/>
                  </a:cubicBezTo>
                  <a:cubicBezTo>
                    <a:pt x="9355" y="74937"/>
                    <a:pt x="7923" y="77186"/>
                    <a:pt x="6358" y="77186"/>
                  </a:cubicBezTo>
                  <a:cubicBezTo>
                    <a:pt x="2846" y="77186"/>
                    <a:pt x="0" y="65851"/>
                    <a:pt x="0" y="51869"/>
                  </a:cubicBezTo>
                  <a:cubicBezTo>
                    <a:pt x="0" y="37886"/>
                    <a:pt x="2846" y="26551"/>
                    <a:pt x="6358" y="26551"/>
                  </a:cubicBezTo>
                  <a:cubicBezTo>
                    <a:pt x="7964" y="26551"/>
                    <a:pt x="9431" y="28922"/>
                    <a:pt x="10506" y="33032"/>
                  </a:cubicBezTo>
                  <a:cubicBezTo>
                    <a:pt x="11941" y="23627"/>
                    <a:pt x="14561" y="17701"/>
                    <a:pt x="17529" y="17701"/>
                  </a:cubicBezTo>
                  <a:cubicBezTo>
                    <a:pt x="18947" y="17701"/>
                    <a:pt x="20287" y="19055"/>
                    <a:pt x="21425" y="21803"/>
                  </a:cubicBezTo>
                  <a:cubicBezTo>
                    <a:pt x="21747" y="9450"/>
                    <a:pt x="24399" y="0"/>
                    <a:pt x="27605" y="0"/>
                  </a:cubicBezTo>
                  <a:close/>
                </a:path>
              </a:pathLst>
            </a:custGeom>
            <a:solidFill>
              <a:srgbClr val="FF66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cxnSp>
        <p:nvCxnSpPr>
          <p:cNvPr id="768" name="Shape 768"/>
          <p:cNvCxnSpPr/>
          <p:nvPr/>
        </p:nvCxnSpPr>
        <p:spPr>
          <a:xfrm rot="10800000">
            <a:off x="6857999" y="1470419"/>
            <a:ext cx="1318598" cy="0"/>
          </a:xfrm>
          <a:prstGeom prst="straightConnector1">
            <a:avLst/>
          </a:prstGeom>
          <a:noFill/>
          <a:ln w="19050" cap="flat" cmpd="sng">
            <a:solidFill>
              <a:srgbClr val="416275"/>
            </a:solidFill>
            <a:prstDash val="solid"/>
            <a:round/>
            <a:headEnd type="none" w="med" len="med"/>
            <a:tailEnd type="triangle" w="lg" len="lg"/>
          </a:ln>
        </p:spPr>
      </p:cxnSp>
      <p:sp>
        <p:nvSpPr>
          <p:cNvPr id="769" name="Shape 769"/>
          <p:cNvSpPr/>
          <p:nvPr/>
        </p:nvSpPr>
        <p:spPr>
          <a:xfrm>
            <a:off x="6955971" y="1777001"/>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70" name="Shape 770"/>
          <p:cNvSpPr/>
          <p:nvPr/>
        </p:nvSpPr>
        <p:spPr>
          <a:xfrm>
            <a:off x="6371980" y="1623387"/>
            <a:ext cx="105693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cap="none">
                <a:solidFill>
                  <a:srgbClr val="BD0202"/>
                </a:solidFill>
                <a:latin typeface="Source Sans Pro"/>
                <a:ea typeface="Source Sans Pro"/>
                <a:cs typeface="Source Sans Pro"/>
                <a:sym typeface="Source Sans Pro"/>
              </a:rPr>
              <a:t>Restart!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769"/>
                                        </p:tgtEl>
                                      </p:cBhvr>
                                    </p:animEffect>
                                    <p:set>
                                      <p:cBhvr>
                                        <p:cTn id="7" dur="1" fill="hold">
                                          <p:stCondLst>
                                            <p:cond delay="500"/>
                                          </p:stCondLst>
                                        </p:cTn>
                                        <p:tgtEl>
                                          <p:spTgt spid="769"/>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770"/>
                                        </p:tgtEl>
                                      </p:cBhvr>
                                    </p:animEffect>
                                    <p:set>
                                      <p:cBhvr>
                                        <p:cTn id="11" dur="1" fill="hold">
                                          <p:stCondLst>
                                            <p:cond delay="500"/>
                                          </p:stCondLst>
                                        </p:cTn>
                                        <p:tgtEl>
                                          <p:spTgt spid="77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68"/>
                                        </p:tgtEl>
                                        <p:attrNameLst>
                                          <p:attrName>style.visibility</p:attrName>
                                        </p:attrNameLst>
                                      </p:cBhvr>
                                      <p:to>
                                        <p:strVal val="visible"/>
                                      </p:to>
                                    </p:set>
                                    <p:animEffect transition="in" filter="fade">
                                      <p:cBhvr>
                                        <p:cTn id="16" dur="500"/>
                                        <p:tgtEl>
                                          <p:spTgt spid="76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58"/>
                                        </p:tgtEl>
                                        <p:attrNameLst>
                                          <p:attrName>style.visibility</p:attrName>
                                        </p:attrNameLst>
                                      </p:cBhvr>
                                      <p:to>
                                        <p:strVal val="visible"/>
                                      </p:to>
                                    </p:set>
                                    <p:animEffect transition="in" filter="fade">
                                      <p:cBhvr>
                                        <p:cTn id="20" dur="500"/>
                                        <p:tgtEl>
                                          <p:spTgt spid="75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59"/>
                                        </p:tgtEl>
                                        <p:attrNameLst>
                                          <p:attrName>style.visibility</p:attrName>
                                        </p:attrNameLst>
                                      </p:cBhvr>
                                      <p:to>
                                        <p:strVal val="visible"/>
                                      </p:to>
                                    </p:set>
                                    <p:animEffect transition="in" filter="fade">
                                      <p:cBhvr>
                                        <p:cTn id="24" dur="500"/>
                                        <p:tgtEl>
                                          <p:spTgt spid="7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61"/>
                                        </p:tgtEl>
                                        <p:attrNameLst>
                                          <p:attrName>style.visibility</p:attrName>
                                        </p:attrNameLst>
                                      </p:cBhvr>
                                      <p:to>
                                        <p:strVal val="visible"/>
                                      </p:to>
                                    </p:set>
                                    <p:animEffect transition="in" filter="fade">
                                      <p:cBhvr>
                                        <p:cTn id="29" dur="500"/>
                                        <p:tgtEl>
                                          <p:spTgt spid="761"/>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760"/>
                                        </p:tgtEl>
                                        <p:attrNameLst>
                                          <p:attrName>style.visibility</p:attrName>
                                        </p:attrNameLst>
                                      </p:cBhvr>
                                      <p:to>
                                        <p:strVal val="visible"/>
                                      </p:to>
                                    </p:set>
                                    <p:animEffect transition="in" filter="fade">
                                      <p:cBhvr>
                                        <p:cTn id="33" dur="20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Arial"/>
              <a:buNone/>
            </a:pPr>
            <a:r>
              <a:rPr lang="en-US" sz="3200" b="0" i="0" u="none" strike="noStrike" cap="none">
                <a:solidFill>
                  <a:srgbClr val="29756E"/>
                </a:solidFill>
                <a:latin typeface="Arial"/>
                <a:ea typeface="Arial"/>
                <a:cs typeface="Arial"/>
                <a:sym typeface="Arial"/>
              </a:rPr>
              <a:t>4 Layers of Built-in High Availability</a:t>
            </a:r>
          </a:p>
        </p:txBody>
      </p:sp>
      <p:sp>
        <p:nvSpPr>
          <p:cNvPr id="776" name="Shape 776"/>
          <p:cNvSpPr/>
          <p:nvPr/>
        </p:nvSpPr>
        <p:spPr>
          <a:xfrm>
            <a:off x="107296" y="898092"/>
            <a:ext cx="9152245" cy="3744133"/>
          </a:xfrm>
          <a:prstGeom prst="roundRect">
            <a:avLst>
              <a:gd name="adj" fmla="val 3558"/>
            </a:avLst>
          </a:prstGeom>
          <a:gradFill>
            <a:gsLst>
              <a:gs pos="0">
                <a:srgbClr val="DDDDDD">
                  <a:alpha val="0"/>
                </a:srgbClr>
              </a:gs>
              <a:gs pos="28000">
                <a:srgbClr val="DDDDDD">
                  <a:alpha val="0"/>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777" name="Shape 777"/>
          <p:cNvPicPr preferRelativeResize="0"/>
          <p:nvPr/>
        </p:nvPicPr>
        <p:blipFill rotWithShape="1">
          <a:blip r:embed="rId3">
            <a:alphaModFix/>
          </a:blip>
          <a:srcRect/>
          <a:stretch/>
        </p:blipFill>
        <p:spPr>
          <a:xfrm>
            <a:off x="4388146" y="1259428"/>
            <a:ext cx="4665898" cy="3382799"/>
          </a:xfrm>
          <a:prstGeom prst="rect">
            <a:avLst/>
          </a:prstGeom>
          <a:noFill/>
          <a:ln>
            <a:noFill/>
          </a:ln>
        </p:spPr>
      </p:pic>
      <p:sp>
        <p:nvSpPr>
          <p:cNvPr id="778" name="Shape 778"/>
          <p:cNvSpPr/>
          <p:nvPr/>
        </p:nvSpPr>
        <p:spPr>
          <a:xfrm>
            <a:off x="366423" y="1227108"/>
            <a:ext cx="3492599" cy="2540699"/>
          </a:xfrm>
          <a:prstGeom prst="rect">
            <a:avLst/>
          </a:prstGeom>
          <a:noFill/>
          <a:ln>
            <a:noFill/>
          </a:ln>
        </p:spPr>
        <p:txBody>
          <a:bodyPr lIns="0" tIns="0" rIns="0" bIns="0" anchor="t" anchorCtr="0">
            <a:noAutofit/>
          </a:bodyPr>
          <a:lstStyle/>
          <a:p>
            <a:pPr marL="0" marR="0" lvl="0" indent="0" algn="l" rtl="0">
              <a:lnSpc>
                <a:spcPct val="200000"/>
              </a:lnSpc>
              <a:spcBef>
                <a:spcPts val="0"/>
              </a:spcBef>
              <a:spcAft>
                <a:spcPts val="0"/>
              </a:spcAft>
              <a:buClr>
                <a:srgbClr val="F5F5F5"/>
              </a:buClr>
              <a:buSzPct val="25000"/>
              <a:buFont typeface="Arial"/>
              <a:buNone/>
            </a:pPr>
            <a:r>
              <a:rPr lang="en-US" sz="2400" i="0" u="none" strike="noStrike" cap="none">
                <a:solidFill>
                  <a:srgbClr val="F5F5F5"/>
                </a:solidFill>
                <a:latin typeface="Arial"/>
                <a:ea typeface="Arial"/>
                <a:cs typeface="Arial"/>
                <a:sym typeface="Arial"/>
              </a:rPr>
              <a:t> Application Instance</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Processes</a:t>
            </a:r>
          </a:p>
          <a:p>
            <a:pPr marL="0" marR="0" lvl="0" indent="0" algn="l" rtl="0">
              <a:lnSpc>
                <a:spcPct val="200000"/>
              </a:lnSpc>
              <a:spcBef>
                <a:spcPts val="0"/>
              </a:spcBef>
              <a:spcAft>
                <a:spcPts val="0"/>
              </a:spcAft>
              <a:buClr>
                <a:schemeClr val="accent1"/>
              </a:buClr>
              <a:buSzPct val="25000"/>
              <a:buFont typeface="Arial"/>
              <a:buNone/>
            </a:pPr>
            <a:r>
              <a:rPr lang="en-US" sz="2400" b="1" i="0" u="none" strike="noStrike" cap="none">
                <a:solidFill>
                  <a:schemeClr val="accent1"/>
                </a:solidFill>
                <a:latin typeface="Arial"/>
                <a:ea typeface="Arial"/>
                <a:cs typeface="Arial"/>
                <a:sym typeface="Arial"/>
              </a:rPr>
              <a:t> Platform VMs</a:t>
            </a:r>
          </a:p>
          <a:p>
            <a:pPr marL="0" marR="0" lvl="0" indent="0" algn="l" rtl="0">
              <a:lnSpc>
                <a:spcPct val="200000"/>
              </a:lnSpc>
              <a:spcBef>
                <a:spcPts val="0"/>
              </a:spcBef>
              <a:buClr>
                <a:schemeClr val="lt2"/>
              </a:buClr>
              <a:buSzPct val="25000"/>
              <a:buFont typeface="Arial"/>
              <a:buNone/>
            </a:pPr>
            <a:r>
              <a:rPr lang="en-US" sz="2400" i="0" u="none" strike="noStrike" cap="none">
                <a:solidFill>
                  <a:schemeClr val="lt2"/>
                </a:solidFill>
                <a:latin typeface="Arial"/>
                <a:ea typeface="Arial"/>
                <a:cs typeface="Arial"/>
                <a:sym typeface="Arial"/>
              </a:rPr>
              <a:t> Availability Zones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Platform VM HA</a:t>
            </a:r>
          </a:p>
        </p:txBody>
      </p:sp>
      <p:sp>
        <p:nvSpPr>
          <p:cNvPr id="785" name="Shape 785"/>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786" name="Shape 786"/>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787" name="Shape 787"/>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788" name="Shape 788"/>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789" name="Shape 789"/>
          <p:cNvGrpSpPr/>
          <p:nvPr/>
        </p:nvGrpSpPr>
        <p:grpSpPr>
          <a:xfrm>
            <a:off x="6168883" y="1215517"/>
            <a:ext cx="2406384" cy="807464"/>
            <a:chOff x="6168883" y="1428750"/>
            <a:chExt cx="2406384" cy="807464"/>
          </a:xfrm>
        </p:grpSpPr>
        <p:sp>
          <p:nvSpPr>
            <p:cNvPr id="790" name="Shape 790"/>
            <p:cNvSpPr/>
            <p:nvPr/>
          </p:nvSpPr>
          <p:spPr>
            <a:xfrm>
              <a:off x="6168883" y="14287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BBS</a:t>
              </a:r>
            </a:p>
          </p:txBody>
        </p:sp>
        <p:sp>
          <p:nvSpPr>
            <p:cNvPr id="791" name="Shape 791"/>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792" name="Shape 792"/>
            <p:cNvGrpSpPr/>
            <p:nvPr/>
          </p:nvGrpSpPr>
          <p:grpSpPr>
            <a:xfrm>
              <a:off x="8176597" y="1504950"/>
              <a:ext cx="333373" cy="228600"/>
              <a:chOff x="7558089" y="1504950"/>
              <a:chExt cx="333373" cy="228600"/>
            </a:xfrm>
          </p:grpSpPr>
          <p:sp>
            <p:nvSpPr>
              <p:cNvPr id="793" name="Shape 793"/>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794" name="Shape 794"/>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795" name="Shape 795"/>
          <p:cNvGrpSpPr/>
          <p:nvPr/>
        </p:nvGrpSpPr>
        <p:grpSpPr>
          <a:xfrm>
            <a:off x="6168883" y="2198433"/>
            <a:ext cx="2406384" cy="807464"/>
            <a:chOff x="6168883" y="2297685"/>
            <a:chExt cx="2406384" cy="807464"/>
          </a:xfrm>
        </p:grpSpPr>
        <p:sp>
          <p:nvSpPr>
            <p:cNvPr id="796" name="Shape 796"/>
            <p:cNvSpPr/>
            <p:nvPr/>
          </p:nvSpPr>
          <p:spPr>
            <a:xfrm>
              <a:off x="6168883" y="2297685"/>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CELL</a:t>
              </a:r>
            </a:p>
          </p:txBody>
        </p:sp>
        <p:sp>
          <p:nvSpPr>
            <p:cNvPr id="797" name="Shape 797"/>
            <p:cNvSpPr/>
            <p:nvPr/>
          </p:nvSpPr>
          <p:spPr>
            <a:xfrm>
              <a:off x="7056168" y="2806782"/>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98" name="Shape 798"/>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799" name="Shape 799"/>
            <p:cNvGrpSpPr/>
            <p:nvPr/>
          </p:nvGrpSpPr>
          <p:grpSpPr>
            <a:xfrm>
              <a:off x="8176597" y="2373886"/>
              <a:ext cx="333373" cy="228600"/>
              <a:chOff x="7558089" y="1504950"/>
              <a:chExt cx="333373" cy="228600"/>
            </a:xfrm>
          </p:grpSpPr>
          <p:sp>
            <p:nvSpPr>
              <p:cNvPr id="800" name="Shape 800"/>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801" name="Shape 801"/>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802" name="Shape 802"/>
          <p:cNvGrpSpPr/>
          <p:nvPr/>
        </p:nvGrpSpPr>
        <p:grpSpPr>
          <a:xfrm>
            <a:off x="6168883" y="3181350"/>
            <a:ext cx="2406384" cy="807464"/>
            <a:chOff x="6168883" y="3181350"/>
            <a:chExt cx="2406384" cy="807464"/>
          </a:xfrm>
        </p:grpSpPr>
        <p:sp>
          <p:nvSpPr>
            <p:cNvPr id="803" name="Shape 803"/>
            <p:cNvSpPr/>
            <p:nvPr/>
          </p:nvSpPr>
          <p:spPr>
            <a:xfrm>
              <a:off x="6168883" y="31813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Cloud Controller</a:t>
              </a:r>
            </a:p>
          </p:txBody>
        </p:sp>
        <p:sp>
          <p:nvSpPr>
            <p:cNvPr id="804" name="Shape 804"/>
            <p:cNvSpPr/>
            <p:nvPr/>
          </p:nvSpPr>
          <p:spPr>
            <a:xfrm>
              <a:off x="6701367" y="3677678"/>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05" name="Shape 805"/>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806" name="Shape 806"/>
            <p:cNvGrpSpPr/>
            <p:nvPr/>
          </p:nvGrpSpPr>
          <p:grpSpPr>
            <a:xfrm>
              <a:off x="8177852" y="3257550"/>
              <a:ext cx="333373" cy="228600"/>
              <a:chOff x="7558089" y="1504950"/>
              <a:chExt cx="333373" cy="228600"/>
            </a:xfrm>
          </p:grpSpPr>
          <p:sp>
            <p:nvSpPr>
              <p:cNvPr id="807" name="Shape 807"/>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808" name="Shape 808"/>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809" name="Shape 809"/>
          <p:cNvGrpSpPr/>
          <p:nvPr/>
        </p:nvGrpSpPr>
        <p:grpSpPr>
          <a:xfrm>
            <a:off x="3686175" y="2464185"/>
            <a:ext cx="1838202" cy="443726"/>
            <a:chOff x="3429000" y="2464185"/>
            <a:chExt cx="1838202" cy="443726"/>
          </a:xfrm>
        </p:grpSpPr>
        <p:sp>
          <p:nvSpPr>
            <p:cNvPr id="810" name="Shape 810"/>
            <p:cNvSpPr/>
            <p:nvPr/>
          </p:nvSpPr>
          <p:spPr>
            <a:xfrm>
              <a:off x="3429000" y="2464185"/>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811" name="Shape 811"/>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812" name="Shape 812"/>
          <p:cNvSpPr/>
          <p:nvPr/>
        </p:nvSpPr>
        <p:spPr>
          <a:xfrm>
            <a:off x="609599" y="1619250"/>
            <a:ext cx="2428875" cy="2369563"/>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813" name="Shape 813"/>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14" name="Shape 814"/>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815" name="Shape 815"/>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16" name="Shape 816"/>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17" name="Shape 817"/>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18" name="Shape 818"/>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819" name="Shape 819"/>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820" name="Shape 820"/>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821" name="Shape 821"/>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822" name="Shape 822"/>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resurector</a:t>
            </a:r>
          </a:p>
        </p:txBody>
      </p:sp>
      <p:cxnSp>
        <p:nvCxnSpPr>
          <p:cNvPr id="823" name="Shape 823"/>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824" name="Shape 824"/>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grpSp>
        <p:nvGrpSpPr>
          <p:cNvPr id="825" name="Shape 825"/>
          <p:cNvGrpSpPr/>
          <p:nvPr/>
        </p:nvGrpSpPr>
        <p:grpSpPr>
          <a:xfrm>
            <a:off x="3686175" y="1624649"/>
            <a:ext cx="1838202" cy="443726"/>
            <a:chOff x="4876800" y="2326964"/>
            <a:chExt cx="1838202" cy="443726"/>
          </a:xfrm>
        </p:grpSpPr>
        <p:sp>
          <p:nvSpPr>
            <p:cNvPr id="826" name="Shape 826"/>
            <p:cNvSpPr/>
            <p:nvPr/>
          </p:nvSpPr>
          <p:spPr>
            <a:xfrm>
              <a:off x="4876800" y="2326964"/>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827" name="Shape 827"/>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828" name="Shape 828"/>
          <p:cNvGrpSpPr/>
          <p:nvPr/>
        </p:nvGrpSpPr>
        <p:grpSpPr>
          <a:xfrm>
            <a:off x="646489" y="1105736"/>
            <a:ext cx="1198915" cy="499972"/>
            <a:chOff x="646489" y="1105736"/>
            <a:chExt cx="1198915" cy="499972"/>
          </a:xfrm>
        </p:grpSpPr>
        <p:sp>
          <p:nvSpPr>
            <p:cNvPr id="829" name="Shape 829"/>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830" name="Shape 830"/>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831" name="Shape 831"/>
          <p:cNvGrpSpPr/>
          <p:nvPr/>
        </p:nvGrpSpPr>
        <p:grpSpPr>
          <a:xfrm>
            <a:off x="1869732" y="1105736"/>
            <a:ext cx="1090787" cy="496562"/>
            <a:chOff x="1869732" y="1105736"/>
            <a:chExt cx="1090787" cy="496562"/>
          </a:xfrm>
        </p:grpSpPr>
        <p:sp>
          <p:nvSpPr>
            <p:cNvPr id="832" name="Shape 832"/>
            <p:cNvSpPr/>
            <p:nvPr/>
          </p:nvSpPr>
          <p:spPr>
            <a:xfrm>
              <a:off x="2210875"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833" name="Shape 833"/>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grpSp>
      <p:grpSp>
        <p:nvGrpSpPr>
          <p:cNvPr id="834" name="Shape 834"/>
          <p:cNvGrpSpPr/>
          <p:nvPr/>
        </p:nvGrpSpPr>
        <p:grpSpPr>
          <a:xfrm>
            <a:off x="5524377" y="1619249"/>
            <a:ext cx="644506" cy="1965832"/>
            <a:chOff x="5524377" y="1619249"/>
            <a:chExt cx="644506" cy="1965832"/>
          </a:xfrm>
        </p:grpSpPr>
        <p:cxnSp>
          <p:nvCxnSpPr>
            <p:cNvPr id="835" name="Shape 835"/>
            <p:cNvCxnSpPr>
              <a:stCxn id="790"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836" name="Shape 836"/>
            <p:cNvCxnSpPr>
              <a:endCxn id="810" idx="3"/>
            </p:cNvCxnSpPr>
            <p:nvPr/>
          </p:nvCxnSpPr>
          <p:spPr>
            <a:xfrm rot="10800000">
              <a:off x="5524377" y="2686048"/>
              <a:ext cx="644400" cy="0"/>
            </a:xfrm>
            <a:prstGeom prst="straightConnector1">
              <a:avLst/>
            </a:prstGeom>
            <a:noFill/>
            <a:ln w="19050" cap="flat" cmpd="sng">
              <a:solidFill>
                <a:srgbClr val="7F7F7F"/>
              </a:solidFill>
              <a:prstDash val="solid"/>
              <a:round/>
              <a:headEnd type="none" w="med" len="med"/>
              <a:tailEnd type="triangle" w="lg" len="lg"/>
            </a:ln>
          </p:spPr>
        </p:cxnSp>
        <p:cxnSp>
          <p:nvCxnSpPr>
            <p:cNvPr id="837" name="Shape 837"/>
            <p:cNvCxnSpPr>
              <a:stCxn id="803"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838" name="Shape 838"/>
          <p:cNvCxnSpPr>
            <a:stCxn id="810"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839" name="Shape 839"/>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840" name="Shape 840"/>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grpSp>
        <p:nvGrpSpPr>
          <p:cNvPr id="841" name="Shape 841"/>
          <p:cNvGrpSpPr/>
          <p:nvPr/>
        </p:nvGrpSpPr>
        <p:grpSpPr>
          <a:xfrm>
            <a:off x="3169175" y="1107626"/>
            <a:ext cx="416578" cy="416578"/>
            <a:chOff x="3169175" y="1107626"/>
            <a:chExt cx="416578" cy="416578"/>
          </a:xfrm>
        </p:grpSpPr>
        <p:sp>
          <p:nvSpPr>
            <p:cNvPr id="842" name="Shape 842"/>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843" name="Shape 843"/>
            <p:cNvGrpSpPr/>
            <p:nvPr/>
          </p:nvGrpSpPr>
          <p:grpSpPr>
            <a:xfrm>
              <a:off x="3196489" y="1134940"/>
              <a:ext cx="361950" cy="361950"/>
              <a:chOff x="4876800" y="325437"/>
              <a:chExt cx="483965" cy="483965"/>
            </a:xfrm>
          </p:grpSpPr>
          <p:sp>
            <p:nvSpPr>
              <p:cNvPr id="844" name="Shape 844"/>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845" name="Shape 845"/>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sp>
        <p:nvSpPr>
          <p:cNvPr id="846" name="Shape 846"/>
          <p:cNvSpPr/>
          <p:nvPr/>
        </p:nvSpPr>
        <p:spPr>
          <a:xfrm>
            <a:off x="6955971" y="171793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5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8"/>
                                        </p:tgtEl>
                                        <p:attrNameLst>
                                          <p:attrName>style.visibility</p:attrName>
                                        </p:attrNameLst>
                                      </p:cBhvr>
                                      <p:to>
                                        <p:strVal val="visible"/>
                                      </p:to>
                                    </p:set>
                                    <p:animEffect transition="in" filter="fade">
                                      <p:cBhvr>
                                        <p:cTn id="12" dur="500"/>
                                        <p:tgtEl>
                                          <p:spTgt spid="83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31"/>
                                        </p:tgtEl>
                                        <p:attrNameLst>
                                          <p:attrName>style.visibility</p:attrName>
                                        </p:attrNameLst>
                                      </p:cBhvr>
                                      <p:to>
                                        <p:strVal val="visible"/>
                                      </p:to>
                                    </p:set>
                                    <p:animEffect transition="in" filter="fade">
                                      <p:cBhvr>
                                        <p:cTn id="16" dur="500"/>
                                        <p:tgtEl>
                                          <p:spTgt spid="8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0"/>
                                        </p:tgtEl>
                                        <p:attrNameLst>
                                          <p:attrName>style.visibility</p:attrName>
                                        </p:attrNameLst>
                                      </p:cBhvr>
                                      <p:to>
                                        <p:strVal val="visible"/>
                                      </p:to>
                                    </p:set>
                                    <p:animEffect transition="in" filter="fade">
                                      <p:cBhvr>
                                        <p:cTn id="21" dur="500"/>
                                        <p:tgtEl>
                                          <p:spTgt spid="84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839"/>
                                        </p:tgtEl>
                                        <p:attrNameLst>
                                          <p:attrName>style.visibility</p:attrName>
                                        </p:attrNameLst>
                                      </p:cBhvr>
                                      <p:to>
                                        <p:strVal val="visible"/>
                                      </p:to>
                                    </p:set>
                                    <p:animEffect transition="in" filter="fade">
                                      <p:cBhvr>
                                        <p:cTn id="25" dur="500"/>
                                        <p:tgtEl>
                                          <p:spTgt spid="839"/>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828"/>
                                        </p:tgtEl>
                                        <p:attrNameLst>
                                          <p:attrName>style.visibility</p:attrName>
                                        </p:attrNameLst>
                                      </p:cBhvr>
                                      <p:to>
                                        <p:strVal val="visible"/>
                                      </p:to>
                                    </p:set>
                                    <p:animEffect transition="in" filter="fade">
                                      <p:cBhvr>
                                        <p:cTn id="29" dur="500"/>
                                        <p:tgtEl>
                                          <p:spTgt spid="828"/>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841"/>
                                        </p:tgtEl>
                                        <p:attrNameLst>
                                          <p:attrName>style.visibility</p:attrName>
                                        </p:attrNameLst>
                                      </p:cBhvr>
                                      <p:to>
                                        <p:strVal val="visible"/>
                                      </p:to>
                                    </p:set>
                                    <p:animEffect transition="in" filter="fade">
                                      <p:cBhvr>
                                        <p:cTn id="33" dur="500"/>
                                        <p:tgtEl>
                                          <p:spTgt spid="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Shape 852"/>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Platform VM HA</a:t>
            </a:r>
          </a:p>
        </p:txBody>
      </p:sp>
      <p:sp>
        <p:nvSpPr>
          <p:cNvPr id="853" name="Shape 853"/>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854" name="Shape 854"/>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855" name="Shape 855"/>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856" name="Shape 856"/>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857" name="Shape 857"/>
          <p:cNvGrpSpPr/>
          <p:nvPr/>
        </p:nvGrpSpPr>
        <p:grpSpPr>
          <a:xfrm>
            <a:off x="6168883" y="1215517"/>
            <a:ext cx="2406384" cy="807464"/>
            <a:chOff x="6168883" y="1428750"/>
            <a:chExt cx="2406384" cy="807464"/>
          </a:xfrm>
        </p:grpSpPr>
        <p:sp>
          <p:nvSpPr>
            <p:cNvPr id="858" name="Shape 858"/>
            <p:cNvSpPr/>
            <p:nvPr/>
          </p:nvSpPr>
          <p:spPr>
            <a:xfrm>
              <a:off x="6168883" y="14287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BBS</a:t>
              </a:r>
            </a:p>
          </p:txBody>
        </p:sp>
        <p:sp>
          <p:nvSpPr>
            <p:cNvPr id="859" name="Shape 859"/>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860" name="Shape 860"/>
            <p:cNvGrpSpPr/>
            <p:nvPr/>
          </p:nvGrpSpPr>
          <p:grpSpPr>
            <a:xfrm>
              <a:off x="8176597" y="1504950"/>
              <a:ext cx="333373" cy="228600"/>
              <a:chOff x="7558089" y="1504950"/>
              <a:chExt cx="333373" cy="228600"/>
            </a:xfrm>
          </p:grpSpPr>
          <p:sp>
            <p:nvSpPr>
              <p:cNvPr id="861" name="Shape 861"/>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862" name="Shape 862"/>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863" name="Shape 863"/>
          <p:cNvGrpSpPr/>
          <p:nvPr/>
        </p:nvGrpSpPr>
        <p:grpSpPr>
          <a:xfrm>
            <a:off x="6168883" y="2198433"/>
            <a:ext cx="2406384" cy="807464"/>
            <a:chOff x="6168883" y="2297685"/>
            <a:chExt cx="2406384" cy="807464"/>
          </a:xfrm>
        </p:grpSpPr>
        <p:sp>
          <p:nvSpPr>
            <p:cNvPr id="864" name="Shape 864"/>
            <p:cNvSpPr/>
            <p:nvPr/>
          </p:nvSpPr>
          <p:spPr>
            <a:xfrm>
              <a:off x="6168883" y="2297685"/>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CELL</a:t>
              </a:r>
            </a:p>
          </p:txBody>
        </p:sp>
        <p:sp>
          <p:nvSpPr>
            <p:cNvPr id="865" name="Shape 865"/>
            <p:cNvSpPr/>
            <p:nvPr/>
          </p:nvSpPr>
          <p:spPr>
            <a:xfrm>
              <a:off x="7056168" y="2806782"/>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66" name="Shape 866"/>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867" name="Shape 867"/>
            <p:cNvGrpSpPr/>
            <p:nvPr/>
          </p:nvGrpSpPr>
          <p:grpSpPr>
            <a:xfrm>
              <a:off x="8176597" y="2373886"/>
              <a:ext cx="333373" cy="228600"/>
              <a:chOff x="7558089" y="1504950"/>
              <a:chExt cx="333373" cy="228600"/>
            </a:xfrm>
          </p:grpSpPr>
          <p:sp>
            <p:nvSpPr>
              <p:cNvPr id="868" name="Shape 868"/>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869" name="Shape 869"/>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870" name="Shape 870"/>
          <p:cNvGrpSpPr/>
          <p:nvPr/>
        </p:nvGrpSpPr>
        <p:grpSpPr>
          <a:xfrm>
            <a:off x="6168883" y="3181350"/>
            <a:ext cx="2406384" cy="807464"/>
            <a:chOff x="6168883" y="3181350"/>
            <a:chExt cx="2406384" cy="807464"/>
          </a:xfrm>
        </p:grpSpPr>
        <p:sp>
          <p:nvSpPr>
            <p:cNvPr id="871" name="Shape 871"/>
            <p:cNvSpPr/>
            <p:nvPr/>
          </p:nvSpPr>
          <p:spPr>
            <a:xfrm>
              <a:off x="6168883" y="31813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Cloud Controller</a:t>
              </a:r>
            </a:p>
          </p:txBody>
        </p:sp>
        <p:sp>
          <p:nvSpPr>
            <p:cNvPr id="872" name="Shape 872"/>
            <p:cNvSpPr/>
            <p:nvPr/>
          </p:nvSpPr>
          <p:spPr>
            <a:xfrm>
              <a:off x="6701367" y="3677678"/>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73" name="Shape 873"/>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874" name="Shape 874"/>
            <p:cNvGrpSpPr/>
            <p:nvPr/>
          </p:nvGrpSpPr>
          <p:grpSpPr>
            <a:xfrm>
              <a:off x="8177852" y="3257550"/>
              <a:ext cx="333373" cy="228600"/>
              <a:chOff x="7558089" y="1504950"/>
              <a:chExt cx="333373" cy="228600"/>
            </a:xfrm>
          </p:grpSpPr>
          <p:sp>
            <p:nvSpPr>
              <p:cNvPr id="875" name="Shape 875"/>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876" name="Shape 876"/>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877" name="Shape 877"/>
          <p:cNvGrpSpPr/>
          <p:nvPr/>
        </p:nvGrpSpPr>
        <p:grpSpPr>
          <a:xfrm>
            <a:off x="3686175" y="2464185"/>
            <a:ext cx="1838202" cy="443726"/>
            <a:chOff x="3429000" y="2464185"/>
            <a:chExt cx="1838202" cy="443726"/>
          </a:xfrm>
        </p:grpSpPr>
        <p:sp>
          <p:nvSpPr>
            <p:cNvPr id="878" name="Shape 878"/>
            <p:cNvSpPr/>
            <p:nvPr/>
          </p:nvSpPr>
          <p:spPr>
            <a:xfrm>
              <a:off x="3429000" y="2464185"/>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879" name="Shape 879"/>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880" name="Shape 880"/>
          <p:cNvSpPr/>
          <p:nvPr/>
        </p:nvSpPr>
        <p:spPr>
          <a:xfrm>
            <a:off x="609599" y="1619250"/>
            <a:ext cx="2428875" cy="2369563"/>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881" name="Shape 881"/>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82" name="Shape 882"/>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883" name="Shape 883"/>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84" name="Shape 884"/>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85" name="Shape 885"/>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886" name="Shape 886"/>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887" name="Shape 887"/>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888" name="Shape 888"/>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889" name="Shape 889"/>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890" name="Shape 890"/>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resurector</a:t>
            </a:r>
          </a:p>
        </p:txBody>
      </p:sp>
      <p:sp>
        <p:nvSpPr>
          <p:cNvPr id="891" name="Shape 891"/>
          <p:cNvSpPr/>
          <p:nvPr/>
        </p:nvSpPr>
        <p:spPr>
          <a:xfrm>
            <a:off x="2787081" y="2042951"/>
            <a:ext cx="102588" cy="154212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92" name="Shape 892"/>
          <p:cNvSpPr/>
          <p:nvPr/>
        </p:nvSpPr>
        <p:spPr>
          <a:xfrm rot="10800000">
            <a:off x="2724074" y="2041467"/>
            <a:ext cx="228600" cy="197069"/>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893" name="Shape 893"/>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894" name="Shape 894"/>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grpSp>
        <p:nvGrpSpPr>
          <p:cNvPr id="895" name="Shape 895"/>
          <p:cNvGrpSpPr/>
          <p:nvPr/>
        </p:nvGrpSpPr>
        <p:grpSpPr>
          <a:xfrm>
            <a:off x="3686175" y="1624649"/>
            <a:ext cx="1838202" cy="443726"/>
            <a:chOff x="4876800" y="2326964"/>
            <a:chExt cx="1838202" cy="443726"/>
          </a:xfrm>
        </p:grpSpPr>
        <p:sp>
          <p:nvSpPr>
            <p:cNvPr id="896" name="Shape 896"/>
            <p:cNvSpPr/>
            <p:nvPr/>
          </p:nvSpPr>
          <p:spPr>
            <a:xfrm>
              <a:off x="4876800" y="2326964"/>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897" name="Shape 897"/>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898" name="Shape 898"/>
          <p:cNvGrpSpPr/>
          <p:nvPr/>
        </p:nvGrpSpPr>
        <p:grpSpPr>
          <a:xfrm>
            <a:off x="646489" y="1105736"/>
            <a:ext cx="1198915" cy="499972"/>
            <a:chOff x="646489" y="1105736"/>
            <a:chExt cx="1198915" cy="499972"/>
          </a:xfrm>
        </p:grpSpPr>
        <p:sp>
          <p:nvSpPr>
            <p:cNvPr id="899" name="Shape 899"/>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900" name="Shape 900"/>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901" name="Shape 901"/>
          <p:cNvGrpSpPr/>
          <p:nvPr/>
        </p:nvGrpSpPr>
        <p:grpSpPr>
          <a:xfrm>
            <a:off x="5524483" y="1619249"/>
            <a:ext cx="644400" cy="1965832"/>
            <a:chOff x="5524483" y="1619249"/>
            <a:chExt cx="644400" cy="1965832"/>
          </a:xfrm>
        </p:grpSpPr>
        <p:cxnSp>
          <p:nvCxnSpPr>
            <p:cNvPr id="902" name="Shape 902"/>
            <p:cNvCxnSpPr>
              <a:stCxn id="858"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903" name="Shape 903"/>
            <p:cNvCxnSpPr>
              <a:stCxn id="871"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904" name="Shape 904"/>
          <p:cNvCxnSpPr>
            <a:stCxn id="878"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905" name="Shape 905"/>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906" name="Shape 906"/>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grpSp>
        <p:nvGrpSpPr>
          <p:cNvPr id="907" name="Shape 907"/>
          <p:cNvGrpSpPr/>
          <p:nvPr/>
        </p:nvGrpSpPr>
        <p:grpSpPr>
          <a:xfrm>
            <a:off x="1869732" y="1105736"/>
            <a:ext cx="1090787" cy="496562"/>
            <a:chOff x="1869732" y="1105736"/>
            <a:chExt cx="1090787" cy="496562"/>
          </a:xfrm>
        </p:grpSpPr>
        <p:sp>
          <p:nvSpPr>
            <p:cNvPr id="908" name="Shape 908"/>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sp>
          <p:nvSpPr>
            <p:cNvPr id="909" name="Shape 909"/>
            <p:cNvSpPr/>
            <p:nvPr/>
          </p:nvSpPr>
          <p:spPr>
            <a:xfrm>
              <a:off x="2289927" y="1105736"/>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910" name="Shape 910"/>
          <p:cNvGrpSpPr/>
          <p:nvPr/>
        </p:nvGrpSpPr>
        <p:grpSpPr>
          <a:xfrm>
            <a:off x="3169175" y="1107626"/>
            <a:ext cx="416578" cy="416578"/>
            <a:chOff x="3169175" y="1107626"/>
            <a:chExt cx="416578" cy="416578"/>
          </a:xfrm>
        </p:grpSpPr>
        <p:sp>
          <p:nvSpPr>
            <p:cNvPr id="911" name="Shape 911"/>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12" name="Shape 912"/>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13" name="Shape 913"/>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914" name="Shape 914"/>
          <p:cNvSpPr/>
          <p:nvPr/>
        </p:nvSpPr>
        <p:spPr>
          <a:xfrm>
            <a:off x="6955971" y="171793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additive="base">
                                        <p:cTn id="6" dur="500"/>
                                        <p:tgtEl>
                                          <p:spTgt spid="863"/>
                                        </p:tgtEl>
                                        <p:attrNameLst>
                                          <p:attrName>ppt_w</p:attrName>
                                        </p:attrNameLst>
                                      </p:cBhvr>
                                      <p:tavLst>
                                        <p:tav tm="0">
                                          <p:val>
                                            <p:strVal val="#ppt_w"/>
                                          </p:val>
                                        </p:tav>
                                        <p:tav tm="100000">
                                          <p:val>
                                            <p:strVal val="0"/>
                                          </p:val>
                                        </p:tav>
                                      </p:tavLst>
                                    </p:anim>
                                    <p:anim calcmode="lin" valueType="num">
                                      <p:cBhvr additive="base">
                                        <p:cTn id="7" dur="500"/>
                                        <p:tgtEl>
                                          <p:spTgt spid="863"/>
                                        </p:tgtEl>
                                        <p:attrNameLst>
                                          <p:attrName>ppt_h</p:attrName>
                                        </p:attrNameLst>
                                      </p:cBhvr>
                                      <p:tavLst>
                                        <p:tav tm="0">
                                          <p:val>
                                            <p:strVal val="#ppt_h"/>
                                          </p:val>
                                        </p:tav>
                                        <p:tav tm="100000">
                                          <p:val>
                                            <p:strVal val="0"/>
                                          </p:val>
                                        </p:tav>
                                      </p:tavLst>
                                    </p:anim>
                                    <p:set>
                                      <p:cBhvr>
                                        <p:cTn id="8" dur="1" fill="hold">
                                          <p:stCondLst>
                                            <p:cond delay="500"/>
                                          </p:stCondLst>
                                        </p:cTn>
                                        <p:tgtEl>
                                          <p:spTgt spid="863"/>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01"/>
                                        </p:tgtEl>
                                        <p:attrNameLst>
                                          <p:attrName>style.visibility</p:attrName>
                                        </p:attrNameLst>
                                      </p:cBhvr>
                                      <p:to>
                                        <p:strVal val="visible"/>
                                      </p:to>
                                    </p:set>
                                    <p:animEffect transition="in" filter="fade">
                                      <p:cBhvr>
                                        <p:cTn id="12" dur="500"/>
                                        <p:tgtEl>
                                          <p:spTgt spid="90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04"/>
                                        </p:tgtEl>
                                        <p:attrNameLst>
                                          <p:attrName>style.visibility</p:attrName>
                                        </p:attrNameLst>
                                      </p:cBhvr>
                                      <p:to>
                                        <p:strVal val="visible"/>
                                      </p:to>
                                    </p:set>
                                    <p:animEffect transition="in" filter="fade">
                                      <p:cBhvr>
                                        <p:cTn id="16" dur="500"/>
                                        <p:tgtEl>
                                          <p:spTgt spid="904"/>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07"/>
                                        </p:tgtEl>
                                        <p:attrNameLst>
                                          <p:attrName>style.visibility</p:attrName>
                                        </p:attrNameLst>
                                      </p:cBhvr>
                                      <p:to>
                                        <p:strVal val="visible"/>
                                      </p:to>
                                    </p:set>
                                    <p:animEffect transition="in" filter="fade">
                                      <p:cBhvr>
                                        <p:cTn id="20" dur="500"/>
                                        <p:tgtEl>
                                          <p:spTgt spid="90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06"/>
                                        </p:tgtEl>
                                        <p:attrNameLst>
                                          <p:attrName>style.visibility</p:attrName>
                                        </p:attrNameLst>
                                      </p:cBhvr>
                                      <p:to>
                                        <p:strVal val="visible"/>
                                      </p:to>
                                    </p:set>
                                    <p:animEffect transition="in" filter="fade">
                                      <p:cBhvr>
                                        <p:cTn id="24" dur="500"/>
                                        <p:tgtEl>
                                          <p:spTgt spid="906"/>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905"/>
                                        </p:tgtEl>
                                        <p:attrNameLst>
                                          <p:attrName>style.visibility</p:attrName>
                                        </p:attrNameLst>
                                      </p:cBhvr>
                                      <p:to>
                                        <p:strVal val="visible"/>
                                      </p:to>
                                    </p:set>
                                    <p:animEffect transition="in" filter="fade">
                                      <p:cBhvr>
                                        <p:cTn id="28" dur="500"/>
                                        <p:tgtEl>
                                          <p:spTgt spid="905"/>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898"/>
                                        </p:tgtEl>
                                        <p:attrNameLst>
                                          <p:attrName>style.visibility</p:attrName>
                                        </p:attrNameLst>
                                      </p:cBhvr>
                                      <p:to>
                                        <p:strVal val="visible"/>
                                      </p:to>
                                    </p:set>
                                    <p:animEffect transition="in" filter="fade">
                                      <p:cBhvr>
                                        <p:cTn id="32" dur="500"/>
                                        <p:tgtEl>
                                          <p:spTgt spid="898"/>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910"/>
                                        </p:tgtEl>
                                        <p:attrNameLst>
                                          <p:attrName>style.visibility</p:attrName>
                                        </p:attrNameLst>
                                      </p:cBhvr>
                                      <p:to>
                                        <p:strVal val="visible"/>
                                      </p:to>
                                    </p:set>
                                    <p:animEffect transition="in" filter="fade">
                                      <p:cBhvr>
                                        <p:cTn id="36" dur="500"/>
                                        <p:tgtEl>
                                          <p:spTgt spid="9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92"/>
                                        </p:tgtEl>
                                        <p:attrNameLst>
                                          <p:attrName>style.visibility</p:attrName>
                                        </p:attrNameLst>
                                      </p:cBhvr>
                                      <p:to>
                                        <p:strVal val="visible"/>
                                      </p:to>
                                    </p:set>
                                    <p:animEffect transition="in" filter="fade">
                                      <p:cBhvr>
                                        <p:cTn id="41" dur="500"/>
                                        <p:tgtEl>
                                          <p:spTgt spid="892"/>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891"/>
                                        </p:tgtEl>
                                        <p:attrNameLst>
                                          <p:attrName>style.visibility</p:attrName>
                                        </p:attrNameLst>
                                      </p:cBhvr>
                                      <p:to>
                                        <p:strVal val="visible"/>
                                      </p:to>
                                    </p:set>
                                    <p:animEffect transition="in" filter="fade">
                                      <p:cBhvr>
                                        <p:cTn id="45" dur="2000"/>
                                        <p:tgtEl>
                                          <p:spTgt spid="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Platform VM HA</a:t>
            </a:r>
          </a:p>
        </p:txBody>
      </p:sp>
      <p:sp>
        <p:nvSpPr>
          <p:cNvPr id="921" name="Shape 921"/>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922" name="Shape 922"/>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923" name="Shape 923"/>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924" name="Shape 924"/>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925" name="Shape 925"/>
          <p:cNvGrpSpPr/>
          <p:nvPr/>
        </p:nvGrpSpPr>
        <p:grpSpPr>
          <a:xfrm>
            <a:off x="6168883" y="1215517"/>
            <a:ext cx="2406384" cy="807464"/>
            <a:chOff x="6168883" y="1428750"/>
            <a:chExt cx="2406384" cy="807464"/>
          </a:xfrm>
        </p:grpSpPr>
        <p:sp>
          <p:nvSpPr>
            <p:cNvPr id="926" name="Shape 926"/>
            <p:cNvSpPr/>
            <p:nvPr/>
          </p:nvSpPr>
          <p:spPr>
            <a:xfrm>
              <a:off x="6168883" y="14287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BBS</a:t>
              </a:r>
            </a:p>
          </p:txBody>
        </p:sp>
        <p:sp>
          <p:nvSpPr>
            <p:cNvPr id="927" name="Shape 927"/>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928" name="Shape 928"/>
            <p:cNvGrpSpPr/>
            <p:nvPr/>
          </p:nvGrpSpPr>
          <p:grpSpPr>
            <a:xfrm>
              <a:off x="8176597" y="1504950"/>
              <a:ext cx="333373" cy="228600"/>
              <a:chOff x="7558089" y="1504950"/>
              <a:chExt cx="333373" cy="228600"/>
            </a:xfrm>
          </p:grpSpPr>
          <p:sp>
            <p:nvSpPr>
              <p:cNvPr id="929" name="Shape 929"/>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930" name="Shape 930"/>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931" name="Shape 931"/>
          <p:cNvGrpSpPr/>
          <p:nvPr/>
        </p:nvGrpSpPr>
        <p:grpSpPr>
          <a:xfrm>
            <a:off x="6168883" y="2198433"/>
            <a:ext cx="2406384" cy="807464"/>
            <a:chOff x="6168883" y="2297685"/>
            <a:chExt cx="2406384" cy="807464"/>
          </a:xfrm>
        </p:grpSpPr>
        <p:sp>
          <p:nvSpPr>
            <p:cNvPr id="932" name="Shape 932"/>
            <p:cNvSpPr/>
            <p:nvPr/>
          </p:nvSpPr>
          <p:spPr>
            <a:xfrm>
              <a:off x="6168883" y="2297685"/>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CELL</a:t>
              </a:r>
            </a:p>
          </p:txBody>
        </p:sp>
        <p:sp>
          <p:nvSpPr>
            <p:cNvPr id="933" name="Shape 933"/>
            <p:cNvSpPr/>
            <p:nvPr/>
          </p:nvSpPr>
          <p:spPr>
            <a:xfrm>
              <a:off x="7056168" y="2806782"/>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34" name="Shape 934"/>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935" name="Shape 935"/>
            <p:cNvGrpSpPr/>
            <p:nvPr/>
          </p:nvGrpSpPr>
          <p:grpSpPr>
            <a:xfrm>
              <a:off x="8176597" y="2373886"/>
              <a:ext cx="333373" cy="228600"/>
              <a:chOff x="7558089" y="1504950"/>
              <a:chExt cx="333373" cy="228600"/>
            </a:xfrm>
          </p:grpSpPr>
          <p:sp>
            <p:nvSpPr>
              <p:cNvPr id="936" name="Shape 936"/>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937" name="Shape 937"/>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938" name="Shape 938"/>
          <p:cNvGrpSpPr/>
          <p:nvPr/>
        </p:nvGrpSpPr>
        <p:grpSpPr>
          <a:xfrm>
            <a:off x="6168883" y="3181350"/>
            <a:ext cx="2406384" cy="807464"/>
            <a:chOff x="6168883" y="3181350"/>
            <a:chExt cx="2406384" cy="807464"/>
          </a:xfrm>
        </p:grpSpPr>
        <p:sp>
          <p:nvSpPr>
            <p:cNvPr id="939" name="Shape 939"/>
            <p:cNvSpPr/>
            <p:nvPr/>
          </p:nvSpPr>
          <p:spPr>
            <a:xfrm>
              <a:off x="6168883" y="3181350"/>
              <a:ext cx="2406384" cy="807464"/>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0" rIns="0" bIns="91425" anchor="b"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Cloud Controller</a:t>
              </a:r>
            </a:p>
          </p:txBody>
        </p:sp>
        <p:sp>
          <p:nvSpPr>
            <p:cNvPr id="940" name="Shape 940"/>
            <p:cNvSpPr/>
            <p:nvPr/>
          </p:nvSpPr>
          <p:spPr>
            <a:xfrm>
              <a:off x="6701367" y="3677678"/>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41" name="Shape 941"/>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942" name="Shape 942"/>
            <p:cNvGrpSpPr/>
            <p:nvPr/>
          </p:nvGrpSpPr>
          <p:grpSpPr>
            <a:xfrm>
              <a:off x="8177852" y="3257550"/>
              <a:ext cx="333373" cy="228600"/>
              <a:chOff x="7558089" y="1504950"/>
              <a:chExt cx="333373" cy="228600"/>
            </a:xfrm>
          </p:grpSpPr>
          <p:sp>
            <p:nvSpPr>
              <p:cNvPr id="943" name="Shape 943"/>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944" name="Shape 944"/>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945" name="Shape 945"/>
          <p:cNvGrpSpPr/>
          <p:nvPr/>
        </p:nvGrpSpPr>
        <p:grpSpPr>
          <a:xfrm>
            <a:off x="3686175" y="2464185"/>
            <a:ext cx="1838202" cy="443726"/>
            <a:chOff x="3429000" y="2464185"/>
            <a:chExt cx="1838202" cy="443726"/>
          </a:xfrm>
        </p:grpSpPr>
        <p:sp>
          <p:nvSpPr>
            <p:cNvPr id="946" name="Shape 946"/>
            <p:cNvSpPr/>
            <p:nvPr/>
          </p:nvSpPr>
          <p:spPr>
            <a:xfrm>
              <a:off x="3429000" y="2464185"/>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947" name="Shape 947"/>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948" name="Shape 948"/>
          <p:cNvSpPr/>
          <p:nvPr/>
        </p:nvSpPr>
        <p:spPr>
          <a:xfrm>
            <a:off x="609599" y="1619250"/>
            <a:ext cx="2428875" cy="2369563"/>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949" name="Shape 949"/>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50" name="Shape 950"/>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951" name="Shape 951"/>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952" name="Shape 952"/>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953" name="Shape 953"/>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954" name="Shape 954"/>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955" name="Shape 955"/>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pager</a:t>
            </a:r>
          </a:p>
        </p:txBody>
      </p:sp>
      <p:sp>
        <p:nvSpPr>
          <p:cNvPr id="956" name="Shape 956"/>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email</a:t>
            </a:r>
          </a:p>
        </p:txBody>
      </p:sp>
      <p:sp>
        <p:nvSpPr>
          <p:cNvPr id="957" name="Shape 957"/>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monitoring</a:t>
            </a:r>
          </a:p>
        </p:txBody>
      </p:sp>
      <p:sp>
        <p:nvSpPr>
          <p:cNvPr id="958" name="Shape 958"/>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resurector</a:t>
            </a:r>
          </a:p>
        </p:txBody>
      </p:sp>
      <p:sp>
        <p:nvSpPr>
          <p:cNvPr id="959" name="Shape 959"/>
          <p:cNvSpPr/>
          <p:nvPr/>
        </p:nvSpPr>
        <p:spPr>
          <a:xfrm>
            <a:off x="2787081" y="2042951"/>
            <a:ext cx="102588" cy="154212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60" name="Shape 960"/>
          <p:cNvSpPr/>
          <p:nvPr/>
        </p:nvSpPr>
        <p:spPr>
          <a:xfrm rot="10800000">
            <a:off x="2724074" y="3486150"/>
            <a:ext cx="228600" cy="197069"/>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961" name="Shape 961"/>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962" name="Shape 962"/>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a:t>
            </a:r>
          </a:p>
        </p:txBody>
      </p:sp>
      <p:grpSp>
        <p:nvGrpSpPr>
          <p:cNvPr id="963" name="Shape 963"/>
          <p:cNvGrpSpPr/>
          <p:nvPr/>
        </p:nvGrpSpPr>
        <p:grpSpPr>
          <a:xfrm>
            <a:off x="3686175" y="1624649"/>
            <a:ext cx="1838202" cy="443726"/>
            <a:chOff x="4876800" y="2326964"/>
            <a:chExt cx="1838202" cy="443726"/>
          </a:xfrm>
        </p:grpSpPr>
        <p:sp>
          <p:nvSpPr>
            <p:cNvPr id="964" name="Shape 964"/>
            <p:cNvSpPr/>
            <p:nvPr/>
          </p:nvSpPr>
          <p:spPr>
            <a:xfrm>
              <a:off x="4876800" y="2326964"/>
              <a:ext cx="18382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965" name="Shape 965"/>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966" name="Shape 966"/>
          <p:cNvGrpSpPr/>
          <p:nvPr/>
        </p:nvGrpSpPr>
        <p:grpSpPr>
          <a:xfrm>
            <a:off x="646489" y="1105736"/>
            <a:ext cx="1198915" cy="499972"/>
            <a:chOff x="646489" y="1105736"/>
            <a:chExt cx="1198915" cy="499972"/>
          </a:xfrm>
        </p:grpSpPr>
        <p:sp>
          <p:nvSpPr>
            <p:cNvPr id="967" name="Shape 967"/>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chemeClr val="dk2"/>
                </a:solidFill>
                <a:latin typeface="Source Sans Pro"/>
                <a:ea typeface="Source Sans Pro"/>
                <a:cs typeface="Source Sans Pro"/>
                <a:sym typeface="Source Sans Pro"/>
              </a:endParaRPr>
            </a:p>
          </p:txBody>
        </p:sp>
        <p:sp>
          <p:nvSpPr>
            <p:cNvPr id="968" name="Shape 968"/>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969" name="Shape 969"/>
          <p:cNvGrpSpPr/>
          <p:nvPr/>
        </p:nvGrpSpPr>
        <p:grpSpPr>
          <a:xfrm>
            <a:off x="5524483" y="1619249"/>
            <a:ext cx="644400" cy="1965832"/>
            <a:chOff x="5524483" y="1619249"/>
            <a:chExt cx="644400" cy="1965832"/>
          </a:xfrm>
        </p:grpSpPr>
        <p:cxnSp>
          <p:nvCxnSpPr>
            <p:cNvPr id="970" name="Shape 970"/>
            <p:cNvCxnSpPr>
              <a:stCxn id="926"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971" name="Shape 971"/>
            <p:cNvCxnSpPr>
              <a:stCxn id="939"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972" name="Shape 972"/>
          <p:cNvCxnSpPr>
            <a:stCxn id="946"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973" name="Shape 973"/>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974" name="Shape 974"/>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sp>
        <p:nvSpPr>
          <p:cNvPr id="975" name="Shape 975"/>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sp>
        <p:nvSpPr>
          <p:cNvPr id="976" name="Shape 976"/>
          <p:cNvSpPr/>
          <p:nvPr/>
        </p:nvSpPr>
        <p:spPr>
          <a:xfrm>
            <a:off x="2289927" y="1105736"/>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77" name="Shape 977"/>
          <p:cNvSpPr/>
          <p:nvPr/>
        </p:nvSpPr>
        <p:spPr>
          <a:xfrm>
            <a:off x="5460801" y="851076"/>
            <a:ext cx="965598" cy="554940"/>
          </a:xfrm>
          <a:custGeom>
            <a:avLst/>
            <a:gdLst/>
            <a:ahLst/>
            <a:cxnLst/>
            <a:rect l="0" t="0" r="0" b="0"/>
            <a:pathLst>
              <a:path w="120000" h="120000" extrusionOk="0">
                <a:moveTo>
                  <a:pt x="63546" y="0"/>
                </a:moveTo>
                <a:cubicBezTo>
                  <a:pt x="75132" y="0"/>
                  <a:pt x="84545" y="16183"/>
                  <a:pt x="84694" y="36267"/>
                </a:cubicBezTo>
                <a:cubicBezTo>
                  <a:pt x="87848" y="38967"/>
                  <a:pt x="90499" y="43123"/>
                  <a:pt x="92451" y="48167"/>
                </a:cubicBezTo>
                <a:cubicBezTo>
                  <a:pt x="94438" y="46885"/>
                  <a:pt x="96588" y="46285"/>
                  <a:pt x="98817" y="46285"/>
                </a:cubicBezTo>
                <a:cubicBezTo>
                  <a:pt x="110516" y="46285"/>
                  <a:pt x="120000" y="62787"/>
                  <a:pt x="120000" y="83142"/>
                </a:cubicBezTo>
                <a:cubicBezTo>
                  <a:pt x="120000" y="103498"/>
                  <a:pt x="110516" y="120000"/>
                  <a:pt x="98817" y="120000"/>
                </a:cubicBezTo>
                <a:lnTo>
                  <a:pt x="21182" y="120000"/>
                </a:lnTo>
                <a:cubicBezTo>
                  <a:pt x="9483" y="120000"/>
                  <a:pt x="0" y="103498"/>
                  <a:pt x="0" y="83142"/>
                </a:cubicBezTo>
                <a:cubicBezTo>
                  <a:pt x="0" y="62787"/>
                  <a:pt x="9483" y="46285"/>
                  <a:pt x="21182" y="46285"/>
                </a:cubicBezTo>
                <a:cubicBezTo>
                  <a:pt x="22721" y="46285"/>
                  <a:pt x="24221" y="46571"/>
                  <a:pt x="25663" y="47149"/>
                </a:cubicBezTo>
                <a:cubicBezTo>
                  <a:pt x="28016" y="32503"/>
                  <a:pt x="35516" y="21669"/>
                  <a:pt x="44560" y="20808"/>
                </a:cubicBezTo>
                <a:cubicBezTo>
                  <a:pt x="47925" y="8465"/>
                  <a:pt x="55167" y="0"/>
                  <a:pt x="63546" y="0"/>
                </a:cubicBezTo>
                <a:close/>
              </a:path>
            </a:pathLst>
          </a:custGeom>
          <a:solidFill>
            <a:schemeClr val="lt1"/>
          </a:solidFill>
          <a:ln w="12700" cap="flat" cmpd="sng">
            <a:solidFill>
              <a:srgbClr val="7F7F7F"/>
            </a:solidFill>
            <a:prstDash val="solid"/>
            <a:round/>
            <a:headEnd type="none" w="med" len="med"/>
            <a:tailEnd type="none" w="med" len="med"/>
          </a:ln>
        </p:spPr>
        <p:txBody>
          <a:bodyPr lIns="91425" tIns="45700" rIns="91425" bIns="45700" anchor="b" anchorCtr="0">
            <a:noAutofit/>
          </a:bodyPr>
          <a:lstStyle/>
          <a:p>
            <a:pPr marL="0" marR="0" lvl="0" indent="0" algn="ctr" rtl="0">
              <a:spcBef>
                <a:spcPts val="0"/>
              </a:spcBef>
              <a:buSzPct val="25000"/>
              <a:buNone/>
            </a:pPr>
            <a:r>
              <a:rPr lang="en-US" sz="1800">
                <a:solidFill>
                  <a:srgbClr val="7F7F7F"/>
                </a:solidFill>
                <a:latin typeface="Source Sans Pro"/>
                <a:ea typeface="Source Sans Pro"/>
                <a:cs typeface="Source Sans Pro"/>
                <a:sym typeface="Source Sans Pro"/>
              </a:rPr>
              <a:t>CPI</a:t>
            </a:r>
          </a:p>
        </p:txBody>
      </p:sp>
      <p:cxnSp>
        <p:nvCxnSpPr>
          <p:cNvPr id="978" name="Shape 978"/>
          <p:cNvCxnSpPr>
            <a:stCxn id="964" idx="0"/>
          </p:cNvCxnSpPr>
          <p:nvPr/>
        </p:nvCxnSpPr>
        <p:spPr>
          <a:xfrm rot="-5400000">
            <a:off x="4828476" y="992249"/>
            <a:ext cx="409200" cy="855600"/>
          </a:xfrm>
          <a:prstGeom prst="curvedConnector2">
            <a:avLst/>
          </a:prstGeom>
          <a:noFill/>
          <a:ln w="19050" cap="flat" cmpd="sng">
            <a:solidFill>
              <a:srgbClr val="7F7F7F"/>
            </a:solidFill>
            <a:prstDash val="solid"/>
            <a:round/>
            <a:headEnd type="none" w="med" len="med"/>
            <a:tailEnd type="triangle" w="lg" len="lg"/>
          </a:ln>
        </p:spPr>
      </p:cxnSp>
      <p:cxnSp>
        <p:nvCxnSpPr>
          <p:cNvPr id="979" name="Shape 979"/>
          <p:cNvCxnSpPr/>
          <p:nvPr/>
        </p:nvCxnSpPr>
        <p:spPr>
          <a:xfrm rot="10800000">
            <a:off x="5524376" y="2686049"/>
            <a:ext cx="644507" cy="0"/>
          </a:xfrm>
          <a:prstGeom prst="straightConnector1">
            <a:avLst/>
          </a:prstGeom>
          <a:noFill/>
          <a:ln w="19050" cap="flat" cmpd="sng">
            <a:solidFill>
              <a:srgbClr val="7F7F7F"/>
            </a:solidFill>
            <a:prstDash val="solid"/>
            <a:round/>
            <a:headEnd type="none" w="med" len="med"/>
            <a:tailEnd type="triangle" w="lg" len="lg"/>
          </a:ln>
        </p:spPr>
      </p:cxnSp>
      <p:grpSp>
        <p:nvGrpSpPr>
          <p:cNvPr id="980" name="Shape 980"/>
          <p:cNvGrpSpPr/>
          <p:nvPr/>
        </p:nvGrpSpPr>
        <p:grpSpPr>
          <a:xfrm>
            <a:off x="3169175" y="1107626"/>
            <a:ext cx="416578" cy="416578"/>
            <a:chOff x="3169175" y="1107626"/>
            <a:chExt cx="416578" cy="416578"/>
          </a:xfrm>
        </p:grpSpPr>
        <p:sp>
          <p:nvSpPr>
            <p:cNvPr id="981" name="Shape 981"/>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982" name="Shape 982"/>
            <p:cNvGrpSpPr/>
            <p:nvPr/>
          </p:nvGrpSpPr>
          <p:grpSpPr>
            <a:xfrm>
              <a:off x="3196489" y="1134940"/>
              <a:ext cx="361950" cy="361950"/>
              <a:chOff x="4876800" y="325437"/>
              <a:chExt cx="483965" cy="483965"/>
            </a:xfrm>
          </p:grpSpPr>
          <p:sp>
            <p:nvSpPr>
              <p:cNvPr id="983" name="Shape 983"/>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984" name="Shape 984"/>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sp>
        <p:nvSpPr>
          <p:cNvPr id="985" name="Shape 985"/>
          <p:cNvSpPr/>
          <p:nvPr/>
        </p:nvSpPr>
        <p:spPr>
          <a:xfrm>
            <a:off x="2210875"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986" name="Shape 986"/>
          <p:cNvSpPr/>
          <p:nvPr/>
        </p:nvSpPr>
        <p:spPr>
          <a:xfrm>
            <a:off x="6955971" y="171793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8"/>
                                        </p:tgtEl>
                                        <p:attrNameLst>
                                          <p:attrName>style.visibility</p:attrName>
                                        </p:attrNameLst>
                                      </p:cBhvr>
                                      <p:to>
                                        <p:strVal val="visible"/>
                                      </p:to>
                                    </p:set>
                                    <p:animEffect transition="in" filter="fade">
                                      <p:cBhvr>
                                        <p:cTn id="7" dur="500"/>
                                        <p:tgtEl>
                                          <p:spTgt spid="9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7"/>
                                        </p:tgtEl>
                                        <p:attrNameLst>
                                          <p:attrName>style.visibility</p:attrName>
                                        </p:attrNameLst>
                                      </p:cBhvr>
                                      <p:to>
                                        <p:strVal val="visible"/>
                                      </p:to>
                                    </p:set>
                                    <p:animEffect transition="in" filter="fade">
                                      <p:cBhvr>
                                        <p:cTn id="11" dur="500"/>
                                        <p:tgtEl>
                                          <p:spTgt spid="977"/>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931"/>
                                        </p:tgtEl>
                                        <p:attrNameLst>
                                          <p:attrName>style.visibility</p:attrName>
                                        </p:attrNameLst>
                                      </p:cBhvr>
                                      <p:to>
                                        <p:strVal val="visible"/>
                                      </p:to>
                                    </p:set>
                                    <p:anim calcmode="lin" valueType="num">
                                      <p:cBhvr additive="base">
                                        <p:cTn id="15" dur="500"/>
                                        <p:tgtEl>
                                          <p:spTgt spid="931"/>
                                        </p:tgtEl>
                                        <p:attrNameLst>
                                          <p:attrName>ppt_w</p:attrName>
                                        </p:attrNameLst>
                                      </p:cBhvr>
                                      <p:tavLst>
                                        <p:tav tm="0">
                                          <p:val>
                                            <p:strVal val="0"/>
                                          </p:val>
                                        </p:tav>
                                        <p:tav tm="100000">
                                          <p:val>
                                            <p:strVal val="#ppt_w"/>
                                          </p:val>
                                        </p:tav>
                                      </p:tavLst>
                                    </p:anim>
                                    <p:anim calcmode="lin" valueType="num">
                                      <p:cBhvr additive="base">
                                        <p:cTn id="16" dur="500"/>
                                        <p:tgtEl>
                                          <p:spTgt spid="931"/>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79"/>
                                        </p:tgtEl>
                                        <p:attrNameLst>
                                          <p:attrName>style.visibility</p:attrName>
                                        </p:attrNameLst>
                                      </p:cBhvr>
                                      <p:to>
                                        <p:strVal val="visible"/>
                                      </p:to>
                                    </p:set>
                                    <p:animEffect transition="in" filter="fade">
                                      <p:cBhvr>
                                        <p:cTn id="20" dur="500"/>
                                        <p:tgtEl>
                                          <p:spTgt spid="97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72"/>
                                        </p:tgtEl>
                                        <p:attrNameLst>
                                          <p:attrName>style.visibility</p:attrName>
                                        </p:attrNameLst>
                                      </p:cBhvr>
                                      <p:to>
                                        <p:strVal val="visible"/>
                                      </p:to>
                                    </p:set>
                                    <p:animEffect transition="in" filter="fade">
                                      <p:cBhvr>
                                        <p:cTn id="24" dur="500"/>
                                        <p:tgtEl>
                                          <p:spTgt spid="97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980"/>
                                        </p:tgtEl>
                                        <p:attrNameLst>
                                          <p:attrName>style.visibility</p:attrName>
                                        </p:attrNameLst>
                                      </p:cBhvr>
                                      <p:to>
                                        <p:strVal val="visible"/>
                                      </p:to>
                                    </p:set>
                                    <p:animEffect transition="in" filter="fade">
                                      <p:cBhvr>
                                        <p:cTn id="28" dur="500"/>
                                        <p:tgtEl>
                                          <p:spTgt spid="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Shape 991"/>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Arial"/>
              <a:buNone/>
            </a:pPr>
            <a:r>
              <a:rPr lang="en-US" sz="3200" b="0" i="0" u="none" strike="noStrike" cap="none">
                <a:solidFill>
                  <a:srgbClr val="29756E"/>
                </a:solidFill>
                <a:latin typeface="Arial"/>
                <a:ea typeface="Arial"/>
                <a:cs typeface="Arial"/>
                <a:sym typeface="Arial"/>
              </a:rPr>
              <a:t>4 Layers of built-in High Availability</a:t>
            </a:r>
          </a:p>
        </p:txBody>
      </p:sp>
      <p:sp>
        <p:nvSpPr>
          <p:cNvPr id="992" name="Shape 992"/>
          <p:cNvSpPr/>
          <p:nvPr/>
        </p:nvSpPr>
        <p:spPr>
          <a:xfrm>
            <a:off x="-98201" y="898092"/>
            <a:ext cx="9152245" cy="3744133"/>
          </a:xfrm>
          <a:prstGeom prst="roundRect">
            <a:avLst>
              <a:gd name="adj" fmla="val 3558"/>
            </a:avLst>
          </a:prstGeom>
          <a:gradFill>
            <a:gsLst>
              <a:gs pos="0">
                <a:srgbClr val="DDDDDD">
                  <a:alpha val="0"/>
                </a:srgbClr>
              </a:gs>
              <a:gs pos="28000">
                <a:srgbClr val="DDDDDD">
                  <a:alpha val="0"/>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993" name="Shape 993"/>
          <p:cNvPicPr preferRelativeResize="0"/>
          <p:nvPr/>
        </p:nvPicPr>
        <p:blipFill rotWithShape="1">
          <a:blip r:embed="rId3">
            <a:alphaModFix/>
          </a:blip>
          <a:srcRect/>
          <a:stretch/>
        </p:blipFill>
        <p:spPr>
          <a:xfrm>
            <a:off x="4388146" y="1259428"/>
            <a:ext cx="4665898" cy="3382799"/>
          </a:xfrm>
          <a:prstGeom prst="rect">
            <a:avLst/>
          </a:prstGeom>
          <a:noFill/>
          <a:ln>
            <a:noFill/>
          </a:ln>
        </p:spPr>
      </p:pic>
      <p:sp>
        <p:nvSpPr>
          <p:cNvPr id="994" name="Shape 994"/>
          <p:cNvSpPr/>
          <p:nvPr/>
        </p:nvSpPr>
        <p:spPr>
          <a:xfrm>
            <a:off x="366423" y="1227108"/>
            <a:ext cx="3492599" cy="2540699"/>
          </a:xfrm>
          <a:prstGeom prst="rect">
            <a:avLst/>
          </a:prstGeom>
          <a:noFill/>
          <a:ln>
            <a:noFill/>
          </a:ln>
        </p:spPr>
        <p:txBody>
          <a:bodyPr lIns="0" tIns="0" rIns="0" bIns="0" anchor="t" anchorCtr="0">
            <a:noAutofit/>
          </a:bodyPr>
          <a:lstStyle/>
          <a:p>
            <a:pPr marL="0" marR="0" lvl="0" indent="0" algn="l" rtl="0">
              <a:lnSpc>
                <a:spcPct val="200000"/>
              </a:lnSpc>
              <a:spcBef>
                <a:spcPts val="0"/>
              </a:spcBef>
              <a:spcAft>
                <a:spcPts val="0"/>
              </a:spcAft>
              <a:buClr>
                <a:schemeClr val="lt2"/>
              </a:buClr>
              <a:buSzPct val="25000"/>
              <a:buFont typeface="Arial"/>
              <a:buNone/>
            </a:pPr>
            <a:r>
              <a:rPr lang="en-US" sz="2400" i="0" u="none" strike="noStrike" cap="none">
                <a:solidFill>
                  <a:schemeClr val="lt2"/>
                </a:solidFill>
                <a:latin typeface="Arial"/>
                <a:ea typeface="Arial"/>
                <a:cs typeface="Arial"/>
                <a:sym typeface="Arial"/>
              </a:rPr>
              <a:t> Application Instance</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Processes</a:t>
            </a:r>
          </a:p>
          <a:p>
            <a:pPr marL="0" marR="0" lvl="0" indent="0" algn="l" rtl="0">
              <a:lnSpc>
                <a:spcPct val="2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 Platform VMs</a:t>
            </a:r>
          </a:p>
          <a:p>
            <a:pPr marL="0" marR="0" lvl="0" indent="0" algn="l" rtl="0">
              <a:lnSpc>
                <a:spcPct val="200000"/>
              </a:lnSpc>
              <a:spcBef>
                <a:spcPts val="0"/>
              </a:spcBef>
              <a:buClr>
                <a:schemeClr val="accent1"/>
              </a:buClr>
              <a:buSzPct val="25000"/>
              <a:buFont typeface="Arial"/>
              <a:buNone/>
            </a:pPr>
            <a:r>
              <a:rPr lang="en-US" sz="2400" b="1" i="0" u="none" strike="noStrike" cap="none">
                <a:solidFill>
                  <a:schemeClr val="accent1"/>
                </a:solidFill>
                <a:latin typeface="Arial"/>
                <a:ea typeface="Arial"/>
                <a:cs typeface="Arial"/>
                <a:sym typeface="Arial"/>
              </a:rPr>
              <a:t> Availability Zones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Shape 999"/>
          <p:cNvSpPr/>
          <p:nvPr/>
        </p:nvSpPr>
        <p:spPr>
          <a:xfrm>
            <a:off x="898255" y="1043890"/>
            <a:ext cx="7162799" cy="3429001"/>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1000" name="Shape 1000"/>
          <p:cNvSpPr/>
          <p:nvPr/>
        </p:nvSpPr>
        <p:spPr>
          <a:xfrm rot="-5400000">
            <a:off x="-525398" y="2571376"/>
            <a:ext cx="3581398" cy="374030"/>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spcAft>
                <a:spcPts val="0"/>
              </a:spcAft>
              <a:buSzPct val="25000"/>
              <a:buNone/>
            </a:pPr>
            <a:r>
              <a:rPr lang="en-US" sz="1600">
                <a:solidFill>
                  <a:srgbClr val="F2F2F2"/>
                </a:solidFill>
                <a:latin typeface="Calibri"/>
                <a:ea typeface="Calibri"/>
                <a:cs typeface="Calibri"/>
                <a:sym typeface="Calibri"/>
              </a:rPr>
              <a:t>Router</a:t>
            </a:r>
          </a:p>
        </p:txBody>
      </p:sp>
      <p:grpSp>
        <p:nvGrpSpPr>
          <p:cNvPr id="1001" name="Shape 1001"/>
          <p:cNvGrpSpPr/>
          <p:nvPr/>
        </p:nvGrpSpPr>
        <p:grpSpPr>
          <a:xfrm>
            <a:off x="2308503" y="1653491"/>
            <a:ext cx="1099434" cy="781048"/>
            <a:chOff x="5412944" y="3105150"/>
            <a:chExt cx="1099434" cy="781048"/>
          </a:xfrm>
        </p:grpSpPr>
        <p:sp>
          <p:nvSpPr>
            <p:cNvPr id="1002" name="Shape 1002"/>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03" name="Shape 1003"/>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04" name="Shape 1004"/>
          <p:cNvGrpSpPr/>
          <p:nvPr/>
        </p:nvGrpSpPr>
        <p:grpSpPr>
          <a:xfrm>
            <a:off x="2308503" y="2567891"/>
            <a:ext cx="1099434" cy="781048"/>
            <a:chOff x="5412944" y="3105150"/>
            <a:chExt cx="1099434" cy="781048"/>
          </a:xfrm>
        </p:grpSpPr>
        <p:sp>
          <p:nvSpPr>
            <p:cNvPr id="1005" name="Shape 1005"/>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06" name="Shape 1006"/>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07" name="Shape 1007"/>
          <p:cNvGrpSpPr/>
          <p:nvPr/>
        </p:nvGrpSpPr>
        <p:grpSpPr>
          <a:xfrm>
            <a:off x="2308503" y="3482291"/>
            <a:ext cx="1099434" cy="781048"/>
            <a:chOff x="5412944" y="3105150"/>
            <a:chExt cx="1099434" cy="781048"/>
          </a:xfrm>
        </p:grpSpPr>
        <p:sp>
          <p:nvSpPr>
            <p:cNvPr id="1008" name="Shape 1008"/>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09" name="Shape 1009"/>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10" name="Shape 1010"/>
          <p:cNvGrpSpPr/>
          <p:nvPr/>
        </p:nvGrpSpPr>
        <p:grpSpPr>
          <a:xfrm>
            <a:off x="2380349" y="2021193"/>
            <a:ext cx="1000038" cy="382602"/>
            <a:chOff x="3119845" y="1948851"/>
            <a:chExt cx="1000038" cy="382602"/>
          </a:xfrm>
        </p:grpSpPr>
        <p:sp>
          <p:nvSpPr>
            <p:cNvPr id="1011" name="Shape 1011"/>
            <p:cNvSpPr/>
            <p:nvPr/>
          </p:nvSpPr>
          <p:spPr>
            <a:xfrm rot="-2700000">
              <a:off x="3532992" y="2100677"/>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2" name="Shape 1012"/>
            <p:cNvSpPr/>
            <p:nvPr/>
          </p:nvSpPr>
          <p:spPr>
            <a:xfrm rot="5400000">
              <a:off x="3417879" y="1650817"/>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3" name="Shape 1013"/>
            <p:cNvSpPr/>
            <p:nvPr/>
          </p:nvSpPr>
          <p:spPr>
            <a:xfrm>
              <a:off x="3942435" y="2019834"/>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14" name="Shape 1014"/>
          <p:cNvGrpSpPr/>
          <p:nvPr/>
        </p:nvGrpSpPr>
        <p:grpSpPr>
          <a:xfrm>
            <a:off x="2382435" y="3861689"/>
            <a:ext cx="1000038" cy="382602"/>
            <a:chOff x="3551645" y="4735637"/>
            <a:chExt cx="1000038" cy="382602"/>
          </a:xfrm>
        </p:grpSpPr>
        <p:sp>
          <p:nvSpPr>
            <p:cNvPr id="1015" name="Shape 1015"/>
            <p:cNvSpPr/>
            <p:nvPr/>
          </p:nvSpPr>
          <p:spPr>
            <a:xfrm rot="-2700000">
              <a:off x="3964792" y="487576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6" name="Shape 1016"/>
            <p:cNvSpPr/>
            <p:nvPr/>
          </p:nvSpPr>
          <p:spPr>
            <a:xfrm rot="5400000">
              <a:off x="3849679" y="4437603"/>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7" name="Shape 1017"/>
            <p:cNvSpPr/>
            <p:nvPr/>
          </p:nvSpPr>
          <p:spPr>
            <a:xfrm>
              <a:off x="4374235" y="4794923"/>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1018" name="Shape 1018"/>
          <p:cNvSpPr/>
          <p:nvPr/>
        </p:nvSpPr>
        <p:spPr>
          <a:xfrm>
            <a:off x="1150008" y="3482292"/>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1019" name="Shape 1019"/>
          <p:cNvGrpSpPr/>
          <p:nvPr/>
        </p:nvGrpSpPr>
        <p:grpSpPr>
          <a:xfrm>
            <a:off x="4442103" y="1653491"/>
            <a:ext cx="1099434" cy="781048"/>
            <a:chOff x="5412944" y="3105150"/>
            <a:chExt cx="1099434" cy="781048"/>
          </a:xfrm>
        </p:grpSpPr>
        <p:sp>
          <p:nvSpPr>
            <p:cNvPr id="1020" name="Shape 1020"/>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21" name="Shape 1021"/>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22" name="Shape 1022"/>
          <p:cNvGrpSpPr/>
          <p:nvPr/>
        </p:nvGrpSpPr>
        <p:grpSpPr>
          <a:xfrm>
            <a:off x="4442103" y="2567891"/>
            <a:ext cx="1099434" cy="781048"/>
            <a:chOff x="5412944" y="3105150"/>
            <a:chExt cx="1099434" cy="781048"/>
          </a:xfrm>
        </p:grpSpPr>
        <p:sp>
          <p:nvSpPr>
            <p:cNvPr id="1023" name="Shape 1023"/>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24" name="Shape 1024"/>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25" name="Shape 1025"/>
          <p:cNvGrpSpPr/>
          <p:nvPr/>
        </p:nvGrpSpPr>
        <p:grpSpPr>
          <a:xfrm>
            <a:off x="4442103" y="3482291"/>
            <a:ext cx="1099434" cy="781048"/>
            <a:chOff x="5412944" y="3105150"/>
            <a:chExt cx="1099434" cy="781048"/>
          </a:xfrm>
        </p:grpSpPr>
        <p:sp>
          <p:nvSpPr>
            <p:cNvPr id="1026" name="Shape 1026"/>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1027" name="Shape 1027"/>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28" name="Shape 1028"/>
          <p:cNvGrpSpPr/>
          <p:nvPr/>
        </p:nvGrpSpPr>
        <p:grpSpPr>
          <a:xfrm>
            <a:off x="4513949" y="2021193"/>
            <a:ext cx="1000038" cy="382602"/>
            <a:chOff x="5253445" y="1948851"/>
            <a:chExt cx="1000038" cy="382602"/>
          </a:xfrm>
        </p:grpSpPr>
        <p:sp>
          <p:nvSpPr>
            <p:cNvPr id="1029" name="Shape 1029"/>
            <p:cNvSpPr/>
            <p:nvPr/>
          </p:nvSpPr>
          <p:spPr>
            <a:xfrm rot="-2700000">
              <a:off x="5666592" y="2100677"/>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30" name="Shape 1030"/>
            <p:cNvSpPr/>
            <p:nvPr/>
          </p:nvSpPr>
          <p:spPr>
            <a:xfrm rot="5400000">
              <a:off x="5551479" y="1650817"/>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31" name="Shape 1031"/>
            <p:cNvSpPr/>
            <p:nvPr/>
          </p:nvSpPr>
          <p:spPr>
            <a:xfrm>
              <a:off x="6076035" y="2019834"/>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1032" name="Shape 1032"/>
          <p:cNvGrpSpPr/>
          <p:nvPr/>
        </p:nvGrpSpPr>
        <p:grpSpPr>
          <a:xfrm>
            <a:off x="4516035" y="2935592"/>
            <a:ext cx="1000038" cy="382602"/>
            <a:chOff x="3551645" y="3809541"/>
            <a:chExt cx="1000038" cy="382602"/>
          </a:xfrm>
        </p:grpSpPr>
        <p:sp>
          <p:nvSpPr>
            <p:cNvPr id="1033" name="Shape 1033"/>
            <p:cNvSpPr/>
            <p:nvPr/>
          </p:nvSpPr>
          <p:spPr>
            <a:xfrm rot="-2700000">
              <a:off x="3964792" y="396136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34" name="Shape 1034"/>
            <p:cNvSpPr/>
            <p:nvPr/>
          </p:nvSpPr>
          <p:spPr>
            <a:xfrm rot="5400000">
              <a:off x="3849679" y="3511507"/>
              <a:ext cx="382602" cy="97867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dk2">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35" name="Shape 1035"/>
            <p:cNvSpPr/>
            <p:nvPr/>
          </p:nvSpPr>
          <p:spPr>
            <a:xfrm>
              <a:off x="4374235" y="3880523"/>
              <a:ext cx="177447" cy="226652"/>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1036" name="Shape 1036"/>
          <p:cNvSpPr/>
          <p:nvPr/>
        </p:nvSpPr>
        <p:spPr>
          <a:xfrm>
            <a:off x="2156103" y="1196291"/>
            <a:ext cx="1447800" cy="3200399"/>
          </a:xfrm>
          <a:prstGeom prst="rect">
            <a:avLst/>
          </a:prstGeom>
          <a:solidFill>
            <a:srgbClr val="FF0000">
              <a:alpha val="46666"/>
            </a:srgbClr>
          </a:solidFill>
          <a:ln w="12700" cap="flat" cmpd="sng">
            <a:solidFill>
              <a:srgbClr val="7A7A7A"/>
            </a:solidFill>
            <a:prstDash val="dash"/>
            <a:round/>
            <a:headEnd type="none" w="med" len="med"/>
            <a:tailEnd type="none" w="med" len="med"/>
          </a:ln>
        </p:spPr>
        <p:txBody>
          <a:bodyPr lIns="91425" tIns="45700" rIns="91425" bIns="45700" anchor="t" anchorCtr="0">
            <a:noAutofit/>
          </a:bodyPr>
          <a:lstStyle/>
          <a:p>
            <a:pPr marL="0" marR="0" lvl="0" indent="0" algn="ctr" rtl="0">
              <a:spcBef>
                <a:spcPts val="0"/>
              </a:spcBef>
              <a:buNone/>
            </a:pPr>
            <a:endParaRPr sz="1800">
              <a:solidFill>
                <a:srgbClr val="F3F3F3"/>
              </a:solidFill>
              <a:latin typeface="Source Sans Pro"/>
              <a:ea typeface="Source Sans Pro"/>
              <a:cs typeface="Source Sans Pro"/>
              <a:sym typeface="Source Sans Pro"/>
            </a:endParaRPr>
          </a:p>
        </p:txBody>
      </p:sp>
      <p:sp>
        <p:nvSpPr>
          <p:cNvPr id="1037" name="Shape 1037"/>
          <p:cNvSpPr/>
          <p:nvPr/>
        </p:nvSpPr>
        <p:spPr>
          <a:xfrm>
            <a:off x="2156103" y="1196291"/>
            <a:ext cx="1447800" cy="3200399"/>
          </a:xfrm>
          <a:prstGeom prst="rect">
            <a:avLst/>
          </a:prstGeom>
          <a:noFill/>
          <a:ln w="12700" cap="flat" cmpd="sng">
            <a:solidFill>
              <a:schemeClr val="dk2"/>
            </a:solidFill>
            <a:prstDash val="dash"/>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a:solidFill>
                  <a:srgbClr val="1B2831"/>
                </a:solidFill>
                <a:latin typeface="Source Sans Pro"/>
                <a:ea typeface="Source Sans Pro"/>
                <a:cs typeface="Source Sans Pro"/>
                <a:sym typeface="Source Sans Pro"/>
              </a:rPr>
              <a:t>Zone 1</a:t>
            </a:r>
          </a:p>
        </p:txBody>
      </p:sp>
      <p:sp>
        <p:nvSpPr>
          <p:cNvPr id="1038" name="Shape 1038"/>
          <p:cNvSpPr txBox="1"/>
          <p:nvPr/>
        </p:nvSpPr>
        <p:spPr>
          <a:xfrm>
            <a:off x="5966103" y="1156079"/>
            <a:ext cx="1981199" cy="116955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accent2"/>
                </a:solidFill>
                <a:latin typeface="Arial"/>
                <a:ea typeface="Arial"/>
                <a:cs typeface="Arial"/>
                <a:sym typeface="Arial"/>
              </a:rPr>
              <a:t>System components and Application instances are evenly distributed over two availability zones.</a:t>
            </a:r>
          </a:p>
        </p:txBody>
      </p:sp>
      <p:sp>
        <p:nvSpPr>
          <p:cNvPr id="1039" name="Shape 1039"/>
          <p:cNvSpPr/>
          <p:nvPr/>
        </p:nvSpPr>
        <p:spPr>
          <a:xfrm>
            <a:off x="4289703" y="1196291"/>
            <a:ext cx="1447800" cy="3200399"/>
          </a:xfrm>
          <a:prstGeom prst="rect">
            <a:avLst/>
          </a:prstGeom>
          <a:noFill/>
          <a:ln w="12700" cap="flat" cmpd="sng">
            <a:solidFill>
              <a:schemeClr val="dk2"/>
            </a:solidFill>
            <a:prstDash val="dash"/>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a:solidFill>
                  <a:schemeClr val="dk2"/>
                </a:solidFill>
                <a:latin typeface="Source Sans Pro"/>
                <a:ea typeface="Source Sans Pro"/>
                <a:cs typeface="Source Sans Pro"/>
                <a:sym typeface="Source Sans Pro"/>
              </a:rPr>
              <a:t>Zone 2</a:t>
            </a:r>
          </a:p>
        </p:txBody>
      </p:sp>
      <p:sp>
        <p:nvSpPr>
          <p:cNvPr id="1040" name="Shape 1040"/>
          <p:cNvSpPr txBox="1"/>
          <p:nvPr/>
        </p:nvSpPr>
        <p:spPr>
          <a:xfrm>
            <a:off x="5966103" y="2502781"/>
            <a:ext cx="1981199"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rgbClr val="0C5B50"/>
                </a:solidFill>
                <a:latin typeface="Arial"/>
                <a:ea typeface="Arial"/>
                <a:cs typeface="Arial"/>
                <a:sym typeface="Arial"/>
              </a:rPr>
              <a:t>Loosing an AZ keeps instances running and available.</a:t>
            </a:r>
          </a:p>
        </p:txBody>
      </p:sp>
      <p:pic>
        <p:nvPicPr>
          <p:cNvPr id="1041" name="Shape 1041"/>
          <p:cNvPicPr preferRelativeResize="0"/>
          <p:nvPr/>
        </p:nvPicPr>
        <p:blipFill rotWithShape="1">
          <a:blip r:embed="rId3">
            <a:alphaModFix/>
          </a:blip>
          <a:srcRect l="3267" t="13725" r="13071" b="40958"/>
          <a:stretch/>
        </p:blipFill>
        <p:spPr>
          <a:xfrm>
            <a:off x="6518712" y="3447123"/>
            <a:ext cx="1094173" cy="592676"/>
          </a:xfrm>
          <a:prstGeom prst="rect">
            <a:avLst/>
          </a:prstGeom>
          <a:noFill/>
          <a:ln>
            <a:noFill/>
          </a:ln>
          <a:effectLst>
            <a:outerShdw blurRad="127000" dist="76200" dir="2700000" rotWithShape="0">
              <a:srgbClr val="000000">
                <a:alpha val="74901"/>
              </a:srgbClr>
            </a:outerShdw>
          </a:effectLst>
        </p:spPr>
      </p:pic>
      <p:sp>
        <p:nvSpPr>
          <p:cNvPr id="1042" name="Shape 1042"/>
          <p:cNvSpPr/>
          <p:nvPr/>
        </p:nvSpPr>
        <p:spPr>
          <a:xfrm>
            <a:off x="6722489" y="3976303"/>
            <a:ext cx="966190" cy="40894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a:solidFill>
                  <a:srgbClr val="33928A"/>
                </a:solidFill>
                <a:latin typeface="Avenir"/>
                <a:ea typeface="Avenir"/>
                <a:cs typeface="Avenir"/>
                <a:sym typeface="Avenir"/>
              </a:rPr>
              <a:t>Runtime</a:t>
            </a:r>
          </a:p>
        </p:txBody>
      </p:sp>
      <p:sp>
        <p:nvSpPr>
          <p:cNvPr id="1043" name="Shape 1043"/>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Availability Zones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500"/>
                                        <p:tgtEl>
                                          <p:spTgt spid="103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10"/>
                                        </p:tgtEl>
                                        <p:attrNameLst>
                                          <p:attrName>style.visibility</p:attrName>
                                        </p:attrNameLst>
                                      </p:cBhvr>
                                      <p:to>
                                        <p:strVal val="visible"/>
                                      </p:to>
                                    </p:set>
                                    <p:anim calcmode="lin" valueType="num">
                                      <p:cBhvr additive="base">
                                        <p:cTn id="11" dur="500"/>
                                        <p:tgtEl>
                                          <p:spTgt spid="1010"/>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032"/>
                                        </p:tgtEl>
                                        <p:attrNameLst>
                                          <p:attrName>style.visibility</p:attrName>
                                        </p:attrNameLst>
                                      </p:cBhvr>
                                      <p:to>
                                        <p:strVal val="visible"/>
                                      </p:to>
                                    </p:set>
                                    <p:anim calcmode="lin" valueType="num">
                                      <p:cBhvr additive="base">
                                        <p:cTn id="15" dur="500"/>
                                        <p:tgtEl>
                                          <p:spTgt spid="1032"/>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014"/>
                                        </p:tgtEl>
                                        <p:attrNameLst>
                                          <p:attrName>style.visibility</p:attrName>
                                        </p:attrNameLst>
                                      </p:cBhvr>
                                      <p:to>
                                        <p:strVal val="visible"/>
                                      </p:to>
                                    </p:set>
                                    <p:anim calcmode="lin" valueType="num">
                                      <p:cBhvr additive="base">
                                        <p:cTn id="19" dur="500"/>
                                        <p:tgtEl>
                                          <p:spTgt spid="1014"/>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p:tgtEl>
                                          <p:spTgt spid="1028"/>
                                        </p:tgtEl>
                                        <p:attrNameLst>
                                          <p:attrName>ppt_x</p:attrName>
                                        </p:attrNameLst>
                                      </p:cBhvr>
                                      <p:tavLst>
                                        <p:tav tm="0">
                                          <p:val>
                                            <p:strVal val="#ppt_x-1"/>
                                          </p:val>
                                        </p:tav>
                                        <p:tav tm="100000">
                                          <p:val>
                                            <p:strVal val="#ppt_x"/>
                                          </p:val>
                                        </p:tav>
                                      </p:tavLst>
                                    </p:anim>
                                  </p:childTnLst>
                                </p:cTn>
                              </p:par>
                              <p:par>
                                <p:cTn id="24" presetID="2" presetClass="entr" presetSubtype="4" fill="hold" nodeType="withEffect">
                                  <p:stCondLst>
                                    <p:cond delay="0"/>
                                  </p:stCondLst>
                                  <p:childTnLst>
                                    <p:set>
                                      <p:cBhvr>
                                        <p:cTn id="25" dur="1" fill="hold">
                                          <p:stCondLst>
                                            <p:cond delay="0"/>
                                          </p:stCondLst>
                                        </p:cTn>
                                        <p:tgtEl>
                                          <p:spTgt spid="1040"/>
                                        </p:tgtEl>
                                        <p:attrNameLst>
                                          <p:attrName>style.visibility</p:attrName>
                                        </p:attrNameLst>
                                      </p:cBhvr>
                                      <p:to>
                                        <p:strVal val="visible"/>
                                      </p:to>
                                    </p:set>
                                    <p:anim calcmode="lin" valueType="num">
                                      <p:cBhvr additive="base">
                                        <p:cTn id="26" dur="1000"/>
                                        <p:tgtEl>
                                          <p:spTgt spid="10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sldNum" idx="12"/>
          </p:nvPr>
        </p:nvSpPr>
        <p:spPr>
          <a:xfrm>
            <a:off x="8553450" y="5021494"/>
            <a:ext cx="533399" cy="126900"/>
          </a:xfrm>
          <a:prstGeom prst="rect">
            <a:avLst/>
          </a:prstGeom>
          <a:noFill/>
          <a:ln>
            <a:noFill/>
          </a:ln>
        </p:spPr>
        <p:txBody>
          <a:bodyPr lIns="0" tIns="0" rIns="0" bIns="0" anchor="t" anchorCtr="0">
            <a:noAutofit/>
          </a:bodyPr>
          <a:lstStyle/>
          <a:p>
            <a:pPr marL="0" marR="0" lvl="0" indent="0" algn="l" rtl="0">
              <a:spcBef>
                <a:spcPts val="0"/>
              </a:spcBef>
              <a:buClr>
                <a:srgbClr val="000000"/>
              </a:buClr>
              <a:buSzPct val="25000"/>
              <a:buFont typeface="Arial"/>
              <a:buNone/>
            </a:pPr>
            <a:fld id="{00000000-1234-1234-1234-123412341234}" type="slidenum">
              <a:rPr lang="en-US" sz="1800" b="0" i="0" u="none" strike="noStrike" cap="none">
                <a:solidFill>
                  <a:schemeClr val="dk1"/>
                </a:solidFill>
                <a:latin typeface="Source Sans Pro"/>
                <a:ea typeface="Source Sans Pro"/>
                <a:cs typeface="Source Sans Pro"/>
                <a:sym typeface="Source Sans Pro"/>
              </a:rPr>
              <a:t>3</a:t>
            </a:fld>
            <a:endParaRPr lang="en-US" sz="1800" b="0" i="0" u="none" strike="noStrike" cap="none">
              <a:solidFill>
                <a:schemeClr val="dk1"/>
              </a:solidFill>
              <a:latin typeface="Source Sans Pro"/>
              <a:ea typeface="Source Sans Pro"/>
              <a:cs typeface="Source Sans Pro"/>
              <a:sym typeface="Source Sans Pro"/>
            </a:endParaRPr>
          </a:p>
        </p:txBody>
      </p:sp>
      <p:pic>
        <p:nvPicPr>
          <p:cNvPr id="154" name="Shape 154"/>
          <p:cNvPicPr preferRelativeResize="0"/>
          <p:nvPr/>
        </p:nvPicPr>
        <p:blipFill rotWithShape="1">
          <a:blip r:embed="rId3">
            <a:alphaModFix/>
          </a:blip>
          <a:srcRect/>
          <a:stretch/>
        </p:blipFill>
        <p:spPr>
          <a:xfrm>
            <a:off x="1343462" y="1606813"/>
            <a:ext cx="6101398" cy="3092398"/>
          </a:xfrm>
          <a:prstGeom prst="rect">
            <a:avLst/>
          </a:prstGeom>
          <a:noFill/>
          <a:ln>
            <a:noFill/>
          </a:ln>
        </p:spPr>
      </p:pic>
      <p:sp>
        <p:nvSpPr>
          <p:cNvPr id="155" name="Shape 155"/>
          <p:cNvSpPr/>
          <p:nvPr/>
        </p:nvSpPr>
        <p:spPr>
          <a:xfrm>
            <a:off x="788591" y="235802"/>
            <a:ext cx="7200985" cy="1291468"/>
          </a:xfrm>
          <a:prstGeom prst="rect">
            <a:avLst/>
          </a:prstGeom>
          <a:noFill/>
          <a:ln>
            <a:noFill/>
          </a:ln>
        </p:spPr>
        <p:txBody>
          <a:bodyPr lIns="0" tIns="0" rIns="0" bIns="0" anchor="t" anchorCtr="0">
            <a:noAutofit/>
          </a:bodyPr>
          <a:lstStyle/>
          <a:p>
            <a:pPr marL="0" marR="0" lvl="0" indent="0" algn="l" rtl="0">
              <a:spcBef>
                <a:spcPts val="0"/>
              </a:spcBef>
              <a:buClr>
                <a:srgbClr val="F5F5F5"/>
              </a:buClr>
              <a:buSzPct val="25000"/>
              <a:buFont typeface="Arial"/>
              <a:buNone/>
            </a:pPr>
            <a:r>
              <a:rPr lang="en-US" sz="2400" b="0" i="0" u="none" strike="noStrike" cap="none">
                <a:solidFill>
                  <a:srgbClr val="F5F5F5"/>
                </a:solidFill>
                <a:latin typeface="Arial"/>
                <a:ea typeface="Arial"/>
                <a:cs typeface="Arial"/>
                <a:sym typeface="Arial"/>
              </a:rPr>
              <a:t>“</a:t>
            </a:r>
            <a:r>
              <a:rPr lang="en-US" sz="2400" b="0" i="0" u="none" strike="noStrike" cap="none">
                <a:solidFill>
                  <a:srgbClr val="29756E"/>
                </a:solidFill>
                <a:latin typeface="Arial"/>
                <a:ea typeface="Arial"/>
                <a:cs typeface="Arial"/>
                <a:sym typeface="Arial"/>
              </a:rPr>
              <a:t> </a:t>
            </a:r>
            <a:r>
              <a:rPr lang="en-US" sz="2400" b="0" i="0" u="none" strike="noStrike" cap="none">
                <a:solidFill>
                  <a:srgbClr val="F5F5F5"/>
                </a:solidFill>
                <a:latin typeface="Arial"/>
                <a:ea typeface="Arial"/>
                <a:cs typeface="Arial"/>
                <a:sym typeface="Arial"/>
              </a:rPr>
              <a:t>BOSH is an open-source tool chain for release engineering, deployment and lifecycle management of large-scale distributed services</a:t>
            </a:r>
            <a:r>
              <a:rPr lang="en-US" sz="2400" b="0" i="0" u="none" strike="noStrike" cap="none">
                <a:solidFill>
                  <a:srgbClr val="29756E"/>
                </a:solidFill>
                <a:latin typeface="Arial"/>
                <a:ea typeface="Arial"/>
                <a:cs typeface="Arial"/>
                <a:sym typeface="Arial"/>
              </a:rPr>
              <a:t> </a:t>
            </a:r>
            <a:r>
              <a:rPr lang="en-US" sz="2400" b="0" i="0" u="none" strike="noStrike" cap="none">
                <a:solidFill>
                  <a:srgbClr val="F5F5F5"/>
                </a:solidFill>
                <a:latin typeface="Arial"/>
                <a:ea typeface="Arial"/>
                <a:cs typeface="Arial"/>
                <a:sym typeface="Arial"/>
              </a:rPr>
              <a:t>”</a:t>
            </a:r>
          </a:p>
        </p:txBody>
      </p:sp>
    </p:spTree>
  </p:cSld>
  <p:clrMapOvr>
    <a:masterClrMapping/>
  </p:clrMapOvr>
  <p:transition xmlns:p14="http://schemas.microsoft.com/office/powerpoint/2010/mai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Shape 1048"/>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008881"/>
              </a:buClr>
              <a:buSzPct val="25000"/>
              <a:buFont typeface="Arial"/>
              <a:buNone/>
            </a:pPr>
            <a:r>
              <a:rPr lang="en-US" sz="3200" b="0" i="0" u="none" strike="noStrike" cap="none">
                <a:solidFill>
                  <a:srgbClr val="008881"/>
                </a:solidFill>
                <a:latin typeface="Arial"/>
                <a:ea typeface="Arial"/>
                <a:cs typeface="Arial"/>
                <a:sym typeface="Arial"/>
              </a:rPr>
              <a:t>How Pivotal CF enables four layers of HA</a:t>
            </a:r>
          </a:p>
        </p:txBody>
      </p:sp>
      <p:sp>
        <p:nvSpPr>
          <p:cNvPr id="1049" name="Shape 1049"/>
          <p:cNvSpPr txBox="1"/>
          <p:nvPr/>
        </p:nvSpPr>
        <p:spPr>
          <a:xfrm>
            <a:off x="175529" y="3119816"/>
            <a:ext cx="1344612" cy="709612"/>
          </a:xfrm>
          <a:prstGeom prst="rect">
            <a:avLst/>
          </a:prstGeom>
          <a:noFill/>
          <a:ln w="9525" cap="flat" cmpd="sng">
            <a:solidFill>
              <a:srgbClr val="7C7C7C"/>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a:solidFill>
                  <a:srgbClr val="FFFFFF"/>
                </a:solidFill>
                <a:latin typeface="Source Sans Pro"/>
                <a:ea typeface="Source Sans Pro"/>
                <a:cs typeface="Source Sans Pro"/>
                <a:sym typeface="Source Sans Pro"/>
              </a:rPr>
              <a:t>If an </a:t>
            </a:r>
            <a:r>
              <a:rPr lang="en-US" sz="900" b="1">
                <a:solidFill>
                  <a:srgbClr val="FFFFFF"/>
                </a:solidFill>
                <a:latin typeface="Source Sans Pro"/>
                <a:ea typeface="Source Sans Pro"/>
                <a:cs typeface="Source Sans Pro"/>
                <a:sym typeface="Source Sans Pro"/>
              </a:rPr>
              <a:t>app fails,</a:t>
            </a:r>
            <a:r>
              <a:rPr lang="en-US" sz="900">
                <a:solidFill>
                  <a:srgbClr val="FFFFFF"/>
                </a:solidFill>
                <a:latin typeface="Source Sans Pro"/>
                <a:ea typeface="Source Sans Pro"/>
                <a:cs typeface="Source Sans Pro"/>
                <a:sym typeface="Source Sans Pro"/>
              </a:rPr>
              <a:t> </a:t>
            </a:r>
            <a:r>
              <a:rPr lang="en-US" sz="900" b="0" i="0" u="none" strike="noStrike" cap="none">
                <a:solidFill>
                  <a:srgbClr val="FFFFFF"/>
                </a:solidFill>
                <a:latin typeface="Source Sans Pro"/>
                <a:ea typeface="Source Sans Pro"/>
                <a:cs typeface="Source Sans Pro"/>
                <a:sym typeface="Source Sans Pro"/>
              </a:rPr>
              <a:t>PCF reboots app in a new container.</a:t>
            </a:r>
          </a:p>
        </p:txBody>
      </p:sp>
      <p:sp>
        <p:nvSpPr>
          <p:cNvPr id="1050" name="Shape 1050"/>
          <p:cNvSpPr/>
          <p:nvPr/>
        </p:nvSpPr>
        <p:spPr>
          <a:xfrm>
            <a:off x="214482" y="3925407"/>
            <a:ext cx="1282728" cy="509886"/>
          </a:xfrm>
          <a:prstGeom prst="homePlate">
            <a:avLst>
              <a:gd name="adj" fmla="val 50000"/>
            </a:avLst>
          </a:prstGeom>
          <a:gradFill>
            <a:gsLst>
              <a:gs pos="0">
                <a:srgbClr val="019B8C"/>
              </a:gs>
              <a:gs pos="100000">
                <a:srgbClr val="9FE9DB"/>
              </a:gs>
            </a:gsLst>
            <a:lin ang="16200000" scaled="0"/>
          </a:gra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1800">
                <a:solidFill>
                  <a:schemeClr val="dk2"/>
                </a:solidFill>
                <a:latin typeface="Source Sans Pro"/>
                <a:ea typeface="Source Sans Pro"/>
                <a:cs typeface="Source Sans Pro"/>
                <a:sym typeface="Source Sans Pro"/>
              </a:rPr>
              <a:t>App Fail</a:t>
            </a:r>
          </a:p>
        </p:txBody>
      </p:sp>
      <p:sp>
        <p:nvSpPr>
          <p:cNvPr id="1051" name="Shape 1051"/>
          <p:cNvSpPr/>
          <p:nvPr/>
        </p:nvSpPr>
        <p:spPr>
          <a:xfrm>
            <a:off x="2101951" y="3925407"/>
            <a:ext cx="1574587" cy="509886"/>
          </a:xfrm>
          <a:prstGeom prst="homePlate">
            <a:avLst>
              <a:gd name="adj" fmla="val 50000"/>
            </a:avLst>
          </a:prstGeom>
          <a:gradFill>
            <a:gsLst>
              <a:gs pos="0">
                <a:srgbClr val="019B8C"/>
              </a:gs>
              <a:gs pos="100000">
                <a:srgbClr val="9FE9DB"/>
              </a:gs>
            </a:gsLst>
            <a:lin ang="16200000" scaled="0"/>
          </a:gra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1800">
                <a:solidFill>
                  <a:srgbClr val="292929"/>
                </a:solidFill>
                <a:latin typeface="Source Sans Pro"/>
                <a:ea typeface="Source Sans Pro"/>
                <a:cs typeface="Source Sans Pro"/>
                <a:sym typeface="Source Sans Pro"/>
              </a:rPr>
              <a:t>Process Fail</a:t>
            </a:r>
          </a:p>
        </p:txBody>
      </p:sp>
      <p:grpSp>
        <p:nvGrpSpPr>
          <p:cNvPr id="1052" name="Shape 1052"/>
          <p:cNvGrpSpPr/>
          <p:nvPr/>
        </p:nvGrpSpPr>
        <p:grpSpPr>
          <a:xfrm>
            <a:off x="247616" y="1138592"/>
            <a:ext cx="1204912" cy="1656156"/>
            <a:chOff x="240619" y="1409700"/>
            <a:chExt cx="1204912" cy="1656156"/>
          </a:xfrm>
        </p:grpSpPr>
        <p:sp>
          <p:nvSpPr>
            <p:cNvPr id="1053" name="Shape 1053"/>
            <p:cNvSpPr txBox="1"/>
            <p:nvPr/>
          </p:nvSpPr>
          <p:spPr>
            <a:xfrm>
              <a:off x="240619" y="1409700"/>
              <a:ext cx="1204912" cy="1656156"/>
            </a:xfrm>
            <a:prstGeom prst="rect">
              <a:avLst/>
            </a:prstGeom>
            <a:solidFill>
              <a:schemeClr val="accent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Sans Pro"/>
                <a:buNone/>
              </a:pPr>
              <a:r>
                <a:rPr lang="en-US" sz="1800" b="1" i="0" u="none" strike="noStrike" cap="none">
                  <a:solidFill>
                    <a:schemeClr val="dk1"/>
                  </a:solidFill>
                  <a:latin typeface="Source Sans Pro"/>
                  <a:ea typeface="Source Sans Pro"/>
                  <a:cs typeface="Source Sans Pro"/>
                  <a:sym typeface="Source Sans Pro"/>
                </a:rPr>
                <a:t>PCF</a:t>
              </a:r>
            </a:p>
          </p:txBody>
        </p:sp>
        <p:sp>
          <p:nvSpPr>
            <p:cNvPr id="1054" name="Shape 1054"/>
            <p:cNvSpPr/>
            <p:nvPr/>
          </p:nvSpPr>
          <p:spPr>
            <a:xfrm>
              <a:off x="408213" y="1830077"/>
              <a:ext cx="263070" cy="398570"/>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055" name="Shape 1055"/>
            <p:cNvSpPr/>
            <p:nvPr/>
          </p:nvSpPr>
          <p:spPr>
            <a:xfrm>
              <a:off x="752583" y="1817578"/>
              <a:ext cx="263070" cy="415265"/>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56" name="Shape 1056"/>
            <p:cNvSpPr/>
            <p:nvPr/>
          </p:nvSpPr>
          <p:spPr>
            <a:xfrm>
              <a:off x="1096395" y="1814677"/>
              <a:ext cx="263070" cy="424918"/>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057" name="Shape 1057"/>
            <p:cNvSpPr/>
            <p:nvPr/>
          </p:nvSpPr>
          <p:spPr>
            <a:xfrm>
              <a:off x="743164" y="2566664"/>
              <a:ext cx="263070" cy="415265"/>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058" name="Shape 1058"/>
            <p:cNvCxnSpPr>
              <a:stCxn id="1055" idx="2"/>
              <a:endCxn id="1057"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sp>
        <p:nvSpPr>
          <p:cNvPr id="1059" name="Shape 1059"/>
          <p:cNvSpPr txBox="1"/>
          <p:nvPr/>
        </p:nvSpPr>
        <p:spPr>
          <a:xfrm>
            <a:off x="2113771" y="3124780"/>
            <a:ext cx="1344612" cy="709612"/>
          </a:xfrm>
          <a:prstGeom prst="rect">
            <a:avLst/>
          </a:prstGeom>
          <a:noFill/>
          <a:ln w="9525" cap="flat" cmpd="sng">
            <a:solidFill>
              <a:srgbClr val="7C7C7C"/>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a:solidFill>
                  <a:srgbClr val="FFFFFF"/>
                </a:solidFill>
                <a:latin typeface="Source Sans Pro"/>
                <a:ea typeface="Source Sans Pro"/>
                <a:cs typeface="Source Sans Pro"/>
                <a:sym typeface="Source Sans Pro"/>
              </a:rPr>
              <a:t>If a </a:t>
            </a:r>
            <a:r>
              <a:rPr lang="en-US" sz="900" b="1">
                <a:solidFill>
                  <a:srgbClr val="FFFFFF"/>
                </a:solidFill>
                <a:latin typeface="Source Sans Pro"/>
                <a:ea typeface="Source Sans Pro"/>
                <a:cs typeface="Source Sans Pro"/>
                <a:sym typeface="Source Sans Pro"/>
              </a:rPr>
              <a:t>process fails, </a:t>
            </a:r>
            <a:r>
              <a:rPr lang="en-US" sz="900" b="0" i="0" u="none" strike="noStrike" cap="none">
                <a:solidFill>
                  <a:srgbClr val="FFFFFF"/>
                </a:solidFill>
                <a:latin typeface="Source Sans Pro"/>
                <a:ea typeface="Source Sans Pro"/>
                <a:cs typeface="Source Sans Pro"/>
                <a:sym typeface="Source Sans Pro"/>
              </a:rPr>
              <a:t>PCF restarts the process</a:t>
            </a:r>
          </a:p>
        </p:txBody>
      </p:sp>
      <p:grpSp>
        <p:nvGrpSpPr>
          <p:cNvPr id="1060" name="Shape 1060"/>
          <p:cNvGrpSpPr/>
          <p:nvPr/>
        </p:nvGrpSpPr>
        <p:grpSpPr>
          <a:xfrm>
            <a:off x="2140360" y="1118335"/>
            <a:ext cx="1204912" cy="1656156"/>
            <a:chOff x="258762" y="1409700"/>
            <a:chExt cx="1204912" cy="1656156"/>
          </a:xfrm>
        </p:grpSpPr>
        <p:sp>
          <p:nvSpPr>
            <p:cNvPr id="1061" name="Shape 1061"/>
            <p:cNvSpPr txBox="1"/>
            <p:nvPr/>
          </p:nvSpPr>
          <p:spPr>
            <a:xfrm>
              <a:off x="258762" y="1409700"/>
              <a:ext cx="1204912" cy="1656156"/>
            </a:xfrm>
            <a:prstGeom prst="rect">
              <a:avLst/>
            </a:prstGeom>
            <a:solidFill>
              <a:schemeClr val="accent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Sans Pro"/>
                <a:buNone/>
              </a:pPr>
              <a:r>
                <a:rPr lang="en-US" sz="1800" b="1" i="0" u="none" strike="noStrike" cap="none">
                  <a:solidFill>
                    <a:schemeClr val="dk1"/>
                  </a:solidFill>
                  <a:latin typeface="Source Sans Pro"/>
                  <a:ea typeface="Source Sans Pro"/>
                  <a:cs typeface="Source Sans Pro"/>
                  <a:sym typeface="Source Sans Pro"/>
                </a:rPr>
                <a:t>PCF</a:t>
              </a:r>
            </a:p>
          </p:txBody>
        </p:sp>
        <p:sp>
          <p:nvSpPr>
            <p:cNvPr id="1062" name="Shape 1062"/>
            <p:cNvSpPr/>
            <p:nvPr/>
          </p:nvSpPr>
          <p:spPr>
            <a:xfrm>
              <a:off x="315413" y="1849913"/>
              <a:ext cx="343811" cy="296449"/>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A</a:t>
              </a:r>
            </a:p>
          </p:txBody>
        </p:sp>
        <p:sp>
          <p:nvSpPr>
            <p:cNvPr id="1063" name="Shape 1063"/>
            <p:cNvSpPr/>
            <p:nvPr/>
          </p:nvSpPr>
          <p:spPr>
            <a:xfrm>
              <a:off x="677925" y="1841691"/>
              <a:ext cx="343811" cy="308864"/>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64" name="Shape 1064"/>
            <p:cNvSpPr/>
            <p:nvPr/>
          </p:nvSpPr>
          <p:spPr>
            <a:xfrm>
              <a:off x="1048950" y="1841265"/>
              <a:ext cx="343811" cy="316046"/>
            </a:xfrm>
            <a:prstGeom prst="rect">
              <a:avLst/>
            </a:prstGeom>
            <a:solidFill>
              <a:schemeClr val="accent2"/>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grpSp>
      <p:sp>
        <p:nvSpPr>
          <p:cNvPr id="1065" name="Shape 1065"/>
          <p:cNvSpPr/>
          <p:nvPr/>
        </p:nvSpPr>
        <p:spPr>
          <a:xfrm>
            <a:off x="785235" y="1809416"/>
            <a:ext cx="212276" cy="150855"/>
          </a:xfrm>
          <a:custGeom>
            <a:avLst/>
            <a:gdLst/>
            <a:ahLst/>
            <a:cxnLst/>
            <a:rect l="0" t="0" r="0" b="0"/>
            <a:pathLst>
              <a:path w="120000" h="120000" extrusionOk="0">
                <a:moveTo>
                  <a:pt x="0" y="20999"/>
                </a:moveTo>
                <a:lnTo>
                  <a:pt x="20999" y="0"/>
                </a:lnTo>
                <a:lnTo>
                  <a:pt x="60000" y="39000"/>
                </a:lnTo>
                <a:lnTo>
                  <a:pt x="99000" y="0"/>
                </a:lnTo>
                <a:lnTo>
                  <a:pt x="120000" y="20999"/>
                </a:lnTo>
                <a:lnTo>
                  <a:pt x="80999" y="60000"/>
                </a:lnTo>
                <a:lnTo>
                  <a:pt x="120000" y="99000"/>
                </a:lnTo>
                <a:lnTo>
                  <a:pt x="99000" y="120000"/>
                </a:lnTo>
                <a:lnTo>
                  <a:pt x="60000" y="80999"/>
                </a:lnTo>
                <a:lnTo>
                  <a:pt x="20999" y="120000"/>
                </a:lnTo>
                <a:lnTo>
                  <a:pt x="0" y="99000"/>
                </a:lnTo>
                <a:lnTo>
                  <a:pt x="39000" y="60000"/>
                </a:lnTo>
                <a:lnTo>
                  <a:pt x="0" y="20999"/>
                </a:lnTo>
                <a:close/>
              </a:path>
            </a:pathLst>
          </a:custGeom>
          <a:solidFill>
            <a:srgbClr val="CC0000"/>
          </a:solidFill>
          <a:ln w="19050" cap="flat" cmpd="sng">
            <a:solidFill>
              <a:srgbClr val="CC0000"/>
            </a:solidFill>
            <a:prstDash val="solid"/>
            <a:round/>
            <a:headEnd type="none" w="med" len="med"/>
            <a:tailEnd type="none" w="med" len="med"/>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Font typeface="Source Sans Pro"/>
              <a:buNone/>
            </a:pPr>
            <a:endParaRPr sz="600" b="0" i="0" u="none" strike="noStrike" cap="none">
              <a:solidFill>
                <a:schemeClr val="dk1"/>
              </a:solidFill>
              <a:latin typeface="Arial"/>
              <a:ea typeface="Arial"/>
              <a:cs typeface="Arial"/>
              <a:sym typeface="Arial"/>
            </a:endParaRPr>
          </a:p>
        </p:txBody>
      </p:sp>
      <p:sp>
        <p:nvSpPr>
          <p:cNvPr id="1066" name="Shape 1066"/>
          <p:cNvSpPr/>
          <p:nvPr/>
        </p:nvSpPr>
        <p:spPr>
          <a:xfrm>
            <a:off x="2244566" y="1956491"/>
            <a:ext cx="972766" cy="250990"/>
          </a:xfrm>
          <a:prstGeom prst="rect">
            <a:avLst/>
          </a:prstGeom>
          <a:solidFill>
            <a:srgbClr val="BFBFBF">
              <a:alpha val="74901"/>
            </a:srgbClr>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Process</a:t>
            </a:r>
          </a:p>
        </p:txBody>
      </p:sp>
      <p:sp>
        <p:nvSpPr>
          <p:cNvPr id="1067" name="Shape 1067"/>
          <p:cNvSpPr/>
          <p:nvPr/>
        </p:nvSpPr>
        <p:spPr>
          <a:xfrm>
            <a:off x="2916731" y="1894691"/>
            <a:ext cx="197610" cy="355332"/>
          </a:xfrm>
          <a:custGeom>
            <a:avLst/>
            <a:gdLst/>
            <a:ahLst/>
            <a:cxnLst/>
            <a:rect l="0" t="0" r="0" b="0"/>
            <a:pathLst>
              <a:path w="120000" h="120000" extrusionOk="0">
                <a:moveTo>
                  <a:pt x="0" y="20999"/>
                </a:moveTo>
                <a:lnTo>
                  <a:pt x="20999" y="0"/>
                </a:lnTo>
                <a:lnTo>
                  <a:pt x="60000" y="39000"/>
                </a:lnTo>
                <a:lnTo>
                  <a:pt x="99000" y="0"/>
                </a:lnTo>
                <a:lnTo>
                  <a:pt x="120000" y="20999"/>
                </a:lnTo>
                <a:lnTo>
                  <a:pt x="80999" y="60000"/>
                </a:lnTo>
                <a:lnTo>
                  <a:pt x="120000" y="99000"/>
                </a:lnTo>
                <a:lnTo>
                  <a:pt x="99000" y="120000"/>
                </a:lnTo>
                <a:lnTo>
                  <a:pt x="60000" y="80999"/>
                </a:lnTo>
                <a:lnTo>
                  <a:pt x="20999" y="120000"/>
                </a:lnTo>
                <a:lnTo>
                  <a:pt x="0" y="99000"/>
                </a:lnTo>
                <a:lnTo>
                  <a:pt x="39000" y="60000"/>
                </a:lnTo>
                <a:lnTo>
                  <a:pt x="0" y="20999"/>
                </a:lnTo>
                <a:close/>
              </a:path>
            </a:pathLst>
          </a:custGeom>
          <a:solidFill>
            <a:srgbClr val="CC0000"/>
          </a:solidFill>
          <a:ln w="19050" cap="flat" cmpd="sng">
            <a:solidFill>
              <a:srgbClr val="CC0000"/>
            </a:solidFill>
            <a:prstDash val="solid"/>
            <a:round/>
            <a:headEnd type="none" w="med" len="med"/>
            <a:tailEnd type="none" w="med" len="med"/>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Font typeface="Source Sans Pro"/>
              <a:buNone/>
            </a:pPr>
            <a:endParaRPr sz="600" b="0" i="0" u="none" strike="noStrike" cap="none">
              <a:solidFill>
                <a:schemeClr val="dk1"/>
              </a:solidFill>
              <a:latin typeface="Arial"/>
              <a:ea typeface="Arial"/>
              <a:cs typeface="Arial"/>
              <a:sym typeface="Arial"/>
            </a:endParaRPr>
          </a:p>
        </p:txBody>
      </p:sp>
      <p:grpSp>
        <p:nvGrpSpPr>
          <p:cNvPr id="1068" name="Shape 1068"/>
          <p:cNvGrpSpPr/>
          <p:nvPr/>
        </p:nvGrpSpPr>
        <p:grpSpPr>
          <a:xfrm>
            <a:off x="6517789" y="1131973"/>
            <a:ext cx="2349134" cy="3276147"/>
            <a:chOff x="6517789" y="1284695"/>
            <a:chExt cx="2349134" cy="3276147"/>
          </a:xfrm>
        </p:grpSpPr>
        <p:sp>
          <p:nvSpPr>
            <p:cNvPr id="1069" name="Shape 1069"/>
            <p:cNvSpPr/>
            <p:nvPr/>
          </p:nvSpPr>
          <p:spPr>
            <a:xfrm>
              <a:off x="6665493" y="4050955"/>
              <a:ext cx="1282728" cy="509886"/>
            </a:xfrm>
            <a:prstGeom prst="homePlate">
              <a:avLst>
                <a:gd name="adj" fmla="val 50000"/>
              </a:avLst>
            </a:prstGeom>
            <a:gradFill>
              <a:gsLst>
                <a:gs pos="0">
                  <a:srgbClr val="019B8C"/>
                </a:gs>
                <a:gs pos="100000">
                  <a:srgbClr val="9FE9DB"/>
                </a:gs>
              </a:gsLst>
              <a:lin ang="16200000" scaled="0"/>
            </a:gra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1800">
                  <a:solidFill>
                    <a:srgbClr val="292929"/>
                  </a:solidFill>
                  <a:latin typeface="Source Sans Pro"/>
                  <a:ea typeface="Source Sans Pro"/>
                  <a:cs typeface="Source Sans Pro"/>
                  <a:sym typeface="Source Sans Pro"/>
                </a:rPr>
                <a:t>Rack Fail</a:t>
              </a:r>
            </a:p>
          </p:txBody>
        </p:sp>
        <p:sp>
          <p:nvSpPr>
            <p:cNvPr id="1070" name="Shape 1070"/>
            <p:cNvSpPr txBox="1"/>
            <p:nvPr/>
          </p:nvSpPr>
          <p:spPr>
            <a:xfrm>
              <a:off x="6544553" y="3218597"/>
              <a:ext cx="1502960" cy="768564"/>
            </a:xfrm>
            <a:prstGeom prst="rect">
              <a:avLst/>
            </a:prstGeom>
            <a:noFill/>
            <a:ln w="9525" cap="flat" cmpd="sng">
              <a:solidFill>
                <a:srgbClr val="7C7C7C"/>
              </a:solidFill>
              <a:prstDash val="solid"/>
              <a:round/>
              <a:headEnd type="none" w="med" len="med"/>
              <a:tailEnd type="none" w="med" len="med"/>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SzPct val="25000"/>
                <a:buFont typeface="Source Sans Pro"/>
                <a:buNone/>
              </a:pPr>
              <a:r>
                <a:rPr lang="en-US" sz="930">
                  <a:solidFill>
                    <a:srgbClr val="FFFFFF"/>
                  </a:solidFill>
                  <a:latin typeface="Source Sans Pro"/>
                  <a:ea typeface="Source Sans Pro"/>
                  <a:cs typeface="Source Sans Pro"/>
                  <a:sym typeface="Source Sans Pro"/>
                </a:rPr>
                <a:t>If </a:t>
              </a:r>
              <a:r>
                <a:rPr lang="en-US" sz="930" b="1">
                  <a:solidFill>
                    <a:srgbClr val="FFFFFF"/>
                  </a:solidFill>
                  <a:latin typeface="Source Sans Pro"/>
                  <a:ea typeface="Source Sans Pro"/>
                  <a:cs typeface="Source Sans Pro"/>
                  <a:sym typeface="Source Sans Pro"/>
                </a:rPr>
                <a:t>a datacenter rack fails</a:t>
              </a:r>
              <a:r>
                <a:rPr lang="en-US" sz="930">
                  <a:solidFill>
                    <a:srgbClr val="FFFFFF"/>
                  </a:solidFill>
                  <a:latin typeface="Source Sans Pro"/>
                  <a:ea typeface="Source Sans Pro"/>
                  <a:cs typeface="Source Sans Pro"/>
                  <a:sym typeface="Source Sans Pro"/>
                </a:rPr>
                <a:t>, PCF ensures applications stay running in multiple availability zones</a:t>
              </a:r>
            </a:p>
          </p:txBody>
        </p:sp>
        <p:grpSp>
          <p:nvGrpSpPr>
            <p:cNvPr id="1071" name="Shape 1071"/>
            <p:cNvGrpSpPr/>
            <p:nvPr/>
          </p:nvGrpSpPr>
          <p:grpSpPr>
            <a:xfrm>
              <a:off x="7867371" y="1284695"/>
              <a:ext cx="999552" cy="1732214"/>
              <a:chOff x="7633410" y="1284695"/>
              <a:chExt cx="999552" cy="1732214"/>
            </a:xfrm>
          </p:grpSpPr>
          <p:sp>
            <p:nvSpPr>
              <p:cNvPr id="1072" name="Shape 1072"/>
              <p:cNvSpPr txBox="1"/>
              <p:nvPr/>
            </p:nvSpPr>
            <p:spPr>
              <a:xfrm>
                <a:off x="7633410" y="1284695"/>
                <a:ext cx="999552" cy="1732214"/>
              </a:xfrm>
              <a:prstGeom prst="rect">
                <a:avLst/>
              </a:prstGeom>
              <a:solidFill>
                <a:srgbClr val="0C5B50"/>
              </a:solidFill>
              <a:ln w="19050" cap="rnd"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rgbClr val="FFFFFF"/>
                    </a:solidFill>
                    <a:latin typeface="Arial"/>
                    <a:ea typeface="Arial"/>
                    <a:cs typeface="Arial"/>
                    <a:sym typeface="Arial"/>
                  </a:rPr>
                  <a:t>Zone 2</a:t>
                </a:r>
              </a:p>
            </p:txBody>
          </p:sp>
          <p:grpSp>
            <p:nvGrpSpPr>
              <p:cNvPr id="1073" name="Shape 1073"/>
              <p:cNvGrpSpPr/>
              <p:nvPr/>
            </p:nvGrpSpPr>
            <p:grpSpPr>
              <a:xfrm>
                <a:off x="7710109" y="1850467"/>
                <a:ext cx="388355" cy="424199"/>
                <a:chOff x="240619" y="1409700"/>
                <a:chExt cx="1204912" cy="1656156"/>
              </a:xfrm>
            </p:grpSpPr>
            <p:sp>
              <p:nvSpPr>
                <p:cNvPr id="1074" name="Shape 1074"/>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075" name="Shape 1075"/>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076" name="Shape 1076"/>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77" name="Shape 1077"/>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078" name="Shape 1078"/>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079" name="Shape 1079"/>
                <p:cNvCxnSpPr>
                  <a:stCxn id="1076" idx="2"/>
                  <a:endCxn id="1078"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080" name="Shape 1080"/>
              <p:cNvGrpSpPr/>
              <p:nvPr/>
            </p:nvGrpSpPr>
            <p:grpSpPr>
              <a:xfrm>
                <a:off x="8193782" y="1850467"/>
                <a:ext cx="388355" cy="424199"/>
                <a:chOff x="240619" y="1409700"/>
                <a:chExt cx="1204912" cy="1656156"/>
              </a:xfrm>
            </p:grpSpPr>
            <p:sp>
              <p:nvSpPr>
                <p:cNvPr id="1081" name="Shape 1081"/>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082" name="Shape 1082"/>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083" name="Shape 1083"/>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84" name="Shape 1084"/>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085" name="Shape 1085"/>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086" name="Shape 1086"/>
                <p:cNvCxnSpPr>
                  <a:stCxn id="1083" idx="2"/>
                  <a:endCxn id="1085"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087" name="Shape 1087"/>
              <p:cNvGrpSpPr/>
              <p:nvPr/>
            </p:nvGrpSpPr>
            <p:grpSpPr>
              <a:xfrm>
                <a:off x="8192152" y="2417603"/>
                <a:ext cx="388355" cy="424199"/>
                <a:chOff x="240619" y="1409700"/>
                <a:chExt cx="1204912" cy="1656156"/>
              </a:xfrm>
            </p:grpSpPr>
            <p:sp>
              <p:nvSpPr>
                <p:cNvPr id="1088" name="Shape 1088"/>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089" name="Shape 1089"/>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090" name="Shape 1090"/>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91" name="Shape 1091"/>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092" name="Shape 1092"/>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093" name="Shape 1093"/>
                <p:cNvCxnSpPr>
                  <a:stCxn id="1090" idx="2"/>
                  <a:endCxn id="1092"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094" name="Shape 1094"/>
              <p:cNvGrpSpPr/>
              <p:nvPr/>
            </p:nvGrpSpPr>
            <p:grpSpPr>
              <a:xfrm>
                <a:off x="7717355" y="2418343"/>
                <a:ext cx="388355" cy="424199"/>
                <a:chOff x="240619" y="1409700"/>
                <a:chExt cx="1204912" cy="1656156"/>
              </a:xfrm>
            </p:grpSpPr>
            <p:sp>
              <p:nvSpPr>
                <p:cNvPr id="1095" name="Shape 1095"/>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096" name="Shape 1096"/>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097" name="Shape 1097"/>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098" name="Shape 1098"/>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099" name="Shape 1099"/>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100" name="Shape 1100"/>
                <p:cNvCxnSpPr>
                  <a:stCxn id="1097" idx="2"/>
                  <a:endCxn id="1099"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grpSp>
          <p:nvGrpSpPr>
            <p:cNvPr id="1101" name="Shape 1101"/>
            <p:cNvGrpSpPr/>
            <p:nvPr/>
          </p:nvGrpSpPr>
          <p:grpSpPr>
            <a:xfrm>
              <a:off x="6517789" y="1284695"/>
              <a:ext cx="999552" cy="1732214"/>
              <a:chOff x="7633410" y="1284695"/>
              <a:chExt cx="999552" cy="1732214"/>
            </a:xfrm>
          </p:grpSpPr>
          <p:sp>
            <p:nvSpPr>
              <p:cNvPr id="1102" name="Shape 1102"/>
              <p:cNvSpPr txBox="1"/>
              <p:nvPr/>
            </p:nvSpPr>
            <p:spPr>
              <a:xfrm>
                <a:off x="7633410" y="1284695"/>
                <a:ext cx="999552" cy="1732214"/>
              </a:xfrm>
              <a:prstGeom prst="rect">
                <a:avLst/>
              </a:prstGeom>
              <a:solidFill>
                <a:srgbClr val="0C5B50"/>
              </a:solidFill>
              <a:ln w="19050" cap="rnd"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rgbClr val="FFFFFF"/>
                    </a:solidFill>
                    <a:latin typeface="Arial"/>
                    <a:ea typeface="Arial"/>
                    <a:cs typeface="Arial"/>
                    <a:sym typeface="Arial"/>
                  </a:rPr>
                  <a:t>Zone 1</a:t>
                </a:r>
              </a:p>
            </p:txBody>
          </p:sp>
          <p:grpSp>
            <p:nvGrpSpPr>
              <p:cNvPr id="1103" name="Shape 1103"/>
              <p:cNvGrpSpPr/>
              <p:nvPr/>
            </p:nvGrpSpPr>
            <p:grpSpPr>
              <a:xfrm>
                <a:off x="7710109" y="1850467"/>
                <a:ext cx="388355" cy="424199"/>
                <a:chOff x="240619" y="1409700"/>
                <a:chExt cx="1204912" cy="1656156"/>
              </a:xfrm>
            </p:grpSpPr>
            <p:sp>
              <p:nvSpPr>
                <p:cNvPr id="1104" name="Shape 1104"/>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105" name="Shape 1105"/>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106" name="Shape 1106"/>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107" name="Shape 1107"/>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108" name="Shape 1108"/>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109" name="Shape 1109"/>
                <p:cNvCxnSpPr>
                  <a:stCxn id="1106" idx="2"/>
                  <a:endCxn id="1108"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110" name="Shape 1110"/>
              <p:cNvGrpSpPr/>
              <p:nvPr/>
            </p:nvGrpSpPr>
            <p:grpSpPr>
              <a:xfrm>
                <a:off x="8193782" y="1850467"/>
                <a:ext cx="388355" cy="424199"/>
                <a:chOff x="240619" y="1409700"/>
                <a:chExt cx="1204912" cy="1656156"/>
              </a:xfrm>
            </p:grpSpPr>
            <p:sp>
              <p:nvSpPr>
                <p:cNvPr id="1111" name="Shape 1111"/>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112" name="Shape 1112"/>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113" name="Shape 1113"/>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114" name="Shape 1114"/>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115" name="Shape 1115"/>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116" name="Shape 1116"/>
                <p:cNvCxnSpPr>
                  <a:stCxn id="1113" idx="2"/>
                  <a:endCxn id="1115"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117" name="Shape 1117"/>
              <p:cNvGrpSpPr/>
              <p:nvPr/>
            </p:nvGrpSpPr>
            <p:grpSpPr>
              <a:xfrm>
                <a:off x="8192152" y="2417603"/>
                <a:ext cx="388355" cy="424199"/>
                <a:chOff x="240619" y="1409700"/>
                <a:chExt cx="1204912" cy="1656156"/>
              </a:xfrm>
            </p:grpSpPr>
            <p:sp>
              <p:nvSpPr>
                <p:cNvPr id="1118" name="Shape 1118"/>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119" name="Shape 1119"/>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120" name="Shape 1120"/>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121" name="Shape 1121"/>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122" name="Shape 1122"/>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123" name="Shape 1123"/>
                <p:cNvCxnSpPr>
                  <a:stCxn id="1120" idx="2"/>
                  <a:endCxn id="1122"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nvGrpSpPr>
              <p:cNvPr id="1124" name="Shape 1124"/>
              <p:cNvGrpSpPr/>
              <p:nvPr/>
            </p:nvGrpSpPr>
            <p:grpSpPr>
              <a:xfrm>
                <a:off x="7717355" y="2418343"/>
                <a:ext cx="388355" cy="424199"/>
                <a:chOff x="240619" y="1409700"/>
                <a:chExt cx="1204912" cy="1656156"/>
              </a:xfrm>
            </p:grpSpPr>
            <p:sp>
              <p:nvSpPr>
                <p:cNvPr id="1125" name="Shape 1125"/>
                <p:cNvSpPr txBox="1"/>
                <p:nvPr/>
              </p:nvSpPr>
              <p:spPr>
                <a:xfrm>
                  <a:off x="240619" y="1409700"/>
                  <a:ext cx="1204912" cy="1656156"/>
                </a:xfrm>
                <a:prstGeom prst="rect">
                  <a:avLst/>
                </a:prstGeom>
                <a:solidFill>
                  <a:schemeClr val="dk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90000"/>
                    </a:lnSpc>
                    <a:spcBef>
                      <a:spcPts val="0"/>
                    </a:spcBef>
                    <a:spcAft>
                      <a:spcPts val="0"/>
                    </a:spcAft>
                    <a:buClr>
                      <a:schemeClr val="dk1"/>
                    </a:buClr>
                    <a:buFont typeface="Source Sans Pro"/>
                    <a:buNone/>
                  </a:pPr>
                  <a:endParaRPr sz="1665" b="1" i="0" u="none" strike="noStrike" cap="none">
                    <a:solidFill>
                      <a:schemeClr val="dk1"/>
                    </a:solidFill>
                    <a:latin typeface="Source Sans Pro"/>
                    <a:ea typeface="Source Sans Pro"/>
                    <a:cs typeface="Source Sans Pro"/>
                    <a:sym typeface="Source Sans Pro"/>
                  </a:endParaRPr>
                </a:p>
              </p:txBody>
            </p:sp>
            <p:sp>
              <p:nvSpPr>
                <p:cNvPr id="1126" name="Shape 1126"/>
                <p:cNvSpPr/>
                <p:nvPr/>
              </p:nvSpPr>
              <p:spPr>
                <a:xfrm>
                  <a:off x="408213" y="1830077"/>
                  <a:ext cx="263070" cy="398570"/>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chemeClr val="dk2"/>
                      </a:solidFill>
                      <a:latin typeface="Source Sans Pro"/>
                      <a:ea typeface="Source Sans Pro"/>
                      <a:cs typeface="Source Sans Pro"/>
                      <a:sym typeface="Source Sans Pro"/>
                    </a:rPr>
                    <a:t>A</a:t>
                  </a:r>
                </a:p>
              </p:txBody>
            </p:sp>
            <p:sp>
              <p:nvSpPr>
                <p:cNvPr id="1127" name="Shape 1127"/>
                <p:cNvSpPr/>
                <p:nvPr/>
              </p:nvSpPr>
              <p:spPr>
                <a:xfrm>
                  <a:off x="752583" y="1817578"/>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128" name="Shape 1128"/>
                <p:cNvSpPr/>
                <p:nvPr/>
              </p:nvSpPr>
              <p:spPr>
                <a:xfrm>
                  <a:off x="1096395" y="1814677"/>
                  <a:ext cx="263070" cy="424918"/>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sp>
              <p:nvSpPr>
                <p:cNvPr id="1129" name="Shape 1129"/>
                <p:cNvSpPr/>
                <p:nvPr/>
              </p:nvSpPr>
              <p:spPr>
                <a:xfrm>
                  <a:off x="743164" y="2566664"/>
                  <a:ext cx="263070" cy="415265"/>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cxnSp>
              <p:nvCxnSpPr>
                <p:cNvPr id="1130" name="Shape 1130"/>
                <p:cNvCxnSpPr>
                  <a:stCxn id="1127" idx="2"/>
                  <a:endCxn id="1129" idx="0"/>
                </p:cNvCxnSpPr>
                <p:nvPr/>
              </p:nvCxnSpPr>
              <p:spPr>
                <a:xfrm flipH="1">
                  <a:off x="874818" y="2232843"/>
                  <a:ext cx="9300" cy="333900"/>
                </a:xfrm>
                <a:prstGeom prst="straightConnector1">
                  <a:avLst/>
                </a:prstGeom>
                <a:noFill/>
                <a:ln w="254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grpSp>
        </p:grpSp>
        <p:sp>
          <p:nvSpPr>
            <p:cNvPr id="1131" name="Shape 1131"/>
            <p:cNvSpPr/>
            <p:nvPr/>
          </p:nvSpPr>
          <p:spPr>
            <a:xfrm>
              <a:off x="6614877" y="1850466"/>
              <a:ext cx="822269" cy="1076745"/>
            </a:xfrm>
            <a:custGeom>
              <a:avLst/>
              <a:gdLst/>
              <a:ahLst/>
              <a:cxnLst/>
              <a:rect l="0" t="0" r="0" b="0"/>
              <a:pathLst>
                <a:path w="120000" h="120000" extrusionOk="0">
                  <a:moveTo>
                    <a:pt x="0" y="8506"/>
                  </a:moveTo>
                  <a:lnTo>
                    <a:pt x="25081" y="0"/>
                  </a:lnTo>
                  <a:lnTo>
                    <a:pt x="60000" y="41016"/>
                  </a:lnTo>
                  <a:lnTo>
                    <a:pt x="94918" y="0"/>
                  </a:lnTo>
                  <a:lnTo>
                    <a:pt x="120000" y="8506"/>
                  </a:lnTo>
                  <a:lnTo>
                    <a:pt x="76161" y="60000"/>
                  </a:lnTo>
                  <a:lnTo>
                    <a:pt x="120000" y="111493"/>
                  </a:lnTo>
                  <a:lnTo>
                    <a:pt x="94918" y="120000"/>
                  </a:lnTo>
                  <a:lnTo>
                    <a:pt x="60000" y="78983"/>
                  </a:lnTo>
                  <a:lnTo>
                    <a:pt x="25081" y="120000"/>
                  </a:lnTo>
                  <a:lnTo>
                    <a:pt x="0" y="111493"/>
                  </a:lnTo>
                  <a:lnTo>
                    <a:pt x="43838" y="60000"/>
                  </a:lnTo>
                  <a:lnTo>
                    <a:pt x="0" y="8506"/>
                  </a:lnTo>
                  <a:close/>
                </a:path>
              </a:pathLst>
            </a:custGeom>
            <a:solidFill>
              <a:srgbClr val="CC0000"/>
            </a:solidFill>
            <a:ln w="19050" cap="flat" cmpd="sng">
              <a:solidFill>
                <a:srgbClr val="CC0000"/>
              </a:solidFill>
              <a:prstDash val="solid"/>
              <a:round/>
              <a:headEnd type="none" w="med" len="med"/>
              <a:tailEnd type="none" w="med" len="med"/>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Font typeface="Source Sans Pro"/>
                <a:buNone/>
              </a:pPr>
              <a:endParaRPr sz="600" b="0" i="0" u="none" strike="noStrike" cap="none">
                <a:solidFill>
                  <a:schemeClr val="dk1"/>
                </a:solidFill>
                <a:latin typeface="Arial"/>
                <a:ea typeface="Arial"/>
                <a:cs typeface="Arial"/>
                <a:sym typeface="Arial"/>
              </a:endParaRPr>
            </a:p>
          </p:txBody>
        </p:sp>
      </p:grpSp>
      <p:sp>
        <p:nvSpPr>
          <p:cNvPr id="1132" name="Shape 1132"/>
          <p:cNvSpPr txBox="1"/>
          <p:nvPr/>
        </p:nvSpPr>
        <p:spPr>
          <a:xfrm>
            <a:off x="2178549" y="2159557"/>
            <a:ext cx="533808" cy="578112"/>
          </a:xfrm>
          <a:prstGeom prst="rect">
            <a:avLst/>
          </a:prstGeom>
          <a:noFill/>
          <a:ln w="19050" cap="rnd" cmpd="sng">
            <a:solidFill>
              <a:srgbClr val="BFBFBF"/>
            </a:solidFill>
            <a:prstDash val="dash"/>
            <a:round/>
            <a:headEnd type="none" w="med" len="med"/>
            <a:tailEnd type="none" w="med" len="med"/>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b="0" i="0" u="none" strike="noStrike" cap="none">
                <a:solidFill>
                  <a:schemeClr val="lt1"/>
                </a:solidFill>
                <a:latin typeface="Source Sans Pro"/>
                <a:ea typeface="Source Sans Pro"/>
                <a:cs typeface="Source Sans Pro"/>
                <a:sym typeface="Source Sans Pro"/>
              </a:rPr>
              <a:t>VM1</a:t>
            </a:r>
          </a:p>
        </p:txBody>
      </p:sp>
      <p:sp>
        <p:nvSpPr>
          <p:cNvPr id="1133" name="Shape 1133"/>
          <p:cNvSpPr txBox="1"/>
          <p:nvPr/>
        </p:nvSpPr>
        <p:spPr>
          <a:xfrm>
            <a:off x="2775858" y="2164164"/>
            <a:ext cx="534785" cy="578112"/>
          </a:xfrm>
          <a:prstGeom prst="rect">
            <a:avLst/>
          </a:prstGeom>
          <a:noFill/>
          <a:ln w="19050" cap="rnd" cmpd="sng">
            <a:solidFill>
              <a:srgbClr val="BFBFBF"/>
            </a:solidFill>
            <a:prstDash val="dash"/>
            <a:round/>
            <a:headEnd type="none" w="med" len="med"/>
            <a:tailEnd type="none" w="med" len="med"/>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b="0" i="0" u="none" strike="noStrike" cap="none">
                <a:solidFill>
                  <a:schemeClr val="lt1"/>
                </a:solidFill>
                <a:latin typeface="Source Sans Pro"/>
                <a:ea typeface="Source Sans Pro"/>
                <a:cs typeface="Source Sans Pro"/>
                <a:sym typeface="Source Sans Pro"/>
              </a:rPr>
              <a:t>VM2</a:t>
            </a:r>
          </a:p>
        </p:txBody>
      </p:sp>
      <p:grpSp>
        <p:nvGrpSpPr>
          <p:cNvPr id="1134" name="Shape 1134"/>
          <p:cNvGrpSpPr/>
          <p:nvPr/>
        </p:nvGrpSpPr>
        <p:grpSpPr>
          <a:xfrm>
            <a:off x="4061067" y="1054393"/>
            <a:ext cx="1943597" cy="3380899"/>
            <a:chOff x="4061067" y="1207115"/>
            <a:chExt cx="1943597" cy="3380899"/>
          </a:xfrm>
        </p:grpSpPr>
        <p:sp>
          <p:nvSpPr>
            <p:cNvPr id="1135" name="Shape 1135"/>
            <p:cNvSpPr txBox="1"/>
            <p:nvPr/>
          </p:nvSpPr>
          <p:spPr>
            <a:xfrm>
              <a:off x="4497367" y="2155066"/>
              <a:ext cx="1300162" cy="70961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dk1"/>
                </a:buClr>
                <a:buSzPct val="25000"/>
                <a:buFont typeface="Source Sans Pro"/>
                <a:buNone/>
              </a:pPr>
              <a:r>
                <a:rPr lang="en-US" sz="1200" b="1" i="0" u="none" strike="noStrike" cap="none">
                  <a:solidFill>
                    <a:schemeClr val="dk1"/>
                  </a:solidFill>
                  <a:latin typeface="Source Sans Pro"/>
                  <a:ea typeface="Source Sans Pro"/>
                  <a:cs typeface="Source Sans Pro"/>
                  <a:sym typeface="Source Sans Pro"/>
                </a:rPr>
                <a:t>3. </a:t>
              </a:r>
              <a:r>
                <a:rPr lang="en-US" sz="1200" b="0" i="0" u="none" strike="noStrike" cap="none">
                  <a:solidFill>
                    <a:schemeClr val="dk1"/>
                  </a:solidFill>
                  <a:latin typeface="Source Sans Pro"/>
                  <a:ea typeface="Source Sans Pro"/>
                  <a:cs typeface="Source Sans Pro"/>
                  <a:sym typeface="Source Sans Pro"/>
                </a:rPr>
                <a:t>Resurrector restarts failed VMs</a:t>
              </a:r>
            </a:p>
          </p:txBody>
        </p:sp>
        <p:sp>
          <p:nvSpPr>
            <p:cNvPr id="1136" name="Shape 1136"/>
            <p:cNvSpPr/>
            <p:nvPr/>
          </p:nvSpPr>
          <p:spPr>
            <a:xfrm>
              <a:off x="4275598" y="4078128"/>
              <a:ext cx="1282728" cy="509886"/>
            </a:xfrm>
            <a:prstGeom prst="homePlate">
              <a:avLst>
                <a:gd name="adj" fmla="val 50000"/>
              </a:avLst>
            </a:prstGeom>
            <a:gradFill>
              <a:gsLst>
                <a:gs pos="0">
                  <a:srgbClr val="019B8C"/>
                </a:gs>
                <a:gs pos="100000">
                  <a:srgbClr val="9FE9DB"/>
                </a:gs>
              </a:gsLst>
              <a:lin ang="16200000" scaled="0"/>
            </a:gra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1800">
                  <a:solidFill>
                    <a:srgbClr val="292929"/>
                  </a:solidFill>
                  <a:latin typeface="Source Sans Pro"/>
                  <a:ea typeface="Source Sans Pro"/>
                  <a:cs typeface="Source Sans Pro"/>
                  <a:sym typeface="Source Sans Pro"/>
                </a:rPr>
                <a:t>VM Fail</a:t>
              </a:r>
            </a:p>
          </p:txBody>
        </p:sp>
        <p:grpSp>
          <p:nvGrpSpPr>
            <p:cNvPr id="1137" name="Shape 1137"/>
            <p:cNvGrpSpPr/>
            <p:nvPr/>
          </p:nvGrpSpPr>
          <p:grpSpPr>
            <a:xfrm>
              <a:off x="4061067" y="1207115"/>
              <a:ext cx="1943597" cy="1792029"/>
              <a:chOff x="258762" y="1409700"/>
              <a:chExt cx="1204912" cy="1656156"/>
            </a:xfrm>
          </p:grpSpPr>
          <p:sp>
            <p:nvSpPr>
              <p:cNvPr id="1138" name="Shape 1138"/>
              <p:cNvSpPr txBox="1"/>
              <p:nvPr/>
            </p:nvSpPr>
            <p:spPr>
              <a:xfrm>
                <a:off x="258762" y="1409700"/>
                <a:ext cx="1204912" cy="1656156"/>
              </a:xfrm>
              <a:prstGeom prst="rect">
                <a:avLst/>
              </a:prstGeom>
              <a:solidFill>
                <a:schemeClr val="accent2"/>
              </a:solidFill>
              <a:ln w="19050" cap="rnd"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Sans Pro"/>
                  <a:buNone/>
                </a:pPr>
                <a:r>
                  <a:rPr lang="en-US" sz="1800" b="1" i="0" u="none" strike="noStrike" cap="none">
                    <a:solidFill>
                      <a:schemeClr val="dk1"/>
                    </a:solidFill>
                    <a:latin typeface="Source Sans Pro"/>
                    <a:ea typeface="Source Sans Pro"/>
                    <a:cs typeface="Source Sans Pro"/>
                    <a:sym typeface="Source Sans Pro"/>
                  </a:rPr>
                  <a:t>PCF</a:t>
                </a:r>
              </a:p>
            </p:txBody>
          </p:sp>
          <p:sp>
            <p:nvSpPr>
              <p:cNvPr id="1139" name="Shape 1139"/>
              <p:cNvSpPr/>
              <p:nvPr/>
            </p:nvSpPr>
            <p:spPr>
              <a:xfrm>
                <a:off x="315413" y="1849913"/>
                <a:ext cx="343811" cy="296449"/>
              </a:xfrm>
              <a:prstGeom prst="rect">
                <a:avLst/>
              </a:prstGeom>
              <a:solidFill>
                <a:schemeClr val="accent3"/>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A</a:t>
                </a:r>
              </a:p>
            </p:txBody>
          </p:sp>
          <p:sp>
            <p:nvSpPr>
              <p:cNvPr id="1140" name="Shape 1140"/>
              <p:cNvSpPr/>
              <p:nvPr/>
            </p:nvSpPr>
            <p:spPr>
              <a:xfrm>
                <a:off x="677925" y="1841691"/>
                <a:ext cx="343811" cy="308864"/>
              </a:xfrm>
              <a:prstGeom prst="rect">
                <a:avLst/>
              </a:prstGeom>
              <a:solidFill>
                <a:srgbClr val="135389"/>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B</a:t>
                </a:r>
              </a:p>
            </p:txBody>
          </p:sp>
          <p:sp>
            <p:nvSpPr>
              <p:cNvPr id="1141" name="Shape 1141"/>
              <p:cNvSpPr/>
              <p:nvPr/>
            </p:nvSpPr>
            <p:spPr>
              <a:xfrm>
                <a:off x="1048950" y="1841265"/>
                <a:ext cx="343811" cy="316046"/>
              </a:xfrm>
              <a:prstGeom prst="rect">
                <a:avLst/>
              </a:prstGeom>
              <a:solidFill>
                <a:srgbClr val="26E2CA"/>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900">
                    <a:solidFill>
                      <a:srgbClr val="000000"/>
                    </a:solidFill>
                    <a:latin typeface="Source Sans Pro"/>
                    <a:ea typeface="Source Sans Pro"/>
                    <a:cs typeface="Source Sans Pro"/>
                    <a:sym typeface="Source Sans Pro"/>
                  </a:rPr>
                  <a:t>C</a:t>
                </a:r>
              </a:p>
            </p:txBody>
          </p:sp>
        </p:grpSp>
        <p:sp>
          <p:nvSpPr>
            <p:cNvPr id="1142" name="Shape 1142"/>
            <p:cNvSpPr txBox="1"/>
            <p:nvPr/>
          </p:nvSpPr>
          <p:spPr>
            <a:xfrm>
              <a:off x="4126469" y="2082499"/>
              <a:ext cx="533808" cy="834470"/>
            </a:xfrm>
            <a:prstGeom prst="rect">
              <a:avLst/>
            </a:prstGeom>
            <a:noFill/>
            <a:ln w="19050" cap="rnd" cmpd="sng">
              <a:solidFill>
                <a:srgbClr val="BFBFBF"/>
              </a:solidFill>
              <a:prstDash val="dash"/>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b="0" i="0" u="none" strike="noStrike" cap="none">
                  <a:solidFill>
                    <a:schemeClr val="lt1"/>
                  </a:solidFill>
                  <a:latin typeface="Source Sans Pro"/>
                  <a:ea typeface="Source Sans Pro"/>
                  <a:cs typeface="Source Sans Pro"/>
                  <a:sym typeface="Source Sans Pro"/>
                </a:rPr>
                <a:t>VM1</a:t>
              </a:r>
            </a:p>
          </p:txBody>
        </p:sp>
        <p:sp>
          <p:nvSpPr>
            <p:cNvPr id="1143" name="Shape 1143"/>
            <p:cNvSpPr txBox="1"/>
            <p:nvPr/>
          </p:nvSpPr>
          <p:spPr>
            <a:xfrm>
              <a:off x="4723778" y="2082499"/>
              <a:ext cx="534785" cy="834470"/>
            </a:xfrm>
            <a:prstGeom prst="rect">
              <a:avLst/>
            </a:prstGeom>
            <a:noFill/>
            <a:ln w="19050" cap="rnd" cmpd="sng">
              <a:solidFill>
                <a:srgbClr val="BFBFBF"/>
              </a:solidFill>
              <a:prstDash val="dash"/>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b="0" i="0" u="none" strike="noStrike" cap="none">
                  <a:solidFill>
                    <a:schemeClr val="lt1"/>
                  </a:solidFill>
                  <a:latin typeface="Source Sans Pro"/>
                  <a:ea typeface="Source Sans Pro"/>
                  <a:cs typeface="Source Sans Pro"/>
                  <a:sym typeface="Source Sans Pro"/>
                </a:rPr>
                <a:t>VM2</a:t>
              </a:r>
            </a:p>
          </p:txBody>
        </p:sp>
        <p:sp>
          <p:nvSpPr>
            <p:cNvPr id="1144" name="Shape 1144"/>
            <p:cNvSpPr/>
            <p:nvPr/>
          </p:nvSpPr>
          <p:spPr>
            <a:xfrm>
              <a:off x="4130703" y="2667816"/>
              <a:ext cx="507827" cy="226498"/>
            </a:xfrm>
            <a:prstGeom prst="rect">
              <a:avLst/>
            </a:prstGeom>
            <a:solidFill>
              <a:srgbClr val="BFBFBF"/>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OS,</a:t>
              </a:r>
            </a:p>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Mware</a:t>
              </a:r>
            </a:p>
          </p:txBody>
        </p:sp>
        <p:sp>
          <p:nvSpPr>
            <p:cNvPr id="1145" name="Shape 1145"/>
            <p:cNvSpPr txBox="1"/>
            <p:nvPr/>
          </p:nvSpPr>
          <p:spPr>
            <a:xfrm>
              <a:off x="4198321" y="3242591"/>
              <a:ext cx="1502960" cy="768564"/>
            </a:xfrm>
            <a:prstGeom prst="rect">
              <a:avLst/>
            </a:prstGeom>
            <a:noFill/>
            <a:ln w="9525" cap="flat" cmpd="sng">
              <a:solidFill>
                <a:srgbClr val="7C7C7C"/>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a:solidFill>
                    <a:srgbClr val="FFFFFF"/>
                  </a:solidFill>
                  <a:latin typeface="Source Sans Pro"/>
                  <a:ea typeface="Source Sans Pro"/>
                  <a:cs typeface="Source Sans Pro"/>
                  <a:sym typeface="Source Sans Pro"/>
                </a:rPr>
                <a:t>If an </a:t>
              </a:r>
              <a:r>
                <a:rPr lang="en-US" sz="900" b="1">
                  <a:solidFill>
                    <a:srgbClr val="FFFFFF"/>
                  </a:solidFill>
                  <a:latin typeface="Source Sans Pro"/>
                  <a:ea typeface="Source Sans Pro"/>
                  <a:cs typeface="Source Sans Pro"/>
                  <a:sym typeface="Source Sans Pro"/>
                </a:rPr>
                <a:t>OS or network failure occurs</a:t>
              </a:r>
              <a:r>
                <a:rPr lang="en-US" sz="900">
                  <a:solidFill>
                    <a:srgbClr val="FFFFFF"/>
                  </a:solidFill>
                  <a:latin typeface="Source Sans Pro"/>
                  <a:ea typeface="Source Sans Pro"/>
                  <a:cs typeface="Source Sans Pro"/>
                  <a:sym typeface="Source Sans Pro"/>
                </a:rPr>
                <a:t> </a:t>
              </a:r>
              <a:r>
                <a:rPr lang="en-US" sz="900" b="0" i="0" u="none" strike="noStrike" cap="none">
                  <a:solidFill>
                    <a:srgbClr val="FFFFFF"/>
                  </a:solidFill>
                  <a:latin typeface="Source Sans Pro"/>
                  <a:ea typeface="Source Sans Pro"/>
                  <a:cs typeface="Source Sans Pro"/>
                  <a:sym typeface="Source Sans Pro"/>
                </a:rPr>
                <a:t>PCF kills the VM and reboots </a:t>
              </a:r>
              <a:r>
                <a:rPr lang="en-US" sz="900">
                  <a:solidFill>
                    <a:srgbClr val="FFFFFF"/>
                  </a:solidFill>
                  <a:latin typeface="Source Sans Pro"/>
                  <a:ea typeface="Source Sans Pro"/>
                  <a:cs typeface="Source Sans Pro"/>
                  <a:sym typeface="Source Sans Pro"/>
                </a:rPr>
                <a:t>the host in a </a:t>
              </a:r>
              <a:r>
                <a:rPr lang="en-US" sz="900" b="0" i="0" u="none" strike="noStrike" cap="none">
                  <a:solidFill>
                    <a:srgbClr val="FFFFFF"/>
                  </a:solidFill>
                  <a:latin typeface="Source Sans Pro"/>
                  <a:ea typeface="Source Sans Pro"/>
                  <a:cs typeface="Source Sans Pro"/>
                  <a:sym typeface="Source Sans Pro"/>
                </a:rPr>
                <a:t>new Virtual machine.</a:t>
              </a:r>
            </a:p>
          </p:txBody>
        </p:sp>
        <p:sp>
          <p:nvSpPr>
            <p:cNvPr id="1146" name="Shape 1146"/>
            <p:cNvSpPr txBox="1"/>
            <p:nvPr/>
          </p:nvSpPr>
          <p:spPr>
            <a:xfrm>
              <a:off x="5325835" y="2091171"/>
              <a:ext cx="534785" cy="825797"/>
            </a:xfrm>
            <a:prstGeom prst="rect">
              <a:avLst/>
            </a:prstGeom>
            <a:noFill/>
            <a:ln w="19050" cap="rnd" cmpd="sng">
              <a:solidFill>
                <a:srgbClr val="BFBFBF"/>
              </a:solidFill>
              <a:prstDash val="dash"/>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900" b="0" i="0" u="none" strike="noStrike" cap="none">
                  <a:solidFill>
                    <a:schemeClr val="lt1"/>
                  </a:solidFill>
                  <a:latin typeface="Source Sans Pro"/>
                  <a:ea typeface="Source Sans Pro"/>
                  <a:cs typeface="Source Sans Pro"/>
                  <a:sym typeface="Source Sans Pro"/>
                </a:rPr>
                <a:t>VM3</a:t>
              </a:r>
            </a:p>
          </p:txBody>
        </p:sp>
        <p:sp>
          <p:nvSpPr>
            <p:cNvPr id="1147" name="Shape 1147"/>
            <p:cNvSpPr/>
            <p:nvPr/>
          </p:nvSpPr>
          <p:spPr>
            <a:xfrm>
              <a:off x="4744387" y="2654234"/>
              <a:ext cx="507827" cy="226498"/>
            </a:xfrm>
            <a:prstGeom prst="rect">
              <a:avLst/>
            </a:prstGeom>
            <a:solidFill>
              <a:srgbClr val="BFBFBF"/>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OS,</a:t>
              </a:r>
            </a:p>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Mware</a:t>
              </a:r>
            </a:p>
          </p:txBody>
        </p:sp>
        <p:sp>
          <p:nvSpPr>
            <p:cNvPr id="1148" name="Shape 1148"/>
            <p:cNvSpPr/>
            <p:nvPr/>
          </p:nvSpPr>
          <p:spPr>
            <a:xfrm>
              <a:off x="5342921" y="2650243"/>
              <a:ext cx="507827" cy="226498"/>
            </a:xfrm>
            <a:prstGeom prst="rect">
              <a:avLst/>
            </a:prstGeom>
            <a:solidFill>
              <a:srgbClr val="BFBFBF"/>
            </a:solidFill>
            <a:ln w="9525" cap="flat" cmpd="sng">
              <a:solidFill>
                <a:srgbClr val="0F887D"/>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OS,</a:t>
              </a:r>
            </a:p>
            <a:p>
              <a:pPr marL="0" marR="0" lvl="0" indent="0" algn="ctr" rtl="0">
                <a:spcBef>
                  <a:spcPts val="0"/>
                </a:spcBef>
                <a:buSzPct val="25000"/>
                <a:buNone/>
              </a:pPr>
              <a:r>
                <a:rPr lang="en-US" sz="800">
                  <a:solidFill>
                    <a:schemeClr val="dk2"/>
                  </a:solidFill>
                  <a:latin typeface="Source Sans Pro"/>
                  <a:ea typeface="Source Sans Pro"/>
                  <a:cs typeface="Source Sans Pro"/>
                  <a:sym typeface="Source Sans Pro"/>
                </a:rPr>
                <a:t>Mware</a:t>
              </a:r>
            </a:p>
          </p:txBody>
        </p:sp>
        <p:sp>
          <p:nvSpPr>
            <p:cNvPr id="1149" name="Shape 1149"/>
            <p:cNvSpPr/>
            <p:nvPr/>
          </p:nvSpPr>
          <p:spPr>
            <a:xfrm>
              <a:off x="4849848" y="2337838"/>
              <a:ext cx="319697" cy="431577"/>
            </a:xfrm>
            <a:custGeom>
              <a:avLst/>
              <a:gdLst/>
              <a:ahLst/>
              <a:cxnLst/>
              <a:rect l="0" t="0" r="0" b="0"/>
              <a:pathLst>
                <a:path w="120000" h="120000" extrusionOk="0">
                  <a:moveTo>
                    <a:pt x="0" y="20999"/>
                  </a:moveTo>
                  <a:lnTo>
                    <a:pt x="20999" y="0"/>
                  </a:lnTo>
                  <a:lnTo>
                    <a:pt x="60000" y="39000"/>
                  </a:lnTo>
                  <a:lnTo>
                    <a:pt x="99000" y="0"/>
                  </a:lnTo>
                  <a:lnTo>
                    <a:pt x="120000" y="20999"/>
                  </a:lnTo>
                  <a:lnTo>
                    <a:pt x="80999" y="60000"/>
                  </a:lnTo>
                  <a:lnTo>
                    <a:pt x="120000" y="99000"/>
                  </a:lnTo>
                  <a:lnTo>
                    <a:pt x="99000" y="120000"/>
                  </a:lnTo>
                  <a:lnTo>
                    <a:pt x="60000" y="80999"/>
                  </a:lnTo>
                  <a:lnTo>
                    <a:pt x="20999" y="120000"/>
                  </a:lnTo>
                  <a:lnTo>
                    <a:pt x="0" y="99000"/>
                  </a:lnTo>
                  <a:lnTo>
                    <a:pt x="39000" y="60000"/>
                  </a:lnTo>
                  <a:lnTo>
                    <a:pt x="0" y="20999"/>
                  </a:lnTo>
                  <a:close/>
                </a:path>
              </a:pathLst>
            </a:custGeom>
            <a:solidFill>
              <a:srgbClr val="CC0000"/>
            </a:solidFill>
            <a:ln w="19050" cap="flat" cmpd="sng">
              <a:solidFill>
                <a:srgbClr val="CC0000"/>
              </a:solidFill>
              <a:prstDash val="solid"/>
              <a:round/>
              <a:headEnd type="none" w="med" len="med"/>
              <a:tailEnd type="none" w="med" len="med"/>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Font typeface="Source Sans Pro"/>
                <a:buNone/>
              </a:pPr>
              <a:endParaRPr sz="600" b="0" i="0" u="none" strike="noStrike" cap="none">
                <a:solidFill>
                  <a:schemeClr val="dk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pic>
        <p:nvPicPr>
          <p:cNvPr id="1154" name="Shape 1154"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1155" name="Shape 1155"/>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Source Sans Pro"/>
              <a:ea typeface="Source Sans Pro"/>
              <a:cs typeface="Source Sans Pro"/>
              <a:sym typeface="Source Sans Pro"/>
            </a:endParaRPr>
          </a:p>
        </p:txBody>
      </p:sp>
      <p:cxnSp>
        <p:nvCxnSpPr>
          <p:cNvPr id="1156" name="Shape 1156"/>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1157" name="Shape 1157"/>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1158" name="Shape 1158"/>
          <p:cNvSpPr txBox="1"/>
          <p:nvPr/>
        </p:nvSpPr>
        <p:spPr>
          <a:xfrm>
            <a:off x="1820793" y="1336858"/>
            <a:ext cx="5209486" cy="460500"/>
          </a:xfrm>
          <a:prstGeom prst="rect">
            <a:avLst/>
          </a:prstGeom>
          <a:noFill/>
          <a:ln>
            <a:noFill/>
          </a:ln>
        </p:spPr>
        <p:txBody>
          <a:bodyPr lIns="0" tIns="0" rIns="0" bIns="0" anchor="t" anchorCtr="0">
            <a:noAutofit/>
          </a:bodyPr>
          <a:lstStyle/>
          <a:p>
            <a:pPr marL="0" marR="0" lvl="0" indent="0" algn="just" rtl="0">
              <a:lnSpc>
                <a:spcPct val="90000"/>
              </a:lnSpc>
              <a:spcBef>
                <a:spcPts val="0"/>
              </a:spcBef>
              <a:buNone/>
            </a:pPr>
            <a:endParaRPr sz="4500" b="1" cap="none">
              <a:solidFill>
                <a:srgbClr val="008881"/>
              </a:solidFill>
              <a:latin typeface="Source Sans Pro"/>
              <a:ea typeface="Source Sans Pro"/>
              <a:cs typeface="Source Sans Pro"/>
              <a:sym typeface="Source Sans Pro"/>
            </a:endParaRPr>
          </a:p>
        </p:txBody>
      </p:sp>
      <p:sp>
        <p:nvSpPr>
          <p:cNvPr id="1159" name="Shape 1159"/>
          <p:cNvSpPr txBox="1"/>
          <p:nvPr/>
        </p:nvSpPr>
        <p:spPr>
          <a:xfrm>
            <a:off x="205956" y="2553541"/>
            <a:ext cx="8410499" cy="460500"/>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rgbClr val="138A7E"/>
              </a:buClr>
              <a:buSzPct val="25000"/>
              <a:buFont typeface="Arial"/>
              <a:buNone/>
            </a:pPr>
            <a:r>
              <a:rPr lang="en-US" sz="3200" b="1" i="0" u="none" strike="noStrike" cap="none">
                <a:solidFill>
                  <a:srgbClr val="138A7E"/>
                </a:solidFill>
                <a:latin typeface="Arial"/>
                <a:ea typeface="Arial"/>
                <a:cs typeface="Arial"/>
                <a:sym typeface="Arial"/>
              </a:rPr>
              <a:t>BOSH-BASED PLATFORM UPDATES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Shape 1164"/>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Canary Deployments</a:t>
            </a:r>
          </a:p>
        </p:txBody>
      </p:sp>
      <p:pic>
        <p:nvPicPr>
          <p:cNvPr id="1165" name="Shape 1165"/>
          <p:cNvPicPr preferRelativeResize="0"/>
          <p:nvPr/>
        </p:nvPicPr>
        <p:blipFill rotWithShape="1">
          <a:blip r:embed="rId3">
            <a:alphaModFix/>
          </a:blip>
          <a:srcRect/>
          <a:stretch/>
        </p:blipFill>
        <p:spPr>
          <a:xfrm>
            <a:off x="1824732" y="1699107"/>
            <a:ext cx="3649799" cy="1255500"/>
          </a:xfrm>
          <a:prstGeom prst="rect">
            <a:avLst/>
          </a:prstGeom>
          <a:noFill/>
          <a:ln>
            <a:noFill/>
          </a:ln>
        </p:spPr>
      </p:pic>
      <p:grpSp>
        <p:nvGrpSpPr>
          <p:cNvPr id="1166" name="Shape 1166"/>
          <p:cNvGrpSpPr/>
          <p:nvPr/>
        </p:nvGrpSpPr>
        <p:grpSpPr>
          <a:xfrm>
            <a:off x="1168188" y="2817913"/>
            <a:ext cx="1296299" cy="1135667"/>
            <a:chOff x="-15557" y="0"/>
            <a:chExt cx="1296299" cy="1135667"/>
          </a:xfrm>
        </p:grpSpPr>
        <p:sp>
          <p:nvSpPr>
            <p:cNvPr id="1167" name="Shape 1167"/>
            <p:cNvSpPr/>
            <p:nvPr/>
          </p:nvSpPr>
          <p:spPr>
            <a:xfrm>
              <a:off x="-15557" y="412368"/>
              <a:ext cx="1296299" cy="723299"/>
            </a:xfrm>
            <a:prstGeom prst="rect">
              <a:avLst/>
            </a:prstGeom>
            <a:noFill/>
            <a:ln>
              <a:noFill/>
            </a:ln>
          </p:spPr>
          <p:txBody>
            <a:bodyPr lIns="0" tIns="0" rIns="0" bIns="0" anchor="t" anchorCtr="0">
              <a:noAutofit/>
            </a:bodyPr>
            <a:lstStyle/>
            <a:p>
              <a:pPr marL="0" marR="0" lvl="0" indent="0" algn="ctr" rtl="0">
                <a:spcBef>
                  <a:spcPts val="0"/>
                </a:spcBef>
                <a:buClr>
                  <a:srgbClr val="29756E"/>
                </a:buClr>
                <a:buSzPct val="25000"/>
                <a:buFont typeface="Arial"/>
                <a:buNone/>
              </a:pPr>
              <a:r>
                <a:rPr lang="en-US" sz="1000" b="0" i="0" u="none" strike="noStrike" cap="none">
                  <a:solidFill>
                    <a:srgbClr val="29756E"/>
                  </a:solidFill>
                  <a:latin typeface="Arial"/>
                  <a:ea typeface="Arial"/>
                  <a:cs typeface="Arial"/>
                  <a:sym typeface="Arial"/>
                </a:rPr>
                <a:t>Manifest</a:t>
              </a:r>
            </a:p>
          </p:txBody>
        </p:sp>
        <p:pic>
          <p:nvPicPr>
            <p:cNvPr id="1168" name="Shape 1168"/>
            <p:cNvPicPr preferRelativeResize="0"/>
            <p:nvPr/>
          </p:nvPicPr>
          <p:blipFill rotWithShape="1">
            <a:blip r:embed="rId4">
              <a:alphaModFix/>
            </a:blip>
            <a:srcRect/>
            <a:stretch/>
          </p:blipFill>
          <p:spPr>
            <a:xfrm>
              <a:off x="385295" y="0"/>
              <a:ext cx="494700" cy="443399"/>
            </a:xfrm>
            <a:prstGeom prst="rect">
              <a:avLst/>
            </a:prstGeom>
            <a:noFill/>
            <a:ln>
              <a:noFill/>
            </a:ln>
          </p:spPr>
        </p:pic>
      </p:grpSp>
      <p:pic>
        <p:nvPicPr>
          <p:cNvPr id="1169" name="Shape 1169"/>
          <p:cNvPicPr preferRelativeResize="0"/>
          <p:nvPr/>
        </p:nvPicPr>
        <p:blipFill rotWithShape="1">
          <a:blip r:embed="rId5">
            <a:alphaModFix/>
          </a:blip>
          <a:srcRect/>
          <a:stretch/>
        </p:blipFill>
        <p:spPr>
          <a:xfrm>
            <a:off x="7208972" y="1484074"/>
            <a:ext cx="1935026" cy="2652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Shape 1174"/>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How Do Canary Deployments Work?</a:t>
            </a:r>
          </a:p>
        </p:txBody>
      </p:sp>
      <p:pic>
        <p:nvPicPr>
          <p:cNvPr id="1175" name="Shape 1175"/>
          <p:cNvPicPr preferRelativeResize="0"/>
          <p:nvPr/>
        </p:nvPicPr>
        <p:blipFill rotWithShape="1">
          <a:blip r:embed="rId3">
            <a:alphaModFix/>
          </a:blip>
          <a:srcRect/>
          <a:stretch/>
        </p:blipFill>
        <p:spPr>
          <a:xfrm>
            <a:off x="256114" y="1055179"/>
            <a:ext cx="2348100" cy="807900"/>
          </a:xfrm>
          <a:prstGeom prst="rect">
            <a:avLst/>
          </a:prstGeom>
          <a:noFill/>
          <a:ln>
            <a:noFill/>
          </a:ln>
        </p:spPr>
      </p:pic>
      <p:pic>
        <p:nvPicPr>
          <p:cNvPr id="1176" name="Shape 1176"/>
          <p:cNvPicPr preferRelativeResize="0"/>
          <p:nvPr/>
        </p:nvPicPr>
        <p:blipFill rotWithShape="1">
          <a:blip r:embed="rId4">
            <a:alphaModFix/>
          </a:blip>
          <a:srcRect/>
          <a:stretch/>
        </p:blipFill>
        <p:spPr>
          <a:xfrm>
            <a:off x="278836" y="1946000"/>
            <a:ext cx="7013699" cy="2513998"/>
          </a:xfrm>
          <a:prstGeom prst="rect">
            <a:avLst/>
          </a:prstGeom>
          <a:noFill/>
          <a:ln>
            <a:noFill/>
          </a:ln>
        </p:spPr>
      </p:pic>
      <p:pic>
        <p:nvPicPr>
          <p:cNvPr id="1177" name="Shape 1177"/>
          <p:cNvPicPr preferRelativeResize="0"/>
          <p:nvPr/>
        </p:nvPicPr>
        <p:blipFill rotWithShape="1">
          <a:blip r:embed="rId5">
            <a:alphaModFix/>
          </a:blip>
          <a:srcRect/>
          <a:stretch/>
        </p:blipFill>
        <p:spPr>
          <a:xfrm>
            <a:off x="7208972" y="1484074"/>
            <a:ext cx="1935026" cy="2652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Shape 1182"/>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How Do Canary Deployments Work?</a:t>
            </a:r>
          </a:p>
        </p:txBody>
      </p:sp>
      <p:pic>
        <p:nvPicPr>
          <p:cNvPr id="1183" name="Shape 1183"/>
          <p:cNvPicPr preferRelativeResize="0"/>
          <p:nvPr/>
        </p:nvPicPr>
        <p:blipFill rotWithShape="1">
          <a:blip r:embed="rId3">
            <a:alphaModFix/>
          </a:blip>
          <a:srcRect/>
          <a:stretch/>
        </p:blipFill>
        <p:spPr>
          <a:xfrm>
            <a:off x="306914" y="968954"/>
            <a:ext cx="2348100" cy="807900"/>
          </a:xfrm>
          <a:prstGeom prst="rect">
            <a:avLst/>
          </a:prstGeom>
          <a:noFill/>
          <a:ln>
            <a:noFill/>
          </a:ln>
        </p:spPr>
      </p:pic>
      <p:pic>
        <p:nvPicPr>
          <p:cNvPr id="1184" name="Shape 1184"/>
          <p:cNvPicPr preferRelativeResize="0"/>
          <p:nvPr/>
        </p:nvPicPr>
        <p:blipFill rotWithShape="1">
          <a:blip r:embed="rId4">
            <a:alphaModFix/>
          </a:blip>
          <a:srcRect/>
          <a:stretch/>
        </p:blipFill>
        <p:spPr>
          <a:xfrm>
            <a:off x="1476269" y="2646471"/>
            <a:ext cx="478500" cy="560700"/>
          </a:xfrm>
          <a:prstGeom prst="rect">
            <a:avLst/>
          </a:prstGeom>
          <a:noFill/>
          <a:ln>
            <a:noFill/>
          </a:ln>
        </p:spPr>
      </p:pic>
      <p:pic>
        <p:nvPicPr>
          <p:cNvPr id="1185" name="Shape 1185"/>
          <p:cNvPicPr preferRelativeResize="0"/>
          <p:nvPr/>
        </p:nvPicPr>
        <p:blipFill rotWithShape="1">
          <a:blip r:embed="rId4">
            <a:alphaModFix/>
          </a:blip>
          <a:srcRect/>
          <a:stretch/>
        </p:blipFill>
        <p:spPr>
          <a:xfrm>
            <a:off x="1731988" y="2800073"/>
            <a:ext cx="478500" cy="560700"/>
          </a:xfrm>
          <a:prstGeom prst="rect">
            <a:avLst/>
          </a:prstGeom>
          <a:noFill/>
          <a:ln>
            <a:noFill/>
          </a:ln>
        </p:spPr>
      </p:pic>
      <p:pic>
        <p:nvPicPr>
          <p:cNvPr id="1186" name="Shape 1186"/>
          <p:cNvPicPr preferRelativeResize="0"/>
          <p:nvPr/>
        </p:nvPicPr>
        <p:blipFill rotWithShape="1">
          <a:blip r:embed="rId4">
            <a:alphaModFix/>
          </a:blip>
          <a:srcRect/>
          <a:stretch/>
        </p:blipFill>
        <p:spPr>
          <a:xfrm>
            <a:off x="1987707" y="2953675"/>
            <a:ext cx="478500" cy="560700"/>
          </a:xfrm>
          <a:prstGeom prst="rect">
            <a:avLst/>
          </a:prstGeom>
          <a:noFill/>
          <a:ln>
            <a:noFill/>
          </a:ln>
        </p:spPr>
      </p:pic>
      <p:pic>
        <p:nvPicPr>
          <p:cNvPr id="1187" name="Shape 1187"/>
          <p:cNvPicPr preferRelativeResize="0"/>
          <p:nvPr/>
        </p:nvPicPr>
        <p:blipFill rotWithShape="1">
          <a:blip r:embed="rId4">
            <a:alphaModFix/>
          </a:blip>
          <a:srcRect/>
          <a:stretch/>
        </p:blipFill>
        <p:spPr>
          <a:xfrm>
            <a:off x="2243425" y="3107275"/>
            <a:ext cx="478500" cy="560700"/>
          </a:xfrm>
          <a:prstGeom prst="rect">
            <a:avLst/>
          </a:prstGeom>
          <a:noFill/>
          <a:ln>
            <a:noFill/>
          </a:ln>
        </p:spPr>
      </p:pic>
      <p:pic>
        <p:nvPicPr>
          <p:cNvPr id="1188" name="Shape 1188"/>
          <p:cNvPicPr preferRelativeResize="0"/>
          <p:nvPr/>
        </p:nvPicPr>
        <p:blipFill rotWithShape="1">
          <a:blip r:embed="rId4">
            <a:alphaModFix/>
          </a:blip>
          <a:srcRect/>
          <a:stretch/>
        </p:blipFill>
        <p:spPr>
          <a:xfrm>
            <a:off x="2499143" y="3260880"/>
            <a:ext cx="478500" cy="560700"/>
          </a:xfrm>
          <a:prstGeom prst="rect">
            <a:avLst/>
          </a:prstGeom>
          <a:noFill/>
          <a:ln>
            <a:noFill/>
          </a:ln>
        </p:spPr>
      </p:pic>
      <p:pic>
        <p:nvPicPr>
          <p:cNvPr id="1189" name="Shape 1189"/>
          <p:cNvPicPr preferRelativeResize="0"/>
          <p:nvPr/>
        </p:nvPicPr>
        <p:blipFill rotWithShape="1">
          <a:blip r:embed="rId4">
            <a:alphaModFix/>
          </a:blip>
          <a:srcRect/>
          <a:stretch/>
        </p:blipFill>
        <p:spPr>
          <a:xfrm>
            <a:off x="1479691" y="2363080"/>
            <a:ext cx="478500" cy="560700"/>
          </a:xfrm>
          <a:prstGeom prst="rect">
            <a:avLst/>
          </a:prstGeom>
          <a:noFill/>
          <a:ln>
            <a:noFill/>
          </a:ln>
        </p:spPr>
      </p:pic>
      <p:pic>
        <p:nvPicPr>
          <p:cNvPr id="1190" name="Shape 1190"/>
          <p:cNvPicPr preferRelativeResize="0"/>
          <p:nvPr/>
        </p:nvPicPr>
        <p:blipFill rotWithShape="1">
          <a:blip r:embed="rId4">
            <a:alphaModFix/>
          </a:blip>
          <a:srcRect/>
          <a:stretch/>
        </p:blipFill>
        <p:spPr>
          <a:xfrm>
            <a:off x="1735410" y="2516682"/>
            <a:ext cx="478500" cy="560700"/>
          </a:xfrm>
          <a:prstGeom prst="rect">
            <a:avLst/>
          </a:prstGeom>
          <a:noFill/>
          <a:ln>
            <a:noFill/>
          </a:ln>
        </p:spPr>
      </p:pic>
      <p:pic>
        <p:nvPicPr>
          <p:cNvPr id="1191" name="Shape 1191"/>
          <p:cNvPicPr preferRelativeResize="0"/>
          <p:nvPr/>
        </p:nvPicPr>
        <p:blipFill rotWithShape="1">
          <a:blip r:embed="rId4">
            <a:alphaModFix/>
          </a:blip>
          <a:srcRect/>
          <a:stretch/>
        </p:blipFill>
        <p:spPr>
          <a:xfrm>
            <a:off x="1991131" y="2670283"/>
            <a:ext cx="478500" cy="560700"/>
          </a:xfrm>
          <a:prstGeom prst="rect">
            <a:avLst/>
          </a:prstGeom>
          <a:noFill/>
          <a:ln>
            <a:noFill/>
          </a:ln>
        </p:spPr>
      </p:pic>
      <p:pic>
        <p:nvPicPr>
          <p:cNvPr id="1192" name="Shape 1192"/>
          <p:cNvPicPr preferRelativeResize="0"/>
          <p:nvPr/>
        </p:nvPicPr>
        <p:blipFill rotWithShape="1">
          <a:blip r:embed="rId4">
            <a:alphaModFix/>
          </a:blip>
          <a:srcRect/>
          <a:stretch/>
        </p:blipFill>
        <p:spPr>
          <a:xfrm>
            <a:off x="2246850" y="2823884"/>
            <a:ext cx="478500" cy="560700"/>
          </a:xfrm>
          <a:prstGeom prst="rect">
            <a:avLst/>
          </a:prstGeom>
          <a:noFill/>
          <a:ln>
            <a:noFill/>
          </a:ln>
        </p:spPr>
      </p:pic>
      <p:pic>
        <p:nvPicPr>
          <p:cNvPr id="1193" name="Shape 1193"/>
          <p:cNvPicPr preferRelativeResize="0"/>
          <p:nvPr/>
        </p:nvPicPr>
        <p:blipFill rotWithShape="1">
          <a:blip r:embed="rId4">
            <a:alphaModFix/>
          </a:blip>
          <a:srcRect/>
          <a:stretch/>
        </p:blipFill>
        <p:spPr>
          <a:xfrm>
            <a:off x="2502567" y="2977488"/>
            <a:ext cx="478500" cy="560700"/>
          </a:xfrm>
          <a:prstGeom prst="rect">
            <a:avLst/>
          </a:prstGeom>
          <a:noFill/>
          <a:ln>
            <a:noFill/>
          </a:ln>
        </p:spPr>
      </p:pic>
      <p:pic>
        <p:nvPicPr>
          <p:cNvPr id="1194" name="Shape 1194"/>
          <p:cNvPicPr preferRelativeResize="0"/>
          <p:nvPr/>
        </p:nvPicPr>
        <p:blipFill rotWithShape="1">
          <a:blip r:embed="rId4">
            <a:alphaModFix amt="22210"/>
          </a:blip>
          <a:srcRect/>
          <a:stretch/>
        </p:blipFill>
        <p:spPr>
          <a:xfrm>
            <a:off x="5877757" y="2658376"/>
            <a:ext cx="478500" cy="560700"/>
          </a:xfrm>
          <a:prstGeom prst="rect">
            <a:avLst/>
          </a:prstGeom>
          <a:noFill/>
          <a:ln>
            <a:noFill/>
          </a:ln>
        </p:spPr>
      </p:pic>
      <p:pic>
        <p:nvPicPr>
          <p:cNvPr id="1195" name="Shape 1195"/>
          <p:cNvPicPr preferRelativeResize="0"/>
          <p:nvPr/>
        </p:nvPicPr>
        <p:blipFill rotWithShape="1">
          <a:blip r:embed="rId4">
            <a:alphaModFix amt="22210"/>
          </a:blip>
          <a:srcRect/>
          <a:stretch/>
        </p:blipFill>
        <p:spPr>
          <a:xfrm>
            <a:off x="6133475" y="2811980"/>
            <a:ext cx="478500" cy="560700"/>
          </a:xfrm>
          <a:prstGeom prst="rect">
            <a:avLst/>
          </a:prstGeom>
          <a:noFill/>
          <a:ln>
            <a:noFill/>
          </a:ln>
        </p:spPr>
      </p:pic>
      <p:pic>
        <p:nvPicPr>
          <p:cNvPr id="1196" name="Shape 1196"/>
          <p:cNvPicPr preferRelativeResize="0"/>
          <p:nvPr/>
        </p:nvPicPr>
        <p:blipFill rotWithShape="1">
          <a:blip r:embed="rId4">
            <a:alphaModFix amt="22210"/>
          </a:blip>
          <a:srcRect/>
          <a:stretch/>
        </p:blipFill>
        <p:spPr>
          <a:xfrm>
            <a:off x="6389194" y="2965582"/>
            <a:ext cx="478500" cy="560700"/>
          </a:xfrm>
          <a:prstGeom prst="rect">
            <a:avLst/>
          </a:prstGeom>
          <a:noFill/>
          <a:ln>
            <a:noFill/>
          </a:ln>
        </p:spPr>
      </p:pic>
      <p:pic>
        <p:nvPicPr>
          <p:cNvPr id="1197" name="Shape 1197"/>
          <p:cNvPicPr preferRelativeResize="0"/>
          <p:nvPr/>
        </p:nvPicPr>
        <p:blipFill rotWithShape="1">
          <a:blip r:embed="rId4">
            <a:alphaModFix amt="22210"/>
          </a:blip>
          <a:srcRect/>
          <a:stretch/>
        </p:blipFill>
        <p:spPr>
          <a:xfrm>
            <a:off x="6644913" y="3119183"/>
            <a:ext cx="478500" cy="560700"/>
          </a:xfrm>
          <a:prstGeom prst="rect">
            <a:avLst/>
          </a:prstGeom>
          <a:noFill/>
          <a:ln>
            <a:noFill/>
          </a:ln>
        </p:spPr>
      </p:pic>
      <p:pic>
        <p:nvPicPr>
          <p:cNvPr id="1198" name="Shape 1198"/>
          <p:cNvPicPr preferRelativeResize="0"/>
          <p:nvPr/>
        </p:nvPicPr>
        <p:blipFill rotWithShape="1">
          <a:blip r:embed="rId4">
            <a:alphaModFix amt="22210"/>
          </a:blip>
          <a:srcRect/>
          <a:stretch/>
        </p:blipFill>
        <p:spPr>
          <a:xfrm>
            <a:off x="6900632" y="3272784"/>
            <a:ext cx="478500" cy="560700"/>
          </a:xfrm>
          <a:prstGeom prst="rect">
            <a:avLst/>
          </a:prstGeom>
          <a:noFill/>
          <a:ln>
            <a:noFill/>
          </a:ln>
        </p:spPr>
      </p:pic>
      <p:pic>
        <p:nvPicPr>
          <p:cNvPr id="1199" name="Shape 1199"/>
          <p:cNvPicPr preferRelativeResize="0"/>
          <p:nvPr/>
        </p:nvPicPr>
        <p:blipFill rotWithShape="1">
          <a:blip r:embed="rId4">
            <a:alphaModFix amt="22210"/>
          </a:blip>
          <a:srcRect/>
          <a:stretch/>
        </p:blipFill>
        <p:spPr>
          <a:xfrm>
            <a:off x="5881180" y="2374985"/>
            <a:ext cx="478500" cy="560700"/>
          </a:xfrm>
          <a:prstGeom prst="rect">
            <a:avLst/>
          </a:prstGeom>
          <a:noFill/>
          <a:ln>
            <a:noFill/>
          </a:ln>
        </p:spPr>
      </p:pic>
      <p:pic>
        <p:nvPicPr>
          <p:cNvPr id="1200" name="Shape 1200"/>
          <p:cNvPicPr preferRelativeResize="0"/>
          <p:nvPr/>
        </p:nvPicPr>
        <p:blipFill rotWithShape="1">
          <a:blip r:embed="rId4">
            <a:alphaModFix amt="22210"/>
          </a:blip>
          <a:srcRect/>
          <a:stretch/>
        </p:blipFill>
        <p:spPr>
          <a:xfrm>
            <a:off x="6136898" y="2528589"/>
            <a:ext cx="478500" cy="560700"/>
          </a:xfrm>
          <a:prstGeom prst="rect">
            <a:avLst/>
          </a:prstGeom>
          <a:noFill/>
          <a:ln>
            <a:noFill/>
          </a:ln>
        </p:spPr>
      </p:pic>
      <p:pic>
        <p:nvPicPr>
          <p:cNvPr id="1201" name="Shape 1201"/>
          <p:cNvPicPr preferRelativeResize="0"/>
          <p:nvPr/>
        </p:nvPicPr>
        <p:blipFill rotWithShape="1">
          <a:blip r:embed="rId4">
            <a:alphaModFix amt="22210"/>
          </a:blip>
          <a:srcRect/>
          <a:stretch/>
        </p:blipFill>
        <p:spPr>
          <a:xfrm>
            <a:off x="6392617" y="2682191"/>
            <a:ext cx="478500" cy="560700"/>
          </a:xfrm>
          <a:prstGeom prst="rect">
            <a:avLst/>
          </a:prstGeom>
          <a:noFill/>
          <a:ln>
            <a:noFill/>
          </a:ln>
        </p:spPr>
      </p:pic>
      <p:pic>
        <p:nvPicPr>
          <p:cNvPr id="1202" name="Shape 1202"/>
          <p:cNvPicPr preferRelativeResize="0"/>
          <p:nvPr/>
        </p:nvPicPr>
        <p:blipFill rotWithShape="1">
          <a:blip r:embed="rId4">
            <a:alphaModFix amt="22210"/>
          </a:blip>
          <a:srcRect/>
          <a:stretch/>
        </p:blipFill>
        <p:spPr>
          <a:xfrm>
            <a:off x="6648335" y="2835791"/>
            <a:ext cx="478500" cy="560700"/>
          </a:xfrm>
          <a:prstGeom prst="rect">
            <a:avLst/>
          </a:prstGeom>
          <a:noFill/>
          <a:ln>
            <a:noFill/>
          </a:ln>
        </p:spPr>
      </p:pic>
      <p:pic>
        <p:nvPicPr>
          <p:cNvPr id="1203" name="Shape 1203"/>
          <p:cNvPicPr preferRelativeResize="0"/>
          <p:nvPr/>
        </p:nvPicPr>
        <p:blipFill rotWithShape="1">
          <a:blip r:embed="rId4">
            <a:alphaModFix amt="22210"/>
          </a:blip>
          <a:srcRect/>
          <a:stretch/>
        </p:blipFill>
        <p:spPr>
          <a:xfrm>
            <a:off x="6904056" y="2989393"/>
            <a:ext cx="478500" cy="560700"/>
          </a:xfrm>
          <a:prstGeom prst="rect">
            <a:avLst/>
          </a:prstGeom>
          <a:noFill/>
          <a:ln>
            <a:noFill/>
          </a:ln>
        </p:spPr>
      </p:pic>
      <p:pic>
        <p:nvPicPr>
          <p:cNvPr id="1204" name="Shape 1204"/>
          <p:cNvPicPr preferRelativeResize="0"/>
          <p:nvPr/>
        </p:nvPicPr>
        <p:blipFill rotWithShape="1">
          <a:blip r:embed="rId5">
            <a:alphaModFix/>
          </a:blip>
          <a:srcRect/>
          <a:stretch/>
        </p:blipFill>
        <p:spPr>
          <a:xfrm>
            <a:off x="3177691" y="2988315"/>
            <a:ext cx="2382900" cy="201898"/>
          </a:xfrm>
          <a:prstGeom prst="rect">
            <a:avLst/>
          </a:prstGeom>
          <a:noFill/>
          <a:ln>
            <a:noFill/>
          </a:ln>
        </p:spPr>
      </p:pic>
      <p:sp>
        <p:nvSpPr>
          <p:cNvPr id="1205" name="Shape 1205"/>
          <p:cNvSpPr/>
          <p:nvPr/>
        </p:nvSpPr>
        <p:spPr>
          <a:xfrm>
            <a:off x="3459692" y="3199675"/>
            <a:ext cx="1792200" cy="533399"/>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1300" b="0" i="0" u="none" strike="noStrike" cap="none">
                <a:solidFill>
                  <a:schemeClr val="lt2"/>
                </a:solidFill>
                <a:latin typeface="Arial"/>
                <a:ea typeface="Arial"/>
                <a:cs typeface="Arial"/>
                <a:sym typeface="Arial"/>
              </a:rPr>
              <a:t>No downtime, atomic rolling update</a:t>
            </a:r>
          </a:p>
        </p:txBody>
      </p:sp>
      <p:pic>
        <p:nvPicPr>
          <p:cNvPr id="1206" name="Shape 1206"/>
          <p:cNvPicPr preferRelativeResize="0"/>
          <p:nvPr/>
        </p:nvPicPr>
        <p:blipFill rotWithShape="1">
          <a:blip r:embed="rId6">
            <a:alphaModFix/>
          </a:blip>
          <a:srcRect/>
          <a:stretch/>
        </p:blipFill>
        <p:spPr>
          <a:xfrm>
            <a:off x="7208972" y="1484074"/>
            <a:ext cx="1935026" cy="265259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5"/>
                                        </p:tgtEl>
                                        <p:attrNameLst>
                                          <p:attrName>style.visibility</p:attrName>
                                        </p:attrNameLst>
                                      </p:cBhvr>
                                      <p:to>
                                        <p:strVal val="visible"/>
                                      </p:to>
                                    </p:set>
                                    <p:anim calcmode="lin" valueType="num">
                                      <p:cBhvr additive="base">
                                        <p:cTn id="7" dur="750"/>
                                        <p:tgtEl>
                                          <p:spTgt spid="1205"/>
                                        </p:tgtEl>
                                        <p:attrNameLst>
                                          <p:attrName>ppt_w</p:attrName>
                                        </p:attrNameLst>
                                      </p:cBhvr>
                                      <p:tavLst>
                                        <p:tav tm="0">
                                          <p:val>
                                            <p:strVal val="0"/>
                                          </p:val>
                                        </p:tav>
                                        <p:tav tm="100000">
                                          <p:val>
                                            <p:strVal val="#ppt_w"/>
                                          </p:val>
                                        </p:tav>
                                      </p:tavLst>
                                    </p:anim>
                                    <p:anim calcmode="lin" valueType="num">
                                      <p:cBhvr additive="base">
                                        <p:cTn id="8" dur="750"/>
                                        <p:tgtEl>
                                          <p:spTgt spid="1205"/>
                                        </p:tgtEl>
                                        <p:attrNameLst>
                                          <p:attrName>ppt_h</p:attrName>
                                        </p:attrNameLst>
                                      </p:cBhvr>
                                      <p:tavLst>
                                        <p:tav tm="0">
                                          <p:val>
                                            <p:strVal val="0"/>
                                          </p:val>
                                        </p:tav>
                                        <p:tav tm="100000">
                                          <p:val>
                                            <p:strVal val="#ppt_h"/>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204"/>
                                        </p:tgtEl>
                                        <p:attrNameLst>
                                          <p:attrName>style.visibility</p:attrName>
                                        </p:attrNameLst>
                                      </p:cBhvr>
                                      <p:to>
                                        <p:strVal val="visible"/>
                                      </p:to>
                                    </p:set>
                                    <p:animEffect transition="in" filter="fade">
                                      <p:cBhvr>
                                        <p:cTn id="12" dur="700"/>
                                        <p:tgtEl>
                                          <p:spTgt spid="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Shape 1211"/>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How Do Canary Deployments Work?</a:t>
            </a:r>
          </a:p>
        </p:txBody>
      </p:sp>
      <p:pic>
        <p:nvPicPr>
          <p:cNvPr id="1212" name="Shape 1212"/>
          <p:cNvPicPr preferRelativeResize="0"/>
          <p:nvPr/>
        </p:nvPicPr>
        <p:blipFill rotWithShape="1">
          <a:blip r:embed="rId3">
            <a:alphaModFix/>
          </a:blip>
          <a:srcRect/>
          <a:stretch/>
        </p:blipFill>
        <p:spPr>
          <a:xfrm>
            <a:off x="1476379" y="2650705"/>
            <a:ext cx="478500" cy="560700"/>
          </a:xfrm>
          <a:prstGeom prst="rect">
            <a:avLst/>
          </a:prstGeom>
          <a:noFill/>
          <a:ln>
            <a:noFill/>
          </a:ln>
        </p:spPr>
      </p:pic>
      <p:pic>
        <p:nvPicPr>
          <p:cNvPr id="1213" name="Shape 1213"/>
          <p:cNvPicPr preferRelativeResize="0"/>
          <p:nvPr/>
        </p:nvPicPr>
        <p:blipFill rotWithShape="1">
          <a:blip r:embed="rId3">
            <a:alphaModFix/>
          </a:blip>
          <a:srcRect/>
          <a:stretch/>
        </p:blipFill>
        <p:spPr>
          <a:xfrm>
            <a:off x="1732099" y="2804307"/>
            <a:ext cx="478500" cy="560700"/>
          </a:xfrm>
          <a:prstGeom prst="rect">
            <a:avLst/>
          </a:prstGeom>
          <a:noFill/>
          <a:ln>
            <a:noFill/>
          </a:ln>
        </p:spPr>
      </p:pic>
      <p:pic>
        <p:nvPicPr>
          <p:cNvPr id="1214" name="Shape 1214"/>
          <p:cNvPicPr preferRelativeResize="0"/>
          <p:nvPr/>
        </p:nvPicPr>
        <p:blipFill rotWithShape="1">
          <a:blip r:embed="rId3">
            <a:alphaModFix/>
          </a:blip>
          <a:srcRect/>
          <a:stretch/>
        </p:blipFill>
        <p:spPr>
          <a:xfrm>
            <a:off x="1987816" y="2957908"/>
            <a:ext cx="478500" cy="560700"/>
          </a:xfrm>
          <a:prstGeom prst="rect">
            <a:avLst/>
          </a:prstGeom>
          <a:noFill/>
          <a:ln>
            <a:noFill/>
          </a:ln>
        </p:spPr>
      </p:pic>
      <p:pic>
        <p:nvPicPr>
          <p:cNvPr id="1215" name="Shape 1215"/>
          <p:cNvPicPr preferRelativeResize="0"/>
          <p:nvPr/>
        </p:nvPicPr>
        <p:blipFill rotWithShape="1">
          <a:blip r:embed="rId3">
            <a:alphaModFix/>
          </a:blip>
          <a:srcRect/>
          <a:stretch/>
        </p:blipFill>
        <p:spPr>
          <a:xfrm>
            <a:off x="2243535" y="3111509"/>
            <a:ext cx="478500" cy="560700"/>
          </a:xfrm>
          <a:prstGeom prst="rect">
            <a:avLst/>
          </a:prstGeom>
          <a:noFill/>
          <a:ln>
            <a:noFill/>
          </a:ln>
        </p:spPr>
      </p:pic>
      <p:pic>
        <p:nvPicPr>
          <p:cNvPr id="1216" name="Shape 1216"/>
          <p:cNvPicPr preferRelativeResize="0"/>
          <p:nvPr/>
        </p:nvPicPr>
        <p:blipFill rotWithShape="1">
          <a:blip r:embed="rId3">
            <a:alphaModFix/>
          </a:blip>
          <a:srcRect/>
          <a:stretch/>
        </p:blipFill>
        <p:spPr>
          <a:xfrm>
            <a:off x="2499256" y="3265113"/>
            <a:ext cx="478500" cy="560700"/>
          </a:xfrm>
          <a:prstGeom prst="rect">
            <a:avLst/>
          </a:prstGeom>
          <a:noFill/>
          <a:ln>
            <a:noFill/>
          </a:ln>
        </p:spPr>
      </p:pic>
      <p:pic>
        <p:nvPicPr>
          <p:cNvPr id="1217" name="Shape 1217"/>
          <p:cNvPicPr preferRelativeResize="0"/>
          <p:nvPr/>
        </p:nvPicPr>
        <p:blipFill rotWithShape="1">
          <a:blip r:embed="rId3">
            <a:alphaModFix/>
          </a:blip>
          <a:srcRect/>
          <a:stretch/>
        </p:blipFill>
        <p:spPr>
          <a:xfrm>
            <a:off x="1479804" y="2367314"/>
            <a:ext cx="478500" cy="560700"/>
          </a:xfrm>
          <a:prstGeom prst="rect">
            <a:avLst/>
          </a:prstGeom>
          <a:noFill/>
          <a:ln>
            <a:noFill/>
          </a:ln>
        </p:spPr>
      </p:pic>
      <p:pic>
        <p:nvPicPr>
          <p:cNvPr id="1218" name="Shape 1218"/>
          <p:cNvPicPr preferRelativeResize="0"/>
          <p:nvPr/>
        </p:nvPicPr>
        <p:blipFill rotWithShape="1">
          <a:blip r:embed="rId3">
            <a:alphaModFix/>
          </a:blip>
          <a:srcRect/>
          <a:stretch/>
        </p:blipFill>
        <p:spPr>
          <a:xfrm>
            <a:off x="1735523" y="2520916"/>
            <a:ext cx="478500" cy="560700"/>
          </a:xfrm>
          <a:prstGeom prst="rect">
            <a:avLst/>
          </a:prstGeom>
          <a:noFill/>
          <a:ln>
            <a:noFill/>
          </a:ln>
        </p:spPr>
      </p:pic>
      <p:pic>
        <p:nvPicPr>
          <p:cNvPr id="1219" name="Shape 1219"/>
          <p:cNvPicPr preferRelativeResize="0"/>
          <p:nvPr/>
        </p:nvPicPr>
        <p:blipFill rotWithShape="1">
          <a:blip r:embed="rId3">
            <a:alphaModFix/>
          </a:blip>
          <a:srcRect/>
          <a:stretch/>
        </p:blipFill>
        <p:spPr>
          <a:xfrm>
            <a:off x="1991241" y="2674516"/>
            <a:ext cx="478500" cy="560700"/>
          </a:xfrm>
          <a:prstGeom prst="rect">
            <a:avLst/>
          </a:prstGeom>
          <a:noFill/>
          <a:ln>
            <a:noFill/>
          </a:ln>
        </p:spPr>
      </p:pic>
      <p:pic>
        <p:nvPicPr>
          <p:cNvPr id="1220" name="Shape 1220"/>
          <p:cNvPicPr preferRelativeResize="0"/>
          <p:nvPr/>
        </p:nvPicPr>
        <p:blipFill rotWithShape="1">
          <a:blip r:embed="rId3">
            <a:alphaModFix/>
          </a:blip>
          <a:srcRect/>
          <a:stretch/>
        </p:blipFill>
        <p:spPr>
          <a:xfrm>
            <a:off x="2246959" y="2828118"/>
            <a:ext cx="478500" cy="560700"/>
          </a:xfrm>
          <a:prstGeom prst="rect">
            <a:avLst/>
          </a:prstGeom>
          <a:noFill/>
          <a:ln>
            <a:noFill/>
          </a:ln>
        </p:spPr>
      </p:pic>
      <p:pic>
        <p:nvPicPr>
          <p:cNvPr id="1221" name="Shape 1221"/>
          <p:cNvPicPr preferRelativeResize="0"/>
          <p:nvPr/>
        </p:nvPicPr>
        <p:blipFill rotWithShape="1">
          <a:blip r:embed="rId3">
            <a:alphaModFix/>
          </a:blip>
          <a:srcRect/>
          <a:stretch/>
        </p:blipFill>
        <p:spPr>
          <a:xfrm>
            <a:off x="2502680" y="2981721"/>
            <a:ext cx="478500" cy="560700"/>
          </a:xfrm>
          <a:prstGeom prst="rect">
            <a:avLst/>
          </a:prstGeom>
          <a:noFill/>
          <a:ln>
            <a:noFill/>
          </a:ln>
        </p:spPr>
      </p:pic>
      <p:pic>
        <p:nvPicPr>
          <p:cNvPr id="1222" name="Shape 1222"/>
          <p:cNvPicPr preferRelativeResize="0"/>
          <p:nvPr/>
        </p:nvPicPr>
        <p:blipFill rotWithShape="1">
          <a:blip r:embed="rId3">
            <a:alphaModFix amt="22210"/>
          </a:blip>
          <a:srcRect/>
          <a:stretch/>
        </p:blipFill>
        <p:spPr>
          <a:xfrm>
            <a:off x="5877867" y="2662609"/>
            <a:ext cx="478500" cy="560700"/>
          </a:xfrm>
          <a:prstGeom prst="rect">
            <a:avLst/>
          </a:prstGeom>
          <a:noFill/>
          <a:ln>
            <a:noFill/>
          </a:ln>
        </p:spPr>
      </p:pic>
      <p:pic>
        <p:nvPicPr>
          <p:cNvPr id="1223" name="Shape 1223"/>
          <p:cNvPicPr preferRelativeResize="0"/>
          <p:nvPr/>
        </p:nvPicPr>
        <p:blipFill rotWithShape="1">
          <a:blip r:embed="rId3">
            <a:alphaModFix amt="22210"/>
          </a:blip>
          <a:srcRect/>
          <a:stretch/>
        </p:blipFill>
        <p:spPr>
          <a:xfrm>
            <a:off x="6133585" y="2816213"/>
            <a:ext cx="478500" cy="560700"/>
          </a:xfrm>
          <a:prstGeom prst="rect">
            <a:avLst/>
          </a:prstGeom>
          <a:noFill/>
          <a:ln>
            <a:noFill/>
          </a:ln>
        </p:spPr>
      </p:pic>
      <p:pic>
        <p:nvPicPr>
          <p:cNvPr id="1224" name="Shape 1224"/>
          <p:cNvPicPr preferRelativeResize="0"/>
          <p:nvPr/>
        </p:nvPicPr>
        <p:blipFill rotWithShape="1">
          <a:blip r:embed="rId3">
            <a:alphaModFix amt="22210"/>
          </a:blip>
          <a:srcRect/>
          <a:stretch/>
        </p:blipFill>
        <p:spPr>
          <a:xfrm>
            <a:off x="6389305" y="2969815"/>
            <a:ext cx="478500" cy="560700"/>
          </a:xfrm>
          <a:prstGeom prst="rect">
            <a:avLst/>
          </a:prstGeom>
          <a:noFill/>
          <a:ln>
            <a:noFill/>
          </a:ln>
        </p:spPr>
      </p:pic>
      <p:pic>
        <p:nvPicPr>
          <p:cNvPr id="1225" name="Shape 1225"/>
          <p:cNvPicPr preferRelativeResize="0"/>
          <p:nvPr/>
        </p:nvPicPr>
        <p:blipFill rotWithShape="1">
          <a:blip r:embed="rId3">
            <a:alphaModFix amt="22210"/>
          </a:blip>
          <a:srcRect/>
          <a:stretch/>
        </p:blipFill>
        <p:spPr>
          <a:xfrm>
            <a:off x="6645021" y="3123416"/>
            <a:ext cx="478500" cy="560700"/>
          </a:xfrm>
          <a:prstGeom prst="rect">
            <a:avLst/>
          </a:prstGeom>
          <a:noFill/>
          <a:ln>
            <a:noFill/>
          </a:ln>
        </p:spPr>
      </p:pic>
      <p:pic>
        <p:nvPicPr>
          <p:cNvPr id="1226" name="Shape 1226"/>
          <p:cNvPicPr preferRelativeResize="0"/>
          <p:nvPr/>
        </p:nvPicPr>
        <p:blipFill rotWithShape="1">
          <a:blip r:embed="rId3">
            <a:alphaModFix amt="22210"/>
          </a:blip>
          <a:srcRect/>
          <a:stretch/>
        </p:blipFill>
        <p:spPr>
          <a:xfrm>
            <a:off x="6900742" y="3277019"/>
            <a:ext cx="478500" cy="560700"/>
          </a:xfrm>
          <a:prstGeom prst="rect">
            <a:avLst/>
          </a:prstGeom>
          <a:noFill/>
          <a:ln>
            <a:noFill/>
          </a:ln>
        </p:spPr>
      </p:pic>
      <p:pic>
        <p:nvPicPr>
          <p:cNvPr id="1227" name="Shape 1227"/>
          <p:cNvPicPr preferRelativeResize="0"/>
          <p:nvPr/>
        </p:nvPicPr>
        <p:blipFill rotWithShape="1">
          <a:blip r:embed="rId3">
            <a:alphaModFix amt="22210"/>
          </a:blip>
          <a:srcRect/>
          <a:stretch/>
        </p:blipFill>
        <p:spPr>
          <a:xfrm>
            <a:off x="5881291" y="2379218"/>
            <a:ext cx="478500" cy="560700"/>
          </a:xfrm>
          <a:prstGeom prst="rect">
            <a:avLst/>
          </a:prstGeom>
          <a:noFill/>
          <a:ln>
            <a:noFill/>
          </a:ln>
        </p:spPr>
      </p:pic>
      <p:pic>
        <p:nvPicPr>
          <p:cNvPr id="1228" name="Shape 1228"/>
          <p:cNvPicPr preferRelativeResize="0"/>
          <p:nvPr/>
        </p:nvPicPr>
        <p:blipFill rotWithShape="1">
          <a:blip r:embed="rId3">
            <a:alphaModFix amt="22210"/>
          </a:blip>
          <a:srcRect/>
          <a:stretch/>
        </p:blipFill>
        <p:spPr>
          <a:xfrm>
            <a:off x="6137010" y="2532822"/>
            <a:ext cx="478500" cy="560700"/>
          </a:xfrm>
          <a:prstGeom prst="rect">
            <a:avLst/>
          </a:prstGeom>
          <a:noFill/>
          <a:ln>
            <a:noFill/>
          </a:ln>
        </p:spPr>
      </p:pic>
      <p:pic>
        <p:nvPicPr>
          <p:cNvPr id="1229" name="Shape 1229"/>
          <p:cNvPicPr preferRelativeResize="0"/>
          <p:nvPr/>
        </p:nvPicPr>
        <p:blipFill rotWithShape="1">
          <a:blip r:embed="rId3">
            <a:alphaModFix amt="22210"/>
          </a:blip>
          <a:srcRect/>
          <a:stretch/>
        </p:blipFill>
        <p:spPr>
          <a:xfrm>
            <a:off x="6392728" y="2686424"/>
            <a:ext cx="478500" cy="560700"/>
          </a:xfrm>
          <a:prstGeom prst="rect">
            <a:avLst/>
          </a:prstGeom>
          <a:noFill/>
          <a:ln>
            <a:noFill/>
          </a:ln>
        </p:spPr>
      </p:pic>
      <p:pic>
        <p:nvPicPr>
          <p:cNvPr id="1230" name="Shape 1230"/>
          <p:cNvPicPr preferRelativeResize="0"/>
          <p:nvPr/>
        </p:nvPicPr>
        <p:blipFill rotWithShape="1">
          <a:blip r:embed="rId3">
            <a:alphaModFix amt="22210"/>
          </a:blip>
          <a:srcRect/>
          <a:stretch/>
        </p:blipFill>
        <p:spPr>
          <a:xfrm>
            <a:off x="6648446" y="2840025"/>
            <a:ext cx="478500" cy="560700"/>
          </a:xfrm>
          <a:prstGeom prst="rect">
            <a:avLst/>
          </a:prstGeom>
          <a:noFill/>
          <a:ln>
            <a:noFill/>
          </a:ln>
        </p:spPr>
      </p:pic>
      <p:pic>
        <p:nvPicPr>
          <p:cNvPr id="1231" name="Shape 1231"/>
          <p:cNvPicPr preferRelativeResize="0"/>
          <p:nvPr/>
        </p:nvPicPr>
        <p:blipFill rotWithShape="1">
          <a:blip r:embed="rId3">
            <a:alphaModFix amt="22210"/>
          </a:blip>
          <a:srcRect/>
          <a:stretch/>
        </p:blipFill>
        <p:spPr>
          <a:xfrm>
            <a:off x="6904164" y="2993626"/>
            <a:ext cx="478500" cy="560700"/>
          </a:xfrm>
          <a:prstGeom prst="rect">
            <a:avLst/>
          </a:prstGeom>
          <a:noFill/>
          <a:ln>
            <a:noFill/>
          </a:ln>
        </p:spPr>
      </p:pic>
      <p:sp>
        <p:nvSpPr>
          <p:cNvPr id="1232" name="Shape 1232"/>
          <p:cNvSpPr/>
          <p:nvPr/>
        </p:nvSpPr>
        <p:spPr>
          <a:xfrm>
            <a:off x="1949933" y="3995292"/>
            <a:ext cx="344099" cy="215999"/>
          </a:xfrm>
          <a:prstGeom prst="rect">
            <a:avLst/>
          </a:prstGeom>
          <a:noFill/>
          <a:ln>
            <a:noFill/>
          </a:ln>
        </p:spPr>
        <p:txBody>
          <a:bodyPr lIns="19050" tIns="19050" rIns="19050" bIns="19050" anchor="ctr" anchorCtr="0">
            <a:noAutofit/>
          </a:bodyPr>
          <a:lstStyle/>
          <a:p>
            <a:pPr marL="0" marR="0" lvl="0" indent="0" algn="ctr" rtl="0">
              <a:spcBef>
                <a:spcPts val="0"/>
              </a:spcBef>
              <a:buClr>
                <a:srgbClr val="53585F"/>
              </a:buClr>
              <a:buSzPct val="25000"/>
              <a:buFont typeface="Helvetica Neue"/>
              <a:buNone/>
            </a:pPr>
            <a:r>
              <a:rPr lang="en-US" sz="1200" b="1" i="0" u="none" strike="noStrike" cap="small">
                <a:solidFill>
                  <a:srgbClr val="53585F"/>
                </a:solidFill>
                <a:latin typeface="Helvetica Neue"/>
                <a:ea typeface="Helvetica Neue"/>
                <a:cs typeface="Helvetica Neue"/>
                <a:sym typeface="Helvetica Neue"/>
              </a:rPr>
              <a:t>v1.0</a:t>
            </a:r>
          </a:p>
        </p:txBody>
      </p:sp>
      <p:sp>
        <p:nvSpPr>
          <p:cNvPr id="1233" name="Shape 1233"/>
          <p:cNvSpPr/>
          <p:nvPr/>
        </p:nvSpPr>
        <p:spPr>
          <a:xfrm>
            <a:off x="6308614" y="3995292"/>
            <a:ext cx="344099" cy="215999"/>
          </a:xfrm>
          <a:prstGeom prst="rect">
            <a:avLst/>
          </a:prstGeom>
          <a:noFill/>
          <a:ln>
            <a:noFill/>
          </a:ln>
        </p:spPr>
        <p:txBody>
          <a:bodyPr lIns="19050" tIns="19050" rIns="19050" bIns="19050" anchor="ctr" anchorCtr="0">
            <a:noAutofit/>
          </a:bodyPr>
          <a:lstStyle/>
          <a:p>
            <a:pPr marL="0" marR="0" lvl="0" indent="0" algn="ctr" rtl="0">
              <a:spcBef>
                <a:spcPts val="0"/>
              </a:spcBef>
              <a:buClr>
                <a:srgbClr val="53585F"/>
              </a:buClr>
              <a:buSzPct val="25000"/>
              <a:buFont typeface="Helvetica Neue"/>
              <a:buNone/>
            </a:pPr>
            <a:r>
              <a:rPr lang="en-US" sz="1200" b="1" i="0" u="none" strike="noStrike" cap="small">
                <a:solidFill>
                  <a:srgbClr val="53585F"/>
                </a:solidFill>
                <a:latin typeface="Helvetica Neue"/>
                <a:ea typeface="Helvetica Neue"/>
                <a:cs typeface="Helvetica Neue"/>
                <a:sym typeface="Helvetica Neue"/>
              </a:rPr>
              <a:t>v1.1</a:t>
            </a:r>
          </a:p>
        </p:txBody>
      </p:sp>
      <p:sp>
        <p:nvSpPr>
          <p:cNvPr id="1234" name="Shape 1234"/>
          <p:cNvSpPr/>
          <p:nvPr/>
        </p:nvSpPr>
        <p:spPr>
          <a:xfrm>
            <a:off x="325360" y="1283945"/>
            <a:ext cx="932398"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 of Canaries: 2</a:t>
            </a:r>
          </a:p>
        </p:txBody>
      </p:sp>
      <p:sp>
        <p:nvSpPr>
          <p:cNvPr id="1235" name="Shape 1235"/>
          <p:cNvSpPr/>
          <p:nvPr/>
        </p:nvSpPr>
        <p:spPr>
          <a:xfrm>
            <a:off x="340929" y="1545254"/>
            <a:ext cx="905400"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Max in Flight: 2</a:t>
            </a:r>
          </a:p>
        </p:txBody>
      </p:sp>
      <p:sp>
        <p:nvSpPr>
          <p:cNvPr id="1236" name="Shape 1236"/>
          <p:cNvSpPr/>
          <p:nvPr/>
        </p:nvSpPr>
        <p:spPr>
          <a:xfrm>
            <a:off x="323455" y="1022633"/>
            <a:ext cx="545999"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Example:</a:t>
            </a:r>
          </a:p>
        </p:txBody>
      </p:sp>
      <p:pic>
        <p:nvPicPr>
          <p:cNvPr id="1237" name="Shape 1237"/>
          <p:cNvPicPr preferRelativeResize="0"/>
          <p:nvPr/>
        </p:nvPicPr>
        <p:blipFill rotWithShape="1">
          <a:blip r:embed="rId4">
            <a:alphaModFix/>
          </a:blip>
          <a:srcRect/>
          <a:stretch/>
        </p:blipFill>
        <p:spPr>
          <a:xfrm>
            <a:off x="7025678" y="3009116"/>
            <a:ext cx="228600" cy="228600"/>
          </a:xfrm>
          <a:prstGeom prst="rect">
            <a:avLst/>
          </a:prstGeom>
          <a:noFill/>
          <a:ln>
            <a:noFill/>
          </a:ln>
        </p:spPr>
      </p:pic>
      <p:pic>
        <p:nvPicPr>
          <p:cNvPr id="1238" name="Shape 1238"/>
          <p:cNvPicPr preferRelativeResize="0"/>
          <p:nvPr/>
        </p:nvPicPr>
        <p:blipFill rotWithShape="1">
          <a:blip r:embed="rId4">
            <a:alphaModFix/>
          </a:blip>
          <a:srcRect/>
          <a:stretch/>
        </p:blipFill>
        <p:spPr>
          <a:xfrm>
            <a:off x="6795817" y="2858564"/>
            <a:ext cx="228600" cy="228600"/>
          </a:xfrm>
          <a:prstGeom prst="rect">
            <a:avLst/>
          </a:prstGeom>
          <a:noFill/>
          <a:ln>
            <a:noFill/>
          </a:ln>
        </p:spPr>
      </p:pic>
      <p:pic>
        <p:nvPicPr>
          <p:cNvPr id="1239" name="Shape 1239"/>
          <p:cNvPicPr preferRelativeResize="0"/>
          <p:nvPr/>
        </p:nvPicPr>
        <p:blipFill rotWithShape="1">
          <a:blip r:embed="rId4">
            <a:alphaModFix/>
          </a:blip>
          <a:srcRect/>
          <a:stretch/>
        </p:blipFill>
        <p:spPr>
          <a:xfrm>
            <a:off x="6515951" y="2690007"/>
            <a:ext cx="228600" cy="228600"/>
          </a:xfrm>
          <a:prstGeom prst="rect">
            <a:avLst/>
          </a:prstGeom>
          <a:noFill/>
          <a:ln>
            <a:noFill/>
          </a:ln>
        </p:spPr>
      </p:pic>
      <p:pic>
        <p:nvPicPr>
          <p:cNvPr id="1240" name="Shape 1240"/>
          <p:cNvPicPr preferRelativeResize="0"/>
          <p:nvPr/>
        </p:nvPicPr>
        <p:blipFill rotWithShape="1">
          <a:blip r:embed="rId4">
            <a:alphaModFix/>
          </a:blip>
          <a:srcRect/>
          <a:stretch/>
        </p:blipFill>
        <p:spPr>
          <a:xfrm>
            <a:off x="6258521" y="2533418"/>
            <a:ext cx="228600" cy="228600"/>
          </a:xfrm>
          <a:prstGeom prst="rect">
            <a:avLst/>
          </a:prstGeom>
          <a:noFill/>
          <a:ln>
            <a:noFill/>
          </a:ln>
        </p:spPr>
      </p:pic>
      <p:pic>
        <p:nvPicPr>
          <p:cNvPr id="1241" name="Shape 1241"/>
          <p:cNvPicPr preferRelativeResize="0"/>
          <p:nvPr/>
        </p:nvPicPr>
        <p:blipFill rotWithShape="1">
          <a:blip r:embed="rId4">
            <a:alphaModFix/>
          </a:blip>
          <a:srcRect/>
          <a:stretch/>
        </p:blipFill>
        <p:spPr>
          <a:xfrm>
            <a:off x="6002803" y="2384431"/>
            <a:ext cx="228600" cy="228600"/>
          </a:xfrm>
          <a:prstGeom prst="rect">
            <a:avLst/>
          </a:prstGeom>
          <a:noFill/>
          <a:ln>
            <a:noFill/>
          </a:ln>
        </p:spPr>
      </p:pic>
      <p:pic>
        <p:nvPicPr>
          <p:cNvPr id="1242" name="Shape 1242"/>
          <p:cNvPicPr preferRelativeResize="0"/>
          <p:nvPr/>
        </p:nvPicPr>
        <p:blipFill rotWithShape="1">
          <a:blip r:embed="rId5">
            <a:alphaModFix/>
          </a:blip>
          <a:srcRect/>
          <a:stretch/>
        </p:blipFill>
        <p:spPr>
          <a:xfrm>
            <a:off x="6648446" y="1608866"/>
            <a:ext cx="1153200" cy="1153200"/>
          </a:xfrm>
          <a:prstGeom prst="rect">
            <a:avLst/>
          </a:prstGeom>
          <a:noFill/>
          <a:ln>
            <a:noFill/>
          </a:ln>
        </p:spPr>
      </p:pic>
      <p:grpSp>
        <p:nvGrpSpPr>
          <p:cNvPr id="1243" name="Shape 1243"/>
          <p:cNvGrpSpPr/>
          <p:nvPr/>
        </p:nvGrpSpPr>
        <p:grpSpPr>
          <a:xfrm>
            <a:off x="2435019" y="2733408"/>
            <a:ext cx="612457" cy="1143191"/>
            <a:chOff x="-25400" y="0"/>
            <a:chExt cx="612457" cy="1143191"/>
          </a:xfrm>
        </p:grpSpPr>
        <p:pic>
          <p:nvPicPr>
            <p:cNvPr id="1244" name="Shape 1244"/>
            <p:cNvPicPr preferRelativeResize="0"/>
            <p:nvPr/>
          </p:nvPicPr>
          <p:blipFill rotWithShape="1">
            <a:blip r:embed="rId6">
              <a:alphaModFix/>
            </a:blip>
            <a:srcRect/>
            <a:stretch/>
          </p:blipFill>
          <p:spPr>
            <a:xfrm>
              <a:off x="-25400" y="191591"/>
              <a:ext cx="606899" cy="951600"/>
            </a:xfrm>
            <a:prstGeom prst="rect">
              <a:avLst/>
            </a:prstGeom>
            <a:noFill/>
            <a:ln>
              <a:noFill/>
            </a:ln>
          </p:spPr>
        </p:pic>
        <p:sp>
          <p:nvSpPr>
            <p:cNvPr id="1245" name="Shape 1245"/>
            <p:cNvSpPr/>
            <p:nvPr/>
          </p:nvSpPr>
          <p:spPr>
            <a:xfrm>
              <a:off x="42257" y="0"/>
              <a:ext cx="544800"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Canaries</a:t>
              </a:r>
            </a:p>
          </p:txBody>
        </p:sp>
      </p:grpSp>
      <p:pic>
        <p:nvPicPr>
          <p:cNvPr id="1246" name="Shape 1246"/>
          <p:cNvPicPr preferRelativeResize="0"/>
          <p:nvPr/>
        </p:nvPicPr>
        <p:blipFill rotWithShape="1">
          <a:blip r:embed="rId7">
            <a:alphaModFix/>
          </a:blip>
          <a:srcRect/>
          <a:stretch/>
        </p:blipFill>
        <p:spPr>
          <a:xfrm>
            <a:off x="7208972" y="1484074"/>
            <a:ext cx="1935026" cy="265259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animEffect transition="in" filter="fade">
                                      <p:cBhvr>
                                        <p:cTn id="7" dur="1000"/>
                                        <p:tgtEl>
                                          <p:spTgt spid="1243"/>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1243"/>
                                        </p:tgtEl>
                                      </p:cBhvr>
                                    </p:animEffect>
                                    <p:set>
                                      <p:cBhvr>
                                        <p:cTn id="11" dur="1" fill="hold">
                                          <p:stCondLst>
                                            <p:cond delay="1000"/>
                                          </p:stCondLst>
                                        </p:cTn>
                                        <p:tgtEl>
                                          <p:spTgt spid="1243"/>
                                        </p:tgtEl>
                                        <p:attrNameLst>
                                          <p:attrName>style.visibility</p:attrName>
                                        </p:attrNameLst>
                                      </p:cBhvr>
                                      <p:to>
                                        <p:strVal val="hidden"/>
                                      </p:to>
                                    </p:se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1237"/>
                                        </p:tgtEl>
                                        <p:attrNameLst>
                                          <p:attrName>style.visibility</p:attrName>
                                        </p:attrNameLst>
                                      </p:cBhvr>
                                      <p:to>
                                        <p:strVal val="visible"/>
                                      </p:to>
                                    </p:set>
                                    <p:anim calcmode="lin" valueType="num">
                                      <p:cBhvr additive="base">
                                        <p:cTn id="15" dur="1000"/>
                                        <p:tgtEl>
                                          <p:spTgt spid="1237"/>
                                        </p:tgtEl>
                                        <p:attrNameLst>
                                          <p:attrName>ppt_w</p:attrName>
                                        </p:attrNameLst>
                                      </p:cBhvr>
                                      <p:tavLst>
                                        <p:tav tm="0">
                                          <p:val>
                                            <p:strVal val="0"/>
                                          </p:val>
                                        </p:tav>
                                        <p:tav tm="100000">
                                          <p:val>
                                            <p:strVal val="#ppt_w"/>
                                          </p:val>
                                        </p:tav>
                                      </p:tavLst>
                                    </p:anim>
                                    <p:anim calcmode="lin" valueType="num">
                                      <p:cBhvr additive="base">
                                        <p:cTn id="16" dur="1000"/>
                                        <p:tgtEl>
                                          <p:spTgt spid="1237"/>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xit" presetSubtype="0" fill="hold" nodeType="afterEffect">
                                  <p:stCondLst>
                                    <p:cond delay="0"/>
                                  </p:stCondLst>
                                  <p:childTnLst>
                                    <p:animEffect transition="out" filter="fade">
                                      <p:cBhvr>
                                        <p:cTn id="19" dur="1000"/>
                                        <p:tgtEl>
                                          <p:spTgt spid="1237"/>
                                        </p:tgtEl>
                                      </p:cBhvr>
                                    </p:animEffect>
                                    <p:set>
                                      <p:cBhvr>
                                        <p:cTn id="20" dur="1" fill="hold">
                                          <p:stCondLst>
                                            <p:cond delay="1000"/>
                                          </p:stCondLst>
                                        </p:cTn>
                                        <p:tgtEl>
                                          <p:spTgt spid="1237"/>
                                        </p:tgtEl>
                                        <p:attrNameLst>
                                          <p:attrName>style.visibility</p:attrName>
                                        </p:attrNameLst>
                                      </p:cBhvr>
                                      <p:to>
                                        <p:strVal val="hidden"/>
                                      </p:to>
                                    </p:set>
                                  </p:childTnLst>
                                </p:cTn>
                              </p:par>
                            </p:childTnLst>
                          </p:cTn>
                        </p:par>
                        <p:par>
                          <p:cTn id="21" fill="hold">
                            <p:stCondLst>
                              <p:cond delay="4000"/>
                            </p:stCondLst>
                            <p:childTnLst>
                              <p:par>
                                <p:cTn id="22" presetID="23" presetClass="entr" presetSubtype="16" fill="hold" nodeType="afterEffect">
                                  <p:stCondLst>
                                    <p:cond delay="0"/>
                                  </p:stCondLst>
                                  <p:childTnLst>
                                    <p:set>
                                      <p:cBhvr>
                                        <p:cTn id="23" dur="1" fill="hold">
                                          <p:stCondLst>
                                            <p:cond delay="0"/>
                                          </p:stCondLst>
                                        </p:cTn>
                                        <p:tgtEl>
                                          <p:spTgt spid="1238"/>
                                        </p:tgtEl>
                                        <p:attrNameLst>
                                          <p:attrName>style.visibility</p:attrName>
                                        </p:attrNameLst>
                                      </p:cBhvr>
                                      <p:to>
                                        <p:strVal val="visible"/>
                                      </p:to>
                                    </p:set>
                                    <p:anim calcmode="lin" valueType="num">
                                      <p:cBhvr additive="base">
                                        <p:cTn id="24" dur="1000"/>
                                        <p:tgtEl>
                                          <p:spTgt spid="1238"/>
                                        </p:tgtEl>
                                        <p:attrNameLst>
                                          <p:attrName>ppt_w</p:attrName>
                                        </p:attrNameLst>
                                      </p:cBhvr>
                                      <p:tavLst>
                                        <p:tav tm="0">
                                          <p:val>
                                            <p:strVal val="0"/>
                                          </p:val>
                                        </p:tav>
                                        <p:tav tm="100000">
                                          <p:val>
                                            <p:strVal val="#ppt_w"/>
                                          </p:val>
                                        </p:tav>
                                      </p:tavLst>
                                    </p:anim>
                                    <p:anim calcmode="lin" valueType="num">
                                      <p:cBhvr additive="base">
                                        <p:cTn id="25" dur="1000"/>
                                        <p:tgtEl>
                                          <p:spTgt spid="1238"/>
                                        </p:tgtEl>
                                        <p:attrNameLst>
                                          <p:attrName>ppt_h</p:attrName>
                                        </p:attrNameLst>
                                      </p:cBhvr>
                                      <p:tavLst>
                                        <p:tav tm="0">
                                          <p:val>
                                            <p:strVal val="0"/>
                                          </p:val>
                                        </p:tav>
                                        <p:tav tm="100000">
                                          <p:val>
                                            <p:strVal val="#ppt_h"/>
                                          </p:val>
                                        </p:tav>
                                      </p:tavLst>
                                    </p:anim>
                                  </p:childTnLst>
                                </p:cTn>
                              </p:par>
                            </p:childTnLst>
                          </p:cTn>
                        </p:par>
                        <p:par>
                          <p:cTn id="26" fill="hold">
                            <p:stCondLst>
                              <p:cond delay="5000"/>
                            </p:stCondLst>
                            <p:childTnLst>
                              <p:par>
                                <p:cTn id="27" presetID="10" presetClass="exit" presetSubtype="0" fill="hold" nodeType="afterEffect">
                                  <p:stCondLst>
                                    <p:cond delay="0"/>
                                  </p:stCondLst>
                                  <p:childTnLst>
                                    <p:animEffect transition="out" filter="fade">
                                      <p:cBhvr>
                                        <p:cTn id="28" dur="1000"/>
                                        <p:tgtEl>
                                          <p:spTgt spid="1238"/>
                                        </p:tgtEl>
                                      </p:cBhvr>
                                    </p:animEffect>
                                    <p:set>
                                      <p:cBhvr>
                                        <p:cTn id="29" dur="1" fill="hold">
                                          <p:stCondLst>
                                            <p:cond delay="1000"/>
                                          </p:stCondLst>
                                        </p:cTn>
                                        <p:tgtEl>
                                          <p:spTgt spid="1238"/>
                                        </p:tgtEl>
                                        <p:attrNameLst>
                                          <p:attrName>style.visibility</p:attrName>
                                        </p:attrNameLst>
                                      </p:cBhvr>
                                      <p:to>
                                        <p:strVal val="hidden"/>
                                      </p:to>
                                    </p:set>
                                  </p:childTnLst>
                                </p:cTn>
                              </p:par>
                            </p:childTnLst>
                          </p:cTn>
                        </p:par>
                        <p:par>
                          <p:cTn id="30" fill="hold">
                            <p:stCondLst>
                              <p:cond delay="6000"/>
                            </p:stCondLst>
                            <p:childTnLst>
                              <p:par>
                                <p:cTn id="31" presetID="23" presetClass="entr" presetSubtype="16" fill="hold" nodeType="afterEffect">
                                  <p:stCondLst>
                                    <p:cond delay="0"/>
                                  </p:stCondLst>
                                  <p:childTnLst>
                                    <p:set>
                                      <p:cBhvr>
                                        <p:cTn id="32" dur="1" fill="hold">
                                          <p:stCondLst>
                                            <p:cond delay="0"/>
                                          </p:stCondLst>
                                        </p:cTn>
                                        <p:tgtEl>
                                          <p:spTgt spid="1239"/>
                                        </p:tgtEl>
                                        <p:attrNameLst>
                                          <p:attrName>style.visibility</p:attrName>
                                        </p:attrNameLst>
                                      </p:cBhvr>
                                      <p:to>
                                        <p:strVal val="visible"/>
                                      </p:to>
                                    </p:set>
                                    <p:anim calcmode="lin" valueType="num">
                                      <p:cBhvr additive="base">
                                        <p:cTn id="33" dur="1000"/>
                                        <p:tgtEl>
                                          <p:spTgt spid="1239"/>
                                        </p:tgtEl>
                                        <p:attrNameLst>
                                          <p:attrName>ppt_w</p:attrName>
                                        </p:attrNameLst>
                                      </p:cBhvr>
                                      <p:tavLst>
                                        <p:tav tm="0">
                                          <p:val>
                                            <p:strVal val="0"/>
                                          </p:val>
                                        </p:tav>
                                        <p:tav tm="100000">
                                          <p:val>
                                            <p:strVal val="#ppt_w"/>
                                          </p:val>
                                        </p:tav>
                                      </p:tavLst>
                                    </p:anim>
                                    <p:anim calcmode="lin" valueType="num">
                                      <p:cBhvr additive="base">
                                        <p:cTn id="34" dur="1000"/>
                                        <p:tgtEl>
                                          <p:spTgt spid="1239"/>
                                        </p:tgtEl>
                                        <p:attrNameLst>
                                          <p:attrName>ppt_h</p:attrName>
                                        </p:attrNameLst>
                                      </p:cBhvr>
                                      <p:tavLst>
                                        <p:tav tm="0">
                                          <p:val>
                                            <p:strVal val="0"/>
                                          </p:val>
                                        </p:tav>
                                        <p:tav tm="100000">
                                          <p:val>
                                            <p:strVal val="#ppt_h"/>
                                          </p:val>
                                        </p:tav>
                                      </p:tavLst>
                                    </p:anim>
                                  </p:childTnLst>
                                </p:cTn>
                              </p:par>
                            </p:childTnLst>
                          </p:cTn>
                        </p:par>
                        <p:par>
                          <p:cTn id="35" fill="hold">
                            <p:stCondLst>
                              <p:cond delay="7000"/>
                            </p:stCondLst>
                            <p:childTnLst>
                              <p:par>
                                <p:cTn id="36" presetID="10" presetClass="exit" presetSubtype="0" fill="hold" nodeType="afterEffect">
                                  <p:stCondLst>
                                    <p:cond delay="0"/>
                                  </p:stCondLst>
                                  <p:childTnLst>
                                    <p:animEffect transition="out" filter="fade">
                                      <p:cBhvr>
                                        <p:cTn id="37" dur="1000"/>
                                        <p:tgtEl>
                                          <p:spTgt spid="1239"/>
                                        </p:tgtEl>
                                      </p:cBhvr>
                                    </p:animEffect>
                                    <p:set>
                                      <p:cBhvr>
                                        <p:cTn id="38" dur="1" fill="hold">
                                          <p:stCondLst>
                                            <p:cond delay="1000"/>
                                          </p:stCondLst>
                                        </p:cTn>
                                        <p:tgtEl>
                                          <p:spTgt spid="1239"/>
                                        </p:tgtEl>
                                        <p:attrNameLst>
                                          <p:attrName>style.visibility</p:attrName>
                                        </p:attrNameLst>
                                      </p:cBhvr>
                                      <p:to>
                                        <p:strVal val="hidden"/>
                                      </p:to>
                                    </p:set>
                                  </p:childTnLst>
                                </p:cTn>
                              </p:par>
                            </p:childTnLst>
                          </p:cTn>
                        </p:par>
                        <p:par>
                          <p:cTn id="39" fill="hold">
                            <p:stCondLst>
                              <p:cond delay="8000"/>
                            </p:stCondLst>
                            <p:childTnLst>
                              <p:par>
                                <p:cTn id="40" presetID="23" presetClass="entr" presetSubtype="16" fill="hold" nodeType="afterEffect">
                                  <p:stCondLst>
                                    <p:cond delay="0"/>
                                  </p:stCondLst>
                                  <p:childTnLst>
                                    <p:set>
                                      <p:cBhvr>
                                        <p:cTn id="41" dur="1" fill="hold">
                                          <p:stCondLst>
                                            <p:cond delay="0"/>
                                          </p:stCondLst>
                                        </p:cTn>
                                        <p:tgtEl>
                                          <p:spTgt spid="1240"/>
                                        </p:tgtEl>
                                        <p:attrNameLst>
                                          <p:attrName>style.visibility</p:attrName>
                                        </p:attrNameLst>
                                      </p:cBhvr>
                                      <p:to>
                                        <p:strVal val="visible"/>
                                      </p:to>
                                    </p:set>
                                    <p:anim calcmode="lin" valueType="num">
                                      <p:cBhvr additive="base">
                                        <p:cTn id="42" dur="1000"/>
                                        <p:tgtEl>
                                          <p:spTgt spid="1240"/>
                                        </p:tgtEl>
                                        <p:attrNameLst>
                                          <p:attrName>ppt_w</p:attrName>
                                        </p:attrNameLst>
                                      </p:cBhvr>
                                      <p:tavLst>
                                        <p:tav tm="0">
                                          <p:val>
                                            <p:strVal val="0"/>
                                          </p:val>
                                        </p:tav>
                                        <p:tav tm="100000">
                                          <p:val>
                                            <p:strVal val="#ppt_w"/>
                                          </p:val>
                                        </p:tav>
                                      </p:tavLst>
                                    </p:anim>
                                    <p:anim calcmode="lin" valueType="num">
                                      <p:cBhvr additive="base">
                                        <p:cTn id="43" dur="1000"/>
                                        <p:tgtEl>
                                          <p:spTgt spid="1240"/>
                                        </p:tgtEl>
                                        <p:attrNameLst>
                                          <p:attrName>ppt_h</p:attrName>
                                        </p:attrNameLst>
                                      </p:cBhvr>
                                      <p:tavLst>
                                        <p:tav tm="0">
                                          <p:val>
                                            <p:strVal val="0"/>
                                          </p:val>
                                        </p:tav>
                                        <p:tav tm="100000">
                                          <p:val>
                                            <p:strVal val="#ppt_h"/>
                                          </p:val>
                                        </p:tav>
                                      </p:tavLst>
                                    </p:anim>
                                  </p:childTnLst>
                                </p:cTn>
                              </p:par>
                            </p:childTnLst>
                          </p:cTn>
                        </p:par>
                        <p:par>
                          <p:cTn id="44" fill="hold">
                            <p:stCondLst>
                              <p:cond delay="9000"/>
                            </p:stCondLst>
                            <p:childTnLst>
                              <p:par>
                                <p:cTn id="45" presetID="10" presetClass="exit" presetSubtype="0" fill="hold" nodeType="afterEffect">
                                  <p:stCondLst>
                                    <p:cond delay="0"/>
                                  </p:stCondLst>
                                  <p:childTnLst>
                                    <p:animEffect transition="out" filter="fade">
                                      <p:cBhvr>
                                        <p:cTn id="46" dur="1000"/>
                                        <p:tgtEl>
                                          <p:spTgt spid="1240"/>
                                        </p:tgtEl>
                                      </p:cBhvr>
                                    </p:animEffect>
                                    <p:set>
                                      <p:cBhvr>
                                        <p:cTn id="47" dur="1" fill="hold">
                                          <p:stCondLst>
                                            <p:cond delay="1000"/>
                                          </p:stCondLst>
                                        </p:cTn>
                                        <p:tgtEl>
                                          <p:spTgt spid="1240"/>
                                        </p:tgtEl>
                                        <p:attrNameLst>
                                          <p:attrName>style.visibility</p:attrName>
                                        </p:attrNameLst>
                                      </p:cBhvr>
                                      <p:to>
                                        <p:strVal val="hidden"/>
                                      </p:to>
                                    </p:set>
                                  </p:childTnLst>
                                </p:cTn>
                              </p:par>
                            </p:childTnLst>
                          </p:cTn>
                        </p:par>
                        <p:par>
                          <p:cTn id="48" fill="hold">
                            <p:stCondLst>
                              <p:cond delay="10000"/>
                            </p:stCondLst>
                            <p:childTnLst>
                              <p:par>
                                <p:cTn id="49" presetID="23" presetClass="entr" presetSubtype="16" fill="hold" nodeType="afterEffect">
                                  <p:stCondLst>
                                    <p:cond delay="0"/>
                                  </p:stCondLst>
                                  <p:childTnLst>
                                    <p:set>
                                      <p:cBhvr>
                                        <p:cTn id="50" dur="1" fill="hold">
                                          <p:stCondLst>
                                            <p:cond delay="0"/>
                                          </p:stCondLst>
                                        </p:cTn>
                                        <p:tgtEl>
                                          <p:spTgt spid="1241"/>
                                        </p:tgtEl>
                                        <p:attrNameLst>
                                          <p:attrName>style.visibility</p:attrName>
                                        </p:attrNameLst>
                                      </p:cBhvr>
                                      <p:to>
                                        <p:strVal val="visible"/>
                                      </p:to>
                                    </p:set>
                                    <p:anim calcmode="lin" valueType="num">
                                      <p:cBhvr additive="base">
                                        <p:cTn id="51" dur="1000"/>
                                        <p:tgtEl>
                                          <p:spTgt spid="1241"/>
                                        </p:tgtEl>
                                        <p:attrNameLst>
                                          <p:attrName>ppt_w</p:attrName>
                                        </p:attrNameLst>
                                      </p:cBhvr>
                                      <p:tavLst>
                                        <p:tav tm="0">
                                          <p:val>
                                            <p:strVal val="0"/>
                                          </p:val>
                                        </p:tav>
                                        <p:tav tm="100000">
                                          <p:val>
                                            <p:strVal val="#ppt_w"/>
                                          </p:val>
                                        </p:tav>
                                      </p:tavLst>
                                    </p:anim>
                                    <p:anim calcmode="lin" valueType="num">
                                      <p:cBhvr additive="base">
                                        <p:cTn id="52" dur="1000"/>
                                        <p:tgtEl>
                                          <p:spTgt spid="1241"/>
                                        </p:tgtEl>
                                        <p:attrNameLst>
                                          <p:attrName>ppt_h</p:attrName>
                                        </p:attrNameLst>
                                      </p:cBhvr>
                                      <p:tavLst>
                                        <p:tav tm="0">
                                          <p:val>
                                            <p:strVal val="0"/>
                                          </p:val>
                                        </p:tav>
                                        <p:tav tm="100000">
                                          <p:val>
                                            <p:strVal val="#ppt_h"/>
                                          </p:val>
                                        </p:tav>
                                      </p:tavLst>
                                    </p:anim>
                                  </p:childTnLst>
                                </p:cTn>
                              </p:par>
                            </p:childTnLst>
                          </p:cTn>
                        </p:par>
                        <p:par>
                          <p:cTn id="53" fill="hold">
                            <p:stCondLst>
                              <p:cond delay="11000"/>
                            </p:stCondLst>
                            <p:childTnLst>
                              <p:par>
                                <p:cTn id="54" presetID="10" presetClass="exit" presetSubtype="0" fill="hold" nodeType="afterEffect">
                                  <p:stCondLst>
                                    <p:cond delay="0"/>
                                  </p:stCondLst>
                                  <p:childTnLst>
                                    <p:animEffect transition="out" filter="fade">
                                      <p:cBhvr>
                                        <p:cTn id="55" dur="1000"/>
                                        <p:tgtEl>
                                          <p:spTgt spid="1241"/>
                                        </p:tgtEl>
                                      </p:cBhvr>
                                    </p:animEffect>
                                    <p:set>
                                      <p:cBhvr>
                                        <p:cTn id="56" dur="1" fill="hold">
                                          <p:stCondLst>
                                            <p:cond delay="1000"/>
                                          </p:stCondLst>
                                        </p:cTn>
                                        <p:tgtEl>
                                          <p:spTgt spid="124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1242"/>
                                        </p:tgtEl>
                                        <p:attrNameLst>
                                          <p:attrName>style.visibility</p:attrName>
                                        </p:attrNameLst>
                                      </p:cBhvr>
                                      <p:to>
                                        <p:strVal val="visible"/>
                                      </p:to>
                                    </p:set>
                                    <p:anim calcmode="lin" valueType="num">
                                      <p:cBhvr additive="base">
                                        <p:cTn id="61" dur="750"/>
                                        <p:tgtEl>
                                          <p:spTgt spid="1242"/>
                                        </p:tgtEl>
                                        <p:attrNameLst>
                                          <p:attrName>ppt_w</p:attrName>
                                        </p:attrNameLst>
                                      </p:cBhvr>
                                      <p:tavLst>
                                        <p:tav tm="0">
                                          <p:val>
                                            <p:strVal val="0"/>
                                          </p:val>
                                        </p:tav>
                                        <p:tav tm="100000">
                                          <p:val>
                                            <p:strVal val="#ppt_w"/>
                                          </p:val>
                                        </p:tav>
                                      </p:tavLst>
                                    </p:anim>
                                    <p:anim calcmode="lin" valueType="num">
                                      <p:cBhvr additive="base">
                                        <p:cTn id="62" dur="750"/>
                                        <p:tgtEl>
                                          <p:spTgt spid="124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Shape 1251"/>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How Do Canary Deployments Work?</a:t>
            </a:r>
          </a:p>
        </p:txBody>
      </p:sp>
      <p:sp>
        <p:nvSpPr>
          <p:cNvPr id="1252" name="Shape 1252"/>
          <p:cNvSpPr/>
          <p:nvPr/>
        </p:nvSpPr>
        <p:spPr>
          <a:xfrm>
            <a:off x="325360" y="1283945"/>
            <a:ext cx="932398"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 of Canaries: 2</a:t>
            </a:r>
          </a:p>
        </p:txBody>
      </p:sp>
      <p:sp>
        <p:nvSpPr>
          <p:cNvPr id="1253" name="Shape 1253"/>
          <p:cNvSpPr/>
          <p:nvPr/>
        </p:nvSpPr>
        <p:spPr>
          <a:xfrm>
            <a:off x="340929" y="1545254"/>
            <a:ext cx="905400"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Max in Flight: 2</a:t>
            </a:r>
          </a:p>
        </p:txBody>
      </p:sp>
      <p:sp>
        <p:nvSpPr>
          <p:cNvPr id="1254" name="Shape 1254"/>
          <p:cNvSpPr/>
          <p:nvPr/>
        </p:nvSpPr>
        <p:spPr>
          <a:xfrm>
            <a:off x="323455" y="1022633"/>
            <a:ext cx="545999" cy="177900"/>
          </a:xfrm>
          <a:prstGeom prst="rect">
            <a:avLst/>
          </a:prstGeom>
          <a:noFill/>
          <a:ln>
            <a:noFill/>
          </a:ln>
        </p:spPr>
        <p:txBody>
          <a:bodyPr lIns="19050" tIns="19050" rIns="19050" bIns="19050" anchor="ctr" anchorCtr="0">
            <a:noAutofit/>
          </a:bodyPr>
          <a:lstStyle/>
          <a:p>
            <a:pPr marL="0" marR="0" lvl="0" indent="0" algn="l" rtl="0">
              <a:spcBef>
                <a:spcPts val="0"/>
              </a:spcBef>
              <a:buClr>
                <a:srgbClr val="53585F"/>
              </a:buClr>
              <a:buSzPct val="25000"/>
              <a:buFont typeface="Helvetica Neue"/>
              <a:buNone/>
            </a:pPr>
            <a:r>
              <a:rPr lang="en-US" sz="900" b="1" i="0" u="none" strike="noStrike" cap="small">
                <a:solidFill>
                  <a:srgbClr val="53585F"/>
                </a:solidFill>
                <a:latin typeface="Helvetica Neue"/>
                <a:ea typeface="Helvetica Neue"/>
                <a:cs typeface="Helvetica Neue"/>
                <a:sym typeface="Helvetica Neue"/>
              </a:rPr>
              <a:t>Example:</a:t>
            </a:r>
          </a:p>
        </p:txBody>
      </p:sp>
      <p:pic>
        <p:nvPicPr>
          <p:cNvPr id="1255" name="Shape 1255"/>
          <p:cNvPicPr preferRelativeResize="0"/>
          <p:nvPr/>
        </p:nvPicPr>
        <p:blipFill rotWithShape="1">
          <a:blip r:embed="rId3">
            <a:alphaModFix/>
          </a:blip>
          <a:srcRect/>
          <a:stretch/>
        </p:blipFill>
        <p:spPr>
          <a:xfrm>
            <a:off x="1476379" y="2651884"/>
            <a:ext cx="478500" cy="560700"/>
          </a:xfrm>
          <a:prstGeom prst="rect">
            <a:avLst/>
          </a:prstGeom>
          <a:noFill/>
          <a:ln>
            <a:noFill/>
          </a:ln>
        </p:spPr>
      </p:pic>
      <p:pic>
        <p:nvPicPr>
          <p:cNvPr id="1256" name="Shape 1256"/>
          <p:cNvPicPr preferRelativeResize="0"/>
          <p:nvPr/>
        </p:nvPicPr>
        <p:blipFill rotWithShape="1">
          <a:blip r:embed="rId3">
            <a:alphaModFix/>
          </a:blip>
          <a:srcRect/>
          <a:stretch/>
        </p:blipFill>
        <p:spPr>
          <a:xfrm>
            <a:off x="1732099" y="2805488"/>
            <a:ext cx="478500" cy="560700"/>
          </a:xfrm>
          <a:prstGeom prst="rect">
            <a:avLst/>
          </a:prstGeom>
          <a:noFill/>
          <a:ln>
            <a:noFill/>
          </a:ln>
        </p:spPr>
      </p:pic>
      <p:pic>
        <p:nvPicPr>
          <p:cNvPr id="1257" name="Shape 1257"/>
          <p:cNvPicPr preferRelativeResize="0"/>
          <p:nvPr/>
        </p:nvPicPr>
        <p:blipFill rotWithShape="1">
          <a:blip r:embed="rId3">
            <a:alphaModFix/>
          </a:blip>
          <a:srcRect/>
          <a:stretch/>
        </p:blipFill>
        <p:spPr>
          <a:xfrm>
            <a:off x="1987816" y="2959090"/>
            <a:ext cx="478500" cy="560700"/>
          </a:xfrm>
          <a:prstGeom prst="rect">
            <a:avLst/>
          </a:prstGeom>
          <a:noFill/>
          <a:ln>
            <a:noFill/>
          </a:ln>
        </p:spPr>
      </p:pic>
      <p:pic>
        <p:nvPicPr>
          <p:cNvPr id="1258" name="Shape 1258"/>
          <p:cNvPicPr preferRelativeResize="0"/>
          <p:nvPr/>
        </p:nvPicPr>
        <p:blipFill rotWithShape="1">
          <a:blip r:embed="rId3">
            <a:alphaModFix/>
          </a:blip>
          <a:srcRect/>
          <a:stretch/>
        </p:blipFill>
        <p:spPr>
          <a:xfrm>
            <a:off x="2243535" y="3112691"/>
            <a:ext cx="478500" cy="560700"/>
          </a:xfrm>
          <a:prstGeom prst="rect">
            <a:avLst/>
          </a:prstGeom>
          <a:noFill/>
          <a:ln>
            <a:noFill/>
          </a:ln>
        </p:spPr>
      </p:pic>
      <p:pic>
        <p:nvPicPr>
          <p:cNvPr id="1259" name="Shape 1259"/>
          <p:cNvPicPr preferRelativeResize="0"/>
          <p:nvPr/>
        </p:nvPicPr>
        <p:blipFill rotWithShape="1">
          <a:blip r:embed="rId3">
            <a:alphaModFix/>
          </a:blip>
          <a:srcRect/>
          <a:stretch/>
        </p:blipFill>
        <p:spPr>
          <a:xfrm>
            <a:off x="2499256" y="3266292"/>
            <a:ext cx="478500" cy="560700"/>
          </a:xfrm>
          <a:prstGeom prst="rect">
            <a:avLst/>
          </a:prstGeom>
          <a:noFill/>
          <a:ln>
            <a:noFill/>
          </a:ln>
        </p:spPr>
      </p:pic>
      <p:pic>
        <p:nvPicPr>
          <p:cNvPr id="1260" name="Shape 1260"/>
          <p:cNvPicPr preferRelativeResize="0"/>
          <p:nvPr/>
        </p:nvPicPr>
        <p:blipFill rotWithShape="1">
          <a:blip r:embed="rId3">
            <a:alphaModFix/>
          </a:blip>
          <a:srcRect/>
          <a:stretch/>
        </p:blipFill>
        <p:spPr>
          <a:xfrm>
            <a:off x="1479804" y="2368492"/>
            <a:ext cx="478500" cy="560700"/>
          </a:xfrm>
          <a:prstGeom prst="rect">
            <a:avLst/>
          </a:prstGeom>
          <a:noFill/>
          <a:ln>
            <a:noFill/>
          </a:ln>
        </p:spPr>
      </p:pic>
      <p:pic>
        <p:nvPicPr>
          <p:cNvPr id="1261" name="Shape 1261"/>
          <p:cNvPicPr preferRelativeResize="0"/>
          <p:nvPr/>
        </p:nvPicPr>
        <p:blipFill rotWithShape="1">
          <a:blip r:embed="rId3">
            <a:alphaModFix/>
          </a:blip>
          <a:srcRect/>
          <a:stretch/>
        </p:blipFill>
        <p:spPr>
          <a:xfrm>
            <a:off x="1735523" y="2522097"/>
            <a:ext cx="478500" cy="560700"/>
          </a:xfrm>
          <a:prstGeom prst="rect">
            <a:avLst/>
          </a:prstGeom>
          <a:noFill/>
          <a:ln>
            <a:noFill/>
          </a:ln>
        </p:spPr>
      </p:pic>
      <p:pic>
        <p:nvPicPr>
          <p:cNvPr id="1262" name="Shape 1262"/>
          <p:cNvPicPr preferRelativeResize="0"/>
          <p:nvPr/>
        </p:nvPicPr>
        <p:blipFill rotWithShape="1">
          <a:blip r:embed="rId3">
            <a:alphaModFix/>
          </a:blip>
          <a:srcRect/>
          <a:stretch/>
        </p:blipFill>
        <p:spPr>
          <a:xfrm>
            <a:off x="1991241" y="2675699"/>
            <a:ext cx="478500" cy="560700"/>
          </a:xfrm>
          <a:prstGeom prst="rect">
            <a:avLst/>
          </a:prstGeom>
          <a:noFill/>
          <a:ln>
            <a:noFill/>
          </a:ln>
        </p:spPr>
      </p:pic>
      <p:pic>
        <p:nvPicPr>
          <p:cNvPr id="1263" name="Shape 1263"/>
          <p:cNvPicPr preferRelativeResize="0"/>
          <p:nvPr/>
        </p:nvPicPr>
        <p:blipFill rotWithShape="1">
          <a:blip r:embed="rId3">
            <a:alphaModFix/>
          </a:blip>
          <a:srcRect/>
          <a:stretch/>
        </p:blipFill>
        <p:spPr>
          <a:xfrm>
            <a:off x="2246959" y="2829300"/>
            <a:ext cx="478500" cy="560700"/>
          </a:xfrm>
          <a:prstGeom prst="rect">
            <a:avLst/>
          </a:prstGeom>
          <a:noFill/>
          <a:ln>
            <a:noFill/>
          </a:ln>
        </p:spPr>
      </p:pic>
      <p:pic>
        <p:nvPicPr>
          <p:cNvPr id="1264" name="Shape 1264"/>
          <p:cNvPicPr preferRelativeResize="0"/>
          <p:nvPr/>
        </p:nvPicPr>
        <p:blipFill rotWithShape="1">
          <a:blip r:embed="rId3">
            <a:alphaModFix/>
          </a:blip>
          <a:srcRect/>
          <a:stretch/>
        </p:blipFill>
        <p:spPr>
          <a:xfrm>
            <a:off x="2502680" y="2982901"/>
            <a:ext cx="478500" cy="560700"/>
          </a:xfrm>
          <a:prstGeom prst="rect">
            <a:avLst/>
          </a:prstGeom>
          <a:noFill/>
          <a:ln>
            <a:noFill/>
          </a:ln>
        </p:spPr>
      </p:pic>
      <p:pic>
        <p:nvPicPr>
          <p:cNvPr id="1265" name="Shape 1265"/>
          <p:cNvPicPr preferRelativeResize="0"/>
          <p:nvPr/>
        </p:nvPicPr>
        <p:blipFill rotWithShape="1">
          <a:blip r:embed="rId3">
            <a:alphaModFix amt="22210"/>
          </a:blip>
          <a:srcRect/>
          <a:stretch/>
        </p:blipFill>
        <p:spPr>
          <a:xfrm>
            <a:off x="5877867" y="2663791"/>
            <a:ext cx="478500" cy="560700"/>
          </a:xfrm>
          <a:prstGeom prst="rect">
            <a:avLst/>
          </a:prstGeom>
          <a:noFill/>
          <a:ln>
            <a:noFill/>
          </a:ln>
        </p:spPr>
      </p:pic>
      <p:pic>
        <p:nvPicPr>
          <p:cNvPr id="1266" name="Shape 1266"/>
          <p:cNvPicPr preferRelativeResize="0"/>
          <p:nvPr/>
        </p:nvPicPr>
        <p:blipFill rotWithShape="1">
          <a:blip r:embed="rId3">
            <a:alphaModFix amt="22210"/>
          </a:blip>
          <a:srcRect/>
          <a:stretch/>
        </p:blipFill>
        <p:spPr>
          <a:xfrm>
            <a:off x="6133585" y="2817392"/>
            <a:ext cx="478500" cy="560700"/>
          </a:xfrm>
          <a:prstGeom prst="rect">
            <a:avLst/>
          </a:prstGeom>
          <a:noFill/>
          <a:ln>
            <a:noFill/>
          </a:ln>
        </p:spPr>
      </p:pic>
      <p:pic>
        <p:nvPicPr>
          <p:cNvPr id="1267" name="Shape 1267"/>
          <p:cNvPicPr preferRelativeResize="0"/>
          <p:nvPr/>
        </p:nvPicPr>
        <p:blipFill rotWithShape="1">
          <a:blip r:embed="rId3">
            <a:alphaModFix amt="22210"/>
          </a:blip>
          <a:srcRect/>
          <a:stretch/>
        </p:blipFill>
        <p:spPr>
          <a:xfrm>
            <a:off x="6389305" y="2970996"/>
            <a:ext cx="478500" cy="560700"/>
          </a:xfrm>
          <a:prstGeom prst="rect">
            <a:avLst/>
          </a:prstGeom>
          <a:noFill/>
          <a:ln>
            <a:noFill/>
          </a:ln>
        </p:spPr>
      </p:pic>
      <p:pic>
        <p:nvPicPr>
          <p:cNvPr id="1268" name="Shape 1268"/>
          <p:cNvPicPr preferRelativeResize="0"/>
          <p:nvPr/>
        </p:nvPicPr>
        <p:blipFill rotWithShape="1">
          <a:blip r:embed="rId3">
            <a:alphaModFix amt="22210"/>
          </a:blip>
          <a:srcRect/>
          <a:stretch/>
        </p:blipFill>
        <p:spPr>
          <a:xfrm>
            <a:off x="6645021" y="3124598"/>
            <a:ext cx="478500" cy="560700"/>
          </a:xfrm>
          <a:prstGeom prst="rect">
            <a:avLst/>
          </a:prstGeom>
          <a:noFill/>
          <a:ln>
            <a:noFill/>
          </a:ln>
        </p:spPr>
      </p:pic>
      <p:pic>
        <p:nvPicPr>
          <p:cNvPr id="1269" name="Shape 1269"/>
          <p:cNvPicPr preferRelativeResize="0"/>
          <p:nvPr/>
        </p:nvPicPr>
        <p:blipFill rotWithShape="1">
          <a:blip r:embed="rId3">
            <a:alphaModFix amt="22210"/>
          </a:blip>
          <a:srcRect/>
          <a:stretch/>
        </p:blipFill>
        <p:spPr>
          <a:xfrm>
            <a:off x="6900742" y="3278200"/>
            <a:ext cx="478500" cy="560700"/>
          </a:xfrm>
          <a:prstGeom prst="rect">
            <a:avLst/>
          </a:prstGeom>
          <a:noFill/>
          <a:ln>
            <a:noFill/>
          </a:ln>
        </p:spPr>
      </p:pic>
      <p:pic>
        <p:nvPicPr>
          <p:cNvPr id="1270" name="Shape 1270"/>
          <p:cNvPicPr preferRelativeResize="0"/>
          <p:nvPr/>
        </p:nvPicPr>
        <p:blipFill rotWithShape="1">
          <a:blip r:embed="rId3">
            <a:alphaModFix amt="22210"/>
          </a:blip>
          <a:srcRect/>
          <a:stretch/>
        </p:blipFill>
        <p:spPr>
          <a:xfrm>
            <a:off x="5881291" y="2380400"/>
            <a:ext cx="478500" cy="560700"/>
          </a:xfrm>
          <a:prstGeom prst="rect">
            <a:avLst/>
          </a:prstGeom>
          <a:noFill/>
          <a:ln>
            <a:noFill/>
          </a:ln>
        </p:spPr>
      </p:pic>
      <p:pic>
        <p:nvPicPr>
          <p:cNvPr id="1271" name="Shape 1271"/>
          <p:cNvPicPr preferRelativeResize="0"/>
          <p:nvPr/>
        </p:nvPicPr>
        <p:blipFill rotWithShape="1">
          <a:blip r:embed="rId3">
            <a:alphaModFix amt="22210"/>
          </a:blip>
          <a:srcRect/>
          <a:stretch/>
        </p:blipFill>
        <p:spPr>
          <a:xfrm>
            <a:off x="6137010" y="2534001"/>
            <a:ext cx="478500" cy="560700"/>
          </a:xfrm>
          <a:prstGeom prst="rect">
            <a:avLst/>
          </a:prstGeom>
          <a:noFill/>
          <a:ln>
            <a:noFill/>
          </a:ln>
        </p:spPr>
      </p:pic>
      <p:pic>
        <p:nvPicPr>
          <p:cNvPr id="1272" name="Shape 1272"/>
          <p:cNvPicPr preferRelativeResize="0"/>
          <p:nvPr/>
        </p:nvPicPr>
        <p:blipFill rotWithShape="1">
          <a:blip r:embed="rId3">
            <a:alphaModFix amt="22210"/>
          </a:blip>
          <a:srcRect/>
          <a:stretch/>
        </p:blipFill>
        <p:spPr>
          <a:xfrm>
            <a:off x="6392728" y="2687605"/>
            <a:ext cx="478500" cy="560700"/>
          </a:xfrm>
          <a:prstGeom prst="rect">
            <a:avLst/>
          </a:prstGeom>
          <a:noFill/>
          <a:ln>
            <a:noFill/>
          </a:ln>
        </p:spPr>
      </p:pic>
      <p:pic>
        <p:nvPicPr>
          <p:cNvPr id="1273" name="Shape 1273"/>
          <p:cNvPicPr preferRelativeResize="0"/>
          <p:nvPr/>
        </p:nvPicPr>
        <p:blipFill rotWithShape="1">
          <a:blip r:embed="rId3">
            <a:alphaModFix amt="22210"/>
          </a:blip>
          <a:srcRect/>
          <a:stretch/>
        </p:blipFill>
        <p:spPr>
          <a:xfrm>
            <a:off x="6648446" y="2841207"/>
            <a:ext cx="478500" cy="560700"/>
          </a:xfrm>
          <a:prstGeom prst="rect">
            <a:avLst/>
          </a:prstGeom>
          <a:noFill/>
          <a:ln>
            <a:noFill/>
          </a:ln>
        </p:spPr>
      </p:pic>
      <p:pic>
        <p:nvPicPr>
          <p:cNvPr id="1274" name="Shape 1274"/>
          <p:cNvPicPr preferRelativeResize="0"/>
          <p:nvPr/>
        </p:nvPicPr>
        <p:blipFill rotWithShape="1">
          <a:blip r:embed="rId3">
            <a:alphaModFix amt="22210"/>
          </a:blip>
          <a:srcRect/>
          <a:stretch/>
        </p:blipFill>
        <p:spPr>
          <a:xfrm>
            <a:off x="6904164" y="2994808"/>
            <a:ext cx="478500" cy="560700"/>
          </a:xfrm>
          <a:prstGeom prst="rect">
            <a:avLst/>
          </a:prstGeom>
          <a:noFill/>
          <a:ln>
            <a:noFill/>
          </a:ln>
        </p:spPr>
      </p:pic>
      <p:sp>
        <p:nvSpPr>
          <p:cNvPr id="1275" name="Shape 1275"/>
          <p:cNvSpPr/>
          <p:nvPr/>
        </p:nvSpPr>
        <p:spPr>
          <a:xfrm>
            <a:off x="1949933" y="3996473"/>
            <a:ext cx="344099" cy="215999"/>
          </a:xfrm>
          <a:prstGeom prst="rect">
            <a:avLst/>
          </a:prstGeom>
          <a:noFill/>
          <a:ln>
            <a:noFill/>
          </a:ln>
        </p:spPr>
        <p:txBody>
          <a:bodyPr lIns="19050" tIns="19050" rIns="19050" bIns="19050" anchor="ctr" anchorCtr="0">
            <a:noAutofit/>
          </a:bodyPr>
          <a:lstStyle/>
          <a:p>
            <a:pPr marL="0" marR="0" lvl="0" indent="0" algn="ctr" rtl="0">
              <a:spcBef>
                <a:spcPts val="0"/>
              </a:spcBef>
              <a:buClr>
                <a:srgbClr val="53585F"/>
              </a:buClr>
              <a:buSzPct val="25000"/>
              <a:buFont typeface="Helvetica Neue"/>
              <a:buNone/>
            </a:pPr>
            <a:r>
              <a:rPr lang="en-US" sz="1200" b="1" i="0" u="none" strike="noStrike" cap="small">
                <a:solidFill>
                  <a:srgbClr val="53585F"/>
                </a:solidFill>
                <a:latin typeface="Helvetica Neue"/>
                <a:ea typeface="Helvetica Neue"/>
                <a:cs typeface="Helvetica Neue"/>
                <a:sym typeface="Helvetica Neue"/>
              </a:rPr>
              <a:t>v1.1</a:t>
            </a:r>
          </a:p>
        </p:txBody>
      </p:sp>
      <p:sp>
        <p:nvSpPr>
          <p:cNvPr id="1276" name="Shape 1276"/>
          <p:cNvSpPr/>
          <p:nvPr/>
        </p:nvSpPr>
        <p:spPr>
          <a:xfrm>
            <a:off x="6308614" y="3996473"/>
            <a:ext cx="344099" cy="215999"/>
          </a:xfrm>
          <a:prstGeom prst="rect">
            <a:avLst/>
          </a:prstGeom>
          <a:noFill/>
          <a:ln>
            <a:noFill/>
          </a:ln>
        </p:spPr>
        <p:txBody>
          <a:bodyPr lIns="19050" tIns="19050" rIns="19050" bIns="19050" anchor="ctr" anchorCtr="0">
            <a:noAutofit/>
          </a:bodyPr>
          <a:lstStyle/>
          <a:p>
            <a:pPr marL="0" marR="0" lvl="0" indent="0" algn="ctr" rtl="0">
              <a:spcBef>
                <a:spcPts val="0"/>
              </a:spcBef>
              <a:buClr>
                <a:srgbClr val="53585F"/>
              </a:buClr>
              <a:buSzPct val="25000"/>
              <a:buFont typeface="Helvetica Neue"/>
              <a:buNone/>
            </a:pPr>
            <a:r>
              <a:rPr lang="en-US" sz="1200" b="1" i="0" u="none" strike="noStrike" cap="small">
                <a:solidFill>
                  <a:srgbClr val="53585F"/>
                </a:solidFill>
                <a:latin typeface="Helvetica Neue"/>
                <a:ea typeface="Helvetica Neue"/>
                <a:cs typeface="Helvetica Neue"/>
                <a:sym typeface="Helvetica Neue"/>
              </a:rPr>
              <a:t>v1.2</a:t>
            </a:r>
          </a:p>
        </p:txBody>
      </p:sp>
      <p:sp>
        <p:nvSpPr>
          <p:cNvPr id="1277" name="Shape 1277"/>
          <p:cNvSpPr/>
          <p:nvPr/>
        </p:nvSpPr>
        <p:spPr>
          <a:xfrm>
            <a:off x="4339835" y="3128292"/>
            <a:ext cx="687300" cy="707099"/>
          </a:xfrm>
          <a:prstGeom prst="rect">
            <a:avLst/>
          </a:prstGeom>
          <a:solidFill>
            <a:srgbClr val="FFFFFF">
              <a:alpha val="9411"/>
            </a:srgbClr>
          </a:solidFill>
          <a:ln>
            <a:noFill/>
          </a:ln>
        </p:spPr>
        <p:txBody>
          <a:bodyPr lIns="19050" tIns="19050" rIns="19050" bIns="19050" anchor="ctr" anchorCtr="0">
            <a:noAutofit/>
          </a:bodyPr>
          <a:lstStyle/>
          <a:p>
            <a:pPr marL="0" marR="0" lvl="0" indent="0" algn="ctr" rtl="0">
              <a:spcBef>
                <a:spcPts val="0"/>
              </a:spcBef>
              <a:buClr>
                <a:schemeClr val="dk1"/>
              </a:buClr>
              <a:buFont typeface="Source Sans Pro"/>
              <a:buNone/>
            </a:pPr>
            <a:endParaRPr sz="1200" b="0" i="0" u="none" strike="noStrike" cap="none">
              <a:solidFill>
                <a:srgbClr val="F27C3A"/>
              </a:solidFill>
              <a:latin typeface="Helvetica Neue"/>
              <a:ea typeface="Helvetica Neue"/>
              <a:cs typeface="Helvetica Neue"/>
              <a:sym typeface="Helvetica Neue"/>
            </a:endParaRPr>
          </a:p>
        </p:txBody>
      </p:sp>
      <p:pic>
        <p:nvPicPr>
          <p:cNvPr id="1278" name="Shape 1278"/>
          <p:cNvPicPr preferRelativeResize="0"/>
          <p:nvPr/>
        </p:nvPicPr>
        <p:blipFill rotWithShape="1">
          <a:blip r:embed="rId3">
            <a:alphaModFix/>
          </a:blip>
          <a:srcRect/>
          <a:stretch/>
        </p:blipFill>
        <p:spPr>
          <a:xfrm>
            <a:off x="2499891" y="3267468"/>
            <a:ext cx="478500" cy="560700"/>
          </a:xfrm>
          <a:prstGeom prst="rect">
            <a:avLst/>
          </a:prstGeom>
          <a:noFill/>
          <a:ln>
            <a:noFill/>
          </a:ln>
        </p:spPr>
      </p:pic>
      <p:pic>
        <p:nvPicPr>
          <p:cNvPr id="1279" name="Shape 1279"/>
          <p:cNvPicPr preferRelativeResize="0"/>
          <p:nvPr/>
        </p:nvPicPr>
        <p:blipFill rotWithShape="1">
          <a:blip r:embed="rId3">
            <a:alphaModFix/>
          </a:blip>
          <a:srcRect/>
          <a:stretch/>
        </p:blipFill>
        <p:spPr>
          <a:xfrm>
            <a:off x="2504656" y="2981718"/>
            <a:ext cx="478500" cy="560700"/>
          </a:xfrm>
          <a:prstGeom prst="rect">
            <a:avLst/>
          </a:prstGeom>
          <a:noFill/>
          <a:ln>
            <a:noFill/>
          </a:ln>
        </p:spPr>
      </p:pic>
      <p:pic>
        <p:nvPicPr>
          <p:cNvPr id="1280" name="Shape 1280"/>
          <p:cNvPicPr preferRelativeResize="0"/>
          <p:nvPr/>
        </p:nvPicPr>
        <p:blipFill rotWithShape="1">
          <a:blip r:embed="rId4">
            <a:alphaModFix/>
          </a:blip>
          <a:srcRect/>
          <a:stretch/>
        </p:blipFill>
        <p:spPr>
          <a:xfrm>
            <a:off x="6904164" y="1720932"/>
            <a:ext cx="1221298" cy="1221298"/>
          </a:xfrm>
          <a:prstGeom prst="rect">
            <a:avLst/>
          </a:prstGeom>
          <a:noFill/>
          <a:ln>
            <a:noFill/>
          </a:ln>
        </p:spPr>
      </p:pic>
      <p:sp>
        <p:nvSpPr>
          <p:cNvPr id="1281" name="Shape 1281"/>
          <p:cNvSpPr/>
          <p:nvPr/>
        </p:nvSpPr>
        <p:spPr>
          <a:xfrm>
            <a:off x="4239428" y="3849153"/>
            <a:ext cx="1660199" cy="757800"/>
          </a:xfrm>
          <a:prstGeom prst="rect">
            <a:avLst/>
          </a:prstGeom>
          <a:noFill/>
          <a:ln>
            <a:noFill/>
          </a:ln>
        </p:spPr>
        <p:txBody>
          <a:bodyPr lIns="50800" tIns="50800" rIns="50800" bIns="50800" anchor="ctr" anchorCtr="0">
            <a:noAutofit/>
          </a:bodyPr>
          <a:lstStyle/>
          <a:p>
            <a:pPr marL="0" marR="0" lvl="0" indent="0" algn="l" rtl="0">
              <a:spcBef>
                <a:spcPts val="0"/>
              </a:spcBef>
              <a:buClr>
                <a:srgbClr val="000000"/>
              </a:buClr>
              <a:buSzPct val="25000"/>
              <a:buFont typeface="Helvetica Neue"/>
              <a:buNone/>
            </a:pPr>
            <a:r>
              <a:rPr lang="en-US" sz="1100" b="0" i="0" u="none" strike="noStrike" cap="none">
                <a:solidFill>
                  <a:srgbClr val="000000"/>
                </a:solidFill>
                <a:latin typeface="Helvetica Neue"/>
                <a:ea typeface="Helvetica Neue"/>
                <a:cs typeface="Helvetica Neue"/>
                <a:sym typeface="Helvetica Neue"/>
              </a:rPr>
              <a:t>Once failed, Canary VMs are kept for troubleshooting purposes.</a:t>
            </a:r>
          </a:p>
        </p:txBody>
      </p:sp>
      <p:pic>
        <p:nvPicPr>
          <p:cNvPr id="1282" name="Shape 1282"/>
          <p:cNvPicPr preferRelativeResize="0"/>
          <p:nvPr/>
        </p:nvPicPr>
        <p:blipFill rotWithShape="1">
          <a:blip r:embed="rId5">
            <a:alphaModFix/>
          </a:blip>
          <a:srcRect/>
          <a:stretch/>
        </p:blipFill>
        <p:spPr>
          <a:xfrm rot="-2700000">
            <a:off x="4022213" y="3349074"/>
            <a:ext cx="1158240" cy="89095"/>
          </a:xfrm>
          <a:prstGeom prst="rect">
            <a:avLst/>
          </a:prstGeom>
          <a:noFill/>
          <a:ln>
            <a:noFill/>
          </a:ln>
        </p:spPr>
      </p:pic>
      <p:pic>
        <p:nvPicPr>
          <p:cNvPr id="1283" name="Shape 1283"/>
          <p:cNvPicPr preferRelativeResize="0"/>
          <p:nvPr/>
        </p:nvPicPr>
        <p:blipFill rotWithShape="1">
          <a:blip r:embed="rId6">
            <a:alphaModFix/>
          </a:blip>
          <a:srcRect/>
          <a:stretch/>
        </p:blipFill>
        <p:spPr>
          <a:xfrm rot="-8100000">
            <a:off x="4083733" y="3409359"/>
            <a:ext cx="1035204" cy="89095"/>
          </a:xfrm>
          <a:prstGeom prst="rect">
            <a:avLst/>
          </a:prstGeom>
          <a:noFill/>
          <a:ln>
            <a:noFill/>
          </a:ln>
        </p:spPr>
      </p:pic>
      <p:pic>
        <p:nvPicPr>
          <p:cNvPr id="1284" name="Shape 1284"/>
          <p:cNvPicPr preferRelativeResize="0"/>
          <p:nvPr/>
        </p:nvPicPr>
        <p:blipFill rotWithShape="1">
          <a:blip r:embed="rId7">
            <a:alphaModFix/>
          </a:blip>
          <a:srcRect/>
          <a:stretch/>
        </p:blipFill>
        <p:spPr>
          <a:xfrm>
            <a:off x="7208972" y="1484074"/>
            <a:ext cx="1935026" cy="2652599"/>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2"/>
                                        </p:tgtEl>
                                        <p:attrNameLst>
                                          <p:attrName>style.visibility</p:attrName>
                                        </p:attrNameLst>
                                      </p:cBhvr>
                                      <p:to>
                                        <p:strVal val="visible"/>
                                      </p:to>
                                    </p:set>
                                    <p:animEffect transition="in" filter="fade">
                                      <p:cBhvr>
                                        <p:cTn id="7" dur="1000"/>
                                        <p:tgtEl>
                                          <p:spTgt spid="128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83"/>
                                        </p:tgtEl>
                                        <p:attrNameLst>
                                          <p:attrName>style.visibility</p:attrName>
                                        </p:attrNameLst>
                                      </p:cBhvr>
                                      <p:to>
                                        <p:strVal val="visible"/>
                                      </p:to>
                                    </p:set>
                                    <p:animEffect transition="in" filter="fade">
                                      <p:cBhvr>
                                        <p:cTn id="11" dur="1000"/>
                                        <p:tgtEl>
                                          <p:spTgt spid="1283"/>
                                        </p:tgtEl>
                                      </p:cBhvr>
                                    </p:animEffect>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1000"/>
                                        <p:tgtEl>
                                          <p:spTgt spid="1282"/>
                                        </p:tgtEl>
                                      </p:cBhvr>
                                    </p:animEffect>
                                    <p:set>
                                      <p:cBhvr>
                                        <p:cTn id="15" dur="1" fill="hold">
                                          <p:stCondLst>
                                            <p:cond delay="1000"/>
                                          </p:stCondLst>
                                        </p:cTn>
                                        <p:tgtEl>
                                          <p:spTgt spid="1282"/>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nodeType="afterEffect">
                                  <p:stCondLst>
                                    <p:cond delay="0"/>
                                  </p:stCondLst>
                                  <p:childTnLst>
                                    <p:animEffect transition="out" filter="fade">
                                      <p:cBhvr>
                                        <p:cTn id="18" dur="1000"/>
                                        <p:tgtEl>
                                          <p:spTgt spid="1283"/>
                                        </p:tgtEl>
                                      </p:cBhvr>
                                    </p:animEffect>
                                    <p:set>
                                      <p:cBhvr>
                                        <p:cTn id="19" dur="1" fill="hold">
                                          <p:stCondLst>
                                            <p:cond delay="1000"/>
                                          </p:stCondLst>
                                        </p:cTn>
                                        <p:tgtEl>
                                          <p:spTgt spid="1283"/>
                                        </p:tgtEl>
                                        <p:attrNameLst>
                                          <p:attrName>style.visibility</p:attrName>
                                        </p:attrNameLst>
                                      </p:cBhvr>
                                      <p:to>
                                        <p:strVal val="hidden"/>
                                      </p:to>
                                    </p:se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279"/>
                                        </p:tgtEl>
                                        <p:attrNameLst>
                                          <p:attrName>style.visibility</p:attrName>
                                        </p:attrNameLst>
                                      </p:cBhvr>
                                      <p:to>
                                        <p:strVal val="visible"/>
                                      </p:to>
                                    </p:set>
                                    <p:animEffect transition="in" filter="fade">
                                      <p:cBhvr>
                                        <p:cTn id="23" dur="500"/>
                                        <p:tgtEl>
                                          <p:spTgt spid="1279"/>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1278"/>
                                        </p:tgtEl>
                                        <p:attrNameLst>
                                          <p:attrName>style.visibility</p:attrName>
                                        </p:attrNameLst>
                                      </p:cBhvr>
                                      <p:to>
                                        <p:strVal val="visible"/>
                                      </p:to>
                                    </p:set>
                                    <p:animEffect transition="in" filter="fade">
                                      <p:cBhvr>
                                        <p:cTn id="27" dur="500"/>
                                        <p:tgtEl>
                                          <p:spTgt spid="1278"/>
                                        </p:tgtEl>
                                      </p:cBhvr>
                                    </p:animEffect>
                                  </p:childTnLst>
                                </p:cTn>
                              </p:par>
                            </p:childTnLst>
                          </p:cTn>
                        </p:par>
                        <p:par>
                          <p:cTn id="28" fill="hold">
                            <p:stCondLst>
                              <p:cond delay="5000"/>
                            </p:stCondLst>
                            <p:childTnLst>
                              <p:par>
                                <p:cTn id="29" presetID="23" presetClass="entr" presetSubtype="16" fill="hold" nodeType="afterEffect">
                                  <p:stCondLst>
                                    <p:cond delay="0"/>
                                  </p:stCondLst>
                                  <p:childTnLst>
                                    <p:set>
                                      <p:cBhvr>
                                        <p:cTn id="30" dur="1" fill="hold">
                                          <p:stCondLst>
                                            <p:cond delay="0"/>
                                          </p:stCondLst>
                                        </p:cTn>
                                        <p:tgtEl>
                                          <p:spTgt spid="1280"/>
                                        </p:tgtEl>
                                        <p:attrNameLst>
                                          <p:attrName>style.visibility</p:attrName>
                                        </p:attrNameLst>
                                      </p:cBhvr>
                                      <p:to>
                                        <p:strVal val="visible"/>
                                      </p:to>
                                    </p:set>
                                    <p:anim calcmode="lin" valueType="num">
                                      <p:cBhvr additive="base">
                                        <p:cTn id="31" dur="750"/>
                                        <p:tgtEl>
                                          <p:spTgt spid="1280"/>
                                        </p:tgtEl>
                                        <p:attrNameLst>
                                          <p:attrName>ppt_w</p:attrName>
                                        </p:attrNameLst>
                                      </p:cBhvr>
                                      <p:tavLst>
                                        <p:tav tm="0">
                                          <p:val>
                                            <p:strVal val="0"/>
                                          </p:val>
                                        </p:tav>
                                        <p:tav tm="100000">
                                          <p:val>
                                            <p:strVal val="#ppt_w"/>
                                          </p:val>
                                        </p:tav>
                                      </p:tavLst>
                                    </p:anim>
                                    <p:anim calcmode="lin" valueType="num">
                                      <p:cBhvr additive="base">
                                        <p:cTn id="32" dur="750"/>
                                        <p:tgtEl>
                                          <p:spTgt spid="1280"/>
                                        </p:tgtEl>
                                        <p:attrNameLst>
                                          <p:attrName>ppt_h</p:attrName>
                                        </p:attrNameLst>
                                      </p:cBhvr>
                                      <p:tavLst>
                                        <p:tav tm="0">
                                          <p:val>
                                            <p:strVal val="0"/>
                                          </p:val>
                                        </p:tav>
                                        <p:tav tm="100000">
                                          <p:val>
                                            <p:strVal val="#ppt_h"/>
                                          </p:val>
                                        </p:tav>
                                      </p:tavLst>
                                    </p:anim>
                                  </p:childTnLst>
                                </p:cTn>
                              </p:par>
                            </p:childTnLst>
                          </p:cTn>
                        </p:par>
                        <p:par>
                          <p:cTn id="33" fill="hold">
                            <p:stCondLst>
                              <p:cond delay="5750"/>
                            </p:stCondLst>
                            <p:childTnLst>
                              <p:par>
                                <p:cTn id="34" presetID="23" presetClass="entr" presetSubtype="16" fill="hold" nodeType="afterEffect">
                                  <p:stCondLst>
                                    <p:cond delay="0"/>
                                  </p:stCondLst>
                                  <p:childTnLst>
                                    <p:set>
                                      <p:cBhvr>
                                        <p:cTn id="35" dur="1" fill="hold">
                                          <p:stCondLst>
                                            <p:cond delay="0"/>
                                          </p:stCondLst>
                                        </p:cTn>
                                        <p:tgtEl>
                                          <p:spTgt spid="1281"/>
                                        </p:tgtEl>
                                        <p:attrNameLst>
                                          <p:attrName>style.visibility</p:attrName>
                                        </p:attrNameLst>
                                      </p:cBhvr>
                                      <p:to>
                                        <p:strVal val="visible"/>
                                      </p:to>
                                    </p:set>
                                    <p:anim calcmode="lin" valueType="num">
                                      <p:cBhvr additive="base">
                                        <p:cTn id="36" dur="300"/>
                                        <p:tgtEl>
                                          <p:spTgt spid="1281"/>
                                        </p:tgtEl>
                                        <p:attrNameLst>
                                          <p:attrName>ppt_w</p:attrName>
                                        </p:attrNameLst>
                                      </p:cBhvr>
                                      <p:tavLst>
                                        <p:tav tm="0">
                                          <p:val>
                                            <p:strVal val="0"/>
                                          </p:val>
                                        </p:tav>
                                        <p:tav tm="100000">
                                          <p:val>
                                            <p:strVal val="#ppt_w"/>
                                          </p:val>
                                        </p:tav>
                                      </p:tavLst>
                                    </p:anim>
                                    <p:anim calcmode="lin" valueType="num">
                                      <p:cBhvr additive="base">
                                        <p:cTn id="37" dur="300"/>
                                        <p:tgtEl>
                                          <p:spTgt spid="128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Shape 1289"/>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BOSH – Purpose-built for “Day 2 Operations”</a:t>
            </a:r>
          </a:p>
        </p:txBody>
      </p:sp>
      <p:sp>
        <p:nvSpPr>
          <p:cNvPr id="1290" name="Shape 1290"/>
          <p:cNvSpPr txBox="1"/>
          <p:nvPr/>
        </p:nvSpPr>
        <p:spPr>
          <a:xfrm>
            <a:off x="639920" y="999919"/>
            <a:ext cx="8410574" cy="34621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2"/>
              </a:buClr>
              <a:buSzPct val="25000"/>
              <a:buFont typeface="Arial"/>
              <a:buNone/>
            </a:pPr>
            <a:r>
              <a:rPr lang="en-US" sz="1960">
                <a:solidFill>
                  <a:schemeClr val="lt2"/>
                </a:solidFill>
                <a:latin typeface="Arial"/>
                <a:ea typeface="Arial"/>
                <a:cs typeface="Arial"/>
                <a:sym typeface="Arial"/>
              </a:rPr>
              <a:t>Consistent, Reliable, Scalable, Secure</a:t>
            </a:r>
          </a:p>
        </p:txBody>
      </p:sp>
      <p:sp>
        <p:nvSpPr>
          <p:cNvPr id="1291" name="Shape 1291"/>
          <p:cNvSpPr txBox="1"/>
          <p:nvPr/>
        </p:nvSpPr>
        <p:spPr>
          <a:xfrm>
            <a:off x="4950371" y="1923393"/>
            <a:ext cx="3861603" cy="213905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lt1"/>
              </a:buClr>
              <a:buSzPct val="100000"/>
              <a:buFont typeface="Noto Sans Symbols"/>
              <a:buChar char="▪"/>
            </a:pPr>
            <a:r>
              <a:rPr lang="en-US" sz="1800">
                <a:solidFill>
                  <a:srgbClr val="F5F5F5"/>
                </a:solidFill>
                <a:latin typeface="Arial"/>
                <a:ea typeface="Arial"/>
                <a:cs typeface="Arial"/>
                <a:sym typeface="Arial"/>
              </a:rPr>
              <a:t>Checks against “desired state to return consistency</a:t>
            </a:r>
          </a:p>
          <a:p>
            <a:pPr marL="285750" marR="0" lvl="0" indent="-285750" algn="l" rtl="0">
              <a:spcBef>
                <a:spcPts val="360"/>
              </a:spcBef>
              <a:spcAft>
                <a:spcPts val="0"/>
              </a:spcAft>
              <a:buClr>
                <a:schemeClr val="lt1"/>
              </a:buClr>
              <a:buSzPct val="100000"/>
              <a:buFont typeface="Noto Sans Symbols"/>
              <a:buChar char="▪"/>
            </a:pPr>
            <a:r>
              <a:rPr lang="en-US" sz="1800">
                <a:solidFill>
                  <a:srgbClr val="F5F5F5"/>
                </a:solidFill>
                <a:latin typeface="Arial"/>
                <a:ea typeface="Arial"/>
                <a:cs typeface="Arial"/>
                <a:sym typeface="Arial"/>
              </a:rPr>
              <a:t>No ad hoc automation burden</a:t>
            </a:r>
          </a:p>
          <a:p>
            <a:pPr marL="285750" marR="0" lvl="0" indent="-285750" algn="l" rtl="0">
              <a:spcBef>
                <a:spcPts val="360"/>
              </a:spcBef>
              <a:spcAft>
                <a:spcPts val="0"/>
              </a:spcAft>
              <a:buClr>
                <a:schemeClr val="lt1"/>
              </a:buClr>
              <a:buSzPct val="100000"/>
              <a:buFont typeface="Noto Sans Symbols"/>
              <a:buChar char="▪"/>
            </a:pPr>
            <a:r>
              <a:rPr lang="en-US" sz="1800">
                <a:solidFill>
                  <a:srgbClr val="F5F5F5"/>
                </a:solidFill>
                <a:latin typeface="Arial"/>
                <a:ea typeface="Arial"/>
                <a:cs typeface="Arial"/>
                <a:sym typeface="Arial"/>
              </a:rPr>
              <a:t>Manage services, not servers</a:t>
            </a:r>
          </a:p>
          <a:p>
            <a:pPr marL="285750" marR="0" lvl="0" indent="-285750" algn="l" rtl="0">
              <a:spcBef>
                <a:spcPts val="360"/>
              </a:spcBef>
              <a:buClr>
                <a:schemeClr val="lt1"/>
              </a:buClr>
              <a:buSzPct val="100000"/>
              <a:buFont typeface="Noto Sans Symbols"/>
              <a:buChar char="▪"/>
            </a:pPr>
            <a:r>
              <a:rPr lang="en-US" sz="1800">
                <a:solidFill>
                  <a:srgbClr val="F5F5F5"/>
                </a:solidFill>
                <a:latin typeface="Arial"/>
                <a:ea typeface="Arial"/>
                <a:cs typeface="Arial"/>
                <a:sym typeface="Arial"/>
              </a:rPr>
              <a:t>4 layers of Self Healing</a:t>
            </a:r>
          </a:p>
        </p:txBody>
      </p:sp>
      <p:sp>
        <p:nvSpPr>
          <p:cNvPr id="1292" name="Shape 1292"/>
          <p:cNvSpPr/>
          <p:nvPr/>
        </p:nvSpPr>
        <p:spPr>
          <a:xfrm>
            <a:off x="673099"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Provision</a:t>
            </a:r>
          </a:p>
        </p:txBody>
      </p:sp>
      <p:sp>
        <p:nvSpPr>
          <p:cNvPr id="1293" name="Shape 1293"/>
          <p:cNvSpPr/>
          <p:nvPr/>
        </p:nvSpPr>
        <p:spPr>
          <a:xfrm>
            <a:off x="2975511"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Deploy and Configure</a:t>
            </a:r>
          </a:p>
        </p:txBody>
      </p:sp>
      <p:sp>
        <p:nvSpPr>
          <p:cNvPr id="1294" name="Shape 1294"/>
          <p:cNvSpPr/>
          <p:nvPr/>
        </p:nvSpPr>
        <p:spPr>
          <a:xfrm>
            <a:off x="2975511"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Monitor and Detect</a:t>
            </a:r>
          </a:p>
        </p:txBody>
      </p:sp>
      <p:sp>
        <p:nvSpPr>
          <p:cNvPr id="1295" name="Shape 1295"/>
          <p:cNvSpPr/>
          <p:nvPr/>
        </p:nvSpPr>
        <p:spPr>
          <a:xfrm>
            <a:off x="673099"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Re-mediate</a:t>
            </a:r>
          </a:p>
        </p:txBody>
      </p:sp>
      <p:cxnSp>
        <p:nvCxnSpPr>
          <p:cNvPr id="1296" name="Shape 1296"/>
          <p:cNvCxnSpPr/>
          <p:nvPr/>
        </p:nvCxnSpPr>
        <p:spPr>
          <a:xfrm>
            <a:off x="1842174" y="1988865"/>
            <a:ext cx="1107679" cy="0"/>
          </a:xfrm>
          <a:prstGeom prst="straightConnector1">
            <a:avLst/>
          </a:prstGeom>
          <a:noFill/>
          <a:ln w="19050" cap="flat" cmpd="sng">
            <a:solidFill>
              <a:schemeClr val="lt2"/>
            </a:solidFill>
            <a:prstDash val="solid"/>
            <a:round/>
            <a:headEnd type="none" w="med" len="med"/>
            <a:tailEnd type="stealth" w="lg" len="lg"/>
          </a:ln>
        </p:spPr>
      </p:cxnSp>
      <p:cxnSp>
        <p:nvCxnSpPr>
          <p:cNvPr id="1297" name="Shape 1297"/>
          <p:cNvCxnSpPr/>
          <p:nvPr/>
        </p:nvCxnSpPr>
        <p:spPr>
          <a:xfrm>
            <a:off x="3547221" y="2541727"/>
            <a:ext cx="0" cy="876984"/>
          </a:xfrm>
          <a:prstGeom prst="straightConnector1">
            <a:avLst/>
          </a:prstGeom>
          <a:noFill/>
          <a:ln w="19050" cap="flat" cmpd="sng">
            <a:solidFill>
              <a:schemeClr val="lt2"/>
            </a:solidFill>
            <a:prstDash val="solid"/>
            <a:round/>
            <a:headEnd type="none" w="med" len="med"/>
            <a:tailEnd type="stealth" w="lg" len="lg"/>
          </a:ln>
        </p:spPr>
      </p:cxnSp>
      <p:cxnSp>
        <p:nvCxnSpPr>
          <p:cNvPr id="1298" name="Shape 1298"/>
          <p:cNvCxnSpPr>
            <a:stCxn id="1295" idx="0"/>
            <a:endCxn id="1292" idx="4"/>
          </p:cNvCxnSpPr>
          <p:nvPr/>
        </p:nvCxnSpPr>
        <p:spPr>
          <a:xfrm rot="10800000">
            <a:off x="1270465" y="2567466"/>
            <a:ext cx="0" cy="876900"/>
          </a:xfrm>
          <a:prstGeom prst="straightConnector1">
            <a:avLst/>
          </a:prstGeom>
          <a:noFill/>
          <a:ln w="19050" cap="flat" cmpd="sng">
            <a:solidFill>
              <a:schemeClr val="lt2"/>
            </a:solidFill>
            <a:prstDash val="solid"/>
            <a:round/>
            <a:headEnd type="none" w="med" len="med"/>
            <a:tailEnd type="stealth" w="lg" len="lg"/>
          </a:ln>
        </p:spPr>
      </p:cxnSp>
      <p:cxnSp>
        <p:nvCxnSpPr>
          <p:cNvPr id="1299" name="Shape 1299"/>
          <p:cNvCxnSpPr/>
          <p:nvPr/>
        </p:nvCxnSpPr>
        <p:spPr>
          <a:xfrm rot="10800000">
            <a:off x="1842173" y="3971575"/>
            <a:ext cx="1107679" cy="0"/>
          </a:xfrm>
          <a:prstGeom prst="straightConnector1">
            <a:avLst/>
          </a:prstGeom>
          <a:noFill/>
          <a:ln w="19050" cap="flat" cmpd="sng">
            <a:solidFill>
              <a:schemeClr val="lt2"/>
            </a:solidFill>
            <a:prstDash val="solid"/>
            <a:round/>
            <a:headEnd type="none" w="med" len="med"/>
            <a:tailEnd type="stealth" w="lg" len="lg"/>
          </a:ln>
        </p:spPr>
      </p:cxnSp>
      <p:sp>
        <p:nvSpPr>
          <p:cNvPr id="1300" name="Shape 1300"/>
          <p:cNvSpPr/>
          <p:nvPr/>
        </p:nvSpPr>
        <p:spPr>
          <a:xfrm>
            <a:off x="1633142" y="2488140"/>
            <a:ext cx="822960" cy="731519"/>
          </a:xfrm>
          <a:prstGeom prst="can">
            <a:avLst>
              <a:gd name="adj" fmla="val 25000"/>
            </a:avLst>
          </a:prstGeom>
          <a:solidFill>
            <a:schemeClr val="accent5"/>
          </a:solidFill>
          <a:ln w="9525" cap="flat" cmpd="sng">
            <a:solidFill>
              <a:srgbClr val="2E908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accent1"/>
              </a:buClr>
              <a:buSzPct val="25000"/>
              <a:buFont typeface="Arial"/>
              <a:buNone/>
            </a:pPr>
            <a:r>
              <a:rPr lang="en-US" sz="1100" b="0" i="0" u="none" strike="noStrike" cap="none">
                <a:solidFill>
                  <a:schemeClr val="accent1"/>
                </a:solidFill>
                <a:latin typeface="Arial"/>
                <a:ea typeface="Arial"/>
                <a:cs typeface="Arial"/>
                <a:sym typeface="Arial"/>
              </a:rPr>
              <a:t>Current</a:t>
            </a:r>
          </a:p>
          <a:p>
            <a:pPr marL="0" marR="0" lvl="0" indent="0" algn="ctr" rtl="0">
              <a:spcBef>
                <a:spcPts val="0"/>
              </a:spcBef>
              <a:buClr>
                <a:schemeClr val="accent1"/>
              </a:buClr>
              <a:buSzPct val="25000"/>
              <a:buFont typeface="Source Sans Pro"/>
              <a:buNone/>
            </a:pPr>
            <a:r>
              <a:rPr lang="en-US" sz="1100">
                <a:solidFill>
                  <a:schemeClr val="accent1"/>
                </a:solidFill>
                <a:latin typeface="Source Sans Pro"/>
                <a:ea typeface="Source Sans Pro"/>
                <a:cs typeface="Source Sans Pro"/>
                <a:sym typeface="Source Sans Pro"/>
              </a:rPr>
              <a:t>State</a:t>
            </a:r>
          </a:p>
        </p:txBody>
      </p:sp>
      <p:sp>
        <p:nvSpPr>
          <p:cNvPr id="1301" name="Shape 1301"/>
          <p:cNvSpPr/>
          <p:nvPr/>
        </p:nvSpPr>
        <p:spPr>
          <a:xfrm>
            <a:off x="2292007" y="2841400"/>
            <a:ext cx="822960" cy="731235"/>
          </a:xfrm>
          <a:prstGeom prst="can">
            <a:avLst>
              <a:gd name="adj" fmla="val 25000"/>
            </a:avLst>
          </a:prstGeom>
          <a:solidFill>
            <a:srgbClr val="B7B7B7"/>
          </a:solidFill>
          <a:ln w="9525" cap="flat" cmpd="sng">
            <a:solidFill>
              <a:srgbClr val="00799E"/>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138A7E"/>
              </a:buClr>
              <a:buSzPct val="25000"/>
              <a:buFont typeface="Arial"/>
              <a:buNone/>
            </a:pPr>
            <a:r>
              <a:rPr lang="en-US" sz="1100" b="0" i="0" u="none" strike="noStrike" cap="none">
                <a:solidFill>
                  <a:srgbClr val="138A7E"/>
                </a:solidFill>
                <a:latin typeface="Arial"/>
                <a:ea typeface="Arial"/>
                <a:cs typeface="Arial"/>
                <a:sym typeface="Arial"/>
              </a:rPr>
              <a:t>Desired</a:t>
            </a:r>
          </a:p>
          <a:p>
            <a:pPr marL="0" marR="0" lvl="0" indent="0" algn="ctr" rtl="0">
              <a:spcBef>
                <a:spcPts val="0"/>
              </a:spcBef>
              <a:buClr>
                <a:srgbClr val="138A7E"/>
              </a:buClr>
              <a:buSzPct val="25000"/>
              <a:buFont typeface="Source Sans Pro"/>
              <a:buNone/>
            </a:pPr>
            <a:r>
              <a:rPr lang="en-US" sz="1100">
                <a:solidFill>
                  <a:srgbClr val="138A7E"/>
                </a:solidFill>
                <a:latin typeface="Source Sans Pro"/>
                <a:ea typeface="Source Sans Pro"/>
                <a:cs typeface="Source Sans Pro"/>
                <a:sym typeface="Source Sans Pro"/>
              </a:rPr>
              <a:t>State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pic>
        <p:nvPicPr>
          <p:cNvPr id="1306" name="Shape 1306" descr="C:\Users\sdunn\Documents\Pivotal Corporate\presentation\New Approach to Big Data\assets\Strata-Data-wide.jpg"/>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307" name="Shape 1307"/>
          <p:cNvSpPr txBox="1"/>
          <p:nvPr/>
        </p:nvSpPr>
        <p:spPr>
          <a:xfrm>
            <a:off x="446035" y="1487155"/>
            <a:ext cx="3965191" cy="197518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a:solidFill>
                  <a:schemeClr val="lt1"/>
                </a:solidFill>
                <a:latin typeface="Roboto"/>
                <a:ea typeface="Roboto"/>
                <a:cs typeface="Roboto"/>
                <a:sym typeface="Roboto"/>
              </a:rPr>
              <a:t>Cloud-Ready.</a:t>
            </a:r>
          </a:p>
        </p:txBody>
      </p:sp>
      <p:pic>
        <p:nvPicPr>
          <p:cNvPr id="1308" name="Shape 1308" descr="C:\Users\sdunn\Documents\Pivotal Corporate\presentation\Misc Assets\pivotal-logo.png"/>
          <p:cNvPicPr preferRelativeResize="0"/>
          <p:nvPr/>
        </p:nvPicPr>
        <p:blipFill rotWithShape="1">
          <a:blip r:embed="rId4">
            <a:alphaModFix/>
          </a:blip>
          <a:srcRect/>
          <a:stretch/>
        </p:blipFill>
        <p:spPr>
          <a:xfrm>
            <a:off x="566612" y="0"/>
            <a:ext cx="2045955" cy="8017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Why BOSH?</a:t>
            </a:r>
          </a:p>
        </p:txBody>
      </p:sp>
      <p:sp>
        <p:nvSpPr>
          <p:cNvPr id="161" name="Shape 161"/>
          <p:cNvSpPr/>
          <p:nvPr/>
        </p:nvSpPr>
        <p:spPr>
          <a:xfrm>
            <a:off x="9168" y="945399"/>
            <a:ext cx="2692798" cy="3571800"/>
          </a:xfrm>
          <a:prstGeom prst="roundRect">
            <a:avLst>
              <a:gd name="adj" fmla="val 4689"/>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162" name="Shape 162"/>
          <p:cNvPicPr preferRelativeResize="0"/>
          <p:nvPr/>
        </p:nvPicPr>
        <p:blipFill rotWithShape="1">
          <a:blip r:embed="rId3">
            <a:alphaModFix/>
          </a:blip>
          <a:srcRect/>
          <a:stretch/>
        </p:blipFill>
        <p:spPr>
          <a:xfrm>
            <a:off x="2167468" y="937361"/>
            <a:ext cx="7062593" cy="3579838"/>
          </a:xfrm>
          <a:prstGeom prst="rect">
            <a:avLst/>
          </a:prstGeom>
          <a:noFill/>
          <a:ln>
            <a:noFill/>
          </a:ln>
        </p:spPr>
      </p:pic>
      <p:sp>
        <p:nvSpPr>
          <p:cNvPr id="163" name="Shape 163"/>
          <p:cNvSpPr/>
          <p:nvPr/>
        </p:nvSpPr>
        <p:spPr>
          <a:xfrm>
            <a:off x="161638" y="10396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Provision services, not machines</a:t>
            </a:r>
          </a:p>
        </p:txBody>
      </p:sp>
      <p:sp>
        <p:nvSpPr>
          <p:cNvPr id="164" name="Shape 164"/>
          <p:cNvSpPr/>
          <p:nvPr/>
        </p:nvSpPr>
        <p:spPr>
          <a:xfrm>
            <a:off x="161638" y="16492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Enables continuous delivery</a:t>
            </a:r>
          </a:p>
        </p:txBody>
      </p:sp>
      <p:sp>
        <p:nvSpPr>
          <p:cNvPr id="165" name="Shape 165"/>
          <p:cNvSpPr/>
          <p:nvPr/>
        </p:nvSpPr>
        <p:spPr>
          <a:xfrm>
            <a:off x="161638" y="2291185"/>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Cloud-agnostic view of Platform Ops</a:t>
            </a:r>
          </a:p>
        </p:txBody>
      </p:sp>
      <p:sp>
        <p:nvSpPr>
          <p:cNvPr id="166" name="Shape 166"/>
          <p:cNvSpPr/>
          <p:nvPr/>
        </p:nvSpPr>
        <p:spPr>
          <a:xfrm>
            <a:off x="161638" y="2971766"/>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Holistic Toolchain for “rule them all"</a:t>
            </a:r>
          </a:p>
        </p:txBody>
      </p:sp>
      <p:sp>
        <p:nvSpPr>
          <p:cNvPr id="167" name="Shape 167"/>
          <p:cNvSpPr/>
          <p:nvPr/>
        </p:nvSpPr>
        <p:spPr>
          <a:xfrm>
            <a:off x="161638" y="3614246"/>
            <a:ext cx="2041799" cy="7707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Eliminate bespoke automation on top of config management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b="0" i="0" u="none" strike="noStrike" cap="none">
                <a:solidFill>
                  <a:schemeClr val="accent1"/>
                </a:solidFill>
                <a:latin typeface="Arial"/>
                <a:ea typeface="Arial"/>
                <a:cs typeface="Arial"/>
                <a:sym typeface="Arial"/>
              </a:rPr>
              <a:t>BOSH (Outer Shell) </a:t>
            </a:r>
            <a:br>
              <a:rPr lang="en-US" sz="3200" b="0" i="0" u="none" strike="noStrike" cap="none">
                <a:solidFill>
                  <a:schemeClr val="accent1"/>
                </a:solidFill>
                <a:latin typeface="Arial"/>
                <a:ea typeface="Arial"/>
                <a:cs typeface="Arial"/>
                <a:sym typeface="Arial"/>
              </a:rPr>
            </a:br>
            <a:r>
              <a:rPr lang="en-US" sz="3200" b="0" i="0" u="none" strike="noStrike" cap="none">
                <a:solidFill>
                  <a:schemeClr val="accent1"/>
                </a:solidFill>
                <a:latin typeface="Arial"/>
                <a:ea typeface="Arial"/>
                <a:cs typeface="Arial"/>
                <a:sym typeface="Arial"/>
              </a:rPr>
              <a:t>Logical View</a:t>
            </a:r>
          </a:p>
        </p:txBody>
      </p:sp>
      <p:sp>
        <p:nvSpPr>
          <p:cNvPr id="173" name="Shape 173"/>
          <p:cNvSpPr txBox="1"/>
          <p:nvPr/>
        </p:nvSpPr>
        <p:spPr>
          <a:xfrm>
            <a:off x="304800" y="1276350"/>
            <a:ext cx="3124199" cy="3324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F5F5F5"/>
              </a:buClr>
              <a:buSzPct val="25000"/>
              <a:buFont typeface="Arial"/>
              <a:buNone/>
            </a:pPr>
            <a:r>
              <a:rPr lang="en-US" sz="1400" b="0" i="0" u="none" strike="noStrike" cap="none">
                <a:solidFill>
                  <a:srgbClr val="F5F5F5"/>
                </a:solidFill>
                <a:latin typeface="Arial"/>
                <a:ea typeface="Arial"/>
                <a:cs typeface="Arial"/>
                <a:sym typeface="Arial"/>
              </a:rPr>
              <a:t>Deploys and manages large scale distributed systems. </a:t>
            </a:r>
            <a:r>
              <a:rPr lang="en-US" sz="1400" b="1" i="0" u="none" strike="noStrike" cap="none">
                <a:solidFill>
                  <a:srgbClr val="F5F5F5"/>
                </a:solidFill>
                <a:latin typeface="Arial"/>
                <a:ea typeface="Arial"/>
                <a:cs typeface="Arial"/>
                <a:sym typeface="Arial"/>
              </a:rPr>
              <a:t>BOSH</a:t>
            </a:r>
            <a:r>
              <a:rPr lang="en-US" sz="1400" b="0" i="0" u="none" strike="noStrike" cap="none">
                <a:solidFill>
                  <a:srgbClr val="F5F5F5"/>
                </a:solidFill>
                <a:latin typeface="Arial"/>
                <a:ea typeface="Arial"/>
                <a:cs typeface="Arial"/>
                <a:sym typeface="Arial"/>
              </a:rPr>
              <a:t> provides the means to go from deployment (i.e., Chef/Puppet) to VM creation and management (i.e., cloud CPI). It includes interfaces for vSphere, vCloud, AWS and OpenStack. Additional CPI can be written for alternative IaaS providers.</a:t>
            </a:r>
          </a:p>
          <a:p>
            <a:pPr marL="0" marR="0" lvl="0" indent="0" algn="l" rtl="0">
              <a:spcBef>
                <a:spcPts val="0"/>
              </a:spcBef>
              <a:spcAft>
                <a:spcPts val="0"/>
              </a:spcAft>
              <a:buClr>
                <a:schemeClr val="dk1"/>
              </a:buClr>
              <a:buFont typeface="Source Sans Pro"/>
              <a:buNone/>
            </a:pPr>
            <a:endParaRPr sz="1400" b="0" i="0" u="none" strike="noStrike" cap="none">
              <a:solidFill>
                <a:srgbClr val="F5F5F5"/>
              </a:solidFill>
              <a:latin typeface="Arial"/>
              <a:ea typeface="Arial"/>
              <a:cs typeface="Arial"/>
              <a:sym typeface="Arial"/>
            </a:endParaRPr>
          </a:p>
          <a:p>
            <a:pPr marL="0" marR="0" lvl="0" indent="0" algn="l" rtl="0">
              <a:spcBef>
                <a:spcPts val="0"/>
              </a:spcBef>
              <a:spcAft>
                <a:spcPts val="0"/>
              </a:spcAft>
              <a:buClr>
                <a:srgbClr val="F5F5F5"/>
              </a:buClr>
              <a:buSzPct val="25000"/>
              <a:buFont typeface="Arial"/>
              <a:buNone/>
            </a:pPr>
            <a:r>
              <a:rPr lang="en-US" sz="1400" b="0" i="0" u="none" strike="noStrike" cap="none">
                <a:solidFill>
                  <a:srgbClr val="F5F5F5"/>
                </a:solidFill>
                <a:latin typeface="Arial"/>
                <a:ea typeface="Arial"/>
                <a:cs typeface="Arial"/>
                <a:sym typeface="Arial"/>
              </a:rPr>
              <a:t>Key Elements:</a:t>
            </a:r>
          </a:p>
          <a:p>
            <a:pPr marL="285750" marR="0" lvl="0" indent="-184150" algn="l" rtl="0">
              <a:spcBef>
                <a:spcPts val="0"/>
              </a:spcBef>
              <a:spcAft>
                <a:spcPts val="0"/>
              </a:spcAft>
              <a:buClr>
                <a:srgbClr val="000000"/>
              </a:buClr>
              <a:buSzPct val="100000"/>
              <a:buFont typeface="Arial"/>
              <a:buChar char="•"/>
            </a:pPr>
            <a:r>
              <a:rPr lang="en-US" sz="1400" b="0" i="0" u="none" strike="noStrike" cap="none">
                <a:solidFill>
                  <a:srgbClr val="F5F5F5"/>
                </a:solidFill>
                <a:latin typeface="Arial"/>
                <a:ea typeface="Arial"/>
                <a:cs typeface="Arial"/>
                <a:sym typeface="Arial"/>
              </a:rPr>
              <a:t>CLI</a:t>
            </a:r>
          </a:p>
          <a:p>
            <a:pPr marL="285750" marR="0" lvl="0" indent="-184150" algn="l" rtl="0">
              <a:spcBef>
                <a:spcPts val="0"/>
              </a:spcBef>
              <a:spcAft>
                <a:spcPts val="0"/>
              </a:spcAft>
              <a:buClr>
                <a:srgbClr val="000000"/>
              </a:buClr>
              <a:buSzPct val="100000"/>
              <a:buFont typeface="Arial"/>
              <a:buChar char="•"/>
            </a:pPr>
            <a:r>
              <a:rPr lang="en-US" sz="1400" b="0" i="0" u="none" strike="noStrike" cap="none">
                <a:solidFill>
                  <a:srgbClr val="F5F5F5"/>
                </a:solidFill>
                <a:latin typeface="Arial"/>
                <a:ea typeface="Arial"/>
                <a:cs typeface="Arial"/>
                <a:sym typeface="Arial"/>
              </a:rPr>
              <a:t>Director</a:t>
            </a:r>
          </a:p>
          <a:p>
            <a:pPr marL="285750" marR="0" lvl="0" indent="-184150" algn="l" rtl="0">
              <a:spcBef>
                <a:spcPts val="0"/>
              </a:spcBef>
              <a:spcAft>
                <a:spcPts val="0"/>
              </a:spcAft>
              <a:buClr>
                <a:srgbClr val="000000"/>
              </a:buClr>
              <a:buSzPct val="100000"/>
              <a:buFont typeface="Arial"/>
              <a:buChar char="•"/>
            </a:pPr>
            <a:r>
              <a:rPr lang="en-US" sz="1400" b="0" i="0" u="none" strike="noStrike" cap="none">
                <a:solidFill>
                  <a:srgbClr val="F5F5F5"/>
                </a:solidFill>
                <a:latin typeface="Arial"/>
                <a:ea typeface="Arial"/>
                <a:cs typeface="Arial"/>
                <a:sym typeface="Arial"/>
              </a:rPr>
              <a:t>Blobstore</a:t>
            </a:r>
          </a:p>
          <a:p>
            <a:pPr marL="285750" marR="0" lvl="0" indent="-184150" algn="l" rtl="0">
              <a:spcBef>
                <a:spcPts val="0"/>
              </a:spcBef>
              <a:buClr>
                <a:srgbClr val="000000"/>
              </a:buClr>
              <a:buSzPct val="100000"/>
              <a:buFont typeface="Arial"/>
              <a:buChar char="•"/>
            </a:pPr>
            <a:r>
              <a:rPr lang="en-US" sz="1400" b="0" i="0" u="none" strike="noStrike" cap="none">
                <a:solidFill>
                  <a:srgbClr val="F5F5F5"/>
                </a:solidFill>
                <a:latin typeface="Arial"/>
                <a:ea typeface="Arial"/>
                <a:cs typeface="Arial"/>
                <a:sym typeface="Arial"/>
              </a:rPr>
              <a:t>Workers</a:t>
            </a:r>
          </a:p>
        </p:txBody>
      </p:sp>
      <p:sp>
        <p:nvSpPr>
          <p:cNvPr id="174" name="Shape 174"/>
          <p:cNvSpPr txBox="1"/>
          <p:nvPr/>
        </p:nvSpPr>
        <p:spPr>
          <a:xfrm>
            <a:off x="1676400" y="3637548"/>
            <a:ext cx="1637100" cy="953998"/>
          </a:xfrm>
          <a:prstGeom prst="rect">
            <a:avLst/>
          </a:prstGeom>
          <a:noFill/>
          <a:ln>
            <a:noFill/>
          </a:ln>
        </p:spPr>
        <p:txBody>
          <a:bodyPr lIns="91425" tIns="45700" rIns="91425" bIns="45700" anchor="t" anchorCtr="0">
            <a:noAutofit/>
          </a:bodyPr>
          <a:lstStyle/>
          <a:p>
            <a:pPr marL="285750" marR="0" lvl="0" indent="-184150" algn="l" rtl="0">
              <a:spcBef>
                <a:spcPts val="0"/>
              </a:spcBef>
              <a:spcAft>
                <a:spcPts val="0"/>
              </a:spcAft>
              <a:buClr>
                <a:srgbClr val="000000"/>
              </a:buClr>
              <a:buSzPct val="100000"/>
              <a:buFont typeface="Arial"/>
              <a:buChar char="•"/>
            </a:pPr>
            <a:r>
              <a:rPr lang="en-US" sz="1400" b="0" i="0" u="none" strike="noStrike" cap="none">
                <a:solidFill>
                  <a:schemeClr val="lt2"/>
                </a:solidFill>
                <a:latin typeface="Arial"/>
                <a:ea typeface="Arial"/>
                <a:cs typeface="Arial"/>
                <a:sym typeface="Arial"/>
              </a:rPr>
              <a:t>Message Bus</a:t>
            </a:r>
          </a:p>
          <a:p>
            <a:pPr marL="285750" marR="0" lvl="0" indent="-184150" algn="l" rtl="0">
              <a:spcBef>
                <a:spcPts val="0"/>
              </a:spcBef>
              <a:spcAft>
                <a:spcPts val="0"/>
              </a:spcAft>
              <a:buClr>
                <a:srgbClr val="000000"/>
              </a:buClr>
              <a:buSzPct val="100000"/>
              <a:buFont typeface="Arial"/>
              <a:buChar char="•"/>
            </a:pPr>
            <a:r>
              <a:rPr lang="en-US" sz="1400" b="0" i="0" u="none" strike="noStrike" cap="none">
                <a:solidFill>
                  <a:schemeClr val="lt2"/>
                </a:solidFill>
                <a:latin typeface="Arial"/>
                <a:ea typeface="Arial"/>
                <a:cs typeface="Arial"/>
                <a:sym typeface="Arial"/>
              </a:rPr>
              <a:t>Health Monitor</a:t>
            </a:r>
          </a:p>
          <a:p>
            <a:pPr marL="285750" marR="0" lvl="0" indent="-184150" algn="l" rtl="0">
              <a:spcBef>
                <a:spcPts val="0"/>
              </a:spcBef>
              <a:spcAft>
                <a:spcPts val="0"/>
              </a:spcAft>
              <a:buClr>
                <a:srgbClr val="000000"/>
              </a:buClr>
              <a:buSzPct val="100000"/>
              <a:buFont typeface="Arial"/>
              <a:buChar char="•"/>
            </a:pPr>
            <a:r>
              <a:rPr lang="en-US" sz="1400" b="0" i="0" u="none" strike="noStrike" cap="none">
                <a:solidFill>
                  <a:schemeClr val="lt2"/>
                </a:solidFill>
                <a:latin typeface="Arial"/>
                <a:ea typeface="Arial"/>
                <a:cs typeface="Arial"/>
                <a:sym typeface="Arial"/>
              </a:rPr>
              <a:t>IaaS CPI</a:t>
            </a:r>
          </a:p>
          <a:p>
            <a:pPr marL="285750" marR="0" lvl="0" indent="-184150" algn="l" rtl="0">
              <a:spcBef>
                <a:spcPts val="0"/>
              </a:spcBef>
              <a:buClr>
                <a:srgbClr val="000000"/>
              </a:buClr>
              <a:buSzPct val="100000"/>
              <a:buFont typeface="Arial"/>
              <a:buChar char="•"/>
            </a:pPr>
            <a:r>
              <a:rPr lang="en-US" sz="1400" b="0" i="0" u="none" strike="noStrike" cap="none">
                <a:solidFill>
                  <a:schemeClr val="lt2"/>
                </a:solidFill>
                <a:latin typeface="Arial"/>
                <a:ea typeface="Arial"/>
                <a:cs typeface="Arial"/>
                <a:sym typeface="Arial"/>
              </a:rPr>
              <a:t>Agents</a:t>
            </a:r>
          </a:p>
        </p:txBody>
      </p:sp>
      <p:sp>
        <p:nvSpPr>
          <p:cNvPr id="175" name="Shape 175"/>
          <p:cNvSpPr/>
          <p:nvPr/>
        </p:nvSpPr>
        <p:spPr>
          <a:xfrm>
            <a:off x="5235419" y="334881"/>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DB</a:t>
            </a:r>
          </a:p>
        </p:txBody>
      </p:sp>
      <p:sp>
        <p:nvSpPr>
          <p:cNvPr id="176" name="Shape 176"/>
          <p:cNvSpPr/>
          <p:nvPr/>
        </p:nvSpPr>
        <p:spPr>
          <a:xfrm>
            <a:off x="6640781" y="334881"/>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Blob Store</a:t>
            </a:r>
          </a:p>
        </p:txBody>
      </p:sp>
      <p:sp>
        <p:nvSpPr>
          <p:cNvPr id="177" name="Shape 177"/>
          <p:cNvSpPr/>
          <p:nvPr/>
        </p:nvSpPr>
        <p:spPr>
          <a:xfrm>
            <a:off x="4495800" y="2015866"/>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Worker</a:t>
            </a:r>
          </a:p>
        </p:txBody>
      </p:sp>
      <p:sp>
        <p:nvSpPr>
          <p:cNvPr id="178" name="Shape 178"/>
          <p:cNvSpPr/>
          <p:nvPr/>
        </p:nvSpPr>
        <p:spPr>
          <a:xfrm>
            <a:off x="5938101" y="2015866"/>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NATS</a:t>
            </a:r>
          </a:p>
        </p:txBody>
      </p:sp>
      <p:sp>
        <p:nvSpPr>
          <p:cNvPr id="179" name="Shape 179"/>
          <p:cNvSpPr/>
          <p:nvPr/>
        </p:nvSpPr>
        <p:spPr>
          <a:xfrm>
            <a:off x="7380400" y="2015866"/>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Health Monitor</a:t>
            </a:r>
          </a:p>
        </p:txBody>
      </p:sp>
      <p:sp>
        <p:nvSpPr>
          <p:cNvPr id="180" name="Shape 180"/>
          <p:cNvSpPr/>
          <p:nvPr/>
        </p:nvSpPr>
        <p:spPr>
          <a:xfrm>
            <a:off x="4495798" y="2856359"/>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CPI</a:t>
            </a:r>
          </a:p>
        </p:txBody>
      </p:sp>
      <p:sp>
        <p:nvSpPr>
          <p:cNvPr id="181" name="Shape 181"/>
          <p:cNvSpPr/>
          <p:nvPr/>
        </p:nvSpPr>
        <p:spPr>
          <a:xfrm>
            <a:off x="5938101" y="1175374"/>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rgbClr val="138A7E"/>
              </a:buClr>
              <a:buSzPct val="25000"/>
              <a:buFont typeface="Arial"/>
              <a:buNone/>
            </a:pPr>
            <a:r>
              <a:rPr lang="en-US" sz="1200" b="1" i="0" u="none" strike="noStrike" cap="none">
                <a:solidFill>
                  <a:srgbClr val="138A7E"/>
                </a:solidFill>
                <a:latin typeface="Arial"/>
                <a:ea typeface="Arial"/>
                <a:cs typeface="Arial"/>
                <a:sym typeface="Arial"/>
              </a:rPr>
              <a:t>Director</a:t>
            </a:r>
          </a:p>
        </p:txBody>
      </p:sp>
      <p:sp>
        <p:nvSpPr>
          <p:cNvPr id="182" name="Shape 182"/>
          <p:cNvSpPr/>
          <p:nvPr/>
        </p:nvSpPr>
        <p:spPr>
          <a:xfrm>
            <a:off x="6014301" y="1279391"/>
            <a:ext cx="199198" cy="26580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183" name="Shape 183"/>
          <p:cNvSpPr/>
          <p:nvPr/>
        </p:nvSpPr>
        <p:spPr>
          <a:xfrm>
            <a:off x="4505651" y="1175374"/>
            <a:ext cx="1042499" cy="440699"/>
          </a:xfrm>
          <a:prstGeom prst="roundRect">
            <a:avLst>
              <a:gd name="adj" fmla="val 4579"/>
            </a:avLst>
          </a:prstGeom>
          <a:solidFill>
            <a:srgbClr val="BFBFBF"/>
          </a:solidFill>
          <a:ln>
            <a:noFill/>
          </a:ln>
        </p:spPr>
        <p:txBody>
          <a:bodyPr lIns="320025" tIns="0" rIns="0" bIns="0" anchor="ctr" anchorCtr="0">
            <a:noAutofit/>
          </a:bodyPr>
          <a:lstStyle/>
          <a:p>
            <a:pPr marL="0" marR="0" lvl="0" indent="0" algn="l" rtl="0">
              <a:spcBef>
                <a:spcPts val="0"/>
              </a:spcBef>
              <a:spcAft>
                <a:spcPts val="0"/>
              </a:spcAft>
              <a:buClr>
                <a:schemeClr val="accent1"/>
              </a:buClr>
              <a:buSzPct val="25000"/>
              <a:buFont typeface="Arial"/>
              <a:buNone/>
            </a:pPr>
            <a:r>
              <a:rPr lang="en-US" sz="1200" b="1" i="0" u="none" strike="noStrike" cap="none">
                <a:solidFill>
                  <a:schemeClr val="accent1"/>
                </a:solidFill>
                <a:latin typeface="Arial"/>
                <a:ea typeface="Arial"/>
                <a:cs typeface="Arial"/>
                <a:sym typeface="Arial"/>
              </a:rPr>
              <a:t>CLI</a:t>
            </a:r>
          </a:p>
        </p:txBody>
      </p:sp>
      <p:sp>
        <p:nvSpPr>
          <p:cNvPr id="184" name="Shape 184"/>
          <p:cNvSpPr/>
          <p:nvPr/>
        </p:nvSpPr>
        <p:spPr>
          <a:xfrm>
            <a:off x="5331217" y="2896334"/>
            <a:ext cx="3626998" cy="1656600"/>
          </a:xfrm>
          <a:prstGeom prst="ellipse">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185" name="Shape 185"/>
          <p:cNvSpPr/>
          <p:nvPr/>
        </p:nvSpPr>
        <p:spPr>
          <a:xfrm>
            <a:off x="6169417" y="2997334"/>
            <a:ext cx="2685600" cy="1441500"/>
          </a:xfrm>
          <a:prstGeom prst="ellipse">
            <a:avLst/>
          </a:prstGeom>
          <a:solidFill>
            <a:srgbClr val="BFBFBF"/>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grpSp>
        <p:nvGrpSpPr>
          <p:cNvPr id="186" name="Shape 186"/>
          <p:cNvGrpSpPr/>
          <p:nvPr/>
        </p:nvGrpSpPr>
        <p:grpSpPr>
          <a:xfrm>
            <a:off x="6702816" y="2615930"/>
            <a:ext cx="1760517" cy="1612099"/>
            <a:chOff x="6543472" y="2685770"/>
            <a:chExt cx="1760517" cy="1612099"/>
          </a:xfrm>
        </p:grpSpPr>
        <p:grpSp>
          <p:nvGrpSpPr>
            <p:cNvPr id="187" name="Shape 187"/>
            <p:cNvGrpSpPr/>
            <p:nvPr/>
          </p:nvGrpSpPr>
          <p:grpSpPr>
            <a:xfrm>
              <a:off x="6543472" y="2969161"/>
              <a:ext cx="1757093" cy="1328708"/>
              <a:chOff x="3740682" y="2800349"/>
              <a:chExt cx="1757093" cy="1328708"/>
            </a:xfrm>
          </p:grpSpPr>
          <p:pic>
            <p:nvPicPr>
              <p:cNvPr id="188" name="Shape 188"/>
              <p:cNvPicPr preferRelativeResize="0"/>
              <p:nvPr/>
            </p:nvPicPr>
            <p:blipFill rotWithShape="1">
              <a:blip r:embed="rId3">
                <a:alphaModFix/>
              </a:blip>
              <a:srcRect/>
              <a:stretch/>
            </p:blipFill>
            <p:spPr>
              <a:xfrm>
                <a:off x="3740682" y="2800349"/>
                <a:ext cx="478500" cy="560700"/>
              </a:xfrm>
              <a:prstGeom prst="rect">
                <a:avLst/>
              </a:prstGeom>
              <a:noFill/>
              <a:ln>
                <a:noFill/>
              </a:ln>
            </p:spPr>
          </p:pic>
          <p:pic>
            <p:nvPicPr>
              <p:cNvPr id="189" name="Shape 189"/>
              <p:cNvPicPr preferRelativeResize="0"/>
              <p:nvPr/>
            </p:nvPicPr>
            <p:blipFill rotWithShape="1">
              <a:blip r:embed="rId3">
                <a:alphaModFix/>
              </a:blip>
              <a:srcRect/>
              <a:stretch/>
            </p:blipFill>
            <p:spPr>
              <a:xfrm>
                <a:off x="3996403" y="2953950"/>
                <a:ext cx="478500" cy="560700"/>
              </a:xfrm>
              <a:prstGeom prst="rect">
                <a:avLst/>
              </a:prstGeom>
              <a:noFill/>
              <a:ln>
                <a:noFill/>
              </a:ln>
            </p:spPr>
          </p:pic>
          <p:pic>
            <p:nvPicPr>
              <p:cNvPr id="190" name="Shape 190"/>
              <p:cNvPicPr preferRelativeResize="0"/>
              <p:nvPr/>
            </p:nvPicPr>
            <p:blipFill rotWithShape="1">
              <a:blip r:embed="rId3">
                <a:alphaModFix/>
              </a:blip>
              <a:srcRect/>
              <a:stretch/>
            </p:blipFill>
            <p:spPr>
              <a:xfrm>
                <a:off x="4252121" y="3107551"/>
                <a:ext cx="478500" cy="560700"/>
              </a:xfrm>
              <a:prstGeom prst="rect">
                <a:avLst/>
              </a:prstGeom>
              <a:noFill/>
              <a:ln>
                <a:noFill/>
              </a:ln>
            </p:spPr>
          </p:pic>
          <p:pic>
            <p:nvPicPr>
              <p:cNvPr id="191" name="Shape 191"/>
              <p:cNvPicPr preferRelativeResize="0"/>
              <p:nvPr/>
            </p:nvPicPr>
            <p:blipFill rotWithShape="1">
              <a:blip r:embed="rId3">
                <a:alphaModFix/>
              </a:blip>
              <a:srcRect/>
              <a:stretch/>
            </p:blipFill>
            <p:spPr>
              <a:xfrm>
                <a:off x="4507841" y="3261155"/>
                <a:ext cx="478500" cy="560700"/>
              </a:xfrm>
              <a:prstGeom prst="rect">
                <a:avLst/>
              </a:prstGeom>
              <a:noFill/>
              <a:ln>
                <a:noFill/>
              </a:ln>
            </p:spPr>
          </p:pic>
          <p:pic>
            <p:nvPicPr>
              <p:cNvPr id="192" name="Shape 192"/>
              <p:cNvPicPr preferRelativeResize="0"/>
              <p:nvPr/>
            </p:nvPicPr>
            <p:blipFill rotWithShape="1">
              <a:blip r:embed="rId3">
                <a:alphaModFix/>
              </a:blip>
              <a:srcRect/>
              <a:stretch/>
            </p:blipFill>
            <p:spPr>
              <a:xfrm>
                <a:off x="4763560" y="3414757"/>
                <a:ext cx="478500" cy="560700"/>
              </a:xfrm>
              <a:prstGeom prst="rect">
                <a:avLst/>
              </a:prstGeom>
              <a:noFill/>
              <a:ln>
                <a:noFill/>
              </a:ln>
            </p:spPr>
          </p:pic>
          <p:pic>
            <p:nvPicPr>
              <p:cNvPr id="193" name="Shape 193"/>
              <p:cNvPicPr preferRelativeResize="0"/>
              <p:nvPr/>
            </p:nvPicPr>
            <p:blipFill rotWithShape="1">
              <a:blip r:embed="rId3">
                <a:alphaModFix/>
              </a:blip>
              <a:srcRect/>
              <a:stretch/>
            </p:blipFill>
            <p:spPr>
              <a:xfrm>
                <a:off x="5019276" y="3568357"/>
                <a:ext cx="478500" cy="560700"/>
              </a:xfrm>
              <a:prstGeom prst="rect">
                <a:avLst/>
              </a:prstGeom>
              <a:noFill/>
              <a:ln>
                <a:noFill/>
              </a:ln>
            </p:spPr>
          </p:pic>
        </p:grpSp>
        <p:grpSp>
          <p:nvGrpSpPr>
            <p:cNvPr id="194" name="Shape 194"/>
            <p:cNvGrpSpPr/>
            <p:nvPr/>
          </p:nvGrpSpPr>
          <p:grpSpPr>
            <a:xfrm>
              <a:off x="6546896" y="2685770"/>
              <a:ext cx="1757093" cy="1328708"/>
              <a:chOff x="3740682" y="2800349"/>
              <a:chExt cx="1757093" cy="1328708"/>
            </a:xfrm>
          </p:grpSpPr>
          <p:pic>
            <p:nvPicPr>
              <p:cNvPr id="195" name="Shape 195"/>
              <p:cNvPicPr preferRelativeResize="0"/>
              <p:nvPr/>
            </p:nvPicPr>
            <p:blipFill rotWithShape="1">
              <a:blip r:embed="rId3">
                <a:alphaModFix/>
              </a:blip>
              <a:srcRect/>
              <a:stretch/>
            </p:blipFill>
            <p:spPr>
              <a:xfrm>
                <a:off x="3740682" y="2800349"/>
                <a:ext cx="478500" cy="560700"/>
              </a:xfrm>
              <a:prstGeom prst="rect">
                <a:avLst/>
              </a:prstGeom>
              <a:noFill/>
              <a:ln>
                <a:noFill/>
              </a:ln>
            </p:spPr>
          </p:pic>
          <p:pic>
            <p:nvPicPr>
              <p:cNvPr id="196" name="Shape 196"/>
              <p:cNvPicPr preferRelativeResize="0"/>
              <p:nvPr/>
            </p:nvPicPr>
            <p:blipFill rotWithShape="1">
              <a:blip r:embed="rId3">
                <a:alphaModFix/>
              </a:blip>
              <a:srcRect/>
              <a:stretch/>
            </p:blipFill>
            <p:spPr>
              <a:xfrm>
                <a:off x="3996403" y="2953950"/>
                <a:ext cx="478500" cy="560700"/>
              </a:xfrm>
              <a:prstGeom prst="rect">
                <a:avLst/>
              </a:prstGeom>
              <a:noFill/>
              <a:ln>
                <a:noFill/>
              </a:ln>
            </p:spPr>
          </p:pic>
          <p:pic>
            <p:nvPicPr>
              <p:cNvPr id="197" name="Shape 197"/>
              <p:cNvPicPr preferRelativeResize="0"/>
              <p:nvPr/>
            </p:nvPicPr>
            <p:blipFill rotWithShape="1">
              <a:blip r:embed="rId3">
                <a:alphaModFix/>
              </a:blip>
              <a:srcRect/>
              <a:stretch/>
            </p:blipFill>
            <p:spPr>
              <a:xfrm>
                <a:off x="4252121" y="3107551"/>
                <a:ext cx="478500" cy="560700"/>
              </a:xfrm>
              <a:prstGeom prst="rect">
                <a:avLst/>
              </a:prstGeom>
              <a:noFill/>
              <a:ln>
                <a:noFill/>
              </a:ln>
            </p:spPr>
          </p:pic>
          <p:pic>
            <p:nvPicPr>
              <p:cNvPr id="198" name="Shape 198"/>
              <p:cNvPicPr preferRelativeResize="0"/>
              <p:nvPr/>
            </p:nvPicPr>
            <p:blipFill rotWithShape="1">
              <a:blip r:embed="rId3">
                <a:alphaModFix/>
              </a:blip>
              <a:srcRect/>
              <a:stretch/>
            </p:blipFill>
            <p:spPr>
              <a:xfrm>
                <a:off x="4507841" y="3261155"/>
                <a:ext cx="478500" cy="560700"/>
              </a:xfrm>
              <a:prstGeom prst="rect">
                <a:avLst/>
              </a:prstGeom>
              <a:noFill/>
              <a:ln>
                <a:noFill/>
              </a:ln>
            </p:spPr>
          </p:pic>
          <p:pic>
            <p:nvPicPr>
              <p:cNvPr id="199" name="Shape 199"/>
              <p:cNvPicPr preferRelativeResize="0"/>
              <p:nvPr/>
            </p:nvPicPr>
            <p:blipFill rotWithShape="1">
              <a:blip r:embed="rId3">
                <a:alphaModFix/>
              </a:blip>
              <a:srcRect/>
              <a:stretch/>
            </p:blipFill>
            <p:spPr>
              <a:xfrm>
                <a:off x="4763560" y="3414757"/>
                <a:ext cx="478500" cy="560700"/>
              </a:xfrm>
              <a:prstGeom prst="rect">
                <a:avLst/>
              </a:prstGeom>
              <a:noFill/>
              <a:ln>
                <a:noFill/>
              </a:ln>
            </p:spPr>
          </p:pic>
          <p:pic>
            <p:nvPicPr>
              <p:cNvPr id="200" name="Shape 200"/>
              <p:cNvPicPr preferRelativeResize="0"/>
              <p:nvPr/>
            </p:nvPicPr>
            <p:blipFill rotWithShape="1">
              <a:blip r:embed="rId3">
                <a:alphaModFix/>
              </a:blip>
              <a:srcRect/>
              <a:stretch/>
            </p:blipFill>
            <p:spPr>
              <a:xfrm>
                <a:off x="5019276" y="3568357"/>
                <a:ext cx="478500" cy="560700"/>
              </a:xfrm>
              <a:prstGeom prst="rect">
                <a:avLst/>
              </a:prstGeom>
              <a:noFill/>
              <a:ln>
                <a:noFill/>
              </a:ln>
            </p:spPr>
          </p:pic>
        </p:grpSp>
      </p:grpSp>
      <p:sp>
        <p:nvSpPr>
          <p:cNvPr id="201" name="Shape 201"/>
          <p:cNvSpPr/>
          <p:nvPr/>
        </p:nvSpPr>
        <p:spPr>
          <a:xfrm>
            <a:off x="5197582" y="3739144"/>
            <a:ext cx="1203300" cy="280500"/>
          </a:xfrm>
          <a:prstGeom prst="roundRect">
            <a:avLst>
              <a:gd name="adj" fmla="val 16667"/>
            </a:avLst>
          </a:prstGeom>
          <a:solidFill>
            <a:srgbClr val="BFBFBF"/>
          </a:solid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1600" b="0" i="0" u="none" strike="noStrike" cap="none">
                <a:solidFill>
                  <a:schemeClr val="dk1"/>
                </a:solidFill>
                <a:latin typeface="Arial"/>
                <a:ea typeface="Arial"/>
                <a:cs typeface="Arial"/>
                <a:sym typeface="Arial"/>
              </a:rPr>
              <a:t>Inner shell</a:t>
            </a:r>
          </a:p>
        </p:txBody>
      </p:sp>
      <p:sp>
        <p:nvSpPr>
          <p:cNvPr id="202" name="Shape 202"/>
          <p:cNvSpPr/>
          <p:nvPr/>
        </p:nvSpPr>
        <p:spPr>
          <a:xfrm>
            <a:off x="5197582" y="4120144"/>
            <a:ext cx="1203300" cy="280500"/>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l" rtl="0">
              <a:spcBef>
                <a:spcPts val="0"/>
              </a:spcBef>
              <a:buClr>
                <a:srgbClr val="262626"/>
              </a:buClr>
              <a:buSzPct val="25000"/>
              <a:buFont typeface="Arial"/>
              <a:buNone/>
            </a:pPr>
            <a:r>
              <a:rPr lang="en-US" sz="1600" b="0" i="0" u="none" strike="noStrike" cap="none">
                <a:solidFill>
                  <a:srgbClr val="262626"/>
                </a:solidFill>
                <a:latin typeface="Arial"/>
                <a:ea typeface="Arial"/>
                <a:cs typeface="Arial"/>
                <a:sym typeface="Arial"/>
              </a:rPr>
              <a:t>Outer shell</a:t>
            </a:r>
          </a:p>
        </p:txBody>
      </p:sp>
      <p:sp>
        <p:nvSpPr>
          <p:cNvPr id="203" name="Shape 203"/>
          <p:cNvSpPr txBox="1"/>
          <p:nvPr/>
        </p:nvSpPr>
        <p:spPr>
          <a:xfrm>
            <a:off x="7062064" y="3878817"/>
            <a:ext cx="822598" cy="338699"/>
          </a:xfrm>
          <a:prstGeom prst="rect">
            <a:avLst/>
          </a:prstGeom>
          <a:noFill/>
          <a:ln>
            <a:noFill/>
          </a:ln>
        </p:spPr>
        <p:txBody>
          <a:bodyPr lIns="91425" tIns="45700" rIns="91425" bIns="45700" anchor="t" anchorCtr="0">
            <a:noAutofit/>
          </a:bodyPr>
          <a:lstStyle/>
          <a:p>
            <a:pPr marL="0" marR="0" lvl="0" indent="0" algn="ctr" rtl="0">
              <a:spcBef>
                <a:spcPts val="0"/>
              </a:spcBef>
              <a:buClr>
                <a:srgbClr val="138A7E"/>
              </a:buClr>
              <a:buSzPct val="25000"/>
              <a:buFont typeface="Arial"/>
              <a:buNone/>
            </a:pPr>
            <a:r>
              <a:rPr lang="en-US" sz="1600" b="0" i="0" u="none" strike="noStrike" cap="none">
                <a:solidFill>
                  <a:srgbClr val="138A7E"/>
                </a:solidFill>
                <a:latin typeface="Arial"/>
                <a:ea typeface="Arial"/>
                <a:cs typeface="Arial"/>
                <a:sym typeface="Arial"/>
              </a:rPr>
              <a:t>Agents</a:t>
            </a:r>
          </a:p>
        </p:txBody>
      </p:sp>
      <p:sp>
        <p:nvSpPr>
          <p:cNvPr id="204" name="Shape 204"/>
          <p:cNvSpPr/>
          <p:nvPr/>
        </p:nvSpPr>
        <p:spPr>
          <a:xfrm>
            <a:off x="5294626" y="439062"/>
            <a:ext cx="206699" cy="215700"/>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205" name="Shape 205"/>
          <p:cNvSpPr/>
          <p:nvPr/>
        </p:nvSpPr>
        <p:spPr>
          <a:xfrm rot="-10343478">
            <a:off x="5985580" y="2135577"/>
            <a:ext cx="242434" cy="213966"/>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206" name="Shape 206"/>
          <p:cNvSpPr/>
          <p:nvPr/>
        </p:nvSpPr>
        <p:spPr>
          <a:xfrm>
            <a:off x="4554219" y="1310525"/>
            <a:ext cx="233698" cy="186300"/>
          </a:xfrm>
          <a:custGeom>
            <a:avLst/>
            <a:gdLst/>
            <a:ahLst/>
            <a:cxnLst/>
            <a:rect l="0" t="0" r="0" b="0"/>
            <a:pathLst>
              <a:path w="120000" h="120000" extrusionOk="0">
                <a:moveTo>
                  <a:pt x="59957" y="69227"/>
                </a:moveTo>
                <a:lnTo>
                  <a:pt x="59957" y="83679"/>
                </a:lnTo>
                <a:lnTo>
                  <a:pt x="94898" y="83679"/>
                </a:lnTo>
                <a:lnTo>
                  <a:pt x="94898" y="69227"/>
                </a:lnTo>
                <a:close/>
                <a:moveTo>
                  <a:pt x="14926" y="16073"/>
                </a:moveTo>
                <a:lnTo>
                  <a:pt x="14926" y="32353"/>
                </a:lnTo>
                <a:lnTo>
                  <a:pt x="42048" y="49833"/>
                </a:lnTo>
                <a:lnTo>
                  <a:pt x="14926" y="67314"/>
                </a:lnTo>
                <a:lnTo>
                  <a:pt x="14926" y="83593"/>
                </a:lnTo>
                <a:lnTo>
                  <a:pt x="56509" y="56793"/>
                </a:lnTo>
                <a:lnTo>
                  <a:pt x="56509" y="42873"/>
                </a:lnTo>
                <a:close/>
                <a:moveTo>
                  <a:pt x="9501" y="0"/>
                </a:moveTo>
                <a:lnTo>
                  <a:pt x="110498" y="0"/>
                </a:lnTo>
                <a:cubicBezTo>
                  <a:pt x="115746" y="0"/>
                  <a:pt x="120000" y="5340"/>
                  <a:pt x="120000" y="11929"/>
                </a:cubicBezTo>
                <a:lnTo>
                  <a:pt x="120000" y="108070"/>
                </a:lnTo>
                <a:cubicBezTo>
                  <a:pt x="120000" y="114659"/>
                  <a:pt x="115746" y="119999"/>
                  <a:pt x="110498" y="119999"/>
                </a:cubicBezTo>
                <a:lnTo>
                  <a:pt x="9501" y="119999"/>
                </a:lnTo>
                <a:cubicBezTo>
                  <a:pt x="4253" y="119999"/>
                  <a:pt x="0" y="114659"/>
                  <a:pt x="0" y="108070"/>
                </a:cubicBezTo>
                <a:lnTo>
                  <a:pt x="0" y="11929"/>
                </a:lnTo>
                <a:cubicBezTo>
                  <a:pt x="0" y="5340"/>
                  <a:pt x="4253" y="0"/>
                  <a:pt x="9501" y="0"/>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207" name="Shape 207"/>
          <p:cNvSpPr/>
          <p:nvPr/>
        </p:nvSpPr>
        <p:spPr>
          <a:xfrm>
            <a:off x="7434320" y="2156791"/>
            <a:ext cx="179999" cy="158700"/>
          </a:xfrm>
          <a:prstGeom prst="heart">
            <a:avLst/>
          </a:pr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208" name="Shape 208"/>
          <p:cNvSpPr/>
          <p:nvPr/>
        </p:nvSpPr>
        <p:spPr>
          <a:xfrm rot="-2700000">
            <a:off x="6727381" y="527614"/>
            <a:ext cx="153158" cy="153158"/>
          </a:xfrm>
          <a:prstGeom prst="teardrop">
            <a:avLst>
              <a:gd name="adj" fmla="val 149574"/>
            </a:avLst>
          </a:prstGeom>
          <a:solidFill>
            <a:schemeClr val="accen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cxnSp>
        <p:nvCxnSpPr>
          <p:cNvPr id="209" name="Shape 209"/>
          <p:cNvCxnSpPr>
            <a:stCxn id="175" idx="2"/>
            <a:endCxn id="176" idx="2"/>
          </p:cNvCxnSpPr>
          <p:nvPr/>
        </p:nvCxnSpPr>
        <p:spPr>
          <a:xfrm rot="-5400000" flipH="1">
            <a:off x="6459118" y="73130"/>
            <a:ext cx="600" cy="1405499"/>
          </a:xfrm>
          <a:prstGeom prst="bentConnector3">
            <a:avLst>
              <a:gd name="adj1" fmla="val 37041750"/>
            </a:avLst>
          </a:prstGeom>
          <a:noFill/>
          <a:ln w="19050" cap="flat" cmpd="sng">
            <a:solidFill>
              <a:srgbClr val="7F7F7F"/>
            </a:solidFill>
            <a:prstDash val="solid"/>
            <a:round/>
            <a:headEnd type="none" w="med" len="med"/>
            <a:tailEnd type="none" w="med" len="med"/>
          </a:ln>
        </p:spPr>
      </p:cxnSp>
      <p:cxnSp>
        <p:nvCxnSpPr>
          <p:cNvPr id="210" name="Shape 210"/>
          <p:cNvCxnSpPr>
            <a:stCxn id="181" idx="0"/>
          </p:cNvCxnSpPr>
          <p:nvPr/>
        </p:nvCxnSpPr>
        <p:spPr>
          <a:xfrm rot="10800000">
            <a:off x="6459350" y="996874"/>
            <a:ext cx="0" cy="178500"/>
          </a:xfrm>
          <a:prstGeom prst="straightConnector1">
            <a:avLst/>
          </a:prstGeom>
          <a:noFill/>
          <a:ln w="19050" cap="flat" cmpd="sng">
            <a:solidFill>
              <a:srgbClr val="7F7F7F"/>
            </a:solidFill>
            <a:prstDash val="solid"/>
            <a:round/>
            <a:headEnd type="none" w="med" len="med"/>
            <a:tailEnd type="none" w="med" len="med"/>
          </a:ln>
        </p:spPr>
      </p:cxnSp>
      <p:cxnSp>
        <p:nvCxnSpPr>
          <p:cNvPr id="211" name="Shape 211"/>
          <p:cNvCxnSpPr>
            <a:stCxn id="183" idx="1"/>
          </p:cNvCxnSpPr>
          <p:nvPr/>
        </p:nvCxnSpPr>
        <p:spPr>
          <a:xfrm rot="10800000">
            <a:off x="3819551" y="1395723"/>
            <a:ext cx="686100" cy="0"/>
          </a:xfrm>
          <a:prstGeom prst="straightConnector1">
            <a:avLst/>
          </a:prstGeom>
          <a:noFill/>
          <a:ln w="19050" cap="flat" cmpd="sng">
            <a:solidFill>
              <a:srgbClr val="7F7F7F"/>
            </a:solidFill>
            <a:prstDash val="solid"/>
            <a:round/>
            <a:headEnd type="none" w="med" len="med"/>
            <a:tailEnd type="none" w="med" len="med"/>
          </a:ln>
        </p:spPr>
      </p:cxnSp>
      <p:pic>
        <p:nvPicPr>
          <p:cNvPr id="212" name="Shape 212"/>
          <p:cNvPicPr preferRelativeResize="0"/>
          <p:nvPr/>
        </p:nvPicPr>
        <p:blipFill rotWithShape="1">
          <a:blip r:embed="rId4">
            <a:alphaModFix/>
          </a:blip>
          <a:srcRect/>
          <a:stretch/>
        </p:blipFill>
        <p:spPr>
          <a:xfrm>
            <a:off x="3600450" y="971550"/>
            <a:ext cx="438299" cy="776399"/>
          </a:xfrm>
          <a:prstGeom prst="rect">
            <a:avLst/>
          </a:prstGeom>
          <a:noFill/>
          <a:ln>
            <a:noFill/>
          </a:ln>
        </p:spPr>
      </p:pic>
      <p:cxnSp>
        <p:nvCxnSpPr>
          <p:cNvPr id="213" name="Shape 213"/>
          <p:cNvCxnSpPr>
            <a:stCxn id="183" idx="3"/>
            <a:endCxn id="181" idx="1"/>
          </p:cNvCxnSpPr>
          <p:nvPr/>
        </p:nvCxnSpPr>
        <p:spPr>
          <a:xfrm>
            <a:off x="5548150" y="1395723"/>
            <a:ext cx="390000" cy="0"/>
          </a:xfrm>
          <a:prstGeom prst="straightConnector1">
            <a:avLst/>
          </a:prstGeom>
          <a:noFill/>
          <a:ln w="19050" cap="flat" cmpd="sng">
            <a:solidFill>
              <a:srgbClr val="7F7F7F"/>
            </a:solidFill>
            <a:prstDash val="solid"/>
            <a:round/>
            <a:headEnd type="none" w="med" len="med"/>
            <a:tailEnd type="none" w="med" len="med"/>
          </a:ln>
        </p:spPr>
      </p:cxnSp>
      <p:cxnSp>
        <p:nvCxnSpPr>
          <p:cNvPr id="214" name="Shape 214"/>
          <p:cNvCxnSpPr>
            <a:stCxn id="181" idx="2"/>
            <a:endCxn id="178" idx="0"/>
          </p:cNvCxnSpPr>
          <p:nvPr/>
        </p:nvCxnSpPr>
        <p:spPr>
          <a:xfrm>
            <a:off x="6459350" y="1616073"/>
            <a:ext cx="0" cy="399899"/>
          </a:xfrm>
          <a:prstGeom prst="straightConnector1">
            <a:avLst/>
          </a:prstGeom>
          <a:noFill/>
          <a:ln w="19050" cap="flat" cmpd="sng">
            <a:solidFill>
              <a:srgbClr val="7F7F7F"/>
            </a:solidFill>
            <a:prstDash val="solid"/>
            <a:round/>
            <a:headEnd type="none" w="med" len="med"/>
            <a:tailEnd type="none" w="med" len="med"/>
          </a:ln>
        </p:spPr>
      </p:cxnSp>
      <p:cxnSp>
        <p:nvCxnSpPr>
          <p:cNvPr id="215" name="Shape 215"/>
          <p:cNvCxnSpPr>
            <a:stCxn id="178" idx="3"/>
            <a:endCxn id="179" idx="1"/>
          </p:cNvCxnSpPr>
          <p:nvPr/>
        </p:nvCxnSpPr>
        <p:spPr>
          <a:xfrm>
            <a:off x="6980600" y="2236215"/>
            <a:ext cx="399900" cy="0"/>
          </a:xfrm>
          <a:prstGeom prst="straightConnector1">
            <a:avLst/>
          </a:prstGeom>
          <a:noFill/>
          <a:ln w="19050" cap="flat" cmpd="sng">
            <a:solidFill>
              <a:srgbClr val="7F7F7F"/>
            </a:solidFill>
            <a:prstDash val="solid"/>
            <a:round/>
            <a:headEnd type="none" w="med" len="med"/>
            <a:tailEnd type="none" w="med" len="med"/>
          </a:ln>
        </p:spPr>
      </p:cxnSp>
      <p:cxnSp>
        <p:nvCxnSpPr>
          <p:cNvPr id="216" name="Shape 216"/>
          <p:cNvCxnSpPr>
            <a:stCxn id="177" idx="2"/>
            <a:endCxn id="180" idx="0"/>
          </p:cNvCxnSpPr>
          <p:nvPr/>
        </p:nvCxnSpPr>
        <p:spPr>
          <a:xfrm>
            <a:off x="5017049" y="2456565"/>
            <a:ext cx="0" cy="399900"/>
          </a:xfrm>
          <a:prstGeom prst="straightConnector1">
            <a:avLst/>
          </a:prstGeom>
          <a:noFill/>
          <a:ln w="19050" cap="flat" cmpd="sng">
            <a:solidFill>
              <a:srgbClr val="7F7F7F"/>
            </a:solidFill>
            <a:prstDash val="solid"/>
            <a:round/>
            <a:headEnd type="none" w="med" len="med"/>
            <a:tailEnd type="none" w="med" len="med"/>
          </a:ln>
        </p:spPr>
      </p:cxnSp>
      <p:cxnSp>
        <p:nvCxnSpPr>
          <p:cNvPr id="217" name="Shape 217"/>
          <p:cNvCxnSpPr>
            <a:stCxn id="178" idx="2"/>
            <a:endCxn id="195" idx="1"/>
          </p:cNvCxnSpPr>
          <p:nvPr/>
        </p:nvCxnSpPr>
        <p:spPr>
          <a:xfrm rot="-5400000" flipH="1">
            <a:off x="6362900" y="2553015"/>
            <a:ext cx="439800" cy="246900"/>
          </a:xfrm>
          <a:prstGeom prst="bentConnector2">
            <a:avLst/>
          </a:prstGeom>
          <a:noFill/>
          <a:ln w="19050" cap="flat" cmpd="sng">
            <a:solidFill>
              <a:srgbClr val="7F7F7F"/>
            </a:solidFill>
            <a:prstDash val="solid"/>
            <a:round/>
            <a:headEnd type="none" w="med" len="med"/>
            <a:tailEnd type="none" w="med" len="med"/>
          </a:ln>
        </p:spPr>
      </p:cxnSp>
      <p:cxnSp>
        <p:nvCxnSpPr>
          <p:cNvPr id="218" name="Shape 218"/>
          <p:cNvCxnSpPr>
            <a:stCxn id="180" idx="3"/>
          </p:cNvCxnSpPr>
          <p:nvPr/>
        </p:nvCxnSpPr>
        <p:spPr>
          <a:xfrm>
            <a:off x="5538297" y="3076709"/>
            <a:ext cx="1167900" cy="0"/>
          </a:xfrm>
          <a:prstGeom prst="straightConnector1">
            <a:avLst/>
          </a:prstGeom>
          <a:noFill/>
          <a:ln w="19050" cap="flat" cmpd="sng">
            <a:solidFill>
              <a:srgbClr val="7F7F7F"/>
            </a:solidFill>
            <a:prstDash val="solid"/>
            <a:round/>
            <a:headEnd type="none" w="med" len="med"/>
            <a:tailEnd type="none" w="med" len="med"/>
          </a:ln>
        </p:spPr>
      </p:cxnSp>
      <p:cxnSp>
        <p:nvCxnSpPr>
          <p:cNvPr id="219" name="Shape 219"/>
          <p:cNvCxnSpPr>
            <a:stCxn id="176" idx="3"/>
            <a:endCxn id="200" idx="3"/>
          </p:cNvCxnSpPr>
          <p:nvPr/>
        </p:nvCxnSpPr>
        <p:spPr>
          <a:xfrm>
            <a:off x="7683280" y="555230"/>
            <a:ext cx="780000" cy="3109200"/>
          </a:xfrm>
          <a:prstGeom prst="bentConnector3">
            <a:avLst>
              <a:gd name="adj1" fmla="val 129313"/>
            </a:avLst>
          </a:prstGeom>
          <a:noFill/>
          <a:ln w="19050" cap="flat" cmpd="sng">
            <a:solidFill>
              <a:srgbClr val="7F7F7F"/>
            </a:solidFill>
            <a:prstDash val="solid"/>
            <a:round/>
            <a:headEnd type="none" w="med" len="med"/>
            <a:tailEnd type="none" w="med" len="med"/>
          </a:ln>
        </p:spPr>
      </p:cxnSp>
      <p:cxnSp>
        <p:nvCxnSpPr>
          <p:cNvPr id="220" name="Shape 220"/>
          <p:cNvCxnSpPr/>
          <p:nvPr/>
        </p:nvCxnSpPr>
        <p:spPr>
          <a:xfrm rot="10800000" flipH="1">
            <a:off x="5017041" y="1816066"/>
            <a:ext cx="1442400" cy="199800"/>
          </a:xfrm>
          <a:prstGeom prst="bentConnector2">
            <a:avLst/>
          </a:prstGeom>
          <a:noFill/>
          <a:ln w="19050" cap="flat" cmpd="sng">
            <a:solidFill>
              <a:srgbClr val="7F7F7F"/>
            </a:solidFill>
            <a:prstDash val="solid"/>
            <a:round/>
            <a:headEnd type="none" w="med" len="med"/>
            <a:tailEnd type="none" w="med" len="med"/>
          </a:ln>
        </p:spPr>
      </p:cxn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The BOSH Architecture</a:t>
            </a:r>
          </a:p>
        </p:txBody>
      </p:sp>
      <p:pic>
        <p:nvPicPr>
          <p:cNvPr id="226" name="Shape 226"/>
          <p:cNvPicPr preferRelativeResize="0"/>
          <p:nvPr/>
        </p:nvPicPr>
        <p:blipFill rotWithShape="1">
          <a:blip r:embed="rId3">
            <a:alphaModFix/>
          </a:blip>
          <a:srcRect/>
          <a:stretch/>
        </p:blipFill>
        <p:spPr>
          <a:xfrm>
            <a:off x="4316298" y="955673"/>
            <a:ext cx="4477857" cy="3606733"/>
          </a:xfrm>
          <a:prstGeom prst="rect">
            <a:avLst/>
          </a:prstGeom>
          <a:noFill/>
          <a:ln>
            <a:noFill/>
          </a:ln>
        </p:spPr>
      </p:pic>
      <p:sp>
        <p:nvSpPr>
          <p:cNvPr id="227" name="Shape 227"/>
          <p:cNvSpPr/>
          <p:nvPr/>
        </p:nvSpPr>
        <p:spPr>
          <a:xfrm>
            <a:off x="490129" y="975892"/>
            <a:ext cx="3294000" cy="703798"/>
          </a:xfrm>
          <a:prstGeom prst="rect">
            <a:avLst/>
          </a:prstGeom>
          <a:noFill/>
          <a:ln>
            <a:noFill/>
          </a:ln>
        </p:spPr>
        <p:txBody>
          <a:bodyPr lIns="50800" tIns="50800" rIns="50800" bIns="50800" anchor="ctr" anchorCtr="0">
            <a:noAutofit/>
          </a:bodyPr>
          <a:lstStyle/>
          <a:p>
            <a:pPr marL="0" marR="0" lvl="0" indent="0" algn="l" rtl="0">
              <a:spcBef>
                <a:spcPts val="0"/>
              </a:spcBef>
              <a:buClr>
                <a:schemeClr val="lt2"/>
              </a:buClr>
              <a:buSzPct val="25000"/>
              <a:buFont typeface="Helvetica Neue"/>
              <a:buNone/>
            </a:pPr>
            <a:r>
              <a:rPr lang="en-US" sz="1600" b="0" i="0" u="none" strike="noStrike" cap="none">
                <a:solidFill>
                  <a:schemeClr val="lt2"/>
                </a:solidFill>
                <a:latin typeface="Helvetica Neue"/>
                <a:ea typeface="Helvetica Neue"/>
                <a:cs typeface="Helvetica Neue"/>
                <a:sym typeface="Helvetica Neue"/>
              </a:rPr>
              <a:t>Very similar to CF architecture itself</a:t>
            </a:r>
          </a:p>
        </p:txBody>
      </p:sp>
      <p:sp>
        <p:nvSpPr>
          <p:cNvPr id="228" name="Shape 228"/>
          <p:cNvSpPr/>
          <p:nvPr/>
        </p:nvSpPr>
        <p:spPr>
          <a:xfrm>
            <a:off x="509987" y="1850409"/>
            <a:ext cx="2780098" cy="678900"/>
          </a:xfrm>
          <a:prstGeom prst="rect">
            <a:avLst/>
          </a:prstGeom>
          <a:noFill/>
          <a:ln>
            <a:noFill/>
          </a:ln>
        </p:spPr>
        <p:txBody>
          <a:bodyPr lIns="50800" tIns="50800" rIns="50800" bIns="50800" anchor="ctr" anchorCtr="0">
            <a:noAutofit/>
          </a:bodyPr>
          <a:lstStyle/>
          <a:p>
            <a:pPr marL="0" marR="0" lvl="0" indent="0" algn="l" rtl="0">
              <a:spcBef>
                <a:spcPts val="0"/>
              </a:spcBef>
              <a:buClr>
                <a:schemeClr val="lt2"/>
              </a:buClr>
              <a:buSzPct val="25000"/>
              <a:buFont typeface="Helvetica Neue"/>
              <a:buNone/>
            </a:pPr>
            <a:r>
              <a:rPr lang="en-US" sz="1600" b="0" i="0" u="none" strike="noStrike" cap="none">
                <a:solidFill>
                  <a:schemeClr val="lt2"/>
                </a:solidFill>
                <a:latin typeface="Helvetica Neue"/>
                <a:ea typeface="Helvetica Neue"/>
                <a:cs typeface="Helvetica Neue"/>
                <a:sym typeface="Helvetica Neue"/>
              </a:rPr>
              <a:t>Director as analogy to Cloud Controller</a:t>
            </a:r>
          </a:p>
        </p:txBody>
      </p:sp>
      <p:sp>
        <p:nvSpPr>
          <p:cNvPr id="229" name="Shape 229"/>
          <p:cNvSpPr/>
          <p:nvPr/>
        </p:nvSpPr>
        <p:spPr>
          <a:xfrm>
            <a:off x="507325" y="2697048"/>
            <a:ext cx="2621399" cy="653698"/>
          </a:xfrm>
          <a:prstGeom prst="rect">
            <a:avLst/>
          </a:prstGeom>
          <a:noFill/>
          <a:ln>
            <a:noFill/>
          </a:ln>
        </p:spPr>
        <p:txBody>
          <a:bodyPr lIns="50800" tIns="50800" rIns="50800" bIns="50800" anchor="ctr" anchorCtr="0">
            <a:noAutofit/>
          </a:bodyPr>
          <a:lstStyle/>
          <a:p>
            <a:pPr marL="0" marR="0" lvl="0" indent="0" algn="l" rtl="0">
              <a:spcBef>
                <a:spcPts val="0"/>
              </a:spcBef>
              <a:buClr>
                <a:schemeClr val="lt2"/>
              </a:buClr>
              <a:buSzPct val="25000"/>
              <a:buFont typeface="Helvetica Neue"/>
              <a:buNone/>
            </a:pPr>
            <a:r>
              <a:rPr lang="en-US" sz="1600" b="0" i="0" u="none" strike="noStrike" cap="none">
                <a:solidFill>
                  <a:schemeClr val="lt2"/>
                </a:solidFill>
                <a:latin typeface="Helvetica Neue"/>
                <a:ea typeface="Helvetica Neue"/>
                <a:cs typeface="Helvetica Neue"/>
                <a:sym typeface="Helvetica Neue"/>
              </a:rPr>
              <a:t>Different CPIs exist per IaaS implementation</a:t>
            </a:r>
          </a:p>
        </p:txBody>
      </p:sp>
      <p:sp>
        <p:nvSpPr>
          <p:cNvPr id="230" name="Shape 230"/>
          <p:cNvSpPr/>
          <p:nvPr/>
        </p:nvSpPr>
        <p:spPr>
          <a:xfrm>
            <a:off x="507325" y="3538269"/>
            <a:ext cx="2621399" cy="970798"/>
          </a:xfrm>
          <a:prstGeom prst="rect">
            <a:avLst/>
          </a:prstGeom>
          <a:noFill/>
          <a:ln>
            <a:noFill/>
          </a:ln>
        </p:spPr>
        <p:txBody>
          <a:bodyPr lIns="50800" tIns="50800" rIns="50800" bIns="50800" anchor="ctr" anchorCtr="0">
            <a:noAutofit/>
          </a:bodyPr>
          <a:lstStyle/>
          <a:p>
            <a:pPr marL="0" marR="0" lvl="0" indent="0" algn="l" rtl="0">
              <a:spcBef>
                <a:spcPts val="0"/>
              </a:spcBef>
              <a:buClr>
                <a:schemeClr val="lt2"/>
              </a:buClr>
              <a:buSzPct val="25000"/>
              <a:buFont typeface="Helvetica Neue"/>
              <a:buNone/>
            </a:pPr>
            <a:r>
              <a:rPr lang="en-US" sz="1600" b="0" i="0" u="none" strike="noStrike" cap="none">
                <a:solidFill>
                  <a:schemeClr val="lt2"/>
                </a:solidFill>
                <a:latin typeface="Helvetica Neue"/>
                <a:ea typeface="Helvetica Neue"/>
                <a:cs typeface="Helvetica Neue"/>
                <a:sym typeface="Helvetica Neue"/>
              </a:rPr>
              <a:t>Workers responsible for executing tasks as dictated by Director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00685D"/>
              </a:buClr>
              <a:buSzPct val="25000"/>
              <a:buFont typeface="Arial"/>
              <a:buNone/>
            </a:pPr>
            <a:r>
              <a:rPr lang="en-US" sz="3200" b="0" i="0" u="none" strike="noStrike" cap="none">
                <a:solidFill>
                  <a:srgbClr val="00685D"/>
                </a:solidFill>
                <a:latin typeface="Arial"/>
                <a:ea typeface="Arial"/>
                <a:cs typeface="Arial"/>
                <a:sym typeface="Arial"/>
              </a:rPr>
              <a:t>BOSH: Cloud Provider Interface</a:t>
            </a:r>
          </a:p>
        </p:txBody>
      </p:sp>
      <p:sp>
        <p:nvSpPr>
          <p:cNvPr id="236" name="Shape 236"/>
          <p:cNvSpPr/>
          <p:nvPr/>
        </p:nvSpPr>
        <p:spPr>
          <a:xfrm>
            <a:off x="4785735" y="1554645"/>
            <a:ext cx="3785776" cy="2039100"/>
          </a:xfrm>
          <a:prstGeom prst="rect">
            <a:avLst/>
          </a:prstGeom>
          <a:solidFill>
            <a:schemeClr val="lt1">
              <a:alpha val="24705"/>
            </a:schemeClr>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pic>
        <p:nvPicPr>
          <p:cNvPr id="237" name="Shape 237"/>
          <p:cNvPicPr preferRelativeResize="0"/>
          <p:nvPr/>
        </p:nvPicPr>
        <p:blipFill rotWithShape="1">
          <a:blip r:embed="rId3">
            <a:alphaModFix/>
          </a:blip>
          <a:srcRect/>
          <a:stretch/>
        </p:blipFill>
        <p:spPr>
          <a:xfrm>
            <a:off x="4793451" y="1562362"/>
            <a:ext cx="3785776" cy="2039100"/>
          </a:xfrm>
          <a:prstGeom prst="rect">
            <a:avLst/>
          </a:prstGeom>
          <a:noFill/>
          <a:ln>
            <a:noFill/>
          </a:ln>
        </p:spPr>
      </p:pic>
      <p:grpSp>
        <p:nvGrpSpPr>
          <p:cNvPr id="238" name="Shape 238"/>
          <p:cNvGrpSpPr/>
          <p:nvPr/>
        </p:nvGrpSpPr>
        <p:grpSpPr>
          <a:xfrm>
            <a:off x="5187313" y="1644537"/>
            <a:ext cx="3120138" cy="1750853"/>
            <a:chOff x="5712882" y="1227137"/>
            <a:chExt cx="3120138" cy="2334471"/>
          </a:xfrm>
        </p:grpSpPr>
        <p:sp>
          <p:nvSpPr>
            <p:cNvPr id="239" name="Shape 239"/>
            <p:cNvSpPr txBox="1"/>
            <p:nvPr/>
          </p:nvSpPr>
          <p:spPr>
            <a:xfrm>
              <a:off x="6272212" y="1227137"/>
              <a:ext cx="2122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0000"/>
                </a:buClr>
                <a:buSzPct val="25000"/>
                <a:buFont typeface="Arial"/>
                <a:buNone/>
              </a:pPr>
              <a:r>
                <a:rPr lang="en-US" sz="2400" b="0" i="1" u="none" strike="noStrike" cap="none">
                  <a:solidFill>
                    <a:srgbClr val="000000"/>
                  </a:solidFill>
                  <a:latin typeface="Arial"/>
                  <a:ea typeface="Arial"/>
                  <a:cs typeface="Arial"/>
                  <a:sym typeface="Arial"/>
                </a:rPr>
                <a:t>IaaS Neutral</a:t>
              </a:r>
            </a:p>
          </p:txBody>
        </p:sp>
        <p:pic>
          <p:nvPicPr>
            <p:cNvPr id="240" name="Shape 240"/>
            <p:cNvPicPr preferRelativeResize="0"/>
            <p:nvPr/>
          </p:nvPicPr>
          <p:blipFill rotWithShape="1">
            <a:blip r:embed="rId4">
              <a:alphaModFix/>
            </a:blip>
            <a:srcRect/>
            <a:stretch/>
          </p:blipFill>
          <p:spPr>
            <a:xfrm>
              <a:off x="5962650" y="2839900"/>
              <a:ext cx="1007398" cy="679200"/>
            </a:xfrm>
            <a:prstGeom prst="rect">
              <a:avLst/>
            </a:prstGeom>
            <a:noFill/>
            <a:ln>
              <a:noFill/>
            </a:ln>
          </p:spPr>
        </p:pic>
        <p:pic>
          <p:nvPicPr>
            <p:cNvPr id="241" name="Shape 241"/>
            <p:cNvPicPr preferRelativeResize="0"/>
            <p:nvPr/>
          </p:nvPicPr>
          <p:blipFill rotWithShape="1">
            <a:blip r:embed="rId4">
              <a:alphaModFix/>
            </a:blip>
            <a:srcRect/>
            <a:stretch/>
          </p:blipFill>
          <p:spPr>
            <a:xfrm>
              <a:off x="5712882" y="1811200"/>
              <a:ext cx="1007398" cy="679200"/>
            </a:xfrm>
            <a:prstGeom prst="rect">
              <a:avLst/>
            </a:prstGeom>
            <a:noFill/>
            <a:ln>
              <a:noFill/>
            </a:ln>
          </p:spPr>
        </p:pic>
        <p:pic>
          <p:nvPicPr>
            <p:cNvPr id="242" name="Shape 242"/>
            <p:cNvPicPr preferRelativeResize="0"/>
            <p:nvPr/>
          </p:nvPicPr>
          <p:blipFill rotWithShape="1">
            <a:blip r:embed="rId4">
              <a:alphaModFix/>
            </a:blip>
            <a:srcRect/>
            <a:stretch/>
          </p:blipFill>
          <p:spPr>
            <a:xfrm>
              <a:off x="7825621" y="2882408"/>
              <a:ext cx="1007398" cy="679200"/>
            </a:xfrm>
            <a:prstGeom prst="rect">
              <a:avLst/>
            </a:prstGeom>
            <a:noFill/>
            <a:ln>
              <a:noFill/>
            </a:ln>
          </p:spPr>
        </p:pic>
        <p:sp>
          <p:nvSpPr>
            <p:cNvPr id="243" name="Shape 243"/>
            <p:cNvSpPr txBox="1"/>
            <p:nvPr/>
          </p:nvSpPr>
          <p:spPr>
            <a:xfrm>
              <a:off x="7944157" y="3095802"/>
              <a:ext cx="795900" cy="389998"/>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1300" b="0" i="0" u="none" strike="noStrike" cap="none">
                  <a:solidFill>
                    <a:srgbClr val="000000"/>
                  </a:solidFill>
                  <a:latin typeface="Arial"/>
                  <a:ea typeface="Arial"/>
                  <a:cs typeface="Arial"/>
                  <a:sym typeface="Arial"/>
                </a:rPr>
                <a:t>...ETC</a:t>
              </a:r>
            </a:p>
          </p:txBody>
        </p:sp>
        <p:pic>
          <p:nvPicPr>
            <p:cNvPr id="244" name="Shape 244"/>
            <p:cNvPicPr preferRelativeResize="0"/>
            <p:nvPr/>
          </p:nvPicPr>
          <p:blipFill rotWithShape="1">
            <a:blip r:embed="rId4">
              <a:alphaModFix/>
            </a:blip>
            <a:srcRect/>
            <a:stretch/>
          </p:blipFill>
          <p:spPr>
            <a:xfrm>
              <a:off x="7191375" y="1811200"/>
              <a:ext cx="1007398" cy="679200"/>
            </a:xfrm>
            <a:prstGeom prst="rect">
              <a:avLst/>
            </a:prstGeom>
            <a:noFill/>
            <a:ln>
              <a:noFill/>
            </a:ln>
          </p:spPr>
        </p:pic>
        <p:pic>
          <p:nvPicPr>
            <p:cNvPr id="245" name="Shape 245"/>
            <p:cNvPicPr preferRelativeResize="0"/>
            <p:nvPr/>
          </p:nvPicPr>
          <p:blipFill rotWithShape="1">
            <a:blip r:embed="rId5">
              <a:alphaModFix/>
            </a:blip>
            <a:srcRect/>
            <a:stretch/>
          </p:blipFill>
          <p:spPr>
            <a:xfrm>
              <a:off x="5886450" y="2094850"/>
              <a:ext cx="719999" cy="181800"/>
            </a:xfrm>
            <a:prstGeom prst="rect">
              <a:avLst/>
            </a:prstGeom>
            <a:noFill/>
            <a:ln>
              <a:noFill/>
            </a:ln>
          </p:spPr>
        </p:pic>
        <p:pic>
          <p:nvPicPr>
            <p:cNvPr id="246" name="Shape 246"/>
            <p:cNvPicPr preferRelativeResize="0"/>
            <p:nvPr/>
          </p:nvPicPr>
          <p:blipFill rotWithShape="1">
            <a:blip r:embed="rId6">
              <a:alphaModFix/>
            </a:blip>
            <a:srcRect/>
            <a:stretch/>
          </p:blipFill>
          <p:spPr>
            <a:xfrm>
              <a:off x="6146800" y="3079750"/>
              <a:ext cx="659999" cy="266698"/>
            </a:xfrm>
            <a:prstGeom prst="rect">
              <a:avLst/>
            </a:prstGeom>
            <a:noFill/>
            <a:ln>
              <a:noFill/>
            </a:ln>
          </p:spPr>
        </p:pic>
        <p:pic>
          <p:nvPicPr>
            <p:cNvPr id="247" name="Shape 247"/>
            <p:cNvPicPr preferRelativeResize="0"/>
            <p:nvPr/>
          </p:nvPicPr>
          <p:blipFill rotWithShape="1">
            <a:blip r:embed="rId7">
              <a:alphaModFix/>
            </a:blip>
            <a:srcRect/>
            <a:stretch/>
          </p:blipFill>
          <p:spPr>
            <a:xfrm>
              <a:off x="7576450" y="2013043"/>
              <a:ext cx="344398" cy="355200"/>
            </a:xfrm>
            <a:prstGeom prst="rect">
              <a:avLst/>
            </a:prstGeom>
            <a:noFill/>
            <a:ln>
              <a:noFill/>
            </a:ln>
          </p:spPr>
        </p:pic>
      </p:grpSp>
      <p:pic>
        <p:nvPicPr>
          <p:cNvPr id="248" name="Shape 248"/>
          <p:cNvPicPr preferRelativeResize="0"/>
          <p:nvPr/>
        </p:nvPicPr>
        <p:blipFill rotWithShape="1">
          <a:blip r:embed="rId4">
            <a:alphaModFix/>
          </a:blip>
          <a:srcRect/>
          <a:stretch/>
        </p:blipFill>
        <p:spPr>
          <a:xfrm>
            <a:off x="6411189" y="2599411"/>
            <a:ext cx="1007398" cy="509399"/>
          </a:xfrm>
          <a:prstGeom prst="rect">
            <a:avLst/>
          </a:prstGeom>
          <a:noFill/>
          <a:ln>
            <a:noFill/>
          </a:ln>
        </p:spPr>
      </p:pic>
      <p:pic>
        <p:nvPicPr>
          <p:cNvPr id="249" name="Shape 249"/>
          <p:cNvPicPr preferRelativeResize="0"/>
          <p:nvPr/>
        </p:nvPicPr>
        <p:blipFill rotWithShape="1">
          <a:blip r:embed="rId8">
            <a:alphaModFix/>
          </a:blip>
          <a:srcRect/>
          <a:stretch/>
        </p:blipFill>
        <p:spPr>
          <a:xfrm>
            <a:off x="6785153" y="2704277"/>
            <a:ext cx="322666" cy="322666"/>
          </a:xfrm>
          <a:prstGeom prst="rect">
            <a:avLst/>
          </a:prstGeom>
          <a:noFill/>
          <a:ln>
            <a:noFill/>
          </a:ln>
        </p:spPr>
      </p:pic>
      <p:sp>
        <p:nvSpPr>
          <p:cNvPr id="250" name="Shape 250"/>
          <p:cNvSpPr txBox="1"/>
          <p:nvPr/>
        </p:nvSpPr>
        <p:spPr>
          <a:xfrm>
            <a:off x="304800" y="895350"/>
            <a:ext cx="5105398" cy="35558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2C95DD"/>
              </a:buClr>
              <a:buSzPct val="25000"/>
              <a:buFont typeface="Arial"/>
              <a:buNone/>
            </a:pPr>
            <a:r>
              <a:rPr lang="en-US" sz="1500" b="1" i="0" u="none" strike="noStrike" cap="none">
                <a:solidFill>
                  <a:srgbClr val="F5F5F5"/>
                </a:solidFill>
                <a:latin typeface="Arial"/>
                <a:ea typeface="Arial"/>
                <a:cs typeface="Arial"/>
                <a:sym typeface="Arial"/>
              </a:rPr>
              <a:t>Stemcell</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create_stemcell(image, cloud_properties)</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delete_stemcell(stemcell_id)</a:t>
            </a:r>
          </a:p>
          <a:p>
            <a:pPr marL="0" marR="0" lvl="0" indent="0" algn="l" rtl="0">
              <a:spcBef>
                <a:spcPts val="0"/>
              </a:spcBef>
              <a:spcAft>
                <a:spcPts val="0"/>
              </a:spcAft>
              <a:buClr>
                <a:srgbClr val="2C95DD"/>
              </a:buClr>
              <a:buFont typeface="Arial"/>
              <a:buNone/>
            </a:pPr>
            <a:endParaRPr sz="1500" b="0" i="0" u="none" strike="noStrike" cap="none">
              <a:solidFill>
                <a:srgbClr val="F5F5F5"/>
              </a:solidFill>
              <a:latin typeface="Arial"/>
              <a:ea typeface="Arial"/>
              <a:cs typeface="Arial"/>
              <a:sym typeface="Arial"/>
            </a:endParaRPr>
          </a:p>
          <a:p>
            <a:pPr marL="0" marR="0" lvl="0" indent="0" algn="l" rtl="0">
              <a:spcBef>
                <a:spcPts val="0"/>
              </a:spcBef>
              <a:spcAft>
                <a:spcPts val="0"/>
              </a:spcAft>
              <a:buClr>
                <a:srgbClr val="2C95DD"/>
              </a:buClr>
              <a:buSzPct val="25000"/>
              <a:buFont typeface="Arial"/>
              <a:buNone/>
            </a:pPr>
            <a:r>
              <a:rPr lang="en-US" sz="1500" b="1" i="0" u="none" strike="noStrike" cap="none">
                <a:solidFill>
                  <a:srgbClr val="F5F5F5"/>
                </a:solidFill>
                <a:latin typeface="Arial"/>
                <a:ea typeface="Arial"/>
                <a:cs typeface="Arial"/>
                <a:sym typeface="Arial"/>
              </a:rPr>
              <a:t>VM</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create_vm(agent_id, stemcell_id, resource_pool, </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networks, disk_locality, env)</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delete_vm(vm_id)</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reboot_vm(vm_id)</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configure_networks(vm_id, networks)</a:t>
            </a:r>
          </a:p>
          <a:p>
            <a:pPr marL="0" marR="0" lvl="0" indent="0" algn="l" rtl="0">
              <a:spcBef>
                <a:spcPts val="0"/>
              </a:spcBef>
              <a:spcAft>
                <a:spcPts val="0"/>
              </a:spcAft>
              <a:buClr>
                <a:srgbClr val="2C95DD"/>
              </a:buClr>
              <a:buFont typeface="Arial"/>
              <a:buNone/>
            </a:pPr>
            <a:endParaRPr sz="1500" b="0" i="0" u="none" strike="noStrike" cap="none">
              <a:solidFill>
                <a:srgbClr val="F5F5F5"/>
              </a:solidFill>
              <a:latin typeface="Arial"/>
              <a:ea typeface="Arial"/>
              <a:cs typeface="Arial"/>
              <a:sym typeface="Arial"/>
            </a:endParaRPr>
          </a:p>
          <a:p>
            <a:pPr marL="0" marR="0" lvl="0" indent="0" algn="l" rtl="0">
              <a:spcBef>
                <a:spcPts val="0"/>
              </a:spcBef>
              <a:spcAft>
                <a:spcPts val="0"/>
              </a:spcAft>
              <a:buClr>
                <a:srgbClr val="2C95DD"/>
              </a:buClr>
              <a:buSzPct val="25000"/>
              <a:buFont typeface="Arial"/>
              <a:buNone/>
            </a:pPr>
            <a:r>
              <a:rPr lang="en-US" sz="1500" b="1" i="0" u="none" strike="noStrike" cap="none">
                <a:solidFill>
                  <a:srgbClr val="F5F5F5"/>
                </a:solidFill>
                <a:latin typeface="Arial"/>
                <a:ea typeface="Arial"/>
                <a:cs typeface="Arial"/>
                <a:sym typeface="Arial"/>
              </a:rPr>
              <a:t>Disk</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create_disk(size, vm_locality)</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delete_disk(disk_id)</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attach_disk(vm_id, disk_id)</a:t>
            </a:r>
          </a:p>
          <a:p>
            <a:pPr marL="0" marR="0" lvl="0" indent="0" algn="l" rtl="0">
              <a:spcBef>
                <a:spcPts val="0"/>
              </a:spcBef>
              <a:spcAft>
                <a:spcPts val="0"/>
              </a:spcAft>
              <a:buClr>
                <a:srgbClr val="2C95DD"/>
              </a:buClr>
              <a:buSzPct val="25000"/>
              <a:buFont typeface="Arial"/>
              <a:buNone/>
            </a:pPr>
            <a:r>
              <a:rPr lang="en-US" sz="1500" b="0" i="0" u="none" strike="noStrike" cap="none">
                <a:solidFill>
                  <a:srgbClr val="F5F5F5"/>
                </a:solidFill>
                <a:latin typeface="Arial"/>
                <a:ea typeface="Arial"/>
                <a:cs typeface="Arial"/>
                <a:sym typeface="Arial"/>
              </a:rPr>
              <a:t>  detach_disk(vm_id, disk_id)</a:t>
            </a:r>
          </a:p>
          <a:p>
            <a:pPr marL="0" marR="0" lvl="0" indent="0" algn="l" rtl="0">
              <a:spcBef>
                <a:spcPts val="0"/>
              </a:spcBef>
              <a:buClr>
                <a:srgbClr val="2C95DD"/>
              </a:buClr>
              <a:buFont typeface="Arial"/>
              <a:buNone/>
            </a:pPr>
            <a:endParaRPr sz="1500" b="0" i="0" u="none" strike="noStrike" cap="none">
              <a:solidFill>
                <a:srgbClr val="F5F5F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3200" b="0" i="0" u="none" strike="noStrike" cap="none">
                <a:solidFill>
                  <a:schemeClr val="accent1"/>
                </a:solidFill>
                <a:latin typeface="Arial"/>
                <a:ea typeface="Arial"/>
                <a:cs typeface="Arial"/>
                <a:sym typeface="Arial"/>
              </a:rPr>
              <a:t>3 Components of a BOSH Deployment</a:t>
            </a:r>
          </a:p>
        </p:txBody>
      </p:sp>
      <p:grpSp>
        <p:nvGrpSpPr>
          <p:cNvPr id="256" name="Shape 256"/>
          <p:cNvGrpSpPr/>
          <p:nvPr/>
        </p:nvGrpSpPr>
        <p:grpSpPr>
          <a:xfrm>
            <a:off x="1865593" y="2876960"/>
            <a:ext cx="1441517" cy="1166980"/>
            <a:chOff x="0" y="0"/>
            <a:chExt cx="1441517" cy="1166980"/>
          </a:xfrm>
        </p:grpSpPr>
        <p:sp>
          <p:nvSpPr>
            <p:cNvPr id="257" name="Shape 257"/>
            <p:cNvSpPr/>
            <p:nvPr/>
          </p:nvSpPr>
          <p:spPr>
            <a:xfrm>
              <a:off x="0" y="0"/>
              <a:ext cx="1250700" cy="1002599"/>
            </a:xfrm>
            <a:prstGeom prst="roundRect">
              <a:avLst>
                <a:gd name="adj" fmla="val 802"/>
              </a:avLst>
            </a:prstGeom>
            <a:gradFill>
              <a:gsLst>
                <a:gs pos="0">
                  <a:srgbClr val="29756E"/>
                </a:gs>
                <a:gs pos="100000">
                  <a:srgbClr val="66ADA7"/>
                </a:gs>
              </a:gsLst>
              <a:lin ang="5400012"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58" name="Shape 258"/>
            <p:cNvSpPr/>
            <p:nvPr/>
          </p:nvSpPr>
          <p:spPr>
            <a:xfrm>
              <a:off x="100160" y="55784"/>
              <a:ext cx="1050599" cy="53849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Stemcell</a:t>
              </a:r>
            </a:p>
          </p:txBody>
        </p:sp>
        <p:sp>
          <p:nvSpPr>
            <p:cNvPr id="259" name="Shape 259"/>
            <p:cNvSpPr/>
            <p:nvPr/>
          </p:nvSpPr>
          <p:spPr>
            <a:xfrm>
              <a:off x="390917" y="628481"/>
              <a:ext cx="1050599" cy="538499"/>
            </a:xfrm>
            <a:prstGeom prst="rect">
              <a:avLst/>
            </a:prstGeom>
            <a:noFill/>
            <a:ln>
              <a:noFill/>
            </a:ln>
          </p:spPr>
          <p:txBody>
            <a:bodyPr lIns="0" tIns="0" rIns="0" bIns="0" anchor="t" anchorCtr="0">
              <a:noAutofit/>
            </a:bodyPr>
            <a:lstStyle/>
            <a:p>
              <a:pPr marL="0" marR="0" lvl="0" indent="0" algn="ctr" rtl="0">
                <a:spcBef>
                  <a:spcPts val="0"/>
                </a:spcBef>
                <a:buClr>
                  <a:srgbClr val="DDDDDD"/>
                </a:buClr>
                <a:buSzPct val="25000"/>
                <a:buFont typeface="Arial"/>
                <a:buNone/>
              </a:pPr>
              <a:r>
                <a:rPr lang="en-US" sz="1000" b="0" i="0" u="none" strike="noStrike" cap="none">
                  <a:solidFill>
                    <a:srgbClr val="DDDDDD"/>
                  </a:solidFill>
                  <a:latin typeface="Arial"/>
                  <a:ea typeface="Arial"/>
                  <a:cs typeface="Arial"/>
                  <a:sym typeface="Arial"/>
                </a:rPr>
                <a:t>Agent</a:t>
              </a:r>
            </a:p>
          </p:txBody>
        </p:sp>
      </p:grpSp>
      <p:grpSp>
        <p:nvGrpSpPr>
          <p:cNvPr id="260" name="Shape 260"/>
          <p:cNvGrpSpPr/>
          <p:nvPr/>
        </p:nvGrpSpPr>
        <p:grpSpPr>
          <a:xfrm>
            <a:off x="3376985" y="1262633"/>
            <a:ext cx="2092499" cy="1037542"/>
            <a:chOff x="38100" y="0"/>
            <a:chExt cx="2092499" cy="1037542"/>
          </a:xfrm>
        </p:grpSpPr>
        <p:sp>
          <p:nvSpPr>
            <p:cNvPr id="261" name="Shape 261"/>
            <p:cNvSpPr/>
            <p:nvPr/>
          </p:nvSpPr>
          <p:spPr>
            <a:xfrm>
              <a:off x="38100" y="664043"/>
              <a:ext cx="2092499" cy="373498"/>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1300" b="0" i="0" u="none" strike="noStrike" cap="none">
                  <a:solidFill>
                    <a:schemeClr val="lt2"/>
                  </a:solidFill>
                  <a:latin typeface="Arial"/>
                  <a:ea typeface="Arial"/>
                  <a:cs typeface="Arial"/>
                  <a:sym typeface="Arial"/>
                </a:rPr>
                <a:t>Manifest</a:t>
              </a:r>
            </a:p>
          </p:txBody>
        </p:sp>
        <p:pic>
          <p:nvPicPr>
            <p:cNvPr id="262" name="Shape 262"/>
            <p:cNvPicPr preferRelativeResize="0"/>
            <p:nvPr/>
          </p:nvPicPr>
          <p:blipFill rotWithShape="1">
            <a:blip r:embed="rId3">
              <a:alphaModFix/>
            </a:blip>
            <a:srcRect/>
            <a:stretch/>
          </p:blipFill>
          <p:spPr>
            <a:xfrm>
              <a:off x="647020" y="0"/>
              <a:ext cx="798600" cy="715800"/>
            </a:xfrm>
            <a:prstGeom prst="rect">
              <a:avLst/>
            </a:prstGeom>
            <a:noFill/>
            <a:ln>
              <a:noFill/>
            </a:ln>
          </p:spPr>
        </p:pic>
      </p:grpSp>
      <p:grpSp>
        <p:nvGrpSpPr>
          <p:cNvPr id="263" name="Shape 263"/>
          <p:cNvGrpSpPr/>
          <p:nvPr/>
        </p:nvGrpSpPr>
        <p:grpSpPr>
          <a:xfrm>
            <a:off x="5008843" y="2876960"/>
            <a:ext cx="2269500" cy="1166999"/>
            <a:chOff x="-153964" y="0"/>
            <a:chExt cx="2269500" cy="1166999"/>
          </a:xfrm>
        </p:grpSpPr>
        <p:pic>
          <p:nvPicPr>
            <p:cNvPr id="264" name="Shape 264"/>
            <p:cNvPicPr preferRelativeResize="0"/>
            <p:nvPr/>
          </p:nvPicPr>
          <p:blipFill rotWithShape="1">
            <a:blip r:embed="rId4">
              <a:alphaModFix/>
            </a:blip>
            <a:srcRect/>
            <a:stretch/>
          </p:blipFill>
          <p:spPr>
            <a:xfrm>
              <a:off x="492893" y="0"/>
              <a:ext cx="1283698" cy="1166999"/>
            </a:xfrm>
            <a:prstGeom prst="rect">
              <a:avLst/>
            </a:prstGeom>
            <a:noFill/>
            <a:ln>
              <a:noFill/>
            </a:ln>
          </p:spPr>
        </p:pic>
        <p:sp>
          <p:nvSpPr>
            <p:cNvPr id="265" name="Shape 265"/>
            <p:cNvSpPr/>
            <p:nvPr/>
          </p:nvSpPr>
          <p:spPr>
            <a:xfrm>
              <a:off x="-153964" y="158131"/>
              <a:ext cx="2269500" cy="405300"/>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a:solidFill>
                    <a:srgbClr val="FFFFFF"/>
                  </a:solidFill>
                  <a:latin typeface="Arial"/>
                  <a:ea typeface="Arial"/>
                  <a:cs typeface="Arial"/>
                  <a:sym typeface="Arial"/>
                </a:rPr>
                <a:t>Release</a:t>
              </a:r>
            </a:p>
          </p:txBody>
        </p:sp>
      </p:grpSp>
      <p:pic>
        <p:nvPicPr>
          <p:cNvPr id="266" name="Shape 266"/>
          <p:cNvPicPr preferRelativeResize="0"/>
          <p:nvPr/>
        </p:nvPicPr>
        <p:blipFill rotWithShape="1">
          <a:blip r:embed="rId5">
            <a:alphaModFix/>
          </a:blip>
          <a:srcRect/>
          <a:stretch/>
        </p:blipFill>
        <p:spPr>
          <a:xfrm rot="-2023302">
            <a:off x="2383685" y="2278653"/>
            <a:ext cx="1808127" cy="76131"/>
          </a:xfrm>
          <a:prstGeom prst="rect">
            <a:avLst/>
          </a:prstGeom>
          <a:noFill/>
          <a:ln>
            <a:noFill/>
          </a:ln>
        </p:spPr>
      </p:pic>
      <p:pic>
        <p:nvPicPr>
          <p:cNvPr id="267" name="Shape 267"/>
          <p:cNvPicPr preferRelativeResize="0"/>
          <p:nvPr/>
        </p:nvPicPr>
        <p:blipFill rotWithShape="1">
          <a:blip r:embed="rId6">
            <a:alphaModFix/>
          </a:blip>
          <a:srcRect/>
          <a:stretch/>
        </p:blipFill>
        <p:spPr>
          <a:xfrm>
            <a:off x="3162692" y="3441700"/>
            <a:ext cx="2521199" cy="76198"/>
          </a:xfrm>
          <a:prstGeom prst="rect">
            <a:avLst/>
          </a:prstGeom>
          <a:noFill/>
          <a:ln>
            <a:noFill/>
          </a:ln>
        </p:spPr>
      </p:pic>
      <p:pic>
        <p:nvPicPr>
          <p:cNvPr id="268" name="Shape 268"/>
          <p:cNvPicPr preferRelativeResize="0"/>
          <p:nvPr/>
        </p:nvPicPr>
        <p:blipFill rotWithShape="1">
          <a:blip r:embed="rId7">
            <a:alphaModFix/>
          </a:blip>
          <a:srcRect/>
          <a:stretch/>
        </p:blipFill>
        <p:spPr>
          <a:xfrm rot="2109393">
            <a:off x="4619109" y="2326475"/>
            <a:ext cx="1745880" cy="762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29756E"/>
              </a:buClr>
              <a:buSzPct val="25000"/>
              <a:buFont typeface="Helvetica Neue"/>
              <a:buNone/>
            </a:pPr>
            <a:r>
              <a:rPr lang="en-US" sz="3200" b="0" i="0" u="none" strike="noStrike" cap="none">
                <a:solidFill>
                  <a:srgbClr val="29756E"/>
                </a:solidFill>
                <a:latin typeface="Helvetica Neue"/>
                <a:ea typeface="Helvetica Neue"/>
                <a:cs typeface="Helvetica Neue"/>
                <a:sym typeface="Helvetica Neue"/>
              </a:rPr>
              <a:t>BOSH deployment </a:t>
            </a:r>
          </a:p>
        </p:txBody>
      </p:sp>
      <p:sp>
        <p:nvSpPr>
          <p:cNvPr id="274" name="Shape 274"/>
          <p:cNvSpPr/>
          <p:nvPr/>
        </p:nvSpPr>
        <p:spPr>
          <a:xfrm>
            <a:off x="22891" y="1065775"/>
            <a:ext cx="3076500" cy="3451500"/>
          </a:xfrm>
          <a:prstGeom prst="roundRect">
            <a:avLst>
              <a:gd name="adj" fmla="val 3966"/>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75" name="Shape 275"/>
          <p:cNvSpPr/>
          <p:nvPr/>
        </p:nvSpPr>
        <p:spPr>
          <a:xfrm>
            <a:off x="3093415" y="1080848"/>
            <a:ext cx="3586500" cy="3421200"/>
          </a:xfrm>
          <a:prstGeom prst="roundRect">
            <a:avLst>
              <a:gd name="adj" fmla="val 1485"/>
            </a:avLst>
          </a:prstGeom>
          <a:noFill/>
          <a:ln w="25400" cap="flat" cmpd="sng">
            <a:solidFill>
              <a:srgbClr val="29756E"/>
            </a:solidFill>
            <a:prstDash val="solid"/>
            <a:round/>
            <a:headEnd type="none" w="med" len="med"/>
            <a:tailEnd type="none" w="med" len="med"/>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76" name="Shape 276"/>
          <p:cNvSpPr/>
          <p:nvPr/>
        </p:nvSpPr>
        <p:spPr>
          <a:xfrm>
            <a:off x="3120239" y="2231652"/>
            <a:ext cx="1581000" cy="3299"/>
          </a:xfrm>
          <a:custGeom>
            <a:avLst/>
            <a:gdLst/>
            <a:ahLst/>
            <a:cxnLst/>
            <a:rect l="0" t="0" r="0" b="0"/>
            <a:pathLst>
              <a:path w="120000" h="120000" extrusionOk="0">
                <a:moveTo>
                  <a:pt x="0" y="120000"/>
                </a:moveTo>
                <a:cubicBezTo>
                  <a:pt x="40000" y="80000"/>
                  <a:pt x="80000" y="40000"/>
                  <a:pt x="120000" y="0"/>
                </a:cubicBezTo>
              </a:path>
            </a:pathLst>
          </a:custGeom>
          <a:noFill/>
          <a:ln w="19050" cap="flat" cmpd="sng">
            <a:solidFill>
              <a:srgbClr val="53535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cxnSp>
        <p:nvCxnSpPr>
          <p:cNvPr id="277" name="Shape 277"/>
          <p:cNvCxnSpPr/>
          <p:nvPr/>
        </p:nvCxnSpPr>
        <p:spPr>
          <a:xfrm rot="10800000" flipH="1">
            <a:off x="4529885" y="2419099"/>
            <a:ext cx="202200" cy="202200"/>
          </a:xfrm>
          <a:prstGeom prst="straightConnector1">
            <a:avLst/>
          </a:prstGeom>
          <a:noFill/>
          <a:ln w="19050" cap="flat" cmpd="sng">
            <a:solidFill>
              <a:srgbClr val="535353"/>
            </a:solidFill>
            <a:prstDash val="solid"/>
            <a:round/>
            <a:headEnd type="none" w="med" len="med"/>
            <a:tailEnd type="none" w="med" len="med"/>
          </a:ln>
        </p:spPr>
      </p:cxnSp>
      <p:cxnSp>
        <p:nvCxnSpPr>
          <p:cNvPr id="278" name="Shape 278"/>
          <p:cNvCxnSpPr/>
          <p:nvPr/>
        </p:nvCxnSpPr>
        <p:spPr>
          <a:xfrm>
            <a:off x="4525596" y="1863591"/>
            <a:ext cx="193499" cy="193499"/>
          </a:xfrm>
          <a:prstGeom prst="straightConnector1">
            <a:avLst/>
          </a:prstGeom>
          <a:noFill/>
          <a:ln w="19050" cap="flat" cmpd="sng">
            <a:solidFill>
              <a:srgbClr val="535353"/>
            </a:solidFill>
            <a:prstDash val="solid"/>
            <a:round/>
            <a:headEnd type="none" w="med" len="med"/>
            <a:tailEnd type="none" w="med" len="med"/>
          </a:ln>
        </p:spPr>
      </p:cxnSp>
      <p:sp>
        <p:nvSpPr>
          <p:cNvPr id="279" name="Shape 279"/>
          <p:cNvSpPr/>
          <p:nvPr/>
        </p:nvSpPr>
        <p:spPr>
          <a:xfrm>
            <a:off x="3202374" y="2512456"/>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Blobstore</a:t>
            </a:r>
          </a:p>
        </p:txBody>
      </p:sp>
      <p:sp>
        <p:nvSpPr>
          <p:cNvPr id="280" name="Shape 280"/>
          <p:cNvSpPr/>
          <p:nvPr/>
        </p:nvSpPr>
        <p:spPr>
          <a:xfrm>
            <a:off x="3252005" y="2598183"/>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281" name="Shape 281"/>
          <p:cNvPicPr preferRelativeResize="0"/>
          <p:nvPr/>
        </p:nvPicPr>
        <p:blipFill rotWithShape="1">
          <a:blip r:embed="rId3">
            <a:alphaModFix/>
          </a:blip>
          <a:srcRect l="3262" t="13726" r="13075" b="40957"/>
          <a:stretch/>
        </p:blipFill>
        <p:spPr>
          <a:xfrm>
            <a:off x="5535235" y="1106712"/>
            <a:ext cx="1023900" cy="554399"/>
          </a:xfrm>
          <a:prstGeom prst="rect">
            <a:avLst/>
          </a:prstGeom>
          <a:noFill/>
          <a:ln>
            <a:noFill/>
          </a:ln>
        </p:spPr>
      </p:pic>
      <p:sp>
        <p:nvSpPr>
          <p:cNvPr id="282" name="Shape 282"/>
          <p:cNvSpPr/>
          <p:nvPr/>
        </p:nvSpPr>
        <p:spPr>
          <a:xfrm>
            <a:off x="5778094" y="1599258"/>
            <a:ext cx="666600" cy="370798"/>
          </a:xfrm>
          <a:prstGeom prst="rect">
            <a:avLst/>
          </a:prstGeom>
          <a:noFill/>
          <a:ln>
            <a:noFill/>
          </a:ln>
        </p:spPr>
        <p:txBody>
          <a:bodyPr lIns="0" tIns="0" rIns="0" bIns="0" anchor="t" anchorCtr="0">
            <a:noAutofit/>
          </a:bodyPr>
          <a:lstStyle/>
          <a:p>
            <a:pPr marL="0" marR="0" lvl="0" indent="0" algn="l" rtl="0">
              <a:spcBef>
                <a:spcPts val="0"/>
              </a:spcBef>
              <a:buClr>
                <a:srgbClr val="535353"/>
              </a:buClr>
              <a:buSzPct val="25000"/>
              <a:buFont typeface="Arial"/>
              <a:buNone/>
            </a:pPr>
            <a:r>
              <a:rPr lang="en-US" sz="1600" b="0" i="0" u="none" strike="noStrike" cap="none">
                <a:solidFill>
                  <a:srgbClr val="535353"/>
                </a:solidFill>
                <a:latin typeface="Arial"/>
                <a:ea typeface="Arial"/>
                <a:cs typeface="Arial"/>
                <a:sym typeface="Arial"/>
              </a:rPr>
              <a:t>BOSH</a:t>
            </a:r>
          </a:p>
        </p:txBody>
      </p:sp>
      <p:sp>
        <p:nvSpPr>
          <p:cNvPr id="283" name="Shape 283"/>
          <p:cNvSpPr/>
          <p:nvPr/>
        </p:nvSpPr>
        <p:spPr>
          <a:xfrm>
            <a:off x="3202374" y="3519141"/>
            <a:ext cx="1303500" cy="631500"/>
          </a:xfrm>
          <a:prstGeom prst="roundRect">
            <a:avLst>
              <a:gd name="adj" fmla="val 7994"/>
            </a:avLst>
          </a:prstGeom>
          <a:solidFill>
            <a:srgbClr val="29756E"/>
          </a:solidFill>
          <a:ln>
            <a:noFill/>
          </a:ln>
        </p:spPr>
        <p:txBody>
          <a:bodyPr lIns="0" tIns="0" rIns="0" bIns="0" anchor="ctr" anchorCtr="0">
            <a:noAutofit/>
          </a:bodyPr>
          <a:lstStyle/>
          <a:p>
            <a:pPr marL="0" marR="0" lvl="0" indent="0" algn="l" rtl="0">
              <a:spcBef>
                <a:spcPts val="0"/>
              </a:spcBef>
              <a:spcAft>
                <a:spcPts val="0"/>
              </a:spcAft>
              <a:buClr>
                <a:srgbClr val="FFFFFF"/>
              </a:buClr>
              <a:buSzPct val="25000"/>
              <a:buFont typeface="Arial"/>
              <a:buNone/>
            </a:pPr>
            <a:r>
              <a:rPr lang="en-US" sz="1600" b="0" i="0" u="none" strike="noStrike" cap="none">
                <a:solidFill>
                  <a:srgbClr val="FFFFFF"/>
                </a:solidFill>
                <a:latin typeface="Arial"/>
                <a:ea typeface="Arial"/>
                <a:cs typeface="Arial"/>
                <a:sym typeface="Arial"/>
              </a:rPr>
              <a:t>        Health </a:t>
            </a:r>
          </a:p>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Monitor</a:t>
            </a:r>
          </a:p>
        </p:txBody>
      </p:sp>
      <p:pic>
        <p:nvPicPr>
          <p:cNvPr id="284" name="Shape 284"/>
          <p:cNvPicPr preferRelativeResize="0"/>
          <p:nvPr/>
        </p:nvPicPr>
        <p:blipFill rotWithShape="1">
          <a:blip r:embed="rId4">
            <a:alphaModFix/>
          </a:blip>
          <a:srcRect/>
          <a:stretch/>
        </p:blipFill>
        <p:spPr>
          <a:xfrm>
            <a:off x="3302503" y="3649651"/>
            <a:ext cx="241199" cy="227098"/>
          </a:xfrm>
          <a:prstGeom prst="rect">
            <a:avLst/>
          </a:prstGeom>
          <a:noFill/>
          <a:ln>
            <a:noFill/>
          </a:ln>
        </p:spPr>
      </p:pic>
      <p:sp>
        <p:nvSpPr>
          <p:cNvPr id="285" name="Shape 285"/>
          <p:cNvSpPr/>
          <p:nvPr/>
        </p:nvSpPr>
        <p:spPr>
          <a:xfrm>
            <a:off x="3202374" y="1621837"/>
            <a:ext cx="1451999" cy="387299"/>
          </a:xfrm>
          <a:prstGeom prst="roundRect">
            <a:avLst>
              <a:gd name="adj" fmla="val 13038"/>
            </a:avLst>
          </a:prstGeom>
          <a:solidFill>
            <a:srgbClr val="545454"/>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DB</a:t>
            </a:r>
          </a:p>
        </p:txBody>
      </p:sp>
      <p:sp>
        <p:nvSpPr>
          <p:cNvPr id="286" name="Shape 286"/>
          <p:cNvSpPr/>
          <p:nvPr/>
        </p:nvSpPr>
        <p:spPr>
          <a:xfrm>
            <a:off x="3252005" y="1681951"/>
            <a:ext cx="206699" cy="215700"/>
          </a:xfrm>
          <a:custGeom>
            <a:avLst/>
            <a:gdLst/>
            <a:ahLst/>
            <a:cxnLst/>
            <a:rect l="0" t="0" r="0" b="0"/>
            <a:pathLst>
              <a:path w="120000" h="120000" extrusionOk="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lIns="0" tIns="0" rIns="0" bIns="0" anchor="ctr" anchorCtr="0">
            <a:noAutofit/>
          </a:bodyPr>
          <a:lstStyle/>
          <a:p>
            <a:pPr marL="0" marR="0" lvl="0" indent="0" algn="l"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87" name="Shape 287"/>
          <p:cNvSpPr/>
          <p:nvPr/>
        </p:nvSpPr>
        <p:spPr>
          <a:xfrm>
            <a:off x="404887" y="1846260"/>
            <a:ext cx="1303500" cy="776399"/>
          </a:xfrm>
          <a:prstGeom prst="rightArrow">
            <a:avLst>
              <a:gd name="adj1" fmla="val 72086"/>
              <a:gd name="adj2" fmla="val 41820"/>
            </a:avLst>
          </a:prstGeom>
          <a:solidFill>
            <a:srgbClr val="66ADA7"/>
          </a:solidFill>
          <a:ln>
            <a:noFill/>
          </a:ln>
        </p:spPr>
        <p:txBody>
          <a:bodyPr lIns="0" tIns="0" rIns="0" bIns="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pic>
        <p:nvPicPr>
          <p:cNvPr id="288" name="Shape 288"/>
          <p:cNvPicPr preferRelativeResize="0"/>
          <p:nvPr/>
        </p:nvPicPr>
        <p:blipFill rotWithShape="1">
          <a:blip r:embed="rId5">
            <a:alphaModFix/>
          </a:blip>
          <a:srcRect/>
          <a:stretch/>
        </p:blipFill>
        <p:spPr>
          <a:xfrm>
            <a:off x="77832" y="1808160"/>
            <a:ext cx="438299" cy="776399"/>
          </a:xfrm>
          <a:prstGeom prst="rect">
            <a:avLst/>
          </a:prstGeom>
          <a:noFill/>
          <a:ln>
            <a:noFill/>
          </a:ln>
        </p:spPr>
      </p:pic>
      <p:sp>
        <p:nvSpPr>
          <p:cNvPr id="289" name="Shape 289"/>
          <p:cNvSpPr/>
          <p:nvPr/>
        </p:nvSpPr>
        <p:spPr>
          <a:xfrm>
            <a:off x="417589" y="2001381"/>
            <a:ext cx="1090798" cy="497700"/>
          </a:xfrm>
          <a:prstGeom prst="rect">
            <a:avLst/>
          </a:prstGeom>
          <a:noFill/>
          <a:ln>
            <a:noFill/>
          </a:ln>
        </p:spPr>
        <p:txBody>
          <a:bodyPr lIns="0" tIns="0" rIns="0" bIns="0" anchor="t" anchorCtr="0">
            <a:noAutofit/>
          </a:bodyPr>
          <a:lstStyle/>
          <a:p>
            <a:pPr marL="0" marR="0" lvl="0" indent="0" algn="l" rtl="0">
              <a:spcBef>
                <a:spcPts val="0"/>
              </a:spcBef>
              <a:buClr>
                <a:srgbClr val="FFFFFF"/>
              </a:buClr>
              <a:buSzPct val="25000"/>
              <a:buFont typeface="Arial"/>
              <a:buNone/>
            </a:pPr>
            <a:r>
              <a:rPr lang="en-US" sz="1200" b="0" i="0" u="none" strike="noStrike" cap="none">
                <a:solidFill>
                  <a:srgbClr val="FFFFFF"/>
                </a:solidFill>
                <a:latin typeface="Arial"/>
                <a:ea typeface="Arial"/>
                <a:cs typeface="Arial"/>
                <a:sym typeface="Arial"/>
              </a:rPr>
              <a:t>Upload Stemcell</a:t>
            </a:r>
          </a:p>
        </p:txBody>
      </p:sp>
      <p:sp>
        <p:nvSpPr>
          <p:cNvPr id="290" name="Shape 290"/>
          <p:cNvSpPr/>
          <p:nvPr/>
        </p:nvSpPr>
        <p:spPr>
          <a:xfrm>
            <a:off x="4701150" y="2047924"/>
            <a:ext cx="1886699"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BOSH Director</a:t>
            </a:r>
          </a:p>
        </p:txBody>
      </p:sp>
      <p:pic>
        <p:nvPicPr>
          <p:cNvPr id="291" name="Shape 291"/>
          <p:cNvPicPr preferRelativeResize="0"/>
          <p:nvPr/>
        </p:nvPicPr>
        <p:blipFill rotWithShape="1">
          <a:blip r:embed="rId6">
            <a:alphaModFix/>
          </a:blip>
          <a:srcRect/>
          <a:stretch/>
        </p:blipFill>
        <p:spPr>
          <a:xfrm>
            <a:off x="4780032" y="2103433"/>
            <a:ext cx="213299" cy="274199"/>
          </a:xfrm>
          <a:prstGeom prst="rect">
            <a:avLst/>
          </a:prstGeom>
          <a:noFill/>
          <a:ln>
            <a:noFill/>
          </a:ln>
        </p:spPr>
      </p:pic>
      <p:sp>
        <p:nvSpPr>
          <p:cNvPr id="292" name="Shape 292"/>
          <p:cNvSpPr/>
          <p:nvPr/>
        </p:nvSpPr>
        <p:spPr>
          <a:xfrm>
            <a:off x="4696657" y="3014359"/>
            <a:ext cx="1895700" cy="388500"/>
          </a:xfrm>
          <a:prstGeom prst="roundRect">
            <a:avLst>
              <a:gd name="adj" fmla="val 13079"/>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600" b="0" i="0" u="none" strike="noStrike" cap="none">
                <a:solidFill>
                  <a:srgbClr val="FFFFFF"/>
                </a:solidFill>
                <a:latin typeface="Arial"/>
                <a:ea typeface="Arial"/>
                <a:cs typeface="Arial"/>
                <a:sym typeface="Arial"/>
              </a:rPr>
              <a:t>        NATS</a:t>
            </a:r>
          </a:p>
        </p:txBody>
      </p:sp>
      <p:pic>
        <p:nvPicPr>
          <p:cNvPr id="293" name="Shape 293"/>
          <p:cNvPicPr preferRelativeResize="0"/>
          <p:nvPr/>
        </p:nvPicPr>
        <p:blipFill rotWithShape="1">
          <a:blip r:embed="rId7">
            <a:alphaModFix/>
          </a:blip>
          <a:srcRect/>
          <a:stretch/>
        </p:blipFill>
        <p:spPr>
          <a:xfrm>
            <a:off x="4753276" y="3100342"/>
            <a:ext cx="266698" cy="215999"/>
          </a:xfrm>
          <a:prstGeom prst="rect">
            <a:avLst/>
          </a:prstGeom>
          <a:noFill/>
          <a:ln>
            <a:noFill/>
          </a:ln>
        </p:spPr>
      </p:pic>
      <p:sp>
        <p:nvSpPr>
          <p:cNvPr id="294" name="Shape 294"/>
          <p:cNvSpPr/>
          <p:nvPr/>
        </p:nvSpPr>
        <p:spPr>
          <a:xfrm>
            <a:off x="1780150" y="2047924"/>
            <a:ext cx="1291500" cy="363600"/>
          </a:xfrm>
          <a:prstGeom prst="roundRect">
            <a:avLst>
              <a:gd name="adj" fmla="val 13884"/>
            </a:avLst>
          </a:prstGeom>
          <a:solidFill>
            <a:srgbClr val="29756E"/>
          </a:solidFill>
          <a:ln>
            <a:noFill/>
          </a:ln>
        </p:spPr>
        <p:txBody>
          <a:bodyPr lIns="0" tIns="0" rIns="0" bIns="0" anchor="ctr"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        BOSH CLI</a:t>
            </a:r>
          </a:p>
        </p:txBody>
      </p:sp>
      <p:pic>
        <p:nvPicPr>
          <p:cNvPr id="295" name="Shape 295"/>
          <p:cNvPicPr preferRelativeResize="0"/>
          <p:nvPr/>
        </p:nvPicPr>
        <p:blipFill rotWithShape="1">
          <a:blip r:embed="rId6">
            <a:alphaModFix/>
          </a:blip>
          <a:srcRect/>
          <a:stretch/>
        </p:blipFill>
        <p:spPr>
          <a:xfrm>
            <a:off x="1859033" y="2103433"/>
            <a:ext cx="213299" cy="274199"/>
          </a:xfrm>
          <a:prstGeom prst="rect">
            <a:avLst/>
          </a:prstGeom>
          <a:noFill/>
          <a:ln>
            <a:noFill/>
          </a:ln>
        </p:spPr>
      </p:pic>
      <p:pic>
        <p:nvPicPr>
          <p:cNvPr id="296" name="Shape 296"/>
          <p:cNvPicPr preferRelativeResize="0"/>
          <p:nvPr/>
        </p:nvPicPr>
        <p:blipFill rotWithShape="1">
          <a:blip r:embed="rId8">
            <a:alphaModFix/>
          </a:blip>
          <a:srcRect/>
          <a:stretch/>
        </p:blipFill>
        <p:spPr>
          <a:xfrm>
            <a:off x="1172408" y="2010951"/>
            <a:ext cx="404400" cy="47400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500"/>
                                        <p:tgtEl>
                                          <p:spTgt spid="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89"/>
                                        </p:tgtEl>
                                        <p:attrNameLst>
                                          <p:attrName>style.visibility</p:attrName>
                                        </p:attrNameLst>
                                      </p:cBhvr>
                                      <p:to>
                                        <p:strVal val="visible"/>
                                      </p:to>
                                    </p:set>
                                    <p:animEffect transition="in" filter="fade">
                                      <p:cBhvr>
                                        <p:cTn id="16" dur="500"/>
                                        <p:tgtEl>
                                          <p:spTgt spid="289"/>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96"/>
                                        </p:tgtEl>
                                        <p:attrNameLst>
                                          <p:attrName>style.visibility</p:attrName>
                                        </p:attrNameLst>
                                      </p:cBhvr>
                                      <p:to>
                                        <p:strVal val="visible"/>
                                      </p:to>
                                    </p:set>
                                    <p:anim calcmode="lin" valueType="num">
                                      <p:cBhvr additive="base">
                                        <p:cTn id="20" dur="750"/>
                                        <p:tgtEl>
                                          <p:spTgt spid="296"/>
                                        </p:tgtEl>
                                        <p:attrNameLst>
                                          <p:attrName>ppt_w</p:attrName>
                                        </p:attrNameLst>
                                      </p:cBhvr>
                                      <p:tavLst>
                                        <p:tav tm="0">
                                          <p:val>
                                            <p:strVal val="0"/>
                                          </p:val>
                                        </p:tav>
                                        <p:tav tm="100000">
                                          <p:val>
                                            <p:strVal val="#ppt_w"/>
                                          </p:val>
                                        </p:tav>
                                      </p:tavLst>
                                    </p:anim>
                                    <p:anim calcmode="lin" valueType="num">
                                      <p:cBhvr additive="base">
                                        <p:cTn id="21" dur="750"/>
                                        <p:tgtEl>
                                          <p:spTgt spid="296"/>
                                        </p:tgtEl>
                                        <p:attrNameLst>
                                          <p:attrName>ppt_h</p:attrName>
                                        </p:attrNameLst>
                                      </p:cBhvr>
                                      <p:tavLst>
                                        <p:tav tm="0">
                                          <p:val>
                                            <p:strVal val="0"/>
                                          </p:val>
                                        </p:tav>
                                        <p:tav tm="100000">
                                          <p:val>
                                            <p:strVal val="#ppt_h"/>
                                          </p:val>
                                        </p:tav>
                                      </p:tavLst>
                                    </p:anim>
                                  </p:childTnLst>
                                </p:cTn>
                              </p:par>
                            </p:childTnLst>
                          </p:cTn>
                        </p:par>
                        <p:par>
                          <p:cTn id="22" fill="hold">
                            <p:stCondLst>
                              <p:cond delay="1750"/>
                            </p:stCondLst>
                            <p:childTnLst>
                              <p:par>
                                <p:cTn id="23" presetID="10" presetClass="entr" presetSubtype="0" fill="hold" nodeType="afterEffect">
                                  <p:stCondLst>
                                    <p:cond delay="0"/>
                                  </p:stCondLst>
                                  <p:childTnLst>
                                    <p:set>
                                      <p:cBhvr>
                                        <p:cTn id="24" dur="1" fill="hold">
                                          <p:stCondLst>
                                            <p:cond delay="0"/>
                                          </p:stCondLst>
                                        </p:cTn>
                                        <p:tgtEl>
                                          <p:spTgt spid="276"/>
                                        </p:tgtEl>
                                        <p:attrNameLst>
                                          <p:attrName>style.visibility</p:attrName>
                                        </p:attrNameLst>
                                      </p:cBhvr>
                                      <p:to>
                                        <p:strVal val="visible"/>
                                      </p:to>
                                    </p:set>
                                    <p:animEffect transition="in" filter="fade">
                                      <p:cBhvr>
                                        <p:cTn id="25" dur="1000"/>
                                        <p:tgtEl>
                                          <p:spTgt spid="276"/>
                                        </p:tgtEl>
                                      </p:cBhvr>
                                    </p:animEffect>
                                  </p:childTnLst>
                                </p:cTn>
                              </p:par>
                            </p:childTnLst>
                          </p:cTn>
                        </p:par>
                        <p:par>
                          <p:cTn id="26" fill="hold">
                            <p:stCondLst>
                              <p:cond delay="2750"/>
                            </p:stCondLst>
                            <p:childTnLst>
                              <p:par>
                                <p:cTn id="27" presetID="10" presetClass="exit" presetSubtype="0" fill="hold" nodeType="afterEffect">
                                  <p:stCondLst>
                                    <p:cond delay="0"/>
                                  </p:stCondLst>
                                  <p:childTnLst>
                                    <p:animEffect transition="out" filter="fade">
                                      <p:cBhvr>
                                        <p:cTn id="28" dur="800"/>
                                        <p:tgtEl>
                                          <p:spTgt spid="296"/>
                                        </p:tgtEl>
                                      </p:cBhvr>
                                    </p:animEffect>
                                    <p:set>
                                      <p:cBhvr>
                                        <p:cTn id="29" dur="1" fill="hold">
                                          <p:stCondLst>
                                            <p:cond delay="800"/>
                                          </p:stCondLst>
                                        </p:cTn>
                                        <p:tgtEl>
                                          <p:spTgt spid="2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2215</Words>
  <Application>Microsoft Macintosh PowerPoint</Application>
  <PresentationFormat>On-screen Show (16:9)</PresentationFormat>
  <Paragraphs>460</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Roboto</vt:lpstr>
      <vt:lpstr>Helvetica Neue</vt:lpstr>
      <vt:lpstr>Source Sans Pro</vt:lpstr>
      <vt:lpstr>Office Theme</vt:lpstr>
      <vt:lpstr>PowerPoint Presentation</vt:lpstr>
      <vt:lpstr>Agenda</vt:lpstr>
      <vt:lpstr>PowerPoint Presentation</vt:lpstr>
      <vt:lpstr>Why BOSH?</vt:lpstr>
      <vt:lpstr>BOSH (Outer Shell)  Logical View</vt:lpstr>
      <vt:lpstr>The BOSH Architecture</vt:lpstr>
      <vt:lpstr>BOSH: Cloud Provider Interface</vt:lpstr>
      <vt:lpstr>3 Components of a BOSH Deployment</vt:lpstr>
      <vt:lpstr>BOSH deployment </vt:lpstr>
      <vt:lpstr>BOSH deployment </vt:lpstr>
      <vt:lpstr>BOSH deployment </vt:lpstr>
      <vt:lpstr>BOSH deployment </vt:lpstr>
      <vt:lpstr>3 Components of a BOSH Deployment</vt:lpstr>
      <vt:lpstr>… so what exactly is a BOSH release?</vt:lpstr>
      <vt:lpstr>Anatomy of BOSH releases</vt:lpstr>
      <vt:lpstr>Job Creation</vt:lpstr>
      <vt:lpstr>Logs</vt:lpstr>
      <vt:lpstr>PowerPoint Presentation</vt:lpstr>
      <vt:lpstr>4 Layers of Built-in High Availability</vt:lpstr>
      <vt:lpstr>4 Layers of Built-in High Availability</vt:lpstr>
      <vt:lpstr>Application Instance HA</vt:lpstr>
      <vt:lpstr>4 Layers of Built-in High Availability</vt:lpstr>
      <vt:lpstr>Platform Process HA</vt:lpstr>
      <vt:lpstr>4 Layers of Built-in High Availability</vt:lpstr>
      <vt:lpstr>Platform VM HA</vt:lpstr>
      <vt:lpstr>Platform VM HA</vt:lpstr>
      <vt:lpstr>Platform VM HA</vt:lpstr>
      <vt:lpstr>4 Layers of built-in High Availability</vt:lpstr>
      <vt:lpstr>Availability Zones</vt:lpstr>
      <vt:lpstr>How Pivotal CF enables four layers of HA</vt:lpstr>
      <vt:lpstr>PowerPoint Presentation</vt:lpstr>
      <vt:lpstr>Canary Deployments</vt:lpstr>
      <vt:lpstr>How Do Canary Deployments Work?</vt:lpstr>
      <vt:lpstr>How Do Canary Deployments Work?</vt:lpstr>
      <vt:lpstr>How Do Canary Deployments Work?</vt:lpstr>
      <vt:lpstr>How Do Canary Deployments Work?</vt:lpstr>
      <vt:lpstr>BOSH – Purpose-built for “Day 2 Operations”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Decelles</cp:lastModifiedBy>
  <cp:revision>2</cp:revision>
  <dcterms:modified xsi:type="dcterms:W3CDTF">2017-03-08T13:57:49Z</dcterms:modified>
</cp:coreProperties>
</file>