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</p:sldIdLst>
  <p:sldSz cx="9144000" cy="5143500" type="screen16x9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ghvender Arni" initials="" lastIdx="1" clrIdx="0"/>
  <p:cmAuthor id="1" name="Ryan Pe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 txBox="1"/>
          <p:nvPr/>
        </p:nvSpPr>
        <p:spPr>
          <a:xfrm>
            <a:off x="3313853" y="8953500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none" strike="noStrike" cap="none"/>
              <a:t> </a:t>
            </a:r>
          </a:p>
        </p:txBody>
      </p:sp>
      <p:sp>
        <p:nvSpPr>
          <p:cNvPr id="6" name="Shape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Font typeface="Verdana"/>
              <a:buNone/>
            </a:pPr>
            <a:r>
              <a:rPr lang="en-US" sz="1400" b="0" i="0" u="none" strike="noStrike" cap="none">
                <a:latin typeface="Verdana"/>
                <a:ea typeface="Verdana"/>
                <a:cs typeface="Verdana"/>
                <a:sym typeface="Verdana"/>
              </a:rPr>
              <a:t>TITLE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Font typeface="Verdana"/>
              <a:buNone/>
            </a:pPr>
            <a:r>
              <a:rPr lang="en-US" sz="1000" b="0" i="0" u="none" strike="noStrike" cap="none">
                <a:latin typeface="Verdana"/>
                <a:ea typeface="Verdana"/>
                <a:cs typeface="Verdana"/>
                <a:sym typeface="Verdana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670737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400" b="1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200" cy="584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700" dirty="0" smtClean="0">
                <a:solidFill>
                  <a:srgbClr val="7F7F7F"/>
                </a:solidFill>
              </a:rPr>
              <a:t>2017</a:t>
            </a:r>
            <a:r>
              <a:rPr lang="en-US" sz="7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7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2017 </a:t>
            </a: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8" y="1452325"/>
            <a:ext cx="5152488" cy="13625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 NEW</a:t>
            </a:r>
            <a:r>
              <a:rPr lang="en-US" sz="2400" b="0" i="0" u="none" strike="noStrike" cap="none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lvl="1"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700" dirty="0" smtClean="0">
                <a:solidFill>
                  <a:srgbClr val="7F7F7F"/>
                </a:solidFill>
              </a:rPr>
              <a:t>2017</a:t>
            </a:r>
            <a:r>
              <a:rPr lang="en-US" sz="7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lvl="1"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701800" y="3094571"/>
            <a:ext cx="5689600" cy="446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-US" sz="2250" b="0" i="0" u="none" strike="noStrike" cap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BUILT FOR THE </a:t>
            </a:r>
            <a:r>
              <a:rPr lang="en-US" sz="2250" b="0" i="0" u="none" strike="noStrike" cap="none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</a:rPr>
              <a:t>SPEED OF BUSINESS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533" y="1659708"/>
            <a:ext cx="5189265" cy="125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41921" y="128588"/>
            <a:ext cx="8506801" cy="250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52425" y="589787"/>
            <a:ext cx="8385048" cy="4065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7743" lvl="0" indent="28957" rtl="0">
              <a:spcBef>
                <a:spcPts val="0"/>
              </a:spcBef>
              <a:buFont typeface="Aria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7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2017 </a:t>
            </a: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lvl="1"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lvl="2"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marL="1658938" lvl="3" indent="-1222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lvl="4"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673525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51788" y="4730675"/>
            <a:ext cx="898524" cy="255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 flipH="1">
            <a:off x="8610600" y="5019675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44512" y="5051167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7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2017 </a:t>
            </a:r>
            <a:r>
              <a:rPr lang="en-US" sz="7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76225" y="63998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28625" y="65522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1025" y="6704635"/>
            <a:ext cx="928686" cy="2924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ct val="25000"/>
              <a:buFont typeface="Arial"/>
              <a:buNone/>
            </a:pPr>
            <a:r>
              <a:rPr lang="en-US" sz="3600" b="1">
                <a:solidFill>
                  <a:srgbClr val="F16F3B"/>
                </a:solidFill>
              </a:rPr>
              <a:t>P</a:t>
            </a:r>
            <a:r>
              <a:rPr lang="en-US"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rPr>
              <a:t>CF Security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685D"/>
                </a:solidFill>
              </a:rPr>
              <a:t>OpsManager Access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80445" y="1303866"/>
            <a:ext cx="2757600" cy="271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Automates BOSH, simplifies deployments, expose services,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>
              <a:solidFill>
                <a:srgbClr val="4D4D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Federates with UAA for login.</a:t>
            </a:r>
          </a:p>
        </p:txBody>
      </p:sp>
      <p:sp>
        <p:nvSpPr>
          <p:cNvPr id="381" name="Shape 381"/>
          <p:cNvSpPr/>
          <p:nvPr/>
        </p:nvSpPr>
        <p:spPr>
          <a:xfrm>
            <a:off x="8797728" y="3970644"/>
            <a:ext cx="159456" cy="153064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950" y="1136800"/>
            <a:ext cx="5010474" cy="2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 Containers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5884332" y="914399"/>
            <a:ext cx="3014132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Container Isolation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5912" y="1058333"/>
            <a:ext cx="5153700" cy="27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Containers provide isolation of resources – CPU, memory, file system, process space,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dirty="0">
              <a:solidFill>
                <a:srgbClr val="4D4D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dirty="0" err="1" smtClean="0">
                <a:solidFill>
                  <a:srgbClr val="4D4D4D"/>
                </a:solidFill>
              </a:rPr>
              <a:t>RunC</a:t>
            </a:r>
            <a:r>
              <a:rPr lang="en-US" sz="2000" dirty="0">
                <a:solidFill>
                  <a:srgbClr val="4D4D4D"/>
                </a:solidFill>
              </a:rPr>
              <a:t>, </a:t>
            </a:r>
            <a:r>
              <a:rPr lang="en-US" sz="2000" dirty="0" err="1">
                <a:solidFill>
                  <a:srgbClr val="4D4D4D"/>
                </a:solidFill>
              </a:rPr>
              <a:t>AppArmor</a:t>
            </a:r>
            <a:r>
              <a:rPr lang="en-US" sz="2000" dirty="0">
                <a:solidFill>
                  <a:srgbClr val="4D4D4D"/>
                </a:solidFill>
              </a:rPr>
              <a:t>, and user namespaces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dirty="0">
              <a:solidFill>
                <a:srgbClr val="4D4D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Containers have their own private network, not accessible from outside the Diego Cell</a:t>
            </a:r>
          </a:p>
        </p:txBody>
      </p:sp>
      <p:grpSp>
        <p:nvGrpSpPr>
          <p:cNvPr id="396" name="Shape 396"/>
          <p:cNvGrpSpPr/>
          <p:nvPr/>
        </p:nvGrpSpPr>
        <p:grpSpPr>
          <a:xfrm>
            <a:off x="6426201" y="1142998"/>
            <a:ext cx="1845731" cy="1185336"/>
            <a:chOff x="6426201" y="1142998"/>
            <a:chExt cx="1845731" cy="1185336"/>
          </a:xfrm>
        </p:grpSpPr>
        <p:sp>
          <p:nvSpPr>
            <p:cNvPr id="397" name="Shape 397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Shape 399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Shape 403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Shape 407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Shape 411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5" name="Shape 415"/>
          <p:cNvGrpSpPr/>
          <p:nvPr/>
        </p:nvGrpSpPr>
        <p:grpSpPr>
          <a:xfrm>
            <a:off x="6426201" y="2599265"/>
            <a:ext cx="1845731" cy="1185336"/>
            <a:chOff x="6426201" y="1142998"/>
            <a:chExt cx="1845731" cy="1185336"/>
          </a:xfrm>
        </p:grpSpPr>
        <p:sp>
          <p:nvSpPr>
            <p:cNvPr id="416" name="Shape 416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Shape 418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Shape 422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Shape 426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Shape 430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Shape 43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4478866" y="1151474"/>
            <a:ext cx="4411133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Container Isolation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88910" y="1150937"/>
            <a:ext cx="4213755" cy="3082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Routers forward requests from outside using the app’s route to the assigned port on the </a:t>
            </a:r>
            <a:r>
              <a:rPr lang="en-US" sz="1800">
                <a:solidFill>
                  <a:schemeClr val="lt2"/>
                </a:solidFill>
              </a:rPr>
              <a:t>cell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which does network translation to the container’s internal IP and port</a:t>
            </a:r>
          </a:p>
          <a:p>
            <a:pPr marL="22860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Apps are prevented from communicating directly with each other by container firewall rules; they must communicate through published routes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4690533" y="2827874"/>
            <a:ext cx="1845731" cy="1185336"/>
            <a:chOff x="6426201" y="1142998"/>
            <a:chExt cx="1845731" cy="1185336"/>
          </a:xfrm>
        </p:grpSpPr>
        <p:sp>
          <p:nvSpPr>
            <p:cNvPr id="442" name="Shape 442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Shape 444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Shape 448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Shape 452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Shape 45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6" name="Shape 456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Shape 45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0" name="Shape 460"/>
          <p:cNvGrpSpPr/>
          <p:nvPr/>
        </p:nvGrpSpPr>
        <p:grpSpPr>
          <a:xfrm>
            <a:off x="6900353" y="2827874"/>
            <a:ext cx="1845731" cy="1185336"/>
            <a:chOff x="6426201" y="1142998"/>
            <a:chExt cx="1845731" cy="1185336"/>
          </a:xfrm>
        </p:grpSpPr>
        <p:sp>
          <p:nvSpPr>
            <p:cNvPr id="461" name="Shape 461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Shape 463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Shape 466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Shape 467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Shape 470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Shape 475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9" name="Shape 479"/>
          <p:cNvGrpSpPr/>
          <p:nvPr/>
        </p:nvGrpSpPr>
        <p:grpSpPr>
          <a:xfrm>
            <a:off x="5888327" y="1908281"/>
            <a:ext cx="1596204" cy="272242"/>
            <a:chOff x="3526128" y="1738940"/>
            <a:chExt cx="1596204" cy="272242"/>
          </a:xfrm>
        </p:grpSpPr>
        <p:sp>
          <p:nvSpPr>
            <p:cNvPr id="480" name="Shape 480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Shape 482"/>
          <p:cNvSpPr/>
          <p:nvPr/>
        </p:nvSpPr>
        <p:spPr>
          <a:xfrm>
            <a:off x="5888328" y="1341015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 Proxy LB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6664" y="1337741"/>
            <a:ext cx="279399" cy="2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5190067" y="2167474"/>
            <a:ext cx="1022234" cy="1041401"/>
          </a:xfrm>
          <a:custGeom>
            <a:avLst/>
            <a:gdLst/>
            <a:ahLst/>
            <a:cxnLst/>
            <a:rect l="0" t="0" r="0" b="0"/>
            <a:pathLst>
              <a:path w="1022235" h="1041402" extrusionOk="0">
                <a:moveTo>
                  <a:pt x="0" y="1032935"/>
                </a:moveTo>
                <a:cubicBezTo>
                  <a:pt x="428978" y="515763"/>
                  <a:pt x="857956" y="-1409"/>
                  <a:pt x="990600" y="2"/>
                </a:cubicBezTo>
                <a:cubicBezTo>
                  <a:pt x="1123244" y="1413"/>
                  <a:pt x="795866" y="1041402"/>
                  <a:pt x="795866" y="10414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392332" y="2162458"/>
            <a:ext cx="973665" cy="1571348"/>
          </a:xfrm>
          <a:custGeom>
            <a:avLst/>
            <a:gdLst/>
            <a:ahLst/>
            <a:cxnLst/>
            <a:rect l="0" t="0" r="0" b="0"/>
            <a:pathLst>
              <a:path w="973667" h="1571350" extrusionOk="0">
                <a:moveTo>
                  <a:pt x="0" y="1571350"/>
                </a:moveTo>
                <a:cubicBezTo>
                  <a:pt x="189794" y="832633"/>
                  <a:pt x="379589" y="93917"/>
                  <a:pt x="541867" y="5017"/>
                </a:cubicBezTo>
                <a:cubicBezTo>
                  <a:pt x="704145" y="-83883"/>
                  <a:pt x="973667" y="1037950"/>
                  <a:pt x="973667" y="1037950"/>
                </a:cubicBezTo>
              </a:path>
            </a:pathLst>
          </a:custGeom>
          <a:noFill/>
          <a:ln w="158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 Security Groups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Groupings of network egress access rules for application containers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via the Cloud Controller API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operators/admins can create and apply security groups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space users can view rules </a:t>
            </a:r>
          </a:p>
          <a:p>
            <a:pPr marL="228600" marR="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Assigning Security Groups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security rules (</a:t>
            </a:r>
            <a:r>
              <a:rPr lang="en-US" sz="2400">
                <a:solidFill>
                  <a:schemeClr val="lt2"/>
                </a:solidFill>
              </a:rPr>
              <a:t>REJECT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all) are hard-coded at the bo</a:t>
            </a:r>
            <a:r>
              <a:rPr lang="en-US" sz="2400">
                <a:solidFill>
                  <a:schemeClr val="lt2"/>
                </a:solidFill>
              </a:rPr>
              <a:t>ttom of the chain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Default global security groups can be applied at the platform level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staging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runtime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Additional security groups can be applied to individual space and are inserted as whitelist</a:t>
            </a:r>
            <a:r>
              <a:rPr lang="en-US" sz="2400">
                <a:solidFill>
                  <a:schemeClr val="lt2"/>
                </a:solidFill>
              </a:rPr>
              <a:t>ed endpoints earlier in the chain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Security Group Rules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3197752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Security group rules are whitelist rules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3067" y="924753"/>
            <a:ext cx="5118278" cy="360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 Credentials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4529666" y="990600"/>
            <a:ext cx="4343400" cy="33527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Managed Services</a:t>
            </a:r>
          </a:p>
        </p:txBody>
      </p:sp>
      <p:grpSp>
        <p:nvGrpSpPr>
          <p:cNvPr id="523" name="Shape 523"/>
          <p:cNvGrpSpPr/>
          <p:nvPr/>
        </p:nvGrpSpPr>
        <p:grpSpPr>
          <a:xfrm>
            <a:off x="6079069" y="2963329"/>
            <a:ext cx="1600198" cy="775848"/>
            <a:chOff x="6908803" y="3335862"/>
            <a:chExt cx="1600198" cy="775848"/>
          </a:xfrm>
        </p:grpSpPr>
        <p:sp>
          <p:nvSpPr>
            <p:cNvPr id="524" name="Shape 524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7115990" y="1645848"/>
            <a:ext cx="1613145" cy="568474"/>
            <a:chOff x="5473457" y="2094582"/>
            <a:chExt cx="1613145" cy="568474"/>
          </a:xfrm>
        </p:grpSpPr>
        <p:sp>
          <p:nvSpPr>
            <p:cNvPr id="529" name="Shape 529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Broker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Nodes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736853" y="1654314"/>
            <a:ext cx="1613145" cy="572418"/>
            <a:chOff x="4736853" y="1654314"/>
            <a:chExt cx="1613145" cy="572418"/>
          </a:xfrm>
        </p:grpSpPr>
        <p:sp>
          <p:nvSpPr>
            <p:cNvPr id="534" name="Shape 534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105326" y="19809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7" name="Shape 537"/>
          <p:cNvCxnSpPr>
            <a:endCxn id="529" idx="1"/>
          </p:cNvCxnSpPr>
          <p:nvPr/>
        </p:nvCxnSpPr>
        <p:spPr>
          <a:xfrm rot="10800000" flipH="1">
            <a:off x="6350090" y="1781919"/>
            <a:ext cx="765900" cy="4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8" name="Shape 538"/>
          <p:cNvSpPr txBox="1"/>
          <p:nvPr/>
        </p:nvSpPr>
        <p:spPr>
          <a:xfrm>
            <a:off x="6425792" y="1515533"/>
            <a:ext cx="541083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</a:p>
        </p:txBody>
      </p:sp>
      <p:cxnSp>
        <p:nvCxnSpPr>
          <p:cNvPr id="539" name="Shape 539"/>
          <p:cNvCxnSpPr/>
          <p:nvPr/>
        </p:nvCxnSpPr>
        <p:spPr>
          <a:xfrm>
            <a:off x="6341532" y="2074333"/>
            <a:ext cx="186266" cy="1286933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0" name="Shape 540"/>
          <p:cNvSpPr txBox="1"/>
          <p:nvPr/>
        </p:nvSpPr>
        <p:spPr>
          <a:xfrm>
            <a:off x="5915507" y="2539999"/>
            <a:ext cx="427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298979" y="888470"/>
            <a:ext cx="4061351" cy="36750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 Brokers generate connection details and credentials for managed services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CC encrypts and stores credentials in CCDB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Credentials </a:t>
            </a:r>
            <a:r>
              <a:rPr lang="en-US" sz="2000" b="0" i="0" u="none" strike="noStrike" cap="none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injected into containers via </a:t>
            </a:r>
            <a:r>
              <a:rPr lang="en-US" sz="18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VCAP_SERVICES </a:t>
            </a:r>
            <a:r>
              <a:rPr lang="en-US" sz="2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environment </a:t>
            </a:r>
            <a:r>
              <a:rPr lang="en-US" sz="2000" b="0" i="0" u="none" strike="noStrike" cap="none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variable**</a:t>
            </a:r>
            <a:endParaRPr lang="en-US" sz="2000" b="0" i="0" u="none" strike="noStrike" cap="none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Shape 542"/>
          <p:cNvCxnSpPr>
            <a:endCxn id="530" idx="2"/>
          </p:cNvCxnSpPr>
          <p:nvPr/>
        </p:nvCxnSpPr>
        <p:spPr>
          <a:xfrm rot="10800000" flipH="1">
            <a:off x="7247562" y="2214322"/>
            <a:ext cx="675000" cy="1146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7674827" y="2573866"/>
            <a:ext cx="63381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685D"/>
                </a:solidFill>
              </a:rPr>
              <a:t>Platform Trust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66712" y="920797"/>
            <a:ext cx="8410499" cy="37589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Explicit, known dependencies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Homogeneity in the environment, no drift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>
                <a:solidFill>
                  <a:schemeClr val="dk2"/>
                </a:solidFill>
              </a:rPr>
              <a:t>Combined CVE / vulnerability management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>
                <a:solidFill>
                  <a:schemeClr val="dk2"/>
                </a:solidFill>
              </a:rPr>
              <a:t>0-downtime deployments and upgrades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Federated login with enterprise directories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Control access to services and other </a:t>
            </a:r>
            <a:r>
              <a:rPr lang="en-US" sz="1800" dirty="0" smtClean="0"/>
              <a:t>resources policy-based egress control</a:t>
            </a:r>
            <a:endParaRPr lang="en-US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Enforce policies (server, runtime, libraries, etc.)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 smtClean="0"/>
              <a:t>IPSec </a:t>
            </a:r>
            <a:r>
              <a:rPr lang="en-US" sz="1800" dirty="0"/>
              <a:t>on every network segment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 err="1" smtClean="0"/>
              <a:t>RunC</a:t>
            </a:r>
            <a:r>
              <a:rPr lang="en-US" sz="1800" dirty="0" smtClean="0"/>
              <a:t> </a:t>
            </a:r>
            <a:r>
              <a:rPr lang="en-US" sz="1800" dirty="0"/>
              <a:t>integration for </a:t>
            </a:r>
            <a:r>
              <a:rPr lang="en-US" sz="1800" dirty="0" err="1"/>
              <a:t>AppArmor</a:t>
            </a:r>
            <a:r>
              <a:rPr lang="en-US" sz="1800" dirty="0"/>
              <a:t> and user namespaces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 smtClean="0"/>
              <a:t>Addition </a:t>
            </a:r>
            <a:r>
              <a:rPr lang="en-US" sz="1800" dirty="0"/>
              <a:t>of agent-based </a:t>
            </a:r>
            <a:r>
              <a:rPr lang="en-US" sz="1800" dirty="0" smtClean="0"/>
              <a:t>monitoring support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 smtClean="0"/>
              <a:t>File Integrity Monitor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 smtClean="0"/>
              <a:t>Application dependency monitor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Managed Services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298980" y="888470"/>
            <a:ext cx="2943754" cy="34125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VCAP_SERVICES environment variable is visible only to members of the org and space containing the service instance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539067" y="939270"/>
            <a:ext cx="5308595" cy="322632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VCAP_SERVICES="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"p-mysql":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"music-db",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"label": "p-mysql",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"tags": [ "mysql", "relational”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"plan": "100mb-dev",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"credentials":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"hostname": "192.168.1.147",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"port": 3306,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 "cf_aceae021_7f27_48db_9844_d7c151f29195",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"username": "Tr12ZI4hPu4OPJPY",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"password": "fuTWBqpGeyvv0qge",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"uri": "mysql://Tr12ZI4hPu4OPJPY:fuTWBqpGeyvv0qge@192.168.1.147:3306/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cf_aceae021_7f27_48db_9844_d7c151f29195?reconnect=true”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Identity and </a:t>
            </a:r>
            <a:b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267200" y="1024466"/>
            <a:ext cx="4343400" cy="3361263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End-User Identity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383646" y="930804"/>
            <a:ext cx="3722686" cy="3734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UAA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authentication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stores usernames and passwords in CCDB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LDAP</a:t>
            </a:r>
            <a:r>
              <a:rPr lang="en-US" sz="1800">
                <a:solidFill>
                  <a:schemeClr val="dk1"/>
                </a:solidFill>
              </a:rPr>
              <a:t> and Federated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UAA is an OAuth2 </a:t>
            </a:r>
            <a:r>
              <a:rPr lang="en-US" sz="1800">
                <a:solidFill>
                  <a:schemeClr val="dk1"/>
                </a:solidFill>
              </a:rPr>
              <a:t>auth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access and refresh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>
                <a:solidFill>
                  <a:schemeClr val="dk1"/>
                </a:solidFill>
              </a:rPr>
              <a:t>API interactions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 a valid OAuth2 access token</a:t>
            </a:r>
          </a:p>
        </p:txBody>
      </p:sp>
      <p:sp>
        <p:nvSpPr>
          <p:cNvPr id="564" name="Shape 564"/>
          <p:cNvSpPr/>
          <p:nvPr/>
        </p:nvSpPr>
        <p:spPr>
          <a:xfrm>
            <a:off x="5566587" y="3560810"/>
            <a:ext cx="1611899" cy="5030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UAA</a:t>
            </a:r>
          </a:p>
        </p:txBody>
      </p:sp>
      <p:sp>
        <p:nvSpPr>
          <p:cNvPr id="565" name="Shape 565"/>
          <p:cNvSpPr/>
          <p:nvPr/>
        </p:nvSpPr>
        <p:spPr>
          <a:xfrm>
            <a:off x="6790601" y="3622342"/>
            <a:ext cx="273689" cy="143826"/>
          </a:xfrm>
          <a:custGeom>
            <a:avLst/>
            <a:gdLst/>
            <a:ahLst/>
            <a:cxnLst/>
            <a:rect l="0" t="0" r="0" b="0"/>
            <a:pathLst>
              <a:path w="2065579" h="1046012" extrusionOk="0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Shape 566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567" name="Shape 567"/>
            <p:cNvSpPr/>
            <p:nvPr/>
          </p:nvSpPr>
          <p:spPr>
            <a:xfrm>
              <a:off x="5608930" y="1476473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956585" y="15056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9" name="Shape 569"/>
          <p:cNvCxnSpPr>
            <a:endCxn id="567" idx="0"/>
          </p:cNvCxnSpPr>
          <p:nvPr/>
        </p:nvCxnSpPr>
        <p:spPr>
          <a:xfrm>
            <a:off x="6364699" y="1647240"/>
            <a:ext cx="0" cy="29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0" name="Shape 570"/>
          <p:cNvSpPr txBox="1"/>
          <p:nvPr/>
        </p:nvSpPr>
        <p:spPr>
          <a:xfrm>
            <a:off x="6446223" y="1680625"/>
            <a:ext cx="11478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(IPSec)</a:t>
            </a:r>
          </a:p>
        </p:txBody>
      </p:sp>
      <p:grpSp>
        <p:nvGrpSpPr>
          <p:cNvPr id="571" name="Shape 571"/>
          <p:cNvGrpSpPr/>
          <p:nvPr/>
        </p:nvGrpSpPr>
        <p:grpSpPr>
          <a:xfrm>
            <a:off x="5566597" y="1363133"/>
            <a:ext cx="1596202" cy="283983"/>
            <a:chOff x="5608930" y="897466"/>
            <a:chExt cx="1596202" cy="283983"/>
          </a:xfrm>
        </p:grpSpPr>
        <p:sp>
          <p:nvSpPr>
            <p:cNvPr id="572" name="Shape 572"/>
            <p:cNvSpPr/>
            <p:nvPr/>
          </p:nvSpPr>
          <p:spPr>
            <a:xfrm>
              <a:off x="5608930" y="909207"/>
              <a:ext cx="1596202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HA Proxy LB</a:t>
              </a:r>
            </a:p>
          </p:txBody>
        </p:sp>
        <p:pic>
          <p:nvPicPr>
            <p:cNvPr id="573" name="Shape 5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0334" y="897466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" name="Shape 574"/>
          <p:cNvGrpSpPr/>
          <p:nvPr/>
        </p:nvGrpSpPr>
        <p:grpSpPr>
          <a:xfrm>
            <a:off x="5566586" y="2551781"/>
            <a:ext cx="1613145" cy="572418"/>
            <a:chOff x="4736853" y="1654314"/>
            <a:chExt cx="1613145" cy="572418"/>
          </a:xfrm>
        </p:grpSpPr>
        <p:sp>
          <p:nvSpPr>
            <p:cNvPr id="575" name="Shape 575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105326" y="19809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Shape 578"/>
          <p:cNvSpPr/>
          <p:nvPr/>
        </p:nvSpPr>
        <p:spPr>
          <a:xfrm>
            <a:off x="6867326" y="3835178"/>
            <a:ext cx="159456" cy="153064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5147732" y="523439"/>
            <a:ext cx="781399" cy="28935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</a:p>
        </p:txBody>
      </p:sp>
      <p:sp>
        <p:nvSpPr>
          <p:cNvPr id="580" name="Shape 580"/>
          <p:cNvSpPr/>
          <p:nvPr/>
        </p:nvSpPr>
        <p:spPr>
          <a:xfrm>
            <a:off x="5629485" y="556991"/>
            <a:ext cx="233758" cy="186183"/>
          </a:xfrm>
          <a:custGeom>
            <a:avLst/>
            <a:gdLst/>
            <a:ahLst/>
            <a:cxnLst/>
            <a:rect l="0" t="0" r="0" b="0"/>
            <a:pathLst>
              <a:path w="266700" h="212420" extrusionOk="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Shape 581"/>
          <p:cNvCxnSpPr/>
          <p:nvPr/>
        </p:nvCxnSpPr>
        <p:spPr>
          <a:xfrm flipH="1">
            <a:off x="6940431" y="812800"/>
            <a:ext cx="10700" cy="57053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82" name="Shape 582"/>
          <p:cNvSpPr txBox="1"/>
          <p:nvPr/>
        </p:nvSpPr>
        <p:spPr>
          <a:xfrm>
            <a:off x="5844535" y="10541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</a:p>
        </p:txBody>
      </p:sp>
      <p:cxnSp>
        <p:nvCxnSpPr>
          <p:cNvPr id="583" name="Shape 583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84" name="Shape 584"/>
          <p:cNvSpPr/>
          <p:nvPr/>
        </p:nvSpPr>
        <p:spPr>
          <a:xfrm>
            <a:off x="6366932" y="584200"/>
            <a:ext cx="1295401" cy="228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clients</a:t>
            </a:r>
          </a:p>
        </p:txBody>
      </p:sp>
      <p:cxnSp>
        <p:nvCxnSpPr>
          <p:cNvPr id="585" name="Shape 585"/>
          <p:cNvCxnSpPr>
            <a:stCxn id="567" idx="2"/>
            <a:endCxn id="575" idx="0"/>
          </p:cNvCxnSpPr>
          <p:nvPr/>
        </p:nvCxnSpPr>
        <p:spPr>
          <a:xfrm>
            <a:off x="6364699" y="2214382"/>
            <a:ext cx="8400" cy="337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86" name="Shape 586"/>
          <p:cNvSpPr txBox="1"/>
          <p:nvPr/>
        </p:nvSpPr>
        <p:spPr>
          <a:xfrm>
            <a:off x="6446232" y="2256375"/>
            <a:ext cx="11478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(IPSec)</a:t>
            </a:r>
          </a:p>
        </p:txBody>
      </p:sp>
      <p:cxnSp>
        <p:nvCxnSpPr>
          <p:cNvPr id="587" name="Shape 587"/>
          <p:cNvCxnSpPr>
            <a:stCxn id="575" idx="2"/>
            <a:endCxn id="564" idx="0"/>
          </p:cNvCxnSpPr>
          <p:nvPr/>
        </p:nvCxnSpPr>
        <p:spPr>
          <a:xfrm flipH="1">
            <a:off x="6372558" y="3124199"/>
            <a:ext cx="600" cy="436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dk2"/>
                </a:solidFill>
              </a:rPr>
              <a:t>VM Access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3807353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Manager creates randomized passwords for access to all managed VMs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 credentials are visible in the Operations Manager 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(this is changing)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0275" y="169325"/>
            <a:ext cx="3931800" cy="42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4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System Boundaries </a:t>
            </a:r>
            <a:b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and Access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530600" y="1871133"/>
            <a:ext cx="4842934" cy="2133598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API Access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5100928" y="2788806"/>
            <a:ext cx="1596204" cy="272242"/>
            <a:chOff x="3526128" y="1738940"/>
            <a:chExt cx="1596204" cy="272242"/>
          </a:xfrm>
        </p:grpSpPr>
        <p:sp>
          <p:nvSpPr>
            <p:cNvPr id="240" name="Shape 240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92462" y="3364582"/>
            <a:ext cx="1613145" cy="272143"/>
            <a:chOff x="3526128" y="2035314"/>
            <a:chExt cx="1613145" cy="272143"/>
          </a:xfrm>
        </p:grpSpPr>
        <p:sp>
          <p:nvSpPr>
            <p:cNvPr id="243" name="Shape 243"/>
            <p:cNvSpPr/>
            <p:nvPr/>
          </p:nvSpPr>
          <p:spPr>
            <a:xfrm>
              <a:off x="3526128" y="2035314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4887217" y="2049652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Shape 245"/>
          <p:cNvSpPr/>
          <p:nvPr/>
        </p:nvSpPr>
        <p:spPr>
          <a:xfrm>
            <a:off x="5100930" y="2221540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 Proxy LB</a:t>
            </a:r>
          </a:p>
        </p:txBody>
      </p:sp>
      <p:cxnSp>
        <p:nvCxnSpPr>
          <p:cNvPr id="246" name="Shape 246"/>
          <p:cNvCxnSpPr>
            <a:endCxn id="245" idx="0"/>
          </p:cNvCxnSpPr>
          <p:nvPr/>
        </p:nvCxnSpPr>
        <p:spPr>
          <a:xfrm flipH="1">
            <a:off x="5899031" y="1503640"/>
            <a:ext cx="1500" cy="717899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7" name="Shape 247"/>
          <p:cNvSpPr txBox="1"/>
          <p:nvPr/>
        </p:nvSpPr>
        <p:spPr>
          <a:xfrm>
            <a:off x="324381" y="1599670"/>
            <a:ext cx="3096151" cy="2548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API access (app management, service management, org/space management, etc.) is routed to Cloud Controller via</a:t>
            </a:r>
            <a:r>
              <a:rPr lang="en-US" sz="1600">
                <a:solidFill>
                  <a:srgbClr val="4D4D4D"/>
                </a:solidFill>
              </a:rPr>
              <a:t> </a:t>
            </a:r>
            <a:r>
              <a:rPr lang="en-US" sz="16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HTTPS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Shape 248"/>
          <p:cNvCxnSpPr>
            <a:stCxn id="245" idx="2"/>
            <a:endCxn id="240" idx="0"/>
          </p:cNvCxnSpPr>
          <p:nvPr/>
        </p:nvCxnSpPr>
        <p:spPr>
          <a:xfrm>
            <a:off x="5899031" y="2493782"/>
            <a:ext cx="0" cy="29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>
            <a:stCxn id="240" idx="2"/>
            <a:endCxn id="243" idx="0"/>
          </p:cNvCxnSpPr>
          <p:nvPr/>
        </p:nvCxnSpPr>
        <p:spPr>
          <a:xfrm>
            <a:off x="5899030" y="3061048"/>
            <a:ext cx="0" cy="303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5037698" y="1257300"/>
            <a:ext cx="1725543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https://api.mypivotalcf.com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980549" y="2527300"/>
            <a:ext cx="6558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039832" y="3094575"/>
            <a:ext cx="10281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(IPSec) 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332" y="2209800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3530600" y="1871133"/>
            <a:ext cx="4842900" cy="21335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12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685D"/>
                </a:solidFill>
              </a:rPr>
              <a:t>Token Acquisition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5100928" y="2788806"/>
            <a:ext cx="1596300" cy="272100"/>
            <a:chOff x="3526128" y="1738940"/>
            <a:chExt cx="1596300" cy="272100"/>
          </a:xfrm>
        </p:grpSpPr>
        <p:sp>
          <p:nvSpPr>
            <p:cNvPr id="261" name="Shape 261"/>
            <p:cNvSpPr/>
            <p:nvPr/>
          </p:nvSpPr>
          <p:spPr>
            <a:xfrm>
              <a:off x="3526128" y="1738940"/>
              <a:ext cx="1596300" cy="272100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873785" y="1768091"/>
              <a:ext cx="196725" cy="196725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Shape 263"/>
          <p:cNvSpPr/>
          <p:nvPr/>
        </p:nvSpPr>
        <p:spPr>
          <a:xfrm>
            <a:off x="5092462" y="3364582"/>
            <a:ext cx="1613099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UAA</a:t>
            </a:r>
          </a:p>
        </p:txBody>
      </p:sp>
      <p:sp>
        <p:nvSpPr>
          <p:cNvPr id="264" name="Shape 264"/>
          <p:cNvSpPr/>
          <p:nvPr/>
        </p:nvSpPr>
        <p:spPr>
          <a:xfrm>
            <a:off x="5100930" y="2221540"/>
            <a:ext cx="15963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 Proxy LB</a:t>
            </a:r>
          </a:p>
        </p:txBody>
      </p:sp>
      <p:cxnSp>
        <p:nvCxnSpPr>
          <p:cNvPr id="265" name="Shape 265"/>
          <p:cNvCxnSpPr>
            <a:endCxn id="264" idx="0"/>
          </p:cNvCxnSpPr>
          <p:nvPr/>
        </p:nvCxnSpPr>
        <p:spPr>
          <a:xfrm flipH="1">
            <a:off x="5899080" y="1503640"/>
            <a:ext cx="1500" cy="717899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324381" y="1599670"/>
            <a:ext cx="3096299" cy="254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Federates with enterprise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login systems. Standard protocols.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Shape 267"/>
          <p:cNvCxnSpPr>
            <a:stCxn id="264" idx="2"/>
            <a:endCxn id="261" idx="0"/>
          </p:cNvCxnSpPr>
          <p:nvPr/>
        </p:nvCxnSpPr>
        <p:spPr>
          <a:xfrm>
            <a:off x="5899080" y="2493640"/>
            <a:ext cx="0" cy="29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8" name="Shape 268"/>
          <p:cNvCxnSpPr>
            <a:stCxn id="261" idx="2"/>
            <a:endCxn id="263" idx="0"/>
          </p:cNvCxnSpPr>
          <p:nvPr/>
        </p:nvCxnSpPr>
        <p:spPr>
          <a:xfrm>
            <a:off x="5899078" y="3060906"/>
            <a:ext cx="0" cy="303599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5037698" y="1257300"/>
            <a:ext cx="17256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000" i="1">
                <a:solidFill>
                  <a:schemeClr val="lt2"/>
                </a:solidFill>
              </a:rPr>
              <a:t>uaa</a:t>
            </a:r>
            <a:r>
              <a:rPr lang="en-US" sz="1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.mypivotalcf.com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980549" y="2527300"/>
            <a:ext cx="6558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039832" y="3094575"/>
            <a:ext cx="10281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(IPSec) 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332" y="2209800"/>
            <a:ext cx="279299" cy="2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6428329" y="3408137"/>
            <a:ext cx="207299" cy="18269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014133" y="1532466"/>
            <a:ext cx="5731932" cy="2827866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Application Access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281" name="Shape 281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Shape 283"/>
          <p:cNvSpPr/>
          <p:nvPr/>
        </p:nvSpPr>
        <p:spPr>
          <a:xfrm>
            <a:off x="5117862" y="1908273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 Proxy LB</a:t>
            </a:r>
          </a:p>
        </p:txBody>
      </p:sp>
      <p:cxnSp>
        <p:nvCxnSpPr>
          <p:cNvPr id="284" name="Shape 284"/>
          <p:cNvCxnSpPr>
            <a:endCxn id="283" idx="0"/>
          </p:cNvCxnSpPr>
          <p:nvPr/>
        </p:nvCxnSpPr>
        <p:spPr>
          <a:xfrm flipH="1">
            <a:off x="5915963" y="1190373"/>
            <a:ext cx="1500" cy="71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5" name="Shape 285"/>
          <p:cNvCxnSpPr>
            <a:stCxn id="283" idx="2"/>
            <a:endCxn id="281" idx="0"/>
          </p:cNvCxnSpPr>
          <p:nvPr/>
        </p:nvCxnSpPr>
        <p:spPr>
          <a:xfrm>
            <a:off x="5915963" y="2180515"/>
            <a:ext cx="0" cy="29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6" name="Shape 286"/>
          <p:cNvSpPr txBox="1"/>
          <p:nvPr/>
        </p:nvSpPr>
        <p:spPr>
          <a:xfrm>
            <a:off x="4926392" y="944033"/>
            <a:ext cx="198202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https://my-app.mypivotalcf.com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997471" y="2214025"/>
            <a:ext cx="7452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742546" y="2891375"/>
            <a:ext cx="1309199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(IPSec)</a:t>
            </a:r>
          </a:p>
        </p:txBody>
      </p:sp>
      <p:sp>
        <p:nvSpPr>
          <p:cNvPr id="289" name="Shape 289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290" name="Shape 290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291" name="Shape 291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673601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294" name="Shape 294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295" name="Shape 295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485467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298" name="Shape 298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299" name="Shape 299"/>
          <p:cNvSpPr/>
          <p:nvPr/>
        </p:nvSpPr>
        <p:spPr>
          <a:xfrm>
            <a:off x="8210785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271934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Shape 301"/>
          <p:cNvCxnSpPr>
            <a:stCxn id="281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2" name="Shape 302"/>
          <p:cNvCxnSpPr>
            <a:stCxn id="281" idx="2"/>
            <a:endCxn id="294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3" name="Shape 303"/>
          <p:cNvCxnSpPr>
            <a:stCxn id="281" idx="2"/>
            <a:endCxn id="298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4" name="Shape 304"/>
          <p:cNvSpPr txBox="1"/>
          <p:nvPr/>
        </p:nvSpPr>
        <p:spPr>
          <a:xfrm>
            <a:off x="180445" y="1616604"/>
            <a:ext cx="2757485" cy="27521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Application access is routed directly to an application instanc</a:t>
            </a:r>
            <a:r>
              <a:rPr lang="en-US" sz="1600">
                <a:solidFill>
                  <a:srgbClr val="4D4D4D"/>
                </a:solidFill>
              </a:rPr>
              <a:t>e via round robin algorithm.</a:t>
            </a:r>
            <a:r>
              <a:rPr lang="en-US"/>
              <a:t> 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67" y="1913466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014133" y="1532466"/>
            <a:ext cx="5731799" cy="28278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12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685D"/>
                </a:solidFill>
              </a:rPr>
              <a:t>Container</a:t>
            </a: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</a:p>
        </p:txBody>
      </p:sp>
      <p:sp>
        <p:nvSpPr>
          <p:cNvPr id="312" name="Shape 312"/>
          <p:cNvSpPr/>
          <p:nvPr/>
        </p:nvSpPr>
        <p:spPr>
          <a:xfrm>
            <a:off x="5117862" y="1755873"/>
            <a:ext cx="15963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SSH Proxy</a:t>
            </a:r>
          </a:p>
        </p:txBody>
      </p:sp>
      <p:cxnSp>
        <p:nvCxnSpPr>
          <p:cNvPr id="313" name="Shape 313"/>
          <p:cNvCxnSpPr>
            <a:endCxn id="312" idx="0"/>
          </p:cNvCxnSpPr>
          <p:nvPr/>
        </p:nvCxnSpPr>
        <p:spPr>
          <a:xfrm flipH="1">
            <a:off x="5916012" y="1037973"/>
            <a:ext cx="1500" cy="71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4" name="Shape 314"/>
          <p:cNvSpPr/>
          <p:nvPr/>
        </p:nvSpPr>
        <p:spPr>
          <a:xfrm>
            <a:off x="3310469" y="3335862"/>
            <a:ext cx="1600199" cy="775799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315" name="Shape 315"/>
          <p:cNvSpPr/>
          <p:nvPr/>
        </p:nvSpPr>
        <p:spPr>
          <a:xfrm>
            <a:off x="3377089" y="3738232"/>
            <a:ext cx="1460399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316" name="Shape 316"/>
          <p:cNvSpPr/>
          <p:nvPr/>
        </p:nvSpPr>
        <p:spPr>
          <a:xfrm>
            <a:off x="4612453" y="3767591"/>
            <a:ext cx="179745" cy="20966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673601" y="3366707"/>
            <a:ext cx="173115" cy="190423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122335" y="3335862"/>
            <a:ext cx="1600199" cy="775799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319" name="Shape 319"/>
          <p:cNvSpPr/>
          <p:nvPr/>
        </p:nvSpPr>
        <p:spPr>
          <a:xfrm>
            <a:off x="5188955" y="3738232"/>
            <a:ext cx="1460399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320" name="Shape 320"/>
          <p:cNvSpPr/>
          <p:nvPr/>
        </p:nvSpPr>
        <p:spPr>
          <a:xfrm>
            <a:off x="6424319" y="3767591"/>
            <a:ext cx="179745" cy="20966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485467" y="3366707"/>
            <a:ext cx="173115" cy="190423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908803" y="3335862"/>
            <a:ext cx="1600199" cy="775799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</p:txBody>
      </p:sp>
      <p:sp>
        <p:nvSpPr>
          <p:cNvPr id="323" name="Shape 323"/>
          <p:cNvSpPr/>
          <p:nvPr/>
        </p:nvSpPr>
        <p:spPr>
          <a:xfrm>
            <a:off x="6975421" y="3738232"/>
            <a:ext cx="1460399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</a:p>
        </p:txBody>
      </p:sp>
      <p:sp>
        <p:nvSpPr>
          <p:cNvPr id="324" name="Shape 324"/>
          <p:cNvSpPr/>
          <p:nvPr/>
        </p:nvSpPr>
        <p:spPr>
          <a:xfrm>
            <a:off x="8210785" y="3767591"/>
            <a:ext cx="179745" cy="20966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271934" y="3366707"/>
            <a:ext cx="173115" cy="190423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Shape 326"/>
          <p:cNvCxnSpPr>
            <a:stCxn id="312" idx="2"/>
            <a:endCxn id="323" idx="0"/>
          </p:cNvCxnSpPr>
          <p:nvPr/>
        </p:nvCxnSpPr>
        <p:spPr>
          <a:xfrm>
            <a:off x="5916012" y="2027973"/>
            <a:ext cx="1789499" cy="1710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7" name="Shape 327"/>
          <p:cNvSpPr txBox="1"/>
          <p:nvPr/>
        </p:nvSpPr>
        <p:spPr>
          <a:xfrm>
            <a:off x="180445" y="1616604"/>
            <a:ext cx="2757600" cy="275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rgbClr val="4D4D4D"/>
                </a:solidFill>
              </a:rPr>
              <a:t>Optionally allow SSH access to running containers.</a:t>
            </a:r>
            <a:r>
              <a:rPr lang="en-US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rgbClr val="4D4D4D"/>
                </a:solidFill>
              </a:rPr>
              <a:t>Merges user identity with SSH access (vs. separate management of SSH keys).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External Service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Service Access</a:t>
            </a:r>
          </a:p>
        </p:txBody>
      </p:sp>
      <p:sp>
        <p:nvSpPr>
          <p:cNvPr id="334" name="Shape 334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Shape 335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336" name="Shape 336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673601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341" name="Shape 341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485467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346" name="Shape 346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Diego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Shape 350"/>
          <p:cNvSpPr txBox="1"/>
          <p:nvPr/>
        </p:nvSpPr>
        <p:spPr>
          <a:xfrm>
            <a:off x="180445" y="1532466"/>
            <a:ext cx="2757485" cy="271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Applications connect directly to managed services via assigned addresses and ports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Applications can access services outside of the PCF VLAN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352" name="Shape 352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Broker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Nodes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357" name="Shape 357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Broker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Nodes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6829675" y="3087850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850392" y="3394910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1" name="Shape 361"/>
          <p:cNvCxnSpPr>
            <a:stCxn id="347" idx="3"/>
            <a:endCxn id="353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2" name="Shape 362"/>
          <p:cNvCxnSpPr>
            <a:stCxn id="342" idx="3"/>
            <a:endCxn id="353" idx="1"/>
          </p:cNvCxnSpPr>
          <p:nvPr/>
        </p:nvCxnSpPr>
        <p:spPr>
          <a:xfrm rot="10800000" flipH="1">
            <a:off x="4837560" y="2527069"/>
            <a:ext cx="636000" cy="626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363"/>
          <p:cNvCxnSpPr>
            <a:stCxn id="342" idx="3"/>
            <a:endCxn id="358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364"/>
          <p:cNvCxnSpPr>
            <a:stCxn id="337" idx="3"/>
            <a:endCxn id="358" idx="1"/>
          </p:cNvCxnSpPr>
          <p:nvPr/>
        </p:nvCxnSpPr>
        <p:spPr>
          <a:xfrm rot="10800000" flipH="1">
            <a:off x="4837561" y="3483703"/>
            <a:ext cx="636000" cy="575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5" name="Shape 365"/>
          <p:cNvSpPr/>
          <p:nvPr/>
        </p:nvSpPr>
        <p:spPr>
          <a:xfrm>
            <a:off x="8797728" y="3970644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Shape 366"/>
          <p:cNvCxnSpPr>
            <a:stCxn id="337" idx="3"/>
            <a:endCxn id="332" idx="1"/>
          </p:cNvCxnSpPr>
          <p:nvPr/>
        </p:nvCxnSpPr>
        <p:spPr>
          <a:xfrm rot="10800000" flipH="1">
            <a:off x="4837561" y="4051003"/>
            <a:ext cx="2583299" cy="8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685D"/>
                </a:solidFill>
              </a:rPr>
              <a:t>BOSH Access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80445" y="1303866"/>
            <a:ext cx="2757600" cy="271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Director, agents, and CLI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Single, locked down Stem Cell VM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>
              <a:solidFill>
                <a:srgbClr val="4D4D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4D4D4D"/>
                </a:solidFill>
              </a:rPr>
              <a:t>Cookie cutter, reliable VM creation, software deployment, and management</a:t>
            </a:r>
          </a:p>
        </p:txBody>
      </p:sp>
      <p:sp>
        <p:nvSpPr>
          <p:cNvPr id="373" name="Shape 373"/>
          <p:cNvSpPr/>
          <p:nvPr/>
        </p:nvSpPr>
        <p:spPr>
          <a:xfrm>
            <a:off x="8797728" y="3970644"/>
            <a:ext cx="159456" cy="153064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450" y="1354337"/>
            <a:ext cx="57150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818</Words>
  <Application>Microsoft Macintosh PowerPoint</Application>
  <PresentationFormat>On-screen Show (16:9)</PresentationFormat>
  <Paragraphs>189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Pivotal_interim_16x9_external_040113 (3)</vt:lpstr>
      <vt:lpstr>Pivotal_PPT_Template_16x9_internal_091713</vt:lpstr>
      <vt:lpstr>PCF Security </vt:lpstr>
      <vt:lpstr>Platform Trust</vt:lpstr>
      <vt:lpstr>System Boundaries  and Access</vt:lpstr>
      <vt:lpstr>API Access</vt:lpstr>
      <vt:lpstr>Token Acquisition</vt:lpstr>
      <vt:lpstr>Application Access</vt:lpstr>
      <vt:lpstr>Container Access</vt:lpstr>
      <vt:lpstr>Service Access</vt:lpstr>
      <vt:lpstr>BOSH Access</vt:lpstr>
      <vt:lpstr>OpsManager Access</vt:lpstr>
      <vt:lpstr>Application Containers</vt:lpstr>
      <vt:lpstr>Container Isolation</vt:lpstr>
      <vt:lpstr>Container Isolation</vt:lpstr>
      <vt:lpstr>Application Security Groups</vt:lpstr>
      <vt:lpstr>Security Groups</vt:lpstr>
      <vt:lpstr>Assigning Security Groups</vt:lpstr>
      <vt:lpstr>Security Group Rules</vt:lpstr>
      <vt:lpstr>Service Credentials</vt:lpstr>
      <vt:lpstr>Managed Services</vt:lpstr>
      <vt:lpstr>Managed Services</vt:lpstr>
      <vt:lpstr>Identity and  Access Control</vt:lpstr>
      <vt:lpstr>End-User Identity</vt:lpstr>
      <vt:lpstr>VM Access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PCF Security </dc:title>
  <cp:lastModifiedBy>Christopher Decelles</cp:lastModifiedBy>
  <cp:revision>7</cp:revision>
  <dcterms:modified xsi:type="dcterms:W3CDTF">2017-03-08T22:42:29Z</dcterms:modified>
</cp:coreProperties>
</file>